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45" r:id="rId2"/>
  </p:sldMasterIdLst>
  <p:notesMasterIdLst>
    <p:notesMasterId r:id="rId199"/>
  </p:notesMasterIdLst>
  <p:sldIdLst>
    <p:sldId id="2537" r:id="rId3"/>
    <p:sldId id="256" r:id="rId4"/>
    <p:sldId id="258" r:id="rId5"/>
    <p:sldId id="279" r:id="rId6"/>
    <p:sldId id="496" r:id="rId7"/>
    <p:sldId id="497" r:id="rId8"/>
    <p:sldId id="578" r:id="rId9"/>
    <p:sldId id="498" r:id="rId10"/>
    <p:sldId id="587" r:id="rId11"/>
    <p:sldId id="608" r:id="rId12"/>
    <p:sldId id="609" r:id="rId13"/>
    <p:sldId id="605" r:id="rId14"/>
    <p:sldId id="1502" r:id="rId15"/>
    <p:sldId id="1503" r:id="rId16"/>
    <p:sldId id="550" r:id="rId17"/>
    <p:sldId id="517" r:id="rId18"/>
    <p:sldId id="579" r:id="rId19"/>
    <p:sldId id="580" r:id="rId20"/>
    <p:sldId id="581" r:id="rId21"/>
    <p:sldId id="582" r:id="rId22"/>
    <p:sldId id="594" r:id="rId23"/>
    <p:sldId id="583" r:id="rId24"/>
    <p:sldId id="518" r:id="rId25"/>
    <p:sldId id="584" r:id="rId26"/>
    <p:sldId id="520" r:id="rId27"/>
    <p:sldId id="523" r:id="rId28"/>
    <p:sldId id="586" r:id="rId29"/>
    <p:sldId id="377" r:id="rId30"/>
    <p:sldId id="257" r:id="rId31"/>
    <p:sldId id="1504" r:id="rId32"/>
    <p:sldId id="1505" r:id="rId33"/>
    <p:sldId id="275" r:id="rId34"/>
    <p:sldId id="266" r:id="rId35"/>
    <p:sldId id="326" r:id="rId36"/>
    <p:sldId id="327" r:id="rId37"/>
    <p:sldId id="328" r:id="rId38"/>
    <p:sldId id="283" r:id="rId39"/>
    <p:sldId id="292" r:id="rId40"/>
    <p:sldId id="307" r:id="rId41"/>
    <p:sldId id="259" r:id="rId42"/>
    <p:sldId id="260" r:id="rId43"/>
    <p:sldId id="261" r:id="rId44"/>
    <p:sldId id="262" r:id="rId45"/>
    <p:sldId id="286" r:id="rId46"/>
    <p:sldId id="264" r:id="rId47"/>
    <p:sldId id="265" r:id="rId48"/>
    <p:sldId id="1506" r:id="rId49"/>
    <p:sldId id="287" r:id="rId50"/>
    <p:sldId id="288" r:id="rId51"/>
    <p:sldId id="289" r:id="rId52"/>
    <p:sldId id="290" r:id="rId53"/>
    <p:sldId id="291" r:id="rId54"/>
    <p:sldId id="1517" r:id="rId55"/>
    <p:sldId id="331" r:id="rId56"/>
    <p:sldId id="322" r:id="rId57"/>
    <p:sldId id="1521" r:id="rId58"/>
    <p:sldId id="321" r:id="rId59"/>
    <p:sldId id="1508" r:id="rId60"/>
    <p:sldId id="1509" r:id="rId61"/>
    <p:sldId id="1510" r:id="rId62"/>
    <p:sldId id="1511" r:id="rId63"/>
    <p:sldId id="1512" r:id="rId64"/>
    <p:sldId id="337" r:id="rId65"/>
    <p:sldId id="269" r:id="rId66"/>
    <p:sldId id="270" r:id="rId67"/>
    <p:sldId id="338" r:id="rId68"/>
    <p:sldId id="271" r:id="rId69"/>
    <p:sldId id="272" r:id="rId70"/>
    <p:sldId id="273" r:id="rId71"/>
    <p:sldId id="336" r:id="rId72"/>
    <p:sldId id="276" r:id="rId73"/>
    <p:sldId id="340" r:id="rId74"/>
    <p:sldId id="341" r:id="rId75"/>
    <p:sldId id="342" r:id="rId76"/>
    <p:sldId id="343" r:id="rId77"/>
    <p:sldId id="344" r:id="rId78"/>
    <p:sldId id="345" r:id="rId79"/>
    <p:sldId id="267" r:id="rId80"/>
    <p:sldId id="268" r:id="rId81"/>
    <p:sldId id="1513" r:id="rId82"/>
    <p:sldId id="293" r:id="rId83"/>
    <p:sldId id="294" r:id="rId84"/>
    <p:sldId id="1514" r:id="rId85"/>
    <p:sldId id="295" r:id="rId86"/>
    <p:sldId id="296" r:id="rId87"/>
    <p:sldId id="297" r:id="rId88"/>
    <p:sldId id="298" r:id="rId89"/>
    <p:sldId id="299" r:id="rId90"/>
    <p:sldId id="300" r:id="rId91"/>
    <p:sldId id="301" r:id="rId92"/>
    <p:sldId id="302" r:id="rId93"/>
    <p:sldId id="303" r:id="rId94"/>
    <p:sldId id="304" r:id="rId95"/>
    <p:sldId id="305" r:id="rId96"/>
    <p:sldId id="306" r:id="rId97"/>
    <p:sldId id="1515" r:id="rId98"/>
    <p:sldId id="278" r:id="rId99"/>
    <p:sldId id="1516" r:id="rId100"/>
    <p:sldId id="309" r:id="rId101"/>
    <p:sldId id="1522" r:id="rId102"/>
    <p:sldId id="1523" r:id="rId103"/>
    <p:sldId id="589" r:id="rId104"/>
    <p:sldId id="621" r:id="rId105"/>
    <p:sldId id="494" r:id="rId106"/>
    <p:sldId id="573" r:id="rId107"/>
    <p:sldId id="670" r:id="rId108"/>
    <p:sldId id="671" r:id="rId109"/>
    <p:sldId id="1524" r:id="rId110"/>
    <p:sldId id="591" r:id="rId111"/>
    <p:sldId id="590" r:id="rId112"/>
    <p:sldId id="574" r:id="rId113"/>
    <p:sldId id="575" r:id="rId114"/>
    <p:sldId id="577" r:id="rId115"/>
    <p:sldId id="1525" r:id="rId116"/>
    <p:sldId id="1526" r:id="rId117"/>
    <p:sldId id="588" r:id="rId118"/>
    <p:sldId id="1527" r:id="rId119"/>
    <p:sldId id="600" r:id="rId120"/>
    <p:sldId id="585" r:id="rId121"/>
    <p:sldId id="592" r:id="rId122"/>
    <p:sldId id="1528" r:id="rId123"/>
    <p:sldId id="1529" r:id="rId124"/>
    <p:sldId id="1530" r:id="rId125"/>
    <p:sldId id="593" r:id="rId126"/>
    <p:sldId id="1531" r:id="rId127"/>
    <p:sldId id="647" r:id="rId128"/>
    <p:sldId id="648" r:id="rId129"/>
    <p:sldId id="649" r:id="rId130"/>
    <p:sldId id="678" r:id="rId131"/>
    <p:sldId id="596" r:id="rId132"/>
    <p:sldId id="595" r:id="rId133"/>
    <p:sldId id="602" r:id="rId134"/>
    <p:sldId id="599" r:id="rId135"/>
    <p:sldId id="673" r:id="rId136"/>
    <p:sldId id="597" r:id="rId137"/>
    <p:sldId id="642" r:id="rId138"/>
    <p:sldId id="640" r:id="rId139"/>
    <p:sldId id="643" r:id="rId140"/>
    <p:sldId id="641" r:id="rId141"/>
    <p:sldId id="638" r:id="rId142"/>
    <p:sldId id="639" r:id="rId143"/>
    <p:sldId id="645" r:id="rId144"/>
    <p:sldId id="644" r:id="rId145"/>
    <p:sldId id="665" r:id="rId146"/>
    <p:sldId id="646" r:id="rId147"/>
    <p:sldId id="650" r:id="rId148"/>
    <p:sldId id="666" r:id="rId149"/>
    <p:sldId id="653" r:id="rId150"/>
    <p:sldId id="654" r:id="rId151"/>
    <p:sldId id="651" r:id="rId152"/>
    <p:sldId id="652" r:id="rId153"/>
    <p:sldId id="672" r:id="rId154"/>
    <p:sldId id="658" r:id="rId155"/>
    <p:sldId id="659" r:id="rId156"/>
    <p:sldId id="660" r:id="rId157"/>
    <p:sldId id="661" r:id="rId158"/>
    <p:sldId id="662" r:id="rId159"/>
    <p:sldId id="674" r:id="rId160"/>
    <p:sldId id="675" r:id="rId161"/>
    <p:sldId id="664" r:id="rId162"/>
    <p:sldId id="676" r:id="rId163"/>
    <p:sldId id="677" r:id="rId164"/>
    <p:sldId id="679" r:id="rId165"/>
    <p:sldId id="680" r:id="rId166"/>
    <p:sldId id="603" r:id="rId167"/>
    <p:sldId id="613" r:id="rId168"/>
    <p:sldId id="1532" r:id="rId169"/>
    <p:sldId id="604" r:id="rId170"/>
    <p:sldId id="614" r:id="rId171"/>
    <p:sldId id="616" r:id="rId172"/>
    <p:sldId id="615" r:id="rId173"/>
    <p:sldId id="618" r:id="rId174"/>
    <p:sldId id="610" r:id="rId175"/>
    <p:sldId id="617" r:id="rId176"/>
    <p:sldId id="611" r:id="rId177"/>
    <p:sldId id="612" r:id="rId178"/>
    <p:sldId id="598" r:id="rId179"/>
    <p:sldId id="619" r:id="rId180"/>
    <p:sldId id="620" r:id="rId181"/>
    <p:sldId id="622" r:id="rId182"/>
    <p:sldId id="623" r:id="rId183"/>
    <p:sldId id="634" r:id="rId184"/>
    <p:sldId id="635" r:id="rId185"/>
    <p:sldId id="636" r:id="rId186"/>
    <p:sldId id="637" r:id="rId187"/>
    <p:sldId id="624" r:id="rId188"/>
    <p:sldId id="625" r:id="rId189"/>
    <p:sldId id="626" r:id="rId190"/>
    <p:sldId id="627" r:id="rId191"/>
    <p:sldId id="628" r:id="rId192"/>
    <p:sldId id="629" r:id="rId193"/>
    <p:sldId id="630" r:id="rId194"/>
    <p:sldId id="631" r:id="rId195"/>
    <p:sldId id="669" r:id="rId196"/>
    <p:sldId id="492" r:id="rId197"/>
    <p:sldId id="2539" r:id="rId19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hlink"/>
    </p:penClr>
    <p:extLst>
      <p:ext uri="{EC167BDD-8182-4AB7-AECC-EB403E3ABB37}">
        <p14:laserClr xmlns:p14="http://schemas.microsoft.com/office/powerpoint/2010/main">
          <a:srgbClr val="00FF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83EB"/>
    <a:srgbClr val="FF33CC"/>
    <a:srgbClr val="0000FF"/>
    <a:srgbClr val="663300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74" autoAdjust="0"/>
    <p:restoredTop sz="94654"/>
  </p:normalViewPr>
  <p:slideViewPr>
    <p:cSldViewPr>
      <p:cViewPr varScale="1">
        <p:scale>
          <a:sx n="105" d="100"/>
          <a:sy n="105" d="100"/>
        </p:scale>
        <p:origin x="2832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91" Type="http://schemas.openxmlformats.org/officeDocument/2006/relationships/slide" Target="slides/slide189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slide" Target="slides/slide179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92" Type="http://schemas.openxmlformats.org/officeDocument/2006/relationships/slide" Target="slides/slide190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slide" Target="slides/slide180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5" Type="http://schemas.openxmlformats.org/officeDocument/2006/relationships/slide" Target="slides/slide63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51" Type="http://schemas.openxmlformats.org/officeDocument/2006/relationships/slide" Target="slides/slide149.xml"/><Relationship Id="rId172" Type="http://schemas.openxmlformats.org/officeDocument/2006/relationships/slide" Target="slides/slide170.xml"/><Relationship Id="rId193" Type="http://schemas.openxmlformats.org/officeDocument/2006/relationships/slide" Target="slides/slide191.xml"/><Relationship Id="rId13" Type="http://schemas.openxmlformats.org/officeDocument/2006/relationships/slide" Target="slides/slide11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20" Type="http://schemas.openxmlformats.org/officeDocument/2006/relationships/slide" Target="slides/slide118.xml"/><Relationship Id="rId141" Type="http://schemas.openxmlformats.org/officeDocument/2006/relationships/slide" Target="slides/slide139.xml"/><Relationship Id="rId7" Type="http://schemas.openxmlformats.org/officeDocument/2006/relationships/slide" Target="slides/slide5.xml"/><Relationship Id="rId162" Type="http://schemas.openxmlformats.org/officeDocument/2006/relationships/slide" Target="slides/slide160.xml"/><Relationship Id="rId183" Type="http://schemas.openxmlformats.org/officeDocument/2006/relationships/slide" Target="slides/slide18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4" Type="http://schemas.openxmlformats.org/officeDocument/2006/relationships/slide" Target="slides/slide192.xml"/><Relationship Id="rId199" Type="http://schemas.openxmlformats.org/officeDocument/2006/relationships/notesMaster" Target="notesMasters/notesMaster1.xml"/><Relationship Id="rId203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slide" Target="slides/slide182.xml"/><Relationship Id="rId189" Type="http://schemas.openxmlformats.org/officeDocument/2006/relationships/slide" Target="slides/slide187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95" Type="http://schemas.openxmlformats.org/officeDocument/2006/relationships/slide" Target="slides/slide193.xml"/><Relationship Id="rId190" Type="http://schemas.openxmlformats.org/officeDocument/2006/relationships/slide" Target="slides/slide188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185" Type="http://schemas.openxmlformats.org/officeDocument/2006/relationships/slide" Target="slides/slide18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96" Type="http://schemas.openxmlformats.org/officeDocument/2006/relationships/slide" Target="slides/slide194.xml"/><Relationship Id="rId200" Type="http://schemas.openxmlformats.org/officeDocument/2006/relationships/presProps" Target="presProps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186" Type="http://schemas.openxmlformats.org/officeDocument/2006/relationships/slide" Target="slides/slide184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97" Type="http://schemas.openxmlformats.org/officeDocument/2006/relationships/slide" Target="slides/slide195.xml"/><Relationship Id="rId201" Type="http://schemas.openxmlformats.org/officeDocument/2006/relationships/viewProps" Target="viewProps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87" Type="http://schemas.openxmlformats.org/officeDocument/2006/relationships/slide" Target="slides/slide18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60" Type="http://schemas.openxmlformats.org/officeDocument/2006/relationships/slide" Target="slides/slide58.xml"/><Relationship Id="rId81" Type="http://schemas.openxmlformats.org/officeDocument/2006/relationships/slide" Target="slides/slide79.xml"/><Relationship Id="rId135" Type="http://schemas.openxmlformats.org/officeDocument/2006/relationships/slide" Target="slides/slide133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98" Type="http://schemas.openxmlformats.org/officeDocument/2006/relationships/slide" Target="slides/slide196.xml"/><Relationship Id="rId202" Type="http://schemas.openxmlformats.org/officeDocument/2006/relationships/theme" Target="theme/theme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50" Type="http://schemas.openxmlformats.org/officeDocument/2006/relationships/slide" Target="slides/slide48.xml"/><Relationship Id="rId104" Type="http://schemas.openxmlformats.org/officeDocument/2006/relationships/slide" Target="slides/slide102.xml"/><Relationship Id="rId125" Type="http://schemas.openxmlformats.org/officeDocument/2006/relationships/slide" Target="slides/slide123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188" Type="http://schemas.openxmlformats.org/officeDocument/2006/relationships/slide" Target="slides/slide186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DD5E58-82C0-4F2A-9A2C-F8BAC6C259C6}" type="datetimeFigureOut">
              <a:rPr lang="en-US" smtClean="0"/>
              <a:pPr/>
              <a:t>19-Apr-24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5A10DA-866C-4A61-9AE7-2C81D2652A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026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df2e3830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4df2e38304_1_0:notes"/>
          <p:cNvSpPr txBox="1">
            <a:spLocks noGrp="1"/>
          </p:cNvSpPr>
          <p:nvPr>
            <p:ph type="body" idx="1"/>
          </p:nvPr>
        </p:nvSpPr>
        <p:spPr>
          <a:xfrm>
            <a:off x="685800" y="4343406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4df2e38304_1_0:notes"/>
          <p:cNvSpPr txBox="1">
            <a:spLocks noGrp="1"/>
          </p:cNvSpPr>
          <p:nvPr>
            <p:ph type="sldNum" idx="12"/>
          </p:nvPr>
        </p:nvSpPr>
        <p:spPr>
          <a:xfrm>
            <a:off x="3884612" y="8685224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4882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92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640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1067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219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l-GR" altLang="el-GR" dirty="0" smtClean="0"/>
                  <a:t>two</a:t>
                </a:r>
                <a:r>
                  <a:rPr lang="el-GR" altLang="el-GR" dirty="0"/>
                  <a:t> </a:t>
                </a:r>
                <a:r>
                  <a:rPr lang="el-GR" altLang="el-GR" dirty="0" err="1"/>
                  <a:t>RNNs</a:t>
                </a:r>
                <a:r>
                  <a:rPr lang="el-GR" altLang="el-GR" dirty="0"/>
                  <a:t> </a:t>
                </a:r>
                <a:r>
                  <a:rPr lang="el-GR" altLang="el-GR" dirty="0" err="1"/>
                  <a:t>stacked</a:t>
                </a:r>
                <a:r>
                  <a:rPr lang="el-GR" altLang="el-GR" dirty="0"/>
                  <a:t> on </a:t>
                </a:r>
                <a:r>
                  <a:rPr lang="el-GR" altLang="el-GR" dirty="0" err="1"/>
                  <a:t>top</a:t>
                </a:r>
                <a:r>
                  <a:rPr lang="el-GR" altLang="el-GR" dirty="0"/>
                  <a:t> of </a:t>
                </a:r>
                <a:r>
                  <a:rPr lang="el-GR" altLang="el-GR" dirty="0" err="1"/>
                  <a:t>each</a:t>
                </a:r>
                <a:r>
                  <a:rPr lang="el-GR" altLang="el-GR" dirty="0"/>
                  <a:t> </a:t>
                </a:r>
                <a:r>
                  <a:rPr lang="el-GR" altLang="el-GR" dirty="0" err="1"/>
                  <a:t>other</a:t>
                </a:r>
                <a:endParaRPr lang="en-US" altLang="el-GR" dirty="0"/>
              </a:p>
              <a:p>
                <a:pPr lvl="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l-GR" altLang="el-GR" dirty="0" err="1"/>
                  <a:t>output</a:t>
                </a:r>
                <a:r>
                  <a:rPr lang="el-GR" altLang="el-GR" dirty="0"/>
                  <a:t> </a:t>
                </a:r>
                <a:r>
                  <a:rPr lang="el-GR" altLang="el-GR" dirty="0" err="1"/>
                  <a:t>is</a:t>
                </a:r>
                <a:r>
                  <a:rPr lang="el-GR" altLang="el-GR" dirty="0"/>
                  <a:t> </a:t>
                </a:r>
                <a:r>
                  <a:rPr lang="el-GR" altLang="el-GR" dirty="0" err="1"/>
                  <a:t>computed</a:t>
                </a:r>
                <a:r>
                  <a:rPr lang="el-GR" altLang="el-GR" dirty="0"/>
                  <a:t> </a:t>
                </a:r>
                <a:r>
                  <a:rPr lang="el-GR" altLang="el-GR" dirty="0" err="1"/>
                  <a:t>based</a:t>
                </a:r>
                <a:r>
                  <a:rPr lang="el-GR" altLang="el-GR" dirty="0"/>
                  <a:t> on the </a:t>
                </a:r>
                <a:r>
                  <a:rPr lang="el-GR" altLang="el-GR" dirty="0" err="1" smtClean="0"/>
                  <a:t>hidden</a:t>
                </a:r>
                <a:r>
                  <a:rPr lang="el-GR" altLang="el-GR" dirty="0" smtClean="0"/>
                  <a:t> </a:t>
                </a:r>
                <a:r>
                  <a:rPr lang="el-GR" altLang="el-GR" dirty="0" err="1"/>
                  <a:t>state</a:t>
                </a:r>
                <a:r>
                  <a:rPr lang="el-GR" altLang="el-GR" dirty="0"/>
                  <a:t> of </a:t>
                </a:r>
                <a:r>
                  <a:rPr lang="el-GR" altLang="el-GR" dirty="0" err="1"/>
                  <a:t>both</a:t>
                </a:r>
                <a:r>
                  <a:rPr lang="el-GR" altLang="el-GR" dirty="0"/>
                  <a:t> </a:t>
                </a:r>
                <a:r>
                  <a:rPr lang="el-GR" altLang="el-GR" dirty="0" err="1" smtClean="0"/>
                  <a:t>RNNs</a:t>
                </a:r>
                <a:r>
                  <a:rPr lang="en-US" altLang="el-GR" dirty="0" smtClean="0"/>
                  <a:t> </a:t>
                </a:r>
                <a:r>
                  <a:rPr lang="mr-IN" i="0">
                    <a:latin typeface="Cambria Math" panose="02040503050406030204" pitchFamily="18" charset="0"/>
                  </a:rPr>
                  <a:t>[</a:t>
                </a:r>
                <a:r>
                  <a:rPr lang="en-US" i="0">
                    <a:latin typeface="Cambria Math" charset="0"/>
                  </a:rPr>
                  <a:t>ℎ</a:t>
                </a:r>
                <a:r>
                  <a:rPr lang="en-US" i="0">
                    <a:latin typeface="Cambria Math" panose="02040503050406030204" pitchFamily="18" charset="0"/>
                  </a:rPr>
                  <a:t> ⃑_</a:t>
                </a:r>
                <a:r>
                  <a:rPr lang="en-US" i="0">
                    <a:latin typeface="Cambria Math" charset="0"/>
                  </a:rPr>
                  <a:t>𝑡</a:t>
                </a:r>
                <a:r>
                  <a:rPr lang="en-US" i="0">
                    <a:latin typeface="Cambria Math" panose="02040503050406030204" pitchFamily="18" charset="0"/>
                  </a:rPr>
                  <a:t> 〖</a:t>
                </a:r>
                <a:r>
                  <a:rPr lang="en-US" i="0">
                    <a:latin typeface="Cambria Math" charset="0"/>
                  </a:rPr>
                  <a:t>;ℎ</a:t>
                </a:r>
                <a:r>
                  <a:rPr lang="en-US" i="0">
                    <a:latin typeface="Cambria Math" panose="02040503050406030204" pitchFamily="18" charset="0"/>
                  </a:rPr>
                  <a:t> ⃖〗_</a:t>
                </a:r>
                <a:r>
                  <a:rPr lang="en-US" i="0">
                    <a:latin typeface="Cambria Math" charset="0"/>
                  </a:rPr>
                  <a:t>𝑡</a:t>
                </a:r>
                <a:r>
                  <a:rPr lang="en-US" i="0">
                    <a:latin typeface="Cambria Math" panose="02040503050406030204" pitchFamily="18" charset="0"/>
                  </a:rPr>
                  <a:t> ]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954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030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8925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C79D962-CE04-6E6B-DFA8-7E9CCFEB6E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77AF35-717E-4ABD-A1A7-B034D745E936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5122" name="Rectangle 7">
            <a:extLst>
              <a:ext uri="{FF2B5EF4-FFF2-40B4-BE49-F238E27FC236}">
                <a16:creationId xmlns:a16="http://schemas.microsoft.com/office/drawing/2014/main" id="{41A23E02-1DCF-AD55-BB04-59FDA053D3E6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63" tIns="45883" rIns="91763" bIns="45883" anchor="b"/>
          <a:lstStyle>
            <a:lvl1pPr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838" indent="-280988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25538" indent="-225425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76388" indent="-225425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25650" indent="-223838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2850" indent="-2238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0050" indent="-2238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7250" indent="-2238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54450" indent="-2238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/>
            <a:fld id="{584B6C13-A230-405C-80B5-2C7B7A0BC1B1}" type="slidenum">
              <a:rPr lang="en-US" altLang="en-US" sz="1200">
                <a:latin typeface="Times New Roman" panose="02020603050405020304" pitchFamily="18" charset="0"/>
              </a:rPr>
              <a:pPr algn="r" eaLnBrk="0" hangingPunct="0"/>
              <a:t>29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D4B47B31-E1BD-4504-7CD8-C240A2664C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>
            <a:extLst>
              <a:ext uri="{FF2B5EF4-FFF2-40B4-BE49-F238E27FC236}">
                <a16:creationId xmlns:a16="http://schemas.microsoft.com/office/drawing/2014/main" id="{BF269940-A282-1D4E-6FC6-76948AB3BA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91763" tIns="45883" rIns="91763" bIns="45883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42155950-1D3D-BA69-3255-A9BC249FC0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59187E-6721-450B-9DA7-0E017E451285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7170" name="Rectangle 7">
            <a:extLst>
              <a:ext uri="{FF2B5EF4-FFF2-40B4-BE49-F238E27FC236}">
                <a16:creationId xmlns:a16="http://schemas.microsoft.com/office/drawing/2014/main" id="{6237E01A-204E-2D04-FF19-8AB6B7DD363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63" tIns="45883" rIns="91763" bIns="45883" anchor="b"/>
          <a:lstStyle>
            <a:lvl1pPr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838" indent="-280988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25538" indent="-225425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76388" indent="-225425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25650" indent="-223838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2850" indent="-2238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0050" indent="-2238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7250" indent="-2238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54450" indent="-2238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/>
            <a:fld id="{ED042D58-24C4-440E-90B5-79B511C08EC0}" type="slidenum">
              <a:rPr lang="en-US" altLang="en-US" sz="1200">
                <a:latin typeface="Times New Roman" panose="02020603050405020304" pitchFamily="18" charset="0"/>
              </a:rPr>
              <a:pPr algn="r" eaLnBrk="0" hangingPunct="0"/>
              <a:t>31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30A21C1F-6975-D1BE-8DFF-985496DD41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6875" y="692150"/>
            <a:ext cx="6072188" cy="3416300"/>
          </a:xfrm>
          <a:ln w="12700" cap="flat">
            <a:solidFill>
              <a:schemeClr val="tx1"/>
            </a:solidFill>
          </a:ln>
        </p:spPr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5836927C-2B97-F335-360C-1405C9E387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4988"/>
            <a:ext cx="5029200" cy="4114800"/>
          </a:xfrm>
        </p:spPr>
        <p:txBody>
          <a:bodyPr lIns="84591" tIns="42296" rIns="84591" bIns="42296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545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047B466-4F3B-D691-942E-8BE53C43F7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D4EA04-6CEF-4456-95FF-1E8A35FB64E2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A28F5339-D475-48C6-7F9F-5698C9FE3778}"/>
              </a:ext>
            </a:extLst>
          </p:cNvPr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5950" y="877888"/>
            <a:ext cx="5626100" cy="3165475"/>
          </a:xfrm>
          <a:ln/>
        </p:spPr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CDA4CAD1-A478-264A-6D51-F32CF4C7B80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93925A4-C642-2C2C-BEA9-8E3AC3C9B2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F6D377-463F-4624-9610-0C3635BA8E5C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C4D4DCC4-C2BC-B264-7731-1B9E0434B0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8900A82A-5D9A-4A85-7785-73E0483AD4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ACF3DD2A-CFED-F639-B61F-C4EE695C2B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E561C8-9233-4038-89F6-CC75FE2FACEC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17755222-3BB9-45E3-6524-3689AFFE00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1B921362-6D92-374B-4EA9-C8F99C9CE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178BCB0-2CE8-BB3D-4270-E16EEADD8B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EE843C-1DF8-49CA-AF60-495C0B135206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95234" name="Rectangle 7">
            <a:extLst>
              <a:ext uri="{FF2B5EF4-FFF2-40B4-BE49-F238E27FC236}">
                <a16:creationId xmlns:a16="http://schemas.microsoft.com/office/drawing/2014/main" id="{BF9203F8-74F1-5260-DBA2-D09661717F2F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63" tIns="45883" rIns="91763" bIns="45883" anchor="b"/>
          <a:lstStyle>
            <a:lvl1pPr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1838" indent="-280988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25538" indent="-225425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76388" indent="-225425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25650" indent="-223838" defTabSz="9175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2850" indent="-2238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40050" indent="-2238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7250" indent="-2238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54450" indent="-223838" defTabSz="9175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0" hangingPunct="0"/>
            <a:fld id="{7ABF3931-6450-44D9-BEEE-997179F97304}" type="slidenum">
              <a:rPr lang="en-US" altLang="en-US" sz="1200">
                <a:latin typeface="Times New Roman" panose="02020603050405020304" pitchFamily="18" charset="0"/>
              </a:rPr>
              <a:pPr algn="r" eaLnBrk="0" hangingPunct="0"/>
              <a:t>38</a:t>
            </a:fld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95235" name="Rectangle 2">
            <a:extLst>
              <a:ext uri="{FF2B5EF4-FFF2-40B4-BE49-F238E27FC236}">
                <a16:creationId xmlns:a16="http://schemas.microsoft.com/office/drawing/2014/main" id="{940F98F5-1AA2-5EDC-99ED-D61E30F821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>
            <a:extLst>
              <a:ext uri="{FF2B5EF4-FFF2-40B4-BE49-F238E27FC236}">
                <a16:creationId xmlns:a16="http://schemas.microsoft.com/office/drawing/2014/main" id="{2AAA8B98-E17E-640C-E380-86782CD51A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91763" tIns="45883" rIns="91763" bIns="45883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f(x,\vec{\theta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})&amp;=&amp;\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sum_{i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=0}^D\theta_{1,i}\sum_{n=0}^{N-1}\theta_{0,i,n} 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x_n}\\f(x,\vec{\theta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})&amp;=&amp;\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sum_{i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=0}^D\theta_{1,i}[\theta_{0,i}^T\vec{x}]\\f(x,\vec{\theta})&amp;=&amp;\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sum_{i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=0}^D[\hat\theta_{i}^T\vec{x}]\\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5A442-4B65-8D4A-B84E-EDD0DD7A9191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{\theta}=\{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w_{ij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w_{jk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w_{kl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5A442-4B65-8D4A-B84E-EDD0DD7A9191}" type="slidenum">
              <a:rPr lang="en-US" smtClean="0"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{\theta}=\{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w_{ij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w_{jk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w_{kl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}\}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5A442-4B65-8D4A-B84E-EDD0DD7A9191}" type="slidenum">
              <a:rPr lang="en-US" smtClean="0"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{\theta}=\{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w_{ij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w_{jk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w_{kl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}\}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5A442-4B65-8D4A-B84E-EDD0DD7A9191}" type="slidenum">
              <a:rPr lang="en-US" smtClean="0"/>
              <a:t>81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{\theta}=\{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w_{ij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w_{jk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},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w_{kl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}\}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5A442-4B65-8D4A-B84E-EDD0DD7A9191}" type="slidenum">
              <a:rPr lang="en-US" smtClean="0"/>
              <a:t>82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{\partial R}{\partial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w_{kl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}}=\frac{1}{N}\sum_n\left[\frac{\partial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L_n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a_{l,n}}\right]\left[\frac{\partial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a_{l,n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w_{kl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}}\right]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5A442-4B65-8D4A-B84E-EDD0DD7A9191}" type="slidenum">
              <a:rPr lang="en-US" smtClean="0"/>
              <a:t>84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21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{\partial R}{\partial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w_{kl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}}=\frac{1}{N}\sum_n\left[\frac{\partial \frac{1}{2}(y_n-g(a_{l,n}))^2}{\partial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a_{l,n}}\right]\left[\frac{\partial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z_{k,n}w_{kl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w_{kl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}}\right]&amp;=&amp;\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sum_n\left[-(y_n-z_{l,n})g'(a_{l,n})\right]z_{k,n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}\\&amp;=&amp;\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sum_n\delta_nz_{k,n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5A442-4B65-8D4A-B84E-EDD0DD7A9191}" type="slidenum">
              <a:rPr lang="en-US" smtClean="0"/>
              <a:t>89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{\partial R}{\partial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w_{kl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}}=\frac{1}{N}\sum_n\left[\frac{\partial \frac{1}{2}(y_n-g(a_{l,n}))^2}{\partial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a_{l,n}}\right]\left[\frac{\partial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z_{k,n}w_{kl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w_{kl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}}\right]&amp;=&amp;\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sum_n\left[-(y_n-z_{l,n})g'(a_{l,n})\right]z_{k,n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}\\&amp;=&amp;\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sum_n\delta_nz_{k,n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5A442-4B65-8D4A-B84E-EDD0DD7A9191}" type="slidenum">
              <a:rPr lang="en-US" smtClean="0"/>
              <a:t>90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{\partial R}{\partial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w_{kl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}}=\frac{1}{N}\sum_n\left[\frac{\partial \frac{1}{2}(y_n-g(a_{l,n}))^2}{\partial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a_{l,n}}\right]\left[\frac{\partial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z_{k,n}w_{kl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w_{kl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}}\right]&amp;=&amp;\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sum_n\left[-(y_n-z_{l,n})g'(a_{l,n})\right]z_{k,n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}\\&amp;=&amp;\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sum_n\delta_nz_{k,n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5A442-4B65-8D4A-B84E-EDD0DD7A9191}" type="slidenum">
              <a:rPr lang="en-US" smtClean="0"/>
              <a:t>91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{\partial R}{\partial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w_{kl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}}=\frac{1}{N}\sum_n\left[\frac{\partial \frac{1}{2}(y_n-g(a_{l,n}))^2}{\partial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a_{l,n}}\right]\left[\frac{\partial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z_{k,n}w_{kl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w_{kl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}}\right]&amp;=&amp;\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sum_n\left[-(y_n-z_{l,n})g'(a_{l,n})\right]z_{k,n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}\\&amp;=&amp;\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sum_n\delta_nz_{k,n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5A442-4B65-8D4A-B84E-EDD0DD7A9191}" type="slidenum">
              <a:rPr lang="en-US" smtClean="0"/>
              <a:t>92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{\partial R}{\partial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w_{jk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}}=\frac{1}{N}\sum_n\left[\sum_l\delta_l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w_{kl}g'(a_{k,n})\right]\left[z_{j,n}\right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]\\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5A442-4B65-8D4A-B84E-EDD0DD7A9191}" type="slidenum">
              <a:rPr lang="en-US" smtClean="0"/>
              <a:t>93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{\partial R}{\partial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w_{ij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}}&amp;=&amp;\frac{1}{N}\sum_n\left[\frac{\partial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L_n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a_{j,n}}\right]\left[\frac{\partial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a_{j,n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w_{ij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}}\right]=\frac{1}{N}\sum_n\left[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sum_k\delta_{k,n}w_{jk}g'(a_{j,n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})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right]z_{i,n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 =\frac{1}{N} 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sum_n\delta_{j,n}z_{i,n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5A442-4B65-8D4A-B84E-EDD0DD7A9191}" type="slidenum">
              <a:rPr lang="en-US" smtClean="0"/>
              <a:t>94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frac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{\partial R}{\partial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w_{jk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}}=\frac{1}{N}\sum_n\left[\sum_l\delta_l </a:t>
            </a:r>
            <a:r>
              <a:rPr lang="en-US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w_{kl}g'(a_{k,n})\right]\left[z_{j,n}\right</a:t>
            </a: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]\\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D5A442-4B65-8D4A-B84E-EDD0DD7A9191}" type="slidenum">
              <a:rPr lang="en-US" smtClean="0"/>
              <a:t>95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715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779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20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8687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0332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6370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4210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8577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93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66866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014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507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472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56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863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339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8576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58733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0841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017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12107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606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5301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80103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701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BD9B22F-BA61-410C-AAFE-E1A0C9401D3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61673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988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9295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177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5641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3992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8590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69972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6644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7560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282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3221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22993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17367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07609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21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68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02277-9392-41C3-AA11-A5F619BDEE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8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8784299" y="6597352"/>
            <a:ext cx="3264363" cy="144016"/>
          </a:xfrm>
          <a:prstGeom prst="rect">
            <a:avLst/>
          </a:prstGeom>
        </p:spPr>
        <p:txBody>
          <a:bodyPr/>
          <a:lstStyle/>
          <a:p>
            <a:r>
              <a:rPr lang="en-US"/>
              <a:t>© T. Theocharides, 2011.   </a:t>
            </a:r>
            <a:fld id="{DBC3780C-3FFF-490E-B2E7-EBE978EE71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819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701784"/>
          </a:xfrm>
        </p:spPr>
        <p:txBody>
          <a:bodyPr/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/>
          <a:lstStyle/>
          <a:p>
            <a:fld id="{2342CEA3-3058-4D43-AE35-B3DA76CB4003}" type="datetimeFigureOut">
              <a:rPr lang="el-GR" smtClean="0"/>
              <a:pPr/>
              <a:t>19/4/2024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520798" y="6476999"/>
            <a:ext cx="7343625" cy="274320"/>
          </a:xfrm>
          <a:prstGeom prst="rect">
            <a:avLst/>
          </a:prstGeom>
        </p:spPr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1D1C4-C2D9-4231-9FB2-B2D9D97AA41D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71501" y="857233"/>
            <a:ext cx="10953751" cy="500081"/>
          </a:xfrm>
        </p:spPr>
        <p:txBody>
          <a:bodyPr/>
          <a:lstStyle>
            <a:lvl1pPr>
              <a:buFont typeface="Arial" pitchFamily="34" charset="0"/>
              <a:buChar char="•"/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>
              <a:buNone/>
              <a:defRPr/>
            </a:lvl2pPr>
            <a:lvl5pPr>
              <a:buNone/>
              <a:defRPr/>
            </a:lvl5pPr>
          </a:lstStyle>
          <a:p>
            <a:pPr lvl="0"/>
            <a:r>
              <a:rPr lang="en-GB" dirty="0"/>
              <a:t>Click to edit Master </a:t>
            </a:r>
            <a:r>
              <a:rPr lang="en-GB" dirty="0" err="1"/>
              <a:t>Subtutle</a:t>
            </a:r>
            <a:r>
              <a:rPr lang="en-GB" dirty="0"/>
              <a:t>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95140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619773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555928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19303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26435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338002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50941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43848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40800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4510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10769600" cy="679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8517" y="1133475"/>
            <a:ext cx="5636683" cy="5311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8400" y="1133475"/>
            <a:ext cx="5638800" cy="5311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5600" y="6453336"/>
            <a:ext cx="3860800" cy="260226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/>
              <a:t>Kakoulli, Soteriou, Theocharides</a:t>
            </a: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45413E-ED64-4A42-86C8-C53AB94D32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580258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3958494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349019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703369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61941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1279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36850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699226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25687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44102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4470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67344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603361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247575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408867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869466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889069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1728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88089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72862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44339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rgbClr val="0000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3548" y="1797959"/>
            <a:ext cx="10795245" cy="57337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University Name</a:t>
            </a:r>
            <a:endParaRPr lang="x-none" dirty="0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B917EA4C-AF1A-F844-9E6F-5DF8EB2EDB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3548" y="5301578"/>
            <a:ext cx="2735263" cy="2636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  <a:latin typeface="Helvetica Neue"/>
              </a:defRPr>
            </a:lvl1pPr>
          </a:lstStyle>
          <a:p>
            <a:pPr lvl="0"/>
            <a:r>
              <a:rPr lang="x-none" dirty="0"/>
              <a:t>Month, Year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548" y="2516790"/>
            <a:ext cx="10795245" cy="17050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5000"/>
              </a:lnSpc>
              <a:spcBef>
                <a:spcPts val="0"/>
              </a:spcBef>
              <a:buNone/>
              <a:defRPr sz="5000" b="1" baseline="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COURSE NAME USING CAPITAL LETTERS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2" y="530099"/>
            <a:ext cx="2585474" cy="322334"/>
          </a:xfrm>
          <a:prstGeom prst="rect">
            <a:avLst/>
          </a:prstGeom>
        </p:spPr>
      </p:pic>
      <p:cxnSp>
        <p:nvCxnSpPr>
          <p:cNvPr id="38" name="Straight Connector 37"/>
          <p:cNvCxnSpPr/>
          <p:nvPr userDrawn="1"/>
        </p:nvCxnSpPr>
        <p:spPr>
          <a:xfrm>
            <a:off x="3497566" y="459828"/>
            <a:ext cx="1" cy="4697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 userDrawn="1"/>
        </p:nvSpPr>
        <p:spPr>
          <a:xfrm>
            <a:off x="3634224" y="482815"/>
            <a:ext cx="29124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50" dirty="0">
                <a:solidFill>
                  <a:schemeClr val="bg1"/>
                </a:solidFill>
                <a:latin typeface="Helvetica Neue"/>
              </a:rPr>
              <a:t>Master programmes in Artificial</a:t>
            </a:r>
            <a:br>
              <a:rPr lang="en-GB" sz="1250" dirty="0">
                <a:solidFill>
                  <a:schemeClr val="bg1"/>
                </a:solidFill>
                <a:latin typeface="Helvetica Neue"/>
              </a:rPr>
            </a:br>
            <a:r>
              <a:rPr lang="en-GB" sz="1250" dirty="0">
                <a:solidFill>
                  <a:schemeClr val="bg1"/>
                </a:solidFill>
                <a:latin typeface="Helvetica Neue"/>
              </a:rPr>
              <a:t>Intelligence 4 Careers in Europe</a:t>
            </a:r>
            <a:endParaRPr lang="en-US" sz="1250" dirty="0">
              <a:solidFill>
                <a:schemeClr val="bg1"/>
              </a:solidFill>
              <a:latin typeface="Helvetica Neue"/>
            </a:endParaRPr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246" y="4835786"/>
            <a:ext cx="1204547" cy="803419"/>
          </a:xfrm>
          <a:prstGeom prst="rect">
            <a:avLst/>
          </a:prstGeom>
        </p:spPr>
      </p:pic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9B3CD9D9-3717-8045-BBE0-D00561474EA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548" y="4981237"/>
            <a:ext cx="10719046" cy="2470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>
                <a:solidFill>
                  <a:schemeClr val="bg1"/>
                </a:solidFill>
              </a:defRPr>
            </a:lvl2pPr>
            <a:lvl3pPr marL="609600" indent="0">
              <a:buNone/>
              <a:defRPr>
                <a:solidFill>
                  <a:schemeClr val="bg1"/>
                </a:solidFill>
              </a:defRPr>
            </a:lvl3pPr>
            <a:lvl4pPr marL="914400" indent="0">
              <a:buNone/>
              <a:defRPr>
                <a:solidFill>
                  <a:schemeClr val="bg1"/>
                </a:solidFill>
              </a:defRPr>
            </a:lvl4pPr>
            <a:lvl5pPr marL="12192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Presenter’s Name &amp; Surname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508164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893001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cture title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3497566" y="459828"/>
            <a:ext cx="1" cy="46976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3634224" y="482815"/>
            <a:ext cx="29124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5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1250" dirty="0">
                <a:solidFill>
                  <a:srgbClr val="0000B0"/>
                </a:solidFill>
                <a:latin typeface="Helvetica Neue"/>
              </a:rPr>
            </a:br>
            <a:r>
              <a:rPr lang="en-GB" sz="125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125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2" y="530099"/>
            <a:ext cx="2580029" cy="322334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548" y="4033617"/>
            <a:ext cx="5198941" cy="1633558"/>
          </a:xfrm>
          <a:prstGeom prst="rect">
            <a:avLst/>
          </a:prstGeom>
        </p:spPr>
        <p:txBody>
          <a:bodyPr>
            <a:normAutofit/>
          </a:bodyPr>
          <a:lstStyle>
            <a:lvl1pPr marL="257175" marR="0" indent="-2571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50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9852" y="4033617"/>
            <a:ext cx="5198941" cy="1633558"/>
          </a:xfrm>
          <a:prstGeom prst="rect">
            <a:avLst/>
          </a:prstGeom>
        </p:spPr>
        <p:txBody>
          <a:bodyPr>
            <a:normAutofit/>
          </a:bodyPr>
          <a:lstStyle>
            <a:lvl1pPr marL="257175" marR="0" indent="-257175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 sz="150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6041169" y="4033617"/>
            <a:ext cx="0" cy="1633558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548" y="1355407"/>
            <a:ext cx="10795245" cy="446040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LECTURE 1</a:t>
            </a:r>
            <a:endParaRPr lang="x-none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3548" y="1945570"/>
            <a:ext cx="10795245" cy="120376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 baseline="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lecture 1 title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3547" y="3422907"/>
            <a:ext cx="10795245" cy="446040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CONTENTS</a:t>
            </a:r>
            <a:endParaRPr lang="x-non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82244" y="6222471"/>
            <a:ext cx="507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88133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alysis 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3497566" y="459828"/>
            <a:ext cx="1" cy="46976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3634224" y="482815"/>
            <a:ext cx="29124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5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1250" dirty="0">
                <a:solidFill>
                  <a:srgbClr val="0000B0"/>
                </a:solidFill>
                <a:latin typeface="Helvetica Neue"/>
              </a:rPr>
            </a:br>
            <a:r>
              <a:rPr lang="en-GB" sz="125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125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2" y="530099"/>
            <a:ext cx="2580029" cy="322334"/>
          </a:xfrm>
          <a:prstGeom prst="rect">
            <a:avLst/>
          </a:prstGeom>
        </p:spPr>
      </p:pic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548" y="1355407"/>
            <a:ext cx="10795245" cy="446040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 1</a:t>
            </a:r>
            <a:endParaRPr lang="x-none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548" y="2623335"/>
            <a:ext cx="5198941" cy="322897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10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lvl="0"/>
            <a:endParaRPr lang="en-GB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9852" y="2623335"/>
            <a:ext cx="5198941" cy="322897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10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lvl="0"/>
            <a:endParaRPr lang="en-GB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3548" y="1945570"/>
            <a:ext cx="10795245" cy="5690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 baseline="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content 1 title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82244" y="6222471"/>
            <a:ext cx="507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1206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alysis in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3497566" y="459828"/>
            <a:ext cx="1" cy="46976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3634224" y="482815"/>
            <a:ext cx="29124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5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1250" dirty="0">
                <a:solidFill>
                  <a:srgbClr val="0000B0"/>
                </a:solidFill>
                <a:latin typeface="Helvetica Neue"/>
              </a:rPr>
            </a:br>
            <a:r>
              <a:rPr lang="en-GB" sz="125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125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2" y="530099"/>
            <a:ext cx="2580029" cy="322334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548" y="1355407"/>
            <a:ext cx="10795245" cy="446040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 2</a:t>
            </a:r>
            <a:endParaRPr lang="x-none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548" y="2623335"/>
            <a:ext cx="5198941" cy="322897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110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lvl="0"/>
            <a:endParaRPr lang="en-GB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27" hasCustomPrompt="1"/>
          </p:nvPr>
        </p:nvSpPr>
        <p:spPr>
          <a:xfrm>
            <a:off x="6239852" y="2623335"/>
            <a:ext cx="5198941" cy="32289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500" baseline="0">
                <a:latin typeface="Helvetica Neue"/>
              </a:defRPr>
            </a:lvl1pPr>
          </a:lstStyle>
          <a:p>
            <a:r>
              <a:rPr lang="en-US" dirty="0"/>
              <a:t>Insert Picture</a:t>
            </a:r>
            <a:br>
              <a:rPr lang="en-US" dirty="0"/>
            </a:br>
            <a:r>
              <a:rPr lang="en-US" dirty="0"/>
              <a:t>related to content 2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3548" y="1945570"/>
            <a:ext cx="10795245" cy="5690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 baseline="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content 2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82244" y="6222471"/>
            <a:ext cx="507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30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alysis 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3497566" y="459828"/>
            <a:ext cx="1" cy="46976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3634224" y="482815"/>
            <a:ext cx="29124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5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1250" dirty="0">
                <a:solidFill>
                  <a:srgbClr val="0000B0"/>
                </a:solidFill>
                <a:latin typeface="Helvetica Neue"/>
              </a:rPr>
            </a:br>
            <a:r>
              <a:rPr lang="en-GB" sz="125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125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2" y="530099"/>
            <a:ext cx="2580029" cy="322334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3548" y="1355407"/>
            <a:ext cx="10795245" cy="446040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1500" b="1" baseline="0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 3</a:t>
            </a:r>
            <a:endParaRPr lang="x-none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548" y="2623335"/>
            <a:ext cx="5198941" cy="322897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 sz="110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l-GR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3548" y="1945570"/>
            <a:ext cx="10795245" cy="5690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 baseline="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content 3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39852" y="2623335"/>
            <a:ext cx="5198941" cy="3228975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8"/>
              <a:tabLst/>
              <a:defRPr sz="1100">
                <a:solidFill>
                  <a:srgbClr val="0000B0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l-GR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82244" y="6222471"/>
            <a:ext cx="507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3012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302" y="530099"/>
            <a:ext cx="2585474" cy="322334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3497566" y="459828"/>
            <a:ext cx="1" cy="46976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3634224" y="482815"/>
            <a:ext cx="291241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50" dirty="0">
                <a:solidFill>
                  <a:schemeClr val="bg1"/>
                </a:solidFill>
                <a:latin typeface="Helvetica Neue"/>
              </a:rPr>
              <a:t>Master programmes in Artificial</a:t>
            </a:r>
            <a:br>
              <a:rPr lang="en-GB" sz="1250" dirty="0">
                <a:solidFill>
                  <a:schemeClr val="bg1"/>
                </a:solidFill>
                <a:latin typeface="Helvetica Neue"/>
              </a:rPr>
            </a:br>
            <a:r>
              <a:rPr lang="en-GB" sz="1250" dirty="0">
                <a:solidFill>
                  <a:schemeClr val="bg1"/>
                </a:solidFill>
                <a:latin typeface="Helvetica Neue"/>
              </a:rPr>
              <a:t>Intelligence 4 Careers in Europe</a:t>
            </a:r>
            <a:endParaRPr lang="en-US" sz="1250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C4620EE8-4506-F748-BA2F-9F7D7888F37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3548" y="2720155"/>
            <a:ext cx="10795245" cy="120837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500" b="1">
                <a:solidFill>
                  <a:schemeClr val="bg1"/>
                </a:solidFill>
                <a:latin typeface="Helvetica Neue"/>
              </a:defRPr>
            </a:lvl1pPr>
            <a:lvl2pPr marL="304800" indent="0">
              <a:buNone/>
              <a:defRPr sz="6000">
                <a:solidFill>
                  <a:schemeClr val="bg1"/>
                </a:solidFill>
              </a:defRPr>
            </a:lvl2pPr>
            <a:lvl3pPr marL="609600" indent="0">
              <a:buNone/>
              <a:defRPr sz="6000">
                <a:solidFill>
                  <a:schemeClr val="bg1"/>
                </a:solidFill>
              </a:defRPr>
            </a:lvl3pPr>
            <a:lvl4pPr marL="914400" indent="0">
              <a:buNone/>
              <a:defRPr sz="6000">
                <a:solidFill>
                  <a:schemeClr val="bg1"/>
                </a:solidFill>
              </a:defRPr>
            </a:lvl4pPr>
            <a:lvl5pPr marL="1219200" indent="0">
              <a:buNone/>
              <a:defRPr sz="6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Thank you.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84200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2030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3689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4657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57114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1166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4295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338" y="104357"/>
            <a:ext cx="11902612" cy="663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99663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grayWhite">
          <a:xfrm>
            <a:off x="1" y="6740526"/>
            <a:ext cx="12189884" cy="117475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blackWhite">
          <a:xfrm>
            <a:off x="1" y="1"/>
            <a:ext cx="150284" cy="6856413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grayWhite">
          <a:xfrm>
            <a:off x="1" y="0"/>
            <a:ext cx="12189884" cy="88900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blackWhite">
          <a:xfrm>
            <a:off x="12045952" y="0"/>
            <a:ext cx="146049" cy="6858000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8288" y="6525345"/>
            <a:ext cx="3360373" cy="2151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996633"/>
                </a:solidFill>
              </a:defRPr>
            </a:lvl1pPr>
          </a:lstStyle>
          <a:p>
            <a:r>
              <a:rPr lang="en-US" dirty="0"/>
              <a:t>© T. Theocharides, 2023.   </a:t>
            </a:r>
            <a:fld id="{DBC3780C-3FFF-490E-B2E7-EBE978EE715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pink and black logo&#10;&#10;Description automatically generated">
            <a:extLst>
              <a:ext uri="{FF2B5EF4-FFF2-40B4-BE49-F238E27FC236}">
                <a16:creationId xmlns:a16="http://schemas.microsoft.com/office/drawing/2014/main" id="{8AD5A3E4-D80E-DB95-6492-25902916A8B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985" y="122183"/>
            <a:ext cx="4592988" cy="595517"/>
          </a:xfrm>
          <a:prstGeom prst="rect">
            <a:avLst/>
          </a:prstGeom>
        </p:spPr>
      </p:pic>
      <p:pic>
        <p:nvPicPr>
          <p:cNvPr id="14" name="Picture 13" descr="Yellow and orange text on a black background&#10;&#10;Description automatically generated">
            <a:extLst>
              <a:ext uri="{FF2B5EF4-FFF2-40B4-BE49-F238E27FC236}">
                <a16:creationId xmlns:a16="http://schemas.microsoft.com/office/drawing/2014/main" id="{66CC80E6-797A-0326-5BB9-54C1CAA6706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5130" y="55805"/>
            <a:ext cx="3757534" cy="661895"/>
          </a:xfrm>
          <a:prstGeom prst="rect">
            <a:avLst/>
          </a:prstGeom>
        </p:spPr>
      </p:pic>
      <p:pic>
        <p:nvPicPr>
          <p:cNvPr id="16" name="Picture 15" descr="A black background with yellow text&#10;&#10;Description automatically generated">
            <a:extLst>
              <a:ext uri="{FF2B5EF4-FFF2-40B4-BE49-F238E27FC236}">
                <a16:creationId xmlns:a16="http://schemas.microsoft.com/office/drawing/2014/main" id="{86225A57-D276-82EB-3F8F-89D3A0BAF6E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9" y="87914"/>
            <a:ext cx="2761651" cy="7106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EE61725-9E1E-FCE8-4EC0-E66304B1AF76}"/>
              </a:ext>
            </a:extLst>
          </p:cNvPr>
          <p:cNvSpPr txBox="1"/>
          <p:nvPr userDrawn="1"/>
        </p:nvSpPr>
        <p:spPr>
          <a:xfrm>
            <a:off x="73211" y="6432584"/>
            <a:ext cx="60974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MAI 642 –Deep Learning</a:t>
            </a:r>
          </a:p>
        </p:txBody>
      </p:sp>
    </p:spTree>
    <p:extLst>
      <p:ext uri="{BB962C8B-B14F-4D97-AF65-F5344CB8AC3E}">
        <p14:creationId xmlns:p14="http://schemas.microsoft.com/office/powerpoint/2010/main" val="43387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2119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30724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31755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88666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689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312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01418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39822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8496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5863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13" y="116633"/>
            <a:ext cx="960107" cy="768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3446" y="116632"/>
            <a:ext cx="10849205" cy="72008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350" y="919262"/>
            <a:ext cx="11713301" cy="55340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4299" y="6525345"/>
            <a:ext cx="3228843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rgbClr val="0000FF"/>
                </a:solidFill>
                <a:latin typeface="Comic Sans MS" pitchFamily="66" charset="0"/>
              </a:defRPr>
            </a:lvl1pPr>
          </a:lstStyle>
          <a:p>
            <a:r>
              <a:rPr lang="en-US" dirty="0"/>
              <a:t>© T. Theocharides, 2023.   </a:t>
            </a:r>
            <a:fld id="{DBC3780C-3FFF-490E-B2E7-EBE978EE71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534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34168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38188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58697" indent="-204518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106640" indent="-196113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62130" indent="-155490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62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D9A02-4D6B-11D6-1FA2-D37A1E691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058400" cy="457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F26AF-9F42-C37E-AE93-16E962CA29D9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990600"/>
            <a:ext cx="5384800" cy="5173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843E71-1361-9062-47FA-04192B21BE5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990600"/>
            <a:ext cx="5384800" cy="2509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776F30-CFC4-4CA6-75A2-7C48EB6E0F26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3652839"/>
            <a:ext cx="5384800" cy="2511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03D408D-BA5D-93CD-FEB0-878191445A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EB97898-D9C5-2A44-1472-C093A436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EBB1B8D-913B-D770-E65D-539A4160E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2502812F-7AE6-4519-A96C-7A599761CF4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26609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C9835-89F8-318E-3604-2C9B5FF42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6F2B1D-CCA5-051C-2800-15208FE6A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990600"/>
            <a:ext cx="5384800" cy="5173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748797-2F7A-25F9-6038-0B5D402E7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990600"/>
            <a:ext cx="5384800" cy="5173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1C71B9-5BD6-6789-1DFA-0603C7B34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58AD16-1F5B-49C4-BD53-57C0580996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63163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52868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96533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68110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068998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2297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4299" y="6525345"/>
            <a:ext cx="3228843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rgbClr val="0000FF"/>
                </a:solidFill>
                <a:latin typeface="Comic Sans MS" pitchFamily="66" charset="0"/>
              </a:defRPr>
            </a:lvl1pPr>
          </a:lstStyle>
          <a:p>
            <a:r>
              <a:rPr lang="en-US" dirty="0"/>
              <a:t>© T. Theocharides, 2023.   </a:t>
            </a:r>
            <a:fld id="{DBC3780C-3FFF-490E-B2E7-EBE978EE71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9780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41578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63550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50814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54145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68911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96188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63529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21291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706058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49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7859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06663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57771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197883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75815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32218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79442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6727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05930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072828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0387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19866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03589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67547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22176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71771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01102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912333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1996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57658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87868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6545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56828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10492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80315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22186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46689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38296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228161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19369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96870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614522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5199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07039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537719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696053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37945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10876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27877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21496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04968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458820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323571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381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53686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8789155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57835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03963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73995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035422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09459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73208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74218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742285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6"/>
            <a:ext cx="12192000" cy="926976"/>
          </a:xfrm>
        </p:spPr>
        <p:txBody>
          <a:bodyPr>
            <a:normAutofit/>
          </a:bodyPr>
          <a:lstStyle>
            <a:lvl1pPr>
              <a:defRPr sz="3882">
                <a:solidFill>
                  <a:srgbClr val="002060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844827"/>
            <a:ext cx="11617291" cy="4736177"/>
          </a:xfrm>
        </p:spPr>
        <p:txBody>
          <a:bodyPr/>
          <a:lstStyle>
            <a:lvl1pPr marL="254947" indent="-254947"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1765">
                <a:latin typeface="Palatino Linotype" panose="02040502050505030304" pitchFamily="18" charset="0"/>
              </a:defRPr>
            </a:lvl1pPr>
            <a:lvl2pPr marL="557522" indent="-200316"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588">
                <a:latin typeface="Palatino Linotype" panose="02040502050505030304" pitchFamily="18" charset="0"/>
              </a:defRPr>
            </a:lvl2pPr>
            <a:lvl3pPr marL="806867" indent="-152689">
              <a:buClr>
                <a:schemeClr val="tx2"/>
              </a:buClr>
              <a:buFont typeface="Courier New" panose="02070309020205020404" pitchFamily="49" charset="0"/>
              <a:buChar char="o"/>
              <a:defRPr sz="1412">
                <a:latin typeface="Palatino Linotype" panose="02040502050505030304" pitchFamily="18" charset="0"/>
              </a:defRPr>
            </a:lvl3pPr>
            <a:lvl4pPr marL="1011385" indent="-154089">
              <a:buClr>
                <a:schemeClr val="tx2"/>
              </a:buClr>
              <a:defRPr sz="1235">
                <a:latin typeface="Palatino Linotype" panose="02040502050505030304" pitchFamily="18" charset="0"/>
              </a:defRPr>
            </a:lvl4pPr>
            <a:lvl5pPr marL="1214503" indent="-152689">
              <a:buClr>
                <a:schemeClr val="tx2"/>
              </a:buClr>
              <a:defRPr sz="105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10800524" y="6581003"/>
            <a:ext cx="1344149" cy="255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00102D1B-0293-4647-B4E5-AE469158D403}" type="slidenum">
              <a:rPr lang="en-US" sz="1059" smtClean="0">
                <a:solidFill>
                  <a:schemeClr val="bg1">
                    <a:lumMod val="50000"/>
                  </a:schemeClr>
                </a:solidFill>
              </a:rPr>
              <a:pPr algn="r"/>
              <a:t>‹#›</a:t>
            </a:fld>
            <a:endParaRPr lang="en-US" sz="882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35362" y="1340768"/>
            <a:ext cx="11617291" cy="0"/>
          </a:xfrm>
          <a:prstGeom prst="line">
            <a:avLst/>
          </a:prstGeom>
          <a:ln w="25400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1ED4208-0E0E-41E2-BD22-594964537DF2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335362" y="1332297"/>
            <a:ext cx="7506287" cy="309082"/>
          </a:xfrm>
        </p:spPr>
        <p:txBody>
          <a:bodyPr>
            <a:normAutofit/>
          </a:bodyPr>
          <a:lstStyle>
            <a:lvl1pPr marL="0" indent="0">
              <a:buNone/>
              <a:defRPr sz="1235" i="1">
                <a:latin typeface="Palatino Linotype" panose="02040502050505030304" pitchFamily="18" charset="0"/>
              </a:defRPr>
            </a:lvl1pPr>
            <a:lvl2pPr marL="609353" indent="-205920">
              <a:defRPr sz="1588">
                <a:latin typeface="Palatino Linotype" panose="02040502050505030304" pitchFamily="18" charset="0"/>
              </a:defRPr>
            </a:lvl2pPr>
            <a:lvl3pPr marL="910527" indent="-207320">
              <a:buFont typeface="Wingdings" panose="05000000000000000000" pitchFamily="2" charset="2"/>
              <a:buChar char="§"/>
              <a:defRPr sz="1412">
                <a:latin typeface="Palatino Linotype" panose="02040502050505030304" pitchFamily="18" charset="0"/>
              </a:defRPr>
            </a:lvl3pPr>
            <a:lvl4pPr marL="1210300" indent="-197515">
              <a:buFont typeface="Arial" panose="020B0604020202020204" pitchFamily="34" charset="0"/>
              <a:buChar char="»"/>
              <a:defRPr sz="1235">
                <a:latin typeface="Palatino Linotype" panose="02040502050505030304" pitchFamily="18" charset="0"/>
              </a:defRPr>
            </a:lvl4pPr>
            <a:lvl5pPr>
              <a:defRPr sz="1329">
                <a:latin typeface="Palatino Linotype" panose="0204050205050503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3253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theme" Target="../theme/theme1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13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2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grayWhite">
          <a:xfrm>
            <a:off x="1" y="6740526"/>
            <a:ext cx="12189884" cy="117475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blackWhite">
          <a:xfrm>
            <a:off x="1" y="1"/>
            <a:ext cx="150284" cy="6856413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50000">
                <a:schemeClr val="bg1"/>
              </a:gs>
              <a:gs pos="100000">
                <a:srgbClr val="996633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9" name="Rectangle 9"/>
          <p:cNvSpPr>
            <a:spLocks noChangeArrowheads="1"/>
          </p:cNvSpPr>
          <p:nvPr userDrawn="1"/>
        </p:nvSpPr>
        <p:spPr bwMode="grayWhite">
          <a:xfrm>
            <a:off x="1" y="0"/>
            <a:ext cx="12189884" cy="88900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10" name="Rectangle 10"/>
          <p:cNvSpPr>
            <a:spLocks noChangeArrowheads="1"/>
          </p:cNvSpPr>
          <p:nvPr userDrawn="1"/>
        </p:nvSpPr>
        <p:spPr bwMode="blackWhite">
          <a:xfrm>
            <a:off x="12045952" y="0"/>
            <a:ext cx="146049" cy="6858000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84299" y="6525345"/>
            <a:ext cx="3228843" cy="1961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rgbClr val="0000FF"/>
                </a:solidFill>
                <a:latin typeface="Comic Sans MS" pitchFamily="66" charset="0"/>
              </a:defRPr>
            </a:lvl1pPr>
          </a:lstStyle>
          <a:p>
            <a:r>
              <a:rPr lang="en-US" dirty="0"/>
              <a:t>© T. Theocharides, 2021.   </a:t>
            </a:r>
            <a:fld id="{DBC3780C-3FFF-490E-B2E7-EBE978EE715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72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  <p:sldLayoutId id="2147483688" r:id="rId11"/>
    <p:sldLayoutId id="2147483722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  <p:sldLayoutId id="2147483749" r:id="rId33"/>
    <p:sldLayoutId id="2147483750" r:id="rId34"/>
    <p:sldLayoutId id="2147483751" r:id="rId35"/>
    <p:sldLayoutId id="2147483752" r:id="rId36"/>
    <p:sldLayoutId id="2147483753" r:id="rId37"/>
    <p:sldLayoutId id="2147483754" r:id="rId38"/>
    <p:sldLayoutId id="2147483755" r:id="rId39"/>
    <p:sldLayoutId id="2147483756" r:id="rId40"/>
    <p:sldLayoutId id="2147483757" r:id="rId41"/>
    <p:sldLayoutId id="2147483758" r:id="rId42"/>
    <p:sldLayoutId id="2147483759" r:id="rId43"/>
    <p:sldLayoutId id="2147483760" r:id="rId44"/>
    <p:sldLayoutId id="2147483761" r:id="rId45"/>
    <p:sldLayoutId id="2147483762" r:id="rId46"/>
    <p:sldLayoutId id="2147483763" r:id="rId47"/>
    <p:sldLayoutId id="2147483764" r:id="rId48"/>
    <p:sldLayoutId id="2147483765" r:id="rId49"/>
    <p:sldLayoutId id="2147483766" r:id="rId50"/>
    <p:sldLayoutId id="2147483767" r:id="rId51"/>
    <p:sldLayoutId id="2147483768" r:id="rId52"/>
    <p:sldLayoutId id="2147483769" r:id="rId53"/>
    <p:sldLayoutId id="2147483770" r:id="rId54"/>
    <p:sldLayoutId id="2147483771" r:id="rId55"/>
    <p:sldLayoutId id="2147483772" r:id="rId56"/>
    <p:sldLayoutId id="2147483773" r:id="rId57"/>
    <p:sldLayoutId id="2147483774" r:id="rId58"/>
    <p:sldLayoutId id="2147483775" r:id="rId59"/>
    <p:sldLayoutId id="2147483776" r:id="rId60"/>
    <p:sldLayoutId id="2147483777" r:id="rId61"/>
    <p:sldLayoutId id="2147483778" r:id="rId62"/>
    <p:sldLayoutId id="2147483779" r:id="rId63"/>
    <p:sldLayoutId id="2147483780" r:id="rId64"/>
    <p:sldLayoutId id="2147483781" r:id="rId65"/>
    <p:sldLayoutId id="2147483782" r:id="rId66"/>
    <p:sldLayoutId id="2147483783" r:id="rId67"/>
    <p:sldLayoutId id="2147483784" r:id="rId68"/>
    <p:sldLayoutId id="2147483785" r:id="rId69"/>
    <p:sldLayoutId id="2147483786" r:id="rId70"/>
    <p:sldLayoutId id="2147483787" r:id="rId71"/>
    <p:sldLayoutId id="2147483788" r:id="rId72"/>
    <p:sldLayoutId id="2147483789" r:id="rId73"/>
    <p:sldLayoutId id="2147483790" r:id="rId74"/>
    <p:sldLayoutId id="2147483791" r:id="rId75"/>
    <p:sldLayoutId id="2147483792" r:id="rId76"/>
    <p:sldLayoutId id="2147483793" r:id="rId77"/>
    <p:sldLayoutId id="2147483794" r:id="rId78"/>
    <p:sldLayoutId id="2147483795" r:id="rId79"/>
    <p:sldLayoutId id="2147483796" r:id="rId80"/>
    <p:sldLayoutId id="2147483797" r:id="rId81"/>
    <p:sldLayoutId id="2147483798" r:id="rId82"/>
    <p:sldLayoutId id="2147483799" r:id="rId83"/>
    <p:sldLayoutId id="2147483800" r:id="rId84"/>
    <p:sldLayoutId id="2147483801" r:id="rId85"/>
    <p:sldLayoutId id="2147483802" r:id="rId86"/>
    <p:sldLayoutId id="2147483803" r:id="rId87"/>
    <p:sldLayoutId id="2147483804" r:id="rId88"/>
    <p:sldLayoutId id="2147483805" r:id="rId89"/>
    <p:sldLayoutId id="2147483806" r:id="rId90"/>
    <p:sldLayoutId id="2147483807" r:id="rId91"/>
    <p:sldLayoutId id="2147483808" r:id="rId92"/>
    <p:sldLayoutId id="2147483809" r:id="rId93"/>
    <p:sldLayoutId id="2147483810" r:id="rId94"/>
    <p:sldLayoutId id="2147483811" r:id="rId95"/>
    <p:sldLayoutId id="2147483812" r:id="rId96"/>
    <p:sldLayoutId id="2147483813" r:id="rId97"/>
    <p:sldLayoutId id="2147483814" r:id="rId98"/>
    <p:sldLayoutId id="2147483815" r:id="rId99"/>
    <p:sldLayoutId id="2147483816" r:id="rId100"/>
    <p:sldLayoutId id="2147483817" r:id="rId101"/>
    <p:sldLayoutId id="2147483818" r:id="rId102"/>
    <p:sldLayoutId id="2147483819" r:id="rId103"/>
    <p:sldLayoutId id="2147483820" r:id="rId104"/>
    <p:sldLayoutId id="2147483821" r:id="rId105"/>
    <p:sldLayoutId id="2147483822" r:id="rId106"/>
    <p:sldLayoutId id="2147483823" r:id="rId107"/>
    <p:sldLayoutId id="2147483824" r:id="rId108"/>
    <p:sldLayoutId id="2147483825" r:id="rId109"/>
    <p:sldLayoutId id="2147483826" r:id="rId110"/>
    <p:sldLayoutId id="2147483827" r:id="rId111"/>
    <p:sldLayoutId id="2147483828" r:id="rId112"/>
    <p:sldLayoutId id="2147483829" r:id="rId113"/>
    <p:sldLayoutId id="2147483830" r:id="rId114"/>
    <p:sldLayoutId id="2147483831" r:id="rId115"/>
    <p:sldLayoutId id="2147483832" r:id="rId116"/>
    <p:sldLayoutId id="2147483833" r:id="rId117"/>
    <p:sldLayoutId id="2147483834" r:id="rId118"/>
    <p:sldLayoutId id="2147483835" r:id="rId119"/>
    <p:sldLayoutId id="2147483836" r:id="rId120"/>
    <p:sldLayoutId id="2147483837" r:id="rId121"/>
    <p:sldLayoutId id="2147483838" r:id="rId122"/>
    <p:sldLayoutId id="2147483839" r:id="rId123"/>
    <p:sldLayoutId id="2147483840" r:id="rId124"/>
    <p:sldLayoutId id="2147483841" r:id="rId125"/>
    <p:sldLayoutId id="2147483842" r:id="rId126"/>
    <p:sldLayoutId id="2147483843" r:id="rId127"/>
    <p:sldLayoutId id="2147483844" r:id="rId12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99663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996633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996633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996633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996633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99663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5952067"/>
            <a:ext cx="12192000" cy="905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182" y="6085447"/>
            <a:ext cx="1096441" cy="541808"/>
          </a:xfrm>
          <a:prstGeom prst="rect">
            <a:avLst/>
          </a:prstGeom>
        </p:spPr>
      </p:pic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B3CD9D9-3717-8045-BBE0-D00561474EA1}"/>
              </a:ext>
            </a:extLst>
          </p:cNvPr>
          <p:cNvSpPr txBox="1">
            <a:spLocks/>
          </p:cNvSpPr>
          <p:nvPr userDrawn="1"/>
        </p:nvSpPr>
        <p:spPr>
          <a:xfrm>
            <a:off x="6866467" y="6281366"/>
            <a:ext cx="3236547" cy="345889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609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This Master is run under the context of Action</a:t>
            </a:r>
            <a:br>
              <a:rPr lang="en-US" sz="8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</a:br>
            <a:r>
              <a:rPr lang="en-US" sz="8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No 2020-EU-IA-0087, co-financed by the EU CEF Telecom</a:t>
            </a:r>
            <a:br>
              <a:rPr lang="en-US" sz="8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</a:br>
            <a:r>
              <a:rPr lang="en-US" sz="8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under GA nr. INEA/CEF/ICT/A2020/2267423</a:t>
            </a:r>
            <a:endParaRPr lang="x-none" sz="800" dirty="0">
              <a:latin typeface="Helvetica Neue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33" y="6245383"/>
            <a:ext cx="2784480" cy="373756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82244" y="6222471"/>
            <a:ext cx="507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092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6" r:id="rId1"/>
    <p:sldLayoutId id="2147483847" r:id="rId2"/>
    <p:sldLayoutId id="2147483848" r:id="rId3"/>
    <p:sldLayoutId id="2147483849" r:id="rId4"/>
    <p:sldLayoutId id="2147483850" r:id="rId5"/>
    <p:sldLayoutId id="214748385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3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0.png"/><Relationship Id="rId1" Type="http://schemas.openxmlformats.org/officeDocument/2006/relationships/slideLayout" Target="../slideLayouts/slideLayout35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0.png"/><Relationship Id="rId1" Type="http://schemas.openxmlformats.org/officeDocument/2006/relationships/slideLayout" Target="../slideLayouts/slideLayout3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7" Type="http://schemas.openxmlformats.org/officeDocument/2006/relationships/hyperlink" Target="http://d2l.ai/chapter_appendix-mathematics-for-deep-learning/geometry-linear-algebraic-ops.html#geometry-of-vectors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39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hyperlink" Target="http://d2l.ai/chapter_appendix-mathematics-for-deep-learning/geometry-linear-algebraic-ops.html#geometry-of-vectors" TargetMode="External"/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Relationship Id="rId9" Type="http://schemas.openxmlformats.org/officeDocument/2006/relationships/image" Target="../media/image198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4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0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04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4.xml"/><Relationship Id="rId6" Type="http://schemas.openxmlformats.org/officeDocument/2006/relationships/hyperlink" Target="https://kgpdag.wordpress.com/2015/08/12/svm-simplified/" TargetMode="External"/><Relationship Id="rId5" Type="http://schemas.microsoft.com/office/2007/relationships/hdphoto" Target="../media/hdphoto3.wdp"/><Relationship Id="rId4" Type="http://schemas.openxmlformats.org/officeDocument/2006/relationships/image" Target="../media/image205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hyperlink" Target="http://d2l.ai/chapter_appendix-mathematics-for-deep-learning/geometry-linear-algebraic-ops.html#hyperplanes" TargetMode="External"/><Relationship Id="rId3" Type="http://schemas.openxmlformats.org/officeDocument/2006/relationships/image" Target="../media/image206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314.png"/><Relationship Id="rId1" Type="http://schemas.openxmlformats.org/officeDocument/2006/relationships/slideLayout" Target="../slideLayouts/slideLayout46.xml"/><Relationship Id="rId4" Type="http://schemas.openxmlformats.org/officeDocument/2006/relationships/hyperlink" Target="http://d2l.ai/chapter_appendix-mathematics-for-deep-learning/geometry-linear-algebraic-ops.html#hyperplanes" TargetMode="Externa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47.xml"/><Relationship Id="rId4" Type="http://schemas.microsoft.com/office/2007/relationships/hdphoto" Target="../media/hdphoto4.wdp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wmf"/><Relationship Id="rId13" Type="http://schemas.openxmlformats.org/officeDocument/2006/relationships/image" Target="../media/image217.png"/><Relationship Id="rId7" Type="http://schemas.openxmlformats.org/officeDocument/2006/relationships/oleObject" Target="../embeddings/oleObject15.bin"/><Relationship Id="rId12" Type="http://schemas.microsoft.com/office/2007/relationships/hdphoto" Target="../media/hdphoto6.wdp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218.wmf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3.wmf"/><Relationship Id="rId11" Type="http://schemas.openxmlformats.org/officeDocument/2006/relationships/image" Target="../media/image216.png"/><Relationship Id="rId5" Type="http://schemas.openxmlformats.org/officeDocument/2006/relationships/oleObject" Target="../embeddings/oleObject14.bin"/><Relationship Id="rId15" Type="http://schemas.openxmlformats.org/officeDocument/2006/relationships/oleObject" Target="../embeddings/oleObject16.bin"/><Relationship Id="rId10" Type="http://schemas.microsoft.com/office/2007/relationships/hdphoto" Target="../media/hdphoto5.wdp"/><Relationship Id="rId4" Type="http://schemas.openxmlformats.org/officeDocument/2006/relationships/image" Target="../media/image350.png"/><Relationship Id="rId9" Type="http://schemas.openxmlformats.org/officeDocument/2006/relationships/image" Target="../media/image215.png"/><Relationship Id="rId14" Type="http://schemas.microsoft.com/office/2007/relationships/hdphoto" Target="../media/hdphoto7.wdp"/></Relationships>
</file>

<file path=ppt/slides/_rels/slide1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7" Type="http://schemas.openxmlformats.org/officeDocument/2006/relationships/image" Target="../media/image220.png"/><Relationship Id="rId12" Type="http://schemas.openxmlformats.org/officeDocument/2006/relationships/image" Target="../media/image22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19.wmf"/><Relationship Id="rId11" Type="http://schemas.openxmlformats.org/officeDocument/2006/relationships/image" Target="../media/image222.png"/><Relationship Id="rId5" Type="http://schemas.openxmlformats.org/officeDocument/2006/relationships/oleObject" Target="../embeddings/oleObject17.bin"/><Relationship Id="rId10" Type="http://schemas.openxmlformats.org/officeDocument/2006/relationships/image" Target="../media/image221.wmf"/><Relationship Id="rId4" Type="http://schemas.openxmlformats.org/officeDocument/2006/relationships/image" Target="../media/image420.png"/><Relationship Id="rId9" Type="http://schemas.openxmlformats.org/officeDocument/2006/relationships/oleObject" Target="../embeddings/oleObject18.bin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22.wmf"/><Relationship Id="rId4" Type="http://schemas.openxmlformats.org/officeDocument/2006/relationships/oleObject" Target="../embeddings/oleObject19.bin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51.xml"/><Relationship Id="rId4" Type="http://schemas.microsoft.com/office/2007/relationships/hdphoto" Target="../media/hdphoto9.wdp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28.png"/><Relationship Id="rId4" Type="http://schemas.openxmlformats.org/officeDocument/2006/relationships/image" Target="../media/image2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53.xml"/><Relationship Id="rId6" Type="http://schemas.microsoft.com/office/2007/relationships/hdphoto" Target="../media/hdphoto11.wdp"/><Relationship Id="rId5" Type="http://schemas.openxmlformats.org/officeDocument/2006/relationships/image" Target="../media/image230.png"/><Relationship Id="rId4" Type="http://schemas.microsoft.com/office/2007/relationships/hdphoto" Target="../media/hdphoto10.wdp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233.png"/><Relationship Id="rId4" Type="http://schemas.microsoft.com/office/2007/relationships/hdphoto" Target="../media/hdphoto12.wdp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55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wmf"/><Relationship Id="rId3" Type="http://schemas.openxmlformats.org/officeDocument/2006/relationships/image" Target="../media/image640.png"/><Relationship Id="rId7" Type="http://schemas.openxmlformats.org/officeDocument/2006/relationships/oleObject" Target="../embeddings/oleObject21.bin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33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32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5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58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0.xml"/><Relationship Id="rId4" Type="http://schemas.openxmlformats.org/officeDocument/2006/relationships/hyperlink" Target="http://bjlkeng.github.io/posts/manifolds/" TargetMode="Externa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1.xml"/><Relationship Id="rId5" Type="http://schemas.openxmlformats.org/officeDocument/2006/relationships/hyperlink" Target="http://bjlkeng.github.io/posts/manifolds/" TargetMode="External"/><Relationship Id="rId4" Type="http://schemas.openxmlformats.org/officeDocument/2006/relationships/image" Target="../media/image23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2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cs.utexas.edu/projects/others/ijcv-preprint.pd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2.png"/><Relationship Id="rId1" Type="http://schemas.openxmlformats.org/officeDocument/2006/relationships/slideLayout" Target="../slideLayouts/slideLayout63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1.png"/><Relationship Id="rId1" Type="http://schemas.openxmlformats.org/officeDocument/2006/relationships/slideLayout" Target="../slideLayouts/slideLayout64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65.xml"/><Relationship Id="rId4" Type="http://schemas.microsoft.com/office/2007/relationships/hdphoto" Target="../media/hdphoto13.wdp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1.png"/><Relationship Id="rId1" Type="http://schemas.openxmlformats.org/officeDocument/2006/relationships/slideLayout" Target="../slideLayouts/slideLayout66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2" Type="http://schemas.openxmlformats.org/officeDocument/2006/relationships/image" Target="../media/image244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48.png"/><Relationship Id="rId5" Type="http://schemas.openxmlformats.org/officeDocument/2006/relationships/image" Target="../media/image247.png"/><Relationship Id="rId4" Type="http://schemas.openxmlformats.org/officeDocument/2006/relationships/image" Target="../media/image246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8.xml"/></Relationships>
</file>

<file path=ppt/slides/_rels/slide13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43.png"/><Relationship Id="rId5" Type="http://schemas.microsoft.com/office/2007/relationships/hdphoto" Target="../media/hdphoto15.wdp"/><Relationship Id="rId4" Type="http://schemas.openxmlformats.org/officeDocument/2006/relationships/image" Target="../media/image242.png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70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1.xml"/><Relationship Id="rId5" Type="http://schemas.openxmlformats.org/officeDocument/2006/relationships/hyperlink" Target="http://d2l.ai/chapter_appendix-mathematics-for-deep-learning/single-variable-calculus.html" TargetMode="External"/><Relationship Id="rId4" Type="http://schemas.openxmlformats.org/officeDocument/2006/relationships/image" Target="../media/image260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72.xml"/><Relationship Id="rId4" Type="http://schemas.openxmlformats.org/officeDocument/2006/relationships/hyperlink" Target="http://d2l.ai/chapter_appendix-mathematics-for-deep-learning/single-variable-calculus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akdata.github.io/" TargetMode="Externa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7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4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7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910.png"/><Relationship Id="rId1" Type="http://schemas.openxmlformats.org/officeDocument/2006/relationships/slideLayout" Target="../slideLayouts/slideLayout77.xml"/><Relationship Id="rId4" Type="http://schemas.openxmlformats.org/officeDocument/2006/relationships/hyperlink" Target="https://mjo.osborne.economics.utoronto.ca/index.php/tutorial/index/1/clc/t" TargetMode="Externa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8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9.xml"/><Relationship Id="rId4" Type="http://schemas.openxmlformats.org/officeDocument/2006/relationships/hyperlink" Target="http://d2l.ai/chapter_optimization/optimization-intro.html" TargetMode="Externa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276.png"/><Relationship Id="rId4" Type="http://schemas.openxmlformats.org/officeDocument/2006/relationships/image" Target="../media/image266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2" Type="http://schemas.openxmlformats.org/officeDocument/2006/relationships/image" Target="../media/image970.png"/><Relationship Id="rId1" Type="http://schemas.openxmlformats.org/officeDocument/2006/relationships/slideLayout" Target="../slideLayouts/slideLayout81.xml"/><Relationship Id="rId4" Type="http://schemas.openxmlformats.org/officeDocument/2006/relationships/hyperlink" Target="http://d2l.ai/chapter_optimization/optimization-intro.html" TargetMode="Externa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7" Type="http://schemas.openxmlformats.org/officeDocument/2006/relationships/hyperlink" Target="http://d2l.ai/chapter_optimization/optimization-intro.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77.png"/><Relationship Id="rId5" Type="http://schemas.openxmlformats.org/officeDocument/2006/relationships/image" Target="../media/image275.png"/><Relationship Id="rId4" Type="http://schemas.openxmlformats.org/officeDocument/2006/relationships/image" Target="../media/image2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wmf"/><Relationship Id="rId7" Type="http://schemas.openxmlformats.org/officeDocument/2006/relationships/image" Target="../media/image6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0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2.wmf"/><Relationship Id="rId4" Type="http://schemas.openxmlformats.org/officeDocument/2006/relationships/oleObject" Target="../embeddings/oleObject2.bin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3.xml"/><Relationship Id="rId4" Type="http://schemas.openxmlformats.org/officeDocument/2006/relationships/hyperlink" Target="https://mjo.osborne.economics.utoronto.ca/index.php/tutorial/index/1/cv1/t" TargetMode="Externa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980.png"/><Relationship Id="rId1" Type="http://schemas.openxmlformats.org/officeDocument/2006/relationships/slideLayout" Target="../slideLayouts/slideLayout84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hyperlink" Target="http://d2l.ai/chapter_optimization/convexity.html" TargetMode="External"/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85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6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7.xml"/><Relationship Id="rId6" Type="http://schemas.openxmlformats.org/officeDocument/2006/relationships/hyperlink" Target="http://d2l.ai/chapter_optimization/convexity.html" TargetMode="External"/><Relationship Id="rId5" Type="http://schemas.openxmlformats.org/officeDocument/2006/relationships/image" Target="../media/image281.png"/><Relationship Id="rId4" Type="http://schemas.openxmlformats.org/officeDocument/2006/relationships/image" Target="../media/image284.png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0.png"/><Relationship Id="rId1" Type="http://schemas.openxmlformats.org/officeDocument/2006/relationships/slideLayout" Target="../slideLayouts/slideLayout88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0.png"/><Relationship Id="rId1" Type="http://schemas.openxmlformats.org/officeDocument/2006/relationships/slideLayout" Target="../slideLayouts/slideLayout89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0.png"/><Relationship Id="rId1" Type="http://schemas.openxmlformats.org/officeDocument/2006/relationships/slideLayout" Target="../slideLayouts/slideLayout90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0.png"/><Relationship Id="rId1" Type="http://schemas.openxmlformats.org/officeDocument/2006/relationships/slideLayout" Target="../slideLayouts/slideLayout9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88.png"/><Relationship Id="rId5" Type="http://schemas.openxmlformats.org/officeDocument/2006/relationships/hyperlink" Target="http://d2l.ai/chapter_optimization/convexity.html" TargetMode="External"/><Relationship Id="rId4" Type="http://schemas.openxmlformats.org/officeDocument/2006/relationships/image" Target="../media/image2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hyperlink" Target="http://deeplearning.stanford.edu/wiki/index.php/Feature_extraction_using_convolution" TargetMode="Externa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png"/><Relationship Id="rId1" Type="http://schemas.openxmlformats.org/officeDocument/2006/relationships/slideLayout" Target="../slideLayouts/slideLayout93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0.png"/><Relationship Id="rId1" Type="http://schemas.openxmlformats.org/officeDocument/2006/relationships/slideLayout" Target="../slideLayouts/slideLayout94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0.png"/><Relationship Id="rId1" Type="http://schemas.openxmlformats.org/officeDocument/2006/relationships/slideLayout" Target="../slideLayouts/slideLayout95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1.png"/><Relationship Id="rId1" Type="http://schemas.openxmlformats.org/officeDocument/2006/relationships/slideLayout" Target="../slideLayouts/slideLayout9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0.png"/><Relationship Id="rId1" Type="http://schemas.openxmlformats.org/officeDocument/2006/relationships/slideLayout" Target="../slideLayouts/slideLayout9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8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00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01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285.png"/><Relationship Id="rId4" Type="http://schemas.openxmlformats.org/officeDocument/2006/relationships/image" Target="../media/image2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03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104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2" Type="http://schemas.openxmlformats.org/officeDocument/2006/relationships/image" Target="../media/image1270.png"/><Relationship Id="rId1" Type="http://schemas.openxmlformats.org/officeDocument/2006/relationships/slideLayout" Target="../slideLayouts/slideLayout105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png"/><Relationship Id="rId2" Type="http://schemas.openxmlformats.org/officeDocument/2006/relationships/image" Target="../media/image1240.png"/><Relationship Id="rId1" Type="http://schemas.openxmlformats.org/officeDocument/2006/relationships/slideLayout" Target="../slideLayouts/slideLayout106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0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0.png"/><Relationship Id="rId1" Type="http://schemas.openxmlformats.org/officeDocument/2006/relationships/slideLayout" Target="../slideLayouts/slideLayout108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109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0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11.xml"/></Relationships>
</file>

<file path=ppt/slides/_rels/slide1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133.png"/><Relationship Id="rId7" Type="http://schemas.openxmlformats.org/officeDocument/2006/relationships/image" Target="../media/image29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295.png"/><Relationship Id="rId5" Type="http://schemas.microsoft.com/office/2007/relationships/hdphoto" Target="../media/hdphoto17.wdp"/><Relationship Id="rId4" Type="http://schemas.openxmlformats.org/officeDocument/2006/relationships/image" Target="../media/image294.png"/><Relationship Id="rId9" Type="http://schemas.openxmlformats.org/officeDocument/2006/relationships/image" Target="../media/image30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3.xml"/><Relationship Id="rId4" Type="http://schemas.openxmlformats.org/officeDocument/2006/relationships/image" Target="../media/image296.png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14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png"/><Relationship Id="rId2" Type="http://schemas.openxmlformats.org/officeDocument/2006/relationships/image" Target="../media/image303.png"/><Relationship Id="rId1" Type="http://schemas.openxmlformats.org/officeDocument/2006/relationships/slideLayout" Target="../slideLayouts/slideLayout115.xml"/><Relationship Id="rId6" Type="http://schemas.openxmlformats.org/officeDocument/2006/relationships/hyperlink" Target="http://d2l.ai/chapter_appendix-mathematics-for-deep-learning/distributions.html" TargetMode="External"/><Relationship Id="rId5" Type="http://schemas.openxmlformats.org/officeDocument/2006/relationships/image" Target="../media/image298.png"/><Relationship Id="rId4" Type="http://schemas.openxmlformats.org/officeDocument/2006/relationships/image" Target="../media/image305.png"/></Relationships>
</file>

<file path=ppt/slides/_rels/slide183.xml.rels><?xml version="1.0" encoding="UTF-8" standalone="yes"?>
<Relationships xmlns="http://schemas.openxmlformats.org/package/2006/relationships"><Relationship Id="rId8" Type="http://schemas.openxmlformats.org/officeDocument/2006/relationships/hyperlink" Target="http://d2l.ai/chapter_appendix-mathematics-for-deep-learning/distributions.html" TargetMode="External"/><Relationship Id="rId3" Type="http://schemas.openxmlformats.org/officeDocument/2006/relationships/image" Target="../media/image307.png"/><Relationship Id="rId7" Type="http://schemas.openxmlformats.org/officeDocument/2006/relationships/image" Target="../media/image31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310.png"/><Relationship Id="rId5" Type="http://schemas.openxmlformats.org/officeDocument/2006/relationships/image" Target="../media/image304.png"/><Relationship Id="rId4" Type="http://schemas.openxmlformats.org/officeDocument/2006/relationships/image" Target="../media/image302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17.xml"/><Relationship Id="rId5" Type="http://schemas.openxmlformats.org/officeDocument/2006/relationships/hyperlink" Target="http://d2l.ai/chapter_appendix-mathematics-for-deep-learning/distributions.html" TargetMode="External"/><Relationship Id="rId4" Type="http://schemas.openxmlformats.org/officeDocument/2006/relationships/image" Target="../media/image308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18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0.png"/><Relationship Id="rId1" Type="http://schemas.openxmlformats.org/officeDocument/2006/relationships/slideLayout" Target="../slideLayouts/slideLayout120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0.png"/><Relationship Id="rId1" Type="http://schemas.openxmlformats.org/officeDocument/2006/relationships/slideLayout" Target="../slideLayouts/slideLayout121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30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3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0.png"/><Relationship Id="rId1" Type="http://schemas.openxmlformats.org/officeDocument/2006/relationships/slideLayout" Target="../slideLayouts/slideLayout124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0.png"/><Relationship Id="rId1" Type="http://schemas.openxmlformats.org/officeDocument/2006/relationships/slideLayout" Target="../slideLayouts/slideLayout125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0.png"/><Relationship Id="rId1" Type="http://schemas.openxmlformats.org/officeDocument/2006/relationships/slideLayout" Target="../slideLayouts/slideLayout12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png"/><Relationship Id="rId1" Type="http://schemas.openxmlformats.org/officeDocument/2006/relationships/slideLayout" Target="../slideLayouts/slideLayout127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hyperlink" Target="https://d2l.ai/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8.xml"/><Relationship Id="rId5" Type="http://schemas.openxmlformats.org/officeDocument/2006/relationships/hyperlink" Target="https://mjo.osborne.economics.utoronto.ca/index.php/tutorial/index/1/toc" TargetMode="External"/><Relationship Id="rId4" Type="http://schemas.openxmlformats.org/officeDocument/2006/relationships/hyperlink" Target="http://bjlkeng.github.io/posts/manifolds/#:~:text=The%20manifold%20hypothesis%20is%20that,actually%20some%20lower%2Ddimensional%20representation." TargetMode="Externa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13" Type="http://schemas.openxmlformats.org/officeDocument/2006/relationships/image" Target="../media/image262.png"/><Relationship Id="rId3" Type="http://schemas.openxmlformats.org/officeDocument/2006/relationships/image" Target="../media/image225.png"/><Relationship Id="rId7" Type="http://schemas.openxmlformats.org/officeDocument/2006/relationships/image" Target="../media/image256.png"/><Relationship Id="rId12" Type="http://schemas.openxmlformats.org/officeDocument/2006/relationships/image" Target="../media/image261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6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5.png"/><Relationship Id="rId11" Type="http://schemas.openxmlformats.org/officeDocument/2006/relationships/image" Target="../media/image2600.png"/><Relationship Id="rId5" Type="http://schemas.openxmlformats.org/officeDocument/2006/relationships/image" Target="../media/image254.png"/><Relationship Id="rId15" Type="http://schemas.openxmlformats.org/officeDocument/2006/relationships/image" Target="../media/image264.png"/><Relationship Id="rId10" Type="http://schemas.openxmlformats.org/officeDocument/2006/relationships/image" Target="../media/image259.png"/><Relationship Id="rId4" Type="http://schemas.openxmlformats.org/officeDocument/2006/relationships/image" Target="../media/image253.png"/><Relationship Id="rId9" Type="http://schemas.openxmlformats.org/officeDocument/2006/relationships/image" Target="../media/image258.png"/><Relationship Id="rId14" Type="http://schemas.openxmlformats.org/officeDocument/2006/relationships/image" Target="../media/image2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68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1.png"/><Relationship Id="rId5" Type="http://schemas.openxmlformats.org/officeDocument/2006/relationships/image" Target="../media/image270.png"/><Relationship Id="rId4" Type="http://schemas.openxmlformats.org/officeDocument/2006/relationships/image" Target="../media/image2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introtodeeplearning.com/" TargetMode="External"/><Relationship Id="rId13" Type="http://schemas.openxmlformats.org/officeDocument/2006/relationships/image" Target="../media/image13.jpg"/><Relationship Id="rId3" Type="http://schemas.openxmlformats.org/officeDocument/2006/relationships/hyperlink" Target="https://www.deeplearningbook.org/" TargetMode="External"/><Relationship Id="rId7" Type="http://schemas.openxmlformats.org/officeDocument/2006/relationships/hyperlink" Target="http://www.nvidia.com/dlilabs" TargetMode="External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evelopers.google.com/machine-learning/crash-course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://course.fast.ai/" TargetMode="External"/><Relationship Id="rId10" Type="http://schemas.openxmlformats.org/officeDocument/2006/relationships/hyperlink" Target="https://jalammar.github.io/" TargetMode="External"/><Relationship Id="rId4" Type="http://schemas.openxmlformats.org/officeDocument/2006/relationships/hyperlink" Target="http://cs231n.stanford.edu/" TargetMode="External"/><Relationship Id="rId9" Type="http://schemas.openxmlformats.org/officeDocument/2006/relationships/hyperlink" Target="https://github.com/oxford-cs-deepnlp-2017/lectures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3.w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7" Type="http://schemas.openxmlformats.org/officeDocument/2006/relationships/image" Target="../media/image86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33.x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85.wmf"/><Relationship Id="rId4" Type="http://schemas.openxmlformats.org/officeDocument/2006/relationships/oleObject" Target="../embeddings/oleObject6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wmf"/><Relationship Id="rId4" Type="http://schemas.openxmlformats.org/officeDocument/2006/relationships/oleObject" Target="../embeddings/oleObject9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92.emf"/><Relationship Id="rId4" Type="http://schemas.openxmlformats.org/officeDocument/2006/relationships/oleObject" Target="../embeddings/oleObject12.bin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df"/><Relationship Id="rId13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12" Type="http://schemas.openxmlformats.org/officeDocument/2006/relationships/image" Target="../media/image12.pdf"/><Relationship Id="rId2" Type="http://schemas.openxmlformats.org/officeDocument/2006/relationships/image" Target="../media/image2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df"/><Relationship Id="rId11" Type="http://schemas.openxmlformats.org/officeDocument/2006/relationships/image" Target="../media/image98.png"/><Relationship Id="rId5" Type="http://schemas.openxmlformats.org/officeDocument/2006/relationships/image" Target="../media/image95.png"/><Relationship Id="rId10" Type="http://schemas.openxmlformats.org/officeDocument/2006/relationships/image" Target="../media/image10.pdf"/><Relationship Id="rId4" Type="http://schemas.openxmlformats.org/officeDocument/2006/relationships/image" Target="../media/image4.pdf"/><Relationship Id="rId9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df"/><Relationship Id="rId13" Type="http://schemas.openxmlformats.org/officeDocument/2006/relationships/image" Target="../media/image105.png"/><Relationship Id="rId18" Type="http://schemas.openxmlformats.org/officeDocument/2006/relationships/image" Target="../media/image30.pdf"/><Relationship Id="rId26" Type="http://schemas.openxmlformats.org/officeDocument/2006/relationships/image" Target="../media/image38.pdf"/><Relationship Id="rId3" Type="http://schemas.openxmlformats.org/officeDocument/2006/relationships/image" Target="../media/image100.png"/><Relationship Id="rId21" Type="http://schemas.openxmlformats.org/officeDocument/2006/relationships/image" Target="../media/image109.png"/><Relationship Id="rId7" Type="http://schemas.openxmlformats.org/officeDocument/2006/relationships/image" Target="../media/image102.png"/><Relationship Id="rId12" Type="http://schemas.openxmlformats.org/officeDocument/2006/relationships/image" Target="../media/image24.pdf"/><Relationship Id="rId17" Type="http://schemas.openxmlformats.org/officeDocument/2006/relationships/image" Target="../media/image107.png"/><Relationship Id="rId25" Type="http://schemas.openxmlformats.org/officeDocument/2006/relationships/image" Target="../media/image111.png"/><Relationship Id="rId2" Type="http://schemas.openxmlformats.org/officeDocument/2006/relationships/image" Target="../media/image14.pdf"/><Relationship Id="rId16" Type="http://schemas.openxmlformats.org/officeDocument/2006/relationships/image" Target="../media/image28.pdf"/><Relationship Id="rId20" Type="http://schemas.openxmlformats.org/officeDocument/2006/relationships/image" Target="../media/image32.pdf"/><Relationship Id="rId29" Type="http://schemas.openxmlformats.org/officeDocument/2006/relationships/image" Target="../media/image1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df"/><Relationship Id="rId11" Type="http://schemas.openxmlformats.org/officeDocument/2006/relationships/image" Target="../media/image104.png"/><Relationship Id="rId24" Type="http://schemas.openxmlformats.org/officeDocument/2006/relationships/image" Target="../media/image36.pdf"/><Relationship Id="rId5" Type="http://schemas.openxmlformats.org/officeDocument/2006/relationships/image" Target="../media/image101.png"/><Relationship Id="rId15" Type="http://schemas.openxmlformats.org/officeDocument/2006/relationships/image" Target="../media/image106.png"/><Relationship Id="rId23" Type="http://schemas.openxmlformats.org/officeDocument/2006/relationships/image" Target="../media/image110.png"/><Relationship Id="rId28" Type="http://schemas.openxmlformats.org/officeDocument/2006/relationships/image" Target="../media/image40.pdf"/><Relationship Id="rId10" Type="http://schemas.openxmlformats.org/officeDocument/2006/relationships/image" Target="../media/image22.pdf"/><Relationship Id="rId19" Type="http://schemas.openxmlformats.org/officeDocument/2006/relationships/image" Target="../media/image108.png"/><Relationship Id="rId4" Type="http://schemas.openxmlformats.org/officeDocument/2006/relationships/image" Target="../media/image16.pdf"/><Relationship Id="rId9" Type="http://schemas.openxmlformats.org/officeDocument/2006/relationships/image" Target="../media/image103.png"/><Relationship Id="rId14" Type="http://schemas.openxmlformats.org/officeDocument/2006/relationships/image" Target="../media/image26.pdf"/><Relationship Id="rId22" Type="http://schemas.openxmlformats.org/officeDocument/2006/relationships/image" Target="../media/image34.pdf"/><Relationship Id="rId27" Type="http://schemas.openxmlformats.org/officeDocument/2006/relationships/image" Target="../media/image11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df"/><Relationship Id="rId13" Type="http://schemas.openxmlformats.org/officeDocument/2006/relationships/image" Target="../media/image115.png"/><Relationship Id="rId18" Type="http://schemas.openxmlformats.org/officeDocument/2006/relationships/image" Target="../media/image50.pdf"/><Relationship Id="rId3" Type="http://schemas.openxmlformats.org/officeDocument/2006/relationships/image" Target="../media/image100.png"/><Relationship Id="rId21" Type="http://schemas.openxmlformats.org/officeDocument/2006/relationships/image" Target="../media/image119.png"/><Relationship Id="rId7" Type="http://schemas.openxmlformats.org/officeDocument/2006/relationships/image" Target="../media/image102.png"/><Relationship Id="rId12" Type="http://schemas.openxmlformats.org/officeDocument/2006/relationships/image" Target="../media/image44.pdf"/><Relationship Id="rId17" Type="http://schemas.openxmlformats.org/officeDocument/2006/relationships/image" Target="../media/image117.png"/><Relationship Id="rId25" Type="http://schemas.openxmlformats.org/officeDocument/2006/relationships/image" Target="../media/image121.png"/><Relationship Id="rId2" Type="http://schemas.openxmlformats.org/officeDocument/2006/relationships/image" Target="../media/image14.pdf"/><Relationship Id="rId16" Type="http://schemas.openxmlformats.org/officeDocument/2006/relationships/image" Target="../media/image48.pdf"/><Relationship Id="rId20" Type="http://schemas.openxmlformats.org/officeDocument/2006/relationships/image" Target="../media/image52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df"/><Relationship Id="rId11" Type="http://schemas.openxmlformats.org/officeDocument/2006/relationships/image" Target="../media/image114.png"/><Relationship Id="rId24" Type="http://schemas.openxmlformats.org/officeDocument/2006/relationships/image" Target="../media/image56.pdf"/><Relationship Id="rId5" Type="http://schemas.openxmlformats.org/officeDocument/2006/relationships/image" Target="../media/image101.png"/><Relationship Id="rId15" Type="http://schemas.openxmlformats.org/officeDocument/2006/relationships/image" Target="../media/image116.png"/><Relationship Id="rId23" Type="http://schemas.openxmlformats.org/officeDocument/2006/relationships/image" Target="../media/image120.png"/><Relationship Id="rId10" Type="http://schemas.openxmlformats.org/officeDocument/2006/relationships/image" Target="../media/image42.pdf"/><Relationship Id="rId19" Type="http://schemas.openxmlformats.org/officeDocument/2006/relationships/image" Target="../media/image118.png"/><Relationship Id="rId4" Type="http://schemas.openxmlformats.org/officeDocument/2006/relationships/image" Target="../media/image16.pdf"/><Relationship Id="rId9" Type="http://schemas.openxmlformats.org/officeDocument/2006/relationships/image" Target="../media/image104.png"/><Relationship Id="rId14" Type="http://schemas.openxmlformats.org/officeDocument/2006/relationships/image" Target="../media/image46.pdf"/><Relationship Id="rId22" Type="http://schemas.openxmlformats.org/officeDocument/2006/relationships/image" Target="../media/image54.pd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46.pdf"/><Relationship Id="rId18" Type="http://schemas.openxmlformats.org/officeDocument/2006/relationships/image" Target="../media/image118.png"/><Relationship Id="rId26" Type="http://schemas.openxmlformats.org/officeDocument/2006/relationships/image" Target="../media/image122.png"/><Relationship Id="rId3" Type="http://schemas.openxmlformats.org/officeDocument/2006/relationships/image" Target="../media/image14.pdf"/><Relationship Id="rId21" Type="http://schemas.openxmlformats.org/officeDocument/2006/relationships/image" Target="../media/image54.pdf"/><Relationship Id="rId7" Type="http://schemas.openxmlformats.org/officeDocument/2006/relationships/image" Target="../media/image18.pdf"/><Relationship Id="rId12" Type="http://schemas.openxmlformats.org/officeDocument/2006/relationships/image" Target="../media/image115.png"/><Relationship Id="rId17" Type="http://schemas.openxmlformats.org/officeDocument/2006/relationships/image" Target="../media/image50.pdf"/><Relationship Id="rId25" Type="http://schemas.openxmlformats.org/officeDocument/2006/relationships/image" Target="../media/image58.pdf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17.png"/><Relationship Id="rId20" Type="http://schemas.openxmlformats.org/officeDocument/2006/relationships/image" Target="../media/image119.png"/><Relationship Id="rId29" Type="http://schemas.openxmlformats.org/officeDocument/2006/relationships/image" Target="../media/image62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44.pdf"/><Relationship Id="rId24" Type="http://schemas.openxmlformats.org/officeDocument/2006/relationships/image" Target="../media/image121.png"/><Relationship Id="rId5" Type="http://schemas.openxmlformats.org/officeDocument/2006/relationships/image" Target="../media/image16.pdf"/><Relationship Id="rId15" Type="http://schemas.openxmlformats.org/officeDocument/2006/relationships/image" Target="../media/image48.pdf"/><Relationship Id="rId23" Type="http://schemas.openxmlformats.org/officeDocument/2006/relationships/image" Target="../media/image56.pdf"/><Relationship Id="rId28" Type="http://schemas.openxmlformats.org/officeDocument/2006/relationships/image" Target="../media/image123.png"/><Relationship Id="rId10" Type="http://schemas.openxmlformats.org/officeDocument/2006/relationships/image" Target="../media/image114.png"/><Relationship Id="rId19" Type="http://schemas.openxmlformats.org/officeDocument/2006/relationships/image" Target="../media/image52.pdf"/><Relationship Id="rId4" Type="http://schemas.openxmlformats.org/officeDocument/2006/relationships/image" Target="../media/image100.png"/><Relationship Id="rId9" Type="http://schemas.openxmlformats.org/officeDocument/2006/relationships/image" Target="../media/image42.pdf"/><Relationship Id="rId14" Type="http://schemas.openxmlformats.org/officeDocument/2006/relationships/image" Target="../media/image116.png"/><Relationship Id="rId22" Type="http://schemas.openxmlformats.org/officeDocument/2006/relationships/image" Target="../media/image120.png"/><Relationship Id="rId27" Type="http://schemas.openxmlformats.org/officeDocument/2006/relationships/image" Target="../media/image60.pdf"/><Relationship Id="rId30" Type="http://schemas.openxmlformats.org/officeDocument/2006/relationships/image" Target="../media/image12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df"/><Relationship Id="rId13" Type="http://schemas.openxmlformats.org/officeDocument/2006/relationships/image" Target="../media/image115.png"/><Relationship Id="rId18" Type="http://schemas.openxmlformats.org/officeDocument/2006/relationships/image" Target="../media/image50.pdf"/><Relationship Id="rId3" Type="http://schemas.openxmlformats.org/officeDocument/2006/relationships/image" Target="../media/image100.png"/><Relationship Id="rId21" Type="http://schemas.openxmlformats.org/officeDocument/2006/relationships/image" Target="../media/image119.png"/><Relationship Id="rId7" Type="http://schemas.openxmlformats.org/officeDocument/2006/relationships/image" Target="../media/image102.png"/><Relationship Id="rId12" Type="http://schemas.openxmlformats.org/officeDocument/2006/relationships/image" Target="../media/image44.pdf"/><Relationship Id="rId17" Type="http://schemas.openxmlformats.org/officeDocument/2006/relationships/image" Target="../media/image117.png"/><Relationship Id="rId25" Type="http://schemas.openxmlformats.org/officeDocument/2006/relationships/image" Target="../media/image121.png"/><Relationship Id="rId2" Type="http://schemas.openxmlformats.org/officeDocument/2006/relationships/image" Target="../media/image14.pdf"/><Relationship Id="rId16" Type="http://schemas.openxmlformats.org/officeDocument/2006/relationships/image" Target="../media/image48.pdf"/><Relationship Id="rId20" Type="http://schemas.openxmlformats.org/officeDocument/2006/relationships/image" Target="../media/image52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df"/><Relationship Id="rId11" Type="http://schemas.openxmlformats.org/officeDocument/2006/relationships/image" Target="../media/image114.png"/><Relationship Id="rId24" Type="http://schemas.openxmlformats.org/officeDocument/2006/relationships/image" Target="../media/image56.pdf"/><Relationship Id="rId5" Type="http://schemas.openxmlformats.org/officeDocument/2006/relationships/image" Target="../media/image101.png"/><Relationship Id="rId15" Type="http://schemas.openxmlformats.org/officeDocument/2006/relationships/image" Target="../media/image116.png"/><Relationship Id="rId23" Type="http://schemas.openxmlformats.org/officeDocument/2006/relationships/image" Target="../media/image120.png"/><Relationship Id="rId10" Type="http://schemas.openxmlformats.org/officeDocument/2006/relationships/image" Target="../media/image42.pdf"/><Relationship Id="rId19" Type="http://schemas.openxmlformats.org/officeDocument/2006/relationships/image" Target="../media/image118.png"/><Relationship Id="rId4" Type="http://schemas.openxmlformats.org/officeDocument/2006/relationships/image" Target="../media/image16.pdf"/><Relationship Id="rId9" Type="http://schemas.openxmlformats.org/officeDocument/2006/relationships/image" Target="../media/image104.png"/><Relationship Id="rId14" Type="http://schemas.openxmlformats.org/officeDocument/2006/relationships/image" Target="../media/image46.pdf"/><Relationship Id="rId22" Type="http://schemas.openxmlformats.org/officeDocument/2006/relationships/image" Target="../media/image54.pd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df"/><Relationship Id="rId13" Type="http://schemas.openxmlformats.org/officeDocument/2006/relationships/image" Target="../media/image106.png"/><Relationship Id="rId18" Type="http://schemas.openxmlformats.org/officeDocument/2006/relationships/image" Target="../media/image32.pdf"/><Relationship Id="rId26" Type="http://schemas.openxmlformats.org/officeDocument/2006/relationships/image" Target="../media/image40.pdf"/><Relationship Id="rId3" Type="http://schemas.openxmlformats.org/officeDocument/2006/relationships/image" Target="../media/image100.png"/><Relationship Id="rId21" Type="http://schemas.openxmlformats.org/officeDocument/2006/relationships/image" Target="../media/image110.png"/><Relationship Id="rId7" Type="http://schemas.openxmlformats.org/officeDocument/2006/relationships/image" Target="../media/image102.png"/><Relationship Id="rId12" Type="http://schemas.openxmlformats.org/officeDocument/2006/relationships/image" Target="../media/image26.pdf"/><Relationship Id="rId17" Type="http://schemas.openxmlformats.org/officeDocument/2006/relationships/image" Target="../media/image108.png"/><Relationship Id="rId25" Type="http://schemas.openxmlformats.org/officeDocument/2006/relationships/image" Target="../media/image112.png"/><Relationship Id="rId2" Type="http://schemas.openxmlformats.org/officeDocument/2006/relationships/image" Target="../media/image14.pdf"/><Relationship Id="rId16" Type="http://schemas.openxmlformats.org/officeDocument/2006/relationships/image" Target="../media/image30.pdf"/><Relationship Id="rId20" Type="http://schemas.openxmlformats.org/officeDocument/2006/relationships/image" Target="../media/image34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df"/><Relationship Id="rId11" Type="http://schemas.openxmlformats.org/officeDocument/2006/relationships/image" Target="../media/image105.png"/><Relationship Id="rId24" Type="http://schemas.openxmlformats.org/officeDocument/2006/relationships/image" Target="../media/image38.pdf"/><Relationship Id="rId5" Type="http://schemas.openxmlformats.org/officeDocument/2006/relationships/image" Target="../media/image101.png"/><Relationship Id="rId15" Type="http://schemas.openxmlformats.org/officeDocument/2006/relationships/image" Target="../media/image107.png"/><Relationship Id="rId23" Type="http://schemas.openxmlformats.org/officeDocument/2006/relationships/image" Target="../media/image111.png"/><Relationship Id="rId10" Type="http://schemas.openxmlformats.org/officeDocument/2006/relationships/image" Target="../media/image24.pdf"/><Relationship Id="rId19" Type="http://schemas.openxmlformats.org/officeDocument/2006/relationships/image" Target="../media/image109.png"/><Relationship Id="rId4" Type="http://schemas.openxmlformats.org/officeDocument/2006/relationships/image" Target="../media/image16.pdf"/><Relationship Id="rId9" Type="http://schemas.openxmlformats.org/officeDocument/2006/relationships/image" Target="../media/image103.png"/><Relationship Id="rId14" Type="http://schemas.openxmlformats.org/officeDocument/2006/relationships/image" Target="../media/image28.pdf"/><Relationship Id="rId22" Type="http://schemas.openxmlformats.org/officeDocument/2006/relationships/image" Target="../media/image36.pdf"/><Relationship Id="rId27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df"/><Relationship Id="rId13" Type="http://schemas.openxmlformats.org/officeDocument/2006/relationships/image" Target="../media/image106.png"/><Relationship Id="rId18" Type="http://schemas.openxmlformats.org/officeDocument/2006/relationships/image" Target="../media/image32.pdf"/><Relationship Id="rId26" Type="http://schemas.openxmlformats.org/officeDocument/2006/relationships/image" Target="../media/image40.pdf"/><Relationship Id="rId3" Type="http://schemas.openxmlformats.org/officeDocument/2006/relationships/image" Target="../media/image100.png"/><Relationship Id="rId21" Type="http://schemas.openxmlformats.org/officeDocument/2006/relationships/image" Target="../media/image110.png"/><Relationship Id="rId7" Type="http://schemas.openxmlformats.org/officeDocument/2006/relationships/image" Target="../media/image102.png"/><Relationship Id="rId12" Type="http://schemas.openxmlformats.org/officeDocument/2006/relationships/image" Target="../media/image26.pdf"/><Relationship Id="rId17" Type="http://schemas.openxmlformats.org/officeDocument/2006/relationships/image" Target="../media/image108.png"/><Relationship Id="rId25" Type="http://schemas.openxmlformats.org/officeDocument/2006/relationships/image" Target="../media/image112.png"/><Relationship Id="rId2" Type="http://schemas.openxmlformats.org/officeDocument/2006/relationships/image" Target="../media/image14.pdf"/><Relationship Id="rId16" Type="http://schemas.openxmlformats.org/officeDocument/2006/relationships/image" Target="../media/image30.pdf"/><Relationship Id="rId20" Type="http://schemas.openxmlformats.org/officeDocument/2006/relationships/image" Target="../media/image34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df"/><Relationship Id="rId11" Type="http://schemas.openxmlformats.org/officeDocument/2006/relationships/image" Target="../media/image105.png"/><Relationship Id="rId24" Type="http://schemas.openxmlformats.org/officeDocument/2006/relationships/image" Target="../media/image38.pdf"/><Relationship Id="rId5" Type="http://schemas.openxmlformats.org/officeDocument/2006/relationships/image" Target="../media/image101.png"/><Relationship Id="rId15" Type="http://schemas.openxmlformats.org/officeDocument/2006/relationships/image" Target="../media/image107.png"/><Relationship Id="rId23" Type="http://schemas.openxmlformats.org/officeDocument/2006/relationships/image" Target="../media/image111.png"/><Relationship Id="rId10" Type="http://schemas.openxmlformats.org/officeDocument/2006/relationships/image" Target="../media/image24.pdf"/><Relationship Id="rId19" Type="http://schemas.openxmlformats.org/officeDocument/2006/relationships/image" Target="../media/image109.png"/><Relationship Id="rId4" Type="http://schemas.openxmlformats.org/officeDocument/2006/relationships/image" Target="../media/image16.pdf"/><Relationship Id="rId9" Type="http://schemas.openxmlformats.org/officeDocument/2006/relationships/image" Target="../media/image103.png"/><Relationship Id="rId14" Type="http://schemas.openxmlformats.org/officeDocument/2006/relationships/image" Target="../media/image28.pdf"/><Relationship Id="rId22" Type="http://schemas.openxmlformats.org/officeDocument/2006/relationships/image" Target="../media/image36.pdf"/><Relationship Id="rId27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df"/><Relationship Id="rId13" Type="http://schemas.openxmlformats.org/officeDocument/2006/relationships/image" Target="../media/image106.png"/><Relationship Id="rId18" Type="http://schemas.openxmlformats.org/officeDocument/2006/relationships/image" Target="../media/image32.pdf"/><Relationship Id="rId26" Type="http://schemas.openxmlformats.org/officeDocument/2006/relationships/image" Target="../media/image40.pdf"/><Relationship Id="rId3" Type="http://schemas.openxmlformats.org/officeDocument/2006/relationships/image" Target="../media/image100.png"/><Relationship Id="rId21" Type="http://schemas.openxmlformats.org/officeDocument/2006/relationships/image" Target="../media/image110.png"/><Relationship Id="rId7" Type="http://schemas.openxmlformats.org/officeDocument/2006/relationships/image" Target="../media/image102.png"/><Relationship Id="rId12" Type="http://schemas.openxmlformats.org/officeDocument/2006/relationships/image" Target="../media/image26.pdf"/><Relationship Id="rId17" Type="http://schemas.openxmlformats.org/officeDocument/2006/relationships/image" Target="../media/image108.png"/><Relationship Id="rId25" Type="http://schemas.openxmlformats.org/officeDocument/2006/relationships/image" Target="../media/image112.png"/><Relationship Id="rId2" Type="http://schemas.openxmlformats.org/officeDocument/2006/relationships/image" Target="../media/image14.pdf"/><Relationship Id="rId16" Type="http://schemas.openxmlformats.org/officeDocument/2006/relationships/image" Target="../media/image30.pdf"/><Relationship Id="rId20" Type="http://schemas.openxmlformats.org/officeDocument/2006/relationships/image" Target="../media/image34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df"/><Relationship Id="rId11" Type="http://schemas.openxmlformats.org/officeDocument/2006/relationships/image" Target="../media/image105.png"/><Relationship Id="rId24" Type="http://schemas.openxmlformats.org/officeDocument/2006/relationships/image" Target="../media/image38.pdf"/><Relationship Id="rId5" Type="http://schemas.openxmlformats.org/officeDocument/2006/relationships/image" Target="../media/image101.png"/><Relationship Id="rId15" Type="http://schemas.openxmlformats.org/officeDocument/2006/relationships/image" Target="../media/image107.png"/><Relationship Id="rId23" Type="http://schemas.openxmlformats.org/officeDocument/2006/relationships/image" Target="../media/image111.png"/><Relationship Id="rId10" Type="http://schemas.openxmlformats.org/officeDocument/2006/relationships/image" Target="../media/image24.pdf"/><Relationship Id="rId19" Type="http://schemas.openxmlformats.org/officeDocument/2006/relationships/image" Target="../media/image109.png"/><Relationship Id="rId4" Type="http://schemas.openxmlformats.org/officeDocument/2006/relationships/image" Target="../media/image16.pdf"/><Relationship Id="rId9" Type="http://schemas.openxmlformats.org/officeDocument/2006/relationships/image" Target="../media/image103.png"/><Relationship Id="rId14" Type="http://schemas.openxmlformats.org/officeDocument/2006/relationships/image" Target="../media/image28.pdf"/><Relationship Id="rId22" Type="http://schemas.openxmlformats.org/officeDocument/2006/relationships/image" Target="../media/image36.pdf"/><Relationship Id="rId27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df"/><Relationship Id="rId13" Type="http://schemas.openxmlformats.org/officeDocument/2006/relationships/image" Target="../media/image106.png"/><Relationship Id="rId18" Type="http://schemas.openxmlformats.org/officeDocument/2006/relationships/image" Target="../media/image32.pdf"/><Relationship Id="rId26" Type="http://schemas.openxmlformats.org/officeDocument/2006/relationships/image" Target="../media/image40.pdf"/><Relationship Id="rId3" Type="http://schemas.openxmlformats.org/officeDocument/2006/relationships/image" Target="../media/image100.png"/><Relationship Id="rId21" Type="http://schemas.openxmlformats.org/officeDocument/2006/relationships/image" Target="../media/image110.png"/><Relationship Id="rId7" Type="http://schemas.openxmlformats.org/officeDocument/2006/relationships/image" Target="../media/image102.png"/><Relationship Id="rId12" Type="http://schemas.openxmlformats.org/officeDocument/2006/relationships/image" Target="../media/image26.pdf"/><Relationship Id="rId17" Type="http://schemas.openxmlformats.org/officeDocument/2006/relationships/image" Target="../media/image108.png"/><Relationship Id="rId25" Type="http://schemas.openxmlformats.org/officeDocument/2006/relationships/image" Target="../media/image112.png"/><Relationship Id="rId2" Type="http://schemas.openxmlformats.org/officeDocument/2006/relationships/image" Target="../media/image14.pdf"/><Relationship Id="rId16" Type="http://schemas.openxmlformats.org/officeDocument/2006/relationships/image" Target="../media/image30.pdf"/><Relationship Id="rId20" Type="http://schemas.openxmlformats.org/officeDocument/2006/relationships/image" Target="../media/image34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df"/><Relationship Id="rId11" Type="http://schemas.openxmlformats.org/officeDocument/2006/relationships/image" Target="../media/image105.png"/><Relationship Id="rId24" Type="http://schemas.openxmlformats.org/officeDocument/2006/relationships/image" Target="../media/image38.pdf"/><Relationship Id="rId5" Type="http://schemas.openxmlformats.org/officeDocument/2006/relationships/image" Target="../media/image101.png"/><Relationship Id="rId15" Type="http://schemas.openxmlformats.org/officeDocument/2006/relationships/image" Target="../media/image107.png"/><Relationship Id="rId23" Type="http://schemas.openxmlformats.org/officeDocument/2006/relationships/image" Target="../media/image111.png"/><Relationship Id="rId10" Type="http://schemas.openxmlformats.org/officeDocument/2006/relationships/image" Target="../media/image24.pdf"/><Relationship Id="rId19" Type="http://schemas.openxmlformats.org/officeDocument/2006/relationships/image" Target="../media/image109.png"/><Relationship Id="rId4" Type="http://schemas.openxmlformats.org/officeDocument/2006/relationships/image" Target="../media/image16.pdf"/><Relationship Id="rId9" Type="http://schemas.openxmlformats.org/officeDocument/2006/relationships/image" Target="../media/image103.png"/><Relationship Id="rId14" Type="http://schemas.openxmlformats.org/officeDocument/2006/relationships/image" Target="../media/image28.pdf"/><Relationship Id="rId22" Type="http://schemas.openxmlformats.org/officeDocument/2006/relationships/image" Target="../media/image36.pdf"/><Relationship Id="rId27" Type="http://schemas.openxmlformats.org/officeDocument/2006/relationships/image" Target="../media/image11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df"/><Relationship Id="rId13" Type="http://schemas.openxmlformats.org/officeDocument/2006/relationships/image" Target="../media/image106.png"/><Relationship Id="rId18" Type="http://schemas.openxmlformats.org/officeDocument/2006/relationships/image" Target="../media/image32.pdf"/><Relationship Id="rId26" Type="http://schemas.openxmlformats.org/officeDocument/2006/relationships/image" Target="../media/image40.pdf"/><Relationship Id="rId3" Type="http://schemas.openxmlformats.org/officeDocument/2006/relationships/image" Target="../media/image100.png"/><Relationship Id="rId21" Type="http://schemas.openxmlformats.org/officeDocument/2006/relationships/image" Target="../media/image110.png"/><Relationship Id="rId7" Type="http://schemas.openxmlformats.org/officeDocument/2006/relationships/image" Target="../media/image102.png"/><Relationship Id="rId12" Type="http://schemas.openxmlformats.org/officeDocument/2006/relationships/image" Target="../media/image26.pdf"/><Relationship Id="rId17" Type="http://schemas.openxmlformats.org/officeDocument/2006/relationships/image" Target="../media/image108.png"/><Relationship Id="rId25" Type="http://schemas.openxmlformats.org/officeDocument/2006/relationships/image" Target="../media/image112.png"/><Relationship Id="rId2" Type="http://schemas.openxmlformats.org/officeDocument/2006/relationships/image" Target="../media/image14.pdf"/><Relationship Id="rId16" Type="http://schemas.openxmlformats.org/officeDocument/2006/relationships/image" Target="../media/image30.pdf"/><Relationship Id="rId20" Type="http://schemas.openxmlformats.org/officeDocument/2006/relationships/image" Target="../media/image34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df"/><Relationship Id="rId11" Type="http://schemas.openxmlformats.org/officeDocument/2006/relationships/image" Target="../media/image105.png"/><Relationship Id="rId24" Type="http://schemas.openxmlformats.org/officeDocument/2006/relationships/image" Target="../media/image38.pdf"/><Relationship Id="rId5" Type="http://schemas.openxmlformats.org/officeDocument/2006/relationships/image" Target="../media/image101.png"/><Relationship Id="rId15" Type="http://schemas.openxmlformats.org/officeDocument/2006/relationships/image" Target="../media/image107.png"/><Relationship Id="rId23" Type="http://schemas.openxmlformats.org/officeDocument/2006/relationships/image" Target="../media/image111.png"/><Relationship Id="rId10" Type="http://schemas.openxmlformats.org/officeDocument/2006/relationships/image" Target="../media/image24.pdf"/><Relationship Id="rId19" Type="http://schemas.openxmlformats.org/officeDocument/2006/relationships/image" Target="../media/image109.png"/><Relationship Id="rId4" Type="http://schemas.openxmlformats.org/officeDocument/2006/relationships/image" Target="../media/image16.pdf"/><Relationship Id="rId9" Type="http://schemas.openxmlformats.org/officeDocument/2006/relationships/image" Target="../media/image103.png"/><Relationship Id="rId14" Type="http://schemas.openxmlformats.org/officeDocument/2006/relationships/image" Target="../media/image28.pdf"/><Relationship Id="rId22" Type="http://schemas.openxmlformats.org/officeDocument/2006/relationships/image" Target="../media/image36.pdf"/><Relationship Id="rId27" Type="http://schemas.openxmlformats.org/officeDocument/2006/relationships/image" Target="../media/image11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df"/><Relationship Id="rId13" Type="http://schemas.openxmlformats.org/officeDocument/2006/relationships/image" Target="../media/image106.png"/><Relationship Id="rId18" Type="http://schemas.openxmlformats.org/officeDocument/2006/relationships/image" Target="../media/image32.pdf"/><Relationship Id="rId26" Type="http://schemas.openxmlformats.org/officeDocument/2006/relationships/image" Target="../media/image40.pdf"/><Relationship Id="rId3" Type="http://schemas.openxmlformats.org/officeDocument/2006/relationships/image" Target="../media/image100.png"/><Relationship Id="rId21" Type="http://schemas.openxmlformats.org/officeDocument/2006/relationships/image" Target="../media/image110.png"/><Relationship Id="rId7" Type="http://schemas.openxmlformats.org/officeDocument/2006/relationships/image" Target="../media/image102.png"/><Relationship Id="rId12" Type="http://schemas.openxmlformats.org/officeDocument/2006/relationships/image" Target="../media/image26.pdf"/><Relationship Id="rId17" Type="http://schemas.openxmlformats.org/officeDocument/2006/relationships/image" Target="../media/image108.png"/><Relationship Id="rId25" Type="http://schemas.openxmlformats.org/officeDocument/2006/relationships/image" Target="../media/image112.png"/><Relationship Id="rId2" Type="http://schemas.openxmlformats.org/officeDocument/2006/relationships/image" Target="../media/image14.pdf"/><Relationship Id="rId16" Type="http://schemas.openxmlformats.org/officeDocument/2006/relationships/image" Target="../media/image30.pdf"/><Relationship Id="rId20" Type="http://schemas.openxmlformats.org/officeDocument/2006/relationships/image" Target="../media/image34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df"/><Relationship Id="rId11" Type="http://schemas.openxmlformats.org/officeDocument/2006/relationships/image" Target="../media/image105.png"/><Relationship Id="rId24" Type="http://schemas.openxmlformats.org/officeDocument/2006/relationships/image" Target="../media/image38.pdf"/><Relationship Id="rId5" Type="http://schemas.openxmlformats.org/officeDocument/2006/relationships/image" Target="../media/image101.png"/><Relationship Id="rId15" Type="http://schemas.openxmlformats.org/officeDocument/2006/relationships/image" Target="../media/image107.png"/><Relationship Id="rId23" Type="http://schemas.openxmlformats.org/officeDocument/2006/relationships/image" Target="../media/image111.png"/><Relationship Id="rId10" Type="http://schemas.openxmlformats.org/officeDocument/2006/relationships/image" Target="../media/image24.pdf"/><Relationship Id="rId19" Type="http://schemas.openxmlformats.org/officeDocument/2006/relationships/image" Target="../media/image109.png"/><Relationship Id="rId4" Type="http://schemas.openxmlformats.org/officeDocument/2006/relationships/image" Target="../media/image16.pdf"/><Relationship Id="rId9" Type="http://schemas.openxmlformats.org/officeDocument/2006/relationships/image" Target="../media/image103.png"/><Relationship Id="rId14" Type="http://schemas.openxmlformats.org/officeDocument/2006/relationships/image" Target="../media/image28.pdf"/><Relationship Id="rId22" Type="http://schemas.openxmlformats.org/officeDocument/2006/relationships/image" Target="../media/image36.pdf"/><Relationship Id="rId27" Type="http://schemas.openxmlformats.org/officeDocument/2006/relationships/image" Target="../media/image11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1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xenonstack.com/blog/static/public/uploads/media/machine-learning-vs-deep-learning.png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3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emf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emf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9" Type="http://schemas.openxmlformats.org/officeDocument/2006/relationships/image" Target="../media/image52.png"/><Relationship Id="rId21" Type="http://schemas.openxmlformats.org/officeDocument/2006/relationships/image" Target="../media/image34.png"/><Relationship Id="rId34" Type="http://schemas.openxmlformats.org/officeDocument/2006/relationships/image" Target="../media/image47.png"/><Relationship Id="rId42" Type="http://schemas.openxmlformats.org/officeDocument/2006/relationships/image" Target="../media/image55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20" Type="http://schemas.openxmlformats.org/officeDocument/2006/relationships/image" Target="../media/image33.png"/><Relationship Id="rId29" Type="http://schemas.openxmlformats.org/officeDocument/2006/relationships/image" Target="../media/image42.png"/><Relationship Id="rId41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40" Type="http://schemas.openxmlformats.org/officeDocument/2006/relationships/image" Target="../media/image53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5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emf"/><Relationship Id="rId3" Type="http://schemas.openxmlformats.org/officeDocument/2006/relationships/image" Target="../media/image140.emf"/><Relationship Id="rId7" Type="http://schemas.openxmlformats.org/officeDocument/2006/relationships/image" Target="../media/image144.emf"/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3.emf"/><Relationship Id="rId5" Type="http://schemas.openxmlformats.org/officeDocument/2006/relationships/image" Target="../media/image142.emf"/><Relationship Id="rId4" Type="http://schemas.openxmlformats.org/officeDocument/2006/relationships/image" Target="../media/image141.emf"/><Relationship Id="rId9" Type="http://schemas.openxmlformats.org/officeDocument/2006/relationships/image" Target="../media/image146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df"/><Relationship Id="rId13" Type="http://schemas.openxmlformats.org/officeDocument/2006/relationships/image" Target="../media/image105.png"/><Relationship Id="rId18" Type="http://schemas.openxmlformats.org/officeDocument/2006/relationships/image" Target="../media/image300.pdf"/><Relationship Id="rId26" Type="http://schemas.openxmlformats.org/officeDocument/2006/relationships/image" Target="../media/image380.pdf"/><Relationship Id="rId3" Type="http://schemas.openxmlformats.org/officeDocument/2006/relationships/image" Target="../media/image100.png"/><Relationship Id="rId21" Type="http://schemas.openxmlformats.org/officeDocument/2006/relationships/image" Target="../media/image109.png"/><Relationship Id="rId7" Type="http://schemas.openxmlformats.org/officeDocument/2006/relationships/image" Target="../media/image102.png"/><Relationship Id="rId12" Type="http://schemas.openxmlformats.org/officeDocument/2006/relationships/image" Target="../media/image240.pdf"/><Relationship Id="rId17" Type="http://schemas.openxmlformats.org/officeDocument/2006/relationships/image" Target="../media/image107.png"/><Relationship Id="rId25" Type="http://schemas.openxmlformats.org/officeDocument/2006/relationships/image" Target="../media/image111.png"/><Relationship Id="rId2" Type="http://schemas.openxmlformats.org/officeDocument/2006/relationships/image" Target="../media/image140.pdf"/><Relationship Id="rId16" Type="http://schemas.openxmlformats.org/officeDocument/2006/relationships/image" Target="../media/image280.pdf"/><Relationship Id="rId20" Type="http://schemas.openxmlformats.org/officeDocument/2006/relationships/image" Target="../media/image320.pdf"/><Relationship Id="rId29" Type="http://schemas.openxmlformats.org/officeDocument/2006/relationships/image" Target="../media/image1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df"/><Relationship Id="rId11" Type="http://schemas.openxmlformats.org/officeDocument/2006/relationships/image" Target="../media/image104.png"/><Relationship Id="rId24" Type="http://schemas.openxmlformats.org/officeDocument/2006/relationships/image" Target="../media/image360.pdf"/><Relationship Id="rId5" Type="http://schemas.openxmlformats.org/officeDocument/2006/relationships/image" Target="../media/image101.png"/><Relationship Id="rId15" Type="http://schemas.openxmlformats.org/officeDocument/2006/relationships/image" Target="../media/image106.png"/><Relationship Id="rId23" Type="http://schemas.openxmlformats.org/officeDocument/2006/relationships/image" Target="../media/image110.png"/><Relationship Id="rId28" Type="http://schemas.openxmlformats.org/officeDocument/2006/relationships/image" Target="../media/image400.pdf"/><Relationship Id="rId10" Type="http://schemas.openxmlformats.org/officeDocument/2006/relationships/image" Target="../media/image220.pdf"/><Relationship Id="rId19" Type="http://schemas.openxmlformats.org/officeDocument/2006/relationships/image" Target="../media/image108.png"/><Relationship Id="rId4" Type="http://schemas.openxmlformats.org/officeDocument/2006/relationships/image" Target="../media/image160.pdf"/><Relationship Id="rId9" Type="http://schemas.openxmlformats.org/officeDocument/2006/relationships/image" Target="../media/image103.png"/><Relationship Id="rId14" Type="http://schemas.openxmlformats.org/officeDocument/2006/relationships/image" Target="../media/image260.pdf"/><Relationship Id="rId22" Type="http://schemas.openxmlformats.org/officeDocument/2006/relationships/image" Target="../media/image340.pdf"/><Relationship Id="rId27" Type="http://schemas.openxmlformats.org/officeDocument/2006/relationships/image" Target="../media/image112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64.pdf"/><Relationship Id="rId18" Type="http://schemas.openxmlformats.org/officeDocument/2006/relationships/image" Target="../media/image149.png"/><Relationship Id="rId3" Type="http://schemas.openxmlformats.org/officeDocument/2006/relationships/image" Target="../media/image140.pdf"/><Relationship Id="rId7" Type="http://schemas.openxmlformats.org/officeDocument/2006/relationships/image" Target="../media/image180.pdf"/><Relationship Id="rId12" Type="http://schemas.openxmlformats.org/officeDocument/2006/relationships/image" Target="../media/image104.png"/><Relationship Id="rId17" Type="http://schemas.openxmlformats.org/officeDocument/2006/relationships/image" Target="../media/image68.pdf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48.png"/><Relationship Id="rId20" Type="http://schemas.openxmlformats.org/officeDocument/2006/relationships/image" Target="../media/image15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220.pdf"/><Relationship Id="rId5" Type="http://schemas.openxmlformats.org/officeDocument/2006/relationships/image" Target="../media/image160.pdf"/><Relationship Id="rId15" Type="http://schemas.openxmlformats.org/officeDocument/2006/relationships/image" Target="../media/image66.pdf"/><Relationship Id="rId10" Type="http://schemas.openxmlformats.org/officeDocument/2006/relationships/image" Target="../media/image103.png"/><Relationship Id="rId19" Type="http://schemas.openxmlformats.org/officeDocument/2006/relationships/image" Target="../media/image70.pdf"/><Relationship Id="rId4" Type="http://schemas.openxmlformats.org/officeDocument/2006/relationships/image" Target="../media/image100.png"/><Relationship Id="rId9" Type="http://schemas.openxmlformats.org/officeDocument/2006/relationships/image" Target="../media/image200.pdf"/><Relationship Id="rId14" Type="http://schemas.openxmlformats.org/officeDocument/2006/relationships/image" Target="../media/image14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df"/><Relationship Id="rId18" Type="http://schemas.openxmlformats.org/officeDocument/2006/relationships/image" Target="../media/image149.png"/><Relationship Id="rId26" Type="http://schemas.openxmlformats.org/officeDocument/2006/relationships/image" Target="../media/image153.png"/><Relationship Id="rId3" Type="http://schemas.openxmlformats.org/officeDocument/2006/relationships/image" Target="../media/image140.pdf"/><Relationship Id="rId21" Type="http://schemas.openxmlformats.org/officeDocument/2006/relationships/image" Target="../media/image72.pdf"/><Relationship Id="rId34" Type="http://schemas.openxmlformats.org/officeDocument/2006/relationships/image" Target="../media/image157.png"/><Relationship Id="rId7" Type="http://schemas.openxmlformats.org/officeDocument/2006/relationships/image" Target="../media/image180.pdf"/><Relationship Id="rId12" Type="http://schemas.openxmlformats.org/officeDocument/2006/relationships/image" Target="../media/image104.png"/><Relationship Id="rId17" Type="http://schemas.openxmlformats.org/officeDocument/2006/relationships/image" Target="../media/image68.pdf"/><Relationship Id="rId25" Type="http://schemas.openxmlformats.org/officeDocument/2006/relationships/image" Target="../media/image76.pdf"/><Relationship Id="rId33" Type="http://schemas.openxmlformats.org/officeDocument/2006/relationships/image" Target="../media/image84.pdf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48.png"/><Relationship Id="rId20" Type="http://schemas.openxmlformats.org/officeDocument/2006/relationships/image" Target="../media/image150.png"/><Relationship Id="rId29" Type="http://schemas.openxmlformats.org/officeDocument/2006/relationships/image" Target="../media/image80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220.pdf"/><Relationship Id="rId24" Type="http://schemas.openxmlformats.org/officeDocument/2006/relationships/image" Target="../media/image152.png"/><Relationship Id="rId32" Type="http://schemas.openxmlformats.org/officeDocument/2006/relationships/image" Target="../media/image156.png"/><Relationship Id="rId5" Type="http://schemas.openxmlformats.org/officeDocument/2006/relationships/image" Target="../media/image160.pdf"/><Relationship Id="rId15" Type="http://schemas.openxmlformats.org/officeDocument/2006/relationships/image" Target="../media/image66.pdf"/><Relationship Id="rId23" Type="http://schemas.openxmlformats.org/officeDocument/2006/relationships/image" Target="../media/image74.pdf"/><Relationship Id="rId28" Type="http://schemas.openxmlformats.org/officeDocument/2006/relationships/image" Target="../media/image154.png"/><Relationship Id="rId10" Type="http://schemas.openxmlformats.org/officeDocument/2006/relationships/image" Target="../media/image103.png"/><Relationship Id="rId19" Type="http://schemas.openxmlformats.org/officeDocument/2006/relationships/image" Target="../media/image70.pdf"/><Relationship Id="rId31" Type="http://schemas.openxmlformats.org/officeDocument/2006/relationships/image" Target="../media/image82.pdf"/><Relationship Id="rId4" Type="http://schemas.openxmlformats.org/officeDocument/2006/relationships/image" Target="../media/image100.png"/><Relationship Id="rId9" Type="http://schemas.openxmlformats.org/officeDocument/2006/relationships/image" Target="../media/image200.pdf"/><Relationship Id="rId14" Type="http://schemas.openxmlformats.org/officeDocument/2006/relationships/image" Target="../media/image147.png"/><Relationship Id="rId22" Type="http://schemas.openxmlformats.org/officeDocument/2006/relationships/image" Target="../media/image151.png"/><Relationship Id="rId27" Type="http://schemas.openxmlformats.org/officeDocument/2006/relationships/image" Target="../media/image78.pdf"/><Relationship Id="rId30" Type="http://schemas.openxmlformats.org/officeDocument/2006/relationships/image" Target="../media/image155.png"/><Relationship Id="rId8" Type="http://schemas.openxmlformats.org/officeDocument/2006/relationships/image" Target="../media/image102.png"/></Relationships>
</file>

<file path=ppt/slides/_rels/slide8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4.pdf"/><Relationship Id="rId18" Type="http://schemas.openxmlformats.org/officeDocument/2006/relationships/image" Target="../media/image149.png"/><Relationship Id="rId26" Type="http://schemas.openxmlformats.org/officeDocument/2006/relationships/image" Target="../media/image153.png"/><Relationship Id="rId39" Type="http://schemas.openxmlformats.org/officeDocument/2006/relationships/image" Target="../media/image90.pdf"/><Relationship Id="rId21" Type="http://schemas.openxmlformats.org/officeDocument/2006/relationships/image" Target="../media/image72.pdf"/><Relationship Id="rId34" Type="http://schemas.openxmlformats.org/officeDocument/2006/relationships/image" Target="../media/image158.png"/><Relationship Id="rId42" Type="http://schemas.openxmlformats.org/officeDocument/2006/relationships/image" Target="../media/image161.png"/><Relationship Id="rId7" Type="http://schemas.openxmlformats.org/officeDocument/2006/relationships/image" Target="../media/image180.pdf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48.png"/><Relationship Id="rId29" Type="http://schemas.openxmlformats.org/officeDocument/2006/relationships/image" Target="../media/image84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220.pdf"/><Relationship Id="rId24" Type="http://schemas.openxmlformats.org/officeDocument/2006/relationships/image" Target="../media/image152.png"/><Relationship Id="rId32" Type="http://schemas.openxmlformats.org/officeDocument/2006/relationships/image" Target="../media/image155.png"/><Relationship Id="rId37" Type="http://schemas.openxmlformats.org/officeDocument/2006/relationships/image" Target="../media/image88.pdf"/><Relationship Id="rId40" Type="http://schemas.openxmlformats.org/officeDocument/2006/relationships/image" Target="../media/image160.png"/><Relationship Id="rId45" Type="http://schemas.openxmlformats.org/officeDocument/2006/relationships/image" Target="../media/image96.pdf"/><Relationship Id="rId5" Type="http://schemas.openxmlformats.org/officeDocument/2006/relationships/image" Target="../media/image160.pdf"/><Relationship Id="rId15" Type="http://schemas.openxmlformats.org/officeDocument/2006/relationships/image" Target="../media/image66.pdf"/><Relationship Id="rId23" Type="http://schemas.openxmlformats.org/officeDocument/2006/relationships/image" Target="../media/image74.pdf"/><Relationship Id="rId28" Type="http://schemas.openxmlformats.org/officeDocument/2006/relationships/image" Target="../media/image154.png"/><Relationship Id="rId36" Type="http://schemas.openxmlformats.org/officeDocument/2006/relationships/image" Target="../media/image156.png"/><Relationship Id="rId10" Type="http://schemas.openxmlformats.org/officeDocument/2006/relationships/image" Target="../media/image103.png"/><Relationship Id="rId19" Type="http://schemas.openxmlformats.org/officeDocument/2006/relationships/image" Target="../media/image70.pdf"/><Relationship Id="rId31" Type="http://schemas.openxmlformats.org/officeDocument/2006/relationships/image" Target="../media/image80.pdf"/><Relationship Id="rId44" Type="http://schemas.openxmlformats.org/officeDocument/2006/relationships/image" Target="../media/image162.png"/><Relationship Id="rId4" Type="http://schemas.openxmlformats.org/officeDocument/2006/relationships/image" Target="../media/image100.png"/><Relationship Id="rId9" Type="http://schemas.openxmlformats.org/officeDocument/2006/relationships/image" Target="../media/image200.pdf"/><Relationship Id="rId14" Type="http://schemas.openxmlformats.org/officeDocument/2006/relationships/image" Target="../media/image147.png"/><Relationship Id="rId22" Type="http://schemas.openxmlformats.org/officeDocument/2006/relationships/image" Target="../media/image151.png"/><Relationship Id="rId27" Type="http://schemas.openxmlformats.org/officeDocument/2006/relationships/image" Target="../media/image78.pdf"/><Relationship Id="rId30" Type="http://schemas.openxmlformats.org/officeDocument/2006/relationships/image" Target="../media/image157.png"/><Relationship Id="rId35" Type="http://schemas.openxmlformats.org/officeDocument/2006/relationships/image" Target="../media/image82.pdf"/><Relationship Id="rId43" Type="http://schemas.openxmlformats.org/officeDocument/2006/relationships/image" Target="../media/image94.pdf"/><Relationship Id="rId8" Type="http://schemas.openxmlformats.org/officeDocument/2006/relationships/image" Target="../media/image102.png"/><Relationship Id="rId3" Type="http://schemas.openxmlformats.org/officeDocument/2006/relationships/image" Target="../media/image140.pdf"/><Relationship Id="rId12" Type="http://schemas.openxmlformats.org/officeDocument/2006/relationships/image" Target="../media/image104.png"/><Relationship Id="rId17" Type="http://schemas.openxmlformats.org/officeDocument/2006/relationships/image" Target="../media/image68.pdf"/><Relationship Id="rId25" Type="http://schemas.openxmlformats.org/officeDocument/2006/relationships/image" Target="../media/image76.pdf"/><Relationship Id="rId33" Type="http://schemas.openxmlformats.org/officeDocument/2006/relationships/image" Target="../media/image86.pdf"/><Relationship Id="rId38" Type="http://schemas.openxmlformats.org/officeDocument/2006/relationships/image" Target="../media/image159.png"/><Relationship Id="rId46" Type="http://schemas.openxmlformats.org/officeDocument/2006/relationships/image" Target="../media/image163.png"/><Relationship Id="rId20" Type="http://schemas.openxmlformats.org/officeDocument/2006/relationships/image" Target="../media/image150.png"/><Relationship Id="rId41" Type="http://schemas.openxmlformats.org/officeDocument/2006/relationships/image" Target="../media/image92.pdf"/></Relationships>
</file>

<file path=ppt/slides/_rels/slide8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0.pdf"/><Relationship Id="rId18" Type="http://schemas.openxmlformats.org/officeDocument/2006/relationships/image" Target="../media/image148.png"/><Relationship Id="rId26" Type="http://schemas.openxmlformats.org/officeDocument/2006/relationships/image" Target="../media/image152.png"/><Relationship Id="rId39" Type="http://schemas.openxmlformats.org/officeDocument/2006/relationships/image" Target="../media/image90.pdf"/><Relationship Id="rId21" Type="http://schemas.openxmlformats.org/officeDocument/2006/relationships/image" Target="../media/image70.pdf"/><Relationship Id="rId34" Type="http://schemas.openxmlformats.org/officeDocument/2006/relationships/image" Target="../media/image155.png"/><Relationship Id="rId42" Type="http://schemas.openxmlformats.org/officeDocument/2006/relationships/image" Target="../media/image161.png"/><Relationship Id="rId7" Type="http://schemas.openxmlformats.org/officeDocument/2006/relationships/image" Target="../media/image140.pdf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04.png"/><Relationship Id="rId29" Type="http://schemas.openxmlformats.org/officeDocument/2006/relationships/image" Target="../media/image78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8.png"/><Relationship Id="rId11" Type="http://schemas.openxmlformats.org/officeDocument/2006/relationships/image" Target="../media/image180.pdf"/><Relationship Id="rId24" Type="http://schemas.openxmlformats.org/officeDocument/2006/relationships/image" Target="../media/image151.png"/><Relationship Id="rId32" Type="http://schemas.openxmlformats.org/officeDocument/2006/relationships/image" Target="../media/image157.png"/><Relationship Id="rId37" Type="http://schemas.openxmlformats.org/officeDocument/2006/relationships/image" Target="../media/image88.pdf"/><Relationship Id="rId40" Type="http://schemas.openxmlformats.org/officeDocument/2006/relationships/image" Target="../media/image160.png"/><Relationship Id="rId45" Type="http://schemas.openxmlformats.org/officeDocument/2006/relationships/image" Target="../media/image96.pdf"/><Relationship Id="rId5" Type="http://schemas.openxmlformats.org/officeDocument/2006/relationships/image" Target="../media/image86.pdf"/><Relationship Id="rId15" Type="http://schemas.openxmlformats.org/officeDocument/2006/relationships/image" Target="../media/image220.pdf"/><Relationship Id="rId23" Type="http://schemas.openxmlformats.org/officeDocument/2006/relationships/image" Target="../media/image72.pdf"/><Relationship Id="rId28" Type="http://schemas.openxmlformats.org/officeDocument/2006/relationships/image" Target="../media/image153.png"/><Relationship Id="rId36" Type="http://schemas.openxmlformats.org/officeDocument/2006/relationships/image" Target="../media/image156.png"/><Relationship Id="rId10" Type="http://schemas.openxmlformats.org/officeDocument/2006/relationships/image" Target="../media/image101.png"/><Relationship Id="rId19" Type="http://schemas.openxmlformats.org/officeDocument/2006/relationships/image" Target="../media/image68.pdf"/><Relationship Id="rId31" Type="http://schemas.openxmlformats.org/officeDocument/2006/relationships/image" Target="../media/image84.pdf"/><Relationship Id="rId44" Type="http://schemas.openxmlformats.org/officeDocument/2006/relationships/image" Target="../media/image162.png"/><Relationship Id="rId4" Type="http://schemas.openxmlformats.org/officeDocument/2006/relationships/image" Target="../media/image147.png"/><Relationship Id="rId9" Type="http://schemas.openxmlformats.org/officeDocument/2006/relationships/image" Target="../media/image160.pdf"/><Relationship Id="rId14" Type="http://schemas.openxmlformats.org/officeDocument/2006/relationships/image" Target="../media/image103.png"/><Relationship Id="rId22" Type="http://schemas.openxmlformats.org/officeDocument/2006/relationships/image" Target="../media/image150.png"/><Relationship Id="rId27" Type="http://schemas.openxmlformats.org/officeDocument/2006/relationships/image" Target="../media/image76.pdf"/><Relationship Id="rId30" Type="http://schemas.openxmlformats.org/officeDocument/2006/relationships/image" Target="../media/image154.png"/><Relationship Id="rId35" Type="http://schemas.openxmlformats.org/officeDocument/2006/relationships/image" Target="../media/image82.pdf"/><Relationship Id="rId43" Type="http://schemas.openxmlformats.org/officeDocument/2006/relationships/image" Target="../media/image94.pdf"/><Relationship Id="rId8" Type="http://schemas.openxmlformats.org/officeDocument/2006/relationships/image" Target="../media/image100.png"/><Relationship Id="rId3" Type="http://schemas.openxmlformats.org/officeDocument/2006/relationships/image" Target="../media/image64.pdf"/><Relationship Id="rId12" Type="http://schemas.openxmlformats.org/officeDocument/2006/relationships/image" Target="../media/image102.png"/><Relationship Id="rId17" Type="http://schemas.openxmlformats.org/officeDocument/2006/relationships/image" Target="../media/image66.pdf"/><Relationship Id="rId25" Type="http://schemas.openxmlformats.org/officeDocument/2006/relationships/image" Target="../media/image74.pdf"/><Relationship Id="rId33" Type="http://schemas.openxmlformats.org/officeDocument/2006/relationships/image" Target="../media/image80.pdf"/><Relationship Id="rId38" Type="http://schemas.openxmlformats.org/officeDocument/2006/relationships/image" Target="../media/image159.png"/><Relationship Id="rId46" Type="http://schemas.openxmlformats.org/officeDocument/2006/relationships/image" Target="../media/image163.png"/><Relationship Id="rId20" Type="http://schemas.openxmlformats.org/officeDocument/2006/relationships/image" Target="../media/image149.png"/><Relationship Id="rId41" Type="http://schemas.openxmlformats.org/officeDocument/2006/relationships/image" Target="../media/image92.pdf"/></Relationships>
</file>

<file path=ppt/slides/_rels/slide8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8.png"/><Relationship Id="rId18" Type="http://schemas.openxmlformats.org/officeDocument/2006/relationships/image" Target="../media/image72.pdf"/><Relationship Id="rId26" Type="http://schemas.openxmlformats.org/officeDocument/2006/relationships/image" Target="../media/image84.pdf"/><Relationship Id="rId3" Type="http://schemas.openxmlformats.org/officeDocument/2006/relationships/image" Target="../media/image100.png"/><Relationship Id="rId21" Type="http://schemas.openxmlformats.org/officeDocument/2006/relationships/image" Target="../media/image152.png"/><Relationship Id="rId7" Type="http://schemas.openxmlformats.org/officeDocument/2006/relationships/image" Target="../media/image102.png"/><Relationship Id="rId12" Type="http://schemas.openxmlformats.org/officeDocument/2006/relationships/image" Target="../media/image66.pdf"/><Relationship Id="rId17" Type="http://schemas.openxmlformats.org/officeDocument/2006/relationships/image" Target="../media/image150.png"/><Relationship Id="rId25" Type="http://schemas.openxmlformats.org/officeDocument/2006/relationships/image" Target="../media/image154.png"/><Relationship Id="rId33" Type="http://schemas.openxmlformats.org/officeDocument/2006/relationships/image" Target="../media/image164.png"/><Relationship Id="rId2" Type="http://schemas.openxmlformats.org/officeDocument/2006/relationships/image" Target="../media/image140.pdf"/><Relationship Id="rId16" Type="http://schemas.openxmlformats.org/officeDocument/2006/relationships/image" Target="../media/image70.pdf"/><Relationship Id="rId20" Type="http://schemas.openxmlformats.org/officeDocument/2006/relationships/image" Target="../media/image74.pdf"/><Relationship Id="rId29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df"/><Relationship Id="rId11" Type="http://schemas.openxmlformats.org/officeDocument/2006/relationships/image" Target="../media/image104.png"/><Relationship Id="rId24" Type="http://schemas.openxmlformats.org/officeDocument/2006/relationships/image" Target="../media/image78.pdf"/><Relationship Id="rId32" Type="http://schemas.openxmlformats.org/officeDocument/2006/relationships/image" Target="../media/image98.pdf"/><Relationship Id="rId5" Type="http://schemas.openxmlformats.org/officeDocument/2006/relationships/image" Target="../media/image101.png"/><Relationship Id="rId15" Type="http://schemas.openxmlformats.org/officeDocument/2006/relationships/image" Target="../media/image149.png"/><Relationship Id="rId23" Type="http://schemas.openxmlformats.org/officeDocument/2006/relationships/image" Target="../media/image153.png"/><Relationship Id="rId28" Type="http://schemas.openxmlformats.org/officeDocument/2006/relationships/image" Target="../media/image80.pdf"/><Relationship Id="rId10" Type="http://schemas.openxmlformats.org/officeDocument/2006/relationships/image" Target="../media/image220.pdf"/><Relationship Id="rId19" Type="http://schemas.openxmlformats.org/officeDocument/2006/relationships/image" Target="../media/image151.png"/><Relationship Id="rId31" Type="http://schemas.openxmlformats.org/officeDocument/2006/relationships/image" Target="../media/image156.png"/><Relationship Id="rId4" Type="http://schemas.openxmlformats.org/officeDocument/2006/relationships/image" Target="../media/image160.pdf"/><Relationship Id="rId9" Type="http://schemas.openxmlformats.org/officeDocument/2006/relationships/image" Target="../media/image103.png"/><Relationship Id="rId14" Type="http://schemas.openxmlformats.org/officeDocument/2006/relationships/image" Target="../media/image68.pdf"/><Relationship Id="rId22" Type="http://schemas.openxmlformats.org/officeDocument/2006/relationships/image" Target="../media/image76.pdf"/><Relationship Id="rId27" Type="http://schemas.openxmlformats.org/officeDocument/2006/relationships/image" Target="../media/image157.png"/><Relationship Id="rId30" Type="http://schemas.openxmlformats.org/officeDocument/2006/relationships/image" Target="../media/image82.pdf"/><Relationship Id="rId8" Type="http://schemas.openxmlformats.org/officeDocument/2006/relationships/image" Target="../media/image200.pdf"/></Relationships>
</file>

<file path=ppt/slides/_rels/slide8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df"/><Relationship Id="rId18" Type="http://schemas.openxmlformats.org/officeDocument/2006/relationships/image" Target="../media/image150.png"/><Relationship Id="rId26" Type="http://schemas.openxmlformats.org/officeDocument/2006/relationships/image" Target="../media/image154.png"/><Relationship Id="rId3" Type="http://schemas.openxmlformats.org/officeDocument/2006/relationships/image" Target="../media/image140.pdf"/><Relationship Id="rId21" Type="http://schemas.openxmlformats.org/officeDocument/2006/relationships/image" Target="../media/image74.pdf"/><Relationship Id="rId34" Type="http://schemas.openxmlformats.org/officeDocument/2006/relationships/image" Target="../media/image165.png"/><Relationship Id="rId7" Type="http://schemas.openxmlformats.org/officeDocument/2006/relationships/image" Target="../media/image180.pdf"/><Relationship Id="rId12" Type="http://schemas.openxmlformats.org/officeDocument/2006/relationships/image" Target="../media/image104.png"/><Relationship Id="rId17" Type="http://schemas.openxmlformats.org/officeDocument/2006/relationships/image" Target="../media/image70.pdf"/><Relationship Id="rId25" Type="http://schemas.openxmlformats.org/officeDocument/2006/relationships/image" Target="../media/image78.pdf"/><Relationship Id="rId33" Type="http://schemas.openxmlformats.org/officeDocument/2006/relationships/image" Target="../media/image100.pdf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49.png"/><Relationship Id="rId20" Type="http://schemas.openxmlformats.org/officeDocument/2006/relationships/image" Target="../media/image151.png"/><Relationship Id="rId29" Type="http://schemas.openxmlformats.org/officeDocument/2006/relationships/image" Target="../media/image80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220.pdf"/><Relationship Id="rId24" Type="http://schemas.openxmlformats.org/officeDocument/2006/relationships/image" Target="../media/image153.png"/><Relationship Id="rId32" Type="http://schemas.openxmlformats.org/officeDocument/2006/relationships/image" Target="../media/image156.png"/><Relationship Id="rId5" Type="http://schemas.openxmlformats.org/officeDocument/2006/relationships/image" Target="../media/image160.pdf"/><Relationship Id="rId15" Type="http://schemas.openxmlformats.org/officeDocument/2006/relationships/image" Target="../media/image68.pdf"/><Relationship Id="rId23" Type="http://schemas.openxmlformats.org/officeDocument/2006/relationships/image" Target="../media/image76.pdf"/><Relationship Id="rId28" Type="http://schemas.openxmlformats.org/officeDocument/2006/relationships/image" Target="../media/image157.png"/><Relationship Id="rId36" Type="http://schemas.openxmlformats.org/officeDocument/2006/relationships/image" Target="../media/image166.png"/><Relationship Id="rId10" Type="http://schemas.openxmlformats.org/officeDocument/2006/relationships/image" Target="../media/image103.png"/><Relationship Id="rId19" Type="http://schemas.openxmlformats.org/officeDocument/2006/relationships/image" Target="../media/image72.pdf"/><Relationship Id="rId31" Type="http://schemas.openxmlformats.org/officeDocument/2006/relationships/image" Target="../media/image82.pdf"/><Relationship Id="rId4" Type="http://schemas.openxmlformats.org/officeDocument/2006/relationships/image" Target="../media/image100.png"/><Relationship Id="rId9" Type="http://schemas.openxmlformats.org/officeDocument/2006/relationships/image" Target="../media/image200.pdf"/><Relationship Id="rId14" Type="http://schemas.openxmlformats.org/officeDocument/2006/relationships/image" Target="../media/image148.png"/><Relationship Id="rId22" Type="http://schemas.openxmlformats.org/officeDocument/2006/relationships/image" Target="../media/image152.png"/><Relationship Id="rId27" Type="http://schemas.openxmlformats.org/officeDocument/2006/relationships/image" Target="../media/image84.pdf"/><Relationship Id="rId30" Type="http://schemas.openxmlformats.org/officeDocument/2006/relationships/image" Target="../media/image155.png"/><Relationship Id="rId35" Type="http://schemas.openxmlformats.org/officeDocument/2006/relationships/image" Target="../media/image102.pdf"/><Relationship Id="rId8" Type="http://schemas.openxmlformats.org/officeDocument/2006/relationships/image" Target="../media/image102.png"/></Relationships>
</file>

<file path=ppt/slides/_rels/slide8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8.png"/><Relationship Id="rId18" Type="http://schemas.openxmlformats.org/officeDocument/2006/relationships/image" Target="../media/image72.pdf"/><Relationship Id="rId26" Type="http://schemas.openxmlformats.org/officeDocument/2006/relationships/image" Target="../media/image84.pdf"/><Relationship Id="rId21" Type="http://schemas.openxmlformats.org/officeDocument/2006/relationships/image" Target="../media/image152.png"/><Relationship Id="rId34" Type="http://schemas.openxmlformats.org/officeDocument/2006/relationships/image" Target="../media/image102.pdf"/><Relationship Id="rId7" Type="http://schemas.openxmlformats.org/officeDocument/2006/relationships/image" Target="../media/image102.png"/><Relationship Id="rId12" Type="http://schemas.openxmlformats.org/officeDocument/2006/relationships/image" Target="../media/image66.pdf"/><Relationship Id="rId17" Type="http://schemas.openxmlformats.org/officeDocument/2006/relationships/image" Target="../media/image150.png"/><Relationship Id="rId25" Type="http://schemas.openxmlformats.org/officeDocument/2006/relationships/image" Target="../media/image154.png"/><Relationship Id="rId33" Type="http://schemas.openxmlformats.org/officeDocument/2006/relationships/image" Target="../media/image165.png"/><Relationship Id="rId2" Type="http://schemas.openxmlformats.org/officeDocument/2006/relationships/image" Target="../media/image140.pdf"/><Relationship Id="rId16" Type="http://schemas.openxmlformats.org/officeDocument/2006/relationships/image" Target="../media/image70.pdf"/><Relationship Id="rId20" Type="http://schemas.openxmlformats.org/officeDocument/2006/relationships/image" Target="../media/image74.pdf"/><Relationship Id="rId29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df"/><Relationship Id="rId11" Type="http://schemas.openxmlformats.org/officeDocument/2006/relationships/image" Target="../media/image104.png"/><Relationship Id="rId24" Type="http://schemas.openxmlformats.org/officeDocument/2006/relationships/image" Target="../media/image78.pdf"/><Relationship Id="rId32" Type="http://schemas.openxmlformats.org/officeDocument/2006/relationships/image" Target="../media/image100.pdf"/><Relationship Id="rId37" Type="http://schemas.openxmlformats.org/officeDocument/2006/relationships/image" Target="../media/image167.png"/><Relationship Id="rId5" Type="http://schemas.openxmlformats.org/officeDocument/2006/relationships/image" Target="../media/image101.png"/><Relationship Id="rId15" Type="http://schemas.openxmlformats.org/officeDocument/2006/relationships/image" Target="../media/image149.png"/><Relationship Id="rId23" Type="http://schemas.openxmlformats.org/officeDocument/2006/relationships/image" Target="../media/image153.png"/><Relationship Id="rId28" Type="http://schemas.openxmlformats.org/officeDocument/2006/relationships/image" Target="../media/image80.pdf"/><Relationship Id="rId36" Type="http://schemas.openxmlformats.org/officeDocument/2006/relationships/image" Target="../media/image104.pdf"/><Relationship Id="rId10" Type="http://schemas.openxmlformats.org/officeDocument/2006/relationships/image" Target="../media/image220.pdf"/><Relationship Id="rId19" Type="http://schemas.openxmlformats.org/officeDocument/2006/relationships/image" Target="../media/image151.png"/><Relationship Id="rId31" Type="http://schemas.openxmlformats.org/officeDocument/2006/relationships/image" Target="../media/image156.png"/><Relationship Id="rId4" Type="http://schemas.openxmlformats.org/officeDocument/2006/relationships/image" Target="../media/image160.pdf"/><Relationship Id="rId9" Type="http://schemas.openxmlformats.org/officeDocument/2006/relationships/image" Target="../media/image103.png"/><Relationship Id="rId14" Type="http://schemas.openxmlformats.org/officeDocument/2006/relationships/image" Target="../media/image68.pdf"/><Relationship Id="rId22" Type="http://schemas.openxmlformats.org/officeDocument/2006/relationships/image" Target="../media/image76.pdf"/><Relationship Id="rId27" Type="http://schemas.openxmlformats.org/officeDocument/2006/relationships/image" Target="../media/image157.png"/><Relationship Id="rId30" Type="http://schemas.openxmlformats.org/officeDocument/2006/relationships/image" Target="../media/image82.pdf"/><Relationship Id="rId35" Type="http://schemas.openxmlformats.org/officeDocument/2006/relationships/image" Target="../media/image166.png"/><Relationship Id="rId8" Type="http://schemas.openxmlformats.org/officeDocument/2006/relationships/image" Target="../media/image200.pdf"/><Relationship Id="rId3" Type="http://schemas.openxmlformats.org/officeDocument/2006/relationships/image" Target="../media/image100.png"/></Relationships>
</file>

<file path=ppt/slides/_rels/slide8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8.png"/><Relationship Id="rId18" Type="http://schemas.openxmlformats.org/officeDocument/2006/relationships/image" Target="../media/image72.pdf"/><Relationship Id="rId26" Type="http://schemas.openxmlformats.org/officeDocument/2006/relationships/image" Target="../media/image84.pdf"/><Relationship Id="rId21" Type="http://schemas.openxmlformats.org/officeDocument/2006/relationships/image" Target="../media/image152.png"/><Relationship Id="rId34" Type="http://schemas.openxmlformats.org/officeDocument/2006/relationships/image" Target="../media/image102.pdf"/><Relationship Id="rId7" Type="http://schemas.openxmlformats.org/officeDocument/2006/relationships/image" Target="../media/image102.png"/><Relationship Id="rId12" Type="http://schemas.openxmlformats.org/officeDocument/2006/relationships/image" Target="../media/image66.pdf"/><Relationship Id="rId17" Type="http://schemas.openxmlformats.org/officeDocument/2006/relationships/image" Target="../media/image150.png"/><Relationship Id="rId25" Type="http://schemas.openxmlformats.org/officeDocument/2006/relationships/image" Target="../media/image154.png"/><Relationship Id="rId33" Type="http://schemas.openxmlformats.org/officeDocument/2006/relationships/image" Target="../media/image165.png"/><Relationship Id="rId2" Type="http://schemas.openxmlformats.org/officeDocument/2006/relationships/image" Target="../media/image140.pdf"/><Relationship Id="rId16" Type="http://schemas.openxmlformats.org/officeDocument/2006/relationships/image" Target="../media/image70.pdf"/><Relationship Id="rId20" Type="http://schemas.openxmlformats.org/officeDocument/2006/relationships/image" Target="../media/image74.pdf"/><Relationship Id="rId29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df"/><Relationship Id="rId11" Type="http://schemas.openxmlformats.org/officeDocument/2006/relationships/image" Target="../media/image104.png"/><Relationship Id="rId24" Type="http://schemas.openxmlformats.org/officeDocument/2006/relationships/image" Target="../media/image78.pdf"/><Relationship Id="rId32" Type="http://schemas.openxmlformats.org/officeDocument/2006/relationships/image" Target="../media/image100.pdf"/><Relationship Id="rId37" Type="http://schemas.openxmlformats.org/officeDocument/2006/relationships/image" Target="../media/image168.png"/><Relationship Id="rId5" Type="http://schemas.openxmlformats.org/officeDocument/2006/relationships/image" Target="../media/image101.png"/><Relationship Id="rId15" Type="http://schemas.openxmlformats.org/officeDocument/2006/relationships/image" Target="../media/image149.png"/><Relationship Id="rId23" Type="http://schemas.openxmlformats.org/officeDocument/2006/relationships/image" Target="../media/image153.png"/><Relationship Id="rId28" Type="http://schemas.openxmlformats.org/officeDocument/2006/relationships/image" Target="../media/image80.pdf"/><Relationship Id="rId36" Type="http://schemas.openxmlformats.org/officeDocument/2006/relationships/image" Target="../media/image106.pdf"/><Relationship Id="rId10" Type="http://schemas.openxmlformats.org/officeDocument/2006/relationships/image" Target="../media/image220.pdf"/><Relationship Id="rId19" Type="http://schemas.openxmlformats.org/officeDocument/2006/relationships/image" Target="../media/image151.png"/><Relationship Id="rId31" Type="http://schemas.openxmlformats.org/officeDocument/2006/relationships/image" Target="../media/image156.png"/><Relationship Id="rId4" Type="http://schemas.openxmlformats.org/officeDocument/2006/relationships/image" Target="../media/image160.pdf"/><Relationship Id="rId9" Type="http://schemas.openxmlformats.org/officeDocument/2006/relationships/image" Target="../media/image103.png"/><Relationship Id="rId14" Type="http://schemas.openxmlformats.org/officeDocument/2006/relationships/image" Target="../media/image68.pdf"/><Relationship Id="rId22" Type="http://schemas.openxmlformats.org/officeDocument/2006/relationships/image" Target="../media/image76.pdf"/><Relationship Id="rId27" Type="http://schemas.openxmlformats.org/officeDocument/2006/relationships/image" Target="../media/image157.png"/><Relationship Id="rId30" Type="http://schemas.openxmlformats.org/officeDocument/2006/relationships/image" Target="../media/image82.pdf"/><Relationship Id="rId35" Type="http://schemas.openxmlformats.org/officeDocument/2006/relationships/image" Target="../media/image166.png"/><Relationship Id="rId8" Type="http://schemas.openxmlformats.org/officeDocument/2006/relationships/image" Target="../media/image200.pdf"/><Relationship Id="rId3" Type="http://schemas.openxmlformats.org/officeDocument/2006/relationships/image" Target="../media/image100.png"/></Relationships>
</file>

<file path=ppt/slides/_rels/slide8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8.png"/><Relationship Id="rId18" Type="http://schemas.openxmlformats.org/officeDocument/2006/relationships/image" Target="../media/image72.pdf"/><Relationship Id="rId26" Type="http://schemas.openxmlformats.org/officeDocument/2006/relationships/image" Target="../media/image84.pdf"/><Relationship Id="rId21" Type="http://schemas.openxmlformats.org/officeDocument/2006/relationships/image" Target="../media/image152.png"/><Relationship Id="rId34" Type="http://schemas.openxmlformats.org/officeDocument/2006/relationships/image" Target="../media/image102.pdf"/><Relationship Id="rId7" Type="http://schemas.openxmlformats.org/officeDocument/2006/relationships/image" Target="../media/image102.png"/><Relationship Id="rId12" Type="http://schemas.openxmlformats.org/officeDocument/2006/relationships/image" Target="../media/image66.pdf"/><Relationship Id="rId17" Type="http://schemas.openxmlformats.org/officeDocument/2006/relationships/image" Target="../media/image150.png"/><Relationship Id="rId25" Type="http://schemas.openxmlformats.org/officeDocument/2006/relationships/image" Target="../media/image154.png"/><Relationship Id="rId33" Type="http://schemas.openxmlformats.org/officeDocument/2006/relationships/image" Target="../media/image165.png"/><Relationship Id="rId2" Type="http://schemas.openxmlformats.org/officeDocument/2006/relationships/image" Target="../media/image140.pdf"/><Relationship Id="rId16" Type="http://schemas.openxmlformats.org/officeDocument/2006/relationships/image" Target="../media/image70.pdf"/><Relationship Id="rId20" Type="http://schemas.openxmlformats.org/officeDocument/2006/relationships/image" Target="../media/image74.pdf"/><Relationship Id="rId29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df"/><Relationship Id="rId11" Type="http://schemas.openxmlformats.org/officeDocument/2006/relationships/image" Target="../media/image104.png"/><Relationship Id="rId24" Type="http://schemas.openxmlformats.org/officeDocument/2006/relationships/image" Target="../media/image78.pdf"/><Relationship Id="rId32" Type="http://schemas.openxmlformats.org/officeDocument/2006/relationships/image" Target="../media/image100.pdf"/><Relationship Id="rId37" Type="http://schemas.openxmlformats.org/officeDocument/2006/relationships/image" Target="../media/image169.png"/><Relationship Id="rId5" Type="http://schemas.openxmlformats.org/officeDocument/2006/relationships/image" Target="../media/image101.png"/><Relationship Id="rId15" Type="http://schemas.openxmlformats.org/officeDocument/2006/relationships/image" Target="../media/image149.png"/><Relationship Id="rId23" Type="http://schemas.openxmlformats.org/officeDocument/2006/relationships/image" Target="../media/image153.png"/><Relationship Id="rId28" Type="http://schemas.openxmlformats.org/officeDocument/2006/relationships/image" Target="../media/image80.pdf"/><Relationship Id="rId36" Type="http://schemas.openxmlformats.org/officeDocument/2006/relationships/image" Target="../media/image108.pdf"/><Relationship Id="rId10" Type="http://schemas.openxmlformats.org/officeDocument/2006/relationships/image" Target="../media/image220.pdf"/><Relationship Id="rId19" Type="http://schemas.openxmlformats.org/officeDocument/2006/relationships/image" Target="../media/image151.png"/><Relationship Id="rId31" Type="http://schemas.openxmlformats.org/officeDocument/2006/relationships/image" Target="../media/image156.png"/><Relationship Id="rId4" Type="http://schemas.openxmlformats.org/officeDocument/2006/relationships/image" Target="../media/image160.pdf"/><Relationship Id="rId9" Type="http://schemas.openxmlformats.org/officeDocument/2006/relationships/image" Target="../media/image103.png"/><Relationship Id="rId14" Type="http://schemas.openxmlformats.org/officeDocument/2006/relationships/image" Target="../media/image68.pdf"/><Relationship Id="rId22" Type="http://schemas.openxmlformats.org/officeDocument/2006/relationships/image" Target="../media/image76.pdf"/><Relationship Id="rId27" Type="http://schemas.openxmlformats.org/officeDocument/2006/relationships/image" Target="../media/image157.png"/><Relationship Id="rId30" Type="http://schemas.openxmlformats.org/officeDocument/2006/relationships/image" Target="../media/image82.pdf"/><Relationship Id="rId35" Type="http://schemas.openxmlformats.org/officeDocument/2006/relationships/image" Target="../media/image166.png"/><Relationship Id="rId8" Type="http://schemas.openxmlformats.org/officeDocument/2006/relationships/image" Target="../media/image200.pdf"/><Relationship Id="rId3" Type="http://schemas.openxmlformats.org/officeDocument/2006/relationships/image" Target="../media/image100.png"/></Relationships>
</file>

<file path=ppt/slides/_rels/slide8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8.png"/><Relationship Id="rId18" Type="http://schemas.openxmlformats.org/officeDocument/2006/relationships/image" Target="../media/image72.pdf"/><Relationship Id="rId26" Type="http://schemas.openxmlformats.org/officeDocument/2006/relationships/image" Target="../media/image84.pdf"/><Relationship Id="rId21" Type="http://schemas.openxmlformats.org/officeDocument/2006/relationships/image" Target="../media/image152.png"/><Relationship Id="rId34" Type="http://schemas.openxmlformats.org/officeDocument/2006/relationships/image" Target="../media/image102.pdf"/><Relationship Id="rId7" Type="http://schemas.openxmlformats.org/officeDocument/2006/relationships/image" Target="../media/image102.png"/><Relationship Id="rId12" Type="http://schemas.openxmlformats.org/officeDocument/2006/relationships/image" Target="../media/image66.pdf"/><Relationship Id="rId17" Type="http://schemas.openxmlformats.org/officeDocument/2006/relationships/image" Target="../media/image150.png"/><Relationship Id="rId25" Type="http://schemas.openxmlformats.org/officeDocument/2006/relationships/image" Target="../media/image154.png"/><Relationship Id="rId33" Type="http://schemas.openxmlformats.org/officeDocument/2006/relationships/image" Target="../media/image165.png"/><Relationship Id="rId2" Type="http://schemas.openxmlformats.org/officeDocument/2006/relationships/image" Target="../media/image140.pdf"/><Relationship Id="rId16" Type="http://schemas.openxmlformats.org/officeDocument/2006/relationships/image" Target="../media/image70.pdf"/><Relationship Id="rId20" Type="http://schemas.openxmlformats.org/officeDocument/2006/relationships/image" Target="../media/image74.pdf"/><Relationship Id="rId29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df"/><Relationship Id="rId11" Type="http://schemas.openxmlformats.org/officeDocument/2006/relationships/image" Target="../media/image104.png"/><Relationship Id="rId24" Type="http://schemas.openxmlformats.org/officeDocument/2006/relationships/image" Target="../media/image78.pdf"/><Relationship Id="rId32" Type="http://schemas.openxmlformats.org/officeDocument/2006/relationships/image" Target="../media/image100.pdf"/><Relationship Id="rId37" Type="http://schemas.openxmlformats.org/officeDocument/2006/relationships/image" Target="../media/image170.png"/><Relationship Id="rId5" Type="http://schemas.openxmlformats.org/officeDocument/2006/relationships/image" Target="../media/image101.png"/><Relationship Id="rId15" Type="http://schemas.openxmlformats.org/officeDocument/2006/relationships/image" Target="../media/image149.png"/><Relationship Id="rId23" Type="http://schemas.openxmlformats.org/officeDocument/2006/relationships/image" Target="../media/image153.png"/><Relationship Id="rId28" Type="http://schemas.openxmlformats.org/officeDocument/2006/relationships/image" Target="../media/image80.pdf"/><Relationship Id="rId36" Type="http://schemas.openxmlformats.org/officeDocument/2006/relationships/image" Target="../media/image110.pdf"/><Relationship Id="rId10" Type="http://schemas.openxmlformats.org/officeDocument/2006/relationships/image" Target="../media/image220.pdf"/><Relationship Id="rId19" Type="http://schemas.openxmlformats.org/officeDocument/2006/relationships/image" Target="../media/image151.png"/><Relationship Id="rId31" Type="http://schemas.openxmlformats.org/officeDocument/2006/relationships/image" Target="../media/image156.png"/><Relationship Id="rId4" Type="http://schemas.openxmlformats.org/officeDocument/2006/relationships/image" Target="../media/image160.pdf"/><Relationship Id="rId9" Type="http://schemas.openxmlformats.org/officeDocument/2006/relationships/image" Target="../media/image103.png"/><Relationship Id="rId14" Type="http://schemas.openxmlformats.org/officeDocument/2006/relationships/image" Target="../media/image68.pdf"/><Relationship Id="rId22" Type="http://schemas.openxmlformats.org/officeDocument/2006/relationships/image" Target="../media/image76.pdf"/><Relationship Id="rId27" Type="http://schemas.openxmlformats.org/officeDocument/2006/relationships/image" Target="../media/image157.png"/><Relationship Id="rId30" Type="http://schemas.openxmlformats.org/officeDocument/2006/relationships/image" Target="../media/image82.pdf"/><Relationship Id="rId35" Type="http://schemas.openxmlformats.org/officeDocument/2006/relationships/image" Target="../media/image166.png"/><Relationship Id="rId8" Type="http://schemas.openxmlformats.org/officeDocument/2006/relationships/image" Target="../media/image200.pdf"/><Relationship Id="rId3" Type="http://schemas.openxmlformats.org/officeDocument/2006/relationships/image" Target="../media/image100.png"/></Relationships>
</file>

<file path=ppt/slides/_rels/slide8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df"/><Relationship Id="rId18" Type="http://schemas.openxmlformats.org/officeDocument/2006/relationships/image" Target="../media/image150.png"/><Relationship Id="rId26" Type="http://schemas.openxmlformats.org/officeDocument/2006/relationships/image" Target="../media/image154.png"/><Relationship Id="rId3" Type="http://schemas.openxmlformats.org/officeDocument/2006/relationships/image" Target="../media/image140.pdf"/><Relationship Id="rId21" Type="http://schemas.openxmlformats.org/officeDocument/2006/relationships/image" Target="../media/image74.pdf"/><Relationship Id="rId34" Type="http://schemas.openxmlformats.org/officeDocument/2006/relationships/image" Target="../media/image171.png"/><Relationship Id="rId7" Type="http://schemas.openxmlformats.org/officeDocument/2006/relationships/image" Target="../media/image180.pdf"/><Relationship Id="rId12" Type="http://schemas.openxmlformats.org/officeDocument/2006/relationships/image" Target="../media/image104.png"/><Relationship Id="rId17" Type="http://schemas.openxmlformats.org/officeDocument/2006/relationships/image" Target="../media/image70.pdf"/><Relationship Id="rId25" Type="http://schemas.openxmlformats.org/officeDocument/2006/relationships/image" Target="../media/image78.pdf"/><Relationship Id="rId33" Type="http://schemas.openxmlformats.org/officeDocument/2006/relationships/image" Target="../media/image112.pdf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49.png"/><Relationship Id="rId20" Type="http://schemas.openxmlformats.org/officeDocument/2006/relationships/image" Target="../media/image151.png"/><Relationship Id="rId29" Type="http://schemas.openxmlformats.org/officeDocument/2006/relationships/image" Target="../media/image80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220.pdf"/><Relationship Id="rId24" Type="http://schemas.openxmlformats.org/officeDocument/2006/relationships/image" Target="../media/image153.png"/><Relationship Id="rId32" Type="http://schemas.openxmlformats.org/officeDocument/2006/relationships/image" Target="../media/image156.png"/><Relationship Id="rId5" Type="http://schemas.openxmlformats.org/officeDocument/2006/relationships/image" Target="../media/image160.pdf"/><Relationship Id="rId15" Type="http://schemas.openxmlformats.org/officeDocument/2006/relationships/image" Target="../media/image68.pdf"/><Relationship Id="rId23" Type="http://schemas.openxmlformats.org/officeDocument/2006/relationships/image" Target="../media/image76.pdf"/><Relationship Id="rId28" Type="http://schemas.openxmlformats.org/officeDocument/2006/relationships/image" Target="../media/image157.png"/><Relationship Id="rId36" Type="http://schemas.openxmlformats.org/officeDocument/2006/relationships/image" Target="../media/image172.png"/><Relationship Id="rId10" Type="http://schemas.openxmlformats.org/officeDocument/2006/relationships/image" Target="../media/image103.png"/><Relationship Id="rId19" Type="http://schemas.openxmlformats.org/officeDocument/2006/relationships/image" Target="../media/image72.pdf"/><Relationship Id="rId31" Type="http://schemas.openxmlformats.org/officeDocument/2006/relationships/image" Target="../media/image82.pdf"/><Relationship Id="rId4" Type="http://schemas.openxmlformats.org/officeDocument/2006/relationships/image" Target="../media/image100.png"/><Relationship Id="rId9" Type="http://schemas.openxmlformats.org/officeDocument/2006/relationships/image" Target="../media/image200.pdf"/><Relationship Id="rId14" Type="http://schemas.openxmlformats.org/officeDocument/2006/relationships/image" Target="../media/image148.png"/><Relationship Id="rId22" Type="http://schemas.openxmlformats.org/officeDocument/2006/relationships/image" Target="../media/image152.png"/><Relationship Id="rId27" Type="http://schemas.openxmlformats.org/officeDocument/2006/relationships/image" Target="../media/image84.pdf"/><Relationship Id="rId30" Type="http://schemas.openxmlformats.org/officeDocument/2006/relationships/image" Target="../media/image155.png"/><Relationship Id="rId35" Type="http://schemas.openxmlformats.org/officeDocument/2006/relationships/image" Target="../media/image114.pdf"/><Relationship Id="rId8" Type="http://schemas.openxmlformats.org/officeDocument/2006/relationships/image" Target="../media/image10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6.png"/></Relationships>
</file>

<file path=ppt/slides/_rels/slide9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df"/><Relationship Id="rId18" Type="http://schemas.openxmlformats.org/officeDocument/2006/relationships/image" Target="../media/image150.png"/><Relationship Id="rId26" Type="http://schemas.openxmlformats.org/officeDocument/2006/relationships/image" Target="../media/image154.png"/><Relationship Id="rId3" Type="http://schemas.openxmlformats.org/officeDocument/2006/relationships/image" Target="../media/image140.pdf"/><Relationship Id="rId21" Type="http://schemas.openxmlformats.org/officeDocument/2006/relationships/image" Target="../media/image74.pdf"/><Relationship Id="rId34" Type="http://schemas.openxmlformats.org/officeDocument/2006/relationships/image" Target="../media/image173.png"/><Relationship Id="rId7" Type="http://schemas.openxmlformats.org/officeDocument/2006/relationships/image" Target="../media/image180.pdf"/><Relationship Id="rId12" Type="http://schemas.openxmlformats.org/officeDocument/2006/relationships/image" Target="../media/image104.png"/><Relationship Id="rId17" Type="http://schemas.openxmlformats.org/officeDocument/2006/relationships/image" Target="../media/image70.pdf"/><Relationship Id="rId25" Type="http://schemas.openxmlformats.org/officeDocument/2006/relationships/image" Target="../media/image78.pdf"/><Relationship Id="rId33" Type="http://schemas.openxmlformats.org/officeDocument/2006/relationships/image" Target="../media/image116.pdf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49.png"/><Relationship Id="rId20" Type="http://schemas.openxmlformats.org/officeDocument/2006/relationships/image" Target="../media/image151.png"/><Relationship Id="rId29" Type="http://schemas.openxmlformats.org/officeDocument/2006/relationships/image" Target="../media/image80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220.pdf"/><Relationship Id="rId24" Type="http://schemas.openxmlformats.org/officeDocument/2006/relationships/image" Target="../media/image153.png"/><Relationship Id="rId32" Type="http://schemas.openxmlformats.org/officeDocument/2006/relationships/image" Target="../media/image156.png"/><Relationship Id="rId5" Type="http://schemas.openxmlformats.org/officeDocument/2006/relationships/image" Target="../media/image160.pdf"/><Relationship Id="rId15" Type="http://schemas.openxmlformats.org/officeDocument/2006/relationships/image" Target="../media/image68.pdf"/><Relationship Id="rId23" Type="http://schemas.openxmlformats.org/officeDocument/2006/relationships/image" Target="../media/image76.pdf"/><Relationship Id="rId28" Type="http://schemas.openxmlformats.org/officeDocument/2006/relationships/image" Target="../media/image157.png"/><Relationship Id="rId36" Type="http://schemas.openxmlformats.org/officeDocument/2006/relationships/image" Target="../media/image172.png"/><Relationship Id="rId10" Type="http://schemas.openxmlformats.org/officeDocument/2006/relationships/image" Target="../media/image103.png"/><Relationship Id="rId19" Type="http://schemas.openxmlformats.org/officeDocument/2006/relationships/image" Target="../media/image72.pdf"/><Relationship Id="rId31" Type="http://schemas.openxmlformats.org/officeDocument/2006/relationships/image" Target="../media/image82.pdf"/><Relationship Id="rId4" Type="http://schemas.openxmlformats.org/officeDocument/2006/relationships/image" Target="../media/image100.png"/><Relationship Id="rId9" Type="http://schemas.openxmlformats.org/officeDocument/2006/relationships/image" Target="../media/image200.pdf"/><Relationship Id="rId14" Type="http://schemas.openxmlformats.org/officeDocument/2006/relationships/image" Target="../media/image148.png"/><Relationship Id="rId22" Type="http://schemas.openxmlformats.org/officeDocument/2006/relationships/image" Target="../media/image152.png"/><Relationship Id="rId27" Type="http://schemas.openxmlformats.org/officeDocument/2006/relationships/image" Target="../media/image84.pdf"/><Relationship Id="rId30" Type="http://schemas.openxmlformats.org/officeDocument/2006/relationships/image" Target="../media/image155.png"/><Relationship Id="rId35" Type="http://schemas.openxmlformats.org/officeDocument/2006/relationships/image" Target="../media/image114.pdf"/><Relationship Id="rId8" Type="http://schemas.openxmlformats.org/officeDocument/2006/relationships/image" Target="../media/image102.png"/></Relationships>
</file>

<file path=ppt/slides/_rels/slide9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df"/><Relationship Id="rId18" Type="http://schemas.openxmlformats.org/officeDocument/2006/relationships/image" Target="../media/image150.png"/><Relationship Id="rId26" Type="http://schemas.openxmlformats.org/officeDocument/2006/relationships/image" Target="../media/image154.png"/><Relationship Id="rId21" Type="http://schemas.openxmlformats.org/officeDocument/2006/relationships/image" Target="../media/image74.pdf"/><Relationship Id="rId34" Type="http://schemas.openxmlformats.org/officeDocument/2006/relationships/image" Target="../media/image173.png"/><Relationship Id="rId7" Type="http://schemas.openxmlformats.org/officeDocument/2006/relationships/image" Target="../media/image180.pdf"/><Relationship Id="rId12" Type="http://schemas.openxmlformats.org/officeDocument/2006/relationships/image" Target="../media/image104.png"/><Relationship Id="rId17" Type="http://schemas.openxmlformats.org/officeDocument/2006/relationships/image" Target="../media/image70.pdf"/><Relationship Id="rId25" Type="http://schemas.openxmlformats.org/officeDocument/2006/relationships/image" Target="../media/image78.pdf"/><Relationship Id="rId33" Type="http://schemas.openxmlformats.org/officeDocument/2006/relationships/image" Target="../media/image116.pdf"/><Relationship Id="rId38" Type="http://schemas.openxmlformats.org/officeDocument/2006/relationships/image" Target="../media/image172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149.png"/><Relationship Id="rId20" Type="http://schemas.openxmlformats.org/officeDocument/2006/relationships/image" Target="../media/image151.png"/><Relationship Id="rId29" Type="http://schemas.openxmlformats.org/officeDocument/2006/relationships/image" Target="../media/image80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220.pdf"/><Relationship Id="rId24" Type="http://schemas.openxmlformats.org/officeDocument/2006/relationships/image" Target="../media/image153.png"/><Relationship Id="rId32" Type="http://schemas.openxmlformats.org/officeDocument/2006/relationships/image" Target="../media/image156.png"/><Relationship Id="rId37" Type="http://schemas.openxmlformats.org/officeDocument/2006/relationships/image" Target="../media/image114.pdf"/><Relationship Id="rId5" Type="http://schemas.openxmlformats.org/officeDocument/2006/relationships/image" Target="../media/image160.pdf"/><Relationship Id="rId15" Type="http://schemas.openxmlformats.org/officeDocument/2006/relationships/image" Target="../media/image68.pdf"/><Relationship Id="rId23" Type="http://schemas.openxmlformats.org/officeDocument/2006/relationships/image" Target="../media/image76.pdf"/><Relationship Id="rId28" Type="http://schemas.openxmlformats.org/officeDocument/2006/relationships/image" Target="../media/image157.png"/><Relationship Id="rId36" Type="http://schemas.openxmlformats.org/officeDocument/2006/relationships/image" Target="../media/image174.png"/><Relationship Id="rId10" Type="http://schemas.openxmlformats.org/officeDocument/2006/relationships/image" Target="../media/image103.png"/><Relationship Id="rId19" Type="http://schemas.openxmlformats.org/officeDocument/2006/relationships/image" Target="../media/image72.pdf"/><Relationship Id="rId31" Type="http://schemas.openxmlformats.org/officeDocument/2006/relationships/image" Target="../media/image82.pdf"/><Relationship Id="rId4" Type="http://schemas.openxmlformats.org/officeDocument/2006/relationships/image" Target="../media/image100.png"/><Relationship Id="rId9" Type="http://schemas.openxmlformats.org/officeDocument/2006/relationships/image" Target="../media/image200.pdf"/><Relationship Id="rId14" Type="http://schemas.openxmlformats.org/officeDocument/2006/relationships/image" Target="../media/image148.png"/><Relationship Id="rId22" Type="http://schemas.openxmlformats.org/officeDocument/2006/relationships/image" Target="../media/image152.png"/><Relationship Id="rId27" Type="http://schemas.openxmlformats.org/officeDocument/2006/relationships/image" Target="../media/image84.pdf"/><Relationship Id="rId30" Type="http://schemas.openxmlformats.org/officeDocument/2006/relationships/image" Target="../media/image155.png"/><Relationship Id="rId35" Type="http://schemas.openxmlformats.org/officeDocument/2006/relationships/image" Target="../media/image118.pdf"/><Relationship Id="rId8" Type="http://schemas.openxmlformats.org/officeDocument/2006/relationships/image" Target="../media/image102.png"/><Relationship Id="rId3" Type="http://schemas.openxmlformats.org/officeDocument/2006/relationships/image" Target="../media/image140.pdf"/></Relationships>
</file>

<file path=ppt/slides/_rels/slide9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df"/><Relationship Id="rId18" Type="http://schemas.openxmlformats.org/officeDocument/2006/relationships/image" Target="../media/image150.png"/><Relationship Id="rId26" Type="http://schemas.openxmlformats.org/officeDocument/2006/relationships/image" Target="../media/image154.png"/><Relationship Id="rId39" Type="http://schemas.openxmlformats.org/officeDocument/2006/relationships/image" Target="../media/image114.pdf"/><Relationship Id="rId21" Type="http://schemas.openxmlformats.org/officeDocument/2006/relationships/image" Target="../media/image74.pdf"/><Relationship Id="rId34" Type="http://schemas.openxmlformats.org/officeDocument/2006/relationships/image" Target="../media/image173.png"/><Relationship Id="rId7" Type="http://schemas.openxmlformats.org/officeDocument/2006/relationships/image" Target="../media/image180.pdf"/><Relationship Id="rId12" Type="http://schemas.openxmlformats.org/officeDocument/2006/relationships/image" Target="../media/image104.png"/><Relationship Id="rId17" Type="http://schemas.openxmlformats.org/officeDocument/2006/relationships/image" Target="../media/image70.pdf"/><Relationship Id="rId25" Type="http://schemas.openxmlformats.org/officeDocument/2006/relationships/image" Target="../media/image78.pdf"/><Relationship Id="rId33" Type="http://schemas.openxmlformats.org/officeDocument/2006/relationships/image" Target="../media/image116.pdf"/><Relationship Id="rId38" Type="http://schemas.openxmlformats.org/officeDocument/2006/relationships/image" Target="../media/image175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49.png"/><Relationship Id="rId20" Type="http://schemas.openxmlformats.org/officeDocument/2006/relationships/image" Target="../media/image151.png"/><Relationship Id="rId29" Type="http://schemas.openxmlformats.org/officeDocument/2006/relationships/image" Target="../media/image80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220.pdf"/><Relationship Id="rId24" Type="http://schemas.openxmlformats.org/officeDocument/2006/relationships/image" Target="../media/image153.png"/><Relationship Id="rId32" Type="http://schemas.openxmlformats.org/officeDocument/2006/relationships/image" Target="../media/image156.png"/><Relationship Id="rId37" Type="http://schemas.openxmlformats.org/officeDocument/2006/relationships/image" Target="../media/image120.pdf"/><Relationship Id="rId40" Type="http://schemas.openxmlformats.org/officeDocument/2006/relationships/image" Target="../media/image172.png"/><Relationship Id="rId5" Type="http://schemas.openxmlformats.org/officeDocument/2006/relationships/image" Target="../media/image160.pdf"/><Relationship Id="rId15" Type="http://schemas.openxmlformats.org/officeDocument/2006/relationships/image" Target="../media/image68.pdf"/><Relationship Id="rId23" Type="http://schemas.openxmlformats.org/officeDocument/2006/relationships/image" Target="../media/image76.pdf"/><Relationship Id="rId28" Type="http://schemas.openxmlformats.org/officeDocument/2006/relationships/image" Target="../media/image157.png"/><Relationship Id="rId36" Type="http://schemas.openxmlformats.org/officeDocument/2006/relationships/image" Target="../media/image174.png"/><Relationship Id="rId10" Type="http://schemas.openxmlformats.org/officeDocument/2006/relationships/image" Target="../media/image103.png"/><Relationship Id="rId19" Type="http://schemas.openxmlformats.org/officeDocument/2006/relationships/image" Target="../media/image72.pdf"/><Relationship Id="rId31" Type="http://schemas.openxmlformats.org/officeDocument/2006/relationships/image" Target="../media/image82.pdf"/><Relationship Id="rId4" Type="http://schemas.openxmlformats.org/officeDocument/2006/relationships/image" Target="../media/image100.png"/><Relationship Id="rId9" Type="http://schemas.openxmlformats.org/officeDocument/2006/relationships/image" Target="../media/image200.pdf"/><Relationship Id="rId14" Type="http://schemas.openxmlformats.org/officeDocument/2006/relationships/image" Target="../media/image148.png"/><Relationship Id="rId22" Type="http://schemas.openxmlformats.org/officeDocument/2006/relationships/image" Target="../media/image152.png"/><Relationship Id="rId27" Type="http://schemas.openxmlformats.org/officeDocument/2006/relationships/image" Target="../media/image84.pdf"/><Relationship Id="rId30" Type="http://schemas.openxmlformats.org/officeDocument/2006/relationships/image" Target="../media/image155.png"/><Relationship Id="rId35" Type="http://schemas.openxmlformats.org/officeDocument/2006/relationships/image" Target="../media/image118.pdf"/><Relationship Id="rId8" Type="http://schemas.openxmlformats.org/officeDocument/2006/relationships/image" Target="../media/image102.png"/><Relationship Id="rId3" Type="http://schemas.openxmlformats.org/officeDocument/2006/relationships/image" Target="../media/image140.pdf"/></Relationships>
</file>

<file path=ppt/slides/_rels/slide9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df"/><Relationship Id="rId18" Type="http://schemas.openxmlformats.org/officeDocument/2006/relationships/image" Target="../media/image150.png"/><Relationship Id="rId26" Type="http://schemas.openxmlformats.org/officeDocument/2006/relationships/image" Target="../media/image154.png"/><Relationship Id="rId39" Type="http://schemas.openxmlformats.org/officeDocument/2006/relationships/image" Target="../media/image114.pdf"/><Relationship Id="rId21" Type="http://schemas.openxmlformats.org/officeDocument/2006/relationships/image" Target="../media/image74.pdf"/><Relationship Id="rId34" Type="http://schemas.openxmlformats.org/officeDocument/2006/relationships/image" Target="../media/image173.png"/><Relationship Id="rId7" Type="http://schemas.openxmlformats.org/officeDocument/2006/relationships/image" Target="../media/image180.pdf"/><Relationship Id="rId12" Type="http://schemas.openxmlformats.org/officeDocument/2006/relationships/image" Target="../media/image104.png"/><Relationship Id="rId17" Type="http://schemas.openxmlformats.org/officeDocument/2006/relationships/image" Target="../media/image70.pdf"/><Relationship Id="rId25" Type="http://schemas.openxmlformats.org/officeDocument/2006/relationships/image" Target="../media/image78.pdf"/><Relationship Id="rId33" Type="http://schemas.openxmlformats.org/officeDocument/2006/relationships/image" Target="../media/image116.pdf"/><Relationship Id="rId38" Type="http://schemas.openxmlformats.org/officeDocument/2006/relationships/image" Target="../media/image176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49.png"/><Relationship Id="rId20" Type="http://schemas.openxmlformats.org/officeDocument/2006/relationships/image" Target="../media/image151.png"/><Relationship Id="rId29" Type="http://schemas.openxmlformats.org/officeDocument/2006/relationships/image" Target="../media/image80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220.pdf"/><Relationship Id="rId24" Type="http://schemas.openxmlformats.org/officeDocument/2006/relationships/image" Target="../media/image153.png"/><Relationship Id="rId32" Type="http://schemas.openxmlformats.org/officeDocument/2006/relationships/image" Target="../media/image156.png"/><Relationship Id="rId37" Type="http://schemas.openxmlformats.org/officeDocument/2006/relationships/image" Target="../media/image122.pdf"/><Relationship Id="rId40" Type="http://schemas.openxmlformats.org/officeDocument/2006/relationships/image" Target="../media/image172.png"/><Relationship Id="rId5" Type="http://schemas.openxmlformats.org/officeDocument/2006/relationships/image" Target="../media/image160.pdf"/><Relationship Id="rId15" Type="http://schemas.openxmlformats.org/officeDocument/2006/relationships/image" Target="../media/image68.pdf"/><Relationship Id="rId23" Type="http://schemas.openxmlformats.org/officeDocument/2006/relationships/image" Target="../media/image76.pdf"/><Relationship Id="rId28" Type="http://schemas.openxmlformats.org/officeDocument/2006/relationships/image" Target="../media/image157.png"/><Relationship Id="rId36" Type="http://schemas.openxmlformats.org/officeDocument/2006/relationships/image" Target="../media/image175.png"/><Relationship Id="rId10" Type="http://schemas.openxmlformats.org/officeDocument/2006/relationships/image" Target="../media/image103.png"/><Relationship Id="rId19" Type="http://schemas.openxmlformats.org/officeDocument/2006/relationships/image" Target="../media/image72.pdf"/><Relationship Id="rId31" Type="http://schemas.openxmlformats.org/officeDocument/2006/relationships/image" Target="../media/image82.pdf"/><Relationship Id="rId4" Type="http://schemas.openxmlformats.org/officeDocument/2006/relationships/image" Target="../media/image100.png"/><Relationship Id="rId9" Type="http://schemas.openxmlformats.org/officeDocument/2006/relationships/image" Target="../media/image200.pdf"/><Relationship Id="rId14" Type="http://schemas.openxmlformats.org/officeDocument/2006/relationships/image" Target="../media/image148.png"/><Relationship Id="rId22" Type="http://schemas.openxmlformats.org/officeDocument/2006/relationships/image" Target="../media/image152.png"/><Relationship Id="rId27" Type="http://schemas.openxmlformats.org/officeDocument/2006/relationships/image" Target="../media/image84.pdf"/><Relationship Id="rId30" Type="http://schemas.openxmlformats.org/officeDocument/2006/relationships/image" Target="../media/image155.png"/><Relationship Id="rId35" Type="http://schemas.openxmlformats.org/officeDocument/2006/relationships/image" Target="../media/image120.pdf"/><Relationship Id="rId8" Type="http://schemas.openxmlformats.org/officeDocument/2006/relationships/image" Target="../media/image102.png"/><Relationship Id="rId3" Type="http://schemas.openxmlformats.org/officeDocument/2006/relationships/image" Target="../media/image140.pdf"/></Relationships>
</file>

<file path=ppt/slides/_rels/slide9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df"/><Relationship Id="rId18" Type="http://schemas.openxmlformats.org/officeDocument/2006/relationships/image" Target="../media/image150.png"/><Relationship Id="rId26" Type="http://schemas.openxmlformats.org/officeDocument/2006/relationships/image" Target="../media/image154.png"/><Relationship Id="rId21" Type="http://schemas.openxmlformats.org/officeDocument/2006/relationships/image" Target="../media/image74.pdf"/><Relationship Id="rId34" Type="http://schemas.openxmlformats.org/officeDocument/2006/relationships/image" Target="../media/image177.png"/><Relationship Id="rId7" Type="http://schemas.openxmlformats.org/officeDocument/2006/relationships/image" Target="../media/image180.pdf"/><Relationship Id="rId12" Type="http://schemas.openxmlformats.org/officeDocument/2006/relationships/image" Target="../media/image104.png"/><Relationship Id="rId17" Type="http://schemas.openxmlformats.org/officeDocument/2006/relationships/image" Target="../media/image70.pdf"/><Relationship Id="rId25" Type="http://schemas.openxmlformats.org/officeDocument/2006/relationships/image" Target="../media/image78.pdf"/><Relationship Id="rId33" Type="http://schemas.openxmlformats.org/officeDocument/2006/relationships/image" Target="../media/image124.pdf"/><Relationship Id="rId38" Type="http://schemas.openxmlformats.org/officeDocument/2006/relationships/image" Target="../media/image179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149.png"/><Relationship Id="rId20" Type="http://schemas.openxmlformats.org/officeDocument/2006/relationships/image" Target="../media/image151.png"/><Relationship Id="rId29" Type="http://schemas.openxmlformats.org/officeDocument/2006/relationships/image" Target="../media/image80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220.pdf"/><Relationship Id="rId24" Type="http://schemas.openxmlformats.org/officeDocument/2006/relationships/image" Target="../media/image153.png"/><Relationship Id="rId32" Type="http://schemas.openxmlformats.org/officeDocument/2006/relationships/image" Target="../media/image156.png"/><Relationship Id="rId37" Type="http://schemas.openxmlformats.org/officeDocument/2006/relationships/image" Target="../media/image128.pdf"/><Relationship Id="rId5" Type="http://schemas.openxmlformats.org/officeDocument/2006/relationships/image" Target="../media/image160.pdf"/><Relationship Id="rId15" Type="http://schemas.openxmlformats.org/officeDocument/2006/relationships/image" Target="../media/image68.pdf"/><Relationship Id="rId23" Type="http://schemas.openxmlformats.org/officeDocument/2006/relationships/image" Target="../media/image76.pdf"/><Relationship Id="rId28" Type="http://schemas.openxmlformats.org/officeDocument/2006/relationships/image" Target="../media/image157.png"/><Relationship Id="rId36" Type="http://schemas.openxmlformats.org/officeDocument/2006/relationships/image" Target="../media/image178.png"/><Relationship Id="rId10" Type="http://schemas.openxmlformats.org/officeDocument/2006/relationships/image" Target="../media/image103.png"/><Relationship Id="rId19" Type="http://schemas.openxmlformats.org/officeDocument/2006/relationships/image" Target="../media/image72.pdf"/><Relationship Id="rId31" Type="http://schemas.openxmlformats.org/officeDocument/2006/relationships/image" Target="../media/image82.pdf"/><Relationship Id="rId4" Type="http://schemas.openxmlformats.org/officeDocument/2006/relationships/image" Target="../media/image100.png"/><Relationship Id="rId9" Type="http://schemas.openxmlformats.org/officeDocument/2006/relationships/image" Target="../media/image200.pdf"/><Relationship Id="rId14" Type="http://schemas.openxmlformats.org/officeDocument/2006/relationships/image" Target="../media/image148.png"/><Relationship Id="rId22" Type="http://schemas.openxmlformats.org/officeDocument/2006/relationships/image" Target="../media/image152.png"/><Relationship Id="rId27" Type="http://schemas.openxmlformats.org/officeDocument/2006/relationships/image" Target="../media/image84.pdf"/><Relationship Id="rId30" Type="http://schemas.openxmlformats.org/officeDocument/2006/relationships/image" Target="../media/image155.png"/><Relationship Id="rId35" Type="http://schemas.openxmlformats.org/officeDocument/2006/relationships/image" Target="../media/image126.pdf"/><Relationship Id="rId8" Type="http://schemas.openxmlformats.org/officeDocument/2006/relationships/image" Target="../media/image102.png"/><Relationship Id="rId3" Type="http://schemas.openxmlformats.org/officeDocument/2006/relationships/image" Target="../media/image140.pdf"/></Relationships>
</file>

<file path=ppt/slides/_rels/slide9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6.pdf"/><Relationship Id="rId18" Type="http://schemas.openxmlformats.org/officeDocument/2006/relationships/image" Target="../media/image150.png"/><Relationship Id="rId26" Type="http://schemas.openxmlformats.org/officeDocument/2006/relationships/image" Target="../media/image154.png"/><Relationship Id="rId3" Type="http://schemas.openxmlformats.org/officeDocument/2006/relationships/image" Target="../media/image140.pdf"/><Relationship Id="rId21" Type="http://schemas.openxmlformats.org/officeDocument/2006/relationships/image" Target="../media/image74.pdf"/><Relationship Id="rId34" Type="http://schemas.openxmlformats.org/officeDocument/2006/relationships/image" Target="../media/image180.png"/><Relationship Id="rId7" Type="http://schemas.openxmlformats.org/officeDocument/2006/relationships/image" Target="../media/image180.pdf"/><Relationship Id="rId12" Type="http://schemas.openxmlformats.org/officeDocument/2006/relationships/image" Target="../media/image104.png"/><Relationship Id="rId17" Type="http://schemas.openxmlformats.org/officeDocument/2006/relationships/image" Target="../media/image70.pdf"/><Relationship Id="rId25" Type="http://schemas.openxmlformats.org/officeDocument/2006/relationships/image" Target="../media/image78.pdf"/><Relationship Id="rId33" Type="http://schemas.openxmlformats.org/officeDocument/2006/relationships/image" Target="../media/image130.pdf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49.png"/><Relationship Id="rId20" Type="http://schemas.openxmlformats.org/officeDocument/2006/relationships/image" Target="../media/image151.png"/><Relationship Id="rId29" Type="http://schemas.openxmlformats.org/officeDocument/2006/relationships/image" Target="../media/image80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png"/><Relationship Id="rId11" Type="http://schemas.openxmlformats.org/officeDocument/2006/relationships/image" Target="../media/image220.pdf"/><Relationship Id="rId24" Type="http://schemas.openxmlformats.org/officeDocument/2006/relationships/image" Target="../media/image153.png"/><Relationship Id="rId32" Type="http://schemas.openxmlformats.org/officeDocument/2006/relationships/image" Target="../media/image156.png"/><Relationship Id="rId5" Type="http://schemas.openxmlformats.org/officeDocument/2006/relationships/image" Target="../media/image160.pdf"/><Relationship Id="rId15" Type="http://schemas.openxmlformats.org/officeDocument/2006/relationships/image" Target="../media/image68.pdf"/><Relationship Id="rId23" Type="http://schemas.openxmlformats.org/officeDocument/2006/relationships/image" Target="../media/image76.pdf"/><Relationship Id="rId28" Type="http://schemas.openxmlformats.org/officeDocument/2006/relationships/image" Target="../media/image157.png"/><Relationship Id="rId10" Type="http://schemas.openxmlformats.org/officeDocument/2006/relationships/image" Target="../media/image103.png"/><Relationship Id="rId19" Type="http://schemas.openxmlformats.org/officeDocument/2006/relationships/image" Target="../media/image72.pdf"/><Relationship Id="rId31" Type="http://schemas.openxmlformats.org/officeDocument/2006/relationships/image" Target="../media/image82.pdf"/><Relationship Id="rId4" Type="http://schemas.openxmlformats.org/officeDocument/2006/relationships/image" Target="../media/image100.png"/><Relationship Id="rId9" Type="http://schemas.openxmlformats.org/officeDocument/2006/relationships/image" Target="../media/image200.pdf"/><Relationship Id="rId14" Type="http://schemas.openxmlformats.org/officeDocument/2006/relationships/image" Target="../media/image148.png"/><Relationship Id="rId22" Type="http://schemas.openxmlformats.org/officeDocument/2006/relationships/image" Target="../media/image152.png"/><Relationship Id="rId27" Type="http://schemas.openxmlformats.org/officeDocument/2006/relationships/image" Target="../media/image84.pdf"/><Relationship Id="rId30" Type="http://schemas.openxmlformats.org/officeDocument/2006/relationships/image" Target="../media/image155.png"/><Relationship Id="rId8" Type="http://schemas.openxmlformats.org/officeDocument/2006/relationships/image" Target="../media/image102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df"/><Relationship Id="rId13" Type="http://schemas.openxmlformats.org/officeDocument/2006/relationships/image" Target="../media/image148.png"/><Relationship Id="rId18" Type="http://schemas.openxmlformats.org/officeDocument/2006/relationships/image" Target="../media/image72.pdf"/><Relationship Id="rId26" Type="http://schemas.openxmlformats.org/officeDocument/2006/relationships/image" Target="../media/image84.pdf"/><Relationship Id="rId3" Type="http://schemas.openxmlformats.org/officeDocument/2006/relationships/image" Target="../media/image100.png"/><Relationship Id="rId21" Type="http://schemas.openxmlformats.org/officeDocument/2006/relationships/image" Target="../media/image152.png"/><Relationship Id="rId7" Type="http://schemas.openxmlformats.org/officeDocument/2006/relationships/image" Target="../media/image102.png"/><Relationship Id="rId12" Type="http://schemas.openxmlformats.org/officeDocument/2006/relationships/image" Target="../media/image66.pdf"/><Relationship Id="rId17" Type="http://schemas.openxmlformats.org/officeDocument/2006/relationships/image" Target="../media/image150.png"/><Relationship Id="rId25" Type="http://schemas.openxmlformats.org/officeDocument/2006/relationships/image" Target="../media/image154.png"/><Relationship Id="rId2" Type="http://schemas.openxmlformats.org/officeDocument/2006/relationships/image" Target="../media/image140.pdf"/><Relationship Id="rId16" Type="http://schemas.openxmlformats.org/officeDocument/2006/relationships/image" Target="../media/image70.pdf"/><Relationship Id="rId20" Type="http://schemas.openxmlformats.org/officeDocument/2006/relationships/image" Target="../media/image74.pdf"/><Relationship Id="rId29" Type="http://schemas.openxmlformats.org/officeDocument/2006/relationships/image" Target="../media/image1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df"/><Relationship Id="rId11" Type="http://schemas.openxmlformats.org/officeDocument/2006/relationships/image" Target="../media/image104.png"/><Relationship Id="rId24" Type="http://schemas.openxmlformats.org/officeDocument/2006/relationships/image" Target="../media/image78.pdf"/><Relationship Id="rId5" Type="http://schemas.openxmlformats.org/officeDocument/2006/relationships/image" Target="../media/image101.png"/><Relationship Id="rId15" Type="http://schemas.openxmlformats.org/officeDocument/2006/relationships/image" Target="../media/image149.png"/><Relationship Id="rId23" Type="http://schemas.openxmlformats.org/officeDocument/2006/relationships/image" Target="../media/image153.png"/><Relationship Id="rId28" Type="http://schemas.openxmlformats.org/officeDocument/2006/relationships/image" Target="../media/image80.pdf"/><Relationship Id="rId10" Type="http://schemas.openxmlformats.org/officeDocument/2006/relationships/image" Target="../media/image220.pdf"/><Relationship Id="rId19" Type="http://schemas.openxmlformats.org/officeDocument/2006/relationships/image" Target="../media/image151.png"/><Relationship Id="rId31" Type="http://schemas.openxmlformats.org/officeDocument/2006/relationships/image" Target="../media/image156.png"/><Relationship Id="rId4" Type="http://schemas.openxmlformats.org/officeDocument/2006/relationships/image" Target="../media/image160.pdf"/><Relationship Id="rId9" Type="http://schemas.openxmlformats.org/officeDocument/2006/relationships/image" Target="../media/image103.png"/><Relationship Id="rId14" Type="http://schemas.openxmlformats.org/officeDocument/2006/relationships/image" Target="../media/image68.pdf"/><Relationship Id="rId22" Type="http://schemas.openxmlformats.org/officeDocument/2006/relationships/image" Target="../media/image76.pdf"/><Relationship Id="rId27" Type="http://schemas.openxmlformats.org/officeDocument/2006/relationships/image" Target="../media/image157.png"/><Relationship Id="rId30" Type="http://schemas.openxmlformats.org/officeDocument/2006/relationships/image" Target="../media/image82.pdf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df"/><Relationship Id="rId13" Type="http://schemas.openxmlformats.org/officeDocument/2006/relationships/image" Target="../media/image106.png"/><Relationship Id="rId18" Type="http://schemas.openxmlformats.org/officeDocument/2006/relationships/image" Target="../media/image320.pdf"/><Relationship Id="rId3" Type="http://schemas.openxmlformats.org/officeDocument/2006/relationships/image" Target="../media/image100.png"/><Relationship Id="rId21" Type="http://schemas.openxmlformats.org/officeDocument/2006/relationships/image" Target="../media/image110.png"/><Relationship Id="rId7" Type="http://schemas.openxmlformats.org/officeDocument/2006/relationships/image" Target="../media/image102.png"/><Relationship Id="rId12" Type="http://schemas.openxmlformats.org/officeDocument/2006/relationships/image" Target="../media/image260.pdf"/><Relationship Id="rId17" Type="http://schemas.openxmlformats.org/officeDocument/2006/relationships/image" Target="../media/image108.png"/><Relationship Id="rId2" Type="http://schemas.openxmlformats.org/officeDocument/2006/relationships/image" Target="../media/image140.pdf"/><Relationship Id="rId16" Type="http://schemas.openxmlformats.org/officeDocument/2006/relationships/image" Target="../media/image300.pdf"/><Relationship Id="rId20" Type="http://schemas.openxmlformats.org/officeDocument/2006/relationships/image" Target="../media/image340.pd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df"/><Relationship Id="rId11" Type="http://schemas.openxmlformats.org/officeDocument/2006/relationships/image" Target="../media/image105.png"/><Relationship Id="rId5" Type="http://schemas.openxmlformats.org/officeDocument/2006/relationships/image" Target="../media/image101.png"/><Relationship Id="rId15" Type="http://schemas.openxmlformats.org/officeDocument/2006/relationships/image" Target="../media/image107.png"/><Relationship Id="rId10" Type="http://schemas.openxmlformats.org/officeDocument/2006/relationships/image" Target="../media/image240.pdf"/><Relationship Id="rId19" Type="http://schemas.openxmlformats.org/officeDocument/2006/relationships/image" Target="../media/image109.png"/><Relationship Id="rId4" Type="http://schemas.openxmlformats.org/officeDocument/2006/relationships/image" Target="../media/image160.pdf"/><Relationship Id="rId9" Type="http://schemas.openxmlformats.org/officeDocument/2006/relationships/image" Target="../media/image103.png"/><Relationship Id="rId14" Type="http://schemas.openxmlformats.org/officeDocument/2006/relationships/image" Target="../media/image280.pd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University of Cyprus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Nov, 2023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MAI – 642 – DEEP LEARNING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/>
              <a:t>Theocharis Theocharides</a:t>
            </a:r>
          </a:p>
        </p:txBody>
      </p:sp>
    </p:spTree>
    <p:extLst>
      <p:ext uri="{BB962C8B-B14F-4D97-AF65-F5344CB8AC3E}">
        <p14:creationId xmlns:p14="http://schemas.microsoft.com/office/powerpoint/2010/main" val="13029623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Computer Vision Tasks (DNNs EXCEL!)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Computer vision has been the primary area of interest for ML</a:t>
            </a:r>
          </a:p>
          <a:p>
            <a:r>
              <a:rPr lang="en-US" dirty="0"/>
              <a:t>The tasks include: classification, localization, object detection, instance segmentation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Machine Learning Basics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666" y="2920709"/>
            <a:ext cx="8329632" cy="34342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87688" y="6465948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Fie-Fei Li, Andrej </a:t>
            </a:r>
            <a:r>
              <a:rPr lang="en-US" sz="882" dirty="0" err="1"/>
              <a:t>Karpathy</a:t>
            </a:r>
            <a:r>
              <a:rPr lang="en-US" sz="882" dirty="0"/>
              <a:t>, Justin Johnson – Understanding and Visualizing CNNs </a:t>
            </a:r>
          </a:p>
        </p:txBody>
      </p:sp>
    </p:spTree>
    <p:extLst>
      <p:ext uri="{BB962C8B-B14F-4D97-AF65-F5344CB8AC3E}">
        <p14:creationId xmlns:p14="http://schemas.microsoft.com/office/powerpoint/2010/main" val="205745995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2247915-6B8C-9204-B909-EEC70F0D9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44624"/>
            <a:ext cx="10225136" cy="661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70974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F4A8E-5BDB-C20A-86E7-57D3E2E6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Supplementary Material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D008B-A22A-FB94-F819-ABACD600B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350" y="2708921"/>
            <a:ext cx="11713301" cy="1368152"/>
          </a:xfrm>
        </p:spPr>
        <p:txBody>
          <a:bodyPr/>
          <a:lstStyle/>
          <a:p>
            <a:r>
              <a:rPr lang="en-US" dirty="0"/>
              <a:t>Adopted from Dr. Alex </a:t>
            </a:r>
            <a:r>
              <a:rPr lang="en-US" dirty="0" err="1"/>
              <a:t>Vakanski</a:t>
            </a:r>
            <a:r>
              <a:rPr lang="en-US" dirty="0"/>
              <a:t>, University of Idaho</a:t>
            </a:r>
          </a:p>
          <a:p>
            <a:r>
              <a:rPr lang="en-US" dirty="0"/>
              <a:t>Mathematics of ML – Terminology and Fundamentals</a:t>
            </a:r>
          </a:p>
        </p:txBody>
      </p:sp>
    </p:spTree>
    <p:extLst>
      <p:ext uri="{BB962C8B-B14F-4D97-AF65-F5344CB8AC3E}">
        <p14:creationId xmlns:p14="http://schemas.microsoft.com/office/powerpoint/2010/main" val="60642856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02594" y="1844827"/>
                <a:ext cx="8513886" cy="4736177"/>
              </a:xfrm>
            </p:spPr>
            <p:txBody>
              <a:bodyPr>
                <a:normAutofit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i="0" dirty="0">
                    <a:latin typeface="Cambria Math" panose="02040503050406030204" pitchFamily="18" charset="0"/>
                  </a:rPr>
                  <a:t>			Scalar (integer or real)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𝐳</m:t>
                    </m:r>
                  </m:oMath>
                </a14:m>
                <a:r>
                  <a:rPr lang="en-US" b="1" dirty="0"/>
                  <a:t>			</a:t>
                </a:r>
                <a:r>
                  <a:rPr lang="en-US" dirty="0"/>
                  <a:t>Vector (bold-font, lower case)</a:t>
                </a:r>
              </a:p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𝐁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𝐂</m:t>
                    </m:r>
                  </m:oMath>
                </a14:m>
                <a:r>
                  <a:rPr lang="en-US" b="1" dirty="0"/>
                  <a:t>		</a:t>
                </a:r>
                <a:r>
                  <a:rPr lang="en-US" dirty="0"/>
                  <a:t>Matrix (bold-font, upper-case)</a:t>
                </a:r>
              </a:p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i="0" smtClean="0"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A</m:t>
                    </m:r>
                    <m:r>
                      <m:rPr>
                        <m:nor/>
                      </m:rPr>
                      <a:rPr lang="en-US" b="0" i="0" smtClean="0"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lang="en-US" b="1" i="0" smtClean="0"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B</m:t>
                    </m:r>
                    <m:r>
                      <m:rPr>
                        <m:nor/>
                      </m:rPr>
                      <a:rPr lang="en-US" b="0" i="0" smtClean="0"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lang="en-US" b="1" i="0" smtClean="0"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C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		</a:t>
                </a:r>
                <a:r>
                  <a:rPr lang="en-US" dirty="0"/>
                  <a:t>Tensor ((bold-font, upper-case)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		Random variable (normal font, upper-case)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dirty="0"/>
                  <a:t>		Set membership: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is member of 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𝒜</m:t>
                        </m:r>
                      </m:e>
                    </m:d>
                  </m:oMath>
                </a14:m>
                <a:r>
                  <a:rPr lang="en-US" dirty="0"/>
                  <a:t>			Cardinality: number of items in 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𝒜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</m:d>
                  </m:oMath>
                </a14:m>
                <a:r>
                  <a:rPr lang="en-US" dirty="0"/>
                  <a:t>			Norm of vector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or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		Dot product of vectors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			Set of real numbers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			Real numbers space of dimension </a:t>
                </a:r>
                <a:r>
                  <a:rPr lang="en-US" i="1" dirty="0"/>
                  <a:t>n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b="0" dirty="0"/>
                  <a:t> or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↦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	</a:t>
                </a:r>
                <a:r>
                  <a:rPr lang="en-US" b="0" dirty="0"/>
                  <a:t>Function (map): assign a unique value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r>
                  <a:rPr lang="en-US" b="0" dirty="0"/>
                  <a:t>to each input 			value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		Function (map): map an </a:t>
                </a:r>
                <a:r>
                  <a:rPr lang="en-US" i="1" dirty="0"/>
                  <a:t>n</a:t>
                </a:r>
                <a:r>
                  <a:rPr lang="en-US" dirty="0"/>
                  <a:t>-dimensional vector into a scalar</a:t>
                </a:r>
              </a:p>
              <a:p>
                <a:endParaRPr lang="en-US" b="0" dirty="0"/>
              </a:p>
              <a:p>
                <a:endParaRPr lang="en-US" dirty="0"/>
              </a:p>
              <a:p>
                <a:endParaRPr lang="en-US" b="0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2594" y="1844827"/>
                <a:ext cx="8513886" cy="4736177"/>
              </a:xfrm>
              <a:blipFill>
                <a:blip r:embed="rId2"/>
                <a:stretch>
                  <a:fillRect l="-573" t="-1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605641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02594" y="1844827"/>
                <a:ext cx="8456704" cy="488807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𝐀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⊙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𝐁</m:t>
                    </m:r>
                  </m:oMath>
                </a14:m>
                <a:r>
                  <a:rPr lang="en-US" b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	</a:t>
                </a:r>
                <a:r>
                  <a:rPr lang="en-US" dirty="0">
                    <a:ea typeface="Cambria Math" panose="02040503050406030204" pitchFamily="18" charset="0"/>
                  </a:rPr>
                  <a:t>Element-wise product of matrices </a:t>
                </a:r>
                <a:r>
                  <a:rPr lang="en-US" b="1" dirty="0">
                    <a:ea typeface="Cambria Math" panose="02040503050406030204" pitchFamily="18" charset="0"/>
                  </a:rPr>
                  <a:t>A </a:t>
                </a:r>
                <a:r>
                  <a:rPr lang="en-US" dirty="0">
                    <a:ea typeface="Cambria Math" panose="02040503050406030204" pitchFamily="18" charset="0"/>
                  </a:rPr>
                  <a:t>and </a:t>
                </a:r>
                <a:r>
                  <a:rPr lang="en-US" b="1" dirty="0">
                    <a:ea typeface="Cambria Math" panose="02040503050406030204" pitchFamily="18" charset="0"/>
                  </a:rPr>
                  <a:t>B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</m:oMath>
                </a14:m>
                <a:r>
                  <a:rPr lang="en-US" b="1" dirty="0">
                    <a:ea typeface="Cambria Math" panose="02040503050406030204" pitchFamily="18" charset="0"/>
                  </a:rPr>
                  <a:t>			</a:t>
                </a:r>
                <a:r>
                  <a:rPr lang="en-US" dirty="0">
                    <a:ea typeface="Cambria Math" panose="02040503050406030204" pitchFamily="18" charset="0"/>
                  </a:rPr>
                  <a:t>Pseudo-inverse of matrix </a:t>
                </a:r>
                <a:r>
                  <a:rPr lang="en-US" b="1" dirty="0">
                    <a:ea typeface="Cambria Math" panose="02040503050406030204" pitchFamily="18" charset="0"/>
                  </a:rPr>
                  <a:t>A</a:t>
                </a: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b="1" dirty="0">
                    <a:ea typeface="Cambria Math" panose="02040503050406030204" pitchFamily="18" charset="0"/>
                  </a:rPr>
                  <a:t>			</a:t>
                </a:r>
                <a:r>
                  <a:rPr lang="en-US" i="1" dirty="0">
                    <a:ea typeface="Cambria Math" panose="02040503050406030204" pitchFamily="18" charset="0"/>
                  </a:rPr>
                  <a:t>n</a:t>
                </a:r>
                <a:r>
                  <a:rPr lang="en-US" dirty="0">
                    <a:ea typeface="Cambria Math" panose="02040503050406030204" pitchFamily="18" charset="0"/>
                  </a:rPr>
                  <a:t>-</a:t>
                </a:r>
                <a:r>
                  <a:rPr lang="en-US" dirty="0" err="1">
                    <a:ea typeface="Cambria Math" panose="02040503050406030204" pitchFamily="18" charset="0"/>
                  </a:rPr>
                  <a:t>th</a:t>
                </a:r>
                <a:r>
                  <a:rPr lang="en-US" dirty="0">
                    <a:ea typeface="Cambria Math" panose="02040503050406030204" pitchFamily="18" charset="0"/>
                  </a:rPr>
                  <a:t> derivative of function </a:t>
                </a:r>
                <a:r>
                  <a:rPr lang="en-US" i="1" dirty="0">
                    <a:ea typeface="Cambria Math" panose="02040503050406030204" pitchFamily="18" charset="0"/>
                  </a:rPr>
                  <a:t>f</a:t>
                </a:r>
                <a:r>
                  <a:rPr lang="en-US" dirty="0">
                    <a:ea typeface="Cambria Math" panose="02040503050406030204" pitchFamily="18" charset="0"/>
                  </a:rPr>
                  <a:t> with respect to </a:t>
                </a:r>
                <a:r>
                  <a:rPr lang="en-US" i="1" dirty="0">
                    <a:ea typeface="Cambria Math" panose="02040503050406030204" pitchFamily="18" charset="0"/>
                  </a:rPr>
                  <a:t>x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i="1" dirty="0">
                    <a:ea typeface="Cambria Math" panose="02040503050406030204" pitchFamily="18" charset="0"/>
                  </a:rPr>
                  <a:t>		</a:t>
                </a:r>
                <a:r>
                  <a:rPr lang="en-US" dirty="0">
                    <a:ea typeface="Cambria Math" panose="02040503050406030204" pitchFamily="18" charset="0"/>
                  </a:rPr>
                  <a:t>Gradient of function </a:t>
                </a:r>
                <a:r>
                  <a:rPr lang="en-US" i="1" dirty="0">
                    <a:ea typeface="Cambria Math" panose="02040503050406030204" pitchFamily="18" charset="0"/>
                  </a:rPr>
                  <a:t>f</a:t>
                </a:r>
                <a:r>
                  <a:rPr lang="en-US" dirty="0">
                    <a:ea typeface="Cambria Math" panose="02040503050406030204" pitchFamily="18" charset="0"/>
                  </a:rPr>
                  <a:t> with respect to </a:t>
                </a:r>
                <a:r>
                  <a:rPr lang="en-US" b="1" dirty="0">
                    <a:ea typeface="Cambria Math" panose="02040503050406030204" pitchFamily="18" charset="0"/>
                  </a:rPr>
                  <a:t>x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</m:oMath>
                </a14:m>
                <a:r>
                  <a:rPr lang="en-US" b="1" dirty="0">
                    <a:ea typeface="Cambria Math" panose="02040503050406030204" pitchFamily="18" charset="0"/>
                  </a:rPr>
                  <a:t>			</a:t>
                </a:r>
                <a:r>
                  <a:rPr lang="en-US" dirty="0">
                    <a:ea typeface="Cambria Math" panose="02040503050406030204" pitchFamily="18" charset="0"/>
                  </a:rPr>
                  <a:t>Hessian matrix of function </a:t>
                </a:r>
                <a:r>
                  <a:rPr lang="en-US" i="1" dirty="0">
                    <a:ea typeface="Cambria Math" panose="02040503050406030204" pitchFamily="18" charset="0"/>
                  </a:rPr>
                  <a:t>f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			Random variable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has distribution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m:rPr>
                            <m:lit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en-US" dirty="0"/>
                  <a:t>		Probability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given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		Gaussian distribution with mean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		Expectation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/>
                  <a:t> with respect to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Var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		Variance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/>
                  <a:t>	</a:t>
                </a: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Cov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	Covariance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corr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en-US" dirty="0"/>
                  <a:t>		Correlation coefficient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𝐾𝐿</m:t>
                        </m:r>
                      </m:sub>
                    </m:sSub>
                    <m:d>
                      <m:dPr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		</a:t>
                </a:r>
                <a:r>
                  <a:rPr lang="en-US" dirty="0" err="1"/>
                  <a:t>Kullback-Leibler</a:t>
                </a:r>
                <a:r>
                  <a:rPr lang="en-US" dirty="0"/>
                  <a:t> divergence for distributions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𝐶𝐸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		Cross-entropy for distributions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2594" y="1844827"/>
                <a:ext cx="8456704" cy="4888070"/>
              </a:xfrm>
              <a:blipFill>
                <a:blip r:embed="rId2"/>
                <a:stretch>
                  <a:fillRect l="-577" t="-624" b="-9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616059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Vector </a:t>
                </a:r>
                <a:r>
                  <a:rPr lang="en-US" dirty="0"/>
                  <a:t>definition</a:t>
                </a:r>
              </a:p>
              <a:p>
                <a:pPr lvl="1"/>
                <a:r>
                  <a:rPr lang="en-US" b="1" dirty="0"/>
                  <a:t>Computer science</a:t>
                </a:r>
                <a:r>
                  <a:rPr lang="en-US" dirty="0"/>
                  <a:t>: </a:t>
                </a:r>
                <a:r>
                  <a:rPr lang="en-US" i="1" dirty="0">
                    <a:solidFill>
                      <a:srgbClr val="FF0000"/>
                    </a:solidFill>
                  </a:rPr>
                  <a:t>vector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/>
                  <a:t>is a one-dimensional array of ordered real-valued scalars</a:t>
                </a:r>
              </a:p>
              <a:p>
                <a:pPr lvl="1"/>
                <a:r>
                  <a:rPr lang="en-US" b="1" dirty="0"/>
                  <a:t>Mathematics</a:t>
                </a:r>
                <a:r>
                  <a:rPr lang="en-US" dirty="0"/>
                  <a:t>: </a:t>
                </a:r>
                <a:r>
                  <a:rPr lang="en-US" i="1" dirty="0">
                    <a:solidFill>
                      <a:srgbClr val="FF0000"/>
                    </a:solidFill>
                  </a:rPr>
                  <a:t>vector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/>
                  <a:t>is a quantity possessing both magnitude and direction, represented by an arrow indicating the direction, and the length of which is proportional to the magnitude</a:t>
                </a:r>
              </a:p>
              <a:p>
                <a:r>
                  <a:rPr lang="en-US" dirty="0"/>
                  <a:t>Vectors are written in column form or in row form</a:t>
                </a:r>
              </a:p>
              <a:p>
                <a:pPr lvl="1"/>
                <a:r>
                  <a:rPr lang="en-US" dirty="0"/>
                  <a:t>Denoted by bold-font lower-case letters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For a general form vector with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elements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the vector lies in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-dimensional space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138209-78FD-4800-909A-D00B916F232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Vectors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33562" y="5589240"/>
                <a:ext cx="1304792" cy="869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88" dirty="0"/>
                  <a:t> </a:t>
                </a:r>
                <a14:m>
                  <m:oMath xmlns:m="http://schemas.openxmlformats.org/officeDocument/2006/math">
                    <m:r>
                      <a:rPr lang="en-US" sz="1588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1588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588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588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1588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588" i="1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1588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mr>
                                <m:mr>
                                  <m:e>
                                    <m:r>
                                      <a:rPr lang="en-US" sz="1588" i="1">
                                        <a:latin typeface="Cambria Math" panose="02040503050406030204" pitchFamily="18" charset="0"/>
                                      </a:rPr>
                                      <m:t>⋮</m:t>
                                    </m:r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en-US" sz="1588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562" y="5589240"/>
                <a:ext cx="1304792" cy="8690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6142D3-76E9-4BB2-AC3B-7AC5934660C2}"/>
                  </a:ext>
                </a:extLst>
              </p:cNvPr>
              <p:cNvSpPr txBox="1"/>
              <p:nvPr/>
            </p:nvSpPr>
            <p:spPr>
              <a:xfrm>
                <a:off x="3762688" y="3944153"/>
                <a:ext cx="1304792" cy="9032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88" dirty="0"/>
                  <a:t> </a:t>
                </a:r>
                <a14:m>
                  <m:oMath xmlns:m="http://schemas.openxmlformats.org/officeDocument/2006/math">
                    <m:r>
                      <a:rPr lang="en-US" sz="1588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1588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1588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588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en-US" sz="1588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  <m:m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1588" i="1">
                                        <a:latin typeface="Cambria Math" panose="02040503050406030204" pitchFamily="18" charset="0"/>
                                      </a:rPr>
                                      <m:t>7</m:t>
                                    </m:r>
                                  </m:e>
                                </m:mr>
                                <m:mr>
                                  <m:e>
                                    <m:r>
                                      <a:rPr lang="en-US" sz="1588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mr>
                          <m:mr>
                            <m:e>
                              <m:r>
                                <a:rPr lang="en-US" sz="1588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en-US" sz="1588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26142D3-76E9-4BB2-AC3B-7AC593466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688" y="3944153"/>
                <a:ext cx="1304792" cy="9032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D3B8DB-6647-4A7D-8A3C-C64B571BC4CE}"/>
                  </a:ext>
                </a:extLst>
              </p:cNvPr>
              <p:cNvSpPr txBox="1"/>
              <p:nvPr/>
            </p:nvSpPr>
            <p:spPr>
              <a:xfrm>
                <a:off x="5472205" y="4213592"/>
                <a:ext cx="2910739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88" dirty="0"/>
                  <a:t> </a:t>
                </a:r>
                <a14:m>
                  <m:oMath xmlns:m="http://schemas.openxmlformats.org/officeDocument/2006/math">
                    <m:r>
                      <a:rPr lang="en-US" sz="1588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1588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1588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1588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1588" i="1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  <m:e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2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158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1588" i="1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e>
                                      <m:e>
                                        <m:r>
                                          <a:rPr lang="en-US" sz="1588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e>
                      <m:sup>
                        <m:r>
                          <a:rPr lang="en-US" sz="1588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sz="1588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D3B8DB-6647-4A7D-8A3C-C64B571BC4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2205" y="4213592"/>
                <a:ext cx="2910739" cy="3366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028244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of Vectors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02594" y="1844827"/>
                <a:ext cx="5464136" cy="473617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First interpretation of a vector: </a:t>
                </a:r>
                <a:r>
                  <a:rPr lang="en-US" dirty="0">
                    <a:solidFill>
                      <a:srgbClr val="FF0000"/>
                    </a:solidFill>
                  </a:rPr>
                  <a:t>point in space</a:t>
                </a:r>
              </a:p>
              <a:p>
                <a:pPr lvl="1"/>
                <a:r>
                  <a:rPr lang="en-US" dirty="0"/>
                  <a:t>E.g., in 2D we can visualize the data points with respect to a coordinate origin </a:t>
                </a:r>
              </a:p>
              <a:p>
                <a:pPr lvl="1"/>
                <a:endParaRPr lang="en-US" dirty="0"/>
              </a:p>
              <a:p>
                <a:pPr lvl="1"/>
                <a:endParaRPr lang="en-US" sz="882" dirty="0"/>
              </a:p>
              <a:p>
                <a:r>
                  <a:rPr lang="en-US" dirty="0"/>
                  <a:t>Second interpretation of a vector: </a:t>
                </a:r>
                <a:r>
                  <a:rPr lang="en-US" dirty="0">
                    <a:solidFill>
                      <a:srgbClr val="FF0000"/>
                    </a:solidFill>
                  </a:rPr>
                  <a:t>direction in space</a:t>
                </a:r>
              </a:p>
              <a:p>
                <a:pPr lvl="1"/>
                <a:r>
                  <a:rPr lang="en-US" dirty="0"/>
                  <a:t>E.g., the vector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3, 2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has a direction of 3 steps to the right and 2 steps up</a:t>
                </a:r>
              </a:p>
              <a:p>
                <a:pPr lvl="1"/>
                <a:r>
                  <a:rPr lang="en-US" dirty="0"/>
                  <a:t>The notation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</m:acc>
                  </m:oMath>
                </a14:m>
                <a:r>
                  <a:rPr lang="en-US" dirty="0"/>
                  <a:t> is sometimes used to indicate that the vectors have a direction</a:t>
                </a:r>
              </a:p>
              <a:p>
                <a:pPr lvl="1"/>
                <a:r>
                  <a:rPr lang="en-US" dirty="0"/>
                  <a:t>All vectors in the figure have the same direction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Vector </a:t>
                </a:r>
                <a:r>
                  <a:rPr lang="en-US" dirty="0">
                    <a:solidFill>
                      <a:srgbClr val="FF0000"/>
                    </a:solidFill>
                  </a:rPr>
                  <a:t>addition</a:t>
                </a:r>
              </a:p>
              <a:p>
                <a:pPr lvl="1"/>
                <a:r>
                  <a:rPr lang="en-US" dirty="0"/>
                  <a:t>We add the coordinates, and follow the directions given by the two vectors that are added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2594" y="1844827"/>
                <a:ext cx="5464136" cy="4736177"/>
              </a:xfrm>
              <a:blipFill>
                <a:blip r:embed="rId3"/>
                <a:stretch>
                  <a:fillRect l="-893" t="-772" r="-10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AE7CB9-869C-48BF-954F-DD522951A50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Vectors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374" y="3365463"/>
            <a:ext cx="2047404" cy="15119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4373" y="5017412"/>
            <a:ext cx="2135164" cy="15831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4375" y="1671471"/>
            <a:ext cx="2031887" cy="15248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7"/>
              </a:rPr>
              <a:t>http://d2l.ai/chapter_appendix-mathematics-for-deep-learning/geometry-linear-algebraic-ops.html#geometry-of-vectors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391503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82FC663-D849-40B9-A546-7C34F19DD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of 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39165-D804-460C-883F-2B1C144436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2594" y="1844827"/>
            <a:ext cx="8456704" cy="4736177"/>
          </a:xfrm>
        </p:spPr>
        <p:txBody>
          <a:bodyPr/>
          <a:lstStyle/>
          <a:p>
            <a:r>
              <a:rPr lang="en-US" dirty="0"/>
              <a:t>The geometric interpretation of vectors as points in space allow us to consider a training set of input examples in ML as a </a:t>
            </a:r>
            <a:r>
              <a:rPr lang="en-US" dirty="0">
                <a:solidFill>
                  <a:srgbClr val="FF0000"/>
                </a:solidFill>
              </a:rPr>
              <a:t>collection of points in space</a:t>
            </a:r>
          </a:p>
          <a:p>
            <a:pPr lvl="1"/>
            <a:r>
              <a:rPr lang="en-US" dirty="0"/>
              <a:t>Hence, classification can be viewed as discovering how to separate two clusters of points belonging to different classes (left picture)</a:t>
            </a:r>
          </a:p>
          <a:p>
            <a:pPr lvl="2"/>
            <a:r>
              <a:rPr lang="en-US" dirty="0"/>
              <a:t>Rather than distinguishing images containing cars, planes, buildings, for example</a:t>
            </a:r>
          </a:p>
          <a:p>
            <a:pPr lvl="1"/>
            <a:r>
              <a:rPr lang="en-US" dirty="0"/>
              <a:t>Or, it can help to visualize zero-centering and normalization of training data (right picture)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4D44B20-5A0A-4A88-8432-D0D7B7494AE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Vectors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B3A4D1-F0C1-46E7-957F-216D0624A1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958" t="23715"/>
          <a:stretch/>
        </p:blipFill>
        <p:spPr>
          <a:xfrm>
            <a:off x="1839057" y="4101003"/>
            <a:ext cx="2528292" cy="20331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60320B-5DCA-4790-BDEE-0A6FA614D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468" y="4268267"/>
            <a:ext cx="5397801" cy="189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45017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9AE3B498-25D5-4951-8F9D-8B416AD298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02594" y="3111318"/>
                <a:ext cx="5019380" cy="1824407"/>
              </a:xfrm>
              <a:prstGeom prst="rect">
                <a:avLst/>
              </a:prstGeom>
            </p:spPr>
            <p:txBody>
              <a:bodyPr vert="horz" lIns="80682" tIns="40341" rIns="80682" bIns="40341" rtlCol="0">
                <a:normAutofit/>
              </a:bodyPr>
              <a:lstStyle>
                <a:lvl1pPr marL="288925" indent="-288925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Palatino Linotype" panose="02040502050505030304" pitchFamily="18" charset="0"/>
                  <a:buChar char="•"/>
                  <a:defRPr sz="20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1pPr>
                <a:lvl2pPr marL="631825" indent="-227013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2pPr>
                <a:lvl3pPr marL="914400" indent="-173038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3pPr>
                <a:lvl4pPr marL="1146175" indent="-174625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4pPr>
                <a:lvl5pPr marL="1376363" indent="-173038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»"/>
                  <a:defRPr sz="12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5pPr>
                <a:lvl6pPr marL="2514389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551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713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874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765" dirty="0"/>
                  <a:t>Geometric interpretation of a dot product: </a:t>
                </a:r>
                <a:r>
                  <a:rPr lang="en-US" sz="1765" dirty="0">
                    <a:solidFill>
                      <a:srgbClr val="FF0000"/>
                    </a:solidFill>
                  </a:rPr>
                  <a:t>angle</a:t>
                </a:r>
                <a:r>
                  <a:rPr lang="en-US" sz="1765" dirty="0"/>
                  <a:t> between two vectors</a:t>
                </a:r>
              </a:p>
              <a:p>
                <a:pPr lvl="1"/>
                <a:r>
                  <a:rPr lang="en-US" sz="1588" dirty="0"/>
                  <a:t>I.e., dot product </a:t>
                </a:r>
                <a14:m>
                  <m:oMath xmlns:m="http://schemas.openxmlformats.org/officeDocument/2006/math">
                    <m:r>
                      <a:rPr lang="en-US" sz="1588" b="1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1588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588" b="1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sz="1588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588" dirty="0"/>
                  <a:t>over the norms of the vectors is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588">
                        <a:latin typeface="Cambria Math" panose="02040503050406030204" pitchFamily="18" charset="0"/>
                      </a:rPr>
                      <m:t>cos</m:t>
                    </m:r>
                    <m:d>
                      <m:dPr>
                        <m:ctrlPr>
                          <a:rPr lang="en-US" sz="1588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588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sz="1588" dirty="0"/>
              </a:p>
              <a:p>
                <a:pPr lvl="1"/>
                <a:endParaRPr lang="en-US" sz="1588" dirty="0"/>
              </a:p>
              <a:p>
                <a:pPr lvl="1"/>
                <a:endParaRPr lang="en-US" sz="1588" dirty="0"/>
              </a:p>
              <a:p>
                <a:endParaRPr lang="en-US" sz="882" dirty="0"/>
              </a:p>
              <a:p>
                <a:endParaRPr lang="en-US" sz="1765" dirty="0"/>
              </a:p>
              <a:p>
                <a:endParaRPr lang="en-US" sz="1765" dirty="0"/>
              </a:p>
              <a:p>
                <a:pPr marL="0" indent="0" algn="ctr">
                  <a:buNone/>
                </a:pPr>
                <a:endParaRPr lang="en-US" sz="1765" dirty="0"/>
              </a:p>
            </p:txBody>
          </p:sp>
        </mc:Choice>
        <mc:Fallback xmlns="">
          <p:sp>
            <p:nvSpPr>
              <p:cNvPr id="10" name="Content Placeholder 2">
                <a:extLst>
                  <a:ext uri="{FF2B5EF4-FFF2-40B4-BE49-F238E27FC236}">
                    <a16:creationId xmlns:a16="http://schemas.microsoft.com/office/drawing/2014/main" id="{9AE3B498-25D5-4951-8F9D-8B416AD298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594" y="3111318"/>
                <a:ext cx="5019380" cy="1824407"/>
              </a:xfrm>
              <a:prstGeom prst="rect">
                <a:avLst/>
              </a:prstGeom>
              <a:blipFill>
                <a:blip r:embed="rId3"/>
                <a:stretch>
                  <a:fillRect l="-1215" t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Dot Product and Angles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02594" y="1844827"/>
                <a:ext cx="8456704" cy="1717381"/>
              </a:xfrm>
            </p:spPr>
            <p:txBody>
              <a:bodyPr>
                <a:normAutofit/>
              </a:bodyPr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Dot product </a:t>
                </a:r>
                <a:r>
                  <a:rPr lang="en-US" dirty="0"/>
                  <a:t>of vectors,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𝐯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It is also referred to as </a:t>
                </a:r>
                <a:r>
                  <a:rPr lang="en-US" dirty="0">
                    <a:solidFill>
                      <a:srgbClr val="FF0000"/>
                    </a:solidFill>
                  </a:rPr>
                  <a:t>inner product</a:t>
                </a:r>
                <a:r>
                  <a:rPr lang="en-US" dirty="0"/>
                  <a:t>, or </a:t>
                </a:r>
                <a:r>
                  <a:rPr lang="en-US" dirty="0">
                    <a:solidFill>
                      <a:srgbClr val="FF0000"/>
                    </a:solidFill>
                  </a:rPr>
                  <a:t>scalar product </a:t>
                </a:r>
                <a:r>
                  <a:rPr lang="en-US" dirty="0"/>
                  <a:t>of vectors</a:t>
                </a:r>
              </a:p>
              <a:p>
                <a:pPr lvl="1"/>
                <a:r>
                  <a:rPr lang="en-US" dirty="0"/>
                  <a:t>The dot product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is also often denoted by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The dot product is a symmetric operation,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𝐯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𝐮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0" smtClean="0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𝐮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2594" y="1844827"/>
                <a:ext cx="8456704" cy="1717381"/>
              </a:xfrm>
              <a:blipFill>
                <a:blip r:embed="rId4"/>
                <a:stretch>
                  <a:fillRect l="-577" t="-24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5DF6C2-83BC-4650-8A55-053E1D14FB8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Vectors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t="3176"/>
          <a:stretch/>
        </p:blipFill>
        <p:spPr>
          <a:xfrm>
            <a:off x="7355955" y="3216701"/>
            <a:ext cx="2487536" cy="17173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ECB461-F9EF-440E-ABA8-F4E975595BDD}"/>
                  </a:ext>
                </a:extLst>
              </p:cNvPr>
              <p:cNvSpPr txBox="1"/>
              <p:nvPr/>
            </p:nvSpPr>
            <p:spPr>
              <a:xfrm>
                <a:off x="2347348" y="4472973"/>
                <a:ext cx="2642700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b="1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en-US" sz="1588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sz="1588" b="1">
                          <a:latin typeface="Cambria Math" panose="02040503050406030204" pitchFamily="18" charset="0"/>
                        </a:rPr>
                        <m:t>𝐯</m:t>
                      </m:r>
                      <m:r>
                        <a:rPr lang="en-US" sz="1588" b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sz="1588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88" b="1">
                              <a:latin typeface="Cambria Math" panose="02040503050406030204" pitchFamily="18" charset="0"/>
                            </a:rPr>
                            <m:t>𝐮</m:t>
                          </m:r>
                        </m:e>
                      </m:d>
                      <m:d>
                        <m:dPr>
                          <m:begChr m:val="‖"/>
                          <m:endChr m:val="‖"/>
                          <m:ctrlPr>
                            <a:rPr lang="en-US" sz="1588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88" b="1">
                              <a:latin typeface="Cambria Math" panose="02040503050406030204" pitchFamily="18" charset="0"/>
                            </a:rPr>
                            <m:t>𝐯</m:t>
                          </m:r>
                        </m:e>
                      </m:d>
                      <m:r>
                        <a:rPr lang="en-US" sz="1588" i="1">
                          <a:latin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8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ECB461-F9EF-440E-ABA8-F4E975595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348" y="4472973"/>
                <a:ext cx="2642700" cy="33669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99FC67-0829-44F6-B0C6-DC597E4ECB2D}"/>
                  </a:ext>
                </a:extLst>
              </p:cNvPr>
              <p:cNvSpPr txBox="1"/>
              <p:nvPr/>
            </p:nvSpPr>
            <p:spPr>
              <a:xfrm>
                <a:off x="4393359" y="4313626"/>
                <a:ext cx="3268041" cy="5458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588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a:rPr lang="en-US" sz="158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158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88" b="1">
                              <a:latin typeface="Cambria Math" panose="02040503050406030204" pitchFamily="18" charset="0"/>
                            </a:rPr>
                            <m:t>𝐮</m:t>
                          </m:r>
                          <m:r>
                            <a:rPr lang="en-US" sz="1588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588" b="1">
                              <a:latin typeface="Cambria Math" panose="02040503050406030204" pitchFamily="18" charset="0"/>
                            </a:rPr>
                            <m:t>𝐯</m:t>
                          </m:r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1588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88" b="1">
                                  <a:latin typeface="Cambria Math" panose="02040503050406030204" pitchFamily="18" charset="0"/>
                                </a:rPr>
                                <m:t>𝐮</m:t>
                              </m:r>
                            </m:e>
                          </m:d>
                          <m:d>
                            <m:dPr>
                              <m:begChr m:val="‖"/>
                              <m:endChr m:val="‖"/>
                              <m:ctrlPr>
                                <a:rPr lang="en-US" sz="1588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88" b="1">
                                  <a:latin typeface="Cambria Math" panose="02040503050406030204" pitchFamily="18" charset="0"/>
                                </a:rPr>
                                <m:t>𝐯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799FC67-0829-44F6-B0C6-DC597E4EC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3359" y="4313626"/>
                <a:ext cx="3268041" cy="54585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8"/>
              </a:rPr>
              <a:t>http://d2l.ai/chapter_appendix-mathematics-for-deep-learning/geometry-linear-algebraic-ops.html#geometry-of-vectors</a:t>
            </a:r>
            <a:endParaRPr lang="en-US" sz="882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53D8B94-09C8-42C2-8291-F6D821A3101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04461" y="5144485"/>
                <a:ext cx="8456704" cy="1309787"/>
              </a:xfrm>
              <a:prstGeom prst="rect">
                <a:avLst/>
              </a:prstGeom>
            </p:spPr>
            <p:txBody>
              <a:bodyPr vert="horz" lIns="80682" tIns="40341" rIns="80682" bIns="40341" rtlCol="0">
                <a:normAutofit/>
              </a:bodyPr>
              <a:lstStyle>
                <a:lvl1pPr marL="288925" indent="-288925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Palatino Linotype" panose="02040502050505030304" pitchFamily="18" charset="0"/>
                  <a:buChar char="•"/>
                  <a:defRPr sz="20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1pPr>
                <a:lvl2pPr marL="631825" indent="-227013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2pPr>
                <a:lvl3pPr marL="914400" indent="-173038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3pPr>
                <a:lvl4pPr marL="1146175" indent="-174625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4pPr>
                <a:lvl5pPr marL="1376363" indent="-173038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»"/>
                  <a:defRPr sz="12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5pPr>
                <a:lvl6pPr marL="2514389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551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713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874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765" dirty="0"/>
                  <a:t>If two vectors are orthogonal: </a:t>
                </a:r>
                <a14:m>
                  <m:oMath xmlns:m="http://schemas.openxmlformats.org/officeDocument/2006/math">
                    <m:r>
                      <a:rPr lang="en-US" sz="176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76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=90°</m:t>
                    </m:r>
                  </m:oMath>
                </a14:m>
                <a:r>
                  <a:rPr lang="en-US" sz="1765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i.e.,</a:t>
                </a:r>
                <a:r>
                  <a:rPr lang="en-US" sz="1765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765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cos</m:t>
                    </m:r>
                    <m:r>
                      <a:rPr lang="en-US" sz="1765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76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76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)=0</m:t>
                    </m:r>
                  </m:oMath>
                </a14:m>
                <a:r>
                  <a:rPr lang="en-US" sz="1765" dirty="0"/>
                  <a:t>, then </a:t>
                </a:r>
                <a14:m>
                  <m:oMath xmlns:m="http://schemas.openxmlformats.org/officeDocument/2006/math">
                    <m:r>
                      <a:rPr lang="en-US" sz="1765" b="1">
                        <a:latin typeface="Cambria Math" panose="02040503050406030204" pitchFamily="18" charset="0"/>
                      </a:rPr>
                      <m:t>𝐮</m:t>
                    </m:r>
                    <m:r>
                      <a:rPr lang="en-US" sz="1765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1765" b="1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sz="1765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765" dirty="0"/>
              </a:p>
              <a:p>
                <a:r>
                  <a:rPr lang="en-US" sz="1765" dirty="0"/>
                  <a:t>Also, in ML the term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765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cos</m:t>
                    </m:r>
                    <m:r>
                      <a:rPr lang="en-US" sz="176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sz="176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765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65" b="1">
                            <a:latin typeface="Cambria Math" panose="02040503050406030204" pitchFamily="18" charset="0"/>
                          </a:rPr>
                          <m:t>𝐮</m:t>
                        </m:r>
                        <m:r>
                          <a:rPr lang="en-US" sz="1765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1765" b="1">
                            <a:latin typeface="Cambria Math" panose="02040503050406030204" pitchFamily="18" charset="0"/>
                          </a:rPr>
                          <m:t>𝐯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sz="1765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765" b="1">
                                <a:latin typeface="Cambria Math" panose="02040503050406030204" pitchFamily="18" charset="0"/>
                              </a:rPr>
                              <m:t>𝐮</m:t>
                            </m:r>
                          </m:e>
                        </m:d>
                        <m:d>
                          <m:dPr>
                            <m:begChr m:val="‖"/>
                            <m:endChr m:val="‖"/>
                            <m:ctrlPr>
                              <a:rPr lang="en-US" sz="1765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765" b="1">
                                <a:latin typeface="Cambria Math" panose="02040503050406030204" pitchFamily="18" charset="0"/>
                              </a:rPr>
                              <m:t>𝐯</m:t>
                            </m:r>
                          </m:e>
                        </m:d>
                      </m:den>
                    </m:f>
                    <m:r>
                      <a:rPr lang="en-US" sz="1765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765" dirty="0"/>
                  <a:t> is sometimes employed as a measure of closeness of two vectors/data instances, and it is referred to as </a:t>
                </a:r>
                <a:r>
                  <a:rPr lang="en-US" sz="1765" dirty="0">
                    <a:solidFill>
                      <a:srgbClr val="FF0000"/>
                    </a:solidFill>
                  </a:rPr>
                  <a:t>cosine similarity </a:t>
                </a:r>
              </a:p>
              <a:p>
                <a:pPr marL="0" indent="0" algn="ctr">
                  <a:buNone/>
                </a:pPr>
                <a:endParaRPr lang="en-US" sz="1765" dirty="0"/>
              </a:p>
            </p:txBody>
          </p:sp>
        </mc:Choice>
        <mc:Fallback xmlns="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753D8B94-09C8-42C2-8291-F6D821A31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461" y="5144485"/>
                <a:ext cx="8456704" cy="1309787"/>
              </a:xfrm>
              <a:prstGeom prst="rect">
                <a:avLst/>
              </a:prstGeom>
              <a:blipFill>
                <a:blip r:embed="rId9"/>
                <a:stretch>
                  <a:fillRect l="-648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865747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 of a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vector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norm</a:t>
                </a:r>
                <a:r>
                  <a:rPr lang="en-US" dirty="0"/>
                  <a:t> is a function that maps a vector to a scalar value</a:t>
                </a:r>
              </a:p>
              <a:p>
                <a:pPr lvl="1"/>
                <a:r>
                  <a:rPr lang="en-US" dirty="0"/>
                  <a:t>The norm is a measure of the size of the vector</a:t>
                </a:r>
              </a:p>
              <a:p>
                <a:r>
                  <a:rPr lang="en-US" dirty="0"/>
                  <a:t>The norm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dirty="0"/>
                  <a:t> should satisfy the following properties:</a:t>
                </a:r>
              </a:p>
              <a:p>
                <a:pPr lvl="1"/>
                <a:r>
                  <a:rPr lang="en-US" dirty="0"/>
                  <a:t>Scaling: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Triangle inequality: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Must be non-negative: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  <a:p>
                <a:r>
                  <a:rPr lang="en-US" dirty="0"/>
                  <a:t>The general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norm </a:t>
                </a:r>
                <a:r>
                  <a:rPr lang="en-US" dirty="0"/>
                  <a:t>of a vector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is obtained as:</a:t>
                </a:r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On next page we will review the most common norms, obtained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 2,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∞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C3168-6D10-402E-B39B-EEFE94452EF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Vectors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6ACEC9-0407-43D0-B1FF-18DA0751EE34}"/>
                  </a:ext>
                </a:extLst>
              </p:cNvPr>
              <p:cNvSpPr txBox="1"/>
              <p:nvPr/>
            </p:nvSpPr>
            <p:spPr>
              <a:xfrm>
                <a:off x="6794902" y="3597673"/>
                <a:ext cx="2477921" cy="894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88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e>
                        <m:sub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588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p>
                                    <m:sSupPr>
                                      <m:ctrlPr>
                                        <a:rPr lang="en-US" sz="158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en-US" sz="1588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588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88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88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sz="1588" i="1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588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588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86ACEC9-0407-43D0-B1FF-18DA0751E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4902" y="3597673"/>
                <a:ext cx="2477921" cy="89460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299919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 of a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=2, </m:t>
                    </m:r>
                  </m:oMath>
                </a14:m>
                <a:r>
                  <a:rPr lang="en-US" dirty="0"/>
                  <a:t>we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norm </a:t>
                </a:r>
                <a:endParaRPr lang="en-US" dirty="0">
                  <a:solidFill>
                    <a:srgbClr val="002060"/>
                  </a:solidFill>
                </a:endParaRPr>
              </a:p>
              <a:p>
                <a:pPr lvl="1"/>
                <a:r>
                  <a:rPr lang="en-US" dirty="0"/>
                  <a:t>Also called </a:t>
                </a:r>
                <a:r>
                  <a:rPr lang="en-US" b="1" dirty="0"/>
                  <a:t>Euclidean norm</a:t>
                </a:r>
              </a:p>
              <a:p>
                <a:pPr lvl="1"/>
                <a:r>
                  <a:rPr lang="en-US" dirty="0"/>
                  <a:t>It is the most often used norm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norm </a:t>
                </a:r>
                <a:r>
                  <a:rPr lang="en-US" dirty="0"/>
                  <a:t>is often denoted just as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dirty="0"/>
                  <a:t> with the subscript 2 omitted</a:t>
                </a:r>
              </a:p>
              <a:p>
                <a:endParaRPr lang="en-US" sz="882" dirty="0"/>
              </a:p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=1, </m:t>
                    </m:r>
                  </m:oMath>
                </a14:m>
                <a:r>
                  <a:rPr lang="en-US" dirty="0"/>
                  <a:t>we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norm </a:t>
                </a:r>
                <a:endParaRPr lang="en-US" dirty="0">
                  <a:solidFill>
                    <a:srgbClr val="002060"/>
                  </a:solidFill>
                </a:endParaRPr>
              </a:p>
              <a:p>
                <a:pPr lvl="1"/>
                <a:r>
                  <a:rPr lang="en-US" dirty="0"/>
                  <a:t>Uses the absolute values of the elements</a:t>
                </a:r>
              </a:p>
              <a:p>
                <a:pPr lvl="1"/>
                <a:r>
                  <a:rPr lang="en-US" dirty="0"/>
                  <a:t>Discriminate between zero and non-zero elements</a:t>
                </a:r>
              </a:p>
              <a:p>
                <a:endParaRPr lang="en-US" dirty="0"/>
              </a:p>
              <a:p>
                <a:r>
                  <a:rPr lang="en-US" dirty="0"/>
                  <a:t>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=∞, </m:t>
                    </m:r>
                  </m:oMath>
                </a14:m>
                <a:r>
                  <a:rPr lang="en-US" dirty="0"/>
                  <a:t>we have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norm </a:t>
                </a:r>
                <a:endParaRPr lang="en-US" dirty="0">
                  <a:solidFill>
                    <a:srgbClr val="002060"/>
                  </a:solidFill>
                </a:endParaRPr>
              </a:p>
              <a:p>
                <a:pPr lvl="1"/>
                <a:r>
                  <a:rPr lang="en-US" dirty="0"/>
                  <a:t>Known as </a:t>
                </a:r>
                <a:r>
                  <a:rPr lang="en-US" b="1" dirty="0"/>
                  <a:t>infinity norm</a:t>
                </a:r>
                <a:r>
                  <a:rPr lang="en-US" dirty="0"/>
                  <a:t>, or </a:t>
                </a:r>
                <a:r>
                  <a:rPr lang="en-US" b="1" dirty="0"/>
                  <a:t>max norm</a:t>
                </a:r>
              </a:p>
              <a:p>
                <a:pPr lvl="1"/>
                <a:r>
                  <a:rPr lang="en-US" dirty="0"/>
                  <a:t>Outputs the absolute value of the largest element</a:t>
                </a:r>
              </a:p>
              <a:p>
                <a:pPr lvl="1"/>
                <a:endParaRPr lang="en-US" sz="882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norm </a:t>
                </a:r>
                <a:r>
                  <a:rPr lang="en-US" dirty="0"/>
                  <a:t>outputs the number of non-zero elements</a:t>
                </a:r>
              </a:p>
              <a:p>
                <a:pPr lvl="1"/>
                <a:r>
                  <a:rPr lang="en-US" dirty="0"/>
                  <a:t>It is not 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norm, and it is not really a norm function either (it is incorrectly called a norm)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57ED5F-D88E-4DBC-8211-14537107E5C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Vectors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794901" y="4442912"/>
                <a:ext cx="1715485" cy="412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88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e>
                        <m:sub>
                          <m:r>
                            <a:rPr lang="en-US" sz="158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US" sz="1588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588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1588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4901" y="4442912"/>
                <a:ext cx="1715485" cy="41248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2364F7-CCF1-462B-9530-C182860A5DE9}"/>
                  </a:ext>
                </a:extLst>
              </p:cNvPr>
              <p:cNvSpPr txBox="1"/>
              <p:nvPr/>
            </p:nvSpPr>
            <p:spPr>
              <a:xfrm>
                <a:off x="6297039" y="1622962"/>
                <a:ext cx="3166394" cy="10431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88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e>
                        <m:sub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588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588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588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588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e>
                      </m:rad>
                      <m:r>
                        <a:rPr lang="en-US" sz="1588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88" b="1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p>
                              <m:r>
                                <a:rPr lang="en-US" sz="1588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r>
                            <a:rPr lang="en-US" sz="1588" b="1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rad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32364F7-CCF1-462B-9530-C182860A5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7039" y="1622962"/>
                <a:ext cx="3166394" cy="104317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81F89A-5F88-4638-A74F-E39481B51749}"/>
                  </a:ext>
                </a:extLst>
              </p:cNvPr>
              <p:cNvSpPr txBox="1"/>
              <p:nvPr/>
            </p:nvSpPr>
            <p:spPr>
              <a:xfrm>
                <a:off x="6286610" y="3112348"/>
                <a:ext cx="2477921" cy="7597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88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e>
                        <m:sub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588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588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81F89A-5F88-4638-A74F-E39481B517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610" y="3112348"/>
                <a:ext cx="2477921" cy="7597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7628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02B35-CCD9-6C2D-71FC-FCA0CD185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Jargon!</a:t>
            </a:r>
          </a:p>
        </p:txBody>
      </p:sp>
      <p:pic>
        <p:nvPicPr>
          <p:cNvPr id="5" name="Picture 4" descr="nn 007.jpg">
            <a:extLst>
              <a:ext uri="{FF2B5EF4-FFF2-40B4-BE49-F238E27FC236}">
                <a16:creationId xmlns:a16="http://schemas.microsoft.com/office/drawing/2014/main" id="{9095FFCF-729A-74AD-2E56-92CEBBD61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1704" y="1412776"/>
            <a:ext cx="5550946" cy="529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36789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Vector 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02594" y="1844827"/>
                <a:ext cx="5845354" cy="4736177"/>
              </a:xfrm>
            </p:spPr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Orthogonal projection </a:t>
                </a:r>
                <a:r>
                  <a:rPr lang="en-US" dirty="0"/>
                  <a:t>of a vector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𝐲</m:t>
                    </m:r>
                  </m:oMath>
                </a14:m>
                <a:r>
                  <a:rPr lang="en-US" dirty="0"/>
                  <a:t> onto vector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projection can take place in any space of dimensionality ≥ 2</a:t>
                </a:r>
              </a:p>
              <a:p>
                <a:pPr lvl="1"/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unit vector </a:t>
                </a:r>
                <a:r>
                  <a:rPr lang="en-US" dirty="0"/>
                  <a:t>in the direction of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𝐱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</m:den>
                    </m:f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A unit vector has norm equal to 1</a:t>
                </a:r>
              </a:p>
              <a:p>
                <a:pPr lvl="1"/>
                <a:r>
                  <a:rPr lang="en-US" dirty="0"/>
                  <a:t>The length of the projection of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𝐲</m:t>
                    </m:r>
                  </m:oMath>
                </a14:m>
                <a:r>
                  <a:rPr lang="en-US" dirty="0"/>
                  <a:t> onto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𝑐𝑜𝑠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endParaRPr lang="en-US" dirty="0"/>
              </a:p>
              <a:p>
                <a:pPr lvl="1">
                  <a:spcAft>
                    <a:spcPts val="1059"/>
                  </a:spcAft>
                </a:pPr>
                <a:r>
                  <a:rPr lang="en-US" dirty="0"/>
                  <a:t>The orthogonal project is the vector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𝐩𝐫𝐨𝐣</m:t>
                        </m:r>
                      </m:e>
                      <m:sub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</m:d>
                  </m:oMath>
                </a14:m>
                <a:endParaRPr lang="en-US" dirty="0"/>
              </a:p>
              <a:p>
                <a:pPr marL="0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765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765" b="1">
                              <a:latin typeface="Cambria Math" panose="02040503050406030204" pitchFamily="18" charset="0"/>
                            </a:rPr>
                            <m:t>𝐩𝐫𝐨𝐣</m:t>
                          </m:r>
                        </m:e>
                        <m:sub>
                          <m:r>
                            <a:rPr lang="en-US" sz="1765" b="1">
                              <a:latin typeface="Cambria Math" panose="02040503050406030204" pitchFamily="18" charset="0"/>
                            </a:rPr>
                            <m:t>𝐱</m:t>
                          </m:r>
                        </m:sub>
                      </m:sSub>
                      <m:d>
                        <m:dPr>
                          <m:ctrlPr>
                            <a:rPr lang="en-US" sz="1765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765" b="1">
                              <a:latin typeface="Cambria Math" panose="02040503050406030204" pitchFamily="18" charset="0"/>
                            </a:rPr>
                            <m:t>𝐲</m:t>
                          </m:r>
                        </m:e>
                      </m:d>
                      <m:r>
                        <a:rPr lang="en-US" sz="1765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765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65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sz="1765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begChr m:val="‖"/>
                              <m:endChr m:val="‖"/>
                              <m:ctrlPr>
                                <a:rPr lang="en-US" sz="1765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65" b="1">
                                  <a:latin typeface="Cambria Math" panose="02040503050406030204" pitchFamily="18" charset="0"/>
                                </a:rPr>
                                <m:t>𝐲</m:t>
                              </m:r>
                            </m:e>
                          </m:d>
                          <m:r>
                            <a:rPr lang="en-US" sz="1765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1765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d>
                            <m:dPr>
                              <m:ctrlPr>
                                <a:rPr lang="en-US" sz="1765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65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num>
                        <m:den>
                          <m:d>
                            <m:dPr>
                              <m:begChr m:val="‖"/>
                              <m:endChr m:val="‖"/>
                              <m:ctrlPr>
                                <a:rPr lang="en-US" sz="1765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765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1765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2594" y="1844827"/>
                <a:ext cx="5845354" cy="4736177"/>
              </a:xfrm>
              <a:blipFill>
                <a:blip r:embed="rId3"/>
                <a:stretch>
                  <a:fillRect l="-834" t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F89971-B72D-4047-BD10-26E34FA50C7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Vectors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0361" y="2031198"/>
            <a:ext cx="2654055" cy="15884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Jeff </a:t>
            </a:r>
            <a:r>
              <a:rPr lang="en-US" sz="882" dirty="0" err="1"/>
              <a:t>Howbert</a:t>
            </a:r>
            <a:r>
              <a:rPr lang="en-US" sz="882" dirty="0"/>
              <a:t> — Machine Learning Math Essentials </a:t>
            </a:r>
          </a:p>
        </p:txBody>
      </p:sp>
    </p:spTree>
    <p:extLst>
      <p:ext uri="{BB962C8B-B14F-4D97-AF65-F5344CB8AC3E}">
        <p14:creationId xmlns:p14="http://schemas.microsoft.com/office/powerpoint/2010/main" val="226651108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Hyperplanes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Hyperplane</a:t>
                </a:r>
                <a:r>
                  <a:rPr lang="en-US" dirty="0"/>
                  <a:t> is a subspace whose dimension is one less than that of its ambient space</a:t>
                </a:r>
              </a:p>
              <a:p>
                <a:pPr lvl="1"/>
                <a:r>
                  <a:rPr lang="en-US" dirty="0"/>
                  <a:t>In a 2D space, a hyperplane is a straight line (i.e., 1D)</a:t>
                </a:r>
              </a:p>
              <a:p>
                <a:pPr lvl="1"/>
                <a:r>
                  <a:rPr lang="en-US" dirty="0"/>
                  <a:t>In a 3D, a hyperplane is a plane (i.e., 2D)</a:t>
                </a:r>
              </a:p>
              <a:p>
                <a:pPr lvl="1"/>
                <a:r>
                  <a:rPr lang="en-US" dirty="0"/>
                  <a:t>In a </a:t>
                </a:r>
                <a:r>
                  <a:rPr lang="en-US" i="1" dirty="0"/>
                  <a:t>d</a:t>
                </a:r>
                <a:r>
                  <a:rPr lang="en-US" dirty="0"/>
                  <a:t>-dimensional vector space, a hyperplane has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 dimensions, and divides the space into two half-spaces</a:t>
                </a:r>
              </a:p>
              <a:p>
                <a:r>
                  <a:rPr lang="en-US" dirty="0"/>
                  <a:t>Hyperplane is a generalization of a concept of plane in high-dimensional space</a:t>
                </a:r>
              </a:p>
              <a:p>
                <a:r>
                  <a:rPr lang="en-US" dirty="0"/>
                  <a:t>In ML, hyperplanes are </a:t>
                </a:r>
                <a:r>
                  <a:rPr lang="en-US" dirty="0">
                    <a:solidFill>
                      <a:srgbClr val="FF0000"/>
                    </a:solidFill>
                  </a:rPr>
                  <a:t>decision boundaries </a:t>
                </a:r>
                <a:r>
                  <a:rPr lang="en-US" dirty="0"/>
                  <a:t>used for linear classification</a:t>
                </a:r>
              </a:p>
              <a:p>
                <a:pPr lvl="1"/>
                <a:r>
                  <a:rPr lang="en-US" dirty="0"/>
                  <a:t>Data points falling on either sides of the hyperplane are attributed to different classes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C4067D-B6ED-462C-9D27-0582E775EFC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Hyperplanes</a:t>
            </a:r>
          </a:p>
          <a:p>
            <a:endParaRPr lang="en-US" dirty="0"/>
          </a:p>
        </p:txBody>
      </p:sp>
      <p:pic>
        <p:nvPicPr>
          <p:cNvPr id="1026" name="Picture 2" descr="Hyperplane Definition | DeepAI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8" b="6273"/>
          <a:stretch/>
        </p:blipFill>
        <p:spPr bwMode="auto">
          <a:xfrm>
            <a:off x="3427468" y="4636193"/>
            <a:ext cx="5297545" cy="1969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6"/>
              </a:rPr>
              <a:t>https://kgpdag.wordpress.com/2015/08/12/svm-simplified/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332373720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7653" b="30268"/>
          <a:stretch/>
        </p:blipFill>
        <p:spPr>
          <a:xfrm>
            <a:off x="7946970" y="4464077"/>
            <a:ext cx="2104151" cy="1842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Hyperplanes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02594" y="1844827"/>
                <a:ext cx="5714302" cy="4736177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For example, for a given data point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, we can use dot-product to find the hyperplane for which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I.e., all vectors with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 smtClean="0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can be classified as one class, and all vectors with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can be classified as another class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Solving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we obtain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I.e., the solution is the set of points for which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 meaning the points lay on the line that is orthogonal to the vector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2"/>
                <a:r>
                  <a:rPr lang="en-US" dirty="0"/>
                  <a:t>That is the line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orthogonal projection of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𝐯</m:t>
                    </m:r>
                  </m:oMath>
                </a14:m>
                <a:r>
                  <a:rPr lang="en-US" dirty="0"/>
                  <a:t> onto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𝑐𝑜𝑠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2594" y="1844827"/>
                <a:ext cx="5714302" cy="4736177"/>
              </a:xfrm>
              <a:blipFill>
                <a:blip r:embed="rId4"/>
                <a:stretch>
                  <a:fillRect l="-854" t="-1287" r="-1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53ACCD-0DB6-4989-A995-C228D07484C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Hyperplanes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r="5145"/>
          <a:stretch/>
        </p:blipFill>
        <p:spPr>
          <a:xfrm>
            <a:off x="7616896" y="1810901"/>
            <a:ext cx="2863121" cy="23788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145750" y="5356760"/>
                <a:ext cx="508292" cy="309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12" b="1">
                          <a:latin typeface="Cambria Math" panose="02040503050406030204" pitchFamily="18" charset="0"/>
                        </a:rPr>
                        <m:t>𝐰</m:t>
                      </m:r>
                    </m:oMath>
                  </m:oMathPara>
                </a14:m>
                <a:endParaRPr lang="en-US" sz="1412" b="1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5750" y="5356760"/>
                <a:ext cx="508292" cy="30963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7957" y="4487256"/>
            <a:ext cx="4256944" cy="5415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8"/>
              </a:rPr>
              <a:t>http://d2l.ai/chapter_appendix-mathematics-for-deep-learning/geometry-linear-algebraic-ops.html#hyperplanes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124124893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Hyperplanes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a 3D space, if we have a vector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2, 3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and try to find all points that satisfy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we can obtain a plane that is orthogonal to the vector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𝐰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inequalities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&gt;1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𝐰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𝐯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 again define the two subspaces that are created by the plane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The same concept applies to high-dimensional spaces as well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BEFF9D-8781-47FC-A65D-62FA5704759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Hyperplanes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151" y="3174854"/>
            <a:ext cx="3580279" cy="18825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4"/>
              </a:rPr>
              <a:t>http://d2l.ai/chapter_appendix-mathematics-for-deep-learning/geometry-linear-algebraic-ops.html#hyperplanes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139707603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Matrix</a:t>
                </a:r>
                <a:r>
                  <a:rPr lang="en-US" b="1" dirty="0"/>
                  <a:t> </a:t>
                </a:r>
                <a:r>
                  <a:rPr lang="en-US" dirty="0"/>
                  <a:t>is a rectangular array of real-valued scalars arranged in </a:t>
                </a:r>
                <a:r>
                  <a:rPr lang="en-US" i="1" dirty="0"/>
                  <a:t>m </a:t>
                </a:r>
                <a:r>
                  <a:rPr lang="en-US" dirty="0"/>
                  <a:t>horizontal rows and </a:t>
                </a:r>
                <a:r>
                  <a:rPr lang="en-US" i="1" dirty="0"/>
                  <a:t>n </a:t>
                </a:r>
                <a:r>
                  <a:rPr lang="en-US" dirty="0"/>
                  <a:t>vertical columns</a:t>
                </a:r>
              </a:p>
              <a:p>
                <a:pPr lvl="1"/>
                <a:r>
                  <a:rPr lang="en-US" dirty="0"/>
                  <a:t>Each element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belongs to the </a:t>
                </a:r>
                <a:r>
                  <a:rPr lang="en-US" i="1" dirty="0" err="1"/>
                  <a:t>i</a:t>
                </a:r>
                <a:r>
                  <a:rPr lang="en-US" baseline="30000" dirty="0" err="1"/>
                  <a:t>th</a:t>
                </a:r>
                <a:r>
                  <a:rPr lang="en-US" dirty="0"/>
                  <a:t> row and </a:t>
                </a:r>
                <a:r>
                  <a:rPr lang="en-US" i="1" dirty="0" err="1"/>
                  <a:t>j</a:t>
                </a:r>
                <a:r>
                  <a:rPr lang="en-US" baseline="30000" dirty="0" err="1"/>
                  <a:t>th</a:t>
                </a:r>
                <a:r>
                  <a:rPr lang="en-US" dirty="0"/>
                  <a:t> column</a:t>
                </a:r>
              </a:p>
              <a:p>
                <a:pPr lvl="1"/>
                <a:r>
                  <a:rPr lang="en-US" dirty="0"/>
                  <a:t>The elements are 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 or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𝐀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𝐀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For the matrix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, the size (dimension)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Matrices are denoted by bold-font upper-case letters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FC85DC-E51A-4A47-8D9F-951FB55AFB8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Matrices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81615" y="3238390"/>
            <a:ext cx="3050801" cy="136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2903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Addition or subtraction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Scalar multiplication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Matrix multiplication</a:t>
                </a:r>
              </a:p>
              <a:p>
                <a:endParaRPr lang="en-US" sz="882" dirty="0"/>
              </a:p>
              <a:p>
                <a:pPr lvl="1"/>
                <a:r>
                  <a:rPr lang="en-US" dirty="0"/>
                  <a:t>Defined only  if the number of columns of the left matrix is the same as the number of rows of the right matrix</a:t>
                </a:r>
              </a:p>
              <a:p>
                <a:pPr lvl="1"/>
                <a:r>
                  <a:rPr lang="en-US" dirty="0"/>
                  <a:t>Note that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𝐀𝐁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𝐁𝐀</m:t>
                    </m:r>
                  </m:oMath>
                </a14:m>
                <a:endParaRPr lang="en-US" b="1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b="1" dirty="0"/>
              </a:p>
              <a:p>
                <a:pPr lvl="1"/>
                <a:endParaRPr lang="en-US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EEDC97-5F8A-4F1D-B4D5-045DA4A555C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/>
              <a:t>Matrices</a:t>
            </a: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952344" y="1844827"/>
          <a:ext cx="2287312" cy="466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371600" imgH="279360" progId="Equation.DSMT4">
                  <p:embed/>
                </p:oleObj>
              </mc:Choice>
              <mc:Fallback>
                <p:oleObj name="Equation" r:id="rId5" imgW="1371600" imgH="279360" progId="Equation.DSMT4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2344" y="1844827"/>
                        <a:ext cx="2287312" cy="4660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6"/>
          <p:cNvGraphicFramePr>
            <a:graphicFrameLocks noChangeAspect="1"/>
          </p:cNvGraphicFramePr>
          <p:nvPr/>
        </p:nvGraphicFramePr>
        <p:xfrm>
          <a:off x="4952344" y="3179881"/>
          <a:ext cx="1440795" cy="411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77760" imgH="279360" progId="Equation.DSMT4">
                  <p:embed/>
                </p:oleObj>
              </mc:Choice>
              <mc:Fallback>
                <p:oleObj name="Equation" r:id="rId7" imgW="977760" imgH="279360" progId="Equation.DSMT4">
                  <p:embed/>
                  <p:pic>
                    <p:nvPicPr>
                      <p:cNvPr id="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2344" y="3179881"/>
                        <a:ext cx="1440795" cy="4116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9547"/>
          <a:stretch>
            <a:fillRect/>
          </a:stretch>
        </p:blipFill>
        <p:spPr bwMode="auto">
          <a:xfrm>
            <a:off x="3470157" y="2310888"/>
            <a:ext cx="5321577" cy="60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1275" b="6667"/>
          <a:stretch/>
        </p:blipFill>
        <p:spPr bwMode="auto">
          <a:xfrm>
            <a:off x="3589486" y="3618023"/>
            <a:ext cx="5082918" cy="724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946" b="4991"/>
          <a:stretch/>
        </p:blipFill>
        <p:spPr bwMode="auto">
          <a:xfrm>
            <a:off x="4062833" y="5712404"/>
            <a:ext cx="3367433" cy="8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2"/>
          <p:cNvGraphicFramePr>
            <a:graphicFrameLocks noChangeAspect="1"/>
          </p:cNvGraphicFramePr>
          <p:nvPr/>
        </p:nvGraphicFramePr>
        <p:xfrm>
          <a:off x="4573319" y="4435498"/>
          <a:ext cx="4195202" cy="4440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641320" imgH="279360" progId="Equation.DSMT4">
                  <p:embed/>
                </p:oleObj>
              </mc:Choice>
              <mc:Fallback>
                <p:oleObj name="Equation" r:id="rId15" imgW="2641320" imgH="279360" progId="Equation.DSMT4">
                  <p:embed/>
                  <p:pic>
                    <p:nvPicPr>
                      <p:cNvPr id="1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3319" y="4435498"/>
                        <a:ext cx="4195202" cy="4440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899011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Transpose</a:t>
                </a:r>
                <a:r>
                  <a:rPr lang="en-US" dirty="0"/>
                  <a:t> of the matrix: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has the rows and columns exchanged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Some properties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b="1" i="1" dirty="0">
                    <a:solidFill>
                      <a:srgbClr val="0070C0"/>
                    </a:solidFill>
                  </a:rPr>
                  <a:t>Square matrix</a:t>
                </a:r>
                <a:r>
                  <a:rPr lang="en-US" dirty="0"/>
                  <a:t>: has the same number of rows and columns</a:t>
                </a:r>
              </a:p>
              <a:p>
                <a:endParaRPr lang="en-US" sz="882" b="1" i="1" dirty="0">
                  <a:solidFill>
                    <a:srgbClr val="0070C0"/>
                  </a:solidFill>
                </a:endParaRPr>
              </a:p>
              <a:p>
                <a:r>
                  <a:rPr lang="en-US" b="1" i="1" dirty="0">
                    <a:solidFill>
                      <a:srgbClr val="0070C0"/>
                    </a:solidFill>
                  </a:rPr>
                  <a:t>Identity matrix </a:t>
                </a:r>
                <a:r>
                  <a:rPr lang="en-US" dirty="0"/>
                  <a:t>( </a:t>
                </a:r>
                <a:r>
                  <a:rPr lang="en-US" b="1" dirty="0"/>
                  <a:t>I</a:t>
                </a:r>
                <a:r>
                  <a:rPr lang="en-US" i="1" baseline="-25000" dirty="0"/>
                  <a:t>n</a:t>
                </a:r>
                <a:r>
                  <a:rPr lang="en-US" dirty="0"/>
                  <a:t> ): has ones on the main diagonal, and zeros elsewhere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E.g.: identity matrix of size 3×3 :</a:t>
                </a:r>
              </a:p>
              <a:p>
                <a:pPr lvl="1"/>
                <a:endParaRPr lang="en-US" dirty="0"/>
              </a:p>
              <a:p>
                <a:endParaRPr lang="en-US" b="1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02ED1E-AE18-44C0-A04D-2859787011E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Matrices</a:t>
            </a:r>
          </a:p>
          <a:p>
            <a:endParaRPr lang="en-US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3236859" y="2397587"/>
          <a:ext cx="1270729" cy="441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76240" imgH="304560" progId="Equation.DSMT4">
                  <p:embed/>
                </p:oleObj>
              </mc:Choice>
              <mc:Fallback>
                <p:oleObj name="Equation" r:id="rId5" imgW="876240" imgH="304560" progId="Equation.DSMT4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6859" y="2397587"/>
                        <a:ext cx="1270729" cy="4414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r="2775" b="2083"/>
          <a:stretch/>
        </p:blipFill>
        <p:spPr bwMode="auto">
          <a:xfrm>
            <a:off x="5651245" y="2191905"/>
            <a:ext cx="2160240" cy="85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5587708" y="5271558"/>
          <a:ext cx="1553169" cy="11436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965160" imgH="711000" progId="Equation.DSMT4">
                  <p:embed/>
                </p:oleObj>
              </mc:Choice>
              <mc:Fallback>
                <p:oleObj name="Equation" r:id="rId9" imgW="965160" imgH="711000" progId="Equation.DSMT4">
                  <p:embed/>
                  <p:pic>
                    <p:nvPicPr>
                      <p:cNvPr id="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7708" y="5271558"/>
                        <a:ext cx="1553169" cy="11436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189906" y="3148224"/>
                <a:ext cx="2795605" cy="1017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29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88" b="1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sz="1588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588" b="1"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US" sz="1588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88" b="1"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US" sz="1588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588" b="1">
                          <a:latin typeface="Cambria Math" panose="02040503050406030204" pitchFamily="18" charset="0"/>
                        </a:rPr>
                        <m:t>𝐀</m:t>
                      </m:r>
                    </m:oMath>
                  </m:oMathPara>
                </a14:m>
                <a:endParaRPr lang="en-US" sz="1588" b="1" dirty="0"/>
              </a:p>
              <a:p>
                <a:pPr>
                  <a:spcAft>
                    <a:spcPts val="529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588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588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88" b="1">
                                  <a:latin typeface="Cambria Math" panose="02040503050406030204" pitchFamily="18" charset="0"/>
                                </a:rPr>
                                <m:t>𝐀</m:t>
                              </m:r>
                              <m:r>
                                <a:rPr lang="en-US" sz="1588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588" b="1">
                                  <a:latin typeface="Cambria Math" panose="02040503050406030204" pitchFamily="18" charset="0"/>
                                </a:rPr>
                                <m:t>𝐁</m:t>
                              </m:r>
                              <m:r>
                                <m:rPr>
                                  <m:nor/>
                                </m:rPr>
                                <a:rPr lang="en-US" sz="1588" b="1" dirty="0"/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1588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588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88" b="1"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p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1588" b="1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588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88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1588" b="1" dirty="0"/>
              </a:p>
              <a:p>
                <a:pPr>
                  <a:spcAft>
                    <a:spcPts val="529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588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588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588" b="1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88" b="1"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e>
                                <m:sup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1588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88" b="1">
                          <a:latin typeface="Cambria Math" panose="02040503050406030204" pitchFamily="18" charset="0"/>
                        </a:rPr>
                        <m:t>𝐀</m:t>
                      </m:r>
                    </m:oMath>
                  </m:oMathPara>
                </a14:m>
                <a:endParaRPr lang="en-US" sz="1588" b="1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9906" y="3148224"/>
                <a:ext cx="2795605" cy="101777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954226" y="3148224"/>
                <a:ext cx="2795605" cy="1017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529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88" b="1">
                          <a:latin typeface="Cambria Math" panose="02040503050406030204" pitchFamily="18" charset="0"/>
                        </a:rPr>
                        <m:t>𝐀</m:t>
                      </m:r>
                      <m:d>
                        <m:dPr>
                          <m:ctrlPr>
                            <a:rPr lang="en-US" sz="1588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88" b="1">
                              <a:latin typeface="Cambria Math" panose="02040503050406030204" pitchFamily="18" charset="0"/>
                            </a:rPr>
                            <m:t>𝐁</m:t>
                          </m:r>
                          <m:r>
                            <a:rPr lang="en-US" sz="1588" b="1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588" b="1">
                              <a:latin typeface="Cambria Math" panose="02040503050406030204" pitchFamily="18" charset="0"/>
                            </a:rPr>
                            <m:t>𝐂</m:t>
                          </m:r>
                        </m:e>
                      </m:d>
                      <m:r>
                        <a:rPr lang="en-US" sz="1588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588" b="1">
                          <a:latin typeface="Cambria Math" panose="02040503050406030204" pitchFamily="18" charset="0"/>
                        </a:rPr>
                        <m:t>𝐀𝐁</m:t>
                      </m:r>
                      <m:r>
                        <a:rPr lang="en-US" sz="1588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588" b="1">
                          <a:latin typeface="Cambria Math" panose="02040503050406030204" pitchFamily="18" charset="0"/>
                        </a:rPr>
                        <m:t>𝐀𝐂</m:t>
                      </m:r>
                    </m:oMath>
                  </m:oMathPara>
                </a14:m>
                <a:endParaRPr lang="en-US" sz="1588" b="1" dirty="0"/>
              </a:p>
              <a:p>
                <a:pPr>
                  <a:spcAft>
                    <a:spcPts val="529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588" b="1">
                          <a:latin typeface="Cambria Math" panose="02040503050406030204" pitchFamily="18" charset="0"/>
                        </a:rPr>
                        <m:t>𝐀</m:t>
                      </m:r>
                      <m:d>
                        <m:dPr>
                          <m:ctrlPr>
                            <a:rPr lang="en-US" sz="1588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88" b="1">
                              <a:latin typeface="Cambria Math" panose="02040503050406030204" pitchFamily="18" charset="0"/>
                            </a:rPr>
                            <m:t>𝐁𝐂</m:t>
                          </m:r>
                        </m:e>
                      </m:d>
                      <m:r>
                        <a:rPr lang="en-US" sz="1588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88" b="1">
                              <a:latin typeface="Cambria Math" panose="02040503050406030204" pitchFamily="18" charset="0"/>
                            </a:rPr>
                            <m:t>𝐀𝐁</m:t>
                          </m:r>
                        </m:e>
                      </m:d>
                      <m:r>
                        <a:rPr lang="en-US" sz="1588" b="1">
                          <a:latin typeface="Cambria Math" panose="02040503050406030204" pitchFamily="18" charset="0"/>
                        </a:rPr>
                        <m:t>𝐂</m:t>
                      </m:r>
                    </m:oMath>
                  </m:oMathPara>
                </a14:m>
                <a:endParaRPr lang="en-US" sz="1588" b="1" dirty="0"/>
              </a:p>
              <a:p>
                <a:pPr>
                  <a:spcAft>
                    <a:spcPts val="529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588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588" b="1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88" b="1">
                                  <a:latin typeface="Cambria Math" panose="02040503050406030204" pitchFamily="18" charset="0"/>
                                </a:rPr>
                                <m:t>𝐀𝐁</m:t>
                              </m:r>
                              <m:r>
                                <m:rPr>
                                  <m:nor/>
                                </m:rPr>
                                <a:rPr lang="en-US" sz="1588" b="1" dirty="0"/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1588" b="1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588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88" b="1" i="1">
                              <a:latin typeface="Cambria Math" panose="020405030504060302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sSup>
                        <m:sSupPr>
                          <m:ctrlPr>
                            <a:rPr lang="en-US" sz="1588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588" b="1"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  <m:sup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1588" b="1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4226" y="3148224"/>
                <a:ext cx="2795605" cy="101777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049259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Determinant</a:t>
                </a:r>
                <a:r>
                  <a:rPr lang="en-US" dirty="0"/>
                  <a:t> of a matrix, denoted by </a:t>
                </a:r>
                <a:r>
                  <a:rPr lang="en-US" dirty="0" err="1"/>
                  <a:t>det</a:t>
                </a:r>
                <a:r>
                  <a:rPr lang="en-US" dirty="0"/>
                  <a:t>(</a:t>
                </a:r>
                <a:r>
                  <a:rPr lang="en-US" b="1" dirty="0"/>
                  <a:t>A</a:t>
                </a:r>
                <a:r>
                  <a:rPr lang="en-US" dirty="0"/>
                  <a:t>) or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dirty="0"/>
                  <a:t> is a real-valued scalar encoding certain properties of the matrix</a:t>
                </a:r>
              </a:p>
              <a:p>
                <a:pPr lvl="1"/>
                <a:r>
                  <a:rPr lang="en-US" dirty="0"/>
                  <a:t>E.g., for a matrix of size 2×2: 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n-US" dirty="0"/>
                  <a:t>For larger-size matrices the determinant of a matrix id calculated as</a:t>
                </a:r>
              </a:p>
              <a:p>
                <a:pPr marL="357206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latin typeface="Cambria Math" panose="02040503050406030204" pitchFamily="18" charset="0"/>
                        </a:rPr>
                        <m:t>d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et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𝑑𝑒𝑡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>
                                      <a:latin typeface="Cambria Math" panose="02040503050406030204" pitchFamily="18" charset="0"/>
                                    </a:rPr>
                                    <m:t>𝐀</m:t>
                                  </m:r>
                                </m:e>
                                <m:sub>
                                  <m:d>
                                    <m:d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e>
                                  </m:d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In the above,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b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sub>
                    </m:sSub>
                  </m:oMath>
                </a14:m>
                <a:r>
                  <a:rPr lang="en-US" dirty="0"/>
                  <a:t> is a </a:t>
                </a:r>
                <a:r>
                  <a:rPr lang="en-US" dirty="0">
                    <a:solidFill>
                      <a:srgbClr val="FF0000"/>
                    </a:solidFill>
                  </a:rPr>
                  <a:t>minor</a:t>
                </a:r>
                <a:r>
                  <a:rPr lang="en-US" dirty="0"/>
                  <a:t> of the matrix obtained by removing the row and column associated with the indices </a:t>
                </a:r>
                <a:r>
                  <a:rPr lang="en-US" i="1" dirty="0" err="1"/>
                  <a:t>i</a:t>
                </a:r>
                <a:r>
                  <a:rPr lang="en-US" dirty="0"/>
                  <a:t> and </a:t>
                </a:r>
                <a:r>
                  <a:rPr lang="en-US" i="1" dirty="0"/>
                  <a:t>j</a:t>
                </a:r>
              </a:p>
              <a:p>
                <a:pPr>
                  <a:spcAft>
                    <a:spcPts val="529"/>
                  </a:spcAft>
                </a:pPr>
                <a:r>
                  <a:rPr lang="en-US" b="1" i="1" dirty="0">
                    <a:solidFill>
                      <a:srgbClr val="0070C0"/>
                    </a:solidFill>
                  </a:rPr>
                  <a:t>Trace</a:t>
                </a:r>
                <a:r>
                  <a:rPr lang="en-US" dirty="0"/>
                  <a:t> of a matrix is the sum of all diagonal elements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Tr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  <a:p>
                <a:endParaRPr lang="en-US" sz="529" dirty="0"/>
              </a:p>
              <a:p>
                <a:r>
                  <a:rPr lang="en-US" dirty="0"/>
                  <a:t>A matrix for which </a:t>
                </a:r>
                <a14:m>
                  <m:oMath xmlns:m="http://schemas.openxmlformats.org/officeDocument/2006/math">
                    <m:r>
                      <a:rPr lang="en-US" b="1" smtClean="0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is called a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symmetric matrix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C07190-0DA7-402B-97FB-8D2774BA476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Matrices</a:t>
            </a:r>
          </a:p>
          <a:p>
            <a:endParaRPr lang="en-US" dirty="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5333563" y="2475953"/>
          <a:ext cx="2113750" cy="6989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460160" imgH="482400" progId="Equation.DSMT4">
                  <p:embed/>
                </p:oleObj>
              </mc:Choice>
              <mc:Fallback>
                <p:oleObj name="Equation" r:id="rId4" imgW="1460160" imgH="482400" progId="Equation.DSMT4">
                  <p:embed/>
                  <p:pic>
                    <p:nvPicPr>
                      <p:cNvPr id="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3563" y="2475953"/>
                        <a:ext cx="2113750" cy="6989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701300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Elementwise multiplication of two matrices </a:t>
                </a:r>
                <a:r>
                  <a:rPr lang="en-US" b="1" dirty="0"/>
                  <a:t>A</a:t>
                </a:r>
                <a:r>
                  <a:rPr lang="en-US" dirty="0"/>
                  <a:t> and </a:t>
                </a:r>
                <a:r>
                  <a:rPr lang="en-US" b="1" dirty="0"/>
                  <a:t>B</a:t>
                </a:r>
                <a:r>
                  <a:rPr lang="en-US" dirty="0"/>
                  <a:t> is called the </a:t>
                </a:r>
                <a:r>
                  <a:rPr lang="en-US" b="1" i="1" dirty="0" err="1">
                    <a:solidFill>
                      <a:srgbClr val="0070C0"/>
                    </a:solidFill>
                  </a:rPr>
                  <a:t>Hadamard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 product </a:t>
                </a:r>
                <a:r>
                  <a:rPr lang="en-US" dirty="0"/>
                  <a:t>or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elementwise product</a:t>
                </a:r>
              </a:p>
              <a:p>
                <a:pPr lvl="1"/>
                <a:r>
                  <a:rPr lang="en-US" dirty="0"/>
                  <a:t>The math notation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⊙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3205D8-6DE8-463A-87CE-097603F790D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Matrices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3032" y="2920708"/>
            <a:ext cx="4405937" cy="1397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0606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Matrix-Vector Products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02594" y="1844827"/>
                <a:ext cx="8456704" cy="4824534"/>
              </a:xfrm>
            </p:spPr>
            <p:txBody>
              <a:bodyPr/>
              <a:lstStyle/>
              <a:p>
                <a:r>
                  <a:rPr lang="en-US" dirty="0"/>
                  <a:t>Consider a matrix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and a vector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𝐱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The matrix can be written in terms of its row vectors (e.g.,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the first row)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matrix-vector</a:t>
                </a:r>
                <a:r>
                  <a:rPr lang="en-US" dirty="0"/>
                  <a:t> product is a column vector of length </a:t>
                </a:r>
                <a:r>
                  <a:rPr lang="en-US" i="1" dirty="0"/>
                  <a:t>m</a:t>
                </a:r>
                <a:r>
                  <a:rPr lang="en-US" dirty="0"/>
                  <a:t>, whose </a:t>
                </a:r>
                <a:r>
                  <a:rPr lang="en-US" i="1" dirty="0" err="1"/>
                  <a:t>i</a:t>
                </a:r>
                <a:r>
                  <a:rPr lang="en-US" baseline="30000" dirty="0" err="1"/>
                  <a:t>th</a:t>
                </a:r>
                <a:r>
                  <a:rPr lang="en-US" dirty="0"/>
                  <a:t> element is the dot product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𝐚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sz="2824" dirty="0"/>
              </a:p>
              <a:p>
                <a:r>
                  <a:rPr lang="en-US" dirty="0"/>
                  <a:t>Note the size: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𝐀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𝐱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𝐀𝐱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×1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2594" y="1844827"/>
                <a:ext cx="8456704" cy="4824534"/>
              </a:xfrm>
              <a:blipFill>
                <a:blip r:embed="rId3"/>
                <a:stretch>
                  <a:fillRect l="-577" t="-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EDD8ED-B4A8-4C95-B87B-763089BF4C6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Matrices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026" y="2635017"/>
            <a:ext cx="1080120" cy="13380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197" y="4763266"/>
            <a:ext cx="2365777" cy="130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641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B6A00-6E51-466A-BB59-E2480C5D4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Ensemble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E3D4B-2BAB-410D-8604-3C25AF784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Ensemble learning </a:t>
            </a:r>
            <a:r>
              <a:rPr lang="en-US" dirty="0"/>
              <a:t>is training multiple classifiers separately and combining their predictions </a:t>
            </a:r>
          </a:p>
          <a:p>
            <a:pPr lvl="1"/>
            <a:r>
              <a:rPr lang="en-US" dirty="0"/>
              <a:t>Ensemble learning often outperforms individual classifiers</a:t>
            </a:r>
          </a:p>
          <a:p>
            <a:pPr lvl="1"/>
            <a:r>
              <a:rPr lang="en-US" dirty="0"/>
              <a:t>Better results obtained with higher model variety in the ensemble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Bagging</a:t>
            </a:r>
            <a:r>
              <a:rPr lang="en-US" dirty="0"/>
              <a:t> (</a:t>
            </a:r>
            <a:r>
              <a:rPr lang="en-US" b="1" dirty="0">
                <a:solidFill>
                  <a:srgbClr val="0070C0"/>
                </a:solidFill>
              </a:rPr>
              <a:t>b</a:t>
            </a:r>
            <a:r>
              <a:rPr lang="en-US" dirty="0"/>
              <a:t>ootstrap </a:t>
            </a:r>
            <a:r>
              <a:rPr lang="en-US" b="1" dirty="0">
                <a:solidFill>
                  <a:srgbClr val="0070C0"/>
                </a:solidFill>
              </a:rPr>
              <a:t>ag</a:t>
            </a:r>
            <a:r>
              <a:rPr lang="en-US" dirty="0"/>
              <a:t>gregating)</a:t>
            </a:r>
          </a:p>
          <a:p>
            <a:pPr lvl="2"/>
            <a:r>
              <a:rPr lang="en-US" dirty="0"/>
              <a:t>Randomly draw subsets from the training set (i.e., bootstrap samples)</a:t>
            </a:r>
          </a:p>
          <a:p>
            <a:pPr lvl="2"/>
            <a:r>
              <a:rPr lang="en-US" dirty="0"/>
              <a:t>Train separate classifiers on each subset of the training set</a:t>
            </a:r>
          </a:p>
          <a:p>
            <a:pPr lvl="2"/>
            <a:r>
              <a:rPr lang="en-US" dirty="0"/>
              <a:t>Perform classification based on the average vote of all classifiers</a:t>
            </a:r>
          </a:p>
          <a:p>
            <a:pPr lvl="1"/>
            <a:r>
              <a:rPr lang="en-US" b="1" i="1" dirty="0">
                <a:solidFill>
                  <a:srgbClr val="0070C0"/>
                </a:solidFill>
              </a:rPr>
              <a:t>Boosting</a:t>
            </a:r>
            <a:endParaRPr lang="en-US" dirty="0"/>
          </a:p>
          <a:p>
            <a:pPr lvl="2"/>
            <a:r>
              <a:rPr lang="en-US" dirty="0"/>
              <a:t>Train a classifier, and apply weights on the training set (apply </a:t>
            </a:r>
            <a:r>
              <a:rPr lang="en-US" dirty="0">
                <a:solidFill>
                  <a:srgbClr val="FF0000"/>
                </a:solidFill>
              </a:rPr>
              <a:t>higher weights on misclassified examples</a:t>
            </a:r>
            <a:r>
              <a:rPr lang="en-US" dirty="0"/>
              <a:t>, focus on “hard examples”)</a:t>
            </a:r>
          </a:p>
          <a:p>
            <a:pPr lvl="2"/>
            <a:r>
              <a:rPr lang="en-US" dirty="0"/>
              <a:t>Train new classifier, reweight training set according to prediction error</a:t>
            </a:r>
          </a:p>
          <a:p>
            <a:pPr lvl="2"/>
            <a:r>
              <a:rPr lang="en-US" dirty="0"/>
              <a:t>Repeat</a:t>
            </a:r>
          </a:p>
          <a:p>
            <a:pPr lvl="2"/>
            <a:r>
              <a:rPr lang="en-US" dirty="0"/>
              <a:t>Perform classification based on weighted vote of the classifiers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B06AA6-9DFD-4E65-BC88-3A73065828D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Ensemble Learning</a:t>
            </a:r>
          </a:p>
        </p:txBody>
      </p:sp>
    </p:spTree>
    <p:extLst>
      <p:ext uri="{BB962C8B-B14F-4D97-AF65-F5344CB8AC3E}">
        <p14:creationId xmlns:p14="http://schemas.microsoft.com/office/powerpoint/2010/main" val="112172718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Matrix-Matrix Products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To multiply two matrices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𝐁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We can consider the </a:t>
                </a:r>
                <a:r>
                  <a:rPr lang="en-US" dirty="0">
                    <a:solidFill>
                      <a:srgbClr val="FF0000"/>
                    </a:solidFill>
                  </a:rPr>
                  <a:t>matrix-matrix product </a:t>
                </a:r>
                <a:r>
                  <a:rPr lang="en-US" dirty="0"/>
                  <a:t>as dot-products of rows in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US" dirty="0"/>
                  <a:t> and columns in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𝐁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Size: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𝐀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𝐁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𝐂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50939C-00B0-4974-B831-18F6BB466FF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Matrices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7468" y="2348881"/>
            <a:ext cx="5273527" cy="1210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3541" y="4509121"/>
            <a:ext cx="6874809" cy="136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5735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the following matrix</a:t>
                </a:r>
              </a:p>
              <a:p>
                <a:endParaRPr lang="en-US" dirty="0"/>
              </a:p>
              <a:p>
                <a:r>
                  <a:rPr lang="en-US" dirty="0"/>
                  <a:t>Notice that for the two columns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2, 4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, we can write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en-US" b="0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en-US" b="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This means that the two columns are linearly dependent</a:t>
                </a:r>
              </a:p>
              <a:p>
                <a:r>
                  <a:rPr lang="en-US" dirty="0"/>
                  <a:t>The weighted sum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1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en-US" b="0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en-US" b="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is referred to as a </a:t>
                </a:r>
                <a:r>
                  <a:rPr lang="en-US" dirty="0">
                    <a:solidFill>
                      <a:srgbClr val="FF0000"/>
                    </a:solidFill>
                  </a:rPr>
                  <a:t>linear combination </a:t>
                </a:r>
                <a:r>
                  <a:rPr lang="en-US" dirty="0"/>
                  <a:t>of the vectors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en-US" b="0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In this case, a linear combination of the two vectors exist for which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en-US" b="0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𝐛</m:t>
                        </m:r>
                      </m:e>
                      <m:sub>
                        <m:r>
                          <a:rPr lang="en-US" b="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b="1" dirty="0"/>
              </a:p>
              <a:p>
                <a:r>
                  <a:rPr lang="en-US" dirty="0"/>
                  <a:t>A collection of vectors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1" i="1" smtClean="0">
                        <a:latin typeface="Cambria Math" panose="02040503050406030204" pitchFamily="18" charset="0"/>
                      </a:rPr>
                      <m:t>,…,</m:t>
                    </m:r>
                  </m:oMath>
                </a14:m>
                <a:r>
                  <a:rPr lang="en-US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𝐯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are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linearly dependent </a:t>
                </a:r>
                <a:r>
                  <a:rPr lang="en-US" dirty="0"/>
                  <a:t>if there exist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1" i="1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dirty="0"/>
                  <a:t> not all equal to zero, so that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If there is no linear dependence, the vectors are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linearly independent</a:t>
                </a:r>
                <a:endParaRPr lang="en-US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307364-A4F5-466E-81F9-DF28C7A1A87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Matrices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88808" y="4904784"/>
            <a:ext cx="1369919" cy="7479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527912-9354-4BAC-95E6-A613F4A7A75C}"/>
                  </a:ext>
                </a:extLst>
              </p:cNvPr>
              <p:cNvSpPr txBox="1"/>
              <p:nvPr/>
            </p:nvSpPr>
            <p:spPr>
              <a:xfrm>
                <a:off x="5015880" y="1777052"/>
                <a:ext cx="1651948" cy="498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b="1"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US" sz="1588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588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sz="1588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588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sz="1588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7527912-9354-4BAC-95E6-A613F4A7A7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880" y="1777052"/>
                <a:ext cx="1651948" cy="498598"/>
              </a:xfrm>
              <a:prstGeom prst="rect">
                <a:avLst/>
              </a:prstGeom>
              <a:blipFill>
                <a:blip r:embed="rId5"/>
                <a:stretch>
                  <a:fillRect b="-4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574703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Matrix Rank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an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matrix, the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rank</a:t>
                </a:r>
                <a:r>
                  <a:rPr lang="en-US" dirty="0"/>
                  <a:t> of the matrix is the largest number of linearly independent columns</a:t>
                </a:r>
              </a:p>
              <a:p>
                <a:r>
                  <a:rPr lang="en-US" dirty="0"/>
                  <a:t>The matrix </a:t>
                </a:r>
                <a:r>
                  <a:rPr lang="en-US" b="1" dirty="0"/>
                  <a:t>B</a:t>
                </a:r>
                <a:r>
                  <a:rPr lang="en-US" dirty="0"/>
                  <a:t> from the previous example has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𝑟𝑎𝑛𝑘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𝐁</m:t>
                        </m:r>
                      </m:e>
                    </m:d>
                    <m:r>
                      <a:rPr lang="en-US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, since the two columns are linearly dependent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matrix </a:t>
                </a:r>
                <a:r>
                  <a:rPr lang="en-US" b="1" dirty="0"/>
                  <a:t>C</a:t>
                </a:r>
                <a:r>
                  <a:rPr lang="en-US" dirty="0"/>
                  <a:t> below has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𝑟𝑎𝑛𝑘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𝐂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dirty="0"/>
                  <a:t>, since it has two linearly independent columns</a:t>
                </a:r>
              </a:p>
              <a:p>
                <a:pPr lvl="1"/>
                <a:r>
                  <a:rPr lang="en-US" dirty="0"/>
                  <a:t>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𝐜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=−1∙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𝐜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𝐜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=−1∙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𝐜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𝐜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=3∙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𝐜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>
                        <a:latin typeface="Cambria Math" panose="02040503050406030204" pitchFamily="18" charset="0"/>
                      </a:rPr>
                      <m:t>3∙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𝐜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marL="357206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𝐂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    </m:t>
                          </m:r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−2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10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79C08F-B370-467E-AB3B-1EEA51311A9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Matrices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E8A1AA1-30A1-4400-BBCD-B6EEBFCBECD9}"/>
                  </a:ext>
                </a:extLst>
              </p:cNvPr>
              <p:cNvSpPr txBox="1"/>
              <p:nvPr/>
            </p:nvSpPr>
            <p:spPr>
              <a:xfrm>
                <a:off x="4866472" y="3120426"/>
                <a:ext cx="1651948" cy="4985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b="1"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US" sz="1588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1588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e>
                                <m:r>
                                  <a:rPr lang="en-US" sz="1588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1588" i="1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e>
                              <m:e>
                                <m:r>
                                  <a:rPr lang="en-US" sz="1588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E8A1AA1-30A1-4400-BBCD-B6EEBFCBEC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6472" y="3120426"/>
                <a:ext cx="1651948" cy="498598"/>
              </a:xfrm>
              <a:prstGeom prst="rect">
                <a:avLst/>
              </a:prstGeom>
              <a:blipFill>
                <a:blip r:embed="rId3"/>
                <a:stretch>
                  <a:fillRect b="-36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970384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Inverse of a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a square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matrix </a:t>
                </a:r>
                <a:r>
                  <a:rPr lang="en-US" b="1" dirty="0"/>
                  <a:t>A</a:t>
                </a:r>
                <a:r>
                  <a:rPr lang="en-US" dirty="0"/>
                  <a:t> with rank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dirty="0"/>
                  <a:t> is its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inverse matrix </a:t>
                </a:r>
                <a:r>
                  <a:rPr lang="en-US" dirty="0"/>
                  <a:t>if their product is an identity matrix </a:t>
                </a:r>
                <a:r>
                  <a:rPr lang="en-US" b="1" dirty="0"/>
                  <a:t>I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Properties of inverse matrices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det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(i.e.,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rank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), then the inverse does not exist</a:t>
                </a:r>
              </a:p>
              <a:p>
                <a:pPr lvl="1"/>
                <a:r>
                  <a:rPr lang="en-US" dirty="0"/>
                  <a:t>A matrix that is not invertible is called a </a:t>
                </a:r>
                <a:r>
                  <a:rPr lang="en-US" dirty="0">
                    <a:solidFill>
                      <a:srgbClr val="FF0000"/>
                    </a:solidFill>
                  </a:rPr>
                  <a:t>singular matrix</a:t>
                </a:r>
              </a:p>
              <a:p>
                <a:r>
                  <a:rPr lang="en-US" dirty="0"/>
                  <a:t>Note that finding an inverse of a large matrix is computationally expensive</a:t>
                </a:r>
              </a:p>
              <a:p>
                <a:pPr lvl="1"/>
                <a:r>
                  <a:rPr lang="en-US" dirty="0"/>
                  <a:t>In addition, it can lead to numerical instability</a:t>
                </a:r>
              </a:p>
              <a:p>
                <a:r>
                  <a:rPr lang="en-US" dirty="0"/>
                  <a:t>If the inverse of a matrix is equal to its transpose, the matrix is said to be </a:t>
                </a:r>
                <a:r>
                  <a:rPr lang="en-US" dirty="0">
                    <a:solidFill>
                      <a:srgbClr val="FF0000"/>
                    </a:solidFill>
                  </a:rPr>
                  <a:t>orthogonal matrix</a:t>
                </a:r>
              </a:p>
              <a:p>
                <a:endParaRPr lang="en-US" b="1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681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16A8EB-BC66-4B2A-B4EE-9ABE35A4E90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Matrices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841" y="2518550"/>
            <a:ext cx="1916206" cy="336176"/>
          </a:xfrm>
          <a:prstGeom prst="rect">
            <a:avLst/>
          </a:prstGeom>
        </p:spPr>
      </p:pic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5555369" y="3051926"/>
          <a:ext cx="1628256" cy="953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41120" imgH="609480" progId="Equation.DSMT4">
                  <p:embed/>
                </p:oleObj>
              </mc:Choice>
              <mc:Fallback>
                <p:oleObj name="Equation" r:id="rId5" imgW="1041120" imgH="609480" progId="Equation.DSMT4">
                  <p:embed/>
                  <p:pic>
                    <p:nvPicPr>
                      <p:cNvPr id="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5369" y="3051926"/>
                        <a:ext cx="1628256" cy="95304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622654" y="5764221"/>
          <a:ext cx="1045174" cy="333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96880" imgH="190440" progId="Equation.DSMT4">
                  <p:embed/>
                </p:oleObj>
              </mc:Choice>
              <mc:Fallback>
                <p:oleObj name="Equation" r:id="rId7" imgW="596880" imgH="190440" progId="Equation.DSMT4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22654" y="5764221"/>
                        <a:ext cx="1045174" cy="3333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8992291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Pseudo-Inverse of a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Pseudo-inverse </a:t>
                </a:r>
                <a:r>
                  <a:rPr lang="en-US" dirty="0"/>
                  <a:t>of a matrix</a:t>
                </a:r>
              </a:p>
              <a:p>
                <a:pPr lvl="1"/>
                <a:r>
                  <a:rPr lang="en-US" dirty="0"/>
                  <a:t>Also known as </a:t>
                </a:r>
                <a:r>
                  <a:rPr lang="en-US" dirty="0">
                    <a:solidFill>
                      <a:srgbClr val="FF0000"/>
                    </a:solidFill>
                  </a:rPr>
                  <a:t>Moore-Penrose pseudo-inverse</a:t>
                </a:r>
              </a:p>
              <a:p>
                <a:r>
                  <a:rPr lang="en-US" dirty="0"/>
                  <a:t>For matrices that are not square, the inverse does not exist</a:t>
                </a:r>
              </a:p>
              <a:p>
                <a:pPr lvl="1"/>
                <a:r>
                  <a:rPr lang="en-US" dirty="0"/>
                  <a:t>Therefore, a pseudo-inverse is used</a:t>
                </a:r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, then the pseudo-inverse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𝐀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𝐀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𝐈</m:t>
                    </m:r>
                  </m:oMath>
                </a14:m>
                <a:r>
                  <a:rPr lang="en-US" dirty="0"/>
                  <a:t>                 </a:t>
                </a:r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, then the pseudo-inverse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𝐀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𝐀</m:t>
                                </m:r>
                              </m:e>
                              <m:sup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𝐀</m:t>
                        </m:r>
                        <m:r>
                          <a:rPr lang="en-US" b="1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𝐈</m:t>
                    </m:r>
                  </m:oMath>
                </a14:m>
                <a:endParaRPr lang="en-US" b="1" dirty="0">
                  <a:ea typeface="Cambria Math" panose="02040503050406030204" pitchFamily="18" charset="0"/>
                </a:endParaRPr>
              </a:p>
              <a:p>
                <a:pPr lvl="1"/>
                <a:endParaRPr lang="en-US" sz="882" dirty="0"/>
              </a:p>
              <a:p>
                <a:pPr lvl="1"/>
                <a:r>
                  <a:rPr lang="en-US" dirty="0"/>
                  <a:t>E.g., for a matrix with dimension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𝐗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×3</m:t>
                        </m:r>
                      </m:sub>
                    </m:sSub>
                  </m:oMath>
                </a14:m>
                <a:r>
                  <a:rPr lang="en-US" dirty="0"/>
                  <a:t>, a pseudo-inverse can be found of size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𝐗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</m:oMath>
                </a14:m>
                <a:r>
                  <a:rPr lang="en-US" dirty="0"/>
                  <a:t>, so that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×3</m:t>
                            </m:r>
                          </m:sub>
                        </m:sSub>
                        <m:r>
                          <a:rPr lang="en-US" b="1">
                            <a:latin typeface="Cambria Math" panose="02040503050406030204" pitchFamily="18" charset="0"/>
                          </a:rPr>
                          <m:t>𝐗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†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𝐈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2×2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4BF1B9-1C90-426A-8C9D-014FC1DD385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Matrices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6113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Tensors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Tensors</a:t>
                </a:r>
                <a:r>
                  <a:rPr lang="en-US" dirty="0"/>
                  <a:t> are </a:t>
                </a:r>
                <a:r>
                  <a:rPr lang="en-US" i="1" dirty="0"/>
                  <a:t>n</a:t>
                </a:r>
                <a:r>
                  <a:rPr lang="en-US" dirty="0"/>
                  <a:t>-dimensional arrays of scalars</a:t>
                </a:r>
              </a:p>
              <a:p>
                <a:pPr lvl="1"/>
                <a:r>
                  <a:rPr lang="en-US" dirty="0"/>
                  <a:t>Vectors are first-order tensors,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𝐯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Matrices are second-order tensors,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E.g., a fourth-order tensor is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i="0" smtClean="0"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T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Tensors are denoted with upper-case letters of a special font face (e.g.,</a:t>
                </a:r>
                <a:r>
                  <a:rPr lang="en-US" dirty="0"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b="1" i="0" smtClean="0"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X</m:t>
                    </m:r>
                    <m:r>
                      <m:rPr>
                        <m:nor/>
                      </m:rPr>
                      <a:rPr lang="en-US" b="0" i="0" smtClean="0"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lang="en-US" b="1" i="0" smtClean="0"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Y</m:t>
                    </m:r>
                    <m:r>
                      <m:rPr>
                        <m:nor/>
                      </m:rPr>
                      <a:rPr lang="en-US" b="0" i="0" smtClean="0"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nor/>
                      </m:rPr>
                      <a:rPr lang="en-US" b="1" i="0" smtClean="0"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Z</m:t>
                    </m:r>
                  </m:oMath>
                </a14:m>
                <a:r>
                  <a:rPr lang="en-US" dirty="0"/>
                  <a:t>) </a:t>
                </a:r>
              </a:p>
              <a:p>
                <a:r>
                  <a:rPr lang="en-US" dirty="0"/>
                  <a:t>RGB images are third-order tensors, i.e., as they are 3-dimensional arrays</a:t>
                </a:r>
              </a:p>
              <a:p>
                <a:pPr lvl="1"/>
                <a:r>
                  <a:rPr lang="en-US" dirty="0"/>
                  <a:t>The 3 axes correspond to width, height, and channel </a:t>
                </a:r>
              </a:p>
              <a:p>
                <a:pPr lvl="1"/>
                <a:r>
                  <a:rPr lang="en-US" dirty="0"/>
                  <a:t>E.g., 224 × 224 × 3</a:t>
                </a:r>
              </a:p>
              <a:p>
                <a:pPr lvl="1"/>
                <a:r>
                  <a:rPr lang="en-US" dirty="0"/>
                  <a:t>The channel axis corresponds to the color channels (red, green, and blue)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79E1B-8527-4C6E-B8AD-A6D823500BA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Tensors</a:t>
            </a:r>
          </a:p>
        </p:txBody>
      </p:sp>
    </p:spTree>
    <p:extLst>
      <p:ext uri="{BB962C8B-B14F-4D97-AF65-F5344CB8AC3E}">
        <p14:creationId xmlns:p14="http://schemas.microsoft.com/office/powerpoint/2010/main" val="210302427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A3C97-5701-4A9A-B9BB-ED37E1DB1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Manifolds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77CAD2-5CF3-4527-BAEB-841C17047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Earlier we learned that hyperplanes generalize the concept of planes in high-dimensional spaces</a:t>
            </a:r>
          </a:p>
          <a:p>
            <a:pPr lvl="1"/>
            <a:r>
              <a:rPr lang="en-US" dirty="0"/>
              <a:t>Similarly, manifolds can be informally imagined as generalization of the concept of surfaces in high-dimensional spaces </a:t>
            </a:r>
          </a:p>
          <a:p>
            <a:r>
              <a:rPr lang="en-US" dirty="0"/>
              <a:t>To begin with an intuitive explanation, the surface of the Earth is an example of a two-dimensional manifold embedded in a three-dimensional space</a:t>
            </a:r>
          </a:p>
          <a:p>
            <a:pPr lvl="1"/>
            <a:r>
              <a:rPr lang="en-US" dirty="0"/>
              <a:t>This is true because the Earth looks locally flat, so on a small scale it is like a 2-D plane</a:t>
            </a:r>
          </a:p>
          <a:p>
            <a:pPr lvl="1"/>
            <a:r>
              <a:rPr lang="en-US" dirty="0"/>
              <a:t>However, if we keep walking on the Earth in one direction, we will eventually end up back where we started</a:t>
            </a:r>
          </a:p>
          <a:p>
            <a:pPr lvl="2"/>
            <a:r>
              <a:rPr lang="en-US" dirty="0"/>
              <a:t>This means that Earth is not really flat, it only looks </a:t>
            </a:r>
            <a:r>
              <a:rPr lang="en-US" dirty="0">
                <a:solidFill>
                  <a:srgbClr val="FF0000"/>
                </a:solidFill>
              </a:rPr>
              <a:t>locally</a:t>
            </a:r>
            <a:r>
              <a:rPr lang="en-US" b="1" dirty="0"/>
              <a:t> </a:t>
            </a:r>
            <a:r>
              <a:rPr lang="en-US" dirty="0"/>
              <a:t>like a Euclidean plane, but at large scales it </a:t>
            </a:r>
            <a:r>
              <a:rPr lang="en-US" dirty="0">
                <a:solidFill>
                  <a:srgbClr val="FF0000"/>
                </a:solidFill>
              </a:rPr>
              <a:t>folds up </a:t>
            </a:r>
            <a:r>
              <a:rPr lang="en-US" dirty="0"/>
              <a:t>on itself, and has a different </a:t>
            </a:r>
            <a:r>
              <a:rPr lang="en-US" dirty="0">
                <a:solidFill>
                  <a:srgbClr val="FF0000"/>
                </a:solidFill>
              </a:rPr>
              <a:t>global</a:t>
            </a:r>
            <a:r>
              <a:rPr lang="en-US" b="1" dirty="0"/>
              <a:t> </a:t>
            </a:r>
            <a:r>
              <a:rPr lang="en-US" dirty="0"/>
              <a:t>structure than a flat plane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B23CD-E9BA-451A-B591-EF07C93F918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Manifolds</a:t>
            </a:r>
          </a:p>
        </p:txBody>
      </p:sp>
    </p:spTree>
    <p:extLst>
      <p:ext uri="{BB962C8B-B14F-4D97-AF65-F5344CB8AC3E}">
        <p14:creationId xmlns:p14="http://schemas.microsoft.com/office/powerpoint/2010/main" val="264906485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0C418-BB39-4F10-8AE5-C477EFAC2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Manifolds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35C32-E22F-4DFC-A6E9-F9353CD78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Manifolds are studied in mathematics under topological spaces</a:t>
            </a:r>
          </a:p>
          <a:p>
            <a:r>
              <a:rPr lang="en-US" dirty="0"/>
              <a:t>An </a:t>
            </a:r>
            <a:r>
              <a:rPr lang="en-US" i="1" dirty="0"/>
              <a:t>n</a:t>
            </a:r>
            <a:r>
              <a:rPr lang="en-US" dirty="0"/>
              <a:t>-dimensional </a:t>
            </a:r>
            <a:r>
              <a:rPr lang="en-US" b="1" i="1" dirty="0">
                <a:solidFill>
                  <a:srgbClr val="0070C0"/>
                </a:solidFill>
              </a:rPr>
              <a:t>manifold</a:t>
            </a:r>
            <a:r>
              <a:rPr lang="en-US" dirty="0"/>
              <a:t> is defined as a topological space with the property that each point has a neighborhood that is homeomorphic to the Euclidean space of dimension </a:t>
            </a:r>
            <a:r>
              <a:rPr lang="en-US" i="1" dirty="0"/>
              <a:t>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This means that a manifold locally resembles Euclidean space near each point</a:t>
            </a:r>
          </a:p>
          <a:p>
            <a:pPr lvl="1"/>
            <a:r>
              <a:rPr lang="en-US" dirty="0"/>
              <a:t>Informally, a Euclidean space is locally smooth, it does not have holes, edges, or other sudden changes, and it does not have intersecting neighborhoods</a:t>
            </a:r>
          </a:p>
          <a:p>
            <a:pPr lvl="1"/>
            <a:r>
              <a:rPr lang="en-US" dirty="0"/>
              <a:t>Although the manifolds can have very complex structure on a large scale, resemblance of the Euclidean space on a small scale allows to apply standard math concepts  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52328-A898-42DE-AC31-4E69E0C932A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Manifolds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AD28FC-B1F3-4C42-BD0D-D3B1A449BD3B}"/>
              </a:ext>
            </a:extLst>
          </p:cNvPr>
          <p:cNvSpPr txBox="1">
            <a:spLocks/>
          </p:cNvSpPr>
          <p:nvPr/>
        </p:nvSpPr>
        <p:spPr>
          <a:xfrm>
            <a:off x="1930635" y="4382047"/>
            <a:ext cx="5372559" cy="2057588"/>
          </a:xfrm>
          <a:prstGeom prst="rect">
            <a:avLst/>
          </a:prstGeom>
        </p:spPr>
        <p:txBody>
          <a:bodyPr vert="horz" lIns="80682" tIns="40341" rIns="80682" bIns="40341" rtlCol="0">
            <a:normAutofit/>
          </a:bodyPr>
          <a:lstStyle>
            <a:lvl1pPr marL="288925" indent="-288925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31825" indent="-227013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indent="-173038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146175" indent="-174625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376363" indent="-173038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389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1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3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4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65" dirty="0"/>
              <a:t>Examples of 2-dimensional manifolds are shown in the figure </a:t>
            </a:r>
          </a:p>
          <a:p>
            <a:pPr lvl="1"/>
            <a:r>
              <a:rPr lang="en-US" sz="1588" dirty="0"/>
              <a:t>The surfaces in the figure have been conveniently cut up into little rectangles that were glued together</a:t>
            </a:r>
          </a:p>
          <a:p>
            <a:pPr lvl="1"/>
            <a:r>
              <a:rPr lang="en-US" sz="1588" dirty="0"/>
              <a:t>Those small rectangles locally look like flat Euclidean planes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12C57D-6DF6-498D-A05E-48B89D032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4412" y="4445584"/>
            <a:ext cx="2473398" cy="2334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4"/>
              </a:rPr>
              <a:t>http://bjlkeng.github.io/posts/manifolds/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3902841745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7CC73-8439-4B4C-AB32-EB7C5290C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Manifolds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0BB71F-6F7F-4896-A705-A4E2BC45E7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02594" y="1844827"/>
                <a:ext cx="6229227" cy="473617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Examples of one-dimensional manifolds</a:t>
                </a:r>
              </a:p>
              <a:p>
                <a:pPr lvl="1"/>
                <a:r>
                  <a:rPr lang="en-US" dirty="0"/>
                  <a:t>Upper figure: a circle is a l-D manifold embedded in 2-D, where each arc of the circle locally resembles a line segment</a:t>
                </a:r>
              </a:p>
              <a:p>
                <a:pPr lvl="1"/>
                <a:r>
                  <a:rPr lang="en-US" dirty="0"/>
                  <a:t>Lower figures: other examples of 1-D manifolds</a:t>
                </a:r>
              </a:p>
              <a:p>
                <a:pPr lvl="1"/>
                <a:r>
                  <a:rPr lang="en-US" dirty="0"/>
                  <a:t>Note that a number 8 figure is not a manifold because it has an intersecting point (it is not Euclidean locally)</a:t>
                </a:r>
              </a:p>
              <a:p>
                <a:r>
                  <a:rPr lang="en-US" dirty="0"/>
                  <a:t>It is hypothesized that in the real-world, high-dimensional data (such as images) lie on low-dimensional manifolds embedded in the high-dimensional space</a:t>
                </a:r>
              </a:p>
              <a:p>
                <a:pPr lvl="1"/>
                <a:r>
                  <a:rPr lang="en-US" dirty="0"/>
                  <a:t>E.g., in ML, let’s assume we have a training set of images with size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224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×224×3</m:t>
                    </m:r>
                  </m:oMath>
                </a14:m>
                <a:r>
                  <a:rPr lang="en-US" dirty="0"/>
                  <a:t> pixels</a:t>
                </a:r>
              </a:p>
              <a:p>
                <a:pPr lvl="1"/>
                <a:r>
                  <a:rPr lang="en-US" dirty="0"/>
                  <a:t>Learning an arbitrary function in such high-dimensional space would be intractable</a:t>
                </a:r>
              </a:p>
              <a:p>
                <a:pPr lvl="1"/>
                <a:r>
                  <a:rPr lang="en-US" dirty="0"/>
                  <a:t>Despite that, all images of the same class (“cats” for example) might lie on a low-dimensional manifold</a:t>
                </a:r>
              </a:p>
              <a:p>
                <a:pPr lvl="1"/>
                <a:r>
                  <a:rPr lang="en-US" dirty="0"/>
                  <a:t>This allows function learning and image classification 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C0BB71F-6F7F-4896-A705-A4E2BC45E7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2594" y="1844827"/>
                <a:ext cx="6229227" cy="4736177"/>
              </a:xfrm>
              <a:blipFill>
                <a:blip r:embed="rId3"/>
                <a:stretch>
                  <a:fillRect l="-783" t="-772" r="-16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47E06A-14C9-4B69-9781-CF537893E54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Manifolds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2F1F02-DB0C-4D27-BB52-A5877B78B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267" y="1713516"/>
            <a:ext cx="2311213" cy="2143125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116276CE-1468-4268-8E17-536342C013E4}"/>
              </a:ext>
            </a:extLst>
          </p:cNvPr>
          <p:cNvSpPr/>
          <p:nvPr/>
        </p:nvSpPr>
        <p:spPr>
          <a:xfrm>
            <a:off x="8283185" y="4436938"/>
            <a:ext cx="2133296" cy="882383"/>
          </a:xfrm>
          <a:custGeom>
            <a:avLst/>
            <a:gdLst>
              <a:gd name="connsiteX0" fmla="*/ 0 w 2417735"/>
              <a:gd name="connsiteY0" fmla="*/ 991914 h 1000034"/>
              <a:gd name="connsiteX1" fmla="*/ 216976 w 2417735"/>
              <a:gd name="connsiteY1" fmla="*/ 325487 h 1000034"/>
              <a:gd name="connsiteX2" fmla="*/ 790413 w 2417735"/>
              <a:gd name="connsiteY2" fmla="*/ 883426 h 1000034"/>
              <a:gd name="connsiteX3" fmla="*/ 1441342 w 2417735"/>
              <a:gd name="connsiteY3" fmla="*/ 23 h 1000034"/>
              <a:gd name="connsiteX4" fmla="*/ 2014779 w 2417735"/>
              <a:gd name="connsiteY4" fmla="*/ 914423 h 1000034"/>
              <a:gd name="connsiteX5" fmla="*/ 2386739 w 2417735"/>
              <a:gd name="connsiteY5" fmla="*/ 960917 h 1000034"/>
              <a:gd name="connsiteX6" fmla="*/ 2386739 w 2417735"/>
              <a:gd name="connsiteY6" fmla="*/ 960917 h 1000034"/>
              <a:gd name="connsiteX7" fmla="*/ 2417735 w 2417735"/>
              <a:gd name="connsiteY7" fmla="*/ 960917 h 100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17735" h="1000034">
                <a:moveTo>
                  <a:pt x="0" y="991914"/>
                </a:moveTo>
                <a:cubicBezTo>
                  <a:pt x="42620" y="667741"/>
                  <a:pt x="85241" y="343568"/>
                  <a:pt x="216976" y="325487"/>
                </a:cubicBezTo>
                <a:cubicBezTo>
                  <a:pt x="348712" y="307406"/>
                  <a:pt x="586352" y="937670"/>
                  <a:pt x="790413" y="883426"/>
                </a:cubicBezTo>
                <a:cubicBezTo>
                  <a:pt x="994474" y="829182"/>
                  <a:pt x="1237281" y="-5143"/>
                  <a:pt x="1441342" y="23"/>
                </a:cubicBezTo>
                <a:cubicBezTo>
                  <a:pt x="1645403" y="5189"/>
                  <a:pt x="1857213" y="754274"/>
                  <a:pt x="2014779" y="914423"/>
                </a:cubicBezTo>
                <a:cubicBezTo>
                  <a:pt x="2172345" y="1074572"/>
                  <a:pt x="2386739" y="960917"/>
                  <a:pt x="2386739" y="960917"/>
                </a:cubicBezTo>
                <a:lnTo>
                  <a:pt x="2386739" y="960917"/>
                </a:lnTo>
                <a:lnTo>
                  <a:pt x="2417735" y="960917"/>
                </a:lnTo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533AA0-FEEB-4FEA-A429-244E77DD0DFB}"/>
              </a:ext>
            </a:extLst>
          </p:cNvPr>
          <p:cNvSpPr/>
          <p:nvPr/>
        </p:nvSpPr>
        <p:spPr>
          <a:xfrm>
            <a:off x="8283185" y="5575950"/>
            <a:ext cx="2006222" cy="712192"/>
          </a:xfrm>
          <a:custGeom>
            <a:avLst/>
            <a:gdLst>
              <a:gd name="connsiteX0" fmla="*/ 2019220 w 2143207"/>
              <a:gd name="connsiteY0" fmla="*/ 0 h 807151"/>
              <a:gd name="connsiteX1" fmla="*/ 376400 w 2143207"/>
              <a:gd name="connsiteY1" fmla="*/ 294468 h 807151"/>
              <a:gd name="connsiteX2" fmla="*/ 50935 w 2143207"/>
              <a:gd name="connsiteY2" fmla="*/ 666427 h 807151"/>
              <a:gd name="connsiteX3" fmla="*/ 1166813 w 2143207"/>
              <a:gd name="connsiteY3" fmla="*/ 790413 h 807151"/>
              <a:gd name="connsiteX4" fmla="*/ 2143207 w 2143207"/>
              <a:gd name="connsiteY4" fmla="*/ 805912 h 807151"/>
              <a:gd name="connsiteX5" fmla="*/ 2143207 w 2143207"/>
              <a:gd name="connsiteY5" fmla="*/ 805912 h 807151"/>
              <a:gd name="connsiteX6" fmla="*/ 2143207 w 2143207"/>
              <a:gd name="connsiteY6" fmla="*/ 805912 h 807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3207" h="807151">
                <a:moveTo>
                  <a:pt x="2019220" y="0"/>
                </a:moveTo>
                <a:cubicBezTo>
                  <a:pt x="1361833" y="91698"/>
                  <a:pt x="704447" y="183397"/>
                  <a:pt x="376400" y="294468"/>
                </a:cubicBezTo>
                <a:cubicBezTo>
                  <a:pt x="48352" y="405539"/>
                  <a:pt x="-80801" y="583769"/>
                  <a:pt x="50935" y="666427"/>
                </a:cubicBezTo>
                <a:cubicBezTo>
                  <a:pt x="182671" y="749085"/>
                  <a:pt x="818101" y="767166"/>
                  <a:pt x="1166813" y="790413"/>
                </a:cubicBezTo>
                <a:cubicBezTo>
                  <a:pt x="1515525" y="813660"/>
                  <a:pt x="2143207" y="805912"/>
                  <a:pt x="2143207" y="805912"/>
                </a:cubicBezTo>
                <a:lnTo>
                  <a:pt x="2143207" y="805912"/>
                </a:lnTo>
                <a:lnTo>
                  <a:pt x="2143207" y="805912"/>
                </a:ln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5"/>
              </a:rPr>
              <a:t>http://bjlkeng.github.io/posts/manifolds/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1770976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4A532-B114-4E60-86CA-0559C59F1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Manifolds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63319-7F1D-4B58-92E3-EBE4B1D89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The data points have 3 dimensions (left figure), i.e., the input space of the data is 3-dimensional </a:t>
            </a:r>
          </a:p>
          <a:p>
            <a:pPr lvl="1"/>
            <a:r>
              <a:rPr lang="en-US" dirty="0"/>
              <a:t>The data points lie on a 2-dimensional manifold, shown in the right figure</a:t>
            </a:r>
          </a:p>
          <a:p>
            <a:pPr lvl="1"/>
            <a:r>
              <a:rPr lang="en-US" dirty="0"/>
              <a:t>Most ML algorithms extract lower-dimensional data features that enable to distinguish between various classes of high-dimensional input data</a:t>
            </a:r>
          </a:p>
          <a:p>
            <a:pPr lvl="2"/>
            <a:r>
              <a:rPr lang="en-US" dirty="0"/>
              <a:t>The low-dimensional representations of the input data are called </a:t>
            </a:r>
            <a:r>
              <a:rPr lang="en-US" dirty="0">
                <a:solidFill>
                  <a:srgbClr val="FF0000"/>
                </a:solidFill>
              </a:rPr>
              <a:t>embeddings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14BDA-10D2-4784-BA97-3ACC4649E44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Manifolds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743904-A466-4D83-A819-DF7AEF43F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507" y="4242040"/>
            <a:ext cx="4126566" cy="19330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8B5B7DE-9BF0-4606-AA77-C772AD899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699" y="4111399"/>
            <a:ext cx="3403787" cy="217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40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Active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The learning algorithm can choose its own training examples, or ask a “teacher” for an answer on selected inputs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3400" y="6248400"/>
            <a:ext cx="1127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solidFill>
                  <a:srgbClr val="000000"/>
                </a:solidFill>
              </a:rPr>
              <a:t>S. </a:t>
            </a:r>
            <a:r>
              <a:rPr lang="en-US" sz="1800" b="0" dirty="0" err="1">
                <a:solidFill>
                  <a:srgbClr val="000000"/>
                </a:solidFill>
              </a:rPr>
              <a:t>Vijayanarasimhan</a:t>
            </a:r>
            <a:r>
              <a:rPr lang="en-US" sz="1800" b="0" dirty="0">
                <a:solidFill>
                  <a:srgbClr val="000000"/>
                </a:solidFill>
              </a:rPr>
              <a:t> and K. </a:t>
            </a:r>
            <a:r>
              <a:rPr lang="en-US" sz="1800" b="0" dirty="0" err="1">
                <a:solidFill>
                  <a:srgbClr val="000000"/>
                </a:solidFill>
              </a:rPr>
              <a:t>Grauman</a:t>
            </a:r>
            <a:r>
              <a:rPr lang="en-US" sz="1800" b="0" dirty="0">
                <a:solidFill>
                  <a:srgbClr val="000000"/>
                </a:solidFill>
              </a:rPr>
              <a:t>. </a:t>
            </a:r>
            <a:r>
              <a:rPr lang="en-US" sz="1800" b="0" dirty="0">
                <a:solidFill>
                  <a:srgbClr val="000000"/>
                </a:solidFill>
                <a:hlinkClick r:id="rId3"/>
              </a:rPr>
              <a:t>Cost-Sensitive Active Visual Category Learning</a:t>
            </a:r>
            <a:r>
              <a:rPr lang="en-US" sz="1800" b="0" dirty="0">
                <a:solidFill>
                  <a:srgbClr val="000000"/>
                </a:solidFill>
              </a:rPr>
              <a:t>. IJCV 2010 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2580" y="2057400"/>
            <a:ext cx="5855220" cy="3962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847012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04ECE-BB4D-4F20-8DEA-3852242BC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008EA1-78CB-4755-9E49-42284C8F9FA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Eigen decomposition</a:t>
                </a:r>
                <a:r>
                  <a:rPr lang="en-US" dirty="0"/>
                  <a:t> is decomposing a matrix into a set of eigenvalues and eigenvectors</a:t>
                </a:r>
              </a:p>
              <a:p>
                <a:r>
                  <a:rPr lang="en-US" b="1" i="1" dirty="0">
                    <a:solidFill>
                      <a:srgbClr val="0070C0"/>
                    </a:solidFill>
                  </a:rPr>
                  <a:t>Eigenvalues</a:t>
                </a:r>
                <a:r>
                  <a:rPr lang="en-US" dirty="0"/>
                  <a:t> of a square matrix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US" dirty="0"/>
                  <a:t> are scalars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and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eigenvectors</a:t>
                </a:r>
                <a:r>
                  <a:rPr lang="en-US" dirty="0"/>
                  <a:t> are non-zero vectors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𝐯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that satisfy</a:t>
                </a:r>
              </a:p>
              <a:p>
                <a:pPr marL="0" indent="0" algn="ctr">
                  <a:spcBef>
                    <a:spcPts val="529"/>
                  </a:spcBef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𝐀𝐯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𝐯</m:t>
                      </m:r>
                    </m:oMath>
                  </m:oMathPara>
                </a14:m>
                <a:endParaRPr lang="en-US" b="1" dirty="0"/>
              </a:p>
              <a:p>
                <a:r>
                  <a:rPr lang="en-US" dirty="0"/>
                  <a:t>Eigenvalues are found by solving the following equation</a:t>
                </a:r>
              </a:p>
              <a:p>
                <a:pPr marL="0" indent="0" algn="ctr">
                  <a:spcBef>
                    <a:spcPts val="529"/>
                  </a:spcBef>
                  <a:spcAft>
                    <a:spcPts val="529"/>
                  </a:spcAft>
                  <a:buNone/>
                </a:pPr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det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US" b="1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𝐈</m:t>
                        </m:r>
                        <m:r>
                          <m:rPr>
                            <m:nor/>
                          </m:rPr>
                          <a:rPr lang="en-US" b="1" dirty="0"/>
                          <m:t> 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b="1" dirty="0"/>
              </a:p>
              <a:p>
                <a:r>
                  <a:rPr lang="en-US" dirty="0"/>
                  <a:t>If a matrix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US" dirty="0"/>
                  <a:t> has </a:t>
                </a:r>
                <a:r>
                  <a:rPr lang="en-US" i="1" dirty="0"/>
                  <a:t>n</a:t>
                </a:r>
                <a:r>
                  <a:rPr lang="en-US" dirty="0"/>
                  <a:t> linearly independent eigenvectors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𝐯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𝐯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dirty="0"/>
                  <a:t> with corresponding eigenvalues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the eigen decomposition of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US" dirty="0"/>
                  <a:t> is given by</a:t>
                </a:r>
              </a:p>
              <a:p>
                <a:pPr marL="0" indent="0">
                  <a:buNone/>
                </a:pPr>
                <a:endParaRPr lang="en-US" sz="529" dirty="0"/>
              </a:p>
              <a:p>
                <a:pPr marL="0" indent="0" algn="ctr">
                  <a:spcBef>
                    <a:spcPts val="529"/>
                  </a:spcBef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>
                          <a:latin typeface="Cambria Math" panose="02040503050406030204" pitchFamily="18" charset="0"/>
                        </a:rPr>
                        <m:t>𝐕</m:t>
                      </m:r>
                      <m:r>
                        <a:rPr lang="el-GR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𝐕</m:t>
                          </m:r>
                          <m:r>
                            <m:rPr>
                              <m:nor/>
                            </m:rPr>
                            <a:rPr lang="en-US" b="1" dirty="0"/>
                            <m:t> 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  <a:p>
                <a:pPr lvl="1"/>
                <a:r>
                  <a:rPr lang="en-US" dirty="0"/>
                  <a:t>Columns of the matrix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𝐕</m:t>
                    </m:r>
                  </m:oMath>
                </a14:m>
                <a:r>
                  <a:rPr lang="en-US" dirty="0"/>
                  <a:t> are the eigenvectors, i.e.,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𝐕</m:t>
                    </m:r>
                    <m:r>
                      <a:rPr lang="en-US" b="1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𝐯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𝐯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</m:oMath>
                </a14:m>
                <a:endParaRPr lang="en-US" b="1" dirty="0"/>
              </a:p>
              <a:p>
                <a:pPr lvl="1"/>
                <a14:m>
                  <m:oMath xmlns:m="http://schemas.openxmlformats.org/officeDocument/2006/math">
                    <m:r>
                      <a:rPr lang="el-GR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  <m:r>
                      <a:rPr lang="el-GR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a diagonal matrix of the eigenvalues, i.e., </a:t>
                </a:r>
                <a14:m>
                  <m:oMath xmlns:m="http://schemas.openxmlformats.org/officeDocument/2006/math">
                    <m:r>
                      <a:rPr lang="el-GR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To find the inverse of the matrix A, we can use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𝐕</m:t>
                    </m:r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𝐕</m:t>
                        </m:r>
                        <m:r>
                          <m:rPr>
                            <m:nor/>
                          </m:rPr>
                          <a:rPr lang="en-US" b="1" dirty="0"/>
                          <m:t> 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/>
              </a:p>
              <a:p>
                <a:pPr marL="554721" lvl="1" indent="-252146">
                  <a:spcBef>
                    <a:spcPts val="529"/>
                  </a:spcBef>
                  <a:spcAft>
                    <a:spcPts val="529"/>
                  </a:spcAft>
                </a:pPr>
                <a:r>
                  <a:rPr lang="en-US" dirty="0"/>
                  <a:t>This involves simply finding the inverse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l-GR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𝚲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dirty="0"/>
                  <a:t> of a diagonal matrix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7008EA1-78CB-4755-9E49-42284C8F9FA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25537-139B-4AD2-BCBF-7DF02088E57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Eigen Decomposition</a:t>
            </a:r>
          </a:p>
        </p:txBody>
      </p:sp>
    </p:spTree>
    <p:extLst>
      <p:ext uri="{BB962C8B-B14F-4D97-AF65-F5344CB8AC3E}">
        <p14:creationId xmlns:p14="http://schemas.microsoft.com/office/powerpoint/2010/main" val="114912850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F47C1-FDA7-45F9-892E-5D52BF1BD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31452C-F544-4946-BD4F-D8B2ADB4AE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Decomposing a matrix into eigenvalues and eigenvectors allows to analyze certain properties of the matrix</a:t>
                </a:r>
              </a:p>
              <a:p>
                <a:pPr lvl="1"/>
                <a:r>
                  <a:rPr lang="en-US" dirty="0"/>
                  <a:t>If all eigenvalues are positive, the matrix is </a:t>
                </a:r>
                <a:r>
                  <a:rPr lang="en-US" dirty="0">
                    <a:solidFill>
                      <a:srgbClr val="FF0000"/>
                    </a:solidFill>
                  </a:rPr>
                  <a:t>positive definite</a:t>
                </a:r>
              </a:p>
              <a:p>
                <a:pPr lvl="1"/>
                <a:r>
                  <a:rPr lang="en-US" dirty="0"/>
                  <a:t>If all eigenvalues are positive or zero-valued, the matrix is </a:t>
                </a:r>
                <a:r>
                  <a:rPr lang="en-US" dirty="0">
                    <a:solidFill>
                      <a:srgbClr val="FF0000"/>
                    </a:solidFill>
                  </a:rPr>
                  <a:t>positive semidefinite</a:t>
                </a:r>
              </a:p>
              <a:p>
                <a:pPr lvl="1"/>
                <a:r>
                  <a:rPr lang="en-US" dirty="0"/>
                  <a:t>If all eigenvalues are negative or zero-values, the matrix is </a:t>
                </a:r>
                <a:r>
                  <a:rPr lang="en-US" dirty="0">
                    <a:solidFill>
                      <a:srgbClr val="FF0000"/>
                    </a:solidFill>
                  </a:rPr>
                  <a:t>negative semidefinite</a:t>
                </a:r>
              </a:p>
              <a:p>
                <a:pPr lvl="2"/>
                <a:r>
                  <a:rPr lang="en-US" dirty="0"/>
                  <a:t>Positive semidefinite matrices are interesting because they guarantee that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1" i="0" smtClean="0">
                        <a:latin typeface="Cambria Math" panose="02040503050406030204" pitchFamily="18" charset="0"/>
                      </a:rPr>
                      <m:t>𝐀𝐱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Eigen decomposition can also simplify many linear-algebraic computations</a:t>
                </a:r>
              </a:p>
              <a:p>
                <a:pPr marL="554721" lvl="1" indent="-252146">
                  <a:spcBef>
                    <a:spcPts val="529"/>
                  </a:spcBef>
                  <a:spcAft>
                    <a:spcPts val="529"/>
                  </a:spcAft>
                </a:pPr>
                <a:r>
                  <a:rPr lang="en-US" dirty="0"/>
                  <a:t>The determinant of A can be calculated as</a:t>
                </a:r>
              </a:p>
              <a:p>
                <a:pPr marL="302575" lvl="1" indent="0">
                  <a:spcBef>
                    <a:spcPts val="529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1">
                          <a:latin typeface="Cambria Math" panose="02040503050406030204" pitchFamily="18" charset="0"/>
                        </a:rPr>
                        <m:t>det</m:t>
                      </m:r>
                      <m:d>
                        <m:d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𝐀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If any of the eigenvalues are zero, the matrix is singular (it does not have an inverse)</a:t>
                </a:r>
              </a:p>
              <a:p>
                <a:r>
                  <a:rPr lang="en-US" dirty="0"/>
                  <a:t>However, not every matrix can be decomposed into eigenvalues and eigenvectors</a:t>
                </a:r>
              </a:p>
              <a:p>
                <a:pPr lvl="1"/>
                <a:r>
                  <a:rPr lang="en-US" dirty="0"/>
                  <a:t>Also, in some cases the decomposition may involve complex numbers</a:t>
                </a:r>
              </a:p>
              <a:p>
                <a:pPr lvl="1"/>
                <a:r>
                  <a:rPr lang="en-US" dirty="0"/>
                  <a:t>Still, every real symmetric matrix is guaranteed to have an eigen decomposition according to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𝐀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>
                        <a:latin typeface="Cambria Math" panose="02040503050406030204" pitchFamily="18" charset="0"/>
                      </a:rPr>
                      <m:t>𝐕</m:t>
                    </m:r>
                    <m:r>
                      <a:rPr lang="el-GR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𝚲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𝐕</m:t>
                        </m:r>
                        <m:r>
                          <m:rPr>
                            <m:nor/>
                          </m:rPr>
                          <a:rPr lang="en-US" b="1" dirty="0"/>
                          <m:t> 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𝐕</m:t>
                    </m:r>
                  </m:oMath>
                </a14:m>
                <a:r>
                  <a:rPr lang="en-US" dirty="0"/>
                  <a:t> is an orthogonal matrix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431452C-F544-4946-BD4F-D8B2ADB4AE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350E1F-E494-48CF-9AFE-7A56D54C501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Eigen Decomposition</a:t>
            </a:r>
          </a:p>
        </p:txBody>
      </p:sp>
    </p:spTree>
    <p:extLst>
      <p:ext uri="{BB962C8B-B14F-4D97-AF65-F5344CB8AC3E}">
        <p14:creationId xmlns:p14="http://schemas.microsoft.com/office/powerpoint/2010/main" val="2556273751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Geometric interpretation of the eigenvalues and eigenvectors is that they allow to stretch the space in specific directions</a:t>
                </a:r>
              </a:p>
              <a:p>
                <a:pPr lvl="1"/>
                <a:r>
                  <a:rPr lang="en-US" dirty="0"/>
                  <a:t>Left figure: the two eigenvectors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are shown for a matrix, where the two vectors are unit vectors (i.e., they have a length of 1)</a:t>
                </a:r>
              </a:p>
              <a:p>
                <a:pPr lvl="1"/>
                <a:r>
                  <a:rPr lang="en-US" dirty="0"/>
                  <a:t>Right figure: the vectors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𝐯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are multiplied with the eigenvalues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We can see how the space is scaled in the direction of the larger eigenvalue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dirty="0"/>
                  <a:t>E.g., this is used for dimensionality reduction with PCA (principal component analysis) where the eigenvectors corresponding to the largest eigenvalues are used for extracting the most important data dimensions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89823B-EA7F-4372-A71A-103B465A492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Eigen Decomposition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2833" y="4499867"/>
            <a:ext cx="4384016" cy="22330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 err="1"/>
              <a:t>Goodfellow</a:t>
            </a:r>
            <a:r>
              <a:rPr lang="en-US" sz="882" dirty="0"/>
              <a:t> (2017) – Deep Learning</a:t>
            </a:r>
          </a:p>
        </p:txBody>
      </p:sp>
    </p:spTree>
    <p:extLst>
      <p:ext uri="{BB962C8B-B14F-4D97-AF65-F5344CB8AC3E}">
        <p14:creationId xmlns:p14="http://schemas.microsoft.com/office/powerpoint/2010/main" val="382106423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Singular Value Decomposition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Singular value decomposition </a:t>
                </a:r>
                <a:r>
                  <a:rPr lang="en-US" dirty="0"/>
                  <a:t>(SVD) provides another way to factorize a matrix, into singular vectors and singular values</a:t>
                </a:r>
              </a:p>
              <a:p>
                <a:pPr lvl="1"/>
                <a:r>
                  <a:rPr lang="en-US" dirty="0"/>
                  <a:t>SVD is more generally applicable than eigen decomposition</a:t>
                </a:r>
              </a:p>
              <a:p>
                <a:pPr lvl="1"/>
                <a:r>
                  <a:rPr lang="en-US" dirty="0"/>
                  <a:t>Every real matrix has an SVD, but the same is not true of the eigen decomposition </a:t>
                </a:r>
              </a:p>
              <a:p>
                <a:pPr lvl="2"/>
                <a:r>
                  <a:rPr lang="en-US" dirty="0"/>
                  <a:t>E.g., if a matrix is not square, the eigen decomposition is not defined, and we must use SVD</a:t>
                </a:r>
              </a:p>
              <a:p>
                <a:pPr>
                  <a:spcAft>
                    <a:spcPts val="529"/>
                  </a:spcAft>
                </a:pPr>
                <a:r>
                  <a:rPr lang="en-US" dirty="0"/>
                  <a:t>SVD of 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matrix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US" dirty="0"/>
                  <a:t> is given by</a:t>
                </a:r>
              </a:p>
              <a:p>
                <a:pPr marL="0" indent="0">
                  <a:spcBef>
                    <a:spcPts val="529"/>
                  </a:spcBef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1">
                          <a:latin typeface="Cambria Math" panose="02040503050406030204" pitchFamily="18" charset="0"/>
                        </a:rPr>
                        <m:t>𝐀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𝐔𝐃</m:t>
                      </m:r>
                      <m:sSup>
                        <m:sSup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>
                              <a:latin typeface="Cambria Math" panose="02040503050406030204" pitchFamily="18" charset="0"/>
                            </a:rPr>
                            <m:t>𝐕</m:t>
                          </m:r>
                        </m:e>
                        <m:sup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</m:oMath>
                  </m:oMathPara>
                </a14:m>
                <a:endParaRPr lang="en-US" b="1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𝐔</m:t>
                    </m:r>
                  </m:oMath>
                </a14:m>
                <a:r>
                  <a:rPr lang="en-US" dirty="0"/>
                  <a:t> is 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matrix,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𝐃</m:t>
                    </m:r>
                  </m:oMath>
                </a14:m>
                <a:r>
                  <a:rPr lang="en-US" dirty="0"/>
                  <a:t> is an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matrix, and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𝐕</m:t>
                    </m:r>
                  </m:oMath>
                </a14:m>
                <a:r>
                  <a:rPr lang="en-US" dirty="0"/>
                  <a:t> is 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matrix</a:t>
                </a:r>
              </a:p>
              <a:p>
                <a:pPr lvl="1"/>
                <a:r>
                  <a:rPr lang="en-US" dirty="0"/>
                  <a:t>The elements along the diagonal of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𝐃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are known as the </a:t>
                </a:r>
                <a:r>
                  <a:rPr lang="en-US" dirty="0">
                    <a:solidFill>
                      <a:srgbClr val="FF0000"/>
                    </a:solidFill>
                  </a:rPr>
                  <a:t>singular values </a:t>
                </a:r>
                <a:r>
                  <a:rPr lang="en-US" dirty="0"/>
                  <a:t>of </a:t>
                </a:r>
                <a:r>
                  <a:rPr lang="en-US" i="1" dirty="0"/>
                  <a:t>A</a:t>
                </a:r>
                <a:endParaRPr lang="en-US" dirty="0"/>
              </a:p>
              <a:p>
                <a:pPr lvl="1"/>
                <a:r>
                  <a:rPr lang="en-US" dirty="0"/>
                  <a:t>The columns of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𝐔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are known as the </a:t>
                </a:r>
                <a:r>
                  <a:rPr lang="en-US" dirty="0">
                    <a:solidFill>
                      <a:srgbClr val="FF0000"/>
                    </a:solidFill>
                  </a:rPr>
                  <a:t>left-singular vectors</a:t>
                </a:r>
              </a:p>
              <a:p>
                <a:pPr lvl="1"/>
                <a:r>
                  <a:rPr lang="en-US" dirty="0"/>
                  <a:t>The columns of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𝐕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are known as the </a:t>
                </a:r>
                <a:r>
                  <a:rPr lang="en-US" dirty="0">
                    <a:solidFill>
                      <a:srgbClr val="FF0000"/>
                    </a:solidFill>
                  </a:rPr>
                  <a:t>right-singular vectors</a:t>
                </a:r>
              </a:p>
              <a:p>
                <a:r>
                  <a:rPr lang="en-US" dirty="0"/>
                  <a:t>For a non-square matrix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US" dirty="0"/>
                  <a:t>, the squares of the singular 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are the eigenvalues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𝑻</m:t>
                        </m:r>
                      </m:sup>
                    </m:sSup>
                    <m:r>
                      <a:rPr lang="en-US" b="1">
                        <a:latin typeface="Cambria Math" panose="02040503050406030204" pitchFamily="18" charset="0"/>
                      </a:rPr>
                      <m:t>𝐀</m:t>
                    </m:r>
                  </m:oMath>
                </a14:m>
                <a:r>
                  <a:rPr lang="en-US" dirty="0"/>
                  <a:t>, i.e.,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=1,2,…,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Applications of SVD include computing the pseudo-inverse of non-square matrices, matrix approximation, determining the matrix rank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2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DB4973-B521-49C4-BFD2-39C2B36C19F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Singular Value Decomposition</a:t>
            </a:r>
          </a:p>
        </p:txBody>
      </p:sp>
    </p:spTree>
    <p:extLst>
      <p:ext uri="{BB962C8B-B14F-4D97-AF65-F5344CB8AC3E}">
        <p14:creationId xmlns:p14="http://schemas.microsoft.com/office/powerpoint/2010/main" val="400351212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Matrix Norms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02594" y="1844827"/>
                <a:ext cx="6099500" cy="4736177"/>
              </a:xfrm>
            </p:spPr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Frobenius norm </a:t>
                </a:r>
                <a:r>
                  <a:rPr lang="en-US" dirty="0"/>
                  <a:t>–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/>
                  <a:t>calculates the square-root of the summed squares of the elements of matrix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𝐗</m:t>
                    </m:r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This norm is similar to Euclidean norm of a vector</a:t>
                </a:r>
              </a:p>
              <a:p>
                <a:pPr marL="357206" lvl="1" indent="0">
                  <a:spcAft>
                    <a:spcPts val="529"/>
                  </a:spcAft>
                  <a:buNone/>
                </a:pPr>
                <a:endParaRPr lang="en-US" dirty="0"/>
              </a:p>
              <a:p>
                <a:r>
                  <a:rPr lang="en-US" b="1" i="1" dirty="0">
                    <a:solidFill>
                      <a:srgbClr val="0070C0"/>
                    </a:solidFill>
                  </a:rPr>
                  <a:t>Spectral norm </a:t>
                </a:r>
                <a:r>
                  <a:rPr lang="en-US" dirty="0"/>
                  <a:t>– is the largest singular value of matrix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𝐗</m:t>
                    </m:r>
                  </m:oMath>
                </a14:m>
                <a:endParaRPr lang="en-US" b="1" dirty="0"/>
              </a:p>
              <a:p>
                <a:pPr lvl="1">
                  <a:spcAft>
                    <a:spcPts val="529"/>
                  </a:spcAft>
                </a:pPr>
                <a:r>
                  <a:rPr lang="en-US" dirty="0"/>
                  <a:t>Denoted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𝐗</m:t>
                            </m:r>
                          </m:e>
                        </m:d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 lvl="1">
                  <a:spcAft>
                    <a:spcPts val="529"/>
                  </a:spcAft>
                </a:pPr>
                <a:r>
                  <a:rPr lang="en-US" dirty="0"/>
                  <a:t>The singular values of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𝐗</m:t>
                    </m:r>
                  </m:oMath>
                </a14:m>
                <a:r>
                  <a:rPr lang="en-US" b="1" dirty="0"/>
                  <a:t> </a:t>
                </a:r>
                <a:r>
                  <a:rPr lang="en-US" dirty="0"/>
                  <a:t>are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,…,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US" dirty="0"/>
              </a:p>
              <a:p>
                <a:pPr marL="357206" lvl="1" indent="0">
                  <a:spcAft>
                    <a:spcPts val="529"/>
                  </a:spcAft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2,1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norm </a:t>
                </a:r>
                <a:r>
                  <a:rPr lang="en-US" dirty="0"/>
                  <a:t>– is the sum of the Euclidean norms of the columns of matrix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𝐗</m:t>
                    </m:r>
                  </m:oMath>
                </a14:m>
                <a:endParaRPr lang="en-US" b="1" dirty="0"/>
              </a:p>
              <a:p>
                <a:endParaRPr lang="en-US" b="1" dirty="0"/>
              </a:p>
              <a:p>
                <a:r>
                  <a:rPr lang="en-US" b="1" i="1" dirty="0">
                    <a:solidFill>
                      <a:srgbClr val="0070C0"/>
                    </a:solidFill>
                  </a:rPr>
                  <a:t>Max norm </a:t>
                </a:r>
                <a:r>
                  <a:rPr lang="en-US" dirty="0"/>
                  <a:t>– is the largest element of matrix </a:t>
                </a:r>
                <a:r>
                  <a:rPr lang="en-US" b="1" dirty="0"/>
                  <a:t>X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2594" y="1844827"/>
                <a:ext cx="6099500" cy="4736177"/>
              </a:xfrm>
              <a:blipFill>
                <a:blip r:embed="rId2"/>
                <a:stretch>
                  <a:fillRect l="-799" t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Matrix Norms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195286" y="1649979"/>
                <a:ext cx="1953292" cy="10431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88" b="1" i="1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</m:d>
                        </m:e>
                        <m:sub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sz="1588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588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588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588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nary>
                                <m:naryPr>
                                  <m:chr m:val="∑"/>
                                  <m:ctrlP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158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88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588" i="1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  <m:sup>
                                      <m:r>
                                        <a:rPr lang="en-US" sz="1588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nary>
                        </m:e>
                      </m:rad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5286" y="1649979"/>
                <a:ext cx="1953292" cy="10431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192704" y="3175049"/>
                <a:ext cx="1667059" cy="3366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88" b="1" i="1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</m:d>
                        </m:e>
                        <m:sub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588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8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d>
                        <m:d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88" b="1" i="1">
                              <a:latin typeface="Cambria Math" panose="02040503050406030204" pitchFamily="18" charset="0"/>
                            </a:rPr>
                            <m:t>𝐗</m:t>
                          </m:r>
                        </m:e>
                      </m:d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2704" y="3175049"/>
                <a:ext cx="1667059" cy="33669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8192704" y="4127902"/>
                <a:ext cx="2058833" cy="10431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88" b="1" i="1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</m:d>
                        </m:e>
                        <m:sub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2,1</m:t>
                          </m:r>
                        </m:sub>
                      </m:sSub>
                      <m:r>
                        <a:rPr lang="en-US" sz="1588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ad>
                            <m:radPr>
                              <m:degHide m:val="on"/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nary>
                                <m:naryPr>
                                  <m:chr m:val="∑"/>
                                  <m:ctrlP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  <m:e>
                                  <m:sSubSup>
                                    <m:sSubSupPr>
                                      <m:ctrlPr>
                                        <a:rPr lang="en-US" sz="158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588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588" i="1">
                                          <a:latin typeface="Cambria Math" panose="02040503050406030204" pitchFamily="18" charset="0"/>
                                        </a:rPr>
                                        <m:t>𝑖𝑗</m:t>
                                      </m:r>
                                    </m:sub>
                                    <m:sup>
                                      <m:r>
                                        <a:rPr lang="en-US" sz="1588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nary>
                            </m:e>
                          </m:rad>
                        </m:e>
                      </m:nary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2704" y="4127902"/>
                <a:ext cx="2058833" cy="10431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256240" y="5418949"/>
                <a:ext cx="1942519" cy="45743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88" b="1" i="1">
                                  <a:latin typeface="Cambria Math" panose="02040503050406030204" pitchFamily="18" charset="0"/>
                                </a:rPr>
                                <m:t>𝐗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1588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  <m:r>
                        <a:rPr lang="en-US" sz="1588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1588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sz="1588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588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588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6240" y="5418949"/>
                <a:ext cx="1942519" cy="457433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610208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For a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dirty="0"/>
                  <a:t>the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derivative</a:t>
                </a:r>
                <a:r>
                  <a:rPr lang="en-US" i="1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/>
                  <a:t>of </a:t>
                </a:r>
                <a:r>
                  <a:rPr lang="en-US" i="1" dirty="0"/>
                  <a:t>f </a:t>
                </a:r>
                <a:r>
                  <a:rPr lang="en-US" dirty="0"/>
                  <a:t>is defined as</a:t>
                </a:r>
              </a:p>
              <a:p>
                <a:endParaRPr lang="en-US" sz="529" dirty="0"/>
              </a:p>
              <a:p>
                <a:pPr marL="0" indent="0"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r>
                  <a:rPr lang="en-US" dirty="0"/>
                  <a:t> exists, </a:t>
                </a:r>
                <a:r>
                  <a:rPr lang="en-US" i="1" dirty="0"/>
                  <a:t>f</a:t>
                </a:r>
                <a:r>
                  <a:rPr lang="en-US" dirty="0"/>
                  <a:t> is said to be </a:t>
                </a:r>
                <a:r>
                  <a:rPr lang="en-US" dirty="0">
                    <a:solidFill>
                      <a:srgbClr val="FF0000"/>
                    </a:solidFill>
                  </a:rPr>
                  <a:t>differentiable</a:t>
                </a:r>
                <a:r>
                  <a:rPr lang="en-US" dirty="0"/>
                  <a:t> at </a:t>
                </a:r>
                <a:r>
                  <a:rPr lang="en-US" i="1" dirty="0"/>
                  <a:t>a</a:t>
                </a:r>
              </a:p>
              <a:p>
                <a:r>
                  <a:rPr lang="en-US" dirty="0"/>
                  <a:t>If </a:t>
                </a:r>
                <a:r>
                  <a:rPr lang="en-US" i="1" dirty="0"/>
                  <a:t>f</a:t>
                </a:r>
                <a:r>
                  <a:rPr lang="en-US" dirty="0"/>
                  <a:t> ‘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</m:d>
                  </m:oMath>
                </a14:m>
                <a:r>
                  <a:rPr lang="en-US" dirty="0"/>
                  <a:t> is differentiable for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r>
                  <a:rPr lang="en-US" dirty="0"/>
                  <a:t>, then </a:t>
                </a:r>
                <a:r>
                  <a:rPr lang="en-US" i="1" dirty="0"/>
                  <a:t>f</a:t>
                </a:r>
                <a:r>
                  <a:rPr lang="en-US" dirty="0"/>
                  <a:t> is differentiable on this interval</a:t>
                </a:r>
              </a:p>
              <a:p>
                <a:pPr lvl="1"/>
                <a:r>
                  <a:rPr lang="en-US" dirty="0"/>
                  <a:t>We can also interpret the derivative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′(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as the </a:t>
                </a:r>
                <a:r>
                  <a:rPr lang="en-US" dirty="0">
                    <a:solidFill>
                      <a:srgbClr val="FF0000"/>
                    </a:solidFill>
                  </a:rPr>
                  <a:t>instantaneous rate of change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with respect to </a:t>
                </a:r>
                <a:r>
                  <a:rPr lang="en-US" i="1" dirty="0"/>
                  <a:t>x</a:t>
                </a:r>
              </a:p>
              <a:p>
                <a:pPr lvl="1"/>
                <a:r>
                  <a:rPr lang="en-US" dirty="0"/>
                  <a:t>I.e., for a small change in </a:t>
                </a:r>
                <a:r>
                  <a:rPr lang="en-US" i="1" dirty="0"/>
                  <a:t>x</a:t>
                </a:r>
                <a:r>
                  <a:rPr lang="en-US" dirty="0"/>
                  <a:t>, what is the rate of change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where </a:t>
                </a:r>
                <a:r>
                  <a:rPr lang="en-US" i="1" dirty="0"/>
                  <a:t>x</a:t>
                </a:r>
                <a:r>
                  <a:rPr lang="en-US" dirty="0"/>
                  <a:t> is an independent variable and </a:t>
                </a:r>
                <a:r>
                  <a:rPr lang="en-US" i="1" dirty="0"/>
                  <a:t>y</a:t>
                </a:r>
                <a:r>
                  <a:rPr lang="en-US" dirty="0"/>
                  <a:t> is a dependent variable, the following expressions are equivalent:</a:t>
                </a:r>
              </a:p>
              <a:p>
                <a:endParaRPr lang="en-US" sz="529" dirty="0"/>
              </a:p>
              <a:p>
                <a:pPr marL="0" indent="0"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𝑑𝑦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𝑑𝑓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r>
                        <a:rPr lang="da-DK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a-DK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a-DK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a-DK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a-DK" i="1" dirty="0">
                          <a:latin typeface="Cambria Math" panose="02040503050406030204" pitchFamily="18" charset="0"/>
                        </a:rPr>
                        <m:t>𝐷𝑓</m:t>
                      </m:r>
                      <m:d>
                        <m:dPr>
                          <m:ctrlPr>
                            <a:rPr lang="da-DK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a-DK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da-DK" i="1" dirty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da-DK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a-DK" i="1" dirty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a-DK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symbols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dirty="0"/>
                  <a:t>, </a:t>
                </a:r>
                <a:r>
                  <a:rPr lang="en-US" i="1" dirty="0"/>
                  <a:t>D</a:t>
                </a:r>
                <a:r>
                  <a:rPr lang="en-US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are </a:t>
                </a:r>
                <a:r>
                  <a:rPr lang="en-US" dirty="0">
                    <a:solidFill>
                      <a:srgbClr val="FF0000"/>
                    </a:solidFill>
                  </a:rPr>
                  <a:t>differentiation operators </a:t>
                </a:r>
                <a:r>
                  <a:rPr lang="en-US" dirty="0"/>
                  <a:t>that indicate operation of </a:t>
                </a:r>
                <a:r>
                  <a:rPr lang="en-US" dirty="0">
                    <a:solidFill>
                      <a:srgbClr val="FF0000"/>
                    </a:solidFill>
                  </a:rPr>
                  <a:t>differentiation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73154-CE98-47D0-B593-3036C06A6F5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Differential Calculus</a:t>
            </a:r>
          </a:p>
        </p:txBody>
      </p:sp>
    </p:spTree>
    <p:extLst>
      <p:ext uri="{BB962C8B-B14F-4D97-AF65-F5344CB8AC3E}">
        <p14:creationId xmlns:p14="http://schemas.microsoft.com/office/powerpoint/2010/main" val="180644405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EC52C-7B98-4652-B08D-8A43F1D07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Differential Calculus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C6060-08E3-414B-B9CE-B721E8DC1A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following rules are used for computing the derivatives of explicit functions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64D2E2-4226-4F22-925E-8486C328D94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Differential Calculus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B687EA-2F70-4EF2-A6A4-6B560E1973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4541" y="2300777"/>
            <a:ext cx="4935019" cy="23354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BE2EA0-951D-48AA-9F32-C0BFD22FC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0929" y="4596082"/>
            <a:ext cx="5052976" cy="509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4CDD1E-5316-4D04-8D3B-00F5B52671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00929" y="5080948"/>
            <a:ext cx="5703640" cy="94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3474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64D21-C922-47D8-9CBE-1400F5A37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Order Derivatives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80CE44-D92D-4978-BC0D-44F67806679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derivative of the first derivative of a function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is the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second derivative</a:t>
                </a:r>
                <a:r>
                  <a:rPr lang="en-US" b="1" dirty="0"/>
                  <a:t>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i="1" dirty="0"/>
              </a:p>
              <a:p>
                <a:endParaRPr lang="en-US" sz="529" i="1" dirty="0"/>
              </a:p>
              <a:p>
                <a:pPr marL="0" indent="0"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𝑑𝑓</m:t>
                              </m:r>
                            </m:num>
                            <m:den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𝑑𝑥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second derivative quantifies how the rate of change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is changing</a:t>
                </a:r>
              </a:p>
              <a:p>
                <a:pPr lvl="1"/>
                <a:r>
                  <a:rPr lang="en-US" dirty="0"/>
                  <a:t>E.g., in physics, if the function describes the displacement of an object, the first derivative gives the velocity of the object (i.e., the rate of change of the position)</a:t>
                </a:r>
              </a:p>
              <a:p>
                <a:pPr lvl="1"/>
                <a:r>
                  <a:rPr lang="en-US" dirty="0"/>
                  <a:t>The second derivative gives the acceleration of the object (i.e., the rate of change of the velocity)</a:t>
                </a:r>
              </a:p>
              <a:p>
                <a:r>
                  <a:rPr lang="en-US" dirty="0"/>
                  <a:t>If we apply the differentiation operation any number of times, we obtain the </a:t>
                </a:r>
                <a:r>
                  <a:rPr lang="en-US" i="1" dirty="0">
                    <a:solidFill>
                      <a:srgbClr val="FF0000"/>
                    </a:solidFill>
                  </a:rPr>
                  <a:t>n</a:t>
                </a:r>
                <a:r>
                  <a:rPr lang="en-US" dirty="0">
                    <a:solidFill>
                      <a:srgbClr val="FF0000"/>
                    </a:solidFill>
                  </a:rPr>
                  <a:t>-</a:t>
                </a:r>
                <a:r>
                  <a:rPr lang="en-US" dirty="0" err="1">
                    <a:solidFill>
                      <a:srgbClr val="FF0000"/>
                    </a:solidFill>
                  </a:rPr>
                  <a:t>th</a:t>
                </a:r>
                <a:r>
                  <a:rPr lang="en-US" dirty="0">
                    <a:solidFill>
                      <a:srgbClr val="FF0000"/>
                    </a:solidFill>
                  </a:rPr>
                  <a:t> derivative </a:t>
                </a:r>
                <a:r>
                  <a:rPr lang="en-US" dirty="0"/>
                  <a:t>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p>
                          <m:d>
                            <m:d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sup>
                      </m:sSup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C80CE44-D92D-4978-BC0D-44F6780667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8DC15F-F305-4CAE-9EC9-7BC560B5923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Differential Calculus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9766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A6B19-4064-453E-B51F-DC8C8F53D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Taylor Series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75E924-CFEB-4050-85F0-DAA10EDF09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Taylor series </a:t>
                </a:r>
                <a:r>
                  <a:rPr lang="en-US" dirty="0"/>
                  <a:t>provides a method to approximate any function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at a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if we have the first </a:t>
                </a:r>
                <a:r>
                  <a:rPr lang="en-US" i="1" dirty="0"/>
                  <a:t>n</a:t>
                </a:r>
                <a:r>
                  <a:rPr lang="en-US" dirty="0"/>
                  <a:t> derivatives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{"/>
                        <m:endChr m:val="}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dirty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dirty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sup>
                        </m:sSup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dirty="0"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d>
                          </m:sup>
                        </m:sSup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  <m:r>
                          <a:rPr lang="en-US" dirty="0">
                            <a:latin typeface="Cambria Math" panose="02040503050406030204" pitchFamily="18" charset="0"/>
                          </a:rPr>
                          <m:t>,…,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dirty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d>
                          </m:sup>
                        </m:sSup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For instance, for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, the second-order approximation of a function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</a:t>
                </a:r>
              </a:p>
              <a:p>
                <a:endParaRPr lang="en-US" sz="529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f>
                                <m:f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dirty="0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e>
                                    <m:sup>
                                      <m:r>
                                        <a:rPr lang="en-US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dirty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en-US" dirty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sSup>
                                    <m:sSup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dirty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p>
                                      <m:r>
                                        <a:rPr lang="en-US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dirty="0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dirty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en-US" dirty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dirty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Similarly, the approximation of </a:t>
                </a:r>
                <a14:m>
                  <m:oMath xmlns:m="http://schemas.openxmlformats.org/officeDocument/2006/math">
                    <m:r>
                      <a:rPr lang="en-US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with a Taylor polynomial of </a:t>
                </a:r>
                <a:r>
                  <a:rPr lang="en-US" i="1" dirty="0"/>
                  <a:t>n</a:t>
                </a:r>
                <a:r>
                  <a:rPr lang="en-US" dirty="0"/>
                  <a:t>-degree is</a:t>
                </a:r>
              </a:p>
              <a:p>
                <a:endParaRPr lang="en-US" sz="529" dirty="0"/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)≈</m:t>
                    </m:r>
                    <m:nary>
                      <m:naryPr>
                        <m:chr m:val="∑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dirty="0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"/>
                                <m:endChr m:val="|"/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dirty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dirty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US" dirty="0">
                                        <a:latin typeface="Cambria Math" panose="02040503050406030204" pitchFamily="18" charset="0"/>
                                      </a:rPr>
                                      <m:t>!</m:t>
                                    </m:r>
                                  </m:den>
                                </m:f>
                                <m:f>
                                  <m:f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dirty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</m:e>
                                      <m:sup>
                                        <m:d>
                                          <m:dPr>
                                            <m:ctrlPr>
                                              <a:rPr lang="en-US" i="1" dirty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dirty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e>
                                        </m:d>
                                      </m:sup>
                                    </m:sSup>
                                    <m:r>
                                      <a:rPr lang="en-US" dirty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dirty="0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sSup>
                                      <m:sSup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en-US" dirty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</m:e>
                          <m:sub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dirty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dirty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dirty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75E924-CFEB-4050-85F0-DAA10EDF09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1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CC317A-6D2A-4AD0-9ACD-FEC31FB70FE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Differential Calculus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D89E86-5DFF-4BC1-A1D1-8A782C4AF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412" y="4572656"/>
            <a:ext cx="2832288" cy="20967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AFD1E46-3718-4137-845C-0193C4C0734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06440" y="4763266"/>
                <a:ext cx="4951998" cy="1499460"/>
              </a:xfrm>
              <a:prstGeom prst="rect">
                <a:avLst/>
              </a:prstGeom>
            </p:spPr>
            <p:txBody>
              <a:bodyPr vert="horz" lIns="80682" tIns="40341" rIns="80682" bIns="40341" rtlCol="0">
                <a:normAutofit/>
              </a:bodyPr>
              <a:lstStyle>
                <a:lvl1pPr marL="288925" indent="-288925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Palatino Linotype" panose="02040502050505030304" pitchFamily="18" charset="0"/>
                  <a:buChar char="•"/>
                  <a:defRPr sz="20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1pPr>
                <a:lvl2pPr marL="631825" indent="-227013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2pPr>
                <a:lvl3pPr marL="914400" indent="-173038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3pPr>
                <a:lvl4pPr marL="1146175" indent="-174625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4pPr>
                <a:lvl5pPr marL="1376363" indent="-173038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»"/>
                  <a:defRPr sz="12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5pPr>
                <a:lvl6pPr marL="2514389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551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713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874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765" dirty="0"/>
                  <a:t>For example, the figure shows the first-order, second-order, and fifth-order polynomial of the exponential function </a:t>
                </a:r>
                <a14:m>
                  <m:oMath xmlns:m="http://schemas.openxmlformats.org/officeDocument/2006/math">
                    <m:r>
                      <a:rPr lang="en-US" sz="1765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765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765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765" i="1" dirty="0">
                        <a:latin typeface="Cambria Math" panose="02040503050406030204" pitchFamily="18" charset="0"/>
                      </a:rPr>
                      <m:t>)=</m:t>
                    </m:r>
                    <m:sSup>
                      <m:sSupPr>
                        <m:ctrlPr>
                          <a:rPr lang="en-US" sz="1765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765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765" i="1" dirty="0">
                            <a:latin typeface="Cambria Math" panose="02040503050406030204" pitchFamily="18" charset="0"/>
                          </a:rPr>
                          <m:t>𝑥</m:t>
                        </m:r>
                      </m:sup>
                    </m:sSup>
                  </m:oMath>
                </a14:m>
                <a:r>
                  <a:rPr lang="en-US" sz="1765" dirty="0"/>
                  <a:t> at the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765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765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765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1765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765" dirty="0"/>
              </a:p>
              <a:p>
                <a:endParaRPr lang="en-US" sz="1765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3AFD1E46-3718-4137-845C-0193C4C073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6440" y="4763266"/>
                <a:ext cx="4951998" cy="1499460"/>
              </a:xfrm>
              <a:prstGeom prst="rect">
                <a:avLst/>
              </a:prstGeom>
              <a:blipFill>
                <a:blip r:embed="rId4"/>
                <a:stretch>
                  <a:fillRect l="-1232" t="-2439" r="-17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5"/>
              </a:rPr>
              <a:t>http://d2l.ai/chapter_appendix-mathematics-for-deep-learning/single-variable-calculus.html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771163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F30EA-9B12-4E9E-B4C2-B8F021E38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Interpretation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C8F2CD-1D59-4F2A-AF20-A0B5F6C93E5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To provide a geometric interpretation of the derivatives, let’s consider a first-order Taylor series approximation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sz="529" dirty="0"/>
              </a:p>
              <a:p>
                <a:pPr marL="0" indent="0"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|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𝑑𝑓</m:t>
                                  </m:r>
                                </m:num>
                                <m:den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𝑑𝑥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sub>
                      </m:sSub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expression approximates the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by a line which passes through the point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has slope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𝑑𝑓</m:t>
                                </m:r>
                              </m:num>
                              <m:den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𝑑𝑥</m:t>
                                </m:r>
                              </m:den>
                            </m:f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(i.e., the value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𝑑𝑓</m:t>
                        </m:r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dirty="0"/>
                  <a:t> at the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DC8F2CD-1D59-4F2A-AF20-A0B5F6C93E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61E1536-D2D4-46FA-BD35-07A92E05AF2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Differential Calculus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4AD99-D41A-4D0C-88CE-687BA0F835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07"/>
          <a:stretch/>
        </p:blipFill>
        <p:spPr>
          <a:xfrm>
            <a:off x="6223073" y="4254974"/>
            <a:ext cx="3346534" cy="234572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C52B58A-E2E9-4074-8606-9322235C299E}"/>
              </a:ext>
            </a:extLst>
          </p:cNvPr>
          <p:cNvSpPr txBox="1">
            <a:spLocks/>
          </p:cNvSpPr>
          <p:nvPr/>
        </p:nvSpPr>
        <p:spPr>
          <a:xfrm>
            <a:off x="1902594" y="4127901"/>
            <a:ext cx="4193406" cy="1855858"/>
          </a:xfrm>
          <a:prstGeom prst="rect">
            <a:avLst/>
          </a:prstGeom>
        </p:spPr>
        <p:txBody>
          <a:bodyPr vert="horz" lIns="80682" tIns="40341" rIns="80682" bIns="40341" rtlCol="0">
            <a:normAutofit/>
          </a:bodyPr>
          <a:lstStyle>
            <a:lvl1pPr marL="288925" indent="-288925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31825" indent="-227013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indent="-173038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146175" indent="-174625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376363" indent="-173038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389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1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3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4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65" dirty="0"/>
              <a:t>Therefore, the first derivative of a function is also the </a:t>
            </a:r>
            <a:r>
              <a:rPr lang="en-US" sz="1765" dirty="0">
                <a:solidFill>
                  <a:srgbClr val="FF0000"/>
                </a:solidFill>
              </a:rPr>
              <a:t>slope of the tangent line</a:t>
            </a:r>
            <a:r>
              <a:rPr lang="en-US" sz="1765" dirty="0"/>
              <a:t> to the curve of the function</a:t>
            </a:r>
          </a:p>
          <a:p>
            <a:endParaRPr lang="en-US" sz="176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4"/>
              </a:rPr>
              <a:t>http://d2l.ai/chapter_appendix-mathematics-for-deep-learning/single-variable-calculus.html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3039114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Lifelong or continual learning</a:t>
            </a: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D6243E07-638D-B443-84D5-85BC5A5FEB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752600"/>
            <a:ext cx="11780363" cy="38862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0ABB26-5020-D643-94A2-2CE3784FAF10}"/>
              </a:ext>
            </a:extLst>
          </p:cNvPr>
          <p:cNvSpPr/>
          <p:nvPr/>
        </p:nvSpPr>
        <p:spPr>
          <a:xfrm>
            <a:off x="762000" y="6412468"/>
            <a:ext cx="1066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0" dirty="0">
                <a:solidFill>
                  <a:schemeClr val="tx1"/>
                </a:solidFill>
              </a:rPr>
              <a:t>J. Wang et al. </a:t>
            </a:r>
            <a:r>
              <a:rPr lang="en-US" sz="1800" b="0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Wanderlust: Online Continual Object Detection in the Real World</a:t>
            </a:r>
            <a:r>
              <a:rPr lang="en-US" sz="1800" b="0" dirty="0">
                <a:solidFill>
                  <a:schemeClr val="tx1"/>
                </a:solidFill>
              </a:rPr>
              <a:t>. ICCV 2021</a:t>
            </a:r>
          </a:p>
        </p:txBody>
      </p:sp>
    </p:spTree>
    <p:extLst>
      <p:ext uri="{BB962C8B-B14F-4D97-AF65-F5344CB8AC3E}">
        <p14:creationId xmlns:p14="http://schemas.microsoft.com/office/powerpoint/2010/main" val="135856911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80032-BF26-4AA0-8CDC-88B4F1CA0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Derivatives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68D51E-4113-4FE5-9192-C1B419B18E5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So far, we looked at functions of a single variable, where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Functions that depend on many variables are called </a:t>
                </a:r>
                <a:r>
                  <a:rPr lang="en-US" dirty="0">
                    <a:solidFill>
                      <a:srgbClr val="FF0000"/>
                    </a:solidFill>
                  </a:rPr>
                  <a:t>multivariate functions</a:t>
                </a:r>
              </a:p>
              <a:p>
                <a:r>
                  <a:rPr lang="en-US" dirty="0"/>
                  <a:t>Let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dirty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be a multivariate function with </a:t>
                </a:r>
                <a:r>
                  <a:rPr lang="en-US" i="1" dirty="0"/>
                  <a:t>n</a:t>
                </a:r>
                <a:r>
                  <a:rPr lang="en-US" dirty="0"/>
                  <a:t> variables</a:t>
                </a:r>
              </a:p>
              <a:p>
                <a:pPr lvl="1"/>
                <a:r>
                  <a:rPr lang="en-US" dirty="0"/>
                  <a:t>The input is an </a:t>
                </a:r>
                <a:r>
                  <a:rPr lang="en-US" i="1" dirty="0"/>
                  <a:t>n</a:t>
                </a:r>
                <a:r>
                  <a:rPr lang="en-US" dirty="0"/>
                  <a:t>-dimensional vector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 ,…,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 and the output is a scalar </a:t>
                </a:r>
                <a:r>
                  <a:rPr lang="en-US" i="1" dirty="0"/>
                  <a:t>y</a:t>
                </a:r>
              </a:p>
              <a:p>
                <a:pPr lvl="1"/>
                <a:r>
                  <a:rPr lang="en-US" dirty="0"/>
                  <a:t>The mapping is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partial derivative </a:t>
                </a:r>
                <a:r>
                  <a:rPr lang="en-US" dirty="0"/>
                  <a:t>of </a:t>
                </a:r>
                <a:r>
                  <a:rPr lang="en-US" i="1" dirty="0"/>
                  <a:t>y</a:t>
                </a:r>
                <a:r>
                  <a:rPr lang="en-US" dirty="0"/>
                  <a:t> with respect to its </a:t>
                </a:r>
                <a:r>
                  <a:rPr lang="en-US" i="1" dirty="0" err="1"/>
                  <a:t>i</a:t>
                </a:r>
                <a:r>
                  <a:rPr lang="en-US" baseline="30000" dirty="0" err="1"/>
                  <a:t>th</a:t>
                </a:r>
                <a:r>
                  <a:rPr lang="en-US" dirty="0"/>
                  <a:t>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</a:t>
                </a:r>
              </a:p>
              <a:p>
                <a:endParaRPr lang="en-US" sz="529" dirty="0"/>
              </a:p>
              <a:p>
                <a:pPr marL="0" indent="0"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lim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→0</m:t>
                              </m:r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 ,…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  … ,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 ,… 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   … ,</m:t>
                              </m:r>
                              <m:sSub>
                                <m:sSubPr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To calculate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dirty="0"/>
                  <a:t>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𝜕</m:t>
                    </m:r>
                  </m:oMath>
                </a14:m>
                <a:r>
                  <a:rPr lang="en-US" dirty="0"/>
                  <a:t> pronounced “del” or we can just say “partial derivative”), we can treat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,…,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… ,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as constants and calculate the derivative of </a:t>
                </a:r>
                <a:r>
                  <a:rPr lang="en-US" i="1" dirty="0"/>
                  <a:t>y</a:t>
                </a:r>
                <a:r>
                  <a:rPr lang="en-US" dirty="0"/>
                  <a:t> only with respect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For notation of partial derivatives, the following are equivalent:</a:t>
                </a:r>
              </a:p>
              <a:p>
                <a:endParaRPr lang="en-US" sz="529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da-DK" i="1" dirty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a-DK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a-DK" b="1" dirty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da-DK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a-DK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da-DK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a-DK" i="1" dirty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a:rPr lang="da-DK" i="1" dirty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68D51E-4113-4FE5-9192-C1B419B18E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09604-F8CB-4AD6-99A4-0F6288DBAE3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Differential Calculus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14791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BBED8-682D-47C6-99EF-79418D1B8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8D3B6B-4F3E-4E66-B320-B77FC377178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02594" y="1844827"/>
                <a:ext cx="8456704" cy="501317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We can concatenate partial derivatives of a multivariate function with respect to all its input variables to obtain the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gradient</a:t>
                </a:r>
                <a:r>
                  <a:rPr lang="en-US" dirty="0"/>
                  <a:t> vector of the function</a:t>
                </a:r>
              </a:p>
              <a:p>
                <a:r>
                  <a:rPr lang="en-US" dirty="0"/>
                  <a:t>The gradient of the multivariate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0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with respect to the </a:t>
                </a:r>
                <a:r>
                  <a:rPr lang="en-US" i="1" dirty="0"/>
                  <a:t>n</a:t>
                </a:r>
                <a:r>
                  <a:rPr lang="en-US" dirty="0"/>
                  <a:t>-dimensional input vector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 ,…,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, is a vector of </a:t>
                </a:r>
                <a:r>
                  <a:rPr lang="en-US" i="1" dirty="0"/>
                  <a:t>n</a:t>
                </a:r>
                <a:r>
                  <a:rPr lang="en-US" dirty="0"/>
                  <a:t> partial derivatives</a:t>
                </a:r>
              </a:p>
              <a:p>
                <a:endParaRPr lang="en-US" sz="529" dirty="0"/>
              </a:p>
              <a:p>
                <a:pPr marL="0" indent="0"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𝐱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 i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,…,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𝐱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When there is no ambiguity, the notations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are often used for the gradient instead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symbol for the gradient is the Greek letter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𝛻</m:t>
                    </m:r>
                  </m:oMath>
                </a14:m>
                <a:r>
                  <a:rPr lang="en-US" dirty="0"/>
                  <a:t> (pronounced “</a:t>
                </a:r>
                <a:r>
                  <a:rPr lang="en-US" dirty="0" err="1"/>
                  <a:t>nabla</a:t>
                </a:r>
                <a:r>
                  <a:rPr lang="en-US" dirty="0"/>
                  <a:t>”), although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𝛻</m:t>
                        </m:r>
                      </m:e>
                      <m:sub>
                        <m:r>
                          <a:rPr lang="en-US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more often it is pronounced “gradient of </a:t>
                </a:r>
                <a:r>
                  <a:rPr lang="en-US" i="1" dirty="0"/>
                  <a:t>f</a:t>
                </a:r>
                <a:r>
                  <a:rPr lang="en-US" dirty="0"/>
                  <a:t> with respect to </a:t>
                </a:r>
                <a:r>
                  <a:rPr lang="en-US" b="1" dirty="0"/>
                  <a:t>x</a:t>
                </a:r>
                <a:r>
                  <a:rPr lang="en-US" dirty="0"/>
                  <a:t>” </a:t>
                </a:r>
              </a:p>
              <a:p>
                <a:r>
                  <a:rPr lang="en-US" dirty="0"/>
                  <a:t>In ML, the gradient descent algorithm relies on the opposite direction of the gradient of the loss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/>
                  <a:t> with respect to the model parameters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minimizing the loss function</a:t>
                </a:r>
              </a:p>
              <a:p>
                <a:pPr lvl="1"/>
                <a:r>
                  <a:rPr lang="en-US" dirty="0"/>
                  <a:t>Adversarial examples can be created by adding perturbation in the direction of the gradient of the loss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ℒ</m:t>
                    </m:r>
                  </m:oMath>
                </a14:m>
                <a:r>
                  <a:rPr lang="en-US" dirty="0"/>
                  <a:t> with respect to input examples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𝛻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maximizing the loss function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8D3B6B-4F3E-4E66-B320-B77FC37717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2594" y="1844827"/>
                <a:ext cx="8456704" cy="5013174"/>
              </a:xfrm>
              <a:blipFill>
                <a:blip r:embed="rId3"/>
                <a:stretch>
                  <a:fillRect l="-577" t="-730" r="-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4CC856-DBA7-402B-9D46-02FDF71B0AE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Differential Calculus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754112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47832-79E3-400A-A22D-E00D96A4A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Hessian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B0E7A8-5A70-4894-B133-A04BC88772C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To calculate the second-order partial derivatives of multivariate functions, we need to calculate the derivatives for all combination of input variables</a:t>
                </a:r>
              </a:p>
              <a:p>
                <a:r>
                  <a:rPr lang="en-US" dirty="0"/>
                  <a:t>That is, for a function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with an </a:t>
                </a:r>
                <a:r>
                  <a:rPr lang="en-US" i="1" dirty="0"/>
                  <a:t>n</a:t>
                </a:r>
                <a:r>
                  <a:rPr lang="en-US" dirty="0"/>
                  <a:t>-dimensional input vector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 ,…,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, there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second partial derivatives for any choice of </a:t>
                </a:r>
                <a:r>
                  <a:rPr lang="en-US" i="1" dirty="0" err="1"/>
                  <a:t>i</a:t>
                </a:r>
                <a:r>
                  <a:rPr lang="en-US" dirty="0"/>
                  <a:t> and </a:t>
                </a:r>
                <a:r>
                  <a:rPr lang="en-US" i="1" dirty="0"/>
                  <a:t>j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num>
                            <m:den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i="1" dirty="0"/>
              </a:p>
              <a:p>
                <a:r>
                  <a:rPr lang="en-US" dirty="0"/>
                  <a:t>The second partial derivatives are assembled in a matrix called the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Hessian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0" smtClean="0">
                              <a:latin typeface="Cambria Math" panose="02040503050406030204" pitchFamily="18" charset="0"/>
                            </a:rPr>
                            <m:t>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𝜕</m:t>
                                        </m:r>
                                      </m:e>
                                      <m:sup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num>
                                  <m:den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Computing and storing the Hessian matrix for functions with high-dimensional inputs can be computationally prohibitive</a:t>
                </a:r>
              </a:p>
              <a:p>
                <a:pPr lvl="1"/>
                <a:r>
                  <a:rPr lang="en-US" dirty="0"/>
                  <a:t>E.g., the loss function for a ResNet50 model with approximately 23 million parameters, has a Hessian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23 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×23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=529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dirty="0"/>
                  <a:t> (trillion) parameters</a:t>
                </a:r>
              </a:p>
              <a:p>
                <a:endParaRPr lang="en-US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4B0E7A8-5A70-4894-B133-A04BC88772C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b="-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1B87CA-B226-489C-8D81-8498A9555A8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Differential Calculus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47857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A0E47-7BFE-4315-9FBC-EC6FCBF6E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Jacobian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580501-8E94-41ED-BA49-B54E9A43B9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02594" y="1844827"/>
                <a:ext cx="8456704" cy="4824534"/>
              </a:xfrm>
            </p:spPr>
            <p:txBody>
              <a:bodyPr/>
              <a:lstStyle/>
              <a:p>
                <a:r>
                  <a:rPr lang="en-US" dirty="0"/>
                  <a:t>The concept of derivatives can be further generalized to </a:t>
                </a:r>
                <a:r>
                  <a:rPr lang="en-US" dirty="0">
                    <a:solidFill>
                      <a:srgbClr val="FF0000"/>
                    </a:solidFill>
                  </a:rPr>
                  <a:t>vector-valued functions </a:t>
                </a:r>
                <a:r>
                  <a:rPr lang="en-US" dirty="0"/>
                  <a:t>(or, </a:t>
                </a:r>
                <a:r>
                  <a:rPr lang="en-US" dirty="0">
                    <a:solidFill>
                      <a:srgbClr val="FF0000"/>
                    </a:solidFill>
                  </a:rPr>
                  <a:t>vector fields</a:t>
                </a:r>
                <a:r>
                  <a:rPr lang="en-US" dirty="0"/>
                  <a:t>)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For an </a:t>
                </a:r>
                <a:r>
                  <a:rPr lang="en-US" i="1" dirty="0"/>
                  <a:t>n</a:t>
                </a:r>
                <a:r>
                  <a:rPr lang="en-US" dirty="0"/>
                  <a:t>-dimensional input vector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 ,…,</m:t>
                            </m:r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, the vector of functions is given as</a:t>
                </a:r>
              </a:p>
              <a:p>
                <a:pPr marL="0" indent="0" algn="ctr">
                  <a:spcAft>
                    <a:spcPts val="529"/>
                  </a:spcAft>
                  <a:buNone/>
                </a:pP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𝐟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</m:d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</m:d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0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The matrix of first-order partial derivates of the vector-valued function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𝐟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matrix called a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Jacobian</a:t>
                </a:r>
              </a:p>
              <a:p>
                <a:pPr marL="0" indent="0"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0" smtClean="0">
                          <a:latin typeface="Cambria Math" panose="02040503050406030204" pitchFamily="18" charset="0"/>
                        </a:rPr>
                        <m:t>𝐉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>
                                  <m:f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1">
                                            <a:latin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1">
                                            <a:latin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1">
                                            <a:latin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e>
                              <m:e>
                                <m:f>
                                  <m:fPr>
                                    <m:ctrlP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𝑓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1">
                                            <a:latin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</m:e>
                                    </m:d>
                                  </m:num>
                                  <m:den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𝜕</m:t>
                                    </m:r>
                                    <m:sSub>
                                      <m:sSub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For example, in robotics a robot Jacobian matrix gives the partial derivatives of the translational and angular velocities of the robot end-effector with respect to the joints (i.e., axes) velocities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1580501-8E94-41ED-BA49-B54E9A43B9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2594" y="1844827"/>
                <a:ext cx="8456704" cy="4824534"/>
              </a:xfrm>
              <a:blipFill>
                <a:blip r:embed="rId2"/>
                <a:stretch>
                  <a:fillRect l="-577" t="-759" r="-6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2A97CA-C98A-4B10-A460-FFB782C3272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Differential Calculus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13308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Integral Calculus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a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defined on the domain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 dirty="0" err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, the definite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integral</a:t>
                </a:r>
                <a:r>
                  <a:rPr lang="en-US" dirty="0"/>
                  <a:t> of the function is denoted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4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Geometric interpretation of the integral is the area between the horizontal axis and the graph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between the points </a:t>
                </a:r>
                <a:r>
                  <a:rPr lang="en-US" i="1" dirty="0"/>
                  <a:t>a</a:t>
                </a:r>
                <a:r>
                  <a:rPr lang="en-US" dirty="0"/>
                  <a:t> and </a:t>
                </a:r>
                <a:r>
                  <a:rPr lang="en-US" i="1" dirty="0"/>
                  <a:t>b</a:t>
                </a:r>
              </a:p>
              <a:p>
                <a:pPr lvl="1"/>
                <a:r>
                  <a:rPr lang="en-US" dirty="0"/>
                  <a:t>In this figure, the integral is the sum of blue areas (where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&gt;0)</m:t>
                    </m:r>
                  </m:oMath>
                </a14:m>
                <a:r>
                  <a:rPr lang="en-US" dirty="0"/>
                  <a:t> minus the pink area (where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A77435-8500-45BB-84CA-C26425290D2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Integral Calculus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833" y="4509120"/>
            <a:ext cx="3303896" cy="1982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4"/>
              </a:rPr>
              <a:t>https://mjo.osborne.economics.utoronto.ca/index.php/tutorial/index/1/clc/t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404806374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DBBE5-C642-4F67-A65E-D531A4991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44E83B-8376-4739-B389-9ED5364EFA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Optimization</a:t>
                </a:r>
                <a:r>
                  <a:rPr lang="en-US" dirty="0"/>
                  <a:t> is concerned with optimizing an </a:t>
                </a:r>
                <a:r>
                  <a:rPr lang="en-US" dirty="0">
                    <a:solidFill>
                      <a:srgbClr val="FF0000"/>
                    </a:solidFill>
                  </a:rPr>
                  <a:t>objective function </a:t>
                </a:r>
                <a:r>
                  <a:rPr lang="en-US" dirty="0"/>
                  <a:t>— finding the value of an argument that minimizes of maximizes the function</a:t>
                </a:r>
              </a:p>
              <a:p>
                <a:pPr lvl="1"/>
                <a:r>
                  <a:rPr lang="en-US" dirty="0"/>
                  <a:t>Most optimization algorithms are formulated in terms of minimizing a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Maximization is accomplished vie minimizing the negative of an objective function (e.g., minimize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In minimization problems, the objective function is often referred to as a </a:t>
                </a:r>
                <a:r>
                  <a:rPr lang="en-US" dirty="0">
                    <a:solidFill>
                      <a:srgbClr val="FF0000"/>
                    </a:solidFill>
                  </a:rPr>
                  <a:t>cost function </a:t>
                </a:r>
                <a:r>
                  <a:rPr lang="en-US" dirty="0"/>
                  <a:t>or </a:t>
                </a:r>
                <a:r>
                  <a:rPr lang="en-US" dirty="0">
                    <a:solidFill>
                      <a:srgbClr val="FF0000"/>
                    </a:solidFill>
                  </a:rPr>
                  <a:t>loss function </a:t>
                </a:r>
                <a:r>
                  <a:rPr lang="en-US" dirty="0"/>
                  <a:t>or</a:t>
                </a:r>
                <a:r>
                  <a:rPr lang="en-US" dirty="0">
                    <a:solidFill>
                      <a:srgbClr val="FF0000"/>
                    </a:solidFill>
                  </a:rPr>
                  <a:t> error function</a:t>
                </a:r>
              </a:p>
              <a:p>
                <a:r>
                  <a:rPr lang="en-US" dirty="0"/>
                  <a:t>Optimization is very important for machine learning</a:t>
                </a:r>
              </a:p>
              <a:p>
                <a:pPr lvl="1"/>
                <a:r>
                  <a:rPr lang="en-US" dirty="0"/>
                  <a:t>The performance of optimization algorithms affect the model’s training efficiency</a:t>
                </a:r>
              </a:p>
              <a:p>
                <a:r>
                  <a:rPr lang="en-US" dirty="0"/>
                  <a:t>Most optimization problems in machine learning are </a:t>
                </a:r>
                <a:r>
                  <a:rPr lang="en-US" dirty="0">
                    <a:solidFill>
                      <a:srgbClr val="FF0000"/>
                    </a:solidFill>
                  </a:rPr>
                  <a:t>nonconvex</a:t>
                </a:r>
              </a:p>
              <a:p>
                <a:pPr lvl="1"/>
                <a:r>
                  <a:rPr lang="en-US" dirty="0"/>
                  <a:t>Meaning that the loss function is not a convex function</a:t>
                </a:r>
              </a:p>
              <a:p>
                <a:pPr lvl="1"/>
                <a:r>
                  <a:rPr lang="en-US" dirty="0"/>
                  <a:t>Nonetheless, the design and analysis of algorithms for solving convex problems has been very instructive for advancing the field of machine learning</a:t>
                </a:r>
              </a:p>
              <a:p>
                <a:pPr lvl="1"/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44E83B-8376-4739-B389-9ED5364EFA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B4910-E48A-4C50-A819-045E2ACDBB2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376506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974" y="4127901"/>
            <a:ext cx="3458721" cy="23508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Optimization and machine learning have related, but somewhat different goals</a:t>
            </a:r>
          </a:p>
          <a:p>
            <a:pPr lvl="1"/>
            <a:r>
              <a:rPr lang="en-US" dirty="0"/>
              <a:t>Goal in optimization: minimize an objective function</a:t>
            </a:r>
          </a:p>
          <a:p>
            <a:pPr lvl="2"/>
            <a:r>
              <a:rPr lang="en-US" dirty="0"/>
              <a:t>For a set of training examples, reduce the </a:t>
            </a:r>
            <a:r>
              <a:rPr lang="en-US" dirty="0">
                <a:solidFill>
                  <a:srgbClr val="FF0000"/>
                </a:solidFill>
              </a:rPr>
              <a:t>training error</a:t>
            </a:r>
          </a:p>
          <a:p>
            <a:pPr lvl="1"/>
            <a:r>
              <a:rPr lang="en-US" dirty="0"/>
              <a:t>Goal in ML: find a suitable model, to predict on data examples</a:t>
            </a:r>
          </a:p>
          <a:p>
            <a:pPr lvl="2"/>
            <a:r>
              <a:rPr lang="en-US" dirty="0"/>
              <a:t>For a set of testing examples, reduce the </a:t>
            </a:r>
            <a:r>
              <a:rPr lang="en-US" dirty="0">
                <a:solidFill>
                  <a:srgbClr val="FF0000"/>
                </a:solidFill>
              </a:rPr>
              <a:t>generalization error</a:t>
            </a:r>
          </a:p>
          <a:p>
            <a:r>
              <a:rPr lang="en-US" dirty="0"/>
              <a:t>For a given empirical function </a:t>
            </a:r>
            <a:r>
              <a:rPr lang="en-US" i="1" dirty="0"/>
              <a:t>g </a:t>
            </a:r>
            <a:r>
              <a:rPr lang="en-US" dirty="0"/>
              <a:t>(dashed purple curve), optimization algorithms attempt to find the point of minimum </a:t>
            </a:r>
            <a:r>
              <a:rPr lang="en-US" dirty="0">
                <a:solidFill>
                  <a:srgbClr val="FF0000"/>
                </a:solidFill>
              </a:rPr>
              <a:t>empirical risk</a:t>
            </a:r>
          </a:p>
          <a:p>
            <a:pPr lvl="1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7AEE2DB-1514-4D88-99BD-3DF693D1B16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02594" y="3873755"/>
            <a:ext cx="5146453" cy="2795605"/>
          </a:xfrm>
          <a:prstGeom prst="rect">
            <a:avLst/>
          </a:prstGeom>
        </p:spPr>
        <p:txBody>
          <a:bodyPr vert="horz" lIns="80682" tIns="40341" rIns="80682" bIns="40341" rtlCol="0">
            <a:normAutofit/>
          </a:bodyPr>
          <a:lstStyle>
            <a:lvl1pPr marL="288925" indent="-288925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31825" indent="-227013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indent="-173038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146175" indent="-174625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376363" indent="-173038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389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1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3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4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65" dirty="0"/>
              <a:t>The expected function </a:t>
            </a:r>
            <a:r>
              <a:rPr lang="en-US" sz="1765" i="1" dirty="0"/>
              <a:t>f</a:t>
            </a:r>
            <a:r>
              <a:rPr lang="en-US" sz="1765" dirty="0"/>
              <a:t> (blue curve) is obtained given a limited amount of training data examples</a:t>
            </a:r>
          </a:p>
          <a:p>
            <a:r>
              <a:rPr lang="en-US" sz="1765" dirty="0"/>
              <a:t>ML algorithms attempt to find the point of minimum </a:t>
            </a:r>
            <a:r>
              <a:rPr lang="en-US" sz="1765" dirty="0">
                <a:solidFill>
                  <a:srgbClr val="FF0000"/>
                </a:solidFill>
              </a:rPr>
              <a:t>expected risk</a:t>
            </a:r>
            <a:r>
              <a:rPr lang="en-US" sz="1765" dirty="0"/>
              <a:t>, based on minimizing the error on a set of testing examples</a:t>
            </a:r>
          </a:p>
          <a:p>
            <a:pPr lvl="2"/>
            <a:r>
              <a:rPr lang="en-US" sz="1412" dirty="0"/>
              <a:t>Which may be at a different location than the minimum of the training examples</a:t>
            </a:r>
          </a:p>
          <a:p>
            <a:pPr lvl="2"/>
            <a:r>
              <a:rPr lang="en-US" sz="1412" dirty="0"/>
              <a:t>And which may not be minimal in a formal sense</a:t>
            </a:r>
          </a:p>
          <a:p>
            <a:pPr marL="357206" lvl="1" indent="0">
              <a:buNone/>
            </a:pPr>
            <a:endParaRPr lang="en-US" sz="1588" dirty="0"/>
          </a:p>
          <a:p>
            <a:endParaRPr lang="en-US" sz="1765" dirty="0"/>
          </a:p>
          <a:p>
            <a:pPr lvl="1"/>
            <a:endParaRPr lang="en-US" sz="1588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4"/>
              </a:rPr>
              <a:t>http://d2l.ai/chapter_optimization/optimization-intro.html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171257504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Stationary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Stationary points </a:t>
                </a:r>
                <a:r>
                  <a:rPr lang="en-US" dirty="0"/>
                  <a:t>( or </a:t>
                </a:r>
                <a:r>
                  <a:rPr lang="en-US" dirty="0">
                    <a:solidFill>
                      <a:srgbClr val="FF0000"/>
                    </a:solidFill>
                  </a:rPr>
                  <a:t>critical points</a:t>
                </a:r>
                <a:r>
                  <a:rPr lang="en-US" dirty="0"/>
                  <a:t>) of a differentiable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of one variable are the points where the derivative of the function is zero, i.e.,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′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)=0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stationary points can be:</a:t>
                </a:r>
              </a:p>
              <a:p>
                <a:pPr lvl="1"/>
                <a:r>
                  <a:rPr lang="en-US" b="1" i="1" dirty="0">
                    <a:solidFill>
                      <a:srgbClr val="0070C0"/>
                    </a:solidFill>
                  </a:rPr>
                  <a:t>Minimum</a:t>
                </a:r>
                <a:r>
                  <a:rPr lang="en-US" dirty="0"/>
                  <a:t>, a point where the derivative changes from negative to positive</a:t>
                </a:r>
              </a:p>
              <a:p>
                <a:pPr lvl="1"/>
                <a:r>
                  <a:rPr lang="en-US" b="1" i="1" dirty="0">
                    <a:solidFill>
                      <a:srgbClr val="0070C0"/>
                    </a:solidFill>
                  </a:rPr>
                  <a:t>Maximum</a:t>
                </a:r>
                <a:r>
                  <a:rPr lang="en-US" dirty="0"/>
                  <a:t>, a point where the derivative changes from positive to negative</a:t>
                </a:r>
              </a:p>
              <a:p>
                <a:pPr lvl="1"/>
                <a:r>
                  <a:rPr lang="en-US" b="1" i="1" dirty="0">
                    <a:solidFill>
                      <a:srgbClr val="0070C0"/>
                    </a:solidFill>
                  </a:rPr>
                  <a:t>Saddle point</a:t>
                </a:r>
                <a:r>
                  <a:rPr lang="en-US" dirty="0"/>
                  <a:t>, derivative is either positive or negative on both sides of the point</a:t>
                </a:r>
              </a:p>
              <a:p>
                <a:r>
                  <a:rPr lang="en-US" dirty="0"/>
                  <a:t>The minimum and maximum points are collectively known as </a:t>
                </a:r>
                <a:r>
                  <a:rPr lang="en-US" dirty="0">
                    <a:solidFill>
                      <a:srgbClr val="FF0000"/>
                    </a:solidFill>
                  </a:rPr>
                  <a:t>extremum points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5C7B1F-93BF-4C31-9409-E8334B09488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276" y="4290720"/>
            <a:ext cx="3527023" cy="20887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1902593" y="3937292"/>
                <a:ext cx="4828771" cy="2795605"/>
              </a:xfrm>
              <a:prstGeom prst="rect">
                <a:avLst/>
              </a:prstGeom>
            </p:spPr>
            <p:txBody>
              <a:bodyPr vert="horz" lIns="80682" tIns="40341" rIns="80682" bIns="40341" rtlCol="0">
                <a:normAutofit/>
              </a:bodyPr>
              <a:lstStyle>
                <a:lvl1pPr marL="288925" indent="-288925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Palatino Linotype" panose="02040502050505030304" pitchFamily="18" charset="0"/>
                  <a:buChar char="•"/>
                  <a:defRPr sz="20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1pPr>
                <a:lvl2pPr marL="631825" indent="-227013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2pPr>
                <a:lvl3pPr marL="914400" indent="-173038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3pPr>
                <a:lvl4pPr marL="1146175" indent="-174625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4pPr>
                <a:lvl5pPr marL="1376363" indent="-173038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»"/>
                  <a:defRPr sz="12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5pPr>
                <a:lvl6pPr marL="2514389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551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713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874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765" dirty="0"/>
                  <a:t>The nature of stationary points can be determined based on the second derivative of </a:t>
                </a:r>
                <a14:m>
                  <m:oMath xmlns:m="http://schemas.openxmlformats.org/officeDocument/2006/math">
                    <m:r>
                      <a:rPr lang="en-US" sz="1765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1765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765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765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765" dirty="0"/>
                  <a:t> at the point</a:t>
                </a:r>
              </a:p>
              <a:p>
                <a:pPr lvl="1"/>
                <a:r>
                  <a:rPr lang="en-US" sz="1588" dirty="0"/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8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1588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588" i="1" dirty="0">
                        <a:latin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1588" dirty="0"/>
                  <a:t>, the point is a minimum</a:t>
                </a:r>
              </a:p>
              <a:p>
                <a:pPr lvl="1"/>
                <a:r>
                  <a:rPr lang="en-US" sz="1588" dirty="0"/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8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1588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588" i="1" dirty="0">
                        <a:latin typeface="Cambria Math" panose="02040503050406030204" pitchFamily="18" charset="0"/>
                      </a:rPr>
                      <m:t>&lt;0</m:t>
                    </m:r>
                  </m:oMath>
                </a14:m>
                <a:r>
                  <a:rPr lang="en-US" sz="1588" dirty="0"/>
                  <a:t>, the point is a maximum</a:t>
                </a:r>
              </a:p>
              <a:p>
                <a:pPr lvl="1"/>
                <a:r>
                  <a:rPr lang="en-US" sz="1588" dirty="0"/>
                  <a:t>If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88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sz="1588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1588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588" dirty="0"/>
                  <a:t>, inconclusive, the point can be a saddle point, but it may not</a:t>
                </a:r>
              </a:p>
              <a:p>
                <a:pPr marL="357206" indent="-302575"/>
                <a:r>
                  <a:rPr lang="en-US" sz="1765" dirty="0"/>
                  <a:t>The same concept also applies to gradients of multivariate functions</a:t>
                </a:r>
              </a:p>
              <a:p>
                <a:pPr lvl="1"/>
                <a:endParaRPr lang="en-US" sz="1588" dirty="0"/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593" y="3937292"/>
                <a:ext cx="4828771" cy="2795605"/>
              </a:xfrm>
              <a:prstGeom prst="rect">
                <a:avLst/>
              </a:prstGeom>
              <a:blipFill>
                <a:blip r:embed="rId5"/>
                <a:stretch>
                  <a:fillRect l="-1263" t="-1310" r="-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91792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Minima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Among the challenges in optimization of model’s parameters in ML involve local minima, saddle points, vanishing gradients </a:t>
                </a:r>
              </a:p>
              <a:p>
                <a:r>
                  <a:rPr lang="en-US" dirty="0"/>
                  <a:t>For an objective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if the value at a point </a:t>
                </a:r>
                <a:r>
                  <a:rPr lang="en-US" i="1" dirty="0"/>
                  <a:t>x</a:t>
                </a:r>
                <a:r>
                  <a:rPr lang="en-US" dirty="0"/>
                  <a:t> is the minimum of the objective function </a:t>
                </a:r>
                <a:r>
                  <a:rPr lang="en-US" dirty="0">
                    <a:solidFill>
                      <a:srgbClr val="FF0000"/>
                    </a:solidFill>
                  </a:rPr>
                  <a:t>over the entire domain </a:t>
                </a:r>
                <a:r>
                  <a:rPr lang="en-US" dirty="0"/>
                  <a:t>of </a:t>
                </a:r>
                <a:r>
                  <a:rPr lang="en-US" i="1" dirty="0"/>
                  <a:t>x</a:t>
                </a:r>
                <a:r>
                  <a:rPr lang="en-US" dirty="0"/>
                  <a:t>, then it is the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global minimum</a:t>
                </a:r>
              </a:p>
              <a:p>
                <a:r>
                  <a:rPr lang="en-US" dirty="0"/>
                  <a:t>If the value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at </a:t>
                </a:r>
                <a:r>
                  <a:rPr lang="en-US" i="1" dirty="0"/>
                  <a:t>x</a:t>
                </a:r>
                <a:r>
                  <a:rPr lang="en-US" dirty="0"/>
                  <a:t> is smaller than the values of the objective function at any other points in </a:t>
                </a:r>
                <a:r>
                  <a:rPr lang="en-US" dirty="0">
                    <a:solidFill>
                      <a:srgbClr val="FF0000"/>
                    </a:solidFill>
                  </a:rPr>
                  <a:t>the vicinity </a:t>
                </a:r>
                <a:r>
                  <a:rPr lang="en-US" dirty="0"/>
                  <a:t>of </a:t>
                </a:r>
                <a:r>
                  <a:rPr lang="en-US" i="1" dirty="0"/>
                  <a:t>x</a:t>
                </a:r>
                <a:r>
                  <a:rPr lang="en-US" dirty="0"/>
                  <a:t>, then it is the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local minimum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B3CD89C-888A-4997-9343-988CA956CFB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829" y="3810219"/>
            <a:ext cx="3660647" cy="2568979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775520" y="3653561"/>
            <a:ext cx="4574626" cy="2571044"/>
          </a:xfrm>
          <a:prstGeom prst="rect">
            <a:avLst/>
          </a:prstGeom>
        </p:spPr>
        <p:txBody>
          <a:bodyPr vert="horz" lIns="80682" tIns="40341" rIns="80682" bIns="40341" rtlCol="0">
            <a:normAutofit/>
          </a:bodyPr>
          <a:lstStyle>
            <a:lvl1pPr marL="288925" indent="-288925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31825" indent="-227013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indent="-173038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146175" indent="-174625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376363" indent="-173038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389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1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3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4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1588" dirty="0"/>
              <a:t>The objective functions in ML usually have many local minima</a:t>
            </a:r>
          </a:p>
          <a:p>
            <a:pPr lvl="2"/>
            <a:r>
              <a:rPr lang="en-US" sz="1412" dirty="0"/>
              <a:t>When the solution of the optimization algorithm is near the local minimum, the gradient of the loss function approaches or becomes zero (vanishing gradients)</a:t>
            </a:r>
          </a:p>
          <a:p>
            <a:pPr lvl="2"/>
            <a:r>
              <a:rPr lang="en-US" sz="1412" dirty="0"/>
              <a:t>Therefore, the obtained solution in the final iteration can be a local minimum, rather than the global minimum</a:t>
            </a:r>
          </a:p>
          <a:p>
            <a:endParaRPr lang="en-US" sz="1765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4"/>
              </a:rPr>
              <a:t>http://d2l.ai/chapter_optimization/optimization-intro.html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351682062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Saddle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gradient of a function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at a </a:t>
                </a:r>
                <a:r>
                  <a:rPr lang="en-US" dirty="0">
                    <a:solidFill>
                      <a:srgbClr val="FF0000"/>
                    </a:solidFill>
                  </a:rPr>
                  <a:t>saddle point </a:t>
                </a:r>
                <a:r>
                  <a:rPr lang="en-US" dirty="0"/>
                  <a:t>is 0, but the point is not a minimum or maximum point</a:t>
                </a:r>
              </a:p>
              <a:p>
                <a:pPr lvl="1"/>
                <a:r>
                  <a:rPr lang="en-US" dirty="0"/>
                  <a:t>The optimization algorithms may stall at saddle points, without reaching a minima</a:t>
                </a:r>
              </a:p>
              <a:p>
                <a:r>
                  <a:rPr lang="en-US" dirty="0"/>
                  <a:t>Note also that the point of a function at which the sign of the curvature changes is called an </a:t>
                </a:r>
                <a:r>
                  <a:rPr lang="en-US" dirty="0">
                    <a:solidFill>
                      <a:srgbClr val="FF0000"/>
                    </a:solidFill>
                  </a:rPr>
                  <a:t>inflection point </a:t>
                </a:r>
              </a:p>
              <a:p>
                <a:pPr lvl="1"/>
                <a:r>
                  <a:rPr lang="en-US" dirty="0"/>
                  <a:t>An inflection point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′′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 can also be a saddle point, but it does not have to be</a:t>
                </a:r>
              </a:p>
              <a:p>
                <a:r>
                  <a:rPr lang="en-US" dirty="0"/>
                  <a:t>For the 2D function (right figure), the saddle point is at (0,0)</a:t>
                </a:r>
              </a:p>
              <a:p>
                <a:pPr lvl="1"/>
                <a:r>
                  <a:rPr lang="en-US" dirty="0"/>
                  <a:t>The point looks like a saddle, and gives the minimum with respect to </a:t>
                </a:r>
                <a:r>
                  <a:rPr lang="en-US" i="1" dirty="0"/>
                  <a:t>x</a:t>
                </a:r>
                <a:r>
                  <a:rPr lang="en-US" dirty="0"/>
                  <a:t>, and the maximum with respect to </a:t>
                </a:r>
                <a:r>
                  <a:rPr lang="en-US" i="1" dirty="0"/>
                  <a:t>y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4817643-E021-4924-BDFA-09A9B59C4AD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495" y="4572657"/>
            <a:ext cx="2894138" cy="2143985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413683" y="4445583"/>
            <a:ext cx="2702013" cy="2203322"/>
            <a:chOff x="5389240" y="5143016"/>
            <a:chExt cx="3062281" cy="2497099"/>
          </a:xfrm>
        </p:grpSpPr>
        <p:grpSp>
          <p:nvGrpSpPr>
            <p:cNvPr id="13" name="Group 12"/>
            <p:cNvGrpSpPr/>
            <p:nvPr/>
          </p:nvGrpSpPr>
          <p:grpSpPr>
            <a:xfrm>
              <a:off x="5389240" y="5143016"/>
              <a:ext cx="3062281" cy="2497099"/>
              <a:chOff x="5389240" y="5143016"/>
              <a:chExt cx="3062281" cy="2497099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389240" y="5143016"/>
                <a:ext cx="3062281" cy="2487600"/>
                <a:chOff x="5062998" y="5083736"/>
                <a:chExt cx="3062281" cy="2487600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5062998" y="5253013"/>
                  <a:ext cx="3053705" cy="2318323"/>
                  <a:chOff x="5062998" y="5253013"/>
                  <a:chExt cx="3053705" cy="2318323"/>
                </a:xfrm>
              </p:grpSpPr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5062998" y="5253013"/>
                    <a:ext cx="3053705" cy="2318323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485075" y="7305353"/>
                    <a:ext cx="209550" cy="209550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8" name="TextBox 7"/>
                <p:cNvSpPr txBox="1"/>
                <p:nvPr/>
              </p:nvSpPr>
              <p:spPr>
                <a:xfrm>
                  <a:off x="6533901" y="5083736"/>
                  <a:ext cx="1591378" cy="3509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12" dirty="0"/>
                    <a:t>saddle point</a:t>
                  </a:r>
                </a:p>
              </p:txBody>
            </p:sp>
            <p:cxnSp>
              <p:nvCxnSpPr>
                <p:cNvPr id="10" name="Straight Arrow Connector 9"/>
                <p:cNvCxnSpPr/>
                <p:nvPr/>
              </p:nvCxnSpPr>
              <p:spPr>
                <a:xfrm flipH="1">
                  <a:off x="6533901" y="5422290"/>
                  <a:ext cx="295499" cy="62415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" name="TextBox 11"/>
              <p:cNvSpPr txBox="1"/>
              <p:nvPr/>
            </p:nvSpPr>
            <p:spPr>
              <a:xfrm>
                <a:off x="5740239" y="7289193"/>
                <a:ext cx="360040" cy="3509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12" dirty="0"/>
                  <a:t>x</a:t>
                </a:r>
              </a:p>
            </p:txBody>
          </p:sp>
        </p:grpSp>
        <p:sp>
          <p:nvSpPr>
            <p:cNvPr id="14" name="Oval 13"/>
            <p:cNvSpPr/>
            <p:nvPr/>
          </p:nvSpPr>
          <p:spPr>
            <a:xfrm>
              <a:off x="6719877" y="6262464"/>
              <a:ext cx="91440" cy="9144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7"/>
              </a:rPr>
              <a:t>http://d2l.ai/chapter_optimization/optimization-intro.html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1529567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vs Shallow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Deeper networks </a:t>
            </a:r>
            <a:r>
              <a:rPr lang="en-US" sz="2400" dirty="0"/>
              <a:t>perform </a:t>
            </a:r>
            <a:r>
              <a:rPr lang="en-US" sz="2400" dirty="0">
                <a:solidFill>
                  <a:srgbClr val="FF0000"/>
                </a:solidFill>
              </a:rPr>
              <a:t>better</a:t>
            </a:r>
            <a:r>
              <a:rPr lang="en-US" sz="2400" dirty="0"/>
              <a:t> than shallow networks</a:t>
            </a:r>
          </a:p>
          <a:p>
            <a:pPr lvl="1"/>
            <a:r>
              <a:rPr lang="en-US" sz="2000" i="1" dirty="0"/>
              <a:t>But only up to some limit: after a certain number of layers, the performance of deeper networks plateaus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E2ABF3-FBAB-4AEA-B542-40712CFD670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Deep vs Shallow Networks</a:t>
            </a:r>
          </a:p>
          <a:p>
            <a:endParaRPr lang="en-US" dirty="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BD37686-2CBC-4602-94E5-CE6270E69F25}"/>
              </a:ext>
            </a:extLst>
          </p:cNvPr>
          <p:cNvSpPr txBox="1"/>
          <p:nvPr/>
        </p:nvSpPr>
        <p:spPr>
          <a:xfrm>
            <a:off x="3046250" y="664074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Hung-</a:t>
            </a:r>
            <a:r>
              <a:rPr lang="en-US" sz="882" dirty="0" err="1"/>
              <a:t>yi</a:t>
            </a:r>
            <a:r>
              <a:rPr lang="en-US" sz="882" dirty="0"/>
              <a:t> Lee – Deep Learning Tutorial</a:t>
            </a:r>
          </a:p>
        </p:txBody>
      </p:sp>
      <p:grpSp>
        <p:nvGrpSpPr>
          <p:cNvPr id="94" name="群組 127"/>
          <p:cNvGrpSpPr/>
          <p:nvPr/>
        </p:nvGrpSpPr>
        <p:grpSpPr>
          <a:xfrm>
            <a:off x="1885591" y="3167328"/>
            <a:ext cx="4649080" cy="2825789"/>
            <a:chOff x="-411205" y="2795203"/>
            <a:chExt cx="5268957" cy="3202561"/>
          </a:xfrm>
        </p:grpSpPr>
        <p:sp>
          <p:nvSpPr>
            <p:cNvPr id="95" name="矩形 3"/>
            <p:cNvSpPr/>
            <p:nvPr/>
          </p:nvSpPr>
          <p:spPr>
            <a:xfrm rot="5400000">
              <a:off x="2252363" y="2404343"/>
              <a:ext cx="714976" cy="44958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96" name="矩形 4"/>
            <p:cNvSpPr/>
            <p:nvPr/>
          </p:nvSpPr>
          <p:spPr>
            <a:xfrm rot="5400000">
              <a:off x="2195397" y="2432167"/>
              <a:ext cx="714976" cy="20171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97" name="矩形 9"/>
            <p:cNvSpPr/>
            <p:nvPr/>
          </p:nvSpPr>
          <p:spPr>
            <a:xfrm rot="5400000">
              <a:off x="2331114" y="4469637"/>
              <a:ext cx="491526" cy="256472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grpSp>
          <p:nvGrpSpPr>
            <p:cNvPr id="98" name="群組 10"/>
            <p:cNvGrpSpPr/>
            <p:nvPr/>
          </p:nvGrpSpPr>
          <p:grpSpPr>
            <a:xfrm>
              <a:off x="1351533" y="3162509"/>
              <a:ext cx="2474555" cy="2765327"/>
              <a:chOff x="1091509" y="3383234"/>
              <a:chExt cx="2474555" cy="2765327"/>
            </a:xfrm>
          </p:grpSpPr>
          <p:sp>
            <p:nvSpPr>
              <p:cNvPr id="114" name="橢圓 11"/>
              <p:cNvSpPr/>
              <p:nvPr/>
            </p:nvSpPr>
            <p:spPr>
              <a:xfrm>
                <a:off x="1091509" y="4646168"/>
                <a:ext cx="484116" cy="47614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588"/>
              </a:p>
            </p:txBody>
          </p:sp>
          <p:grpSp>
            <p:nvGrpSpPr>
              <p:cNvPr id="115" name="群組 12"/>
              <p:cNvGrpSpPr/>
              <p:nvPr/>
            </p:nvGrpSpPr>
            <p:grpSpPr>
              <a:xfrm>
                <a:off x="1211127" y="5591689"/>
                <a:ext cx="2283266" cy="556872"/>
                <a:chOff x="755858" y="5735182"/>
                <a:chExt cx="2283266" cy="556872"/>
              </a:xfrm>
            </p:grpSpPr>
            <p:grpSp>
              <p:nvGrpSpPr>
                <p:cNvPr id="135" name="群組 32"/>
                <p:cNvGrpSpPr/>
                <p:nvPr/>
              </p:nvGrpSpPr>
              <p:grpSpPr>
                <a:xfrm>
                  <a:off x="755858" y="5895047"/>
                  <a:ext cx="289125" cy="383103"/>
                  <a:chOff x="2268775" y="3538012"/>
                  <a:chExt cx="289125" cy="383103"/>
                </a:xfrm>
              </p:grpSpPr>
              <p:sp>
                <p:nvSpPr>
                  <p:cNvPr id="143" name="矩形 40"/>
                  <p:cNvSpPr/>
                  <p:nvPr/>
                </p:nvSpPr>
                <p:spPr>
                  <a:xfrm>
                    <a:off x="2268775" y="3617002"/>
                    <a:ext cx="289125" cy="284365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588"/>
                  </a:p>
                </p:txBody>
              </p:sp>
              <p:graphicFrame>
                <p:nvGraphicFramePr>
                  <p:cNvPr id="144" name="Object 12"/>
                  <p:cNvGraphicFramePr>
                    <a:graphicFrameLocks noChangeAspect="1"/>
                  </p:cNvGraphicFramePr>
                  <p:nvPr/>
                </p:nvGraphicFramePr>
                <p:xfrm>
                  <a:off x="2279483" y="3538012"/>
                  <a:ext cx="274401" cy="383103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方程式" r:id="rId2" imgW="152280" imgH="215640" progId="Equation.3">
                          <p:embed/>
                        </p:oleObj>
                      </mc:Choice>
                      <mc:Fallback>
                        <p:oleObj name="方程式" r:id="rId2" imgW="152280" imgH="215640" progId="Equation.3">
                          <p:embed/>
                          <p:pic>
                            <p:nvPicPr>
                              <p:cNvPr id="144" name="Object 1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3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279483" y="3538012"/>
                                <a:ext cx="274401" cy="383103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grpSp>
              <p:nvGrpSpPr>
                <p:cNvPr id="136" name="群組 33"/>
                <p:cNvGrpSpPr/>
                <p:nvPr/>
              </p:nvGrpSpPr>
              <p:grpSpPr>
                <a:xfrm>
                  <a:off x="1456763" y="5895047"/>
                  <a:ext cx="317234" cy="383104"/>
                  <a:chOff x="2263870" y="4021266"/>
                  <a:chExt cx="317234" cy="383104"/>
                </a:xfrm>
              </p:grpSpPr>
              <p:sp>
                <p:nvSpPr>
                  <p:cNvPr id="141" name="矩形 38"/>
                  <p:cNvSpPr/>
                  <p:nvPr/>
                </p:nvSpPr>
                <p:spPr>
                  <a:xfrm>
                    <a:off x="2263870" y="4089974"/>
                    <a:ext cx="289125" cy="284365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588"/>
                  </a:p>
                </p:txBody>
              </p:sp>
              <p:graphicFrame>
                <p:nvGraphicFramePr>
                  <p:cNvPr id="142" name="Object 12"/>
                  <p:cNvGraphicFramePr>
                    <a:graphicFrameLocks noChangeAspect="1"/>
                  </p:cNvGraphicFramePr>
                  <p:nvPr/>
                </p:nvGraphicFramePr>
                <p:xfrm>
                  <a:off x="2283948" y="4021266"/>
                  <a:ext cx="297156" cy="383104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方程式" r:id="rId4" imgW="164880" imgH="215640" progId="Equation.3">
                          <p:embed/>
                        </p:oleObj>
                      </mc:Choice>
                      <mc:Fallback>
                        <p:oleObj name="方程式" r:id="rId4" imgW="164880" imgH="215640" progId="Equation.3">
                          <p:embed/>
                          <p:pic>
                            <p:nvPicPr>
                              <p:cNvPr id="142" name="Object 1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5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283948" y="4021266"/>
                                <a:ext cx="297156" cy="383104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  <p:sp>
              <p:nvSpPr>
                <p:cNvPr id="137" name="文字方塊 34"/>
                <p:cNvSpPr txBox="1"/>
                <p:nvPr/>
              </p:nvSpPr>
              <p:spPr>
                <a:xfrm>
                  <a:off x="1728860" y="5735182"/>
                  <a:ext cx="1061391" cy="5355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TW" sz="2471" dirty="0"/>
                    <a:t>……</a:t>
                  </a:r>
                  <a:endParaRPr lang="zh-TW" altLang="en-US" sz="2471" dirty="0"/>
                </a:p>
              </p:txBody>
            </p:sp>
            <p:grpSp>
              <p:nvGrpSpPr>
                <p:cNvPr id="138" name="群組 35"/>
                <p:cNvGrpSpPr/>
                <p:nvPr/>
              </p:nvGrpSpPr>
              <p:grpSpPr>
                <a:xfrm>
                  <a:off x="2687405" y="5886570"/>
                  <a:ext cx="351719" cy="405484"/>
                  <a:chOff x="2257778" y="5192060"/>
                  <a:chExt cx="351719" cy="405484"/>
                </a:xfrm>
              </p:grpSpPr>
              <p:sp>
                <p:nvSpPr>
                  <p:cNvPr id="139" name="矩形 36"/>
                  <p:cNvSpPr/>
                  <p:nvPr/>
                </p:nvSpPr>
                <p:spPr>
                  <a:xfrm>
                    <a:off x="2257778" y="5273306"/>
                    <a:ext cx="289125" cy="284365"/>
                  </a:xfrm>
                  <a:prstGeom prst="rect">
                    <a:avLst/>
                  </a:prstGeom>
                </p:spPr>
                <p:style>
                  <a:lnRef idx="1">
                    <a:schemeClr val="accent4"/>
                  </a:lnRef>
                  <a:fillRef idx="2">
                    <a:schemeClr val="accent4"/>
                  </a:fillRef>
                  <a:effectRef idx="1">
                    <a:schemeClr val="accent4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TW" altLang="en-US" sz="1588"/>
                  </a:p>
                </p:txBody>
              </p:sp>
              <p:graphicFrame>
                <p:nvGraphicFramePr>
                  <p:cNvPr id="140" name="Object 12"/>
                  <p:cNvGraphicFramePr>
                    <a:graphicFrameLocks noChangeAspect="1"/>
                  </p:cNvGraphicFramePr>
                  <p:nvPr/>
                </p:nvGraphicFramePr>
                <p:xfrm>
                  <a:off x="2266830" y="5192060"/>
                  <a:ext cx="342667" cy="405484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方程式" r:id="rId6" imgW="190440" imgH="228600" progId="Equation.3">
                          <p:embed/>
                        </p:oleObj>
                      </mc:Choice>
                      <mc:Fallback>
                        <p:oleObj name="方程式" r:id="rId6" imgW="190440" imgH="228600" progId="Equation.3">
                          <p:embed/>
                          <p:pic>
                            <p:nvPicPr>
                              <p:cNvPr id="140" name="Object 12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2266830" y="5192060"/>
                                <a:ext cx="342667" cy="405484"/>
                              </a:xfrm>
                              <a:prstGeom prst="rect">
                                <a:avLst/>
                              </a:prstGeom>
                              <a:noFill/>
                              <a:extLst>
                                <a:ext uri="{909E8E84-426E-40DD-AFC4-6F175D3DCCD1}">
                                  <a14:hiddenFill xmlns:a14="http://schemas.microsoft.com/office/drawing/2010/main">
                                    <a:solidFill>
                                      <a:srgbClr val="FFFFFF"/>
                                    </a:solidFill>
                                  </a14:hiddenFill>
                                </a:ext>
                              </a:extLst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p:grpSp>
          </p:grpSp>
          <p:sp>
            <p:nvSpPr>
              <p:cNvPr id="116" name="橢圓 13"/>
              <p:cNvSpPr/>
              <p:nvPr/>
            </p:nvSpPr>
            <p:spPr>
              <a:xfrm>
                <a:off x="1836539" y="4666527"/>
                <a:ext cx="484116" cy="47614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588"/>
              </a:p>
            </p:txBody>
          </p:sp>
          <p:sp>
            <p:nvSpPr>
              <p:cNvPr id="117" name="橢圓 14"/>
              <p:cNvSpPr/>
              <p:nvPr/>
            </p:nvSpPr>
            <p:spPr>
              <a:xfrm>
                <a:off x="3081948" y="4653966"/>
                <a:ext cx="484116" cy="476147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588"/>
              </a:p>
            </p:txBody>
          </p:sp>
          <p:sp>
            <p:nvSpPr>
              <p:cNvPr id="118" name="文字方塊 15"/>
              <p:cNvSpPr txBox="1"/>
              <p:nvPr/>
            </p:nvSpPr>
            <p:spPr>
              <a:xfrm>
                <a:off x="2186531" y="4544968"/>
                <a:ext cx="1061392" cy="535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2471" dirty="0"/>
                  <a:t>……</a:t>
                </a:r>
                <a:endParaRPr lang="zh-TW" altLang="en-US" sz="2471" dirty="0"/>
              </a:p>
            </p:txBody>
          </p:sp>
          <p:sp>
            <p:nvSpPr>
              <p:cNvPr id="119" name="橢圓 16"/>
              <p:cNvSpPr/>
              <p:nvPr/>
            </p:nvSpPr>
            <p:spPr>
              <a:xfrm>
                <a:off x="1513734" y="3397463"/>
                <a:ext cx="484116" cy="476147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588"/>
              </a:p>
            </p:txBody>
          </p:sp>
          <p:sp>
            <p:nvSpPr>
              <p:cNvPr id="120" name="橢圓 17"/>
              <p:cNvSpPr/>
              <p:nvPr/>
            </p:nvSpPr>
            <p:spPr>
              <a:xfrm>
                <a:off x="2627689" y="3383234"/>
                <a:ext cx="484116" cy="476147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sz="1588"/>
              </a:p>
            </p:txBody>
          </p:sp>
          <p:cxnSp>
            <p:nvCxnSpPr>
              <p:cNvPr id="121" name="直線單箭頭接點 18"/>
              <p:cNvCxnSpPr>
                <a:endCxn id="114" idx="4"/>
              </p:cNvCxnSpPr>
              <p:nvPr/>
            </p:nvCxnSpPr>
            <p:spPr>
              <a:xfrm flipV="1">
                <a:off x="1333567" y="5122315"/>
                <a:ext cx="0" cy="70822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線單箭頭接點 19"/>
              <p:cNvCxnSpPr/>
              <p:nvPr/>
            </p:nvCxnSpPr>
            <p:spPr>
              <a:xfrm flipV="1">
                <a:off x="2078597" y="5112033"/>
                <a:ext cx="0" cy="70822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線單箭頭接點 20"/>
              <p:cNvCxnSpPr/>
              <p:nvPr/>
            </p:nvCxnSpPr>
            <p:spPr>
              <a:xfrm flipV="1">
                <a:off x="3303861" y="5128445"/>
                <a:ext cx="0" cy="70822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線單箭頭接點 21"/>
              <p:cNvCxnSpPr>
                <a:endCxn id="116" idx="4"/>
              </p:cNvCxnSpPr>
              <p:nvPr/>
            </p:nvCxnSpPr>
            <p:spPr>
              <a:xfrm flipH="1" flipV="1">
                <a:off x="2078597" y="5142674"/>
                <a:ext cx="1164518" cy="68787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線單箭頭接點 22"/>
              <p:cNvCxnSpPr/>
              <p:nvPr/>
            </p:nvCxnSpPr>
            <p:spPr>
              <a:xfrm flipH="1" flipV="1">
                <a:off x="1349851" y="5128445"/>
                <a:ext cx="1951605" cy="73274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線單箭頭接點 23"/>
              <p:cNvCxnSpPr>
                <a:endCxn id="116" idx="4"/>
              </p:cNvCxnSpPr>
              <p:nvPr/>
            </p:nvCxnSpPr>
            <p:spPr>
              <a:xfrm flipV="1">
                <a:off x="1337430" y="5142674"/>
                <a:ext cx="741167" cy="731073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線單箭頭接點 24"/>
              <p:cNvCxnSpPr>
                <a:endCxn id="117" idx="4"/>
              </p:cNvCxnSpPr>
              <p:nvPr/>
            </p:nvCxnSpPr>
            <p:spPr>
              <a:xfrm flipV="1">
                <a:off x="2071100" y="5130113"/>
                <a:ext cx="1252906" cy="71337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線單箭頭接點 25"/>
              <p:cNvCxnSpPr>
                <a:endCxn id="114" idx="4"/>
              </p:cNvCxnSpPr>
              <p:nvPr/>
            </p:nvCxnSpPr>
            <p:spPr>
              <a:xfrm flipH="1" flipV="1">
                <a:off x="1333567" y="5122315"/>
                <a:ext cx="664283" cy="72117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線單箭頭接點 26"/>
              <p:cNvCxnSpPr>
                <a:stCxn id="114" idx="0"/>
                <a:endCxn id="119" idx="4"/>
              </p:cNvCxnSpPr>
              <p:nvPr/>
            </p:nvCxnSpPr>
            <p:spPr>
              <a:xfrm flipV="1">
                <a:off x="1333567" y="3873610"/>
                <a:ext cx="422225" cy="772558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線單箭頭接點 27"/>
              <p:cNvCxnSpPr>
                <a:stCxn id="116" idx="0"/>
                <a:endCxn id="119" idx="4"/>
              </p:cNvCxnSpPr>
              <p:nvPr/>
            </p:nvCxnSpPr>
            <p:spPr>
              <a:xfrm flipH="1" flipV="1">
                <a:off x="1755792" y="3873610"/>
                <a:ext cx="322805" cy="79291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線單箭頭接點 28"/>
              <p:cNvCxnSpPr>
                <a:stCxn id="117" idx="0"/>
                <a:endCxn id="119" idx="4"/>
              </p:cNvCxnSpPr>
              <p:nvPr/>
            </p:nvCxnSpPr>
            <p:spPr>
              <a:xfrm flipH="1" flipV="1">
                <a:off x="1755792" y="3873610"/>
                <a:ext cx="1568214" cy="78035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線單箭頭接點 29"/>
              <p:cNvCxnSpPr>
                <a:stCxn id="117" idx="0"/>
                <a:endCxn id="120" idx="4"/>
              </p:cNvCxnSpPr>
              <p:nvPr/>
            </p:nvCxnSpPr>
            <p:spPr>
              <a:xfrm flipH="1" flipV="1">
                <a:off x="2869747" y="3859381"/>
                <a:ext cx="454259" cy="794585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線單箭頭接點 30"/>
              <p:cNvCxnSpPr>
                <a:stCxn id="116" idx="0"/>
                <a:endCxn id="120" idx="4"/>
              </p:cNvCxnSpPr>
              <p:nvPr/>
            </p:nvCxnSpPr>
            <p:spPr>
              <a:xfrm flipV="1">
                <a:off x="2078597" y="3859381"/>
                <a:ext cx="791150" cy="80714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線單箭頭接點 31"/>
              <p:cNvCxnSpPr>
                <a:stCxn id="114" idx="0"/>
                <a:endCxn id="120" idx="4"/>
              </p:cNvCxnSpPr>
              <p:nvPr/>
            </p:nvCxnSpPr>
            <p:spPr>
              <a:xfrm flipV="1">
                <a:off x="1333567" y="3859381"/>
                <a:ext cx="1536180" cy="78678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9" name="文字方塊 86"/>
            <p:cNvSpPr txBox="1"/>
            <p:nvPr/>
          </p:nvSpPr>
          <p:spPr>
            <a:xfrm>
              <a:off x="-411205" y="3146088"/>
              <a:ext cx="1457023" cy="9665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71" dirty="0"/>
                <a:t>Shallow NN</a:t>
              </a:r>
              <a:endParaRPr lang="zh-TW" altLang="en-US" sz="2471" dirty="0"/>
            </a:p>
          </p:txBody>
        </p:sp>
        <p:cxnSp>
          <p:nvCxnSpPr>
            <p:cNvPr id="100" name="直線單箭頭接點 88"/>
            <p:cNvCxnSpPr/>
            <p:nvPr/>
          </p:nvCxnSpPr>
          <p:spPr>
            <a:xfrm flipV="1">
              <a:off x="2022770" y="2826808"/>
              <a:ext cx="8602" cy="3972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直線單箭頭接點 89"/>
            <p:cNvCxnSpPr/>
            <p:nvPr/>
          </p:nvCxnSpPr>
          <p:spPr>
            <a:xfrm flipV="1">
              <a:off x="3151277" y="2795203"/>
              <a:ext cx="8602" cy="39729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橢圓 92"/>
            <p:cNvSpPr/>
            <p:nvPr/>
          </p:nvSpPr>
          <p:spPr>
            <a:xfrm>
              <a:off x="533220" y="4405331"/>
              <a:ext cx="484116" cy="4761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sp>
          <p:nvSpPr>
            <p:cNvPr id="103" name="橢圓 93"/>
            <p:cNvSpPr/>
            <p:nvPr/>
          </p:nvSpPr>
          <p:spPr>
            <a:xfrm>
              <a:off x="4195437" y="4450170"/>
              <a:ext cx="484116" cy="47614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sz="1588"/>
            </a:p>
          </p:txBody>
        </p:sp>
        <p:cxnSp>
          <p:nvCxnSpPr>
            <p:cNvPr id="104" name="直線單箭頭接點 94"/>
            <p:cNvCxnSpPr>
              <a:endCxn id="103" idx="3"/>
            </p:cNvCxnSpPr>
            <p:nvPr/>
          </p:nvCxnSpPr>
          <p:spPr>
            <a:xfrm flipV="1">
              <a:off x="3541139" y="4856587"/>
              <a:ext cx="725195" cy="83109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線單箭頭接點 98"/>
            <p:cNvCxnSpPr>
              <a:endCxn id="102" idx="4"/>
            </p:cNvCxnSpPr>
            <p:nvPr/>
          </p:nvCxnSpPr>
          <p:spPr>
            <a:xfrm flipH="1" flipV="1">
              <a:off x="775278" y="4881478"/>
              <a:ext cx="2819573" cy="80620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線單箭頭接點 102"/>
            <p:cNvCxnSpPr>
              <a:endCxn id="103" idx="3"/>
            </p:cNvCxnSpPr>
            <p:nvPr/>
          </p:nvCxnSpPr>
          <p:spPr>
            <a:xfrm flipV="1">
              <a:off x="2346118" y="4856587"/>
              <a:ext cx="1920216" cy="79501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直線單箭頭接點 106"/>
            <p:cNvCxnSpPr>
              <a:endCxn id="102" idx="4"/>
            </p:cNvCxnSpPr>
            <p:nvPr/>
          </p:nvCxnSpPr>
          <p:spPr>
            <a:xfrm flipH="1" flipV="1">
              <a:off x="775278" y="4881478"/>
              <a:ext cx="1565332" cy="79471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直線單箭頭接點 109"/>
            <p:cNvCxnSpPr>
              <a:endCxn id="103" idx="3"/>
            </p:cNvCxnSpPr>
            <p:nvPr/>
          </p:nvCxnSpPr>
          <p:spPr>
            <a:xfrm flipV="1">
              <a:off x="1577134" y="4856587"/>
              <a:ext cx="2689200" cy="79501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線單箭頭接點 112"/>
            <p:cNvCxnSpPr>
              <a:endCxn id="102" idx="4"/>
            </p:cNvCxnSpPr>
            <p:nvPr/>
          </p:nvCxnSpPr>
          <p:spPr>
            <a:xfrm flipH="1" flipV="1">
              <a:off x="775278" y="4881478"/>
              <a:ext cx="803632" cy="75898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線單箭頭接點 115"/>
            <p:cNvCxnSpPr>
              <a:stCxn id="103" idx="0"/>
            </p:cNvCxnSpPr>
            <p:nvPr/>
          </p:nvCxnSpPr>
          <p:spPr>
            <a:xfrm flipH="1" flipV="1">
              <a:off x="3222223" y="3701326"/>
              <a:ext cx="1215272" cy="74884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線單箭頭接點 118"/>
            <p:cNvCxnSpPr>
              <a:stCxn id="103" idx="0"/>
            </p:cNvCxnSpPr>
            <p:nvPr/>
          </p:nvCxnSpPr>
          <p:spPr>
            <a:xfrm flipH="1" flipV="1">
              <a:off x="2117281" y="3675932"/>
              <a:ext cx="2320214" cy="774238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線單箭頭接點 121"/>
            <p:cNvCxnSpPr>
              <a:endCxn id="120" idx="4"/>
            </p:cNvCxnSpPr>
            <p:nvPr/>
          </p:nvCxnSpPr>
          <p:spPr>
            <a:xfrm flipV="1">
              <a:off x="856319" y="3638656"/>
              <a:ext cx="2273452" cy="81151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線單箭頭接點 123"/>
            <p:cNvCxnSpPr>
              <a:stCxn id="102" idx="0"/>
            </p:cNvCxnSpPr>
            <p:nvPr/>
          </p:nvCxnSpPr>
          <p:spPr>
            <a:xfrm flipV="1">
              <a:off x="775278" y="3679127"/>
              <a:ext cx="1189281" cy="726204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5" name="TextBox 144"/>
          <p:cNvSpPr txBox="1"/>
          <p:nvPr/>
        </p:nvSpPr>
        <p:spPr>
          <a:xfrm>
            <a:off x="3681615" y="6097532"/>
            <a:ext cx="1622286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88" dirty="0"/>
              <a:t>input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3681615" y="2818456"/>
            <a:ext cx="1622286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88" dirty="0"/>
              <a:t>output</a:t>
            </a:r>
          </a:p>
        </p:txBody>
      </p:sp>
      <p:pic>
        <p:nvPicPr>
          <p:cNvPr id="147" name="Picture 1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656" y="2577418"/>
            <a:ext cx="2101103" cy="4219015"/>
          </a:xfrm>
          <a:prstGeom prst="rect">
            <a:avLst/>
          </a:prstGeom>
        </p:spPr>
      </p:pic>
      <p:sp>
        <p:nvSpPr>
          <p:cNvPr id="148" name="文字方塊 87"/>
          <p:cNvSpPr txBox="1"/>
          <p:nvPr/>
        </p:nvSpPr>
        <p:spPr>
          <a:xfrm>
            <a:off x="8955141" y="3470653"/>
            <a:ext cx="1604945" cy="85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71" dirty="0"/>
              <a:t>Deep</a:t>
            </a:r>
          </a:p>
          <a:p>
            <a:pPr algn="ctr"/>
            <a:r>
              <a:rPr lang="en-US" altLang="zh-TW" sz="2471" dirty="0"/>
              <a:t>NN</a:t>
            </a:r>
            <a:endParaRPr lang="zh-TW" altLang="en-US" sz="2471" dirty="0"/>
          </a:p>
        </p:txBody>
      </p:sp>
    </p:spTree>
    <p:extLst>
      <p:ext uri="{BB962C8B-B14F-4D97-AF65-F5344CB8AC3E}">
        <p14:creationId xmlns:p14="http://schemas.microsoft.com/office/powerpoint/2010/main" val="343761943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 Optimization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 function of a single variable is </a:t>
            </a:r>
            <a:r>
              <a:rPr lang="en-US" b="1" i="1">
                <a:solidFill>
                  <a:srgbClr val="0070C0"/>
                </a:solidFill>
              </a:rPr>
              <a:t>concave</a:t>
            </a:r>
            <a:r>
              <a:rPr lang="en-US"/>
              <a:t> if </a:t>
            </a:r>
            <a:r>
              <a:rPr lang="en-US" dirty="0"/>
              <a:t>every line segment joining two points on its graph does not lie above the graph at any point</a:t>
            </a:r>
          </a:p>
          <a:p>
            <a:r>
              <a:rPr lang="en-US" dirty="0"/>
              <a:t>Symmetrically, a function of a single variable is </a:t>
            </a:r>
            <a:r>
              <a:rPr lang="en-US" b="1" i="1" dirty="0">
                <a:solidFill>
                  <a:srgbClr val="0070C0"/>
                </a:solidFill>
              </a:rPr>
              <a:t>convex</a:t>
            </a:r>
            <a:r>
              <a:rPr lang="en-US" dirty="0"/>
              <a:t> if every line segment joining two points on its graph does not lie below the graph at any point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24E52-3D30-4238-8967-C30DA1DFA23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4422" y="3365464"/>
            <a:ext cx="6783740" cy="2160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4"/>
              </a:rPr>
              <a:t>https://mjo.osborne.economics.utoronto.ca/index.php/tutorial/index/1/cv1/t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1752243038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 mathematical terms, the function </a:t>
                </a:r>
                <a:r>
                  <a:rPr lang="en-US" i="1" dirty="0"/>
                  <a:t>f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a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convex function</a:t>
                </a:r>
                <a:r>
                  <a:rPr lang="en-US" dirty="0"/>
                  <a:t> if for all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and for all 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∈[0,1]</m:t>
                    </m:r>
                  </m:oMath>
                </a14:m>
                <a:endParaRPr lang="en-US" dirty="0"/>
              </a:p>
              <a:p>
                <a:endParaRPr lang="en-US" sz="529" dirty="0"/>
              </a:p>
              <a:p>
                <a:pPr marL="0" indent="0" algn="ctr"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)+(1−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+(1−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951481-79B7-4B26-B1DE-7D8A7173102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8C98EE3-2F55-40DA-9F85-FD93C3AF7F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320" y="3238391"/>
            <a:ext cx="5639360" cy="294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7466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3FA74-31BB-47DC-A239-E58EC3A85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06EB57-9D1E-4986-BF34-3BB5E31BBC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important property of convex functions is that they </a:t>
            </a:r>
            <a:r>
              <a:rPr lang="en-US" dirty="0">
                <a:solidFill>
                  <a:srgbClr val="FF0000"/>
                </a:solidFill>
              </a:rPr>
              <a:t>do not have local minima</a:t>
            </a:r>
          </a:p>
          <a:p>
            <a:pPr lvl="1"/>
            <a:r>
              <a:rPr lang="en-US" dirty="0"/>
              <a:t>Every local minimum of a convex function is a global minimum</a:t>
            </a:r>
          </a:p>
          <a:p>
            <a:pPr lvl="1"/>
            <a:r>
              <a:rPr lang="en-US" dirty="0"/>
              <a:t>I.e., every point at which the gradient of a convex function = 0 is the global minimum</a:t>
            </a:r>
          </a:p>
          <a:p>
            <a:pPr lvl="1"/>
            <a:r>
              <a:rPr lang="en-US" dirty="0"/>
              <a:t>The figure below illustrates two convex functions, and one nonconvex function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D2BE9D-5386-45D9-AE9F-98952C81DE3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C6DB94-296F-40EB-A0BC-94B38857F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428" y="3848447"/>
            <a:ext cx="6936957" cy="24396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412315-7DC4-4050-AD78-9D339A5B51C6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3"/>
              </a:rPr>
              <a:t>http://d2l.ai/chapter_optimization/convexity.html</a:t>
            </a:r>
            <a:endParaRPr lang="en-US" sz="882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93EE1B-E456-43E3-B755-3298E3D3AEF5}"/>
              </a:ext>
            </a:extLst>
          </p:cNvPr>
          <p:cNvSpPr txBox="1"/>
          <p:nvPr/>
        </p:nvSpPr>
        <p:spPr>
          <a:xfrm>
            <a:off x="2564751" y="3544460"/>
            <a:ext cx="7406974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88" dirty="0"/>
              <a:t>	convex		          non-convex		       convex</a:t>
            </a:r>
          </a:p>
        </p:txBody>
      </p:sp>
    </p:spTree>
    <p:extLst>
      <p:ext uri="{BB962C8B-B14F-4D97-AF65-F5344CB8AC3E}">
        <p14:creationId xmlns:p14="http://schemas.microsoft.com/office/powerpoint/2010/main" val="419197984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Another important property of convex functions is stated by the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Jensen’s inequality</a:t>
                </a:r>
              </a:p>
              <a:p>
                <a:r>
                  <a:rPr lang="en-US" dirty="0"/>
                  <a:t>Namely, if we let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i="1" baseline="-25000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, the definition of convex function becomes</a:t>
                </a:r>
              </a:p>
              <a:p>
                <a:endParaRPr lang="en-US" sz="529" dirty="0"/>
              </a:p>
              <a:p>
                <a:pPr marL="0" indent="0"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 baseline="-25000" dirty="0">
                              <a:latin typeface="Cambria Math" panose="02040503050406030204" pitchFamily="18" charset="0"/>
                            </a:rPr>
                            <m:t>1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 baseline="-25000" dirty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Danish mathematician Johan Jensen showed that this can be generalized for all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en-US" b="0" i="1" baseline="-25000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 that are non-negative real numbers a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nd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en-US" i="1" baseline="-25000" dirty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nary>
                  </m:oMath>
                </a14:m>
                <a:r>
                  <a:rPr lang="en-US" dirty="0"/>
                  <a:t>, to the following:</a:t>
                </a:r>
              </a:p>
              <a:p>
                <a:endParaRPr lang="en-US" sz="529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i="1" baseline="-25000" dirty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⋯+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baseline="-25000" dirty="0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 baseline="-25000" dirty="0">
                              <a:latin typeface="Cambria Math" panose="02040503050406030204" pitchFamily="18" charset="0"/>
                            </a:rPr>
                            <m:t>1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i="1" baseline="-25000" dirty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⋯+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b="0" i="1" baseline="-25000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sz="529" dirty="0"/>
              </a:p>
              <a:p>
                <a:r>
                  <a:rPr lang="en-US" dirty="0"/>
                  <a:t>This inequality is also identical to </a:t>
                </a:r>
              </a:p>
              <a:p>
                <a:endParaRPr lang="en-US" sz="529" dirty="0"/>
              </a:p>
              <a:p>
                <a:pPr marL="0" indent="0">
                  <a:spcBef>
                    <a:spcPts val="529"/>
                  </a:spcBef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)]≥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I.e., the expectation of a convex function is larger than the convex function of an expectation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E6851C-42E5-4F4E-BF0A-21C82E702E2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890006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Convex Sets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set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/>
                  <a:t> in a vector space is a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convex set </a:t>
                </a:r>
                <a:r>
                  <a:rPr lang="en-US" dirty="0"/>
                  <a:t>is for any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/>
                  <a:t> the line segment connecting </a:t>
                </a:r>
                <a:r>
                  <a:rPr lang="en-US" i="1" dirty="0"/>
                  <a:t>a</a:t>
                </a:r>
                <a:r>
                  <a:rPr lang="en-US" dirty="0"/>
                  <a:t> and </a:t>
                </a:r>
                <a:r>
                  <a:rPr lang="en-US" i="1" dirty="0"/>
                  <a:t>b</a:t>
                </a:r>
                <a:r>
                  <a:rPr lang="en-US" dirty="0"/>
                  <a:t> is also 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r>
                  <a:rPr lang="en-US" dirty="0">
                    <a:ea typeface="Cambria Math" panose="02040503050406030204" pitchFamily="18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∈[0,1]</m:t>
                    </m:r>
                  </m:oMath>
                </a14:m>
                <a:r>
                  <a:rPr lang="en-US" dirty="0"/>
                  <a:t>, we have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i="1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for 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51802BE-D523-48DB-B324-4E39B3A906F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1902594" y="3174855"/>
                <a:ext cx="8456704" cy="3109049"/>
              </a:xfrm>
              <a:prstGeom prst="rect">
                <a:avLst/>
              </a:prstGeom>
            </p:spPr>
            <p:txBody>
              <a:bodyPr vert="horz" lIns="80682" tIns="40341" rIns="80682" bIns="40341" rtlCol="0">
                <a:normAutofit/>
              </a:bodyPr>
              <a:lstStyle>
                <a:lvl1pPr marL="288925" indent="-288925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Palatino Linotype" panose="02040502050505030304" pitchFamily="18" charset="0"/>
                  <a:buChar char="•"/>
                  <a:defRPr sz="20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1pPr>
                <a:lvl2pPr marL="631825" indent="-227013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2pPr>
                <a:lvl3pPr marL="914400" indent="-173038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3pPr>
                <a:lvl4pPr marL="1146175" indent="-174625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4pPr>
                <a:lvl5pPr marL="1376363" indent="-173038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»"/>
                  <a:defRPr sz="12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5pPr>
                <a:lvl6pPr marL="2514389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551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713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874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765" dirty="0"/>
                  <a:t>In the figure, each point represents a 2D vector</a:t>
                </a:r>
              </a:p>
              <a:p>
                <a:pPr lvl="1"/>
                <a:r>
                  <a:rPr lang="en-US" sz="1588" dirty="0"/>
                  <a:t>The left set is nonconvex, and the other two sets are convex</a:t>
                </a:r>
              </a:p>
              <a:p>
                <a:r>
                  <a:rPr lang="en-US" sz="1765" dirty="0"/>
                  <a:t>Properties of convex sets include:</a:t>
                </a:r>
              </a:p>
              <a:p>
                <a:pPr lvl="1"/>
                <a:r>
                  <a:rPr lang="en-US" sz="1588" dirty="0"/>
                  <a:t>If </a:t>
                </a:r>
                <a14:m>
                  <m:oMath xmlns:m="http://schemas.openxmlformats.org/officeDocument/2006/math">
                    <m:r>
                      <a:rPr lang="en-US" sz="158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sz="1588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1588" dirty="0"/>
                  <a:t>and</a:t>
                </a:r>
                <a:r>
                  <a:rPr lang="en-US" sz="1588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8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𝒴</m:t>
                    </m:r>
                    <m:r>
                      <a:rPr lang="en-US" sz="158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588" dirty="0"/>
                  <a:t>are convex sets, then</a:t>
                </a:r>
                <a:r>
                  <a:rPr lang="en-US" sz="1588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8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US" sz="158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∩</m:t>
                    </m:r>
                    <m:r>
                      <a:rPr lang="en-US" sz="158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sz="1588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1588" dirty="0"/>
                  <a:t>is also convex</a:t>
                </a:r>
              </a:p>
              <a:p>
                <a:pPr lvl="1"/>
                <a:r>
                  <a:rPr lang="en-US" sz="1588" dirty="0"/>
                  <a:t>If</a:t>
                </a:r>
                <a:r>
                  <a:rPr lang="en-US" sz="1588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8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sz="1588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a</a:t>
                </a:r>
                <a:r>
                  <a:rPr lang="en-US" sz="1588" dirty="0"/>
                  <a:t>nd</a:t>
                </a:r>
                <a:r>
                  <a:rPr lang="en-US" sz="1588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58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𝒴</m:t>
                    </m:r>
                    <m:r>
                      <a:rPr lang="en-US" sz="158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588" dirty="0"/>
                  <a:t>are convex sets, then </a:t>
                </a:r>
                <a14:m>
                  <m:oMath xmlns:m="http://schemas.openxmlformats.org/officeDocument/2006/math">
                    <m:r>
                      <a:rPr lang="en-US" sz="158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US" sz="158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a:rPr lang="en-US" sz="1588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𝒴</m:t>
                    </m:r>
                  </m:oMath>
                </a14:m>
                <a:r>
                  <a:rPr lang="en-US" sz="1588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1588" dirty="0"/>
                  <a:t>is not necessarily convex</a:t>
                </a:r>
              </a:p>
              <a:p>
                <a:pPr lvl="1"/>
                <a:endParaRPr lang="en-US" sz="1588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765" dirty="0"/>
              </a:p>
              <a:p>
                <a:endParaRPr lang="en-US" sz="1765" dirty="0">
                  <a:ea typeface="Cambria Math" panose="02040503050406030204" pitchFamily="18" charset="0"/>
                </a:endParaRPr>
              </a:p>
              <a:p>
                <a:endParaRPr lang="en-US" sz="1765" dirty="0"/>
              </a:p>
              <a:p>
                <a:endParaRPr lang="en-US" sz="1765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594" y="3174855"/>
                <a:ext cx="8456704" cy="3109049"/>
              </a:xfrm>
              <a:prstGeom prst="rect">
                <a:avLst/>
              </a:prstGeom>
              <a:blipFill>
                <a:blip r:embed="rId4"/>
                <a:stretch>
                  <a:fillRect l="-721" t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143" y="4763266"/>
            <a:ext cx="6715606" cy="18056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6"/>
              </a:rPr>
              <a:t>http://d2l.ai/chapter_optimization/convexity.html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243504854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Derivatives and Convexity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twice-differentiable function of a single variable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is convex if and only if its </a:t>
                </a:r>
                <a:r>
                  <a:rPr lang="en-US" dirty="0">
                    <a:solidFill>
                      <a:srgbClr val="FF0000"/>
                    </a:solidFill>
                  </a:rPr>
                  <a:t>second derivative is non-negative everywhere</a:t>
                </a:r>
                <a:endParaRPr lang="en-US" dirty="0"/>
              </a:p>
              <a:p>
                <a:pPr lvl="1"/>
                <a:r>
                  <a:rPr lang="en-US" dirty="0"/>
                  <a:t>Or, we can write,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>
                    <a:ea typeface="Cambria Math" panose="02040503050406030204" pitchFamily="18" charset="0"/>
                  </a:rPr>
                  <a:t>For example,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is convex, since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′′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, meaning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′′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sup>
                    </m:sSup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b="0" dirty="0">
                    <a:ea typeface="Cambria Math" panose="02040503050406030204" pitchFamily="18" charset="0"/>
                  </a:rPr>
                  <a:t> </a:t>
                </a:r>
              </a:p>
              <a:p>
                <a:r>
                  <a:rPr lang="en-US" dirty="0"/>
                  <a:t>A twice-differentiable function of many variables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 dirty="0"/>
                  <a:t> is convex if and only if its </a:t>
                </a:r>
                <a:r>
                  <a:rPr lang="en-US" dirty="0">
                    <a:solidFill>
                      <a:srgbClr val="FF0000"/>
                    </a:solidFill>
                  </a:rPr>
                  <a:t>Hessian matrix is positive semi-definite everywhere</a:t>
                </a:r>
                <a:endParaRPr lang="en-US" dirty="0"/>
              </a:p>
              <a:p>
                <a:pPr lvl="1"/>
                <a:r>
                  <a:rPr lang="en-US" dirty="0"/>
                  <a:t>Or, we can write,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This is equivalent to stating that all eigenvalues of the Hessian matrix are non-negative (i.e.,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1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2E6AC8-CA81-419C-9B03-9F4F63828D9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660024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Constrained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optimization problem that involves a set of constraints which need to be satisfied to optimize the objective function is called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constrained optimization</a:t>
                </a:r>
              </a:p>
              <a:p>
                <a:r>
                  <a:rPr lang="en-US" dirty="0"/>
                  <a:t>E.g., for a given objective function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</m:oMath>
                </a14:m>
                <a:r>
                  <a:rPr lang="en-US" dirty="0"/>
                  <a:t>and a set of constraint functions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sz="529" dirty="0"/>
              </a:p>
              <a:p>
                <a:endParaRPr lang="en-US" sz="529" dirty="0"/>
              </a:p>
              <a:p>
                <a:pPr marL="0" indent="0" algn="ctr"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i="0" dirty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imize</m:t>
                              </m:r>
                            </m:e>
                            <m:lim>
                              <m:r>
                                <a:rPr lang="en-US" b="1" i="0" dirty="0" smtClean="0">
                                  <a:latin typeface="Cambria Math" panose="02040503050406030204" pitchFamily="18" charset="0"/>
                                </a:rPr>
                                <m:t>𝐱</m:t>
                              </m:r>
                            </m:lim>
                          </m:limLow>
                        </m:fName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1" i="0" dirty="0">
                              <a:latin typeface="Cambria Math" panose="02040503050406030204" pitchFamily="18" charset="0"/>
                            </a:rPr>
                            <m:t>𝐱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dirty="0"/>
                            <m:t> </m:t>
                          </m:r>
                        </m:e>
                      </m:fun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dirty="0" smtClean="0">
                          <a:latin typeface="Cambria Math" panose="02040503050406030204" pitchFamily="18" charset="0"/>
                        </a:rPr>
                        <m:t>subject</m:t>
                      </m:r>
                      <m:r>
                        <a:rPr lang="en-US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 dirty="0">
                          <a:latin typeface="Cambria Math" panose="02040503050406030204" pitchFamily="18" charset="0"/>
                        </a:rPr>
                        <m:t>to</m:t>
                      </m:r>
                      <m:r>
                        <a:rPr lang="en-US" i="0" dirty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0" dirty="0"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 dirty="0">
                          <a:latin typeface="Cambria Math" panose="02040503050406030204" pitchFamily="18" charset="0"/>
                        </a:rPr>
                        <m:t>for</m:t>
                      </m:r>
                      <m:r>
                        <a:rPr lang="en-US" i="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i="0" dirty="0">
                          <a:latin typeface="Cambria Math" panose="02040503050406030204" pitchFamily="18" charset="0"/>
                        </a:rPr>
                        <m:t>all</m:t>
                      </m:r>
                      <m:r>
                        <a:rPr lang="en-US" b="0" i="0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0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err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1, 2, …, 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points that satisfy the constraints form the </a:t>
                </a:r>
                <a:r>
                  <a:rPr lang="en-US" dirty="0">
                    <a:solidFill>
                      <a:srgbClr val="FF0000"/>
                    </a:solidFill>
                  </a:rPr>
                  <a:t>feasible region </a:t>
                </a:r>
              </a:p>
              <a:p>
                <a:r>
                  <a:rPr lang="en-US" dirty="0"/>
                  <a:t>Various optimization algorithms have been developed for handling optimization problems based on whether the constraints are equalities, inequalities, or a combination of equalities and inequalities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2CFCBE-E2E1-42D1-8B11-1B2C966486F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569819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Lagrange Multipliers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One approach to solving optimization problems is to substitute the initial problem with optimizing another related function</a:t>
                </a:r>
              </a:p>
              <a:p>
                <a:r>
                  <a:rPr lang="en-US" dirty="0"/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Lagrange function </a:t>
                </a:r>
                <a:r>
                  <a:rPr lang="en-US" dirty="0"/>
                  <a:t>for optimization of the constrained problem on the previous page is defined as</a:t>
                </a:r>
              </a:p>
              <a:p>
                <a:endParaRPr lang="en-US" sz="529" dirty="0"/>
              </a:p>
              <a:p>
                <a:pPr marL="0" indent="0" algn="ctr">
                  <a:spcAft>
                    <a:spcPts val="529"/>
                  </a:spcAft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/>
                  <a:t>  where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r>
                  <a:rPr lang="en-US" dirty="0"/>
                  <a:t>The variables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are called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Lagrange multipliers </a:t>
                </a:r>
                <a:r>
                  <a:rPr lang="en-US" dirty="0"/>
                  <a:t>and ensure that the constraints are properly enforced</a:t>
                </a:r>
              </a:p>
              <a:p>
                <a:pPr lvl="1"/>
                <a:r>
                  <a:rPr lang="en-US" dirty="0"/>
                  <a:t>They are chosen just large enough to ensure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dirty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for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</a:rPr>
                      <m:t>all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err="1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 2, …,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This is a </a:t>
                </a:r>
                <a:r>
                  <a:rPr lang="en-US" dirty="0">
                    <a:solidFill>
                      <a:srgbClr val="FF0000"/>
                    </a:solidFill>
                  </a:rPr>
                  <a:t>saddle-point</a:t>
                </a:r>
                <a:r>
                  <a:rPr lang="en-US" i="1" dirty="0"/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optimization problem </a:t>
                </a:r>
                <a:r>
                  <a:rPr lang="en-US" dirty="0"/>
                  <a:t>where one wants to </a:t>
                </a:r>
                <a:r>
                  <a:rPr lang="en-US" b="1" dirty="0"/>
                  <a:t>minimize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 respect to </a:t>
                </a:r>
                <a14:m>
                  <m:oMath xmlns:m="http://schemas.openxmlformats.org/officeDocument/2006/math">
                    <m:r>
                      <a:rPr lang="en-US" b="1" dirty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and simultaneously </a:t>
                </a:r>
                <a:r>
                  <a:rPr lang="en-US" b="1" dirty="0"/>
                  <a:t>maximize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with respect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i="1" dirty="0"/>
                  <a:t> </a:t>
                </a:r>
                <a:endParaRPr lang="en-US" dirty="0"/>
              </a:p>
              <a:p>
                <a:pPr lvl="1"/>
                <a:r>
                  <a:rPr lang="en-US" dirty="0"/>
                  <a:t>The saddle point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gives the optimal solution to the original constrained optimization problem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3FDB7-53D1-4CB6-94D8-A5C9EFD8DF6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858908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An alternative strategy for satisfying constraints are projections</a:t>
                </a:r>
              </a:p>
              <a:p>
                <a:r>
                  <a:rPr lang="en-US" dirty="0"/>
                  <a:t>E.g.,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gradient clipping </a:t>
                </a:r>
                <a:r>
                  <a:rPr lang="en-US" dirty="0"/>
                  <a:t>in NNs can require that the </a:t>
                </a:r>
                <a:r>
                  <a:rPr lang="en-US" dirty="0">
                    <a:solidFill>
                      <a:srgbClr val="FF0000"/>
                    </a:solidFill>
                  </a:rPr>
                  <a:t>norm of the gradient </a:t>
                </a:r>
                <a:r>
                  <a:rPr lang="en-US" dirty="0"/>
                  <a:t>is bounded by a constant value </a:t>
                </a:r>
                <a:r>
                  <a:rPr lang="en-US" i="1" dirty="0"/>
                  <a:t>c</a:t>
                </a:r>
              </a:p>
              <a:p>
                <a:r>
                  <a:rPr lang="en-US" dirty="0"/>
                  <a:t>Approach:</a:t>
                </a:r>
              </a:p>
              <a:p>
                <a:pPr lvl="1"/>
                <a:r>
                  <a:rPr lang="en-US" dirty="0"/>
                  <a:t>At each iteration during training</a:t>
                </a:r>
              </a:p>
              <a:p>
                <a:pPr lvl="1"/>
                <a:r>
                  <a:rPr lang="en-US" dirty="0"/>
                  <a:t>If the norm of the gradient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dirty="0"/>
                  <a:t>, then the update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𝑛𝑒𝑤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𝑜𝑙𝑑</m:t>
                            </m:r>
                          </m:sup>
                        </m:sSup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𝑜𝑙𝑑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If the norm of the gradient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&lt;</m:t>
                    </m:r>
                    <m:r>
                      <m:rPr>
                        <m:sty m:val="p"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en-US" dirty="0"/>
                  <a:t>, then the update is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𝑛𝑒𝑤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𝑜𝑙𝑑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Note that since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𝑜𝑙𝑑</m:t>
                            </m:r>
                          </m:sup>
                        </m:sSup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𝑜𝑙𝑑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r>
                  <a:rPr lang="en-US" dirty="0"/>
                  <a:t> is a unit vector (i.e., it has a norm = 1), then the vector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𝑜𝑙𝑑</m:t>
                            </m:r>
                          </m:sup>
                        </m:sSup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𝑔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𝑜𝑙𝑑</m:t>
                                </m:r>
                              </m:sup>
                            </m:sSup>
                          </m:e>
                        </m:d>
                      </m:den>
                    </m:f>
                  </m:oMath>
                </a14:m>
                <a:r>
                  <a:rPr lang="en-US" dirty="0"/>
                  <a:t> has a norm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Such clipping is the </a:t>
                </a:r>
                <a:r>
                  <a:rPr lang="en-US" dirty="0">
                    <a:solidFill>
                      <a:srgbClr val="FF0000"/>
                    </a:solidFill>
                  </a:rPr>
                  <a:t>projection</a:t>
                </a:r>
                <a:r>
                  <a:rPr lang="en-US" dirty="0"/>
                  <a:t> of the gradient </a:t>
                </a:r>
                <a:r>
                  <a:rPr lang="en-US" i="1" dirty="0"/>
                  <a:t>g</a:t>
                </a:r>
                <a:r>
                  <a:rPr lang="en-US" dirty="0"/>
                  <a:t> onto the </a:t>
                </a:r>
                <a:r>
                  <a:rPr lang="en-US" dirty="0">
                    <a:solidFill>
                      <a:srgbClr val="FF0000"/>
                    </a:solidFill>
                  </a:rPr>
                  <a:t>ball of radius </a:t>
                </a:r>
                <a:r>
                  <a:rPr lang="en-US" i="1" dirty="0">
                    <a:solidFill>
                      <a:srgbClr val="FF0000"/>
                    </a:solidFill>
                  </a:rPr>
                  <a:t>c</a:t>
                </a:r>
              </a:p>
              <a:p>
                <a:pPr lvl="1"/>
                <a:r>
                  <a:rPr lang="en-US" dirty="0"/>
                  <a:t>Projection on the </a:t>
                </a:r>
                <a:r>
                  <a:rPr lang="en-US" dirty="0">
                    <a:solidFill>
                      <a:srgbClr val="FF0000"/>
                    </a:solidFill>
                  </a:rPr>
                  <a:t>unit ball </a:t>
                </a:r>
                <a:r>
                  <a:rPr lang="en-US" dirty="0"/>
                  <a:t>is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00429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02594" y="1844827"/>
                <a:ext cx="8456704" cy="1680009"/>
              </a:xfrm>
            </p:spPr>
            <p:txBody>
              <a:bodyPr/>
              <a:lstStyle/>
              <a:p>
                <a:r>
                  <a:rPr lang="en-US" dirty="0"/>
                  <a:t>More generally, a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projection</a:t>
                </a:r>
                <a:r>
                  <a:rPr lang="en-US" dirty="0"/>
                  <a:t> of a vector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onto a set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/>
                  <a:t> is defined as</a:t>
                </a:r>
              </a:p>
              <a:p>
                <a:endParaRPr lang="en-US" sz="529" dirty="0"/>
              </a:p>
              <a:p>
                <a:pPr marL="0" indent="1316761">
                  <a:spcAft>
                    <a:spcPts val="529"/>
                  </a:spcAft>
                  <a:buNone/>
                </a:pPr>
                <a:r>
                  <a:rPr lang="en-US" b="0" dirty="0"/>
                  <a:t>	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Proj</m:t>
                            </m:r>
                          </m:e>
                          <m:li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lim>
                        </m:limLow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 i="0" smtClean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</m:t>
                        </m:r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min</m:t>
                            </m:r>
                          </m:e>
                          <m:lim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𝒳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b="1">
                                    <a:latin typeface="Cambria Math" panose="02040503050406030204" pitchFamily="18" charset="0"/>
                                  </a:rPr>
                                  <m:t>𝐱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d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func>
                  </m:oMath>
                </a14:m>
                <a:endParaRPr lang="en-US" dirty="0"/>
              </a:p>
              <a:p>
                <a:r>
                  <a:rPr lang="en-US" dirty="0"/>
                  <a:t>This means that the vector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is projected onto the closest vector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/>
                  <a:t> that belongs to the 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2594" y="1844827"/>
                <a:ext cx="8456704" cy="1680009"/>
              </a:xfrm>
              <a:blipFill>
                <a:blip r:embed="rId3"/>
                <a:stretch>
                  <a:fillRect l="-577" t="-2182" r="-865" b="-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9F1A66F-D5D4-4DF6-BD9A-729378503F5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902594" y="4447553"/>
            <a:ext cx="5822492" cy="2348880"/>
          </a:xfrm>
          <a:prstGeom prst="rect">
            <a:avLst/>
          </a:prstGeom>
        </p:spPr>
        <p:txBody>
          <a:bodyPr vert="horz" lIns="80682" tIns="40341" rIns="80682" bIns="40341" rtlCol="0">
            <a:normAutofit/>
          </a:bodyPr>
          <a:lstStyle>
            <a:lvl1pPr marL="288925" indent="-288925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31825" indent="-227013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14400" indent="-173038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146175" indent="-174625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376363" indent="-173038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389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1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3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4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765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731" y="3886083"/>
            <a:ext cx="2634213" cy="18319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5"/>
              </a:rPr>
              <a:t>http://d2l.ai/chapter_optimization/convexity.html</a:t>
            </a:r>
            <a:endParaRPr lang="en-US" sz="882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/>
              <p:cNvSpPr txBox="1">
                <a:spLocks/>
              </p:cNvSpPr>
              <p:nvPr/>
            </p:nvSpPr>
            <p:spPr>
              <a:xfrm>
                <a:off x="1902594" y="3492537"/>
                <a:ext cx="5591209" cy="3148210"/>
              </a:xfrm>
              <a:prstGeom prst="rect">
                <a:avLst/>
              </a:prstGeom>
            </p:spPr>
            <p:txBody>
              <a:bodyPr vert="horz" lIns="80682" tIns="40341" rIns="80682" bIns="40341" rtlCol="0">
                <a:normAutofit/>
              </a:bodyPr>
              <a:lstStyle>
                <a:lvl1pPr marL="288925" indent="-288925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Palatino Linotype" panose="02040502050505030304" pitchFamily="18" charset="0"/>
                  <a:buChar char="•"/>
                  <a:defRPr sz="20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1pPr>
                <a:lvl2pPr marL="631825" indent="-227013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SzPct val="90000"/>
                  <a:buFont typeface="Wingdings" panose="05000000000000000000" pitchFamily="2" charset="2"/>
                  <a:buChar char="§"/>
                  <a:defRPr sz="18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2pPr>
                <a:lvl3pPr marL="914400" indent="-173038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Courier New" panose="02070309020205020404" pitchFamily="49" charset="0"/>
                  <a:buChar char="o"/>
                  <a:defRPr sz="16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3pPr>
                <a:lvl4pPr marL="1146175" indent="-174625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–"/>
                  <a:defRPr sz="14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4pPr>
                <a:lvl5pPr marL="1376363" indent="-173038" algn="l" defTabSz="914323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 typeface="Arial" panose="020B0604020202020204" pitchFamily="34" charset="0"/>
                  <a:buChar char="»"/>
                  <a:defRPr sz="1200" kern="1200">
                    <a:solidFill>
                      <a:schemeClr val="tx1"/>
                    </a:solidFill>
                    <a:latin typeface="Palatino Linotype" panose="02040502050505030304" pitchFamily="18" charset="0"/>
                    <a:ea typeface="+mn-ea"/>
                    <a:cs typeface="+mn-cs"/>
                  </a:defRPr>
                </a:lvl5pPr>
                <a:lvl6pPr marL="2514389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551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713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5874" indent="-228581" algn="l" defTabSz="914323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765" dirty="0"/>
                  <a:t>For example, in the figure, the blue circle represents a convex set</a:t>
                </a:r>
                <a14:m>
                  <m:oMath xmlns:m="http://schemas.openxmlformats.org/officeDocument/2006/math">
                    <m:r>
                      <a:rPr lang="en-US" sz="1765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76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endParaRPr lang="en-US" sz="1765" dirty="0"/>
              </a:p>
              <a:p>
                <a:pPr lvl="1"/>
                <a:r>
                  <a:rPr lang="en-US" sz="1588" dirty="0"/>
                  <a:t>The points inside the circle project to itself</a:t>
                </a:r>
              </a:p>
              <a:p>
                <a:pPr lvl="2"/>
                <a:r>
                  <a:rPr lang="en-US" sz="1412" dirty="0"/>
                  <a:t>E.g., </a:t>
                </a:r>
                <a14:m>
                  <m:oMath xmlns:m="http://schemas.openxmlformats.org/officeDocument/2006/math">
                    <m:r>
                      <a:rPr lang="en-US" sz="1412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1412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12" dirty="0"/>
                  <a:t>is the yellow vector, its closest point </a:t>
                </a:r>
                <a14:m>
                  <m:oMath xmlns:m="http://schemas.openxmlformats.org/officeDocument/2006/math">
                    <m:r>
                      <a:rPr lang="en-US" sz="1412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1412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412" dirty="0"/>
                  <a:t> in the set </a:t>
                </a:r>
                <a14:m>
                  <m:oMath xmlns:m="http://schemas.openxmlformats.org/officeDocument/2006/math">
                    <m:r>
                      <a:rPr lang="en-US" sz="1412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sz="1412" dirty="0"/>
                  <a:t> is i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412">
                        <a:latin typeface="Cambria Math" panose="02040503050406030204" pitchFamily="18" charset="0"/>
                      </a:rPr>
                      <m:t>tself</m:t>
                    </m:r>
                  </m:oMath>
                </a14:m>
                <a:r>
                  <a:rPr lang="en-US" sz="1412" dirty="0"/>
                  <a:t>: the distance between </a:t>
                </a:r>
                <a14:m>
                  <m:oMath xmlns:m="http://schemas.openxmlformats.org/officeDocument/2006/math">
                    <m:r>
                      <a:rPr lang="en-US" sz="1412" b="1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sz="1412" dirty="0"/>
                  <a:t> and </a:t>
                </a:r>
                <a14:m>
                  <m:oMath xmlns:m="http://schemas.openxmlformats.org/officeDocument/2006/math">
                    <m:r>
                      <a:rPr lang="en-US" sz="1412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1412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412" dirty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1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1412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12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1412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412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1412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e>
                      <m:sub>
                        <m:r>
                          <a:rPr lang="en-US" sz="1412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12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1412" dirty="0"/>
              </a:p>
              <a:p>
                <a:pPr lvl="1"/>
                <a:r>
                  <a:rPr lang="en-US" sz="1588" dirty="0"/>
                  <a:t>The points outside the circle project to the closest point inside the circle </a:t>
                </a:r>
              </a:p>
              <a:p>
                <a:pPr lvl="2"/>
                <a:r>
                  <a:rPr lang="en-US" sz="1412" dirty="0"/>
                  <a:t>E.g., </a:t>
                </a:r>
                <a14:m>
                  <m:oMath xmlns:m="http://schemas.openxmlformats.org/officeDocument/2006/math">
                    <m:r>
                      <a:rPr lang="en-US" sz="1412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1412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12" dirty="0"/>
                  <a:t>is the yellow vector, its closest point </a:t>
                </a:r>
                <a14:m>
                  <m:oMath xmlns:m="http://schemas.openxmlformats.org/officeDocument/2006/math">
                    <m:r>
                      <a:rPr lang="en-US" sz="1412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1412" i="1"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412" dirty="0"/>
                  <a:t> in the set </a:t>
                </a:r>
                <a14:m>
                  <m:oMath xmlns:m="http://schemas.openxmlformats.org/officeDocument/2006/math">
                    <m:r>
                      <a:rPr lang="en-US" sz="1412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sz="1412" dirty="0"/>
                  <a:t> is the red vector</a:t>
                </a:r>
              </a:p>
              <a:p>
                <a:pPr lvl="2"/>
                <a:r>
                  <a:rPr lang="en-US" sz="1412" dirty="0"/>
                  <a:t>Among all vectors in the set </a:t>
                </a:r>
                <a14:m>
                  <m:oMath xmlns:m="http://schemas.openxmlformats.org/officeDocument/2006/math">
                    <m:r>
                      <a:rPr lang="en-US" sz="1412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sz="1412" dirty="0"/>
                  <a:t>, the red vector </a:t>
                </a:r>
                <a14:m>
                  <m:oMath xmlns:m="http://schemas.openxmlformats.org/officeDocument/2006/math">
                    <m:r>
                      <a:rPr lang="en-US" sz="1412" b="1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sz="1412" i="1">
                        <a:latin typeface="Cambria Math" panose="02040503050406030204" pitchFamily="18" charset="0"/>
                      </a:rPr>
                      <m:t>′ </m:t>
                    </m:r>
                  </m:oMath>
                </a14:m>
                <a:r>
                  <a:rPr lang="en-US" sz="1412" dirty="0"/>
                  <a:t>has the smallest distance to </a:t>
                </a:r>
                <a14:m>
                  <m:oMath xmlns:m="http://schemas.openxmlformats.org/officeDocument/2006/math">
                    <m:r>
                      <a:rPr lang="en-US" sz="1412" b="1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sz="1412" dirty="0"/>
                  <a:t>, i.e.,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12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1412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12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1412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412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  <m:r>
                              <a:rPr lang="en-US" sz="1412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e>
                        </m:d>
                      </m:e>
                      <m:sub>
                        <m:r>
                          <a:rPr lang="en-US" sz="1412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1412" dirty="0"/>
                  <a:t> </a:t>
                </a:r>
              </a:p>
              <a:p>
                <a:endParaRPr lang="en-US" sz="1765" dirty="0"/>
              </a:p>
            </p:txBody>
          </p:sp>
        </mc:Choice>
        <mc:Fallback xmlns="">
          <p:sp>
            <p:nvSpPr>
              <p:cNvPr id="8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2594" y="3492537"/>
                <a:ext cx="5591209" cy="3148210"/>
              </a:xfrm>
              <a:prstGeom prst="rect">
                <a:avLst/>
              </a:prstGeom>
              <a:blipFill>
                <a:blip r:embed="rId6"/>
                <a:stretch>
                  <a:fillRect l="-1091" t="-1163" r="-1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0651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Convolutional Neural Networks (CNNs)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Convolutional neural networks</a:t>
            </a:r>
            <a:r>
              <a:rPr lang="en-US" dirty="0"/>
              <a:t> (CNNs) were primarily designed for image data</a:t>
            </a:r>
          </a:p>
          <a:p>
            <a:r>
              <a:rPr lang="en-US" dirty="0"/>
              <a:t>CNNs use </a:t>
            </a:r>
            <a:r>
              <a:rPr lang="en-US" dirty="0">
                <a:solidFill>
                  <a:srgbClr val="FF0000"/>
                </a:solidFill>
              </a:rPr>
              <a:t>a convolutional operator </a:t>
            </a:r>
            <a:r>
              <a:rPr lang="en-US" dirty="0"/>
              <a:t>for extracting data features</a:t>
            </a:r>
          </a:p>
          <a:p>
            <a:pPr lvl="1"/>
            <a:r>
              <a:rPr lang="en-US" dirty="0"/>
              <a:t>Allows </a:t>
            </a:r>
            <a:r>
              <a:rPr lang="en-US" dirty="0">
                <a:solidFill>
                  <a:srgbClr val="FF0000"/>
                </a:solidFill>
              </a:rPr>
              <a:t>parameter sharing</a:t>
            </a:r>
          </a:p>
          <a:p>
            <a:pPr lvl="1"/>
            <a:r>
              <a:rPr lang="en-US" dirty="0"/>
              <a:t>Efficient to train</a:t>
            </a:r>
          </a:p>
          <a:p>
            <a:pPr lvl="1"/>
            <a:r>
              <a:rPr lang="en-US" dirty="0"/>
              <a:t>Have </a:t>
            </a:r>
            <a:r>
              <a:rPr lang="en-US" dirty="0">
                <a:solidFill>
                  <a:srgbClr val="FF0000"/>
                </a:solidFill>
              </a:rPr>
              <a:t>less parameters </a:t>
            </a:r>
            <a:r>
              <a:rPr lang="en-US" dirty="0"/>
              <a:t>than NNs with fully-connected layers</a:t>
            </a:r>
          </a:p>
          <a:p>
            <a:r>
              <a:rPr lang="en-US" dirty="0"/>
              <a:t>CNNs are </a:t>
            </a:r>
            <a:r>
              <a:rPr lang="en-US" dirty="0">
                <a:solidFill>
                  <a:srgbClr val="FF0000"/>
                </a:solidFill>
              </a:rPr>
              <a:t>robust to spatial translations </a:t>
            </a:r>
            <a:r>
              <a:rPr lang="en-US" dirty="0"/>
              <a:t>of objects in images</a:t>
            </a:r>
          </a:p>
          <a:p>
            <a:r>
              <a:rPr lang="en-US" dirty="0"/>
              <a:t>A convolutional filter slides (i.e., convolves) across the image</a:t>
            </a:r>
          </a:p>
          <a:p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13BB407-44EF-45C1-93A6-6E083592289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</p:txBody>
      </p:sp>
      <p:pic>
        <p:nvPicPr>
          <p:cNvPr id="4" name="Picture 3" descr="convolution_schematic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01" y="4445584"/>
            <a:ext cx="2162553" cy="1581568"/>
          </a:xfrm>
          <a:prstGeom prst="rect">
            <a:avLst/>
          </a:prstGeom>
        </p:spPr>
      </p:pic>
      <p:pic>
        <p:nvPicPr>
          <p:cNvPr id="5" name="Εικόνα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672" y="4565389"/>
            <a:ext cx="1277471" cy="1210235"/>
          </a:xfrm>
          <a:prstGeom prst="rect">
            <a:avLst/>
          </a:prstGeom>
        </p:spPr>
      </p:pic>
      <p:pic>
        <p:nvPicPr>
          <p:cNvPr id="6" name="Εικόνα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7602" y="4817521"/>
            <a:ext cx="784412" cy="7059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28147" y="5742007"/>
            <a:ext cx="1205523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/>
              <a:t>Input matrix</a:t>
            </a:r>
            <a:endParaRPr lang="el-GR" sz="1588" dirty="0"/>
          </a:p>
        </p:txBody>
      </p:sp>
      <p:sp>
        <p:nvSpPr>
          <p:cNvPr id="8" name="TextBox 7"/>
          <p:cNvSpPr txBox="1"/>
          <p:nvPr/>
        </p:nvSpPr>
        <p:spPr>
          <a:xfrm>
            <a:off x="4341382" y="5456860"/>
            <a:ext cx="1376852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88" dirty="0"/>
              <a:t>Convolutional </a:t>
            </a:r>
          </a:p>
          <a:p>
            <a:pPr algn="ctr"/>
            <a:r>
              <a:rPr lang="en-US" sz="1588" dirty="0"/>
              <a:t>3x3 filter</a:t>
            </a:r>
            <a:endParaRPr lang="el-GR" sz="1588" dirty="0"/>
          </a:p>
        </p:txBody>
      </p:sp>
      <p:sp>
        <p:nvSpPr>
          <p:cNvPr id="9" name="Δεξιό βέλος 16"/>
          <p:cNvSpPr/>
          <p:nvPr/>
        </p:nvSpPr>
        <p:spPr>
          <a:xfrm>
            <a:off x="5939053" y="4906815"/>
            <a:ext cx="655482" cy="427616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 sz="1588"/>
          </a:p>
        </p:txBody>
      </p:sp>
      <p:sp>
        <p:nvSpPr>
          <p:cNvPr id="10" name="TextBox 9"/>
          <p:cNvSpPr txBox="1"/>
          <p:nvPr/>
        </p:nvSpPr>
        <p:spPr>
          <a:xfrm>
            <a:off x="3173322" y="664074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6"/>
              </a:rPr>
              <a:t>http://deeplearning.stanford.edu/wiki/index.php/Feature_extraction_using_convolution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2491344171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First-order vs Second-order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02594" y="1844827"/>
                <a:ext cx="8456704" cy="4888070"/>
              </a:xfrm>
            </p:spPr>
            <p:txBody>
              <a:bodyPr>
                <a:normAutofit/>
              </a:bodyPr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First-order optimization algorithms </a:t>
                </a:r>
                <a:r>
                  <a:rPr lang="en-US" dirty="0"/>
                  <a:t>use the gradient of a function for finding the extrema points</a:t>
                </a:r>
              </a:p>
              <a:p>
                <a:pPr lvl="1"/>
                <a:r>
                  <a:rPr lang="en-US" dirty="0"/>
                  <a:t>Methods: gradient descent, proximal algorithms, optimal gradient schemes</a:t>
                </a:r>
              </a:p>
              <a:p>
                <a:pPr lvl="1"/>
                <a:r>
                  <a:rPr lang="en-US" dirty="0"/>
                  <a:t>The disadvantage is that they can be slow and inefficient</a:t>
                </a:r>
              </a:p>
              <a:p>
                <a:r>
                  <a:rPr lang="en-US" b="1" i="1" dirty="0">
                    <a:solidFill>
                      <a:srgbClr val="0070C0"/>
                    </a:solidFill>
                  </a:rPr>
                  <a:t>Second-order optimization algorithms </a:t>
                </a:r>
                <a:r>
                  <a:rPr lang="en-US" dirty="0"/>
                  <a:t>use the Hessian matrix of a function for finding the extrema points</a:t>
                </a:r>
              </a:p>
              <a:p>
                <a:pPr lvl="1"/>
                <a:r>
                  <a:rPr lang="en-US" dirty="0"/>
                  <a:t>This is since the Hessian matrix holds the second-order partial derivatives</a:t>
                </a:r>
              </a:p>
              <a:p>
                <a:pPr lvl="1"/>
                <a:r>
                  <a:rPr lang="en-US" dirty="0"/>
                  <a:t>Methods: Newton’s method, conjugate gradient method, Quasi-Newton method, Gauss-Newton method, BFGS (</a:t>
                </a:r>
                <a:r>
                  <a:rPr lang="en-US" dirty="0" err="1"/>
                  <a:t>Broyden</a:t>
                </a:r>
                <a:r>
                  <a:rPr lang="en-US" dirty="0"/>
                  <a:t>-Fletcher-Goldfarb-</a:t>
                </a:r>
                <a:r>
                  <a:rPr lang="en-US" dirty="0" err="1"/>
                  <a:t>Shanno</a:t>
                </a:r>
                <a:r>
                  <a:rPr lang="en-US" dirty="0"/>
                  <a:t>) method, </a:t>
                </a:r>
                <a:r>
                  <a:rPr lang="en-US" dirty="0" err="1"/>
                  <a:t>Levenberg</a:t>
                </a:r>
                <a:r>
                  <a:rPr lang="en-US" dirty="0"/>
                  <a:t>-Marquardt method, Hessian-free method</a:t>
                </a:r>
              </a:p>
              <a:p>
                <a:pPr lvl="1"/>
                <a:r>
                  <a:rPr lang="en-US" dirty="0"/>
                  <a:t>The second-order derivatives can be thought of as measuring the curvature of the loss function</a:t>
                </a:r>
              </a:p>
              <a:p>
                <a:pPr lvl="1"/>
                <a:r>
                  <a:rPr lang="en-US" dirty="0"/>
                  <a:t>Recall also that the second-order derivative can be used to determine whether a stationary points is a maximum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minimum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&gt;0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This information is richer than the information provided by the gradient </a:t>
                </a:r>
              </a:p>
              <a:p>
                <a:pPr lvl="1"/>
                <a:r>
                  <a:rPr lang="en-US" dirty="0"/>
                  <a:t>Disadvantage: computing the Hessian matrix is computationally expensive, and even prohibitive for high-dimensional data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2594" y="1844827"/>
                <a:ext cx="8456704" cy="4888070"/>
              </a:xfrm>
              <a:blipFill>
                <a:blip r:embed="rId2"/>
                <a:stretch>
                  <a:fillRect l="-577" t="-749" r="-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E3BA39-542E-4FA3-AE08-DF8A2193AB5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9697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Bound and Infimum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Lower bound </a:t>
                </a:r>
                <a:r>
                  <a:rPr lang="en-US" dirty="0"/>
                  <a:t>of a subset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b="1" i="1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/>
                  <a:t>from a partially ordered 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an element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/>
                  <a:t>,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𝒮</m:t>
                    </m:r>
                  </m:oMath>
                </a14:m>
                <a:endParaRPr lang="en-US" b="1" i="1" dirty="0">
                  <a:solidFill>
                    <a:srgbClr val="0070C0"/>
                  </a:solidFill>
                </a:endParaRPr>
              </a:p>
              <a:p>
                <a:pPr lvl="1"/>
                <a:r>
                  <a:rPr lang="en-US" dirty="0"/>
                  <a:t>E.g., for the subset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𝒮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2, 3, 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6, 8</m:t>
                        </m:r>
                      </m:e>
                    </m:d>
                  </m:oMath>
                </a14:m>
                <a:r>
                  <a:rPr lang="en-US" dirty="0"/>
                  <a:t> from the natural numbers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en-US" dirty="0"/>
                  <a:t>, lower bounds are the numbers 2, 1, 0,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−3</m:t>
                    </m:r>
                  </m:oMath>
                </a14:m>
                <a:r>
                  <a:rPr lang="en-US" dirty="0"/>
                  <a:t>, and all other natural numbers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b="1" i="1" dirty="0">
                    <a:solidFill>
                      <a:srgbClr val="0070C0"/>
                    </a:solidFill>
                  </a:rPr>
                  <a:t>Infimum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of a subset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b="1" i="1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/>
                  <a:t>from a partially ordered 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the </a:t>
                </a:r>
                <a:r>
                  <a:rPr lang="en-US" dirty="0">
                    <a:solidFill>
                      <a:srgbClr val="FF0000"/>
                    </a:solidFill>
                  </a:rPr>
                  <a:t>greatest lower bound </a:t>
                </a:r>
                <a:r>
                  <a:rPr lang="en-US" dirty="0"/>
                  <a:t>i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/>
                  <a:t>, denoted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inf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𝒮</m:t>
                            </m:r>
                          </m:sub>
                        </m:sSub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fun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It is the maximal quantity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𝒮</m:t>
                    </m:r>
                  </m:oMath>
                </a14:m>
                <a:endParaRPr lang="en-US" b="1" i="1" dirty="0">
                  <a:solidFill>
                    <a:srgbClr val="0070C0"/>
                  </a:solidFill>
                </a:endParaRPr>
              </a:p>
              <a:p>
                <a:pPr lvl="1"/>
                <a:r>
                  <a:rPr lang="en-US" dirty="0"/>
                  <a:t>E.g., the infimum of the 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𝒮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2, 3, 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6, 8</m:t>
                        </m:r>
                      </m:e>
                    </m:d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2, since it is the greatest lower bound</a:t>
                </a:r>
              </a:p>
              <a:p>
                <a:r>
                  <a:rPr lang="en-US" dirty="0"/>
                  <a:t>Example: consider the subset of positive real numbers (excluding zero)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i="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m:rPr>
                        <m:nor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subset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does not have a minimum, because for every small positive number, there is a another even smaller positive number</a:t>
                </a:r>
              </a:p>
              <a:p>
                <a:pPr lvl="1"/>
                <a:r>
                  <a:rPr lang="en-US" dirty="0"/>
                  <a:t>On the other hand, all real negative numbers and 0 are lower bounds on the subset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≥0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0 is the greatest lower bound of all lower bounds, and therefore, the infimum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≥0</m:t>
                        </m:r>
                      </m:sub>
                    </m:sSub>
                  </m:oMath>
                </a14:m>
                <a:r>
                  <a:rPr lang="en-US" dirty="0"/>
                  <a:t> is 0</a:t>
                </a:r>
              </a:p>
              <a:p>
                <a:pPr lvl="1"/>
                <a:endParaRPr lang="en-US" dirty="0"/>
              </a:p>
              <a:p>
                <a:pPr marL="357206" lvl="1" indent="0">
                  <a:buNone/>
                </a:pPr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85611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Bound and Supremum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Upper bound </a:t>
                </a:r>
                <a:r>
                  <a:rPr lang="en-US" dirty="0"/>
                  <a:t>of a subset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b="1" i="1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/>
                  <a:t>from a partially ordered 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an element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en-US" dirty="0"/>
                  <a:t>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/>
                  <a:t>, such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𝒮</m:t>
                    </m:r>
                  </m:oMath>
                </a14:m>
                <a:endParaRPr lang="en-US" b="1" i="1" dirty="0">
                  <a:solidFill>
                    <a:srgbClr val="0070C0"/>
                  </a:solidFill>
                </a:endParaRPr>
              </a:p>
              <a:p>
                <a:pPr lvl="1"/>
                <a:r>
                  <a:rPr lang="en-US" dirty="0"/>
                  <a:t>E.g., for the subset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𝒮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2, 3, 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6, 8</m:t>
                        </m:r>
                      </m:e>
                    </m:d>
                  </m:oMath>
                </a14:m>
                <a:r>
                  <a:rPr lang="en-US" dirty="0"/>
                  <a:t> from the natural numbers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en-US" dirty="0"/>
                  <a:t>, upper bounds are the numbers 8, 9, 40, and all other natural numbers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r>
                  <a:rPr lang="en-US" b="1" i="1" dirty="0">
                    <a:solidFill>
                      <a:srgbClr val="0070C0"/>
                    </a:solidFill>
                  </a:rPr>
                  <a:t>Supremum</a:t>
                </a:r>
                <a:r>
                  <a:rPr lang="en-US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/>
                  <a:t>of a subset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b="1" i="1" dirty="0">
                    <a:solidFill>
                      <a:srgbClr val="0070C0"/>
                    </a:solidFill>
                  </a:rPr>
                  <a:t> </a:t>
                </a:r>
                <a:r>
                  <a:rPr lang="en-US" dirty="0"/>
                  <a:t>from a partially ordered 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the </a:t>
                </a:r>
                <a:r>
                  <a:rPr lang="en-US" dirty="0">
                    <a:solidFill>
                      <a:srgbClr val="FF0000"/>
                    </a:solidFill>
                  </a:rPr>
                  <a:t>least upper bound </a:t>
                </a:r>
                <a:r>
                  <a:rPr lang="en-US" dirty="0"/>
                  <a:t>i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𝒳</m:t>
                    </m:r>
                  </m:oMath>
                </a14:m>
                <a:r>
                  <a:rPr lang="en-US" dirty="0"/>
                  <a:t>, denoted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sup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∈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𝒮</m:t>
                            </m:r>
                          </m:sub>
                        </m:sSub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func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It is the minimal quantity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dirty="0"/>
                  <a:t> such that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for all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𝒮</m:t>
                    </m:r>
                  </m:oMath>
                </a14:m>
                <a:endParaRPr lang="en-US" b="1" i="1" dirty="0">
                  <a:solidFill>
                    <a:srgbClr val="0070C0"/>
                  </a:solidFill>
                </a:endParaRPr>
              </a:p>
              <a:p>
                <a:pPr lvl="1"/>
                <a:r>
                  <a:rPr lang="en-US" dirty="0"/>
                  <a:t>E.g., the supremum of the subset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𝒮</m:t>
                    </m:r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2, 3, 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6, 8</m:t>
                        </m:r>
                      </m:e>
                    </m:d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r>
                  <a:rPr lang="en-US" dirty="0"/>
                  <a:t>, since it is the least upper bound</a:t>
                </a:r>
              </a:p>
              <a:p>
                <a:r>
                  <a:rPr lang="en-US" dirty="0"/>
                  <a:t>Example: for the subset of negative real numbers (excluding zero)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≤0</m:t>
                        </m:r>
                      </m:sub>
                    </m:sSub>
                    <m:r>
                      <m:rPr>
                        <m:nor/>
                      </m:rP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: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≤0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All real positive numbers and 0 are upper bounds</a:t>
                </a:r>
              </a:p>
              <a:p>
                <a:pPr lvl="1"/>
                <a:r>
                  <a:rPr lang="en-US" dirty="0"/>
                  <a:t>0 is the least upper bound, and therefore, the supremum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≤0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60065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Lipschitz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is a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Lipschitz continuous function</a:t>
                </a:r>
                <a:r>
                  <a:rPr lang="en-US" dirty="0"/>
                  <a:t> if a constant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exists, such that for all points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spcAft>
                    <a:spcPts val="529"/>
                  </a:spcAft>
                </a:pPr>
                <a:endParaRPr lang="en-US" sz="441" dirty="0"/>
              </a:p>
              <a:p>
                <a:pPr marL="0" indent="0" algn="ctr"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Such function is also called a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-Lipschitz function</a:t>
                </a:r>
              </a:p>
              <a:p>
                <a:r>
                  <a:rPr lang="en-US" dirty="0"/>
                  <a:t>Intuitively, a Lipschitz function cannot change too fast</a:t>
                </a:r>
              </a:p>
              <a:p>
                <a:pPr lvl="1"/>
                <a:r>
                  <a:rPr lang="en-US" dirty="0"/>
                  <a:t>I.e., if the points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are close (i.e., the distance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is small), that means that the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are also close (i.e., the distance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is also small)</a:t>
                </a:r>
              </a:p>
              <a:p>
                <a:pPr lvl="2"/>
                <a:r>
                  <a:rPr lang="en-US" dirty="0">
                    <a:ea typeface="Cambria Math" panose="02040503050406030204" pitchFamily="18" charset="0"/>
                  </a:rPr>
                  <a:t>The smallest real number </a:t>
                </a:r>
                <a:r>
                  <a:rPr lang="en-US" dirty="0"/>
                  <a:t>that bounds the change of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dirty="0"/>
                  <a:t> for all points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is the </a:t>
                </a:r>
                <a:r>
                  <a:rPr lang="en-US" dirty="0">
                    <a:solidFill>
                      <a:srgbClr val="FF0000"/>
                    </a:solidFill>
                  </a:rPr>
                  <a:t>Lipschitz constant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 of the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For a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/>
                  <a:t>-Lipschitz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, the first derivative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is bounded everywhere by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E.g., the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𝑙𝑜𝑔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exp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⁡(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1-Lipschitz over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Since </a:t>
                </a:r>
                <a14:m>
                  <m:oMath xmlns:m="http://schemas.openxmlformats.org/officeDocument/2006/math">
                    <m:d>
                      <m:dPr>
                        <m:begChr m:val="‖"/>
                        <m:endChr m:val="‖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d>
                          <m:d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exp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</m:t>
                            </m:r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exp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⁡(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d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‖"/>
                        <m:endChr m:val="‖"/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den>
                        </m:f>
                      </m:e>
                    </m:d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en-US" b="1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exp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+1</m:t>
                            </m:r>
                          </m:e>
                        </m:d>
                      </m:den>
                    </m:f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en-US" b="0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I.e.,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9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828359-50F5-4F77-9EAC-069BCBAEFFA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5675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Lipschitz Continuous Gradient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A differentiable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has a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Lipschitz continuous gradient</a:t>
                </a:r>
                <a:r>
                  <a:rPr lang="en-US" dirty="0"/>
                  <a:t> if a constant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exists, such that for all points</a:t>
                </a:r>
                <a:r>
                  <a:rPr lang="en-US" i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spcAft>
                    <a:spcPts val="529"/>
                  </a:spcAft>
                </a:pPr>
                <a:endParaRPr lang="en-US" sz="529" dirty="0"/>
              </a:p>
              <a:p>
                <a:pPr marL="0" indent="0" algn="ctr"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‖"/>
                          <m:endChr m:val="‖"/>
                          <m:ctrlP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begChr m:val="‖"/>
                          <m:endChr m:val="‖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For 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with a </a:t>
                </a:r>
                <a14:m>
                  <m:oMath xmlns:m="http://schemas.openxmlformats.org/officeDocument/2006/math">
                    <m:r>
                      <a:rPr lang="en-US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-Lipschitz gradient</a:t>
                </a:r>
                <a:r>
                  <a:rPr lang="en-US" dirty="0"/>
                  <a:t>, the second derivative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′′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/>
                  <a:t> is bounded everywhere by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en-US" dirty="0"/>
              </a:p>
              <a:p>
                <a:r>
                  <a:rPr lang="en-US" dirty="0"/>
                  <a:t>E.g., consider the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is not a Lipschitz continuous function, 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so when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→∞</m:t>
                    </m:r>
                  </m:oMath>
                </a14:m>
                <a:r>
                  <a:rPr lang="en-US" dirty="0"/>
                  <a:t> then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)→∞</m:t>
                    </m:r>
                  </m:oMath>
                </a14:m>
                <a:r>
                  <a:rPr lang="en-US" dirty="0"/>
                  <a:t>, i.e., the derivative is not bounded everywhere</a:t>
                </a:r>
              </a:p>
              <a:p>
                <a:pPr lvl="1"/>
                <a:r>
                  <a:rPr lang="en-US" dirty="0"/>
                  <a:t>Since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, therefore the gradient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2-Lipschitz everywhere, since the second derivative is bounded everywhere by 2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602435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Intuition:</a:t>
            </a:r>
          </a:p>
          <a:p>
            <a:pPr lvl="1"/>
            <a:r>
              <a:rPr lang="en-US" dirty="0"/>
              <a:t>In a process, several outcomes are possible</a:t>
            </a:r>
          </a:p>
          <a:p>
            <a:pPr lvl="1"/>
            <a:r>
              <a:rPr lang="en-US" dirty="0"/>
              <a:t>When the process is repeated a large number of times, each outcome occurs with a </a:t>
            </a:r>
            <a:r>
              <a:rPr lang="en-US" b="1" i="1" dirty="0">
                <a:solidFill>
                  <a:srgbClr val="0070C0"/>
                </a:solidFill>
              </a:rPr>
              <a:t>relative frequency</a:t>
            </a:r>
            <a:r>
              <a:rPr lang="en-US" dirty="0"/>
              <a:t>, or </a:t>
            </a:r>
            <a:r>
              <a:rPr lang="en-US" b="1" i="1" dirty="0">
                <a:solidFill>
                  <a:srgbClr val="0070C0"/>
                </a:solidFill>
              </a:rPr>
              <a:t>probability</a:t>
            </a:r>
          </a:p>
          <a:p>
            <a:pPr lvl="1"/>
            <a:r>
              <a:rPr lang="en-US" dirty="0"/>
              <a:t>If a particular outcome occurs more often, we say it is more probable</a:t>
            </a:r>
          </a:p>
          <a:p>
            <a:r>
              <a:rPr lang="en-US" dirty="0"/>
              <a:t>Probability arises in two contexts</a:t>
            </a:r>
          </a:p>
          <a:p>
            <a:pPr lvl="1"/>
            <a:r>
              <a:rPr lang="en-US" dirty="0"/>
              <a:t>In actual repeated experiments</a:t>
            </a:r>
          </a:p>
          <a:p>
            <a:pPr lvl="2"/>
            <a:r>
              <a:rPr lang="en-US" dirty="0"/>
              <a:t>Example: You record the color of 1,000 cars driving by. 57 of them are green. You </a:t>
            </a:r>
            <a:r>
              <a:rPr lang="en-US" dirty="0">
                <a:solidFill>
                  <a:srgbClr val="FF0000"/>
                </a:solidFill>
              </a:rPr>
              <a:t>estimate</a:t>
            </a:r>
            <a:r>
              <a:rPr lang="en-US" i="1" dirty="0"/>
              <a:t> </a:t>
            </a:r>
            <a:r>
              <a:rPr lang="en-US" dirty="0"/>
              <a:t>the probability of a car being green as 57/1,000 = 0.057.</a:t>
            </a:r>
          </a:p>
          <a:p>
            <a:pPr lvl="1"/>
            <a:r>
              <a:rPr lang="en-US" dirty="0"/>
              <a:t>In idealized conceptions of a repeated process</a:t>
            </a:r>
          </a:p>
          <a:p>
            <a:pPr lvl="2"/>
            <a:r>
              <a:rPr lang="en-US" dirty="0"/>
              <a:t>Example: You consider the behavior of an unbiased six-sided die. The </a:t>
            </a:r>
            <a:r>
              <a:rPr lang="en-US" dirty="0">
                <a:solidFill>
                  <a:srgbClr val="FF0000"/>
                </a:solidFill>
              </a:rPr>
              <a:t>expected</a:t>
            </a:r>
            <a:r>
              <a:rPr lang="en-US" i="1" dirty="0"/>
              <a:t> </a:t>
            </a:r>
            <a:r>
              <a:rPr lang="en-US" dirty="0"/>
              <a:t>probability of rolling a 5 is 1/6 = 0.1667.</a:t>
            </a:r>
          </a:p>
          <a:p>
            <a:pPr lvl="2"/>
            <a:r>
              <a:rPr lang="en-US" dirty="0"/>
              <a:t>Example: You need a model for how people’s heights are distributed. You choose a normal distribution to represent the </a:t>
            </a:r>
            <a:r>
              <a:rPr lang="en-US" dirty="0">
                <a:solidFill>
                  <a:srgbClr val="FF0000"/>
                </a:solidFill>
              </a:rPr>
              <a:t>expected</a:t>
            </a:r>
            <a:r>
              <a:rPr lang="en-US" i="1" dirty="0"/>
              <a:t> </a:t>
            </a:r>
            <a:r>
              <a:rPr lang="en-US" dirty="0"/>
              <a:t>relative probabilities.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A777E1-9134-42E0-9477-BA5E4DF0846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6763DA-8925-4F7E-B704-2AD233463A12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Jeff </a:t>
            </a:r>
            <a:r>
              <a:rPr lang="en-US" sz="882" dirty="0" err="1"/>
              <a:t>Howbert</a:t>
            </a:r>
            <a:r>
              <a:rPr lang="en-US" sz="882" dirty="0"/>
              <a:t> — Machine Learning Math Essentials </a:t>
            </a:r>
          </a:p>
        </p:txBody>
      </p:sp>
    </p:spTree>
    <p:extLst>
      <p:ext uri="{BB962C8B-B14F-4D97-AF65-F5344CB8AC3E}">
        <p14:creationId xmlns:p14="http://schemas.microsoft.com/office/powerpoint/2010/main" val="383555948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Solving machine learning problems requires to deal with uncertain quantities, as well as with stochastic (non-deterministic) quantities</a:t>
            </a:r>
          </a:p>
          <a:p>
            <a:pPr lvl="1"/>
            <a:r>
              <a:rPr lang="en-US" dirty="0"/>
              <a:t>Probability theory provides a mathematical framework for representing and quantifying uncertain quantities</a:t>
            </a:r>
          </a:p>
          <a:p>
            <a:r>
              <a:rPr lang="en-US" dirty="0"/>
              <a:t>There are different sources of uncertainty:</a:t>
            </a:r>
          </a:p>
          <a:p>
            <a:pPr lvl="1"/>
            <a:r>
              <a:rPr lang="en-US" dirty="0"/>
              <a:t>Inherent </a:t>
            </a:r>
            <a:r>
              <a:rPr lang="en-US" dirty="0" err="1"/>
              <a:t>stochasticity</a:t>
            </a:r>
            <a:r>
              <a:rPr lang="en-US" dirty="0"/>
              <a:t> in the system being modeled</a:t>
            </a:r>
          </a:p>
          <a:p>
            <a:pPr lvl="2"/>
            <a:r>
              <a:rPr lang="en-US" dirty="0"/>
              <a:t>For example, most interpretations of quantum mechanics describe the dynamics of subatomic particles as being probabilistic</a:t>
            </a:r>
          </a:p>
          <a:p>
            <a:pPr lvl="1"/>
            <a:r>
              <a:rPr lang="en-US" dirty="0"/>
              <a:t>Incomplete observability</a:t>
            </a:r>
          </a:p>
          <a:p>
            <a:pPr lvl="2"/>
            <a:r>
              <a:rPr lang="en-US" dirty="0"/>
              <a:t>Even deterministic systems can appear stochastic when we cannot observe all of the variables that drive the behavior of the system</a:t>
            </a:r>
          </a:p>
          <a:p>
            <a:pPr lvl="1"/>
            <a:r>
              <a:rPr lang="en-US" dirty="0"/>
              <a:t>Incomplete modeling</a:t>
            </a:r>
          </a:p>
          <a:p>
            <a:pPr lvl="2"/>
            <a:r>
              <a:rPr lang="en-US" dirty="0"/>
              <a:t>When we use a model that must discard some of the information we have observed, the discarded information results in uncertainty in the model’s predictions</a:t>
            </a:r>
          </a:p>
          <a:p>
            <a:pPr lvl="2"/>
            <a:r>
              <a:rPr lang="en-US" dirty="0"/>
              <a:t>E.g., discretization of real-numbered values, dimensionality reduction, etc.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B6FF5B-064E-439D-9969-502D81C5AEB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68865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A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random variable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a variable that can take on different values</a:t>
                </a:r>
              </a:p>
              <a:p>
                <a:pPr lvl="1"/>
                <a:r>
                  <a:rPr lang="en-US" dirty="0"/>
                  <a:t>Example: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= rolling a die</a:t>
                </a:r>
              </a:p>
              <a:p>
                <a:pPr lvl="2"/>
                <a:r>
                  <a:rPr lang="en-US" dirty="0"/>
                  <a:t>Possible values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comprise the </a:t>
                </a:r>
                <a:r>
                  <a:rPr lang="en-US" b="1" dirty="0"/>
                  <a:t>sample space</a:t>
                </a:r>
                <a:r>
                  <a:rPr lang="en-US" dirty="0"/>
                  <a:t>, or </a:t>
                </a:r>
                <a:r>
                  <a:rPr lang="en-US" b="1" dirty="0"/>
                  <a:t>outcome space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𝒮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US" dirty="0"/>
                          <m:t>1, 2, 3, 4, 5, 6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We denote the event of “seeing a 5” as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=5</m:t>
                        </m:r>
                      </m:e>
                    </m:d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=5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The probability of the event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=5</m:t>
                            </m:r>
                          </m:e>
                        </m:d>
                      </m:e>
                    </m:d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=5</m:t>
                        </m:r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Also,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e>
                    </m:d>
                  </m:oMath>
                </a14:m>
                <a:r>
                  <a:rPr lang="en-US" dirty="0"/>
                  <a:t> can be used to denote the probability that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takes the value of 5</a:t>
                </a:r>
              </a:p>
              <a:p>
                <a:r>
                  <a:rPr lang="en-US" dirty="0"/>
                  <a:t>A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probability distribution </a:t>
                </a:r>
                <a:r>
                  <a:rPr lang="en-US" dirty="0"/>
                  <a:t>is a description of how likely a random variable is to take on each of its possible states</a:t>
                </a:r>
              </a:p>
              <a:p>
                <a:pPr lvl="1"/>
                <a:r>
                  <a:rPr lang="en-US" dirty="0"/>
                  <a:t>A compact notation is common, where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/>
                  <a:t> is the probability distribution over the random variable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Also, the notation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X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/>
                  <a:t> can be used to denote that the random variable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has probability distribution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Random variables can be discrete or continuous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Discrete random variables</a:t>
                </a:r>
                <a:r>
                  <a:rPr lang="en-US" dirty="0"/>
                  <a:t> have finite number of states: e.g., the sides of a die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Continuous random variables</a:t>
                </a:r>
                <a:r>
                  <a:rPr lang="en-US" dirty="0"/>
                  <a:t> have infinite number of states: e.g., the height of a person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FCFE92-CC66-413E-905C-C4FE20F8AC9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A96E2-2F72-4824-9B80-CF9206927DB9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Jeff </a:t>
            </a:r>
            <a:r>
              <a:rPr lang="en-US" sz="882" dirty="0" err="1"/>
              <a:t>Howbert</a:t>
            </a:r>
            <a:r>
              <a:rPr lang="en-US" sz="882" dirty="0"/>
              <a:t> — Machine Learning Math Essentials </a:t>
            </a:r>
          </a:p>
        </p:txBody>
      </p:sp>
    </p:spTree>
    <p:extLst>
      <p:ext uri="{BB962C8B-B14F-4D97-AF65-F5344CB8AC3E}">
        <p14:creationId xmlns:p14="http://schemas.microsoft.com/office/powerpoint/2010/main" val="3360551259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Axioms of probability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probability of an event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dirty="0"/>
                  <a:t> in the given sample space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dirty="0"/>
                  <a:t>, denoted as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</m:d>
                  </m:oMath>
                </a14:m>
                <a:r>
                  <a:rPr lang="en-US" dirty="0"/>
                  <a:t>, must satisfies the following properties:</a:t>
                </a:r>
              </a:p>
              <a:p>
                <a:pPr lvl="1"/>
                <a:r>
                  <a:rPr lang="en-US" dirty="0"/>
                  <a:t>Non-negativity</a:t>
                </a:r>
              </a:p>
              <a:p>
                <a:pPr lvl="2"/>
                <a:r>
                  <a:rPr lang="en-US" dirty="0"/>
                  <a:t>For any event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𝒜</m:t>
                    </m:r>
                  </m:oMath>
                </a14:m>
                <a:r>
                  <a:rPr lang="en-US" dirty="0"/>
                  <a:t> ∈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</m:d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All possible outcomes</a:t>
                </a:r>
              </a:p>
              <a:p>
                <a:pPr lvl="2"/>
                <a:r>
                  <a:rPr lang="en-US" dirty="0"/>
                  <a:t>Probability of the entire sample space is 1,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𝒮</m:t>
                        </m:r>
                      </m:e>
                    </m:d>
                    <m:r>
                      <a:rPr lang="en-US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Additivity of disjoint events</a:t>
                </a:r>
              </a:p>
              <a:p>
                <a:pPr lvl="2"/>
                <a:r>
                  <a:rPr lang="en-US" dirty="0"/>
                  <a:t>For all events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∈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dirty="0"/>
                  <a:t> that are mutually exclusive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𝒜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=∅)</m:t>
                    </m:r>
                  </m:oMath>
                </a14:m>
                <a:r>
                  <a:rPr lang="en-US" dirty="0"/>
                  <a:t>, the probability that both events happen is equal to the sum of their individual probabilities,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𝒜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∪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𝒜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𝒜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+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𝒜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2"/>
                <a:endParaRPr lang="en-US" dirty="0"/>
              </a:p>
              <a:p>
                <a:r>
                  <a:rPr lang="en-US" dirty="0"/>
                  <a:t>The probability of a random variable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/>
                  <a:t> must obey the axioms of probability over the possible values in the sample space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𝒮</m:t>
                    </m:r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7F2178-86C0-4C55-9848-7BD4088D1F5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05273-B427-41A5-AAA7-308623909A8C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Jeff </a:t>
            </a:r>
            <a:r>
              <a:rPr lang="en-US" sz="882" dirty="0" err="1"/>
              <a:t>Howbert</a:t>
            </a:r>
            <a:r>
              <a:rPr lang="en-US" sz="882" dirty="0"/>
              <a:t> — Machine Learning Math Essentials </a:t>
            </a:r>
          </a:p>
        </p:txBody>
      </p:sp>
    </p:spTree>
    <p:extLst>
      <p:ext uri="{BB962C8B-B14F-4D97-AF65-F5344CB8AC3E}">
        <p14:creationId xmlns:p14="http://schemas.microsoft.com/office/powerpoint/2010/main" val="252679206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02594" y="1844827"/>
                <a:ext cx="5019380" cy="4736177"/>
              </a:xfrm>
            </p:spPr>
            <p:txBody>
              <a:bodyPr/>
              <a:lstStyle/>
              <a:p>
                <a:r>
                  <a:rPr lang="en-US" dirty="0"/>
                  <a:t>A probability distribution over </a:t>
                </a:r>
                <a:r>
                  <a:rPr lang="en-US" dirty="0">
                    <a:solidFill>
                      <a:srgbClr val="FF0000"/>
                    </a:solidFill>
                  </a:rPr>
                  <a:t>discrete variables </a:t>
                </a:r>
                <a:r>
                  <a:rPr lang="en-US" dirty="0"/>
                  <a:t>may be described using a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probability mass function </a:t>
                </a:r>
                <a:r>
                  <a:rPr lang="en-US" dirty="0"/>
                  <a:t>(PMF)</a:t>
                </a:r>
              </a:p>
              <a:p>
                <a:pPr lvl="1"/>
                <a:r>
                  <a:rPr lang="en-US" dirty="0"/>
                  <a:t>E.g., sum of two dice</a:t>
                </a:r>
              </a:p>
              <a:p>
                <a:endParaRPr lang="en-US" dirty="0"/>
              </a:p>
              <a:p>
                <a:r>
                  <a:rPr lang="en-US" dirty="0"/>
                  <a:t>A probability distribution over </a:t>
                </a:r>
                <a:r>
                  <a:rPr lang="en-US" dirty="0">
                    <a:solidFill>
                      <a:srgbClr val="FF0000"/>
                    </a:solidFill>
                  </a:rPr>
                  <a:t>continuous variables </a:t>
                </a:r>
                <a:r>
                  <a:rPr lang="en-US" dirty="0"/>
                  <a:t>may be described using a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probability density function </a:t>
                </a:r>
                <a:r>
                  <a:rPr lang="en-US" dirty="0"/>
                  <a:t>(PDF)</a:t>
                </a:r>
              </a:p>
              <a:p>
                <a:pPr lvl="1"/>
                <a:r>
                  <a:rPr lang="en-US" dirty="0"/>
                  <a:t>E.g., waiting time between eruptions of Old Faithful </a:t>
                </a:r>
              </a:p>
              <a:p>
                <a:pPr lvl="1"/>
                <a:r>
                  <a:rPr lang="en-US" dirty="0"/>
                  <a:t>A PDF gives the probability of an infinitesimal region with volume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To find the probability over an interval [</a:t>
                </a:r>
                <a:r>
                  <a:rPr lang="en-US" i="1" dirty="0"/>
                  <a:t>a</a:t>
                </a:r>
                <a:r>
                  <a:rPr lang="en-US" dirty="0"/>
                  <a:t>, </a:t>
                </a:r>
                <a:r>
                  <a:rPr lang="en-US" i="1" dirty="0"/>
                  <a:t>b</a:t>
                </a:r>
                <a:r>
                  <a:rPr lang="en-US" dirty="0"/>
                  <a:t>],  we can integrate the PDF as follows:</a:t>
                </a:r>
              </a:p>
              <a:p>
                <a:pPr marL="357206" lvl="1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𝑑𝑋</m:t>
                        </m:r>
                      </m:e>
                    </m:nary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2594" y="1844827"/>
                <a:ext cx="5019380" cy="4736177"/>
              </a:xfrm>
              <a:blipFill>
                <a:blip r:embed="rId3"/>
                <a:stretch>
                  <a:fillRect l="-972" t="-772" b="-69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5EB20B2-8035-4867-8E47-A050C674CD4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9642" y="1904125"/>
            <a:ext cx="3510374" cy="1653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99"/>
          <a:stretch/>
        </p:blipFill>
        <p:spPr>
          <a:xfrm>
            <a:off x="7328883" y="3746682"/>
            <a:ext cx="3103465" cy="20261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Jeff </a:t>
            </a:r>
            <a:r>
              <a:rPr lang="en-US" sz="882" dirty="0" err="1"/>
              <a:t>Howbert</a:t>
            </a:r>
            <a:r>
              <a:rPr lang="en-US" sz="882" dirty="0"/>
              <a:t> — Machine Learning Math Essentials </a:t>
            </a:r>
          </a:p>
        </p:txBody>
      </p:sp>
    </p:spTree>
    <p:extLst>
      <p:ext uri="{BB962C8B-B14F-4D97-AF65-F5344CB8AC3E}">
        <p14:creationId xmlns:p14="http://schemas.microsoft.com/office/powerpoint/2010/main" val="14006943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Convolutional Neural Networks (CNNs)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the convolutional filters are scanned over the image, they capture useful features</a:t>
            </a:r>
          </a:p>
          <a:p>
            <a:pPr lvl="1"/>
            <a:r>
              <a:rPr lang="en-US" dirty="0"/>
              <a:t>E.g., edge detection by convolutions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5A1E72E1-7E48-4D0C-B450-0A09043778A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766553" y="2999520"/>
            <a:ext cx="4437529" cy="476333"/>
          </a:xfrm>
          <a:prstGeom prst="rect">
            <a:avLst/>
          </a:prstGeom>
        </p:spPr>
        <p:txBody>
          <a:bodyPr vert="horz" lIns="80682" tIns="40341" rIns="80682" bIns="40341" rtlCol="0">
            <a:normAutofit/>
          </a:bodyPr>
          <a:lstStyle>
            <a:lvl1pPr marL="342871" indent="-34287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93680" indent="-236518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1257195" indent="-342871" algn="l" defTabSz="914323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600066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2057227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389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1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3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4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18" dirty="0"/>
              <a:t>Filter</a:t>
            </a:r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782689" y="3660297"/>
            <a:ext cx="2888090" cy="2229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688" y="3668348"/>
            <a:ext cx="2888090" cy="2242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33" y="3668348"/>
            <a:ext cx="3026909" cy="22495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763103" y="2920710"/>
            <a:ext cx="672353" cy="1042593"/>
            <a:chOff x="2095500" y="1904999"/>
            <a:chExt cx="762000" cy="1181605"/>
          </a:xfrm>
        </p:grpSpPr>
        <p:sp>
          <p:nvSpPr>
            <p:cNvPr id="9" name="TextBox 8"/>
            <p:cNvSpPr txBox="1"/>
            <p:nvPr/>
          </p:nvSpPr>
          <p:spPr>
            <a:xfrm>
              <a:off x="2133600" y="1904999"/>
              <a:ext cx="685800" cy="1181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charset="0"/>
                  <a:ea typeface="Garamond" charset="0"/>
                  <a:cs typeface="Garamond" charset="0"/>
                </a:rPr>
                <a:t>0   1  0</a:t>
              </a:r>
            </a:p>
            <a:p>
              <a:r>
                <a:rPr lang="en-US" sz="1235" dirty="0">
                  <a:latin typeface="Garamond" charset="0"/>
                  <a:ea typeface="Garamond" charset="0"/>
                  <a:cs typeface="Garamond" charset="0"/>
                </a:rPr>
                <a:t>1  -4  1</a:t>
              </a:r>
            </a:p>
            <a:p>
              <a:r>
                <a:rPr lang="en-US" sz="1235" dirty="0">
                  <a:latin typeface="Garamond" charset="0"/>
                  <a:ea typeface="Garamond" charset="0"/>
                  <a:cs typeface="Garamond" charset="0"/>
                </a:rPr>
                <a:t>0   1  0</a:t>
              </a:r>
            </a:p>
            <a:p>
              <a:endParaRPr lang="en-US" sz="1235" dirty="0">
                <a:latin typeface="Garamond" charset="0"/>
                <a:ea typeface="Garamond" charset="0"/>
                <a:cs typeface="Garamond" charset="0"/>
              </a:endParaRPr>
            </a:p>
          </p:txBody>
        </p:sp>
        <p:sp>
          <p:nvSpPr>
            <p:cNvPr id="10" name="Double Bracket 9"/>
            <p:cNvSpPr/>
            <p:nvPr/>
          </p:nvSpPr>
          <p:spPr bwMode="auto">
            <a:xfrm>
              <a:off x="2095500" y="1973349"/>
              <a:ext cx="762000" cy="609600"/>
            </a:xfrm>
            <a:prstGeom prst="bracketPair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18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513" y="3759691"/>
            <a:ext cx="347382" cy="347382"/>
          </a:xfrm>
          <a:prstGeom prst="rect">
            <a:avLst/>
          </a:prstGeom>
          <a:ln w="57150">
            <a:solidFill>
              <a:srgbClr val="F7615A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09" y="3057551"/>
            <a:ext cx="347382" cy="347382"/>
          </a:xfrm>
          <a:prstGeom prst="rect">
            <a:avLst/>
          </a:prstGeom>
          <a:ln w="57150">
            <a:solidFill>
              <a:srgbClr val="F7615A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3761041" y="5966494"/>
            <a:ext cx="1069297" cy="309637"/>
          </a:xfrm>
          <a:prstGeom prst="rect">
            <a:avLst/>
          </a:prstGeom>
          <a:solidFill>
            <a:srgbClr val="F7615A"/>
          </a:solidFill>
        </p:spPr>
        <p:txBody>
          <a:bodyPr wrap="square" rtlCol="0">
            <a:spAutoFit/>
          </a:bodyPr>
          <a:lstStyle/>
          <a:p>
            <a:r>
              <a:rPr lang="en-US" sz="1412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Input Image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95158" y="5947536"/>
            <a:ext cx="1472709" cy="526939"/>
          </a:xfrm>
          <a:prstGeom prst="rect">
            <a:avLst/>
          </a:prstGeom>
          <a:solidFill>
            <a:srgbClr val="F7615A"/>
          </a:solidFill>
        </p:spPr>
        <p:txBody>
          <a:bodyPr wrap="square" rtlCol="0">
            <a:spAutoFit/>
          </a:bodyPr>
          <a:lstStyle/>
          <a:p>
            <a:r>
              <a:rPr lang="en-US" sz="1412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Convoluted Image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AA7C9-A00A-4EF8-8F60-769F25DCD846}"/>
              </a:ext>
            </a:extLst>
          </p:cNvPr>
          <p:cNvSpPr txBox="1"/>
          <p:nvPr/>
        </p:nvSpPr>
        <p:spPr>
          <a:xfrm>
            <a:off x="2982713" y="664074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Param </a:t>
            </a:r>
            <a:r>
              <a:rPr lang="en-US" sz="882" dirty="0" err="1"/>
              <a:t>Vir</a:t>
            </a:r>
            <a:r>
              <a:rPr lang="en-US" sz="882" dirty="0"/>
              <a:t> Singh – Deep Learning</a:t>
            </a:r>
          </a:p>
        </p:txBody>
      </p:sp>
    </p:spTree>
    <p:extLst>
      <p:ext uri="{BB962C8B-B14F-4D97-AF65-F5344CB8AC3E}">
        <p14:creationId xmlns:p14="http://schemas.microsoft.com/office/powerpoint/2010/main" val="356570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-0.00531 L 0.32007 -0.00531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07 -0.00531 L 0.32007 0.07251 " pathEditMode="relative" rAng="0" ptsTypes="AA">
                                      <p:cBhvr>
                                        <p:cTn id="19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07 0.07251 L 0.00347 0.07251 " pathEditMode="relative" rAng="0" ptsTypes="AA">
                                      <p:cBhvr>
                                        <p:cTn id="2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13909 L 0.32007 0.13909 " pathEditMode="relative" rAng="0" ptsTypes="AA">
                                      <p:cBhvr>
                                        <p:cTn id="2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07 0.13909 L 0.32007 0.20568 " pathEditMode="relative" rAng="0" ptsTypes="AA"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07 0.20568 L 0.00347 0.20568 " pathEditMode="relative" rAng="0" ptsTypes="AA">
                                      <p:cBhvr>
                                        <p:cTn id="3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20568 L 0.00347 0.27247 " pathEditMode="relative" rAng="0" ptsTypes="AA">
                                      <p:cBhvr>
                                        <p:cTn id="3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0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27247 L 0.32007 0.27247 " pathEditMode="relative" rAng="0" ptsTypes="AA"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007 0.31699 L 0.00347 0.31699 " pathEditMode="relative" rAng="0" ptsTypes="AA">
                                      <p:cBhvr>
                                        <p:cTn id="40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Multivariate Random Variables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We may need to consider several random variables at a time</a:t>
                </a:r>
              </a:p>
              <a:p>
                <a:pPr lvl="1"/>
                <a:r>
                  <a:rPr lang="en-US" dirty="0"/>
                  <a:t>If several random processes occur in parallel or in sequence</a:t>
                </a:r>
              </a:p>
              <a:p>
                <a:pPr lvl="1"/>
                <a:r>
                  <a:rPr lang="en-US" dirty="0"/>
                  <a:t>E.g., to model the relationship between several diseases and symptoms</a:t>
                </a:r>
              </a:p>
              <a:p>
                <a:pPr lvl="1"/>
                <a:r>
                  <a:rPr lang="en-US" dirty="0"/>
                  <a:t>E.g., to process images with millions of pixels (each pixel is one random variable)</a:t>
                </a:r>
              </a:p>
              <a:p>
                <a:r>
                  <a:rPr lang="en-US" dirty="0"/>
                  <a:t>Next, we will study probability distributions defined over multiple random variables</a:t>
                </a:r>
              </a:p>
              <a:p>
                <a:pPr lvl="1"/>
                <a:r>
                  <a:rPr lang="en-US" dirty="0"/>
                  <a:t>These include joint, conditional, and marginal probability distributions</a:t>
                </a:r>
              </a:p>
              <a:p>
                <a:r>
                  <a:rPr lang="en-US" dirty="0"/>
                  <a:t>The individual random variables can also be grouped together into a random vector, because they represent different properties of an individual statistical unit</a:t>
                </a:r>
              </a:p>
              <a:p>
                <a:r>
                  <a:rPr lang="en-US" dirty="0"/>
                  <a:t>A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multivariate random variable </a:t>
                </a:r>
                <a:r>
                  <a:rPr lang="en-US" dirty="0"/>
                  <a:t>is a vector of multiple random variables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𝐗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endParaRPr lang="en-US" sz="1412" dirty="0"/>
              </a:p>
              <a:p>
                <a:pPr marL="357206" lvl="1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78218E-9B4A-4779-A306-46846BECB9D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9B9A0F-ECE2-465C-BB27-D11AEAD9EB46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Jeff </a:t>
            </a:r>
            <a:r>
              <a:rPr lang="en-US" sz="882" dirty="0" err="1"/>
              <a:t>Howbert</a:t>
            </a:r>
            <a:r>
              <a:rPr lang="en-US" sz="882" dirty="0"/>
              <a:t> — Machine Learning Math Essentials </a:t>
            </a:r>
          </a:p>
        </p:txBody>
      </p:sp>
    </p:spTree>
    <p:extLst>
      <p:ext uri="{BB962C8B-B14F-4D97-AF65-F5344CB8AC3E}">
        <p14:creationId xmlns:p14="http://schemas.microsoft.com/office/powerpoint/2010/main" val="262367027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Joint Probability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Probability distribution that acts on many variables at the same time is known as a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joint probability distribution</a:t>
                </a:r>
              </a:p>
              <a:p>
                <a:r>
                  <a:rPr lang="en-US" dirty="0"/>
                  <a:t>Given any values </a:t>
                </a:r>
                <a:r>
                  <a:rPr lang="en-US" i="1" dirty="0"/>
                  <a:t>x </a:t>
                </a:r>
                <a:r>
                  <a:rPr lang="en-US" dirty="0"/>
                  <a:t>and </a:t>
                </a:r>
                <a:r>
                  <a:rPr lang="en-US" i="1" dirty="0"/>
                  <a:t>y </a:t>
                </a:r>
                <a:r>
                  <a:rPr lang="en-US" dirty="0"/>
                  <a:t>of two random variables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, what is the probability that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= </a:t>
                </a:r>
                <a:r>
                  <a:rPr lang="en-US" i="1" dirty="0"/>
                  <a:t>x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= </a:t>
                </a:r>
                <a:r>
                  <a:rPr lang="en-US" i="1" dirty="0"/>
                  <a:t>y </a:t>
                </a:r>
                <a:r>
                  <a:rPr lang="en-US" dirty="0"/>
                  <a:t>simultaneously?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denotes the joint probability</a:t>
                </a:r>
              </a:p>
              <a:p>
                <a:pPr lvl="1"/>
                <a:r>
                  <a:rPr lang="en-US" dirty="0"/>
                  <a:t>We may also write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brevity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8B1EF7-9028-423F-92B1-6B97083294B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8078" y="3810219"/>
            <a:ext cx="4511089" cy="2713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5FA502-B60B-4D55-AC6E-9C2CAE040696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Jeff </a:t>
            </a:r>
            <a:r>
              <a:rPr lang="en-US" sz="882" dirty="0" err="1"/>
              <a:t>Howbert</a:t>
            </a:r>
            <a:r>
              <a:rPr lang="en-US" sz="882" dirty="0"/>
              <a:t> — Machine Learning Math Essentials </a:t>
            </a:r>
          </a:p>
        </p:txBody>
      </p:sp>
    </p:spTree>
    <p:extLst>
      <p:ext uri="{BB962C8B-B14F-4D97-AF65-F5344CB8AC3E}">
        <p14:creationId xmlns:p14="http://schemas.microsoft.com/office/powerpoint/2010/main" val="264188719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Marginal Probability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Marginal probability distribution </a:t>
                </a:r>
                <a:r>
                  <a:rPr lang="en-US" dirty="0"/>
                  <a:t>is the probability distribution of a single variable </a:t>
                </a:r>
              </a:p>
              <a:p>
                <a:pPr lvl="1"/>
                <a:r>
                  <a:rPr lang="en-US" dirty="0"/>
                  <a:t>It is calculated based on the joint probability distribution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b="0" dirty="0"/>
                  <a:t>I.e., using the </a:t>
                </a:r>
                <a:r>
                  <a:rPr lang="en-US" dirty="0">
                    <a:solidFill>
                      <a:srgbClr val="FF0000"/>
                    </a:solidFill>
                  </a:rPr>
                  <a:t>sum rule</a:t>
                </a:r>
                <a:r>
                  <a:rPr lang="en-US" b="0" dirty="0"/>
                  <a:t>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For continuous random variables, the summation is replaced with integration,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nary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𝑑𝑦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This process is called </a:t>
                </a:r>
                <a:r>
                  <a:rPr lang="en-US" dirty="0">
                    <a:solidFill>
                      <a:srgbClr val="FF0000"/>
                    </a:solidFill>
                  </a:rPr>
                  <a:t>marginalization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86B162-BA0F-40C6-814C-95C9DEDEF13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126" y="3873756"/>
            <a:ext cx="5117749" cy="27122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451298-A63D-4AC1-A09B-FEF6521353A1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Jeff </a:t>
            </a:r>
            <a:r>
              <a:rPr lang="en-US" sz="882" dirty="0" err="1"/>
              <a:t>Howbert</a:t>
            </a:r>
            <a:r>
              <a:rPr lang="en-US" sz="882" dirty="0"/>
              <a:t> — Machine Learning Math Essentials </a:t>
            </a:r>
          </a:p>
        </p:txBody>
      </p:sp>
    </p:spTree>
    <p:extLst>
      <p:ext uri="{BB962C8B-B14F-4D97-AF65-F5344CB8AC3E}">
        <p14:creationId xmlns:p14="http://schemas.microsoft.com/office/powerpoint/2010/main" val="280760343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Probability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Conditional probability distribution </a:t>
                </a:r>
                <a:r>
                  <a:rPr lang="en-US" dirty="0"/>
                  <a:t>is the probability distribution of one variable provided that another variable has taken a certain value</a:t>
                </a:r>
              </a:p>
              <a:p>
                <a:pPr lvl="1"/>
                <a:r>
                  <a:rPr lang="en-US" dirty="0"/>
                  <a:t>Denoted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m:rPr>
                        <m:lit/>
                      </m:rPr>
                      <a:rPr lang="en-US" b="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Note that: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m:rPr>
                            <m:lit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num>
                      <m:den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185A18-DA62-4F8F-A442-102FF4A599F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687" y="3365464"/>
            <a:ext cx="4640246" cy="3198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414581-1191-4C2F-9C1A-4BA56F7A11FE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Jeff </a:t>
            </a:r>
            <a:r>
              <a:rPr lang="en-US" sz="882" dirty="0" err="1"/>
              <a:t>Howbert</a:t>
            </a:r>
            <a:r>
              <a:rPr lang="en-US" sz="882" dirty="0"/>
              <a:t> — Machine Learning Math Essentials </a:t>
            </a:r>
          </a:p>
        </p:txBody>
      </p:sp>
    </p:spTree>
    <p:extLst>
      <p:ext uri="{BB962C8B-B14F-4D97-AF65-F5344CB8AC3E}">
        <p14:creationId xmlns:p14="http://schemas.microsoft.com/office/powerpoint/2010/main" val="357223874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Bayes’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Bayes’ theorem </a:t>
                </a:r>
                <a:r>
                  <a:rPr lang="en-US" dirty="0"/>
                  <a:t>– allows to calculate conditional probabilities for one variable when conditional probabilities for another variable are known</a:t>
                </a:r>
              </a:p>
              <a:p>
                <a:endParaRPr lang="en-US" sz="529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m:rPr>
                              <m:lit/>
                            </m:rPr>
                            <a:rPr lang="en-US" i="1" dirty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dirty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| </m:t>
                              </m:r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num>
                        <m:den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sz="529" dirty="0"/>
              </a:p>
              <a:p>
                <a:r>
                  <a:rPr lang="en-US" dirty="0"/>
                  <a:t>Also known as Bayes’ rule</a:t>
                </a:r>
              </a:p>
              <a:p>
                <a:r>
                  <a:rPr lang="en-US" dirty="0">
                    <a:solidFill>
                      <a:srgbClr val="FF0000"/>
                    </a:solidFill>
                  </a:rPr>
                  <a:t>Multiplication rule </a:t>
                </a:r>
                <a:r>
                  <a:rPr lang="en-US" dirty="0"/>
                  <a:t>for the joint distribution is used: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m:rPr>
                            <m:lit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By symmetry, we also have: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m:rPr>
                            <m:lit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sz="882" dirty="0"/>
              </a:p>
              <a:p>
                <a:r>
                  <a:rPr lang="en-US" dirty="0"/>
                  <a:t>The terms are referred to as: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/>
                  <a:t>, the </a:t>
                </a:r>
                <a:r>
                  <a:rPr lang="en-US" dirty="0">
                    <a:solidFill>
                      <a:srgbClr val="FF0000"/>
                    </a:solidFill>
                  </a:rPr>
                  <a:t>prior probability</a:t>
                </a:r>
                <a:r>
                  <a:rPr lang="en-US" dirty="0"/>
                  <a:t>, the initial degree of belief for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|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r>
                  <a:rPr lang="en-US" dirty="0"/>
                  <a:t>, the </a:t>
                </a:r>
                <a:r>
                  <a:rPr lang="en-US" dirty="0">
                    <a:solidFill>
                      <a:srgbClr val="FF0000"/>
                    </a:solidFill>
                  </a:rPr>
                  <a:t>posterior probability</a:t>
                </a:r>
                <a:r>
                  <a:rPr lang="en-US" dirty="0"/>
                  <a:t>, the degree of belief after incorporating the knowledge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| 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/>
                  <a:t>, the </a:t>
                </a:r>
                <a:r>
                  <a:rPr lang="en-US" dirty="0">
                    <a:solidFill>
                      <a:srgbClr val="FF0000"/>
                    </a:solidFill>
                  </a:rPr>
                  <a:t>likelihood</a:t>
                </a:r>
                <a:r>
                  <a:rPr lang="en-US" b="1" dirty="0"/>
                  <a:t> </a:t>
                </a:r>
                <a:r>
                  <a:rPr lang="en-US" dirty="0"/>
                  <a:t>of</a:t>
                </a:r>
                <a:r>
                  <a:rPr lang="en-US" b="1" dirty="0"/>
                  <a:t>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g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latin typeface="Cambria Math" panose="02040503050406030204" pitchFamily="18" charset="0"/>
                      </a:rPr>
                      <m:t>iven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P(Y), the </a:t>
                </a:r>
                <a:r>
                  <a:rPr lang="en-US" dirty="0">
                    <a:solidFill>
                      <a:srgbClr val="FF0000"/>
                    </a:solidFill>
                  </a:rPr>
                  <a:t>evidence</a:t>
                </a:r>
              </a:p>
              <a:p>
                <a:pPr lvl="1"/>
                <a:r>
                  <a:rPr lang="en-US" dirty="0"/>
                  <a:t>Bayes’ theorem: </a:t>
                </a:r>
                <a:r>
                  <a:rPr lang="en-US" sz="1412" b="1" dirty="0"/>
                  <a:t>posterior probability </a:t>
                </a:r>
                <a14:m>
                  <m:oMath xmlns:m="http://schemas.openxmlformats.org/officeDocument/2006/math">
                    <m:r>
                      <a:rPr lang="en-US" sz="1765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765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765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𝐥𝐢𝐤𝐞𝐥𝐢𝐡𝐨𝐨𝐝</m:t>
                        </m:r>
                        <m:r>
                          <a:rPr lang="en-US" sz="1765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× </m:t>
                        </m:r>
                        <m:r>
                          <a:rPr lang="en-US" sz="1765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𝐩𝐫𝐢𝐨𝐫</m:t>
                        </m:r>
                        <m:r>
                          <a:rPr lang="en-US" sz="1765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765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𝐩𝐫𝐨𝐛𝐚𝐛𝐢𝐥𝐢𝐭𝐲</m:t>
                        </m:r>
                      </m:num>
                      <m:den>
                        <m:r>
                          <a:rPr lang="en-US" sz="1765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𝐞𝐯𝐢𝐝𝐞𝐧𝐜𝐞</m:t>
                        </m:r>
                      </m:den>
                    </m:f>
                  </m:oMath>
                </a14:m>
                <a:endParaRPr lang="en-US" sz="1765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2B14BD-38E7-48C6-9F86-59BD5D2BD44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356120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Two random variables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are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independent</a:t>
                </a:r>
                <a:r>
                  <a:rPr lang="en-US" dirty="0"/>
                  <a:t> if the occurrence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does not reveal any information about the occurrence of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i="1" dirty="0"/>
              </a:p>
              <a:p>
                <a:pPr lvl="1"/>
                <a:r>
                  <a:rPr lang="en-US" dirty="0"/>
                  <a:t>E.g., two successive rolls of a die are independent</a:t>
                </a:r>
              </a:p>
              <a:p>
                <a:r>
                  <a:rPr lang="en-US" dirty="0"/>
                  <a:t>Therefore, we can write: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m:rPr>
                            <m:lit/>
                          </m:rPr>
                          <a:rPr lang="en-US" i="1" dirty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 i="1" dirty="0"/>
              </a:p>
              <a:p>
                <a:pPr lvl="1"/>
                <a:r>
                  <a:rPr lang="en-US" dirty="0"/>
                  <a:t>The following notation is used: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𝑋</m:t>
                    </m:r>
                    <m:r>
                      <m:rPr>
                        <m:lit/>
                      </m:rP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Also note that for independent random variables: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In all other cases, the random variables are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dependent</a:t>
                </a:r>
              </a:p>
              <a:p>
                <a:pPr lvl="1"/>
                <a:r>
                  <a:rPr lang="en-US" dirty="0"/>
                  <a:t>E.g., duration of successive eruptions of Old Faithful</a:t>
                </a:r>
              </a:p>
              <a:p>
                <a:pPr lvl="1"/>
                <a:r>
                  <a:rPr lang="en-US" dirty="0"/>
                  <a:t>Getting a king on successive draws form a deck (the drawn card is not replaced)</a:t>
                </a:r>
              </a:p>
              <a:p>
                <a:endParaRPr lang="en-US" sz="882" dirty="0"/>
              </a:p>
              <a:p>
                <a:r>
                  <a:rPr lang="en-US" b="0" i="0" dirty="0">
                    <a:latin typeface="Cambria Math" panose="02040503050406030204" pitchFamily="18" charset="0"/>
                  </a:rPr>
                  <a:t>T</a:t>
                </a:r>
                <a:r>
                  <a:rPr lang="en-US" dirty="0"/>
                  <a:t>wo random variables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are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conditionally independent </a:t>
                </a:r>
                <a:r>
                  <a:rPr lang="en-US" dirty="0"/>
                  <a:t>given another random variable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if and only if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This is denoted as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m:rPr>
                        <m:lit/>
                      </m:rP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⊥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𝑍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4E68044-A878-463C-89BD-0EDB680D955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B96849-257B-43CF-8F38-F65267FA820F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Jeff </a:t>
            </a:r>
            <a:r>
              <a:rPr lang="en-US" sz="882" dirty="0" err="1"/>
              <a:t>Howbert</a:t>
            </a:r>
            <a:r>
              <a:rPr lang="en-US" sz="882" dirty="0"/>
              <a:t> — Machine Learning Math Essentials </a:t>
            </a:r>
          </a:p>
        </p:txBody>
      </p:sp>
    </p:spTree>
    <p:extLst>
      <p:ext uri="{BB962C8B-B14F-4D97-AF65-F5344CB8AC3E}">
        <p14:creationId xmlns:p14="http://schemas.microsoft.com/office/powerpoint/2010/main" val="2735172421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Continuous Multivariate Distributions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concepts of joint, marginal, and conditional probabilities apply for continuous random variables</a:t>
            </a:r>
          </a:p>
          <a:p>
            <a:r>
              <a:rPr lang="en-US" dirty="0"/>
              <a:t>The probability distributions use integration of continuous random variables, instead of summation of discrete random variables</a:t>
            </a:r>
          </a:p>
          <a:p>
            <a:pPr lvl="1"/>
            <a:r>
              <a:rPr lang="en-US" dirty="0"/>
              <a:t>Example: a three-component Gaussian mixture probability distribution in two dimensions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8863DDC-79B9-4A1A-B2F5-361B56A6BFD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  <a:p>
            <a:endParaRPr lang="en-US" dirty="0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3999297" y="3717538"/>
            <a:ext cx="4193407" cy="2888286"/>
            <a:chOff x="2436912" y="3887208"/>
            <a:chExt cx="5434930" cy="37434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80928" y="3887208"/>
              <a:ext cx="5290914" cy="374340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2436912" y="3887208"/>
              <a:ext cx="432048" cy="431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E159EB3-B45B-4E0E-BA57-CE8004BEBB07}"/>
              </a:ext>
            </a:extLst>
          </p:cNvPr>
          <p:cNvSpPr txBox="1"/>
          <p:nvPr/>
        </p:nvSpPr>
        <p:spPr>
          <a:xfrm>
            <a:off x="2545355" y="6642715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Jeff </a:t>
            </a:r>
            <a:r>
              <a:rPr lang="en-US" sz="882" dirty="0" err="1"/>
              <a:t>Howbert</a:t>
            </a:r>
            <a:r>
              <a:rPr lang="en-US" sz="882" dirty="0"/>
              <a:t> — Machine Learning Math Essentials </a:t>
            </a:r>
          </a:p>
        </p:txBody>
      </p:sp>
    </p:spTree>
    <p:extLst>
      <p:ext uri="{BB962C8B-B14F-4D97-AF65-F5344CB8AC3E}">
        <p14:creationId xmlns:p14="http://schemas.microsoft.com/office/powerpoint/2010/main" val="3234773737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Value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expected value </a:t>
                </a:r>
                <a:r>
                  <a:rPr lang="en-US" dirty="0"/>
                  <a:t>or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expectation</a:t>
                </a:r>
                <a:r>
                  <a:rPr lang="en-US" dirty="0"/>
                  <a:t> of a function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with respect to a probability distribution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/>
                  <a:t> is the average (mean) when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drawn from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For a discrete random variable </a:t>
                </a:r>
                <a:r>
                  <a:rPr lang="en-US" i="1" dirty="0"/>
                  <a:t>X,</a:t>
                </a:r>
                <a:r>
                  <a:rPr lang="en-US" dirty="0"/>
                  <a:t> it is calculated as</a:t>
                </a:r>
              </a:p>
              <a:p>
                <a:pPr marL="0" indent="0" algn="ctr">
                  <a:spcBef>
                    <a:spcPts val="529"/>
                  </a:spcBef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For a continuous random variable </a:t>
                </a:r>
                <a:r>
                  <a:rPr lang="en-US" i="1" dirty="0"/>
                  <a:t>X</a:t>
                </a:r>
                <a:r>
                  <a:rPr lang="en-US" dirty="0"/>
                  <a:t>, it is calculated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𝑑𝑋</m:t>
                      </m:r>
                    </m:oMath>
                  </m:oMathPara>
                </a14:m>
                <a:endParaRPr lang="en-US" i="1" dirty="0"/>
              </a:p>
              <a:p>
                <a:pPr lvl="1"/>
                <a:r>
                  <a:rPr lang="en-US" dirty="0"/>
                  <a:t>When the identity of the distribution is clear from the context, we can write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If it is clear which random variable is used, we can write just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Mean is the most common measure of central tendency of a distribution</a:t>
                </a:r>
              </a:p>
              <a:p>
                <a:pPr lvl="1"/>
                <a:r>
                  <a:rPr lang="en-US" dirty="0"/>
                  <a:t>For a random variable: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⇒      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  <a:endParaRPr lang="en-US" dirty="0"/>
              </a:p>
              <a:p>
                <a:pPr lvl="1"/>
                <a:r>
                  <a:rPr lang="en-US" dirty="0"/>
                  <a:t>This is similar to the mean of a sample of observations: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Other measures of central tendency: median, mode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1208" b="-23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785C15C-0639-4B98-B0D2-825912FE5F8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A54851-EC84-4FFC-8860-0BA95BA8E352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Jeff </a:t>
            </a:r>
            <a:r>
              <a:rPr lang="en-US" sz="882" dirty="0" err="1"/>
              <a:t>Howbert</a:t>
            </a:r>
            <a:r>
              <a:rPr lang="en-US" sz="882" dirty="0"/>
              <a:t> — Machine Learning Math Essentials </a:t>
            </a:r>
          </a:p>
        </p:txBody>
      </p:sp>
    </p:spTree>
    <p:extLst>
      <p:ext uri="{BB962C8B-B14F-4D97-AF65-F5344CB8AC3E}">
        <p14:creationId xmlns:p14="http://schemas.microsoft.com/office/powerpoint/2010/main" val="3203824915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F3966-34AF-40BA-8745-3ED450372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FE59F-81DF-48C8-BDD8-AD1F673133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  <a:ea typeface="Cambria Math" panose="02040503050406030204" pitchFamily="18" charset="0"/>
                  </a:rPr>
                  <a:t>Variance</a:t>
                </a:r>
                <a:r>
                  <a:rPr lang="en-US" dirty="0">
                    <a:ea typeface="Cambria Math" panose="02040503050406030204" pitchFamily="18" charset="0"/>
                  </a:rPr>
                  <a:t> gives the measure of how much the values of the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deviate from the expected value as we sample values of X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endParaRPr lang="en-US" sz="529" dirty="0">
                  <a:ea typeface="Cambria Math" panose="02040503050406030204" pitchFamily="18" charset="0"/>
                </a:endParaRPr>
              </a:p>
              <a:p>
                <a:pPr marL="0" indent="0">
                  <a:spcBef>
                    <a:spcPts val="529"/>
                  </a:spcBef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𝔼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𝑓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𝑋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When the variance is low, the values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/>
                  <a:t> cluster near the expected value</a:t>
                </a:r>
              </a:p>
              <a:p>
                <a:r>
                  <a:rPr lang="en-US" dirty="0"/>
                  <a:t>Variance is commonly denoted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above equation is similar to 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μ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We have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nary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μ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This is similar to the formula for calculating the variance of a sample of observations: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μ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The square root of the variance is the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standard deviation</a:t>
                </a:r>
              </a:p>
              <a:p>
                <a:pPr lvl="1"/>
                <a:r>
                  <a:rPr lang="en-US" dirty="0"/>
                  <a:t>Denoted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Var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rad>
                  </m:oMath>
                </a14:m>
                <a:endParaRPr lang="en-US" b="1" i="1" dirty="0">
                  <a:solidFill>
                    <a:srgbClr val="0070C0"/>
                  </a:solidFill>
                </a:endParaRPr>
              </a:p>
              <a:p>
                <a:endParaRPr lang="en-US" b="1" i="1" dirty="0">
                  <a:solidFill>
                    <a:srgbClr val="0070C0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89FE59F-81DF-48C8-BDD8-AD1F673133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9ADA14-9553-4B29-8CE5-675EC44F96F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6C241D-2B63-4CC0-8A03-CB36007C65D3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Jeff </a:t>
            </a:r>
            <a:r>
              <a:rPr lang="en-US" sz="882" dirty="0" err="1"/>
              <a:t>Howbert</a:t>
            </a:r>
            <a:r>
              <a:rPr lang="en-US" sz="882" dirty="0"/>
              <a:t> — Machine Learning Math Essentials </a:t>
            </a:r>
          </a:p>
        </p:txBody>
      </p:sp>
    </p:spTree>
    <p:extLst>
      <p:ext uri="{BB962C8B-B14F-4D97-AF65-F5344CB8AC3E}">
        <p14:creationId xmlns:p14="http://schemas.microsoft.com/office/powerpoint/2010/main" val="288124709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5FC64-4836-4898-BAC1-9BC692A29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Covariance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06CC4F-6FB7-41CF-84D7-41B6BDA0C95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Covariance</a:t>
                </a:r>
                <a:r>
                  <a:rPr lang="en-US" dirty="0"/>
                  <a:t> gives the measure of how much two random variables are linearly related to each other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Cov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𝔼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𝑌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𝔼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𝑌</m:t>
                                      </m:r>
                                    </m:e>
                                  </m:d>
                                </m:e>
                              </m:d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endParaRPr lang="en-US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US" b="0" dirty="0">
                    <a:ea typeface="Cambria Math" panose="02040503050406030204" pitchFamily="18" charset="0"/>
                  </a:rPr>
                  <a:t>Then, the covariance is: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Cov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nary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</m:sSub>
                      </m:e>
                    </m:d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𝑌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Compare to covariance of actual samples: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Cov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μ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sub>
                            </m:sSub>
                          </m:e>
                        </m:d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𝑌</m:t>
                                </m:r>
                              </m:sub>
                            </m:sSub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The covariance measures the tendency for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i="1" dirty="0"/>
                  <a:t> </a:t>
                </a:r>
                <a:r>
                  <a:rPr lang="en-US" dirty="0"/>
                  <a:t>to deviate from their means in same (or opposite) directions at same time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F06CC4F-6FB7-41CF-84D7-41B6BDA0C95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B2242AA-65C4-481C-8CB8-AB0FCA8FE9D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  <a:p>
            <a:endParaRPr lang="en-US" dirty="0"/>
          </a:p>
        </p:txBody>
      </p:sp>
      <p:pic>
        <p:nvPicPr>
          <p:cNvPr id="6146" name="Picture 2" descr="Preprocessing for Deep Learning: From covariance matrix to image whiten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875" y="4953876"/>
            <a:ext cx="2732008" cy="131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902594" y="4572657"/>
            <a:ext cx="5337063" cy="1992573"/>
            <a:chOff x="132657" y="5295742"/>
            <a:chExt cx="6048671" cy="2258249"/>
          </a:xfrm>
        </p:grpSpPr>
        <p:grpSp>
          <p:nvGrpSpPr>
            <p:cNvPr id="9" name="Group 8"/>
            <p:cNvGrpSpPr/>
            <p:nvPr/>
          </p:nvGrpSpPr>
          <p:grpSpPr>
            <a:xfrm>
              <a:off x="132657" y="5295742"/>
              <a:ext cx="6048671" cy="2258249"/>
              <a:chOff x="1541434" y="5465009"/>
              <a:chExt cx="6048671" cy="2258249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6"/>
              <a:srcRect l="6730" r="7669"/>
              <a:stretch/>
            </p:blipFill>
            <p:spPr>
              <a:xfrm>
                <a:off x="1541434" y="5538766"/>
                <a:ext cx="5976664" cy="218449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extBox 4"/>
                  <p:cNvSpPr txBox="1"/>
                  <p:nvPr/>
                </p:nvSpPr>
                <p:spPr>
                  <a:xfrm>
                    <a:off x="3832843" y="7167667"/>
                    <a:ext cx="576064" cy="3509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1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oMath>
                      </m:oMathPara>
                    </a14:m>
                    <a:endParaRPr lang="en-US" sz="1412" dirty="0"/>
                  </a:p>
                </p:txBody>
              </p:sp>
            </mc:Choice>
            <mc:Fallback xmlns="">
              <p:sp>
                <p:nvSpPr>
                  <p:cNvPr id="5" name="TextBox 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32843" y="7167667"/>
                    <a:ext cx="576064" cy="35092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/>
                  <p:cNvSpPr txBox="1"/>
                  <p:nvPr/>
                </p:nvSpPr>
                <p:spPr>
                  <a:xfrm>
                    <a:off x="7014041" y="7167667"/>
                    <a:ext cx="576064" cy="3509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12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oMath>
                      </m:oMathPara>
                    </a14:m>
                    <a:endParaRPr lang="en-US" sz="1412" dirty="0"/>
                  </a:p>
                </p:txBody>
              </p:sp>
            </mc:Choice>
            <mc:Fallback xmlns="">
              <p:sp>
                <p:nvSpPr>
                  <p:cNvPr id="6" name="TextBox 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14041" y="7167667"/>
                    <a:ext cx="576064" cy="35092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1693677" y="5465009"/>
                    <a:ext cx="576064" cy="3509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12" i="1">
                              <a:latin typeface="Cambria Math" panose="02040503050406030204" pitchFamily="18" charset="0"/>
                            </a:rPr>
                            <m:t>𝑌</m:t>
                          </m:r>
                        </m:oMath>
                      </m:oMathPara>
                    </a14:m>
                    <a:endParaRPr lang="en-US" sz="1412" dirty="0"/>
                  </a:p>
                </p:txBody>
              </p:sp>
            </mc:Choice>
            <mc:Fallback xmlns=""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693677" y="5465009"/>
                    <a:ext cx="576064" cy="35092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4873606" y="5480569"/>
                    <a:ext cx="576064" cy="35092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12" i="1">
                              <a:latin typeface="Cambria Math" panose="02040503050406030204" pitchFamily="18" charset="0"/>
                            </a:rPr>
                            <m:t>𝑌</m:t>
                          </m:r>
                        </m:oMath>
                      </m:oMathPara>
                    </a14:m>
                    <a:endParaRPr lang="en-US" sz="1412" dirty="0"/>
                  </a:p>
                </p:txBody>
              </p:sp>
            </mc:Choice>
            <mc:Fallback xmlns="">
              <p:sp>
                <p:nvSpPr>
                  <p:cNvPr id="8" name="TextBox 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73606" y="5480569"/>
                    <a:ext cx="576064" cy="35092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" name="TextBox 9"/>
            <p:cNvSpPr txBox="1"/>
            <p:nvPr/>
          </p:nvSpPr>
          <p:spPr>
            <a:xfrm>
              <a:off x="1701901" y="5369499"/>
              <a:ext cx="1532787" cy="350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12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No covariance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05064" y="5365332"/>
              <a:ext cx="1532787" cy="350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12" dirty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High covariance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Jeff </a:t>
            </a:r>
            <a:r>
              <a:rPr lang="en-US" sz="882" dirty="0" err="1"/>
              <a:t>Howbert</a:t>
            </a:r>
            <a:r>
              <a:rPr lang="en-US" sz="882" dirty="0"/>
              <a:t> — Machine Learning Math Essentials </a:t>
            </a:r>
          </a:p>
        </p:txBody>
      </p:sp>
    </p:spTree>
    <p:extLst>
      <p:ext uri="{BB962C8B-B14F-4D97-AF65-F5344CB8AC3E}">
        <p14:creationId xmlns:p14="http://schemas.microsoft.com/office/powerpoint/2010/main" val="1167704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Convolutional Neural Networks (CNNs)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CNNs, hidden units in a layer are only connected to a small region of the layer before it (called local </a:t>
            </a:r>
            <a:r>
              <a:rPr lang="en-US" dirty="0">
                <a:solidFill>
                  <a:srgbClr val="FF0000"/>
                </a:solidFill>
              </a:rPr>
              <a:t>receptive field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The depth of each </a:t>
            </a:r>
            <a:r>
              <a:rPr lang="en-US" dirty="0">
                <a:solidFill>
                  <a:srgbClr val="FF0000"/>
                </a:solidFill>
              </a:rPr>
              <a:t>feature map </a:t>
            </a:r>
            <a:r>
              <a:rPr lang="en-US" dirty="0"/>
              <a:t>corresponds to the number of convolutional filters used at each layer</a:t>
            </a:r>
          </a:p>
          <a:p>
            <a:endParaRPr lang="en-US" dirty="0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7F7185A7-C931-4E5A-B1E9-1E71C373067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856664" y="3250966"/>
          <a:ext cx="1680880" cy="1947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2729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5482074" y="3506995"/>
          <a:ext cx="1680880" cy="1947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1011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2729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8114096" y="3765378"/>
          <a:ext cx="1539945" cy="19471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3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4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249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249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249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9249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22729"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2729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 bwMode="auto">
          <a:xfrm>
            <a:off x="2923899" y="3344314"/>
            <a:ext cx="2622176" cy="33617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3125605" y="3522487"/>
            <a:ext cx="2420471" cy="1580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 flipV="1">
            <a:off x="3125605" y="3680490"/>
            <a:ext cx="2420471" cy="907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V="1">
            <a:off x="2923899" y="3680490"/>
            <a:ext cx="2622176" cy="1882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5546076" y="3629463"/>
            <a:ext cx="2622176" cy="2823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5747781" y="3753848"/>
            <a:ext cx="2420471" cy="15800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V="1">
            <a:off x="5747781" y="3911851"/>
            <a:ext cx="2420471" cy="907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V="1">
            <a:off x="5546076" y="3911851"/>
            <a:ext cx="2622176" cy="18825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3125605" y="5293265"/>
            <a:ext cx="1069297" cy="309637"/>
          </a:xfrm>
          <a:prstGeom prst="rect">
            <a:avLst/>
          </a:prstGeom>
          <a:solidFill>
            <a:srgbClr val="F7615A"/>
          </a:solidFill>
        </p:spPr>
        <p:txBody>
          <a:bodyPr wrap="square" rtlCol="0">
            <a:spAutoFit/>
          </a:bodyPr>
          <a:lstStyle/>
          <a:p>
            <a:r>
              <a:rPr lang="en-US" sz="1412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Input Image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890742" y="5527673"/>
            <a:ext cx="1069297" cy="526939"/>
          </a:xfrm>
          <a:prstGeom prst="rect">
            <a:avLst/>
          </a:prstGeom>
          <a:solidFill>
            <a:srgbClr val="F7615A"/>
          </a:solidFill>
        </p:spPr>
        <p:txBody>
          <a:bodyPr wrap="square" rtlCol="0">
            <a:spAutoFit/>
          </a:bodyPr>
          <a:lstStyle/>
          <a:p>
            <a:r>
              <a:rPr lang="en-US" sz="1412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Layer 1 Feature Map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507711" y="5781819"/>
            <a:ext cx="1069297" cy="526939"/>
          </a:xfrm>
          <a:prstGeom prst="rect">
            <a:avLst/>
          </a:prstGeom>
          <a:solidFill>
            <a:srgbClr val="F7615A"/>
          </a:solidFill>
        </p:spPr>
        <p:txBody>
          <a:bodyPr wrap="square" rtlCol="0">
            <a:spAutoFit/>
          </a:bodyPr>
          <a:lstStyle/>
          <a:p>
            <a:r>
              <a:rPr lang="en-US" sz="1412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Layer 2 Feature Map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634424" y="4206530"/>
          <a:ext cx="691324" cy="546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069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C00000"/>
                          </a:solidFill>
                        </a:rPr>
                        <a:t>w1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C00000"/>
                          </a:solidFill>
                        </a:rPr>
                        <a:t>w2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6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</a:rPr>
                        <a:t>w3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</a:rPr>
                        <a:t>w4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7289558" y="4481770"/>
          <a:ext cx="691324" cy="546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069"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C00000"/>
                          </a:solidFill>
                        </a:rPr>
                        <a:t>w5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dirty="0">
                          <a:solidFill>
                            <a:srgbClr val="C00000"/>
                          </a:solidFill>
                        </a:rPr>
                        <a:t>w6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69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</a:rPr>
                        <a:t>w7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C00000"/>
                          </a:solidFill>
                        </a:rPr>
                        <a:t>w8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637848" y="4893189"/>
            <a:ext cx="684477" cy="309637"/>
          </a:xfrm>
          <a:prstGeom prst="rect">
            <a:avLst/>
          </a:prstGeom>
          <a:solidFill>
            <a:srgbClr val="F761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12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Filter 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78769" y="5144648"/>
            <a:ext cx="684477" cy="309637"/>
          </a:xfrm>
          <a:prstGeom prst="rect">
            <a:avLst/>
          </a:prstGeom>
          <a:solidFill>
            <a:srgbClr val="F7615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12" dirty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rPr>
              <a:t>Filter 2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2789428" y="3174854"/>
            <a:ext cx="739588" cy="1075765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682" tIns="40341" rIns="80682" bIns="40341" numCol="1" rtlCol="0" anchor="t" anchorCtr="0" compatLnSpc="1">
            <a:prstTxWarp prst="textNoShape">
              <a:avLst/>
            </a:prstTxWarp>
          </a:bodyPr>
          <a:lstStyle/>
          <a:p>
            <a:pPr defTabSz="80686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18">
              <a:latin typeface="Arial" panose="020B0604020202020204" pitchFamily="34" charset="0"/>
              <a:ea typeface="ヒラギノ角ゴ Pro W3" pitchFamily="86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3D29ED5-D3C0-4702-BBE5-20955C16AC7B}"/>
              </a:ext>
            </a:extLst>
          </p:cNvPr>
          <p:cNvSpPr txBox="1"/>
          <p:nvPr/>
        </p:nvSpPr>
        <p:spPr>
          <a:xfrm>
            <a:off x="2982713" y="6642715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Param </a:t>
            </a:r>
            <a:r>
              <a:rPr lang="en-US" sz="882" dirty="0" err="1"/>
              <a:t>Vir</a:t>
            </a:r>
            <a:r>
              <a:rPr lang="en-US" sz="882" dirty="0"/>
              <a:t> Singh – Deep Learning</a:t>
            </a:r>
          </a:p>
        </p:txBody>
      </p:sp>
    </p:spTree>
    <p:extLst>
      <p:ext uri="{BB962C8B-B14F-4D97-AF65-F5344CB8AC3E}">
        <p14:creationId xmlns:p14="http://schemas.microsoft.com/office/powerpoint/2010/main" val="4046485867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Correlation coefficient </a:t>
                </a:r>
                <a:r>
                  <a:rPr lang="en-US" dirty="0"/>
                  <a:t>is the covariance normalized by the standard deviations of the two variables</a:t>
                </a:r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rr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</m:t>
                          </m:r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o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v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𝑌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It is also called </a:t>
                </a:r>
                <a:r>
                  <a:rPr lang="en-US" dirty="0">
                    <a:solidFill>
                      <a:srgbClr val="FF0000"/>
                    </a:solidFill>
                  </a:rPr>
                  <a:t>Pearson’s correlation coefficient </a:t>
                </a:r>
                <a:r>
                  <a:rPr lang="en-US" dirty="0"/>
                  <a:t>and it is denoted </a:t>
                </a:r>
                <a14:m>
                  <m:oMath xmlns:m="http://schemas.openxmlformats.org/officeDocument/2006/math"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𝑌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values are in the interval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−1, 1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It only reflects linear dependence between variables, and it does not measure non-linear dependencies between the variables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6A64A0-7AC6-45BB-8F72-6187FEFCA2E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689" y="4382047"/>
            <a:ext cx="7168963" cy="22439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Jeff </a:t>
            </a:r>
            <a:r>
              <a:rPr lang="en-US" sz="882" dirty="0" err="1"/>
              <a:t>Howbert</a:t>
            </a:r>
            <a:r>
              <a:rPr lang="en-US" sz="882" dirty="0"/>
              <a:t> — Machine Learning Math Essentials </a:t>
            </a:r>
          </a:p>
        </p:txBody>
      </p:sp>
    </p:spTree>
    <p:extLst>
      <p:ext uri="{BB962C8B-B14F-4D97-AF65-F5344CB8AC3E}">
        <p14:creationId xmlns:p14="http://schemas.microsoft.com/office/powerpoint/2010/main" val="1514299179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Covariance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Covariance matrix </a:t>
                </a:r>
                <a:r>
                  <a:rPr lang="en-US" dirty="0"/>
                  <a:t>of a multivariate random variable</a:t>
                </a:r>
                <a:r>
                  <a:rPr lang="en-US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𝐗</m:t>
                    </m:r>
                  </m:oMath>
                </a14:m>
                <a:r>
                  <a:rPr lang="en-US" dirty="0"/>
                  <a:t> with states</a:t>
                </a:r>
                <a:r>
                  <a:rPr lang="en-US" b="1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𝐱</m:t>
                    </m:r>
                    <m:r>
                      <a:rPr lang="en-US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sup>
                    </m:sSup>
                  </m:oMath>
                </a14:m>
                <a:r>
                  <a:rPr lang="en-US" dirty="0"/>
                  <a:t> is 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matrix, such that</a:t>
                </a:r>
              </a:p>
              <a:p>
                <a:pPr marL="0" indent="0" algn="ctr">
                  <a:spcBef>
                    <a:spcPts val="529"/>
                  </a:spcBef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Cov</m:t>
                      </m:r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𝐗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Cov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I.e.,</a:t>
                </a:r>
              </a:p>
              <a:p>
                <a:pPr marL="0" indent="0" algn="ctr"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Cov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𝐗</m:t>
                          </m:r>
                        </m:e>
                      </m: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Cov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Cov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1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Cov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Cov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1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𝟏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⋱</m:t>
                                </m:r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Cov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1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𝒏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mr>
                                  <m:m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⋮</m:t>
                                      </m:r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Cov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</m:e>
                                      <m:sub>
                                        <m:r>
                                          <a:rPr lang="en-US" b="1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Cov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b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𝐱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b="1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𝟐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⋯</m:t>
                                      </m:r>
                                    </m:e>
                                  </m:mr>
                                </m:m>
                              </m:e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Cov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𝐱</m:t>
                                        </m:r>
                                      </m:e>
                                      <m:sub>
                                        <m:r>
                                          <a:rPr lang="en-US" b="1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𝒏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 diagonal elements of the covariance matrix are the variances of the elements of the vector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Cov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Var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Also note that the covariance matrix is symmetric, since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Cov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Cov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90FC09-DCA3-4B0F-85D1-1E0CA6E1328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592816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02594" y="1844827"/>
                <a:ext cx="4892307" cy="4736177"/>
              </a:xfrm>
            </p:spPr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Bernoulli distribution</a:t>
                </a:r>
              </a:p>
              <a:p>
                <a:pPr lvl="1"/>
                <a:r>
                  <a:rPr lang="en-US" dirty="0"/>
                  <a:t>Binary random variable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with states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random variable can encodes a coin flip which comes up 1 with probability </a:t>
                </a:r>
                <a:r>
                  <a:rPr lang="en-US" i="1" dirty="0"/>
                  <a:t>p </a:t>
                </a:r>
                <a:r>
                  <a:rPr lang="en-US" dirty="0"/>
                  <a:t>and 0 with probability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Notation: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𝐵𝑒𝑟𝑛𝑜𝑢𝑙𝑙𝑖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sz="882" dirty="0"/>
              </a:p>
              <a:p>
                <a:r>
                  <a:rPr lang="en-US" b="1" i="1" dirty="0">
                    <a:solidFill>
                      <a:srgbClr val="0070C0"/>
                    </a:solidFill>
                  </a:rPr>
                  <a:t>Uniform distribution</a:t>
                </a:r>
              </a:p>
              <a:p>
                <a:pPr lvl="1"/>
                <a:r>
                  <a:rPr lang="en-US" dirty="0"/>
                  <a:t>The probability of each value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1,2,…,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Notation: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Figure: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=5,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=0.2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2594" y="1844827"/>
                <a:ext cx="4892307" cy="4736177"/>
              </a:xfrm>
              <a:blipFill>
                <a:blip r:embed="rId2"/>
                <a:stretch>
                  <a:fillRect l="-996" t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9A120ED-FB8F-4EA1-AF52-3058E6C0690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1974" y="1830439"/>
            <a:ext cx="3376064" cy="23824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8383313" y="2094734"/>
                <a:ext cx="1143656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588" i="1">
                          <a:latin typeface="Cambria Math" panose="02040503050406030204" pitchFamily="18" charset="0"/>
                        </a:rPr>
                        <m:t>=0.3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3313" y="2094734"/>
                <a:ext cx="1143656" cy="336695"/>
              </a:xfrm>
              <a:prstGeom prst="rect">
                <a:avLst/>
              </a:prstGeom>
              <a:blipFill>
                <a:blip r:embed="rId4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120" y="4335757"/>
            <a:ext cx="3250879" cy="22452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6"/>
              </a:rPr>
              <a:t>http://d2l.ai/chapter_appendix-mathematics-for-deep-learning/distributions.html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151083854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902595" y="1844827"/>
                <a:ext cx="5071056" cy="4736177"/>
              </a:xfrm>
            </p:spPr>
            <p:txBody>
              <a:bodyPr>
                <a:normAutofit/>
              </a:bodyPr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Binomial distribution</a:t>
                </a:r>
              </a:p>
              <a:p>
                <a:pPr lvl="1"/>
                <a:r>
                  <a:rPr lang="en-US" dirty="0"/>
                  <a:t>Performing a sequence of </a:t>
                </a:r>
                <a:r>
                  <a:rPr lang="en-US" i="1" dirty="0"/>
                  <a:t>n</a:t>
                </a:r>
                <a:r>
                  <a:rPr lang="en-US" dirty="0"/>
                  <a:t> independent experiments, each of which has probability </a:t>
                </a:r>
                <a:r>
                  <a:rPr lang="en-US" i="1" dirty="0"/>
                  <a:t>p</a:t>
                </a:r>
                <a:r>
                  <a:rPr lang="en-US" dirty="0"/>
                  <a:t> of succeeding,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probability of getting </a:t>
                </a:r>
                <a:r>
                  <a:rPr lang="en-US" i="1" dirty="0"/>
                  <a:t>k</a:t>
                </a:r>
                <a:r>
                  <a:rPr lang="en-US" dirty="0"/>
                  <a:t> successes in </a:t>
                </a:r>
                <a:r>
                  <a:rPr lang="en-US" i="1" dirty="0"/>
                  <a:t>n</a:t>
                </a:r>
                <a:r>
                  <a:rPr lang="en-US" dirty="0"/>
                  <a:t> trials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US" dirty="0"/>
                  <a:t> </a:t>
                </a:r>
              </a:p>
              <a:p>
                <a:pPr lvl="1"/>
                <a:r>
                  <a:rPr lang="en-US" dirty="0"/>
                  <a:t>Notation: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𝐵𝑖𝑛𝑜𝑚𝑖𝑎𝑙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b="1" i="1" dirty="0">
                    <a:solidFill>
                      <a:srgbClr val="0070C0"/>
                    </a:solidFill>
                  </a:rPr>
                  <a:t>Poisson distribution</a:t>
                </a:r>
              </a:p>
              <a:p>
                <a:pPr lvl="1"/>
                <a:r>
                  <a:rPr lang="en-US" dirty="0"/>
                  <a:t>A number of events occurring independently in a fixed interval of time with a known rate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A discrete random variable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with states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 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2,…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has probability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sup>
                        </m:sSup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rate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is the average number of occurrences of the event</a:t>
                </a:r>
              </a:p>
              <a:p>
                <a:pPr lvl="1"/>
                <a:r>
                  <a:rPr lang="en-US" dirty="0"/>
                  <a:t>Notation: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𝑃𝑜𝑖𝑠𝑠𝑜𝑛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02595" y="1844827"/>
                <a:ext cx="5071056" cy="4736177"/>
              </a:xfrm>
              <a:blipFill>
                <a:blip r:embed="rId3"/>
                <a:stretch>
                  <a:fillRect l="-962" t="-772" r="-1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EFC223D-700E-412E-8523-A88D3650EFEC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4260" y="1967662"/>
            <a:ext cx="3315756" cy="2414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656" y="4287099"/>
            <a:ext cx="3194005" cy="2318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8129167" y="2158271"/>
                <a:ext cx="2160240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588" i="1">
                          <a:latin typeface="Cambria Math" panose="02040503050406030204" pitchFamily="18" charset="0"/>
                        </a:rPr>
                        <m:t>=10, </m:t>
                      </m:r>
                      <m:r>
                        <a:rPr lang="en-US" sz="1588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588" i="1">
                          <a:latin typeface="Cambria Math" panose="02040503050406030204" pitchFamily="18" charset="0"/>
                        </a:rPr>
                        <m:t>=0.2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9167" y="2158271"/>
                <a:ext cx="2160240" cy="336695"/>
              </a:xfrm>
              <a:prstGeom prst="rect">
                <a:avLst/>
              </a:prstGeom>
              <a:blipFill>
                <a:blip r:embed="rId6"/>
                <a:stretch>
                  <a:fillRect b="-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836659" y="4572656"/>
                <a:ext cx="1269783" cy="3366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1588" i="1">
                          <a:latin typeface="Cambria Math" panose="02040503050406030204" pitchFamily="18" charset="0"/>
                        </a:rPr>
                        <m:t>=5</m:t>
                      </m:r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6659" y="4572656"/>
                <a:ext cx="1269783" cy="33669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8"/>
              </a:rPr>
              <a:t>http://d2l.ai/chapter_appendix-mathematics-for-deep-learning/distributions.html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308481657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Gaussian distribution</a:t>
                </a:r>
              </a:p>
              <a:p>
                <a:pPr lvl="1"/>
                <a:r>
                  <a:rPr lang="en-US" dirty="0"/>
                  <a:t>The most well-studied distribution</a:t>
                </a:r>
              </a:p>
              <a:p>
                <a:pPr lvl="2"/>
                <a:r>
                  <a:rPr lang="en-US" dirty="0"/>
                  <a:t>Referred to as </a:t>
                </a:r>
                <a:r>
                  <a:rPr lang="en-US" dirty="0">
                    <a:solidFill>
                      <a:srgbClr val="FF0000"/>
                    </a:solidFill>
                  </a:rPr>
                  <a:t>normal distribution </a:t>
                </a:r>
                <a:r>
                  <a:rPr lang="en-US" dirty="0"/>
                  <a:t>or informally </a:t>
                </a:r>
                <a:r>
                  <a:rPr lang="en-US" dirty="0">
                    <a:solidFill>
                      <a:srgbClr val="FF0000"/>
                    </a:solidFill>
                  </a:rPr>
                  <a:t>bell-shaped distribution</a:t>
                </a:r>
              </a:p>
              <a:p>
                <a:pPr lvl="1"/>
                <a:r>
                  <a:rPr lang="en-US" dirty="0"/>
                  <a:t>Defined with the mean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 and variance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Notation: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lvl="1">
                  <a:spcAft>
                    <a:spcPts val="529"/>
                  </a:spcAft>
                </a:pPr>
                <a:r>
                  <a:rPr lang="en-US" dirty="0"/>
                  <a:t>For a random variable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with </a:t>
                </a:r>
                <a:r>
                  <a:rPr lang="en-US" i="1" dirty="0"/>
                  <a:t>n</a:t>
                </a:r>
                <a:r>
                  <a:rPr lang="en-US" dirty="0"/>
                  <a:t> independent measurements, the density is</a:t>
                </a:r>
              </a:p>
              <a:p>
                <a:pPr marL="357206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𝜇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25E8715-BD3E-48D3-9AC6-5E575FC8988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667" y="4572657"/>
            <a:ext cx="4816107" cy="1746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3193" y="4603540"/>
            <a:ext cx="2840691" cy="1907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A61992-94FE-4BA8-9958-F2A832150E08}"/>
              </a:ext>
            </a:extLst>
          </p:cNvPr>
          <p:cNvSpPr txBox="1"/>
          <p:nvPr/>
        </p:nvSpPr>
        <p:spPr>
          <a:xfrm>
            <a:off x="2410885" y="6640746"/>
            <a:ext cx="7687913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5"/>
              </a:rPr>
              <a:t>http://d2l.ai/chapter_appendix-mathematics-for-deep-learning/distributions.html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2444465077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Multinoulli distribution</a:t>
                </a:r>
              </a:p>
              <a:p>
                <a:pPr lvl="1"/>
                <a:r>
                  <a:rPr lang="en-US" dirty="0"/>
                  <a:t>It is an extension of the Bernoulli distribution, from binary class to multi-class</a:t>
                </a:r>
              </a:p>
              <a:p>
                <a:pPr lvl="1"/>
                <a:r>
                  <a:rPr lang="en-US" dirty="0" err="1"/>
                  <a:t>Multinoulli</a:t>
                </a:r>
                <a:r>
                  <a:rPr lang="en-US" dirty="0"/>
                  <a:t> distribution is also called </a:t>
                </a:r>
                <a:r>
                  <a:rPr lang="en-US" dirty="0">
                    <a:solidFill>
                      <a:srgbClr val="FF0000"/>
                    </a:solidFill>
                  </a:rPr>
                  <a:t>categorical distribution </a:t>
                </a:r>
                <a:r>
                  <a:rPr lang="en-US" dirty="0"/>
                  <a:t>or </a:t>
                </a:r>
                <a:r>
                  <a:rPr lang="en-US" dirty="0">
                    <a:solidFill>
                      <a:srgbClr val="FF0000"/>
                    </a:solidFill>
                  </a:rPr>
                  <a:t>generalized Bernoulli distribution</a:t>
                </a:r>
              </a:p>
              <a:p>
                <a:pPr lvl="1"/>
                <a:r>
                  <a:rPr lang="en-US" dirty="0" err="1"/>
                  <a:t>Multinoulli</a:t>
                </a:r>
                <a:r>
                  <a:rPr lang="en-US" dirty="0"/>
                  <a:t> is a discrete probability distribution that describes the possible results of a random variable that can take on one of </a:t>
                </a:r>
                <a:r>
                  <a:rPr lang="en-US" i="1" dirty="0"/>
                  <a:t>k</a:t>
                </a:r>
                <a:r>
                  <a:rPr lang="en-US" dirty="0"/>
                  <a:t> possible categories</a:t>
                </a:r>
              </a:p>
              <a:p>
                <a:pPr lvl="2"/>
                <a:r>
                  <a:rPr lang="en-US" dirty="0"/>
                  <a:t>A </a:t>
                </a:r>
                <a:r>
                  <a:rPr lang="en-US" dirty="0">
                    <a:solidFill>
                      <a:srgbClr val="FF0000"/>
                    </a:solidFill>
                  </a:rPr>
                  <a:t>categorical random variable </a:t>
                </a:r>
                <a:r>
                  <a:rPr lang="en-US" dirty="0"/>
                  <a:t>is a discrete variable with more than two possible outcomes (such as the roll of a die) </a:t>
                </a:r>
              </a:p>
              <a:p>
                <a:pPr lvl="1"/>
                <a:r>
                  <a:rPr lang="en-US" dirty="0"/>
                  <a:t>For example, in multi-class classification in machine learning, we have a set of data examples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0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and corresponding to the data example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a </a:t>
                </a:r>
                <a:r>
                  <a:rPr lang="en-US" i="1" dirty="0"/>
                  <a:t>k</a:t>
                </a:r>
                <a:r>
                  <a:rPr lang="en-US" dirty="0"/>
                  <a:t>-class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representing </a:t>
                </a:r>
                <a:r>
                  <a:rPr lang="en-US" dirty="0">
                    <a:solidFill>
                      <a:srgbClr val="FF0000"/>
                    </a:solidFill>
                  </a:rPr>
                  <a:t>one-hot encoding</a:t>
                </a:r>
              </a:p>
              <a:p>
                <a:pPr lvl="2"/>
                <a:r>
                  <a:rPr lang="en-US" dirty="0"/>
                  <a:t>One-hot encoding is also called 1-of-</a:t>
                </a:r>
                <a:r>
                  <a:rPr lang="en-US" i="1" dirty="0"/>
                  <a:t>k</a:t>
                </a:r>
                <a:r>
                  <a:rPr lang="en-US" dirty="0"/>
                  <a:t> vector, where one element has the value 1 and all other elements have the value 0</a:t>
                </a:r>
              </a:p>
              <a:p>
                <a:pPr lvl="2"/>
                <a:r>
                  <a:rPr lang="en-US" dirty="0"/>
                  <a:t>Let’s denote the probabilities for assigning the class labels to a data example by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We know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≤1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</m:t>
                        </m:r>
                      </m:e>
                    </m:nary>
                  </m:oMath>
                </a14:m>
                <a:r>
                  <a:rPr lang="en-US" dirty="0"/>
                  <a:t> for the different classes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 2, 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The </a:t>
                </a:r>
                <a:r>
                  <a:rPr lang="en-US" dirty="0" err="1"/>
                  <a:t>multinoulli</a:t>
                </a:r>
                <a:r>
                  <a:rPr lang="en-US" dirty="0"/>
                  <a:t> probability of the data example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𝐱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p>
                    </m:s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𝑖𝑘</m:t>
                            </m:r>
                          </m:sub>
                        </m:sSub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limLoc m:val="subSup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</m:sup>
                        </m:sSup>
                      </m:e>
                    </m:nary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Similarly, we can calculate the probability of all data examples as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nary>
                          <m:naryPr>
                            <m:chr m:val="∏"/>
                            <m:limLoc m:val="subSup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 r="-445" b="-61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79F10F-24B6-4074-80EF-346602FB18F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Probability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063437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Information theory</a:t>
            </a:r>
            <a:r>
              <a:rPr lang="en-US" dirty="0"/>
              <a:t> studies encoding, decoding, transmitting, and manipulating information</a:t>
            </a:r>
          </a:p>
          <a:p>
            <a:pPr lvl="1"/>
            <a:r>
              <a:rPr lang="en-US" dirty="0"/>
              <a:t>It is a branch of applied mathematics that revolves around quantifying how much information is present in different signals</a:t>
            </a:r>
          </a:p>
          <a:p>
            <a:r>
              <a:rPr lang="en-US" dirty="0"/>
              <a:t>As such, information theory provides fundamental language for discussing the information processing in computer systems</a:t>
            </a:r>
          </a:p>
          <a:p>
            <a:pPr lvl="1"/>
            <a:r>
              <a:rPr lang="en-US" dirty="0"/>
              <a:t>E.g., machine learning applications use the cross-entropy loss, derived from information theoretic considerations</a:t>
            </a:r>
          </a:p>
          <a:p>
            <a:r>
              <a:rPr lang="en-US" dirty="0"/>
              <a:t>A seminal work in this field is the paper </a:t>
            </a:r>
            <a:r>
              <a:rPr lang="en-US" i="1" dirty="0"/>
              <a:t>A Mathematical Theory of Communication</a:t>
            </a:r>
            <a:r>
              <a:rPr lang="en-US" dirty="0"/>
              <a:t> by Clause E. Shannon, which introduced the concept of </a:t>
            </a:r>
            <a:r>
              <a:rPr lang="en-US" dirty="0">
                <a:solidFill>
                  <a:srgbClr val="FF0000"/>
                </a:solidFill>
              </a:rPr>
              <a:t>information entropy </a:t>
            </a:r>
            <a:r>
              <a:rPr lang="en-US" dirty="0"/>
              <a:t>for the first time</a:t>
            </a:r>
          </a:p>
          <a:p>
            <a:pPr lvl="1"/>
            <a:r>
              <a:rPr lang="en-US" dirty="0"/>
              <a:t>Information theory was originally invented to study sending messages over a noisy channel, such as communication via radio transmission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5A229C-BB42-43D9-91AF-B718E6424CD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Information Theory</a:t>
            </a:r>
          </a:p>
        </p:txBody>
      </p:sp>
    </p:spTree>
    <p:extLst>
      <p:ext uri="{BB962C8B-B14F-4D97-AF65-F5344CB8AC3E}">
        <p14:creationId xmlns:p14="http://schemas.microsoft.com/office/powerpoint/2010/main" val="1152551220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The basic intuition behind information theory is that learning that an unlikely event has occurred is more informative than learning that a likely event has occurred</a:t>
                </a:r>
              </a:p>
              <a:p>
                <a:pPr lvl="1"/>
                <a:r>
                  <a:rPr lang="en-US" dirty="0"/>
                  <a:t>E.g., a message saying “the sun rose this morning” is so uninformative that it is unnecessary to be sent</a:t>
                </a:r>
              </a:p>
              <a:p>
                <a:pPr lvl="1"/>
                <a:r>
                  <a:rPr lang="en-US" dirty="0"/>
                  <a:t>But, a message saying “there was a solar eclipse this morning” is very informative</a:t>
                </a:r>
              </a:p>
              <a:p>
                <a:r>
                  <a:rPr lang="en-US" dirty="0"/>
                  <a:t>Based on that intuition, Shannon defined the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self-information</a:t>
                </a:r>
                <a:r>
                  <a:rPr lang="en-US" dirty="0"/>
                  <a:t> of an event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as</a:t>
                </a:r>
              </a:p>
              <a:p>
                <a:endParaRPr lang="en-US" sz="529" dirty="0"/>
              </a:p>
              <a:p>
                <a:pPr marL="0" indent="0" algn="ctr">
                  <a:spcBef>
                    <a:spcPts val="529"/>
                  </a:spcBef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log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/>
                  <a:t> is the self-information, and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/>
                  <a:t> is the probability of the event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r>
                  <a:rPr lang="en-US" dirty="0"/>
                  <a:t>The self-information outputs the bits of information received for the event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For example, if we want to send the code “0010” over a channel</a:t>
                </a:r>
              </a:p>
              <a:p>
                <a:pPr lvl="1"/>
                <a:r>
                  <a:rPr lang="en-US" dirty="0"/>
                  <a:t>The event “0010” is a series of codes of length </a:t>
                </a:r>
                <a:r>
                  <a:rPr lang="en-US" i="1" dirty="0"/>
                  <a:t>n</a:t>
                </a:r>
                <a:r>
                  <a:rPr lang="en-US" dirty="0"/>
                  <a:t> (in this case, the length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dirty="0"/>
                  <a:t>4)</a:t>
                </a:r>
              </a:p>
              <a:p>
                <a:pPr lvl="1"/>
                <a:r>
                  <a:rPr lang="en-US" dirty="0"/>
                  <a:t>Each code is a </a:t>
                </a:r>
                <a:r>
                  <a:rPr lang="en-US" dirty="0">
                    <a:solidFill>
                      <a:srgbClr val="FF0000"/>
                    </a:solidFill>
                  </a:rPr>
                  <a:t>bit</a:t>
                </a:r>
                <a:r>
                  <a:rPr lang="en-US" dirty="0"/>
                  <a:t> (0 or 1), and occurs with probability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/>
                  <a:t>; for this event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pPr marL="357206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"0010"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i="0">
                          <a:latin typeface="Cambria Math" panose="02040503050406030204" pitchFamily="18" charset="0"/>
                        </a:rPr>
                        <m:t>log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"0010"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log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i="0">
                              <a:latin typeface="Cambria Math" panose="02040503050406030204" pitchFamily="18" charset="0"/>
                            </a:rPr>
                            <m:t>log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=0+4=4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bits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18D2D-BD65-4B0B-9365-0F0AE62F9F1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Information Theory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01062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For a discrete random variable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that follows a probability distribution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with a probability mass function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pt-BR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pt-BR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 expected amount of information through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entropy</a:t>
                </a:r>
                <a:r>
                  <a:rPr lang="en-US" dirty="0"/>
                  <a:t> (or </a:t>
                </a:r>
                <a:r>
                  <a:rPr lang="en-US" dirty="0">
                    <a:solidFill>
                      <a:srgbClr val="FF0000"/>
                    </a:solidFill>
                  </a:rPr>
                  <a:t>Shannon entropy</a:t>
                </a:r>
                <a:r>
                  <a:rPr lang="en-US" dirty="0"/>
                  <a:t>) is</a:t>
                </a:r>
              </a:p>
              <a:p>
                <a:endParaRPr lang="en-US" sz="529" dirty="0"/>
              </a:p>
              <a:p>
                <a:pPr marL="0" indent="0"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i="1" dirty="0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pt-BR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pt-BR" i="1" dirty="0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pt-BR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pt-B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pt-BR" i="1" dirty="0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pt-BR" i="0" dirty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pt-BR" i="1" dirty="0" smtClean="0">
                          <a:latin typeface="Cambria Math" panose="02040503050406030204" pitchFamily="18" charset="0"/>
                        </a:rPr>
                        <m:t>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pt-BR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pt-BR" i="1" dirty="0" smtClean="0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i="1" dirty="0"/>
              </a:p>
              <a:p>
                <a:r>
                  <a:rPr lang="en-US" dirty="0">
                    <a:ea typeface="Cambria Math" panose="02040503050406030204" pitchFamily="18" charset="0"/>
                  </a:rPr>
                  <a:t>Based on the expectation definition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nary>
                  </m:oMath>
                </a14:m>
                <a:r>
                  <a:rPr lang="en-US" i="1" dirty="0"/>
                  <a:t>, </a:t>
                </a:r>
                <a:r>
                  <a:rPr lang="en-US" dirty="0"/>
                  <a:t>we can rewrite the entropy as</a:t>
                </a:r>
              </a:p>
              <a:p>
                <a:endParaRPr lang="en-US" sz="529" dirty="0"/>
              </a:p>
              <a:p>
                <a:pPr marL="0" indent="0" algn="ctr">
                  <a:spcAft>
                    <a:spcPts val="529"/>
                  </a:spcAft>
                  <a:buNone/>
                </a:pPr>
                <a14:m>
                  <m:oMath xmlns:m="http://schemas.openxmlformats.org/officeDocument/2006/math">
                    <m:r>
                      <a:rPr lang="pt-BR" i="1" dirty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pt-BR" i="1" dirty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  <m:sup/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pt-BR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nary>
                  </m:oMath>
                </a14:m>
                <a:r>
                  <a:rPr lang="en-US" i="1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dirty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pt-BR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func>
                  </m:oMath>
                </a14:m>
                <a:endParaRPr lang="en-US" i="1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 is a continuous random variable that follows a probability distribution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with a probability density function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pt-BR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pt-BR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, the entropy is</a:t>
                </a:r>
              </a:p>
              <a:p>
                <a:endParaRPr lang="en-US" sz="529" dirty="0"/>
              </a:p>
              <a:p>
                <a:pPr marL="0" indent="0"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pt-BR" i="1" dirty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pt-BR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i="1" dirty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pt-BR" i="1" dirty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</m:sub>
                        <m:sup/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pt-BR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</m:d>
                          <m:func>
                            <m:funcPr>
                              <m:ctrlPr>
                                <a:rPr lang="pt-BR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i="0" dirty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pt-BR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𝑑𝑋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For continuous random variables, the entropy is also called </a:t>
                </a:r>
                <a:r>
                  <a:rPr lang="en-US" dirty="0">
                    <a:solidFill>
                      <a:srgbClr val="FF0000"/>
                    </a:solidFill>
                  </a:rPr>
                  <a:t>differential entropy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E0B2D5-5C18-4AFF-BD37-EF29B02446A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Information Theory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61099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Intuitively, we can interpret the self-information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=−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log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pt-BR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pt-BR" i="1" dirty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dirty="0"/>
                  <a:t>) as the amount of surprise we have at seeing a particular outcome</a:t>
                </a:r>
              </a:p>
              <a:p>
                <a:pPr lvl="1"/>
                <a:r>
                  <a:rPr lang="en-US" dirty="0"/>
                  <a:t>We are less surprised when seeing a more frequent event</a:t>
                </a:r>
              </a:p>
              <a:p>
                <a:r>
                  <a:rPr lang="en-US" dirty="0"/>
                  <a:t>Similarly, we can interpret the entropy (</a:t>
                </a:r>
                <a14:m>
                  <m:oMath xmlns:m="http://schemas.openxmlformats.org/officeDocument/2006/math">
                    <m:r>
                      <a:rPr lang="pt-BR" i="1" dirty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t-BR" i="1" dirty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d>
                    <m:r>
                      <a:rPr lang="pt-BR" i="1" dirty="0">
                        <a:latin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pt-B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pt-B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d>
                  </m:oMath>
                </a14:m>
                <a:r>
                  <a:rPr lang="en-US" i="1" dirty="0"/>
                  <a:t>) </a:t>
                </a:r>
                <a:r>
                  <a:rPr lang="en-US" dirty="0"/>
                  <a:t>as the average amount of surprise from observing a random variable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Therefore, distributions that are closer to a uniform distribution have high entropy</a:t>
                </a:r>
              </a:p>
              <a:p>
                <a:pPr lvl="1"/>
                <a:r>
                  <a:rPr lang="en-US" dirty="0"/>
                  <a:t>Because there is little surprise when we draw samples from a uniform distribution, since all samples have similar values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1DC61A-6F3A-46DC-93E6-037E97BF80F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Information Theory</a:t>
            </a:r>
          </a:p>
          <a:p>
            <a:endParaRPr lang="en-US" dirty="0"/>
          </a:p>
        </p:txBody>
      </p:sp>
      <p:pic>
        <p:nvPicPr>
          <p:cNvPr id="6146" name="Picture 2" descr="A statistical framework for neuroimaging data analysis based on mutual  information estimated via a Gaussian copula | bioRxiv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29"/>
          <a:stretch/>
        </p:blipFill>
        <p:spPr bwMode="auto">
          <a:xfrm>
            <a:off x="2788187" y="4318511"/>
            <a:ext cx="6484637" cy="181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0286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Convolutional Neural Networks (CNNs)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Max pooling</a:t>
            </a:r>
            <a:r>
              <a:rPr lang="en-US" dirty="0"/>
              <a:t>: reports the maximum output within a rectangular neighborhood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Average pooling</a:t>
            </a:r>
            <a:r>
              <a:rPr lang="en-US" dirty="0"/>
              <a:t>: reports the average output of a rectangular neighborhood</a:t>
            </a:r>
          </a:p>
          <a:p>
            <a:r>
              <a:rPr lang="en-US" dirty="0"/>
              <a:t>Pooling layers reduce the spatial size of the feature maps</a:t>
            </a:r>
          </a:p>
          <a:p>
            <a:pPr lvl="1"/>
            <a:r>
              <a:rPr lang="en-US" dirty="0"/>
              <a:t>Reduce the number of parameters, prevent overfitting</a:t>
            </a:r>
          </a:p>
          <a:p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754E0F0-1D8A-4023-9FC2-20FD11D4639D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742731" y="3782038"/>
          <a:ext cx="2151528" cy="1344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8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78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6176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</a:rPr>
                        <a:t>5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4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2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rgbClr val="C00000"/>
                          </a:solidFill>
                        </a:rPr>
                        <a:t>3</a:t>
                      </a:r>
                      <a:endParaRPr lang="en-US" sz="1600" dirty="0">
                        <a:solidFill>
                          <a:srgbClr val="C00000"/>
                        </a:solidFill>
                      </a:endParaRP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>
                        <a:alpha val="5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>
                        <a:alpha val="5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372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0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>
                        <a:alpha val="5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>
                        <a:alpha val="5176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0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372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4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372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460635" y="3429000"/>
            <a:ext cx="4361799" cy="36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5" dirty="0" err="1"/>
              <a:t>MaxPool</a:t>
            </a:r>
            <a:r>
              <a:rPr lang="en-US" sz="1765" dirty="0"/>
              <a:t> with a 2×2 filter with stride of 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13378" y="5328451"/>
            <a:ext cx="1069297" cy="526939"/>
          </a:xfrm>
          <a:prstGeom prst="rect">
            <a:avLst/>
          </a:prstGeom>
          <a:solidFill>
            <a:srgbClr val="F7615A"/>
          </a:solidFill>
        </p:spPr>
        <p:txBody>
          <a:bodyPr wrap="square" rtlCol="0">
            <a:spAutoFit/>
          </a:bodyPr>
          <a:lstStyle/>
          <a:p>
            <a:r>
              <a:rPr lang="en-US" sz="1412" dirty="0">
                <a:solidFill>
                  <a:schemeClr val="bg1"/>
                </a:solidFill>
                <a:ea typeface="Garamond" charset="0"/>
                <a:cs typeface="Garamond" charset="0"/>
              </a:rPr>
              <a:t>Input Matrix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64905" y="4985397"/>
            <a:ext cx="1226127" cy="309637"/>
          </a:xfrm>
          <a:prstGeom prst="rect">
            <a:avLst/>
          </a:prstGeom>
          <a:solidFill>
            <a:srgbClr val="F7615A"/>
          </a:solidFill>
        </p:spPr>
        <p:txBody>
          <a:bodyPr wrap="square" rtlCol="0">
            <a:spAutoFit/>
          </a:bodyPr>
          <a:lstStyle/>
          <a:p>
            <a:r>
              <a:rPr lang="en-US" sz="1412" dirty="0">
                <a:solidFill>
                  <a:schemeClr val="bg1"/>
                </a:solidFill>
                <a:ea typeface="Garamond" charset="0"/>
                <a:cs typeface="Garamond" charset="0"/>
              </a:rPr>
              <a:t>Output Matrix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6858438" y="4006105"/>
          <a:ext cx="1075764" cy="6723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8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6176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</a:rPr>
                        <a:t>4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rgbClr val="C00000"/>
                          </a:solidFill>
                        </a:rPr>
                        <a:t>5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75000"/>
                        <a:alpha val="5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3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00">
                        <a:alpha val="53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C00000"/>
                          </a:solidFill>
                        </a:rPr>
                        <a:t>4</a:t>
                      </a:r>
                    </a:p>
                  </a:txBody>
                  <a:tcPr marL="80682" marR="80682" marT="40341" marB="403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>
                        <a:alpha val="53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70B2D22-7D7B-48FA-A638-2FBBB0DFDD80}"/>
              </a:ext>
            </a:extLst>
          </p:cNvPr>
          <p:cNvSpPr txBox="1"/>
          <p:nvPr/>
        </p:nvSpPr>
        <p:spPr>
          <a:xfrm>
            <a:off x="2982713" y="664074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Param </a:t>
            </a:r>
            <a:r>
              <a:rPr lang="en-US" sz="882" dirty="0" err="1"/>
              <a:t>Vir</a:t>
            </a:r>
            <a:r>
              <a:rPr lang="en-US" sz="882" dirty="0"/>
              <a:t> Singh – Deep Learning</a:t>
            </a:r>
          </a:p>
        </p:txBody>
      </p:sp>
    </p:spTree>
    <p:extLst>
      <p:ext uri="{BB962C8B-B14F-4D97-AF65-F5344CB8AC3E}">
        <p14:creationId xmlns:p14="http://schemas.microsoft.com/office/powerpoint/2010/main" val="2161869601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Kullback</a:t>
            </a:r>
            <a:r>
              <a:rPr lang="en-US" dirty="0"/>
              <a:t>–</a:t>
            </a:r>
            <a:r>
              <a:rPr lang="en-US" dirty="0" err="1"/>
              <a:t>Leibler</a:t>
            </a:r>
            <a:r>
              <a:rPr lang="en-US" dirty="0"/>
              <a:t> Divergence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Kullback-Leibler (KL) divergence </a:t>
                </a:r>
                <a:r>
                  <a:rPr lang="en-US" dirty="0"/>
                  <a:t>(or </a:t>
                </a:r>
                <a:r>
                  <a:rPr lang="en-US" dirty="0">
                    <a:solidFill>
                      <a:srgbClr val="FF0000"/>
                    </a:solidFill>
                  </a:rPr>
                  <a:t>relative entropy</a:t>
                </a:r>
                <a:r>
                  <a:rPr lang="en-US" dirty="0"/>
                  <a:t>) provides a measure of how different two probability distribution are</a:t>
                </a:r>
              </a:p>
              <a:p>
                <a:r>
                  <a:rPr lang="en-US" dirty="0"/>
                  <a:t>For two probability distributions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pt-BR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pt-BR" i="1" dirty="0">
                        <a:latin typeface="Cambria Math" panose="02040503050406030204" pitchFamily="18" charset="0"/>
                      </a:rPr>
                      <m:t>)</m:t>
                    </m:r>
                    <m:r>
                      <m:rPr>
                        <m:nor/>
                      </m:rPr>
                      <a:rPr lang="en-US" i="1" dirty="0"/>
                      <m:t> </m:t>
                    </m:r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/>
                  <a:t> over the same random variable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/>
                  <a:t>, the KL divergence is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d>
                        <m:dPr>
                          <m:ctrlPr>
                            <a:rPr lang="pt-BR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pt-BR" i="1" dirty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pt-B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pt-B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pt-BR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pt-BR" i="0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pt-BR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  <m:r>
                                    <a:rPr lang="pt-BR" i="1" dirty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pt-BR" i="1" dirty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i="1" dirty="0"/>
                                    <m:t> 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𝑄</m:t>
                                  </m:r>
                                  <m:d>
                                    <m:d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</m:d>
                                </m:den>
                              </m:f>
                            </m:e>
                          </m:func>
                        </m:e>
                      </m:d>
                    </m:oMath>
                  </m:oMathPara>
                </a14:m>
                <a:endParaRPr lang="en-US" i="1" dirty="0"/>
              </a:p>
              <a:p>
                <a:r>
                  <a:rPr lang="en-US" dirty="0"/>
                  <a:t>For discrete random variables, this formula is equivalent to</a:t>
                </a:r>
              </a:p>
              <a:p>
                <a:endParaRPr lang="en-US" sz="529" dirty="0"/>
              </a:p>
              <a:p>
                <a:pPr marL="0" indent="0" algn="ctr">
                  <a:spcBef>
                    <a:spcPts val="529"/>
                  </a:spcBef>
                  <a:spcAft>
                    <a:spcPts val="529"/>
                  </a:spcAft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𝐾𝐿</m:t>
                        </m:r>
                      </m:sub>
                    </m:sSub>
                    <m:d>
                      <m:dPr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pt-BR" i="1" dirty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  <m:sup/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pt-BR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pt-B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pt-BR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f>
                          <m:fPr>
                            <m:ctrlPr>
                              <a:rPr lang="pt-B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pt-BR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pt-BR" i="1" dirty="0">
                                <a:latin typeface="Cambria Math" panose="02040503050406030204" pitchFamily="18" charset="0"/>
                              </a:rPr>
                              <m:t>)</m:t>
                            </m:r>
                            <m:r>
                              <m:rPr>
                                <m:nor/>
                              </m:rPr>
                              <a:rPr lang="en-US" i="1" dirty="0"/>
                              <m:t> </m:t>
                            </m:r>
                          </m:num>
                          <m:den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  <m:d>
                              <m:d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den>
                        </m:f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=−</m:t>
                        </m:r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𝑋</m:t>
                            </m:r>
                          </m:sub>
                          <m:sup/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d>
                              <m:dPr>
                                <m:ctrlPr>
                                  <a:rPr lang="pt-BR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func>
                              <m:funcPr>
                                <m:ctrlPr>
                                  <a:rPr lang="pt-BR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pt-BR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pt-BR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𝑄</m:t>
                                    </m:r>
                                    <m:r>
                                      <a:rPr lang="pt-BR" i="1" dirty="0">
                                        <a:latin typeface="Cambria Math" panose="02040503050406030204" pitchFamily="18" charset="0"/>
                                      </a:rPr>
                                      <m:t>(</m:t>
                                    </m:r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  <m:r>
                                      <a:rPr lang="pt-BR" i="1" dirty="0"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i="1" dirty="0"/>
                                      <m:t> </m:t>
                                    </m:r>
                                  </m:num>
                                  <m:den>
                                    <m:r>
                                      <a:rPr lang="en-US" i="1" dirty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  <m:d>
                                      <m:dPr>
                                        <m:ctrlPr>
                                          <a:rPr lang="en-US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 dirty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d>
                                  </m:den>
                                </m:f>
                              </m:e>
                            </m:func>
                          </m:e>
                        </m:nary>
                      </m:e>
                    </m:func>
                  </m:oMath>
                </a14:m>
                <a:endParaRPr lang="en-US" dirty="0"/>
              </a:p>
              <a:p>
                <a:r>
                  <a:rPr lang="en-US" dirty="0"/>
                  <a:t>When base 2 logarithm is used,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𝐾𝐿</m:t>
                        </m:r>
                      </m:sub>
                    </m:sSub>
                  </m:oMath>
                </a14:m>
                <a:r>
                  <a:rPr lang="en-US" dirty="0"/>
                  <a:t> provides the amount of information in bits</a:t>
                </a:r>
              </a:p>
              <a:p>
                <a:pPr lvl="1"/>
                <a:r>
                  <a:rPr lang="en-US" dirty="0"/>
                  <a:t>In machine learning, the natural logarithm is used (with base </a:t>
                </a:r>
                <a:r>
                  <a:rPr lang="en-US" i="1" dirty="0"/>
                  <a:t>e</a:t>
                </a:r>
                <a:r>
                  <a:rPr lang="en-US" dirty="0"/>
                  <a:t>): the amount of information is provided in </a:t>
                </a:r>
                <a:r>
                  <a:rPr lang="en-US" dirty="0" err="1">
                    <a:solidFill>
                      <a:srgbClr val="FF0000"/>
                    </a:solidFill>
                  </a:rPr>
                  <a:t>nats</a:t>
                </a:r>
                <a:endParaRPr lang="en-US" dirty="0">
                  <a:solidFill>
                    <a:srgbClr val="FF0000"/>
                  </a:solidFill>
                </a:endParaRPr>
              </a:p>
              <a:p>
                <a:r>
                  <a:rPr lang="en-US" dirty="0"/>
                  <a:t>KL divergence can be considered as the amount of information lost when the distribution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used to approximate the distribution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E.g., in GANs,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is the distribution of true data,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the distribution of synthetic data</a:t>
                </a:r>
              </a:p>
              <a:p>
                <a:pPr lvl="1"/>
                <a:endParaRPr lang="en-US" dirty="0">
                  <a:ea typeface="Cambria Math" panose="02040503050406030204" pitchFamily="18" charset="0"/>
                </a:endParaRPr>
              </a:p>
              <a:p>
                <a:pPr lvl="1"/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327676-710A-48BB-86DA-BC991EBC2FA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Information Theory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613771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Kullback</a:t>
            </a:r>
            <a:r>
              <a:rPr lang="en-US" dirty="0"/>
              <a:t>–</a:t>
            </a:r>
            <a:r>
              <a:rPr lang="en-US" dirty="0" err="1"/>
              <a:t>Leibler</a:t>
            </a:r>
            <a:r>
              <a:rPr lang="en-US" dirty="0"/>
              <a:t> Divergence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KL divergence is non-negative: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𝐾𝐿</m:t>
                        </m:r>
                      </m:sub>
                    </m:sSub>
                    <m:d>
                      <m:dPr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𝐾𝐿</m:t>
                        </m:r>
                      </m:sub>
                    </m:sSub>
                    <m:d>
                      <m:dPr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if and only if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pt-BR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pt-BR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</m:d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are the same distribution</a:t>
                </a:r>
              </a:p>
              <a:p>
                <a:r>
                  <a:rPr lang="en-US" dirty="0"/>
                  <a:t>The most important property of KL divergence is that it is non-symmetric, i.e.,</a:t>
                </a:r>
              </a:p>
              <a:p>
                <a:endParaRPr lang="en-US" sz="529" dirty="0"/>
              </a:p>
              <a:p>
                <a:pPr marL="0" indent="0">
                  <a:spcBef>
                    <a:spcPts val="529"/>
                  </a:spcBef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d>
                        <m:dPr>
                          <m:ctrlPr>
                            <a:rPr lang="pt-BR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pt-BR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d>
                        <m:dPr>
                          <m:ctrlPr>
                            <a:rPr lang="pt-BR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Because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𝐾𝐿</m:t>
                        </m:r>
                      </m:sub>
                    </m:sSub>
                  </m:oMath>
                </a14:m>
                <a:r>
                  <a:rPr lang="en-US" dirty="0"/>
                  <a:t> is non-negative and measures the difference between distributions, it is often considered as a “distance metric” between two distributions</a:t>
                </a:r>
              </a:p>
              <a:p>
                <a:pPr lvl="1"/>
                <a:r>
                  <a:rPr lang="en-US" dirty="0"/>
                  <a:t>However, KL divergence is not a true distance metric, because it is not symmetric</a:t>
                </a:r>
              </a:p>
              <a:p>
                <a:pPr lvl="1"/>
                <a:r>
                  <a:rPr lang="en-US" dirty="0"/>
                  <a:t>The asymmetry means that there are important consequences to the choice of whether to use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𝐾𝐿</m:t>
                        </m:r>
                      </m:sub>
                    </m:sSub>
                    <m:d>
                      <m:dPr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dirty="0"/>
                  <a:t> 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𝐾𝐿</m:t>
                        </m:r>
                      </m:sub>
                    </m:sSub>
                    <m:d>
                      <m:dPr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An alternative divergence which is non-negative and symmetric is the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Jensen-Shannon divergence</a:t>
                </a:r>
                <a:r>
                  <a:rPr lang="en-US" dirty="0"/>
                  <a:t>, defined as</a:t>
                </a:r>
              </a:p>
              <a:p>
                <a:pPr marL="0" indent="0">
                  <a:spcBef>
                    <a:spcPts val="529"/>
                  </a:spcBef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𝐽𝑆</m:t>
                          </m:r>
                        </m:sub>
                      </m:sSub>
                      <m:d>
                        <m:dPr>
                          <m:ctrlPr>
                            <a:rPr lang="pt-BR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pt-BR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d>
                        <m:dPr>
                          <m:ctrlPr>
                            <a:rPr lang="pt-BR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  <m:sSub>
                        <m:sSubPr>
                          <m:ctrlPr>
                            <a:rPr lang="pt-BR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d>
                        <m:dPr>
                          <m:ctrlPr>
                            <a:rPr lang="pt-BR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In the above, M is the average of the two distributions,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405A9E-B125-4CDB-8D85-14C2B5683B2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Information Theory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097862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1" i="1" dirty="0">
                    <a:solidFill>
                      <a:srgbClr val="0070C0"/>
                    </a:solidFill>
                  </a:rPr>
                  <a:t>Cross-entropy</a:t>
                </a:r>
                <a:r>
                  <a:rPr lang="en-US" dirty="0"/>
                  <a:t> is closely related to the KL divergence, and it is defined as the summation of the entropy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</m:oMath>
                </a14:m>
                <a:r>
                  <a:rPr lang="en-US" dirty="0"/>
                  <a:t> and KL divergence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𝐾𝐿</m:t>
                        </m:r>
                      </m:sub>
                    </m:sSub>
                    <m:d>
                      <m:dPr>
                        <m:ctrlPr>
                          <a:rPr lang="pt-BR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||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endParaRPr lang="en-US" dirty="0"/>
              </a:p>
              <a:p>
                <a:endParaRPr lang="en-US" sz="529" dirty="0"/>
              </a:p>
              <a:p>
                <a:pPr marL="0" indent="0"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𝐶𝐸</m:t>
                          </m:r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𝐾𝐿</m:t>
                          </m:r>
                        </m:sub>
                      </m:sSub>
                      <m:d>
                        <m:dPr>
                          <m:ctrlPr>
                            <a:rPr lang="pt-BR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||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Alternatively, the cross-entropy can be written as</a:t>
                </a:r>
              </a:p>
              <a:p>
                <a:endParaRPr lang="en-US" sz="529" dirty="0"/>
              </a:p>
              <a:p>
                <a:pPr marL="0" indent="0">
                  <a:spcAft>
                    <a:spcPts val="529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𝐶𝐸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pt-B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𝑋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sub>
                      </m:sSub>
                      <m:r>
                        <a:rPr lang="pt-BR" i="1" dirty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pt-BR" dirty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pt-BR" i="1" dirty="0">
                          <a:latin typeface="Cambria Math" panose="02040503050406030204" pitchFamily="18" charset="0"/>
                        </a:rPr>
                        <m:t>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pt-BR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pt-BR" i="1" dirty="0"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In machine learning, let’s assume a classification problem based on a set of data examples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that need to be classified into </a:t>
                </a:r>
                <a:r>
                  <a:rPr lang="en-US" i="1" dirty="0"/>
                  <a:t>k </a:t>
                </a:r>
                <a:r>
                  <a:rPr lang="en-US" dirty="0"/>
                  <a:t>classes</a:t>
                </a:r>
              </a:p>
              <a:p>
                <a:pPr lvl="1"/>
                <a:r>
                  <a:rPr lang="en-US" dirty="0"/>
                  <a:t>For each data example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we have a class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</a:p>
              <a:p>
                <a:pPr lvl="2"/>
                <a:r>
                  <a:rPr lang="en-US" dirty="0"/>
                  <a:t>The true labels </a:t>
                </a:r>
                <a14:m>
                  <m:oMath xmlns:m="http://schemas.openxmlformats.org/officeDocument/2006/math">
                    <m:r>
                      <a:rPr lang="en-US" b="1">
                        <a:latin typeface="Cambria Math" panose="02040503050406030204" pitchFamily="18" charset="0"/>
                      </a:rPr>
                      <m:t>𝐲</m:t>
                    </m:r>
                    <m:r>
                      <a:rPr lang="en-US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follow the true distribution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goal is to train a classifier (e.g., a NN) parameterized by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, that outputs a predicted class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for each data example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The predicted labels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𝒚</m:t>
                        </m:r>
                      </m:e>
                    </m:acc>
                    <m:r>
                      <a:rPr lang="en-US" b="1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follow the estimated distribution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cross-entropy loss between the true distribution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en-US" dirty="0"/>
                  <a:t> and the estimated distribution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calculated as: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𝐶𝐸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0"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0"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pt-B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t-B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𝔼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pt-BR" i="1" dirty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begChr m:val="["/>
                        <m:endChr m:val="]"/>
                        <m:ctrlPr>
                          <a:rPr lang="pt-BR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pt-B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dirty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𝑄</m:t>
                            </m:r>
                            <m:d>
                              <m:dPr>
                                <m:ctrlPr>
                                  <a:rPr lang="pt-BR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sub>
                      <m:sup/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pt-BR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d>
                        <m:func>
                          <m:funcPr>
                            <m:ctrlPr>
                              <a:rPr lang="pt-B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pt-BR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  <m:d>
                              <m:d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d>
                            <m:r>
                              <a:rPr lang="en-US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</m:e>
                        </m:func>
                      </m:e>
                    </m:nary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func>
                          <m:funcPr>
                            <m:ctrlPr>
                              <a:rPr lang="pt-BR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m:rPr>
                                <m:sty m:val="p"/>
                              </m:rPr>
                              <a:rPr lang="pt-BR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func>
                      </m:e>
                    </m:nary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The further away the true and estimated distributions are, the greater the cross-entropy loss is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b="-29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247C87-7906-4B9F-AE10-EE3FEE1D9E40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Information Theory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204449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Maximum Likelihood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Cross-entropy is closely related to the </a:t>
                </a:r>
                <a:r>
                  <a:rPr lang="en-US" b="1" i="1" dirty="0">
                    <a:solidFill>
                      <a:srgbClr val="0070C0"/>
                    </a:solidFill>
                  </a:rPr>
                  <a:t>maximum likelihood</a:t>
                </a:r>
                <a:r>
                  <a:rPr lang="en-US" dirty="0"/>
                  <a:t> estimation</a:t>
                </a:r>
              </a:p>
              <a:p>
                <a:r>
                  <a:rPr lang="en-US" dirty="0"/>
                  <a:t>In ML, we want to find a model with parameters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that maximize the probability that the data is assigned the correct class, i.e.,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sub>
                        </m:sSub>
                      </m:fName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model</m:t>
                            </m:r>
                            <m:r>
                              <a:rPr lang="en-US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data</m:t>
                            </m:r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pPr lvl="1"/>
                <a:r>
                  <a:rPr lang="en-US" sz="1412" dirty="0"/>
                  <a:t>For the classification problem from previous page, we want to find parameters </a:t>
                </a:r>
                <a14:m>
                  <m:oMath xmlns:m="http://schemas.openxmlformats.org/officeDocument/2006/math">
                    <m:r>
                      <a:rPr lang="en-US" sz="1412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1412" dirty="0"/>
                  <a:t> so that for the data examples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412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12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12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12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412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412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12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12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412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1412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12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1412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12" dirty="0"/>
                  <a:t> the probability of outputting class labels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1412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12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12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12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412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412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12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12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412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sz="1412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12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412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412" dirty="0"/>
                  <a:t>  is maximized</a:t>
                </a:r>
              </a:p>
              <a:p>
                <a:pPr lvl="2"/>
                <a:r>
                  <a:rPr lang="en-US" dirty="0"/>
                  <a:t>I.e., for some data examples, the predicted class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will be different than the true class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but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the goal is to find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that results in an overall maximum probability</a:t>
                </a:r>
              </a:p>
              <a:p>
                <a:r>
                  <a:rPr lang="en-US" sz="1588" dirty="0"/>
                  <a:t>From Bayes’ theorem,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588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588">
                            <a:latin typeface="Cambria Math" panose="02040503050406030204" pitchFamily="18" charset="0"/>
                          </a:rPr>
                          <m:t>argmax</m:t>
                        </m:r>
                      </m:fName>
                      <m:e>
                        <m:r>
                          <a:rPr lang="en-US" sz="1588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1588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588">
                                <a:latin typeface="Cambria Math" panose="02040503050406030204" pitchFamily="18" charset="0"/>
                              </a:rPr>
                              <m:t>model</m:t>
                            </m:r>
                            <m:r>
                              <a:rPr lang="en-US" sz="1588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58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 </m:t>
                            </m:r>
                            <m:r>
                              <m:rPr>
                                <m:sty m:val="p"/>
                              </m:rPr>
                              <a:rPr lang="en-US" sz="1588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data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588" dirty="0"/>
                  <a:t> is proportional to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588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588">
                            <a:latin typeface="Cambria Math" panose="02040503050406030204" pitchFamily="18" charset="0"/>
                          </a:rPr>
                          <m:t>argmax</m:t>
                        </m:r>
                      </m:fName>
                      <m:e>
                        <m:r>
                          <a:rPr lang="en-US" sz="1588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sz="1588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1588">
                                <a:latin typeface="Cambria Math" panose="02040503050406030204" pitchFamily="18" charset="0"/>
                              </a:rPr>
                              <m:t>data</m:t>
                            </m:r>
                            <m:r>
                              <a:rPr lang="en-US" sz="1588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1588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| </m:t>
                            </m:r>
                            <m:r>
                              <m:rPr>
                                <m:sty m:val="p"/>
                              </m:rPr>
                              <a:rPr lang="en-US" sz="1588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model</m:t>
                            </m:r>
                          </m:e>
                        </m:d>
                      </m:e>
                    </m:func>
                  </m:oMath>
                </a14:m>
                <a:endParaRPr lang="en-US" sz="1588" dirty="0"/>
              </a:p>
              <a:p>
                <a:endParaRPr lang="en-US" sz="265" dirty="0"/>
              </a:p>
              <a:p>
                <a:pPr marL="0" indent="0">
                  <a:spcAft>
                    <a:spcPts val="265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|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,…,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:r>
                  <a:rPr lang="en-US" dirty="0"/>
                  <a:t>This is true since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does not depend on the parameters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Also, we can assume that we have no prior assumption on which set of parameters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are better than any others</a:t>
                </a:r>
              </a:p>
              <a:p>
                <a:r>
                  <a:rPr lang="en-US" dirty="0"/>
                  <a:t>Recall that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data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model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the </a:t>
                </a:r>
                <a:r>
                  <a:rPr lang="en-US" dirty="0">
                    <a:solidFill>
                      <a:srgbClr val="FF0000"/>
                    </a:solidFill>
                  </a:rPr>
                  <a:t>likelihood</a:t>
                </a:r>
                <a:r>
                  <a:rPr lang="en-US" dirty="0"/>
                  <a:t>, therefore, the maximum likelihood estimate of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is based on solving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li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lim>
                          </m:limLow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99" t="-795" r="-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510D7D-91AA-43BA-A2B1-E974634501A7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Information Theory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237621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Maximum Likelihood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For a total number of </a:t>
                </a:r>
                <a:r>
                  <a:rPr lang="en-US" i="1" dirty="0"/>
                  <a:t>n </a:t>
                </a:r>
                <a:r>
                  <a:rPr lang="en-US" dirty="0"/>
                  <a:t>observed data examples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, the predicted  class labels for the data example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Using the </a:t>
                </a:r>
                <a:r>
                  <a:rPr lang="en-US" dirty="0" err="1"/>
                  <a:t>multinoulli</a:t>
                </a:r>
                <a:r>
                  <a:rPr lang="en-US" dirty="0"/>
                  <a:t> distribution, the probability of predicting the true class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𝑖𝑘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is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𝒫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 |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p>
                        </m:sSup>
                      </m:e>
                    </m:nary>
                  </m:oMath>
                </a14:m>
                <a:r>
                  <a:rPr lang="en-US" dirty="0"/>
                  <a:t>, where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1,2,…,</m:t>
                        </m:r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E.g., we have a problem with 3 classes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m:rPr>
                        <m:sty m:val="p"/>
                      </m:rPr>
                      <a:rPr lang="en-US" dirty="0" smtClean="0">
                        <a:latin typeface="Cambria Math" panose="02040503050406030204" pitchFamily="18" charset="0"/>
                      </a:rPr>
                      <m:t>car</m:t>
                    </m:r>
                    <m:r>
                      <a:rPr lang="en-US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dirty="0" smtClean="0">
                        <a:latin typeface="Cambria Math" panose="02040503050406030204" pitchFamily="18" charset="0"/>
                      </a:rPr>
                      <m:t>house</m:t>
                    </m:r>
                    <m:r>
                      <a:rPr lang="en-US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dirty="0" smtClean="0">
                        <a:latin typeface="Cambria Math" panose="02040503050406030204" pitchFamily="18" charset="0"/>
                      </a:rPr>
                      <m:t>tree</m:t>
                    </m:r>
                    <m:r>
                      <a:rPr lang="en-US" dirty="0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, and an image of a car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, the true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𝐲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1,0,0</m:t>
                        </m:r>
                      </m:e>
                    </m:d>
                  </m:oMath>
                </a14:m>
                <a:r>
                  <a:rPr lang="en-US" dirty="0"/>
                  <a:t>, and let’s assume a predicted label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1" i="1"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0.7, 0.1, 02</m:t>
                        </m:r>
                      </m:e>
                    </m:d>
                  </m:oMath>
                </a14:m>
                <a:r>
                  <a:rPr lang="en-US" dirty="0"/>
                  <a:t>, then the probability is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𝒫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 |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p>
                        </m:sSup>
                      </m:e>
                    </m:nary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0.7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mtClean="0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0.1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mtClean="0">
                        <a:latin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0.2</m:t>
                        </m:r>
                      </m:e>
                      <m:sup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mtClean="0">
                        <a:latin typeface="Cambria Math" panose="02040503050406030204" pitchFamily="18" charset="0"/>
                      </a:rPr>
                      <m:t>=0.7∙1∙1=0.7</m:t>
                    </m:r>
                  </m:oMath>
                </a14:m>
                <a:endParaRPr lang="en-US" dirty="0"/>
              </a:p>
              <a:p>
                <a:r>
                  <a:rPr lang="en-US" dirty="0"/>
                  <a:t>Assuming that the data examples are independent, the likelihood of the data given the model parameters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can be written as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𝒫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𝒫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⋯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𝒫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 |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en-US" dirty="0"/>
                  <a:t>  </a:t>
                </a:r>
                <a14:m>
                  <m:oMath xmlns:m="http://schemas.openxmlformats.org/officeDocument/2006/math"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p>
                        </m:s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nary>
                          <m:naryPr>
                            <m:chr m:val="∏"/>
                            <m:limLoc m:val="subSup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</m:sup>
                            </m:s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⋯</m:t>
                            </m:r>
                          </m:e>
                        </m:nary>
                      </m:e>
                    </m:nary>
                    <m:nary>
                      <m:naryPr>
                        <m:chr m:val="∏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𝑛𝑗</m:t>
                                </m:r>
                              </m:sub>
                            </m:sSub>
                          </m:e>
                          <m:sup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𝑛𝑗</m:t>
                                </m:r>
                              </m:sub>
                            </m:sSub>
                          </m:sup>
                        </m:sSup>
                      </m:e>
                    </m:nary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∏"/>
                        <m:limLoc m:val="subSup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nary>
                          <m:naryPr>
                            <m:chr m:val="∏"/>
                            <m:limLoc m:val="subSup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sup>
                            </m:sSup>
                          </m:e>
                        </m:nary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Log-likelihood is often used because it simplifies numerical calculations, since it transforms a product with many terms into a summation, e.g.,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p>
                            </m:s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∙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sup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p>
                            </m:sSup>
                          </m:e>
                        </m:d>
                      </m:e>
                    </m:func>
                    <m:r>
                      <a:rPr lang="en-US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m:rPr>
                        <m:sty m:val="p"/>
                      </m:rPr>
                      <a:rPr lang="en-US" smtClean="0">
                        <a:latin typeface="Cambria Math" panose="02040503050406030204" pitchFamily="18" charset="0"/>
                      </a:rPr>
                      <m:t>log</m:t>
                    </m:r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log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𝒫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∏"/>
                                <m:limLoc m:val="subSup"/>
                                <m:sup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9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nary>
                                  <m:naryPr>
                                    <m:chr m:val="∏"/>
                                    <m:limLoc m:val="subSup"/>
                                    <m:supHide m:val="on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m:rPr>
                                        <m:brk m:alnAt="9"/>
                                      </m:rP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  <m:sup/>
                                  <m:e>
                                    <m:sSup>
                                      <m:s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e>
                                      <m:sup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  <m:r>
                                              <a:rPr lang="en-US" smtClean="0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</m:sub>
                                        </m:sSub>
                                      </m:sup>
                                    </m:sSup>
                                  </m:e>
                                </m:nary>
                              </m:e>
                            </m:nary>
                          </m:e>
                        </m:d>
                      </m:e>
                    </m:func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</m:func>
                          </m:e>
                        </m:nary>
                      </m:e>
                    </m:nary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A negative of the log-likelihood allows us to use minimization approaches, i.e.,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𝒫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US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  <m:r>
                      <a:rPr lang="en-US">
                        <a:latin typeface="Cambria Math" panose="02040503050406030204" pitchFamily="18" charset="0"/>
                      </a:rPr>
                      <m:t>=−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nary>
                          <m:naryPr>
                            <m:chr m:val="∑"/>
                            <m:limLoc m:val="subSup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9"/>
                              </m:rPr>
                              <a:rPr lang="en-US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mtClean="0">
                                    <a:latin typeface="Cambria Math" panose="02040503050406030204" pitchFamily="18" charset="0"/>
                                  </a:rPr>
                                  <m:t>𝑖𝑗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smtClean="0">
                                        <a:latin typeface="Cambria Math" panose="02040503050406030204" pitchFamily="18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e>
                            </m:func>
                          </m:e>
                        </m:nary>
                      </m:e>
                    </m:nary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𝐶𝐸</m:t>
                    </m:r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𝐲</m:t>
                        </m:r>
                        <m:r>
                          <a:rPr lang="en-US" dirty="0"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𝐲</m:t>
                            </m:r>
                          </m:e>
                        </m:acc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Thus, maximizing the likelihood is the same as minimizing the cross-entropy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420" t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83A4B1-8234-4BB9-A8A2-5DF94380187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Information Theory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403633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E2EFBF-CC63-41E4-A495-390E4F5CF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A26529-85BF-4465-977B-25819F00D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484784"/>
            <a:ext cx="11617291" cy="4736177"/>
          </a:xfrm>
        </p:spPr>
        <p:txBody>
          <a:bodyPr/>
          <a:lstStyle/>
          <a:p>
            <a:pPr marL="403400" indent="-403400">
              <a:buFont typeface="+mj-lt"/>
              <a:buAutoNum type="arabicPeriod"/>
            </a:pPr>
            <a:r>
              <a:rPr lang="en-US" dirty="0"/>
              <a:t>A. Zhang, Z. C. Lipton, M. Li, A. J. </a:t>
            </a:r>
            <a:r>
              <a:rPr lang="en-US" dirty="0" err="1"/>
              <a:t>Smola</a:t>
            </a:r>
            <a:r>
              <a:rPr lang="en-US" dirty="0"/>
              <a:t>, </a:t>
            </a:r>
            <a:r>
              <a:rPr lang="en-US" i="1" dirty="0"/>
              <a:t>Dive into Deep Learning</a:t>
            </a:r>
            <a:r>
              <a:rPr lang="en-US" dirty="0"/>
              <a:t>, </a:t>
            </a:r>
            <a:r>
              <a:rPr lang="en-US" dirty="0">
                <a:solidFill>
                  <a:srgbClr val="FF0000"/>
                </a:solidFill>
                <a:hlinkClick r:id="rId3"/>
              </a:rPr>
              <a:t>https://d2l.ai</a:t>
            </a:r>
            <a:r>
              <a:rPr lang="en-US" dirty="0"/>
              <a:t>, 2020.</a:t>
            </a:r>
          </a:p>
          <a:p>
            <a:pPr marL="403400" indent="-403400">
              <a:buFont typeface="+mj-lt"/>
              <a:buAutoNum type="arabicPeriod"/>
            </a:pPr>
            <a:r>
              <a:rPr lang="en-US" dirty="0"/>
              <a:t>I. </a:t>
            </a:r>
            <a:r>
              <a:rPr lang="en-US" dirty="0" err="1"/>
              <a:t>Goodfellow</a:t>
            </a:r>
            <a:r>
              <a:rPr lang="en-US" dirty="0"/>
              <a:t>, Y. </a:t>
            </a:r>
            <a:r>
              <a:rPr lang="en-US" dirty="0" err="1"/>
              <a:t>Bengio</a:t>
            </a:r>
            <a:r>
              <a:rPr lang="en-US" dirty="0"/>
              <a:t>, A. </a:t>
            </a:r>
            <a:r>
              <a:rPr lang="en-US" dirty="0" err="1"/>
              <a:t>Courville</a:t>
            </a:r>
            <a:r>
              <a:rPr lang="en-US" dirty="0"/>
              <a:t>, </a:t>
            </a:r>
            <a:r>
              <a:rPr lang="en-US" i="1" dirty="0"/>
              <a:t>Deep Learning</a:t>
            </a:r>
            <a:r>
              <a:rPr lang="en-US" dirty="0"/>
              <a:t>, MIT Press, 2017.</a:t>
            </a:r>
          </a:p>
          <a:p>
            <a:pPr marL="403400" indent="-403400">
              <a:buFont typeface="+mj-lt"/>
              <a:buAutoNum type="arabicPeriod"/>
            </a:pPr>
            <a:r>
              <a:rPr lang="en-US" dirty="0"/>
              <a:t>M. P. </a:t>
            </a:r>
            <a:r>
              <a:rPr lang="en-US" dirty="0" err="1"/>
              <a:t>Deisenroth</a:t>
            </a:r>
            <a:r>
              <a:rPr lang="en-US" dirty="0"/>
              <a:t>, A. A. Faisal, C. S. Ong, </a:t>
            </a:r>
            <a:r>
              <a:rPr lang="en-US" i="1" dirty="0"/>
              <a:t>Mathematics for Machine Learning</a:t>
            </a:r>
            <a:r>
              <a:rPr lang="en-US" dirty="0"/>
              <a:t>, Cambridge University Press, 2020.</a:t>
            </a:r>
          </a:p>
          <a:p>
            <a:pPr marL="403400" indent="-403400">
              <a:buFont typeface="+mj-lt"/>
              <a:buAutoNum type="arabicPeriod"/>
            </a:pPr>
            <a:r>
              <a:rPr lang="en-US" dirty="0"/>
              <a:t>Jeff </a:t>
            </a:r>
            <a:r>
              <a:rPr lang="en-US" dirty="0" err="1"/>
              <a:t>Howbert</a:t>
            </a:r>
            <a:r>
              <a:rPr lang="en-US" dirty="0"/>
              <a:t> — Machine Learning Math Essentials presentation</a:t>
            </a:r>
          </a:p>
          <a:p>
            <a:pPr marL="403400" indent="-403400">
              <a:buFont typeface="+mj-lt"/>
              <a:buAutoNum type="arabicPeriod"/>
            </a:pPr>
            <a:r>
              <a:rPr lang="en-US" dirty="0"/>
              <a:t>Brian </a:t>
            </a:r>
            <a:r>
              <a:rPr lang="en-US" dirty="0" err="1"/>
              <a:t>Keng</a:t>
            </a:r>
            <a:r>
              <a:rPr lang="en-US" dirty="0"/>
              <a:t> – Manifolds: A Gentle Introduction </a:t>
            </a:r>
            <a:r>
              <a:rPr lang="en-US" dirty="0">
                <a:hlinkClick r:id="rId4"/>
              </a:rPr>
              <a:t>blog</a:t>
            </a:r>
            <a:endParaRPr lang="en-US" dirty="0"/>
          </a:p>
          <a:p>
            <a:pPr marL="403400" indent="-403400">
              <a:buFont typeface="+mj-lt"/>
              <a:buAutoNum type="arabicPeriod"/>
            </a:pPr>
            <a:r>
              <a:rPr lang="en-US" dirty="0"/>
              <a:t>Martin J. Osborne – Mathematical Methods for Economic Theory (</a:t>
            </a:r>
            <a:r>
              <a:rPr lang="en-US" dirty="0">
                <a:hlinkClick r:id="rId5"/>
              </a:rPr>
              <a:t>link</a:t>
            </a:r>
            <a:r>
              <a:rPr lang="en-US" dirty="0"/>
              <a:t>)</a:t>
            </a:r>
          </a:p>
          <a:p>
            <a:pPr marL="403400" indent="-4034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828594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105418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51384" y="1052736"/>
            <a:ext cx="10873208" cy="36004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 Deep Learning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Lecture 3:</a:t>
            </a:r>
            <a:br>
              <a:rPr lang="en-US" dirty="0">
                <a:solidFill>
                  <a:srgbClr val="0000FF"/>
                </a:solidFill>
              </a:rPr>
            </a:br>
            <a:r>
              <a:rPr lang="en-US" dirty="0">
                <a:solidFill>
                  <a:srgbClr val="0000FF"/>
                </a:solidFill>
              </a:rPr>
              <a:t>Mathematics and Learning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631504" y="4916760"/>
            <a:ext cx="8928992" cy="1536576"/>
          </a:xfrm>
        </p:spPr>
        <p:txBody>
          <a:bodyPr>
            <a:normAutofit fontScale="77500" lnSpcReduction="20000"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Theocharis Theocharides</a:t>
            </a:r>
          </a:p>
          <a:p>
            <a:r>
              <a:rPr lang="en-US" sz="2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Associate Professor</a:t>
            </a:r>
            <a:br>
              <a:rPr lang="en-US" sz="2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Dept. of Electrical and Computer Engineering</a:t>
            </a:r>
            <a:br>
              <a:rPr lang="en-US" sz="2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26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Director of Research, KIOS Research and Innovation Center of Excellence</a:t>
            </a:r>
          </a:p>
          <a:p>
            <a:r>
              <a:rPr lang="en-US" sz="28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University of Cyprus</a:t>
            </a:r>
          </a:p>
        </p:txBody>
      </p:sp>
    </p:spTree>
    <p:extLst>
      <p:ext uri="{BB962C8B-B14F-4D97-AF65-F5344CB8AC3E}">
        <p14:creationId xmlns:p14="http://schemas.microsoft.com/office/powerpoint/2010/main" val="47759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Convolutional Neural Networks (CNNs)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Feature extraction architecture</a:t>
            </a:r>
          </a:p>
          <a:p>
            <a:pPr lvl="1"/>
            <a:r>
              <a:rPr lang="en-US" dirty="0"/>
              <a:t>After 2 convolutional layers, a max-pooling layer reduces the size of the feature maps (typically by 2)</a:t>
            </a:r>
          </a:p>
          <a:p>
            <a:pPr lvl="1"/>
            <a:r>
              <a:rPr lang="en-US" dirty="0"/>
              <a:t>A fully convolutional and a </a:t>
            </a:r>
            <a:r>
              <a:rPr lang="en-US" dirty="0" err="1"/>
              <a:t>softmax</a:t>
            </a:r>
            <a:r>
              <a:rPr lang="en-US" dirty="0"/>
              <a:t> layers are added last to perform classification</a:t>
            </a:r>
          </a:p>
        </p:txBody>
      </p:sp>
      <p:sp>
        <p:nvSpPr>
          <p:cNvPr id="46" name="Content Placeholder 45">
            <a:extLst>
              <a:ext uri="{FF2B5EF4-FFF2-40B4-BE49-F238E27FC236}">
                <a16:creationId xmlns:a16="http://schemas.microsoft.com/office/drawing/2014/main" id="{B689A9D3-1DF1-4AF1-8C93-CEB5AF2C2834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endParaRPr lang="en-US" dirty="0"/>
          </a:p>
        </p:txBody>
      </p:sp>
      <p:sp>
        <p:nvSpPr>
          <p:cNvPr id="4" name="Flowchart: Process 3"/>
          <p:cNvSpPr/>
          <p:nvPr/>
        </p:nvSpPr>
        <p:spPr bwMode="auto">
          <a:xfrm>
            <a:off x="4736219" y="3673154"/>
            <a:ext cx="137232" cy="1680882"/>
          </a:xfrm>
          <a:prstGeom prst="flowChartProcess">
            <a:avLst/>
          </a:prstGeom>
          <a:solidFill>
            <a:srgbClr val="F761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682" tIns="40341" rIns="80682" bIns="40341" numCol="1" rtlCol="0" anchor="t" anchorCtr="0" compatLnSpc="1">
            <a:prstTxWarp prst="textNoShape">
              <a:avLst/>
            </a:prstTxWarp>
          </a:bodyPr>
          <a:lstStyle/>
          <a:p>
            <a:pPr defTabSz="80686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35">
              <a:latin typeface="Arial" panose="020B0604020202020204" pitchFamily="34" charset="0"/>
              <a:ea typeface="ヒラギノ角ゴ Pro W3" pitchFamily="86" charset="-128"/>
            </a:endParaRPr>
          </a:p>
        </p:txBody>
      </p:sp>
      <p:sp>
        <p:nvSpPr>
          <p:cNvPr id="5" name="Flowchart: Process 4"/>
          <p:cNvSpPr/>
          <p:nvPr/>
        </p:nvSpPr>
        <p:spPr bwMode="auto">
          <a:xfrm>
            <a:off x="5316095" y="3915037"/>
            <a:ext cx="161288" cy="1210235"/>
          </a:xfrm>
          <a:prstGeom prst="flowChartProcess">
            <a:avLst/>
          </a:prstGeom>
          <a:solidFill>
            <a:srgbClr val="F761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682" tIns="40341" rIns="80682" bIns="40341" numCol="1" rtlCol="0" anchor="t" anchorCtr="0" compatLnSpc="1">
            <a:prstTxWarp prst="textNoShape">
              <a:avLst/>
            </a:prstTxWarp>
          </a:bodyPr>
          <a:lstStyle/>
          <a:p>
            <a:pPr defTabSz="80686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35">
              <a:latin typeface="Arial" panose="020B0604020202020204" pitchFamily="34" charset="0"/>
              <a:ea typeface="ヒラギノ角ゴ Pro W3" pitchFamily="86" charset="-128"/>
            </a:endParaRPr>
          </a:p>
        </p:txBody>
      </p:sp>
      <p:sp>
        <p:nvSpPr>
          <p:cNvPr id="6" name="Flowchart: Process 5"/>
          <p:cNvSpPr/>
          <p:nvPr/>
        </p:nvSpPr>
        <p:spPr bwMode="auto">
          <a:xfrm>
            <a:off x="6229339" y="4116743"/>
            <a:ext cx="180094" cy="806824"/>
          </a:xfrm>
          <a:prstGeom prst="flowChartProcess">
            <a:avLst/>
          </a:prstGeom>
          <a:solidFill>
            <a:srgbClr val="F761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682" tIns="40341" rIns="80682" bIns="40341" numCol="1" rtlCol="0" anchor="t" anchorCtr="0" compatLnSpc="1">
            <a:prstTxWarp prst="textNoShape">
              <a:avLst/>
            </a:prstTxWarp>
          </a:bodyPr>
          <a:lstStyle/>
          <a:p>
            <a:pPr defTabSz="80686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35">
              <a:latin typeface="Arial" panose="020B0604020202020204" pitchFamily="34" charset="0"/>
              <a:ea typeface="ヒラギノ角ゴ Pro W3" pitchFamily="86" charset="-128"/>
            </a:endParaRPr>
          </a:p>
        </p:txBody>
      </p:sp>
      <p:sp>
        <p:nvSpPr>
          <p:cNvPr id="7" name="Flowchart: Process 6"/>
          <p:cNvSpPr/>
          <p:nvPr/>
        </p:nvSpPr>
        <p:spPr bwMode="auto">
          <a:xfrm>
            <a:off x="7158971" y="4251214"/>
            <a:ext cx="205187" cy="537882"/>
          </a:xfrm>
          <a:prstGeom prst="flowChartProcess">
            <a:avLst/>
          </a:prstGeom>
          <a:solidFill>
            <a:srgbClr val="F761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682" tIns="40341" rIns="80682" bIns="40341" numCol="1" rtlCol="0" anchor="t" anchorCtr="0" compatLnSpc="1">
            <a:prstTxWarp prst="textNoShape">
              <a:avLst/>
            </a:prstTxWarp>
          </a:bodyPr>
          <a:lstStyle/>
          <a:p>
            <a:pPr defTabSz="80686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35">
              <a:latin typeface="Arial" panose="020B0604020202020204" pitchFamily="34" charset="0"/>
              <a:ea typeface="ヒラギノ角ゴ Pro W3" pitchFamily="86" charset="-128"/>
            </a:endParaRPr>
          </a:p>
        </p:txBody>
      </p:sp>
      <p:sp>
        <p:nvSpPr>
          <p:cNvPr id="8" name="Flowchart: Process 7"/>
          <p:cNvSpPr/>
          <p:nvPr/>
        </p:nvSpPr>
        <p:spPr bwMode="auto">
          <a:xfrm>
            <a:off x="8187661" y="4385120"/>
            <a:ext cx="128599" cy="275474"/>
          </a:xfrm>
          <a:prstGeom prst="flowChartProcess">
            <a:avLst/>
          </a:prstGeom>
          <a:solidFill>
            <a:srgbClr val="F7615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682" tIns="40341" rIns="80682" bIns="40341" numCol="1" rtlCol="0" anchor="t" anchorCtr="0" compatLnSpc="1">
            <a:prstTxWarp prst="textNoShape">
              <a:avLst/>
            </a:prstTxWarp>
          </a:bodyPr>
          <a:lstStyle/>
          <a:p>
            <a:pPr defTabSz="80686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35">
              <a:latin typeface="Arial" panose="020B0604020202020204" pitchFamily="34" charset="0"/>
              <a:ea typeface="ヒラギノ角ゴ Pro W3" pitchFamily="86" charset="-128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332575" y="3242684"/>
            <a:ext cx="432897" cy="2420471"/>
            <a:chOff x="1776958" y="2133600"/>
            <a:chExt cx="680827" cy="2743200"/>
          </a:xfrm>
        </p:grpSpPr>
        <p:grpSp>
          <p:nvGrpSpPr>
            <p:cNvPr id="10" name="Group 9"/>
            <p:cNvGrpSpPr/>
            <p:nvPr/>
          </p:nvGrpSpPr>
          <p:grpSpPr>
            <a:xfrm>
              <a:off x="1942180" y="2133600"/>
              <a:ext cx="374456" cy="2743200"/>
              <a:chOff x="990601" y="2133600"/>
              <a:chExt cx="435971" cy="2667000"/>
            </a:xfrm>
          </p:grpSpPr>
          <p:sp>
            <p:nvSpPr>
              <p:cNvPr id="13" name="Flowchart: Process 12"/>
              <p:cNvSpPr/>
              <p:nvPr/>
            </p:nvSpPr>
            <p:spPr bwMode="auto">
              <a:xfrm>
                <a:off x="990601" y="2133600"/>
                <a:ext cx="163489" cy="2667000"/>
              </a:xfrm>
              <a:prstGeom prst="flowChartProcess">
                <a:avLst/>
              </a:prstGeom>
              <a:pattFill prst="narHorz">
                <a:fgClr>
                  <a:srgbClr val="F7615A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80682" tIns="40341" rIns="80682" bIns="40341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0686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35">
                  <a:latin typeface="Arial" panose="020B0604020202020204" pitchFamily="34" charset="0"/>
                  <a:ea typeface="ヒラギノ角ゴ Pro W3" pitchFamily="86" charset="-128"/>
                </a:endParaRPr>
              </a:p>
            </p:txBody>
          </p:sp>
          <p:sp>
            <p:nvSpPr>
              <p:cNvPr id="14" name="Flowchart: Process 13"/>
              <p:cNvSpPr/>
              <p:nvPr/>
            </p:nvSpPr>
            <p:spPr bwMode="auto">
              <a:xfrm>
                <a:off x="1263083" y="2133600"/>
                <a:ext cx="163489" cy="2667000"/>
              </a:xfrm>
              <a:prstGeom prst="flowChartProcess">
                <a:avLst/>
              </a:prstGeom>
              <a:pattFill prst="narHorz">
                <a:fgClr>
                  <a:srgbClr val="F7615A"/>
                </a:fgClr>
                <a:bgClr>
                  <a:schemeClr val="bg1"/>
                </a:bgClr>
              </a:patt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80682" tIns="40341" rIns="80682" bIns="40341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0686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235">
                  <a:latin typeface="Arial" panose="020B0604020202020204" pitchFamily="34" charset="0"/>
                  <a:ea typeface="ヒラギノ角ゴ Pro W3" pitchFamily="86" charset="-128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 rot="16200000">
              <a:off x="1770414" y="3336095"/>
              <a:ext cx="457201" cy="444113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64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2007128" y="3356083"/>
              <a:ext cx="457202" cy="444113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64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43355" y="3673154"/>
            <a:ext cx="486116" cy="1680882"/>
            <a:chOff x="2580274" y="2621466"/>
            <a:chExt cx="764526" cy="1905000"/>
          </a:xfrm>
        </p:grpSpPr>
        <p:sp>
          <p:nvSpPr>
            <p:cNvPr id="16" name="Flowchart: Process 15"/>
            <p:cNvSpPr/>
            <p:nvPr/>
          </p:nvSpPr>
          <p:spPr bwMode="auto">
            <a:xfrm>
              <a:off x="2724095" y="2621466"/>
              <a:ext cx="215829" cy="19050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17" name="Flowchart: Process 16"/>
            <p:cNvSpPr/>
            <p:nvPr/>
          </p:nvSpPr>
          <p:spPr bwMode="auto">
            <a:xfrm>
              <a:off x="3041491" y="2621466"/>
              <a:ext cx="215829" cy="19050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2535629" y="3351910"/>
              <a:ext cx="533403" cy="444113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128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16200000">
              <a:off x="2856042" y="3370952"/>
              <a:ext cx="533403" cy="444113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128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493104" y="3915037"/>
            <a:ext cx="738940" cy="1210235"/>
            <a:chOff x="3602148" y="2895600"/>
            <a:chExt cx="1162148" cy="1371600"/>
          </a:xfrm>
        </p:grpSpPr>
        <p:sp>
          <p:nvSpPr>
            <p:cNvPr id="21" name="Flowchart: Process 20"/>
            <p:cNvSpPr/>
            <p:nvPr/>
          </p:nvSpPr>
          <p:spPr bwMode="auto">
            <a:xfrm>
              <a:off x="3696791" y="2895600"/>
              <a:ext cx="253661" cy="13716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22" name="Flowchart: Process 21"/>
            <p:cNvSpPr/>
            <p:nvPr/>
          </p:nvSpPr>
          <p:spPr bwMode="auto">
            <a:xfrm>
              <a:off x="4056393" y="2895600"/>
              <a:ext cx="253661" cy="13716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23" name="Flowchart: Process 22"/>
            <p:cNvSpPr/>
            <p:nvPr/>
          </p:nvSpPr>
          <p:spPr bwMode="auto">
            <a:xfrm>
              <a:off x="4415995" y="2895600"/>
              <a:ext cx="253661" cy="13716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3557503" y="3359342"/>
              <a:ext cx="533403" cy="444113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256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16200000">
              <a:off x="3907631" y="3359341"/>
              <a:ext cx="533403" cy="444113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256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rot="16200000">
              <a:off x="4275538" y="3370953"/>
              <a:ext cx="533403" cy="444113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256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397300" y="4110184"/>
            <a:ext cx="747173" cy="813383"/>
            <a:chOff x="5024198" y="3116766"/>
            <a:chExt cx="1175097" cy="921834"/>
          </a:xfrm>
        </p:grpSpPr>
        <p:sp>
          <p:nvSpPr>
            <p:cNvPr id="28" name="Flowchart: Process 27"/>
            <p:cNvSpPr/>
            <p:nvPr/>
          </p:nvSpPr>
          <p:spPr bwMode="auto">
            <a:xfrm>
              <a:off x="5131582" y="3116766"/>
              <a:ext cx="283238" cy="9144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29" name="Flowchart: Process 28"/>
            <p:cNvSpPr/>
            <p:nvPr/>
          </p:nvSpPr>
          <p:spPr bwMode="auto">
            <a:xfrm>
              <a:off x="5491462" y="3124200"/>
              <a:ext cx="283238" cy="9144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30" name="Flowchart: Process 29"/>
            <p:cNvSpPr/>
            <p:nvPr/>
          </p:nvSpPr>
          <p:spPr bwMode="auto">
            <a:xfrm>
              <a:off x="5849676" y="3116766"/>
              <a:ext cx="283238" cy="9144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6200000">
              <a:off x="4979553" y="3359344"/>
              <a:ext cx="533404" cy="444113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512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16200000">
              <a:off x="5387278" y="3359344"/>
              <a:ext cx="533404" cy="444114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512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rot="16200000">
              <a:off x="5710536" y="3370955"/>
              <a:ext cx="533404" cy="444114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512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378039" y="4251214"/>
            <a:ext cx="787268" cy="541162"/>
            <a:chOff x="6566636" y="3276600"/>
            <a:chExt cx="1238156" cy="613317"/>
          </a:xfrm>
        </p:grpSpPr>
        <p:sp>
          <p:nvSpPr>
            <p:cNvPr id="35" name="Flowchart: Process 34"/>
            <p:cNvSpPr/>
            <p:nvPr/>
          </p:nvSpPr>
          <p:spPr bwMode="auto">
            <a:xfrm>
              <a:off x="6611234" y="3276600"/>
              <a:ext cx="322702" cy="6096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36" name="Flowchart: Process 35"/>
            <p:cNvSpPr/>
            <p:nvPr/>
          </p:nvSpPr>
          <p:spPr bwMode="auto">
            <a:xfrm>
              <a:off x="7002273" y="3276600"/>
              <a:ext cx="322702" cy="6096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37" name="Flowchart: Process 36"/>
            <p:cNvSpPr/>
            <p:nvPr/>
          </p:nvSpPr>
          <p:spPr bwMode="auto">
            <a:xfrm>
              <a:off x="7400906" y="3280317"/>
              <a:ext cx="322702" cy="609600"/>
            </a:xfrm>
            <a:prstGeom prst="flowChartProcess">
              <a:avLst/>
            </a:prstGeom>
            <a:pattFill prst="narHorz">
              <a:fgClr>
                <a:srgbClr val="F7615A"/>
              </a:fgClr>
              <a:bgClr>
                <a:schemeClr val="bg1"/>
              </a:bgClr>
            </a:patt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80682" tIns="40341" rIns="80682" bIns="40341" numCol="1" rtlCol="0" anchor="t" anchorCtr="0" compatLnSpc="1">
              <a:prstTxWarp prst="textNoShape">
                <a:avLst/>
              </a:prstTxWarp>
            </a:bodyPr>
            <a:lstStyle/>
            <a:p>
              <a:pPr defTabSz="806867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35">
                <a:latin typeface="Arial" panose="020B0604020202020204" pitchFamily="34" charset="0"/>
                <a:ea typeface="ヒラギノ角ゴ Pro W3" pitchFamily="86" charset="-128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 rot="16200000">
              <a:off x="6521990" y="3363988"/>
              <a:ext cx="533405" cy="444114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512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 rot="16200000">
              <a:off x="6912312" y="3370952"/>
              <a:ext cx="533405" cy="444114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512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 rot="16200000">
              <a:off x="7316032" y="3359341"/>
              <a:ext cx="533405" cy="444114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235" dirty="0">
                  <a:latin typeface="Garamond" panose="02020404030301010803" pitchFamily="18" charset="0"/>
                </a:rPr>
                <a:t>512</a:t>
              </a:r>
            </a:p>
          </p:txBody>
        </p:sp>
      </p:grpSp>
      <p:pic>
        <p:nvPicPr>
          <p:cNvPr id="41" name="Picture 4" descr="Image result for airbnb photo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035903" y="3790698"/>
            <a:ext cx="2280831" cy="122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6403763" y="5410614"/>
            <a:ext cx="401970" cy="911614"/>
          </a:xfrm>
          <a:prstGeom prst="rect">
            <a:avLst/>
          </a:prstGeom>
          <a:pattFill prst="narHorz">
            <a:fgClr>
              <a:srgbClr val="F7615A"/>
            </a:fgClr>
            <a:bgClr>
              <a:schemeClr val="bg1"/>
            </a:bgClr>
          </a:patt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1412" dirty="0" err="1">
                <a:latin typeface="Garamond" panose="02020404030301010803" pitchFamily="18" charset="0"/>
              </a:rPr>
              <a:t>Conv</a:t>
            </a:r>
            <a:r>
              <a:rPr lang="en-US" sz="1412" dirty="0">
                <a:latin typeface="Garamond" panose="02020404030301010803" pitchFamily="18" charset="0"/>
              </a:rPr>
              <a:t> layer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922999" y="5398631"/>
            <a:ext cx="401970" cy="911614"/>
          </a:xfrm>
          <a:prstGeom prst="rect">
            <a:avLst/>
          </a:prstGeom>
          <a:solidFill>
            <a:srgbClr val="F7615A"/>
          </a:solidFill>
        </p:spPr>
        <p:txBody>
          <a:bodyPr vert="vert270" wrap="square" rtlCol="0">
            <a:spAutoFit/>
          </a:bodyPr>
          <a:lstStyle/>
          <a:p>
            <a:pPr algn="ctr"/>
            <a:r>
              <a:rPr lang="en-US" sz="1412" dirty="0">
                <a:solidFill>
                  <a:schemeClr val="bg1"/>
                </a:solidFill>
                <a:latin typeface="Garamond" panose="02020404030301010803" pitchFamily="18" charset="0"/>
              </a:rPr>
              <a:t>Max Pool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395592" y="5747985"/>
            <a:ext cx="1815942" cy="30963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r>
              <a:rPr lang="en-US" sz="1412" dirty="0">
                <a:solidFill>
                  <a:schemeClr val="bg1"/>
                </a:solidFill>
                <a:latin typeface="Garamond" panose="02020404030301010803" pitchFamily="18" charset="0"/>
              </a:rPr>
              <a:t>Fully Connected Layer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410612" y="4404513"/>
            <a:ext cx="360272" cy="36394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vert="horz" wrap="square" rtlCol="0">
            <a:spAutoFit/>
          </a:bodyPr>
          <a:lstStyle/>
          <a:p>
            <a:pPr algn="ctr"/>
            <a:endParaRPr lang="en-US" sz="1765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9125949" y="3238391"/>
            <a:ext cx="1003886" cy="2823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35" dirty="0">
                <a:latin typeface="Garamond" panose="02020404030301010803" pitchFamily="18" charset="0"/>
              </a:rPr>
              <a:t>Living Room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9125949" y="3778608"/>
            <a:ext cx="1003886" cy="2823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35" dirty="0">
                <a:latin typeface="Garamond" panose="02020404030301010803" pitchFamily="18" charset="0"/>
              </a:rPr>
              <a:t>Bedroom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9125949" y="4348516"/>
            <a:ext cx="1003886" cy="2823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35" dirty="0">
                <a:latin typeface="Garamond" panose="02020404030301010803" pitchFamily="18" charset="0"/>
              </a:rPr>
              <a:t>Kitchen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9145854" y="4853407"/>
            <a:ext cx="1003886" cy="2823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35" dirty="0">
                <a:latin typeface="Garamond" panose="02020404030301010803" pitchFamily="18" charset="0"/>
              </a:rPr>
              <a:t>Bathroom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9158448" y="5384345"/>
            <a:ext cx="1003886" cy="2823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35" dirty="0">
                <a:latin typeface="Garamond" panose="02020404030301010803" pitchFamily="18" charset="0"/>
              </a:rPr>
              <a:t>Outdoor</a:t>
            </a:r>
          </a:p>
        </p:txBody>
      </p:sp>
      <p:cxnSp>
        <p:nvCxnSpPr>
          <p:cNvPr id="66" name="Straight Arrow Connector 65"/>
          <p:cNvCxnSpPr>
            <a:endCxn id="61" idx="1"/>
          </p:cNvCxnSpPr>
          <p:nvPr/>
        </p:nvCxnSpPr>
        <p:spPr bwMode="auto">
          <a:xfrm flipV="1">
            <a:off x="8817096" y="3379584"/>
            <a:ext cx="308853" cy="113014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Straight Arrow Connector 66"/>
          <p:cNvCxnSpPr>
            <a:endCxn id="62" idx="1"/>
          </p:cNvCxnSpPr>
          <p:nvPr/>
        </p:nvCxnSpPr>
        <p:spPr bwMode="auto">
          <a:xfrm flipV="1">
            <a:off x="8817096" y="3919801"/>
            <a:ext cx="308853" cy="5899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Straight Arrow Connector 67"/>
          <p:cNvCxnSpPr>
            <a:endCxn id="63" idx="1"/>
          </p:cNvCxnSpPr>
          <p:nvPr/>
        </p:nvCxnSpPr>
        <p:spPr bwMode="auto">
          <a:xfrm flipV="1">
            <a:off x="8817096" y="4489709"/>
            <a:ext cx="308853" cy="200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Straight Arrow Connector 68"/>
          <p:cNvCxnSpPr>
            <a:endCxn id="64" idx="1"/>
          </p:cNvCxnSpPr>
          <p:nvPr/>
        </p:nvCxnSpPr>
        <p:spPr bwMode="auto">
          <a:xfrm>
            <a:off x="8817096" y="4509723"/>
            <a:ext cx="328758" cy="4848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Straight Arrow Connector 69"/>
          <p:cNvCxnSpPr>
            <a:endCxn id="65" idx="1"/>
          </p:cNvCxnSpPr>
          <p:nvPr/>
        </p:nvCxnSpPr>
        <p:spPr bwMode="auto">
          <a:xfrm>
            <a:off x="8817097" y="4509724"/>
            <a:ext cx="341351" cy="10158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EAD48975-CFA7-4C85-8667-EF1B28E5E6E8}"/>
              </a:ext>
            </a:extLst>
          </p:cNvPr>
          <p:cNvSpPr txBox="1"/>
          <p:nvPr/>
        </p:nvSpPr>
        <p:spPr>
          <a:xfrm>
            <a:off x="2982713" y="664074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Param </a:t>
            </a:r>
            <a:r>
              <a:rPr lang="en-US" sz="882" dirty="0" err="1"/>
              <a:t>Vir</a:t>
            </a:r>
            <a:r>
              <a:rPr lang="en-US" sz="882" dirty="0"/>
              <a:t> Singh – Deep Learning</a:t>
            </a:r>
          </a:p>
        </p:txBody>
      </p:sp>
    </p:spTree>
    <p:extLst>
      <p:ext uri="{BB962C8B-B14F-4D97-AF65-F5344CB8AC3E}">
        <p14:creationId xmlns:p14="http://schemas.microsoft.com/office/powerpoint/2010/main" val="15678335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FDD5D-89F9-4B3E-ADBB-F9E5FFB11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Residual CNNs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8748B-D995-46CB-AF96-955BC2BC4E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2594" y="1844827"/>
            <a:ext cx="6480719" cy="4736177"/>
          </a:xfrm>
        </p:spPr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Residual networks</a:t>
            </a:r>
            <a:r>
              <a:rPr lang="en-US" dirty="0"/>
              <a:t> (</a:t>
            </a:r>
            <a:r>
              <a:rPr lang="en-US" dirty="0" err="1"/>
              <a:t>ResNets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Introduce “identity” </a:t>
            </a:r>
            <a:r>
              <a:rPr lang="en-US" dirty="0">
                <a:solidFill>
                  <a:srgbClr val="FF0000"/>
                </a:solidFill>
              </a:rPr>
              <a:t>skip connections</a:t>
            </a:r>
          </a:p>
          <a:p>
            <a:pPr lvl="2"/>
            <a:r>
              <a:rPr lang="en-US" dirty="0"/>
              <a:t>Layer inputs are propagated and added to the layer output</a:t>
            </a:r>
          </a:p>
          <a:p>
            <a:pPr lvl="2"/>
            <a:r>
              <a:rPr lang="en-US" dirty="0"/>
              <a:t>Mitigate the problem of vanishing gradients during training</a:t>
            </a:r>
          </a:p>
          <a:p>
            <a:pPr lvl="2"/>
            <a:r>
              <a:rPr lang="en-US" dirty="0"/>
              <a:t>Allow training very deep NN (with over 1,000 layers)</a:t>
            </a:r>
          </a:p>
          <a:p>
            <a:pPr lvl="1"/>
            <a:r>
              <a:rPr lang="en-US" dirty="0"/>
              <a:t>Several </a:t>
            </a:r>
            <a:r>
              <a:rPr lang="en-US" dirty="0" err="1"/>
              <a:t>ResNet</a:t>
            </a:r>
            <a:r>
              <a:rPr lang="en-US" dirty="0"/>
              <a:t> variants exist: 18, 34, 50, 101, 152, and 200 layers</a:t>
            </a:r>
          </a:p>
          <a:p>
            <a:pPr lvl="1"/>
            <a:r>
              <a:rPr lang="en-US" dirty="0"/>
              <a:t>Are used as base models of other state-of-the-art NNs </a:t>
            </a:r>
          </a:p>
          <a:p>
            <a:pPr lvl="2"/>
            <a:r>
              <a:rPr lang="en-US" dirty="0"/>
              <a:t>Other similar models: </a:t>
            </a:r>
            <a:r>
              <a:rPr lang="en-US" dirty="0" err="1"/>
              <a:t>ResNeXT</a:t>
            </a:r>
            <a:r>
              <a:rPr lang="en-US" dirty="0"/>
              <a:t>, </a:t>
            </a:r>
            <a:r>
              <a:rPr lang="en-US" dirty="0" err="1"/>
              <a:t>DenseNet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52A4E8-3022-4FBD-AA5E-8AC466FED283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Convolutional Neural Networks</a:t>
            </a:r>
          </a:p>
          <a:p>
            <a:endParaRPr lang="en-US" dirty="0"/>
          </a:p>
        </p:txBody>
      </p:sp>
      <p:pic>
        <p:nvPicPr>
          <p:cNvPr id="46082" name="Picture 2" descr="ResNet (34, 50, 101): Residual CNNs for Image Classification Tasks">
            <a:extLst>
              <a:ext uri="{FF2B5EF4-FFF2-40B4-BE49-F238E27FC236}">
                <a16:creationId xmlns:a16="http://schemas.microsoft.com/office/drawing/2014/main" id="{F0677D04-6335-4D25-8AF0-E947D7F11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370" y="4382047"/>
            <a:ext cx="3184851" cy="178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180" y="1459369"/>
            <a:ext cx="1523618" cy="527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958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Neural Networks (RNNs)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Recurrent NNs </a:t>
            </a:r>
            <a:r>
              <a:rPr lang="en-US" dirty="0"/>
              <a:t>are used for modeling </a:t>
            </a:r>
            <a:r>
              <a:rPr lang="en-US" dirty="0">
                <a:solidFill>
                  <a:srgbClr val="FF0000"/>
                </a:solidFill>
              </a:rPr>
              <a:t>sequential data </a:t>
            </a:r>
            <a:r>
              <a:rPr lang="en-US" dirty="0"/>
              <a:t>and data with varying length of inputs and outputs</a:t>
            </a:r>
          </a:p>
          <a:p>
            <a:pPr lvl="1"/>
            <a:r>
              <a:rPr lang="en-US" dirty="0"/>
              <a:t>Videos, text, speech, DNA sequences, human skeletal data</a:t>
            </a:r>
          </a:p>
          <a:p>
            <a:r>
              <a:rPr lang="en-US" dirty="0"/>
              <a:t>RNNs introduce recurrent connections between the neurons</a:t>
            </a:r>
          </a:p>
          <a:p>
            <a:pPr lvl="1"/>
            <a:r>
              <a:rPr lang="en-US" dirty="0"/>
              <a:t>This allows processing sequential data one element at a time by selectively passing information across a sequence</a:t>
            </a:r>
          </a:p>
          <a:p>
            <a:pPr lvl="1"/>
            <a:r>
              <a:rPr lang="en-US" dirty="0"/>
              <a:t>Memory of the previous inputs is stored in the model’s internal state and affect the model predictions</a:t>
            </a:r>
          </a:p>
          <a:p>
            <a:pPr lvl="1"/>
            <a:r>
              <a:rPr lang="en-US" dirty="0"/>
              <a:t>Can capture correlations in sequential data</a:t>
            </a:r>
          </a:p>
          <a:p>
            <a:r>
              <a:rPr lang="en-US" dirty="0"/>
              <a:t>RNNs use </a:t>
            </a:r>
            <a:r>
              <a:rPr lang="en-US" dirty="0">
                <a:solidFill>
                  <a:srgbClr val="FF0000"/>
                </a:solidFill>
              </a:rPr>
              <a:t>backpropagation-through-time</a:t>
            </a:r>
            <a:r>
              <a:rPr lang="en-US" dirty="0"/>
              <a:t> for training</a:t>
            </a:r>
          </a:p>
          <a:p>
            <a:r>
              <a:rPr lang="en-US" dirty="0"/>
              <a:t>RNNs are more sensitive to the vanishing gradient problem than CNNs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249AF0-68C1-4CF4-A9BB-0D5B58D0414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Recurrent Neural Networks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063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Recurrent Neural Networks (RNNs)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RNN use same set of weights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across all time steps</a:t>
                </a:r>
              </a:p>
              <a:p>
                <a:pPr lvl="1"/>
                <a:r>
                  <a:rPr lang="en-US" dirty="0"/>
                  <a:t>A sequence of </a:t>
                </a:r>
                <a:r>
                  <a:rPr lang="en-US" dirty="0">
                    <a:solidFill>
                      <a:srgbClr val="FF0000"/>
                    </a:solidFill>
                  </a:rPr>
                  <a:t>hidden states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b>
                            </m:s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 …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is learned, which represents the memory of the network</a:t>
                </a:r>
              </a:p>
              <a:p>
                <a:pPr lvl="1"/>
                <a:r>
                  <a:rPr lang="en-US" dirty="0"/>
                  <a:t>The hidden state at step </a:t>
                </a:r>
                <a:r>
                  <a:rPr lang="en-US" i="1" dirty="0"/>
                  <a:t>t</a:t>
                </a:r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, is calculated based on the previous hidden state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dirty="0"/>
                  <a:t> and the input at the current step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dirty="0"/>
                  <a:t>, i.e.,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The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</m:oMath>
                </a14:m>
                <a:r>
                  <a:rPr lang="en-US" dirty="0"/>
                  <a:t> is a nonlinear activation function, e.g., </a:t>
                </a:r>
                <a:r>
                  <a:rPr lang="en-US" dirty="0" err="1"/>
                  <a:t>ReLU</a:t>
                </a:r>
                <a:r>
                  <a:rPr lang="en-US" dirty="0"/>
                  <a:t> or </a:t>
                </a:r>
                <a:r>
                  <a:rPr lang="en-US" dirty="0" err="1"/>
                  <a:t>tanh</a:t>
                </a:r>
                <a:endParaRPr lang="en-US" dirty="0"/>
              </a:p>
              <a:p>
                <a:r>
                  <a:rPr lang="en-US" dirty="0"/>
                  <a:t>RNN shown rolled over time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99" t="-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AD0FB9-9872-4995-8E78-A408A50A143F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Recurrent Neural Networks</a:t>
            </a:r>
          </a:p>
          <a:p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2409151" y="4474750"/>
            <a:ext cx="2389208" cy="1593188"/>
            <a:chOff x="734104" y="4062374"/>
            <a:chExt cx="2707769" cy="1805614"/>
          </a:xfrm>
        </p:grpSpPr>
        <p:sp>
          <p:nvSpPr>
            <p:cNvPr id="10" name="TextBox 9"/>
            <p:cNvSpPr txBox="1"/>
            <p:nvPr/>
          </p:nvSpPr>
          <p:spPr>
            <a:xfrm>
              <a:off x="1956566" y="5486400"/>
              <a:ext cx="528701" cy="3815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8" dirty="0"/>
                <a:t>x1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4104" y="4337827"/>
              <a:ext cx="529312" cy="3815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8" dirty="0"/>
                <a:t>h0</a:t>
              </a: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905000" y="4247040"/>
              <a:ext cx="637445" cy="562051"/>
              <a:chOff x="3858302" y="3151589"/>
              <a:chExt cx="637445" cy="562051"/>
            </a:xfrm>
          </p:grpSpPr>
          <p:sp>
            <p:nvSpPr>
              <p:cNvPr id="19" name="Oval 18"/>
              <p:cNvSpPr/>
              <p:nvPr/>
            </p:nvSpPr>
            <p:spPr bwMode="auto">
              <a:xfrm>
                <a:off x="3858302" y="3151589"/>
                <a:ext cx="637445" cy="56205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80682" tIns="40341" rIns="80682" bIns="40341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0686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118">
                  <a:latin typeface="Arial" panose="020B0604020202020204" pitchFamily="34" charset="0"/>
                  <a:ea typeface="ヒラギノ角ゴ Pro W3" pitchFamily="86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/>
                  <p:cNvSpPr txBox="1"/>
                  <p:nvPr/>
                </p:nvSpPr>
                <p:spPr>
                  <a:xfrm>
                    <a:off x="3934555" y="3247948"/>
                    <a:ext cx="410147" cy="276944"/>
                  </a:xfrm>
                  <a:prstGeom prst="rect">
                    <a:avLst/>
                  </a:prstGeom>
                  <a:solidFill>
                    <a:srgbClr val="C00000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5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5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a14:m>
                    <a:r>
                      <a:rPr lang="en-US" sz="1588" dirty="0">
                        <a:solidFill>
                          <a:schemeClr val="bg1"/>
                        </a:solidFill>
                      </a:rPr>
                      <a:t>(</a:t>
                    </a:r>
                    <a:r>
                      <a:rPr lang="en-US" sz="1588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rPr>
                      <a:t>·</a:t>
                    </a:r>
                    <a:r>
                      <a:rPr lang="en-US" sz="1588" dirty="0">
                        <a:solidFill>
                          <a:schemeClr val="bg1"/>
                        </a:solidFill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20" name="TextBox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4555" y="3247948"/>
                    <a:ext cx="410147" cy="27694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7119" t="-27500" r="-32203" b="-5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13" name="Straight Arrow Connector 12"/>
            <p:cNvCxnSpPr>
              <a:stCxn id="11" idx="3"/>
              <a:endCxn id="19" idx="2"/>
            </p:cNvCxnSpPr>
            <p:nvPr/>
          </p:nvCxnSpPr>
          <p:spPr bwMode="auto">
            <a:xfrm flipV="1">
              <a:off x="1263416" y="4528067"/>
              <a:ext cx="641585" cy="55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Straight Arrow Connector 13"/>
            <p:cNvCxnSpPr>
              <a:stCxn id="10" idx="0"/>
              <a:endCxn id="19" idx="4"/>
            </p:cNvCxnSpPr>
            <p:nvPr/>
          </p:nvCxnSpPr>
          <p:spPr bwMode="auto">
            <a:xfrm flipV="1">
              <a:off x="2220917" y="4809091"/>
              <a:ext cx="2806" cy="67730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1339667" y="4062374"/>
                  <a:ext cx="335007" cy="2769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8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 lang="en-US" sz="1588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9667" y="4062374"/>
                  <a:ext cx="335007" cy="276944"/>
                </a:xfrm>
                <a:prstGeom prst="rect">
                  <a:avLst/>
                </a:prstGeom>
                <a:blipFill>
                  <a:blip r:embed="rId5"/>
                  <a:stretch>
                    <a:fillRect l="-10417" r="-4167" b="-1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1776051" y="4897399"/>
                  <a:ext cx="322798" cy="2769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8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1588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6051" y="4897399"/>
                  <a:ext cx="322798" cy="276944"/>
                </a:xfrm>
                <a:prstGeom prst="rect">
                  <a:avLst/>
                </a:prstGeom>
                <a:blipFill>
                  <a:blip r:embed="rId6"/>
                  <a:stretch>
                    <a:fillRect l="-8511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/>
            <p:cNvSpPr txBox="1"/>
            <p:nvPr/>
          </p:nvSpPr>
          <p:spPr>
            <a:xfrm>
              <a:off x="2895600" y="4337827"/>
              <a:ext cx="546273" cy="3815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8" dirty="0"/>
                <a:t>h1</a:t>
              </a:r>
            </a:p>
          </p:txBody>
        </p:sp>
        <p:cxnSp>
          <p:nvCxnSpPr>
            <p:cNvPr id="18" name="Straight Arrow Connector 17"/>
            <p:cNvCxnSpPr>
              <a:stCxn id="19" idx="6"/>
              <a:endCxn id="17" idx="1"/>
            </p:cNvCxnSpPr>
            <p:nvPr/>
          </p:nvCxnSpPr>
          <p:spPr bwMode="auto">
            <a:xfrm>
              <a:off x="2542445" y="4528067"/>
              <a:ext cx="353155" cy="55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4" name="Group 23"/>
          <p:cNvGrpSpPr/>
          <p:nvPr/>
        </p:nvGrpSpPr>
        <p:grpSpPr>
          <a:xfrm>
            <a:off x="4818018" y="4474750"/>
            <a:ext cx="1922168" cy="1593188"/>
            <a:chOff x="1263416" y="4062374"/>
            <a:chExt cx="2178457" cy="1805614"/>
          </a:xfrm>
        </p:grpSpPr>
        <p:sp>
          <p:nvSpPr>
            <p:cNvPr id="25" name="TextBox 24"/>
            <p:cNvSpPr txBox="1"/>
            <p:nvPr/>
          </p:nvSpPr>
          <p:spPr>
            <a:xfrm>
              <a:off x="1956566" y="5486400"/>
              <a:ext cx="528701" cy="3815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8" dirty="0"/>
                <a:t>x2</a:t>
              </a: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1905000" y="4247040"/>
              <a:ext cx="637445" cy="562051"/>
              <a:chOff x="3858302" y="3151589"/>
              <a:chExt cx="637445" cy="562051"/>
            </a:xfrm>
          </p:grpSpPr>
          <p:sp>
            <p:nvSpPr>
              <p:cNvPr id="33" name="Oval 32"/>
              <p:cNvSpPr/>
              <p:nvPr/>
            </p:nvSpPr>
            <p:spPr bwMode="auto">
              <a:xfrm>
                <a:off x="3858302" y="3151589"/>
                <a:ext cx="637445" cy="56205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80682" tIns="40341" rIns="80682" bIns="40341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0686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118">
                  <a:latin typeface="Arial" panose="020B0604020202020204" pitchFamily="34" charset="0"/>
                  <a:ea typeface="ヒラギノ角ゴ Pro W3" pitchFamily="86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3934555" y="3247948"/>
                    <a:ext cx="410147" cy="276944"/>
                  </a:xfrm>
                  <a:prstGeom prst="rect">
                    <a:avLst/>
                  </a:prstGeom>
                  <a:solidFill>
                    <a:srgbClr val="C00000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5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5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a14:m>
                    <a:r>
                      <a:rPr lang="en-US" sz="1588" dirty="0">
                        <a:solidFill>
                          <a:schemeClr val="bg1"/>
                        </a:solidFill>
                      </a:rPr>
                      <a:t>(</a:t>
                    </a:r>
                    <a:r>
                      <a:rPr lang="en-US" sz="1588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rPr>
                      <a:t>·</a:t>
                    </a:r>
                    <a:r>
                      <a:rPr lang="en-US" sz="1588" dirty="0">
                        <a:solidFill>
                          <a:schemeClr val="bg1"/>
                        </a:solidFill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34" name="TextBox 3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4555" y="3247948"/>
                    <a:ext cx="410147" cy="276944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25000" t="-27500" r="-31667" b="-5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27" name="Straight Arrow Connector 26"/>
            <p:cNvCxnSpPr>
              <a:endCxn id="33" idx="2"/>
            </p:cNvCxnSpPr>
            <p:nvPr/>
          </p:nvCxnSpPr>
          <p:spPr bwMode="auto">
            <a:xfrm>
              <a:off x="1263416" y="4522493"/>
              <a:ext cx="641584" cy="557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Arrow Connector 27"/>
            <p:cNvCxnSpPr>
              <a:stCxn id="25" idx="0"/>
              <a:endCxn id="33" idx="4"/>
            </p:cNvCxnSpPr>
            <p:nvPr/>
          </p:nvCxnSpPr>
          <p:spPr bwMode="auto">
            <a:xfrm flipV="1">
              <a:off x="2220917" y="4809091"/>
              <a:ext cx="2806" cy="67730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339667" y="4062374"/>
                  <a:ext cx="335007" cy="2769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8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 lang="en-US" sz="1588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9667" y="4062374"/>
                  <a:ext cx="335007" cy="276944"/>
                </a:xfrm>
                <a:prstGeom prst="rect">
                  <a:avLst/>
                </a:prstGeom>
                <a:blipFill>
                  <a:blip r:embed="rId8"/>
                  <a:stretch>
                    <a:fillRect l="-8163" r="-4082" b="-1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1776051" y="4897399"/>
                  <a:ext cx="322798" cy="2769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8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1588" dirty="0"/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6051" y="4897399"/>
                  <a:ext cx="322798" cy="276944"/>
                </a:xfrm>
                <a:prstGeom prst="rect">
                  <a:avLst/>
                </a:prstGeom>
                <a:blipFill>
                  <a:blip r:embed="rId9"/>
                  <a:stretch>
                    <a:fillRect l="-10870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TextBox 30"/>
            <p:cNvSpPr txBox="1"/>
            <p:nvPr/>
          </p:nvSpPr>
          <p:spPr>
            <a:xfrm>
              <a:off x="2895600" y="4337827"/>
              <a:ext cx="546273" cy="3815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8" dirty="0"/>
                <a:t>h2</a:t>
              </a:r>
            </a:p>
          </p:txBody>
        </p:sp>
        <p:cxnSp>
          <p:nvCxnSpPr>
            <p:cNvPr id="32" name="Straight Arrow Connector 31"/>
            <p:cNvCxnSpPr>
              <a:stCxn id="33" idx="6"/>
              <a:endCxn id="31" idx="1"/>
            </p:cNvCxnSpPr>
            <p:nvPr/>
          </p:nvCxnSpPr>
          <p:spPr bwMode="auto">
            <a:xfrm>
              <a:off x="2542445" y="4528067"/>
              <a:ext cx="353155" cy="55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35" name="Group 34"/>
          <p:cNvGrpSpPr/>
          <p:nvPr/>
        </p:nvGrpSpPr>
        <p:grpSpPr>
          <a:xfrm>
            <a:off x="6746386" y="4474750"/>
            <a:ext cx="1922168" cy="1593188"/>
            <a:chOff x="1263416" y="4062374"/>
            <a:chExt cx="2178457" cy="1805614"/>
          </a:xfrm>
        </p:grpSpPr>
        <p:sp>
          <p:nvSpPr>
            <p:cNvPr id="36" name="TextBox 35"/>
            <p:cNvSpPr txBox="1"/>
            <p:nvPr/>
          </p:nvSpPr>
          <p:spPr>
            <a:xfrm>
              <a:off x="1956566" y="5486400"/>
              <a:ext cx="528701" cy="3815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8" dirty="0"/>
                <a:t>x3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905000" y="4247040"/>
              <a:ext cx="637445" cy="562051"/>
              <a:chOff x="3858302" y="3151589"/>
              <a:chExt cx="637445" cy="562051"/>
            </a:xfrm>
          </p:grpSpPr>
          <p:sp>
            <p:nvSpPr>
              <p:cNvPr id="44" name="Oval 43"/>
              <p:cNvSpPr/>
              <p:nvPr/>
            </p:nvSpPr>
            <p:spPr bwMode="auto">
              <a:xfrm>
                <a:off x="3858302" y="3151589"/>
                <a:ext cx="637445" cy="562051"/>
              </a:xfrm>
              <a:prstGeom prst="ellipse">
                <a:avLst/>
              </a:prstGeom>
              <a:solidFill>
                <a:srgbClr val="C00000"/>
              </a:solidFill>
              <a:ln w="952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80682" tIns="40341" rIns="80682" bIns="40341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80686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118">
                  <a:latin typeface="Arial" panose="020B0604020202020204" pitchFamily="34" charset="0"/>
                  <a:ea typeface="ヒラギノ角ゴ Pro W3" pitchFamily="86" charset="-128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/>
                  <p:cNvSpPr txBox="1"/>
                  <p:nvPr/>
                </p:nvSpPr>
                <p:spPr>
                  <a:xfrm>
                    <a:off x="3934555" y="3247948"/>
                    <a:ext cx="410147" cy="276944"/>
                  </a:xfrm>
                  <a:prstGeom prst="rect">
                    <a:avLst/>
                  </a:prstGeom>
                  <a:solidFill>
                    <a:srgbClr val="C00000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sz="15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1588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a14:m>
                    <a:r>
                      <a:rPr lang="en-US" sz="1588" dirty="0">
                        <a:solidFill>
                          <a:schemeClr val="bg1"/>
                        </a:solidFill>
                      </a:rPr>
                      <a:t>(</a:t>
                    </a:r>
                    <a:r>
                      <a:rPr lang="en-US" sz="1588" dirty="0">
                        <a:solidFill>
                          <a:schemeClr val="bg1"/>
                        </a:solidFill>
                        <a:latin typeface="Palatino Linotype" panose="02040502050505030304" pitchFamily="18" charset="0"/>
                      </a:rPr>
                      <a:t>·</a:t>
                    </a:r>
                    <a:r>
                      <a:rPr lang="en-US" sz="1588" dirty="0">
                        <a:solidFill>
                          <a:schemeClr val="bg1"/>
                        </a:solidFill>
                      </a:rPr>
                      <a:t>)</a:t>
                    </a:r>
                  </a:p>
                </p:txBody>
              </p:sp>
            </mc:Choice>
            <mc:Fallback xmlns="">
              <p:sp>
                <p:nvSpPr>
                  <p:cNvPr id="45" name="TextBox 4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934555" y="3247948"/>
                    <a:ext cx="410147" cy="276944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27119" t="-27500" r="-32203" b="-50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8" name="Straight Arrow Connector 37"/>
            <p:cNvCxnSpPr>
              <a:endCxn id="44" idx="2"/>
            </p:cNvCxnSpPr>
            <p:nvPr/>
          </p:nvCxnSpPr>
          <p:spPr bwMode="auto">
            <a:xfrm>
              <a:off x="1263416" y="4522493"/>
              <a:ext cx="641584" cy="557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Straight Arrow Connector 38"/>
            <p:cNvCxnSpPr>
              <a:stCxn id="36" idx="0"/>
              <a:endCxn id="44" idx="4"/>
            </p:cNvCxnSpPr>
            <p:nvPr/>
          </p:nvCxnSpPr>
          <p:spPr bwMode="auto">
            <a:xfrm flipV="1">
              <a:off x="2220917" y="4809091"/>
              <a:ext cx="2806" cy="67730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1339667" y="4062374"/>
                  <a:ext cx="335007" cy="2769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8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oMath>
                    </m:oMathPara>
                  </a14:m>
                  <a:endParaRPr lang="en-US" sz="1588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9667" y="4062374"/>
                  <a:ext cx="335007" cy="276944"/>
                </a:xfrm>
                <a:prstGeom prst="rect">
                  <a:avLst/>
                </a:prstGeom>
                <a:blipFill>
                  <a:blip r:embed="rId11"/>
                  <a:stretch>
                    <a:fillRect l="-10417" r="-4167" b="-17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/>
                <p:cNvSpPr txBox="1"/>
                <p:nvPr/>
              </p:nvSpPr>
              <p:spPr>
                <a:xfrm>
                  <a:off x="1776051" y="4897399"/>
                  <a:ext cx="322798" cy="27694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588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1588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 lang="en-US" sz="1588" dirty="0"/>
                </a:p>
              </p:txBody>
            </p:sp>
          </mc:Choice>
          <mc:Fallback xmlns="">
            <p:sp>
              <p:nvSpPr>
                <p:cNvPr id="41" name="TextBox 4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6051" y="4897399"/>
                  <a:ext cx="322798" cy="276944"/>
                </a:xfrm>
                <a:prstGeom prst="rect">
                  <a:avLst/>
                </a:prstGeom>
                <a:blipFill>
                  <a:blip r:embed="rId12"/>
                  <a:stretch>
                    <a:fillRect l="-10638" b="-1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TextBox 41"/>
            <p:cNvSpPr txBox="1"/>
            <p:nvPr/>
          </p:nvSpPr>
          <p:spPr>
            <a:xfrm>
              <a:off x="2895600" y="4337827"/>
              <a:ext cx="546273" cy="38158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88" dirty="0"/>
                <a:t>h3</a:t>
              </a:r>
            </a:p>
          </p:txBody>
        </p:sp>
        <p:cxnSp>
          <p:nvCxnSpPr>
            <p:cNvPr id="43" name="Straight Arrow Connector 42"/>
            <p:cNvCxnSpPr>
              <a:stCxn id="44" idx="6"/>
              <a:endCxn id="42" idx="1"/>
            </p:cNvCxnSpPr>
            <p:nvPr/>
          </p:nvCxnSpPr>
          <p:spPr bwMode="auto">
            <a:xfrm>
              <a:off x="2542445" y="4528067"/>
              <a:ext cx="353155" cy="55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46" name="Oval 45"/>
          <p:cNvSpPr/>
          <p:nvPr/>
        </p:nvSpPr>
        <p:spPr bwMode="auto">
          <a:xfrm>
            <a:off x="9072363" y="4614140"/>
            <a:ext cx="613741" cy="495927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682" tIns="40341" rIns="80682" bIns="40341" numCol="1" rtlCol="0" anchor="t" anchorCtr="0" compatLnSpc="1">
            <a:prstTxWarp prst="textNoShape">
              <a:avLst/>
            </a:prstTxWarp>
          </a:bodyPr>
          <a:lstStyle/>
          <a:p>
            <a:pPr defTabSz="80686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18">
              <a:latin typeface="Arial" panose="020B0604020202020204" pitchFamily="34" charset="0"/>
              <a:ea typeface="ヒラギノ角ゴ Pro W3" pitchFamily="86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9150133" y="4694245"/>
                <a:ext cx="458203" cy="263983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588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88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1588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US" sz="1588" dirty="0">
                    <a:solidFill>
                      <a:schemeClr val="bg1"/>
                    </a:solidFill>
                  </a:rPr>
                  <a:t>(</a:t>
                </a:r>
                <a:r>
                  <a:rPr lang="en-US" sz="1588" dirty="0">
                    <a:solidFill>
                      <a:schemeClr val="bg1"/>
                    </a:solidFill>
                    <a:latin typeface="Palatino Linotype" panose="02040502050505030304" pitchFamily="18" charset="0"/>
                  </a:rPr>
                  <a:t>·</a:t>
                </a:r>
                <a:r>
                  <a:rPr lang="en-US" sz="1588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0133" y="4694245"/>
                <a:ext cx="458203" cy="263983"/>
              </a:xfrm>
              <a:prstGeom prst="rect">
                <a:avLst/>
              </a:prstGeom>
              <a:blipFill>
                <a:blip r:embed="rId13"/>
                <a:stretch>
                  <a:fillRect l="-20000" t="-23256" r="-4000" b="-41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Arrow Connector 47"/>
          <p:cNvCxnSpPr>
            <a:stCxn id="42" idx="3"/>
          </p:cNvCxnSpPr>
          <p:nvPr/>
        </p:nvCxnSpPr>
        <p:spPr bwMode="auto">
          <a:xfrm flipV="1">
            <a:off x="8668554" y="4880186"/>
            <a:ext cx="438274" cy="59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Arrow Connector 48"/>
          <p:cNvCxnSpPr>
            <a:endCxn id="51" idx="2"/>
          </p:cNvCxnSpPr>
          <p:nvPr/>
        </p:nvCxnSpPr>
        <p:spPr bwMode="auto">
          <a:xfrm flipV="1">
            <a:off x="9379233" y="4392861"/>
            <a:ext cx="0" cy="22127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8672517" y="4475045"/>
                <a:ext cx="290913" cy="2639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1588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lang="en-US" sz="1588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517" y="4475045"/>
                <a:ext cx="290913" cy="263983"/>
              </a:xfrm>
              <a:prstGeom prst="rect">
                <a:avLst/>
              </a:prstGeom>
              <a:blipFill>
                <a:blip r:embed="rId14"/>
                <a:stretch>
                  <a:fillRect l="-10638" r="-6383" b="-20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8786741" y="4056166"/>
            <a:ext cx="1184984" cy="336695"/>
          </a:xfrm>
          <a:prstGeom prst="rect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88" dirty="0"/>
              <a:t>OUTPUT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EF606FA-44B1-46D7-B26B-DA5AC11495A4}"/>
              </a:ext>
            </a:extLst>
          </p:cNvPr>
          <p:cNvSpPr txBox="1"/>
          <p:nvPr/>
        </p:nvSpPr>
        <p:spPr>
          <a:xfrm>
            <a:off x="2982713" y="664074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Param </a:t>
            </a:r>
            <a:r>
              <a:rPr lang="en-US" sz="882" dirty="0" err="1"/>
              <a:t>Vir</a:t>
            </a:r>
            <a:r>
              <a:rPr lang="en-US" sz="882" dirty="0"/>
              <a:t> Singh – Deep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3954295" y="6161069"/>
                <a:ext cx="3272089" cy="33669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88" dirty="0"/>
                  <a:t>INPUT SEQUENCE: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88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588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588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588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588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588" i="1" dirty="0">
                        <a:latin typeface="Cambria Math" panose="02040503050406030204" pitchFamily="18" charset="0"/>
                      </a:rPr>
                      <m:t>, ….</m:t>
                    </m:r>
                  </m:oMath>
                </a14:m>
                <a:endParaRPr lang="en-US" sz="1588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4295" y="6161069"/>
                <a:ext cx="3272089" cy="336695"/>
              </a:xfrm>
              <a:prstGeom prst="rect">
                <a:avLst/>
              </a:prstGeom>
              <a:blipFill>
                <a:blip r:embed="rId15"/>
                <a:stretch>
                  <a:fillRect l="-554" b="-16393"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3173322" y="4056166"/>
                <a:ext cx="3948318" cy="336695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rgbClr val="C0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588" dirty="0"/>
                  <a:t>HIDDEN STATES SEQUENCE: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588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1588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588" i="1" dirty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588" i="1" dirty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588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588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588" i="1" dirty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588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588" i="1" dirty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1588" i="1" dirty="0">
                        <a:latin typeface="Cambria Math" panose="02040503050406030204" pitchFamily="18" charset="0"/>
                      </a:rPr>
                      <m:t>, ….</m:t>
                    </m:r>
                  </m:oMath>
                </a14:m>
                <a:endParaRPr lang="en-US" sz="1588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3322" y="4056166"/>
                <a:ext cx="3948318" cy="336695"/>
              </a:xfrm>
              <a:prstGeom prst="rect">
                <a:avLst/>
              </a:prstGeom>
              <a:blipFill>
                <a:blip r:embed="rId16"/>
                <a:stretch>
                  <a:fillRect l="-459" b="-14516"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2099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Recurrent Neural Networks (RNNs)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RNNs can have one of many inputs and one of many outputs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60E17B0-88CF-430F-AF10-BEB776657C5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Recurrent Neural Networks</a:t>
            </a:r>
          </a:p>
          <a:p>
            <a:endParaRPr lang="en-US" dirty="0"/>
          </a:p>
        </p:txBody>
      </p:sp>
      <p:pic>
        <p:nvPicPr>
          <p:cNvPr id="4" name="Picture 4" descr="Image result for person riding a motorcycle on a dirt r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228" y="2804155"/>
            <a:ext cx="1653615" cy="102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4" r="69027"/>
          <a:stretch/>
        </p:blipFill>
        <p:spPr>
          <a:xfrm rot="5400000">
            <a:off x="2510519" y="2097635"/>
            <a:ext cx="1146702" cy="23625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99836" y="2907632"/>
            <a:ext cx="1906677" cy="907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65" dirty="0"/>
              <a:t>A person riding a motorbike on dirt road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8" r="49558"/>
          <a:stretch/>
        </p:blipFill>
        <p:spPr>
          <a:xfrm rot="5400000">
            <a:off x="2449472" y="3421023"/>
            <a:ext cx="1107858" cy="24167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20726" y="4340479"/>
            <a:ext cx="2379110" cy="58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88" dirty="0">
                <a:solidFill>
                  <a:srgbClr val="111111"/>
                </a:solidFill>
                <a:latin typeface="Amazon Ember"/>
              </a:rPr>
              <a:t>Awesome movie. Highly recommended.</a:t>
            </a:r>
            <a:endParaRPr lang="en-US" sz="1588" dirty="0"/>
          </a:p>
        </p:txBody>
      </p:sp>
      <p:sp>
        <p:nvSpPr>
          <p:cNvPr id="9" name="Rectangle 8"/>
          <p:cNvSpPr/>
          <p:nvPr/>
        </p:nvSpPr>
        <p:spPr>
          <a:xfrm>
            <a:off x="8985526" y="4525638"/>
            <a:ext cx="1359006" cy="336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88" dirty="0">
                <a:solidFill>
                  <a:srgbClr val="111111"/>
                </a:solidFill>
                <a:latin typeface="Amazon Ember"/>
              </a:rPr>
              <a:t>Positive</a:t>
            </a:r>
            <a:endParaRPr lang="en-US" sz="1588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82" r="20354"/>
          <a:stretch/>
        </p:blipFill>
        <p:spPr>
          <a:xfrm rot="5400000">
            <a:off x="2216342" y="5163661"/>
            <a:ext cx="1406773" cy="179899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81228" y="5729925"/>
            <a:ext cx="1638830" cy="391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41" dirty="0"/>
              <a:t>Happy Diwali</a:t>
            </a: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9008689" y="5818796"/>
            <a:ext cx="1312680" cy="4887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defTabSz="80686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i-IN" altLang="en-US" sz="1588" dirty="0">
                <a:solidFill>
                  <a:srgbClr val="212121"/>
                </a:solidFill>
                <a:latin typeface="inherit"/>
                <a:cs typeface="Mangal"/>
              </a:rPr>
              <a:t>शुभ</a:t>
            </a:r>
            <a:r>
              <a:rPr lang="hi-IN" altLang="en-US" sz="353" dirty="0">
                <a:cs typeface="Mangal"/>
              </a:rPr>
              <a:t> </a:t>
            </a:r>
            <a:r>
              <a:rPr lang="en-US" altLang="en-US" sz="353" dirty="0">
                <a:cs typeface="Mangal"/>
              </a:rPr>
              <a:t>       </a:t>
            </a:r>
            <a:r>
              <a:rPr lang="hi-IN" altLang="en-US" sz="1588" dirty="0">
                <a:solidFill>
                  <a:srgbClr val="212121"/>
                </a:solidFill>
                <a:latin typeface="inherit"/>
              </a:rPr>
              <a:t>दीपावली</a:t>
            </a:r>
            <a:r>
              <a:rPr lang="hi-IN" altLang="en-US" sz="353" dirty="0"/>
              <a:t> </a:t>
            </a:r>
            <a:endParaRPr lang="en-US" altLang="en-US" sz="1588" dirty="0">
              <a:latin typeface="Arial" panose="020B0604020202020204" pitchFamily="34" charset="0"/>
            </a:endParaRPr>
          </a:p>
          <a:p>
            <a:pPr defTabSz="806867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588" dirty="0">
              <a:latin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26843" y="3043417"/>
            <a:ext cx="1277471" cy="63555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65" dirty="0">
                <a:solidFill>
                  <a:schemeClr val="bg1"/>
                </a:solidFill>
              </a:rPr>
              <a:t>Image Captioning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526843" y="4254863"/>
            <a:ext cx="1277471" cy="63555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65" dirty="0">
                <a:solidFill>
                  <a:schemeClr val="bg1"/>
                </a:solidFill>
              </a:rPr>
              <a:t>Sentiment Analysis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16992" y="5629505"/>
            <a:ext cx="1277471" cy="63555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65" dirty="0">
                <a:solidFill>
                  <a:schemeClr val="bg1"/>
                </a:solidFill>
              </a:rPr>
              <a:t>Machine Translation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779189" y="4000828"/>
            <a:ext cx="87008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715652" y="5271558"/>
            <a:ext cx="87008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715652" y="2730099"/>
            <a:ext cx="87008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156739" y="2348880"/>
            <a:ext cx="1143656" cy="33669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88" dirty="0">
                <a:solidFill>
                  <a:schemeClr val="accent6">
                    <a:lumMod val="75000"/>
                  </a:schemeClr>
                </a:solidFill>
              </a:rPr>
              <a:t>RNN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93757" y="2348880"/>
            <a:ext cx="1375171" cy="33669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88" dirty="0">
                <a:solidFill>
                  <a:schemeClr val="accent6">
                    <a:lumMod val="75000"/>
                  </a:schemeClr>
                </a:solidFill>
              </a:rPr>
              <a:t>Application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26924" y="2348880"/>
            <a:ext cx="1375171" cy="33669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88" dirty="0">
                <a:solidFill>
                  <a:schemeClr val="accent6">
                    <a:lumMod val="75000"/>
                  </a:schemeClr>
                </a:solidFill>
              </a:rPr>
              <a:t>Input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599836" y="2326372"/>
            <a:ext cx="1375171" cy="336695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88" dirty="0">
                <a:solidFill>
                  <a:schemeClr val="accent6">
                    <a:lumMod val="75000"/>
                  </a:schemeClr>
                </a:solidFill>
              </a:rPr>
              <a:t>Output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DE1974B-879F-48AA-A3D5-6FC01447B0F1}"/>
              </a:ext>
            </a:extLst>
          </p:cNvPr>
          <p:cNvSpPr txBox="1"/>
          <p:nvPr/>
        </p:nvSpPr>
        <p:spPr>
          <a:xfrm>
            <a:off x="2982713" y="664074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Param </a:t>
            </a:r>
            <a:r>
              <a:rPr lang="en-US" sz="882" dirty="0" err="1"/>
              <a:t>Vir</a:t>
            </a:r>
            <a:r>
              <a:rPr lang="en-US" sz="882" dirty="0"/>
              <a:t> </a:t>
            </a:r>
            <a:r>
              <a:rPr lang="en-US" sz="882" dirty="0" err="1"/>
              <a:t>SIngh</a:t>
            </a:r>
            <a:r>
              <a:rPr lang="en-US" sz="882" dirty="0"/>
              <a:t>– Deep Learning</a:t>
            </a:r>
          </a:p>
        </p:txBody>
      </p:sp>
    </p:spTree>
    <p:extLst>
      <p:ext uri="{BB962C8B-B14F-4D97-AF65-F5344CB8AC3E}">
        <p14:creationId xmlns:p14="http://schemas.microsoft.com/office/powerpoint/2010/main" val="1086845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Bidirectional RNNs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Bidirectional RNNs </a:t>
            </a:r>
            <a:r>
              <a:rPr lang="en-US" dirty="0"/>
              <a:t>incorporate both forward and backward passes through sequential data</a:t>
            </a:r>
          </a:p>
          <a:p>
            <a:pPr lvl="1"/>
            <a:r>
              <a:rPr lang="en-US" dirty="0"/>
              <a:t>The output may not only depend on the previous elements in the sequence,  but also on future elements in the sequence</a:t>
            </a:r>
          </a:p>
          <a:p>
            <a:pPr lvl="1"/>
            <a:r>
              <a:rPr lang="en-US" dirty="0"/>
              <a:t>It resembles two RNNs stacked on top of each other</a:t>
            </a:r>
          </a:p>
          <a:p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3651143A-37E2-432B-8CD0-25B489455F9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Recurrent Neural Networks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Ορθογώνιο 17"/>
              <p:cNvSpPr/>
              <p:nvPr/>
            </p:nvSpPr>
            <p:spPr>
              <a:xfrm>
                <a:off x="2364571" y="5553093"/>
                <a:ext cx="7310655" cy="33669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806867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588" i="1">
                          <a:latin typeface="Cambria Math" charset="0"/>
                        </a:rPr>
                        <m:t> </m:t>
                      </m:r>
                    </m:oMath>
                  </m:oMathPara>
                </a14:m>
                <a:endParaRPr lang="el-GR" altLang="el-GR" sz="1588" dirty="0"/>
              </a:p>
            </p:txBody>
          </p:sp>
        </mc:Choice>
        <mc:Fallback xmlns="">
          <p:sp>
            <p:nvSpPr>
              <p:cNvPr id="5" name="Ορθογώνιο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4571" y="5553093"/>
                <a:ext cx="7310655" cy="33669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Ορθογώνιο 18"/>
              <p:cNvSpPr/>
              <p:nvPr/>
            </p:nvSpPr>
            <p:spPr>
              <a:xfrm>
                <a:off x="6710340" y="4258610"/>
                <a:ext cx="2931700" cy="3728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⃖"/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88" i="1">
                                  <a:latin typeface="Cambria Math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1588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1588" i="1">
                          <a:latin typeface="Cambria Math" charset="0"/>
                        </a:rPr>
                        <m:t>=  </m:t>
                      </m:r>
                      <m:r>
                        <a:rPr lang="el-GR" sz="1588" i="1">
                          <a:latin typeface="Cambria Math" charset="0"/>
                        </a:rPr>
                        <m:t>𝜎</m:t>
                      </m:r>
                      <m:r>
                        <a:rPr lang="el-GR" sz="1588" i="1">
                          <a:latin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l-GR" sz="158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⃖"/>
                              <m:ctrlPr>
                                <a:rPr lang="el-GR" sz="158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88" i="1">
                                  <a:latin typeface="Cambria Math" charset="0"/>
                                </a:rPr>
                                <m:t>𝑊</m:t>
                              </m:r>
                            </m:e>
                          </m:acc>
                        </m:e>
                        <m:sup>
                          <m:r>
                            <a:rPr lang="en-US" sz="1588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1588" i="1">
                              <a:latin typeface="Cambria Math" charset="0"/>
                            </a:rPr>
                            <m:t>hh</m:t>
                          </m:r>
                          <m:r>
                            <a:rPr lang="en-US" sz="1588" i="1">
                              <a:latin typeface="Cambria Math" charset="0"/>
                            </a:rPr>
                            <m:t>)</m:t>
                          </m:r>
                        </m:sup>
                      </m:sSup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⃖"/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88" i="1">
                                  <a:latin typeface="Cambria Math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1588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sz="1588" i="1">
                              <a:latin typeface="Cambria Math" charset="0"/>
                            </a:rPr>
                            <m:t>+1</m:t>
                          </m:r>
                        </m:sub>
                      </m:sSub>
                      <m:r>
                        <a:rPr lang="en-US" sz="1588" i="1"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l-GR" sz="158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⃖"/>
                              <m:ctrlPr>
                                <a:rPr lang="el-GR" sz="158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88" i="1">
                                  <a:latin typeface="Cambria Math" charset="0"/>
                                </a:rPr>
                                <m:t>𝑊</m:t>
                              </m:r>
                            </m:e>
                          </m:acc>
                        </m:e>
                        <m:sup>
                          <m:r>
                            <a:rPr lang="en-US" sz="1588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1588" i="1">
                              <a:latin typeface="Cambria Math" charset="0"/>
                            </a:rPr>
                            <m:t>h𝑥</m:t>
                          </m:r>
                          <m:r>
                            <a:rPr lang="en-US" sz="1588" i="1">
                              <a:latin typeface="Cambria Math" charset="0"/>
                            </a:rPr>
                            <m:t>)</m:t>
                          </m:r>
                        </m:sup>
                      </m:sSup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88" i="1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588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1588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l-GR" sz="1588" dirty="0"/>
              </a:p>
            </p:txBody>
          </p:sp>
        </mc:Choice>
        <mc:Fallback xmlns="">
          <p:sp>
            <p:nvSpPr>
              <p:cNvPr id="6" name="Ορθογώνιο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0340" y="4258610"/>
                <a:ext cx="2931700" cy="372859"/>
              </a:xfrm>
              <a:prstGeom prst="rect">
                <a:avLst/>
              </a:prstGeom>
              <a:blipFill>
                <a:blip r:embed="rId4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Ορθογώνιο 19"/>
              <p:cNvSpPr/>
              <p:nvPr/>
            </p:nvSpPr>
            <p:spPr>
              <a:xfrm>
                <a:off x="6767604" y="3781165"/>
                <a:ext cx="2931700" cy="3728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88" i="1">
                                  <a:latin typeface="Cambria Math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1588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1588" i="1">
                          <a:latin typeface="Cambria Math" charset="0"/>
                        </a:rPr>
                        <m:t>=  </m:t>
                      </m:r>
                      <m:r>
                        <a:rPr lang="el-GR" sz="1588" i="1">
                          <a:latin typeface="Cambria Math" charset="0"/>
                        </a:rPr>
                        <m:t>𝜎</m:t>
                      </m:r>
                      <m:r>
                        <a:rPr lang="el-GR" sz="1588" i="1">
                          <a:latin typeface="Cambria Math" charset="0"/>
                        </a:rPr>
                        <m:t>(</m:t>
                      </m:r>
                      <m:sSup>
                        <m:sSupPr>
                          <m:ctrlPr>
                            <a:rPr lang="el-GR" sz="158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⃑"/>
                              <m:ctrlPr>
                                <a:rPr lang="el-GR" sz="158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88" i="1">
                                  <a:latin typeface="Cambria Math" charset="0"/>
                                </a:rPr>
                                <m:t>𝑊</m:t>
                              </m:r>
                            </m:e>
                          </m:acc>
                        </m:e>
                        <m:sup>
                          <m:r>
                            <a:rPr lang="en-US" sz="1588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1588" i="1">
                              <a:latin typeface="Cambria Math" charset="0"/>
                            </a:rPr>
                            <m:t>hh</m:t>
                          </m:r>
                          <m:r>
                            <a:rPr lang="en-US" sz="1588" i="1">
                              <a:latin typeface="Cambria Math" charset="0"/>
                            </a:rPr>
                            <m:t>)</m:t>
                          </m:r>
                        </m:sup>
                      </m:sSup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⃑"/>
                              <m:ctrlPr>
                                <a:rPr lang="en-US" sz="158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88" i="1">
                                  <a:latin typeface="Cambria Math" charset="0"/>
                                </a:rPr>
                                <m:t>h</m:t>
                              </m:r>
                            </m:e>
                          </m:acc>
                        </m:e>
                        <m:sub>
                          <m:r>
                            <a:rPr lang="en-US" sz="1588" i="1">
                              <a:latin typeface="Cambria Math" charset="0"/>
                            </a:rPr>
                            <m:t>𝑡</m:t>
                          </m:r>
                          <m:r>
                            <a:rPr lang="en-US" sz="1588" i="1">
                              <a:latin typeface="Cambria Math" charset="0"/>
                            </a:rPr>
                            <m:t>−1</m:t>
                          </m:r>
                        </m:sub>
                      </m:sSub>
                      <m:r>
                        <a:rPr lang="en-US" sz="1588" i="1"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l-GR" sz="1588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⃑"/>
                              <m:ctrlPr>
                                <a:rPr lang="el-GR" sz="1588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88" i="1">
                                  <a:latin typeface="Cambria Math" charset="0"/>
                                </a:rPr>
                                <m:t>𝑊</m:t>
                              </m:r>
                            </m:e>
                          </m:acc>
                        </m:e>
                        <m:sup>
                          <m:r>
                            <a:rPr lang="en-US" sz="1588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1588" i="1">
                              <a:latin typeface="Cambria Math" charset="0"/>
                            </a:rPr>
                            <m:t>h𝑥</m:t>
                          </m:r>
                          <m:r>
                            <a:rPr lang="en-US" sz="1588" i="1">
                              <a:latin typeface="Cambria Math" charset="0"/>
                            </a:rPr>
                            <m:t>)</m:t>
                          </m:r>
                        </m:sup>
                      </m:sSup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88" i="1"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1588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1588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l-GR" sz="1588" dirty="0"/>
              </a:p>
            </p:txBody>
          </p:sp>
        </mc:Choice>
        <mc:Fallback xmlns="">
          <p:sp>
            <p:nvSpPr>
              <p:cNvPr id="7" name="Ορθογώνιο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604" y="3781165"/>
                <a:ext cx="2931700" cy="372859"/>
              </a:xfrm>
              <a:prstGeom prst="rect">
                <a:avLst/>
              </a:prstGeom>
              <a:blipFill>
                <a:blip r:embed="rId5"/>
                <a:stretch>
                  <a:fillRect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767604" y="4722658"/>
                <a:ext cx="1720086" cy="3924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588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88" i="1"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sz="1588" i="1">
                              <a:latin typeface="Cambria Math" charset="0"/>
                            </a:rPr>
                            <m:t>𝑡</m:t>
                          </m:r>
                        </m:sub>
                      </m:sSub>
                      <m:r>
                        <a:rPr lang="en-US" sz="1588" i="1">
                          <a:latin typeface="Cambria Math" charset="0"/>
                        </a:rPr>
                        <m:t>=</m:t>
                      </m:r>
                      <m:r>
                        <a:rPr lang="en-US" sz="1588" i="1">
                          <a:latin typeface="Cambria Math" charset="0"/>
                        </a:rPr>
                        <m:t>𝑓</m:t>
                      </m:r>
                      <m:d>
                        <m:dPr>
                          <m:ctrlPr>
                            <a:rPr lang="mr-IN" sz="1588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88" i="1">
                              <a:latin typeface="Cambria Math" charset="0"/>
                            </a:rPr>
                            <m:t>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mr-IN" sz="1588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⃑"/>
                                      <m:ctrlPr>
                                        <a:rPr lang="en-US" sz="158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588" i="1">
                                          <a:latin typeface="Cambria Math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588" i="1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588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88" i="1">
                                      <a:latin typeface="Cambria Math" charset="0"/>
                                    </a:rPr>
                                    <m:t>;</m:t>
                                  </m:r>
                                  <m:acc>
                                    <m:accPr>
                                      <m:chr m:val="⃖"/>
                                      <m:ctrlPr>
                                        <a:rPr lang="en-US" sz="1588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588" i="1">
                                          <a:latin typeface="Cambria Math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588" i="1">
                                      <a:latin typeface="Cambria Math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588" i="1">
                              <a:latin typeface="Cambria Math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l-GR" sz="1588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7604" y="4722658"/>
                <a:ext cx="1720086" cy="392415"/>
              </a:xfrm>
              <a:prstGeom prst="rect">
                <a:avLst/>
              </a:prstGeom>
              <a:blipFill>
                <a:blip r:embed="rId6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6621889" y="5489557"/>
            <a:ext cx="3428696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88" dirty="0"/>
              <a:t>Outputs both past and future elements</a:t>
            </a:r>
            <a:endParaRPr lang="el-GR" sz="1588" dirty="0"/>
          </a:p>
        </p:txBody>
      </p:sp>
      <p:cxnSp>
        <p:nvCxnSpPr>
          <p:cNvPr id="10" name="Ευθύγραμμο βέλος σύνδεσης 24"/>
          <p:cNvCxnSpPr/>
          <p:nvPr/>
        </p:nvCxnSpPr>
        <p:spPr>
          <a:xfrm flipH="1" flipV="1">
            <a:off x="7995610" y="5066504"/>
            <a:ext cx="1035154" cy="551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Ευθύγραμμο βέλος σύνδεσης 26"/>
          <p:cNvCxnSpPr/>
          <p:nvPr/>
        </p:nvCxnSpPr>
        <p:spPr>
          <a:xfrm flipH="1" flipV="1">
            <a:off x="7746225" y="5031552"/>
            <a:ext cx="249384" cy="5123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5E64B24-F22E-4AB5-88B9-8D81FB0C823B}"/>
              </a:ext>
            </a:extLst>
          </p:cNvPr>
          <p:cNvSpPr txBox="1"/>
          <p:nvPr/>
        </p:nvSpPr>
        <p:spPr>
          <a:xfrm>
            <a:off x="2982713" y="664074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Param </a:t>
            </a:r>
            <a:r>
              <a:rPr lang="en-US" sz="882" dirty="0" err="1"/>
              <a:t>Vir</a:t>
            </a:r>
            <a:r>
              <a:rPr lang="en-US" sz="882" dirty="0"/>
              <a:t> Singh – Deep Learning</a:t>
            </a:r>
          </a:p>
        </p:txBody>
      </p:sp>
      <p:pic>
        <p:nvPicPr>
          <p:cNvPr id="14" name="Picture 8" descr="Fig. 2. Bidirectional Recurrent Neural Network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4"/>
          <a:stretch/>
        </p:blipFill>
        <p:spPr bwMode="auto">
          <a:xfrm>
            <a:off x="2003331" y="3492537"/>
            <a:ext cx="4283278" cy="277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6952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Long Short-Term Memory (LSTM) </a:t>
            </a:r>
            <a:r>
              <a:rPr lang="en-US" dirty="0"/>
              <a:t>networks are a variant of RNNs</a:t>
            </a:r>
          </a:p>
          <a:p>
            <a:r>
              <a:rPr lang="en-US" dirty="0"/>
              <a:t>LSTM mitigates the vanishing/exploding gradient problem</a:t>
            </a:r>
          </a:p>
          <a:p>
            <a:pPr lvl="1"/>
            <a:r>
              <a:rPr lang="en-US" dirty="0"/>
              <a:t>Solution: a </a:t>
            </a:r>
            <a:r>
              <a:rPr lang="en-US" dirty="0">
                <a:solidFill>
                  <a:srgbClr val="FF0000"/>
                </a:solidFill>
              </a:rPr>
              <a:t>Memory Cell</a:t>
            </a:r>
            <a:r>
              <a:rPr lang="en-US" dirty="0"/>
              <a:t>, updated at each step in the sequence</a:t>
            </a:r>
          </a:p>
          <a:p>
            <a:r>
              <a:rPr lang="en-US" dirty="0"/>
              <a:t>Three gates control the flow of information to and from the Memory Cell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Input Gate</a:t>
            </a:r>
            <a:r>
              <a:rPr lang="en-US" dirty="0"/>
              <a:t>: protects the current step from irrelevant inputs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Output Gate</a:t>
            </a:r>
            <a:r>
              <a:rPr lang="en-US" dirty="0"/>
              <a:t>: prevents current step from passing irrelevant information to later steps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Forget Gate</a:t>
            </a:r>
            <a:r>
              <a:rPr lang="en-US" dirty="0"/>
              <a:t>: limits information passed from one cell to the next</a:t>
            </a:r>
          </a:p>
          <a:p>
            <a:r>
              <a:rPr lang="en-US" dirty="0"/>
              <a:t>Most modern RNN models use either LSTM units or other more advanced types of recurrent units (e.g., GRU units)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E94E63-CBC4-4072-9406-F358276D428A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Recurrent Neural Networks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8246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LSTM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LSTM cell</a:t>
            </a:r>
          </a:p>
          <a:p>
            <a:pPr lvl="1"/>
            <a:r>
              <a:rPr lang="en-US" dirty="0"/>
              <a:t>Input gate, output gate, forget gate, memory cell </a:t>
            </a:r>
          </a:p>
          <a:p>
            <a:pPr lvl="1"/>
            <a:r>
              <a:rPr lang="en-US" dirty="0"/>
              <a:t>LSTM can learn long-term correlations within data sequences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2C746D-A81B-4E1B-80DA-E30AD6C684E6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Recurrent Neural Networks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BEC8E-6C3A-4849-89E7-DCA51F6C6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266" y="3397728"/>
            <a:ext cx="2958838" cy="1606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491"/>
          <a:stretch/>
        </p:blipFill>
        <p:spPr>
          <a:xfrm>
            <a:off x="1839056" y="2857172"/>
            <a:ext cx="4973859" cy="367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09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97B6D-A5DB-4D7D-8DE0-38D6F53B9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Books</a:t>
            </a:r>
          </a:p>
        </p:txBody>
      </p:sp>
      <p:pic>
        <p:nvPicPr>
          <p:cNvPr id="1026" name="Picture 2" descr="Convex Optimization book cover">
            <a:extLst>
              <a:ext uri="{FF2B5EF4-FFF2-40B4-BE49-F238E27FC236}">
                <a16:creationId xmlns:a16="http://schemas.microsoft.com/office/drawing/2014/main" id="{02FF2EFF-3515-44C1-B8A8-79BD3CAF9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932861"/>
            <a:ext cx="1977667" cy="282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7E7E79-FC4E-4879-9CB6-FC92CBC4C805}"/>
              </a:ext>
            </a:extLst>
          </p:cNvPr>
          <p:cNvSpPr txBox="1"/>
          <p:nvPr/>
        </p:nvSpPr>
        <p:spPr>
          <a:xfrm>
            <a:off x="838201" y="5150960"/>
            <a:ext cx="2970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Convex Optimization</a:t>
            </a:r>
          </a:p>
          <a:p>
            <a:r>
              <a:rPr lang="en-GB" dirty="0"/>
              <a:t>Stephen Boyd and </a:t>
            </a:r>
            <a:r>
              <a:rPr lang="en-GB" dirty="0" err="1"/>
              <a:t>Lieven</a:t>
            </a:r>
            <a:r>
              <a:rPr lang="en-GB" dirty="0"/>
              <a:t> </a:t>
            </a:r>
            <a:r>
              <a:rPr lang="en-GB" dirty="0" err="1"/>
              <a:t>Vandenberghe</a:t>
            </a:r>
            <a:endParaRPr lang="en-GB" dirty="0"/>
          </a:p>
          <a:p>
            <a:r>
              <a:rPr lang="en-GB" dirty="0"/>
              <a:t>Cambridge University Press</a:t>
            </a:r>
            <a:endParaRPr lang="en-US" dirty="0"/>
          </a:p>
        </p:txBody>
      </p:sp>
      <p:pic>
        <p:nvPicPr>
          <p:cNvPr id="1030" name="Picture 6" descr="Information Theory, Inference and Learning Algorithms">
            <a:extLst>
              <a:ext uri="{FF2B5EF4-FFF2-40B4-BE49-F238E27FC236}">
                <a16:creationId xmlns:a16="http://schemas.microsoft.com/office/drawing/2014/main" id="{8CB05D4D-1DDD-4A4A-A94D-95FCC0B7D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55" y="1932861"/>
            <a:ext cx="2155555" cy="282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34FB555-F1E8-4841-8FD7-BBE3757FA668}"/>
              </a:ext>
            </a:extLst>
          </p:cNvPr>
          <p:cNvSpPr/>
          <p:nvPr/>
        </p:nvSpPr>
        <p:spPr>
          <a:xfrm>
            <a:off x="4548155" y="5150960"/>
            <a:ext cx="30095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Information Theory, Inference and Learning Algorithms</a:t>
            </a:r>
          </a:p>
          <a:p>
            <a:r>
              <a:rPr lang="en-GB" dirty="0"/>
              <a:t>David J. C. MacKay</a:t>
            </a:r>
          </a:p>
          <a:p>
            <a:r>
              <a:rPr lang="en-GB" dirty="0"/>
              <a:t>2003</a:t>
            </a:r>
          </a:p>
        </p:txBody>
      </p:sp>
      <p:pic>
        <p:nvPicPr>
          <p:cNvPr id="1032" name="Picture 8" descr="Cover for &#10;&#10;Neural Networks for Pattern Recognition&#10;&#10;&#10;&#10;&#10;&#10;&#10;">
            <a:extLst>
              <a:ext uri="{FF2B5EF4-FFF2-40B4-BE49-F238E27FC236}">
                <a16:creationId xmlns:a16="http://schemas.microsoft.com/office/drawing/2014/main" id="{B22C40F8-266D-4ACE-B755-09B7AD5E7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6841" y="1932861"/>
            <a:ext cx="1884115" cy="282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BE65C3-7DD4-4ED3-8D6B-35C53BC26718}"/>
              </a:ext>
            </a:extLst>
          </p:cNvPr>
          <p:cNvSpPr/>
          <p:nvPr/>
        </p:nvSpPr>
        <p:spPr>
          <a:xfrm>
            <a:off x="8296841" y="5154635"/>
            <a:ext cx="27122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Neural Networks for Pattern Recognition</a:t>
            </a:r>
          </a:p>
          <a:p>
            <a:r>
              <a:rPr lang="en-GB" dirty="0"/>
              <a:t>Christopher M. Bishop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6309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Slide Number Placeholder 5">
            <a:extLst>
              <a:ext uri="{FF2B5EF4-FFF2-40B4-BE49-F238E27FC236}">
                <a16:creationId xmlns:a16="http://schemas.microsoft.com/office/drawing/2014/main" id="{B320DE14-3F61-2C19-CD48-37C010CB4BF9}"/>
              </a:ext>
            </a:extLst>
          </p:cNvPr>
          <p:cNvSpPr txBox="1">
            <a:spLocks noGrp="1"/>
          </p:cNvSpPr>
          <p:nvPr/>
        </p:nvSpPr>
        <p:spPr bwMode="auto">
          <a:xfrm>
            <a:off x="8763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B4D8992D-8193-4955-9A91-72E98A864453}" type="slidenum">
              <a:rPr lang="en-US" altLang="en-US" sz="1200">
                <a:latin typeface="Tahoma" panose="020B0604030504040204" pitchFamily="34" charset="0"/>
              </a:rPr>
              <a:pPr algn="r"/>
              <a:t>29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3077" name="Rectangle 2">
            <a:extLst>
              <a:ext uri="{FF2B5EF4-FFF2-40B4-BE49-F238E27FC236}">
                <a16:creationId xmlns:a16="http://schemas.microsoft.com/office/drawing/2014/main" id="{2A972EC4-8BF3-8B3F-A58E-A23C05A731D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/>
              <a:t>Neural Network as a Classifier</a:t>
            </a:r>
          </a:p>
        </p:txBody>
      </p:sp>
      <p:sp>
        <p:nvSpPr>
          <p:cNvPr id="3078" name="Rectangle 3">
            <a:extLst>
              <a:ext uri="{FF2B5EF4-FFF2-40B4-BE49-F238E27FC236}">
                <a16:creationId xmlns:a16="http://schemas.microsoft.com/office/drawing/2014/main" id="{EA152B99-E7D5-02DF-1AED-BFE22B40AE6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35360" y="1066800"/>
            <a:ext cx="11593288" cy="5410200"/>
          </a:xfrm>
        </p:spPr>
        <p:txBody>
          <a:bodyPr/>
          <a:lstStyle/>
          <a:p>
            <a:r>
              <a:rPr lang="en-US" altLang="en-US" sz="2600"/>
              <a:t>Weakness</a:t>
            </a:r>
          </a:p>
          <a:p>
            <a:pPr lvl="1"/>
            <a:r>
              <a:rPr lang="en-US" altLang="en-US" sz="2000"/>
              <a:t>Long training time </a:t>
            </a:r>
          </a:p>
          <a:p>
            <a:pPr lvl="1"/>
            <a:r>
              <a:rPr lang="en-US" altLang="en-US" sz="2000"/>
              <a:t>Require a number of parameters typically best determined empirically, e.g., the network topology or “structure.”</a:t>
            </a:r>
          </a:p>
          <a:p>
            <a:pPr lvl="1"/>
            <a:r>
              <a:rPr lang="en-US" altLang="en-US" sz="2000"/>
              <a:t>Poor interpretability: Difficult to interpret the symbolic meaning behind the learned weights and of “hidden units” in the network</a:t>
            </a:r>
          </a:p>
          <a:p>
            <a:r>
              <a:rPr lang="en-US" altLang="en-US" sz="2600"/>
              <a:t>Strength</a:t>
            </a:r>
          </a:p>
          <a:p>
            <a:pPr lvl="1"/>
            <a:r>
              <a:rPr lang="en-US" altLang="en-US" sz="2000"/>
              <a:t>High tolerance to noisy data </a:t>
            </a:r>
          </a:p>
          <a:p>
            <a:pPr lvl="1"/>
            <a:r>
              <a:rPr lang="en-US" altLang="en-US" sz="2000"/>
              <a:t>Ability to classify untrained patterns </a:t>
            </a:r>
          </a:p>
          <a:p>
            <a:pPr lvl="1"/>
            <a:r>
              <a:rPr lang="en-US" altLang="en-US" sz="2000"/>
              <a:t>Well-suited for continuous-valued inputs and outputs</a:t>
            </a:r>
          </a:p>
          <a:p>
            <a:pPr lvl="1"/>
            <a:r>
              <a:rPr lang="en-US" altLang="en-US" sz="2000"/>
              <a:t>Successful on a wide array of real-world data</a:t>
            </a:r>
          </a:p>
          <a:p>
            <a:pPr lvl="1"/>
            <a:r>
              <a:rPr lang="en-US" altLang="en-US" sz="2000"/>
              <a:t>Algorithms are inherently parallel</a:t>
            </a:r>
          </a:p>
          <a:p>
            <a:pPr lvl="1"/>
            <a:r>
              <a:rPr lang="en-US" altLang="en-US" sz="2000"/>
              <a:t>Techniques have recently been developed for the extraction of rules from trained neural networks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>
            <a:spLocks noGrp="1"/>
          </p:cNvSpPr>
          <p:nvPr>
            <p:ph type="title"/>
          </p:nvPr>
        </p:nvSpPr>
        <p:spPr>
          <a:xfrm>
            <a:off x="983432" y="125092"/>
            <a:ext cx="9464040" cy="132552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ctr" anchorCtr="0">
            <a:noAutofit/>
          </a:bodyPr>
          <a:lstStyle/>
          <a:p>
            <a:pPr algn="l">
              <a:spcBef>
                <a:spcPts val="0"/>
              </a:spcBef>
            </a:pPr>
            <a:r>
              <a:rPr lang="en" dirty="0"/>
              <a:t>Books and Reading</a:t>
            </a:r>
            <a:endParaRPr dirty="0"/>
          </a:p>
        </p:txBody>
      </p:sp>
      <p:sp>
        <p:nvSpPr>
          <p:cNvPr id="111" name="Google Shape;111;p18"/>
          <p:cNvSpPr txBox="1">
            <a:spLocks noGrp="1"/>
          </p:cNvSpPr>
          <p:nvPr>
            <p:ph type="body" idx="1"/>
          </p:nvPr>
        </p:nvSpPr>
        <p:spPr>
          <a:xfrm>
            <a:off x="335360" y="1301678"/>
            <a:ext cx="8712968" cy="4934880"/>
          </a:xfrm>
          <a:prstGeom prst="rect">
            <a:avLst/>
          </a:prstGeom>
        </p:spPr>
        <p:txBody>
          <a:bodyPr spcFirstLastPara="1" vert="horz" wrap="square" lIns="109710" tIns="54840" rIns="109710" bIns="54840" rtlCol="0" anchor="t" anchorCtr="0">
            <a:noAutofit/>
          </a:bodyPr>
          <a:lstStyle/>
          <a:p>
            <a:pPr marL="548640" indent="-457200">
              <a:spcBef>
                <a:spcPts val="1200"/>
              </a:spcBef>
              <a:buSzPts val="2400"/>
            </a:pPr>
            <a:r>
              <a:rPr lang="en" sz="2400" dirty="0"/>
              <a:t>Recommended textbook: “Deep learning”</a:t>
            </a:r>
            <a:br>
              <a:rPr lang="en" sz="2400" dirty="0"/>
            </a:br>
            <a:r>
              <a:rPr lang="en" sz="2400" dirty="0"/>
              <a:t>by Goodfellow, Bengio, Courville </a:t>
            </a:r>
            <a:br>
              <a:rPr lang="en" sz="2400" dirty="0"/>
            </a:br>
            <a:r>
              <a:rPr lang="en-US" sz="2400" dirty="0">
                <a:hlinkClick r:id="rId3"/>
              </a:rPr>
              <a:t>https://www.deeplearningbook.org/</a:t>
            </a:r>
            <a:endParaRPr lang="en-US" sz="2400" dirty="0"/>
          </a:p>
          <a:p>
            <a:pPr marL="548640" indent="-457200">
              <a:spcBef>
                <a:spcPts val="1200"/>
              </a:spcBef>
              <a:buSzPts val="2400"/>
            </a:pPr>
            <a:r>
              <a:rPr lang="en-US" sz="2400" dirty="0"/>
              <a:t>Another recommended textbook: “Dive into Deep Learning” - https://d2l.ai/</a:t>
            </a:r>
            <a:endParaRPr sz="2400" dirty="0"/>
          </a:p>
          <a:p>
            <a:pPr marL="548640" indent="-457200">
              <a:spcBef>
                <a:spcPts val="1200"/>
              </a:spcBef>
              <a:buSzPts val="2400"/>
            </a:pPr>
            <a:r>
              <a:rPr lang="en" sz="2400" dirty="0"/>
              <a:t>Lots of further material available online, e.g.:</a:t>
            </a:r>
            <a:br>
              <a:rPr lang="en" sz="2400" dirty="0"/>
            </a:br>
            <a:r>
              <a:rPr lang="en" sz="1800" u="sng" dirty="0">
                <a:solidFill>
                  <a:schemeClr val="hlink"/>
                </a:solidFill>
                <a:hlinkClick r:id="rId4"/>
              </a:rPr>
              <a:t>http://cs231n.stanford.edu/</a:t>
            </a:r>
            <a:r>
              <a:rPr lang="en" sz="1800" dirty="0"/>
              <a:t>    </a:t>
            </a:r>
            <a:r>
              <a:rPr lang="en" sz="1800" u="sng" dirty="0">
                <a:solidFill>
                  <a:schemeClr val="hlink"/>
                </a:solidFill>
                <a:hlinkClick r:id="rId5"/>
              </a:rPr>
              <a:t>http://course.fast.ai/</a:t>
            </a:r>
            <a:r>
              <a:rPr lang="en" sz="1800" dirty="0"/>
              <a:t>  </a:t>
            </a:r>
            <a:br>
              <a:rPr lang="en" sz="1800" dirty="0"/>
            </a:br>
            <a:r>
              <a:rPr lang="en" sz="1800" u="sng" dirty="0">
                <a:solidFill>
                  <a:schemeClr val="hlink"/>
                </a:solidFill>
                <a:hlinkClick r:id="rId6"/>
              </a:rPr>
              <a:t>https://developers.google.com/machine-learning/crash-course/</a:t>
            </a:r>
            <a:r>
              <a:rPr lang="en" sz="1800" dirty="0"/>
              <a:t>  </a:t>
            </a:r>
            <a:br>
              <a:rPr lang="en" sz="1800" dirty="0"/>
            </a:br>
            <a:r>
              <a:rPr lang="en" sz="1800" u="sng" dirty="0">
                <a:solidFill>
                  <a:schemeClr val="hlink"/>
                </a:solidFill>
                <a:hlinkClick r:id="rId7"/>
              </a:rPr>
              <a:t>www.nvidia.com/dlilabs</a:t>
            </a:r>
            <a:r>
              <a:rPr lang="en" sz="1800" dirty="0"/>
              <a:t>    </a:t>
            </a:r>
            <a:r>
              <a:rPr lang="en" sz="1800" u="sng" dirty="0">
                <a:solidFill>
                  <a:schemeClr val="hlink"/>
                </a:solidFill>
                <a:hlinkClick r:id="rId8"/>
              </a:rPr>
              <a:t>http://introtodeeplearning.com/</a:t>
            </a:r>
            <a:r>
              <a:rPr lang="en" sz="1800" dirty="0"/>
              <a:t> </a:t>
            </a:r>
            <a:br>
              <a:rPr lang="en" sz="1800" dirty="0"/>
            </a:br>
            <a:r>
              <a:rPr lang="en" sz="1800" u="sng" dirty="0">
                <a:solidFill>
                  <a:schemeClr val="hlink"/>
                </a:solidFill>
                <a:hlinkClick r:id="rId9"/>
              </a:rPr>
              <a:t>https://github.com/oxford-cs-deepnlp-2017/lectures</a:t>
            </a:r>
            <a:r>
              <a:rPr lang="en" sz="1800" dirty="0"/>
              <a:t>,</a:t>
            </a:r>
            <a:br>
              <a:rPr lang="en" sz="1800" dirty="0"/>
            </a:br>
            <a:r>
              <a:rPr lang="en" sz="1800" u="sng" dirty="0">
                <a:solidFill>
                  <a:schemeClr val="hlink"/>
                </a:solidFill>
                <a:hlinkClick r:id="rId10"/>
              </a:rPr>
              <a:t>https://jalammar.github.io/</a:t>
            </a:r>
            <a:r>
              <a:rPr lang="en" sz="1800" dirty="0"/>
              <a:t> </a:t>
            </a:r>
            <a:endParaRPr sz="1800" dirty="0"/>
          </a:p>
          <a:p>
            <a:pPr marL="548640" indent="-457200">
              <a:spcBef>
                <a:spcPts val="1200"/>
              </a:spcBef>
              <a:buSzPts val="2400"/>
            </a:pPr>
            <a:r>
              <a:rPr lang="en" sz="2400" dirty="0"/>
              <a:t>Coursera, Youtube, etc.</a:t>
            </a:r>
          </a:p>
          <a:p>
            <a:pPr marL="548640" indent="-457200">
              <a:spcBef>
                <a:spcPts val="1200"/>
              </a:spcBef>
              <a:buSzPts val="2400"/>
            </a:pPr>
            <a:r>
              <a:rPr lang="en-US" sz="2400" dirty="0"/>
              <a:t>“Deep Learning with Python” by François Chollet</a:t>
            </a:r>
            <a:br>
              <a:rPr lang="en-US" sz="2400" dirty="0"/>
            </a:br>
            <a:r>
              <a:rPr lang="en-US" sz="2400" dirty="0"/>
              <a:t>for labs + assignments </a:t>
            </a:r>
            <a:br>
              <a:rPr lang="en" sz="2400" dirty="0"/>
            </a:br>
            <a:endParaRPr sz="2400" dirty="0"/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320136" y="4293096"/>
            <a:ext cx="1512168" cy="234784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" name="Google Shape;113;p1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480376" y="116632"/>
            <a:ext cx="2218861" cy="2950096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Picture 2" descr="A book cover with a mountain landscape&#10;&#10;Description automatically generated">
            <a:extLst>
              <a:ext uri="{FF2B5EF4-FFF2-40B4-BE49-F238E27FC236}">
                <a16:creationId xmlns:a16="http://schemas.microsoft.com/office/drawing/2014/main" id="{49AFF697-2217-EDBE-F240-7E4C353A61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512" y="3329757"/>
            <a:ext cx="2270191" cy="2835547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7205A-BA42-C6CE-5BEC-98B2F55BF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But, how does this all work!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E8BF31-09D5-F691-C239-9C3721371852}"/>
              </a:ext>
            </a:extLst>
          </p:cNvPr>
          <p:cNvSpPr txBox="1"/>
          <p:nvPr/>
        </p:nvSpPr>
        <p:spPr>
          <a:xfrm>
            <a:off x="3863752" y="1124744"/>
            <a:ext cx="5544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altLang="en-US" sz="2800" b="1" dirty="0">
                <a:solidFill>
                  <a:srgbClr val="FF33CC"/>
                </a:solidFill>
              </a:rPr>
              <a:t>Y</a:t>
            </a:r>
            <a:r>
              <a:rPr lang="en-GB" altLang="en-US" sz="2800" dirty="0"/>
              <a:t> =  </a:t>
            </a:r>
            <a:r>
              <a:rPr lang="en-GB" altLang="en-US" sz="3600" dirty="0"/>
              <a:t>[</a:t>
            </a:r>
            <a:r>
              <a:rPr lang="en-GB" altLang="en-US" sz="2800" dirty="0">
                <a:solidFill>
                  <a:srgbClr val="0000FF"/>
                </a:solidFill>
              </a:rPr>
              <a:t>w</a:t>
            </a:r>
            <a:r>
              <a:rPr lang="en-GB" altLang="en-US" sz="2800" baseline="-25000" dirty="0">
                <a:solidFill>
                  <a:srgbClr val="0000FF"/>
                </a:solidFill>
              </a:rPr>
              <a:t>0</a:t>
            </a:r>
            <a:r>
              <a:rPr lang="en-GB" altLang="en-US" sz="2800" dirty="0">
                <a:solidFill>
                  <a:srgbClr val="FF0000"/>
                </a:solidFill>
              </a:rPr>
              <a:t>x</a:t>
            </a:r>
            <a:r>
              <a:rPr lang="en-GB" altLang="en-US" sz="2800" baseline="-25000" dirty="0">
                <a:solidFill>
                  <a:srgbClr val="FF0000"/>
                </a:solidFill>
              </a:rPr>
              <a:t>0</a:t>
            </a:r>
            <a:r>
              <a:rPr lang="en-GB" altLang="en-US" sz="2800" dirty="0"/>
              <a:t> + </a:t>
            </a:r>
            <a:r>
              <a:rPr lang="en-GB" altLang="en-US" sz="2800" dirty="0">
                <a:solidFill>
                  <a:srgbClr val="0000FF"/>
                </a:solidFill>
              </a:rPr>
              <a:t>w</a:t>
            </a:r>
            <a:r>
              <a:rPr lang="en-GB" altLang="en-US" sz="2800" baseline="-25000" dirty="0">
                <a:solidFill>
                  <a:srgbClr val="0000FF"/>
                </a:solidFill>
              </a:rPr>
              <a:t>1</a:t>
            </a:r>
            <a:r>
              <a:rPr lang="en-GB" altLang="en-US" sz="2800" dirty="0">
                <a:solidFill>
                  <a:srgbClr val="FF0000"/>
                </a:solidFill>
              </a:rPr>
              <a:t>x</a:t>
            </a:r>
            <a:r>
              <a:rPr lang="en-GB" altLang="en-US" sz="2800" baseline="-25000" dirty="0">
                <a:solidFill>
                  <a:srgbClr val="FF0000"/>
                </a:solidFill>
              </a:rPr>
              <a:t>1</a:t>
            </a:r>
            <a:r>
              <a:rPr lang="en-GB" altLang="en-US" sz="2800" dirty="0"/>
              <a:t> + ... + </a:t>
            </a:r>
            <a:r>
              <a:rPr lang="en-GB" altLang="en-US" sz="2800" dirty="0" err="1">
                <a:solidFill>
                  <a:srgbClr val="0000FF"/>
                </a:solidFill>
              </a:rPr>
              <a:t>w</a:t>
            </a:r>
            <a:r>
              <a:rPr lang="en-GB" altLang="en-US" sz="2800" baseline="-25000" dirty="0" err="1">
                <a:solidFill>
                  <a:srgbClr val="0000FF"/>
                </a:solidFill>
              </a:rPr>
              <a:t>n</a:t>
            </a:r>
            <a:r>
              <a:rPr lang="en-GB" altLang="en-US" sz="2800" dirty="0" err="1">
                <a:solidFill>
                  <a:srgbClr val="FF0000"/>
                </a:solidFill>
              </a:rPr>
              <a:t>x</a:t>
            </a:r>
            <a:r>
              <a:rPr lang="en-GB" altLang="en-US" sz="2800" baseline="-25000" dirty="0" err="1">
                <a:solidFill>
                  <a:srgbClr val="FF0000"/>
                </a:solidFill>
              </a:rPr>
              <a:t>n</a:t>
            </a:r>
            <a:r>
              <a:rPr lang="en-GB" altLang="en-US" sz="2800" dirty="0"/>
              <a:t> </a:t>
            </a:r>
            <a:r>
              <a:rPr lang="en-GB" altLang="en-US" sz="3600" dirty="0"/>
              <a:t>]     </a:t>
            </a:r>
            <a:r>
              <a:rPr lang="en-GB" altLang="en-US" sz="2800" dirty="0"/>
              <a:t>+ </a:t>
            </a:r>
            <a:r>
              <a:rPr lang="en-GB" altLang="en-US" sz="2800" b="1" i="1" dirty="0">
                <a:solidFill>
                  <a:srgbClr val="0000FF"/>
                </a:solidFill>
              </a:rPr>
              <a:t>t</a:t>
            </a:r>
            <a:endParaRPr lang="en-US" sz="2800" b="1" i="1" dirty="0">
              <a:solidFill>
                <a:srgbClr val="0000FF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41C3FE0-C878-6598-FE8D-F40A4FE58BC8}"/>
              </a:ext>
            </a:extLst>
          </p:cNvPr>
          <p:cNvCxnSpPr/>
          <p:nvPr/>
        </p:nvCxnSpPr>
        <p:spPr>
          <a:xfrm flipH="1">
            <a:off x="2711624" y="1628800"/>
            <a:ext cx="1296144" cy="14401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A8159237-246F-37BA-C319-2146520D106F}"/>
              </a:ext>
            </a:extLst>
          </p:cNvPr>
          <p:cNvSpPr/>
          <p:nvPr/>
        </p:nvSpPr>
        <p:spPr>
          <a:xfrm>
            <a:off x="4439816" y="836712"/>
            <a:ext cx="3960440" cy="1296144"/>
          </a:xfrm>
          <a:prstGeom prst="ellipse">
            <a:avLst/>
          </a:prstGeom>
          <a:solidFill>
            <a:srgbClr val="00B050">
              <a:alpha val="3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AF236B-5876-3778-6982-E13292E6A5A9}"/>
              </a:ext>
            </a:extLst>
          </p:cNvPr>
          <p:cNvSpPr txBox="1"/>
          <p:nvPr/>
        </p:nvSpPr>
        <p:spPr>
          <a:xfrm>
            <a:off x="2189566" y="3068960"/>
            <a:ext cx="1044116" cy="400110"/>
          </a:xfrm>
          <a:prstGeom prst="rect">
            <a:avLst/>
          </a:prstGeom>
          <a:solidFill>
            <a:srgbClr val="FF33CC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Output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0CBA6D6-939C-495F-1323-022DAEF4AB3B}"/>
              </a:ext>
            </a:extLst>
          </p:cNvPr>
          <p:cNvSpPr/>
          <p:nvPr/>
        </p:nvSpPr>
        <p:spPr>
          <a:xfrm>
            <a:off x="8568275" y="814760"/>
            <a:ext cx="840093" cy="1296144"/>
          </a:xfrm>
          <a:prstGeom prst="ellipse">
            <a:avLst/>
          </a:prstGeom>
          <a:solidFill>
            <a:srgbClr val="00B050">
              <a:alpha val="3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22722FD-EACB-67CA-EE38-ABDA41DA476C}"/>
              </a:ext>
            </a:extLst>
          </p:cNvPr>
          <p:cNvCxnSpPr>
            <a:cxnSpLocks/>
          </p:cNvCxnSpPr>
          <p:nvPr/>
        </p:nvCxnSpPr>
        <p:spPr>
          <a:xfrm>
            <a:off x="6528048" y="2132856"/>
            <a:ext cx="0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4A75491-9D61-57AD-EA05-245689C24673}"/>
              </a:ext>
            </a:extLst>
          </p:cNvPr>
          <p:cNvCxnSpPr>
            <a:cxnSpLocks/>
          </p:cNvCxnSpPr>
          <p:nvPr/>
        </p:nvCxnSpPr>
        <p:spPr>
          <a:xfrm flipH="1">
            <a:off x="7344138" y="2110904"/>
            <a:ext cx="1650781" cy="8459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15A9371-017F-58D5-DA5F-00D798A148B9}"/>
              </a:ext>
            </a:extLst>
          </p:cNvPr>
          <p:cNvSpPr txBox="1"/>
          <p:nvPr/>
        </p:nvSpPr>
        <p:spPr>
          <a:xfrm>
            <a:off x="4487821" y="2956882"/>
            <a:ext cx="4128459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MAC (weights*inputs) + Thresholding</a:t>
            </a:r>
          </a:p>
        </p:txBody>
      </p:sp>
      <p:sp>
        <p:nvSpPr>
          <p:cNvPr id="18" name="Rectangle 4107">
            <a:extLst>
              <a:ext uri="{FF2B5EF4-FFF2-40B4-BE49-F238E27FC236}">
                <a16:creationId xmlns:a16="http://schemas.microsoft.com/office/drawing/2014/main" id="{4E9F83B0-3FB8-DD4B-7877-77E5814671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4521" y="4797152"/>
            <a:ext cx="817563" cy="774700"/>
          </a:xfrm>
          <a:prstGeom prst="rect">
            <a:avLst/>
          </a:prstGeom>
          <a:solidFill>
            <a:srgbClr val="00FF99"/>
          </a:solidFill>
          <a:ln w="12700">
            <a:solidFill>
              <a:srgbClr val="00FF99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4400" i="1" dirty="0">
                <a:latin typeface="Times New Roman" panose="02020603050405020304" pitchFamily="18" charset="0"/>
              </a:rPr>
              <a:t>f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D507BBF-8EA6-8934-40D5-F878BD3D84A2}"/>
              </a:ext>
            </a:extLst>
          </p:cNvPr>
          <p:cNvCxnSpPr>
            <a:stCxn id="9" idx="2"/>
            <a:endCxn id="18" idx="1"/>
          </p:cNvCxnSpPr>
          <p:nvPr/>
        </p:nvCxnSpPr>
        <p:spPr>
          <a:xfrm>
            <a:off x="2711624" y="3469070"/>
            <a:ext cx="3322897" cy="1715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FCA8794-70B0-4FCF-B61A-D8B5F99C6B01}"/>
              </a:ext>
            </a:extLst>
          </p:cNvPr>
          <p:cNvCxnSpPr>
            <a:stCxn id="18" idx="3"/>
          </p:cNvCxnSpPr>
          <p:nvPr/>
        </p:nvCxnSpPr>
        <p:spPr>
          <a:xfrm>
            <a:off x="6852084" y="5184502"/>
            <a:ext cx="27723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398A824-7759-E149-BD69-2AC7A86B6935}"/>
              </a:ext>
            </a:extLst>
          </p:cNvPr>
          <p:cNvSpPr txBox="1"/>
          <p:nvPr/>
        </p:nvSpPr>
        <p:spPr>
          <a:xfrm>
            <a:off x="9624392" y="4984447"/>
            <a:ext cx="1440160" cy="400110"/>
          </a:xfrm>
          <a:prstGeom prst="rect">
            <a:avLst/>
          </a:prstGeom>
          <a:solidFill>
            <a:srgbClr val="DC83EB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Output N</a:t>
            </a:r>
            <a:r>
              <a:rPr lang="en-US" sz="2000" baseline="-25000" dirty="0"/>
              <a:t>i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9C7FE3E-5844-E8A7-9A38-8D2086579AA1}"/>
              </a:ext>
            </a:extLst>
          </p:cNvPr>
          <p:cNvCxnSpPr>
            <a:stCxn id="23" idx="3"/>
          </p:cNvCxnSpPr>
          <p:nvPr/>
        </p:nvCxnSpPr>
        <p:spPr>
          <a:xfrm>
            <a:off x="11064552" y="5184502"/>
            <a:ext cx="5040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30AD76C-8E35-6F51-E9DE-22D74C52D2BA}"/>
              </a:ext>
            </a:extLst>
          </p:cNvPr>
          <p:cNvCxnSpPr/>
          <p:nvPr/>
        </p:nvCxnSpPr>
        <p:spPr>
          <a:xfrm flipH="1" flipV="1">
            <a:off x="7896200" y="1700808"/>
            <a:ext cx="3672408" cy="34836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12D802F-0B83-A66D-9E4F-1D0060047E60}"/>
              </a:ext>
            </a:extLst>
          </p:cNvPr>
          <p:cNvCxnSpPr>
            <a:cxnSpLocks/>
          </p:cNvCxnSpPr>
          <p:nvPr/>
        </p:nvCxnSpPr>
        <p:spPr>
          <a:xfrm flipH="1" flipV="1">
            <a:off x="6262711" y="1662397"/>
            <a:ext cx="5305897" cy="3494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D889EC3-C2AB-783E-874B-1B8D04C1E2C4}"/>
              </a:ext>
            </a:extLst>
          </p:cNvPr>
          <p:cNvCxnSpPr>
            <a:cxnSpLocks/>
          </p:cNvCxnSpPr>
          <p:nvPr/>
        </p:nvCxnSpPr>
        <p:spPr>
          <a:xfrm flipH="1" flipV="1">
            <a:off x="5261907" y="1628800"/>
            <a:ext cx="6271350" cy="35200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574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5" grpId="0" animBg="1"/>
      <p:bldP spid="18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Slide Number Placeholder 6">
            <a:extLst>
              <a:ext uri="{FF2B5EF4-FFF2-40B4-BE49-F238E27FC236}">
                <a16:creationId xmlns:a16="http://schemas.microsoft.com/office/drawing/2014/main" id="{9426D683-A4F6-3778-0667-DBDBD5B09BEE}"/>
              </a:ext>
            </a:extLst>
          </p:cNvPr>
          <p:cNvSpPr txBox="1">
            <a:spLocks noGrp="1"/>
          </p:cNvSpPr>
          <p:nvPr/>
        </p:nvSpPr>
        <p:spPr bwMode="auto">
          <a:xfrm>
            <a:off x="8763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2FD5728C-FCF9-4B26-B844-CB22551EC435}" type="slidenum">
              <a:rPr lang="en-US" altLang="en-US" sz="1200">
                <a:latin typeface="Tahoma" panose="020B0604030504040204" pitchFamily="34" charset="0"/>
              </a:rPr>
              <a:pPr algn="r"/>
              <a:t>31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6149" name="Rectangle 4098">
            <a:extLst>
              <a:ext uri="{FF2B5EF4-FFF2-40B4-BE49-F238E27FC236}">
                <a16:creationId xmlns:a16="http://schemas.microsoft.com/office/drawing/2014/main" id="{4E67E9B4-0C7D-2D48-0E58-54C4F47DECC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74638"/>
            <a:ext cx="10972800" cy="531813"/>
          </a:xfrm>
          <a:noFill/>
        </p:spPr>
        <p:txBody>
          <a:bodyPr vert="horz" lIns="92075" tIns="46038" rIns="92075" bIns="46038" rtlCol="0" anchor="ctr">
            <a:normAutofit fontScale="90000"/>
          </a:bodyPr>
          <a:lstStyle/>
          <a:p>
            <a:r>
              <a:rPr lang="en-US" altLang="en-US" dirty="0"/>
              <a:t>A  Neuron (= a perceptron)</a:t>
            </a:r>
          </a:p>
        </p:txBody>
      </p:sp>
      <p:sp>
        <p:nvSpPr>
          <p:cNvPr id="6150" name="Rectangle 4099">
            <a:extLst>
              <a:ext uri="{FF2B5EF4-FFF2-40B4-BE49-F238E27FC236}">
                <a16:creationId xmlns:a16="http://schemas.microsoft.com/office/drawing/2014/main" id="{91BD0BB4-DBEA-C00E-66B1-D08C15EB2690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981201" y="5159376"/>
            <a:ext cx="7858125" cy="696913"/>
          </a:xfrm>
          <a:noFill/>
        </p:spPr>
        <p:txBody>
          <a:bodyPr vert="horz" lIns="92075" tIns="46038" rIns="92075" bIns="46038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2200"/>
              <a:t>The </a:t>
            </a:r>
            <a:r>
              <a:rPr lang="en-US" altLang="en-US" sz="2200" i="1"/>
              <a:t>n</a:t>
            </a:r>
            <a:r>
              <a:rPr lang="en-US" altLang="en-US" sz="2200"/>
              <a:t>-dimensional input vector </a:t>
            </a:r>
            <a:r>
              <a:rPr lang="en-US" altLang="en-US" sz="2200" b="1">
                <a:ea typeface="HYGungSo-Bold" pitchFamily="18" charset="-127"/>
              </a:rPr>
              <a:t>x</a:t>
            </a:r>
            <a:r>
              <a:rPr lang="en-US" altLang="en-US" sz="2200"/>
              <a:t> is mapped into variable y by means of the scalar product and a nonlinear function mapping</a:t>
            </a:r>
          </a:p>
        </p:txBody>
      </p:sp>
      <p:grpSp>
        <p:nvGrpSpPr>
          <p:cNvPr id="6151" name="Group 4100">
            <a:extLst>
              <a:ext uri="{FF2B5EF4-FFF2-40B4-BE49-F238E27FC236}">
                <a16:creationId xmlns:a16="http://schemas.microsoft.com/office/drawing/2014/main" id="{4F4A5BB1-6D1A-D96D-338C-E7C1BE25D51A}"/>
              </a:ext>
            </a:extLst>
          </p:cNvPr>
          <p:cNvGrpSpPr>
            <a:grpSpLocks/>
          </p:cNvGrpSpPr>
          <p:nvPr/>
        </p:nvGrpSpPr>
        <p:grpSpPr bwMode="auto">
          <a:xfrm>
            <a:off x="1903413" y="762001"/>
            <a:ext cx="8186738" cy="3883025"/>
            <a:chOff x="228" y="864"/>
            <a:chExt cx="5157" cy="2446"/>
          </a:xfrm>
        </p:grpSpPr>
        <p:sp>
          <p:nvSpPr>
            <p:cNvPr id="6152" name="Rectangle 4101">
              <a:extLst>
                <a:ext uri="{FF2B5EF4-FFF2-40B4-BE49-F238E27FC236}">
                  <a16:creationId xmlns:a16="http://schemas.microsoft.com/office/drawing/2014/main" id="{CC198C77-EFA6-DE6A-FD98-1DAE5E758B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13" y="882"/>
              <a:ext cx="196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US" altLang="en-US" sz="3600" i="1"/>
                <a:t>t</a:t>
              </a:r>
              <a:endParaRPr lang="en-US" altLang="en-US" sz="3600" i="1" baseline="-25000"/>
            </a:p>
          </p:txBody>
        </p:sp>
        <p:sp>
          <p:nvSpPr>
            <p:cNvPr id="6153" name="Rectangle 4102">
              <a:extLst>
                <a:ext uri="{FF2B5EF4-FFF2-40B4-BE49-F238E27FC236}">
                  <a16:creationId xmlns:a16="http://schemas.microsoft.com/office/drawing/2014/main" id="{C3FF2A91-E485-32AC-86A3-022D97113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9" y="864"/>
              <a:ext cx="233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0" hangingPunct="0"/>
              <a:r>
                <a:rPr lang="en-US" altLang="en-US" sz="4400">
                  <a:latin typeface="Times New Roman" panose="02020603050405020304" pitchFamily="18" charset="0"/>
                </a:rPr>
                <a:t>-</a:t>
              </a:r>
            </a:p>
          </p:txBody>
        </p:sp>
        <p:grpSp>
          <p:nvGrpSpPr>
            <p:cNvPr id="6154" name="Group 4103">
              <a:extLst>
                <a:ext uri="{FF2B5EF4-FFF2-40B4-BE49-F238E27FC236}">
                  <a16:creationId xmlns:a16="http://schemas.microsoft.com/office/drawing/2014/main" id="{CF57E021-5575-BF97-BF66-D8504463F8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8" y="946"/>
              <a:ext cx="5157" cy="2364"/>
              <a:chOff x="228" y="946"/>
              <a:chExt cx="5157" cy="2364"/>
            </a:xfrm>
          </p:grpSpPr>
          <p:sp>
            <p:nvSpPr>
              <p:cNvPr id="6155" name="Oval 4104">
                <a:extLst>
                  <a:ext uri="{FF2B5EF4-FFF2-40B4-BE49-F238E27FC236}">
                    <a16:creationId xmlns:a16="http://schemas.microsoft.com/office/drawing/2014/main" id="{791E05F1-5D5C-4481-15F9-7379E2EA4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17" y="1090"/>
                <a:ext cx="480" cy="1584"/>
              </a:xfrm>
              <a:prstGeom prst="ellipse">
                <a:avLst/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>
                  <a:latin typeface="Tahoma" panose="020B0604030504040204" pitchFamily="34" charset="0"/>
                </a:endParaRPr>
              </a:p>
            </p:txBody>
          </p:sp>
          <p:sp>
            <p:nvSpPr>
              <p:cNvPr id="6156" name="Oval 4105">
                <a:extLst>
                  <a:ext uri="{FF2B5EF4-FFF2-40B4-BE49-F238E27FC236}">
                    <a16:creationId xmlns:a16="http://schemas.microsoft.com/office/drawing/2014/main" id="{B49C3B17-78C2-6EB9-948F-C75D012783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" y="1081"/>
                <a:ext cx="478" cy="1582"/>
              </a:xfrm>
              <a:prstGeom prst="ellipse">
                <a:avLst/>
              </a:prstGeom>
              <a:solidFill>
                <a:srgbClr val="66FFFF"/>
              </a:solidFill>
              <a:ln w="12700">
                <a:solidFill>
                  <a:srgbClr val="66FFFF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>
                  <a:latin typeface="Tahoma" panose="020B0604030504040204" pitchFamily="34" charset="0"/>
                </a:endParaRPr>
              </a:p>
            </p:txBody>
          </p:sp>
          <p:sp>
            <p:nvSpPr>
              <p:cNvPr id="6157" name="Line 4106">
                <a:extLst>
                  <a:ext uri="{FF2B5EF4-FFF2-40B4-BE49-F238E27FC236}">
                    <a16:creationId xmlns:a16="http://schemas.microsoft.com/office/drawing/2014/main" id="{667AB12E-DF6E-2A12-00AB-83A744DF8C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98" y="1895"/>
                <a:ext cx="681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58" name="Rectangle 4107">
                <a:extLst>
                  <a:ext uri="{FF2B5EF4-FFF2-40B4-BE49-F238E27FC236}">
                    <a16:creationId xmlns:a16="http://schemas.microsoft.com/office/drawing/2014/main" id="{1DBF9417-DBD2-F703-C542-1A6A14724A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5" y="1653"/>
                <a:ext cx="515" cy="488"/>
              </a:xfrm>
              <a:prstGeom prst="rect">
                <a:avLst/>
              </a:prstGeom>
              <a:solidFill>
                <a:srgbClr val="00FF99"/>
              </a:solidFill>
              <a:ln w="12700">
                <a:solidFill>
                  <a:srgbClr val="00FF99"/>
                </a:solidFill>
                <a:miter lim="800000"/>
                <a:headEnd/>
                <a:tailEnd/>
              </a:ln>
            </p:spPr>
            <p:txBody>
              <a:bodyPr lIns="92075" tIns="46038" rIns="92075" bIns="46038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 sz="4400" i="1" dirty="0">
                    <a:latin typeface="Times New Roman" panose="02020603050405020304" pitchFamily="18" charset="0"/>
                  </a:rPr>
                  <a:t>f</a:t>
                </a:r>
              </a:p>
            </p:txBody>
          </p:sp>
          <p:sp>
            <p:nvSpPr>
              <p:cNvPr id="6159" name="Line 4108">
                <a:extLst>
                  <a:ext uri="{FF2B5EF4-FFF2-40B4-BE49-F238E27FC236}">
                    <a16:creationId xmlns:a16="http://schemas.microsoft.com/office/drawing/2014/main" id="{A2B78FDD-BC98-4EB8-1744-829A568E9A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88" y="1905"/>
                <a:ext cx="91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0" name="Rectangle 4109">
                <a:extLst>
                  <a:ext uri="{FF2B5EF4-FFF2-40B4-BE49-F238E27FC236}">
                    <a16:creationId xmlns:a16="http://schemas.microsoft.com/office/drawing/2014/main" id="{4DB14D91-29DE-0A2B-14B0-025218F279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8" y="2786"/>
                <a:ext cx="909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 sz="2400" b="1">
                    <a:latin typeface="Times New Roman" panose="02020603050405020304" pitchFamily="18" charset="0"/>
                  </a:rPr>
                  <a:t>weighted </a:t>
                </a:r>
              </a:p>
              <a:p>
                <a:pPr algn="ctr" eaLnBrk="0" hangingPunct="0"/>
                <a:r>
                  <a:rPr lang="en-US" altLang="en-US" sz="2400" b="1">
                    <a:latin typeface="Times New Roman" panose="02020603050405020304" pitchFamily="18" charset="0"/>
                  </a:rPr>
                  <a:t>sum</a:t>
                </a: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61" name="Rectangle 4110">
                <a:extLst>
                  <a:ext uri="{FF2B5EF4-FFF2-40B4-BE49-F238E27FC236}">
                    <a16:creationId xmlns:a16="http://schemas.microsoft.com/office/drawing/2014/main" id="{0529509E-F044-D7D8-AFA9-E57DB1B95F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8" y="2786"/>
                <a:ext cx="795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 sz="2400" b="1">
                    <a:latin typeface="Times New Roman" panose="02020603050405020304" pitchFamily="18" charset="0"/>
                  </a:rPr>
                  <a:t>Input</a:t>
                </a:r>
              </a:p>
              <a:p>
                <a:pPr algn="ctr" eaLnBrk="0" hangingPunct="0"/>
                <a:r>
                  <a:rPr lang="en-US" altLang="en-US" sz="2400" b="1">
                    <a:latin typeface="Times New Roman" panose="02020603050405020304" pitchFamily="18" charset="0"/>
                  </a:rPr>
                  <a:t>vector </a:t>
                </a:r>
                <a:r>
                  <a:rPr lang="en-US" altLang="en-US" sz="2400" b="1">
                    <a:latin typeface="Tahoma" panose="020B0604030504040204" pitchFamily="34" charset="0"/>
                    <a:ea typeface="HYGungSo-Bold" pitchFamily="18" charset="-127"/>
                  </a:rPr>
                  <a:t>x</a:t>
                </a:r>
              </a:p>
            </p:txBody>
          </p:sp>
          <p:sp>
            <p:nvSpPr>
              <p:cNvPr id="6162" name="Rectangle 4111">
                <a:extLst>
                  <a:ext uri="{FF2B5EF4-FFF2-40B4-BE49-F238E27FC236}">
                    <a16:creationId xmlns:a16="http://schemas.microsoft.com/office/drawing/2014/main" id="{9E5E9186-50BE-9D1F-00E7-FD29B21A4A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83" y="2027"/>
                <a:ext cx="802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 sz="2400" b="1">
                    <a:latin typeface="Times New Roman" panose="02020603050405020304" pitchFamily="18" charset="0"/>
                  </a:rPr>
                  <a:t>output </a:t>
                </a:r>
                <a:r>
                  <a:rPr lang="en-US" altLang="en-US" sz="2400" b="1" i="1">
                    <a:latin typeface="Times New Roman" panose="02020603050405020304" pitchFamily="18" charset="0"/>
                  </a:rPr>
                  <a:t>y</a:t>
                </a:r>
                <a:endParaRPr lang="en-US" altLang="en-US" sz="2400" i="1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63" name="Rectangle 4112">
                <a:extLst>
                  <a:ext uri="{FF2B5EF4-FFF2-40B4-BE49-F238E27FC236}">
                    <a16:creationId xmlns:a16="http://schemas.microsoft.com/office/drawing/2014/main" id="{4447ABE4-3116-E159-F923-CF71FFD7BA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14" y="2786"/>
                <a:ext cx="978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 sz="2400" b="1">
                    <a:latin typeface="Times New Roman" panose="02020603050405020304" pitchFamily="18" charset="0"/>
                  </a:rPr>
                  <a:t>Activation</a:t>
                </a:r>
                <a:endParaRPr lang="en-US" altLang="en-US" sz="2400">
                  <a:latin typeface="Times New Roman" panose="02020603050405020304" pitchFamily="18" charset="0"/>
                </a:endParaRPr>
              </a:p>
              <a:p>
                <a:pPr algn="ctr" eaLnBrk="0" hangingPunct="0"/>
                <a:r>
                  <a:rPr lang="en-US" altLang="en-US" sz="2400" b="1">
                    <a:latin typeface="Times New Roman" panose="02020603050405020304" pitchFamily="18" charset="0"/>
                  </a:rPr>
                  <a:t>function</a:t>
                </a:r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64" name="Oval 4113">
                <a:extLst>
                  <a:ext uri="{FF2B5EF4-FFF2-40B4-BE49-F238E27FC236}">
                    <a16:creationId xmlns:a16="http://schemas.microsoft.com/office/drawing/2014/main" id="{5CC395D5-B685-49A4-42F4-10069E3349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5" y="946"/>
                <a:ext cx="401" cy="402"/>
              </a:xfrm>
              <a:prstGeom prst="ellipse">
                <a:avLst/>
              </a:prstGeom>
              <a:solidFill>
                <a:srgbClr val="00FFCC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lIns="92075" tIns="46038" rIns="92075" bIns="46038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/>
                <a:endParaRPr lang="en-US" altLang="en-US" sz="24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65" name="Line 4114">
                <a:extLst>
                  <a:ext uri="{FF2B5EF4-FFF2-40B4-BE49-F238E27FC236}">
                    <a16:creationId xmlns:a16="http://schemas.microsoft.com/office/drawing/2014/main" id="{B4FFFDF2-6354-3533-0BA3-DE83BD28BE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55" y="1350"/>
                <a:ext cx="0" cy="56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66" name="Rectangle 4115">
                <a:extLst>
                  <a:ext uri="{FF2B5EF4-FFF2-40B4-BE49-F238E27FC236}">
                    <a16:creationId xmlns:a16="http://schemas.microsoft.com/office/drawing/2014/main" id="{9D7320FB-C81A-914E-7CCF-C536526DB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" y="2786"/>
                <a:ext cx="851" cy="5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 sz="2400" b="1">
                    <a:latin typeface="Times New Roman" panose="02020603050405020304" pitchFamily="18" charset="0"/>
                  </a:rPr>
                  <a:t>weight</a:t>
                </a:r>
              </a:p>
              <a:p>
                <a:pPr algn="ctr" eaLnBrk="0" hangingPunct="0"/>
                <a:r>
                  <a:rPr lang="en-US" altLang="en-US" sz="2400" b="1">
                    <a:latin typeface="Times New Roman" panose="02020603050405020304" pitchFamily="18" charset="0"/>
                  </a:rPr>
                  <a:t>vector </a:t>
                </a:r>
                <a:r>
                  <a:rPr lang="en-US" altLang="en-US" sz="2400" b="1">
                    <a:latin typeface="Tahoma" panose="020B0604030504040204" pitchFamily="34" charset="0"/>
                    <a:ea typeface="HYGungSo-Bold" pitchFamily="18" charset="-127"/>
                  </a:rPr>
                  <a:t>w</a:t>
                </a:r>
                <a:endParaRPr lang="en-US" altLang="en-US" sz="2400">
                  <a:latin typeface="Tahoma" panose="020B0604030504040204" pitchFamily="34" charset="0"/>
                  <a:ea typeface="HYGungSo-Bold" pitchFamily="18" charset="-127"/>
                </a:endParaRPr>
              </a:p>
            </p:txBody>
          </p:sp>
          <p:sp>
            <p:nvSpPr>
              <p:cNvPr id="6167" name="Freeform 4116">
                <a:extLst>
                  <a:ext uri="{FF2B5EF4-FFF2-40B4-BE49-F238E27FC236}">
                    <a16:creationId xmlns:a16="http://schemas.microsoft.com/office/drawing/2014/main" id="{C6AD1C8A-5471-77EA-4F84-AD2D1CA9CF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271"/>
                <a:ext cx="568" cy="1220"/>
              </a:xfrm>
              <a:custGeom>
                <a:avLst/>
                <a:gdLst>
                  <a:gd name="T0" fmla="*/ 0 w 568"/>
                  <a:gd name="T1" fmla="*/ 0 h 1220"/>
                  <a:gd name="T2" fmla="*/ 0 w 568"/>
                  <a:gd name="T3" fmla="*/ 1219 h 1220"/>
                  <a:gd name="T4" fmla="*/ 254 w 568"/>
                  <a:gd name="T5" fmla="*/ 1219 h 1220"/>
                  <a:gd name="T6" fmla="*/ 567 w 568"/>
                  <a:gd name="T7" fmla="*/ 632 h 1220"/>
                  <a:gd name="T8" fmla="*/ 254 w 568"/>
                  <a:gd name="T9" fmla="*/ 14 h 1220"/>
                  <a:gd name="T10" fmla="*/ 0 w 568"/>
                  <a:gd name="T11" fmla="*/ 0 h 122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68"/>
                  <a:gd name="T19" fmla="*/ 0 h 1220"/>
                  <a:gd name="T20" fmla="*/ 568 w 568"/>
                  <a:gd name="T21" fmla="*/ 1220 h 122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68" h="1220">
                    <a:moveTo>
                      <a:pt x="0" y="0"/>
                    </a:moveTo>
                    <a:lnTo>
                      <a:pt x="0" y="1219"/>
                    </a:lnTo>
                    <a:lnTo>
                      <a:pt x="254" y="1219"/>
                    </a:lnTo>
                    <a:lnTo>
                      <a:pt x="567" y="632"/>
                    </a:lnTo>
                    <a:lnTo>
                      <a:pt x="254" y="1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9CCFF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>
                  <a:latin typeface="Tahoma" panose="020B0604030504040204" pitchFamily="34" charset="0"/>
                </a:endParaRPr>
              </a:p>
            </p:txBody>
          </p:sp>
          <p:sp>
            <p:nvSpPr>
              <p:cNvPr id="6168" name="Rectangle 4117">
                <a:extLst>
                  <a:ext uri="{FF2B5EF4-FFF2-40B4-BE49-F238E27FC236}">
                    <a16:creationId xmlns:a16="http://schemas.microsoft.com/office/drawing/2014/main" id="{6ACAC292-8900-5CAB-50AA-F99F7A347D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53" y="1667"/>
                <a:ext cx="321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 sz="3600">
                    <a:latin typeface="Symbol" panose="05050102010706020507" pitchFamily="18" charset="2"/>
                  </a:rPr>
                  <a:t>å</a:t>
                </a:r>
              </a:p>
            </p:txBody>
          </p:sp>
          <p:sp>
            <p:nvSpPr>
              <p:cNvPr id="6169" name="Line 4118">
                <a:extLst>
                  <a:ext uri="{FF2B5EF4-FFF2-40B4-BE49-F238E27FC236}">
                    <a16:creationId xmlns:a16="http://schemas.microsoft.com/office/drawing/2014/main" id="{7F8FCE5E-6A60-DB10-F42C-386F99952A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1406"/>
                <a:ext cx="43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0" name="Rectangle 4119">
                <a:extLst>
                  <a:ext uri="{FF2B5EF4-FFF2-40B4-BE49-F238E27FC236}">
                    <a16:creationId xmlns:a16="http://schemas.microsoft.com/office/drawing/2014/main" id="{4C340BC9-941E-0356-66F4-8E237F364F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12" y="1259"/>
                <a:ext cx="311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 sz="2400" i="1">
                    <a:latin typeface="Times New Roman" panose="02020603050405020304" pitchFamily="18" charset="0"/>
                  </a:rPr>
                  <a:t>w</a:t>
                </a:r>
                <a:r>
                  <a:rPr lang="en-US" altLang="en-US" sz="2400" i="1" baseline="-25000">
                    <a:latin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6171" name="Line 4120">
                <a:extLst>
                  <a:ext uri="{FF2B5EF4-FFF2-40B4-BE49-F238E27FC236}">
                    <a16:creationId xmlns:a16="http://schemas.microsoft.com/office/drawing/2014/main" id="{61F06B80-D416-E2AD-7594-E2B0D9B4FF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54" y="1406"/>
                <a:ext cx="43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2" name="Line 4121">
                <a:extLst>
                  <a:ext uri="{FF2B5EF4-FFF2-40B4-BE49-F238E27FC236}">
                    <a16:creationId xmlns:a16="http://schemas.microsoft.com/office/drawing/2014/main" id="{1CFBBE99-2BF1-911D-80D9-FE23B39A43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1" y="1762"/>
                <a:ext cx="430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3" name="Rectangle 4122">
                <a:extLst>
                  <a:ext uri="{FF2B5EF4-FFF2-40B4-BE49-F238E27FC236}">
                    <a16:creationId xmlns:a16="http://schemas.microsoft.com/office/drawing/2014/main" id="{94C35BAD-58ED-C334-FC3C-55DC43818B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3" y="1615"/>
                <a:ext cx="311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 sz="2400" i="1">
                    <a:latin typeface="Times New Roman" panose="02020603050405020304" pitchFamily="18" charset="0"/>
                  </a:rPr>
                  <a:t>w</a:t>
                </a:r>
                <a:r>
                  <a:rPr lang="en-US" altLang="en-US" sz="2400" i="1" baseline="-25000">
                    <a:latin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6174" name="Line 4123">
                <a:extLst>
                  <a:ext uri="{FF2B5EF4-FFF2-40B4-BE49-F238E27FC236}">
                    <a16:creationId xmlns:a16="http://schemas.microsoft.com/office/drawing/2014/main" id="{AFEDFCBD-4D4D-8420-E547-662E0F2243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5" y="1762"/>
                <a:ext cx="431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5" name="Line 4124">
                <a:extLst>
                  <a:ext uri="{FF2B5EF4-FFF2-40B4-BE49-F238E27FC236}">
                    <a16:creationId xmlns:a16="http://schemas.microsoft.com/office/drawing/2014/main" id="{6E64955C-CF24-20E7-517B-BBBDC45CCE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0" y="2346"/>
                <a:ext cx="43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6" name="Rectangle 4125">
                <a:extLst>
                  <a:ext uri="{FF2B5EF4-FFF2-40B4-BE49-F238E27FC236}">
                    <a16:creationId xmlns:a16="http://schemas.microsoft.com/office/drawing/2014/main" id="{5966ABE7-BB55-5467-9EC1-E01A2C270E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02" y="2199"/>
                <a:ext cx="311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 sz="2400" i="1">
                    <a:latin typeface="Times New Roman" panose="02020603050405020304" pitchFamily="18" charset="0"/>
                  </a:rPr>
                  <a:t>w</a:t>
                </a:r>
                <a:r>
                  <a:rPr lang="en-US" altLang="en-US" sz="2400" i="1" baseline="-25000">
                    <a:latin typeface="Times New Roman" panose="02020603050405020304" pitchFamily="18" charset="0"/>
                  </a:rPr>
                  <a:t>n</a:t>
                </a:r>
              </a:p>
            </p:txBody>
          </p:sp>
          <p:sp>
            <p:nvSpPr>
              <p:cNvPr id="6177" name="Line 4126">
                <a:extLst>
                  <a:ext uri="{FF2B5EF4-FFF2-40B4-BE49-F238E27FC236}">
                    <a16:creationId xmlns:a16="http://schemas.microsoft.com/office/drawing/2014/main" id="{44043927-F120-1E62-0E04-73BA5A3007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44" y="2346"/>
                <a:ext cx="431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78" name="Rectangle 4127">
                <a:extLst>
                  <a:ext uri="{FF2B5EF4-FFF2-40B4-BE49-F238E27FC236}">
                    <a16:creationId xmlns:a16="http://schemas.microsoft.com/office/drawing/2014/main" id="{EF931E6B-7B48-8B9C-AAD0-37CABF5CA3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0" y="1231"/>
                <a:ext cx="26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 sz="2400" i="1">
                    <a:latin typeface="Times New Roman" panose="02020603050405020304" pitchFamily="18" charset="0"/>
                  </a:rPr>
                  <a:t>x</a:t>
                </a:r>
                <a:r>
                  <a:rPr lang="en-US" altLang="en-US" sz="2400" i="1" baseline="-25000">
                    <a:latin typeface="Times New Roman" panose="02020603050405020304" pitchFamily="18" charset="0"/>
                  </a:rPr>
                  <a:t>0</a:t>
                </a:r>
              </a:p>
            </p:txBody>
          </p:sp>
          <p:sp>
            <p:nvSpPr>
              <p:cNvPr id="6179" name="Rectangle 4128">
                <a:extLst>
                  <a:ext uri="{FF2B5EF4-FFF2-40B4-BE49-F238E27FC236}">
                    <a16:creationId xmlns:a16="http://schemas.microsoft.com/office/drawing/2014/main" id="{B120FCB4-D4E7-46D0-5A5D-A286D7A75B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9" y="1606"/>
                <a:ext cx="26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 sz="2400" i="1">
                    <a:latin typeface="Times New Roman" panose="02020603050405020304" pitchFamily="18" charset="0"/>
                  </a:rPr>
                  <a:t>x</a:t>
                </a:r>
                <a:r>
                  <a:rPr lang="en-US" altLang="en-US" sz="2400" i="1" baseline="-25000">
                    <a:latin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6180" name="Rectangle 4129">
                <a:extLst>
                  <a:ext uri="{FF2B5EF4-FFF2-40B4-BE49-F238E27FC236}">
                    <a16:creationId xmlns:a16="http://schemas.microsoft.com/office/drawing/2014/main" id="{732AACFA-C340-9F22-1F77-C1493361FB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8" y="2163"/>
                <a:ext cx="268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0" hangingPunct="0"/>
                <a:r>
                  <a:rPr lang="en-US" altLang="en-US" sz="2400" i="1">
                    <a:latin typeface="Times New Roman" panose="02020603050405020304" pitchFamily="18" charset="0"/>
                  </a:rPr>
                  <a:t>x</a:t>
                </a:r>
                <a:r>
                  <a:rPr lang="en-US" altLang="en-US" sz="2400" i="1" baseline="-25000">
                    <a:latin typeface="Times New Roman" panose="02020603050405020304" pitchFamily="18" charset="0"/>
                  </a:rPr>
                  <a:t>n</a:t>
                </a:r>
              </a:p>
            </p:txBody>
          </p:sp>
        </p:grpSp>
      </p:grpSp>
      <p:sp>
        <p:nvSpPr>
          <p:cNvPr id="6181" name="Rectangle 4130">
            <a:extLst>
              <a:ext uri="{FF2B5EF4-FFF2-40B4-BE49-F238E27FC236}">
                <a16:creationId xmlns:a16="http://schemas.microsoft.com/office/drawing/2014/main" id="{12F7E9D0-466A-164B-C43E-4B4F8A7B4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3124200"/>
            <a:ext cx="8382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latin typeface="Tahoma" panose="020B0604030504040204" pitchFamily="34" charset="0"/>
            </a:endParaRPr>
          </a:p>
        </p:txBody>
      </p:sp>
      <p:sp>
        <p:nvSpPr>
          <p:cNvPr id="6182" name="Line 4131">
            <a:extLst>
              <a:ext uri="{FF2B5EF4-FFF2-40B4-BE49-F238E27FC236}">
                <a16:creationId xmlns:a16="http://schemas.microsoft.com/office/drawing/2014/main" id="{BA8E601F-E70A-CAC2-D0A8-63A2FDB86AA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3733800"/>
            <a:ext cx="381000" cy="0"/>
          </a:xfrm>
          <a:prstGeom prst="line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83" name="Line 4132">
            <a:extLst>
              <a:ext uri="{FF2B5EF4-FFF2-40B4-BE49-F238E27FC236}">
                <a16:creationId xmlns:a16="http://schemas.microsoft.com/office/drawing/2014/main" id="{4065055F-4755-DBB2-2974-41036F561A3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15200" y="3124200"/>
            <a:ext cx="0" cy="609600"/>
          </a:xfrm>
          <a:prstGeom prst="line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184" name="Line 4133">
            <a:extLst>
              <a:ext uri="{FF2B5EF4-FFF2-40B4-BE49-F238E27FC236}">
                <a16:creationId xmlns:a16="http://schemas.microsoft.com/office/drawing/2014/main" id="{BD491605-D154-C855-A388-7F9589CE77BF}"/>
              </a:ext>
            </a:extLst>
          </p:cNvPr>
          <p:cNvSpPr>
            <a:spLocks noChangeShapeType="1"/>
          </p:cNvSpPr>
          <p:nvPr/>
        </p:nvSpPr>
        <p:spPr bwMode="auto">
          <a:xfrm>
            <a:off x="7315200" y="3124200"/>
            <a:ext cx="381000" cy="0"/>
          </a:xfrm>
          <a:prstGeom prst="line">
            <a:avLst/>
          </a:prstGeom>
          <a:noFill/>
          <a:ln w="38100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graphicFrame>
        <p:nvGraphicFramePr>
          <p:cNvPr id="6185" name="Object 4134">
            <a:extLst>
              <a:ext uri="{FF2B5EF4-FFF2-40B4-BE49-F238E27FC236}">
                <a16:creationId xmlns:a16="http://schemas.microsoft.com/office/drawing/2014/main" id="{CA1EEAB5-CF8F-F100-7B84-38EBC3EC1262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8037514" y="3200400"/>
          <a:ext cx="2517775" cy="132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57120" imgH="660240" progId="Equation.3">
                  <p:embed/>
                </p:oleObj>
              </mc:Choice>
              <mc:Fallback>
                <p:oleObj name="Equation" r:id="rId3" imgW="1257120" imgH="660240" progId="Equation.3">
                  <p:embed/>
                  <p:pic>
                    <p:nvPicPr>
                      <p:cNvPr id="6185" name="Object 4134">
                        <a:extLst>
                          <a:ext uri="{FF2B5EF4-FFF2-40B4-BE49-F238E27FC236}">
                            <a16:creationId xmlns:a16="http://schemas.microsoft.com/office/drawing/2014/main" id="{CA1EEAB5-CF8F-F100-7B84-38EBC3EC12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37514" y="3200400"/>
                        <a:ext cx="2517775" cy="132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2BA81D00-5A63-BCA1-D721-8B6804AE47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04800"/>
            <a:ext cx="7545388" cy="4572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0" tIns="0" rIns="0" bIns="0" rtlCol="0" anchor="ctr">
            <a:normAutofit fontScale="90000"/>
          </a:bodyPr>
          <a:lstStyle/>
          <a:p>
            <a:pPr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en-GB" altLang="en-US"/>
              <a:t>Perceptron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7EB3531C-9FD4-394F-B319-CBB18F32BE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3392" y="990600"/>
            <a:ext cx="11233248" cy="5176838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lIns="0" tIns="0" rIns="0" bIns="0" rtlCol="0">
            <a:normAutofit/>
          </a:bodyPr>
          <a:lstStyle/>
          <a:p>
            <a:pPr marL="431800" indent="-3238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en-US" dirty="0"/>
              <a:t>Basic unit in a neural network</a:t>
            </a:r>
          </a:p>
          <a:p>
            <a:pPr marL="431800" indent="-3238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en-US" dirty="0"/>
              <a:t>Linear separator</a:t>
            </a:r>
          </a:p>
          <a:p>
            <a:pPr marL="431800" indent="-32385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en-US" dirty="0"/>
              <a:t>Parts</a:t>
            </a:r>
          </a:p>
          <a:p>
            <a:pPr marL="863600" lvl="1" indent="-287338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en-US" i="1" dirty="0"/>
              <a:t>N inputs, x</a:t>
            </a:r>
            <a:r>
              <a:rPr lang="en-GB" altLang="en-US" i="1" baseline="-25000" dirty="0"/>
              <a:t>1</a:t>
            </a:r>
            <a:r>
              <a:rPr lang="en-GB" altLang="en-US" i="1" dirty="0"/>
              <a:t> ... </a:t>
            </a:r>
            <a:r>
              <a:rPr lang="en-GB" altLang="en-US" i="1" dirty="0" err="1"/>
              <a:t>x</a:t>
            </a:r>
            <a:r>
              <a:rPr lang="en-GB" altLang="en-US" i="1" baseline="-25000" dirty="0" err="1"/>
              <a:t>n</a:t>
            </a:r>
            <a:r>
              <a:rPr lang="en-GB" altLang="en-US" i="1" baseline="-25000" dirty="0"/>
              <a:t> </a:t>
            </a:r>
          </a:p>
          <a:p>
            <a:pPr marL="863600" lvl="1" indent="-287338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en-US" i="1" dirty="0"/>
              <a:t>Weights</a:t>
            </a:r>
            <a:r>
              <a:rPr lang="en-GB" altLang="en-US" dirty="0"/>
              <a:t> for each input, w</a:t>
            </a:r>
            <a:r>
              <a:rPr lang="en-GB" altLang="en-US" baseline="-25000" dirty="0"/>
              <a:t>1</a:t>
            </a:r>
            <a:r>
              <a:rPr lang="en-GB" altLang="en-US" dirty="0"/>
              <a:t> ... </a:t>
            </a:r>
            <a:r>
              <a:rPr lang="en-GB" altLang="en-US" dirty="0" err="1"/>
              <a:t>w</a:t>
            </a:r>
            <a:r>
              <a:rPr lang="en-GB" altLang="en-US" baseline="-25000" dirty="0" err="1"/>
              <a:t>n</a:t>
            </a:r>
            <a:endParaRPr lang="en-GB" altLang="en-US" baseline="-25000" dirty="0"/>
          </a:p>
          <a:p>
            <a:pPr marL="863600" lvl="1" indent="-287338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en-US" dirty="0"/>
              <a:t>A </a:t>
            </a:r>
            <a:r>
              <a:rPr lang="en-GB" altLang="en-US" i="1" dirty="0"/>
              <a:t>bias</a:t>
            </a:r>
            <a:r>
              <a:rPr lang="en-GB" altLang="en-US" dirty="0"/>
              <a:t> input x</a:t>
            </a:r>
            <a:r>
              <a:rPr lang="en-GB" altLang="en-US" baseline="-25000" dirty="0"/>
              <a:t>0</a:t>
            </a:r>
            <a:r>
              <a:rPr lang="en-GB" altLang="en-US" dirty="0"/>
              <a:t> (constant) and associated weight w</a:t>
            </a:r>
            <a:r>
              <a:rPr lang="en-GB" altLang="en-US" baseline="-25000" dirty="0"/>
              <a:t>0</a:t>
            </a:r>
          </a:p>
          <a:p>
            <a:pPr marL="863600" lvl="1" indent="-287338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en-US" b="1" dirty="0"/>
              <a:t>Weighted sum of inputs</a:t>
            </a:r>
            <a:r>
              <a:rPr lang="en-GB" altLang="en-US" dirty="0"/>
              <a:t>, y = w</a:t>
            </a:r>
            <a:r>
              <a:rPr lang="en-GB" altLang="en-US" baseline="-25000" dirty="0"/>
              <a:t>0</a:t>
            </a:r>
            <a:r>
              <a:rPr lang="en-GB" altLang="en-US" dirty="0"/>
              <a:t>x</a:t>
            </a:r>
            <a:r>
              <a:rPr lang="en-GB" altLang="en-US" baseline="-25000" dirty="0"/>
              <a:t>0</a:t>
            </a:r>
            <a:r>
              <a:rPr lang="en-GB" altLang="en-US" dirty="0"/>
              <a:t> + w</a:t>
            </a:r>
            <a:r>
              <a:rPr lang="en-GB" altLang="en-US" baseline="-25000" dirty="0"/>
              <a:t>1</a:t>
            </a:r>
            <a:r>
              <a:rPr lang="en-GB" altLang="en-US" dirty="0"/>
              <a:t>x</a:t>
            </a:r>
            <a:r>
              <a:rPr lang="en-GB" altLang="en-US" baseline="-25000" dirty="0"/>
              <a:t>1</a:t>
            </a:r>
            <a:r>
              <a:rPr lang="en-GB" altLang="en-US" dirty="0"/>
              <a:t> + ... + </a:t>
            </a:r>
            <a:r>
              <a:rPr lang="en-GB" altLang="en-US" dirty="0" err="1"/>
              <a:t>w</a:t>
            </a:r>
            <a:r>
              <a:rPr lang="en-GB" altLang="en-US" baseline="-25000" dirty="0" err="1"/>
              <a:t>n</a:t>
            </a:r>
            <a:r>
              <a:rPr lang="en-GB" altLang="en-US" dirty="0" err="1"/>
              <a:t>x</a:t>
            </a:r>
            <a:r>
              <a:rPr lang="en-GB" altLang="en-US" baseline="-25000" dirty="0" err="1"/>
              <a:t>n</a:t>
            </a:r>
            <a:endParaRPr lang="en-GB" altLang="en-US" dirty="0"/>
          </a:p>
          <a:p>
            <a:pPr marL="863600" lvl="1" indent="-287338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en-US" dirty="0"/>
              <a:t>A threshold function or activation function, </a:t>
            </a:r>
          </a:p>
          <a:p>
            <a:pPr marL="1295400" lvl="2" indent="-215900" defTabSz="44926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 altLang="en-US" dirty="0" err="1"/>
              <a:t>i.e</a:t>
            </a:r>
            <a:r>
              <a:rPr lang="en-GB" altLang="en-US" dirty="0"/>
              <a:t> 1 if y &gt; t, -1 if y &lt;= 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766777B-593D-A4C9-0DE8-59D19AC535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95400" y="304801"/>
            <a:ext cx="10585176" cy="715963"/>
          </a:xfrm>
        </p:spPr>
        <p:txBody>
          <a:bodyPr>
            <a:normAutofit fontScale="90000"/>
          </a:bodyPr>
          <a:lstStyle/>
          <a:p>
            <a:r>
              <a:rPr lang="en-US" altLang="en-US" dirty="0"/>
              <a:t>Artificial Neural Networks (ANN)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1CD29BB2-36E4-A1AD-E1FB-82F059D9730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35360" y="1207665"/>
            <a:ext cx="5470004" cy="5173663"/>
          </a:xfrm>
        </p:spPr>
        <p:txBody>
          <a:bodyPr/>
          <a:lstStyle/>
          <a:p>
            <a:r>
              <a:rPr lang="en-US" altLang="en-US" sz="2600" dirty="0"/>
              <a:t>Model is an assembly of inter-connected nodes and weighted links</a:t>
            </a:r>
          </a:p>
          <a:p>
            <a:endParaRPr lang="en-US" altLang="en-US" sz="2600" dirty="0"/>
          </a:p>
          <a:p>
            <a:r>
              <a:rPr lang="en-US" altLang="en-US" sz="2600" dirty="0"/>
              <a:t>Output node sums up each of its input value according to the weights of its links</a:t>
            </a:r>
          </a:p>
          <a:p>
            <a:endParaRPr lang="en-US" altLang="en-US" sz="2600" dirty="0"/>
          </a:p>
          <a:p>
            <a:r>
              <a:rPr lang="en-US" altLang="en-US" sz="2600" dirty="0"/>
              <a:t>Compare output node against some threshold t</a:t>
            </a:r>
          </a:p>
        </p:txBody>
      </p:sp>
      <p:graphicFrame>
        <p:nvGraphicFramePr>
          <p:cNvPr id="20484" name="Object 4">
            <a:extLst>
              <a:ext uri="{FF2B5EF4-FFF2-40B4-BE49-F238E27FC236}">
                <a16:creationId xmlns:a16="http://schemas.microsoft.com/office/drawing/2014/main" id="{E9CEBD71-F8CB-AD76-F92A-2F9FDD07AB97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867400" y="990600"/>
          <a:ext cx="4800600" cy="304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6766001" imgH="4291319" progId="Visio.Drawing.6">
                  <p:embed/>
                </p:oleObj>
              </mc:Choice>
              <mc:Fallback>
                <p:oleObj name="Visio" r:id="rId2" imgW="6766001" imgH="4291319" progId="Visio.Drawing.6">
                  <p:embed/>
                  <p:pic>
                    <p:nvPicPr>
                      <p:cNvPr id="20484" name="Object 4">
                        <a:extLst>
                          <a:ext uri="{FF2B5EF4-FFF2-40B4-BE49-F238E27FC236}">
                            <a16:creationId xmlns:a16="http://schemas.microsoft.com/office/drawing/2014/main" id="{E9CEBD71-F8CB-AD76-F92A-2F9FDD07AB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990600"/>
                        <a:ext cx="4800600" cy="304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5" name="Object 5">
            <a:extLst>
              <a:ext uri="{FF2B5EF4-FFF2-40B4-BE49-F238E27FC236}">
                <a16:creationId xmlns:a16="http://schemas.microsoft.com/office/drawing/2014/main" id="{8D5ECDCC-3F1E-A33F-BFB1-FCD124975F40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6886576" y="4495801"/>
          <a:ext cx="240347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04840" imgH="342720" progId="Equation.3">
                  <p:embed/>
                </p:oleObj>
              </mc:Choice>
              <mc:Fallback>
                <p:oleObj name="Equation" r:id="rId4" imgW="1104840" imgH="342720" progId="Equation.3">
                  <p:embed/>
                  <p:pic>
                    <p:nvPicPr>
                      <p:cNvPr id="20485" name="Object 5">
                        <a:extLst>
                          <a:ext uri="{FF2B5EF4-FFF2-40B4-BE49-F238E27FC236}">
                            <a16:creationId xmlns:a16="http://schemas.microsoft.com/office/drawing/2014/main" id="{8D5ECDCC-3F1E-A33F-BFB1-FCD124975F4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6576" y="4495801"/>
                        <a:ext cx="240347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6" name="Text Box 6">
            <a:extLst>
              <a:ext uri="{FF2B5EF4-FFF2-40B4-BE49-F238E27FC236}">
                <a16:creationId xmlns:a16="http://schemas.microsoft.com/office/drawing/2014/main" id="{05EB7FA2-68F8-F59E-8091-F8FCECAFC2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114801"/>
            <a:ext cx="2590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sz="2000" b="1"/>
              <a:t>Perceptron Model</a:t>
            </a:r>
          </a:p>
        </p:txBody>
      </p:sp>
      <p:graphicFrame>
        <p:nvGraphicFramePr>
          <p:cNvPr id="20487" name="Object 7">
            <a:extLst>
              <a:ext uri="{FF2B5EF4-FFF2-40B4-BE49-F238E27FC236}">
                <a16:creationId xmlns:a16="http://schemas.microsoft.com/office/drawing/2014/main" id="{586DF31A-86E5-12FC-F7EC-625B6CF010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1" y="5334001"/>
          <a:ext cx="2790825" cy="74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82680" imgH="342720" progId="Equation.3">
                  <p:embed/>
                </p:oleObj>
              </mc:Choice>
              <mc:Fallback>
                <p:oleObj name="Equation" r:id="rId6" imgW="1282680" imgH="342720" progId="Equation.3">
                  <p:embed/>
                  <p:pic>
                    <p:nvPicPr>
                      <p:cNvPr id="20487" name="Object 7">
                        <a:extLst>
                          <a:ext uri="{FF2B5EF4-FFF2-40B4-BE49-F238E27FC236}">
                            <a16:creationId xmlns:a16="http://schemas.microsoft.com/office/drawing/2014/main" id="{586DF31A-86E5-12FC-F7EC-625B6CF010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1" y="5334001"/>
                        <a:ext cx="2790825" cy="746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8" name="Text Box 8">
            <a:extLst>
              <a:ext uri="{FF2B5EF4-FFF2-40B4-BE49-F238E27FC236}">
                <a16:creationId xmlns:a16="http://schemas.microsoft.com/office/drawing/2014/main" id="{99F7BE5D-044D-500C-2613-E3D0CB60D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4724401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/>
              <a:t>or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7B6B89F1-B5FA-2B57-6913-6720E875E6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/>
              <a:t>Different Network Topologies</a:t>
            </a:r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B5DC79E5-4450-DE80-FEE0-8816E7A0E5C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AU" altLang="en-US">
                <a:solidFill>
                  <a:srgbClr val="FF0000"/>
                </a:solidFill>
              </a:rPr>
              <a:t>Single layer feed-forward networks</a:t>
            </a:r>
          </a:p>
          <a:p>
            <a:pPr lvl="1"/>
            <a:r>
              <a:rPr lang="en-AU" altLang="en-US"/>
              <a:t>Input layer projecting into the output layer</a:t>
            </a:r>
          </a:p>
          <a:p>
            <a:pPr lvl="1"/>
            <a:endParaRPr lang="en-AU" altLang="en-US"/>
          </a:p>
          <a:p>
            <a:pPr lvl="1"/>
            <a:endParaRPr lang="en-AU" altLang="en-US"/>
          </a:p>
        </p:txBody>
      </p:sp>
      <p:grpSp>
        <p:nvGrpSpPr>
          <p:cNvPr id="157700" name="Group 4">
            <a:extLst>
              <a:ext uri="{FF2B5EF4-FFF2-40B4-BE49-F238E27FC236}">
                <a16:creationId xmlns:a16="http://schemas.microsoft.com/office/drawing/2014/main" id="{7D58B52C-891F-3B66-EA71-79C70DB8064F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2743200"/>
            <a:ext cx="3733800" cy="1752600"/>
            <a:chOff x="1776" y="2208"/>
            <a:chExt cx="1584" cy="624"/>
          </a:xfrm>
        </p:grpSpPr>
        <p:grpSp>
          <p:nvGrpSpPr>
            <p:cNvPr id="157701" name="Group 5">
              <a:extLst>
                <a:ext uri="{FF2B5EF4-FFF2-40B4-BE49-F238E27FC236}">
                  <a16:creationId xmlns:a16="http://schemas.microsoft.com/office/drawing/2014/main" id="{170108B6-14FD-458E-C05A-E28378A294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76" y="2208"/>
              <a:ext cx="1056" cy="624"/>
              <a:chOff x="1680" y="1776"/>
              <a:chExt cx="1056" cy="624"/>
            </a:xfrm>
          </p:grpSpPr>
          <p:grpSp>
            <p:nvGrpSpPr>
              <p:cNvPr id="157702" name="Group 6">
                <a:extLst>
                  <a:ext uri="{FF2B5EF4-FFF2-40B4-BE49-F238E27FC236}">
                    <a16:creationId xmlns:a16="http://schemas.microsoft.com/office/drawing/2014/main" id="{3899CCBF-AE71-589A-F61F-BA3F43E0F9B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1920"/>
                <a:ext cx="144" cy="384"/>
                <a:chOff x="2592" y="1776"/>
                <a:chExt cx="144" cy="384"/>
              </a:xfrm>
            </p:grpSpPr>
            <p:sp>
              <p:nvSpPr>
                <p:cNvPr id="157703" name="Oval 7">
                  <a:extLst>
                    <a:ext uri="{FF2B5EF4-FFF2-40B4-BE49-F238E27FC236}">
                      <a16:creationId xmlns:a16="http://schemas.microsoft.com/office/drawing/2014/main" id="{F6236F6D-036B-56C7-DAA9-7FE3CB0680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2016"/>
                  <a:ext cx="144" cy="144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7704" name="Oval 8">
                  <a:extLst>
                    <a:ext uri="{FF2B5EF4-FFF2-40B4-BE49-F238E27FC236}">
                      <a16:creationId xmlns:a16="http://schemas.microsoft.com/office/drawing/2014/main" id="{F1C352F4-5382-ACFC-A580-F27EA9DB26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92" y="1776"/>
                  <a:ext cx="144" cy="144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7705" name="Group 9">
                <a:extLst>
                  <a:ext uri="{FF2B5EF4-FFF2-40B4-BE49-F238E27FC236}">
                    <a16:creationId xmlns:a16="http://schemas.microsoft.com/office/drawing/2014/main" id="{666F00CE-CF0D-285E-5A48-4890782E53D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0" y="1776"/>
                <a:ext cx="48" cy="624"/>
                <a:chOff x="1680" y="1776"/>
                <a:chExt cx="48" cy="624"/>
              </a:xfrm>
            </p:grpSpPr>
            <p:sp>
              <p:nvSpPr>
                <p:cNvPr id="157706" name="Oval 10">
                  <a:extLst>
                    <a:ext uri="{FF2B5EF4-FFF2-40B4-BE49-F238E27FC236}">
                      <a16:creationId xmlns:a16="http://schemas.microsoft.com/office/drawing/2014/main" id="{C66E6D1B-9E8E-D5DF-36EB-985C6B6298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0" y="1776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7707" name="Oval 11">
                  <a:extLst>
                    <a:ext uri="{FF2B5EF4-FFF2-40B4-BE49-F238E27FC236}">
                      <a16:creationId xmlns:a16="http://schemas.microsoft.com/office/drawing/2014/main" id="{43310A74-A5EE-D56E-77B5-9819B7A758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0" y="1920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7708" name="Oval 12">
                  <a:extLst>
                    <a:ext uri="{FF2B5EF4-FFF2-40B4-BE49-F238E27FC236}">
                      <a16:creationId xmlns:a16="http://schemas.microsoft.com/office/drawing/2014/main" id="{FADA26A8-AD5B-39A5-0CD5-6BD02BBA81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0" y="2352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7709" name="Oval 13">
                  <a:extLst>
                    <a:ext uri="{FF2B5EF4-FFF2-40B4-BE49-F238E27FC236}">
                      <a16:creationId xmlns:a16="http://schemas.microsoft.com/office/drawing/2014/main" id="{273852C1-6E59-76AD-E76C-FAA83A5BEC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80" y="2064"/>
                  <a:ext cx="48" cy="48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7710" name="Group 14">
                <a:extLst>
                  <a:ext uri="{FF2B5EF4-FFF2-40B4-BE49-F238E27FC236}">
                    <a16:creationId xmlns:a16="http://schemas.microsoft.com/office/drawing/2014/main" id="{A906955D-C040-53F2-D8AE-6E15CF8147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0" y="1776"/>
                <a:ext cx="912" cy="576"/>
                <a:chOff x="1680" y="1776"/>
                <a:chExt cx="912" cy="576"/>
              </a:xfrm>
            </p:grpSpPr>
            <p:sp>
              <p:nvSpPr>
                <p:cNvPr id="157711" name="Line 15">
                  <a:extLst>
                    <a:ext uri="{FF2B5EF4-FFF2-40B4-BE49-F238E27FC236}">
                      <a16:creationId xmlns:a16="http://schemas.microsoft.com/office/drawing/2014/main" id="{6C4C3B10-4F36-1FEE-2DCE-0AE2D5F3F5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80" y="1920"/>
                  <a:ext cx="91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57712" name="Group 16">
                  <a:extLst>
                    <a:ext uri="{FF2B5EF4-FFF2-40B4-BE49-F238E27FC236}">
                      <a16:creationId xmlns:a16="http://schemas.microsoft.com/office/drawing/2014/main" id="{03C4E4B3-222F-2320-9722-0569C538D43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680" y="1776"/>
                  <a:ext cx="912" cy="576"/>
                  <a:chOff x="1680" y="1776"/>
                  <a:chExt cx="912" cy="576"/>
                </a:xfrm>
              </p:grpSpPr>
              <p:sp>
                <p:nvSpPr>
                  <p:cNvPr id="157713" name="Line 17">
                    <a:extLst>
                      <a:ext uri="{FF2B5EF4-FFF2-40B4-BE49-F238E27FC236}">
                        <a16:creationId xmlns:a16="http://schemas.microsoft.com/office/drawing/2014/main" id="{39AA919D-7993-BAA5-B4B4-46076E686A9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728" y="1776"/>
                    <a:ext cx="864" cy="19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7714" name="Line 18">
                    <a:extLst>
                      <a:ext uri="{FF2B5EF4-FFF2-40B4-BE49-F238E27FC236}">
                        <a16:creationId xmlns:a16="http://schemas.microsoft.com/office/drawing/2014/main" id="{1D074075-35B9-B77B-DEB2-103CD7AB57C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728" y="1776"/>
                    <a:ext cx="864" cy="432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7715" name="Line 19">
                    <a:extLst>
                      <a:ext uri="{FF2B5EF4-FFF2-40B4-BE49-F238E27FC236}">
                        <a16:creationId xmlns:a16="http://schemas.microsoft.com/office/drawing/2014/main" id="{0F7E9154-59F0-BF42-9CB2-10CE9596927A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0" y="1920"/>
                    <a:ext cx="864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7716" name="Line 20">
                    <a:extLst>
                      <a:ext uri="{FF2B5EF4-FFF2-40B4-BE49-F238E27FC236}">
                        <a16:creationId xmlns:a16="http://schemas.microsoft.com/office/drawing/2014/main" id="{42ADD1AD-C664-C36B-50F9-9613049081F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0" y="1968"/>
                    <a:ext cx="912" cy="96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7717" name="Line 21">
                    <a:extLst>
                      <a:ext uri="{FF2B5EF4-FFF2-40B4-BE49-F238E27FC236}">
                        <a16:creationId xmlns:a16="http://schemas.microsoft.com/office/drawing/2014/main" id="{4EB8B110-497B-5493-EA9C-2ED85D7F2C7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680" y="2064"/>
                    <a:ext cx="912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7718" name="Line 22">
                    <a:extLst>
                      <a:ext uri="{FF2B5EF4-FFF2-40B4-BE49-F238E27FC236}">
                        <a16:creationId xmlns:a16="http://schemas.microsoft.com/office/drawing/2014/main" id="{672A6623-6AED-7D33-24AB-CDFC3A27B45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0" y="1968"/>
                    <a:ext cx="912" cy="38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7719" name="Line 23">
                    <a:extLst>
                      <a:ext uri="{FF2B5EF4-FFF2-40B4-BE49-F238E27FC236}">
                        <a16:creationId xmlns:a16="http://schemas.microsoft.com/office/drawing/2014/main" id="{61FD4447-94E3-EAE5-727C-FDAA38718C6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680" y="2208"/>
                    <a:ext cx="912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57720" name="Line 24">
              <a:extLst>
                <a:ext uri="{FF2B5EF4-FFF2-40B4-BE49-F238E27FC236}">
                  <a16:creationId xmlns:a16="http://schemas.microsoft.com/office/drawing/2014/main" id="{2D91E290-61B7-618C-AD82-BDA9709C3C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2400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721" name="Line 25">
              <a:extLst>
                <a:ext uri="{FF2B5EF4-FFF2-40B4-BE49-F238E27FC236}">
                  <a16:creationId xmlns:a16="http://schemas.microsoft.com/office/drawing/2014/main" id="{602A3CE3-9775-83E5-6D0C-6E83B65E55C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2" y="2640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7722" name="Text Box 26">
            <a:extLst>
              <a:ext uri="{FF2B5EF4-FFF2-40B4-BE49-F238E27FC236}">
                <a16:creationId xmlns:a16="http://schemas.microsoft.com/office/drawing/2014/main" id="{88D22B86-A640-9329-D990-169BEB064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4841876"/>
            <a:ext cx="31813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AU" altLang="en-US" sz="2400">
                <a:latin typeface="Times New Roman" panose="02020603050405020304" pitchFamily="18" charset="0"/>
              </a:rPr>
              <a:t>    Input         Output </a:t>
            </a:r>
          </a:p>
          <a:p>
            <a:pPr eaLnBrk="0" hangingPunct="0"/>
            <a:r>
              <a:rPr lang="en-AU" altLang="en-US" sz="2400">
                <a:latin typeface="Times New Roman" panose="02020603050405020304" pitchFamily="18" charset="0"/>
              </a:rPr>
              <a:t>    layer           layer</a:t>
            </a:r>
          </a:p>
        </p:txBody>
      </p:sp>
      <p:sp>
        <p:nvSpPr>
          <p:cNvPr id="157723" name="Text Box 27">
            <a:extLst>
              <a:ext uri="{FF2B5EF4-FFF2-40B4-BE49-F238E27FC236}">
                <a16:creationId xmlns:a16="http://schemas.microsoft.com/office/drawing/2014/main" id="{749BFF4C-5AA4-BA09-41BD-A4067FCA7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3200401"/>
            <a:ext cx="17379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AU" altLang="en-US" sz="2400">
                <a:latin typeface="Times New Roman" panose="02020603050405020304" pitchFamily="18" charset="0"/>
              </a:rPr>
              <a:t>Single layer </a:t>
            </a:r>
          </a:p>
          <a:p>
            <a:pPr eaLnBrk="0" hangingPunct="0"/>
            <a:r>
              <a:rPr lang="en-AU" altLang="en-US" sz="2400">
                <a:latin typeface="Times New Roman" panose="02020603050405020304" pitchFamily="18" charset="0"/>
              </a:rPr>
              <a:t>network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BA7C8679-0F33-B410-813F-16F209D602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/>
              <a:t>Different Network Topologies</a:t>
            </a:r>
          </a:p>
        </p:txBody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8E321E4F-5178-CD38-C5DA-AC9D45295B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AU" altLang="en-US">
                <a:solidFill>
                  <a:srgbClr val="FF0000"/>
                </a:solidFill>
              </a:rPr>
              <a:t>Multi-layer feed-forward networks</a:t>
            </a:r>
          </a:p>
          <a:p>
            <a:pPr lvl="1"/>
            <a:r>
              <a:rPr lang="en-AU" altLang="en-US"/>
              <a:t>	One or more hidden layers. Input projects only from previous layers onto a layer.</a:t>
            </a:r>
          </a:p>
          <a:p>
            <a:pPr lvl="1"/>
            <a:endParaRPr lang="en-AU" altLang="en-US"/>
          </a:p>
          <a:p>
            <a:pPr lvl="1"/>
            <a:endParaRPr lang="en-AU" altLang="en-US"/>
          </a:p>
          <a:p>
            <a:pPr lvl="1"/>
            <a:endParaRPr lang="en-AU" altLang="en-US"/>
          </a:p>
        </p:txBody>
      </p:sp>
      <p:sp>
        <p:nvSpPr>
          <p:cNvPr id="159748" name="Text Box 4">
            <a:extLst>
              <a:ext uri="{FF2B5EF4-FFF2-40B4-BE49-F238E27FC236}">
                <a16:creationId xmlns:a16="http://schemas.microsoft.com/office/drawing/2014/main" id="{69FBD820-C040-8A43-D6D0-45BD4DDEF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876801"/>
            <a:ext cx="5562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AU" altLang="en-US" sz="2400">
                <a:latin typeface="Times New Roman" panose="02020603050405020304" pitchFamily="18" charset="0"/>
              </a:rPr>
              <a:t>  Input        	Hidden   	Output </a:t>
            </a:r>
          </a:p>
          <a:p>
            <a:pPr eaLnBrk="0" hangingPunct="0"/>
            <a:r>
              <a:rPr lang="en-AU" altLang="en-US" sz="2400">
                <a:latin typeface="Times New Roman" panose="02020603050405020304" pitchFamily="18" charset="0"/>
              </a:rPr>
              <a:t>  layer              layer       	layer</a:t>
            </a:r>
          </a:p>
        </p:txBody>
      </p:sp>
      <p:grpSp>
        <p:nvGrpSpPr>
          <p:cNvPr id="159749" name="Group 5">
            <a:extLst>
              <a:ext uri="{FF2B5EF4-FFF2-40B4-BE49-F238E27FC236}">
                <a16:creationId xmlns:a16="http://schemas.microsoft.com/office/drawing/2014/main" id="{CF442C40-3129-59EF-C43F-C7E927DB4402}"/>
              </a:ext>
            </a:extLst>
          </p:cNvPr>
          <p:cNvGrpSpPr>
            <a:grpSpLocks/>
          </p:cNvGrpSpPr>
          <p:nvPr/>
        </p:nvGrpSpPr>
        <p:grpSpPr bwMode="auto">
          <a:xfrm>
            <a:off x="2667000" y="2514600"/>
            <a:ext cx="3886200" cy="2209800"/>
            <a:chOff x="960" y="2112"/>
            <a:chExt cx="1728" cy="864"/>
          </a:xfrm>
        </p:grpSpPr>
        <p:sp>
          <p:nvSpPr>
            <p:cNvPr id="159750" name="Line 6">
              <a:extLst>
                <a:ext uri="{FF2B5EF4-FFF2-40B4-BE49-F238E27FC236}">
                  <a16:creationId xmlns:a16="http://schemas.microsoft.com/office/drawing/2014/main" id="{8DE742A2-29A4-93C9-BA3D-A6744A69F1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16" y="2448"/>
              <a:ext cx="528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9751" name="Group 7">
              <a:extLst>
                <a:ext uri="{FF2B5EF4-FFF2-40B4-BE49-F238E27FC236}">
                  <a16:creationId xmlns:a16="http://schemas.microsoft.com/office/drawing/2014/main" id="{C552F746-A9E4-2C8F-7A35-4CE4096754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60" y="2112"/>
              <a:ext cx="1728" cy="864"/>
              <a:chOff x="960" y="2112"/>
              <a:chExt cx="1728" cy="864"/>
            </a:xfrm>
          </p:grpSpPr>
          <p:grpSp>
            <p:nvGrpSpPr>
              <p:cNvPr id="159752" name="Group 8">
                <a:extLst>
                  <a:ext uri="{FF2B5EF4-FFF2-40B4-BE49-F238E27FC236}">
                    <a16:creationId xmlns:a16="http://schemas.microsoft.com/office/drawing/2014/main" id="{CEE03C45-A8C0-D5CA-0A76-852104B96DD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0" y="2112"/>
                <a:ext cx="1728" cy="864"/>
                <a:chOff x="960" y="2112"/>
                <a:chExt cx="1728" cy="864"/>
              </a:xfrm>
            </p:grpSpPr>
            <p:grpSp>
              <p:nvGrpSpPr>
                <p:cNvPr id="159753" name="Group 9">
                  <a:extLst>
                    <a:ext uri="{FF2B5EF4-FFF2-40B4-BE49-F238E27FC236}">
                      <a16:creationId xmlns:a16="http://schemas.microsoft.com/office/drawing/2014/main" id="{7CC137F1-4EEB-ECE2-FF53-7E12134F73C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0" y="2208"/>
                  <a:ext cx="1584" cy="624"/>
                  <a:chOff x="1776" y="2208"/>
                  <a:chExt cx="1584" cy="624"/>
                </a:xfrm>
              </p:grpSpPr>
              <p:grpSp>
                <p:nvGrpSpPr>
                  <p:cNvPr id="159754" name="Group 10">
                    <a:extLst>
                      <a:ext uri="{FF2B5EF4-FFF2-40B4-BE49-F238E27FC236}">
                        <a16:creationId xmlns:a16="http://schemas.microsoft.com/office/drawing/2014/main" id="{6B3613D3-1086-268D-C360-2EBD388F2B71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1776" y="2208"/>
                    <a:ext cx="1056" cy="624"/>
                    <a:chOff x="1680" y="1776"/>
                    <a:chExt cx="1056" cy="624"/>
                  </a:xfrm>
                </p:grpSpPr>
                <p:grpSp>
                  <p:nvGrpSpPr>
                    <p:cNvPr id="159755" name="Group 11">
                      <a:extLst>
                        <a:ext uri="{FF2B5EF4-FFF2-40B4-BE49-F238E27FC236}">
                          <a16:creationId xmlns:a16="http://schemas.microsoft.com/office/drawing/2014/main" id="{AD684E3A-2F4B-EB38-F908-E8256262FBD0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592" y="1920"/>
                      <a:ext cx="144" cy="384"/>
                      <a:chOff x="2592" y="1776"/>
                      <a:chExt cx="144" cy="384"/>
                    </a:xfrm>
                  </p:grpSpPr>
                  <p:sp>
                    <p:nvSpPr>
                      <p:cNvPr id="159756" name="Oval 12">
                        <a:extLst>
                          <a:ext uri="{FF2B5EF4-FFF2-40B4-BE49-F238E27FC236}">
                            <a16:creationId xmlns:a16="http://schemas.microsoft.com/office/drawing/2014/main" id="{BD109528-2218-23C1-45D5-566A5214ABB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92" y="2016"/>
                        <a:ext cx="144" cy="144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9757" name="Oval 13">
                        <a:extLst>
                          <a:ext uri="{FF2B5EF4-FFF2-40B4-BE49-F238E27FC236}">
                            <a16:creationId xmlns:a16="http://schemas.microsoft.com/office/drawing/2014/main" id="{4BF41452-CE5B-3E43-9A56-F1C19F62CBD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92" y="1776"/>
                        <a:ext cx="144" cy="144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9758" name="Group 14">
                      <a:extLst>
                        <a:ext uri="{FF2B5EF4-FFF2-40B4-BE49-F238E27FC236}">
                          <a16:creationId xmlns:a16="http://schemas.microsoft.com/office/drawing/2014/main" id="{76A4148C-903B-E608-05F6-4518EA20350F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0" y="1776"/>
                      <a:ext cx="48" cy="624"/>
                      <a:chOff x="1680" y="1776"/>
                      <a:chExt cx="48" cy="624"/>
                    </a:xfrm>
                  </p:grpSpPr>
                  <p:sp>
                    <p:nvSpPr>
                      <p:cNvPr id="159759" name="Oval 15">
                        <a:extLst>
                          <a:ext uri="{FF2B5EF4-FFF2-40B4-BE49-F238E27FC236}">
                            <a16:creationId xmlns:a16="http://schemas.microsoft.com/office/drawing/2014/main" id="{210C12E8-CF0D-151E-178A-1A5C07DE460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1776"/>
                        <a:ext cx="48" cy="48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9760" name="Oval 16">
                        <a:extLst>
                          <a:ext uri="{FF2B5EF4-FFF2-40B4-BE49-F238E27FC236}">
                            <a16:creationId xmlns:a16="http://schemas.microsoft.com/office/drawing/2014/main" id="{D9024A88-F758-A96D-321F-CFDAC339455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1920"/>
                        <a:ext cx="48" cy="48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9761" name="Oval 17">
                        <a:extLst>
                          <a:ext uri="{FF2B5EF4-FFF2-40B4-BE49-F238E27FC236}">
                            <a16:creationId xmlns:a16="http://schemas.microsoft.com/office/drawing/2014/main" id="{57F66CA6-3395-551E-F88B-45BD1F189F0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352"/>
                        <a:ext cx="48" cy="48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9762" name="Oval 18">
                        <a:extLst>
                          <a:ext uri="{FF2B5EF4-FFF2-40B4-BE49-F238E27FC236}">
                            <a16:creationId xmlns:a16="http://schemas.microsoft.com/office/drawing/2014/main" id="{579445AE-AA89-2FB1-3F6D-6B4D6F7693A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680" y="2064"/>
                        <a:ext cx="48" cy="48"/>
                      </a:xfrm>
                      <a:prstGeom prst="ellipse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9763" name="Group 19">
                      <a:extLst>
                        <a:ext uri="{FF2B5EF4-FFF2-40B4-BE49-F238E27FC236}">
                          <a16:creationId xmlns:a16="http://schemas.microsoft.com/office/drawing/2014/main" id="{25D1F8DD-82DE-1EF2-AFA2-1358A4A4C167}"/>
                        </a:ext>
                      </a:extLst>
                    </p:cNvPr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680" y="1776"/>
                      <a:ext cx="912" cy="576"/>
                      <a:chOff x="1680" y="1776"/>
                      <a:chExt cx="912" cy="576"/>
                    </a:xfrm>
                  </p:grpSpPr>
                  <p:sp>
                    <p:nvSpPr>
                      <p:cNvPr id="159764" name="Line 20">
                        <a:extLst>
                          <a:ext uri="{FF2B5EF4-FFF2-40B4-BE49-F238E27FC236}">
                            <a16:creationId xmlns:a16="http://schemas.microsoft.com/office/drawing/2014/main" id="{BB2BDFF5-7236-388D-E27F-DFCC660023FD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680" y="1920"/>
                        <a:ext cx="912" cy="288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 type="triangl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59765" name="Group 21">
                        <a:extLst>
                          <a:ext uri="{FF2B5EF4-FFF2-40B4-BE49-F238E27FC236}">
                            <a16:creationId xmlns:a16="http://schemas.microsoft.com/office/drawing/2014/main" id="{C7093A72-372F-C21F-85D4-55DFEE0D0264}"/>
                          </a:ext>
                        </a:extLst>
                      </p:cNvPr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80" y="1776"/>
                        <a:ext cx="912" cy="576"/>
                        <a:chOff x="1680" y="1776"/>
                        <a:chExt cx="912" cy="576"/>
                      </a:xfrm>
                    </p:grpSpPr>
                    <p:sp>
                      <p:nvSpPr>
                        <p:cNvPr id="159766" name="Line 22">
                          <a:extLst>
                            <a:ext uri="{FF2B5EF4-FFF2-40B4-BE49-F238E27FC236}">
                              <a16:creationId xmlns:a16="http://schemas.microsoft.com/office/drawing/2014/main" id="{8247D126-0BFA-8389-3337-F73E5000E0C1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728" y="1776"/>
                          <a:ext cx="864" cy="19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9767" name="Line 23">
                          <a:extLst>
                            <a:ext uri="{FF2B5EF4-FFF2-40B4-BE49-F238E27FC236}">
                              <a16:creationId xmlns:a16="http://schemas.microsoft.com/office/drawing/2014/main" id="{B73C4BC8-C144-33FC-54A3-D2F126657190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728" y="1776"/>
                          <a:ext cx="864" cy="43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9768" name="Line 24">
                          <a:extLst>
                            <a:ext uri="{FF2B5EF4-FFF2-40B4-BE49-F238E27FC236}">
                              <a16:creationId xmlns:a16="http://schemas.microsoft.com/office/drawing/2014/main" id="{753FDE14-A281-3539-E3AF-07CC46697616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80" y="1920"/>
                          <a:ext cx="864" cy="4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9769" name="Line 25">
                          <a:extLst>
                            <a:ext uri="{FF2B5EF4-FFF2-40B4-BE49-F238E27FC236}">
                              <a16:creationId xmlns:a16="http://schemas.microsoft.com/office/drawing/2014/main" id="{EB692F8E-C71E-8B92-D3F1-2E84371F1DEA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1680" y="1968"/>
                          <a:ext cx="912" cy="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9770" name="Line 26">
                          <a:extLst>
                            <a:ext uri="{FF2B5EF4-FFF2-40B4-BE49-F238E27FC236}">
                              <a16:creationId xmlns:a16="http://schemas.microsoft.com/office/drawing/2014/main" id="{A209FE68-BCFE-B522-743D-261A24934B36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1680" y="2064"/>
                          <a:ext cx="91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9771" name="Line 27">
                          <a:extLst>
                            <a:ext uri="{FF2B5EF4-FFF2-40B4-BE49-F238E27FC236}">
                              <a16:creationId xmlns:a16="http://schemas.microsoft.com/office/drawing/2014/main" id="{E643C53E-7FCB-F8DE-C946-05F1516EE3BD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1680" y="1968"/>
                          <a:ext cx="912" cy="38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59772" name="Line 28">
                          <a:extLst>
                            <a:ext uri="{FF2B5EF4-FFF2-40B4-BE49-F238E27FC236}">
                              <a16:creationId xmlns:a16="http://schemas.microsoft.com/office/drawing/2014/main" id="{BB3A05BE-D345-DC65-E01D-9BDFBDF931BE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1680" y="2208"/>
                          <a:ext cx="91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 type="triangl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sp>
                <p:nvSpPr>
                  <p:cNvPr id="159773" name="Line 29">
                    <a:extLst>
                      <a:ext uri="{FF2B5EF4-FFF2-40B4-BE49-F238E27FC236}">
                        <a16:creationId xmlns:a16="http://schemas.microsoft.com/office/drawing/2014/main" id="{8B39A444-8CBF-0922-671D-83056EC49C0D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32" y="240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9774" name="Line 30">
                    <a:extLst>
                      <a:ext uri="{FF2B5EF4-FFF2-40B4-BE49-F238E27FC236}">
                        <a16:creationId xmlns:a16="http://schemas.microsoft.com/office/drawing/2014/main" id="{163293C7-B9D2-A67E-7319-8A2871994DC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2832" y="264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9775" name="Group 31">
                  <a:extLst>
                    <a:ext uri="{FF2B5EF4-FFF2-40B4-BE49-F238E27FC236}">
                      <a16:creationId xmlns:a16="http://schemas.microsoft.com/office/drawing/2014/main" id="{2B223F9D-B477-9926-0845-701C3B7FB9C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44" y="2112"/>
                  <a:ext cx="144" cy="864"/>
                  <a:chOff x="2688" y="2160"/>
                  <a:chExt cx="144" cy="864"/>
                </a:xfrm>
              </p:grpSpPr>
              <p:grpSp>
                <p:nvGrpSpPr>
                  <p:cNvPr id="159776" name="Group 32">
                    <a:extLst>
                      <a:ext uri="{FF2B5EF4-FFF2-40B4-BE49-F238E27FC236}">
                        <a16:creationId xmlns:a16="http://schemas.microsoft.com/office/drawing/2014/main" id="{711C1A89-87D6-F58A-4F54-465D85F6D1A6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88" y="2160"/>
                    <a:ext cx="144" cy="384"/>
                    <a:chOff x="2592" y="1776"/>
                    <a:chExt cx="144" cy="384"/>
                  </a:xfrm>
                </p:grpSpPr>
                <p:sp>
                  <p:nvSpPr>
                    <p:cNvPr id="159777" name="Oval 33">
                      <a:extLst>
                        <a:ext uri="{FF2B5EF4-FFF2-40B4-BE49-F238E27FC236}">
                          <a16:creationId xmlns:a16="http://schemas.microsoft.com/office/drawing/2014/main" id="{AAFF156D-748C-368F-ABDF-AF964EC10C5C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92" y="2016"/>
                      <a:ext cx="144" cy="1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9778" name="Oval 34">
                      <a:extLst>
                        <a:ext uri="{FF2B5EF4-FFF2-40B4-BE49-F238E27FC236}">
                          <a16:creationId xmlns:a16="http://schemas.microsoft.com/office/drawing/2014/main" id="{A16863E9-2DE2-B84C-F5CF-E269C3C6787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92" y="1776"/>
                      <a:ext cx="144" cy="1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9779" name="Group 35">
                    <a:extLst>
                      <a:ext uri="{FF2B5EF4-FFF2-40B4-BE49-F238E27FC236}">
                        <a16:creationId xmlns:a16="http://schemas.microsoft.com/office/drawing/2014/main" id="{89F7A604-E8EB-8808-0710-BD00573F6DD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688" y="2640"/>
                    <a:ext cx="144" cy="384"/>
                    <a:chOff x="2592" y="1776"/>
                    <a:chExt cx="144" cy="384"/>
                  </a:xfrm>
                </p:grpSpPr>
                <p:sp>
                  <p:nvSpPr>
                    <p:cNvPr id="159780" name="Oval 36">
                      <a:extLst>
                        <a:ext uri="{FF2B5EF4-FFF2-40B4-BE49-F238E27FC236}">
                          <a16:creationId xmlns:a16="http://schemas.microsoft.com/office/drawing/2014/main" id="{0DD589B2-AD8F-F5AF-1D35-F13E59B72CE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92" y="2016"/>
                      <a:ext cx="144" cy="1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9781" name="Oval 37">
                      <a:extLst>
                        <a:ext uri="{FF2B5EF4-FFF2-40B4-BE49-F238E27FC236}">
                          <a16:creationId xmlns:a16="http://schemas.microsoft.com/office/drawing/2014/main" id="{8C8F3AAD-FE5D-547B-69F3-295091A2D14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92" y="1776"/>
                      <a:ext cx="144" cy="144"/>
                    </a:xfrm>
                    <a:prstGeom prst="ellipse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sp>
            <p:nvSpPr>
              <p:cNvPr id="159782" name="Line 38">
                <a:extLst>
                  <a:ext uri="{FF2B5EF4-FFF2-40B4-BE49-F238E27FC236}">
                    <a16:creationId xmlns:a16="http://schemas.microsoft.com/office/drawing/2014/main" id="{E3293D20-0532-0FCB-544A-0A3565C160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6" y="2208"/>
                <a:ext cx="528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9783" name="Line 39">
                <a:extLst>
                  <a:ext uri="{FF2B5EF4-FFF2-40B4-BE49-F238E27FC236}">
                    <a16:creationId xmlns:a16="http://schemas.microsoft.com/office/drawing/2014/main" id="{DC141F3D-6AAF-5393-3885-B0DCC86335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2400"/>
                <a:ext cx="52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9784" name="Line 40">
                <a:extLst>
                  <a:ext uri="{FF2B5EF4-FFF2-40B4-BE49-F238E27FC236}">
                    <a16:creationId xmlns:a16="http://schemas.microsoft.com/office/drawing/2014/main" id="{0065E298-1BFD-FBA6-E413-42497BCA86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2400"/>
                <a:ext cx="528" cy="4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9785" name="Line 41">
                <a:extLst>
                  <a:ext uri="{FF2B5EF4-FFF2-40B4-BE49-F238E27FC236}">
                    <a16:creationId xmlns:a16="http://schemas.microsoft.com/office/drawing/2014/main" id="{2E20E72C-E603-AACB-50C5-CBEF1E3BAB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016" y="2208"/>
                <a:ext cx="528" cy="4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9786" name="Line 42">
                <a:extLst>
                  <a:ext uri="{FF2B5EF4-FFF2-40B4-BE49-F238E27FC236}">
                    <a16:creationId xmlns:a16="http://schemas.microsoft.com/office/drawing/2014/main" id="{89587895-8BC3-5840-1EBD-AF0452B86D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2640"/>
                <a:ext cx="528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59787" name="Line 43">
            <a:extLst>
              <a:ext uri="{FF2B5EF4-FFF2-40B4-BE49-F238E27FC236}">
                <a16:creationId xmlns:a16="http://schemas.microsoft.com/office/drawing/2014/main" id="{1DCE1C49-ACD2-7FB1-8A97-0CAF8B1EE36E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2743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9788" name="Line 44">
            <a:extLst>
              <a:ext uri="{FF2B5EF4-FFF2-40B4-BE49-F238E27FC236}">
                <a16:creationId xmlns:a16="http://schemas.microsoft.com/office/drawing/2014/main" id="{A48FEC08-6469-5E0E-2BDE-16E28F7E392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9789" name="Line 45">
            <a:extLst>
              <a:ext uri="{FF2B5EF4-FFF2-40B4-BE49-F238E27FC236}">
                <a16:creationId xmlns:a16="http://schemas.microsoft.com/office/drawing/2014/main" id="{2D8F3DA0-DE6F-E4EC-C0D3-CCCBECFC69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3886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9790" name="Line 46">
            <a:extLst>
              <a:ext uri="{FF2B5EF4-FFF2-40B4-BE49-F238E27FC236}">
                <a16:creationId xmlns:a16="http://schemas.microsoft.com/office/drawing/2014/main" id="{5101089A-3EB0-EF6E-4E40-C0E0C0DEE3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05600" y="4572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9791" name="Text Box 47">
            <a:extLst>
              <a:ext uri="{FF2B5EF4-FFF2-40B4-BE49-F238E27FC236}">
                <a16:creationId xmlns:a16="http://schemas.microsoft.com/office/drawing/2014/main" id="{1BF007C1-B7F8-5330-0E1C-562D8AE44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8926" y="3241675"/>
            <a:ext cx="205216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AU" altLang="en-US" sz="2400">
                <a:latin typeface="Times New Roman" panose="02020603050405020304" pitchFamily="18" charset="0"/>
              </a:rPr>
              <a:t>2-layer or</a:t>
            </a:r>
          </a:p>
          <a:p>
            <a:pPr eaLnBrk="0" hangingPunct="0"/>
            <a:r>
              <a:rPr lang="en-AU" altLang="en-US" sz="2400">
                <a:latin typeface="Times New Roman" panose="02020603050405020304" pitchFamily="18" charset="0"/>
              </a:rPr>
              <a:t>1-hidden layer</a:t>
            </a:r>
          </a:p>
          <a:p>
            <a:pPr eaLnBrk="0" hangingPunct="0"/>
            <a:r>
              <a:rPr lang="en-AU" altLang="en-US" sz="2400" i="1">
                <a:latin typeface="Times New Roman" panose="02020603050405020304" pitchFamily="18" charset="0"/>
              </a:rPr>
              <a:t>fully connected</a:t>
            </a:r>
            <a:endParaRPr lang="en-AU" altLang="en-US" sz="2400">
              <a:latin typeface="Times New Roman" panose="02020603050405020304" pitchFamily="18" charset="0"/>
            </a:endParaRPr>
          </a:p>
          <a:p>
            <a:pPr eaLnBrk="0" hangingPunct="0"/>
            <a:r>
              <a:rPr lang="en-AU" altLang="en-US" sz="2400">
                <a:latin typeface="Times New Roman" panose="02020603050405020304" pitchFamily="18" charset="0"/>
              </a:rPr>
              <a:t>network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B059B2E8-1CD4-6971-C89E-83E2E0D484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z="3100"/>
              <a:t>Different Network Topologies</a:t>
            </a:r>
            <a:endParaRPr lang="en-US" altLang="en-US" sz="3100"/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BD1EC582-C790-4A5B-2432-D914EF649E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altLang="en-US">
                <a:solidFill>
                  <a:srgbClr val="FF0000"/>
                </a:solidFill>
              </a:rPr>
              <a:t>Multi-layer feed-forward networks</a:t>
            </a:r>
            <a:endParaRPr lang="en-US" altLang="en-US">
              <a:solidFill>
                <a:srgbClr val="FF0000"/>
              </a:solidFill>
            </a:endParaRPr>
          </a:p>
        </p:txBody>
      </p:sp>
      <p:pic>
        <p:nvPicPr>
          <p:cNvPr id="161796" name="Picture 4">
            <a:extLst>
              <a:ext uri="{FF2B5EF4-FFF2-40B4-BE49-F238E27FC236}">
                <a16:creationId xmlns:a16="http://schemas.microsoft.com/office/drawing/2014/main" id="{AA4452E7-D718-E740-E0F7-C7C93063F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4" y="2092325"/>
            <a:ext cx="7026275" cy="267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7" name="Text Box 5">
            <a:extLst>
              <a:ext uri="{FF2B5EF4-FFF2-40B4-BE49-F238E27FC236}">
                <a16:creationId xmlns:a16="http://schemas.microsoft.com/office/drawing/2014/main" id="{38E9F9A0-21FD-14F3-965C-68DD26212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105401"/>
            <a:ext cx="6553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AU" altLang="en-US" sz="2400">
                <a:latin typeface="Times New Roman" panose="02020603050405020304" pitchFamily="18" charset="0"/>
              </a:rPr>
              <a:t>  </a:t>
            </a:r>
            <a:r>
              <a:rPr lang="en-AU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Input        	         Hidden   			Output </a:t>
            </a:r>
          </a:p>
          <a:p>
            <a:pPr eaLnBrk="0" hangingPunct="0"/>
            <a:r>
              <a:rPr lang="en-AU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  layer       	         layers       		layer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E65C1A4E-45D5-5A1F-6991-4183E1D37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304801"/>
            <a:ext cx="8001000" cy="715963"/>
          </a:xfrm>
        </p:spPr>
        <p:txBody>
          <a:bodyPr/>
          <a:lstStyle/>
          <a:p>
            <a:r>
              <a:rPr lang="en-US" altLang="en-US"/>
              <a:t>Artificial Neural Networks (ANN)</a:t>
            </a:r>
          </a:p>
        </p:txBody>
      </p:sp>
      <p:graphicFrame>
        <p:nvGraphicFramePr>
          <p:cNvPr id="81923" name="Object 3">
            <a:extLst>
              <a:ext uri="{FF2B5EF4-FFF2-40B4-BE49-F238E27FC236}">
                <a16:creationId xmlns:a16="http://schemas.microsoft.com/office/drawing/2014/main" id="{524D0EAC-E3BE-E59D-52D9-EC9AEA2D8AF0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098676" y="992188"/>
          <a:ext cx="7993063" cy="3497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8939428" imgH="3877354" progId="Visio.Drawing.6">
                  <p:embed/>
                </p:oleObj>
              </mc:Choice>
              <mc:Fallback>
                <p:oleObj name="Visio" r:id="rId2" imgW="8939428" imgH="3877354" progId="Visio.Drawing.6">
                  <p:embed/>
                  <p:pic>
                    <p:nvPicPr>
                      <p:cNvPr id="81923" name="Object 3">
                        <a:extLst>
                          <a:ext uri="{FF2B5EF4-FFF2-40B4-BE49-F238E27FC236}">
                            <a16:creationId xmlns:a16="http://schemas.microsoft.com/office/drawing/2014/main" id="{524D0EAC-E3BE-E59D-52D9-EC9AEA2D8AF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8676" y="992188"/>
                        <a:ext cx="7993063" cy="3497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4" name="Object 4">
            <a:extLst>
              <a:ext uri="{FF2B5EF4-FFF2-40B4-BE49-F238E27FC236}">
                <a16:creationId xmlns:a16="http://schemas.microsoft.com/office/drawing/2014/main" id="{F77183F0-3136-7489-D4DE-9F4AE813B66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13126" y="4953001"/>
          <a:ext cx="5432425" cy="141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400120" imgH="711000" progId="Equation.3">
                  <p:embed/>
                </p:oleObj>
              </mc:Choice>
              <mc:Fallback>
                <p:oleObj name="Equation" r:id="rId4" imgW="2400120" imgH="711000" progId="Equation.3">
                  <p:embed/>
                  <p:pic>
                    <p:nvPicPr>
                      <p:cNvPr id="81924" name="Object 4">
                        <a:extLst>
                          <a:ext uri="{FF2B5EF4-FFF2-40B4-BE49-F238E27FC236}">
                            <a16:creationId xmlns:a16="http://schemas.microsoft.com/office/drawing/2014/main" id="{F77183F0-3136-7489-D4DE-9F4AE813B66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3126" y="4953001"/>
                        <a:ext cx="5432425" cy="141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Date Placeholder 3">
            <a:extLst>
              <a:ext uri="{FF2B5EF4-FFF2-40B4-BE49-F238E27FC236}">
                <a16:creationId xmlns:a16="http://schemas.microsoft.com/office/drawing/2014/main" id="{00B4DBC9-5ACF-9AE4-8C1F-794FE3BF979B}"/>
              </a:ext>
            </a:extLst>
          </p:cNvPr>
          <p:cNvSpPr txBox="1">
            <a:spLocks noGrp="1"/>
          </p:cNvSpPr>
          <p:nvPr/>
        </p:nvSpPr>
        <p:spPr bwMode="auto">
          <a:xfrm>
            <a:off x="18288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013C072-ECB0-43A5-82AD-73C9AF3291B2}" type="datetime4">
              <a:rPr lang="en-US" altLang="en-US" sz="1200">
                <a:latin typeface="Tahoma" panose="020B0604030504040204" pitchFamily="34" charset="0"/>
              </a:rPr>
              <a:pPr/>
              <a:t>19 April, 2024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94211" name="Footer Placeholder 4">
            <a:extLst>
              <a:ext uri="{FF2B5EF4-FFF2-40B4-BE49-F238E27FC236}">
                <a16:creationId xmlns:a16="http://schemas.microsoft.com/office/drawing/2014/main" id="{DD987C8C-90E0-6B00-675A-913A657304CC}"/>
              </a:ext>
            </a:extLst>
          </p:cNvPr>
          <p:cNvSpPr txBox="1">
            <a:spLocks noGrp="1"/>
          </p:cNvSpPr>
          <p:nvPr/>
        </p:nvSpPr>
        <p:spPr bwMode="auto">
          <a:xfrm>
            <a:off x="4876800" y="6477000"/>
            <a:ext cx="2895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1200">
                <a:latin typeface="Tahoma" panose="020B0604030504040204" pitchFamily="34" charset="0"/>
              </a:rPr>
              <a:t>Data Mining: Concepts and Techniques</a:t>
            </a:r>
          </a:p>
        </p:txBody>
      </p:sp>
      <p:sp>
        <p:nvSpPr>
          <p:cNvPr id="94212" name="Slide Number Placeholder 5">
            <a:extLst>
              <a:ext uri="{FF2B5EF4-FFF2-40B4-BE49-F238E27FC236}">
                <a16:creationId xmlns:a16="http://schemas.microsoft.com/office/drawing/2014/main" id="{63CE1665-0CCA-0C11-C289-3A6E721447DA}"/>
              </a:ext>
            </a:extLst>
          </p:cNvPr>
          <p:cNvSpPr txBox="1">
            <a:spLocks noGrp="1"/>
          </p:cNvSpPr>
          <p:nvPr/>
        </p:nvSpPr>
        <p:spPr bwMode="auto">
          <a:xfrm>
            <a:off x="8763000" y="6477000"/>
            <a:ext cx="1905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3A776C42-8A8F-42E4-89F3-22042A6D13F2}" type="slidenum">
              <a:rPr lang="en-US" altLang="en-US" sz="1200">
                <a:latin typeface="Tahoma" panose="020B0604030504040204" pitchFamily="34" charset="0"/>
              </a:rPr>
              <a:pPr algn="r"/>
              <a:t>38</a:t>
            </a:fld>
            <a:endParaRPr lang="en-US" altLang="en-US" sz="1200">
              <a:latin typeface="Tahoma" panose="020B0604030504040204" pitchFamily="34" charset="0"/>
            </a:endParaRPr>
          </a:p>
        </p:txBody>
      </p:sp>
      <p:sp>
        <p:nvSpPr>
          <p:cNvPr id="94213" name="Rectangle 2">
            <a:extLst>
              <a:ext uri="{FF2B5EF4-FFF2-40B4-BE49-F238E27FC236}">
                <a16:creationId xmlns:a16="http://schemas.microsoft.com/office/drawing/2014/main" id="{CCAC08CE-62C5-14E3-B776-A6EF7F04614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447800" y="304800"/>
            <a:ext cx="9372600" cy="990600"/>
          </a:xfrm>
          <a:noFill/>
        </p:spPr>
        <p:txBody>
          <a:bodyPr vert="horz" lIns="92075" tIns="46038" rIns="92075" bIns="46038" rtlCol="0" anchor="ctr">
            <a:normAutofit/>
          </a:bodyPr>
          <a:lstStyle/>
          <a:p>
            <a:r>
              <a:rPr lang="en-US" altLang="en-US" sz="3100"/>
              <a:t>A Multi-Layer Feed-Forward Neural Network </a:t>
            </a:r>
          </a:p>
        </p:txBody>
      </p:sp>
      <p:grpSp>
        <p:nvGrpSpPr>
          <p:cNvPr id="94214" name="Group 3">
            <a:extLst>
              <a:ext uri="{FF2B5EF4-FFF2-40B4-BE49-F238E27FC236}">
                <a16:creationId xmlns:a16="http://schemas.microsoft.com/office/drawing/2014/main" id="{45CF25FE-A232-09C9-3EAC-D0BB3190655B}"/>
              </a:ext>
            </a:extLst>
          </p:cNvPr>
          <p:cNvGrpSpPr>
            <a:grpSpLocks/>
          </p:cNvGrpSpPr>
          <p:nvPr/>
        </p:nvGrpSpPr>
        <p:grpSpPr bwMode="auto">
          <a:xfrm>
            <a:off x="3962400" y="1701800"/>
            <a:ext cx="3409950" cy="4948238"/>
            <a:chOff x="1536" y="1072"/>
            <a:chExt cx="2148" cy="3117"/>
          </a:xfrm>
        </p:grpSpPr>
        <p:sp>
          <p:nvSpPr>
            <p:cNvPr id="94215" name="Oval 4">
              <a:extLst>
                <a:ext uri="{FF2B5EF4-FFF2-40B4-BE49-F238E27FC236}">
                  <a16:creationId xmlns:a16="http://schemas.microsoft.com/office/drawing/2014/main" id="{6A6481F6-3E13-7615-651C-866CA38B35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0" y="1625"/>
              <a:ext cx="340" cy="316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94216" name="Oval 5">
              <a:extLst>
                <a:ext uri="{FF2B5EF4-FFF2-40B4-BE49-F238E27FC236}">
                  <a16:creationId xmlns:a16="http://schemas.microsoft.com/office/drawing/2014/main" id="{0F21621F-F0C2-8D18-60FC-24207BDE2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0" y="1642"/>
              <a:ext cx="340" cy="316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94217" name="Oval 6">
              <a:extLst>
                <a:ext uri="{FF2B5EF4-FFF2-40B4-BE49-F238E27FC236}">
                  <a16:creationId xmlns:a16="http://schemas.microsoft.com/office/drawing/2014/main" id="{0823EB86-BEEF-2DEA-E76F-27035774B8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4" y="1642"/>
              <a:ext cx="340" cy="316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94218" name="Oval 7">
              <a:extLst>
                <a:ext uri="{FF2B5EF4-FFF2-40B4-BE49-F238E27FC236}">
                  <a16:creationId xmlns:a16="http://schemas.microsoft.com/office/drawing/2014/main" id="{3ED43973-CA4E-E4E7-E744-487AEF3C6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9" y="2432"/>
              <a:ext cx="339" cy="31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94219" name="Oval 8">
              <a:extLst>
                <a:ext uri="{FF2B5EF4-FFF2-40B4-BE49-F238E27FC236}">
                  <a16:creationId xmlns:a16="http://schemas.microsoft.com/office/drawing/2014/main" id="{E20E2919-AD24-F30B-AA06-0F53A471E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4" y="2432"/>
              <a:ext cx="340" cy="31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94220" name="Oval 9">
              <a:extLst>
                <a:ext uri="{FF2B5EF4-FFF2-40B4-BE49-F238E27FC236}">
                  <a16:creationId xmlns:a16="http://schemas.microsoft.com/office/drawing/2014/main" id="{D30FDAB5-AE5D-3D17-518A-B4416096C0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448"/>
              <a:ext cx="340" cy="316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94221" name="Oval 10">
              <a:extLst>
                <a:ext uri="{FF2B5EF4-FFF2-40B4-BE49-F238E27FC236}">
                  <a16:creationId xmlns:a16="http://schemas.microsoft.com/office/drawing/2014/main" id="{CCAF4318-5CA5-D64E-7688-9CD4990A6F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5" y="3288"/>
              <a:ext cx="339" cy="316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94222" name="Oval 11">
              <a:extLst>
                <a:ext uri="{FF2B5EF4-FFF2-40B4-BE49-F238E27FC236}">
                  <a16:creationId xmlns:a16="http://schemas.microsoft.com/office/drawing/2014/main" id="{BBB0E362-7612-1378-1BA3-5F3E9B404A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7" y="3269"/>
              <a:ext cx="339" cy="316"/>
            </a:xfrm>
            <a:prstGeom prst="ellips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endParaRPr lang="en-US" altLang="en-US">
                <a:latin typeface="Tahoma" panose="020B0604030504040204" pitchFamily="34" charset="0"/>
              </a:endParaRPr>
            </a:p>
          </p:txBody>
        </p:sp>
        <p:sp>
          <p:nvSpPr>
            <p:cNvPr id="94223" name="Line 12">
              <a:extLst>
                <a:ext uri="{FF2B5EF4-FFF2-40B4-BE49-F238E27FC236}">
                  <a16:creationId xmlns:a16="http://schemas.microsoft.com/office/drawing/2014/main" id="{26C6BD73-B3BB-B084-5E07-C38E1DE799D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768" y="2781"/>
              <a:ext cx="320" cy="5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4" name="Line 13">
              <a:extLst>
                <a:ext uri="{FF2B5EF4-FFF2-40B4-BE49-F238E27FC236}">
                  <a16:creationId xmlns:a16="http://schemas.microsoft.com/office/drawing/2014/main" id="{BCD296A8-B541-477C-C5C1-0447303DDB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17" y="2732"/>
              <a:ext cx="303" cy="55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5" name="Line 14">
              <a:extLst>
                <a:ext uri="{FF2B5EF4-FFF2-40B4-BE49-F238E27FC236}">
                  <a16:creationId xmlns:a16="http://schemas.microsoft.com/office/drawing/2014/main" id="{E35BDF25-EBE2-D6EE-FB82-5637B334DB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58" y="2715"/>
              <a:ext cx="1022" cy="6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6" name="Line 15">
              <a:extLst>
                <a:ext uri="{FF2B5EF4-FFF2-40B4-BE49-F238E27FC236}">
                  <a16:creationId xmlns:a16="http://schemas.microsoft.com/office/drawing/2014/main" id="{CCA46046-F9A2-E09E-A129-79422E3BC8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75" y="2714"/>
              <a:ext cx="1020" cy="58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7" name="Line 16">
              <a:extLst>
                <a:ext uri="{FF2B5EF4-FFF2-40B4-BE49-F238E27FC236}">
                  <a16:creationId xmlns:a16="http://schemas.microsoft.com/office/drawing/2014/main" id="{B49FB9D7-9AA7-BD2E-3952-F2538AFF35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35" y="2765"/>
              <a:ext cx="322" cy="5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8" name="Line 17">
              <a:extLst>
                <a:ext uri="{FF2B5EF4-FFF2-40B4-BE49-F238E27FC236}">
                  <a16:creationId xmlns:a16="http://schemas.microsoft.com/office/drawing/2014/main" id="{0FC85E17-6E9F-5A17-0F5F-4237257209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19" y="2799"/>
              <a:ext cx="287" cy="4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9" name="Line 18">
              <a:extLst>
                <a:ext uri="{FF2B5EF4-FFF2-40B4-BE49-F238E27FC236}">
                  <a16:creationId xmlns:a16="http://schemas.microsoft.com/office/drawing/2014/main" id="{AE1DB03E-88FB-8554-F03C-200331539A7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06" y="1943"/>
              <a:ext cx="268" cy="5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0" name="Line 19">
              <a:extLst>
                <a:ext uri="{FF2B5EF4-FFF2-40B4-BE49-F238E27FC236}">
                  <a16:creationId xmlns:a16="http://schemas.microsoft.com/office/drawing/2014/main" id="{94BA173E-AE9C-F578-79E6-9FB644C1B2E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67" y="1940"/>
              <a:ext cx="787" cy="50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1" name="Line 20">
              <a:extLst>
                <a:ext uri="{FF2B5EF4-FFF2-40B4-BE49-F238E27FC236}">
                  <a16:creationId xmlns:a16="http://schemas.microsoft.com/office/drawing/2014/main" id="{3EC549CF-19DC-2073-2DD9-D35AF4D5A6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58" y="1959"/>
              <a:ext cx="1380" cy="50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2" name="Line 21">
              <a:extLst>
                <a:ext uri="{FF2B5EF4-FFF2-40B4-BE49-F238E27FC236}">
                  <a16:creationId xmlns:a16="http://schemas.microsoft.com/office/drawing/2014/main" id="{C4CE36E7-477F-870B-E0C2-6DB7983B42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17" y="1905"/>
              <a:ext cx="1342" cy="57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3" name="Line 22">
              <a:extLst>
                <a:ext uri="{FF2B5EF4-FFF2-40B4-BE49-F238E27FC236}">
                  <a16:creationId xmlns:a16="http://schemas.microsoft.com/office/drawing/2014/main" id="{673D266D-54BB-F095-C6D6-5FAD98997F8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41" y="1940"/>
              <a:ext cx="197" cy="50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4" name="Line 23">
              <a:extLst>
                <a:ext uri="{FF2B5EF4-FFF2-40B4-BE49-F238E27FC236}">
                  <a16:creationId xmlns:a16="http://schemas.microsoft.com/office/drawing/2014/main" id="{79950874-7FFD-B7A0-3039-AC4DE1DC123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79" y="1990"/>
              <a:ext cx="734" cy="45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5" name="Line 24">
              <a:extLst>
                <a:ext uri="{FF2B5EF4-FFF2-40B4-BE49-F238E27FC236}">
                  <a16:creationId xmlns:a16="http://schemas.microsoft.com/office/drawing/2014/main" id="{386185C4-456D-35DB-00A2-0D246B6EA8A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65" y="1960"/>
              <a:ext cx="537" cy="4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6" name="Line 25">
              <a:extLst>
                <a:ext uri="{FF2B5EF4-FFF2-40B4-BE49-F238E27FC236}">
                  <a16:creationId xmlns:a16="http://schemas.microsoft.com/office/drawing/2014/main" id="{B8DC35C7-2433-428C-F890-9ADBC2482A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610" y="1977"/>
              <a:ext cx="0" cy="43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7" name="Line 26">
              <a:extLst>
                <a:ext uri="{FF2B5EF4-FFF2-40B4-BE49-F238E27FC236}">
                  <a16:creationId xmlns:a16="http://schemas.microsoft.com/office/drawing/2014/main" id="{DCADAFE0-965F-C5A3-0369-3957CA91E3E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36" y="2011"/>
              <a:ext cx="501" cy="45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8" name="Line 27">
              <a:extLst>
                <a:ext uri="{FF2B5EF4-FFF2-40B4-BE49-F238E27FC236}">
                  <a16:creationId xmlns:a16="http://schemas.microsoft.com/office/drawing/2014/main" id="{F6C5DDBE-2CD4-E3A4-02BC-38BC9A2ABF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9" y="3604"/>
              <a:ext cx="0" cy="5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39" name="Line 28">
              <a:extLst>
                <a:ext uri="{FF2B5EF4-FFF2-40B4-BE49-F238E27FC236}">
                  <a16:creationId xmlns:a16="http://schemas.microsoft.com/office/drawing/2014/main" id="{5B7FE5FA-990E-4F7C-C8D1-F6B6EE2D85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75" y="3621"/>
              <a:ext cx="0" cy="5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0" name="Line 29">
              <a:extLst>
                <a:ext uri="{FF2B5EF4-FFF2-40B4-BE49-F238E27FC236}">
                  <a16:creationId xmlns:a16="http://schemas.microsoft.com/office/drawing/2014/main" id="{45C5D820-FC70-29FE-1CB8-7366B3313F1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75" y="1088"/>
              <a:ext cx="0" cy="5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1" name="Line 30">
              <a:extLst>
                <a:ext uri="{FF2B5EF4-FFF2-40B4-BE49-F238E27FC236}">
                  <a16:creationId xmlns:a16="http://schemas.microsoft.com/office/drawing/2014/main" id="{4CDC7E30-43A6-55AF-16FF-36ACC21E77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591" y="1072"/>
              <a:ext cx="0" cy="5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42" name="Line 31">
              <a:extLst>
                <a:ext uri="{FF2B5EF4-FFF2-40B4-BE49-F238E27FC236}">
                  <a16:creationId xmlns:a16="http://schemas.microsoft.com/office/drawing/2014/main" id="{65C38228-8E78-9E73-EBB3-B57A9CE696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35" y="1072"/>
              <a:ext cx="0" cy="56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 type="none" w="sm" len="sm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243" name="Rectangle 32">
            <a:extLst>
              <a:ext uri="{FF2B5EF4-FFF2-40B4-BE49-F238E27FC236}">
                <a16:creationId xmlns:a16="http://schemas.microsoft.com/office/drawing/2014/main" id="{93088E0A-E719-5B4F-D252-2CA402B63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7746" y="2514600"/>
            <a:ext cx="1800173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000" b="1">
                <a:latin typeface="Tahoma" panose="020B0604030504040204" pitchFamily="34" charset="0"/>
              </a:rPr>
              <a:t>Output layer</a:t>
            </a:r>
            <a:endParaRPr lang="en-US" altLang="en-US" sz="2000">
              <a:latin typeface="Tahoma" panose="020B0604030504040204" pitchFamily="34" charset="0"/>
            </a:endParaRPr>
          </a:p>
        </p:txBody>
      </p:sp>
      <p:sp>
        <p:nvSpPr>
          <p:cNvPr id="94244" name="Rectangle 33">
            <a:extLst>
              <a:ext uri="{FF2B5EF4-FFF2-40B4-BE49-F238E27FC236}">
                <a16:creationId xmlns:a16="http://schemas.microsoft.com/office/drawing/2014/main" id="{FC231D49-D3DF-7ED4-3989-59EE381AF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3689" y="5191125"/>
            <a:ext cx="1620636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000" b="1">
                <a:latin typeface="Tahoma" panose="020B0604030504040204" pitchFamily="34" charset="0"/>
              </a:rPr>
              <a:t>Input layer</a:t>
            </a:r>
          </a:p>
        </p:txBody>
      </p:sp>
      <p:sp>
        <p:nvSpPr>
          <p:cNvPr id="94245" name="Rectangle 34">
            <a:extLst>
              <a:ext uri="{FF2B5EF4-FFF2-40B4-BE49-F238E27FC236}">
                <a16:creationId xmlns:a16="http://schemas.microsoft.com/office/drawing/2014/main" id="{C151D5EB-811B-1173-4929-FB6FAAB820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7977" y="3946525"/>
            <a:ext cx="1814599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000" b="1">
                <a:latin typeface="Tahoma" panose="020B0604030504040204" pitchFamily="34" charset="0"/>
              </a:rPr>
              <a:t>Hidden layer</a:t>
            </a:r>
            <a:endParaRPr lang="en-US" altLang="en-US" sz="2000">
              <a:latin typeface="Tahoma" panose="020B0604030504040204" pitchFamily="34" charset="0"/>
            </a:endParaRPr>
          </a:p>
        </p:txBody>
      </p:sp>
      <p:sp>
        <p:nvSpPr>
          <p:cNvPr id="94246" name="Rectangle 35">
            <a:extLst>
              <a:ext uri="{FF2B5EF4-FFF2-40B4-BE49-F238E27FC236}">
                <a16:creationId xmlns:a16="http://schemas.microsoft.com/office/drawing/2014/main" id="{7D61BBE8-7156-151B-D64B-DA33BE4AF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25" y="1600200"/>
            <a:ext cx="1970091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000" b="1">
                <a:latin typeface="Tahoma" panose="020B0604030504040204" pitchFamily="34" charset="0"/>
              </a:rPr>
              <a:t>Output vector</a:t>
            </a:r>
            <a:endParaRPr lang="en-US" altLang="en-US" sz="2000">
              <a:latin typeface="Tahoma" panose="020B0604030504040204" pitchFamily="34" charset="0"/>
            </a:endParaRPr>
          </a:p>
        </p:txBody>
      </p:sp>
      <p:sp>
        <p:nvSpPr>
          <p:cNvPr id="94247" name="Rectangle 36">
            <a:extLst>
              <a:ext uri="{FF2B5EF4-FFF2-40B4-BE49-F238E27FC236}">
                <a16:creationId xmlns:a16="http://schemas.microsoft.com/office/drawing/2014/main" id="{90A64330-AB04-79F5-C73C-27C6F84668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7700" y="6076950"/>
            <a:ext cx="2135200" cy="400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000" b="1">
                <a:latin typeface="Tahoma" panose="020B0604030504040204" pitchFamily="34" charset="0"/>
              </a:rPr>
              <a:t>Input vector: </a:t>
            </a:r>
            <a:r>
              <a:rPr lang="en-US" altLang="en-US" sz="2000" b="1" i="1">
                <a:latin typeface="Tahoma" panose="020B0604030504040204" pitchFamily="34" charset="0"/>
              </a:rPr>
              <a:t>X</a:t>
            </a:r>
            <a:endParaRPr lang="en-US" altLang="en-US" sz="2000" b="1" i="1" baseline="-25000">
              <a:latin typeface="Tahoma" panose="020B0604030504040204" pitchFamily="34" charset="0"/>
            </a:endParaRPr>
          </a:p>
        </p:txBody>
      </p:sp>
      <p:sp>
        <p:nvSpPr>
          <p:cNvPr id="94248" name="Rectangle 37">
            <a:extLst>
              <a:ext uri="{FF2B5EF4-FFF2-40B4-BE49-F238E27FC236}">
                <a16:creationId xmlns:a16="http://schemas.microsoft.com/office/drawing/2014/main" id="{2DE74C18-7A77-9ED9-4BCA-AAA181C4C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4840" y="4521201"/>
            <a:ext cx="506549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i="1">
                <a:latin typeface="Times New Roman" panose="02020603050405020304" pitchFamily="18" charset="0"/>
              </a:rPr>
              <a:t>w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ij</a:t>
            </a:r>
          </a:p>
        </p:txBody>
      </p:sp>
      <p:sp>
        <p:nvSpPr>
          <p:cNvPr id="94249" name="Freeform 38">
            <a:extLst>
              <a:ext uri="{FF2B5EF4-FFF2-40B4-BE49-F238E27FC236}">
                <a16:creationId xmlns:a16="http://schemas.microsoft.com/office/drawing/2014/main" id="{34D9DB03-F2AB-E424-8F66-5DDF498AF958}"/>
              </a:ext>
            </a:extLst>
          </p:cNvPr>
          <p:cNvSpPr>
            <a:spLocks/>
          </p:cNvSpPr>
          <p:nvPr/>
        </p:nvSpPr>
        <p:spPr bwMode="auto">
          <a:xfrm>
            <a:off x="6773864" y="4808539"/>
            <a:ext cx="611187" cy="160337"/>
          </a:xfrm>
          <a:custGeom>
            <a:avLst/>
            <a:gdLst>
              <a:gd name="T0" fmla="*/ 2147483647 w 385"/>
              <a:gd name="T1" fmla="*/ 0 h 101"/>
              <a:gd name="T2" fmla="*/ 2147483647 w 385"/>
              <a:gd name="T3" fmla="*/ 2147483647 h 101"/>
              <a:gd name="T4" fmla="*/ 2147483647 w 385"/>
              <a:gd name="T5" fmla="*/ 2147483647 h 101"/>
              <a:gd name="T6" fmla="*/ 2147483647 w 385"/>
              <a:gd name="T7" fmla="*/ 2147483647 h 101"/>
              <a:gd name="T8" fmla="*/ 2147483647 w 385"/>
              <a:gd name="T9" fmla="*/ 2147483647 h 101"/>
              <a:gd name="T10" fmla="*/ 2147483647 w 385"/>
              <a:gd name="T11" fmla="*/ 2147483647 h 101"/>
              <a:gd name="T12" fmla="*/ 2147483647 w 385"/>
              <a:gd name="T13" fmla="*/ 2147483647 h 101"/>
              <a:gd name="T14" fmla="*/ 2147483647 w 385"/>
              <a:gd name="T15" fmla="*/ 2147483647 h 101"/>
              <a:gd name="T16" fmla="*/ 2147483647 w 385"/>
              <a:gd name="T17" fmla="*/ 2147483647 h 101"/>
              <a:gd name="T18" fmla="*/ 2147483647 w 385"/>
              <a:gd name="T19" fmla="*/ 2147483647 h 101"/>
              <a:gd name="T20" fmla="*/ 2147483647 w 385"/>
              <a:gd name="T21" fmla="*/ 2147483647 h 101"/>
              <a:gd name="T22" fmla="*/ 2147483647 w 385"/>
              <a:gd name="T23" fmla="*/ 2147483647 h 101"/>
              <a:gd name="T24" fmla="*/ 0 w 385"/>
              <a:gd name="T25" fmla="*/ 2147483647 h 10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85"/>
              <a:gd name="T40" fmla="*/ 0 h 101"/>
              <a:gd name="T41" fmla="*/ 385 w 385"/>
              <a:gd name="T42" fmla="*/ 101 h 10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85" h="101">
                <a:moveTo>
                  <a:pt x="384" y="0"/>
                </a:moveTo>
                <a:lnTo>
                  <a:pt x="313" y="5"/>
                </a:lnTo>
                <a:lnTo>
                  <a:pt x="254" y="15"/>
                </a:lnTo>
                <a:lnTo>
                  <a:pt x="230" y="25"/>
                </a:lnTo>
                <a:lnTo>
                  <a:pt x="213" y="30"/>
                </a:lnTo>
                <a:lnTo>
                  <a:pt x="201" y="40"/>
                </a:lnTo>
                <a:lnTo>
                  <a:pt x="195" y="50"/>
                </a:lnTo>
                <a:lnTo>
                  <a:pt x="189" y="60"/>
                </a:lnTo>
                <a:lnTo>
                  <a:pt x="177" y="70"/>
                </a:lnTo>
                <a:lnTo>
                  <a:pt x="160" y="75"/>
                </a:lnTo>
                <a:lnTo>
                  <a:pt x="136" y="85"/>
                </a:lnTo>
                <a:lnTo>
                  <a:pt x="71" y="95"/>
                </a:lnTo>
                <a:lnTo>
                  <a:pt x="0" y="100"/>
                </a:lnTo>
              </a:path>
            </a:pathLst>
          </a:custGeom>
          <a:noFill/>
          <a:ln w="12700" cap="rnd">
            <a:solidFill>
              <a:srgbClr val="000000"/>
            </a:solidFill>
            <a:round/>
            <a:headEnd type="none" w="sm" len="sm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>
              <a:latin typeface="Tahoma" panose="020B0604030504040204" pitchFamily="34" charset="0"/>
            </a:endParaRPr>
          </a:p>
        </p:txBody>
      </p:sp>
      <p:graphicFrame>
        <p:nvGraphicFramePr>
          <p:cNvPr id="94250" name="Object 42">
            <a:extLst>
              <a:ext uri="{FF2B5EF4-FFF2-40B4-BE49-F238E27FC236}">
                <a16:creationId xmlns:a16="http://schemas.microsoft.com/office/drawing/2014/main" id="{E7C78101-C7E4-E394-14B1-2B99F6A3B8D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81801" y="1905001"/>
          <a:ext cx="3705225" cy="544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26920" imgH="253800" progId="Equation.3">
                  <p:embed/>
                </p:oleObj>
              </mc:Choice>
              <mc:Fallback>
                <p:oleObj name="Equation" r:id="rId3" imgW="1726920" imgH="253800" progId="Equation.3">
                  <p:embed/>
                  <p:pic>
                    <p:nvPicPr>
                      <p:cNvPr id="94250" name="Object 42">
                        <a:extLst>
                          <a:ext uri="{FF2B5EF4-FFF2-40B4-BE49-F238E27FC236}">
                            <a16:creationId xmlns:a16="http://schemas.microsoft.com/office/drawing/2014/main" id="{E7C78101-C7E4-E394-14B1-2B99F6A3B8D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1801" y="1905001"/>
                        <a:ext cx="3705225" cy="54451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>
            <a:extLst>
              <a:ext uri="{FF2B5EF4-FFF2-40B4-BE49-F238E27FC236}">
                <a16:creationId xmlns:a16="http://schemas.microsoft.com/office/drawing/2014/main" id="{139E9C47-6BEC-EF31-6E35-45F57AAFA2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General Structure of ANN</a:t>
            </a:r>
          </a:p>
        </p:txBody>
      </p:sp>
      <p:graphicFrame>
        <p:nvGraphicFramePr>
          <p:cNvPr id="123907" name="Object 3">
            <a:extLst>
              <a:ext uri="{FF2B5EF4-FFF2-40B4-BE49-F238E27FC236}">
                <a16:creationId xmlns:a16="http://schemas.microsoft.com/office/drawing/2014/main" id="{DEB41019-2547-7FD6-BFA8-7D65D26454B1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6096000" y="1981201"/>
          <a:ext cx="4419600" cy="246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7962595" imgH="4433250" progId="Visio.Drawing.6">
                  <p:embed/>
                </p:oleObj>
              </mc:Choice>
              <mc:Fallback>
                <p:oleObj name="Visio" r:id="rId2" imgW="7962595" imgH="4433250" progId="Visio.Drawing.6">
                  <p:embed/>
                  <p:pic>
                    <p:nvPicPr>
                      <p:cNvPr id="123907" name="Object 3">
                        <a:extLst>
                          <a:ext uri="{FF2B5EF4-FFF2-40B4-BE49-F238E27FC236}">
                            <a16:creationId xmlns:a16="http://schemas.microsoft.com/office/drawing/2014/main" id="{DEB41019-2547-7FD6-BFA8-7D65D26454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1981201"/>
                        <a:ext cx="4419600" cy="2460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3908" name="Object 4">
            <a:extLst>
              <a:ext uri="{FF2B5EF4-FFF2-40B4-BE49-F238E27FC236}">
                <a16:creationId xmlns:a16="http://schemas.microsoft.com/office/drawing/2014/main" id="{7B0C1017-BA48-EC63-A555-47576CCDC097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1905000" y="1143000"/>
          <a:ext cx="390525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5417922" imgH="6555254" progId="Visio.Drawing.6">
                  <p:embed/>
                </p:oleObj>
              </mc:Choice>
              <mc:Fallback>
                <p:oleObj name="Visio" r:id="rId4" imgW="5417922" imgH="6555254" progId="Visio.Drawing.6">
                  <p:embed/>
                  <p:pic>
                    <p:nvPicPr>
                      <p:cNvPr id="123908" name="Object 4">
                        <a:extLst>
                          <a:ext uri="{FF2B5EF4-FFF2-40B4-BE49-F238E27FC236}">
                            <a16:creationId xmlns:a16="http://schemas.microsoft.com/office/drawing/2014/main" id="{7B0C1017-BA48-EC63-A555-47576CCDC09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143000"/>
                        <a:ext cx="390525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09" name="Text Box 5">
            <a:extLst>
              <a:ext uri="{FF2B5EF4-FFF2-40B4-BE49-F238E27FC236}">
                <a16:creationId xmlns:a16="http://schemas.microsoft.com/office/drawing/2014/main" id="{44EFFBC0-A8F2-80EC-BA7B-AC03E3012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800600"/>
            <a:ext cx="3505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/>
              <a:t>Training ANN means learning the weights of the neurons</a:t>
            </a:r>
          </a:p>
        </p:txBody>
      </p:sp>
      <p:sp>
        <p:nvSpPr>
          <p:cNvPr id="123910" name="AutoShape 6">
            <a:extLst>
              <a:ext uri="{FF2B5EF4-FFF2-40B4-BE49-F238E27FC236}">
                <a16:creationId xmlns:a16="http://schemas.microsoft.com/office/drawing/2014/main" id="{B9F64179-62CC-DDD9-FD85-48D3FC3E2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3886200"/>
            <a:ext cx="2743200" cy="685800"/>
          </a:xfrm>
          <a:prstGeom prst="curvedUpArrow">
            <a:avLst>
              <a:gd name="adj1" fmla="val 44296"/>
              <a:gd name="adj2" fmla="val 124296"/>
              <a:gd name="adj3" fmla="val 37292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983432" y="44624"/>
            <a:ext cx="10849205" cy="72008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Course Schedule &amp; Content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26BAE75-1966-EBF2-10C0-1E1D91D076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492817"/>
              </p:ext>
            </p:extLst>
          </p:nvPr>
        </p:nvGraphicFramePr>
        <p:xfrm>
          <a:off x="407368" y="692696"/>
          <a:ext cx="11233247" cy="5958085"/>
        </p:xfrm>
        <a:graphic>
          <a:graphicData uri="http://schemas.openxmlformats.org/drawingml/2006/table">
            <a:tbl>
              <a:tblPr/>
              <a:tblGrid>
                <a:gridCol w="856320">
                  <a:extLst>
                    <a:ext uri="{9D8B030D-6E8A-4147-A177-3AD203B41FA5}">
                      <a16:colId xmlns:a16="http://schemas.microsoft.com/office/drawing/2014/main" val="1674598853"/>
                    </a:ext>
                  </a:extLst>
                </a:gridCol>
                <a:gridCol w="2935795">
                  <a:extLst>
                    <a:ext uri="{9D8B030D-6E8A-4147-A177-3AD203B41FA5}">
                      <a16:colId xmlns:a16="http://schemas.microsoft.com/office/drawing/2014/main" val="3586180148"/>
                    </a:ext>
                  </a:extLst>
                </a:gridCol>
                <a:gridCol w="5118649">
                  <a:extLst>
                    <a:ext uri="{9D8B030D-6E8A-4147-A177-3AD203B41FA5}">
                      <a16:colId xmlns:a16="http://schemas.microsoft.com/office/drawing/2014/main" val="920506754"/>
                    </a:ext>
                  </a:extLst>
                </a:gridCol>
                <a:gridCol w="2322483">
                  <a:extLst>
                    <a:ext uri="{9D8B030D-6E8A-4147-A177-3AD203B41FA5}">
                      <a16:colId xmlns:a16="http://schemas.microsoft.com/office/drawing/2014/main" val="51597884"/>
                    </a:ext>
                  </a:extLst>
                </a:gridCol>
              </a:tblGrid>
              <a:tr h="175064"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DATE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Overview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Lecture Details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Black" panose="020B0A04020102020204" pitchFamily="34" charset="0"/>
                        </a:rPr>
                        <a:t>Scope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D7D3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7518119"/>
                  </a:ext>
                </a:extLst>
              </a:tr>
              <a:tr h="50130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1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Introduction - Course Structure, Logistics, Fundamentals of Machine Learning and Neural Networks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1. Introduction to Neural Network, Multilayer Perceptron, Back Propagation Learning - What is Deep Learning?</a:t>
                      </a:r>
                      <a:b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</a:b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BASICS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957" marR="71957" marT="35978" marB="359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7069267"/>
                  </a:ext>
                </a:extLst>
              </a:tr>
              <a:tr h="54791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2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Fundamentals of Learning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 Introduction to Deep Learning, Bayesian Learning, Hebbian Learning, Decision Surfaces, Representation Learning. </a:t>
                      </a:r>
                      <a:b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 Theory of Deep Learning (Universal approximation theorem, convergence rate, and recent mathematical results)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702608"/>
                  </a:ext>
                </a:extLst>
              </a:tr>
              <a:tr h="54791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3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Mathematics &amp; Fundamentals of Deep Learning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4. Linear Classifiers, Linear Machines with Hinge Loss, Gradient Descent, Activation and Loss Functions.</a:t>
                      </a:r>
                      <a:b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</a:b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5. Optimization Techniques, Gradient Descent, Batch Optimization, Introduction to Meta-Learning, Hessian-Free Optimization.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1409901"/>
                  </a:ext>
                </a:extLst>
              </a:tr>
              <a:tr h="41974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4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Deep Neural Networks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Deep Neural Networks: Features, Feature Representation, Representation Learning, </a:t>
                      </a:r>
                      <a:r>
                        <a:rPr lang="en-US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BoFs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/</a:t>
                      </a:r>
                      <a:r>
                        <a:rPr lang="en-US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BoWs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, Feature Maps, Deep vs. Shallow Nets</a:t>
                      </a: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FUNDAMENTALS OF DEEP (CONVOLUTIONAL) LEARNING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7306263"/>
                  </a:ext>
                </a:extLst>
              </a:tr>
              <a:tr h="17334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049414"/>
                  </a:ext>
                </a:extLst>
              </a:tr>
              <a:tr h="29157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5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Convolutional Neural Networks</a:t>
                      </a: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6. Convolutional Neural Networks, Building blocks of CNN</a:t>
                      </a:r>
                      <a:endParaRPr lang="en-US" sz="9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DEEP NEURAL NETWORKS - DEEP INTO DEEP LEARNING 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957" marR="71957" marT="35978" marB="359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711337"/>
                  </a:ext>
                </a:extLst>
              </a:tr>
              <a:tr h="29157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6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Deep Convolutional Neural Networks</a:t>
                      </a: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Pooling, Convolutional, </a:t>
                      </a:r>
                      <a:r>
                        <a:rPr lang="en-US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Softmax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 Layers</a:t>
                      </a: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477040"/>
                  </a:ext>
                </a:extLst>
              </a:tr>
              <a:tr h="29157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7 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Deep Convolutional Neural Networks</a:t>
                      </a: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Optimizing </a:t>
                      </a:r>
                      <a:r>
                        <a:rPr lang="en-US" sz="900" b="0" i="0" u="none" strike="noStrike" dirty="0" err="1">
                          <a:effectLst/>
                          <a:latin typeface="Arial" panose="020B0604020202020204" pitchFamily="34" charset="0"/>
                        </a:rPr>
                        <a:t>ConvNets</a:t>
                      </a:r>
                      <a:r>
                        <a:rPr lang="en-US" sz="900" b="0" i="0" u="none" strike="noStrike" dirty="0">
                          <a:effectLst/>
                          <a:latin typeface="Arial" panose="020B0604020202020204" pitchFamily="34" charset="0"/>
                        </a:rPr>
                        <a:t>, Transfer Learning, Residual Networks</a:t>
                      </a: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0982424"/>
                  </a:ext>
                </a:extLst>
              </a:tr>
              <a:tr h="41974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8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Deep Learning Optimization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 Deep Learning Model Optimization; Early Stopping/Exit, Dropout, Batch Normalization, Instance Normalization, Group Normalization, Pruning, Quantization, Hyperparameter Optimization.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235775"/>
                  </a:ext>
                </a:extLst>
              </a:tr>
              <a:tr h="16341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9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Recurrent Neural Networks, Transformers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RNNs, LSTMs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668016"/>
                  </a:ext>
                </a:extLst>
              </a:tr>
              <a:tr h="17334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9595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959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448790"/>
                  </a:ext>
                </a:extLst>
              </a:tr>
              <a:tr h="29157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10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Transformers, Attention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Attention Mechanisms and Transformer Networks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EMERGING DEEP LEARNING RESEARCH AND APPLICATIONS</a:t>
                      </a:r>
                      <a:endParaRPr lang="en-US" sz="24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1957" marR="71957" marT="35978" marB="35978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334492"/>
                  </a:ext>
                </a:extLst>
              </a:tr>
              <a:tr h="419746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11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Generative Adversarial Networks</a:t>
                      </a:r>
                      <a:endParaRPr kumimoji="0" lang="en-US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</a:rPr>
                        <a:t>Unsupervised Learning with Deep Network, Autoencoders Cont’d, </a:t>
                      </a: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8. Generative Adversarial Networks, Adversarial Learning Models, Variational Autoencoders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9787098"/>
                  </a:ext>
                </a:extLst>
              </a:tr>
              <a:tr h="25661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12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Deep Reinforcement Learning - Graph Neural Networks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Deep Reinforcement Learning (Q-learning, actor-critic, policy gradient, experience replay, double Q-learning, deep bootstrap networks).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3257877"/>
                  </a:ext>
                </a:extLst>
              </a:tr>
              <a:tr h="506398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Week 13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Graph Neural Networks and Deep Learning Trends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Graph Neural Networks – Graph Signal Processing, Convolutional Networks on Graphs, Gated Graph Sequence Networks, Semi-Supervised Graph Convolutional Networks Interpretable Deep Neural Networks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DNNs for Vision and NLP - GPTS/LLMS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695383"/>
                  </a:ext>
                </a:extLst>
              </a:tr>
              <a:tr h="163412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54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346321"/>
                  </a:ext>
                </a:extLst>
              </a:tr>
              <a:tr h="198367"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Exam Period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Final Exam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Comprehensive Final Exam</a:t>
                      </a:r>
                      <a:endParaRPr lang="en-US" sz="14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EVALUATION</a:t>
                      </a:r>
                      <a:endParaRPr lang="en-US" sz="14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95" marR="7495" marT="749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3502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517357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The Neuron Metaphor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Neurons</a:t>
            </a:r>
          </a:p>
          <a:p>
            <a:pPr lvl="1"/>
            <a:r>
              <a:rPr lang="en-US" sz="1800" dirty="0"/>
              <a:t>accept information from multiple inputs, </a:t>
            </a:r>
          </a:p>
          <a:p>
            <a:pPr lvl="1"/>
            <a:r>
              <a:rPr lang="en-US" sz="1800" dirty="0"/>
              <a:t>transmit information to other neurons.</a:t>
            </a:r>
          </a:p>
          <a:p>
            <a:r>
              <a:rPr lang="en-US" sz="2000" dirty="0"/>
              <a:t>Multiply inputs by weights along edges</a:t>
            </a:r>
          </a:p>
          <a:p>
            <a:r>
              <a:rPr lang="en-US" sz="2000" dirty="0"/>
              <a:t>Apply some function to the set of inputs at each node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215" y="3501761"/>
            <a:ext cx="8477250" cy="275171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Neurons</a:t>
            </a:r>
          </a:p>
        </p:txBody>
      </p:sp>
      <p:cxnSp>
        <p:nvCxnSpPr>
          <p:cNvPr id="19" name="Straight Arrow Connector 18"/>
          <p:cNvCxnSpPr>
            <a:endCxn id="18" idx="2"/>
          </p:cNvCxnSpPr>
          <p:nvPr/>
        </p:nvCxnSpPr>
        <p:spPr>
          <a:xfrm>
            <a:off x="2207944" y="1097440"/>
            <a:ext cx="1130300" cy="674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8" idx="2"/>
          </p:cNvCxnSpPr>
          <p:nvPr/>
        </p:nvCxnSpPr>
        <p:spPr>
          <a:xfrm>
            <a:off x="2207944" y="1707040"/>
            <a:ext cx="1130300" cy="65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8" idx="2"/>
          </p:cNvCxnSpPr>
          <p:nvPr/>
        </p:nvCxnSpPr>
        <p:spPr>
          <a:xfrm flipV="1">
            <a:off x="2207944" y="1772152"/>
            <a:ext cx="1130300" cy="765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8" idx="0"/>
          </p:cNvCxnSpPr>
          <p:nvPr/>
        </p:nvCxnSpPr>
        <p:spPr>
          <a:xfrm rot="5400000">
            <a:off x="3447397" y="1270093"/>
            <a:ext cx="392906" cy="237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8" idx="6"/>
          </p:cNvCxnSpPr>
          <p:nvPr/>
        </p:nvCxnSpPr>
        <p:spPr>
          <a:xfrm>
            <a:off x="3925668" y="1772152"/>
            <a:ext cx="81592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55595" y="1022034"/>
            <a:ext cx="299343" cy="342106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300577" y="1585597"/>
            <a:ext cx="310034" cy="342106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546466" y="2366250"/>
            <a:ext cx="416942" cy="342106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744644" y="1022034"/>
            <a:ext cx="320724" cy="342106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655744" y="646590"/>
            <a:ext cx="127000" cy="2667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4741594" y="1672164"/>
            <a:ext cx="1054100" cy="393700"/>
          </a:xfrm>
          <a:prstGeom prst="rect">
            <a:avLst/>
          </a:prstGeom>
        </p:spPr>
      </p:pic>
      <p:grpSp>
        <p:nvGrpSpPr>
          <p:cNvPr id="61" name="Group 60"/>
          <p:cNvGrpSpPr/>
          <p:nvPr/>
        </p:nvGrpSpPr>
        <p:grpSpPr>
          <a:xfrm>
            <a:off x="3338244" y="1478440"/>
            <a:ext cx="587424" cy="587424"/>
            <a:chOff x="1814244" y="1478440"/>
            <a:chExt cx="587424" cy="587424"/>
          </a:xfrm>
        </p:grpSpPr>
        <p:sp>
          <p:nvSpPr>
            <p:cNvPr id="18" name="Oval 17"/>
            <p:cNvSpPr/>
            <p:nvPr/>
          </p:nvSpPr>
          <p:spPr>
            <a:xfrm>
              <a:off x="1814244" y="1478440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 rot="5400000" flipH="1" flipV="1">
              <a:off x="1936903" y="1601099"/>
              <a:ext cx="342106" cy="3421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2872486" y="3005893"/>
            <a:ext cx="1518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Linear Neuron</a:t>
            </a:r>
          </a:p>
        </p:txBody>
      </p:sp>
      <p:sp>
        <p:nvSpPr>
          <p:cNvPr id="32" name="Oval 31"/>
          <p:cNvSpPr/>
          <p:nvPr/>
        </p:nvSpPr>
        <p:spPr>
          <a:xfrm>
            <a:off x="6925994" y="3071949"/>
            <a:ext cx="587424" cy="5874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endCxn id="32" idx="2"/>
          </p:cNvCxnSpPr>
          <p:nvPr/>
        </p:nvCxnSpPr>
        <p:spPr>
          <a:xfrm>
            <a:off x="5795694" y="2690949"/>
            <a:ext cx="1130300" cy="674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32" idx="2"/>
          </p:cNvCxnSpPr>
          <p:nvPr/>
        </p:nvCxnSpPr>
        <p:spPr>
          <a:xfrm>
            <a:off x="5795694" y="3300549"/>
            <a:ext cx="1130300" cy="65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32" idx="2"/>
          </p:cNvCxnSpPr>
          <p:nvPr/>
        </p:nvCxnSpPr>
        <p:spPr>
          <a:xfrm flipV="1">
            <a:off x="5795694" y="3365661"/>
            <a:ext cx="1130300" cy="765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32" idx="0"/>
          </p:cNvCxnSpPr>
          <p:nvPr/>
        </p:nvCxnSpPr>
        <p:spPr>
          <a:xfrm rot="5400000">
            <a:off x="7035147" y="2863602"/>
            <a:ext cx="392906" cy="237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32" idx="6"/>
          </p:cNvCxnSpPr>
          <p:nvPr/>
        </p:nvCxnSpPr>
        <p:spPr>
          <a:xfrm>
            <a:off x="7513418" y="3365661"/>
            <a:ext cx="81592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6043345" y="2615543"/>
            <a:ext cx="299343" cy="342106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888327" y="3179106"/>
            <a:ext cx="310034" cy="342106"/>
          </a:xfrm>
          <a:prstGeom prst="rect">
            <a:avLst/>
          </a:prstGeom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6134216" y="3959759"/>
            <a:ext cx="416942" cy="342106"/>
          </a:xfrm>
          <a:prstGeom prst="rect">
            <a:avLst/>
          </a:prstGeom>
        </p:spPr>
      </p:pic>
      <p:pic>
        <p:nvPicPr>
          <p:cNvPr id="41" name="Picture 40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7332394" y="2615543"/>
            <a:ext cx="320724" cy="342106"/>
          </a:xfrm>
          <a:prstGeom prst="rect">
            <a:avLst/>
          </a:prstGeom>
        </p:spPr>
      </p:pic>
      <p:pic>
        <p:nvPicPr>
          <p:cNvPr id="42" name="Picture 41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7243494" y="2240099"/>
            <a:ext cx="127000" cy="266700"/>
          </a:xfrm>
          <a:prstGeom prst="rect">
            <a:avLst/>
          </a:prstGeom>
        </p:spPr>
      </p:pic>
      <p:pic>
        <p:nvPicPr>
          <p:cNvPr id="43" name="Picture 42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8329344" y="3265673"/>
            <a:ext cx="1054100" cy="39370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6460237" y="4599402"/>
            <a:ext cx="163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Logistic Neuron</a:t>
            </a:r>
          </a:p>
        </p:txBody>
      </p:sp>
      <p:cxnSp>
        <p:nvCxnSpPr>
          <p:cNvPr id="45" name="Curved Connector 44"/>
          <p:cNvCxnSpPr/>
          <p:nvPr/>
        </p:nvCxnSpPr>
        <p:spPr>
          <a:xfrm flipV="1">
            <a:off x="7014894" y="3224349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46" idx="2"/>
          </p:cNvCxnSpPr>
          <p:nvPr/>
        </p:nvCxnSpPr>
        <p:spPr>
          <a:xfrm>
            <a:off x="2455594" y="4309975"/>
            <a:ext cx="1130300" cy="674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46" idx="2"/>
          </p:cNvCxnSpPr>
          <p:nvPr/>
        </p:nvCxnSpPr>
        <p:spPr>
          <a:xfrm>
            <a:off x="2455594" y="4919575"/>
            <a:ext cx="1130300" cy="65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endCxn id="46" idx="2"/>
          </p:cNvCxnSpPr>
          <p:nvPr/>
        </p:nvCxnSpPr>
        <p:spPr>
          <a:xfrm flipV="1">
            <a:off x="2455594" y="4984687"/>
            <a:ext cx="1130300" cy="765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46" idx="0"/>
          </p:cNvCxnSpPr>
          <p:nvPr/>
        </p:nvCxnSpPr>
        <p:spPr>
          <a:xfrm rot="5400000">
            <a:off x="3695047" y="4482628"/>
            <a:ext cx="392906" cy="237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46" idx="6"/>
          </p:cNvCxnSpPr>
          <p:nvPr/>
        </p:nvCxnSpPr>
        <p:spPr>
          <a:xfrm>
            <a:off x="4173318" y="4984687"/>
            <a:ext cx="815926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Picture 51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703245" y="4234569"/>
            <a:ext cx="299343" cy="342106"/>
          </a:xfrm>
          <a:prstGeom prst="rect">
            <a:avLst/>
          </a:prstGeom>
        </p:spPr>
      </p:pic>
      <p:pic>
        <p:nvPicPr>
          <p:cNvPr id="53" name="Picture 52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548227" y="4798132"/>
            <a:ext cx="310034" cy="342106"/>
          </a:xfrm>
          <a:prstGeom prst="rect">
            <a:avLst/>
          </a:prstGeom>
        </p:spPr>
      </p:pic>
      <p:pic>
        <p:nvPicPr>
          <p:cNvPr id="54" name="Picture 5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794116" y="5578785"/>
            <a:ext cx="416942" cy="342106"/>
          </a:xfrm>
          <a:prstGeom prst="rect">
            <a:avLst/>
          </a:prstGeom>
        </p:spPr>
      </p:pic>
      <p:pic>
        <p:nvPicPr>
          <p:cNvPr id="55" name="Picture 5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3992294" y="4234569"/>
            <a:ext cx="320724" cy="342106"/>
          </a:xfrm>
          <a:prstGeom prst="rect">
            <a:avLst/>
          </a:prstGeom>
        </p:spPr>
      </p:pic>
      <p:pic>
        <p:nvPicPr>
          <p:cNvPr id="56" name="Picture 5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903394" y="3859125"/>
            <a:ext cx="127000" cy="266700"/>
          </a:xfrm>
          <a:prstGeom prst="rect">
            <a:avLst/>
          </a:prstGeom>
        </p:spPr>
      </p:pic>
      <p:pic>
        <p:nvPicPr>
          <p:cNvPr id="57" name="Picture 5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4989244" y="4884699"/>
            <a:ext cx="1054100" cy="393700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3095841" y="6193770"/>
            <a:ext cx="122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Perceptron</a:t>
            </a:r>
            <a:endParaRPr lang="en-US" dirty="0"/>
          </a:p>
        </p:txBody>
      </p:sp>
      <p:grpSp>
        <p:nvGrpSpPr>
          <p:cNvPr id="63" name="Group 62"/>
          <p:cNvGrpSpPr/>
          <p:nvPr/>
        </p:nvGrpSpPr>
        <p:grpSpPr>
          <a:xfrm>
            <a:off x="3585894" y="4690975"/>
            <a:ext cx="587424" cy="587424"/>
            <a:chOff x="2061894" y="4690975"/>
            <a:chExt cx="587424" cy="587424"/>
          </a:xfrm>
        </p:grpSpPr>
        <p:sp>
          <p:nvSpPr>
            <p:cNvPr id="46" name="Oval 45"/>
            <p:cNvSpPr/>
            <p:nvPr/>
          </p:nvSpPr>
          <p:spPr>
            <a:xfrm>
              <a:off x="2061894" y="4690975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Elbow Connector 58"/>
            <p:cNvCxnSpPr/>
            <p:nvPr/>
          </p:nvCxnSpPr>
          <p:spPr>
            <a:xfrm flipV="1">
              <a:off x="2156226" y="4831417"/>
              <a:ext cx="350168" cy="284163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59"/>
          <p:cNvSpPr txBox="1"/>
          <p:nvPr/>
        </p:nvSpPr>
        <p:spPr>
          <a:xfrm>
            <a:off x="6342687" y="5749840"/>
            <a:ext cx="414578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Potentially more.  Require a convex </a:t>
            </a:r>
          </a:p>
          <a:p>
            <a:r>
              <a:rPr lang="en-US" dirty="0"/>
              <a:t>loss function for gradient descent training.</a:t>
            </a:r>
          </a:p>
        </p:txBody>
      </p:sp>
      <p:sp>
        <p:nvSpPr>
          <p:cNvPr id="62" name="Slide Number Placeholder 6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Multilayer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205205"/>
          </a:xfrm>
        </p:spPr>
        <p:txBody>
          <a:bodyPr>
            <a:normAutofit/>
          </a:bodyPr>
          <a:lstStyle/>
          <a:p>
            <a:r>
              <a:rPr lang="en-US" sz="2000" dirty="0"/>
              <a:t>Cascade Neurons together</a:t>
            </a:r>
          </a:p>
          <a:p>
            <a:r>
              <a:rPr lang="en-US" sz="2000" dirty="0"/>
              <a:t>The output from one layer is the input to the next</a:t>
            </a:r>
          </a:p>
          <a:p>
            <a:r>
              <a:rPr lang="en-US" sz="2000" dirty="0"/>
              <a:t>Each Layer has its own sets of weights</a:t>
            </a:r>
          </a:p>
          <a:p>
            <a:pPr>
              <a:buNone/>
            </a:pP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>
            <a:off x="4026558" y="3041601"/>
            <a:ext cx="587424" cy="587424"/>
            <a:chOff x="5401994" y="3071949"/>
            <a:chExt cx="587424" cy="587424"/>
          </a:xfrm>
        </p:grpSpPr>
        <p:sp>
          <p:nvSpPr>
            <p:cNvPr id="4" name="Oval 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" name="Curved Connector 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4026558" y="4067097"/>
            <a:ext cx="587424" cy="587424"/>
            <a:chOff x="5401994" y="3071949"/>
            <a:chExt cx="587424" cy="587424"/>
          </a:xfrm>
        </p:grpSpPr>
        <p:sp>
          <p:nvSpPr>
            <p:cNvPr id="8" name="Oval 7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Curved Connector 8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4026558" y="5100453"/>
            <a:ext cx="587424" cy="587424"/>
            <a:chOff x="5401994" y="3071949"/>
            <a:chExt cx="587424" cy="587424"/>
          </a:xfrm>
        </p:grpSpPr>
        <p:sp>
          <p:nvSpPr>
            <p:cNvPr id="11" name="Oval 10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Curved Connector 11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6527197" y="3041601"/>
            <a:ext cx="587424" cy="587424"/>
            <a:chOff x="5401994" y="3071949"/>
            <a:chExt cx="587424" cy="587424"/>
          </a:xfrm>
        </p:grpSpPr>
        <p:sp>
          <p:nvSpPr>
            <p:cNvPr id="14" name="Oval 1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Curved Connector 1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6527197" y="4067097"/>
            <a:ext cx="587424" cy="587424"/>
            <a:chOff x="5401994" y="3071949"/>
            <a:chExt cx="587424" cy="587424"/>
          </a:xfrm>
        </p:grpSpPr>
        <p:sp>
          <p:nvSpPr>
            <p:cNvPr id="17" name="Oval 16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Curved Connector 17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6527197" y="5100453"/>
            <a:ext cx="587424" cy="587424"/>
            <a:chOff x="5401994" y="3071949"/>
            <a:chExt cx="587424" cy="587424"/>
          </a:xfrm>
        </p:grpSpPr>
        <p:sp>
          <p:nvSpPr>
            <p:cNvPr id="20" name="Oval 19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Curved Connector 20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8803051" y="4067097"/>
            <a:ext cx="587424" cy="587424"/>
            <a:chOff x="5401994" y="3071949"/>
            <a:chExt cx="587424" cy="587424"/>
          </a:xfrm>
        </p:grpSpPr>
        <p:sp>
          <p:nvSpPr>
            <p:cNvPr id="23" name="Oval 22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Curved Connector 23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92375" y="3161959"/>
            <a:ext cx="279400" cy="1905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498725" y="3865221"/>
            <a:ext cx="266700" cy="1905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467345" y="4596258"/>
            <a:ext cx="279400" cy="1905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388555" y="5395753"/>
            <a:ext cx="355600" cy="190500"/>
          </a:xfrm>
          <a:prstGeom prst="rect">
            <a:avLst/>
          </a:prstGeom>
        </p:spPr>
      </p:pic>
      <p:cxnSp>
        <p:nvCxnSpPr>
          <p:cNvPr id="32" name="Straight Arrow Connector 31"/>
          <p:cNvCxnSpPr>
            <a:stCxn id="4" idx="6"/>
            <a:endCxn id="14" idx="2"/>
          </p:cNvCxnSpPr>
          <p:nvPr/>
        </p:nvCxnSpPr>
        <p:spPr>
          <a:xfrm>
            <a:off x="4613983" y="3335313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4" idx="6"/>
            <a:endCxn id="17" idx="1"/>
          </p:cNvCxnSpPr>
          <p:nvPr/>
        </p:nvCxnSpPr>
        <p:spPr>
          <a:xfrm>
            <a:off x="4613983" y="3335313"/>
            <a:ext cx="1999241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4" idx="6"/>
            <a:endCxn id="20" idx="1"/>
          </p:cNvCxnSpPr>
          <p:nvPr/>
        </p:nvCxnSpPr>
        <p:spPr>
          <a:xfrm>
            <a:off x="4613983" y="3335313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8" idx="6"/>
            <a:endCxn id="14" idx="2"/>
          </p:cNvCxnSpPr>
          <p:nvPr/>
        </p:nvCxnSpPr>
        <p:spPr>
          <a:xfrm flipV="1">
            <a:off x="4613983" y="3335313"/>
            <a:ext cx="1913215" cy="102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8" idx="6"/>
            <a:endCxn id="17" idx="2"/>
          </p:cNvCxnSpPr>
          <p:nvPr/>
        </p:nvCxnSpPr>
        <p:spPr>
          <a:xfrm>
            <a:off x="4613983" y="4360809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8" idx="6"/>
            <a:endCxn id="20" idx="2"/>
          </p:cNvCxnSpPr>
          <p:nvPr/>
        </p:nvCxnSpPr>
        <p:spPr>
          <a:xfrm>
            <a:off x="4613983" y="4360809"/>
            <a:ext cx="1913215" cy="10333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1" idx="6"/>
          </p:cNvCxnSpPr>
          <p:nvPr/>
        </p:nvCxnSpPr>
        <p:spPr>
          <a:xfrm>
            <a:off x="4613983" y="5394165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11" idx="6"/>
            <a:endCxn id="17" idx="3"/>
          </p:cNvCxnSpPr>
          <p:nvPr/>
        </p:nvCxnSpPr>
        <p:spPr>
          <a:xfrm flipV="1">
            <a:off x="4613983" y="4568495"/>
            <a:ext cx="1999241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11" idx="6"/>
            <a:endCxn id="14" idx="3"/>
          </p:cNvCxnSpPr>
          <p:nvPr/>
        </p:nvCxnSpPr>
        <p:spPr>
          <a:xfrm flipV="1">
            <a:off x="4613983" y="3542999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26" idx="3"/>
            <a:endCxn id="4" idx="2"/>
          </p:cNvCxnSpPr>
          <p:nvPr/>
        </p:nvCxnSpPr>
        <p:spPr>
          <a:xfrm>
            <a:off x="2771776" y="3257209"/>
            <a:ext cx="1254783" cy="78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6" idx="3"/>
            <a:endCxn id="8" idx="1"/>
          </p:cNvCxnSpPr>
          <p:nvPr/>
        </p:nvCxnSpPr>
        <p:spPr>
          <a:xfrm>
            <a:off x="2771776" y="3257209"/>
            <a:ext cx="1340809" cy="895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26" idx="3"/>
            <a:endCxn id="11" idx="1"/>
          </p:cNvCxnSpPr>
          <p:nvPr/>
        </p:nvCxnSpPr>
        <p:spPr>
          <a:xfrm>
            <a:off x="2771776" y="3257209"/>
            <a:ext cx="1340809" cy="1929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27" idx="3"/>
            <a:endCxn id="4" idx="2"/>
          </p:cNvCxnSpPr>
          <p:nvPr/>
        </p:nvCxnSpPr>
        <p:spPr>
          <a:xfrm flipV="1">
            <a:off x="2765426" y="3335313"/>
            <a:ext cx="1261133" cy="6251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27" idx="3"/>
            <a:endCxn id="8" idx="2"/>
          </p:cNvCxnSpPr>
          <p:nvPr/>
        </p:nvCxnSpPr>
        <p:spPr>
          <a:xfrm>
            <a:off x="2765426" y="3960471"/>
            <a:ext cx="1261133" cy="400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27" idx="3"/>
            <a:endCxn id="11" idx="2"/>
          </p:cNvCxnSpPr>
          <p:nvPr/>
        </p:nvCxnSpPr>
        <p:spPr>
          <a:xfrm>
            <a:off x="2765426" y="3960471"/>
            <a:ext cx="1261133" cy="1433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28" idx="3"/>
            <a:endCxn id="4" idx="3"/>
          </p:cNvCxnSpPr>
          <p:nvPr/>
        </p:nvCxnSpPr>
        <p:spPr>
          <a:xfrm flipV="1">
            <a:off x="2746746" y="3543000"/>
            <a:ext cx="1365839" cy="1148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28" idx="3"/>
            <a:endCxn id="8" idx="2"/>
          </p:cNvCxnSpPr>
          <p:nvPr/>
        </p:nvCxnSpPr>
        <p:spPr>
          <a:xfrm flipV="1">
            <a:off x="2746746" y="4360810"/>
            <a:ext cx="1279813" cy="3306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29" idx="3"/>
            <a:endCxn id="11" idx="2"/>
          </p:cNvCxnSpPr>
          <p:nvPr/>
        </p:nvCxnSpPr>
        <p:spPr>
          <a:xfrm flipV="1">
            <a:off x="2744156" y="5394165"/>
            <a:ext cx="1282403" cy="96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29" idx="3"/>
            <a:endCxn id="8" idx="3"/>
          </p:cNvCxnSpPr>
          <p:nvPr/>
        </p:nvCxnSpPr>
        <p:spPr>
          <a:xfrm flipV="1">
            <a:off x="2744156" y="4568495"/>
            <a:ext cx="1368429" cy="922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28" idx="3"/>
            <a:endCxn id="11" idx="2"/>
          </p:cNvCxnSpPr>
          <p:nvPr/>
        </p:nvCxnSpPr>
        <p:spPr>
          <a:xfrm>
            <a:off x="2746746" y="4691509"/>
            <a:ext cx="1279813" cy="7026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29" idx="3"/>
            <a:endCxn id="4" idx="3"/>
          </p:cNvCxnSpPr>
          <p:nvPr/>
        </p:nvCxnSpPr>
        <p:spPr>
          <a:xfrm flipV="1">
            <a:off x="2744156" y="3542999"/>
            <a:ext cx="1368429" cy="1948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endCxn id="23" idx="3"/>
          </p:cNvCxnSpPr>
          <p:nvPr/>
        </p:nvCxnSpPr>
        <p:spPr>
          <a:xfrm flipV="1">
            <a:off x="7114621" y="4568495"/>
            <a:ext cx="1774456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17" idx="6"/>
            <a:endCxn id="23" idx="2"/>
          </p:cNvCxnSpPr>
          <p:nvPr/>
        </p:nvCxnSpPr>
        <p:spPr>
          <a:xfrm>
            <a:off x="7114621" y="4360809"/>
            <a:ext cx="168843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14" idx="6"/>
            <a:endCxn id="23" idx="1"/>
          </p:cNvCxnSpPr>
          <p:nvPr/>
        </p:nvCxnSpPr>
        <p:spPr>
          <a:xfrm>
            <a:off x="7114621" y="3335313"/>
            <a:ext cx="1774456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23" idx="6"/>
          </p:cNvCxnSpPr>
          <p:nvPr/>
        </p:nvCxnSpPr>
        <p:spPr>
          <a:xfrm>
            <a:off x="9390475" y="4360810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0" name="Picture 8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9704388" y="4175125"/>
            <a:ext cx="850900" cy="381000"/>
          </a:xfrm>
          <a:prstGeom prst="rect">
            <a:avLst/>
          </a:prstGeom>
        </p:spPr>
      </p:pic>
      <p:sp>
        <p:nvSpPr>
          <p:cNvPr id="97" name="Slide Number Placeholder 9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98" name="Picture 9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595688" y="3008313"/>
            <a:ext cx="444500" cy="393700"/>
          </a:xfrm>
          <a:prstGeom prst="rect">
            <a:avLst/>
          </a:prstGeom>
        </p:spPr>
      </p:pic>
      <p:pic>
        <p:nvPicPr>
          <p:cNvPr id="99" name="Picture 9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3681413" y="3835400"/>
            <a:ext cx="444500" cy="393700"/>
          </a:xfrm>
          <a:prstGeom prst="rect">
            <a:avLst/>
          </a:prstGeom>
        </p:spPr>
      </p:pic>
      <p:pic>
        <p:nvPicPr>
          <p:cNvPr id="100" name="Picture 9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3546475" y="4883150"/>
            <a:ext cx="444500" cy="393700"/>
          </a:xfrm>
          <a:prstGeom prst="rect">
            <a:avLst/>
          </a:prstGeom>
        </p:spPr>
      </p:pic>
      <p:pic>
        <p:nvPicPr>
          <p:cNvPr id="101" name="Picture 100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6037263" y="4945063"/>
            <a:ext cx="444500" cy="393700"/>
          </a:xfrm>
          <a:prstGeom prst="rect">
            <a:avLst/>
          </a:prstGeom>
        </p:spPr>
      </p:pic>
      <p:pic>
        <p:nvPicPr>
          <p:cNvPr id="102" name="Picture 101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6024563" y="4117975"/>
            <a:ext cx="444500" cy="393700"/>
          </a:xfrm>
          <a:prstGeom prst="rect">
            <a:avLst/>
          </a:prstGeom>
        </p:spPr>
      </p:pic>
      <p:pic>
        <p:nvPicPr>
          <p:cNvPr id="103" name="Picture 102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2"/>
              <a:stretch>
                <a:fillRect/>
              </a:stretch>
            </p:blipFill>
          </mc:Choice>
          <mc:Fallback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6061075" y="2971800"/>
            <a:ext cx="444500" cy="393700"/>
          </a:xfrm>
          <a:prstGeom prst="rect">
            <a:avLst/>
          </a:prstGeom>
        </p:spPr>
      </p:pic>
      <p:pic>
        <p:nvPicPr>
          <p:cNvPr id="104" name="Picture 10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4"/>
              <a:stretch>
                <a:fillRect/>
              </a:stretch>
            </p:blipFill>
          </mc:Choice>
          <mc:Fallback>
            <p:blipFill>
              <a:blip r:embed="rId25"/>
              <a:stretch>
                <a:fillRect/>
              </a:stretch>
            </p:blipFill>
          </mc:Fallback>
        </mc:AlternateContent>
        <p:spPr>
          <a:xfrm>
            <a:off x="8207375" y="3527425"/>
            <a:ext cx="444500" cy="317500"/>
          </a:xfrm>
          <a:prstGeom prst="rect">
            <a:avLst/>
          </a:prstGeom>
        </p:spPr>
      </p:pic>
      <p:pic>
        <p:nvPicPr>
          <p:cNvPr id="105" name="Picture 10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6"/>
              <a:stretch>
                <a:fillRect/>
              </a:stretch>
            </p:blipFill>
          </mc:Choice>
          <mc:Fallback>
            <p:blipFill>
              <a:blip r:embed="rId27"/>
              <a:stretch>
                <a:fillRect/>
              </a:stretch>
            </p:blipFill>
          </mc:Fallback>
        </mc:AlternateContent>
        <p:spPr>
          <a:xfrm>
            <a:off x="8132763" y="4033838"/>
            <a:ext cx="444500" cy="317500"/>
          </a:xfrm>
          <a:prstGeom prst="rect">
            <a:avLst/>
          </a:prstGeom>
        </p:spPr>
      </p:pic>
      <p:pic>
        <p:nvPicPr>
          <p:cNvPr id="106" name="Picture 10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8"/>
              <a:stretch>
                <a:fillRect/>
              </a:stretch>
            </p:blipFill>
          </mc:Choice>
          <mc:Fallback>
            <p:blipFill>
              <a:blip r:embed="rId29"/>
              <a:stretch>
                <a:fillRect/>
              </a:stretch>
            </p:blipFill>
          </mc:Fallback>
        </mc:AlternateContent>
        <p:spPr>
          <a:xfrm>
            <a:off x="8058150" y="4476750"/>
            <a:ext cx="444500" cy="3175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087520"/>
          </a:xfrm>
        </p:spPr>
        <p:txBody>
          <a:bodyPr/>
          <a:lstStyle/>
          <a:p>
            <a:r>
              <a:rPr lang="en-US" dirty="0"/>
              <a:t>What happens when we arrange </a:t>
            </a:r>
            <a:r>
              <a:rPr lang="en-US" b="1" dirty="0"/>
              <a:t>linear neurons</a:t>
            </a:r>
            <a:r>
              <a:rPr lang="en-US" dirty="0"/>
              <a:t> in a multilayer network?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7" name="Picture 11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904582" y="3061498"/>
            <a:ext cx="279400" cy="190500"/>
          </a:xfrm>
          <a:prstGeom prst="rect">
            <a:avLst/>
          </a:prstGeom>
        </p:spPr>
      </p:pic>
      <p:pic>
        <p:nvPicPr>
          <p:cNvPr id="118" name="Picture 11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904582" y="4073819"/>
            <a:ext cx="266700" cy="190500"/>
          </a:xfrm>
          <a:prstGeom prst="rect">
            <a:avLst/>
          </a:prstGeom>
        </p:spPr>
      </p:pic>
      <p:pic>
        <p:nvPicPr>
          <p:cNvPr id="119" name="Picture 11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904582" y="5104792"/>
            <a:ext cx="279400" cy="190500"/>
          </a:xfrm>
          <a:prstGeom prst="rect">
            <a:avLst/>
          </a:prstGeom>
        </p:spPr>
      </p:pic>
      <p:cxnSp>
        <p:nvCxnSpPr>
          <p:cNvPr id="120" name="Straight Arrow Connector 119"/>
          <p:cNvCxnSpPr/>
          <p:nvPr/>
        </p:nvCxnSpPr>
        <p:spPr>
          <a:xfrm>
            <a:off x="3375190" y="3139602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3375190" y="3139602"/>
            <a:ext cx="1999241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/>
          <p:cNvCxnSpPr/>
          <p:nvPr/>
        </p:nvCxnSpPr>
        <p:spPr>
          <a:xfrm>
            <a:off x="3375190" y="3139602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V="1">
            <a:off x="3375190" y="3139602"/>
            <a:ext cx="1913215" cy="102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>
            <a:off x="3375190" y="4165098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3375190" y="4165098"/>
            <a:ext cx="1913215" cy="10333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3375190" y="5198454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 flipV="1">
            <a:off x="3375190" y="4372784"/>
            <a:ext cx="1999241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flipV="1">
            <a:off x="3375190" y="3347288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/>
          <p:nvPr/>
        </p:nvCxnSpPr>
        <p:spPr>
          <a:xfrm flipV="1">
            <a:off x="5875828" y="4372784"/>
            <a:ext cx="1774456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/>
          <p:cNvCxnSpPr/>
          <p:nvPr/>
        </p:nvCxnSpPr>
        <p:spPr>
          <a:xfrm>
            <a:off x="5875828" y="4165098"/>
            <a:ext cx="168843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>
            <a:off x="5875828" y="3139602"/>
            <a:ext cx="1774456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/>
          <p:cNvCxnSpPr/>
          <p:nvPr/>
        </p:nvCxnSpPr>
        <p:spPr>
          <a:xfrm>
            <a:off x="8151682" y="4165099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3" name="Picture 132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8465595" y="3979414"/>
            <a:ext cx="850900" cy="381000"/>
          </a:xfrm>
          <a:prstGeom prst="rect">
            <a:avLst/>
          </a:prstGeom>
        </p:spPr>
      </p:pic>
      <p:pic>
        <p:nvPicPr>
          <p:cNvPr id="134" name="Picture 13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4673940" y="2743998"/>
            <a:ext cx="444500" cy="317500"/>
          </a:xfrm>
          <a:prstGeom prst="rect">
            <a:avLst/>
          </a:prstGeom>
        </p:spPr>
      </p:pic>
      <p:pic>
        <p:nvPicPr>
          <p:cNvPr id="135" name="Picture 13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4673940" y="4010319"/>
            <a:ext cx="444500" cy="317500"/>
          </a:xfrm>
          <a:prstGeom prst="rect">
            <a:avLst/>
          </a:prstGeom>
        </p:spPr>
      </p:pic>
      <p:pic>
        <p:nvPicPr>
          <p:cNvPr id="136" name="Picture 13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6897508" y="4447434"/>
            <a:ext cx="444500" cy="317500"/>
          </a:xfrm>
          <a:prstGeom prst="rect">
            <a:avLst/>
          </a:prstGeom>
        </p:spPr>
      </p:pic>
      <p:pic>
        <p:nvPicPr>
          <p:cNvPr id="137" name="Picture 13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6897508" y="3979414"/>
            <a:ext cx="444500" cy="317500"/>
          </a:xfrm>
          <a:prstGeom prst="rect">
            <a:avLst/>
          </a:prstGeom>
        </p:spPr>
      </p:pic>
      <p:pic>
        <p:nvPicPr>
          <p:cNvPr id="138" name="Picture 13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6897508" y="3291710"/>
            <a:ext cx="444500" cy="317500"/>
          </a:xfrm>
          <a:prstGeom prst="rect">
            <a:avLst/>
          </a:prstGeom>
        </p:spPr>
      </p:pic>
      <p:grpSp>
        <p:nvGrpSpPr>
          <p:cNvPr id="139" name="Group 69"/>
          <p:cNvGrpSpPr/>
          <p:nvPr/>
        </p:nvGrpSpPr>
        <p:grpSpPr>
          <a:xfrm>
            <a:off x="5288404" y="2863036"/>
            <a:ext cx="587424" cy="587424"/>
            <a:chOff x="1814244" y="1478440"/>
            <a:chExt cx="587424" cy="587424"/>
          </a:xfrm>
        </p:grpSpPr>
        <p:sp>
          <p:nvSpPr>
            <p:cNvPr id="140" name="Oval 139"/>
            <p:cNvSpPr/>
            <p:nvPr/>
          </p:nvSpPr>
          <p:spPr>
            <a:xfrm>
              <a:off x="1814244" y="1478440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/>
            <p:cNvCxnSpPr/>
            <p:nvPr/>
          </p:nvCxnSpPr>
          <p:spPr>
            <a:xfrm rot="5400000" flipH="1" flipV="1">
              <a:off x="1936903" y="1601099"/>
              <a:ext cx="342106" cy="3421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2" name="Group 72"/>
          <p:cNvGrpSpPr/>
          <p:nvPr/>
        </p:nvGrpSpPr>
        <p:grpSpPr>
          <a:xfrm>
            <a:off x="5288404" y="3860010"/>
            <a:ext cx="587424" cy="587424"/>
            <a:chOff x="1814244" y="1478440"/>
            <a:chExt cx="587424" cy="587424"/>
          </a:xfrm>
        </p:grpSpPr>
        <p:sp>
          <p:nvSpPr>
            <p:cNvPr id="143" name="Oval 142"/>
            <p:cNvSpPr/>
            <p:nvPr/>
          </p:nvSpPr>
          <p:spPr>
            <a:xfrm>
              <a:off x="1814244" y="1478440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4" name="Straight Connector 143"/>
            <p:cNvCxnSpPr/>
            <p:nvPr/>
          </p:nvCxnSpPr>
          <p:spPr>
            <a:xfrm rot="5400000" flipH="1" flipV="1">
              <a:off x="1936903" y="1601099"/>
              <a:ext cx="342106" cy="3421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75"/>
          <p:cNvGrpSpPr/>
          <p:nvPr/>
        </p:nvGrpSpPr>
        <p:grpSpPr>
          <a:xfrm>
            <a:off x="5288404" y="4904742"/>
            <a:ext cx="587424" cy="587424"/>
            <a:chOff x="1814244" y="1478440"/>
            <a:chExt cx="587424" cy="587424"/>
          </a:xfrm>
        </p:grpSpPr>
        <p:sp>
          <p:nvSpPr>
            <p:cNvPr id="146" name="Oval 145"/>
            <p:cNvSpPr/>
            <p:nvPr/>
          </p:nvSpPr>
          <p:spPr>
            <a:xfrm>
              <a:off x="1814244" y="1478440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Straight Connector 146"/>
            <p:cNvCxnSpPr/>
            <p:nvPr/>
          </p:nvCxnSpPr>
          <p:spPr>
            <a:xfrm rot="5400000" flipH="1" flipV="1">
              <a:off x="1936903" y="1601099"/>
              <a:ext cx="342106" cy="3421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8" name="Group 78"/>
          <p:cNvGrpSpPr/>
          <p:nvPr/>
        </p:nvGrpSpPr>
        <p:grpSpPr>
          <a:xfrm>
            <a:off x="7564258" y="3860010"/>
            <a:ext cx="587424" cy="587424"/>
            <a:chOff x="1814244" y="1478440"/>
            <a:chExt cx="587424" cy="587424"/>
          </a:xfrm>
        </p:grpSpPr>
        <p:sp>
          <p:nvSpPr>
            <p:cNvPr id="149" name="Oval 148"/>
            <p:cNvSpPr/>
            <p:nvPr/>
          </p:nvSpPr>
          <p:spPr>
            <a:xfrm>
              <a:off x="1814244" y="1478440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0" name="Straight Connector 149"/>
            <p:cNvCxnSpPr/>
            <p:nvPr/>
          </p:nvCxnSpPr>
          <p:spPr>
            <a:xfrm rot="5400000" flipH="1" flipV="1">
              <a:off x="1936903" y="1601099"/>
              <a:ext cx="342106" cy="3421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1" name="Group 75"/>
          <p:cNvGrpSpPr/>
          <p:nvPr/>
        </p:nvGrpSpPr>
        <p:grpSpPr>
          <a:xfrm>
            <a:off x="5288404" y="5938278"/>
            <a:ext cx="587424" cy="587424"/>
            <a:chOff x="1814244" y="1478440"/>
            <a:chExt cx="587424" cy="587424"/>
          </a:xfrm>
        </p:grpSpPr>
        <p:sp>
          <p:nvSpPr>
            <p:cNvPr id="152" name="Oval 151"/>
            <p:cNvSpPr/>
            <p:nvPr/>
          </p:nvSpPr>
          <p:spPr>
            <a:xfrm>
              <a:off x="1814244" y="1478440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3" name="Straight Connector 152"/>
            <p:cNvCxnSpPr/>
            <p:nvPr/>
          </p:nvCxnSpPr>
          <p:spPr>
            <a:xfrm rot="5400000" flipH="1" flipV="1">
              <a:off x="1936903" y="1601099"/>
              <a:ext cx="342106" cy="3421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4" name="Straight Arrow Connector 153"/>
          <p:cNvCxnSpPr/>
          <p:nvPr/>
        </p:nvCxnSpPr>
        <p:spPr>
          <a:xfrm flipV="1">
            <a:off x="5875828" y="4361408"/>
            <a:ext cx="1774456" cy="18705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/>
          <p:cNvCxnSpPr/>
          <p:nvPr/>
        </p:nvCxnSpPr>
        <p:spPr>
          <a:xfrm rot="16200000" flipH="1">
            <a:off x="2932458" y="3582333"/>
            <a:ext cx="2884702" cy="19992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/>
          <p:cNvCxnSpPr/>
          <p:nvPr/>
        </p:nvCxnSpPr>
        <p:spPr>
          <a:xfrm rot="16200000" flipH="1">
            <a:off x="3300337" y="4243922"/>
            <a:ext cx="2062921" cy="19132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/>
          <p:cNvCxnSpPr/>
          <p:nvPr/>
        </p:nvCxnSpPr>
        <p:spPr>
          <a:xfrm>
            <a:off x="3375188" y="5198454"/>
            <a:ext cx="1913216" cy="10335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8" name="Picture 15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4673940" y="5174666"/>
            <a:ext cx="444500" cy="317500"/>
          </a:xfrm>
          <a:prstGeom prst="rect">
            <a:avLst/>
          </a:prstGeom>
        </p:spPr>
      </p:pic>
      <p:pic>
        <p:nvPicPr>
          <p:cNvPr id="159" name="Picture 15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2"/>
              <a:stretch>
                <a:fillRect/>
              </a:stretch>
            </p:blipFill>
          </mc:Choice>
          <mc:Fallback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4597740" y="6208202"/>
            <a:ext cx="520700" cy="317500"/>
          </a:xfrm>
          <a:prstGeom prst="rect">
            <a:avLst/>
          </a:prstGeom>
        </p:spPr>
      </p:pic>
      <p:pic>
        <p:nvPicPr>
          <p:cNvPr id="160" name="Picture 15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4"/>
              <a:stretch>
                <a:fillRect/>
              </a:stretch>
            </p:blipFill>
          </mc:Choice>
          <mc:Fallback>
            <p:blipFill>
              <a:blip r:embed="rId25"/>
              <a:stretch>
                <a:fillRect/>
              </a:stretch>
            </p:blipFill>
          </mc:Fallback>
        </mc:AlternateContent>
        <p:spPr>
          <a:xfrm>
            <a:off x="6897508" y="5174666"/>
            <a:ext cx="520700" cy="317500"/>
          </a:xfrm>
          <a:prstGeom prst="rect">
            <a:avLst/>
          </a:prstGeom>
        </p:spPr>
      </p:pic>
      <p:sp>
        <p:nvSpPr>
          <p:cNvPr id="161" name="Slide Number Placeholder 160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Regression Neural Networks</a:t>
            </a:r>
          </a:p>
        </p:txBody>
      </p:sp>
      <p:pic>
        <p:nvPicPr>
          <p:cNvPr id="25" name="Picture 2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715109" y="3101210"/>
            <a:ext cx="279400" cy="1905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1715109" y="4113531"/>
            <a:ext cx="266700" cy="1905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1715109" y="5144504"/>
            <a:ext cx="279400" cy="190500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>
            <a:off x="2185717" y="3179314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2185717" y="3179314"/>
            <a:ext cx="1999241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185717" y="3179314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2185716" y="3179313"/>
            <a:ext cx="1913215" cy="102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2185717" y="4204810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185717" y="4204810"/>
            <a:ext cx="1913215" cy="10333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2185717" y="5238166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2185717" y="4412496"/>
            <a:ext cx="1999241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2185717" y="3387000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4686355" y="4412496"/>
            <a:ext cx="1774456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4686355" y="4204810"/>
            <a:ext cx="168843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4686355" y="3179314"/>
            <a:ext cx="1774456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962209" y="4204811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3484467" y="2783710"/>
            <a:ext cx="444500" cy="317500"/>
          </a:xfrm>
          <a:prstGeom prst="rect">
            <a:avLst/>
          </a:prstGeom>
        </p:spPr>
      </p:pic>
      <p:pic>
        <p:nvPicPr>
          <p:cNvPr id="56" name="Picture 5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3484467" y="4050031"/>
            <a:ext cx="444500" cy="317500"/>
          </a:xfrm>
          <a:prstGeom prst="rect">
            <a:avLst/>
          </a:prstGeom>
        </p:spPr>
      </p:pic>
      <p:pic>
        <p:nvPicPr>
          <p:cNvPr id="58" name="Picture 5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5708035" y="4487146"/>
            <a:ext cx="444500" cy="317500"/>
          </a:xfrm>
          <a:prstGeom prst="rect">
            <a:avLst/>
          </a:prstGeom>
        </p:spPr>
      </p:pic>
      <p:pic>
        <p:nvPicPr>
          <p:cNvPr id="59" name="Picture 5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5708035" y="4019126"/>
            <a:ext cx="444500" cy="317500"/>
          </a:xfrm>
          <a:prstGeom prst="rect">
            <a:avLst/>
          </a:prstGeom>
        </p:spPr>
      </p:pic>
      <p:pic>
        <p:nvPicPr>
          <p:cNvPr id="60" name="Picture 5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5708035" y="3331422"/>
            <a:ext cx="444500" cy="317500"/>
          </a:xfrm>
          <a:prstGeom prst="rect">
            <a:avLst/>
          </a:prstGeom>
        </p:spPr>
      </p:pic>
      <p:grpSp>
        <p:nvGrpSpPr>
          <p:cNvPr id="7" name="Group 69"/>
          <p:cNvGrpSpPr/>
          <p:nvPr/>
        </p:nvGrpSpPr>
        <p:grpSpPr>
          <a:xfrm>
            <a:off x="4098931" y="2902748"/>
            <a:ext cx="587424" cy="587424"/>
            <a:chOff x="1814244" y="1478440"/>
            <a:chExt cx="587424" cy="587424"/>
          </a:xfrm>
        </p:grpSpPr>
        <p:sp>
          <p:nvSpPr>
            <p:cNvPr id="71" name="Oval 70"/>
            <p:cNvSpPr/>
            <p:nvPr/>
          </p:nvSpPr>
          <p:spPr>
            <a:xfrm>
              <a:off x="1814244" y="1478440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2" name="Straight Connector 71"/>
            <p:cNvCxnSpPr/>
            <p:nvPr/>
          </p:nvCxnSpPr>
          <p:spPr>
            <a:xfrm rot="5400000" flipH="1" flipV="1">
              <a:off x="1936903" y="1601099"/>
              <a:ext cx="342106" cy="3421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2"/>
          <p:cNvGrpSpPr/>
          <p:nvPr/>
        </p:nvGrpSpPr>
        <p:grpSpPr>
          <a:xfrm>
            <a:off x="4098931" y="3899722"/>
            <a:ext cx="587424" cy="587424"/>
            <a:chOff x="1814244" y="1478440"/>
            <a:chExt cx="587424" cy="587424"/>
          </a:xfrm>
        </p:grpSpPr>
        <p:sp>
          <p:nvSpPr>
            <p:cNvPr id="74" name="Oval 73"/>
            <p:cNvSpPr/>
            <p:nvPr/>
          </p:nvSpPr>
          <p:spPr>
            <a:xfrm>
              <a:off x="1814244" y="1478440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5" name="Straight Connector 74"/>
            <p:cNvCxnSpPr/>
            <p:nvPr/>
          </p:nvCxnSpPr>
          <p:spPr>
            <a:xfrm rot="5400000" flipH="1" flipV="1">
              <a:off x="1936903" y="1601099"/>
              <a:ext cx="342106" cy="3421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75"/>
          <p:cNvGrpSpPr/>
          <p:nvPr/>
        </p:nvGrpSpPr>
        <p:grpSpPr>
          <a:xfrm>
            <a:off x="4098931" y="4944454"/>
            <a:ext cx="587424" cy="587424"/>
            <a:chOff x="1814244" y="1478440"/>
            <a:chExt cx="587424" cy="587424"/>
          </a:xfrm>
        </p:grpSpPr>
        <p:sp>
          <p:nvSpPr>
            <p:cNvPr id="77" name="Oval 76"/>
            <p:cNvSpPr/>
            <p:nvPr/>
          </p:nvSpPr>
          <p:spPr>
            <a:xfrm>
              <a:off x="1814244" y="1478440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/>
            <p:cNvCxnSpPr/>
            <p:nvPr/>
          </p:nvCxnSpPr>
          <p:spPr>
            <a:xfrm rot="5400000" flipH="1" flipV="1">
              <a:off x="1936903" y="1601099"/>
              <a:ext cx="342106" cy="3421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78"/>
          <p:cNvGrpSpPr/>
          <p:nvPr/>
        </p:nvGrpSpPr>
        <p:grpSpPr>
          <a:xfrm>
            <a:off x="6374785" y="3899722"/>
            <a:ext cx="587424" cy="587424"/>
            <a:chOff x="1814244" y="1478440"/>
            <a:chExt cx="587424" cy="587424"/>
          </a:xfrm>
        </p:grpSpPr>
        <p:sp>
          <p:nvSpPr>
            <p:cNvPr id="80" name="Oval 79"/>
            <p:cNvSpPr/>
            <p:nvPr/>
          </p:nvSpPr>
          <p:spPr>
            <a:xfrm>
              <a:off x="1814244" y="1478440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/>
            <p:cNvCxnSpPr/>
            <p:nvPr/>
          </p:nvCxnSpPr>
          <p:spPr>
            <a:xfrm rot="5400000" flipH="1" flipV="1">
              <a:off x="1936903" y="1601099"/>
              <a:ext cx="342106" cy="3421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75"/>
          <p:cNvGrpSpPr/>
          <p:nvPr/>
        </p:nvGrpSpPr>
        <p:grpSpPr>
          <a:xfrm>
            <a:off x="4098931" y="5977990"/>
            <a:ext cx="587424" cy="587424"/>
            <a:chOff x="1814244" y="1478440"/>
            <a:chExt cx="587424" cy="587424"/>
          </a:xfrm>
        </p:grpSpPr>
        <p:sp>
          <p:nvSpPr>
            <p:cNvPr id="67" name="Oval 66"/>
            <p:cNvSpPr/>
            <p:nvPr/>
          </p:nvSpPr>
          <p:spPr>
            <a:xfrm>
              <a:off x="1814244" y="1478440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0" name="Straight Connector 69"/>
            <p:cNvCxnSpPr/>
            <p:nvPr/>
          </p:nvCxnSpPr>
          <p:spPr>
            <a:xfrm rot="5400000" flipH="1" flipV="1">
              <a:off x="1936903" y="1601099"/>
              <a:ext cx="342106" cy="34210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6" name="Straight Arrow Connector 75"/>
          <p:cNvCxnSpPr/>
          <p:nvPr/>
        </p:nvCxnSpPr>
        <p:spPr>
          <a:xfrm flipV="1">
            <a:off x="4686355" y="4401120"/>
            <a:ext cx="1774456" cy="18705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rot="16200000" flipH="1">
            <a:off x="1742985" y="3622045"/>
            <a:ext cx="2884702" cy="19992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rot="16200000" flipH="1">
            <a:off x="2110864" y="4283634"/>
            <a:ext cx="2062921" cy="19132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2185715" y="5238166"/>
            <a:ext cx="1913216" cy="10335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3484467" y="5214378"/>
            <a:ext cx="444500" cy="317500"/>
          </a:xfrm>
          <a:prstGeom prst="rect">
            <a:avLst/>
          </a:prstGeom>
        </p:spPr>
      </p:pic>
      <p:pic>
        <p:nvPicPr>
          <p:cNvPr id="87" name="Picture 8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3408267" y="6247914"/>
            <a:ext cx="520700" cy="317500"/>
          </a:xfrm>
          <a:prstGeom prst="rect">
            <a:avLst/>
          </a:prstGeom>
        </p:spPr>
      </p:pic>
      <p:pic>
        <p:nvPicPr>
          <p:cNvPr id="88" name="Picture 8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3"/>
              <a:stretch>
                <a:fillRect/>
              </a:stretch>
            </p:blipFill>
          </mc:Choice>
          <mc:Fallback>
            <p:blipFill>
              <a:blip r:embed="rId24"/>
              <a:stretch>
                <a:fillRect/>
              </a:stretch>
            </p:blipFill>
          </mc:Fallback>
        </mc:AlternateContent>
        <p:spPr>
          <a:xfrm>
            <a:off x="5708035" y="5214378"/>
            <a:ext cx="520700" cy="317500"/>
          </a:xfrm>
          <a:prstGeom prst="rect">
            <a:avLst/>
          </a:prstGeom>
        </p:spPr>
      </p:pic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9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08752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Nothing special happens.</a:t>
            </a:r>
          </a:p>
          <a:p>
            <a:pPr lvl="1"/>
            <a:r>
              <a:rPr lang="en-US" dirty="0"/>
              <a:t>The product of two linear transformations is itself a linear transformation.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5" name="Picture 9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5"/>
              <a:stretch>
                <a:fillRect/>
              </a:stretch>
            </p:blipFill>
          </mc:Choice>
          <mc:Fallback>
            <p:blipFill>
              <a:blip r:embed="rId26"/>
              <a:stretch>
                <a:fillRect/>
              </a:stretch>
            </p:blipFill>
          </mc:Fallback>
        </mc:AlternateContent>
        <p:spPr>
          <a:xfrm>
            <a:off x="6257925" y="2416175"/>
            <a:ext cx="4241800" cy="889000"/>
          </a:xfrm>
          <a:prstGeom prst="rect">
            <a:avLst/>
          </a:prstGeom>
        </p:spPr>
      </p:pic>
      <p:pic>
        <p:nvPicPr>
          <p:cNvPr id="96" name="Picture 9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7"/>
              <a:stretch>
                <a:fillRect/>
              </a:stretch>
            </p:blipFill>
          </mc:Choice>
          <mc:Fallback>
            <p:blipFill>
              <a:blip r:embed="rId28"/>
              <a:stretch>
                <a:fillRect/>
              </a:stretch>
            </p:blipFill>
          </mc:Fallback>
        </mc:AlternateContent>
        <p:spPr>
          <a:xfrm>
            <a:off x="6961188" y="4130675"/>
            <a:ext cx="3378200" cy="889000"/>
          </a:xfrm>
          <a:prstGeom prst="rect">
            <a:avLst/>
          </a:prstGeom>
        </p:spPr>
      </p:pic>
      <p:pic>
        <p:nvPicPr>
          <p:cNvPr id="97" name="Picture 9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9"/>
              <a:srcRect l="-3273" t="-10286" r="-3273" b="-10286"/>
              <a:stretch>
                <a:fillRect/>
              </a:stretch>
            </p:blipFill>
          </mc:Choice>
          <mc:Fallback>
            <p:blipFill>
              <a:blip r:embed="rId30"/>
              <a:srcRect l="-3273" t="-10286" r="-3273" b="-10286"/>
              <a:stretch>
                <a:fillRect/>
              </a:stretch>
            </p:blipFill>
          </mc:Fallback>
        </mc:AlternateContent>
        <p:spPr>
          <a:xfrm>
            <a:off x="6853874" y="5258436"/>
            <a:ext cx="2976879" cy="107187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14379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 want to introduce non-</a:t>
            </a:r>
            <a:r>
              <a:rPr lang="en-US" dirty="0" err="1"/>
              <a:t>linearities</a:t>
            </a:r>
            <a:r>
              <a:rPr lang="en-US" dirty="0"/>
              <a:t> to the network.</a:t>
            </a:r>
          </a:p>
          <a:p>
            <a:pPr lvl="1"/>
            <a:r>
              <a:rPr lang="en-US" dirty="0"/>
              <a:t>Non-</a:t>
            </a:r>
            <a:r>
              <a:rPr lang="en-US" dirty="0" err="1"/>
              <a:t>linearities</a:t>
            </a:r>
            <a:r>
              <a:rPr lang="en-US" dirty="0"/>
              <a:t> allow a network to identify complex regions in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904582" y="3061498"/>
            <a:ext cx="279400" cy="1905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904582" y="4073819"/>
            <a:ext cx="266700" cy="1905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904582" y="5104792"/>
            <a:ext cx="279400" cy="1905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3375190" y="3139602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375190" y="3139602"/>
            <a:ext cx="1999241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375190" y="3139602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375190" y="3139602"/>
            <a:ext cx="1913215" cy="102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375190" y="4165098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375190" y="4165098"/>
            <a:ext cx="1913215" cy="10333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375190" y="5198454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375190" y="4372784"/>
            <a:ext cx="1999241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3375190" y="3347288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875828" y="4372784"/>
            <a:ext cx="1774456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875828" y="4165098"/>
            <a:ext cx="168843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875828" y="3139602"/>
            <a:ext cx="1774456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151682" y="4165099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8465595" y="3979414"/>
            <a:ext cx="850900" cy="38100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4673940" y="2743998"/>
            <a:ext cx="444500" cy="317500"/>
          </a:xfrm>
          <a:prstGeom prst="rect">
            <a:avLst/>
          </a:prstGeom>
        </p:spPr>
      </p:pic>
      <p:pic>
        <p:nvPicPr>
          <p:cNvPr id="23" name="Picture 22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4673940" y="4010319"/>
            <a:ext cx="444500" cy="317500"/>
          </a:xfrm>
          <a:prstGeom prst="rect">
            <a:avLst/>
          </a:prstGeom>
        </p:spPr>
      </p:pic>
      <p:pic>
        <p:nvPicPr>
          <p:cNvPr id="24" name="Picture 2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6897508" y="4447434"/>
            <a:ext cx="444500" cy="317500"/>
          </a:xfrm>
          <a:prstGeom prst="rect">
            <a:avLst/>
          </a:prstGeom>
        </p:spPr>
      </p:pic>
      <p:pic>
        <p:nvPicPr>
          <p:cNvPr id="25" name="Picture 2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6897508" y="3979414"/>
            <a:ext cx="444500" cy="317500"/>
          </a:xfrm>
          <a:prstGeom prst="rect">
            <a:avLst/>
          </a:prstGeom>
        </p:spPr>
      </p:pic>
      <p:pic>
        <p:nvPicPr>
          <p:cNvPr id="26" name="Picture 2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6897508" y="3291710"/>
            <a:ext cx="444500" cy="317500"/>
          </a:xfrm>
          <a:prstGeom prst="rect">
            <a:avLst/>
          </a:prstGeom>
        </p:spPr>
      </p:pic>
      <p:cxnSp>
        <p:nvCxnSpPr>
          <p:cNvPr id="42" name="Straight Arrow Connector 41"/>
          <p:cNvCxnSpPr/>
          <p:nvPr/>
        </p:nvCxnSpPr>
        <p:spPr>
          <a:xfrm flipV="1">
            <a:off x="5875828" y="4361408"/>
            <a:ext cx="1774456" cy="18705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6200000" flipH="1">
            <a:off x="2932458" y="3582333"/>
            <a:ext cx="2884702" cy="199924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16200000" flipH="1">
            <a:off x="3300337" y="4243922"/>
            <a:ext cx="2062921" cy="19132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375188" y="5198454"/>
            <a:ext cx="1913216" cy="10335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4673940" y="5174666"/>
            <a:ext cx="444500" cy="317500"/>
          </a:xfrm>
          <a:prstGeom prst="rect">
            <a:avLst/>
          </a:prstGeom>
        </p:spPr>
      </p:pic>
      <p:pic>
        <p:nvPicPr>
          <p:cNvPr id="47" name="Picture 4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2"/>
              <a:stretch>
                <a:fillRect/>
              </a:stretch>
            </p:blipFill>
          </mc:Choice>
          <mc:Fallback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4597740" y="6208202"/>
            <a:ext cx="520700" cy="317500"/>
          </a:xfrm>
          <a:prstGeom prst="rect">
            <a:avLst/>
          </a:prstGeom>
        </p:spPr>
      </p:pic>
      <p:pic>
        <p:nvPicPr>
          <p:cNvPr id="48" name="Picture 4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4"/>
              <a:stretch>
                <a:fillRect/>
              </a:stretch>
            </p:blipFill>
          </mc:Choice>
          <mc:Fallback>
            <p:blipFill>
              <a:blip r:embed="rId25"/>
              <a:stretch>
                <a:fillRect/>
              </a:stretch>
            </p:blipFill>
          </mc:Fallback>
        </mc:AlternateContent>
        <p:spPr>
          <a:xfrm>
            <a:off x="6897508" y="5174666"/>
            <a:ext cx="520700" cy="317500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5288404" y="2845889"/>
            <a:ext cx="587424" cy="587424"/>
            <a:chOff x="5401994" y="3071949"/>
            <a:chExt cx="587424" cy="587424"/>
          </a:xfrm>
        </p:grpSpPr>
        <p:sp>
          <p:nvSpPr>
            <p:cNvPr id="50" name="Oval 49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Curved Connector 50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5288404" y="3860010"/>
            <a:ext cx="587424" cy="587424"/>
            <a:chOff x="5401994" y="3071949"/>
            <a:chExt cx="587424" cy="587424"/>
          </a:xfrm>
        </p:grpSpPr>
        <p:sp>
          <p:nvSpPr>
            <p:cNvPr id="53" name="Oval 52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4" name="Curved Connector 53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5288404" y="4906330"/>
            <a:ext cx="587424" cy="587424"/>
            <a:chOff x="5401994" y="3071949"/>
            <a:chExt cx="587424" cy="587424"/>
          </a:xfrm>
        </p:grpSpPr>
        <p:sp>
          <p:nvSpPr>
            <p:cNvPr id="56" name="Oval 55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Curved Connector 56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5288405" y="5938277"/>
            <a:ext cx="587424" cy="587424"/>
            <a:chOff x="5401994" y="3071949"/>
            <a:chExt cx="587424" cy="587424"/>
          </a:xfrm>
        </p:grpSpPr>
        <p:sp>
          <p:nvSpPr>
            <p:cNvPr id="59" name="Oval 58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Curved Connector 59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7564258" y="3875357"/>
            <a:ext cx="587424" cy="587424"/>
            <a:chOff x="5401994" y="3071949"/>
            <a:chExt cx="587424" cy="587424"/>
          </a:xfrm>
        </p:grpSpPr>
        <p:sp>
          <p:nvSpPr>
            <p:cNvPr id="62" name="Oval 61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Curved Connector 62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</a:t>
            </a:r>
            <a:r>
              <a:rPr lang="en-US" dirty="0" err="1"/>
              <a:t>Separability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1" y="1600201"/>
            <a:ext cx="6436681" cy="1962878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1-layer cannot handle XOR</a:t>
            </a:r>
          </a:p>
          <a:p>
            <a:r>
              <a:rPr lang="en-US" sz="2000" dirty="0"/>
              <a:t>More layers can handle more complicated spaces – but require more parameters</a:t>
            </a:r>
          </a:p>
          <a:p>
            <a:r>
              <a:rPr lang="en-US" sz="2000" dirty="0"/>
              <a:t>Each node splits the feature space with a </a:t>
            </a:r>
            <a:r>
              <a:rPr lang="en-US" sz="2000" dirty="0" err="1"/>
              <a:t>hyperplane</a:t>
            </a:r>
            <a:endParaRPr lang="en-US" sz="2000" dirty="0"/>
          </a:p>
          <a:p>
            <a:r>
              <a:rPr lang="en-US" sz="2000" dirty="0"/>
              <a:t>If the second layer is AND a 2-layer network can represent any convex hull.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46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2325430" y="4069361"/>
            <a:ext cx="1208309" cy="1084951"/>
            <a:chOff x="801429" y="4069360"/>
            <a:chExt cx="1208309" cy="1084951"/>
          </a:xfrm>
        </p:grpSpPr>
        <p:cxnSp>
          <p:nvCxnSpPr>
            <p:cNvPr id="6" name="Straight Arrow Connector 5"/>
            <p:cNvCxnSpPr/>
            <p:nvPr/>
          </p:nvCxnSpPr>
          <p:spPr>
            <a:xfrm rot="5400000" flipH="1" flipV="1">
              <a:off x="431570" y="4611042"/>
              <a:ext cx="1084951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801429" y="4919267"/>
              <a:ext cx="1208309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" name="Straight Connector 10"/>
          <p:cNvCxnSpPr/>
          <p:nvPr/>
        </p:nvCxnSpPr>
        <p:spPr>
          <a:xfrm rot="16200000" flipH="1">
            <a:off x="2306564" y="4247709"/>
            <a:ext cx="925469" cy="887737"/>
          </a:xfrm>
          <a:prstGeom prst="lin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9" name="Freeform 18"/>
          <p:cNvSpPr/>
          <p:nvPr/>
        </p:nvSpPr>
        <p:spPr>
          <a:xfrm>
            <a:off x="2325429" y="4228843"/>
            <a:ext cx="863078" cy="924674"/>
          </a:xfrm>
          <a:custGeom>
            <a:avLst/>
            <a:gdLst>
              <a:gd name="connsiteX0" fmla="*/ 0 w 863078"/>
              <a:gd name="connsiteY0" fmla="*/ 0 h 924674"/>
              <a:gd name="connsiteX1" fmla="*/ 0 w 863078"/>
              <a:gd name="connsiteY1" fmla="*/ 924674 h 924674"/>
              <a:gd name="connsiteX2" fmla="*/ 863078 w 863078"/>
              <a:gd name="connsiteY2" fmla="*/ 912345 h 924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3078" h="924674">
                <a:moveTo>
                  <a:pt x="0" y="0"/>
                </a:moveTo>
                <a:lnTo>
                  <a:pt x="0" y="924674"/>
                </a:lnTo>
                <a:lnTo>
                  <a:pt x="863078" y="912345"/>
                </a:lnTo>
              </a:path>
            </a:pathLst>
          </a:custGeom>
          <a:gradFill flip="none" rotWithShape="1">
            <a:gsLst>
              <a:gs pos="0">
                <a:schemeClr val="accent3">
                  <a:tint val="100000"/>
                  <a:shade val="100000"/>
                  <a:satMod val="130000"/>
                  <a:alpha val="65000"/>
                </a:schemeClr>
              </a:gs>
              <a:gs pos="100000">
                <a:schemeClr val="accent3">
                  <a:tint val="50000"/>
                  <a:shade val="100000"/>
                  <a:satMod val="350000"/>
                  <a:alpha val="65000"/>
                </a:schemeClr>
              </a:gs>
            </a:gsLst>
            <a:lin ang="16200000" scaled="0"/>
            <a:tileRect/>
          </a:gradFill>
          <a:ln>
            <a:solidFill>
              <a:schemeClr val="accent3">
                <a:shade val="95000"/>
                <a:satMod val="105000"/>
                <a:alpha val="0"/>
              </a:schemeClr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2498841" y="5496580"/>
            <a:ext cx="689667" cy="293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2497251" y="5790292"/>
            <a:ext cx="691256" cy="293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775932" y="5790292"/>
            <a:ext cx="34254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3188507" y="5496580"/>
            <a:ext cx="587424" cy="587424"/>
            <a:chOff x="2061894" y="4690975"/>
            <a:chExt cx="587424" cy="587424"/>
          </a:xfrm>
        </p:grpSpPr>
        <p:sp>
          <p:nvSpPr>
            <p:cNvPr id="28" name="Oval 27"/>
            <p:cNvSpPr/>
            <p:nvPr/>
          </p:nvSpPr>
          <p:spPr>
            <a:xfrm>
              <a:off x="2061894" y="4690975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Elbow Connector 28"/>
            <p:cNvCxnSpPr/>
            <p:nvPr/>
          </p:nvCxnSpPr>
          <p:spPr>
            <a:xfrm flipV="1">
              <a:off x="2156226" y="4831417"/>
              <a:ext cx="350168" cy="284163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4495453" y="4018454"/>
            <a:ext cx="1233762" cy="1098077"/>
            <a:chOff x="4179762" y="4056237"/>
            <a:chExt cx="1233762" cy="1098077"/>
          </a:xfrm>
        </p:grpSpPr>
        <p:grpSp>
          <p:nvGrpSpPr>
            <p:cNvPr id="39" name="Group 38"/>
            <p:cNvGrpSpPr/>
            <p:nvPr/>
          </p:nvGrpSpPr>
          <p:grpSpPr>
            <a:xfrm>
              <a:off x="4205215" y="4069363"/>
              <a:ext cx="1208309" cy="1084951"/>
              <a:chOff x="801429" y="4069360"/>
              <a:chExt cx="1208309" cy="1084951"/>
            </a:xfrm>
          </p:grpSpPr>
          <p:cxnSp>
            <p:nvCxnSpPr>
              <p:cNvPr id="40" name="Straight Arrow Connector 39"/>
              <p:cNvCxnSpPr/>
              <p:nvPr/>
            </p:nvCxnSpPr>
            <p:spPr>
              <a:xfrm rot="5400000" flipH="1" flipV="1">
                <a:off x="431570" y="4611042"/>
                <a:ext cx="1084951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801429" y="4919267"/>
                <a:ext cx="1208309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Freeform 43"/>
            <p:cNvSpPr/>
            <p:nvPr/>
          </p:nvSpPr>
          <p:spPr>
            <a:xfrm>
              <a:off x="4179762" y="4056237"/>
              <a:ext cx="1208309" cy="1060293"/>
            </a:xfrm>
            <a:custGeom>
              <a:avLst/>
              <a:gdLst>
                <a:gd name="connsiteX0" fmla="*/ 0 w 1208309"/>
                <a:gd name="connsiteY0" fmla="*/ 493160 h 1060293"/>
                <a:gd name="connsiteX1" fmla="*/ 406879 w 1208309"/>
                <a:gd name="connsiteY1" fmla="*/ 1060293 h 1060293"/>
                <a:gd name="connsiteX2" fmla="*/ 863078 w 1208309"/>
                <a:gd name="connsiteY2" fmla="*/ 1060293 h 1060293"/>
                <a:gd name="connsiteX3" fmla="*/ 1208309 w 1208309"/>
                <a:gd name="connsiteY3" fmla="*/ 542476 h 1060293"/>
                <a:gd name="connsiteX4" fmla="*/ 1109671 w 1208309"/>
                <a:gd name="connsiteY4" fmla="*/ 0 h 1060293"/>
                <a:gd name="connsiteX5" fmla="*/ 480858 w 1208309"/>
                <a:gd name="connsiteY5" fmla="*/ 0 h 1060293"/>
                <a:gd name="connsiteX6" fmla="*/ 0 w 1208309"/>
                <a:gd name="connsiteY6" fmla="*/ 493160 h 10602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8309" h="1060293">
                  <a:moveTo>
                    <a:pt x="0" y="493160"/>
                  </a:moveTo>
                  <a:lnTo>
                    <a:pt x="406879" y="1060293"/>
                  </a:lnTo>
                  <a:lnTo>
                    <a:pt x="863078" y="1060293"/>
                  </a:lnTo>
                  <a:lnTo>
                    <a:pt x="1208309" y="542476"/>
                  </a:lnTo>
                  <a:lnTo>
                    <a:pt x="1109671" y="0"/>
                  </a:lnTo>
                  <a:lnTo>
                    <a:pt x="480858" y="0"/>
                  </a:lnTo>
                  <a:lnTo>
                    <a:pt x="0" y="49316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tint val="100000"/>
                    <a:shade val="100000"/>
                    <a:satMod val="130000"/>
                    <a:alpha val="65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  <a:alpha val="6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103213" y="5343310"/>
            <a:ext cx="587424" cy="587424"/>
            <a:chOff x="5401994" y="3071949"/>
            <a:chExt cx="587424" cy="587424"/>
          </a:xfrm>
        </p:grpSpPr>
        <p:sp>
          <p:nvSpPr>
            <p:cNvPr id="46" name="Oval 45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Curved Connector 46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5103213" y="6083196"/>
            <a:ext cx="587424" cy="587424"/>
            <a:chOff x="5401994" y="3071949"/>
            <a:chExt cx="587424" cy="587424"/>
          </a:xfrm>
        </p:grpSpPr>
        <p:sp>
          <p:nvSpPr>
            <p:cNvPr id="49" name="Oval 48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Curved Connector 49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1" name="Straight Arrow Connector 50"/>
          <p:cNvCxnSpPr/>
          <p:nvPr/>
        </p:nvCxnSpPr>
        <p:spPr>
          <a:xfrm>
            <a:off x="5692227" y="5718071"/>
            <a:ext cx="689667" cy="293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5690637" y="6011783"/>
            <a:ext cx="691256" cy="293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969318" y="6011783"/>
            <a:ext cx="34254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6381893" y="5718071"/>
            <a:ext cx="587424" cy="587424"/>
            <a:chOff x="2061894" y="4690975"/>
            <a:chExt cx="587424" cy="587424"/>
          </a:xfrm>
        </p:grpSpPr>
        <p:sp>
          <p:nvSpPr>
            <p:cNvPr id="55" name="Oval 54"/>
            <p:cNvSpPr/>
            <p:nvPr/>
          </p:nvSpPr>
          <p:spPr>
            <a:xfrm>
              <a:off x="2061894" y="4690975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Elbow Connector 55"/>
            <p:cNvCxnSpPr/>
            <p:nvPr/>
          </p:nvCxnSpPr>
          <p:spPr>
            <a:xfrm flipV="1">
              <a:off x="2156226" y="4831417"/>
              <a:ext cx="350168" cy="284163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Arrow Connector 56"/>
          <p:cNvCxnSpPr/>
          <p:nvPr/>
        </p:nvCxnSpPr>
        <p:spPr>
          <a:xfrm>
            <a:off x="4400422" y="5642566"/>
            <a:ext cx="68966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4398832" y="5642567"/>
            <a:ext cx="691256" cy="6629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rot="16200000" flipH="1">
            <a:off x="4385440" y="5659135"/>
            <a:ext cx="732754" cy="7027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4398833" y="6376908"/>
            <a:ext cx="70438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/>
          <p:cNvGrpSpPr/>
          <p:nvPr/>
        </p:nvGrpSpPr>
        <p:grpSpPr>
          <a:xfrm>
            <a:off x="8244287" y="2398192"/>
            <a:ext cx="1590529" cy="1517649"/>
            <a:chOff x="7008986" y="1872823"/>
            <a:chExt cx="1590529" cy="1517649"/>
          </a:xfrm>
        </p:grpSpPr>
        <p:grpSp>
          <p:nvGrpSpPr>
            <p:cNvPr id="67" name="Group 66"/>
            <p:cNvGrpSpPr/>
            <p:nvPr/>
          </p:nvGrpSpPr>
          <p:grpSpPr>
            <a:xfrm>
              <a:off x="7143817" y="2305521"/>
              <a:ext cx="1208309" cy="1084951"/>
              <a:chOff x="801429" y="4069360"/>
              <a:chExt cx="1208309" cy="1084951"/>
            </a:xfrm>
          </p:grpSpPr>
          <p:cxnSp>
            <p:nvCxnSpPr>
              <p:cNvPr id="68" name="Straight Arrow Connector 67"/>
              <p:cNvCxnSpPr/>
              <p:nvPr/>
            </p:nvCxnSpPr>
            <p:spPr>
              <a:xfrm rot="5400000" flipH="1" flipV="1">
                <a:off x="431570" y="4611042"/>
                <a:ext cx="1084951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>
                <a:off x="801429" y="4919267"/>
                <a:ext cx="1208309" cy="158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Freeform 69"/>
            <p:cNvSpPr/>
            <p:nvPr/>
          </p:nvSpPr>
          <p:spPr>
            <a:xfrm>
              <a:off x="7008986" y="1872823"/>
              <a:ext cx="1590529" cy="1109609"/>
            </a:xfrm>
            <a:custGeom>
              <a:avLst/>
              <a:gdLst>
                <a:gd name="connsiteX0" fmla="*/ 197275 w 1590529"/>
                <a:gd name="connsiteY0" fmla="*/ 505489 h 1109609"/>
                <a:gd name="connsiteX1" fmla="*/ 875407 w 1590529"/>
                <a:gd name="connsiteY1" fmla="*/ 0 h 1109609"/>
                <a:gd name="connsiteX2" fmla="*/ 1590529 w 1590529"/>
                <a:gd name="connsiteY2" fmla="*/ 443844 h 1109609"/>
                <a:gd name="connsiteX3" fmla="*/ 1109671 w 1590529"/>
                <a:gd name="connsiteY3" fmla="*/ 653437 h 1109609"/>
                <a:gd name="connsiteX4" fmla="*/ 875407 w 1590529"/>
                <a:gd name="connsiteY4" fmla="*/ 308225 h 1109609"/>
                <a:gd name="connsiteX5" fmla="*/ 431539 w 1590529"/>
                <a:gd name="connsiteY5" fmla="*/ 653437 h 1109609"/>
                <a:gd name="connsiteX6" fmla="*/ 1343935 w 1590529"/>
                <a:gd name="connsiteY6" fmla="*/ 1109609 h 1109609"/>
                <a:gd name="connsiteX7" fmla="*/ 0 w 1590529"/>
                <a:gd name="connsiteY7" fmla="*/ 912345 h 1109609"/>
                <a:gd name="connsiteX8" fmla="*/ 197275 w 1590529"/>
                <a:gd name="connsiteY8" fmla="*/ 505489 h 110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90529" h="1109609">
                  <a:moveTo>
                    <a:pt x="197275" y="505489"/>
                  </a:moveTo>
                  <a:lnTo>
                    <a:pt x="875407" y="0"/>
                  </a:lnTo>
                  <a:lnTo>
                    <a:pt x="1590529" y="443844"/>
                  </a:lnTo>
                  <a:lnTo>
                    <a:pt x="1109671" y="653437"/>
                  </a:lnTo>
                  <a:lnTo>
                    <a:pt x="875407" y="308225"/>
                  </a:lnTo>
                  <a:lnTo>
                    <a:pt x="431539" y="653437"/>
                  </a:lnTo>
                  <a:lnTo>
                    <a:pt x="1343935" y="1109609"/>
                  </a:lnTo>
                  <a:lnTo>
                    <a:pt x="0" y="912345"/>
                  </a:lnTo>
                  <a:lnTo>
                    <a:pt x="197275" y="50548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tint val="100000"/>
                    <a:shade val="100000"/>
                    <a:satMod val="130000"/>
                    <a:alpha val="65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  <a:alpha val="6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8257411" y="4069360"/>
            <a:ext cx="587424" cy="587424"/>
            <a:chOff x="5401994" y="3071949"/>
            <a:chExt cx="587424" cy="587424"/>
          </a:xfrm>
        </p:grpSpPr>
        <p:sp>
          <p:nvSpPr>
            <p:cNvPr id="83" name="Oval 82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4" name="Curved Connector 83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/>
          <p:cNvGrpSpPr/>
          <p:nvPr/>
        </p:nvGrpSpPr>
        <p:grpSpPr>
          <a:xfrm>
            <a:off x="8257411" y="4809246"/>
            <a:ext cx="587424" cy="587424"/>
            <a:chOff x="5401994" y="3071949"/>
            <a:chExt cx="587424" cy="587424"/>
          </a:xfrm>
        </p:grpSpPr>
        <p:sp>
          <p:nvSpPr>
            <p:cNvPr id="86" name="Oval 85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Curved Connector 86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8" name="Straight Arrow Connector 87"/>
          <p:cNvCxnSpPr/>
          <p:nvPr/>
        </p:nvCxnSpPr>
        <p:spPr>
          <a:xfrm>
            <a:off x="8846425" y="4444121"/>
            <a:ext cx="689667" cy="293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V="1">
            <a:off x="8844835" y="4737833"/>
            <a:ext cx="691256" cy="2937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10123516" y="4737833"/>
            <a:ext cx="34254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1" name="Group 90"/>
          <p:cNvGrpSpPr/>
          <p:nvPr/>
        </p:nvGrpSpPr>
        <p:grpSpPr>
          <a:xfrm>
            <a:off x="9536091" y="4444121"/>
            <a:ext cx="587424" cy="587424"/>
            <a:chOff x="2061894" y="4690975"/>
            <a:chExt cx="587424" cy="587424"/>
          </a:xfrm>
        </p:grpSpPr>
        <p:sp>
          <p:nvSpPr>
            <p:cNvPr id="92" name="Oval 91"/>
            <p:cNvSpPr/>
            <p:nvPr/>
          </p:nvSpPr>
          <p:spPr>
            <a:xfrm>
              <a:off x="2061894" y="4690975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Elbow Connector 92"/>
            <p:cNvCxnSpPr/>
            <p:nvPr/>
          </p:nvCxnSpPr>
          <p:spPr>
            <a:xfrm flipV="1">
              <a:off x="2156226" y="4831417"/>
              <a:ext cx="350168" cy="284163"/>
            </a:xfrm>
            <a:prstGeom prst="bent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4" name="Straight Arrow Connector 93"/>
          <p:cNvCxnSpPr/>
          <p:nvPr/>
        </p:nvCxnSpPr>
        <p:spPr>
          <a:xfrm>
            <a:off x="7554620" y="4368616"/>
            <a:ext cx="68966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V="1">
            <a:off x="7553030" y="4368617"/>
            <a:ext cx="691256" cy="6629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rot="16200000" flipH="1">
            <a:off x="7539638" y="4385185"/>
            <a:ext cx="732754" cy="7027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7553031" y="5102958"/>
            <a:ext cx="70438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8" name="Group 97"/>
          <p:cNvGrpSpPr/>
          <p:nvPr/>
        </p:nvGrpSpPr>
        <p:grpSpPr>
          <a:xfrm>
            <a:off x="7018146" y="4088488"/>
            <a:ext cx="587424" cy="587424"/>
            <a:chOff x="5401994" y="3071949"/>
            <a:chExt cx="587424" cy="587424"/>
          </a:xfrm>
        </p:grpSpPr>
        <p:sp>
          <p:nvSpPr>
            <p:cNvPr id="99" name="Oval 98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0" name="Curved Connector 99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>
            <a:off x="7018146" y="4828374"/>
            <a:ext cx="587424" cy="587424"/>
            <a:chOff x="5401994" y="3071949"/>
            <a:chExt cx="587424" cy="587424"/>
          </a:xfrm>
        </p:grpSpPr>
        <p:sp>
          <p:nvSpPr>
            <p:cNvPr id="102" name="Oval 101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3" name="Curved Connector 102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4" name="Straight Arrow Connector 103"/>
          <p:cNvCxnSpPr/>
          <p:nvPr/>
        </p:nvCxnSpPr>
        <p:spPr>
          <a:xfrm>
            <a:off x="6315355" y="4387744"/>
            <a:ext cx="689667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 flipV="1">
            <a:off x="6313765" y="4387745"/>
            <a:ext cx="691256" cy="6629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rot="16200000" flipH="1">
            <a:off x="6300373" y="4404313"/>
            <a:ext cx="732754" cy="7027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6313766" y="5122086"/>
            <a:ext cx="704381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Feed-Forward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099849"/>
          </a:xfrm>
        </p:spPr>
        <p:txBody>
          <a:bodyPr/>
          <a:lstStyle/>
          <a:p>
            <a:r>
              <a:rPr lang="en-US" dirty="0"/>
              <a:t>Predictions are fed forward through the network to classify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47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026558" y="3041601"/>
            <a:ext cx="587424" cy="587424"/>
            <a:chOff x="5401994" y="3071949"/>
            <a:chExt cx="587424" cy="587424"/>
          </a:xfrm>
        </p:grpSpPr>
        <p:sp>
          <p:nvSpPr>
            <p:cNvPr id="6" name="Oval 5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Curved Connector 6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4026558" y="4067097"/>
            <a:ext cx="587424" cy="587424"/>
            <a:chOff x="5401994" y="3071949"/>
            <a:chExt cx="587424" cy="587424"/>
          </a:xfrm>
        </p:grpSpPr>
        <p:sp>
          <p:nvSpPr>
            <p:cNvPr id="9" name="Oval 8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Curved Connector 9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4026558" y="5100453"/>
            <a:ext cx="587424" cy="587424"/>
            <a:chOff x="5401994" y="3071949"/>
            <a:chExt cx="587424" cy="587424"/>
          </a:xfrm>
        </p:grpSpPr>
        <p:sp>
          <p:nvSpPr>
            <p:cNvPr id="12" name="Oval 11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Curved Connector 12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6527197" y="3041601"/>
            <a:ext cx="587424" cy="587424"/>
            <a:chOff x="5401994" y="3071949"/>
            <a:chExt cx="587424" cy="587424"/>
          </a:xfrm>
        </p:grpSpPr>
        <p:sp>
          <p:nvSpPr>
            <p:cNvPr id="15" name="Oval 14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Curved Connector 15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6527197" y="4067097"/>
            <a:ext cx="587424" cy="587424"/>
            <a:chOff x="5401994" y="3071949"/>
            <a:chExt cx="587424" cy="587424"/>
          </a:xfrm>
        </p:grpSpPr>
        <p:sp>
          <p:nvSpPr>
            <p:cNvPr id="18" name="Oval 17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Curved Connector 18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527197" y="5100453"/>
            <a:ext cx="587424" cy="587424"/>
            <a:chOff x="5401994" y="3071949"/>
            <a:chExt cx="587424" cy="587424"/>
          </a:xfrm>
        </p:grpSpPr>
        <p:sp>
          <p:nvSpPr>
            <p:cNvPr id="21" name="Oval 20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Curved Connector 21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8803051" y="4067097"/>
            <a:ext cx="587424" cy="587424"/>
            <a:chOff x="5401994" y="3071949"/>
            <a:chExt cx="587424" cy="587424"/>
          </a:xfrm>
        </p:grpSpPr>
        <p:sp>
          <p:nvSpPr>
            <p:cNvPr id="24" name="Oval 2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92375" y="3161959"/>
            <a:ext cx="279400" cy="1905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498725" y="3865221"/>
            <a:ext cx="266700" cy="1905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467345" y="4596258"/>
            <a:ext cx="279400" cy="1905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388555" y="5395753"/>
            <a:ext cx="355600" cy="190500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6" idx="6"/>
            <a:endCxn id="15" idx="2"/>
          </p:cNvCxnSpPr>
          <p:nvPr/>
        </p:nvCxnSpPr>
        <p:spPr>
          <a:xfrm>
            <a:off x="4613983" y="3335313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6"/>
            <a:endCxn id="18" idx="1"/>
          </p:cNvCxnSpPr>
          <p:nvPr/>
        </p:nvCxnSpPr>
        <p:spPr>
          <a:xfrm>
            <a:off x="4613983" y="3335313"/>
            <a:ext cx="1999241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6"/>
            <a:endCxn id="21" idx="1"/>
          </p:cNvCxnSpPr>
          <p:nvPr/>
        </p:nvCxnSpPr>
        <p:spPr>
          <a:xfrm>
            <a:off x="4613983" y="3335313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6"/>
            <a:endCxn id="15" idx="2"/>
          </p:cNvCxnSpPr>
          <p:nvPr/>
        </p:nvCxnSpPr>
        <p:spPr>
          <a:xfrm flipV="1">
            <a:off x="4613983" y="3335313"/>
            <a:ext cx="1913215" cy="102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6"/>
            <a:endCxn id="18" idx="2"/>
          </p:cNvCxnSpPr>
          <p:nvPr/>
        </p:nvCxnSpPr>
        <p:spPr>
          <a:xfrm>
            <a:off x="4613983" y="4360809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9" idx="6"/>
            <a:endCxn id="21" idx="2"/>
          </p:cNvCxnSpPr>
          <p:nvPr/>
        </p:nvCxnSpPr>
        <p:spPr>
          <a:xfrm>
            <a:off x="4613983" y="4360809"/>
            <a:ext cx="1913215" cy="10333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6"/>
          </p:cNvCxnSpPr>
          <p:nvPr/>
        </p:nvCxnSpPr>
        <p:spPr>
          <a:xfrm>
            <a:off x="4613983" y="5394165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2" idx="6"/>
            <a:endCxn id="18" idx="3"/>
          </p:cNvCxnSpPr>
          <p:nvPr/>
        </p:nvCxnSpPr>
        <p:spPr>
          <a:xfrm flipV="1">
            <a:off x="4613983" y="4568495"/>
            <a:ext cx="1999241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2" idx="6"/>
            <a:endCxn id="15" idx="3"/>
          </p:cNvCxnSpPr>
          <p:nvPr/>
        </p:nvCxnSpPr>
        <p:spPr>
          <a:xfrm flipV="1">
            <a:off x="4613983" y="3542999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3"/>
            <a:endCxn id="6" idx="2"/>
          </p:cNvCxnSpPr>
          <p:nvPr/>
        </p:nvCxnSpPr>
        <p:spPr>
          <a:xfrm>
            <a:off x="2771776" y="3257209"/>
            <a:ext cx="1254783" cy="78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  <a:endCxn id="9" idx="1"/>
          </p:cNvCxnSpPr>
          <p:nvPr/>
        </p:nvCxnSpPr>
        <p:spPr>
          <a:xfrm>
            <a:off x="2771776" y="3257209"/>
            <a:ext cx="1340809" cy="895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3"/>
            <a:endCxn id="12" idx="1"/>
          </p:cNvCxnSpPr>
          <p:nvPr/>
        </p:nvCxnSpPr>
        <p:spPr>
          <a:xfrm>
            <a:off x="2771776" y="3257209"/>
            <a:ext cx="1340809" cy="1929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3"/>
            <a:endCxn id="6" idx="2"/>
          </p:cNvCxnSpPr>
          <p:nvPr/>
        </p:nvCxnSpPr>
        <p:spPr>
          <a:xfrm flipV="1">
            <a:off x="2765426" y="3335313"/>
            <a:ext cx="1261133" cy="6251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  <a:endCxn id="9" idx="2"/>
          </p:cNvCxnSpPr>
          <p:nvPr/>
        </p:nvCxnSpPr>
        <p:spPr>
          <a:xfrm>
            <a:off x="2765426" y="3960471"/>
            <a:ext cx="1261133" cy="400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7" idx="3"/>
            <a:endCxn id="12" idx="2"/>
          </p:cNvCxnSpPr>
          <p:nvPr/>
        </p:nvCxnSpPr>
        <p:spPr>
          <a:xfrm>
            <a:off x="2765426" y="3960471"/>
            <a:ext cx="1261133" cy="1433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8" idx="3"/>
            <a:endCxn id="6" idx="3"/>
          </p:cNvCxnSpPr>
          <p:nvPr/>
        </p:nvCxnSpPr>
        <p:spPr>
          <a:xfrm flipV="1">
            <a:off x="2746746" y="3543000"/>
            <a:ext cx="1365839" cy="1148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3"/>
            <a:endCxn id="9" idx="2"/>
          </p:cNvCxnSpPr>
          <p:nvPr/>
        </p:nvCxnSpPr>
        <p:spPr>
          <a:xfrm flipV="1">
            <a:off x="2746746" y="4360810"/>
            <a:ext cx="1279813" cy="3306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  <a:endCxn id="12" idx="2"/>
          </p:cNvCxnSpPr>
          <p:nvPr/>
        </p:nvCxnSpPr>
        <p:spPr>
          <a:xfrm flipV="1">
            <a:off x="2744156" y="5394165"/>
            <a:ext cx="1282403" cy="96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9" idx="3"/>
            <a:endCxn id="9" idx="3"/>
          </p:cNvCxnSpPr>
          <p:nvPr/>
        </p:nvCxnSpPr>
        <p:spPr>
          <a:xfrm flipV="1">
            <a:off x="2744156" y="4568495"/>
            <a:ext cx="1368429" cy="922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8" idx="3"/>
            <a:endCxn id="12" idx="2"/>
          </p:cNvCxnSpPr>
          <p:nvPr/>
        </p:nvCxnSpPr>
        <p:spPr>
          <a:xfrm>
            <a:off x="2746746" y="4691509"/>
            <a:ext cx="1279813" cy="7026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3"/>
            <a:endCxn id="6" idx="3"/>
          </p:cNvCxnSpPr>
          <p:nvPr/>
        </p:nvCxnSpPr>
        <p:spPr>
          <a:xfrm flipV="1">
            <a:off x="2744156" y="3542999"/>
            <a:ext cx="1368429" cy="1948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24" idx="3"/>
          </p:cNvCxnSpPr>
          <p:nvPr/>
        </p:nvCxnSpPr>
        <p:spPr>
          <a:xfrm flipV="1">
            <a:off x="7114621" y="4568495"/>
            <a:ext cx="1774456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8" idx="6"/>
            <a:endCxn id="24" idx="2"/>
          </p:cNvCxnSpPr>
          <p:nvPr/>
        </p:nvCxnSpPr>
        <p:spPr>
          <a:xfrm>
            <a:off x="7114621" y="4360809"/>
            <a:ext cx="168843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5" idx="6"/>
            <a:endCxn id="24" idx="1"/>
          </p:cNvCxnSpPr>
          <p:nvPr/>
        </p:nvCxnSpPr>
        <p:spPr>
          <a:xfrm>
            <a:off x="7114621" y="3335313"/>
            <a:ext cx="1774456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4" idx="6"/>
          </p:cNvCxnSpPr>
          <p:nvPr/>
        </p:nvCxnSpPr>
        <p:spPr>
          <a:xfrm>
            <a:off x="9390475" y="4360810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595688" y="3008313"/>
            <a:ext cx="444500" cy="393700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681413" y="3835400"/>
            <a:ext cx="444500" cy="393700"/>
          </a:xfrm>
          <a:prstGeom prst="rect">
            <a:avLst/>
          </a:prstGeom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3546475" y="4883150"/>
            <a:ext cx="444500" cy="393700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6037263" y="4945063"/>
            <a:ext cx="444500" cy="393700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6024563" y="4117975"/>
            <a:ext cx="444500" cy="3937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6061075" y="2971800"/>
            <a:ext cx="444500" cy="39370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2"/>
              <a:stretch>
                <a:fillRect/>
              </a:stretch>
            </p:blipFill>
          </mc:Choice>
          <mc:Fallback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8207375" y="3527425"/>
            <a:ext cx="444500" cy="3175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4"/>
              <a:stretch>
                <a:fillRect/>
              </a:stretch>
            </p:blipFill>
          </mc:Choice>
          <mc:Fallback>
            <p:blipFill>
              <a:blip r:embed="rId25"/>
              <a:stretch>
                <a:fillRect/>
              </a:stretch>
            </p:blipFill>
          </mc:Fallback>
        </mc:AlternateContent>
        <p:spPr>
          <a:xfrm>
            <a:off x="8132763" y="4033838"/>
            <a:ext cx="444500" cy="317500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6"/>
              <a:stretch>
                <a:fillRect/>
              </a:stretch>
            </p:blipFill>
          </mc:Choice>
          <mc:Fallback>
            <p:blipFill>
              <a:blip r:embed="rId27"/>
              <a:stretch>
                <a:fillRect/>
              </a:stretch>
            </p:blipFill>
          </mc:Fallback>
        </mc:AlternateContent>
        <p:spPr>
          <a:xfrm>
            <a:off x="8058150" y="4476750"/>
            <a:ext cx="444500" cy="3175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Feed-Forward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099849"/>
          </a:xfrm>
        </p:spPr>
        <p:txBody>
          <a:bodyPr/>
          <a:lstStyle/>
          <a:p>
            <a:r>
              <a:rPr lang="en-US" dirty="0"/>
              <a:t>Predictions are fed forward through the network to classify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026558" y="3041601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4115458" y="3194001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026558" y="4067097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4115458" y="4219497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026558" y="5100453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urved Connector 12"/>
          <p:cNvCxnSpPr/>
          <p:nvPr/>
        </p:nvCxnSpPr>
        <p:spPr>
          <a:xfrm flipV="1">
            <a:off x="4115458" y="5252853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6527197" y="3041601"/>
            <a:ext cx="587424" cy="587424"/>
            <a:chOff x="5401994" y="3071949"/>
            <a:chExt cx="587424" cy="587424"/>
          </a:xfrm>
        </p:grpSpPr>
        <p:sp>
          <p:nvSpPr>
            <p:cNvPr id="15" name="Oval 14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Curved Connector 15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6527197" y="4067097"/>
            <a:ext cx="587424" cy="587424"/>
            <a:chOff x="5401994" y="3071949"/>
            <a:chExt cx="587424" cy="587424"/>
          </a:xfrm>
        </p:grpSpPr>
        <p:sp>
          <p:nvSpPr>
            <p:cNvPr id="18" name="Oval 17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Curved Connector 18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527197" y="5100453"/>
            <a:ext cx="587424" cy="587424"/>
            <a:chOff x="5401994" y="3071949"/>
            <a:chExt cx="587424" cy="587424"/>
          </a:xfrm>
        </p:grpSpPr>
        <p:sp>
          <p:nvSpPr>
            <p:cNvPr id="21" name="Oval 20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Curved Connector 21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8803051" y="4067097"/>
            <a:ext cx="587424" cy="587424"/>
            <a:chOff x="5401994" y="3071949"/>
            <a:chExt cx="587424" cy="587424"/>
          </a:xfrm>
        </p:grpSpPr>
        <p:sp>
          <p:nvSpPr>
            <p:cNvPr id="24" name="Oval 2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92375" y="3161959"/>
            <a:ext cx="279400" cy="1905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498725" y="3865221"/>
            <a:ext cx="266700" cy="1905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467345" y="4596258"/>
            <a:ext cx="279400" cy="1905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388555" y="5395753"/>
            <a:ext cx="355600" cy="190500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6" idx="6"/>
            <a:endCxn id="15" idx="2"/>
          </p:cNvCxnSpPr>
          <p:nvPr/>
        </p:nvCxnSpPr>
        <p:spPr>
          <a:xfrm>
            <a:off x="4613983" y="3335313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6"/>
            <a:endCxn id="18" idx="1"/>
          </p:cNvCxnSpPr>
          <p:nvPr/>
        </p:nvCxnSpPr>
        <p:spPr>
          <a:xfrm>
            <a:off x="4613983" y="3335313"/>
            <a:ext cx="1999241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6"/>
            <a:endCxn id="21" idx="1"/>
          </p:cNvCxnSpPr>
          <p:nvPr/>
        </p:nvCxnSpPr>
        <p:spPr>
          <a:xfrm>
            <a:off x="4613983" y="3335313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6"/>
            <a:endCxn id="15" idx="2"/>
          </p:cNvCxnSpPr>
          <p:nvPr/>
        </p:nvCxnSpPr>
        <p:spPr>
          <a:xfrm flipV="1">
            <a:off x="4613983" y="3335313"/>
            <a:ext cx="1913215" cy="102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6"/>
            <a:endCxn id="18" idx="2"/>
          </p:cNvCxnSpPr>
          <p:nvPr/>
        </p:nvCxnSpPr>
        <p:spPr>
          <a:xfrm>
            <a:off x="4613983" y="4360809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9" idx="6"/>
            <a:endCxn id="21" idx="2"/>
          </p:cNvCxnSpPr>
          <p:nvPr/>
        </p:nvCxnSpPr>
        <p:spPr>
          <a:xfrm>
            <a:off x="4613983" y="4360809"/>
            <a:ext cx="1913215" cy="10333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6"/>
          </p:cNvCxnSpPr>
          <p:nvPr/>
        </p:nvCxnSpPr>
        <p:spPr>
          <a:xfrm>
            <a:off x="4613983" y="5394165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2" idx="6"/>
            <a:endCxn id="18" idx="3"/>
          </p:cNvCxnSpPr>
          <p:nvPr/>
        </p:nvCxnSpPr>
        <p:spPr>
          <a:xfrm flipV="1">
            <a:off x="4613983" y="4568495"/>
            <a:ext cx="1999241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2" idx="6"/>
            <a:endCxn id="15" idx="3"/>
          </p:cNvCxnSpPr>
          <p:nvPr/>
        </p:nvCxnSpPr>
        <p:spPr>
          <a:xfrm flipV="1">
            <a:off x="4613983" y="3542999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3"/>
            <a:endCxn id="6" idx="2"/>
          </p:cNvCxnSpPr>
          <p:nvPr/>
        </p:nvCxnSpPr>
        <p:spPr>
          <a:xfrm>
            <a:off x="2771776" y="3257209"/>
            <a:ext cx="1254783" cy="78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  <a:endCxn id="9" idx="1"/>
          </p:cNvCxnSpPr>
          <p:nvPr/>
        </p:nvCxnSpPr>
        <p:spPr>
          <a:xfrm>
            <a:off x="2771776" y="3257209"/>
            <a:ext cx="1340809" cy="895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3"/>
            <a:endCxn id="12" idx="1"/>
          </p:cNvCxnSpPr>
          <p:nvPr/>
        </p:nvCxnSpPr>
        <p:spPr>
          <a:xfrm>
            <a:off x="2771776" y="3257209"/>
            <a:ext cx="1340809" cy="1929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3"/>
            <a:endCxn id="6" idx="2"/>
          </p:cNvCxnSpPr>
          <p:nvPr/>
        </p:nvCxnSpPr>
        <p:spPr>
          <a:xfrm flipV="1">
            <a:off x="2765426" y="3335313"/>
            <a:ext cx="1261133" cy="6251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  <a:endCxn id="9" idx="2"/>
          </p:cNvCxnSpPr>
          <p:nvPr/>
        </p:nvCxnSpPr>
        <p:spPr>
          <a:xfrm>
            <a:off x="2765426" y="3960471"/>
            <a:ext cx="1261133" cy="400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7" idx="3"/>
            <a:endCxn id="12" idx="2"/>
          </p:cNvCxnSpPr>
          <p:nvPr/>
        </p:nvCxnSpPr>
        <p:spPr>
          <a:xfrm>
            <a:off x="2765426" y="3960471"/>
            <a:ext cx="1261133" cy="1433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8" idx="3"/>
            <a:endCxn id="6" idx="3"/>
          </p:cNvCxnSpPr>
          <p:nvPr/>
        </p:nvCxnSpPr>
        <p:spPr>
          <a:xfrm flipV="1">
            <a:off x="2746746" y="3543000"/>
            <a:ext cx="1365839" cy="1148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3"/>
            <a:endCxn id="9" idx="2"/>
          </p:cNvCxnSpPr>
          <p:nvPr/>
        </p:nvCxnSpPr>
        <p:spPr>
          <a:xfrm flipV="1">
            <a:off x="2746746" y="4360810"/>
            <a:ext cx="1279813" cy="3306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  <a:endCxn id="12" idx="2"/>
          </p:cNvCxnSpPr>
          <p:nvPr/>
        </p:nvCxnSpPr>
        <p:spPr>
          <a:xfrm flipV="1">
            <a:off x="2744156" y="5394165"/>
            <a:ext cx="1282403" cy="96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9" idx="3"/>
            <a:endCxn id="9" idx="3"/>
          </p:cNvCxnSpPr>
          <p:nvPr/>
        </p:nvCxnSpPr>
        <p:spPr>
          <a:xfrm flipV="1">
            <a:off x="2744156" y="4568495"/>
            <a:ext cx="1368429" cy="922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8" idx="3"/>
            <a:endCxn id="12" idx="2"/>
          </p:cNvCxnSpPr>
          <p:nvPr/>
        </p:nvCxnSpPr>
        <p:spPr>
          <a:xfrm>
            <a:off x="2746746" y="4691509"/>
            <a:ext cx="1279813" cy="7026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3"/>
            <a:endCxn id="6" idx="3"/>
          </p:cNvCxnSpPr>
          <p:nvPr/>
        </p:nvCxnSpPr>
        <p:spPr>
          <a:xfrm flipV="1">
            <a:off x="2744156" y="3542999"/>
            <a:ext cx="1368429" cy="1948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24" idx="3"/>
          </p:cNvCxnSpPr>
          <p:nvPr/>
        </p:nvCxnSpPr>
        <p:spPr>
          <a:xfrm flipV="1">
            <a:off x="7114621" y="4568495"/>
            <a:ext cx="1774456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8" idx="6"/>
            <a:endCxn id="24" idx="2"/>
          </p:cNvCxnSpPr>
          <p:nvPr/>
        </p:nvCxnSpPr>
        <p:spPr>
          <a:xfrm>
            <a:off x="7114621" y="4360809"/>
            <a:ext cx="168843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5" idx="6"/>
            <a:endCxn id="24" idx="1"/>
          </p:cNvCxnSpPr>
          <p:nvPr/>
        </p:nvCxnSpPr>
        <p:spPr>
          <a:xfrm>
            <a:off x="7114621" y="3335313"/>
            <a:ext cx="1774456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4" idx="6"/>
          </p:cNvCxnSpPr>
          <p:nvPr/>
        </p:nvCxnSpPr>
        <p:spPr>
          <a:xfrm>
            <a:off x="9390475" y="4360810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595688" y="3008313"/>
            <a:ext cx="444500" cy="393700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681413" y="3835400"/>
            <a:ext cx="444500" cy="393700"/>
          </a:xfrm>
          <a:prstGeom prst="rect">
            <a:avLst/>
          </a:prstGeom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3546475" y="4883150"/>
            <a:ext cx="444500" cy="393700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6037263" y="4945063"/>
            <a:ext cx="444500" cy="393700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6024563" y="4117975"/>
            <a:ext cx="444500" cy="3937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6061075" y="2971800"/>
            <a:ext cx="444500" cy="39370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2"/>
              <a:stretch>
                <a:fillRect/>
              </a:stretch>
            </p:blipFill>
          </mc:Choice>
          <mc:Fallback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8207375" y="3527425"/>
            <a:ext cx="444500" cy="3175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4"/>
              <a:stretch>
                <a:fillRect/>
              </a:stretch>
            </p:blipFill>
          </mc:Choice>
          <mc:Fallback>
            <p:blipFill>
              <a:blip r:embed="rId25"/>
              <a:stretch>
                <a:fillRect/>
              </a:stretch>
            </p:blipFill>
          </mc:Fallback>
        </mc:AlternateContent>
        <p:spPr>
          <a:xfrm>
            <a:off x="8132763" y="4033838"/>
            <a:ext cx="444500" cy="317500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6"/>
              <a:stretch>
                <a:fillRect/>
              </a:stretch>
            </p:blipFill>
          </mc:Choice>
          <mc:Fallback>
            <p:blipFill>
              <a:blip r:embed="rId27"/>
              <a:stretch>
                <a:fillRect/>
              </a:stretch>
            </p:blipFill>
          </mc:Fallback>
        </mc:AlternateContent>
        <p:spPr>
          <a:xfrm>
            <a:off x="8058150" y="4476750"/>
            <a:ext cx="444500" cy="3175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Feed-Forward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099849"/>
          </a:xfrm>
        </p:spPr>
        <p:txBody>
          <a:bodyPr/>
          <a:lstStyle/>
          <a:p>
            <a:r>
              <a:rPr lang="en-US" dirty="0"/>
              <a:t>Predictions are fed forward through the network to classify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026558" y="3041601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4115458" y="3194001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026558" y="4067097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4115458" y="4219497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026558" y="5100453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urved Connector 12"/>
          <p:cNvCxnSpPr/>
          <p:nvPr/>
        </p:nvCxnSpPr>
        <p:spPr>
          <a:xfrm flipV="1">
            <a:off x="4115458" y="5252853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13"/>
          <p:cNvGrpSpPr/>
          <p:nvPr/>
        </p:nvGrpSpPr>
        <p:grpSpPr>
          <a:xfrm>
            <a:off x="6527197" y="3041601"/>
            <a:ext cx="587424" cy="587424"/>
            <a:chOff x="5401994" y="3071949"/>
            <a:chExt cx="587424" cy="587424"/>
          </a:xfrm>
        </p:grpSpPr>
        <p:sp>
          <p:nvSpPr>
            <p:cNvPr id="15" name="Oval 14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Curved Connector 15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6"/>
          <p:cNvGrpSpPr/>
          <p:nvPr/>
        </p:nvGrpSpPr>
        <p:grpSpPr>
          <a:xfrm>
            <a:off x="6527197" y="4067097"/>
            <a:ext cx="587424" cy="587424"/>
            <a:chOff x="5401994" y="3071949"/>
            <a:chExt cx="587424" cy="587424"/>
          </a:xfrm>
        </p:grpSpPr>
        <p:sp>
          <p:nvSpPr>
            <p:cNvPr id="18" name="Oval 17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Curved Connector 18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9"/>
          <p:cNvGrpSpPr/>
          <p:nvPr/>
        </p:nvGrpSpPr>
        <p:grpSpPr>
          <a:xfrm>
            <a:off x="6527197" y="5100453"/>
            <a:ext cx="587424" cy="587424"/>
            <a:chOff x="5401994" y="3071949"/>
            <a:chExt cx="587424" cy="587424"/>
          </a:xfrm>
        </p:grpSpPr>
        <p:sp>
          <p:nvSpPr>
            <p:cNvPr id="21" name="Oval 20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Curved Connector 21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22"/>
          <p:cNvGrpSpPr/>
          <p:nvPr/>
        </p:nvGrpSpPr>
        <p:grpSpPr>
          <a:xfrm>
            <a:off x="8803051" y="4067097"/>
            <a:ext cx="587424" cy="587424"/>
            <a:chOff x="5401994" y="3071949"/>
            <a:chExt cx="587424" cy="587424"/>
          </a:xfrm>
        </p:grpSpPr>
        <p:sp>
          <p:nvSpPr>
            <p:cNvPr id="24" name="Oval 2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92375" y="3161959"/>
            <a:ext cx="279400" cy="1905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498725" y="3865221"/>
            <a:ext cx="266700" cy="1905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467345" y="4596258"/>
            <a:ext cx="279400" cy="1905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388555" y="5395753"/>
            <a:ext cx="355600" cy="190500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6" idx="6"/>
            <a:endCxn id="15" idx="2"/>
          </p:cNvCxnSpPr>
          <p:nvPr/>
        </p:nvCxnSpPr>
        <p:spPr>
          <a:xfrm>
            <a:off x="4613983" y="3335313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6"/>
            <a:endCxn id="18" idx="1"/>
          </p:cNvCxnSpPr>
          <p:nvPr/>
        </p:nvCxnSpPr>
        <p:spPr>
          <a:xfrm>
            <a:off x="4613983" y="3335313"/>
            <a:ext cx="1999241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6"/>
            <a:endCxn id="21" idx="1"/>
          </p:cNvCxnSpPr>
          <p:nvPr/>
        </p:nvCxnSpPr>
        <p:spPr>
          <a:xfrm>
            <a:off x="4613983" y="3335313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6"/>
            <a:endCxn id="15" idx="2"/>
          </p:cNvCxnSpPr>
          <p:nvPr/>
        </p:nvCxnSpPr>
        <p:spPr>
          <a:xfrm flipV="1">
            <a:off x="4613983" y="3335313"/>
            <a:ext cx="1913215" cy="102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6"/>
            <a:endCxn id="18" idx="2"/>
          </p:cNvCxnSpPr>
          <p:nvPr/>
        </p:nvCxnSpPr>
        <p:spPr>
          <a:xfrm>
            <a:off x="4613983" y="4360809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9" idx="6"/>
            <a:endCxn id="21" idx="2"/>
          </p:cNvCxnSpPr>
          <p:nvPr/>
        </p:nvCxnSpPr>
        <p:spPr>
          <a:xfrm>
            <a:off x="4613983" y="4360809"/>
            <a:ext cx="1913215" cy="10333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6"/>
          </p:cNvCxnSpPr>
          <p:nvPr/>
        </p:nvCxnSpPr>
        <p:spPr>
          <a:xfrm>
            <a:off x="4613983" y="5394165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2" idx="6"/>
            <a:endCxn id="18" idx="3"/>
          </p:cNvCxnSpPr>
          <p:nvPr/>
        </p:nvCxnSpPr>
        <p:spPr>
          <a:xfrm flipV="1">
            <a:off x="4613983" y="4568495"/>
            <a:ext cx="1999241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2" idx="6"/>
            <a:endCxn id="15" idx="3"/>
          </p:cNvCxnSpPr>
          <p:nvPr/>
        </p:nvCxnSpPr>
        <p:spPr>
          <a:xfrm flipV="1">
            <a:off x="4613983" y="3542999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3"/>
            <a:endCxn id="6" idx="2"/>
          </p:cNvCxnSpPr>
          <p:nvPr/>
        </p:nvCxnSpPr>
        <p:spPr>
          <a:xfrm>
            <a:off x="2771776" y="3257209"/>
            <a:ext cx="1254783" cy="78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  <a:endCxn id="9" idx="1"/>
          </p:cNvCxnSpPr>
          <p:nvPr/>
        </p:nvCxnSpPr>
        <p:spPr>
          <a:xfrm>
            <a:off x="2771776" y="3257209"/>
            <a:ext cx="1340809" cy="895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3"/>
            <a:endCxn id="12" idx="1"/>
          </p:cNvCxnSpPr>
          <p:nvPr/>
        </p:nvCxnSpPr>
        <p:spPr>
          <a:xfrm>
            <a:off x="2771776" y="3257209"/>
            <a:ext cx="1340809" cy="1929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3"/>
            <a:endCxn id="6" idx="2"/>
          </p:cNvCxnSpPr>
          <p:nvPr/>
        </p:nvCxnSpPr>
        <p:spPr>
          <a:xfrm flipV="1">
            <a:off x="2765426" y="3335313"/>
            <a:ext cx="1261133" cy="6251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  <a:endCxn id="9" idx="2"/>
          </p:cNvCxnSpPr>
          <p:nvPr/>
        </p:nvCxnSpPr>
        <p:spPr>
          <a:xfrm>
            <a:off x="2765426" y="3960471"/>
            <a:ext cx="1261133" cy="400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7" idx="3"/>
            <a:endCxn id="12" idx="2"/>
          </p:cNvCxnSpPr>
          <p:nvPr/>
        </p:nvCxnSpPr>
        <p:spPr>
          <a:xfrm>
            <a:off x="2765426" y="3960471"/>
            <a:ext cx="1261133" cy="1433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8" idx="3"/>
            <a:endCxn id="6" idx="3"/>
          </p:cNvCxnSpPr>
          <p:nvPr/>
        </p:nvCxnSpPr>
        <p:spPr>
          <a:xfrm flipV="1">
            <a:off x="2746746" y="3543000"/>
            <a:ext cx="1365839" cy="1148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3"/>
            <a:endCxn id="9" idx="2"/>
          </p:cNvCxnSpPr>
          <p:nvPr/>
        </p:nvCxnSpPr>
        <p:spPr>
          <a:xfrm flipV="1">
            <a:off x="2746746" y="4360810"/>
            <a:ext cx="1279813" cy="3306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  <a:endCxn id="12" idx="2"/>
          </p:cNvCxnSpPr>
          <p:nvPr/>
        </p:nvCxnSpPr>
        <p:spPr>
          <a:xfrm flipV="1">
            <a:off x="2744156" y="5394165"/>
            <a:ext cx="1282403" cy="96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9" idx="3"/>
            <a:endCxn id="9" idx="3"/>
          </p:cNvCxnSpPr>
          <p:nvPr/>
        </p:nvCxnSpPr>
        <p:spPr>
          <a:xfrm flipV="1">
            <a:off x="2744156" y="4568495"/>
            <a:ext cx="1368429" cy="922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8" idx="3"/>
            <a:endCxn id="12" idx="2"/>
          </p:cNvCxnSpPr>
          <p:nvPr/>
        </p:nvCxnSpPr>
        <p:spPr>
          <a:xfrm>
            <a:off x="2746746" y="4691509"/>
            <a:ext cx="1279813" cy="7026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3"/>
            <a:endCxn id="6" idx="3"/>
          </p:cNvCxnSpPr>
          <p:nvPr/>
        </p:nvCxnSpPr>
        <p:spPr>
          <a:xfrm flipV="1">
            <a:off x="2744156" y="3542999"/>
            <a:ext cx="1368429" cy="1948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24" idx="3"/>
          </p:cNvCxnSpPr>
          <p:nvPr/>
        </p:nvCxnSpPr>
        <p:spPr>
          <a:xfrm flipV="1">
            <a:off x="7114621" y="4568495"/>
            <a:ext cx="1774456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8" idx="6"/>
            <a:endCxn id="24" idx="2"/>
          </p:cNvCxnSpPr>
          <p:nvPr/>
        </p:nvCxnSpPr>
        <p:spPr>
          <a:xfrm>
            <a:off x="7114621" y="4360809"/>
            <a:ext cx="168843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5" idx="6"/>
            <a:endCxn id="24" idx="1"/>
          </p:cNvCxnSpPr>
          <p:nvPr/>
        </p:nvCxnSpPr>
        <p:spPr>
          <a:xfrm>
            <a:off x="7114621" y="3335313"/>
            <a:ext cx="1774456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4" idx="6"/>
          </p:cNvCxnSpPr>
          <p:nvPr/>
        </p:nvCxnSpPr>
        <p:spPr>
          <a:xfrm>
            <a:off x="9390475" y="4360810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595688" y="3008313"/>
            <a:ext cx="444500" cy="393700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681413" y="3835400"/>
            <a:ext cx="444500" cy="393700"/>
          </a:xfrm>
          <a:prstGeom prst="rect">
            <a:avLst/>
          </a:prstGeom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3546475" y="4883150"/>
            <a:ext cx="444500" cy="393700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6037263" y="4945063"/>
            <a:ext cx="444500" cy="393700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6024563" y="4117975"/>
            <a:ext cx="444500" cy="3937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6061075" y="2971800"/>
            <a:ext cx="444500" cy="39370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2"/>
              <a:stretch>
                <a:fillRect/>
              </a:stretch>
            </p:blipFill>
          </mc:Choice>
          <mc:Fallback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8207375" y="3527425"/>
            <a:ext cx="444500" cy="3175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4"/>
              <a:stretch>
                <a:fillRect/>
              </a:stretch>
            </p:blipFill>
          </mc:Choice>
          <mc:Fallback>
            <p:blipFill>
              <a:blip r:embed="rId25"/>
              <a:stretch>
                <a:fillRect/>
              </a:stretch>
            </p:blipFill>
          </mc:Fallback>
        </mc:AlternateContent>
        <p:spPr>
          <a:xfrm>
            <a:off x="8132763" y="4033838"/>
            <a:ext cx="444500" cy="317500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6"/>
              <a:stretch>
                <a:fillRect/>
              </a:stretch>
            </p:blipFill>
          </mc:Choice>
          <mc:Fallback>
            <p:blipFill>
              <a:blip r:embed="rId27"/>
              <a:stretch>
                <a:fillRect/>
              </a:stretch>
            </p:blipFill>
          </mc:Fallback>
        </mc:AlternateContent>
        <p:spPr>
          <a:xfrm>
            <a:off x="8058150" y="4476750"/>
            <a:ext cx="444500" cy="317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ML vs.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426" y="1594832"/>
            <a:ext cx="11617291" cy="4736177"/>
          </a:xfrm>
        </p:spPr>
        <p:txBody>
          <a:bodyPr>
            <a:normAutofit/>
          </a:bodyPr>
          <a:lstStyle/>
          <a:p>
            <a:r>
              <a:rPr lang="en-US" sz="2000" dirty="0"/>
              <a:t>Conventional machine learning methods rely on </a:t>
            </a:r>
            <a:r>
              <a:rPr lang="en-US" sz="2000" dirty="0">
                <a:solidFill>
                  <a:srgbClr val="FF0000"/>
                </a:solidFill>
              </a:rPr>
              <a:t>human-designed feature representations</a:t>
            </a:r>
          </a:p>
          <a:p>
            <a:pPr lvl="1"/>
            <a:r>
              <a:rPr lang="en-US" sz="1800" dirty="0"/>
              <a:t>ML becomes just optimizing weights to best make a final prediction</a:t>
            </a:r>
          </a:p>
          <a:p>
            <a:endParaRPr lang="en-US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73FF97-6F7D-4479-A76A-0D3AD6EB8D25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Deep Learning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173322" y="645333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 err="1"/>
              <a:t>Ismini</a:t>
            </a:r>
            <a:r>
              <a:rPr lang="en-US" sz="882" dirty="0"/>
              <a:t> </a:t>
            </a:r>
            <a:r>
              <a:rPr lang="en-US" sz="882" dirty="0" err="1"/>
              <a:t>Lourentzou</a:t>
            </a:r>
            <a:r>
              <a:rPr lang="en-US" sz="882" dirty="0"/>
              <a:t> – Introduction to Deep Learning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833" y="2636912"/>
            <a:ext cx="4035605" cy="365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628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Feed-Forward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099849"/>
          </a:xfrm>
        </p:spPr>
        <p:txBody>
          <a:bodyPr/>
          <a:lstStyle/>
          <a:p>
            <a:r>
              <a:rPr lang="en-US" dirty="0"/>
              <a:t>Predictions are fed forward through the network to classify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026558" y="3041601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4115458" y="3194001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026558" y="4067097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4115458" y="4219497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026558" y="5100453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urved Connector 12"/>
          <p:cNvCxnSpPr/>
          <p:nvPr/>
        </p:nvCxnSpPr>
        <p:spPr>
          <a:xfrm flipV="1">
            <a:off x="4115458" y="5252853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527197" y="3041601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urved Connector 15"/>
          <p:cNvCxnSpPr/>
          <p:nvPr/>
        </p:nvCxnSpPr>
        <p:spPr>
          <a:xfrm flipV="1">
            <a:off x="6616097" y="3194001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527197" y="4067097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urved Connector 18"/>
          <p:cNvCxnSpPr/>
          <p:nvPr/>
        </p:nvCxnSpPr>
        <p:spPr>
          <a:xfrm flipV="1">
            <a:off x="6616097" y="4219497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527197" y="5100453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urved Connector 21"/>
          <p:cNvCxnSpPr/>
          <p:nvPr/>
        </p:nvCxnSpPr>
        <p:spPr>
          <a:xfrm flipV="1">
            <a:off x="6616097" y="5252853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22"/>
          <p:cNvGrpSpPr/>
          <p:nvPr/>
        </p:nvGrpSpPr>
        <p:grpSpPr>
          <a:xfrm>
            <a:off x="8803051" y="4067097"/>
            <a:ext cx="587424" cy="587424"/>
            <a:chOff x="5401994" y="3071949"/>
            <a:chExt cx="587424" cy="587424"/>
          </a:xfrm>
        </p:grpSpPr>
        <p:sp>
          <p:nvSpPr>
            <p:cNvPr id="24" name="Oval 2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92375" y="3161959"/>
            <a:ext cx="279400" cy="1905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498725" y="3865221"/>
            <a:ext cx="266700" cy="1905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467345" y="4596258"/>
            <a:ext cx="279400" cy="1905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388555" y="5395753"/>
            <a:ext cx="355600" cy="190500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6" idx="6"/>
            <a:endCxn id="15" idx="2"/>
          </p:cNvCxnSpPr>
          <p:nvPr/>
        </p:nvCxnSpPr>
        <p:spPr>
          <a:xfrm>
            <a:off x="4613983" y="3335313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6"/>
            <a:endCxn id="18" idx="1"/>
          </p:cNvCxnSpPr>
          <p:nvPr/>
        </p:nvCxnSpPr>
        <p:spPr>
          <a:xfrm>
            <a:off x="4613983" y="3335313"/>
            <a:ext cx="1999241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6"/>
            <a:endCxn id="21" idx="1"/>
          </p:cNvCxnSpPr>
          <p:nvPr/>
        </p:nvCxnSpPr>
        <p:spPr>
          <a:xfrm>
            <a:off x="4613983" y="3335313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6"/>
            <a:endCxn id="15" idx="2"/>
          </p:cNvCxnSpPr>
          <p:nvPr/>
        </p:nvCxnSpPr>
        <p:spPr>
          <a:xfrm flipV="1">
            <a:off x="4613983" y="3335313"/>
            <a:ext cx="1913215" cy="102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6"/>
            <a:endCxn id="18" idx="2"/>
          </p:cNvCxnSpPr>
          <p:nvPr/>
        </p:nvCxnSpPr>
        <p:spPr>
          <a:xfrm>
            <a:off x="4613983" y="4360809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9" idx="6"/>
            <a:endCxn id="21" idx="2"/>
          </p:cNvCxnSpPr>
          <p:nvPr/>
        </p:nvCxnSpPr>
        <p:spPr>
          <a:xfrm>
            <a:off x="4613983" y="4360809"/>
            <a:ext cx="1913215" cy="10333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6"/>
          </p:cNvCxnSpPr>
          <p:nvPr/>
        </p:nvCxnSpPr>
        <p:spPr>
          <a:xfrm>
            <a:off x="4613983" y="5394165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2" idx="6"/>
            <a:endCxn id="18" idx="3"/>
          </p:cNvCxnSpPr>
          <p:nvPr/>
        </p:nvCxnSpPr>
        <p:spPr>
          <a:xfrm flipV="1">
            <a:off x="4613983" y="4568495"/>
            <a:ext cx="1999241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2" idx="6"/>
            <a:endCxn id="15" idx="3"/>
          </p:cNvCxnSpPr>
          <p:nvPr/>
        </p:nvCxnSpPr>
        <p:spPr>
          <a:xfrm flipV="1">
            <a:off x="4613983" y="3542999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3"/>
            <a:endCxn id="6" idx="2"/>
          </p:cNvCxnSpPr>
          <p:nvPr/>
        </p:nvCxnSpPr>
        <p:spPr>
          <a:xfrm>
            <a:off x="2771776" y="3257209"/>
            <a:ext cx="1254783" cy="78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  <a:endCxn id="9" idx="1"/>
          </p:cNvCxnSpPr>
          <p:nvPr/>
        </p:nvCxnSpPr>
        <p:spPr>
          <a:xfrm>
            <a:off x="2771776" y="3257209"/>
            <a:ext cx="1340809" cy="895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3"/>
            <a:endCxn id="12" idx="1"/>
          </p:cNvCxnSpPr>
          <p:nvPr/>
        </p:nvCxnSpPr>
        <p:spPr>
          <a:xfrm>
            <a:off x="2771776" y="3257209"/>
            <a:ext cx="1340809" cy="1929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3"/>
            <a:endCxn id="6" idx="2"/>
          </p:cNvCxnSpPr>
          <p:nvPr/>
        </p:nvCxnSpPr>
        <p:spPr>
          <a:xfrm flipV="1">
            <a:off x="2765426" y="3335313"/>
            <a:ext cx="1261133" cy="6251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  <a:endCxn id="9" idx="2"/>
          </p:cNvCxnSpPr>
          <p:nvPr/>
        </p:nvCxnSpPr>
        <p:spPr>
          <a:xfrm>
            <a:off x="2765426" y="3960471"/>
            <a:ext cx="1261133" cy="400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7" idx="3"/>
            <a:endCxn id="12" idx="2"/>
          </p:cNvCxnSpPr>
          <p:nvPr/>
        </p:nvCxnSpPr>
        <p:spPr>
          <a:xfrm>
            <a:off x="2765426" y="3960471"/>
            <a:ext cx="1261133" cy="1433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8" idx="3"/>
            <a:endCxn id="6" idx="3"/>
          </p:cNvCxnSpPr>
          <p:nvPr/>
        </p:nvCxnSpPr>
        <p:spPr>
          <a:xfrm flipV="1">
            <a:off x="2746746" y="3543000"/>
            <a:ext cx="1365839" cy="1148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3"/>
            <a:endCxn id="9" idx="2"/>
          </p:cNvCxnSpPr>
          <p:nvPr/>
        </p:nvCxnSpPr>
        <p:spPr>
          <a:xfrm flipV="1">
            <a:off x="2746746" y="4360810"/>
            <a:ext cx="1279813" cy="3306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  <a:endCxn id="12" idx="2"/>
          </p:cNvCxnSpPr>
          <p:nvPr/>
        </p:nvCxnSpPr>
        <p:spPr>
          <a:xfrm flipV="1">
            <a:off x="2744156" y="5394165"/>
            <a:ext cx="1282403" cy="96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9" idx="3"/>
            <a:endCxn id="9" idx="3"/>
          </p:cNvCxnSpPr>
          <p:nvPr/>
        </p:nvCxnSpPr>
        <p:spPr>
          <a:xfrm flipV="1">
            <a:off x="2744156" y="4568495"/>
            <a:ext cx="1368429" cy="922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8" idx="3"/>
            <a:endCxn id="12" idx="2"/>
          </p:cNvCxnSpPr>
          <p:nvPr/>
        </p:nvCxnSpPr>
        <p:spPr>
          <a:xfrm>
            <a:off x="2746746" y="4691509"/>
            <a:ext cx="1279813" cy="7026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3"/>
            <a:endCxn id="6" idx="3"/>
          </p:cNvCxnSpPr>
          <p:nvPr/>
        </p:nvCxnSpPr>
        <p:spPr>
          <a:xfrm flipV="1">
            <a:off x="2744156" y="3542999"/>
            <a:ext cx="1368429" cy="1948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24" idx="3"/>
          </p:cNvCxnSpPr>
          <p:nvPr/>
        </p:nvCxnSpPr>
        <p:spPr>
          <a:xfrm flipV="1">
            <a:off x="7114621" y="4568495"/>
            <a:ext cx="1774456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8" idx="6"/>
            <a:endCxn id="24" idx="2"/>
          </p:cNvCxnSpPr>
          <p:nvPr/>
        </p:nvCxnSpPr>
        <p:spPr>
          <a:xfrm>
            <a:off x="7114621" y="4360809"/>
            <a:ext cx="168843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5" idx="6"/>
            <a:endCxn id="24" idx="1"/>
          </p:cNvCxnSpPr>
          <p:nvPr/>
        </p:nvCxnSpPr>
        <p:spPr>
          <a:xfrm>
            <a:off x="7114621" y="3335313"/>
            <a:ext cx="1774456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4" idx="6"/>
          </p:cNvCxnSpPr>
          <p:nvPr/>
        </p:nvCxnSpPr>
        <p:spPr>
          <a:xfrm>
            <a:off x="9390475" y="4360810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595688" y="3008313"/>
            <a:ext cx="444500" cy="393700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681413" y="3835400"/>
            <a:ext cx="444500" cy="393700"/>
          </a:xfrm>
          <a:prstGeom prst="rect">
            <a:avLst/>
          </a:prstGeom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3546475" y="4883150"/>
            <a:ext cx="444500" cy="393700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6037263" y="4945063"/>
            <a:ext cx="444500" cy="393700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6024563" y="4117975"/>
            <a:ext cx="444500" cy="3937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6061075" y="2971800"/>
            <a:ext cx="444500" cy="39370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2"/>
              <a:stretch>
                <a:fillRect/>
              </a:stretch>
            </p:blipFill>
          </mc:Choice>
          <mc:Fallback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8207375" y="3527425"/>
            <a:ext cx="444500" cy="3175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4"/>
              <a:stretch>
                <a:fillRect/>
              </a:stretch>
            </p:blipFill>
          </mc:Choice>
          <mc:Fallback>
            <p:blipFill>
              <a:blip r:embed="rId25"/>
              <a:stretch>
                <a:fillRect/>
              </a:stretch>
            </p:blipFill>
          </mc:Fallback>
        </mc:AlternateContent>
        <p:spPr>
          <a:xfrm>
            <a:off x="8132763" y="4033838"/>
            <a:ext cx="444500" cy="317500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6"/>
              <a:stretch>
                <a:fillRect/>
              </a:stretch>
            </p:blipFill>
          </mc:Choice>
          <mc:Fallback>
            <p:blipFill>
              <a:blip r:embed="rId27"/>
              <a:stretch>
                <a:fillRect/>
              </a:stretch>
            </p:blipFill>
          </mc:Fallback>
        </mc:AlternateContent>
        <p:spPr>
          <a:xfrm>
            <a:off x="8058150" y="4476750"/>
            <a:ext cx="444500" cy="3175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Feed-Forward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099849"/>
          </a:xfrm>
        </p:spPr>
        <p:txBody>
          <a:bodyPr/>
          <a:lstStyle/>
          <a:p>
            <a:r>
              <a:rPr lang="en-US" dirty="0"/>
              <a:t>Predictions are fed forward through the network to classify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026558" y="3041601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4115458" y="3194001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026558" y="4067097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4115458" y="4219497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026558" y="5100453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urved Connector 12"/>
          <p:cNvCxnSpPr/>
          <p:nvPr/>
        </p:nvCxnSpPr>
        <p:spPr>
          <a:xfrm flipV="1">
            <a:off x="4115458" y="5252853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527197" y="3041601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urved Connector 15"/>
          <p:cNvCxnSpPr/>
          <p:nvPr/>
        </p:nvCxnSpPr>
        <p:spPr>
          <a:xfrm flipV="1">
            <a:off x="6616097" y="3194001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527197" y="4067097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urved Connector 18"/>
          <p:cNvCxnSpPr/>
          <p:nvPr/>
        </p:nvCxnSpPr>
        <p:spPr>
          <a:xfrm flipV="1">
            <a:off x="6616097" y="4219497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527197" y="5100453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urved Connector 21"/>
          <p:cNvCxnSpPr/>
          <p:nvPr/>
        </p:nvCxnSpPr>
        <p:spPr>
          <a:xfrm flipV="1">
            <a:off x="6616097" y="5252853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22"/>
          <p:cNvGrpSpPr/>
          <p:nvPr/>
        </p:nvGrpSpPr>
        <p:grpSpPr>
          <a:xfrm>
            <a:off x="8803051" y="4067097"/>
            <a:ext cx="587424" cy="587424"/>
            <a:chOff x="5401994" y="3071949"/>
            <a:chExt cx="587424" cy="587424"/>
          </a:xfrm>
        </p:grpSpPr>
        <p:sp>
          <p:nvSpPr>
            <p:cNvPr id="24" name="Oval 2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92375" y="3161959"/>
            <a:ext cx="279400" cy="1905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498725" y="3865221"/>
            <a:ext cx="266700" cy="1905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467345" y="4596258"/>
            <a:ext cx="279400" cy="1905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388555" y="5395753"/>
            <a:ext cx="355600" cy="190500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6" idx="6"/>
            <a:endCxn id="15" idx="2"/>
          </p:cNvCxnSpPr>
          <p:nvPr/>
        </p:nvCxnSpPr>
        <p:spPr>
          <a:xfrm>
            <a:off x="4613983" y="3335313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6"/>
            <a:endCxn id="18" idx="1"/>
          </p:cNvCxnSpPr>
          <p:nvPr/>
        </p:nvCxnSpPr>
        <p:spPr>
          <a:xfrm>
            <a:off x="4613983" y="3335313"/>
            <a:ext cx="1999241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6"/>
            <a:endCxn id="21" idx="1"/>
          </p:cNvCxnSpPr>
          <p:nvPr/>
        </p:nvCxnSpPr>
        <p:spPr>
          <a:xfrm>
            <a:off x="4613983" y="3335313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6"/>
            <a:endCxn id="15" idx="2"/>
          </p:cNvCxnSpPr>
          <p:nvPr/>
        </p:nvCxnSpPr>
        <p:spPr>
          <a:xfrm flipV="1">
            <a:off x="4613983" y="3335313"/>
            <a:ext cx="1913215" cy="102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6"/>
            <a:endCxn id="18" idx="2"/>
          </p:cNvCxnSpPr>
          <p:nvPr/>
        </p:nvCxnSpPr>
        <p:spPr>
          <a:xfrm>
            <a:off x="4613983" y="4360809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6"/>
          </p:cNvCxnSpPr>
          <p:nvPr/>
        </p:nvCxnSpPr>
        <p:spPr>
          <a:xfrm>
            <a:off x="4613983" y="5394165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2" idx="6"/>
            <a:endCxn id="15" idx="3"/>
          </p:cNvCxnSpPr>
          <p:nvPr/>
        </p:nvCxnSpPr>
        <p:spPr>
          <a:xfrm flipV="1">
            <a:off x="4613983" y="3542999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3"/>
            <a:endCxn id="6" idx="2"/>
          </p:cNvCxnSpPr>
          <p:nvPr/>
        </p:nvCxnSpPr>
        <p:spPr>
          <a:xfrm>
            <a:off x="2771776" y="3257209"/>
            <a:ext cx="1254783" cy="78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  <a:endCxn id="9" idx="1"/>
          </p:cNvCxnSpPr>
          <p:nvPr/>
        </p:nvCxnSpPr>
        <p:spPr>
          <a:xfrm>
            <a:off x="2771776" y="3257209"/>
            <a:ext cx="1340809" cy="895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3"/>
            <a:endCxn id="12" idx="1"/>
          </p:cNvCxnSpPr>
          <p:nvPr/>
        </p:nvCxnSpPr>
        <p:spPr>
          <a:xfrm>
            <a:off x="2771776" y="3257209"/>
            <a:ext cx="1340809" cy="1929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3"/>
            <a:endCxn id="6" idx="2"/>
          </p:cNvCxnSpPr>
          <p:nvPr/>
        </p:nvCxnSpPr>
        <p:spPr>
          <a:xfrm flipV="1">
            <a:off x="2765426" y="3335313"/>
            <a:ext cx="1261133" cy="6251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  <a:endCxn id="9" idx="2"/>
          </p:cNvCxnSpPr>
          <p:nvPr/>
        </p:nvCxnSpPr>
        <p:spPr>
          <a:xfrm>
            <a:off x="2765426" y="3960471"/>
            <a:ext cx="1261133" cy="400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7" idx="3"/>
            <a:endCxn id="12" idx="2"/>
          </p:cNvCxnSpPr>
          <p:nvPr/>
        </p:nvCxnSpPr>
        <p:spPr>
          <a:xfrm>
            <a:off x="2765426" y="3960471"/>
            <a:ext cx="1261133" cy="1433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8" idx="3"/>
            <a:endCxn id="6" idx="3"/>
          </p:cNvCxnSpPr>
          <p:nvPr/>
        </p:nvCxnSpPr>
        <p:spPr>
          <a:xfrm flipV="1">
            <a:off x="2746746" y="3543000"/>
            <a:ext cx="1365839" cy="1148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3"/>
            <a:endCxn id="9" idx="2"/>
          </p:cNvCxnSpPr>
          <p:nvPr/>
        </p:nvCxnSpPr>
        <p:spPr>
          <a:xfrm flipV="1">
            <a:off x="2746746" y="4360810"/>
            <a:ext cx="1279813" cy="3306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  <a:endCxn id="12" idx="2"/>
          </p:cNvCxnSpPr>
          <p:nvPr/>
        </p:nvCxnSpPr>
        <p:spPr>
          <a:xfrm flipV="1">
            <a:off x="2744156" y="5394165"/>
            <a:ext cx="1282403" cy="96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9" idx="3"/>
            <a:endCxn id="9" idx="3"/>
          </p:cNvCxnSpPr>
          <p:nvPr/>
        </p:nvCxnSpPr>
        <p:spPr>
          <a:xfrm flipV="1">
            <a:off x="2744156" y="4568495"/>
            <a:ext cx="1368429" cy="922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8" idx="3"/>
            <a:endCxn id="12" idx="2"/>
          </p:cNvCxnSpPr>
          <p:nvPr/>
        </p:nvCxnSpPr>
        <p:spPr>
          <a:xfrm>
            <a:off x="2746746" y="4691509"/>
            <a:ext cx="1279813" cy="7026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3"/>
            <a:endCxn id="6" idx="3"/>
          </p:cNvCxnSpPr>
          <p:nvPr/>
        </p:nvCxnSpPr>
        <p:spPr>
          <a:xfrm flipV="1">
            <a:off x="2744156" y="3542999"/>
            <a:ext cx="1368429" cy="1948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24" idx="3"/>
          </p:cNvCxnSpPr>
          <p:nvPr/>
        </p:nvCxnSpPr>
        <p:spPr>
          <a:xfrm flipV="1">
            <a:off x="7114621" y="4568495"/>
            <a:ext cx="1774456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8" idx="6"/>
            <a:endCxn id="24" idx="2"/>
          </p:cNvCxnSpPr>
          <p:nvPr/>
        </p:nvCxnSpPr>
        <p:spPr>
          <a:xfrm>
            <a:off x="7114621" y="4360809"/>
            <a:ext cx="168843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5" idx="6"/>
            <a:endCxn id="24" idx="1"/>
          </p:cNvCxnSpPr>
          <p:nvPr/>
        </p:nvCxnSpPr>
        <p:spPr>
          <a:xfrm>
            <a:off x="7114621" y="3335313"/>
            <a:ext cx="1774456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4" idx="6"/>
          </p:cNvCxnSpPr>
          <p:nvPr/>
        </p:nvCxnSpPr>
        <p:spPr>
          <a:xfrm>
            <a:off x="9390475" y="4360810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Picture 5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595688" y="3008313"/>
            <a:ext cx="444500" cy="393700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681413" y="3835400"/>
            <a:ext cx="444500" cy="393700"/>
          </a:xfrm>
          <a:prstGeom prst="rect">
            <a:avLst/>
          </a:prstGeom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3546475" y="4883150"/>
            <a:ext cx="444500" cy="393700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6037263" y="4945063"/>
            <a:ext cx="444500" cy="393700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6024563" y="4117975"/>
            <a:ext cx="444500" cy="3937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6061075" y="2971800"/>
            <a:ext cx="444500" cy="39370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2"/>
              <a:stretch>
                <a:fillRect/>
              </a:stretch>
            </p:blipFill>
          </mc:Choice>
          <mc:Fallback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8207375" y="3527425"/>
            <a:ext cx="444500" cy="3175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4"/>
              <a:stretch>
                <a:fillRect/>
              </a:stretch>
            </p:blipFill>
          </mc:Choice>
          <mc:Fallback>
            <p:blipFill>
              <a:blip r:embed="rId25"/>
              <a:stretch>
                <a:fillRect/>
              </a:stretch>
            </p:blipFill>
          </mc:Fallback>
        </mc:AlternateContent>
        <p:spPr>
          <a:xfrm>
            <a:off x="8132763" y="4033838"/>
            <a:ext cx="444500" cy="317500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6"/>
              <a:stretch>
                <a:fillRect/>
              </a:stretch>
            </p:blipFill>
          </mc:Choice>
          <mc:Fallback>
            <p:blipFill>
              <a:blip r:embed="rId27"/>
              <a:stretch>
                <a:fillRect/>
              </a:stretch>
            </p:blipFill>
          </mc:Fallback>
        </mc:AlternateContent>
        <p:spPr>
          <a:xfrm>
            <a:off x="8058150" y="4476750"/>
            <a:ext cx="444500" cy="317500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>
            <a:off x="4613983" y="4360809"/>
            <a:ext cx="1913215" cy="10333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4613983" y="4568495"/>
            <a:ext cx="1999241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Feed-Forward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099849"/>
          </a:xfrm>
        </p:spPr>
        <p:txBody>
          <a:bodyPr/>
          <a:lstStyle/>
          <a:p>
            <a:r>
              <a:rPr lang="en-US" dirty="0"/>
              <a:t>Predictions are fed forward through the network to classify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026558" y="3041601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urved Connector 6"/>
          <p:cNvCxnSpPr/>
          <p:nvPr/>
        </p:nvCxnSpPr>
        <p:spPr>
          <a:xfrm flipV="1">
            <a:off x="4115458" y="3194001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4026558" y="4067097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urved Connector 9"/>
          <p:cNvCxnSpPr/>
          <p:nvPr/>
        </p:nvCxnSpPr>
        <p:spPr>
          <a:xfrm flipV="1">
            <a:off x="4115458" y="4219497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4026558" y="5100453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urved Connector 12"/>
          <p:cNvCxnSpPr/>
          <p:nvPr/>
        </p:nvCxnSpPr>
        <p:spPr>
          <a:xfrm flipV="1">
            <a:off x="4115458" y="5252853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6527197" y="3041601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urved Connector 15"/>
          <p:cNvCxnSpPr/>
          <p:nvPr/>
        </p:nvCxnSpPr>
        <p:spPr>
          <a:xfrm flipV="1">
            <a:off x="6616097" y="3194001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527197" y="4067097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Curved Connector 18"/>
          <p:cNvCxnSpPr/>
          <p:nvPr/>
        </p:nvCxnSpPr>
        <p:spPr>
          <a:xfrm flipV="1">
            <a:off x="6616097" y="4219497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6527197" y="5100453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urved Connector 21"/>
          <p:cNvCxnSpPr/>
          <p:nvPr/>
        </p:nvCxnSpPr>
        <p:spPr>
          <a:xfrm flipV="1">
            <a:off x="6616097" y="5252853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8803051" y="4067097"/>
            <a:ext cx="587424" cy="587424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urved Connector 24"/>
          <p:cNvCxnSpPr/>
          <p:nvPr/>
        </p:nvCxnSpPr>
        <p:spPr>
          <a:xfrm flipV="1">
            <a:off x="8891951" y="4219497"/>
            <a:ext cx="411480" cy="301752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92375" y="3161959"/>
            <a:ext cx="279400" cy="1905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498725" y="3865221"/>
            <a:ext cx="266700" cy="1905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467345" y="4596258"/>
            <a:ext cx="279400" cy="1905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388555" y="5395753"/>
            <a:ext cx="355600" cy="190500"/>
          </a:xfrm>
          <a:prstGeom prst="rect">
            <a:avLst/>
          </a:prstGeom>
        </p:spPr>
      </p:pic>
      <p:cxnSp>
        <p:nvCxnSpPr>
          <p:cNvPr id="30" name="Straight Arrow Connector 29"/>
          <p:cNvCxnSpPr>
            <a:stCxn id="6" idx="6"/>
            <a:endCxn id="15" idx="2"/>
          </p:cNvCxnSpPr>
          <p:nvPr/>
        </p:nvCxnSpPr>
        <p:spPr>
          <a:xfrm>
            <a:off x="4613983" y="3335313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6" idx="6"/>
            <a:endCxn id="18" idx="1"/>
          </p:cNvCxnSpPr>
          <p:nvPr/>
        </p:nvCxnSpPr>
        <p:spPr>
          <a:xfrm>
            <a:off x="4613983" y="3335313"/>
            <a:ext cx="1999241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6" idx="6"/>
            <a:endCxn id="21" idx="1"/>
          </p:cNvCxnSpPr>
          <p:nvPr/>
        </p:nvCxnSpPr>
        <p:spPr>
          <a:xfrm>
            <a:off x="4613983" y="3335313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9" idx="6"/>
            <a:endCxn id="15" idx="2"/>
          </p:cNvCxnSpPr>
          <p:nvPr/>
        </p:nvCxnSpPr>
        <p:spPr>
          <a:xfrm flipV="1">
            <a:off x="4613983" y="3335313"/>
            <a:ext cx="1913215" cy="102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6"/>
            <a:endCxn id="18" idx="2"/>
          </p:cNvCxnSpPr>
          <p:nvPr/>
        </p:nvCxnSpPr>
        <p:spPr>
          <a:xfrm>
            <a:off x="4613983" y="4360809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2" idx="6"/>
          </p:cNvCxnSpPr>
          <p:nvPr/>
        </p:nvCxnSpPr>
        <p:spPr>
          <a:xfrm>
            <a:off x="4613983" y="5394165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2" idx="6"/>
            <a:endCxn id="15" idx="3"/>
          </p:cNvCxnSpPr>
          <p:nvPr/>
        </p:nvCxnSpPr>
        <p:spPr>
          <a:xfrm flipV="1">
            <a:off x="4613983" y="3542999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3"/>
            <a:endCxn id="6" idx="2"/>
          </p:cNvCxnSpPr>
          <p:nvPr/>
        </p:nvCxnSpPr>
        <p:spPr>
          <a:xfrm>
            <a:off x="2771776" y="3257209"/>
            <a:ext cx="1254783" cy="78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  <a:endCxn id="9" idx="1"/>
          </p:cNvCxnSpPr>
          <p:nvPr/>
        </p:nvCxnSpPr>
        <p:spPr>
          <a:xfrm>
            <a:off x="2771776" y="3257209"/>
            <a:ext cx="1340809" cy="895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3"/>
            <a:endCxn id="12" idx="1"/>
          </p:cNvCxnSpPr>
          <p:nvPr/>
        </p:nvCxnSpPr>
        <p:spPr>
          <a:xfrm>
            <a:off x="2771776" y="3257209"/>
            <a:ext cx="1340809" cy="1929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3"/>
            <a:endCxn id="6" idx="2"/>
          </p:cNvCxnSpPr>
          <p:nvPr/>
        </p:nvCxnSpPr>
        <p:spPr>
          <a:xfrm flipV="1">
            <a:off x="2765426" y="3335313"/>
            <a:ext cx="1261133" cy="6251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  <a:endCxn id="9" idx="2"/>
          </p:cNvCxnSpPr>
          <p:nvPr/>
        </p:nvCxnSpPr>
        <p:spPr>
          <a:xfrm>
            <a:off x="2765426" y="3960471"/>
            <a:ext cx="1261133" cy="400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7" idx="3"/>
            <a:endCxn id="12" idx="2"/>
          </p:cNvCxnSpPr>
          <p:nvPr/>
        </p:nvCxnSpPr>
        <p:spPr>
          <a:xfrm>
            <a:off x="2765426" y="3960471"/>
            <a:ext cx="1261133" cy="1433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8" idx="3"/>
            <a:endCxn id="6" idx="3"/>
          </p:cNvCxnSpPr>
          <p:nvPr/>
        </p:nvCxnSpPr>
        <p:spPr>
          <a:xfrm flipV="1">
            <a:off x="2746746" y="3543000"/>
            <a:ext cx="1365839" cy="1148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3"/>
            <a:endCxn id="9" idx="2"/>
          </p:cNvCxnSpPr>
          <p:nvPr/>
        </p:nvCxnSpPr>
        <p:spPr>
          <a:xfrm flipV="1">
            <a:off x="2746746" y="4360810"/>
            <a:ext cx="1279813" cy="3306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  <a:endCxn id="12" idx="2"/>
          </p:cNvCxnSpPr>
          <p:nvPr/>
        </p:nvCxnSpPr>
        <p:spPr>
          <a:xfrm flipV="1">
            <a:off x="2744156" y="5394165"/>
            <a:ext cx="1282403" cy="96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9" idx="3"/>
            <a:endCxn id="9" idx="3"/>
          </p:cNvCxnSpPr>
          <p:nvPr/>
        </p:nvCxnSpPr>
        <p:spPr>
          <a:xfrm flipV="1">
            <a:off x="2744156" y="4568495"/>
            <a:ext cx="1368429" cy="922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8" idx="3"/>
            <a:endCxn id="12" idx="2"/>
          </p:cNvCxnSpPr>
          <p:nvPr/>
        </p:nvCxnSpPr>
        <p:spPr>
          <a:xfrm>
            <a:off x="2746746" y="4691509"/>
            <a:ext cx="1279813" cy="7026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3"/>
            <a:endCxn id="6" idx="3"/>
          </p:cNvCxnSpPr>
          <p:nvPr/>
        </p:nvCxnSpPr>
        <p:spPr>
          <a:xfrm flipV="1">
            <a:off x="2744156" y="3542999"/>
            <a:ext cx="1368429" cy="1948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endCxn id="24" idx="3"/>
          </p:cNvCxnSpPr>
          <p:nvPr/>
        </p:nvCxnSpPr>
        <p:spPr>
          <a:xfrm flipV="1">
            <a:off x="7114621" y="4568495"/>
            <a:ext cx="1774456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8" idx="6"/>
            <a:endCxn id="24" idx="2"/>
          </p:cNvCxnSpPr>
          <p:nvPr/>
        </p:nvCxnSpPr>
        <p:spPr>
          <a:xfrm>
            <a:off x="7114621" y="4360809"/>
            <a:ext cx="168843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5" idx="6"/>
            <a:endCxn id="24" idx="1"/>
          </p:cNvCxnSpPr>
          <p:nvPr/>
        </p:nvCxnSpPr>
        <p:spPr>
          <a:xfrm>
            <a:off x="7114621" y="3335313"/>
            <a:ext cx="1774456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4" idx="6"/>
          </p:cNvCxnSpPr>
          <p:nvPr/>
        </p:nvCxnSpPr>
        <p:spPr>
          <a:xfrm>
            <a:off x="9390475" y="4360810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60" name="Picture 5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595688" y="3008313"/>
            <a:ext cx="444500" cy="393700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681413" y="3835400"/>
            <a:ext cx="444500" cy="393700"/>
          </a:xfrm>
          <a:prstGeom prst="rect">
            <a:avLst/>
          </a:prstGeom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3546475" y="4883150"/>
            <a:ext cx="444500" cy="393700"/>
          </a:xfrm>
          <a:prstGeom prst="rect">
            <a:avLst/>
          </a:prstGeom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6037263" y="4945063"/>
            <a:ext cx="444500" cy="393700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6024563" y="4117975"/>
            <a:ext cx="444500" cy="3937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6061075" y="2971800"/>
            <a:ext cx="444500" cy="39370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2"/>
              <a:stretch>
                <a:fillRect/>
              </a:stretch>
            </p:blipFill>
          </mc:Choice>
          <mc:Fallback>
            <p:blipFill>
              <a:blip r:embed="rId23"/>
              <a:stretch>
                <a:fillRect/>
              </a:stretch>
            </p:blipFill>
          </mc:Fallback>
        </mc:AlternateContent>
        <p:spPr>
          <a:xfrm>
            <a:off x="8207375" y="3527425"/>
            <a:ext cx="444500" cy="3175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4"/>
              <a:stretch>
                <a:fillRect/>
              </a:stretch>
            </p:blipFill>
          </mc:Choice>
          <mc:Fallback>
            <p:blipFill>
              <a:blip r:embed="rId25"/>
              <a:stretch>
                <a:fillRect/>
              </a:stretch>
            </p:blipFill>
          </mc:Fallback>
        </mc:AlternateContent>
        <p:spPr>
          <a:xfrm>
            <a:off x="8132763" y="4033838"/>
            <a:ext cx="444500" cy="317500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6"/>
              <a:stretch>
                <a:fillRect/>
              </a:stretch>
            </p:blipFill>
          </mc:Choice>
          <mc:Fallback>
            <p:blipFill>
              <a:blip r:embed="rId27"/>
              <a:stretch>
                <a:fillRect/>
              </a:stretch>
            </p:blipFill>
          </mc:Fallback>
        </mc:AlternateContent>
        <p:spPr>
          <a:xfrm>
            <a:off x="8058150" y="4476750"/>
            <a:ext cx="444500" cy="317500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>
            <a:off x="4613983" y="4360809"/>
            <a:ext cx="1913215" cy="10333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flipV="1">
            <a:off x="4613983" y="4568495"/>
            <a:ext cx="1999241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9CFFC33C-94CD-12CC-CA84-61726947D9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Algorithm for learning ANN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1978952A-8789-63DE-A864-5C25869FF0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Initialize the weights (w</a:t>
            </a:r>
            <a:r>
              <a:rPr lang="en-US" altLang="en-US" baseline="-25000"/>
              <a:t>0</a:t>
            </a:r>
            <a:r>
              <a:rPr lang="en-US" altLang="en-US"/>
              <a:t>, w</a:t>
            </a:r>
            <a:r>
              <a:rPr lang="en-US" altLang="en-US" baseline="-25000"/>
              <a:t>1</a:t>
            </a:r>
            <a:r>
              <a:rPr lang="en-US" altLang="en-US"/>
              <a:t>, …, w</a:t>
            </a:r>
            <a:r>
              <a:rPr lang="en-US" altLang="en-US" baseline="-25000"/>
              <a:t>k</a:t>
            </a:r>
            <a:r>
              <a:rPr lang="en-US" altLang="en-US"/>
              <a:t>)</a:t>
            </a:r>
          </a:p>
          <a:p>
            <a:endParaRPr lang="en-US" altLang="en-US"/>
          </a:p>
          <a:p>
            <a:r>
              <a:rPr lang="en-US" altLang="en-US"/>
              <a:t>Adjust the weights in such a way that the output of ANN is consistent with class labels of training examples</a:t>
            </a:r>
          </a:p>
          <a:p>
            <a:pPr lvl="1"/>
            <a:r>
              <a:rPr lang="en-US" altLang="en-US"/>
              <a:t>Error function:</a:t>
            </a:r>
          </a:p>
          <a:p>
            <a:pPr lvl="1"/>
            <a:endParaRPr lang="en-US" altLang="en-US"/>
          </a:p>
          <a:p>
            <a:pPr lvl="1"/>
            <a:r>
              <a:rPr lang="en-US" altLang="en-US"/>
              <a:t>Find the weights w</a:t>
            </a:r>
            <a:r>
              <a:rPr lang="en-US" altLang="en-US" baseline="-25000"/>
              <a:t>i</a:t>
            </a:r>
            <a:r>
              <a:rPr lang="en-US" altLang="en-US"/>
              <a:t>’s that minimize the above error function</a:t>
            </a:r>
          </a:p>
          <a:p>
            <a:pPr lvl="2"/>
            <a:r>
              <a:rPr lang="en-US" altLang="en-US"/>
              <a:t> e.g., gradient descent, backpropagation algorithm</a:t>
            </a:r>
          </a:p>
        </p:txBody>
      </p:sp>
      <p:graphicFrame>
        <p:nvGraphicFramePr>
          <p:cNvPr id="22532" name="Object 4">
            <a:extLst>
              <a:ext uri="{FF2B5EF4-FFF2-40B4-BE49-F238E27FC236}">
                <a16:creationId xmlns:a16="http://schemas.microsoft.com/office/drawing/2014/main" id="{EFD5FD5B-F7EA-0D4E-4C39-F4E114D988A8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5867400" y="3429000"/>
          <a:ext cx="3316288" cy="858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434960" imgH="368280" progId="Equation.3">
                  <p:embed/>
                </p:oleObj>
              </mc:Choice>
              <mc:Fallback>
                <p:oleObj name="Equation" r:id="rId2" imgW="1434960" imgH="368280" progId="Equation.3">
                  <p:embed/>
                  <p:pic>
                    <p:nvPicPr>
                      <p:cNvPr id="22532" name="Object 4">
                        <a:extLst>
                          <a:ext uri="{FF2B5EF4-FFF2-40B4-BE49-F238E27FC236}">
                            <a16:creationId xmlns:a16="http://schemas.microsoft.com/office/drawing/2014/main" id="{EFD5FD5B-F7EA-0D4E-4C39-F4E114D988A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429000"/>
                        <a:ext cx="3316288" cy="858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>
            <a:extLst>
              <a:ext uri="{FF2B5EF4-FFF2-40B4-BE49-F238E27FC236}">
                <a16:creationId xmlns:a16="http://schemas.microsoft.com/office/drawing/2014/main" id="{C43C84AC-02C7-7A53-3D76-55B08125F4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100"/>
              <a:t>Optimizing concave/convex function</a:t>
            </a:r>
          </a:p>
        </p:txBody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489D341B-340F-CA1A-E88F-10368A4161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7408" y="849412"/>
            <a:ext cx="9748192" cy="5475188"/>
          </a:xfrm>
        </p:spPr>
        <p:txBody>
          <a:bodyPr/>
          <a:lstStyle/>
          <a:p>
            <a:r>
              <a:rPr lang="en-US" altLang="en-US" dirty="0"/>
              <a:t>Maximum of a concave function = minimum of a convex function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b="1" dirty="0">
                <a:solidFill>
                  <a:srgbClr val="CC0000"/>
                </a:solidFill>
              </a:rPr>
              <a:t>Gradient ascent (concave) / Gradient descent (convex)</a:t>
            </a:r>
          </a:p>
        </p:txBody>
      </p:sp>
      <p:pic>
        <p:nvPicPr>
          <p:cNvPr id="166917" name="Picture 5">
            <a:extLst>
              <a:ext uri="{FF2B5EF4-FFF2-40B4-BE49-F238E27FC236}">
                <a16:creationId xmlns:a16="http://schemas.microsoft.com/office/drawing/2014/main" id="{984BD0A9-024D-47AB-F1F6-6D7C8F3A4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971800"/>
            <a:ext cx="9067800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6918" name="Text Box 6">
            <a:extLst>
              <a:ext uri="{FF2B5EF4-FFF2-40B4-BE49-F238E27FC236}">
                <a16:creationId xmlns:a16="http://schemas.microsoft.com/office/drawing/2014/main" id="{1A01071C-F3CC-A14C-8761-0ACCF269D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1" y="6248400"/>
            <a:ext cx="20896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CC0000"/>
                </a:solidFill>
              </a:rPr>
              <a:t>Gradient ascent rule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B3C1B008-E70F-457E-5731-96B926DB7D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100"/>
              <a:t>Decision surface of a perceptron</a:t>
            </a: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BD386004-3156-5779-3817-E66C677496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81200" y="3886201"/>
            <a:ext cx="8229600" cy="2278063"/>
          </a:xfrm>
        </p:spPr>
        <p:txBody>
          <a:bodyPr/>
          <a:lstStyle/>
          <a:p>
            <a:r>
              <a:rPr lang="en-US" altLang="en-US"/>
              <a:t>Decision surface is a hyperplane</a:t>
            </a:r>
          </a:p>
          <a:p>
            <a:pPr lvl="1"/>
            <a:r>
              <a:rPr lang="en-US" altLang="en-US"/>
              <a:t>Can capture linearly separable classes</a:t>
            </a:r>
          </a:p>
          <a:p>
            <a:r>
              <a:rPr lang="en-US" altLang="en-US"/>
              <a:t>Non-linearly separable </a:t>
            </a:r>
          </a:p>
          <a:p>
            <a:pPr lvl="1"/>
            <a:r>
              <a:rPr lang="en-US" altLang="en-US"/>
              <a:t>Use a network of them</a:t>
            </a:r>
          </a:p>
        </p:txBody>
      </p:sp>
      <p:pic>
        <p:nvPicPr>
          <p:cNvPr id="153604" name="Picture 4">
            <a:extLst>
              <a:ext uri="{FF2B5EF4-FFF2-40B4-BE49-F238E27FC236}">
                <a16:creationId xmlns:a16="http://schemas.microsoft.com/office/drawing/2014/main" id="{728F0238-8000-DC4F-2EC3-BA681A015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762000"/>
            <a:ext cx="6477000" cy="284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2" name="Picture 4">
            <a:extLst>
              <a:ext uri="{FF2B5EF4-FFF2-40B4-BE49-F238E27FC236}">
                <a16:creationId xmlns:a16="http://schemas.microsoft.com/office/drawing/2014/main" id="{12177FB7-5252-76E6-5BD8-09916C3F4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16632"/>
            <a:ext cx="8424936" cy="613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2" name="Picture 4">
            <a:extLst>
              <a:ext uri="{FF2B5EF4-FFF2-40B4-BE49-F238E27FC236}">
                <a16:creationId xmlns:a16="http://schemas.microsoft.com/office/drawing/2014/main" id="{9EC89574-154E-96C7-5CFA-25BE12ADC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1"/>
            <a:ext cx="8382000" cy="641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6105EA-5CA3-2B5F-2F19-431D9AC4280C}"/>
              </a:ext>
            </a:extLst>
          </p:cNvPr>
          <p:cNvSpPr/>
          <p:nvPr/>
        </p:nvSpPr>
        <p:spPr>
          <a:xfrm>
            <a:off x="8400256" y="6309320"/>
            <a:ext cx="2016224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C414A-E8E8-8543-B50D-18314F048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AE788-2620-BF42-9718-DBF82E1B3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351338"/>
          </a:xfrm>
        </p:spPr>
        <p:txBody>
          <a:bodyPr/>
          <a:lstStyle/>
          <a:p>
            <a:r>
              <a:rPr lang="en-US" dirty="0"/>
              <a:t>Neural networks are sequences of parametrized functions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71D267E-F12B-B94C-A8BB-1FAF08A952C5}"/>
              </a:ext>
            </a:extLst>
          </p:cNvPr>
          <p:cNvSpPr/>
          <p:nvPr/>
        </p:nvSpPr>
        <p:spPr>
          <a:xfrm>
            <a:off x="1993900" y="3486156"/>
            <a:ext cx="9017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</a:t>
            </a:r>
            <a:endParaRPr lang="en-US" baseline="-25000" dirty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0F99AB-F5C5-1441-9266-1CE4AAF5682C}"/>
              </a:ext>
            </a:extLst>
          </p:cNvPr>
          <p:cNvSpPr/>
          <p:nvPr/>
        </p:nvSpPr>
        <p:spPr>
          <a:xfrm>
            <a:off x="1993900" y="4587682"/>
            <a:ext cx="901700" cy="4679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filters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56DA50F-4D2F-0742-921C-65CF376E1286}"/>
              </a:ext>
            </a:extLst>
          </p:cNvPr>
          <p:cNvSpPr/>
          <p:nvPr/>
        </p:nvSpPr>
        <p:spPr>
          <a:xfrm>
            <a:off x="3390901" y="3486156"/>
            <a:ext cx="1244601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subsample</a:t>
            </a:r>
            <a:endParaRPr lang="en-US" baseline="-25000" dirty="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F3E2909-177E-9048-AA02-A7D82F4C5781}"/>
              </a:ext>
            </a:extLst>
          </p:cNvPr>
          <p:cNvSpPr/>
          <p:nvPr/>
        </p:nvSpPr>
        <p:spPr>
          <a:xfrm>
            <a:off x="7073901" y="3486156"/>
            <a:ext cx="1244601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subsample</a:t>
            </a:r>
            <a:endParaRPr lang="en-US" baseline="-25000" dirty="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EEDD621-A340-6748-90DA-F7FEEB000CE9}"/>
              </a:ext>
            </a:extLst>
          </p:cNvPr>
          <p:cNvSpPr/>
          <p:nvPr/>
        </p:nvSpPr>
        <p:spPr>
          <a:xfrm>
            <a:off x="5403851" y="3486156"/>
            <a:ext cx="9017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</a:t>
            </a:r>
            <a:endParaRPr lang="en-US" baseline="-25000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F0AB968-4C42-F64F-908B-959D38041DE0}"/>
              </a:ext>
            </a:extLst>
          </p:cNvPr>
          <p:cNvSpPr/>
          <p:nvPr/>
        </p:nvSpPr>
        <p:spPr>
          <a:xfrm>
            <a:off x="8902702" y="3470777"/>
            <a:ext cx="9017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linear</a:t>
            </a:r>
            <a:endParaRPr lang="en-US" baseline="-25000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BE872A9-1BFA-394A-A491-5A3B7C3583C3}"/>
              </a:ext>
            </a:extLst>
          </p:cNvPr>
          <p:cNvSpPr/>
          <p:nvPr/>
        </p:nvSpPr>
        <p:spPr>
          <a:xfrm>
            <a:off x="5403850" y="4587682"/>
            <a:ext cx="901700" cy="4679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filters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6692596-CFC5-1C47-B974-6CA63EC801D2}"/>
              </a:ext>
            </a:extLst>
          </p:cNvPr>
          <p:cNvSpPr/>
          <p:nvPr/>
        </p:nvSpPr>
        <p:spPr>
          <a:xfrm>
            <a:off x="8902702" y="4587682"/>
            <a:ext cx="1015999" cy="4679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weights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6637E1D9-D036-1243-9329-A3136E2EB660}"/>
              </a:ext>
            </a:extLst>
          </p:cNvPr>
          <p:cNvSpPr/>
          <p:nvPr/>
        </p:nvSpPr>
        <p:spPr>
          <a:xfrm>
            <a:off x="3038475" y="3613155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16426157-401C-2142-8EBD-ECB80BAD74E5}"/>
              </a:ext>
            </a:extLst>
          </p:cNvPr>
          <p:cNvSpPr/>
          <p:nvPr/>
        </p:nvSpPr>
        <p:spPr>
          <a:xfrm>
            <a:off x="4875214" y="3597776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AD6E692E-1A5A-A842-A3D3-A4317CB06AF9}"/>
              </a:ext>
            </a:extLst>
          </p:cNvPr>
          <p:cNvSpPr/>
          <p:nvPr/>
        </p:nvSpPr>
        <p:spPr>
          <a:xfrm>
            <a:off x="6569076" y="3613154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E45D0F83-DFCD-A046-8516-9359ED7124C6}"/>
              </a:ext>
            </a:extLst>
          </p:cNvPr>
          <p:cNvSpPr/>
          <p:nvPr/>
        </p:nvSpPr>
        <p:spPr>
          <a:xfrm>
            <a:off x="8493127" y="3613154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690EC22E-1F49-E349-BBDA-9228DA385C88}"/>
              </a:ext>
            </a:extLst>
          </p:cNvPr>
          <p:cNvSpPr/>
          <p:nvPr/>
        </p:nvSpPr>
        <p:spPr>
          <a:xfrm>
            <a:off x="2286000" y="4083057"/>
            <a:ext cx="304800" cy="3556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Up Arrow 16">
            <a:extLst>
              <a:ext uri="{FF2B5EF4-FFF2-40B4-BE49-F238E27FC236}">
                <a16:creationId xmlns:a16="http://schemas.microsoft.com/office/drawing/2014/main" id="{DCD943B1-AD31-0540-AC7E-60BAB0D1DD91}"/>
              </a:ext>
            </a:extLst>
          </p:cNvPr>
          <p:cNvSpPr/>
          <p:nvPr/>
        </p:nvSpPr>
        <p:spPr>
          <a:xfrm>
            <a:off x="5702300" y="4121157"/>
            <a:ext cx="304800" cy="3556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Up Arrow 17">
            <a:extLst>
              <a:ext uri="{FF2B5EF4-FFF2-40B4-BE49-F238E27FC236}">
                <a16:creationId xmlns:a16="http://schemas.microsoft.com/office/drawing/2014/main" id="{949D3E06-055C-DA4D-95DE-ACA16D449926}"/>
              </a:ext>
            </a:extLst>
          </p:cNvPr>
          <p:cNvSpPr/>
          <p:nvPr/>
        </p:nvSpPr>
        <p:spPr>
          <a:xfrm>
            <a:off x="9201151" y="4083056"/>
            <a:ext cx="304800" cy="3556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07E69EA-9B74-FD4F-93F2-221D33A54E11}"/>
                  </a:ext>
                </a:extLst>
              </p:cNvPr>
              <p:cNvSpPr/>
              <p:nvPr/>
            </p:nvSpPr>
            <p:spPr>
              <a:xfrm>
                <a:off x="3612243" y="5743836"/>
                <a:ext cx="4789715" cy="95794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/>
                  <a:t>Parameters</a:t>
                </a:r>
                <a:br>
                  <a:rPr lang="en-US" b="1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007E69EA-9B74-FD4F-93F2-221D33A54E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2243" y="5743836"/>
                <a:ext cx="4789715" cy="957943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ight Arrow 19">
            <a:extLst>
              <a:ext uri="{FF2B5EF4-FFF2-40B4-BE49-F238E27FC236}">
                <a16:creationId xmlns:a16="http://schemas.microsoft.com/office/drawing/2014/main" id="{4490F370-A523-BA41-B110-155F7C532F67}"/>
              </a:ext>
            </a:extLst>
          </p:cNvPr>
          <p:cNvSpPr/>
          <p:nvPr/>
        </p:nvSpPr>
        <p:spPr>
          <a:xfrm rot="19149625">
            <a:off x="7074071" y="5317590"/>
            <a:ext cx="2096409" cy="59848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9C3BA536-103F-F744-B735-CC0FC0B60BBC}"/>
              </a:ext>
            </a:extLst>
          </p:cNvPr>
          <p:cNvSpPr/>
          <p:nvPr/>
        </p:nvSpPr>
        <p:spPr>
          <a:xfrm rot="16200000">
            <a:off x="5310113" y="5216374"/>
            <a:ext cx="1089175" cy="59848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AE05951E-43D2-474A-9A17-1CA52CC1862E}"/>
              </a:ext>
            </a:extLst>
          </p:cNvPr>
          <p:cNvSpPr/>
          <p:nvPr/>
        </p:nvSpPr>
        <p:spPr>
          <a:xfrm rot="12837823">
            <a:off x="2613983" y="5186509"/>
            <a:ext cx="1987479" cy="59848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0415C2-B63C-1445-92B6-FEB544845E20}"/>
              </a:ext>
            </a:extLst>
          </p:cNvPr>
          <p:cNvSpPr txBox="1"/>
          <p:nvPr/>
        </p:nvSpPr>
        <p:spPr>
          <a:xfrm>
            <a:off x="1993900" y="2555318"/>
            <a:ext cx="760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x</a:t>
            </a:r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9133BC8D-DEB1-FB4E-8295-8421F06DE9C7}"/>
              </a:ext>
            </a:extLst>
          </p:cNvPr>
          <p:cNvSpPr/>
          <p:nvPr/>
        </p:nvSpPr>
        <p:spPr>
          <a:xfrm>
            <a:off x="2221593" y="3109518"/>
            <a:ext cx="304800" cy="26379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462270FA-B9B5-A741-AADE-288D5AFB915C}"/>
              </a:ext>
            </a:extLst>
          </p:cNvPr>
          <p:cNvSpPr/>
          <p:nvPr/>
        </p:nvSpPr>
        <p:spPr>
          <a:xfrm rot="10800000">
            <a:off x="9201151" y="3057957"/>
            <a:ext cx="304800" cy="26379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10B6B73-58BD-C646-9A62-D118991FD25E}"/>
                  </a:ext>
                </a:extLst>
              </p:cNvPr>
              <p:cNvSpPr txBox="1"/>
              <p:nvPr/>
            </p:nvSpPr>
            <p:spPr>
              <a:xfrm>
                <a:off x="8902702" y="2555319"/>
                <a:ext cx="90170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𝜽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10B6B73-58BD-C646-9A62-D118991FD2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2702" y="2555319"/>
                <a:ext cx="901701" cy="584775"/>
              </a:xfrm>
              <a:prstGeom prst="rect">
                <a:avLst/>
              </a:prstGeom>
              <a:blipFill>
                <a:blip r:embed="rId3"/>
                <a:stretch>
                  <a:fillRect l="-20946" r="-101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64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4" grpId="0"/>
      <p:bldP spid="25" grpId="0" animBg="1"/>
      <p:bldP spid="26" grpId="0" animBg="1"/>
      <p:bldP spid="2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D70E9-68DE-764A-B6E7-CC1F3DF39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36357D-4D51-454B-A8DB-8770BE2EF5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networks are sequences of parametrized functions</a:t>
            </a:r>
          </a:p>
          <a:p>
            <a:r>
              <a:rPr lang="en-US" dirty="0"/>
              <a:t>Parameters need to be set by minimizing some loss function</a:t>
            </a:r>
          </a:p>
        </p:txBody>
      </p:sp>
      <p:sp>
        <p:nvSpPr>
          <p:cNvPr id="4" name="Down Arrow Callout 3">
            <a:extLst>
              <a:ext uri="{FF2B5EF4-FFF2-40B4-BE49-F238E27FC236}">
                <a16:creationId xmlns:a16="http://schemas.microsoft.com/office/drawing/2014/main" id="{9A66CC06-4711-CB4F-9F92-7BB150265306}"/>
              </a:ext>
            </a:extLst>
          </p:cNvPr>
          <p:cNvSpPr/>
          <p:nvPr/>
        </p:nvSpPr>
        <p:spPr>
          <a:xfrm>
            <a:off x="5450114" y="4072166"/>
            <a:ext cx="952500" cy="15367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36878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6F1DE7-6DF8-6D4F-821A-2F2947AB8361}"/>
              </a:ext>
            </a:extLst>
          </p:cNvPr>
          <p:cNvSpPr txBox="1"/>
          <p:nvPr/>
        </p:nvSpPr>
        <p:spPr>
          <a:xfrm>
            <a:off x="4192814" y="5608865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Convolutional network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95DAC4-D525-924D-A60E-A8484F261A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556" y="3940630"/>
            <a:ext cx="2941903" cy="80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501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vs.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Deep learning </a:t>
            </a:r>
            <a:r>
              <a:rPr lang="en-US" dirty="0"/>
              <a:t>(DL) is a machine learning subfield that uses multiple layers for learning data representations</a:t>
            </a:r>
          </a:p>
          <a:p>
            <a:pPr lvl="1"/>
            <a:r>
              <a:rPr lang="en-US" dirty="0"/>
              <a:t>DL is exceptionally effective at learning patterns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612F4B-DBC6-461F-87D2-57D3A030FC6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Deep Learning</a:t>
            </a:r>
          </a:p>
          <a:p>
            <a:endParaRPr lang="en-US" dirty="0"/>
          </a:p>
        </p:txBody>
      </p:sp>
      <p:pic>
        <p:nvPicPr>
          <p:cNvPr id="4" name="Picture 3" descr="machine-learning-vs-deep-learn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007" y="2984245"/>
            <a:ext cx="6359987" cy="3101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76493" y="646696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Picture from: </a:t>
            </a:r>
            <a:r>
              <a:rPr lang="en-US" sz="882" dirty="0">
                <a:hlinkClick r:id="rId4"/>
              </a:rPr>
              <a:t>https://www.xenonstack.com/blog/static/public/uploads/media/machine-learning-vs-deep-learning.png</a:t>
            </a:r>
            <a:endParaRPr lang="en-US" sz="882" dirty="0"/>
          </a:p>
        </p:txBody>
      </p:sp>
    </p:spTree>
    <p:extLst>
      <p:ext uri="{BB962C8B-B14F-4D97-AF65-F5344CB8AC3E}">
        <p14:creationId xmlns:p14="http://schemas.microsoft.com/office/powerpoint/2010/main" val="57379546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41B2F-C515-C242-B2E2-CCE29DDB1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688C0-332E-F54D-8B8C-C81FA5B47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networks are sequences of parametrized functions</a:t>
            </a:r>
          </a:p>
          <a:p>
            <a:r>
              <a:rPr lang="en-US" dirty="0"/>
              <a:t>Parameters need to be set by minimizing some loss function</a:t>
            </a:r>
          </a:p>
          <a:p>
            <a:r>
              <a:rPr lang="en-US" dirty="0"/>
              <a:t>Minimization through gradient descent requires computing the gradient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E6C6DBB-0D53-2544-A824-1DFFF0772A91}"/>
              </a:ext>
            </a:extLst>
          </p:cNvPr>
          <p:cNvSpPr/>
          <p:nvPr/>
        </p:nvSpPr>
        <p:spPr>
          <a:xfrm>
            <a:off x="6426201" y="4540251"/>
            <a:ext cx="2532742" cy="9017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61A3F-26B4-AB40-BFA9-6BBFF1429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903" y="4567621"/>
            <a:ext cx="5144194" cy="87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068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41B2F-C515-C242-B2E2-CCE29DDB1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688C0-332E-F54D-8B8C-C81FA5B47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networks are sequences of parametrized functions</a:t>
            </a:r>
          </a:p>
          <a:p>
            <a:r>
              <a:rPr lang="en-US" dirty="0"/>
              <a:t>Parameters need to be set by minimizing some loss function</a:t>
            </a:r>
          </a:p>
          <a:p>
            <a:r>
              <a:rPr lang="en-US" dirty="0"/>
              <a:t>Minimization through gradient descent requires computing the gradient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E6C6DBB-0D53-2544-A824-1DFFF0772A91}"/>
              </a:ext>
            </a:extLst>
          </p:cNvPr>
          <p:cNvSpPr/>
          <p:nvPr/>
        </p:nvSpPr>
        <p:spPr>
          <a:xfrm>
            <a:off x="6426201" y="4246336"/>
            <a:ext cx="2532742" cy="9017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761A3F-26B4-AB40-BFA9-6BBFF1429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903" y="4273706"/>
            <a:ext cx="5144194" cy="87992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6893E71-F492-C44B-82FB-8DA17CDC4A4A}"/>
              </a:ext>
            </a:extLst>
          </p:cNvPr>
          <p:cNvSpPr/>
          <p:nvPr/>
        </p:nvSpPr>
        <p:spPr>
          <a:xfrm>
            <a:off x="8652327" y="4884362"/>
            <a:ext cx="508000" cy="12954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58E2D8-FD6A-8545-B4AC-F36D4D6D7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939" y="5294202"/>
            <a:ext cx="1939929" cy="415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0DA46-C9DA-E544-A3B2-808DBC27D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7265" y="5162957"/>
            <a:ext cx="3337625" cy="664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1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41B2F-C515-C242-B2E2-CCE29DDB1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backpropagation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E688C0-332E-F54D-8B8C-C81FA5B47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networks are sequences of parametrized functions</a:t>
            </a:r>
          </a:p>
          <a:p>
            <a:r>
              <a:rPr lang="en-US" dirty="0"/>
              <a:t>Parameters need to be set by minimizing some loss function</a:t>
            </a:r>
          </a:p>
          <a:p>
            <a:r>
              <a:rPr lang="en-US" dirty="0"/>
              <a:t>Minimization through gradient descent requires computing the gradient</a:t>
            </a:r>
          </a:p>
          <a:p>
            <a:r>
              <a:rPr lang="en-US" b="1" dirty="0"/>
              <a:t>Backpropagation</a:t>
            </a:r>
            <a:r>
              <a:rPr lang="en-US" dirty="0"/>
              <a:t>: way to compute gradient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3D7B3F-28C9-E140-B2CD-A5348F24E6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1794" y="4200072"/>
            <a:ext cx="536121" cy="9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709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gradient of (conv)nets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333750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87849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441949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96048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0148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36850" y="2798675"/>
            <a:ext cx="29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028951" y="2867926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ight Arrow 11"/>
          <p:cNvSpPr/>
          <p:nvPr/>
        </p:nvSpPr>
        <p:spPr>
          <a:xfrm>
            <a:off x="4044949" y="2867928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ight Arrow 12"/>
          <p:cNvSpPr/>
          <p:nvPr/>
        </p:nvSpPr>
        <p:spPr>
          <a:xfrm>
            <a:off x="5099047" y="2867930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>
            <a:off x="6178547" y="2867933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>
            <a:off x="7207246" y="2867935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Arrow 15"/>
          <p:cNvSpPr/>
          <p:nvPr/>
        </p:nvSpPr>
        <p:spPr>
          <a:xfrm>
            <a:off x="8261345" y="2880637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>
              <a:srgbClr val="00B0F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3400424" y="3645209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Up Arrow 17"/>
          <p:cNvSpPr/>
          <p:nvPr/>
        </p:nvSpPr>
        <p:spPr>
          <a:xfrm>
            <a:off x="3556001" y="3409950"/>
            <a:ext cx="101599" cy="2413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4479922" y="3670611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Up Arrow 19"/>
          <p:cNvSpPr/>
          <p:nvPr/>
        </p:nvSpPr>
        <p:spPr>
          <a:xfrm>
            <a:off x="4635499" y="3435352"/>
            <a:ext cx="101599" cy="2413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/>
          <p:cNvSpPr txBox="1"/>
          <p:nvPr/>
        </p:nvSpPr>
        <p:spPr>
          <a:xfrm>
            <a:off x="5534021" y="3670613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Up Arrow 21"/>
          <p:cNvSpPr/>
          <p:nvPr/>
        </p:nvSpPr>
        <p:spPr>
          <a:xfrm>
            <a:off x="5689598" y="3435354"/>
            <a:ext cx="101599" cy="2413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extBox 22"/>
          <p:cNvSpPr txBox="1"/>
          <p:nvPr/>
        </p:nvSpPr>
        <p:spPr>
          <a:xfrm>
            <a:off x="6575420" y="3670616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Up Arrow 23"/>
          <p:cNvSpPr/>
          <p:nvPr/>
        </p:nvSpPr>
        <p:spPr>
          <a:xfrm>
            <a:off x="6730997" y="3435357"/>
            <a:ext cx="101599" cy="2413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Box 24"/>
          <p:cNvSpPr txBox="1"/>
          <p:nvPr/>
        </p:nvSpPr>
        <p:spPr>
          <a:xfrm>
            <a:off x="7616818" y="3696017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6" name="Up Arrow 25"/>
          <p:cNvSpPr/>
          <p:nvPr/>
        </p:nvSpPr>
        <p:spPr>
          <a:xfrm>
            <a:off x="7772395" y="3460758"/>
            <a:ext cx="101599" cy="241300"/>
          </a:xfrm>
          <a:prstGeom prst="upArrow">
            <a:avLst/>
          </a:prstGeom>
          <a:solidFill>
            <a:schemeClr val="tx1"/>
          </a:solidFill>
          <a:effectLst>
            <a:glow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3994150" y="2368548"/>
            <a:ext cx="3429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48248" y="2368550"/>
            <a:ext cx="3429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89645" y="2368552"/>
            <a:ext cx="3429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54844" y="2355854"/>
            <a:ext cx="3429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85142" y="2343157"/>
            <a:ext cx="70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5</a:t>
            </a:r>
            <a:r>
              <a:rPr lang="en-US" dirty="0"/>
              <a:t> = z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31372257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gradient of (conv)nets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333750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87849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441949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96048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0148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36850" y="2798675"/>
            <a:ext cx="29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028951" y="2867926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ight Arrow 11"/>
          <p:cNvSpPr/>
          <p:nvPr/>
        </p:nvSpPr>
        <p:spPr>
          <a:xfrm>
            <a:off x="4044949" y="2867928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ight Arrow 12"/>
          <p:cNvSpPr/>
          <p:nvPr/>
        </p:nvSpPr>
        <p:spPr>
          <a:xfrm>
            <a:off x="5099047" y="2867930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>
            <a:off x="6178547" y="2867933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>
            <a:off x="7207246" y="2867935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>
              <a:srgbClr val="00B0F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Arrow 15"/>
          <p:cNvSpPr/>
          <p:nvPr/>
        </p:nvSpPr>
        <p:spPr>
          <a:xfrm>
            <a:off x="8261345" y="2880637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>
              <a:srgbClr val="00B0F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3400424" y="3645209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Up Arrow 17"/>
          <p:cNvSpPr/>
          <p:nvPr/>
        </p:nvSpPr>
        <p:spPr>
          <a:xfrm>
            <a:off x="3556001" y="3409950"/>
            <a:ext cx="101599" cy="2413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4479922" y="3670611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Up Arrow 19"/>
          <p:cNvSpPr/>
          <p:nvPr/>
        </p:nvSpPr>
        <p:spPr>
          <a:xfrm>
            <a:off x="4635499" y="3435352"/>
            <a:ext cx="101599" cy="2413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/>
          <p:cNvSpPr txBox="1"/>
          <p:nvPr/>
        </p:nvSpPr>
        <p:spPr>
          <a:xfrm>
            <a:off x="5534021" y="3670613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Up Arrow 21"/>
          <p:cNvSpPr/>
          <p:nvPr/>
        </p:nvSpPr>
        <p:spPr>
          <a:xfrm>
            <a:off x="5689598" y="3435354"/>
            <a:ext cx="101599" cy="241300"/>
          </a:xfrm>
          <a:prstGeom prst="upArrow">
            <a:avLst/>
          </a:prstGeom>
          <a:solidFill>
            <a:schemeClr val="tx1"/>
          </a:solidFill>
          <a:effectLst>
            <a:glow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extBox 22"/>
          <p:cNvSpPr txBox="1"/>
          <p:nvPr/>
        </p:nvSpPr>
        <p:spPr>
          <a:xfrm>
            <a:off x="6575420" y="3670616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Up Arrow 23"/>
          <p:cNvSpPr/>
          <p:nvPr/>
        </p:nvSpPr>
        <p:spPr>
          <a:xfrm>
            <a:off x="6730997" y="3435357"/>
            <a:ext cx="101599" cy="241300"/>
          </a:xfrm>
          <a:prstGeom prst="upArrow">
            <a:avLst/>
          </a:prstGeom>
          <a:solidFill>
            <a:schemeClr val="tx1"/>
          </a:solidFill>
          <a:effectLst>
            <a:glow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Box 24"/>
          <p:cNvSpPr txBox="1"/>
          <p:nvPr/>
        </p:nvSpPr>
        <p:spPr>
          <a:xfrm>
            <a:off x="7616818" y="3696017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6" name="Up Arrow 25"/>
          <p:cNvSpPr/>
          <p:nvPr/>
        </p:nvSpPr>
        <p:spPr>
          <a:xfrm>
            <a:off x="7772395" y="3460758"/>
            <a:ext cx="101599" cy="241300"/>
          </a:xfrm>
          <a:prstGeom prst="upArrow">
            <a:avLst/>
          </a:prstGeom>
          <a:solidFill>
            <a:schemeClr val="tx1"/>
          </a:solidFill>
          <a:effectLst>
            <a:glow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3994149" y="2368548"/>
            <a:ext cx="49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48248" y="2368550"/>
            <a:ext cx="495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89644" y="2368552"/>
            <a:ext cx="46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54844" y="2355854"/>
            <a:ext cx="457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85142" y="2343157"/>
            <a:ext cx="70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5</a:t>
            </a:r>
            <a:r>
              <a:rPr lang="en-US" dirty="0"/>
              <a:t> = z</a:t>
            </a:r>
            <a:endParaRPr lang="en-US" baseline="-2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168" y="4703280"/>
            <a:ext cx="2333625" cy="77152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214831-8A20-EE47-B3CA-F22622510AA7}"/>
              </a:ext>
            </a:extLst>
          </p:cNvPr>
          <p:cNvSpPr/>
          <p:nvPr/>
        </p:nvSpPr>
        <p:spPr>
          <a:xfrm>
            <a:off x="5534022" y="4582886"/>
            <a:ext cx="1870075" cy="990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35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/>
        </p:nvSpPr>
        <p:spPr>
          <a:xfrm>
            <a:off x="6515098" y="4555641"/>
            <a:ext cx="692149" cy="1066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gradient of (conv)nets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333750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87849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441949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96048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0148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36850" y="2798675"/>
            <a:ext cx="29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028951" y="2867926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ight Arrow 11"/>
          <p:cNvSpPr/>
          <p:nvPr/>
        </p:nvSpPr>
        <p:spPr>
          <a:xfrm>
            <a:off x="4044949" y="2867928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ight Arrow 12"/>
          <p:cNvSpPr/>
          <p:nvPr/>
        </p:nvSpPr>
        <p:spPr>
          <a:xfrm>
            <a:off x="5099047" y="2867930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>
            <a:off x="6178547" y="2867933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317500">
              <a:srgbClr val="00B0F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>
            <a:off x="7207246" y="2867935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>
              <a:srgbClr val="00B0F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Arrow 15"/>
          <p:cNvSpPr/>
          <p:nvPr/>
        </p:nvSpPr>
        <p:spPr>
          <a:xfrm>
            <a:off x="8261345" y="2880637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>
              <a:srgbClr val="00B0F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3400424" y="3645209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Up Arrow 17"/>
          <p:cNvSpPr/>
          <p:nvPr/>
        </p:nvSpPr>
        <p:spPr>
          <a:xfrm>
            <a:off x="3556001" y="3409950"/>
            <a:ext cx="101599" cy="2413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4479922" y="3670611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Up Arrow 19"/>
          <p:cNvSpPr/>
          <p:nvPr/>
        </p:nvSpPr>
        <p:spPr>
          <a:xfrm>
            <a:off x="4635499" y="3435352"/>
            <a:ext cx="101599" cy="2413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/>
          <p:cNvSpPr txBox="1"/>
          <p:nvPr/>
        </p:nvSpPr>
        <p:spPr>
          <a:xfrm>
            <a:off x="5534021" y="3670613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Up Arrow 21"/>
          <p:cNvSpPr/>
          <p:nvPr/>
        </p:nvSpPr>
        <p:spPr>
          <a:xfrm>
            <a:off x="5689598" y="3435354"/>
            <a:ext cx="101599" cy="241300"/>
          </a:xfrm>
          <a:prstGeom prst="upArrow">
            <a:avLst/>
          </a:prstGeom>
          <a:solidFill>
            <a:schemeClr val="tx1"/>
          </a:solidFill>
          <a:effectLst>
            <a:glow rad="3556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extBox 22"/>
          <p:cNvSpPr txBox="1"/>
          <p:nvPr/>
        </p:nvSpPr>
        <p:spPr>
          <a:xfrm>
            <a:off x="6575420" y="3670616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Up Arrow 23"/>
          <p:cNvSpPr/>
          <p:nvPr/>
        </p:nvSpPr>
        <p:spPr>
          <a:xfrm>
            <a:off x="6730997" y="3435357"/>
            <a:ext cx="101599" cy="241300"/>
          </a:xfrm>
          <a:prstGeom prst="upArrow">
            <a:avLst/>
          </a:prstGeom>
          <a:solidFill>
            <a:schemeClr val="tx1"/>
          </a:solidFill>
          <a:effectLst>
            <a:glow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Box 24"/>
          <p:cNvSpPr txBox="1"/>
          <p:nvPr/>
        </p:nvSpPr>
        <p:spPr>
          <a:xfrm>
            <a:off x="7616818" y="3696017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6" name="Up Arrow 25"/>
          <p:cNvSpPr/>
          <p:nvPr/>
        </p:nvSpPr>
        <p:spPr>
          <a:xfrm>
            <a:off x="7772395" y="3460758"/>
            <a:ext cx="101599" cy="241300"/>
          </a:xfrm>
          <a:prstGeom prst="upArrow">
            <a:avLst/>
          </a:prstGeom>
          <a:solidFill>
            <a:schemeClr val="tx1"/>
          </a:solidFill>
          <a:effectLst>
            <a:glow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3994149" y="2368548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48247" y="2368550"/>
            <a:ext cx="48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89645" y="2368552"/>
            <a:ext cx="425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54844" y="2355854"/>
            <a:ext cx="561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85142" y="2343157"/>
            <a:ext cx="70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5</a:t>
            </a:r>
            <a:r>
              <a:rPr lang="en-US" dirty="0"/>
              <a:t> = z</a:t>
            </a:r>
            <a:endParaRPr lang="en-US" baseline="-2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168" y="4703280"/>
            <a:ext cx="23336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1390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/>
          <p:cNvSpPr/>
          <p:nvPr/>
        </p:nvSpPr>
        <p:spPr>
          <a:xfrm>
            <a:off x="5832473" y="4555641"/>
            <a:ext cx="692149" cy="1066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gradient of (conv)nets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333750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87849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441949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96048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0148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36850" y="2798675"/>
            <a:ext cx="29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028951" y="2867926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ight Arrow 11"/>
          <p:cNvSpPr/>
          <p:nvPr/>
        </p:nvSpPr>
        <p:spPr>
          <a:xfrm>
            <a:off x="4044949" y="2867928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ight Arrow 12"/>
          <p:cNvSpPr/>
          <p:nvPr/>
        </p:nvSpPr>
        <p:spPr>
          <a:xfrm>
            <a:off x="5099047" y="2867930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>
            <a:off x="6178547" y="2867933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3175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>
            <a:off x="7207246" y="2867935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>
              <a:srgbClr val="00B0F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Arrow 15"/>
          <p:cNvSpPr/>
          <p:nvPr/>
        </p:nvSpPr>
        <p:spPr>
          <a:xfrm>
            <a:off x="8261345" y="2880637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444500">
              <a:srgbClr val="00B0F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3400424" y="3645209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Up Arrow 17"/>
          <p:cNvSpPr/>
          <p:nvPr/>
        </p:nvSpPr>
        <p:spPr>
          <a:xfrm>
            <a:off x="3556001" y="3409950"/>
            <a:ext cx="101599" cy="2413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4479922" y="3670611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Up Arrow 19"/>
          <p:cNvSpPr/>
          <p:nvPr/>
        </p:nvSpPr>
        <p:spPr>
          <a:xfrm>
            <a:off x="4635499" y="3435352"/>
            <a:ext cx="101599" cy="2413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/>
          <p:cNvSpPr txBox="1"/>
          <p:nvPr/>
        </p:nvSpPr>
        <p:spPr>
          <a:xfrm>
            <a:off x="5534021" y="3670613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Up Arrow 21"/>
          <p:cNvSpPr/>
          <p:nvPr/>
        </p:nvSpPr>
        <p:spPr>
          <a:xfrm>
            <a:off x="5689598" y="3435354"/>
            <a:ext cx="101599" cy="241300"/>
          </a:xfrm>
          <a:prstGeom prst="upArrow">
            <a:avLst/>
          </a:prstGeom>
          <a:solidFill>
            <a:schemeClr val="tx1"/>
          </a:solidFill>
          <a:effectLst>
            <a:glow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extBox 22"/>
          <p:cNvSpPr txBox="1"/>
          <p:nvPr/>
        </p:nvSpPr>
        <p:spPr>
          <a:xfrm>
            <a:off x="6575420" y="3670616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Up Arrow 23"/>
          <p:cNvSpPr/>
          <p:nvPr/>
        </p:nvSpPr>
        <p:spPr>
          <a:xfrm>
            <a:off x="6730997" y="3435357"/>
            <a:ext cx="101599" cy="241300"/>
          </a:xfrm>
          <a:prstGeom prst="upArrow">
            <a:avLst/>
          </a:prstGeom>
          <a:solidFill>
            <a:schemeClr val="tx1"/>
          </a:solidFill>
          <a:effectLst>
            <a:glow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Box 24"/>
          <p:cNvSpPr txBox="1"/>
          <p:nvPr/>
        </p:nvSpPr>
        <p:spPr>
          <a:xfrm>
            <a:off x="7616818" y="3696017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6" name="Up Arrow 25"/>
          <p:cNvSpPr/>
          <p:nvPr/>
        </p:nvSpPr>
        <p:spPr>
          <a:xfrm>
            <a:off x="7772395" y="3460758"/>
            <a:ext cx="101599" cy="241300"/>
          </a:xfrm>
          <a:prstGeom prst="upArrow">
            <a:avLst/>
          </a:prstGeom>
          <a:solidFill>
            <a:schemeClr val="tx1"/>
          </a:solidFill>
          <a:effectLst>
            <a:glow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3994150" y="2368548"/>
            <a:ext cx="6349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48248" y="2368550"/>
            <a:ext cx="495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89644" y="2368552"/>
            <a:ext cx="469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54843" y="2355854"/>
            <a:ext cx="49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85142" y="2343157"/>
            <a:ext cx="70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5</a:t>
            </a:r>
            <a:r>
              <a:rPr lang="en-US" dirty="0"/>
              <a:t> = z</a:t>
            </a:r>
            <a:endParaRPr lang="en-US" baseline="-2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168" y="4703280"/>
            <a:ext cx="23336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3817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/>
          <p:cNvSpPr/>
          <p:nvPr/>
        </p:nvSpPr>
        <p:spPr>
          <a:xfrm>
            <a:off x="5995982" y="4932321"/>
            <a:ext cx="457199" cy="1024021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gradient of (conv)nets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333750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87849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441949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96048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0148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36850" y="2798675"/>
            <a:ext cx="29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028951" y="2867926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ight Arrow 11"/>
          <p:cNvSpPr/>
          <p:nvPr/>
        </p:nvSpPr>
        <p:spPr>
          <a:xfrm>
            <a:off x="4044949" y="2867928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ight Arrow 12"/>
          <p:cNvSpPr/>
          <p:nvPr/>
        </p:nvSpPr>
        <p:spPr>
          <a:xfrm>
            <a:off x="5099047" y="2867930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>
            <a:off x="6178547" y="2867933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3175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>
            <a:off x="7207246" y="2867935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>
              <a:srgbClr val="00B0F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Arrow 15"/>
          <p:cNvSpPr/>
          <p:nvPr/>
        </p:nvSpPr>
        <p:spPr>
          <a:xfrm>
            <a:off x="8261345" y="2880637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393700">
              <a:srgbClr val="00B0F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3400424" y="3645209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Up Arrow 17"/>
          <p:cNvSpPr/>
          <p:nvPr/>
        </p:nvSpPr>
        <p:spPr>
          <a:xfrm>
            <a:off x="3556001" y="3409950"/>
            <a:ext cx="101599" cy="2413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4479922" y="3670611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Up Arrow 19"/>
          <p:cNvSpPr/>
          <p:nvPr/>
        </p:nvSpPr>
        <p:spPr>
          <a:xfrm>
            <a:off x="4635499" y="3435352"/>
            <a:ext cx="101599" cy="2413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/>
          <p:cNvSpPr txBox="1"/>
          <p:nvPr/>
        </p:nvSpPr>
        <p:spPr>
          <a:xfrm>
            <a:off x="5534021" y="3670613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Up Arrow 21"/>
          <p:cNvSpPr/>
          <p:nvPr/>
        </p:nvSpPr>
        <p:spPr>
          <a:xfrm>
            <a:off x="5689598" y="3435354"/>
            <a:ext cx="101599" cy="241300"/>
          </a:xfrm>
          <a:prstGeom prst="upArrow">
            <a:avLst/>
          </a:prstGeom>
          <a:solidFill>
            <a:schemeClr val="tx1"/>
          </a:solidFill>
          <a:effectLst>
            <a:glow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extBox 22"/>
          <p:cNvSpPr txBox="1"/>
          <p:nvPr/>
        </p:nvSpPr>
        <p:spPr>
          <a:xfrm>
            <a:off x="6575420" y="3670616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Up Arrow 23"/>
          <p:cNvSpPr/>
          <p:nvPr/>
        </p:nvSpPr>
        <p:spPr>
          <a:xfrm>
            <a:off x="6730997" y="3435357"/>
            <a:ext cx="101599" cy="241300"/>
          </a:xfrm>
          <a:prstGeom prst="upArrow">
            <a:avLst/>
          </a:prstGeom>
          <a:solidFill>
            <a:schemeClr val="tx1"/>
          </a:solidFill>
          <a:effectLst>
            <a:glow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Box 24"/>
          <p:cNvSpPr txBox="1"/>
          <p:nvPr/>
        </p:nvSpPr>
        <p:spPr>
          <a:xfrm>
            <a:off x="7616818" y="3696017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6" name="Up Arrow 25"/>
          <p:cNvSpPr/>
          <p:nvPr/>
        </p:nvSpPr>
        <p:spPr>
          <a:xfrm>
            <a:off x="7772395" y="3460758"/>
            <a:ext cx="101599" cy="241300"/>
          </a:xfrm>
          <a:prstGeom prst="upArrow">
            <a:avLst/>
          </a:prstGeom>
          <a:solidFill>
            <a:schemeClr val="tx1"/>
          </a:solidFill>
          <a:effectLst>
            <a:glow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3994149" y="2368548"/>
            <a:ext cx="52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48247" y="2368550"/>
            <a:ext cx="55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89644" y="2368552"/>
            <a:ext cx="449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54843" y="2355854"/>
            <a:ext cx="495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85142" y="2343157"/>
            <a:ext cx="70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5</a:t>
            </a:r>
            <a:r>
              <a:rPr lang="en-US" dirty="0"/>
              <a:t> = z</a:t>
            </a:r>
            <a:endParaRPr lang="en-US" baseline="-2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169" y="5052222"/>
            <a:ext cx="2333625" cy="771525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4337050" y="3931931"/>
            <a:ext cx="2755898" cy="1132984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softEdge rad="2413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68" y="4111035"/>
            <a:ext cx="2171700" cy="771525"/>
          </a:xfrm>
          <a:prstGeom prst="rect">
            <a:avLst/>
          </a:prstGeom>
        </p:spPr>
      </p:pic>
      <p:sp>
        <p:nvSpPr>
          <p:cNvPr id="4" name="Circular Arrow 3"/>
          <p:cNvSpPr/>
          <p:nvPr/>
        </p:nvSpPr>
        <p:spPr>
          <a:xfrm flipH="1">
            <a:off x="7207246" y="1898367"/>
            <a:ext cx="1152524" cy="816431"/>
          </a:xfrm>
          <a:prstGeom prst="circularArrow">
            <a:avLst>
              <a:gd name="adj1" fmla="val 15816"/>
              <a:gd name="adj2" fmla="val 1142319"/>
              <a:gd name="adj3" fmla="val 21066917"/>
              <a:gd name="adj4" fmla="val 10800000"/>
              <a:gd name="adj5" fmla="val 12904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6" name="Circular Arrow 35"/>
          <p:cNvSpPr/>
          <p:nvPr/>
        </p:nvSpPr>
        <p:spPr>
          <a:xfrm flipH="1">
            <a:off x="6100753" y="1917332"/>
            <a:ext cx="1152524" cy="816431"/>
          </a:xfrm>
          <a:prstGeom prst="circularArrow">
            <a:avLst>
              <a:gd name="adj1" fmla="val 15816"/>
              <a:gd name="adj2" fmla="val 1142319"/>
              <a:gd name="adj3" fmla="val 21066917"/>
              <a:gd name="adj4" fmla="val 10800000"/>
              <a:gd name="adj5" fmla="val 12904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3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" grpId="0" animBg="1"/>
      <p:bldP spid="36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gradient of (conv)nets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333750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87849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441949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96048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0148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36850" y="2798675"/>
            <a:ext cx="29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028951" y="2867926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ight Arrow 11"/>
          <p:cNvSpPr/>
          <p:nvPr/>
        </p:nvSpPr>
        <p:spPr>
          <a:xfrm>
            <a:off x="4044949" y="2867928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ight Arrow 12"/>
          <p:cNvSpPr/>
          <p:nvPr/>
        </p:nvSpPr>
        <p:spPr>
          <a:xfrm>
            <a:off x="5099047" y="2867930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>
            <a:off x="6178547" y="2867933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355600">
              <a:srgbClr val="FFC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>
            <a:off x="7207246" y="2867935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>
              <a:srgbClr val="00B0F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Arrow 15"/>
          <p:cNvSpPr/>
          <p:nvPr/>
        </p:nvSpPr>
        <p:spPr>
          <a:xfrm>
            <a:off x="8261345" y="2880637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393700">
              <a:srgbClr val="00B0F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3400424" y="3645209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Up Arrow 17"/>
          <p:cNvSpPr/>
          <p:nvPr/>
        </p:nvSpPr>
        <p:spPr>
          <a:xfrm>
            <a:off x="3556001" y="3409950"/>
            <a:ext cx="101599" cy="2413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4479922" y="3670611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Up Arrow 19"/>
          <p:cNvSpPr/>
          <p:nvPr/>
        </p:nvSpPr>
        <p:spPr>
          <a:xfrm>
            <a:off x="4635499" y="3435352"/>
            <a:ext cx="101599" cy="2413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/>
          <p:cNvSpPr txBox="1"/>
          <p:nvPr/>
        </p:nvSpPr>
        <p:spPr>
          <a:xfrm>
            <a:off x="5534021" y="3670613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Up Arrow 21"/>
          <p:cNvSpPr/>
          <p:nvPr/>
        </p:nvSpPr>
        <p:spPr>
          <a:xfrm>
            <a:off x="5689598" y="3435354"/>
            <a:ext cx="101599" cy="241300"/>
          </a:xfrm>
          <a:prstGeom prst="upArrow">
            <a:avLst/>
          </a:prstGeom>
          <a:solidFill>
            <a:schemeClr val="tx1"/>
          </a:solidFill>
          <a:effectLst>
            <a:glow rad="3302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extBox 22"/>
          <p:cNvSpPr txBox="1"/>
          <p:nvPr/>
        </p:nvSpPr>
        <p:spPr>
          <a:xfrm>
            <a:off x="6575420" y="3670616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Up Arrow 23"/>
          <p:cNvSpPr/>
          <p:nvPr/>
        </p:nvSpPr>
        <p:spPr>
          <a:xfrm>
            <a:off x="6730997" y="3435357"/>
            <a:ext cx="101599" cy="241300"/>
          </a:xfrm>
          <a:prstGeom prst="upArrow">
            <a:avLst/>
          </a:prstGeom>
          <a:solidFill>
            <a:schemeClr val="tx1"/>
          </a:solidFill>
          <a:effectLst>
            <a:glow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Box 24"/>
          <p:cNvSpPr txBox="1"/>
          <p:nvPr/>
        </p:nvSpPr>
        <p:spPr>
          <a:xfrm>
            <a:off x="7616818" y="3696017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6" name="Up Arrow 25"/>
          <p:cNvSpPr/>
          <p:nvPr/>
        </p:nvSpPr>
        <p:spPr>
          <a:xfrm>
            <a:off x="7772395" y="3460758"/>
            <a:ext cx="101599" cy="241300"/>
          </a:xfrm>
          <a:prstGeom prst="upArrow">
            <a:avLst/>
          </a:prstGeom>
          <a:solidFill>
            <a:schemeClr val="tx1"/>
          </a:solidFill>
          <a:effectLst>
            <a:glow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3994149" y="2368548"/>
            <a:ext cx="462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48247" y="2368550"/>
            <a:ext cx="485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89645" y="2368552"/>
            <a:ext cx="507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54843" y="2355854"/>
            <a:ext cx="489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85142" y="2343157"/>
            <a:ext cx="70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5</a:t>
            </a:r>
            <a:r>
              <a:rPr lang="en-US" dirty="0"/>
              <a:t> = z</a:t>
            </a:r>
            <a:endParaRPr lang="en-US" baseline="-25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169" y="5052222"/>
            <a:ext cx="2333625" cy="7715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168" y="4111035"/>
            <a:ext cx="2171700" cy="771525"/>
          </a:xfrm>
          <a:prstGeom prst="rect">
            <a:avLst/>
          </a:prstGeom>
        </p:spPr>
      </p:pic>
      <p:sp>
        <p:nvSpPr>
          <p:cNvPr id="32" name="Circular Arrow 31">
            <a:extLst>
              <a:ext uri="{FF2B5EF4-FFF2-40B4-BE49-F238E27FC236}">
                <a16:creationId xmlns:a16="http://schemas.microsoft.com/office/drawing/2014/main" id="{A4068D54-C5FC-2C4D-B686-6A1D244D5115}"/>
              </a:ext>
            </a:extLst>
          </p:cNvPr>
          <p:cNvSpPr/>
          <p:nvPr/>
        </p:nvSpPr>
        <p:spPr>
          <a:xfrm flipH="1">
            <a:off x="7096497" y="1846039"/>
            <a:ext cx="1152524" cy="816431"/>
          </a:xfrm>
          <a:prstGeom prst="circularArrow">
            <a:avLst>
              <a:gd name="adj1" fmla="val 15816"/>
              <a:gd name="adj2" fmla="val 1142319"/>
              <a:gd name="adj3" fmla="val 21066917"/>
              <a:gd name="adj4" fmla="val 10800000"/>
              <a:gd name="adj5" fmla="val 12904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3" name="Circular Arrow 32">
            <a:extLst>
              <a:ext uri="{FF2B5EF4-FFF2-40B4-BE49-F238E27FC236}">
                <a16:creationId xmlns:a16="http://schemas.microsoft.com/office/drawing/2014/main" id="{266FA50A-82BD-054C-857F-786B81F8B457}"/>
              </a:ext>
            </a:extLst>
          </p:cNvPr>
          <p:cNvSpPr/>
          <p:nvPr/>
        </p:nvSpPr>
        <p:spPr>
          <a:xfrm flipH="1">
            <a:off x="6046844" y="1838693"/>
            <a:ext cx="1152524" cy="816431"/>
          </a:xfrm>
          <a:prstGeom prst="circularArrow">
            <a:avLst>
              <a:gd name="adj1" fmla="val 15816"/>
              <a:gd name="adj2" fmla="val 1142319"/>
              <a:gd name="adj3" fmla="val 21066917"/>
              <a:gd name="adj4" fmla="val 10800000"/>
              <a:gd name="adj5" fmla="val 12904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5" name="Circular Arrow 34">
            <a:extLst>
              <a:ext uri="{FF2B5EF4-FFF2-40B4-BE49-F238E27FC236}">
                <a16:creationId xmlns:a16="http://schemas.microsoft.com/office/drawing/2014/main" id="{1B3CE8A9-72B4-9F4C-8206-C6F6211C0160}"/>
              </a:ext>
            </a:extLst>
          </p:cNvPr>
          <p:cNvSpPr/>
          <p:nvPr/>
        </p:nvSpPr>
        <p:spPr>
          <a:xfrm rot="17623496" flipH="1">
            <a:off x="5880973" y="3115590"/>
            <a:ext cx="702842" cy="816431"/>
          </a:xfrm>
          <a:prstGeom prst="circularArrow">
            <a:avLst>
              <a:gd name="adj1" fmla="val 14895"/>
              <a:gd name="adj2" fmla="val 1477832"/>
              <a:gd name="adj3" fmla="val 18031889"/>
              <a:gd name="adj4" fmla="val 10800000"/>
              <a:gd name="adj5" fmla="val 18456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91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gradient of (conv)nets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333750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87849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441949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96048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0148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36850" y="2798675"/>
            <a:ext cx="29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028951" y="2867926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ight Arrow 11"/>
          <p:cNvSpPr/>
          <p:nvPr/>
        </p:nvSpPr>
        <p:spPr>
          <a:xfrm>
            <a:off x="4044949" y="2867928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ight Arrow 12"/>
          <p:cNvSpPr/>
          <p:nvPr/>
        </p:nvSpPr>
        <p:spPr>
          <a:xfrm>
            <a:off x="5099047" y="2867930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469900">
              <a:srgbClr val="FFC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>
            <a:off x="6178547" y="2867933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>
              <a:srgbClr val="FFC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>
            <a:off x="7207246" y="2867935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>
              <a:srgbClr val="00B0F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Arrow 15"/>
          <p:cNvSpPr/>
          <p:nvPr/>
        </p:nvSpPr>
        <p:spPr>
          <a:xfrm>
            <a:off x="8261345" y="2880637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 rad="393700">
              <a:srgbClr val="00B0F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3400424" y="3645209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Up Arrow 17"/>
          <p:cNvSpPr/>
          <p:nvPr/>
        </p:nvSpPr>
        <p:spPr>
          <a:xfrm>
            <a:off x="3556001" y="3409950"/>
            <a:ext cx="101599" cy="2413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4479922" y="3670611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Up Arrow 19"/>
          <p:cNvSpPr/>
          <p:nvPr/>
        </p:nvSpPr>
        <p:spPr>
          <a:xfrm>
            <a:off x="4635499" y="3435352"/>
            <a:ext cx="101599" cy="241300"/>
          </a:xfrm>
          <a:prstGeom prst="upArrow">
            <a:avLst/>
          </a:prstGeom>
          <a:solidFill>
            <a:schemeClr val="tx1"/>
          </a:solidFill>
          <a:effectLst>
            <a:glow rad="266700"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/>
          <p:cNvSpPr txBox="1"/>
          <p:nvPr/>
        </p:nvSpPr>
        <p:spPr>
          <a:xfrm>
            <a:off x="5534021" y="3670613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Up Arrow 21"/>
          <p:cNvSpPr/>
          <p:nvPr/>
        </p:nvSpPr>
        <p:spPr>
          <a:xfrm>
            <a:off x="5689598" y="3435354"/>
            <a:ext cx="101599" cy="241300"/>
          </a:xfrm>
          <a:prstGeom prst="upArrow">
            <a:avLst/>
          </a:prstGeom>
          <a:solidFill>
            <a:schemeClr val="tx1"/>
          </a:solidFill>
          <a:effectLst>
            <a:glow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extBox 22"/>
          <p:cNvSpPr txBox="1"/>
          <p:nvPr/>
        </p:nvSpPr>
        <p:spPr>
          <a:xfrm>
            <a:off x="6575420" y="3670616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Up Arrow 23"/>
          <p:cNvSpPr/>
          <p:nvPr/>
        </p:nvSpPr>
        <p:spPr>
          <a:xfrm>
            <a:off x="6730997" y="3435357"/>
            <a:ext cx="101599" cy="241300"/>
          </a:xfrm>
          <a:prstGeom prst="upArrow">
            <a:avLst/>
          </a:prstGeom>
          <a:solidFill>
            <a:schemeClr val="tx1"/>
          </a:solidFill>
          <a:effectLst>
            <a:glow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Box 24"/>
          <p:cNvSpPr txBox="1"/>
          <p:nvPr/>
        </p:nvSpPr>
        <p:spPr>
          <a:xfrm>
            <a:off x="7616818" y="3696017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6" name="Up Arrow 25"/>
          <p:cNvSpPr/>
          <p:nvPr/>
        </p:nvSpPr>
        <p:spPr>
          <a:xfrm>
            <a:off x="7772395" y="3460758"/>
            <a:ext cx="101599" cy="241300"/>
          </a:xfrm>
          <a:prstGeom prst="upArrow">
            <a:avLst/>
          </a:prstGeom>
          <a:solidFill>
            <a:schemeClr val="tx1"/>
          </a:solidFill>
          <a:effectLst>
            <a:glow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3994149" y="2368548"/>
            <a:ext cx="48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48248" y="2368550"/>
            <a:ext cx="454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89645" y="2368552"/>
            <a:ext cx="493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54844" y="2355854"/>
            <a:ext cx="457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85142" y="2343157"/>
            <a:ext cx="70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5</a:t>
            </a:r>
            <a:r>
              <a:rPr lang="en-US" dirty="0"/>
              <a:t> = z</a:t>
            </a:r>
            <a:endParaRPr lang="en-US" baseline="-25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794" y="4209983"/>
            <a:ext cx="2171700" cy="7715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795" y="5120796"/>
            <a:ext cx="2333625" cy="771525"/>
          </a:xfrm>
          <a:prstGeom prst="rect">
            <a:avLst/>
          </a:prstGeom>
        </p:spPr>
      </p:pic>
      <p:sp>
        <p:nvSpPr>
          <p:cNvPr id="33" name="Left Arrow Callout 32"/>
          <p:cNvSpPr/>
          <p:nvPr/>
        </p:nvSpPr>
        <p:spPr>
          <a:xfrm>
            <a:off x="7207247" y="4140337"/>
            <a:ext cx="2460629" cy="910814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Recurrence going backward!!</a:t>
            </a:r>
          </a:p>
        </p:txBody>
      </p:sp>
      <p:sp>
        <p:nvSpPr>
          <p:cNvPr id="36" name="Circular Arrow 35">
            <a:extLst>
              <a:ext uri="{FF2B5EF4-FFF2-40B4-BE49-F238E27FC236}">
                <a16:creationId xmlns:a16="http://schemas.microsoft.com/office/drawing/2014/main" id="{35FB136A-8E43-5449-8913-04A9F85B377A}"/>
              </a:ext>
            </a:extLst>
          </p:cNvPr>
          <p:cNvSpPr/>
          <p:nvPr/>
        </p:nvSpPr>
        <p:spPr>
          <a:xfrm flipH="1">
            <a:off x="7096497" y="1846039"/>
            <a:ext cx="1152524" cy="816431"/>
          </a:xfrm>
          <a:prstGeom prst="circularArrow">
            <a:avLst>
              <a:gd name="adj1" fmla="val 15816"/>
              <a:gd name="adj2" fmla="val 1142319"/>
              <a:gd name="adj3" fmla="val 21066917"/>
              <a:gd name="adj4" fmla="val 10800000"/>
              <a:gd name="adj5" fmla="val 12904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7" name="Circular Arrow 36">
            <a:extLst>
              <a:ext uri="{FF2B5EF4-FFF2-40B4-BE49-F238E27FC236}">
                <a16:creationId xmlns:a16="http://schemas.microsoft.com/office/drawing/2014/main" id="{E9959914-6394-3346-A88A-B695412FED5B}"/>
              </a:ext>
            </a:extLst>
          </p:cNvPr>
          <p:cNvSpPr/>
          <p:nvPr/>
        </p:nvSpPr>
        <p:spPr>
          <a:xfrm flipH="1">
            <a:off x="6046844" y="1838693"/>
            <a:ext cx="1152524" cy="816431"/>
          </a:xfrm>
          <a:prstGeom prst="circularArrow">
            <a:avLst>
              <a:gd name="adj1" fmla="val 15816"/>
              <a:gd name="adj2" fmla="val 1142319"/>
              <a:gd name="adj3" fmla="val 21066917"/>
              <a:gd name="adj4" fmla="val 10800000"/>
              <a:gd name="adj5" fmla="val 12904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8" name="Circular Arrow 37">
            <a:extLst>
              <a:ext uri="{FF2B5EF4-FFF2-40B4-BE49-F238E27FC236}">
                <a16:creationId xmlns:a16="http://schemas.microsoft.com/office/drawing/2014/main" id="{5426B92B-A5D3-8E48-90DB-710835F74776}"/>
              </a:ext>
            </a:extLst>
          </p:cNvPr>
          <p:cNvSpPr/>
          <p:nvPr/>
        </p:nvSpPr>
        <p:spPr>
          <a:xfrm flipH="1">
            <a:off x="5064127" y="1883771"/>
            <a:ext cx="1152524" cy="816431"/>
          </a:xfrm>
          <a:prstGeom prst="circularArrow">
            <a:avLst>
              <a:gd name="adj1" fmla="val 15816"/>
              <a:gd name="adj2" fmla="val 1142319"/>
              <a:gd name="adj3" fmla="val 21066917"/>
              <a:gd name="adj4" fmla="val 10800000"/>
              <a:gd name="adj5" fmla="val 12904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9" name="Circular Arrow 38">
            <a:extLst>
              <a:ext uri="{FF2B5EF4-FFF2-40B4-BE49-F238E27FC236}">
                <a16:creationId xmlns:a16="http://schemas.microsoft.com/office/drawing/2014/main" id="{1E58046A-FEFC-D041-9320-A9E222CFC7DE}"/>
              </a:ext>
            </a:extLst>
          </p:cNvPr>
          <p:cNvSpPr/>
          <p:nvPr/>
        </p:nvSpPr>
        <p:spPr>
          <a:xfrm rot="17623496" flipH="1">
            <a:off x="4870441" y="3120574"/>
            <a:ext cx="702842" cy="816431"/>
          </a:xfrm>
          <a:prstGeom prst="circularArrow">
            <a:avLst>
              <a:gd name="adj1" fmla="val 14895"/>
              <a:gd name="adj2" fmla="val 1477832"/>
              <a:gd name="adj3" fmla="val 18031889"/>
              <a:gd name="adj4" fmla="val 10800000"/>
              <a:gd name="adj5" fmla="val 18456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vs.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DL applies a multi-layer process for learning rich hierarchical  features (i.e., data representations)</a:t>
            </a:r>
          </a:p>
          <a:p>
            <a:pPr lvl="1"/>
            <a:r>
              <a:rPr lang="en-US" dirty="0"/>
              <a:t>Input image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</a:t>
            </a:r>
            <a:r>
              <a:rPr lang="en-US" dirty="0"/>
              <a:t>ixel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→ </a:t>
            </a:r>
            <a:r>
              <a:rPr lang="en-US" dirty="0"/>
              <a:t>Edges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dirty="0"/>
              <a:t>Textures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n-US" dirty="0"/>
              <a:t>Parts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</a:t>
            </a:r>
            <a:r>
              <a:rPr lang="en-US" dirty="0"/>
              <a:t> Objects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8" name="Content Placeholder 57">
            <a:extLst>
              <a:ext uri="{FF2B5EF4-FFF2-40B4-BE49-F238E27FC236}">
                <a16:creationId xmlns:a16="http://schemas.microsoft.com/office/drawing/2014/main" id="{A716B61F-84FF-48F9-88D3-60AA6FB375F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Deep Learning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23340" y="3209352"/>
            <a:ext cx="854431" cy="47243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35" dirty="0"/>
              <a:t>Low-Level Features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44784" y="3197555"/>
            <a:ext cx="809233" cy="66248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35" dirty="0"/>
              <a:t>Mid-Level Features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3501941" y="3428387"/>
            <a:ext cx="309456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4680584" y="3426155"/>
            <a:ext cx="465376" cy="22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7278591" y="3421728"/>
            <a:ext cx="405821" cy="23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8964627" y="3279763"/>
            <a:ext cx="1186934" cy="28238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35" b="1" dirty="0"/>
              <a:t>Output</a:t>
            </a:r>
            <a:endParaRPr lang="en-US" sz="1235" dirty="0"/>
          </a:p>
        </p:txBody>
      </p:sp>
      <p:sp>
        <p:nvSpPr>
          <p:cNvPr id="10" name="TextBox 9"/>
          <p:cNvSpPr txBox="1"/>
          <p:nvPr/>
        </p:nvSpPr>
        <p:spPr>
          <a:xfrm>
            <a:off x="6378886" y="3184715"/>
            <a:ext cx="905104" cy="47243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35" dirty="0"/>
              <a:t>High-Level Features</a:t>
            </a:r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5967136" y="3407936"/>
            <a:ext cx="398630" cy="526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7696994" y="3182348"/>
            <a:ext cx="809233" cy="47243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35" dirty="0"/>
              <a:t>Trainable Classifier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8549320" y="3423843"/>
            <a:ext cx="405821" cy="231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7" t="7326" r="45000" b="63131"/>
          <a:stretch/>
        </p:blipFill>
        <p:spPr>
          <a:xfrm rot="5400000">
            <a:off x="2248282" y="4575189"/>
            <a:ext cx="2175478" cy="13419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253442" y="4160450"/>
            <a:ext cx="1329443" cy="2173469"/>
            <a:chOff x="1607820" y="2446906"/>
            <a:chExt cx="2176541" cy="325698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23060" y="2446908"/>
              <a:ext cx="695640" cy="62584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2200" y="2446907"/>
              <a:ext cx="700295" cy="61917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93720" y="2446906"/>
              <a:ext cx="678617" cy="61822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07820" y="3107538"/>
              <a:ext cx="706764" cy="62006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54580" y="3107538"/>
              <a:ext cx="700296" cy="607184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105746" y="3101340"/>
              <a:ext cx="666591" cy="62626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7821" y="3774209"/>
              <a:ext cx="706764" cy="62450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354580" y="3764280"/>
              <a:ext cx="700295" cy="63442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46960" y="5072821"/>
              <a:ext cx="700296" cy="631071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607820" y="4432741"/>
              <a:ext cx="695640" cy="624500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346960" y="4423735"/>
              <a:ext cx="700295" cy="623526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105744" y="3756660"/>
              <a:ext cx="678617" cy="634429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105744" y="4419600"/>
              <a:ext cx="678617" cy="62766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607821" y="5072821"/>
              <a:ext cx="695640" cy="631071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3105744" y="5067300"/>
              <a:ext cx="678617" cy="636592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5898017" y="4129225"/>
            <a:ext cx="1468713" cy="2204694"/>
            <a:chOff x="4524496" y="2438400"/>
            <a:chExt cx="2012703" cy="3312179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4524497" y="2438400"/>
              <a:ext cx="643625" cy="62673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4524497" y="3116580"/>
              <a:ext cx="643625" cy="625848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4524496" y="3789961"/>
              <a:ext cx="643625" cy="62812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5203254" y="2438400"/>
              <a:ext cx="657721" cy="62673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5890260" y="2446021"/>
              <a:ext cx="646939" cy="62673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203254" y="3116580"/>
              <a:ext cx="651481" cy="62584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5890260" y="3116580"/>
              <a:ext cx="646939" cy="62584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205016" y="3793491"/>
              <a:ext cx="649720" cy="624595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5890260" y="3787140"/>
              <a:ext cx="646939" cy="630946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4524496" y="4465321"/>
              <a:ext cx="643625" cy="630947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5203254" y="4465320"/>
              <a:ext cx="651481" cy="630947"/>
            </a:xfrm>
            <a:prstGeom prst="rect">
              <a:avLst/>
            </a:prstGeom>
          </p:spPr>
        </p:pic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5901503" y="4465320"/>
              <a:ext cx="635696" cy="630948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524496" y="5138337"/>
              <a:ext cx="649484" cy="612241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5217288" y="5138334"/>
              <a:ext cx="637447" cy="612244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5890260" y="5138335"/>
              <a:ext cx="640804" cy="612244"/>
            </a:xfrm>
            <a:prstGeom prst="rect">
              <a:avLst/>
            </a:prstGeom>
          </p:spPr>
        </p:pic>
      </p:grpSp>
      <p:grpSp>
        <p:nvGrpSpPr>
          <p:cNvPr id="47" name="Group 46"/>
          <p:cNvGrpSpPr/>
          <p:nvPr/>
        </p:nvGrpSpPr>
        <p:grpSpPr>
          <a:xfrm>
            <a:off x="7606110" y="4151998"/>
            <a:ext cx="1603178" cy="2181919"/>
            <a:chOff x="5142015" y="2305442"/>
            <a:chExt cx="2816469" cy="343457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5142016" y="4026763"/>
              <a:ext cx="1381983" cy="837618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6567154" y="2309746"/>
              <a:ext cx="1372080" cy="80782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6576520" y="3162300"/>
              <a:ext cx="1381964" cy="829613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5142017" y="2305442"/>
              <a:ext cx="1381983" cy="812133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5144301" y="3162300"/>
              <a:ext cx="1379700" cy="814442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6576520" y="4036822"/>
              <a:ext cx="1362714" cy="82473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5142015" y="4892420"/>
              <a:ext cx="1381983" cy="84759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6567154" y="4923768"/>
              <a:ext cx="1391330" cy="816250"/>
            </a:xfrm>
            <a:prstGeom prst="rect">
              <a:avLst/>
            </a:prstGeom>
          </p:spPr>
        </p:pic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812" y="2920708"/>
            <a:ext cx="1394901" cy="1050067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D6FEB934-C40A-46FE-ACC4-22FF59AD49F1}"/>
              </a:ext>
            </a:extLst>
          </p:cNvPr>
          <p:cNvSpPr txBox="1"/>
          <p:nvPr/>
        </p:nvSpPr>
        <p:spPr>
          <a:xfrm>
            <a:off x="3046250" y="6640746"/>
            <a:ext cx="6099501" cy="228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2" dirty="0"/>
              <a:t>Slide credit: Param </a:t>
            </a:r>
            <a:r>
              <a:rPr lang="en-US" sz="882" dirty="0" err="1"/>
              <a:t>Vir</a:t>
            </a:r>
            <a:r>
              <a:rPr lang="en-US" sz="882" dirty="0"/>
              <a:t> Singh – Deep Learning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1A05A3B-E9C2-41CE-8D22-1CEF9376C85A}"/>
              </a:ext>
            </a:extLst>
          </p:cNvPr>
          <p:cNvCxnSpPr>
            <a:cxnSpLocks/>
          </p:cNvCxnSpPr>
          <p:nvPr/>
        </p:nvCxnSpPr>
        <p:spPr>
          <a:xfrm flipH="1">
            <a:off x="3781412" y="3782126"/>
            <a:ext cx="304264" cy="318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297E480-441A-4459-9C45-E1D4B71454A7}"/>
              </a:ext>
            </a:extLst>
          </p:cNvPr>
          <p:cNvCxnSpPr>
            <a:cxnSpLocks/>
          </p:cNvCxnSpPr>
          <p:nvPr/>
        </p:nvCxnSpPr>
        <p:spPr>
          <a:xfrm>
            <a:off x="4371376" y="3754160"/>
            <a:ext cx="443441" cy="346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4BA01555-D1B6-415F-983B-9FD8A5BC0E40}"/>
              </a:ext>
            </a:extLst>
          </p:cNvPr>
          <p:cNvCxnSpPr>
            <a:cxnSpLocks/>
          </p:cNvCxnSpPr>
          <p:nvPr/>
        </p:nvCxnSpPr>
        <p:spPr>
          <a:xfrm>
            <a:off x="5684719" y="3712745"/>
            <a:ext cx="443441" cy="346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2F32EE5-1A42-4E2A-BCE2-FCFE66473C67}"/>
              </a:ext>
            </a:extLst>
          </p:cNvPr>
          <p:cNvCxnSpPr>
            <a:cxnSpLocks/>
          </p:cNvCxnSpPr>
          <p:nvPr/>
        </p:nvCxnSpPr>
        <p:spPr>
          <a:xfrm>
            <a:off x="7240971" y="3682781"/>
            <a:ext cx="443441" cy="346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6505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gradient of (conv)nets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3333750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1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387849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441949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3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496048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0148" y="2660651"/>
            <a:ext cx="596900" cy="622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36850" y="2798675"/>
            <a:ext cx="29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3028951" y="2867926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ight Arrow 11"/>
          <p:cNvSpPr/>
          <p:nvPr/>
        </p:nvSpPr>
        <p:spPr>
          <a:xfrm>
            <a:off x="4044949" y="2867928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ight Arrow 12"/>
          <p:cNvSpPr/>
          <p:nvPr/>
        </p:nvSpPr>
        <p:spPr>
          <a:xfrm>
            <a:off x="5099047" y="2867930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>
            <a:off x="6178547" y="2867933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>
            <a:off x="7207246" y="2867935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Arrow 15"/>
          <p:cNvSpPr/>
          <p:nvPr/>
        </p:nvSpPr>
        <p:spPr>
          <a:xfrm>
            <a:off x="8261345" y="2880637"/>
            <a:ext cx="196850" cy="207749"/>
          </a:xfrm>
          <a:prstGeom prst="rightArrow">
            <a:avLst/>
          </a:prstGeom>
          <a:solidFill>
            <a:schemeClr val="tx1"/>
          </a:solidFill>
          <a:ln>
            <a:noFill/>
          </a:ln>
          <a:effectLst>
            <a:glow>
              <a:srgbClr val="00B0F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TextBox 16"/>
          <p:cNvSpPr txBox="1"/>
          <p:nvPr/>
        </p:nvSpPr>
        <p:spPr>
          <a:xfrm>
            <a:off x="3400424" y="3645209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8" name="Up Arrow 17"/>
          <p:cNvSpPr/>
          <p:nvPr/>
        </p:nvSpPr>
        <p:spPr>
          <a:xfrm>
            <a:off x="3556001" y="3409950"/>
            <a:ext cx="101599" cy="2413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/>
          <p:cNvSpPr txBox="1"/>
          <p:nvPr/>
        </p:nvSpPr>
        <p:spPr>
          <a:xfrm>
            <a:off x="4479922" y="3670611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0" name="Up Arrow 19"/>
          <p:cNvSpPr/>
          <p:nvPr/>
        </p:nvSpPr>
        <p:spPr>
          <a:xfrm>
            <a:off x="4635499" y="3435352"/>
            <a:ext cx="101599" cy="2413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/>
          <p:cNvSpPr txBox="1"/>
          <p:nvPr/>
        </p:nvSpPr>
        <p:spPr>
          <a:xfrm>
            <a:off x="5534021" y="3670613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2" name="Up Arrow 21"/>
          <p:cNvSpPr/>
          <p:nvPr/>
        </p:nvSpPr>
        <p:spPr>
          <a:xfrm>
            <a:off x="5689598" y="3435354"/>
            <a:ext cx="101599" cy="2413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TextBox 22"/>
          <p:cNvSpPr txBox="1"/>
          <p:nvPr/>
        </p:nvSpPr>
        <p:spPr>
          <a:xfrm>
            <a:off x="6575420" y="3670616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4" name="Up Arrow 23"/>
          <p:cNvSpPr/>
          <p:nvPr/>
        </p:nvSpPr>
        <p:spPr>
          <a:xfrm>
            <a:off x="6730997" y="3435357"/>
            <a:ext cx="101599" cy="241300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Box 24"/>
          <p:cNvSpPr txBox="1"/>
          <p:nvPr/>
        </p:nvSpPr>
        <p:spPr>
          <a:xfrm>
            <a:off x="7616818" y="3696017"/>
            <a:ext cx="46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baseline="-25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6" name="Up Arrow 25"/>
          <p:cNvSpPr/>
          <p:nvPr/>
        </p:nvSpPr>
        <p:spPr>
          <a:xfrm>
            <a:off x="7772395" y="3460758"/>
            <a:ext cx="101599" cy="241300"/>
          </a:xfrm>
          <a:prstGeom prst="upArrow">
            <a:avLst/>
          </a:prstGeom>
          <a:solidFill>
            <a:schemeClr val="tx1"/>
          </a:solidFill>
          <a:effectLst>
            <a:glow>
              <a:srgbClr val="FF0000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/>
          <p:cNvSpPr txBox="1"/>
          <p:nvPr/>
        </p:nvSpPr>
        <p:spPr>
          <a:xfrm>
            <a:off x="3994149" y="2368548"/>
            <a:ext cx="495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48248" y="2368550"/>
            <a:ext cx="63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89644" y="2368552"/>
            <a:ext cx="485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54844" y="2355854"/>
            <a:ext cx="44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4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185142" y="2343157"/>
            <a:ext cx="704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  <a:r>
              <a:rPr lang="en-US" baseline="-25000" dirty="0"/>
              <a:t>5</a:t>
            </a:r>
            <a:r>
              <a:rPr lang="en-US" dirty="0"/>
              <a:t> = z</a:t>
            </a:r>
            <a:endParaRPr lang="en-US" baseline="-25000" dirty="0"/>
          </a:p>
        </p:txBody>
      </p:sp>
      <p:sp>
        <p:nvSpPr>
          <p:cNvPr id="32" name="Circular Arrow 31"/>
          <p:cNvSpPr/>
          <p:nvPr/>
        </p:nvSpPr>
        <p:spPr>
          <a:xfrm flipH="1">
            <a:off x="7096497" y="1846039"/>
            <a:ext cx="1152524" cy="816431"/>
          </a:xfrm>
          <a:prstGeom prst="circularArrow">
            <a:avLst>
              <a:gd name="adj1" fmla="val 15816"/>
              <a:gd name="adj2" fmla="val 1142319"/>
              <a:gd name="adj3" fmla="val 21066917"/>
              <a:gd name="adj4" fmla="val 10800000"/>
              <a:gd name="adj5" fmla="val 12904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3" name="Circular Arrow 32"/>
          <p:cNvSpPr/>
          <p:nvPr/>
        </p:nvSpPr>
        <p:spPr>
          <a:xfrm flipH="1">
            <a:off x="6046844" y="1838693"/>
            <a:ext cx="1152524" cy="816431"/>
          </a:xfrm>
          <a:prstGeom prst="circularArrow">
            <a:avLst>
              <a:gd name="adj1" fmla="val 15816"/>
              <a:gd name="adj2" fmla="val 1142319"/>
              <a:gd name="adj3" fmla="val 21066917"/>
              <a:gd name="adj4" fmla="val 10800000"/>
              <a:gd name="adj5" fmla="val 12904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4" name="Circular Arrow 33"/>
          <p:cNvSpPr/>
          <p:nvPr/>
        </p:nvSpPr>
        <p:spPr>
          <a:xfrm flipH="1">
            <a:off x="5064127" y="1883771"/>
            <a:ext cx="1152524" cy="816431"/>
          </a:xfrm>
          <a:prstGeom prst="circularArrow">
            <a:avLst>
              <a:gd name="adj1" fmla="val 15816"/>
              <a:gd name="adj2" fmla="val 1142319"/>
              <a:gd name="adj3" fmla="val 21066917"/>
              <a:gd name="adj4" fmla="val 10800000"/>
              <a:gd name="adj5" fmla="val 12904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5" name="Circular Arrow 34"/>
          <p:cNvSpPr/>
          <p:nvPr/>
        </p:nvSpPr>
        <p:spPr>
          <a:xfrm flipH="1">
            <a:off x="3968743" y="1912227"/>
            <a:ext cx="1152524" cy="816431"/>
          </a:xfrm>
          <a:prstGeom prst="circularArrow">
            <a:avLst>
              <a:gd name="adj1" fmla="val 15816"/>
              <a:gd name="adj2" fmla="val 1142319"/>
              <a:gd name="adj3" fmla="val 21066917"/>
              <a:gd name="adj4" fmla="val 10800000"/>
              <a:gd name="adj5" fmla="val 12904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7" name="Circular Arrow 36"/>
          <p:cNvSpPr/>
          <p:nvPr/>
        </p:nvSpPr>
        <p:spPr>
          <a:xfrm rot="17623496" flipH="1">
            <a:off x="6905864" y="3125468"/>
            <a:ext cx="702842" cy="816431"/>
          </a:xfrm>
          <a:prstGeom prst="circularArrow">
            <a:avLst>
              <a:gd name="adj1" fmla="val 14895"/>
              <a:gd name="adj2" fmla="val 1477832"/>
              <a:gd name="adj3" fmla="val 18031889"/>
              <a:gd name="adj4" fmla="val 10800000"/>
              <a:gd name="adj5" fmla="val 18456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8" name="Circular Arrow 37"/>
          <p:cNvSpPr/>
          <p:nvPr/>
        </p:nvSpPr>
        <p:spPr>
          <a:xfrm rot="17623496" flipH="1">
            <a:off x="5880973" y="3115590"/>
            <a:ext cx="702842" cy="816431"/>
          </a:xfrm>
          <a:prstGeom prst="circularArrow">
            <a:avLst>
              <a:gd name="adj1" fmla="val 14895"/>
              <a:gd name="adj2" fmla="val 1477832"/>
              <a:gd name="adj3" fmla="val 18031889"/>
              <a:gd name="adj4" fmla="val 10800000"/>
              <a:gd name="adj5" fmla="val 18456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39" name="Circular Arrow 38"/>
          <p:cNvSpPr/>
          <p:nvPr/>
        </p:nvSpPr>
        <p:spPr>
          <a:xfrm rot="17623496" flipH="1">
            <a:off x="4870441" y="3120574"/>
            <a:ext cx="702842" cy="816431"/>
          </a:xfrm>
          <a:prstGeom prst="circularArrow">
            <a:avLst>
              <a:gd name="adj1" fmla="val 14895"/>
              <a:gd name="adj2" fmla="val 1477832"/>
              <a:gd name="adj3" fmla="val 18031889"/>
              <a:gd name="adj4" fmla="val 10800000"/>
              <a:gd name="adj5" fmla="val 18456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0" name="Circular Arrow 39"/>
          <p:cNvSpPr/>
          <p:nvPr/>
        </p:nvSpPr>
        <p:spPr>
          <a:xfrm rot="17623496" flipH="1">
            <a:off x="3789427" y="3166136"/>
            <a:ext cx="702842" cy="816431"/>
          </a:xfrm>
          <a:prstGeom prst="circularArrow">
            <a:avLst>
              <a:gd name="adj1" fmla="val 14895"/>
              <a:gd name="adj2" fmla="val 1477832"/>
              <a:gd name="adj3" fmla="val 18031889"/>
              <a:gd name="adj4" fmla="val 10800000"/>
              <a:gd name="adj5" fmla="val 18456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1" name="Circular Arrow 40"/>
          <p:cNvSpPr/>
          <p:nvPr/>
        </p:nvSpPr>
        <p:spPr>
          <a:xfrm rot="17623496" flipH="1">
            <a:off x="8050381" y="3104648"/>
            <a:ext cx="702842" cy="816431"/>
          </a:xfrm>
          <a:prstGeom prst="circularArrow">
            <a:avLst>
              <a:gd name="adj1" fmla="val 14895"/>
              <a:gd name="adj2" fmla="val 1477832"/>
              <a:gd name="adj3" fmla="val 18031889"/>
              <a:gd name="adj4" fmla="val 10800000"/>
              <a:gd name="adj5" fmla="val 18456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09316" y="4519422"/>
            <a:ext cx="58567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Backpropagation</a:t>
            </a:r>
          </a:p>
        </p:txBody>
      </p:sp>
    </p:spTree>
    <p:extLst>
      <p:ext uri="{BB962C8B-B14F-4D97-AF65-F5344CB8AC3E}">
        <p14:creationId xmlns:p14="http://schemas.microsoft.com/office/powerpoint/2010/main" val="3981097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Backpropagation for a sequence of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2445823"/>
            <a:ext cx="7886700" cy="29083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Assume we can compute partial derivatives of each function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 g(</a:t>
            </a:r>
            <a:r>
              <a:rPr lang="en-US" dirty="0" err="1"/>
              <a:t>z</a:t>
            </a:r>
            <a:r>
              <a:rPr lang="en-US" baseline="-25000" dirty="0" err="1"/>
              <a:t>i</a:t>
            </a:r>
            <a:r>
              <a:rPr lang="en-US" dirty="0"/>
              <a:t>) to store gradient of z </a:t>
            </a:r>
            <a:r>
              <a:rPr lang="en-US" dirty="0" err="1"/>
              <a:t>w.r.t</a:t>
            </a:r>
            <a:r>
              <a:rPr lang="en-US" dirty="0"/>
              <a:t> </a:t>
            </a:r>
            <a:r>
              <a:rPr lang="en-US" dirty="0" err="1"/>
              <a:t>z</a:t>
            </a:r>
            <a:r>
              <a:rPr lang="en-US" baseline="-25000" dirty="0" err="1"/>
              <a:t>i</a:t>
            </a:r>
            <a:r>
              <a:rPr lang="en-US" dirty="0"/>
              <a:t>, g(</a:t>
            </a:r>
            <a:r>
              <a:rPr lang="en-US" dirty="0" err="1"/>
              <a:t>w</a:t>
            </a:r>
            <a:r>
              <a:rPr lang="en-US" baseline="-25000" dirty="0" err="1"/>
              <a:t>i</a:t>
            </a:r>
            <a:r>
              <a:rPr lang="en-US" dirty="0"/>
              <a:t>) for </a:t>
            </a:r>
            <a:r>
              <a:rPr lang="en-US" dirty="0" err="1"/>
              <a:t>w</a:t>
            </a:r>
            <a:r>
              <a:rPr lang="en-US" baseline="-25000" dirty="0" err="1"/>
              <a:t>i</a:t>
            </a:r>
            <a:endParaRPr lang="en-US" baseline="-25000" dirty="0"/>
          </a:p>
          <a:p>
            <a:r>
              <a:rPr lang="en-US" dirty="0"/>
              <a:t>Calculate g(</a:t>
            </a:r>
            <a:r>
              <a:rPr lang="en-US" dirty="0" err="1"/>
              <a:t>z</a:t>
            </a:r>
            <a:r>
              <a:rPr lang="en-US" baseline="-25000" dirty="0" err="1"/>
              <a:t>i</a:t>
            </a:r>
            <a:r>
              <a:rPr lang="en-US" dirty="0"/>
              <a:t> ) by iterating backwards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Use g(</a:t>
            </a:r>
            <a:r>
              <a:rPr lang="en-US" dirty="0" err="1"/>
              <a:t>z</a:t>
            </a:r>
            <a:r>
              <a:rPr lang="en-US" baseline="-25000" dirty="0" err="1"/>
              <a:t>i</a:t>
            </a:r>
            <a:r>
              <a:rPr lang="en-US" dirty="0"/>
              <a:t>) to compute gradient of parameters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651" y="2048527"/>
            <a:ext cx="2001956" cy="298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348" y="2101259"/>
            <a:ext cx="843531" cy="1959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620" y="2101260"/>
            <a:ext cx="890789" cy="1979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1319" y="2906011"/>
            <a:ext cx="2448992" cy="5889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3880" y="2926284"/>
            <a:ext cx="2170811" cy="566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7914" y="4267613"/>
            <a:ext cx="1637415" cy="5120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5357" y="4236836"/>
            <a:ext cx="3740403" cy="5759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4607" y="5251534"/>
            <a:ext cx="3034102" cy="55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9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 as a function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82420" y="2952750"/>
            <a:ext cx="9017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</a:t>
            </a:r>
            <a:endParaRPr lang="en-US" baseline="-25000" dirty="0"/>
          </a:p>
        </p:txBody>
      </p:sp>
      <p:sp>
        <p:nvSpPr>
          <p:cNvPr id="6" name="Rounded Rectangle 5"/>
          <p:cNvSpPr/>
          <p:nvPr/>
        </p:nvSpPr>
        <p:spPr>
          <a:xfrm>
            <a:off x="1582420" y="4054276"/>
            <a:ext cx="901700" cy="46791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filters</a:t>
            </a:r>
            <a:endParaRPr lang="en-US" baseline="-25000" dirty="0"/>
          </a:p>
        </p:txBody>
      </p:sp>
      <p:sp>
        <p:nvSpPr>
          <p:cNvPr id="7" name="Rounded Rectangle 6"/>
          <p:cNvSpPr/>
          <p:nvPr/>
        </p:nvSpPr>
        <p:spPr>
          <a:xfrm>
            <a:off x="2979421" y="2952750"/>
            <a:ext cx="1244601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subsample</a:t>
            </a:r>
            <a:endParaRPr lang="en-US" baseline="-25000" dirty="0"/>
          </a:p>
        </p:txBody>
      </p:sp>
      <p:sp>
        <p:nvSpPr>
          <p:cNvPr id="8" name="Rounded Rectangle 7"/>
          <p:cNvSpPr/>
          <p:nvPr/>
        </p:nvSpPr>
        <p:spPr>
          <a:xfrm>
            <a:off x="6662421" y="2952750"/>
            <a:ext cx="1244601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subsample</a:t>
            </a:r>
            <a:endParaRPr lang="en-US" baseline="-25000" dirty="0"/>
          </a:p>
        </p:txBody>
      </p:sp>
      <p:sp>
        <p:nvSpPr>
          <p:cNvPr id="9" name="Rounded Rectangle 8"/>
          <p:cNvSpPr/>
          <p:nvPr/>
        </p:nvSpPr>
        <p:spPr>
          <a:xfrm>
            <a:off x="4992371" y="2952750"/>
            <a:ext cx="9017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</a:t>
            </a:r>
            <a:endParaRPr lang="en-US" baseline="-25000" dirty="0"/>
          </a:p>
        </p:txBody>
      </p:sp>
      <p:sp>
        <p:nvSpPr>
          <p:cNvPr id="10" name="Rounded Rectangle 9"/>
          <p:cNvSpPr/>
          <p:nvPr/>
        </p:nvSpPr>
        <p:spPr>
          <a:xfrm>
            <a:off x="8491222" y="2937371"/>
            <a:ext cx="9017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linear</a:t>
            </a:r>
            <a:endParaRPr lang="en-US" baseline="-25000" dirty="0"/>
          </a:p>
        </p:txBody>
      </p:sp>
      <p:sp>
        <p:nvSpPr>
          <p:cNvPr id="11" name="Rounded Rectangle 10"/>
          <p:cNvSpPr/>
          <p:nvPr/>
        </p:nvSpPr>
        <p:spPr>
          <a:xfrm>
            <a:off x="4992370" y="4054276"/>
            <a:ext cx="901700" cy="46791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filters</a:t>
            </a:r>
            <a:endParaRPr lang="en-US" baseline="-25000" dirty="0"/>
          </a:p>
        </p:txBody>
      </p:sp>
      <p:sp>
        <p:nvSpPr>
          <p:cNvPr id="12" name="Rounded Rectangle 11"/>
          <p:cNvSpPr/>
          <p:nvPr/>
        </p:nvSpPr>
        <p:spPr>
          <a:xfrm>
            <a:off x="8491222" y="4054276"/>
            <a:ext cx="1015999" cy="46791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weights</a:t>
            </a:r>
            <a:endParaRPr lang="en-US" baseline="-25000" dirty="0"/>
          </a:p>
        </p:txBody>
      </p:sp>
      <p:sp>
        <p:nvSpPr>
          <p:cNvPr id="13" name="Right Arrow 12"/>
          <p:cNvSpPr/>
          <p:nvPr/>
        </p:nvSpPr>
        <p:spPr>
          <a:xfrm>
            <a:off x="2626995" y="3079749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>
            <a:off x="4463734" y="3064370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>
            <a:off x="6157596" y="3079748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Arrow 15"/>
          <p:cNvSpPr/>
          <p:nvPr/>
        </p:nvSpPr>
        <p:spPr>
          <a:xfrm>
            <a:off x="8081647" y="3079748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Up Arrow 16"/>
          <p:cNvSpPr/>
          <p:nvPr/>
        </p:nvSpPr>
        <p:spPr>
          <a:xfrm>
            <a:off x="1874520" y="3549651"/>
            <a:ext cx="304800" cy="3556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Up Arrow 17"/>
          <p:cNvSpPr/>
          <p:nvPr/>
        </p:nvSpPr>
        <p:spPr>
          <a:xfrm>
            <a:off x="5290820" y="3587751"/>
            <a:ext cx="304800" cy="3556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Up Arrow 18"/>
          <p:cNvSpPr/>
          <p:nvPr/>
        </p:nvSpPr>
        <p:spPr>
          <a:xfrm>
            <a:off x="8789671" y="3549650"/>
            <a:ext cx="304800" cy="3556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ounded Rectangle 19"/>
          <p:cNvSpPr/>
          <p:nvPr/>
        </p:nvSpPr>
        <p:spPr>
          <a:xfrm>
            <a:off x="9710421" y="2937369"/>
            <a:ext cx="901700" cy="508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loss</a:t>
            </a:r>
            <a:endParaRPr lang="en-US" baseline="-25000" dirty="0"/>
          </a:p>
        </p:txBody>
      </p:sp>
      <p:sp>
        <p:nvSpPr>
          <p:cNvPr id="21" name="Right Arrow 20"/>
          <p:cNvSpPr/>
          <p:nvPr/>
        </p:nvSpPr>
        <p:spPr>
          <a:xfrm>
            <a:off x="9440548" y="3064369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ounded Rectangle 21"/>
          <p:cNvSpPr/>
          <p:nvPr/>
        </p:nvSpPr>
        <p:spPr>
          <a:xfrm>
            <a:off x="9633208" y="1724585"/>
            <a:ext cx="1015999" cy="46791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label</a:t>
            </a:r>
            <a:endParaRPr lang="en-US" baseline="-25000" dirty="0"/>
          </a:p>
        </p:txBody>
      </p:sp>
      <p:sp>
        <p:nvSpPr>
          <p:cNvPr id="23" name="Up Arrow 22"/>
          <p:cNvSpPr/>
          <p:nvPr/>
        </p:nvSpPr>
        <p:spPr>
          <a:xfrm flipV="1">
            <a:off x="10002393" y="2277076"/>
            <a:ext cx="317754" cy="50269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992469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together: SGD training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055E47-06EC-6D42-8BC2-CF246FBF8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Sample image and label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82420" y="4955722"/>
            <a:ext cx="9017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</a:t>
            </a:r>
            <a:endParaRPr lang="en-US" baseline="-25000" dirty="0"/>
          </a:p>
        </p:txBody>
      </p:sp>
      <p:sp>
        <p:nvSpPr>
          <p:cNvPr id="6" name="Rounded Rectangle 5"/>
          <p:cNvSpPr/>
          <p:nvPr/>
        </p:nvSpPr>
        <p:spPr>
          <a:xfrm>
            <a:off x="1582420" y="6057248"/>
            <a:ext cx="901700" cy="46791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filters</a:t>
            </a:r>
            <a:endParaRPr lang="en-US" baseline="-25000" dirty="0"/>
          </a:p>
        </p:txBody>
      </p:sp>
      <p:sp>
        <p:nvSpPr>
          <p:cNvPr id="7" name="Rounded Rectangle 6"/>
          <p:cNvSpPr/>
          <p:nvPr/>
        </p:nvSpPr>
        <p:spPr>
          <a:xfrm>
            <a:off x="2979421" y="4955722"/>
            <a:ext cx="1244601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subsample</a:t>
            </a:r>
            <a:endParaRPr lang="en-US" baseline="-25000" dirty="0"/>
          </a:p>
        </p:txBody>
      </p:sp>
      <p:sp>
        <p:nvSpPr>
          <p:cNvPr id="8" name="Rounded Rectangle 7"/>
          <p:cNvSpPr/>
          <p:nvPr/>
        </p:nvSpPr>
        <p:spPr>
          <a:xfrm>
            <a:off x="6662421" y="4955722"/>
            <a:ext cx="1244601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subsample</a:t>
            </a:r>
            <a:endParaRPr lang="en-US" baseline="-25000" dirty="0"/>
          </a:p>
        </p:txBody>
      </p:sp>
      <p:sp>
        <p:nvSpPr>
          <p:cNvPr id="9" name="Rounded Rectangle 8"/>
          <p:cNvSpPr/>
          <p:nvPr/>
        </p:nvSpPr>
        <p:spPr>
          <a:xfrm>
            <a:off x="4992371" y="4955722"/>
            <a:ext cx="9017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</a:t>
            </a:r>
            <a:endParaRPr lang="en-US" baseline="-25000" dirty="0"/>
          </a:p>
        </p:txBody>
      </p:sp>
      <p:sp>
        <p:nvSpPr>
          <p:cNvPr id="10" name="Rounded Rectangle 9"/>
          <p:cNvSpPr/>
          <p:nvPr/>
        </p:nvSpPr>
        <p:spPr>
          <a:xfrm>
            <a:off x="8491222" y="4940343"/>
            <a:ext cx="9017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linear</a:t>
            </a:r>
            <a:endParaRPr lang="en-US" baseline="-25000" dirty="0"/>
          </a:p>
        </p:txBody>
      </p:sp>
      <p:sp>
        <p:nvSpPr>
          <p:cNvPr id="11" name="Rounded Rectangle 10"/>
          <p:cNvSpPr/>
          <p:nvPr/>
        </p:nvSpPr>
        <p:spPr>
          <a:xfrm>
            <a:off x="4992370" y="6057248"/>
            <a:ext cx="901700" cy="46791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filters</a:t>
            </a:r>
            <a:endParaRPr lang="en-US" baseline="-25000" dirty="0"/>
          </a:p>
        </p:txBody>
      </p:sp>
      <p:sp>
        <p:nvSpPr>
          <p:cNvPr id="12" name="Rounded Rectangle 11"/>
          <p:cNvSpPr/>
          <p:nvPr/>
        </p:nvSpPr>
        <p:spPr>
          <a:xfrm>
            <a:off x="8491222" y="6057248"/>
            <a:ext cx="1015999" cy="46791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weights</a:t>
            </a:r>
            <a:endParaRPr lang="en-US" baseline="-25000" dirty="0"/>
          </a:p>
        </p:txBody>
      </p:sp>
      <p:sp>
        <p:nvSpPr>
          <p:cNvPr id="13" name="Right Arrow 12"/>
          <p:cNvSpPr/>
          <p:nvPr/>
        </p:nvSpPr>
        <p:spPr>
          <a:xfrm>
            <a:off x="2626995" y="5082721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>
            <a:off x="4463734" y="5067342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>
            <a:off x="6157596" y="5082720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Arrow 15"/>
          <p:cNvSpPr/>
          <p:nvPr/>
        </p:nvSpPr>
        <p:spPr>
          <a:xfrm>
            <a:off x="8081647" y="5082720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Up Arrow 16"/>
          <p:cNvSpPr/>
          <p:nvPr/>
        </p:nvSpPr>
        <p:spPr>
          <a:xfrm>
            <a:off x="1874520" y="5552623"/>
            <a:ext cx="304800" cy="3556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Up Arrow 17"/>
          <p:cNvSpPr/>
          <p:nvPr/>
        </p:nvSpPr>
        <p:spPr>
          <a:xfrm>
            <a:off x="5290820" y="5590723"/>
            <a:ext cx="304800" cy="3556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Up Arrow 18"/>
          <p:cNvSpPr/>
          <p:nvPr/>
        </p:nvSpPr>
        <p:spPr>
          <a:xfrm>
            <a:off x="8789671" y="5552622"/>
            <a:ext cx="304800" cy="3556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ounded Rectangle 19"/>
          <p:cNvSpPr/>
          <p:nvPr/>
        </p:nvSpPr>
        <p:spPr>
          <a:xfrm>
            <a:off x="9710421" y="4940341"/>
            <a:ext cx="901700" cy="508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loss</a:t>
            </a:r>
            <a:endParaRPr lang="en-US" baseline="-25000" dirty="0"/>
          </a:p>
        </p:txBody>
      </p:sp>
      <p:sp>
        <p:nvSpPr>
          <p:cNvPr id="21" name="Right Arrow 20"/>
          <p:cNvSpPr/>
          <p:nvPr/>
        </p:nvSpPr>
        <p:spPr>
          <a:xfrm>
            <a:off x="9440548" y="5067341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ounded Rectangle 21"/>
          <p:cNvSpPr/>
          <p:nvPr/>
        </p:nvSpPr>
        <p:spPr>
          <a:xfrm>
            <a:off x="9633208" y="3727557"/>
            <a:ext cx="1015999" cy="467916"/>
          </a:xfrm>
          <a:prstGeom prst="roundRect">
            <a:avLst/>
          </a:prstGeom>
          <a:solidFill>
            <a:srgbClr val="00B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label</a:t>
            </a:r>
            <a:endParaRPr lang="en-US" baseline="-25000" dirty="0"/>
          </a:p>
        </p:txBody>
      </p:sp>
      <p:sp>
        <p:nvSpPr>
          <p:cNvPr id="23" name="Up Arrow 22"/>
          <p:cNvSpPr/>
          <p:nvPr/>
        </p:nvSpPr>
        <p:spPr>
          <a:xfrm flipV="1">
            <a:off x="10002393" y="4280048"/>
            <a:ext cx="317754" cy="50269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39EE6F1-C825-E741-B3BF-E8EE322777A1}"/>
              </a:ext>
            </a:extLst>
          </p:cNvPr>
          <p:cNvSpPr/>
          <p:nvPr/>
        </p:nvSpPr>
        <p:spPr>
          <a:xfrm>
            <a:off x="1542795" y="3767336"/>
            <a:ext cx="1015999" cy="467916"/>
          </a:xfrm>
          <a:prstGeom prst="roundRect">
            <a:avLst/>
          </a:prstGeom>
          <a:solidFill>
            <a:srgbClr val="00B05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</a:t>
            </a:r>
            <a:endParaRPr lang="en-US" baseline="-25000" dirty="0"/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49085051-BFEA-EA40-B066-7FD94156D28E}"/>
              </a:ext>
            </a:extLst>
          </p:cNvPr>
          <p:cNvSpPr/>
          <p:nvPr/>
        </p:nvSpPr>
        <p:spPr>
          <a:xfrm flipV="1">
            <a:off x="1874393" y="4324153"/>
            <a:ext cx="317754" cy="50269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0690405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together: SGD training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055E47-06EC-6D42-8BC2-CF246FBF8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Sample image and label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Pass image through network to get loss (forward)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82420" y="4955722"/>
            <a:ext cx="9017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</a:t>
            </a:r>
            <a:endParaRPr lang="en-US" baseline="-25000" dirty="0"/>
          </a:p>
        </p:txBody>
      </p:sp>
      <p:sp>
        <p:nvSpPr>
          <p:cNvPr id="6" name="Rounded Rectangle 5"/>
          <p:cNvSpPr/>
          <p:nvPr/>
        </p:nvSpPr>
        <p:spPr>
          <a:xfrm>
            <a:off x="1582420" y="6057248"/>
            <a:ext cx="901700" cy="46791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filters</a:t>
            </a:r>
            <a:endParaRPr lang="en-US" baseline="-25000" dirty="0"/>
          </a:p>
        </p:txBody>
      </p:sp>
      <p:sp>
        <p:nvSpPr>
          <p:cNvPr id="7" name="Rounded Rectangle 6"/>
          <p:cNvSpPr/>
          <p:nvPr/>
        </p:nvSpPr>
        <p:spPr>
          <a:xfrm>
            <a:off x="2979421" y="4955722"/>
            <a:ext cx="1244601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subsample</a:t>
            </a:r>
            <a:endParaRPr lang="en-US" baseline="-25000" dirty="0"/>
          </a:p>
        </p:txBody>
      </p:sp>
      <p:sp>
        <p:nvSpPr>
          <p:cNvPr id="8" name="Rounded Rectangle 7"/>
          <p:cNvSpPr/>
          <p:nvPr/>
        </p:nvSpPr>
        <p:spPr>
          <a:xfrm>
            <a:off x="6662421" y="4955722"/>
            <a:ext cx="1244601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subsample</a:t>
            </a:r>
            <a:endParaRPr lang="en-US" baseline="-25000" dirty="0"/>
          </a:p>
        </p:txBody>
      </p:sp>
      <p:sp>
        <p:nvSpPr>
          <p:cNvPr id="9" name="Rounded Rectangle 8"/>
          <p:cNvSpPr/>
          <p:nvPr/>
        </p:nvSpPr>
        <p:spPr>
          <a:xfrm>
            <a:off x="4992371" y="4955722"/>
            <a:ext cx="9017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</a:t>
            </a:r>
            <a:endParaRPr lang="en-US" baseline="-25000" dirty="0"/>
          </a:p>
        </p:txBody>
      </p:sp>
      <p:sp>
        <p:nvSpPr>
          <p:cNvPr id="10" name="Rounded Rectangle 9"/>
          <p:cNvSpPr/>
          <p:nvPr/>
        </p:nvSpPr>
        <p:spPr>
          <a:xfrm>
            <a:off x="8491222" y="4940343"/>
            <a:ext cx="9017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linear</a:t>
            </a:r>
            <a:endParaRPr lang="en-US" baseline="-25000" dirty="0"/>
          </a:p>
        </p:txBody>
      </p:sp>
      <p:sp>
        <p:nvSpPr>
          <p:cNvPr id="11" name="Rounded Rectangle 10"/>
          <p:cNvSpPr/>
          <p:nvPr/>
        </p:nvSpPr>
        <p:spPr>
          <a:xfrm>
            <a:off x="4992370" y="6057248"/>
            <a:ext cx="901700" cy="46791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filters</a:t>
            </a:r>
            <a:endParaRPr lang="en-US" baseline="-25000" dirty="0"/>
          </a:p>
        </p:txBody>
      </p:sp>
      <p:sp>
        <p:nvSpPr>
          <p:cNvPr id="12" name="Rounded Rectangle 11"/>
          <p:cNvSpPr/>
          <p:nvPr/>
        </p:nvSpPr>
        <p:spPr>
          <a:xfrm>
            <a:off x="8491222" y="6057248"/>
            <a:ext cx="1015999" cy="46791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weights</a:t>
            </a:r>
            <a:endParaRPr lang="en-US" baseline="-25000" dirty="0"/>
          </a:p>
        </p:txBody>
      </p:sp>
      <p:sp>
        <p:nvSpPr>
          <p:cNvPr id="13" name="Right Arrow 12"/>
          <p:cNvSpPr/>
          <p:nvPr/>
        </p:nvSpPr>
        <p:spPr>
          <a:xfrm>
            <a:off x="2626995" y="5082721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>
            <a:off x="4463734" y="5067342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>
            <a:off x="6157596" y="5082720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Arrow 15"/>
          <p:cNvSpPr/>
          <p:nvPr/>
        </p:nvSpPr>
        <p:spPr>
          <a:xfrm>
            <a:off x="8081647" y="5082720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Up Arrow 16"/>
          <p:cNvSpPr/>
          <p:nvPr/>
        </p:nvSpPr>
        <p:spPr>
          <a:xfrm>
            <a:off x="1874520" y="5552623"/>
            <a:ext cx="304800" cy="3556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Up Arrow 17"/>
          <p:cNvSpPr/>
          <p:nvPr/>
        </p:nvSpPr>
        <p:spPr>
          <a:xfrm>
            <a:off x="5290820" y="5590723"/>
            <a:ext cx="304800" cy="3556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Up Arrow 18"/>
          <p:cNvSpPr/>
          <p:nvPr/>
        </p:nvSpPr>
        <p:spPr>
          <a:xfrm>
            <a:off x="8789671" y="5552622"/>
            <a:ext cx="304800" cy="3556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ounded Rectangle 19"/>
          <p:cNvSpPr/>
          <p:nvPr/>
        </p:nvSpPr>
        <p:spPr>
          <a:xfrm>
            <a:off x="9710421" y="4940341"/>
            <a:ext cx="901700" cy="508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loss</a:t>
            </a:r>
            <a:endParaRPr lang="en-US" baseline="-25000" dirty="0"/>
          </a:p>
        </p:txBody>
      </p:sp>
      <p:sp>
        <p:nvSpPr>
          <p:cNvPr id="21" name="Right Arrow 20"/>
          <p:cNvSpPr/>
          <p:nvPr/>
        </p:nvSpPr>
        <p:spPr>
          <a:xfrm>
            <a:off x="9440548" y="5067341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ounded Rectangle 21"/>
          <p:cNvSpPr/>
          <p:nvPr/>
        </p:nvSpPr>
        <p:spPr>
          <a:xfrm>
            <a:off x="9633208" y="3727557"/>
            <a:ext cx="1015999" cy="467916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label</a:t>
            </a:r>
            <a:endParaRPr lang="en-US" baseline="-25000" dirty="0"/>
          </a:p>
        </p:txBody>
      </p:sp>
      <p:sp>
        <p:nvSpPr>
          <p:cNvPr id="23" name="Up Arrow 22"/>
          <p:cNvSpPr/>
          <p:nvPr/>
        </p:nvSpPr>
        <p:spPr>
          <a:xfrm flipV="1">
            <a:off x="10002393" y="4280048"/>
            <a:ext cx="317754" cy="50269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39EE6F1-C825-E741-B3BF-E8EE322777A1}"/>
              </a:ext>
            </a:extLst>
          </p:cNvPr>
          <p:cNvSpPr/>
          <p:nvPr/>
        </p:nvSpPr>
        <p:spPr>
          <a:xfrm>
            <a:off x="1542795" y="3767336"/>
            <a:ext cx="1015999" cy="467916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</a:t>
            </a:r>
            <a:endParaRPr lang="en-US" baseline="-25000" dirty="0"/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49085051-BFEA-EA40-B066-7FD94156D28E}"/>
              </a:ext>
            </a:extLst>
          </p:cNvPr>
          <p:cNvSpPr/>
          <p:nvPr/>
        </p:nvSpPr>
        <p:spPr>
          <a:xfrm flipV="1">
            <a:off x="1874393" y="4324153"/>
            <a:ext cx="317754" cy="50269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5B246A09-98B2-8A4C-9088-30C4DD2A718D}"/>
              </a:ext>
            </a:extLst>
          </p:cNvPr>
          <p:cNvSpPr/>
          <p:nvPr/>
        </p:nvSpPr>
        <p:spPr>
          <a:xfrm>
            <a:off x="1524000" y="4863087"/>
            <a:ext cx="8904514" cy="719366"/>
          </a:xfrm>
          <a:prstGeom prst="rightArrow">
            <a:avLst/>
          </a:prstGeom>
          <a:solidFill>
            <a:srgbClr val="FF000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5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together: SGD training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055E47-06EC-6D42-8BC2-CF246FBF8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Sample image and label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Pass image through network to get loss (forward)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Backpropagate</a:t>
            </a:r>
            <a:r>
              <a:rPr lang="en-US" dirty="0"/>
              <a:t> to get gradients (backward)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582420" y="4955722"/>
            <a:ext cx="9017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</a:t>
            </a:r>
            <a:endParaRPr lang="en-US" baseline="-25000" dirty="0"/>
          </a:p>
        </p:txBody>
      </p:sp>
      <p:sp>
        <p:nvSpPr>
          <p:cNvPr id="6" name="Rounded Rectangle 5"/>
          <p:cNvSpPr/>
          <p:nvPr/>
        </p:nvSpPr>
        <p:spPr>
          <a:xfrm>
            <a:off x="1582420" y="6057248"/>
            <a:ext cx="901700" cy="46791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filters</a:t>
            </a:r>
            <a:endParaRPr lang="en-US" baseline="-25000" dirty="0"/>
          </a:p>
        </p:txBody>
      </p:sp>
      <p:sp>
        <p:nvSpPr>
          <p:cNvPr id="7" name="Rounded Rectangle 6"/>
          <p:cNvSpPr/>
          <p:nvPr/>
        </p:nvSpPr>
        <p:spPr>
          <a:xfrm>
            <a:off x="2979421" y="4955722"/>
            <a:ext cx="1244601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subsample</a:t>
            </a:r>
            <a:endParaRPr lang="en-US" baseline="-25000" dirty="0"/>
          </a:p>
        </p:txBody>
      </p:sp>
      <p:sp>
        <p:nvSpPr>
          <p:cNvPr id="8" name="Rounded Rectangle 7"/>
          <p:cNvSpPr/>
          <p:nvPr/>
        </p:nvSpPr>
        <p:spPr>
          <a:xfrm>
            <a:off x="6662421" y="4955722"/>
            <a:ext cx="1244601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subsample</a:t>
            </a:r>
            <a:endParaRPr lang="en-US" baseline="-25000" dirty="0"/>
          </a:p>
        </p:txBody>
      </p:sp>
      <p:sp>
        <p:nvSpPr>
          <p:cNvPr id="9" name="Rounded Rectangle 8"/>
          <p:cNvSpPr/>
          <p:nvPr/>
        </p:nvSpPr>
        <p:spPr>
          <a:xfrm>
            <a:off x="4992371" y="4955722"/>
            <a:ext cx="9017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</a:t>
            </a:r>
            <a:endParaRPr lang="en-US" baseline="-25000" dirty="0"/>
          </a:p>
        </p:txBody>
      </p:sp>
      <p:sp>
        <p:nvSpPr>
          <p:cNvPr id="10" name="Rounded Rectangle 9"/>
          <p:cNvSpPr/>
          <p:nvPr/>
        </p:nvSpPr>
        <p:spPr>
          <a:xfrm>
            <a:off x="8491222" y="4940343"/>
            <a:ext cx="9017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linear</a:t>
            </a:r>
            <a:endParaRPr lang="en-US" baseline="-25000" dirty="0"/>
          </a:p>
        </p:txBody>
      </p:sp>
      <p:sp>
        <p:nvSpPr>
          <p:cNvPr id="11" name="Rounded Rectangle 10"/>
          <p:cNvSpPr/>
          <p:nvPr/>
        </p:nvSpPr>
        <p:spPr>
          <a:xfrm>
            <a:off x="4992370" y="6057248"/>
            <a:ext cx="901700" cy="46791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filters</a:t>
            </a:r>
            <a:endParaRPr lang="en-US" baseline="-25000" dirty="0"/>
          </a:p>
        </p:txBody>
      </p:sp>
      <p:sp>
        <p:nvSpPr>
          <p:cNvPr id="12" name="Rounded Rectangle 11"/>
          <p:cNvSpPr/>
          <p:nvPr/>
        </p:nvSpPr>
        <p:spPr>
          <a:xfrm>
            <a:off x="8491222" y="6057248"/>
            <a:ext cx="1015999" cy="467916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weights</a:t>
            </a:r>
            <a:endParaRPr lang="en-US" baseline="-25000" dirty="0"/>
          </a:p>
        </p:txBody>
      </p:sp>
      <p:sp>
        <p:nvSpPr>
          <p:cNvPr id="13" name="Right Arrow 12"/>
          <p:cNvSpPr/>
          <p:nvPr/>
        </p:nvSpPr>
        <p:spPr>
          <a:xfrm>
            <a:off x="2626995" y="5082721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>
            <a:off x="4463734" y="5067342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>
            <a:off x="6157596" y="5082720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Arrow 15"/>
          <p:cNvSpPr/>
          <p:nvPr/>
        </p:nvSpPr>
        <p:spPr>
          <a:xfrm>
            <a:off x="8081647" y="5082720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Up Arrow 16"/>
          <p:cNvSpPr/>
          <p:nvPr/>
        </p:nvSpPr>
        <p:spPr>
          <a:xfrm>
            <a:off x="1874520" y="5552623"/>
            <a:ext cx="304800" cy="3556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Up Arrow 17"/>
          <p:cNvSpPr/>
          <p:nvPr/>
        </p:nvSpPr>
        <p:spPr>
          <a:xfrm>
            <a:off x="5290820" y="5590723"/>
            <a:ext cx="304800" cy="3556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Up Arrow 18"/>
          <p:cNvSpPr/>
          <p:nvPr/>
        </p:nvSpPr>
        <p:spPr>
          <a:xfrm>
            <a:off x="8789671" y="5552622"/>
            <a:ext cx="304800" cy="3556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ounded Rectangle 19"/>
          <p:cNvSpPr/>
          <p:nvPr/>
        </p:nvSpPr>
        <p:spPr>
          <a:xfrm>
            <a:off x="9710421" y="4940341"/>
            <a:ext cx="901700" cy="508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loss</a:t>
            </a:r>
            <a:endParaRPr lang="en-US" baseline="-25000" dirty="0"/>
          </a:p>
        </p:txBody>
      </p:sp>
      <p:sp>
        <p:nvSpPr>
          <p:cNvPr id="21" name="Right Arrow 20"/>
          <p:cNvSpPr/>
          <p:nvPr/>
        </p:nvSpPr>
        <p:spPr>
          <a:xfrm>
            <a:off x="9440548" y="5067341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ounded Rectangle 21"/>
          <p:cNvSpPr/>
          <p:nvPr/>
        </p:nvSpPr>
        <p:spPr>
          <a:xfrm>
            <a:off x="9633208" y="3727557"/>
            <a:ext cx="1015999" cy="467916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label</a:t>
            </a:r>
            <a:endParaRPr lang="en-US" baseline="-25000" dirty="0"/>
          </a:p>
        </p:txBody>
      </p:sp>
      <p:sp>
        <p:nvSpPr>
          <p:cNvPr id="23" name="Up Arrow 22"/>
          <p:cNvSpPr/>
          <p:nvPr/>
        </p:nvSpPr>
        <p:spPr>
          <a:xfrm flipV="1">
            <a:off x="10002393" y="4280048"/>
            <a:ext cx="317754" cy="50269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39EE6F1-C825-E741-B3BF-E8EE322777A1}"/>
              </a:ext>
            </a:extLst>
          </p:cNvPr>
          <p:cNvSpPr/>
          <p:nvPr/>
        </p:nvSpPr>
        <p:spPr>
          <a:xfrm>
            <a:off x="1542795" y="3767336"/>
            <a:ext cx="1015999" cy="467916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</a:t>
            </a:r>
            <a:endParaRPr lang="en-US" baseline="-25000" dirty="0"/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49085051-BFEA-EA40-B066-7FD94156D28E}"/>
              </a:ext>
            </a:extLst>
          </p:cNvPr>
          <p:cNvSpPr/>
          <p:nvPr/>
        </p:nvSpPr>
        <p:spPr>
          <a:xfrm flipV="1">
            <a:off x="1874393" y="4324153"/>
            <a:ext cx="317754" cy="50269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5B246A09-98B2-8A4C-9088-30C4DD2A718D}"/>
              </a:ext>
            </a:extLst>
          </p:cNvPr>
          <p:cNvSpPr/>
          <p:nvPr/>
        </p:nvSpPr>
        <p:spPr>
          <a:xfrm rot="10800000">
            <a:off x="1524000" y="4863087"/>
            <a:ext cx="8904514" cy="719366"/>
          </a:xfrm>
          <a:prstGeom prst="rightArrow">
            <a:avLst/>
          </a:prstGeom>
          <a:solidFill>
            <a:srgbClr val="00B0F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5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together: SGD training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055E47-06EC-6D42-8BC2-CF246FBF8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Sample image and label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Pass image through network to get loss (forward)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Backpropagate</a:t>
            </a:r>
            <a:r>
              <a:rPr lang="en-US" dirty="0"/>
              <a:t> to get gradients (backward)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Take step along negative gradients to update weights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582420" y="4955722"/>
            <a:ext cx="9017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</a:t>
            </a:r>
            <a:endParaRPr lang="en-US" baseline="-25000" dirty="0"/>
          </a:p>
        </p:txBody>
      </p:sp>
      <p:sp>
        <p:nvSpPr>
          <p:cNvPr id="6" name="Rounded Rectangle 5"/>
          <p:cNvSpPr/>
          <p:nvPr/>
        </p:nvSpPr>
        <p:spPr>
          <a:xfrm>
            <a:off x="1582420" y="6057248"/>
            <a:ext cx="901700" cy="467916"/>
          </a:xfrm>
          <a:prstGeom prst="roundRect">
            <a:avLst/>
          </a:prstGeom>
          <a:solidFill>
            <a:srgbClr val="C0000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filters</a:t>
            </a:r>
            <a:endParaRPr lang="en-US" baseline="-25000" dirty="0"/>
          </a:p>
        </p:txBody>
      </p:sp>
      <p:sp>
        <p:nvSpPr>
          <p:cNvPr id="7" name="Rounded Rectangle 6"/>
          <p:cNvSpPr/>
          <p:nvPr/>
        </p:nvSpPr>
        <p:spPr>
          <a:xfrm>
            <a:off x="2979421" y="4955722"/>
            <a:ext cx="1244601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subsample</a:t>
            </a:r>
            <a:endParaRPr lang="en-US" baseline="-25000" dirty="0"/>
          </a:p>
        </p:txBody>
      </p:sp>
      <p:sp>
        <p:nvSpPr>
          <p:cNvPr id="8" name="Rounded Rectangle 7"/>
          <p:cNvSpPr/>
          <p:nvPr/>
        </p:nvSpPr>
        <p:spPr>
          <a:xfrm>
            <a:off x="6662421" y="4955722"/>
            <a:ext cx="1244601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subsample</a:t>
            </a:r>
            <a:endParaRPr lang="en-US" baseline="-25000" dirty="0"/>
          </a:p>
        </p:txBody>
      </p:sp>
      <p:sp>
        <p:nvSpPr>
          <p:cNvPr id="9" name="Rounded Rectangle 8"/>
          <p:cNvSpPr/>
          <p:nvPr/>
        </p:nvSpPr>
        <p:spPr>
          <a:xfrm>
            <a:off x="4992371" y="4955722"/>
            <a:ext cx="9017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</a:t>
            </a:r>
            <a:endParaRPr lang="en-US" baseline="-25000" dirty="0"/>
          </a:p>
        </p:txBody>
      </p:sp>
      <p:sp>
        <p:nvSpPr>
          <p:cNvPr id="10" name="Rounded Rectangle 9"/>
          <p:cNvSpPr/>
          <p:nvPr/>
        </p:nvSpPr>
        <p:spPr>
          <a:xfrm>
            <a:off x="8491222" y="4940343"/>
            <a:ext cx="9017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linear</a:t>
            </a:r>
            <a:endParaRPr lang="en-US" baseline="-25000" dirty="0"/>
          </a:p>
        </p:txBody>
      </p:sp>
      <p:sp>
        <p:nvSpPr>
          <p:cNvPr id="11" name="Rounded Rectangle 10"/>
          <p:cNvSpPr/>
          <p:nvPr/>
        </p:nvSpPr>
        <p:spPr>
          <a:xfrm>
            <a:off x="4992370" y="6057248"/>
            <a:ext cx="901700" cy="467916"/>
          </a:xfrm>
          <a:prstGeom prst="roundRect">
            <a:avLst/>
          </a:prstGeom>
          <a:solidFill>
            <a:srgbClr val="C0000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filters</a:t>
            </a:r>
            <a:endParaRPr lang="en-US" baseline="-25000" dirty="0"/>
          </a:p>
        </p:txBody>
      </p:sp>
      <p:sp>
        <p:nvSpPr>
          <p:cNvPr id="12" name="Rounded Rectangle 11"/>
          <p:cNvSpPr/>
          <p:nvPr/>
        </p:nvSpPr>
        <p:spPr>
          <a:xfrm>
            <a:off x="8491222" y="6057248"/>
            <a:ext cx="1015999" cy="467916"/>
          </a:xfrm>
          <a:prstGeom prst="roundRect">
            <a:avLst/>
          </a:prstGeom>
          <a:solidFill>
            <a:srgbClr val="C0000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weights</a:t>
            </a:r>
            <a:endParaRPr lang="en-US" baseline="-25000" dirty="0"/>
          </a:p>
        </p:txBody>
      </p:sp>
      <p:sp>
        <p:nvSpPr>
          <p:cNvPr id="13" name="Right Arrow 12"/>
          <p:cNvSpPr/>
          <p:nvPr/>
        </p:nvSpPr>
        <p:spPr>
          <a:xfrm>
            <a:off x="2626995" y="5082721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>
            <a:off x="4463734" y="5067342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>
            <a:off x="6157596" y="5082720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Arrow 15"/>
          <p:cNvSpPr/>
          <p:nvPr/>
        </p:nvSpPr>
        <p:spPr>
          <a:xfrm>
            <a:off x="8081647" y="5082720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Up Arrow 16"/>
          <p:cNvSpPr/>
          <p:nvPr/>
        </p:nvSpPr>
        <p:spPr>
          <a:xfrm>
            <a:off x="1874520" y="5552623"/>
            <a:ext cx="304800" cy="3556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Up Arrow 17"/>
          <p:cNvSpPr/>
          <p:nvPr/>
        </p:nvSpPr>
        <p:spPr>
          <a:xfrm>
            <a:off x="5290820" y="5590723"/>
            <a:ext cx="304800" cy="3556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Up Arrow 18"/>
          <p:cNvSpPr/>
          <p:nvPr/>
        </p:nvSpPr>
        <p:spPr>
          <a:xfrm>
            <a:off x="8789671" y="5552622"/>
            <a:ext cx="304800" cy="3556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ounded Rectangle 19"/>
          <p:cNvSpPr/>
          <p:nvPr/>
        </p:nvSpPr>
        <p:spPr>
          <a:xfrm>
            <a:off x="9710421" y="4940341"/>
            <a:ext cx="901700" cy="508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loss</a:t>
            </a:r>
            <a:endParaRPr lang="en-US" baseline="-25000" dirty="0"/>
          </a:p>
        </p:txBody>
      </p:sp>
      <p:sp>
        <p:nvSpPr>
          <p:cNvPr id="21" name="Right Arrow 20"/>
          <p:cNvSpPr/>
          <p:nvPr/>
        </p:nvSpPr>
        <p:spPr>
          <a:xfrm>
            <a:off x="9440548" y="5067341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ounded Rectangle 21"/>
          <p:cNvSpPr/>
          <p:nvPr/>
        </p:nvSpPr>
        <p:spPr>
          <a:xfrm>
            <a:off x="9633208" y="3727557"/>
            <a:ext cx="1015999" cy="467916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label</a:t>
            </a:r>
            <a:endParaRPr lang="en-US" baseline="-25000" dirty="0"/>
          </a:p>
        </p:txBody>
      </p:sp>
      <p:sp>
        <p:nvSpPr>
          <p:cNvPr id="23" name="Up Arrow 22"/>
          <p:cNvSpPr/>
          <p:nvPr/>
        </p:nvSpPr>
        <p:spPr>
          <a:xfrm flipV="1">
            <a:off x="10002393" y="4280048"/>
            <a:ext cx="317754" cy="50269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39EE6F1-C825-E741-B3BF-E8EE322777A1}"/>
              </a:ext>
            </a:extLst>
          </p:cNvPr>
          <p:cNvSpPr/>
          <p:nvPr/>
        </p:nvSpPr>
        <p:spPr>
          <a:xfrm>
            <a:off x="1542795" y="3767336"/>
            <a:ext cx="1015999" cy="467916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</a:t>
            </a:r>
            <a:endParaRPr lang="en-US" baseline="-25000" dirty="0"/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49085051-BFEA-EA40-B066-7FD94156D28E}"/>
              </a:ext>
            </a:extLst>
          </p:cNvPr>
          <p:cNvSpPr/>
          <p:nvPr/>
        </p:nvSpPr>
        <p:spPr>
          <a:xfrm flipV="1">
            <a:off x="1874393" y="4324153"/>
            <a:ext cx="317754" cy="50269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13206415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Putting it all together: SGD training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055E47-06EC-6D42-8BC2-CF246FBF80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Sample image and label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Pass image through network to get loss (forward)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Backpropagate</a:t>
            </a:r>
            <a:r>
              <a:rPr lang="en-US" dirty="0"/>
              <a:t> to get gradients (backward)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Take step along negative gradients to update weights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Repeat!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1582420" y="4955722"/>
            <a:ext cx="9017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</a:t>
            </a:r>
            <a:endParaRPr lang="en-US" baseline="-25000" dirty="0"/>
          </a:p>
        </p:txBody>
      </p:sp>
      <p:sp>
        <p:nvSpPr>
          <p:cNvPr id="6" name="Rounded Rectangle 5"/>
          <p:cNvSpPr/>
          <p:nvPr/>
        </p:nvSpPr>
        <p:spPr>
          <a:xfrm>
            <a:off x="1582420" y="6057248"/>
            <a:ext cx="901700" cy="467916"/>
          </a:xfrm>
          <a:prstGeom prst="roundRect">
            <a:avLst/>
          </a:prstGeom>
          <a:solidFill>
            <a:srgbClr val="C0000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filters</a:t>
            </a:r>
            <a:endParaRPr lang="en-US" baseline="-25000" dirty="0"/>
          </a:p>
        </p:txBody>
      </p:sp>
      <p:sp>
        <p:nvSpPr>
          <p:cNvPr id="7" name="Rounded Rectangle 6"/>
          <p:cNvSpPr/>
          <p:nvPr/>
        </p:nvSpPr>
        <p:spPr>
          <a:xfrm>
            <a:off x="2979421" y="4955722"/>
            <a:ext cx="1244601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subsample</a:t>
            </a:r>
            <a:endParaRPr lang="en-US" baseline="-25000" dirty="0"/>
          </a:p>
        </p:txBody>
      </p:sp>
      <p:sp>
        <p:nvSpPr>
          <p:cNvPr id="8" name="Rounded Rectangle 7"/>
          <p:cNvSpPr/>
          <p:nvPr/>
        </p:nvSpPr>
        <p:spPr>
          <a:xfrm>
            <a:off x="6662421" y="4955722"/>
            <a:ext cx="1244601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subsample</a:t>
            </a:r>
            <a:endParaRPr lang="en-US" baseline="-25000" dirty="0"/>
          </a:p>
        </p:txBody>
      </p:sp>
      <p:sp>
        <p:nvSpPr>
          <p:cNvPr id="9" name="Rounded Rectangle 8"/>
          <p:cNvSpPr/>
          <p:nvPr/>
        </p:nvSpPr>
        <p:spPr>
          <a:xfrm>
            <a:off x="4992371" y="4955722"/>
            <a:ext cx="9017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</a:t>
            </a:r>
            <a:endParaRPr lang="en-US" baseline="-25000" dirty="0"/>
          </a:p>
        </p:txBody>
      </p:sp>
      <p:sp>
        <p:nvSpPr>
          <p:cNvPr id="10" name="Rounded Rectangle 9"/>
          <p:cNvSpPr/>
          <p:nvPr/>
        </p:nvSpPr>
        <p:spPr>
          <a:xfrm>
            <a:off x="8491222" y="4940343"/>
            <a:ext cx="901700" cy="508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linear</a:t>
            </a:r>
            <a:endParaRPr lang="en-US" baseline="-25000" dirty="0"/>
          </a:p>
        </p:txBody>
      </p:sp>
      <p:sp>
        <p:nvSpPr>
          <p:cNvPr id="11" name="Rounded Rectangle 10"/>
          <p:cNvSpPr/>
          <p:nvPr/>
        </p:nvSpPr>
        <p:spPr>
          <a:xfrm>
            <a:off x="4992370" y="6057248"/>
            <a:ext cx="901700" cy="467916"/>
          </a:xfrm>
          <a:prstGeom prst="roundRect">
            <a:avLst/>
          </a:prstGeom>
          <a:solidFill>
            <a:srgbClr val="C0000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filters</a:t>
            </a:r>
            <a:endParaRPr lang="en-US" baseline="-25000" dirty="0"/>
          </a:p>
        </p:txBody>
      </p:sp>
      <p:sp>
        <p:nvSpPr>
          <p:cNvPr id="12" name="Rounded Rectangle 11"/>
          <p:cNvSpPr/>
          <p:nvPr/>
        </p:nvSpPr>
        <p:spPr>
          <a:xfrm>
            <a:off x="8491222" y="6057248"/>
            <a:ext cx="1015999" cy="467916"/>
          </a:xfrm>
          <a:prstGeom prst="roundRect">
            <a:avLst/>
          </a:prstGeom>
          <a:solidFill>
            <a:srgbClr val="C00000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weights</a:t>
            </a:r>
            <a:endParaRPr lang="en-US" baseline="-25000" dirty="0"/>
          </a:p>
        </p:txBody>
      </p:sp>
      <p:sp>
        <p:nvSpPr>
          <p:cNvPr id="13" name="Right Arrow 12"/>
          <p:cNvSpPr/>
          <p:nvPr/>
        </p:nvSpPr>
        <p:spPr>
          <a:xfrm>
            <a:off x="2626995" y="5082721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ight Arrow 13"/>
          <p:cNvSpPr/>
          <p:nvPr/>
        </p:nvSpPr>
        <p:spPr>
          <a:xfrm>
            <a:off x="4463734" y="5067342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ight Arrow 14"/>
          <p:cNvSpPr/>
          <p:nvPr/>
        </p:nvSpPr>
        <p:spPr>
          <a:xfrm>
            <a:off x="6157596" y="5082720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ight Arrow 15"/>
          <p:cNvSpPr/>
          <p:nvPr/>
        </p:nvSpPr>
        <p:spPr>
          <a:xfrm>
            <a:off x="8081647" y="5082720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Up Arrow 16"/>
          <p:cNvSpPr/>
          <p:nvPr/>
        </p:nvSpPr>
        <p:spPr>
          <a:xfrm>
            <a:off x="1874520" y="5552623"/>
            <a:ext cx="304800" cy="3556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Up Arrow 17"/>
          <p:cNvSpPr/>
          <p:nvPr/>
        </p:nvSpPr>
        <p:spPr>
          <a:xfrm>
            <a:off x="5290820" y="5590723"/>
            <a:ext cx="304800" cy="3556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Up Arrow 18"/>
          <p:cNvSpPr/>
          <p:nvPr/>
        </p:nvSpPr>
        <p:spPr>
          <a:xfrm>
            <a:off x="8789671" y="5552622"/>
            <a:ext cx="304800" cy="35560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ounded Rectangle 19"/>
          <p:cNvSpPr/>
          <p:nvPr/>
        </p:nvSpPr>
        <p:spPr>
          <a:xfrm>
            <a:off x="9710421" y="4940341"/>
            <a:ext cx="901700" cy="508000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loss</a:t>
            </a:r>
            <a:endParaRPr lang="en-US" baseline="-25000" dirty="0"/>
          </a:p>
        </p:txBody>
      </p:sp>
      <p:sp>
        <p:nvSpPr>
          <p:cNvPr id="21" name="Right Arrow 20"/>
          <p:cNvSpPr/>
          <p:nvPr/>
        </p:nvSpPr>
        <p:spPr>
          <a:xfrm>
            <a:off x="9440548" y="5067341"/>
            <a:ext cx="241301" cy="2540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ounded Rectangle 21"/>
          <p:cNvSpPr/>
          <p:nvPr/>
        </p:nvSpPr>
        <p:spPr>
          <a:xfrm>
            <a:off x="9633208" y="3727557"/>
            <a:ext cx="1015999" cy="467916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label</a:t>
            </a:r>
            <a:endParaRPr lang="en-US" baseline="-25000" dirty="0"/>
          </a:p>
        </p:txBody>
      </p:sp>
      <p:sp>
        <p:nvSpPr>
          <p:cNvPr id="23" name="Up Arrow 22"/>
          <p:cNvSpPr/>
          <p:nvPr/>
        </p:nvSpPr>
        <p:spPr>
          <a:xfrm flipV="1">
            <a:off x="10002393" y="4280048"/>
            <a:ext cx="317754" cy="50269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539EE6F1-C825-E741-B3BF-E8EE322777A1}"/>
              </a:ext>
            </a:extLst>
          </p:cNvPr>
          <p:cNvSpPr/>
          <p:nvPr/>
        </p:nvSpPr>
        <p:spPr>
          <a:xfrm>
            <a:off x="1542795" y="3767336"/>
            <a:ext cx="1015999" cy="467916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Image</a:t>
            </a:r>
            <a:endParaRPr lang="en-US" baseline="-25000" dirty="0"/>
          </a:p>
        </p:txBody>
      </p:sp>
      <p:sp>
        <p:nvSpPr>
          <p:cNvPr id="25" name="Up Arrow 24">
            <a:extLst>
              <a:ext uri="{FF2B5EF4-FFF2-40B4-BE49-F238E27FC236}">
                <a16:creationId xmlns:a16="http://schemas.microsoft.com/office/drawing/2014/main" id="{49085051-BFEA-EA40-B066-7FD94156D28E}"/>
              </a:ext>
            </a:extLst>
          </p:cNvPr>
          <p:cNvSpPr/>
          <p:nvPr/>
        </p:nvSpPr>
        <p:spPr>
          <a:xfrm flipV="1">
            <a:off x="1874393" y="4324153"/>
            <a:ext cx="317754" cy="502690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5545711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084072"/>
            <a:ext cx="8229600" cy="2160142"/>
          </a:xfrm>
        </p:spPr>
        <p:txBody>
          <a:bodyPr/>
          <a:lstStyle/>
          <a:p>
            <a:r>
              <a:rPr lang="en-US" dirty="0"/>
              <a:t>We will do gradient descent on the whole network.</a:t>
            </a:r>
          </a:p>
          <a:p>
            <a:r>
              <a:rPr lang="en-US" dirty="0"/>
              <a:t>Training will proceed from the last layer to the first.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78</a:t>
            </a:fld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2194199" y="3517901"/>
            <a:ext cx="8166733" cy="2716077"/>
            <a:chOff x="670198" y="3517900"/>
            <a:chExt cx="8166733" cy="2716077"/>
          </a:xfrm>
        </p:grpSpPr>
        <p:grpSp>
          <p:nvGrpSpPr>
            <p:cNvPr id="5" name="Group 4"/>
            <p:cNvGrpSpPr/>
            <p:nvPr/>
          </p:nvGrpSpPr>
          <p:grpSpPr>
            <a:xfrm>
              <a:off x="2308201" y="3587701"/>
              <a:ext cx="587424" cy="587424"/>
              <a:chOff x="5401994" y="3071949"/>
              <a:chExt cx="587424" cy="587424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Curved Connector 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2308201" y="4613197"/>
              <a:ext cx="587424" cy="587424"/>
              <a:chOff x="5401994" y="3071949"/>
              <a:chExt cx="587424" cy="587424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Curved Connector 9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2308201" y="5646553"/>
              <a:ext cx="587424" cy="587424"/>
              <a:chOff x="5401994" y="3071949"/>
              <a:chExt cx="587424" cy="587424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Curved Connector 12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/>
          </p:nvGrpSpPr>
          <p:grpSpPr>
            <a:xfrm>
              <a:off x="4808840" y="3587701"/>
              <a:ext cx="587424" cy="587424"/>
              <a:chOff x="5401994" y="3071949"/>
              <a:chExt cx="587424" cy="587424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Curved Connector 15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/>
            <p:cNvGrpSpPr/>
            <p:nvPr/>
          </p:nvGrpSpPr>
          <p:grpSpPr>
            <a:xfrm>
              <a:off x="4808840" y="4613197"/>
              <a:ext cx="587424" cy="587424"/>
              <a:chOff x="5401994" y="3071949"/>
              <a:chExt cx="587424" cy="587424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Curved Connector 18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4808840" y="5646553"/>
              <a:ext cx="587424" cy="587424"/>
              <a:chOff x="5401994" y="3071949"/>
              <a:chExt cx="587424" cy="587424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Curved Connector 21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/>
            <p:cNvGrpSpPr/>
            <p:nvPr/>
          </p:nvGrpSpPr>
          <p:grpSpPr>
            <a:xfrm>
              <a:off x="7084694" y="4613197"/>
              <a:ext cx="587424" cy="587424"/>
              <a:chOff x="5401994" y="3071949"/>
              <a:chExt cx="587424" cy="587424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Curved Connector 24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" name="Picture 2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774018" y="3708059"/>
              <a:ext cx="279400" cy="1905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780368" y="4411321"/>
              <a:ext cx="266700" cy="190500"/>
            </a:xfrm>
            <a:prstGeom prst="rect">
              <a:avLst/>
            </a:prstGeom>
          </p:spPr>
        </p:pic>
        <p:pic>
          <p:nvPicPr>
            <p:cNvPr id="28" name="Picture 27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748988" y="5142358"/>
              <a:ext cx="279400" cy="190500"/>
            </a:xfrm>
            <a:prstGeom prst="rect">
              <a:avLst/>
            </a:prstGeom>
          </p:spPr>
        </p:pic>
        <p:pic>
          <p:nvPicPr>
            <p:cNvPr id="29" name="Picture 2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670198" y="5941853"/>
              <a:ext cx="355600" cy="190500"/>
            </a:xfrm>
            <a:prstGeom prst="rect">
              <a:avLst/>
            </a:prstGeom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895625" y="3881413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2895625" y="3881413"/>
              <a:ext cx="1999241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895625" y="3881413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895625" y="3881413"/>
              <a:ext cx="1913215" cy="10254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895625" y="4906909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895625" y="4906909"/>
              <a:ext cx="1913215" cy="10333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2895625" y="5940265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2895625" y="5114595"/>
              <a:ext cx="1999241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2895625" y="4089099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6" idx="3"/>
            </p:cNvCxnSpPr>
            <p:nvPr/>
          </p:nvCxnSpPr>
          <p:spPr>
            <a:xfrm>
              <a:off x="1053418" y="3803309"/>
              <a:ext cx="1254783" cy="781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6" idx="3"/>
            </p:cNvCxnSpPr>
            <p:nvPr/>
          </p:nvCxnSpPr>
          <p:spPr>
            <a:xfrm>
              <a:off x="1053418" y="3803309"/>
              <a:ext cx="1340809" cy="8959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26" idx="3"/>
            </p:cNvCxnSpPr>
            <p:nvPr/>
          </p:nvCxnSpPr>
          <p:spPr>
            <a:xfrm>
              <a:off x="1053418" y="3803309"/>
              <a:ext cx="1340809" cy="19292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27" idx="3"/>
            </p:cNvCxnSpPr>
            <p:nvPr/>
          </p:nvCxnSpPr>
          <p:spPr>
            <a:xfrm flipV="1">
              <a:off x="1047068" y="3881413"/>
              <a:ext cx="1261133" cy="6251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27" idx="3"/>
            </p:cNvCxnSpPr>
            <p:nvPr/>
          </p:nvCxnSpPr>
          <p:spPr>
            <a:xfrm>
              <a:off x="1047068" y="4506571"/>
              <a:ext cx="1261133" cy="400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27" idx="3"/>
            </p:cNvCxnSpPr>
            <p:nvPr/>
          </p:nvCxnSpPr>
          <p:spPr>
            <a:xfrm>
              <a:off x="1047068" y="4506571"/>
              <a:ext cx="1261133" cy="14336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28" idx="3"/>
            </p:cNvCxnSpPr>
            <p:nvPr/>
          </p:nvCxnSpPr>
          <p:spPr>
            <a:xfrm flipV="1">
              <a:off x="1028388" y="4089099"/>
              <a:ext cx="1365839" cy="11485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28" idx="3"/>
            </p:cNvCxnSpPr>
            <p:nvPr/>
          </p:nvCxnSpPr>
          <p:spPr>
            <a:xfrm flipV="1">
              <a:off x="1028388" y="4906909"/>
              <a:ext cx="1279813" cy="3306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29" idx="3"/>
            </p:cNvCxnSpPr>
            <p:nvPr/>
          </p:nvCxnSpPr>
          <p:spPr>
            <a:xfrm flipV="1">
              <a:off x="1025798" y="5940265"/>
              <a:ext cx="1282403" cy="968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29" idx="3"/>
            </p:cNvCxnSpPr>
            <p:nvPr/>
          </p:nvCxnSpPr>
          <p:spPr>
            <a:xfrm flipV="1">
              <a:off x="1025798" y="5114595"/>
              <a:ext cx="1368429" cy="9225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28" idx="3"/>
            </p:cNvCxnSpPr>
            <p:nvPr/>
          </p:nvCxnSpPr>
          <p:spPr>
            <a:xfrm>
              <a:off x="1028388" y="5237608"/>
              <a:ext cx="1279813" cy="7026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29" idx="3"/>
            </p:cNvCxnSpPr>
            <p:nvPr/>
          </p:nvCxnSpPr>
          <p:spPr>
            <a:xfrm flipV="1">
              <a:off x="1025798" y="4089099"/>
              <a:ext cx="1368429" cy="1948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5396264" y="5114595"/>
              <a:ext cx="1774456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5396264" y="4906909"/>
              <a:ext cx="168843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5396264" y="3881413"/>
              <a:ext cx="1774456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7672118" y="4906909"/>
              <a:ext cx="302800" cy="39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7986031" y="4721225"/>
              <a:ext cx="850900" cy="381000"/>
            </a:xfrm>
            <a:prstGeom prst="rect">
              <a:avLst/>
            </a:prstGeom>
          </p:spPr>
        </p:pic>
        <p:pic>
          <p:nvPicPr>
            <p:cNvPr id="56" name="Picture 5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2"/>
                <a:stretch>
                  <a:fillRect/>
                </a:stretch>
              </p:blipFill>
            </mc:Choice>
            <mc:Fallback>
              <p:blipFill>
                <a:blip r:embed="rId13"/>
                <a:stretch>
                  <a:fillRect/>
                </a:stretch>
              </p:blipFill>
            </mc:Fallback>
          </mc:AlternateContent>
          <p:spPr>
            <a:xfrm>
              <a:off x="1877331" y="3554413"/>
              <a:ext cx="444500" cy="393700"/>
            </a:xfrm>
            <a:prstGeom prst="rect">
              <a:avLst/>
            </a:prstGeom>
          </p:spPr>
        </p:pic>
        <p:pic>
          <p:nvPicPr>
            <p:cNvPr id="57" name="Picture 56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4"/>
                <a:stretch>
                  <a:fillRect/>
                </a:stretch>
              </p:blipFill>
            </mc:Choice>
            <mc:Fallback>
              <p:blipFill>
                <a:blip r:embed="rId15"/>
                <a:stretch>
                  <a:fillRect/>
                </a:stretch>
              </p:blipFill>
            </mc:Fallback>
          </mc:AlternateContent>
          <p:spPr>
            <a:xfrm>
              <a:off x="1963056" y="4381500"/>
              <a:ext cx="444500" cy="393700"/>
            </a:xfrm>
            <a:prstGeom prst="rect">
              <a:avLst/>
            </a:prstGeom>
          </p:spPr>
        </p:pic>
        <p:pic>
          <p:nvPicPr>
            <p:cNvPr id="58" name="Picture 57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6"/>
                <a:stretch>
                  <a:fillRect/>
                </a:stretch>
              </p:blipFill>
            </mc:Choice>
            <mc:Fallback>
              <p:blipFill>
                <a:blip r:embed="rId17"/>
                <a:stretch>
                  <a:fillRect/>
                </a:stretch>
              </p:blipFill>
            </mc:Fallback>
          </mc:AlternateContent>
          <p:spPr>
            <a:xfrm>
              <a:off x="1828118" y="5429250"/>
              <a:ext cx="444500" cy="393700"/>
            </a:xfrm>
            <a:prstGeom prst="rect">
              <a:avLst/>
            </a:prstGeom>
          </p:spPr>
        </p:pic>
        <p:pic>
          <p:nvPicPr>
            <p:cNvPr id="59" name="Picture 5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8"/>
                <a:stretch>
                  <a:fillRect/>
                </a:stretch>
              </p:blipFill>
            </mc:Choice>
            <mc:Fallback>
              <p:blipFill>
                <a:blip r:embed="rId19"/>
                <a:stretch>
                  <a:fillRect/>
                </a:stretch>
              </p:blipFill>
            </mc:Fallback>
          </mc:AlternateContent>
          <p:spPr>
            <a:xfrm>
              <a:off x="4318906" y="5491163"/>
              <a:ext cx="444500" cy="393700"/>
            </a:xfrm>
            <a:prstGeom prst="rect">
              <a:avLst/>
            </a:prstGeom>
          </p:spPr>
        </p:pic>
        <p:pic>
          <p:nvPicPr>
            <p:cNvPr id="60" name="Picture 59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0"/>
                <a:stretch>
                  <a:fillRect/>
                </a:stretch>
              </p:blipFill>
            </mc:Choice>
            <mc:Fallback>
              <p:blipFill>
                <a:blip r:embed="rId21"/>
                <a:stretch>
                  <a:fillRect/>
                </a:stretch>
              </p:blipFill>
            </mc:Fallback>
          </mc:AlternateContent>
          <p:spPr>
            <a:xfrm>
              <a:off x="4306206" y="4664075"/>
              <a:ext cx="444500" cy="393700"/>
            </a:xfrm>
            <a:prstGeom prst="rect">
              <a:avLst/>
            </a:prstGeom>
          </p:spPr>
        </p:pic>
        <p:pic>
          <p:nvPicPr>
            <p:cNvPr id="61" name="Picture 60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2"/>
                <a:stretch>
                  <a:fillRect/>
                </a:stretch>
              </p:blipFill>
            </mc:Choice>
            <mc:Fallback>
              <p:blipFill>
                <a:blip r:embed="rId23"/>
                <a:stretch>
                  <a:fillRect/>
                </a:stretch>
              </p:blipFill>
            </mc:Fallback>
          </mc:AlternateContent>
          <p:spPr>
            <a:xfrm>
              <a:off x="4342718" y="3517900"/>
              <a:ext cx="444500" cy="393700"/>
            </a:xfrm>
            <a:prstGeom prst="rect">
              <a:avLst/>
            </a:prstGeom>
          </p:spPr>
        </p:pic>
        <p:pic>
          <p:nvPicPr>
            <p:cNvPr id="62" name="Picture 61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4"/>
                <a:stretch>
                  <a:fillRect/>
                </a:stretch>
              </p:blipFill>
            </mc:Choice>
            <mc:Fallback>
              <p:blipFill>
                <a:blip r:embed="rId25"/>
                <a:stretch>
                  <a:fillRect/>
                </a:stretch>
              </p:blipFill>
            </mc:Fallback>
          </mc:AlternateContent>
          <p:spPr>
            <a:xfrm>
              <a:off x="6489018" y="4073525"/>
              <a:ext cx="444500" cy="317500"/>
            </a:xfrm>
            <a:prstGeom prst="rect">
              <a:avLst/>
            </a:prstGeom>
          </p:spPr>
        </p:pic>
        <p:pic>
          <p:nvPicPr>
            <p:cNvPr id="63" name="Picture 6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6"/>
                <a:stretch>
                  <a:fillRect/>
                </a:stretch>
              </p:blipFill>
            </mc:Choice>
            <mc:Fallback>
              <p:blipFill>
                <a:blip r:embed="rId27"/>
                <a:stretch>
                  <a:fillRect/>
                </a:stretch>
              </p:blipFill>
            </mc:Fallback>
          </mc:AlternateContent>
          <p:spPr>
            <a:xfrm>
              <a:off x="6414406" y="4579938"/>
              <a:ext cx="444500" cy="317500"/>
            </a:xfrm>
            <a:prstGeom prst="rect">
              <a:avLst/>
            </a:prstGeom>
          </p:spPr>
        </p:pic>
        <p:pic>
          <p:nvPicPr>
            <p:cNvPr id="64" name="Picture 6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8"/>
                <a:stretch>
                  <a:fillRect/>
                </a:stretch>
              </p:blipFill>
            </mc:Choice>
            <mc:Fallback>
              <p:blipFill>
                <a:blip r:embed="rId29"/>
                <a:stretch>
                  <a:fillRect/>
                </a:stretch>
              </p:blipFill>
            </mc:Fallback>
          </mc:AlternateContent>
          <p:spPr>
            <a:xfrm>
              <a:off x="6339793" y="5022850"/>
              <a:ext cx="444500" cy="3175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Introduce variables over the neural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79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732846" y="3905201"/>
            <a:ext cx="587424" cy="587424"/>
            <a:chOff x="5401994" y="3071949"/>
            <a:chExt cx="587424" cy="587424"/>
          </a:xfrm>
        </p:grpSpPr>
        <p:sp>
          <p:nvSpPr>
            <p:cNvPr id="6" name="Oval 5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Curved Connector 6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732846" y="4930697"/>
            <a:ext cx="587424" cy="587424"/>
            <a:chOff x="5401994" y="3071949"/>
            <a:chExt cx="587424" cy="587424"/>
          </a:xfrm>
        </p:grpSpPr>
        <p:sp>
          <p:nvSpPr>
            <p:cNvPr id="9" name="Oval 8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Curved Connector 9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732846" y="5964053"/>
            <a:ext cx="587424" cy="587424"/>
            <a:chOff x="5401994" y="3071949"/>
            <a:chExt cx="587424" cy="587424"/>
          </a:xfrm>
        </p:grpSpPr>
        <p:sp>
          <p:nvSpPr>
            <p:cNvPr id="12" name="Oval 11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Curved Connector 12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6233485" y="3905201"/>
            <a:ext cx="587424" cy="587424"/>
            <a:chOff x="5401994" y="3071949"/>
            <a:chExt cx="587424" cy="587424"/>
          </a:xfrm>
        </p:grpSpPr>
        <p:sp>
          <p:nvSpPr>
            <p:cNvPr id="15" name="Oval 14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Curved Connector 15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6233485" y="4930697"/>
            <a:ext cx="587424" cy="587424"/>
            <a:chOff x="5401994" y="3071949"/>
            <a:chExt cx="587424" cy="587424"/>
          </a:xfrm>
        </p:grpSpPr>
        <p:sp>
          <p:nvSpPr>
            <p:cNvPr id="18" name="Oval 17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Curved Connector 18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233485" y="5964053"/>
            <a:ext cx="587424" cy="587424"/>
            <a:chOff x="5401994" y="3071949"/>
            <a:chExt cx="587424" cy="587424"/>
          </a:xfrm>
        </p:grpSpPr>
        <p:sp>
          <p:nvSpPr>
            <p:cNvPr id="21" name="Oval 20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Curved Connector 21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8509339" y="4930697"/>
            <a:ext cx="587424" cy="587424"/>
            <a:chOff x="5401994" y="3071949"/>
            <a:chExt cx="587424" cy="587424"/>
          </a:xfrm>
        </p:grpSpPr>
        <p:sp>
          <p:nvSpPr>
            <p:cNvPr id="24" name="Oval 2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198663" y="4025559"/>
            <a:ext cx="279400" cy="1905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205013" y="4728821"/>
            <a:ext cx="266700" cy="1905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173633" y="5459858"/>
            <a:ext cx="279400" cy="1905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2094843" y="6259353"/>
            <a:ext cx="355600" cy="19050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>
            <a:off x="4320271" y="4198913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320271" y="4198913"/>
            <a:ext cx="1999241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320271" y="4198913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320271" y="4198913"/>
            <a:ext cx="1913215" cy="102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320271" y="5224409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320271" y="5224409"/>
            <a:ext cx="1913215" cy="10333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320271" y="6257765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320271" y="5432095"/>
            <a:ext cx="1999241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320271" y="4406599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3"/>
          </p:cNvCxnSpPr>
          <p:nvPr/>
        </p:nvCxnSpPr>
        <p:spPr>
          <a:xfrm>
            <a:off x="2478064" y="4120809"/>
            <a:ext cx="1254783" cy="78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</p:cNvCxnSpPr>
          <p:nvPr/>
        </p:nvCxnSpPr>
        <p:spPr>
          <a:xfrm>
            <a:off x="2478064" y="4120809"/>
            <a:ext cx="1340809" cy="895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3"/>
          </p:cNvCxnSpPr>
          <p:nvPr/>
        </p:nvCxnSpPr>
        <p:spPr>
          <a:xfrm>
            <a:off x="2478064" y="4120809"/>
            <a:ext cx="1340809" cy="1929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3"/>
          </p:cNvCxnSpPr>
          <p:nvPr/>
        </p:nvCxnSpPr>
        <p:spPr>
          <a:xfrm flipV="1">
            <a:off x="2471714" y="4198913"/>
            <a:ext cx="1261133" cy="6251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</p:cNvCxnSpPr>
          <p:nvPr/>
        </p:nvCxnSpPr>
        <p:spPr>
          <a:xfrm>
            <a:off x="2471714" y="4824071"/>
            <a:ext cx="1261133" cy="400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7" idx="3"/>
          </p:cNvCxnSpPr>
          <p:nvPr/>
        </p:nvCxnSpPr>
        <p:spPr>
          <a:xfrm>
            <a:off x="2471714" y="4824071"/>
            <a:ext cx="1261133" cy="1433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8" idx="3"/>
          </p:cNvCxnSpPr>
          <p:nvPr/>
        </p:nvCxnSpPr>
        <p:spPr>
          <a:xfrm flipV="1">
            <a:off x="2453034" y="4406600"/>
            <a:ext cx="1365839" cy="1148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3"/>
          </p:cNvCxnSpPr>
          <p:nvPr/>
        </p:nvCxnSpPr>
        <p:spPr>
          <a:xfrm flipV="1">
            <a:off x="2453034" y="5224410"/>
            <a:ext cx="1279813" cy="3306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</p:cNvCxnSpPr>
          <p:nvPr/>
        </p:nvCxnSpPr>
        <p:spPr>
          <a:xfrm flipV="1">
            <a:off x="2450444" y="6257765"/>
            <a:ext cx="1282403" cy="96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9" idx="3"/>
          </p:cNvCxnSpPr>
          <p:nvPr/>
        </p:nvCxnSpPr>
        <p:spPr>
          <a:xfrm flipV="1">
            <a:off x="2450444" y="5432095"/>
            <a:ext cx="1368429" cy="922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8" idx="3"/>
          </p:cNvCxnSpPr>
          <p:nvPr/>
        </p:nvCxnSpPr>
        <p:spPr>
          <a:xfrm>
            <a:off x="2453034" y="5555109"/>
            <a:ext cx="1279813" cy="7026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3"/>
          </p:cNvCxnSpPr>
          <p:nvPr/>
        </p:nvCxnSpPr>
        <p:spPr>
          <a:xfrm flipV="1">
            <a:off x="2450444" y="4406599"/>
            <a:ext cx="1368429" cy="1948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6820909" y="5432095"/>
            <a:ext cx="1774456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6820909" y="5224409"/>
            <a:ext cx="168843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820909" y="4198913"/>
            <a:ext cx="1774456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9096763" y="5224410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9410676" y="5038725"/>
            <a:ext cx="850900" cy="3810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4570413" y="2354263"/>
            <a:ext cx="2463800" cy="39370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2967038" y="3757613"/>
            <a:ext cx="393700" cy="2286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5026025" y="3708400"/>
            <a:ext cx="444500" cy="228600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7529513" y="4195763"/>
            <a:ext cx="419100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is DL Useful?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2" y="1641379"/>
            <a:ext cx="11617291" cy="4736177"/>
          </a:xfrm>
        </p:spPr>
        <p:txBody>
          <a:bodyPr>
            <a:normAutofit/>
          </a:bodyPr>
          <a:lstStyle/>
          <a:p>
            <a:r>
              <a:rPr lang="en-US" sz="2800" dirty="0"/>
              <a:t>DL provides a flexible, learnable framework for representing visual, text, linguistic information</a:t>
            </a:r>
          </a:p>
          <a:p>
            <a:pPr lvl="1"/>
            <a:r>
              <a:rPr lang="en-US" sz="2400" dirty="0"/>
              <a:t>Can learn in supervised and unsupervised manner</a:t>
            </a:r>
          </a:p>
          <a:p>
            <a:r>
              <a:rPr lang="en-US" sz="2800" dirty="0"/>
              <a:t>DL represents an effective end-to-end learning system</a:t>
            </a:r>
          </a:p>
          <a:p>
            <a:r>
              <a:rPr lang="en-US" sz="2800" dirty="0"/>
              <a:t>Requires large amounts of training data</a:t>
            </a:r>
          </a:p>
          <a:p>
            <a:r>
              <a:rPr lang="en-US" sz="2800" dirty="0"/>
              <a:t>Since about 2010, DL has outperformed other ML techniques</a:t>
            </a:r>
          </a:p>
          <a:p>
            <a:pPr lvl="1"/>
            <a:r>
              <a:rPr lang="en-US" sz="2400" dirty="0"/>
              <a:t>First in vision and speech, then NLP, and other applications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1D1F82-B83E-4419-9EF2-65DFFD63646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Deep Learning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3209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1765614"/>
          </a:xfrm>
        </p:spPr>
        <p:txBody>
          <a:bodyPr/>
          <a:lstStyle/>
          <a:p>
            <a:r>
              <a:rPr lang="en-US" dirty="0"/>
              <a:t>Introduce variables over the neural network</a:t>
            </a:r>
          </a:p>
          <a:p>
            <a:pPr lvl="1"/>
            <a:r>
              <a:rPr lang="en-US" dirty="0"/>
              <a:t>Distinguish the input and output of each node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80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732846" y="3905201"/>
            <a:ext cx="587424" cy="587424"/>
            <a:chOff x="5401994" y="3071949"/>
            <a:chExt cx="587424" cy="587424"/>
          </a:xfrm>
        </p:grpSpPr>
        <p:sp>
          <p:nvSpPr>
            <p:cNvPr id="6" name="Oval 5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Curved Connector 6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732846" y="4930697"/>
            <a:ext cx="587424" cy="587424"/>
            <a:chOff x="5401994" y="3071949"/>
            <a:chExt cx="587424" cy="587424"/>
          </a:xfrm>
        </p:grpSpPr>
        <p:sp>
          <p:nvSpPr>
            <p:cNvPr id="9" name="Oval 8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Curved Connector 9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732846" y="5964053"/>
            <a:ext cx="587424" cy="587424"/>
            <a:chOff x="5401994" y="3071949"/>
            <a:chExt cx="587424" cy="587424"/>
          </a:xfrm>
        </p:grpSpPr>
        <p:sp>
          <p:nvSpPr>
            <p:cNvPr id="12" name="Oval 11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Curved Connector 12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6233485" y="3905201"/>
            <a:ext cx="587424" cy="587424"/>
            <a:chOff x="5401994" y="3071949"/>
            <a:chExt cx="587424" cy="587424"/>
          </a:xfrm>
        </p:grpSpPr>
        <p:sp>
          <p:nvSpPr>
            <p:cNvPr id="15" name="Oval 14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Curved Connector 15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6233485" y="4930697"/>
            <a:ext cx="587424" cy="587424"/>
            <a:chOff x="5401994" y="3071949"/>
            <a:chExt cx="587424" cy="587424"/>
          </a:xfrm>
        </p:grpSpPr>
        <p:sp>
          <p:nvSpPr>
            <p:cNvPr id="18" name="Oval 17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Curved Connector 18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233485" y="5964053"/>
            <a:ext cx="587424" cy="587424"/>
            <a:chOff x="5401994" y="3071949"/>
            <a:chExt cx="587424" cy="587424"/>
          </a:xfrm>
        </p:grpSpPr>
        <p:sp>
          <p:nvSpPr>
            <p:cNvPr id="21" name="Oval 20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Curved Connector 21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8509339" y="4930697"/>
            <a:ext cx="587424" cy="587424"/>
            <a:chOff x="5401994" y="3071949"/>
            <a:chExt cx="587424" cy="587424"/>
          </a:xfrm>
        </p:grpSpPr>
        <p:sp>
          <p:nvSpPr>
            <p:cNvPr id="24" name="Oval 2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198663" y="4025559"/>
            <a:ext cx="279400" cy="1905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205013" y="4728821"/>
            <a:ext cx="266700" cy="1905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173633" y="5459858"/>
            <a:ext cx="279400" cy="1905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2094843" y="6259353"/>
            <a:ext cx="355600" cy="19050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>
            <a:off x="4320271" y="4198913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320271" y="4198913"/>
            <a:ext cx="1999241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320271" y="4198913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320271" y="4198913"/>
            <a:ext cx="1913215" cy="102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320271" y="5224409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320271" y="5224409"/>
            <a:ext cx="1913215" cy="10333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320271" y="6257765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320271" y="5432095"/>
            <a:ext cx="1999241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320271" y="4406599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3"/>
          </p:cNvCxnSpPr>
          <p:nvPr/>
        </p:nvCxnSpPr>
        <p:spPr>
          <a:xfrm>
            <a:off x="2478064" y="4120809"/>
            <a:ext cx="1254783" cy="78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</p:cNvCxnSpPr>
          <p:nvPr/>
        </p:nvCxnSpPr>
        <p:spPr>
          <a:xfrm>
            <a:off x="2478064" y="4120809"/>
            <a:ext cx="1340809" cy="895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3"/>
          </p:cNvCxnSpPr>
          <p:nvPr/>
        </p:nvCxnSpPr>
        <p:spPr>
          <a:xfrm>
            <a:off x="2478064" y="4120809"/>
            <a:ext cx="1340809" cy="1929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3"/>
          </p:cNvCxnSpPr>
          <p:nvPr/>
        </p:nvCxnSpPr>
        <p:spPr>
          <a:xfrm flipV="1">
            <a:off x="2471714" y="4198913"/>
            <a:ext cx="1261133" cy="6251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</p:cNvCxnSpPr>
          <p:nvPr/>
        </p:nvCxnSpPr>
        <p:spPr>
          <a:xfrm>
            <a:off x="2471714" y="4824071"/>
            <a:ext cx="1261133" cy="400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7" idx="3"/>
          </p:cNvCxnSpPr>
          <p:nvPr/>
        </p:nvCxnSpPr>
        <p:spPr>
          <a:xfrm>
            <a:off x="2471714" y="4824071"/>
            <a:ext cx="1261133" cy="1433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8" idx="3"/>
          </p:cNvCxnSpPr>
          <p:nvPr/>
        </p:nvCxnSpPr>
        <p:spPr>
          <a:xfrm flipV="1">
            <a:off x="2453034" y="4406600"/>
            <a:ext cx="1365839" cy="1148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3"/>
          </p:cNvCxnSpPr>
          <p:nvPr/>
        </p:nvCxnSpPr>
        <p:spPr>
          <a:xfrm flipV="1">
            <a:off x="2453034" y="5224410"/>
            <a:ext cx="1279813" cy="3306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</p:cNvCxnSpPr>
          <p:nvPr/>
        </p:nvCxnSpPr>
        <p:spPr>
          <a:xfrm flipV="1">
            <a:off x="2450444" y="6257765"/>
            <a:ext cx="1282403" cy="96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9" idx="3"/>
          </p:cNvCxnSpPr>
          <p:nvPr/>
        </p:nvCxnSpPr>
        <p:spPr>
          <a:xfrm flipV="1">
            <a:off x="2450444" y="5432095"/>
            <a:ext cx="1368429" cy="922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8" idx="3"/>
          </p:cNvCxnSpPr>
          <p:nvPr/>
        </p:nvCxnSpPr>
        <p:spPr>
          <a:xfrm>
            <a:off x="2453034" y="5555109"/>
            <a:ext cx="1279813" cy="7026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3"/>
          </p:cNvCxnSpPr>
          <p:nvPr/>
        </p:nvCxnSpPr>
        <p:spPr>
          <a:xfrm flipV="1">
            <a:off x="2450444" y="4406599"/>
            <a:ext cx="1368429" cy="1948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6820909" y="5432095"/>
            <a:ext cx="1774456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6820909" y="5224409"/>
            <a:ext cx="168843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820909" y="4198913"/>
            <a:ext cx="1774456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9096763" y="5224410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9410676" y="5038725"/>
            <a:ext cx="850900" cy="3810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7747000" y="1220788"/>
            <a:ext cx="2463800" cy="39370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2967038" y="3757613"/>
            <a:ext cx="393700" cy="2286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5026025" y="3708400"/>
            <a:ext cx="444500" cy="228600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7529513" y="4195763"/>
            <a:ext cx="419100" cy="190500"/>
          </a:xfrm>
          <a:prstGeom prst="rect">
            <a:avLst/>
          </a:prstGeom>
        </p:spPr>
      </p:pic>
      <p:pic>
        <p:nvPicPr>
          <p:cNvPr id="60" name="Picture 5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4320270" y="3060700"/>
            <a:ext cx="241300" cy="228600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3"/>
              <a:stretch>
                <a:fillRect/>
              </a:stretch>
            </p:blipFill>
          </mc:Choice>
          <mc:Fallback>
            <p:blipFill>
              <a:blip r:embed="rId24"/>
              <a:stretch>
                <a:fillRect/>
              </a:stretch>
            </p:blipFill>
          </mc:Fallback>
        </mc:AlternateContent>
        <p:spPr>
          <a:xfrm>
            <a:off x="6853238" y="3098800"/>
            <a:ext cx="266700" cy="190500"/>
          </a:xfrm>
          <a:prstGeom prst="rect">
            <a:avLst/>
          </a:prstGeom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5"/>
              <a:stretch>
                <a:fillRect/>
              </a:stretch>
            </p:blipFill>
          </mc:Choice>
          <mc:Fallback>
            <p:blipFill>
              <a:blip r:embed="rId26"/>
              <a:stretch>
                <a:fillRect/>
              </a:stretch>
            </p:blipFill>
          </mc:Fallback>
        </mc:AlternateContent>
        <p:spPr>
          <a:xfrm>
            <a:off x="2538413" y="3159125"/>
            <a:ext cx="215900" cy="190500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7"/>
              <a:stretch>
                <a:fillRect/>
              </a:stretch>
            </p:blipFill>
          </mc:Choice>
          <mc:Fallback>
            <p:blipFill>
              <a:blip r:embed="rId28"/>
              <a:stretch>
                <a:fillRect/>
              </a:stretch>
            </p:blipFill>
          </mc:Fallback>
        </mc:AlternateContent>
        <p:spPr>
          <a:xfrm>
            <a:off x="3478846" y="3060700"/>
            <a:ext cx="254000" cy="228600"/>
          </a:xfrm>
          <a:prstGeom prst="rect">
            <a:avLst/>
          </a:prstGeom>
        </p:spPr>
      </p:pic>
      <p:pic>
        <p:nvPicPr>
          <p:cNvPr id="70" name="Picture 6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9"/>
              <a:stretch>
                <a:fillRect/>
              </a:stretch>
            </p:blipFill>
          </mc:Choice>
          <mc:Fallback>
            <p:blipFill>
              <a:blip r:embed="rId30"/>
              <a:stretch>
                <a:fillRect/>
              </a:stretch>
            </p:blipFill>
          </mc:Fallback>
        </mc:AlternateContent>
        <p:spPr>
          <a:xfrm>
            <a:off x="9140825" y="3148013"/>
            <a:ext cx="203200" cy="190500"/>
          </a:xfrm>
          <a:prstGeom prst="rect">
            <a:avLst/>
          </a:prstGeom>
        </p:spPr>
      </p:pic>
      <p:cxnSp>
        <p:nvCxnSpPr>
          <p:cNvPr id="72" name="Straight Arrow Connector 71"/>
          <p:cNvCxnSpPr/>
          <p:nvPr/>
        </p:nvCxnSpPr>
        <p:spPr>
          <a:xfrm rot="5400000">
            <a:off x="2294851" y="3695687"/>
            <a:ext cx="659744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rot="5400000">
            <a:off x="3281112" y="3678703"/>
            <a:ext cx="659744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rot="5400000">
            <a:off x="4070614" y="3678703"/>
            <a:ext cx="659744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5400000">
            <a:off x="5729037" y="3702277"/>
            <a:ext cx="659744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rot="5400000">
            <a:off x="6494795" y="3782048"/>
            <a:ext cx="866434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rot="5400000">
            <a:off x="7680001" y="4139301"/>
            <a:ext cx="1558451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rot="5400000">
            <a:off x="8377311" y="4227356"/>
            <a:ext cx="1709900" cy="1589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3" name="Picture 82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1"/>
              <a:stretch>
                <a:fillRect/>
              </a:stretch>
            </p:blipFill>
          </mc:Choice>
          <mc:Fallback>
            <p:blipFill>
              <a:blip r:embed="rId32"/>
              <a:stretch>
                <a:fillRect/>
              </a:stretch>
            </p:blipFill>
          </mc:Fallback>
        </mc:AlternateContent>
        <p:spPr>
          <a:xfrm>
            <a:off x="8358188" y="3123191"/>
            <a:ext cx="215900" cy="190500"/>
          </a:xfrm>
          <a:prstGeom prst="rect">
            <a:avLst/>
          </a:prstGeom>
        </p:spPr>
      </p:pic>
      <p:pic>
        <p:nvPicPr>
          <p:cNvPr id="84" name="Picture 8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3"/>
              <a:stretch>
                <a:fillRect/>
              </a:stretch>
            </p:blipFill>
          </mc:Choice>
          <mc:Fallback>
            <p:blipFill>
              <a:blip r:embed="rId34"/>
              <a:stretch>
                <a:fillRect/>
              </a:stretch>
            </p:blipFill>
          </mc:Fallback>
        </mc:AlternateContent>
        <p:spPr>
          <a:xfrm>
            <a:off x="5954085" y="3122613"/>
            <a:ext cx="279400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81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732846" y="3905201"/>
            <a:ext cx="587424" cy="587424"/>
            <a:chOff x="5401994" y="3071949"/>
            <a:chExt cx="587424" cy="587424"/>
          </a:xfrm>
        </p:grpSpPr>
        <p:sp>
          <p:nvSpPr>
            <p:cNvPr id="6" name="Oval 5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Curved Connector 6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732846" y="4930697"/>
            <a:ext cx="587424" cy="587424"/>
            <a:chOff x="5401994" y="3071949"/>
            <a:chExt cx="587424" cy="587424"/>
          </a:xfrm>
        </p:grpSpPr>
        <p:sp>
          <p:nvSpPr>
            <p:cNvPr id="9" name="Oval 8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Curved Connector 9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732846" y="5964053"/>
            <a:ext cx="587424" cy="587424"/>
            <a:chOff x="5401994" y="3071949"/>
            <a:chExt cx="587424" cy="587424"/>
          </a:xfrm>
        </p:grpSpPr>
        <p:sp>
          <p:nvSpPr>
            <p:cNvPr id="12" name="Oval 11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Curved Connector 12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6233485" y="3905201"/>
            <a:ext cx="587424" cy="587424"/>
            <a:chOff x="5401994" y="3071949"/>
            <a:chExt cx="587424" cy="587424"/>
          </a:xfrm>
        </p:grpSpPr>
        <p:sp>
          <p:nvSpPr>
            <p:cNvPr id="15" name="Oval 14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Curved Connector 15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6233485" y="4930697"/>
            <a:ext cx="587424" cy="587424"/>
            <a:chOff x="5401994" y="3071949"/>
            <a:chExt cx="587424" cy="587424"/>
          </a:xfrm>
        </p:grpSpPr>
        <p:sp>
          <p:nvSpPr>
            <p:cNvPr id="18" name="Oval 17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Curved Connector 18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233485" y="5964053"/>
            <a:ext cx="587424" cy="587424"/>
            <a:chOff x="5401994" y="3071949"/>
            <a:chExt cx="587424" cy="587424"/>
          </a:xfrm>
        </p:grpSpPr>
        <p:sp>
          <p:nvSpPr>
            <p:cNvPr id="21" name="Oval 20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Curved Connector 21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8509339" y="4930697"/>
            <a:ext cx="587424" cy="587424"/>
            <a:chOff x="5401994" y="3071949"/>
            <a:chExt cx="587424" cy="587424"/>
          </a:xfrm>
        </p:grpSpPr>
        <p:sp>
          <p:nvSpPr>
            <p:cNvPr id="24" name="Oval 2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Curved Connector 2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198663" y="4025559"/>
            <a:ext cx="279400" cy="190500"/>
          </a:xfrm>
          <a:prstGeom prst="rect">
            <a:avLst/>
          </a:prstGeom>
        </p:spPr>
      </p:pic>
      <p:pic>
        <p:nvPicPr>
          <p:cNvPr id="27" name="Picture 2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2205013" y="4728821"/>
            <a:ext cx="266700" cy="190500"/>
          </a:xfrm>
          <a:prstGeom prst="rect">
            <a:avLst/>
          </a:prstGeom>
        </p:spPr>
      </p:pic>
      <p:pic>
        <p:nvPicPr>
          <p:cNvPr id="28" name="Picture 2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7"/>
              <a:stretch>
                <a:fillRect/>
              </a:stretch>
            </p:blipFill>
          </mc:Choice>
          <mc:Fallback>
            <p:blipFill>
              <a:blip r:embed="rId8"/>
              <a:stretch>
                <a:fillRect/>
              </a:stretch>
            </p:blipFill>
          </mc:Fallback>
        </mc:AlternateContent>
        <p:spPr>
          <a:xfrm>
            <a:off x="2173633" y="5459858"/>
            <a:ext cx="279400" cy="190500"/>
          </a:xfrm>
          <a:prstGeom prst="rect">
            <a:avLst/>
          </a:prstGeom>
        </p:spPr>
      </p:pic>
      <p:pic>
        <p:nvPicPr>
          <p:cNvPr id="29" name="Picture 2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9"/>
              <a:stretch>
                <a:fillRect/>
              </a:stretch>
            </p:blipFill>
          </mc:Choice>
          <mc:Fallback>
            <p:blipFill>
              <a:blip r:embed="rId10"/>
              <a:stretch>
                <a:fillRect/>
              </a:stretch>
            </p:blipFill>
          </mc:Fallback>
        </mc:AlternateContent>
        <p:spPr>
          <a:xfrm>
            <a:off x="2094843" y="6259353"/>
            <a:ext cx="355600" cy="190500"/>
          </a:xfrm>
          <a:prstGeom prst="rect">
            <a:avLst/>
          </a:prstGeom>
        </p:spPr>
      </p:pic>
      <p:cxnSp>
        <p:nvCxnSpPr>
          <p:cNvPr id="30" name="Straight Arrow Connector 29"/>
          <p:cNvCxnSpPr/>
          <p:nvPr/>
        </p:nvCxnSpPr>
        <p:spPr>
          <a:xfrm>
            <a:off x="4320271" y="4198913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320271" y="4198913"/>
            <a:ext cx="1999241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4320271" y="4198913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320271" y="4198913"/>
            <a:ext cx="1913215" cy="102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4320271" y="5224409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4320271" y="5224409"/>
            <a:ext cx="1913215" cy="10333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4320271" y="6257765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4320271" y="5432095"/>
            <a:ext cx="1999241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4320271" y="4406599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6" idx="3"/>
          </p:cNvCxnSpPr>
          <p:nvPr/>
        </p:nvCxnSpPr>
        <p:spPr>
          <a:xfrm>
            <a:off x="2478064" y="4120809"/>
            <a:ext cx="1254783" cy="78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6" idx="3"/>
          </p:cNvCxnSpPr>
          <p:nvPr/>
        </p:nvCxnSpPr>
        <p:spPr>
          <a:xfrm>
            <a:off x="2478064" y="4120809"/>
            <a:ext cx="1340809" cy="895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6" idx="3"/>
          </p:cNvCxnSpPr>
          <p:nvPr/>
        </p:nvCxnSpPr>
        <p:spPr>
          <a:xfrm>
            <a:off x="2478064" y="4120809"/>
            <a:ext cx="1340809" cy="1929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7" idx="3"/>
          </p:cNvCxnSpPr>
          <p:nvPr/>
        </p:nvCxnSpPr>
        <p:spPr>
          <a:xfrm flipV="1">
            <a:off x="2471714" y="4198913"/>
            <a:ext cx="1261133" cy="6251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7" idx="3"/>
          </p:cNvCxnSpPr>
          <p:nvPr/>
        </p:nvCxnSpPr>
        <p:spPr>
          <a:xfrm>
            <a:off x="2471714" y="4824071"/>
            <a:ext cx="1261133" cy="400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7" idx="3"/>
          </p:cNvCxnSpPr>
          <p:nvPr/>
        </p:nvCxnSpPr>
        <p:spPr>
          <a:xfrm>
            <a:off x="2471714" y="4824071"/>
            <a:ext cx="1261133" cy="1433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8" idx="3"/>
          </p:cNvCxnSpPr>
          <p:nvPr/>
        </p:nvCxnSpPr>
        <p:spPr>
          <a:xfrm flipV="1">
            <a:off x="2453034" y="4406600"/>
            <a:ext cx="1365839" cy="1148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8" idx="3"/>
          </p:cNvCxnSpPr>
          <p:nvPr/>
        </p:nvCxnSpPr>
        <p:spPr>
          <a:xfrm flipV="1">
            <a:off x="2453034" y="5224410"/>
            <a:ext cx="1279813" cy="3306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9" idx="3"/>
          </p:cNvCxnSpPr>
          <p:nvPr/>
        </p:nvCxnSpPr>
        <p:spPr>
          <a:xfrm flipV="1">
            <a:off x="2450444" y="6257765"/>
            <a:ext cx="1282403" cy="96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9" idx="3"/>
          </p:cNvCxnSpPr>
          <p:nvPr/>
        </p:nvCxnSpPr>
        <p:spPr>
          <a:xfrm flipV="1">
            <a:off x="2450444" y="5432095"/>
            <a:ext cx="1368429" cy="922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8" idx="3"/>
          </p:cNvCxnSpPr>
          <p:nvPr/>
        </p:nvCxnSpPr>
        <p:spPr>
          <a:xfrm>
            <a:off x="2453034" y="5555109"/>
            <a:ext cx="1279813" cy="7026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9" idx="3"/>
          </p:cNvCxnSpPr>
          <p:nvPr/>
        </p:nvCxnSpPr>
        <p:spPr>
          <a:xfrm flipV="1">
            <a:off x="2450444" y="4406599"/>
            <a:ext cx="1368429" cy="1948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6820909" y="5432095"/>
            <a:ext cx="1774456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6820909" y="5224409"/>
            <a:ext cx="168843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>
            <a:off x="6820909" y="4198913"/>
            <a:ext cx="1774456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9096763" y="5224410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5" name="Picture 5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1"/>
              <a:stretch>
                <a:fillRect/>
              </a:stretch>
            </p:blipFill>
          </mc:Choice>
          <mc:Fallback>
            <p:blipFill>
              <a:blip r:embed="rId12"/>
              <a:stretch>
                <a:fillRect/>
              </a:stretch>
            </p:blipFill>
          </mc:Fallback>
        </mc:AlternateContent>
        <p:spPr>
          <a:xfrm>
            <a:off x="9410676" y="5038725"/>
            <a:ext cx="850900" cy="381000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7747000" y="1220788"/>
            <a:ext cx="2463800" cy="39370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5"/>
              <a:stretch>
                <a:fillRect/>
              </a:stretch>
            </p:blipFill>
          </mc:Choice>
          <mc:Fallback>
            <p:blipFill>
              <a:blip r:embed="rId16"/>
              <a:stretch>
                <a:fillRect/>
              </a:stretch>
            </p:blipFill>
          </mc:Fallback>
        </mc:AlternateContent>
        <p:spPr>
          <a:xfrm>
            <a:off x="2967038" y="3757613"/>
            <a:ext cx="393700" cy="228600"/>
          </a:xfrm>
          <a:prstGeom prst="rect">
            <a:avLst/>
          </a:prstGeom>
        </p:spPr>
      </p:pic>
      <p:pic>
        <p:nvPicPr>
          <p:cNvPr id="67" name="Picture 6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7"/>
              <a:stretch>
                <a:fillRect/>
              </a:stretch>
            </p:blipFill>
          </mc:Choice>
          <mc:Fallback>
            <p:blipFill>
              <a:blip r:embed="rId18"/>
              <a:stretch>
                <a:fillRect/>
              </a:stretch>
            </p:blipFill>
          </mc:Fallback>
        </mc:AlternateContent>
        <p:spPr>
          <a:xfrm>
            <a:off x="5026025" y="3708400"/>
            <a:ext cx="444500" cy="228600"/>
          </a:xfrm>
          <a:prstGeom prst="rect">
            <a:avLst/>
          </a:prstGeom>
        </p:spPr>
      </p:pic>
      <p:pic>
        <p:nvPicPr>
          <p:cNvPr id="68" name="Picture 6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9"/>
              <a:stretch>
                <a:fillRect/>
              </a:stretch>
            </p:blipFill>
          </mc:Choice>
          <mc:Fallback>
            <p:blipFill>
              <a:blip r:embed="rId20"/>
              <a:stretch>
                <a:fillRect/>
              </a:stretch>
            </p:blipFill>
          </mc:Fallback>
        </mc:AlternateContent>
        <p:spPr>
          <a:xfrm>
            <a:off x="7529513" y="4195763"/>
            <a:ext cx="419100" cy="190500"/>
          </a:xfrm>
          <a:prstGeom prst="rect">
            <a:avLst/>
          </a:prstGeom>
        </p:spPr>
      </p:pic>
      <p:pic>
        <p:nvPicPr>
          <p:cNvPr id="60" name="Picture 5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1"/>
              <a:stretch>
                <a:fillRect/>
              </a:stretch>
            </p:blipFill>
          </mc:Choice>
          <mc:Fallback>
            <p:blipFill>
              <a:blip r:embed="rId22"/>
              <a:stretch>
                <a:fillRect/>
              </a:stretch>
            </p:blipFill>
          </mc:Fallback>
        </mc:AlternateContent>
        <p:spPr>
          <a:xfrm>
            <a:off x="4320270" y="3060700"/>
            <a:ext cx="241300" cy="228600"/>
          </a:xfrm>
          <a:prstGeom prst="rect">
            <a:avLst/>
          </a:prstGeom>
        </p:spPr>
      </p:pic>
      <p:pic>
        <p:nvPicPr>
          <p:cNvPr id="61" name="Picture 60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3"/>
              <a:stretch>
                <a:fillRect/>
              </a:stretch>
            </p:blipFill>
          </mc:Choice>
          <mc:Fallback>
            <p:blipFill>
              <a:blip r:embed="rId24"/>
              <a:stretch>
                <a:fillRect/>
              </a:stretch>
            </p:blipFill>
          </mc:Fallback>
        </mc:AlternateContent>
        <p:spPr>
          <a:xfrm>
            <a:off x="6853238" y="3098800"/>
            <a:ext cx="266700" cy="190500"/>
          </a:xfrm>
          <a:prstGeom prst="rect">
            <a:avLst/>
          </a:prstGeom>
        </p:spPr>
      </p:pic>
      <p:pic>
        <p:nvPicPr>
          <p:cNvPr id="62" name="Picture 61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5"/>
              <a:stretch>
                <a:fillRect/>
              </a:stretch>
            </p:blipFill>
          </mc:Choice>
          <mc:Fallback>
            <p:blipFill>
              <a:blip r:embed="rId26"/>
              <a:stretch>
                <a:fillRect/>
              </a:stretch>
            </p:blipFill>
          </mc:Fallback>
        </mc:AlternateContent>
        <p:spPr>
          <a:xfrm>
            <a:off x="2538413" y="3159125"/>
            <a:ext cx="215900" cy="190500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7"/>
              <a:stretch>
                <a:fillRect/>
              </a:stretch>
            </p:blipFill>
          </mc:Choice>
          <mc:Fallback>
            <p:blipFill>
              <a:blip r:embed="rId28"/>
              <a:stretch>
                <a:fillRect/>
              </a:stretch>
            </p:blipFill>
          </mc:Fallback>
        </mc:AlternateContent>
        <p:spPr>
          <a:xfrm>
            <a:off x="3484778" y="3060700"/>
            <a:ext cx="254000" cy="228600"/>
          </a:xfrm>
          <a:prstGeom prst="rect">
            <a:avLst/>
          </a:prstGeom>
        </p:spPr>
      </p:pic>
      <p:pic>
        <p:nvPicPr>
          <p:cNvPr id="69" name="Picture 6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9"/>
              <a:stretch>
                <a:fillRect/>
              </a:stretch>
            </p:blipFill>
          </mc:Choice>
          <mc:Fallback>
            <p:blipFill>
              <a:blip r:embed="rId30"/>
              <a:stretch>
                <a:fillRect/>
              </a:stretch>
            </p:blipFill>
          </mc:Fallback>
        </mc:AlternateContent>
        <p:spPr>
          <a:xfrm>
            <a:off x="5954085" y="3122613"/>
            <a:ext cx="279400" cy="190500"/>
          </a:xfrm>
          <a:prstGeom prst="rect">
            <a:avLst/>
          </a:prstGeom>
        </p:spPr>
      </p:pic>
      <p:pic>
        <p:nvPicPr>
          <p:cNvPr id="70" name="Picture 6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1"/>
              <a:stretch>
                <a:fillRect/>
              </a:stretch>
            </p:blipFill>
          </mc:Choice>
          <mc:Fallback>
            <p:blipFill>
              <a:blip r:embed="rId32"/>
              <a:stretch>
                <a:fillRect/>
              </a:stretch>
            </p:blipFill>
          </mc:Fallback>
        </mc:AlternateContent>
        <p:spPr>
          <a:xfrm>
            <a:off x="9140825" y="3148013"/>
            <a:ext cx="203200" cy="190500"/>
          </a:xfrm>
          <a:prstGeom prst="rect">
            <a:avLst/>
          </a:prstGeom>
        </p:spPr>
      </p:pic>
      <p:cxnSp>
        <p:nvCxnSpPr>
          <p:cNvPr id="72" name="Straight Arrow Connector 71"/>
          <p:cNvCxnSpPr/>
          <p:nvPr/>
        </p:nvCxnSpPr>
        <p:spPr>
          <a:xfrm rot="5400000">
            <a:off x="2294851" y="3695687"/>
            <a:ext cx="659744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rot="5400000">
            <a:off x="3281112" y="3678703"/>
            <a:ext cx="659744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rot="5400000">
            <a:off x="4070614" y="3678703"/>
            <a:ext cx="659744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5400000">
            <a:off x="5729037" y="3702277"/>
            <a:ext cx="659744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rot="5400000">
            <a:off x="6494795" y="3782048"/>
            <a:ext cx="866434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rot="5400000">
            <a:off x="7680001" y="4139301"/>
            <a:ext cx="1558451" cy="1588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rot="5400000">
            <a:off x="8377311" y="4227356"/>
            <a:ext cx="1709900" cy="1589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9" name="Picture 7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3"/>
              <a:stretch>
                <a:fillRect/>
              </a:stretch>
            </p:blipFill>
          </mc:Choice>
          <mc:Fallback>
            <p:blipFill>
              <a:blip r:embed="rId34"/>
              <a:stretch>
                <a:fillRect/>
              </a:stretch>
            </p:blipFill>
          </mc:Fallback>
        </mc:AlternateContent>
        <p:spPr>
          <a:xfrm>
            <a:off x="3224213" y="1685925"/>
            <a:ext cx="1828800" cy="673100"/>
          </a:xfrm>
          <a:prstGeom prst="rect">
            <a:avLst/>
          </a:prstGeom>
        </p:spPr>
      </p:pic>
      <p:pic>
        <p:nvPicPr>
          <p:cNvPr id="81" name="Picture 80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5"/>
              <a:stretch>
                <a:fillRect/>
              </a:stretch>
            </p:blipFill>
          </mc:Choice>
          <mc:Fallback>
            <p:blipFill>
              <a:blip r:embed="rId36"/>
              <a:stretch>
                <a:fillRect/>
              </a:stretch>
            </p:blipFill>
          </mc:Fallback>
        </mc:AlternateContent>
        <p:spPr>
          <a:xfrm>
            <a:off x="8358188" y="3123191"/>
            <a:ext cx="215900" cy="190500"/>
          </a:xfrm>
          <a:prstGeom prst="rect">
            <a:avLst/>
          </a:prstGeom>
        </p:spPr>
      </p:pic>
      <p:pic>
        <p:nvPicPr>
          <p:cNvPr id="82" name="Picture 81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7"/>
              <a:stretch>
                <a:fillRect/>
              </a:stretch>
            </p:blipFill>
          </mc:Choice>
          <mc:Fallback>
            <p:blipFill>
              <a:blip r:embed="rId38"/>
              <a:stretch>
                <a:fillRect/>
              </a:stretch>
            </p:blipFill>
          </mc:Fallback>
        </mc:AlternateContent>
        <p:spPr>
          <a:xfrm>
            <a:off x="5484813" y="1641475"/>
            <a:ext cx="1917700" cy="711200"/>
          </a:xfrm>
          <a:prstGeom prst="rect">
            <a:avLst/>
          </a:prstGeom>
        </p:spPr>
      </p:pic>
      <p:pic>
        <p:nvPicPr>
          <p:cNvPr id="83" name="Picture 82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9"/>
              <a:stretch>
                <a:fillRect/>
              </a:stretch>
            </p:blipFill>
          </mc:Choice>
          <mc:Fallback>
            <p:blipFill>
              <a:blip r:embed="rId40"/>
              <a:stretch>
                <a:fillRect/>
              </a:stretch>
            </p:blipFill>
          </mc:Fallback>
        </mc:AlternateContent>
        <p:spPr>
          <a:xfrm>
            <a:off x="7772400" y="1709738"/>
            <a:ext cx="1854200" cy="673100"/>
          </a:xfrm>
          <a:prstGeom prst="rect">
            <a:avLst/>
          </a:prstGeom>
        </p:spPr>
      </p:pic>
      <p:pic>
        <p:nvPicPr>
          <p:cNvPr id="84" name="Picture 8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1"/>
              <a:stretch>
                <a:fillRect/>
              </a:stretch>
            </p:blipFill>
          </mc:Choice>
          <mc:Fallback>
            <p:blipFill>
              <a:blip r:embed="rId42"/>
              <a:stretch>
                <a:fillRect/>
              </a:stretch>
            </p:blipFill>
          </mc:Fallback>
        </mc:AlternateContent>
        <p:spPr>
          <a:xfrm>
            <a:off x="3573463" y="2498725"/>
            <a:ext cx="1104900" cy="279400"/>
          </a:xfrm>
          <a:prstGeom prst="rect">
            <a:avLst/>
          </a:prstGeom>
        </p:spPr>
      </p:pic>
      <p:pic>
        <p:nvPicPr>
          <p:cNvPr id="85" name="Picture 8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3"/>
              <a:stretch>
                <a:fillRect/>
              </a:stretch>
            </p:blipFill>
          </mc:Choice>
          <mc:Fallback>
            <p:blipFill>
              <a:blip r:embed="rId44"/>
              <a:stretch>
                <a:fillRect/>
              </a:stretch>
            </p:blipFill>
          </mc:Fallback>
        </mc:AlternateContent>
        <p:spPr>
          <a:xfrm>
            <a:off x="6032500" y="2492375"/>
            <a:ext cx="1143000" cy="266700"/>
          </a:xfrm>
          <a:prstGeom prst="rect">
            <a:avLst/>
          </a:prstGeom>
        </p:spPr>
      </p:pic>
      <p:pic>
        <p:nvPicPr>
          <p:cNvPr id="86" name="Picture 8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5"/>
              <a:stretch>
                <a:fillRect/>
              </a:stretch>
            </p:blipFill>
          </mc:Choice>
          <mc:Fallback>
            <p:blipFill>
              <a:blip r:embed="rId46"/>
              <a:stretch>
                <a:fillRect/>
              </a:stretch>
            </p:blipFill>
          </mc:Fallback>
        </mc:AlternateContent>
        <p:spPr>
          <a:xfrm>
            <a:off x="8370888" y="2492375"/>
            <a:ext cx="1054100" cy="2667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82</a:t>
            </a:fld>
            <a:endParaRPr lang="en-US"/>
          </a:p>
        </p:txBody>
      </p:sp>
      <p:pic>
        <p:nvPicPr>
          <p:cNvPr id="65" name="Picture 6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7747000" y="1220788"/>
            <a:ext cx="2463800" cy="393700"/>
          </a:xfrm>
          <a:prstGeom prst="rect">
            <a:avLst/>
          </a:prstGeom>
        </p:spPr>
      </p:pic>
      <p:pic>
        <p:nvPicPr>
          <p:cNvPr id="79" name="Picture 7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940617" y="2334371"/>
            <a:ext cx="1038416" cy="382195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2094844" y="3060701"/>
            <a:ext cx="8166733" cy="3490777"/>
            <a:chOff x="570843" y="3060700"/>
            <a:chExt cx="8166733" cy="3490777"/>
          </a:xfrm>
        </p:grpSpPr>
        <p:grpSp>
          <p:nvGrpSpPr>
            <p:cNvPr id="3" name="Group 4"/>
            <p:cNvGrpSpPr/>
            <p:nvPr/>
          </p:nvGrpSpPr>
          <p:grpSpPr>
            <a:xfrm>
              <a:off x="2208846" y="3905201"/>
              <a:ext cx="587424" cy="587424"/>
              <a:chOff x="5401994" y="3071949"/>
              <a:chExt cx="587424" cy="587424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" name="Curved Connector 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7"/>
            <p:cNvGrpSpPr/>
            <p:nvPr/>
          </p:nvGrpSpPr>
          <p:grpSpPr>
            <a:xfrm>
              <a:off x="2208846" y="4930697"/>
              <a:ext cx="587424" cy="587424"/>
              <a:chOff x="5401994" y="3071949"/>
              <a:chExt cx="587424" cy="587424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" name="Curved Connector 9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0"/>
            <p:cNvGrpSpPr/>
            <p:nvPr/>
          </p:nvGrpSpPr>
          <p:grpSpPr>
            <a:xfrm>
              <a:off x="2208846" y="5964053"/>
              <a:ext cx="587424" cy="587424"/>
              <a:chOff x="5401994" y="3071949"/>
              <a:chExt cx="587424" cy="587424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" name="Curved Connector 12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3"/>
            <p:cNvGrpSpPr/>
            <p:nvPr/>
          </p:nvGrpSpPr>
          <p:grpSpPr>
            <a:xfrm>
              <a:off x="4709485" y="3905201"/>
              <a:ext cx="587424" cy="587424"/>
              <a:chOff x="5401994" y="3071949"/>
              <a:chExt cx="587424" cy="587424"/>
            </a:xfrm>
          </p:grpSpPr>
          <p:sp>
            <p:nvSpPr>
              <p:cNvPr id="15" name="Oval 14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Curved Connector 15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6"/>
            <p:cNvGrpSpPr/>
            <p:nvPr/>
          </p:nvGrpSpPr>
          <p:grpSpPr>
            <a:xfrm>
              <a:off x="4709485" y="4930697"/>
              <a:ext cx="587424" cy="587424"/>
              <a:chOff x="5401994" y="3071949"/>
              <a:chExt cx="587424" cy="587424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Curved Connector 18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9"/>
            <p:cNvGrpSpPr/>
            <p:nvPr/>
          </p:nvGrpSpPr>
          <p:grpSpPr>
            <a:xfrm>
              <a:off x="4709485" y="5964053"/>
              <a:ext cx="587424" cy="587424"/>
              <a:chOff x="5401994" y="3071949"/>
              <a:chExt cx="587424" cy="587424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Curved Connector 21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22"/>
            <p:cNvGrpSpPr/>
            <p:nvPr/>
          </p:nvGrpSpPr>
          <p:grpSpPr>
            <a:xfrm>
              <a:off x="6985339" y="4930697"/>
              <a:ext cx="587424" cy="587424"/>
              <a:chOff x="5401994" y="3071949"/>
              <a:chExt cx="587424" cy="587424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Curved Connector 24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6" name="Picture 2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674663" y="4025559"/>
              <a:ext cx="279400" cy="190500"/>
            </a:xfrm>
            <a:prstGeom prst="rect">
              <a:avLst/>
            </a:prstGeom>
          </p:spPr>
        </p:pic>
        <p:pic>
          <p:nvPicPr>
            <p:cNvPr id="27" name="Picture 26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681013" y="4728821"/>
              <a:ext cx="266700" cy="190500"/>
            </a:xfrm>
            <a:prstGeom prst="rect">
              <a:avLst/>
            </a:prstGeom>
          </p:spPr>
        </p:pic>
        <p:pic>
          <p:nvPicPr>
            <p:cNvPr id="28" name="Picture 27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>
              <a:off x="649633" y="5459858"/>
              <a:ext cx="279400" cy="190500"/>
            </a:xfrm>
            <a:prstGeom prst="rect">
              <a:avLst/>
            </a:prstGeom>
          </p:spPr>
        </p:pic>
        <p:pic>
          <p:nvPicPr>
            <p:cNvPr id="29" name="Picture 2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3"/>
                <a:stretch>
                  <a:fillRect/>
                </a:stretch>
              </p:blipFill>
            </mc:Choice>
            <mc:Fallback>
              <p:blipFill>
                <a:blip r:embed="rId14"/>
                <a:stretch>
                  <a:fillRect/>
                </a:stretch>
              </p:blipFill>
            </mc:Fallback>
          </mc:AlternateContent>
          <p:spPr>
            <a:xfrm>
              <a:off x="570843" y="6259353"/>
              <a:ext cx="355600" cy="190500"/>
            </a:xfrm>
            <a:prstGeom prst="rect">
              <a:avLst/>
            </a:prstGeom>
          </p:spPr>
        </p:pic>
        <p:cxnSp>
          <p:nvCxnSpPr>
            <p:cNvPr id="30" name="Straight Arrow Connector 29"/>
            <p:cNvCxnSpPr/>
            <p:nvPr/>
          </p:nvCxnSpPr>
          <p:spPr>
            <a:xfrm>
              <a:off x="2796270" y="4198913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2796270" y="4198913"/>
              <a:ext cx="1999241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2796270" y="4198913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796270" y="4198913"/>
              <a:ext cx="1913215" cy="10254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2796270" y="5224409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2796270" y="5224409"/>
              <a:ext cx="1913215" cy="10333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2796270" y="6257765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2796270" y="5432095"/>
              <a:ext cx="1999241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2796270" y="4406599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26" idx="3"/>
            </p:cNvCxnSpPr>
            <p:nvPr/>
          </p:nvCxnSpPr>
          <p:spPr>
            <a:xfrm>
              <a:off x="954063" y="4120809"/>
              <a:ext cx="1254783" cy="781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26" idx="3"/>
            </p:cNvCxnSpPr>
            <p:nvPr/>
          </p:nvCxnSpPr>
          <p:spPr>
            <a:xfrm>
              <a:off x="954063" y="4120809"/>
              <a:ext cx="1340809" cy="8959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>
              <a:stCxn id="26" idx="3"/>
            </p:cNvCxnSpPr>
            <p:nvPr/>
          </p:nvCxnSpPr>
          <p:spPr>
            <a:xfrm>
              <a:off x="954063" y="4120809"/>
              <a:ext cx="1340809" cy="19292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27" idx="3"/>
            </p:cNvCxnSpPr>
            <p:nvPr/>
          </p:nvCxnSpPr>
          <p:spPr>
            <a:xfrm flipV="1">
              <a:off x="947713" y="4198913"/>
              <a:ext cx="1261133" cy="6251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stCxn id="27" idx="3"/>
            </p:cNvCxnSpPr>
            <p:nvPr/>
          </p:nvCxnSpPr>
          <p:spPr>
            <a:xfrm>
              <a:off x="947713" y="4824071"/>
              <a:ext cx="1261133" cy="400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27" idx="3"/>
            </p:cNvCxnSpPr>
            <p:nvPr/>
          </p:nvCxnSpPr>
          <p:spPr>
            <a:xfrm>
              <a:off x="947713" y="4824071"/>
              <a:ext cx="1261133" cy="14336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28" idx="3"/>
            </p:cNvCxnSpPr>
            <p:nvPr/>
          </p:nvCxnSpPr>
          <p:spPr>
            <a:xfrm flipV="1">
              <a:off x="929033" y="4406599"/>
              <a:ext cx="1365839" cy="11485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stCxn id="28" idx="3"/>
            </p:cNvCxnSpPr>
            <p:nvPr/>
          </p:nvCxnSpPr>
          <p:spPr>
            <a:xfrm flipV="1">
              <a:off x="929033" y="5224409"/>
              <a:ext cx="1279813" cy="3306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29" idx="3"/>
            </p:cNvCxnSpPr>
            <p:nvPr/>
          </p:nvCxnSpPr>
          <p:spPr>
            <a:xfrm flipV="1">
              <a:off x="926443" y="6257765"/>
              <a:ext cx="1282403" cy="968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29" idx="3"/>
            </p:cNvCxnSpPr>
            <p:nvPr/>
          </p:nvCxnSpPr>
          <p:spPr>
            <a:xfrm flipV="1">
              <a:off x="926443" y="5432095"/>
              <a:ext cx="1368429" cy="9225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>
              <a:stCxn id="28" idx="3"/>
            </p:cNvCxnSpPr>
            <p:nvPr/>
          </p:nvCxnSpPr>
          <p:spPr>
            <a:xfrm>
              <a:off x="929033" y="5555108"/>
              <a:ext cx="1279813" cy="7026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>
              <a:stCxn id="29" idx="3"/>
            </p:cNvCxnSpPr>
            <p:nvPr/>
          </p:nvCxnSpPr>
          <p:spPr>
            <a:xfrm flipV="1">
              <a:off x="926443" y="4406599"/>
              <a:ext cx="1368429" cy="1948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5296909" y="5432095"/>
              <a:ext cx="1774456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>
              <a:off x="5296909" y="5224409"/>
              <a:ext cx="168843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>
              <a:off x="5296909" y="4198913"/>
              <a:ext cx="1774456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7572763" y="5224409"/>
              <a:ext cx="302800" cy="39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Picture 5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5"/>
                <a:stretch>
                  <a:fillRect/>
                </a:stretch>
              </p:blipFill>
            </mc:Choice>
            <mc:Fallback>
              <p:blipFill>
                <a:blip r:embed="rId16"/>
                <a:stretch>
                  <a:fillRect/>
                </a:stretch>
              </p:blipFill>
            </mc:Fallback>
          </mc:AlternateContent>
          <p:spPr>
            <a:xfrm>
              <a:off x="7886676" y="5038725"/>
              <a:ext cx="850900" cy="381000"/>
            </a:xfrm>
            <a:prstGeom prst="rect">
              <a:avLst/>
            </a:prstGeom>
          </p:spPr>
        </p:pic>
        <p:pic>
          <p:nvPicPr>
            <p:cNvPr id="66" name="Picture 6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7"/>
                <a:stretch>
                  <a:fillRect/>
                </a:stretch>
              </p:blipFill>
            </mc:Choice>
            <mc:Fallback>
              <p:blipFill>
                <a:blip r:embed="rId18"/>
                <a:stretch>
                  <a:fillRect/>
                </a:stretch>
              </p:blipFill>
            </mc:Fallback>
          </mc:AlternateContent>
          <p:spPr>
            <a:xfrm>
              <a:off x="1443038" y="3757613"/>
              <a:ext cx="393700" cy="228600"/>
            </a:xfrm>
            <a:prstGeom prst="rect">
              <a:avLst/>
            </a:prstGeom>
          </p:spPr>
        </p:pic>
        <p:pic>
          <p:nvPicPr>
            <p:cNvPr id="67" name="Picture 66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9"/>
                <a:stretch>
                  <a:fillRect/>
                </a:stretch>
              </p:blipFill>
            </mc:Choice>
            <mc:Fallback>
              <p:blipFill>
                <a:blip r:embed="rId20"/>
                <a:stretch>
                  <a:fillRect/>
                </a:stretch>
              </p:blipFill>
            </mc:Fallback>
          </mc:AlternateContent>
          <p:spPr>
            <a:xfrm>
              <a:off x="3502025" y="3708400"/>
              <a:ext cx="444500" cy="228600"/>
            </a:xfrm>
            <a:prstGeom prst="rect">
              <a:avLst/>
            </a:prstGeom>
          </p:spPr>
        </p:pic>
        <p:pic>
          <p:nvPicPr>
            <p:cNvPr id="68" name="Picture 67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1"/>
                <a:stretch>
                  <a:fillRect/>
                </a:stretch>
              </p:blipFill>
            </mc:Choice>
            <mc:Fallback>
              <p:blipFill>
                <a:blip r:embed="rId22"/>
                <a:stretch>
                  <a:fillRect/>
                </a:stretch>
              </p:blipFill>
            </mc:Fallback>
          </mc:AlternateContent>
          <p:spPr>
            <a:xfrm>
              <a:off x="6005513" y="4195763"/>
              <a:ext cx="419100" cy="190500"/>
            </a:xfrm>
            <a:prstGeom prst="rect">
              <a:avLst/>
            </a:prstGeom>
          </p:spPr>
        </p:pic>
        <p:pic>
          <p:nvPicPr>
            <p:cNvPr id="60" name="Picture 59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2796270" y="3060700"/>
              <a:ext cx="241300" cy="228600"/>
            </a:xfrm>
            <a:prstGeom prst="rect">
              <a:avLst/>
            </a:prstGeom>
          </p:spPr>
        </p:pic>
        <p:pic>
          <p:nvPicPr>
            <p:cNvPr id="61" name="Picture 60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5"/>
                <a:stretch>
                  <a:fillRect/>
                </a:stretch>
              </p:blipFill>
            </mc:Choice>
            <mc:Fallback>
              <p:blipFill>
                <a:blip r:embed="rId26"/>
                <a:stretch>
                  <a:fillRect/>
                </a:stretch>
              </p:blipFill>
            </mc:Fallback>
          </mc:AlternateContent>
          <p:spPr>
            <a:xfrm>
              <a:off x="5329238" y="3098800"/>
              <a:ext cx="266700" cy="190500"/>
            </a:xfrm>
            <a:prstGeom prst="rect">
              <a:avLst/>
            </a:prstGeom>
          </p:spPr>
        </p:pic>
        <p:pic>
          <p:nvPicPr>
            <p:cNvPr id="62" name="Picture 61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7"/>
                <a:stretch>
                  <a:fillRect/>
                </a:stretch>
              </p:blipFill>
            </mc:Choice>
            <mc:Fallback>
              <p:blipFill>
                <a:blip r:embed="rId28"/>
                <a:stretch>
                  <a:fillRect/>
                </a:stretch>
              </p:blipFill>
            </mc:Fallback>
          </mc:AlternateContent>
          <p:spPr>
            <a:xfrm>
              <a:off x="1014413" y="3159125"/>
              <a:ext cx="215900" cy="190500"/>
            </a:xfrm>
            <a:prstGeom prst="rect">
              <a:avLst/>
            </a:prstGeom>
          </p:spPr>
        </p:pic>
        <p:pic>
          <p:nvPicPr>
            <p:cNvPr id="64" name="Picture 6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9"/>
                <a:stretch>
                  <a:fillRect/>
                </a:stretch>
              </p:blipFill>
            </mc:Choice>
            <mc:Fallback>
              <p:blipFill>
                <a:blip r:embed="rId30"/>
                <a:stretch>
                  <a:fillRect/>
                </a:stretch>
              </p:blipFill>
            </mc:Fallback>
          </mc:AlternateContent>
          <p:spPr>
            <a:xfrm>
              <a:off x="1960778" y="3060700"/>
              <a:ext cx="254000" cy="228600"/>
            </a:xfrm>
            <a:prstGeom prst="rect">
              <a:avLst/>
            </a:prstGeom>
          </p:spPr>
        </p:pic>
        <p:pic>
          <p:nvPicPr>
            <p:cNvPr id="69" name="Picture 6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1"/>
                <a:stretch>
                  <a:fillRect/>
                </a:stretch>
              </p:blipFill>
            </mc:Choice>
            <mc:Fallback>
              <p:blipFill>
                <a:blip r:embed="rId32"/>
                <a:stretch>
                  <a:fillRect/>
                </a:stretch>
              </p:blipFill>
            </mc:Fallback>
          </mc:AlternateContent>
          <p:spPr>
            <a:xfrm>
              <a:off x="4430085" y="3122613"/>
              <a:ext cx="279400" cy="190500"/>
            </a:xfrm>
            <a:prstGeom prst="rect">
              <a:avLst/>
            </a:prstGeom>
          </p:spPr>
        </p:pic>
        <p:pic>
          <p:nvPicPr>
            <p:cNvPr id="70" name="Picture 69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3"/>
                <a:stretch>
                  <a:fillRect/>
                </a:stretch>
              </p:blipFill>
            </mc:Choice>
            <mc:Fallback>
              <p:blipFill>
                <a:blip r:embed="rId34"/>
                <a:stretch>
                  <a:fillRect/>
                </a:stretch>
              </p:blipFill>
            </mc:Fallback>
          </mc:AlternateContent>
          <p:spPr>
            <a:xfrm>
              <a:off x="7616825" y="3148013"/>
              <a:ext cx="203200" cy="190500"/>
            </a:xfrm>
            <a:prstGeom prst="rect">
              <a:avLst/>
            </a:prstGeom>
          </p:spPr>
        </p:pic>
        <p:cxnSp>
          <p:nvCxnSpPr>
            <p:cNvPr id="72" name="Straight Arrow Connector 71"/>
            <p:cNvCxnSpPr/>
            <p:nvPr/>
          </p:nvCxnSpPr>
          <p:spPr>
            <a:xfrm rot="5400000">
              <a:off x="770851" y="369568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rot="5400000">
              <a:off x="1757112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rot="5400000">
              <a:off x="2546614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rot="5400000">
              <a:off x="4205037" y="370227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rot="5400000">
              <a:off x="4970795" y="3782048"/>
              <a:ext cx="86643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rot="5400000">
              <a:off x="6156000" y="4139301"/>
              <a:ext cx="1558451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rot="5400000">
              <a:off x="6853311" y="4227355"/>
              <a:ext cx="1709900" cy="1589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Picture 80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5"/>
                <a:stretch>
                  <a:fillRect/>
                </a:stretch>
              </p:blipFill>
            </mc:Choice>
            <mc:Fallback>
              <p:blipFill>
                <a:blip r:embed="rId36"/>
                <a:stretch>
                  <a:fillRect/>
                </a:stretch>
              </p:blipFill>
            </mc:Fallback>
          </mc:AlternateContent>
          <p:spPr>
            <a:xfrm>
              <a:off x="6834188" y="3123191"/>
              <a:ext cx="215900" cy="190500"/>
            </a:xfrm>
            <a:prstGeom prst="rect">
              <a:avLst/>
            </a:prstGeom>
          </p:spPr>
        </p:pic>
      </p:grpSp>
      <p:pic>
        <p:nvPicPr>
          <p:cNvPr id="82" name="Picture 81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7"/>
              <a:stretch>
                <a:fillRect/>
              </a:stretch>
            </p:blipFill>
          </mc:Choice>
          <mc:Fallback>
            <p:blipFill>
              <a:blip r:embed="rId38"/>
              <a:stretch>
                <a:fillRect/>
              </a:stretch>
            </p:blipFill>
          </mc:Fallback>
        </mc:AlternateContent>
        <p:spPr>
          <a:xfrm>
            <a:off x="6239639" y="2306388"/>
            <a:ext cx="1088895" cy="403828"/>
          </a:xfrm>
          <a:prstGeom prst="rect">
            <a:avLst/>
          </a:prstGeom>
        </p:spPr>
      </p:pic>
      <p:pic>
        <p:nvPicPr>
          <p:cNvPr id="83" name="Picture 82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9"/>
              <a:stretch>
                <a:fillRect/>
              </a:stretch>
            </p:blipFill>
          </mc:Choice>
          <mc:Fallback>
            <p:blipFill>
              <a:blip r:embed="rId40"/>
              <a:stretch>
                <a:fillRect/>
              </a:stretch>
            </p:blipFill>
          </mc:Fallback>
        </mc:AlternateContent>
        <p:spPr>
          <a:xfrm>
            <a:off x="8499781" y="2358184"/>
            <a:ext cx="1052839" cy="382195"/>
          </a:xfrm>
          <a:prstGeom prst="rect">
            <a:avLst/>
          </a:prstGeom>
        </p:spPr>
      </p:pic>
      <p:pic>
        <p:nvPicPr>
          <p:cNvPr id="84" name="Picture 8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1"/>
              <a:stretch>
                <a:fillRect/>
              </a:stretch>
            </p:blipFill>
          </mc:Choice>
          <mc:Fallback>
            <p:blipFill>
              <a:blip r:embed="rId42"/>
              <a:stretch>
                <a:fillRect/>
              </a:stretch>
            </p:blipFill>
          </mc:Fallback>
        </mc:AlternateContent>
        <p:spPr>
          <a:xfrm>
            <a:off x="3977007" y="2705782"/>
            <a:ext cx="627376" cy="158646"/>
          </a:xfrm>
          <a:prstGeom prst="rect">
            <a:avLst/>
          </a:prstGeom>
        </p:spPr>
      </p:pic>
      <p:pic>
        <p:nvPicPr>
          <p:cNvPr id="85" name="Picture 8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3"/>
              <a:stretch>
                <a:fillRect/>
              </a:stretch>
            </p:blipFill>
          </mc:Choice>
          <mc:Fallback>
            <p:blipFill>
              <a:blip r:embed="rId44"/>
              <a:stretch>
                <a:fillRect/>
              </a:stretch>
            </p:blipFill>
          </mc:Fallback>
        </mc:AlternateContent>
        <p:spPr>
          <a:xfrm>
            <a:off x="6452510" y="2693944"/>
            <a:ext cx="649010" cy="151435"/>
          </a:xfrm>
          <a:prstGeom prst="rect">
            <a:avLst/>
          </a:prstGeom>
        </p:spPr>
      </p:pic>
      <p:pic>
        <p:nvPicPr>
          <p:cNvPr id="86" name="Picture 8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5"/>
              <a:stretch>
                <a:fillRect/>
              </a:stretch>
            </p:blipFill>
          </mc:Choice>
          <mc:Fallback>
            <p:blipFill>
              <a:blip r:embed="rId46"/>
              <a:stretch>
                <a:fillRect/>
              </a:stretch>
            </p:blipFill>
          </mc:Fallback>
        </mc:AlternateContent>
        <p:spPr>
          <a:xfrm>
            <a:off x="8752478" y="2693944"/>
            <a:ext cx="598531" cy="151435"/>
          </a:xfrm>
          <a:prstGeom prst="rect">
            <a:avLst/>
          </a:prstGeom>
        </p:spPr>
      </p:pic>
      <p:sp>
        <p:nvSpPr>
          <p:cNvPr id="87" name="TextBox 86"/>
          <p:cNvSpPr txBox="1"/>
          <p:nvPr/>
        </p:nvSpPr>
        <p:spPr>
          <a:xfrm>
            <a:off x="1529462" y="1763046"/>
            <a:ext cx="913678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Training: Take the gradient of the last component and iterate backwards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83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351084" y="3941246"/>
            <a:ext cx="6263345" cy="2677195"/>
            <a:chOff x="570843" y="3060700"/>
            <a:chExt cx="8166733" cy="3490777"/>
          </a:xfrm>
        </p:grpSpPr>
        <p:grpSp>
          <p:nvGrpSpPr>
            <p:cNvPr id="6" name="Group 4"/>
            <p:cNvGrpSpPr/>
            <p:nvPr/>
          </p:nvGrpSpPr>
          <p:grpSpPr>
            <a:xfrm>
              <a:off x="2208846" y="3905201"/>
              <a:ext cx="587424" cy="587424"/>
              <a:chOff x="5401994" y="3071949"/>
              <a:chExt cx="587424" cy="587424"/>
            </a:xfrm>
          </p:grpSpPr>
          <p:sp>
            <p:nvSpPr>
              <p:cNvPr id="72" name="Oval 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Curved Connector 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7"/>
            <p:cNvGrpSpPr/>
            <p:nvPr/>
          </p:nvGrpSpPr>
          <p:grpSpPr>
            <a:xfrm>
              <a:off x="2208846" y="4930697"/>
              <a:ext cx="587424" cy="587424"/>
              <a:chOff x="5401994" y="3071949"/>
              <a:chExt cx="587424" cy="587424"/>
            </a:xfrm>
          </p:grpSpPr>
          <p:sp>
            <p:nvSpPr>
              <p:cNvPr id="70" name="Oval 8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Curved Connector 7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0"/>
            <p:cNvGrpSpPr/>
            <p:nvPr/>
          </p:nvGrpSpPr>
          <p:grpSpPr>
            <a:xfrm>
              <a:off x="2208846" y="5964053"/>
              <a:ext cx="587424" cy="587424"/>
              <a:chOff x="5401994" y="3071949"/>
              <a:chExt cx="587424" cy="587424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Curved Connector 68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13"/>
            <p:cNvGrpSpPr/>
            <p:nvPr/>
          </p:nvGrpSpPr>
          <p:grpSpPr>
            <a:xfrm>
              <a:off x="4709485" y="3905201"/>
              <a:ext cx="587424" cy="587424"/>
              <a:chOff x="5401994" y="3071949"/>
              <a:chExt cx="587424" cy="587424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Curved Connector 6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6"/>
            <p:cNvGrpSpPr/>
            <p:nvPr/>
          </p:nvGrpSpPr>
          <p:grpSpPr>
            <a:xfrm>
              <a:off x="4709485" y="4930697"/>
              <a:ext cx="587424" cy="587424"/>
              <a:chOff x="5401994" y="3071949"/>
              <a:chExt cx="587424" cy="58742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Curved Connector 64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9"/>
            <p:cNvGrpSpPr/>
            <p:nvPr/>
          </p:nvGrpSpPr>
          <p:grpSpPr>
            <a:xfrm>
              <a:off x="4709485" y="5964053"/>
              <a:ext cx="587424" cy="587424"/>
              <a:chOff x="5401994" y="3071949"/>
              <a:chExt cx="587424" cy="587424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Curved Connector 62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2"/>
            <p:cNvGrpSpPr/>
            <p:nvPr/>
          </p:nvGrpSpPr>
          <p:grpSpPr>
            <a:xfrm>
              <a:off x="6985339" y="4930697"/>
              <a:ext cx="587424" cy="587424"/>
              <a:chOff x="5401994" y="3071949"/>
              <a:chExt cx="587424" cy="587424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Curved Connector 6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674663" y="4025559"/>
              <a:ext cx="279400" cy="190500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681013" y="4728821"/>
              <a:ext cx="266700" cy="19050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649633" y="5459858"/>
              <a:ext cx="279400" cy="1905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570843" y="6259353"/>
              <a:ext cx="355600" cy="19050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2796270" y="4198913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796270" y="4198913"/>
              <a:ext cx="1999241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796270" y="4198913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796270" y="4198913"/>
              <a:ext cx="1913215" cy="10254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796270" y="5224409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796270" y="5224409"/>
              <a:ext cx="1913215" cy="10333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796270" y="6257765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796270" y="5432095"/>
              <a:ext cx="1999241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796270" y="4406599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3" idx="3"/>
            </p:cNvCxnSpPr>
            <p:nvPr/>
          </p:nvCxnSpPr>
          <p:spPr>
            <a:xfrm>
              <a:off x="954063" y="4120809"/>
              <a:ext cx="1254783" cy="781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3" idx="3"/>
            </p:cNvCxnSpPr>
            <p:nvPr/>
          </p:nvCxnSpPr>
          <p:spPr>
            <a:xfrm>
              <a:off x="954063" y="4120809"/>
              <a:ext cx="1340809" cy="8959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3" idx="3"/>
            </p:cNvCxnSpPr>
            <p:nvPr/>
          </p:nvCxnSpPr>
          <p:spPr>
            <a:xfrm>
              <a:off x="954063" y="4120809"/>
              <a:ext cx="1340809" cy="19292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4" idx="3"/>
            </p:cNvCxnSpPr>
            <p:nvPr/>
          </p:nvCxnSpPr>
          <p:spPr>
            <a:xfrm flipV="1">
              <a:off x="947713" y="4198913"/>
              <a:ext cx="1261133" cy="6251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4" idx="3"/>
            </p:cNvCxnSpPr>
            <p:nvPr/>
          </p:nvCxnSpPr>
          <p:spPr>
            <a:xfrm>
              <a:off x="947713" y="4824071"/>
              <a:ext cx="1261133" cy="400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4" idx="3"/>
            </p:cNvCxnSpPr>
            <p:nvPr/>
          </p:nvCxnSpPr>
          <p:spPr>
            <a:xfrm>
              <a:off x="947713" y="4824071"/>
              <a:ext cx="1261133" cy="14336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5" idx="3"/>
            </p:cNvCxnSpPr>
            <p:nvPr/>
          </p:nvCxnSpPr>
          <p:spPr>
            <a:xfrm flipV="1">
              <a:off x="929033" y="4406599"/>
              <a:ext cx="1365839" cy="11485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5" idx="3"/>
            </p:cNvCxnSpPr>
            <p:nvPr/>
          </p:nvCxnSpPr>
          <p:spPr>
            <a:xfrm flipV="1">
              <a:off x="929033" y="5224409"/>
              <a:ext cx="1279813" cy="3306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6" idx="3"/>
            </p:cNvCxnSpPr>
            <p:nvPr/>
          </p:nvCxnSpPr>
          <p:spPr>
            <a:xfrm flipV="1">
              <a:off x="926443" y="6257765"/>
              <a:ext cx="1282403" cy="968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6" idx="3"/>
            </p:cNvCxnSpPr>
            <p:nvPr/>
          </p:nvCxnSpPr>
          <p:spPr>
            <a:xfrm flipV="1">
              <a:off x="926443" y="5432095"/>
              <a:ext cx="1368429" cy="9225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5" idx="3"/>
            </p:cNvCxnSpPr>
            <p:nvPr/>
          </p:nvCxnSpPr>
          <p:spPr>
            <a:xfrm>
              <a:off x="929033" y="5555108"/>
              <a:ext cx="1279813" cy="7026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6" idx="3"/>
            </p:cNvCxnSpPr>
            <p:nvPr/>
          </p:nvCxnSpPr>
          <p:spPr>
            <a:xfrm flipV="1">
              <a:off x="926443" y="4406599"/>
              <a:ext cx="1368429" cy="1948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5296909" y="5432095"/>
              <a:ext cx="1774456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296909" y="5224409"/>
              <a:ext cx="168843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296909" y="4198913"/>
              <a:ext cx="1774456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7572763" y="5224409"/>
              <a:ext cx="302800" cy="39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7886676" y="5038725"/>
              <a:ext cx="850900" cy="381000"/>
            </a:xfrm>
            <a:prstGeom prst="rect">
              <a:avLst/>
            </a:prstGeom>
          </p:spPr>
        </p:pic>
        <p:pic>
          <p:nvPicPr>
            <p:cNvPr id="43" name="Picture 4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2"/>
                <a:stretch>
                  <a:fillRect/>
                </a:stretch>
              </p:blipFill>
            </mc:Choice>
            <mc:Fallback>
              <p:blipFill>
                <a:blip r:embed="rId13"/>
                <a:stretch>
                  <a:fillRect/>
                </a:stretch>
              </p:blipFill>
            </mc:Fallback>
          </mc:AlternateContent>
          <p:spPr>
            <a:xfrm>
              <a:off x="1443038" y="3757613"/>
              <a:ext cx="393700" cy="228600"/>
            </a:xfrm>
            <a:prstGeom prst="rect">
              <a:avLst/>
            </a:prstGeom>
          </p:spPr>
        </p:pic>
        <p:pic>
          <p:nvPicPr>
            <p:cNvPr id="44" name="Picture 4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4"/>
                <a:stretch>
                  <a:fillRect/>
                </a:stretch>
              </p:blipFill>
            </mc:Choice>
            <mc:Fallback>
              <p:blipFill>
                <a:blip r:embed="rId15"/>
                <a:stretch>
                  <a:fillRect/>
                </a:stretch>
              </p:blipFill>
            </mc:Fallback>
          </mc:AlternateContent>
          <p:spPr>
            <a:xfrm>
              <a:off x="3502025" y="3708400"/>
              <a:ext cx="444500" cy="228600"/>
            </a:xfrm>
            <a:prstGeom prst="rect">
              <a:avLst/>
            </a:prstGeom>
          </p:spPr>
        </p:pic>
        <p:pic>
          <p:nvPicPr>
            <p:cNvPr id="45" name="Picture 4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6"/>
                <a:stretch>
                  <a:fillRect/>
                </a:stretch>
              </p:blipFill>
            </mc:Choice>
            <mc:Fallback>
              <p:blipFill>
                <a:blip r:embed="rId17"/>
                <a:stretch>
                  <a:fillRect/>
                </a:stretch>
              </p:blipFill>
            </mc:Fallback>
          </mc:AlternateContent>
          <p:spPr>
            <a:xfrm>
              <a:off x="6005513" y="4195763"/>
              <a:ext cx="419100" cy="190500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8"/>
                <a:stretch>
                  <a:fillRect/>
                </a:stretch>
              </p:blipFill>
            </mc:Choice>
            <mc:Fallback>
              <p:blipFill>
                <a:blip r:embed="rId19"/>
                <a:stretch>
                  <a:fillRect/>
                </a:stretch>
              </p:blipFill>
            </mc:Fallback>
          </mc:AlternateContent>
          <p:spPr>
            <a:xfrm>
              <a:off x="2796270" y="3060700"/>
              <a:ext cx="241300" cy="228600"/>
            </a:xfrm>
            <a:prstGeom prst="rect">
              <a:avLst/>
            </a:prstGeom>
          </p:spPr>
        </p:pic>
        <p:pic>
          <p:nvPicPr>
            <p:cNvPr id="47" name="Picture 46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0"/>
                <a:stretch>
                  <a:fillRect/>
                </a:stretch>
              </p:blipFill>
            </mc:Choice>
            <mc:Fallback>
              <p:blipFill>
                <a:blip r:embed="rId21"/>
                <a:stretch>
                  <a:fillRect/>
                </a:stretch>
              </p:blipFill>
            </mc:Fallback>
          </mc:AlternateContent>
          <p:spPr>
            <a:xfrm>
              <a:off x="5329238" y="3098800"/>
              <a:ext cx="266700" cy="190500"/>
            </a:xfrm>
            <a:prstGeom prst="rect">
              <a:avLst/>
            </a:prstGeom>
          </p:spPr>
        </p:pic>
        <p:pic>
          <p:nvPicPr>
            <p:cNvPr id="48" name="Picture 47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2"/>
                <a:stretch>
                  <a:fillRect/>
                </a:stretch>
              </p:blipFill>
            </mc:Choice>
            <mc:Fallback>
              <p:blipFill>
                <a:blip r:embed="rId23"/>
                <a:stretch>
                  <a:fillRect/>
                </a:stretch>
              </p:blipFill>
            </mc:Fallback>
          </mc:AlternateContent>
          <p:spPr>
            <a:xfrm>
              <a:off x="1014413" y="3159125"/>
              <a:ext cx="215900" cy="190500"/>
            </a:xfrm>
            <a:prstGeom prst="rect">
              <a:avLst/>
            </a:prstGeom>
          </p:spPr>
        </p:pic>
        <p:pic>
          <p:nvPicPr>
            <p:cNvPr id="49" name="Picture 4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4"/>
                <a:stretch>
                  <a:fillRect/>
                </a:stretch>
              </p:blipFill>
            </mc:Choice>
            <mc:Fallback>
              <p:blipFill>
                <a:blip r:embed="rId25"/>
                <a:stretch>
                  <a:fillRect/>
                </a:stretch>
              </p:blipFill>
            </mc:Fallback>
          </mc:AlternateContent>
          <p:spPr>
            <a:xfrm>
              <a:off x="1960778" y="3060700"/>
              <a:ext cx="254000" cy="228600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6"/>
                <a:stretch>
                  <a:fillRect/>
                </a:stretch>
              </p:blipFill>
            </mc:Choice>
            <mc:Fallback>
              <p:blipFill>
                <a:blip r:embed="rId27"/>
                <a:stretch>
                  <a:fillRect/>
                </a:stretch>
              </p:blipFill>
            </mc:Fallback>
          </mc:AlternateContent>
          <p:spPr>
            <a:xfrm>
              <a:off x="4430085" y="3122613"/>
              <a:ext cx="279400" cy="190500"/>
            </a:xfrm>
            <a:prstGeom prst="rect">
              <a:avLst/>
            </a:prstGeom>
          </p:spPr>
        </p:pic>
        <p:pic>
          <p:nvPicPr>
            <p:cNvPr id="51" name="Picture 50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8"/>
                <a:stretch>
                  <a:fillRect/>
                </a:stretch>
              </p:blipFill>
            </mc:Choice>
            <mc:Fallback>
              <p:blipFill>
                <a:blip r:embed="rId29"/>
                <a:stretch>
                  <a:fillRect/>
                </a:stretch>
              </p:blipFill>
            </mc:Fallback>
          </mc:AlternateContent>
          <p:spPr>
            <a:xfrm>
              <a:off x="7616825" y="3148013"/>
              <a:ext cx="203200" cy="190500"/>
            </a:xfrm>
            <a:prstGeom prst="rect">
              <a:avLst/>
            </a:prstGeom>
          </p:spPr>
        </p:pic>
        <p:cxnSp>
          <p:nvCxnSpPr>
            <p:cNvPr id="52" name="Straight Arrow Connector 51"/>
            <p:cNvCxnSpPr/>
            <p:nvPr/>
          </p:nvCxnSpPr>
          <p:spPr>
            <a:xfrm rot="5400000">
              <a:off x="770851" y="369568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1757112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2546614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205037" y="370227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>
              <a:off x="4970795" y="3782048"/>
              <a:ext cx="86643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6156000" y="4139301"/>
              <a:ext cx="1558451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>
              <a:off x="6853311" y="4227355"/>
              <a:ext cx="1709900" cy="1589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0"/>
                <a:stretch>
                  <a:fillRect/>
                </a:stretch>
              </p:blipFill>
            </mc:Choice>
            <mc:Fallback>
              <p:blipFill>
                <a:blip r:embed="rId31"/>
                <a:stretch>
                  <a:fillRect/>
                </a:stretch>
              </p:blipFill>
            </mc:Fallback>
          </mc:AlternateContent>
          <p:spPr>
            <a:xfrm>
              <a:off x="6834188" y="3123191"/>
              <a:ext cx="215900" cy="190500"/>
            </a:xfrm>
            <a:prstGeom prst="rect">
              <a:avLst/>
            </a:prstGeom>
          </p:spPr>
        </p:pic>
      </p:grpSp>
      <p:pic>
        <p:nvPicPr>
          <p:cNvPr id="75" name="Picture 7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2"/>
              <a:stretch>
                <a:fillRect/>
              </a:stretch>
            </p:blipFill>
          </mc:Choice>
          <mc:Fallback>
            <p:blipFill>
              <a:blip r:embed="rId33"/>
              <a:stretch>
                <a:fillRect/>
              </a:stretch>
            </p:blipFill>
          </mc:Fallback>
        </mc:AlternateContent>
        <p:spPr>
          <a:xfrm>
            <a:off x="1996658" y="1223445"/>
            <a:ext cx="7886700" cy="2717800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6032781" y="1417638"/>
            <a:ext cx="234443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Empirical Risk Function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84</a:t>
            </a:fld>
            <a:endParaRPr lang="en-US"/>
          </a:p>
        </p:txBody>
      </p:sp>
      <p:grpSp>
        <p:nvGrpSpPr>
          <p:cNvPr id="3" name="Group 4"/>
          <p:cNvGrpSpPr/>
          <p:nvPr/>
        </p:nvGrpSpPr>
        <p:grpSpPr>
          <a:xfrm>
            <a:off x="3351084" y="3941246"/>
            <a:ext cx="6263345" cy="2677195"/>
            <a:chOff x="570843" y="3060700"/>
            <a:chExt cx="8166733" cy="3490777"/>
          </a:xfrm>
        </p:grpSpPr>
        <p:grpSp>
          <p:nvGrpSpPr>
            <p:cNvPr id="5" name="Group 4"/>
            <p:cNvGrpSpPr/>
            <p:nvPr/>
          </p:nvGrpSpPr>
          <p:grpSpPr>
            <a:xfrm>
              <a:off x="2208846" y="3905201"/>
              <a:ext cx="587424" cy="587424"/>
              <a:chOff x="5401994" y="3071949"/>
              <a:chExt cx="587424" cy="587424"/>
            </a:xfrm>
          </p:grpSpPr>
          <p:sp>
            <p:nvSpPr>
              <p:cNvPr id="72" name="Oval 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Curved Connector 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7"/>
            <p:cNvGrpSpPr/>
            <p:nvPr/>
          </p:nvGrpSpPr>
          <p:grpSpPr>
            <a:xfrm>
              <a:off x="2208846" y="4930697"/>
              <a:ext cx="587424" cy="587424"/>
              <a:chOff x="5401994" y="3071949"/>
              <a:chExt cx="587424" cy="587424"/>
            </a:xfrm>
          </p:grpSpPr>
          <p:sp>
            <p:nvSpPr>
              <p:cNvPr id="70" name="Oval 8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Curved Connector 7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0"/>
            <p:cNvGrpSpPr/>
            <p:nvPr/>
          </p:nvGrpSpPr>
          <p:grpSpPr>
            <a:xfrm>
              <a:off x="2208846" y="5964053"/>
              <a:ext cx="587424" cy="587424"/>
              <a:chOff x="5401994" y="3071949"/>
              <a:chExt cx="587424" cy="587424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Curved Connector 68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3"/>
            <p:cNvGrpSpPr/>
            <p:nvPr/>
          </p:nvGrpSpPr>
          <p:grpSpPr>
            <a:xfrm>
              <a:off x="4709485" y="3905201"/>
              <a:ext cx="587424" cy="587424"/>
              <a:chOff x="5401994" y="3071949"/>
              <a:chExt cx="587424" cy="587424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Curved Connector 6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16"/>
            <p:cNvGrpSpPr/>
            <p:nvPr/>
          </p:nvGrpSpPr>
          <p:grpSpPr>
            <a:xfrm>
              <a:off x="4709485" y="4930697"/>
              <a:ext cx="587424" cy="587424"/>
              <a:chOff x="5401994" y="3071949"/>
              <a:chExt cx="587424" cy="58742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Curved Connector 64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9"/>
            <p:cNvGrpSpPr/>
            <p:nvPr/>
          </p:nvGrpSpPr>
          <p:grpSpPr>
            <a:xfrm>
              <a:off x="4709485" y="5964053"/>
              <a:ext cx="587424" cy="587424"/>
              <a:chOff x="5401994" y="3071949"/>
              <a:chExt cx="587424" cy="587424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Curved Connector 62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2"/>
            <p:cNvGrpSpPr/>
            <p:nvPr/>
          </p:nvGrpSpPr>
          <p:grpSpPr>
            <a:xfrm>
              <a:off x="6985339" y="4930697"/>
              <a:ext cx="587424" cy="587424"/>
              <a:chOff x="5401994" y="3071949"/>
              <a:chExt cx="587424" cy="587424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Curved Connector 6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674663" y="4025559"/>
              <a:ext cx="279400" cy="190500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681013" y="4728821"/>
              <a:ext cx="266700" cy="19050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649633" y="5459858"/>
              <a:ext cx="279400" cy="1905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570843" y="6259353"/>
              <a:ext cx="355600" cy="19050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2796270" y="4198913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796270" y="4198913"/>
              <a:ext cx="1999241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796270" y="4198913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796270" y="4198913"/>
              <a:ext cx="1913215" cy="10254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796270" y="5224409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796270" y="5224409"/>
              <a:ext cx="1913215" cy="10333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796270" y="6257765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796270" y="5432095"/>
              <a:ext cx="1999241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796270" y="4406599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3" idx="3"/>
            </p:cNvCxnSpPr>
            <p:nvPr/>
          </p:nvCxnSpPr>
          <p:spPr>
            <a:xfrm>
              <a:off x="954063" y="4120809"/>
              <a:ext cx="1254783" cy="781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3" idx="3"/>
            </p:cNvCxnSpPr>
            <p:nvPr/>
          </p:nvCxnSpPr>
          <p:spPr>
            <a:xfrm>
              <a:off x="954063" y="4120809"/>
              <a:ext cx="1340809" cy="8959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3" idx="3"/>
            </p:cNvCxnSpPr>
            <p:nvPr/>
          </p:nvCxnSpPr>
          <p:spPr>
            <a:xfrm>
              <a:off x="954063" y="4120809"/>
              <a:ext cx="1340809" cy="19292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4" idx="3"/>
            </p:cNvCxnSpPr>
            <p:nvPr/>
          </p:nvCxnSpPr>
          <p:spPr>
            <a:xfrm flipV="1">
              <a:off x="947713" y="4198913"/>
              <a:ext cx="1261133" cy="6251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4" idx="3"/>
            </p:cNvCxnSpPr>
            <p:nvPr/>
          </p:nvCxnSpPr>
          <p:spPr>
            <a:xfrm>
              <a:off x="947713" y="4824071"/>
              <a:ext cx="1261133" cy="400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4" idx="3"/>
            </p:cNvCxnSpPr>
            <p:nvPr/>
          </p:nvCxnSpPr>
          <p:spPr>
            <a:xfrm>
              <a:off x="947713" y="4824071"/>
              <a:ext cx="1261133" cy="14336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5" idx="3"/>
            </p:cNvCxnSpPr>
            <p:nvPr/>
          </p:nvCxnSpPr>
          <p:spPr>
            <a:xfrm flipV="1">
              <a:off x="929033" y="4406599"/>
              <a:ext cx="1365839" cy="11485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5" idx="3"/>
            </p:cNvCxnSpPr>
            <p:nvPr/>
          </p:nvCxnSpPr>
          <p:spPr>
            <a:xfrm flipV="1">
              <a:off x="929033" y="5224409"/>
              <a:ext cx="1279813" cy="3306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6" idx="3"/>
            </p:cNvCxnSpPr>
            <p:nvPr/>
          </p:nvCxnSpPr>
          <p:spPr>
            <a:xfrm flipV="1">
              <a:off x="926443" y="6257765"/>
              <a:ext cx="1282403" cy="968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6" idx="3"/>
            </p:cNvCxnSpPr>
            <p:nvPr/>
          </p:nvCxnSpPr>
          <p:spPr>
            <a:xfrm flipV="1">
              <a:off x="926443" y="5432095"/>
              <a:ext cx="1368429" cy="9225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5" idx="3"/>
            </p:cNvCxnSpPr>
            <p:nvPr/>
          </p:nvCxnSpPr>
          <p:spPr>
            <a:xfrm>
              <a:off x="929033" y="5555108"/>
              <a:ext cx="1279813" cy="7026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6" idx="3"/>
            </p:cNvCxnSpPr>
            <p:nvPr/>
          </p:nvCxnSpPr>
          <p:spPr>
            <a:xfrm flipV="1">
              <a:off x="926443" y="4406599"/>
              <a:ext cx="1368429" cy="1948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5296909" y="5432095"/>
              <a:ext cx="1774456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296909" y="5224409"/>
              <a:ext cx="168843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296909" y="4198913"/>
              <a:ext cx="1774456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7572763" y="5224409"/>
              <a:ext cx="302800" cy="39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>
              <a:off x="7886676" y="5038725"/>
              <a:ext cx="850900" cy="381000"/>
            </a:xfrm>
            <a:prstGeom prst="rect">
              <a:avLst/>
            </a:prstGeom>
          </p:spPr>
        </p:pic>
        <p:pic>
          <p:nvPicPr>
            <p:cNvPr id="43" name="Picture 4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3"/>
                <a:stretch>
                  <a:fillRect/>
                </a:stretch>
              </p:blipFill>
            </mc:Choice>
            <mc:Fallback>
              <p:blipFill>
                <a:blip r:embed="rId14"/>
                <a:stretch>
                  <a:fillRect/>
                </a:stretch>
              </p:blipFill>
            </mc:Fallback>
          </mc:AlternateContent>
          <p:spPr>
            <a:xfrm>
              <a:off x="1443038" y="3757613"/>
              <a:ext cx="393700" cy="228600"/>
            </a:xfrm>
            <a:prstGeom prst="rect">
              <a:avLst/>
            </a:prstGeom>
          </p:spPr>
        </p:pic>
        <p:pic>
          <p:nvPicPr>
            <p:cNvPr id="44" name="Picture 4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5"/>
                <a:stretch>
                  <a:fillRect/>
                </a:stretch>
              </p:blipFill>
            </mc:Choice>
            <mc:Fallback>
              <p:blipFill>
                <a:blip r:embed="rId16"/>
                <a:stretch>
                  <a:fillRect/>
                </a:stretch>
              </p:blipFill>
            </mc:Fallback>
          </mc:AlternateContent>
          <p:spPr>
            <a:xfrm>
              <a:off x="3502025" y="3708400"/>
              <a:ext cx="444500" cy="228600"/>
            </a:xfrm>
            <a:prstGeom prst="rect">
              <a:avLst/>
            </a:prstGeom>
          </p:spPr>
        </p:pic>
        <p:pic>
          <p:nvPicPr>
            <p:cNvPr id="45" name="Picture 4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7"/>
                <a:stretch>
                  <a:fillRect/>
                </a:stretch>
              </p:blipFill>
            </mc:Choice>
            <mc:Fallback>
              <p:blipFill>
                <a:blip r:embed="rId18"/>
                <a:stretch>
                  <a:fillRect/>
                </a:stretch>
              </p:blipFill>
            </mc:Fallback>
          </mc:AlternateContent>
          <p:spPr>
            <a:xfrm>
              <a:off x="6005513" y="4195763"/>
              <a:ext cx="419100" cy="190500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9"/>
                <a:stretch>
                  <a:fillRect/>
                </a:stretch>
              </p:blipFill>
            </mc:Choice>
            <mc:Fallback>
              <p:blipFill>
                <a:blip r:embed="rId20"/>
                <a:stretch>
                  <a:fillRect/>
                </a:stretch>
              </p:blipFill>
            </mc:Fallback>
          </mc:AlternateContent>
          <p:spPr>
            <a:xfrm>
              <a:off x="2796270" y="3060700"/>
              <a:ext cx="241300" cy="228600"/>
            </a:xfrm>
            <a:prstGeom prst="rect">
              <a:avLst/>
            </a:prstGeom>
          </p:spPr>
        </p:pic>
        <p:pic>
          <p:nvPicPr>
            <p:cNvPr id="47" name="Picture 46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1"/>
                <a:stretch>
                  <a:fillRect/>
                </a:stretch>
              </p:blipFill>
            </mc:Choice>
            <mc:Fallback>
              <p:blipFill>
                <a:blip r:embed="rId22"/>
                <a:stretch>
                  <a:fillRect/>
                </a:stretch>
              </p:blipFill>
            </mc:Fallback>
          </mc:AlternateContent>
          <p:spPr>
            <a:xfrm>
              <a:off x="5329238" y="3098800"/>
              <a:ext cx="266700" cy="190500"/>
            </a:xfrm>
            <a:prstGeom prst="rect">
              <a:avLst/>
            </a:prstGeom>
          </p:spPr>
        </p:pic>
        <p:pic>
          <p:nvPicPr>
            <p:cNvPr id="48" name="Picture 47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1014413" y="3159125"/>
              <a:ext cx="215900" cy="190500"/>
            </a:xfrm>
            <a:prstGeom prst="rect">
              <a:avLst/>
            </a:prstGeom>
          </p:spPr>
        </p:pic>
        <p:pic>
          <p:nvPicPr>
            <p:cNvPr id="49" name="Picture 4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5"/>
                <a:stretch>
                  <a:fillRect/>
                </a:stretch>
              </p:blipFill>
            </mc:Choice>
            <mc:Fallback>
              <p:blipFill>
                <a:blip r:embed="rId26"/>
                <a:stretch>
                  <a:fillRect/>
                </a:stretch>
              </p:blipFill>
            </mc:Fallback>
          </mc:AlternateContent>
          <p:spPr>
            <a:xfrm>
              <a:off x="1960778" y="3060700"/>
              <a:ext cx="254000" cy="228600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7"/>
                <a:stretch>
                  <a:fillRect/>
                </a:stretch>
              </p:blipFill>
            </mc:Choice>
            <mc:Fallback>
              <p:blipFill>
                <a:blip r:embed="rId28"/>
                <a:stretch>
                  <a:fillRect/>
                </a:stretch>
              </p:blipFill>
            </mc:Fallback>
          </mc:AlternateContent>
          <p:spPr>
            <a:xfrm>
              <a:off x="4430085" y="3122613"/>
              <a:ext cx="279400" cy="190500"/>
            </a:xfrm>
            <a:prstGeom prst="rect">
              <a:avLst/>
            </a:prstGeom>
          </p:spPr>
        </p:pic>
        <p:pic>
          <p:nvPicPr>
            <p:cNvPr id="51" name="Picture 50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9"/>
                <a:stretch>
                  <a:fillRect/>
                </a:stretch>
              </p:blipFill>
            </mc:Choice>
            <mc:Fallback>
              <p:blipFill>
                <a:blip r:embed="rId30"/>
                <a:stretch>
                  <a:fillRect/>
                </a:stretch>
              </p:blipFill>
            </mc:Fallback>
          </mc:AlternateContent>
          <p:spPr>
            <a:xfrm>
              <a:off x="7616825" y="3148013"/>
              <a:ext cx="203200" cy="190500"/>
            </a:xfrm>
            <a:prstGeom prst="rect">
              <a:avLst/>
            </a:prstGeom>
          </p:spPr>
        </p:pic>
        <p:cxnSp>
          <p:nvCxnSpPr>
            <p:cNvPr id="52" name="Straight Arrow Connector 51"/>
            <p:cNvCxnSpPr/>
            <p:nvPr/>
          </p:nvCxnSpPr>
          <p:spPr>
            <a:xfrm rot="5400000">
              <a:off x="770851" y="369568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1757112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2546614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205037" y="370227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>
              <a:off x="4970795" y="3782048"/>
              <a:ext cx="86643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6156000" y="4139301"/>
              <a:ext cx="1558451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>
              <a:off x="6853311" y="4227355"/>
              <a:ext cx="1709900" cy="1589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1"/>
                <a:stretch>
                  <a:fillRect/>
                </a:stretch>
              </p:blipFill>
            </mc:Choice>
            <mc:Fallback>
              <p:blipFill>
                <a:blip r:embed="rId32"/>
                <a:stretch>
                  <a:fillRect/>
                </a:stretch>
              </p:blipFill>
            </mc:Fallback>
          </mc:AlternateContent>
          <p:spPr>
            <a:xfrm>
              <a:off x="6834188" y="3123191"/>
              <a:ext cx="215900" cy="190500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1977505" y="1417638"/>
            <a:ext cx="306725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Optimize last layer weights </a:t>
            </a:r>
            <a:r>
              <a:rPr lang="en-US" dirty="0" err="1"/>
              <a:t>w</a:t>
            </a:r>
            <a:r>
              <a:rPr lang="en-US" baseline="-25000" dirty="0" err="1"/>
              <a:t>kl</a:t>
            </a:r>
            <a:endParaRPr lang="en-US" baseline="-25000" dirty="0"/>
          </a:p>
        </p:txBody>
      </p:sp>
      <p:pic>
        <p:nvPicPr>
          <p:cNvPr id="76" name="Picture 7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3"/>
              <a:stretch>
                <a:fillRect/>
              </a:stretch>
            </p:blipFill>
          </mc:Choice>
          <mc:Fallback>
            <p:blipFill>
              <a:blip r:embed="rId34"/>
              <a:stretch>
                <a:fillRect/>
              </a:stretch>
            </p:blipFill>
          </mc:Fallback>
        </mc:AlternateContent>
        <p:spPr>
          <a:xfrm>
            <a:off x="5876096" y="1266270"/>
            <a:ext cx="2362200" cy="520700"/>
          </a:xfrm>
          <a:prstGeom prst="rect">
            <a:avLst/>
          </a:prstGeom>
        </p:spPr>
      </p:pic>
      <p:pic>
        <p:nvPicPr>
          <p:cNvPr id="78" name="Picture 7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5"/>
              <a:stretch>
                <a:fillRect/>
              </a:stretch>
            </p:blipFill>
          </mc:Choice>
          <mc:Fallback>
            <p:blipFill>
              <a:blip r:embed="rId36"/>
              <a:stretch>
                <a:fillRect/>
              </a:stretch>
            </p:blipFill>
          </mc:Fallback>
        </mc:AlternateContent>
        <p:spPr>
          <a:xfrm>
            <a:off x="3159649" y="2465388"/>
            <a:ext cx="3365500" cy="673100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7205000" y="2614014"/>
            <a:ext cx="193236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Calculus chain rule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85</a:t>
            </a:fld>
            <a:endParaRPr lang="en-US"/>
          </a:p>
        </p:txBody>
      </p:sp>
      <p:grpSp>
        <p:nvGrpSpPr>
          <p:cNvPr id="3" name="Group 4"/>
          <p:cNvGrpSpPr/>
          <p:nvPr/>
        </p:nvGrpSpPr>
        <p:grpSpPr>
          <a:xfrm>
            <a:off x="3351084" y="3941246"/>
            <a:ext cx="6263345" cy="2677195"/>
            <a:chOff x="570843" y="3060700"/>
            <a:chExt cx="8166733" cy="3490777"/>
          </a:xfrm>
        </p:grpSpPr>
        <p:grpSp>
          <p:nvGrpSpPr>
            <p:cNvPr id="5" name="Group 4"/>
            <p:cNvGrpSpPr/>
            <p:nvPr/>
          </p:nvGrpSpPr>
          <p:grpSpPr>
            <a:xfrm>
              <a:off x="2208846" y="3905201"/>
              <a:ext cx="587424" cy="587424"/>
              <a:chOff x="5401994" y="3071949"/>
              <a:chExt cx="587424" cy="587424"/>
            </a:xfrm>
          </p:grpSpPr>
          <p:sp>
            <p:nvSpPr>
              <p:cNvPr id="72" name="Oval 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Curved Connector 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7"/>
            <p:cNvGrpSpPr/>
            <p:nvPr/>
          </p:nvGrpSpPr>
          <p:grpSpPr>
            <a:xfrm>
              <a:off x="2208846" y="4930697"/>
              <a:ext cx="587424" cy="587424"/>
              <a:chOff x="5401994" y="3071949"/>
              <a:chExt cx="587424" cy="587424"/>
            </a:xfrm>
          </p:grpSpPr>
          <p:sp>
            <p:nvSpPr>
              <p:cNvPr id="70" name="Oval 8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Curved Connector 7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0"/>
            <p:cNvGrpSpPr/>
            <p:nvPr/>
          </p:nvGrpSpPr>
          <p:grpSpPr>
            <a:xfrm>
              <a:off x="2208846" y="5964053"/>
              <a:ext cx="587424" cy="587424"/>
              <a:chOff x="5401994" y="3071949"/>
              <a:chExt cx="587424" cy="587424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Curved Connector 68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3"/>
            <p:cNvGrpSpPr/>
            <p:nvPr/>
          </p:nvGrpSpPr>
          <p:grpSpPr>
            <a:xfrm>
              <a:off x="4709485" y="3905201"/>
              <a:ext cx="587424" cy="587424"/>
              <a:chOff x="5401994" y="3071949"/>
              <a:chExt cx="587424" cy="587424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Curved Connector 6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16"/>
            <p:cNvGrpSpPr/>
            <p:nvPr/>
          </p:nvGrpSpPr>
          <p:grpSpPr>
            <a:xfrm>
              <a:off x="4709485" y="4930697"/>
              <a:ext cx="587424" cy="587424"/>
              <a:chOff x="5401994" y="3071949"/>
              <a:chExt cx="587424" cy="58742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Curved Connector 64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9"/>
            <p:cNvGrpSpPr/>
            <p:nvPr/>
          </p:nvGrpSpPr>
          <p:grpSpPr>
            <a:xfrm>
              <a:off x="4709485" y="5964053"/>
              <a:ext cx="587424" cy="587424"/>
              <a:chOff x="5401994" y="3071949"/>
              <a:chExt cx="587424" cy="587424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Curved Connector 62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2"/>
            <p:cNvGrpSpPr/>
            <p:nvPr/>
          </p:nvGrpSpPr>
          <p:grpSpPr>
            <a:xfrm>
              <a:off x="6985339" y="4930697"/>
              <a:ext cx="587424" cy="587424"/>
              <a:chOff x="5401994" y="3071949"/>
              <a:chExt cx="587424" cy="587424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Curved Connector 6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674663" y="4025559"/>
              <a:ext cx="279400" cy="190500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681013" y="4728821"/>
              <a:ext cx="266700" cy="19050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649633" y="5459858"/>
              <a:ext cx="279400" cy="1905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570843" y="6259353"/>
              <a:ext cx="355600" cy="19050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2796270" y="4198913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796270" y="4198913"/>
              <a:ext cx="1999241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796270" y="4198913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796270" y="4198913"/>
              <a:ext cx="1913215" cy="10254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796270" y="5224409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796270" y="5224409"/>
              <a:ext cx="1913215" cy="10333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796270" y="6257765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796270" y="5432095"/>
              <a:ext cx="1999241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796270" y="4406599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3" idx="3"/>
            </p:cNvCxnSpPr>
            <p:nvPr/>
          </p:nvCxnSpPr>
          <p:spPr>
            <a:xfrm>
              <a:off x="954063" y="4120809"/>
              <a:ext cx="1254783" cy="781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3" idx="3"/>
            </p:cNvCxnSpPr>
            <p:nvPr/>
          </p:nvCxnSpPr>
          <p:spPr>
            <a:xfrm>
              <a:off x="954063" y="4120809"/>
              <a:ext cx="1340809" cy="8959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3" idx="3"/>
            </p:cNvCxnSpPr>
            <p:nvPr/>
          </p:nvCxnSpPr>
          <p:spPr>
            <a:xfrm>
              <a:off x="954063" y="4120809"/>
              <a:ext cx="1340809" cy="19292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4" idx="3"/>
            </p:cNvCxnSpPr>
            <p:nvPr/>
          </p:nvCxnSpPr>
          <p:spPr>
            <a:xfrm flipV="1">
              <a:off x="947713" y="4198913"/>
              <a:ext cx="1261133" cy="6251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4" idx="3"/>
            </p:cNvCxnSpPr>
            <p:nvPr/>
          </p:nvCxnSpPr>
          <p:spPr>
            <a:xfrm>
              <a:off x="947713" y="4824071"/>
              <a:ext cx="1261133" cy="400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4" idx="3"/>
            </p:cNvCxnSpPr>
            <p:nvPr/>
          </p:nvCxnSpPr>
          <p:spPr>
            <a:xfrm>
              <a:off x="947713" y="4824071"/>
              <a:ext cx="1261133" cy="14336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5" idx="3"/>
            </p:cNvCxnSpPr>
            <p:nvPr/>
          </p:nvCxnSpPr>
          <p:spPr>
            <a:xfrm flipV="1">
              <a:off x="929033" y="4406599"/>
              <a:ext cx="1365839" cy="11485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5" idx="3"/>
            </p:cNvCxnSpPr>
            <p:nvPr/>
          </p:nvCxnSpPr>
          <p:spPr>
            <a:xfrm flipV="1">
              <a:off x="929033" y="5224409"/>
              <a:ext cx="1279813" cy="3306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6" idx="3"/>
            </p:cNvCxnSpPr>
            <p:nvPr/>
          </p:nvCxnSpPr>
          <p:spPr>
            <a:xfrm flipV="1">
              <a:off x="926443" y="6257765"/>
              <a:ext cx="1282403" cy="968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6" idx="3"/>
            </p:cNvCxnSpPr>
            <p:nvPr/>
          </p:nvCxnSpPr>
          <p:spPr>
            <a:xfrm flipV="1">
              <a:off x="926443" y="5432095"/>
              <a:ext cx="1368429" cy="9225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5" idx="3"/>
            </p:cNvCxnSpPr>
            <p:nvPr/>
          </p:nvCxnSpPr>
          <p:spPr>
            <a:xfrm>
              <a:off x="929033" y="5555108"/>
              <a:ext cx="1279813" cy="7026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6" idx="3"/>
            </p:cNvCxnSpPr>
            <p:nvPr/>
          </p:nvCxnSpPr>
          <p:spPr>
            <a:xfrm flipV="1">
              <a:off x="926443" y="4406599"/>
              <a:ext cx="1368429" cy="1948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5296909" y="5432095"/>
              <a:ext cx="1774456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296909" y="5224409"/>
              <a:ext cx="168843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296909" y="4198913"/>
              <a:ext cx="1774456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7572763" y="5224409"/>
              <a:ext cx="302800" cy="39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7886676" y="5038725"/>
              <a:ext cx="850900" cy="381000"/>
            </a:xfrm>
            <a:prstGeom prst="rect">
              <a:avLst/>
            </a:prstGeom>
          </p:spPr>
        </p:pic>
        <p:pic>
          <p:nvPicPr>
            <p:cNvPr id="43" name="Picture 4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2"/>
                <a:stretch>
                  <a:fillRect/>
                </a:stretch>
              </p:blipFill>
            </mc:Choice>
            <mc:Fallback>
              <p:blipFill>
                <a:blip r:embed="rId13"/>
                <a:stretch>
                  <a:fillRect/>
                </a:stretch>
              </p:blipFill>
            </mc:Fallback>
          </mc:AlternateContent>
          <p:spPr>
            <a:xfrm>
              <a:off x="1443038" y="3757613"/>
              <a:ext cx="393700" cy="228600"/>
            </a:xfrm>
            <a:prstGeom prst="rect">
              <a:avLst/>
            </a:prstGeom>
          </p:spPr>
        </p:pic>
        <p:pic>
          <p:nvPicPr>
            <p:cNvPr id="44" name="Picture 4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4"/>
                <a:stretch>
                  <a:fillRect/>
                </a:stretch>
              </p:blipFill>
            </mc:Choice>
            <mc:Fallback>
              <p:blipFill>
                <a:blip r:embed="rId15"/>
                <a:stretch>
                  <a:fillRect/>
                </a:stretch>
              </p:blipFill>
            </mc:Fallback>
          </mc:AlternateContent>
          <p:spPr>
            <a:xfrm>
              <a:off x="3502025" y="3708400"/>
              <a:ext cx="444500" cy="228600"/>
            </a:xfrm>
            <a:prstGeom prst="rect">
              <a:avLst/>
            </a:prstGeom>
          </p:spPr>
        </p:pic>
        <p:pic>
          <p:nvPicPr>
            <p:cNvPr id="45" name="Picture 4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6"/>
                <a:stretch>
                  <a:fillRect/>
                </a:stretch>
              </p:blipFill>
            </mc:Choice>
            <mc:Fallback>
              <p:blipFill>
                <a:blip r:embed="rId17"/>
                <a:stretch>
                  <a:fillRect/>
                </a:stretch>
              </p:blipFill>
            </mc:Fallback>
          </mc:AlternateContent>
          <p:spPr>
            <a:xfrm>
              <a:off x="6005513" y="4195763"/>
              <a:ext cx="419100" cy="190500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8"/>
                <a:stretch>
                  <a:fillRect/>
                </a:stretch>
              </p:blipFill>
            </mc:Choice>
            <mc:Fallback>
              <p:blipFill>
                <a:blip r:embed="rId19"/>
                <a:stretch>
                  <a:fillRect/>
                </a:stretch>
              </p:blipFill>
            </mc:Fallback>
          </mc:AlternateContent>
          <p:spPr>
            <a:xfrm>
              <a:off x="2796270" y="3060700"/>
              <a:ext cx="241300" cy="228600"/>
            </a:xfrm>
            <a:prstGeom prst="rect">
              <a:avLst/>
            </a:prstGeom>
          </p:spPr>
        </p:pic>
        <p:pic>
          <p:nvPicPr>
            <p:cNvPr id="47" name="Picture 46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0"/>
                <a:stretch>
                  <a:fillRect/>
                </a:stretch>
              </p:blipFill>
            </mc:Choice>
            <mc:Fallback>
              <p:blipFill>
                <a:blip r:embed="rId21"/>
                <a:stretch>
                  <a:fillRect/>
                </a:stretch>
              </p:blipFill>
            </mc:Fallback>
          </mc:AlternateContent>
          <p:spPr>
            <a:xfrm>
              <a:off x="5329238" y="3098800"/>
              <a:ext cx="266700" cy="190500"/>
            </a:xfrm>
            <a:prstGeom prst="rect">
              <a:avLst/>
            </a:prstGeom>
          </p:spPr>
        </p:pic>
        <p:pic>
          <p:nvPicPr>
            <p:cNvPr id="48" name="Picture 47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2"/>
                <a:stretch>
                  <a:fillRect/>
                </a:stretch>
              </p:blipFill>
            </mc:Choice>
            <mc:Fallback>
              <p:blipFill>
                <a:blip r:embed="rId23"/>
                <a:stretch>
                  <a:fillRect/>
                </a:stretch>
              </p:blipFill>
            </mc:Fallback>
          </mc:AlternateContent>
          <p:spPr>
            <a:xfrm>
              <a:off x="1014413" y="3159125"/>
              <a:ext cx="215900" cy="190500"/>
            </a:xfrm>
            <a:prstGeom prst="rect">
              <a:avLst/>
            </a:prstGeom>
          </p:spPr>
        </p:pic>
        <p:pic>
          <p:nvPicPr>
            <p:cNvPr id="49" name="Picture 4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4"/>
                <a:stretch>
                  <a:fillRect/>
                </a:stretch>
              </p:blipFill>
            </mc:Choice>
            <mc:Fallback>
              <p:blipFill>
                <a:blip r:embed="rId25"/>
                <a:stretch>
                  <a:fillRect/>
                </a:stretch>
              </p:blipFill>
            </mc:Fallback>
          </mc:AlternateContent>
          <p:spPr>
            <a:xfrm>
              <a:off x="1960778" y="3060700"/>
              <a:ext cx="254000" cy="228600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6"/>
                <a:stretch>
                  <a:fillRect/>
                </a:stretch>
              </p:blipFill>
            </mc:Choice>
            <mc:Fallback>
              <p:blipFill>
                <a:blip r:embed="rId27"/>
                <a:stretch>
                  <a:fillRect/>
                </a:stretch>
              </p:blipFill>
            </mc:Fallback>
          </mc:AlternateContent>
          <p:spPr>
            <a:xfrm>
              <a:off x="4430085" y="3122613"/>
              <a:ext cx="279400" cy="190500"/>
            </a:xfrm>
            <a:prstGeom prst="rect">
              <a:avLst/>
            </a:prstGeom>
          </p:spPr>
        </p:pic>
        <p:pic>
          <p:nvPicPr>
            <p:cNvPr id="51" name="Picture 50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8"/>
                <a:stretch>
                  <a:fillRect/>
                </a:stretch>
              </p:blipFill>
            </mc:Choice>
            <mc:Fallback>
              <p:blipFill>
                <a:blip r:embed="rId29"/>
                <a:stretch>
                  <a:fillRect/>
                </a:stretch>
              </p:blipFill>
            </mc:Fallback>
          </mc:AlternateContent>
          <p:spPr>
            <a:xfrm>
              <a:off x="7616825" y="3148013"/>
              <a:ext cx="203200" cy="190500"/>
            </a:xfrm>
            <a:prstGeom prst="rect">
              <a:avLst/>
            </a:prstGeom>
          </p:spPr>
        </p:pic>
        <p:cxnSp>
          <p:nvCxnSpPr>
            <p:cNvPr id="52" name="Straight Arrow Connector 51"/>
            <p:cNvCxnSpPr/>
            <p:nvPr/>
          </p:nvCxnSpPr>
          <p:spPr>
            <a:xfrm rot="5400000">
              <a:off x="770851" y="369568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1757112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2546614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205037" y="370227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>
              <a:off x="4970795" y="3782048"/>
              <a:ext cx="86643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6156000" y="4139301"/>
              <a:ext cx="1558451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>
              <a:off x="6853311" y="4227355"/>
              <a:ext cx="1709900" cy="1589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0"/>
                <a:stretch>
                  <a:fillRect/>
                </a:stretch>
              </p:blipFill>
            </mc:Choice>
            <mc:Fallback>
              <p:blipFill>
                <a:blip r:embed="rId31"/>
                <a:stretch>
                  <a:fillRect/>
                </a:stretch>
              </p:blipFill>
            </mc:Fallback>
          </mc:AlternateContent>
          <p:spPr>
            <a:xfrm>
              <a:off x="6834188" y="3123191"/>
              <a:ext cx="215900" cy="190500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1977505" y="1417638"/>
            <a:ext cx="306725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Optimize last layer weights </a:t>
            </a:r>
            <a:r>
              <a:rPr lang="en-US" dirty="0" err="1"/>
              <a:t>w</a:t>
            </a:r>
            <a:r>
              <a:rPr lang="en-US" baseline="-25000" dirty="0" err="1"/>
              <a:t>kl</a:t>
            </a:r>
            <a:endParaRPr lang="en-US" baseline="-25000" dirty="0"/>
          </a:p>
        </p:txBody>
      </p:sp>
      <p:pic>
        <p:nvPicPr>
          <p:cNvPr id="76" name="Picture 7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2"/>
              <a:stretch>
                <a:fillRect/>
              </a:stretch>
            </p:blipFill>
          </mc:Choice>
          <mc:Fallback>
            <p:blipFill>
              <a:blip r:embed="rId33"/>
              <a:stretch>
                <a:fillRect/>
              </a:stretch>
            </p:blipFill>
          </mc:Fallback>
        </mc:AlternateContent>
        <p:spPr>
          <a:xfrm>
            <a:off x="5876096" y="1266270"/>
            <a:ext cx="2362200" cy="520700"/>
          </a:xfrm>
          <a:prstGeom prst="rect">
            <a:avLst/>
          </a:prstGeom>
        </p:spPr>
      </p:pic>
      <p:pic>
        <p:nvPicPr>
          <p:cNvPr id="78" name="Picture 7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4"/>
              <a:stretch>
                <a:fillRect/>
              </a:stretch>
            </p:blipFill>
          </mc:Choice>
          <mc:Fallback>
            <p:blipFill>
              <a:blip r:embed="rId35"/>
              <a:stretch>
                <a:fillRect/>
              </a:stretch>
            </p:blipFill>
          </mc:Fallback>
        </mc:AlternateContent>
        <p:spPr>
          <a:xfrm>
            <a:off x="3159648" y="1940914"/>
            <a:ext cx="3365500" cy="673100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7135678" y="1977901"/>
            <a:ext cx="193236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Calculus chain rule</a:t>
            </a:r>
          </a:p>
        </p:txBody>
      </p:sp>
      <p:pic>
        <p:nvPicPr>
          <p:cNvPr id="80" name="Picture 7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6"/>
              <a:stretch>
                <a:fillRect/>
              </a:stretch>
            </p:blipFill>
          </mc:Choice>
          <mc:Fallback>
            <p:blipFill>
              <a:blip r:embed="rId37"/>
              <a:stretch>
                <a:fillRect/>
              </a:stretch>
            </p:blipFill>
          </mc:Fallback>
        </mc:AlternateContent>
        <p:spPr>
          <a:xfrm>
            <a:off x="3255963" y="2905125"/>
            <a:ext cx="4724400" cy="6985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86</a:t>
            </a:fld>
            <a:endParaRPr lang="en-US"/>
          </a:p>
        </p:txBody>
      </p:sp>
      <p:grpSp>
        <p:nvGrpSpPr>
          <p:cNvPr id="3" name="Group 4"/>
          <p:cNvGrpSpPr/>
          <p:nvPr/>
        </p:nvGrpSpPr>
        <p:grpSpPr>
          <a:xfrm>
            <a:off x="3351084" y="3941246"/>
            <a:ext cx="6263345" cy="2677195"/>
            <a:chOff x="570843" y="3060700"/>
            <a:chExt cx="8166733" cy="3490777"/>
          </a:xfrm>
        </p:grpSpPr>
        <p:grpSp>
          <p:nvGrpSpPr>
            <p:cNvPr id="5" name="Group 4"/>
            <p:cNvGrpSpPr/>
            <p:nvPr/>
          </p:nvGrpSpPr>
          <p:grpSpPr>
            <a:xfrm>
              <a:off x="2208846" y="3905201"/>
              <a:ext cx="587424" cy="587424"/>
              <a:chOff x="5401994" y="3071949"/>
              <a:chExt cx="587424" cy="587424"/>
            </a:xfrm>
          </p:grpSpPr>
          <p:sp>
            <p:nvSpPr>
              <p:cNvPr id="72" name="Oval 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Curved Connector 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7"/>
            <p:cNvGrpSpPr/>
            <p:nvPr/>
          </p:nvGrpSpPr>
          <p:grpSpPr>
            <a:xfrm>
              <a:off x="2208846" y="4930697"/>
              <a:ext cx="587424" cy="587424"/>
              <a:chOff x="5401994" y="3071949"/>
              <a:chExt cx="587424" cy="587424"/>
            </a:xfrm>
          </p:grpSpPr>
          <p:sp>
            <p:nvSpPr>
              <p:cNvPr id="70" name="Oval 8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Curved Connector 7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0"/>
            <p:cNvGrpSpPr/>
            <p:nvPr/>
          </p:nvGrpSpPr>
          <p:grpSpPr>
            <a:xfrm>
              <a:off x="2208846" y="5964053"/>
              <a:ext cx="587424" cy="587424"/>
              <a:chOff x="5401994" y="3071949"/>
              <a:chExt cx="587424" cy="587424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Curved Connector 68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3"/>
            <p:cNvGrpSpPr/>
            <p:nvPr/>
          </p:nvGrpSpPr>
          <p:grpSpPr>
            <a:xfrm>
              <a:off x="4709485" y="3905201"/>
              <a:ext cx="587424" cy="587424"/>
              <a:chOff x="5401994" y="3071949"/>
              <a:chExt cx="587424" cy="587424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Curved Connector 6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16"/>
            <p:cNvGrpSpPr/>
            <p:nvPr/>
          </p:nvGrpSpPr>
          <p:grpSpPr>
            <a:xfrm>
              <a:off x="4709485" y="4930697"/>
              <a:ext cx="587424" cy="587424"/>
              <a:chOff x="5401994" y="3071949"/>
              <a:chExt cx="587424" cy="58742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Curved Connector 64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9"/>
            <p:cNvGrpSpPr/>
            <p:nvPr/>
          </p:nvGrpSpPr>
          <p:grpSpPr>
            <a:xfrm>
              <a:off x="4709485" y="5964053"/>
              <a:ext cx="587424" cy="587424"/>
              <a:chOff x="5401994" y="3071949"/>
              <a:chExt cx="587424" cy="587424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Curved Connector 62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2"/>
            <p:cNvGrpSpPr/>
            <p:nvPr/>
          </p:nvGrpSpPr>
          <p:grpSpPr>
            <a:xfrm>
              <a:off x="6985339" y="4930697"/>
              <a:ext cx="587424" cy="587424"/>
              <a:chOff x="5401994" y="3071949"/>
              <a:chExt cx="587424" cy="587424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Curved Connector 6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674663" y="4025559"/>
              <a:ext cx="279400" cy="190500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681013" y="4728821"/>
              <a:ext cx="266700" cy="19050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649633" y="5459858"/>
              <a:ext cx="279400" cy="1905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570843" y="6259353"/>
              <a:ext cx="355600" cy="19050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2796270" y="4198913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796270" y="4198913"/>
              <a:ext cx="1999241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796270" y="4198913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796270" y="4198913"/>
              <a:ext cx="1913215" cy="10254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796270" y="5224409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796270" y="5224409"/>
              <a:ext cx="1913215" cy="10333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796270" y="6257765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796270" y="5432095"/>
              <a:ext cx="1999241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796270" y="4406599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3" idx="3"/>
            </p:cNvCxnSpPr>
            <p:nvPr/>
          </p:nvCxnSpPr>
          <p:spPr>
            <a:xfrm>
              <a:off x="954063" y="4120809"/>
              <a:ext cx="1254783" cy="781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3" idx="3"/>
            </p:cNvCxnSpPr>
            <p:nvPr/>
          </p:nvCxnSpPr>
          <p:spPr>
            <a:xfrm>
              <a:off x="954063" y="4120809"/>
              <a:ext cx="1340809" cy="8959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3" idx="3"/>
            </p:cNvCxnSpPr>
            <p:nvPr/>
          </p:nvCxnSpPr>
          <p:spPr>
            <a:xfrm>
              <a:off x="954063" y="4120809"/>
              <a:ext cx="1340809" cy="19292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4" idx="3"/>
            </p:cNvCxnSpPr>
            <p:nvPr/>
          </p:nvCxnSpPr>
          <p:spPr>
            <a:xfrm flipV="1">
              <a:off x="947713" y="4198913"/>
              <a:ext cx="1261133" cy="6251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4" idx="3"/>
            </p:cNvCxnSpPr>
            <p:nvPr/>
          </p:nvCxnSpPr>
          <p:spPr>
            <a:xfrm>
              <a:off x="947713" y="4824071"/>
              <a:ext cx="1261133" cy="400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4" idx="3"/>
            </p:cNvCxnSpPr>
            <p:nvPr/>
          </p:nvCxnSpPr>
          <p:spPr>
            <a:xfrm>
              <a:off x="947713" y="4824071"/>
              <a:ext cx="1261133" cy="14336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5" idx="3"/>
            </p:cNvCxnSpPr>
            <p:nvPr/>
          </p:nvCxnSpPr>
          <p:spPr>
            <a:xfrm flipV="1">
              <a:off x="929033" y="4406599"/>
              <a:ext cx="1365839" cy="11485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5" idx="3"/>
            </p:cNvCxnSpPr>
            <p:nvPr/>
          </p:nvCxnSpPr>
          <p:spPr>
            <a:xfrm flipV="1">
              <a:off x="929033" y="5224409"/>
              <a:ext cx="1279813" cy="3306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6" idx="3"/>
            </p:cNvCxnSpPr>
            <p:nvPr/>
          </p:nvCxnSpPr>
          <p:spPr>
            <a:xfrm flipV="1">
              <a:off x="926443" y="6257765"/>
              <a:ext cx="1282403" cy="968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6" idx="3"/>
            </p:cNvCxnSpPr>
            <p:nvPr/>
          </p:nvCxnSpPr>
          <p:spPr>
            <a:xfrm flipV="1">
              <a:off x="926443" y="5432095"/>
              <a:ext cx="1368429" cy="9225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5" idx="3"/>
            </p:cNvCxnSpPr>
            <p:nvPr/>
          </p:nvCxnSpPr>
          <p:spPr>
            <a:xfrm>
              <a:off x="929033" y="5555108"/>
              <a:ext cx="1279813" cy="7026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6" idx="3"/>
            </p:cNvCxnSpPr>
            <p:nvPr/>
          </p:nvCxnSpPr>
          <p:spPr>
            <a:xfrm flipV="1">
              <a:off x="926443" y="4406599"/>
              <a:ext cx="1368429" cy="1948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5296909" y="5432095"/>
              <a:ext cx="1774456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296909" y="5224409"/>
              <a:ext cx="168843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296909" y="4198913"/>
              <a:ext cx="1774456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7572763" y="5224409"/>
              <a:ext cx="302800" cy="39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7886676" y="5038725"/>
              <a:ext cx="850900" cy="381000"/>
            </a:xfrm>
            <a:prstGeom prst="rect">
              <a:avLst/>
            </a:prstGeom>
          </p:spPr>
        </p:pic>
        <p:pic>
          <p:nvPicPr>
            <p:cNvPr id="43" name="Picture 4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2"/>
                <a:stretch>
                  <a:fillRect/>
                </a:stretch>
              </p:blipFill>
            </mc:Choice>
            <mc:Fallback>
              <p:blipFill>
                <a:blip r:embed="rId13"/>
                <a:stretch>
                  <a:fillRect/>
                </a:stretch>
              </p:blipFill>
            </mc:Fallback>
          </mc:AlternateContent>
          <p:spPr>
            <a:xfrm>
              <a:off x="1443038" y="3757613"/>
              <a:ext cx="393700" cy="228600"/>
            </a:xfrm>
            <a:prstGeom prst="rect">
              <a:avLst/>
            </a:prstGeom>
          </p:spPr>
        </p:pic>
        <p:pic>
          <p:nvPicPr>
            <p:cNvPr id="44" name="Picture 4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4"/>
                <a:stretch>
                  <a:fillRect/>
                </a:stretch>
              </p:blipFill>
            </mc:Choice>
            <mc:Fallback>
              <p:blipFill>
                <a:blip r:embed="rId15"/>
                <a:stretch>
                  <a:fillRect/>
                </a:stretch>
              </p:blipFill>
            </mc:Fallback>
          </mc:AlternateContent>
          <p:spPr>
            <a:xfrm>
              <a:off x="3502025" y="3708400"/>
              <a:ext cx="444500" cy="228600"/>
            </a:xfrm>
            <a:prstGeom prst="rect">
              <a:avLst/>
            </a:prstGeom>
          </p:spPr>
        </p:pic>
        <p:pic>
          <p:nvPicPr>
            <p:cNvPr id="45" name="Picture 4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6"/>
                <a:stretch>
                  <a:fillRect/>
                </a:stretch>
              </p:blipFill>
            </mc:Choice>
            <mc:Fallback>
              <p:blipFill>
                <a:blip r:embed="rId17"/>
                <a:stretch>
                  <a:fillRect/>
                </a:stretch>
              </p:blipFill>
            </mc:Fallback>
          </mc:AlternateContent>
          <p:spPr>
            <a:xfrm>
              <a:off x="6005513" y="4195763"/>
              <a:ext cx="419100" cy="190500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8"/>
                <a:stretch>
                  <a:fillRect/>
                </a:stretch>
              </p:blipFill>
            </mc:Choice>
            <mc:Fallback>
              <p:blipFill>
                <a:blip r:embed="rId19"/>
                <a:stretch>
                  <a:fillRect/>
                </a:stretch>
              </p:blipFill>
            </mc:Fallback>
          </mc:AlternateContent>
          <p:spPr>
            <a:xfrm>
              <a:off x="2796270" y="3060700"/>
              <a:ext cx="241300" cy="228600"/>
            </a:xfrm>
            <a:prstGeom prst="rect">
              <a:avLst/>
            </a:prstGeom>
          </p:spPr>
        </p:pic>
        <p:pic>
          <p:nvPicPr>
            <p:cNvPr id="47" name="Picture 46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0"/>
                <a:stretch>
                  <a:fillRect/>
                </a:stretch>
              </p:blipFill>
            </mc:Choice>
            <mc:Fallback>
              <p:blipFill>
                <a:blip r:embed="rId21"/>
                <a:stretch>
                  <a:fillRect/>
                </a:stretch>
              </p:blipFill>
            </mc:Fallback>
          </mc:AlternateContent>
          <p:spPr>
            <a:xfrm>
              <a:off x="5329238" y="3098800"/>
              <a:ext cx="266700" cy="190500"/>
            </a:xfrm>
            <a:prstGeom prst="rect">
              <a:avLst/>
            </a:prstGeom>
          </p:spPr>
        </p:pic>
        <p:pic>
          <p:nvPicPr>
            <p:cNvPr id="48" name="Picture 47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2"/>
                <a:stretch>
                  <a:fillRect/>
                </a:stretch>
              </p:blipFill>
            </mc:Choice>
            <mc:Fallback>
              <p:blipFill>
                <a:blip r:embed="rId23"/>
                <a:stretch>
                  <a:fillRect/>
                </a:stretch>
              </p:blipFill>
            </mc:Fallback>
          </mc:AlternateContent>
          <p:spPr>
            <a:xfrm>
              <a:off x="1014413" y="3159125"/>
              <a:ext cx="215900" cy="190500"/>
            </a:xfrm>
            <a:prstGeom prst="rect">
              <a:avLst/>
            </a:prstGeom>
          </p:spPr>
        </p:pic>
        <p:pic>
          <p:nvPicPr>
            <p:cNvPr id="49" name="Picture 4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4"/>
                <a:stretch>
                  <a:fillRect/>
                </a:stretch>
              </p:blipFill>
            </mc:Choice>
            <mc:Fallback>
              <p:blipFill>
                <a:blip r:embed="rId25"/>
                <a:stretch>
                  <a:fillRect/>
                </a:stretch>
              </p:blipFill>
            </mc:Fallback>
          </mc:AlternateContent>
          <p:spPr>
            <a:xfrm>
              <a:off x="1960778" y="3060700"/>
              <a:ext cx="254000" cy="228600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6"/>
                <a:stretch>
                  <a:fillRect/>
                </a:stretch>
              </p:blipFill>
            </mc:Choice>
            <mc:Fallback>
              <p:blipFill>
                <a:blip r:embed="rId27"/>
                <a:stretch>
                  <a:fillRect/>
                </a:stretch>
              </p:blipFill>
            </mc:Fallback>
          </mc:AlternateContent>
          <p:spPr>
            <a:xfrm>
              <a:off x="4430085" y="3122613"/>
              <a:ext cx="279400" cy="190500"/>
            </a:xfrm>
            <a:prstGeom prst="rect">
              <a:avLst/>
            </a:prstGeom>
          </p:spPr>
        </p:pic>
        <p:pic>
          <p:nvPicPr>
            <p:cNvPr id="51" name="Picture 50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8"/>
                <a:stretch>
                  <a:fillRect/>
                </a:stretch>
              </p:blipFill>
            </mc:Choice>
            <mc:Fallback>
              <p:blipFill>
                <a:blip r:embed="rId29"/>
                <a:stretch>
                  <a:fillRect/>
                </a:stretch>
              </p:blipFill>
            </mc:Fallback>
          </mc:AlternateContent>
          <p:spPr>
            <a:xfrm>
              <a:off x="7616825" y="3148013"/>
              <a:ext cx="203200" cy="190500"/>
            </a:xfrm>
            <a:prstGeom prst="rect">
              <a:avLst/>
            </a:prstGeom>
          </p:spPr>
        </p:pic>
        <p:cxnSp>
          <p:nvCxnSpPr>
            <p:cNvPr id="52" name="Straight Arrow Connector 51"/>
            <p:cNvCxnSpPr/>
            <p:nvPr/>
          </p:nvCxnSpPr>
          <p:spPr>
            <a:xfrm rot="5400000">
              <a:off x="770851" y="369568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1757112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2546614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205037" y="370227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>
              <a:off x="4970795" y="3782048"/>
              <a:ext cx="86643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6156000" y="4139301"/>
              <a:ext cx="1558451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>
              <a:off x="6853311" y="4227355"/>
              <a:ext cx="1709900" cy="1589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0"/>
                <a:stretch>
                  <a:fillRect/>
                </a:stretch>
              </p:blipFill>
            </mc:Choice>
            <mc:Fallback>
              <p:blipFill>
                <a:blip r:embed="rId31"/>
                <a:stretch>
                  <a:fillRect/>
                </a:stretch>
              </p:blipFill>
            </mc:Fallback>
          </mc:AlternateContent>
          <p:spPr>
            <a:xfrm>
              <a:off x="6834188" y="3123191"/>
              <a:ext cx="215900" cy="190500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1977505" y="1417638"/>
            <a:ext cx="306725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Optimize last layer weights </a:t>
            </a:r>
            <a:r>
              <a:rPr lang="en-US" dirty="0" err="1"/>
              <a:t>w</a:t>
            </a:r>
            <a:r>
              <a:rPr lang="en-US" baseline="-25000" dirty="0" err="1"/>
              <a:t>kl</a:t>
            </a:r>
            <a:endParaRPr lang="en-US" baseline="-25000" dirty="0"/>
          </a:p>
        </p:txBody>
      </p:sp>
      <p:pic>
        <p:nvPicPr>
          <p:cNvPr id="76" name="Picture 7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2"/>
              <a:stretch>
                <a:fillRect/>
              </a:stretch>
            </p:blipFill>
          </mc:Choice>
          <mc:Fallback>
            <p:blipFill>
              <a:blip r:embed="rId33"/>
              <a:stretch>
                <a:fillRect/>
              </a:stretch>
            </p:blipFill>
          </mc:Fallback>
        </mc:AlternateContent>
        <p:spPr>
          <a:xfrm>
            <a:off x="5876096" y="1266270"/>
            <a:ext cx="2362200" cy="520700"/>
          </a:xfrm>
          <a:prstGeom prst="rect">
            <a:avLst/>
          </a:prstGeom>
        </p:spPr>
      </p:pic>
      <p:pic>
        <p:nvPicPr>
          <p:cNvPr id="78" name="Picture 7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4"/>
              <a:stretch>
                <a:fillRect/>
              </a:stretch>
            </p:blipFill>
          </mc:Choice>
          <mc:Fallback>
            <p:blipFill>
              <a:blip r:embed="rId35"/>
              <a:stretch>
                <a:fillRect/>
              </a:stretch>
            </p:blipFill>
          </mc:Fallback>
        </mc:AlternateContent>
        <p:spPr>
          <a:xfrm>
            <a:off x="3159648" y="1940914"/>
            <a:ext cx="3365500" cy="673100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7135678" y="1977901"/>
            <a:ext cx="193236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Calculus chain rule</a:t>
            </a:r>
          </a:p>
        </p:txBody>
      </p:sp>
      <p:pic>
        <p:nvPicPr>
          <p:cNvPr id="81" name="Picture 80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6"/>
              <a:stretch>
                <a:fillRect/>
              </a:stretch>
            </p:blipFill>
          </mc:Choice>
          <mc:Fallback>
            <p:blipFill>
              <a:blip r:embed="rId37"/>
              <a:stretch>
                <a:fillRect/>
              </a:stretch>
            </p:blipFill>
          </mc:Fallback>
        </mc:AlternateContent>
        <p:spPr>
          <a:xfrm>
            <a:off x="3249398" y="2905703"/>
            <a:ext cx="5130800" cy="6985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87</a:t>
            </a:fld>
            <a:endParaRPr lang="en-US"/>
          </a:p>
        </p:txBody>
      </p:sp>
      <p:grpSp>
        <p:nvGrpSpPr>
          <p:cNvPr id="3" name="Group 4"/>
          <p:cNvGrpSpPr/>
          <p:nvPr/>
        </p:nvGrpSpPr>
        <p:grpSpPr>
          <a:xfrm>
            <a:off x="3351084" y="3941246"/>
            <a:ext cx="6263345" cy="2677195"/>
            <a:chOff x="570843" y="3060700"/>
            <a:chExt cx="8166733" cy="3490777"/>
          </a:xfrm>
        </p:grpSpPr>
        <p:grpSp>
          <p:nvGrpSpPr>
            <p:cNvPr id="5" name="Group 4"/>
            <p:cNvGrpSpPr/>
            <p:nvPr/>
          </p:nvGrpSpPr>
          <p:grpSpPr>
            <a:xfrm>
              <a:off x="2208846" y="3905201"/>
              <a:ext cx="587424" cy="587424"/>
              <a:chOff x="5401994" y="3071949"/>
              <a:chExt cx="587424" cy="587424"/>
            </a:xfrm>
          </p:grpSpPr>
          <p:sp>
            <p:nvSpPr>
              <p:cNvPr id="72" name="Oval 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Curved Connector 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7"/>
            <p:cNvGrpSpPr/>
            <p:nvPr/>
          </p:nvGrpSpPr>
          <p:grpSpPr>
            <a:xfrm>
              <a:off x="2208846" y="4930697"/>
              <a:ext cx="587424" cy="587424"/>
              <a:chOff x="5401994" y="3071949"/>
              <a:chExt cx="587424" cy="587424"/>
            </a:xfrm>
          </p:grpSpPr>
          <p:sp>
            <p:nvSpPr>
              <p:cNvPr id="70" name="Oval 8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Curved Connector 7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0"/>
            <p:cNvGrpSpPr/>
            <p:nvPr/>
          </p:nvGrpSpPr>
          <p:grpSpPr>
            <a:xfrm>
              <a:off x="2208846" y="5964053"/>
              <a:ext cx="587424" cy="587424"/>
              <a:chOff x="5401994" y="3071949"/>
              <a:chExt cx="587424" cy="587424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Curved Connector 68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3"/>
            <p:cNvGrpSpPr/>
            <p:nvPr/>
          </p:nvGrpSpPr>
          <p:grpSpPr>
            <a:xfrm>
              <a:off x="4709485" y="3905201"/>
              <a:ext cx="587424" cy="587424"/>
              <a:chOff x="5401994" y="3071949"/>
              <a:chExt cx="587424" cy="587424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Curved Connector 6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16"/>
            <p:cNvGrpSpPr/>
            <p:nvPr/>
          </p:nvGrpSpPr>
          <p:grpSpPr>
            <a:xfrm>
              <a:off x="4709485" y="4930697"/>
              <a:ext cx="587424" cy="587424"/>
              <a:chOff x="5401994" y="3071949"/>
              <a:chExt cx="587424" cy="58742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Curved Connector 64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9"/>
            <p:cNvGrpSpPr/>
            <p:nvPr/>
          </p:nvGrpSpPr>
          <p:grpSpPr>
            <a:xfrm>
              <a:off x="4709485" y="5964053"/>
              <a:ext cx="587424" cy="587424"/>
              <a:chOff x="5401994" y="3071949"/>
              <a:chExt cx="587424" cy="587424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Curved Connector 62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2"/>
            <p:cNvGrpSpPr/>
            <p:nvPr/>
          </p:nvGrpSpPr>
          <p:grpSpPr>
            <a:xfrm>
              <a:off x="6985339" y="4930697"/>
              <a:ext cx="587424" cy="587424"/>
              <a:chOff x="5401994" y="3071949"/>
              <a:chExt cx="587424" cy="587424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Curved Connector 6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674663" y="4025559"/>
              <a:ext cx="279400" cy="190500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681013" y="4728821"/>
              <a:ext cx="266700" cy="19050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649633" y="5459858"/>
              <a:ext cx="279400" cy="1905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570843" y="6259353"/>
              <a:ext cx="355600" cy="19050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2796270" y="4198913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796270" y="4198913"/>
              <a:ext cx="1999241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796270" y="4198913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796270" y="4198913"/>
              <a:ext cx="1913215" cy="10254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796270" y="5224409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796270" y="5224409"/>
              <a:ext cx="1913215" cy="10333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796270" y="6257765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796270" y="5432095"/>
              <a:ext cx="1999241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796270" y="4406599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3" idx="3"/>
            </p:cNvCxnSpPr>
            <p:nvPr/>
          </p:nvCxnSpPr>
          <p:spPr>
            <a:xfrm>
              <a:off x="954063" y="4120809"/>
              <a:ext cx="1254783" cy="781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3" idx="3"/>
            </p:cNvCxnSpPr>
            <p:nvPr/>
          </p:nvCxnSpPr>
          <p:spPr>
            <a:xfrm>
              <a:off x="954063" y="4120809"/>
              <a:ext cx="1340809" cy="8959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3" idx="3"/>
            </p:cNvCxnSpPr>
            <p:nvPr/>
          </p:nvCxnSpPr>
          <p:spPr>
            <a:xfrm>
              <a:off x="954063" y="4120809"/>
              <a:ext cx="1340809" cy="19292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4" idx="3"/>
            </p:cNvCxnSpPr>
            <p:nvPr/>
          </p:nvCxnSpPr>
          <p:spPr>
            <a:xfrm flipV="1">
              <a:off x="947713" y="4198913"/>
              <a:ext cx="1261133" cy="6251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4" idx="3"/>
            </p:cNvCxnSpPr>
            <p:nvPr/>
          </p:nvCxnSpPr>
          <p:spPr>
            <a:xfrm>
              <a:off x="947713" y="4824071"/>
              <a:ext cx="1261133" cy="400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4" idx="3"/>
            </p:cNvCxnSpPr>
            <p:nvPr/>
          </p:nvCxnSpPr>
          <p:spPr>
            <a:xfrm>
              <a:off x="947713" y="4824071"/>
              <a:ext cx="1261133" cy="14336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5" idx="3"/>
            </p:cNvCxnSpPr>
            <p:nvPr/>
          </p:nvCxnSpPr>
          <p:spPr>
            <a:xfrm flipV="1">
              <a:off x="929033" y="4406599"/>
              <a:ext cx="1365839" cy="11485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5" idx="3"/>
            </p:cNvCxnSpPr>
            <p:nvPr/>
          </p:nvCxnSpPr>
          <p:spPr>
            <a:xfrm flipV="1">
              <a:off x="929033" y="5224409"/>
              <a:ext cx="1279813" cy="3306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6" idx="3"/>
            </p:cNvCxnSpPr>
            <p:nvPr/>
          </p:nvCxnSpPr>
          <p:spPr>
            <a:xfrm flipV="1">
              <a:off x="926443" y="6257765"/>
              <a:ext cx="1282403" cy="968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6" idx="3"/>
            </p:cNvCxnSpPr>
            <p:nvPr/>
          </p:nvCxnSpPr>
          <p:spPr>
            <a:xfrm flipV="1">
              <a:off x="926443" y="5432095"/>
              <a:ext cx="1368429" cy="9225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5" idx="3"/>
            </p:cNvCxnSpPr>
            <p:nvPr/>
          </p:nvCxnSpPr>
          <p:spPr>
            <a:xfrm>
              <a:off x="929033" y="5555108"/>
              <a:ext cx="1279813" cy="7026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6" idx="3"/>
            </p:cNvCxnSpPr>
            <p:nvPr/>
          </p:nvCxnSpPr>
          <p:spPr>
            <a:xfrm flipV="1">
              <a:off x="926443" y="4406599"/>
              <a:ext cx="1368429" cy="1948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5296909" y="5432095"/>
              <a:ext cx="1774456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296909" y="5224409"/>
              <a:ext cx="168843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296909" y="4198913"/>
              <a:ext cx="1774456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7572763" y="5224409"/>
              <a:ext cx="302800" cy="39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7886676" y="5038725"/>
              <a:ext cx="850900" cy="381000"/>
            </a:xfrm>
            <a:prstGeom prst="rect">
              <a:avLst/>
            </a:prstGeom>
          </p:spPr>
        </p:pic>
        <p:pic>
          <p:nvPicPr>
            <p:cNvPr id="43" name="Picture 4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2"/>
                <a:stretch>
                  <a:fillRect/>
                </a:stretch>
              </p:blipFill>
            </mc:Choice>
            <mc:Fallback>
              <p:blipFill>
                <a:blip r:embed="rId13"/>
                <a:stretch>
                  <a:fillRect/>
                </a:stretch>
              </p:blipFill>
            </mc:Fallback>
          </mc:AlternateContent>
          <p:spPr>
            <a:xfrm>
              <a:off x="1443038" y="3757613"/>
              <a:ext cx="393700" cy="228600"/>
            </a:xfrm>
            <a:prstGeom prst="rect">
              <a:avLst/>
            </a:prstGeom>
          </p:spPr>
        </p:pic>
        <p:pic>
          <p:nvPicPr>
            <p:cNvPr id="44" name="Picture 4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4"/>
                <a:stretch>
                  <a:fillRect/>
                </a:stretch>
              </p:blipFill>
            </mc:Choice>
            <mc:Fallback>
              <p:blipFill>
                <a:blip r:embed="rId15"/>
                <a:stretch>
                  <a:fillRect/>
                </a:stretch>
              </p:blipFill>
            </mc:Fallback>
          </mc:AlternateContent>
          <p:spPr>
            <a:xfrm>
              <a:off x="3502025" y="3708400"/>
              <a:ext cx="444500" cy="228600"/>
            </a:xfrm>
            <a:prstGeom prst="rect">
              <a:avLst/>
            </a:prstGeom>
          </p:spPr>
        </p:pic>
        <p:pic>
          <p:nvPicPr>
            <p:cNvPr id="45" name="Picture 4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6"/>
                <a:stretch>
                  <a:fillRect/>
                </a:stretch>
              </p:blipFill>
            </mc:Choice>
            <mc:Fallback>
              <p:blipFill>
                <a:blip r:embed="rId17"/>
                <a:stretch>
                  <a:fillRect/>
                </a:stretch>
              </p:blipFill>
            </mc:Fallback>
          </mc:AlternateContent>
          <p:spPr>
            <a:xfrm>
              <a:off x="6005513" y="4195763"/>
              <a:ext cx="419100" cy="190500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8"/>
                <a:stretch>
                  <a:fillRect/>
                </a:stretch>
              </p:blipFill>
            </mc:Choice>
            <mc:Fallback>
              <p:blipFill>
                <a:blip r:embed="rId19"/>
                <a:stretch>
                  <a:fillRect/>
                </a:stretch>
              </p:blipFill>
            </mc:Fallback>
          </mc:AlternateContent>
          <p:spPr>
            <a:xfrm>
              <a:off x="2796270" y="3060700"/>
              <a:ext cx="241300" cy="228600"/>
            </a:xfrm>
            <a:prstGeom prst="rect">
              <a:avLst/>
            </a:prstGeom>
          </p:spPr>
        </p:pic>
        <p:pic>
          <p:nvPicPr>
            <p:cNvPr id="47" name="Picture 46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0"/>
                <a:stretch>
                  <a:fillRect/>
                </a:stretch>
              </p:blipFill>
            </mc:Choice>
            <mc:Fallback>
              <p:blipFill>
                <a:blip r:embed="rId21"/>
                <a:stretch>
                  <a:fillRect/>
                </a:stretch>
              </p:blipFill>
            </mc:Fallback>
          </mc:AlternateContent>
          <p:spPr>
            <a:xfrm>
              <a:off x="5329238" y="3098800"/>
              <a:ext cx="266700" cy="190500"/>
            </a:xfrm>
            <a:prstGeom prst="rect">
              <a:avLst/>
            </a:prstGeom>
          </p:spPr>
        </p:pic>
        <p:pic>
          <p:nvPicPr>
            <p:cNvPr id="48" name="Picture 47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2"/>
                <a:stretch>
                  <a:fillRect/>
                </a:stretch>
              </p:blipFill>
            </mc:Choice>
            <mc:Fallback>
              <p:blipFill>
                <a:blip r:embed="rId23"/>
                <a:stretch>
                  <a:fillRect/>
                </a:stretch>
              </p:blipFill>
            </mc:Fallback>
          </mc:AlternateContent>
          <p:spPr>
            <a:xfrm>
              <a:off x="1014413" y="3159125"/>
              <a:ext cx="215900" cy="190500"/>
            </a:xfrm>
            <a:prstGeom prst="rect">
              <a:avLst/>
            </a:prstGeom>
          </p:spPr>
        </p:pic>
        <p:pic>
          <p:nvPicPr>
            <p:cNvPr id="49" name="Picture 4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4"/>
                <a:stretch>
                  <a:fillRect/>
                </a:stretch>
              </p:blipFill>
            </mc:Choice>
            <mc:Fallback>
              <p:blipFill>
                <a:blip r:embed="rId25"/>
                <a:stretch>
                  <a:fillRect/>
                </a:stretch>
              </p:blipFill>
            </mc:Fallback>
          </mc:AlternateContent>
          <p:spPr>
            <a:xfrm>
              <a:off x="1960778" y="3060700"/>
              <a:ext cx="254000" cy="228600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6"/>
                <a:stretch>
                  <a:fillRect/>
                </a:stretch>
              </p:blipFill>
            </mc:Choice>
            <mc:Fallback>
              <p:blipFill>
                <a:blip r:embed="rId27"/>
                <a:stretch>
                  <a:fillRect/>
                </a:stretch>
              </p:blipFill>
            </mc:Fallback>
          </mc:AlternateContent>
          <p:spPr>
            <a:xfrm>
              <a:off x="4430085" y="3122613"/>
              <a:ext cx="279400" cy="190500"/>
            </a:xfrm>
            <a:prstGeom prst="rect">
              <a:avLst/>
            </a:prstGeom>
          </p:spPr>
        </p:pic>
        <p:pic>
          <p:nvPicPr>
            <p:cNvPr id="51" name="Picture 50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8"/>
                <a:stretch>
                  <a:fillRect/>
                </a:stretch>
              </p:blipFill>
            </mc:Choice>
            <mc:Fallback>
              <p:blipFill>
                <a:blip r:embed="rId29"/>
                <a:stretch>
                  <a:fillRect/>
                </a:stretch>
              </p:blipFill>
            </mc:Fallback>
          </mc:AlternateContent>
          <p:spPr>
            <a:xfrm>
              <a:off x="7616825" y="3148013"/>
              <a:ext cx="203200" cy="190500"/>
            </a:xfrm>
            <a:prstGeom prst="rect">
              <a:avLst/>
            </a:prstGeom>
          </p:spPr>
        </p:pic>
        <p:cxnSp>
          <p:nvCxnSpPr>
            <p:cNvPr id="52" name="Straight Arrow Connector 51"/>
            <p:cNvCxnSpPr/>
            <p:nvPr/>
          </p:nvCxnSpPr>
          <p:spPr>
            <a:xfrm rot="5400000">
              <a:off x="770851" y="369568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1757112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2546614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205037" y="370227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>
              <a:off x="4970795" y="3782048"/>
              <a:ext cx="86643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6156000" y="4139301"/>
              <a:ext cx="1558451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>
              <a:off x="6853311" y="4227355"/>
              <a:ext cx="1709900" cy="1589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0"/>
                <a:stretch>
                  <a:fillRect/>
                </a:stretch>
              </p:blipFill>
            </mc:Choice>
            <mc:Fallback>
              <p:blipFill>
                <a:blip r:embed="rId31"/>
                <a:stretch>
                  <a:fillRect/>
                </a:stretch>
              </p:blipFill>
            </mc:Fallback>
          </mc:AlternateContent>
          <p:spPr>
            <a:xfrm>
              <a:off x="6834188" y="3123191"/>
              <a:ext cx="215900" cy="190500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1977505" y="1417638"/>
            <a:ext cx="306725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Optimize last layer weights </a:t>
            </a:r>
            <a:r>
              <a:rPr lang="en-US" dirty="0" err="1"/>
              <a:t>w</a:t>
            </a:r>
            <a:r>
              <a:rPr lang="en-US" baseline="-25000" dirty="0" err="1"/>
              <a:t>kl</a:t>
            </a:r>
            <a:endParaRPr lang="en-US" baseline="-25000" dirty="0"/>
          </a:p>
        </p:txBody>
      </p:sp>
      <p:pic>
        <p:nvPicPr>
          <p:cNvPr id="76" name="Picture 7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2"/>
              <a:stretch>
                <a:fillRect/>
              </a:stretch>
            </p:blipFill>
          </mc:Choice>
          <mc:Fallback>
            <p:blipFill>
              <a:blip r:embed="rId33"/>
              <a:stretch>
                <a:fillRect/>
              </a:stretch>
            </p:blipFill>
          </mc:Fallback>
        </mc:AlternateContent>
        <p:spPr>
          <a:xfrm>
            <a:off x="5876096" y="1266270"/>
            <a:ext cx="2362200" cy="520700"/>
          </a:xfrm>
          <a:prstGeom prst="rect">
            <a:avLst/>
          </a:prstGeom>
        </p:spPr>
      </p:pic>
      <p:pic>
        <p:nvPicPr>
          <p:cNvPr id="78" name="Picture 7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4"/>
              <a:stretch>
                <a:fillRect/>
              </a:stretch>
            </p:blipFill>
          </mc:Choice>
          <mc:Fallback>
            <p:blipFill>
              <a:blip r:embed="rId35"/>
              <a:stretch>
                <a:fillRect/>
              </a:stretch>
            </p:blipFill>
          </mc:Fallback>
        </mc:AlternateContent>
        <p:spPr>
          <a:xfrm>
            <a:off x="3159648" y="1940914"/>
            <a:ext cx="3365500" cy="673100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7135678" y="1977901"/>
            <a:ext cx="193236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Calculus chain rule</a:t>
            </a:r>
          </a:p>
        </p:txBody>
      </p:sp>
      <p:pic>
        <p:nvPicPr>
          <p:cNvPr id="84" name="Picture 8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6"/>
              <a:stretch>
                <a:fillRect/>
              </a:stretch>
            </p:blipFill>
          </mc:Choice>
          <mc:Fallback>
            <p:blipFill>
              <a:blip r:embed="rId37"/>
              <a:stretch>
                <a:fillRect/>
              </a:stretch>
            </p:blipFill>
          </mc:Fallback>
        </mc:AlternateContent>
        <p:spPr>
          <a:xfrm>
            <a:off x="1639888" y="2955925"/>
            <a:ext cx="9017000" cy="6985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88</a:t>
            </a:fld>
            <a:endParaRPr lang="en-US"/>
          </a:p>
        </p:txBody>
      </p:sp>
      <p:grpSp>
        <p:nvGrpSpPr>
          <p:cNvPr id="3" name="Group 4"/>
          <p:cNvGrpSpPr/>
          <p:nvPr/>
        </p:nvGrpSpPr>
        <p:grpSpPr>
          <a:xfrm>
            <a:off x="3351084" y="3941246"/>
            <a:ext cx="6263345" cy="2677195"/>
            <a:chOff x="570843" y="3060700"/>
            <a:chExt cx="8166733" cy="3490777"/>
          </a:xfrm>
        </p:grpSpPr>
        <p:grpSp>
          <p:nvGrpSpPr>
            <p:cNvPr id="5" name="Group 4"/>
            <p:cNvGrpSpPr/>
            <p:nvPr/>
          </p:nvGrpSpPr>
          <p:grpSpPr>
            <a:xfrm>
              <a:off x="2208846" y="3905201"/>
              <a:ext cx="587424" cy="587424"/>
              <a:chOff x="5401994" y="3071949"/>
              <a:chExt cx="587424" cy="587424"/>
            </a:xfrm>
          </p:grpSpPr>
          <p:sp>
            <p:nvSpPr>
              <p:cNvPr id="72" name="Oval 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Curved Connector 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7"/>
            <p:cNvGrpSpPr/>
            <p:nvPr/>
          </p:nvGrpSpPr>
          <p:grpSpPr>
            <a:xfrm>
              <a:off x="2208846" y="4930697"/>
              <a:ext cx="587424" cy="587424"/>
              <a:chOff x="5401994" y="3071949"/>
              <a:chExt cx="587424" cy="587424"/>
            </a:xfrm>
          </p:grpSpPr>
          <p:sp>
            <p:nvSpPr>
              <p:cNvPr id="70" name="Oval 8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Curved Connector 7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0"/>
            <p:cNvGrpSpPr/>
            <p:nvPr/>
          </p:nvGrpSpPr>
          <p:grpSpPr>
            <a:xfrm>
              <a:off x="2208846" y="5964053"/>
              <a:ext cx="587424" cy="587424"/>
              <a:chOff x="5401994" y="3071949"/>
              <a:chExt cx="587424" cy="587424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Curved Connector 68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3"/>
            <p:cNvGrpSpPr/>
            <p:nvPr/>
          </p:nvGrpSpPr>
          <p:grpSpPr>
            <a:xfrm>
              <a:off x="4709485" y="3905201"/>
              <a:ext cx="587424" cy="587424"/>
              <a:chOff x="5401994" y="3071949"/>
              <a:chExt cx="587424" cy="587424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Curved Connector 6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16"/>
            <p:cNvGrpSpPr/>
            <p:nvPr/>
          </p:nvGrpSpPr>
          <p:grpSpPr>
            <a:xfrm>
              <a:off x="4709485" y="4930697"/>
              <a:ext cx="587424" cy="587424"/>
              <a:chOff x="5401994" y="3071949"/>
              <a:chExt cx="587424" cy="58742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Curved Connector 64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9"/>
            <p:cNvGrpSpPr/>
            <p:nvPr/>
          </p:nvGrpSpPr>
          <p:grpSpPr>
            <a:xfrm>
              <a:off x="4709485" y="5964053"/>
              <a:ext cx="587424" cy="587424"/>
              <a:chOff x="5401994" y="3071949"/>
              <a:chExt cx="587424" cy="587424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Curved Connector 62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2"/>
            <p:cNvGrpSpPr/>
            <p:nvPr/>
          </p:nvGrpSpPr>
          <p:grpSpPr>
            <a:xfrm>
              <a:off x="6985339" y="4930697"/>
              <a:ext cx="587424" cy="587424"/>
              <a:chOff x="5401994" y="3071949"/>
              <a:chExt cx="587424" cy="587424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Curved Connector 6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674663" y="4025559"/>
              <a:ext cx="279400" cy="190500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681013" y="4728821"/>
              <a:ext cx="266700" cy="19050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649633" y="5459858"/>
              <a:ext cx="279400" cy="1905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570843" y="6259353"/>
              <a:ext cx="355600" cy="19050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2796270" y="4198913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796270" y="4198913"/>
              <a:ext cx="1999241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796270" y="4198913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796270" y="4198913"/>
              <a:ext cx="1913215" cy="10254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796270" y="5224409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796270" y="5224409"/>
              <a:ext cx="1913215" cy="10333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796270" y="6257765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796270" y="5432095"/>
              <a:ext cx="1999241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796270" y="4406599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3" idx="3"/>
            </p:cNvCxnSpPr>
            <p:nvPr/>
          </p:nvCxnSpPr>
          <p:spPr>
            <a:xfrm>
              <a:off x="954063" y="4120809"/>
              <a:ext cx="1254783" cy="781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3" idx="3"/>
            </p:cNvCxnSpPr>
            <p:nvPr/>
          </p:nvCxnSpPr>
          <p:spPr>
            <a:xfrm>
              <a:off x="954063" y="4120809"/>
              <a:ext cx="1340809" cy="8959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3" idx="3"/>
            </p:cNvCxnSpPr>
            <p:nvPr/>
          </p:nvCxnSpPr>
          <p:spPr>
            <a:xfrm>
              <a:off x="954063" y="4120809"/>
              <a:ext cx="1340809" cy="19292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4" idx="3"/>
            </p:cNvCxnSpPr>
            <p:nvPr/>
          </p:nvCxnSpPr>
          <p:spPr>
            <a:xfrm flipV="1">
              <a:off x="947713" y="4198913"/>
              <a:ext cx="1261133" cy="6251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4" idx="3"/>
            </p:cNvCxnSpPr>
            <p:nvPr/>
          </p:nvCxnSpPr>
          <p:spPr>
            <a:xfrm>
              <a:off x="947713" y="4824071"/>
              <a:ext cx="1261133" cy="400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4" idx="3"/>
            </p:cNvCxnSpPr>
            <p:nvPr/>
          </p:nvCxnSpPr>
          <p:spPr>
            <a:xfrm>
              <a:off x="947713" y="4824071"/>
              <a:ext cx="1261133" cy="14336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5" idx="3"/>
            </p:cNvCxnSpPr>
            <p:nvPr/>
          </p:nvCxnSpPr>
          <p:spPr>
            <a:xfrm flipV="1">
              <a:off x="929033" y="4406599"/>
              <a:ext cx="1365839" cy="11485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5" idx="3"/>
            </p:cNvCxnSpPr>
            <p:nvPr/>
          </p:nvCxnSpPr>
          <p:spPr>
            <a:xfrm flipV="1">
              <a:off x="929033" y="5224409"/>
              <a:ext cx="1279813" cy="3306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6" idx="3"/>
            </p:cNvCxnSpPr>
            <p:nvPr/>
          </p:nvCxnSpPr>
          <p:spPr>
            <a:xfrm flipV="1">
              <a:off x="926443" y="6257765"/>
              <a:ext cx="1282403" cy="968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6" idx="3"/>
            </p:cNvCxnSpPr>
            <p:nvPr/>
          </p:nvCxnSpPr>
          <p:spPr>
            <a:xfrm flipV="1">
              <a:off x="926443" y="5432095"/>
              <a:ext cx="1368429" cy="9225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5" idx="3"/>
            </p:cNvCxnSpPr>
            <p:nvPr/>
          </p:nvCxnSpPr>
          <p:spPr>
            <a:xfrm>
              <a:off x="929033" y="5555108"/>
              <a:ext cx="1279813" cy="7026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6" idx="3"/>
            </p:cNvCxnSpPr>
            <p:nvPr/>
          </p:nvCxnSpPr>
          <p:spPr>
            <a:xfrm flipV="1">
              <a:off x="926443" y="4406599"/>
              <a:ext cx="1368429" cy="1948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5296909" y="5432095"/>
              <a:ext cx="1774456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296909" y="5224409"/>
              <a:ext cx="168843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296909" y="4198913"/>
              <a:ext cx="1774456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7572763" y="5224409"/>
              <a:ext cx="302800" cy="39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7886676" y="5038725"/>
              <a:ext cx="850900" cy="381000"/>
            </a:xfrm>
            <a:prstGeom prst="rect">
              <a:avLst/>
            </a:prstGeom>
          </p:spPr>
        </p:pic>
        <p:pic>
          <p:nvPicPr>
            <p:cNvPr id="43" name="Picture 4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2"/>
                <a:stretch>
                  <a:fillRect/>
                </a:stretch>
              </p:blipFill>
            </mc:Choice>
            <mc:Fallback>
              <p:blipFill>
                <a:blip r:embed="rId13"/>
                <a:stretch>
                  <a:fillRect/>
                </a:stretch>
              </p:blipFill>
            </mc:Fallback>
          </mc:AlternateContent>
          <p:spPr>
            <a:xfrm>
              <a:off x="1443038" y="3757613"/>
              <a:ext cx="393700" cy="228600"/>
            </a:xfrm>
            <a:prstGeom prst="rect">
              <a:avLst/>
            </a:prstGeom>
          </p:spPr>
        </p:pic>
        <p:pic>
          <p:nvPicPr>
            <p:cNvPr id="44" name="Picture 4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4"/>
                <a:stretch>
                  <a:fillRect/>
                </a:stretch>
              </p:blipFill>
            </mc:Choice>
            <mc:Fallback>
              <p:blipFill>
                <a:blip r:embed="rId15"/>
                <a:stretch>
                  <a:fillRect/>
                </a:stretch>
              </p:blipFill>
            </mc:Fallback>
          </mc:AlternateContent>
          <p:spPr>
            <a:xfrm>
              <a:off x="3502025" y="3708400"/>
              <a:ext cx="444500" cy="228600"/>
            </a:xfrm>
            <a:prstGeom prst="rect">
              <a:avLst/>
            </a:prstGeom>
          </p:spPr>
        </p:pic>
        <p:pic>
          <p:nvPicPr>
            <p:cNvPr id="45" name="Picture 4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6"/>
                <a:stretch>
                  <a:fillRect/>
                </a:stretch>
              </p:blipFill>
            </mc:Choice>
            <mc:Fallback>
              <p:blipFill>
                <a:blip r:embed="rId17"/>
                <a:stretch>
                  <a:fillRect/>
                </a:stretch>
              </p:blipFill>
            </mc:Fallback>
          </mc:AlternateContent>
          <p:spPr>
            <a:xfrm>
              <a:off x="6005513" y="4195763"/>
              <a:ext cx="419100" cy="190500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8"/>
                <a:stretch>
                  <a:fillRect/>
                </a:stretch>
              </p:blipFill>
            </mc:Choice>
            <mc:Fallback>
              <p:blipFill>
                <a:blip r:embed="rId19"/>
                <a:stretch>
                  <a:fillRect/>
                </a:stretch>
              </p:blipFill>
            </mc:Fallback>
          </mc:AlternateContent>
          <p:spPr>
            <a:xfrm>
              <a:off x="2796270" y="3060700"/>
              <a:ext cx="241300" cy="228600"/>
            </a:xfrm>
            <a:prstGeom prst="rect">
              <a:avLst/>
            </a:prstGeom>
          </p:spPr>
        </p:pic>
        <p:pic>
          <p:nvPicPr>
            <p:cNvPr id="47" name="Picture 46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0"/>
                <a:stretch>
                  <a:fillRect/>
                </a:stretch>
              </p:blipFill>
            </mc:Choice>
            <mc:Fallback>
              <p:blipFill>
                <a:blip r:embed="rId21"/>
                <a:stretch>
                  <a:fillRect/>
                </a:stretch>
              </p:blipFill>
            </mc:Fallback>
          </mc:AlternateContent>
          <p:spPr>
            <a:xfrm>
              <a:off x="5329238" y="3098800"/>
              <a:ext cx="266700" cy="190500"/>
            </a:xfrm>
            <a:prstGeom prst="rect">
              <a:avLst/>
            </a:prstGeom>
          </p:spPr>
        </p:pic>
        <p:pic>
          <p:nvPicPr>
            <p:cNvPr id="48" name="Picture 47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2"/>
                <a:stretch>
                  <a:fillRect/>
                </a:stretch>
              </p:blipFill>
            </mc:Choice>
            <mc:Fallback>
              <p:blipFill>
                <a:blip r:embed="rId23"/>
                <a:stretch>
                  <a:fillRect/>
                </a:stretch>
              </p:blipFill>
            </mc:Fallback>
          </mc:AlternateContent>
          <p:spPr>
            <a:xfrm>
              <a:off x="1014413" y="3159125"/>
              <a:ext cx="215900" cy="190500"/>
            </a:xfrm>
            <a:prstGeom prst="rect">
              <a:avLst/>
            </a:prstGeom>
          </p:spPr>
        </p:pic>
        <p:pic>
          <p:nvPicPr>
            <p:cNvPr id="49" name="Picture 4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4"/>
                <a:stretch>
                  <a:fillRect/>
                </a:stretch>
              </p:blipFill>
            </mc:Choice>
            <mc:Fallback>
              <p:blipFill>
                <a:blip r:embed="rId25"/>
                <a:stretch>
                  <a:fillRect/>
                </a:stretch>
              </p:blipFill>
            </mc:Fallback>
          </mc:AlternateContent>
          <p:spPr>
            <a:xfrm>
              <a:off x="1960778" y="3060700"/>
              <a:ext cx="254000" cy="228600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6"/>
                <a:stretch>
                  <a:fillRect/>
                </a:stretch>
              </p:blipFill>
            </mc:Choice>
            <mc:Fallback>
              <p:blipFill>
                <a:blip r:embed="rId27"/>
                <a:stretch>
                  <a:fillRect/>
                </a:stretch>
              </p:blipFill>
            </mc:Fallback>
          </mc:AlternateContent>
          <p:spPr>
            <a:xfrm>
              <a:off x="4430085" y="3122613"/>
              <a:ext cx="279400" cy="190500"/>
            </a:xfrm>
            <a:prstGeom prst="rect">
              <a:avLst/>
            </a:prstGeom>
          </p:spPr>
        </p:pic>
        <p:pic>
          <p:nvPicPr>
            <p:cNvPr id="51" name="Picture 50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8"/>
                <a:stretch>
                  <a:fillRect/>
                </a:stretch>
              </p:blipFill>
            </mc:Choice>
            <mc:Fallback>
              <p:blipFill>
                <a:blip r:embed="rId29"/>
                <a:stretch>
                  <a:fillRect/>
                </a:stretch>
              </p:blipFill>
            </mc:Fallback>
          </mc:AlternateContent>
          <p:spPr>
            <a:xfrm>
              <a:off x="7616825" y="3148013"/>
              <a:ext cx="203200" cy="190500"/>
            </a:xfrm>
            <a:prstGeom prst="rect">
              <a:avLst/>
            </a:prstGeom>
          </p:spPr>
        </p:pic>
        <p:cxnSp>
          <p:nvCxnSpPr>
            <p:cNvPr id="52" name="Straight Arrow Connector 51"/>
            <p:cNvCxnSpPr/>
            <p:nvPr/>
          </p:nvCxnSpPr>
          <p:spPr>
            <a:xfrm rot="5400000">
              <a:off x="770851" y="369568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1757112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2546614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205037" y="370227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>
              <a:off x="4970795" y="3782048"/>
              <a:ext cx="86643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6156000" y="4139301"/>
              <a:ext cx="1558451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>
              <a:off x="6853311" y="4227355"/>
              <a:ext cx="1709900" cy="1589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0"/>
                <a:stretch>
                  <a:fillRect/>
                </a:stretch>
              </p:blipFill>
            </mc:Choice>
            <mc:Fallback>
              <p:blipFill>
                <a:blip r:embed="rId31"/>
                <a:stretch>
                  <a:fillRect/>
                </a:stretch>
              </p:blipFill>
            </mc:Fallback>
          </mc:AlternateContent>
          <p:spPr>
            <a:xfrm>
              <a:off x="6834188" y="3123191"/>
              <a:ext cx="215900" cy="190500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1977505" y="1417638"/>
            <a:ext cx="306725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Optimize last layer weights </a:t>
            </a:r>
            <a:r>
              <a:rPr lang="en-US" dirty="0" err="1"/>
              <a:t>w</a:t>
            </a:r>
            <a:r>
              <a:rPr lang="en-US" baseline="-25000" dirty="0" err="1"/>
              <a:t>kl</a:t>
            </a:r>
            <a:endParaRPr lang="en-US" baseline="-25000" dirty="0"/>
          </a:p>
        </p:txBody>
      </p:sp>
      <p:pic>
        <p:nvPicPr>
          <p:cNvPr id="76" name="Picture 7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2"/>
              <a:stretch>
                <a:fillRect/>
              </a:stretch>
            </p:blipFill>
          </mc:Choice>
          <mc:Fallback>
            <p:blipFill>
              <a:blip r:embed="rId33"/>
              <a:stretch>
                <a:fillRect/>
              </a:stretch>
            </p:blipFill>
          </mc:Fallback>
        </mc:AlternateContent>
        <p:spPr>
          <a:xfrm>
            <a:off x="5876096" y="1266270"/>
            <a:ext cx="2362200" cy="520700"/>
          </a:xfrm>
          <a:prstGeom prst="rect">
            <a:avLst/>
          </a:prstGeom>
        </p:spPr>
      </p:pic>
      <p:pic>
        <p:nvPicPr>
          <p:cNvPr id="78" name="Picture 7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4"/>
              <a:stretch>
                <a:fillRect/>
              </a:stretch>
            </p:blipFill>
          </mc:Choice>
          <mc:Fallback>
            <p:blipFill>
              <a:blip r:embed="rId35"/>
              <a:stretch>
                <a:fillRect/>
              </a:stretch>
            </p:blipFill>
          </mc:Fallback>
        </mc:AlternateContent>
        <p:spPr>
          <a:xfrm>
            <a:off x="3159648" y="1891598"/>
            <a:ext cx="3365500" cy="673100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7135678" y="1928585"/>
            <a:ext cx="1932365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Calculus chain rule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7963838" y="2675660"/>
            <a:ext cx="2246962" cy="46823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18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18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8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6"/>
              <a:stretch>
                <a:fillRect/>
              </a:stretch>
            </p:blipFill>
          </mc:Choice>
          <mc:Fallback>
            <p:blipFill>
              <a:blip r:embed="rId37"/>
              <a:stretch>
                <a:fillRect/>
              </a:stretch>
            </p:blipFill>
          </mc:Fallback>
        </mc:AlternateContent>
        <p:spPr>
          <a:xfrm>
            <a:off x="1527175" y="2628901"/>
            <a:ext cx="9144000" cy="1425575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89</a:t>
            </a:fld>
            <a:endParaRPr lang="en-US"/>
          </a:p>
        </p:txBody>
      </p:sp>
      <p:grpSp>
        <p:nvGrpSpPr>
          <p:cNvPr id="3" name="Group 4"/>
          <p:cNvGrpSpPr/>
          <p:nvPr/>
        </p:nvGrpSpPr>
        <p:grpSpPr>
          <a:xfrm>
            <a:off x="3351084" y="3941246"/>
            <a:ext cx="6263345" cy="2677195"/>
            <a:chOff x="570843" y="3060700"/>
            <a:chExt cx="8166733" cy="3490777"/>
          </a:xfrm>
        </p:grpSpPr>
        <p:grpSp>
          <p:nvGrpSpPr>
            <p:cNvPr id="5" name="Group 4"/>
            <p:cNvGrpSpPr/>
            <p:nvPr/>
          </p:nvGrpSpPr>
          <p:grpSpPr>
            <a:xfrm>
              <a:off x="2208846" y="3905201"/>
              <a:ext cx="587424" cy="587424"/>
              <a:chOff x="5401994" y="3071949"/>
              <a:chExt cx="587424" cy="587424"/>
            </a:xfrm>
          </p:grpSpPr>
          <p:sp>
            <p:nvSpPr>
              <p:cNvPr id="72" name="Oval 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Curved Connector 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7"/>
            <p:cNvGrpSpPr/>
            <p:nvPr/>
          </p:nvGrpSpPr>
          <p:grpSpPr>
            <a:xfrm>
              <a:off x="2208846" y="4930697"/>
              <a:ext cx="587424" cy="587424"/>
              <a:chOff x="5401994" y="3071949"/>
              <a:chExt cx="587424" cy="587424"/>
            </a:xfrm>
          </p:grpSpPr>
          <p:sp>
            <p:nvSpPr>
              <p:cNvPr id="70" name="Oval 8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Curved Connector 7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0"/>
            <p:cNvGrpSpPr/>
            <p:nvPr/>
          </p:nvGrpSpPr>
          <p:grpSpPr>
            <a:xfrm>
              <a:off x="2208846" y="5964053"/>
              <a:ext cx="587424" cy="587424"/>
              <a:chOff x="5401994" y="3071949"/>
              <a:chExt cx="587424" cy="587424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Curved Connector 68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3"/>
            <p:cNvGrpSpPr/>
            <p:nvPr/>
          </p:nvGrpSpPr>
          <p:grpSpPr>
            <a:xfrm>
              <a:off x="4709485" y="3905201"/>
              <a:ext cx="587424" cy="587424"/>
              <a:chOff x="5401994" y="3071949"/>
              <a:chExt cx="587424" cy="587424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Curved Connector 6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16"/>
            <p:cNvGrpSpPr/>
            <p:nvPr/>
          </p:nvGrpSpPr>
          <p:grpSpPr>
            <a:xfrm>
              <a:off x="4709485" y="4930697"/>
              <a:ext cx="587424" cy="587424"/>
              <a:chOff x="5401994" y="3071949"/>
              <a:chExt cx="587424" cy="58742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Curved Connector 64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9"/>
            <p:cNvGrpSpPr/>
            <p:nvPr/>
          </p:nvGrpSpPr>
          <p:grpSpPr>
            <a:xfrm>
              <a:off x="4709485" y="5964053"/>
              <a:ext cx="587424" cy="587424"/>
              <a:chOff x="5401994" y="3071949"/>
              <a:chExt cx="587424" cy="587424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Curved Connector 62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2"/>
            <p:cNvGrpSpPr/>
            <p:nvPr/>
          </p:nvGrpSpPr>
          <p:grpSpPr>
            <a:xfrm>
              <a:off x="6985339" y="4930697"/>
              <a:ext cx="587424" cy="587424"/>
              <a:chOff x="5401994" y="3071949"/>
              <a:chExt cx="587424" cy="587424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Curved Connector 6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674663" y="4025559"/>
              <a:ext cx="279400" cy="190500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681013" y="4728821"/>
              <a:ext cx="266700" cy="19050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649633" y="5459858"/>
              <a:ext cx="279400" cy="1905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570843" y="6259353"/>
              <a:ext cx="355600" cy="19050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2796270" y="4198913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796270" y="4198913"/>
              <a:ext cx="1999241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796270" y="4198913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796270" y="4198913"/>
              <a:ext cx="1913215" cy="10254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796270" y="5224409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796270" y="5224409"/>
              <a:ext cx="1913215" cy="10333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796270" y="6257765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796270" y="5432095"/>
              <a:ext cx="1999241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796270" y="4406599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3" idx="3"/>
            </p:cNvCxnSpPr>
            <p:nvPr/>
          </p:nvCxnSpPr>
          <p:spPr>
            <a:xfrm>
              <a:off x="954063" y="4120809"/>
              <a:ext cx="1254783" cy="781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3" idx="3"/>
            </p:cNvCxnSpPr>
            <p:nvPr/>
          </p:nvCxnSpPr>
          <p:spPr>
            <a:xfrm>
              <a:off x="954063" y="4120809"/>
              <a:ext cx="1340809" cy="8959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3" idx="3"/>
            </p:cNvCxnSpPr>
            <p:nvPr/>
          </p:nvCxnSpPr>
          <p:spPr>
            <a:xfrm>
              <a:off x="954063" y="4120809"/>
              <a:ext cx="1340809" cy="19292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4" idx="3"/>
            </p:cNvCxnSpPr>
            <p:nvPr/>
          </p:nvCxnSpPr>
          <p:spPr>
            <a:xfrm flipV="1">
              <a:off x="947713" y="4198913"/>
              <a:ext cx="1261133" cy="6251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4" idx="3"/>
            </p:cNvCxnSpPr>
            <p:nvPr/>
          </p:nvCxnSpPr>
          <p:spPr>
            <a:xfrm>
              <a:off x="947713" y="4824071"/>
              <a:ext cx="1261133" cy="400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4" idx="3"/>
            </p:cNvCxnSpPr>
            <p:nvPr/>
          </p:nvCxnSpPr>
          <p:spPr>
            <a:xfrm>
              <a:off x="947713" y="4824071"/>
              <a:ext cx="1261133" cy="14336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5" idx="3"/>
            </p:cNvCxnSpPr>
            <p:nvPr/>
          </p:nvCxnSpPr>
          <p:spPr>
            <a:xfrm flipV="1">
              <a:off x="929033" y="4406599"/>
              <a:ext cx="1365839" cy="11485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5" idx="3"/>
            </p:cNvCxnSpPr>
            <p:nvPr/>
          </p:nvCxnSpPr>
          <p:spPr>
            <a:xfrm flipV="1">
              <a:off x="929033" y="5224409"/>
              <a:ext cx="1279813" cy="3306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6" idx="3"/>
            </p:cNvCxnSpPr>
            <p:nvPr/>
          </p:nvCxnSpPr>
          <p:spPr>
            <a:xfrm flipV="1">
              <a:off x="926443" y="6257765"/>
              <a:ext cx="1282403" cy="968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6" idx="3"/>
            </p:cNvCxnSpPr>
            <p:nvPr/>
          </p:nvCxnSpPr>
          <p:spPr>
            <a:xfrm flipV="1">
              <a:off x="926443" y="5432095"/>
              <a:ext cx="1368429" cy="9225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5" idx="3"/>
            </p:cNvCxnSpPr>
            <p:nvPr/>
          </p:nvCxnSpPr>
          <p:spPr>
            <a:xfrm>
              <a:off x="929033" y="5555108"/>
              <a:ext cx="1279813" cy="7026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6" idx="3"/>
            </p:cNvCxnSpPr>
            <p:nvPr/>
          </p:nvCxnSpPr>
          <p:spPr>
            <a:xfrm flipV="1">
              <a:off x="926443" y="4406599"/>
              <a:ext cx="1368429" cy="1948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5296909" y="5432095"/>
              <a:ext cx="1774456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296909" y="5224409"/>
              <a:ext cx="168843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296909" y="4198913"/>
              <a:ext cx="1774456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7572763" y="5224409"/>
              <a:ext cx="302800" cy="39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>
              <a:off x="7886676" y="5038725"/>
              <a:ext cx="850900" cy="381000"/>
            </a:xfrm>
            <a:prstGeom prst="rect">
              <a:avLst/>
            </a:prstGeom>
          </p:spPr>
        </p:pic>
        <p:pic>
          <p:nvPicPr>
            <p:cNvPr id="43" name="Picture 4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3"/>
                <a:stretch>
                  <a:fillRect/>
                </a:stretch>
              </p:blipFill>
            </mc:Choice>
            <mc:Fallback>
              <p:blipFill>
                <a:blip r:embed="rId14"/>
                <a:stretch>
                  <a:fillRect/>
                </a:stretch>
              </p:blipFill>
            </mc:Fallback>
          </mc:AlternateContent>
          <p:spPr>
            <a:xfrm>
              <a:off x="1443038" y="3757613"/>
              <a:ext cx="393700" cy="228600"/>
            </a:xfrm>
            <a:prstGeom prst="rect">
              <a:avLst/>
            </a:prstGeom>
          </p:spPr>
        </p:pic>
        <p:pic>
          <p:nvPicPr>
            <p:cNvPr id="44" name="Picture 4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5"/>
                <a:stretch>
                  <a:fillRect/>
                </a:stretch>
              </p:blipFill>
            </mc:Choice>
            <mc:Fallback>
              <p:blipFill>
                <a:blip r:embed="rId16"/>
                <a:stretch>
                  <a:fillRect/>
                </a:stretch>
              </p:blipFill>
            </mc:Fallback>
          </mc:AlternateContent>
          <p:spPr>
            <a:xfrm>
              <a:off x="3502025" y="3708400"/>
              <a:ext cx="444500" cy="228600"/>
            </a:xfrm>
            <a:prstGeom prst="rect">
              <a:avLst/>
            </a:prstGeom>
          </p:spPr>
        </p:pic>
        <p:pic>
          <p:nvPicPr>
            <p:cNvPr id="45" name="Picture 4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7"/>
                <a:stretch>
                  <a:fillRect/>
                </a:stretch>
              </p:blipFill>
            </mc:Choice>
            <mc:Fallback>
              <p:blipFill>
                <a:blip r:embed="rId18"/>
                <a:stretch>
                  <a:fillRect/>
                </a:stretch>
              </p:blipFill>
            </mc:Fallback>
          </mc:AlternateContent>
          <p:spPr>
            <a:xfrm>
              <a:off x="6005513" y="4195763"/>
              <a:ext cx="419100" cy="190500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9"/>
                <a:stretch>
                  <a:fillRect/>
                </a:stretch>
              </p:blipFill>
            </mc:Choice>
            <mc:Fallback>
              <p:blipFill>
                <a:blip r:embed="rId20"/>
                <a:stretch>
                  <a:fillRect/>
                </a:stretch>
              </p:blipFill>
            </mc:Fallback>
          </mc:AlternateContent>
          <p:spPr>
            <a:xfrm>
              <a:off x="2796270" y="3060700"/>
              <a:ext cx="241300" cy="228600"/>
            </a:xfrm>
            <a:prstGeom prst="rect">
              <a:avLst/>
            </a:prstGeom>
          </p:spPr>
        </p:pic>
        <p:pic>
          <p:nvPicPr>
            <p:cNvPr id="47" name="Picture 46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1"/>
                <a:stretch>
                  <a:fillRect/>
                </a:stretch>
              </p:blipFill>
            </mc:Choice>
            <mc:Fallback>
              <p:blipFill>
                <a:blip r:embed="rId22"/>
                <a:stretch>
                  <a:fillRect/>
                </a:stretch>
              </p:blipFill>
            </mc:Fallback>
          </mc:AlternateContent>
          <p:spPr>
            <a:xfrm>
              <a:off x="5329238" y="3098800"/>
              <a:ext cx="266700" cy="190500"/>
            </a:xfrm>
            <a:prstGeom prst="rect">
              <a:avLst/>
            </a:prstGeom>
          </p:spPr>
        </p:pic>
        <p:pic>
          <p:nvPicPr>
            <p:cNvPr id="48" name="Picture 47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1014413" y="3159125"/>
              <a:ext cx="215900" cy="190500"/>
            </a:xfrm>
            <a:prstGeom prst="rect">
              <a:avLst/>
            </a:prstGeom>
          </p:spPr>
        </p:pic>
        <p:pic>
          <p:nvPicPr>
            <p:cNvPr id="49" name="Picture 4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5"/>
                <a:stretch>
                  <a:fillRect/>
                </a:stretch>
              </p:blipFill>
            </mc:Choice>
            <mc:Fallback>
              <p:blipFill>
                <a:blip r:embed="rId26"/>
                <a:stretch>
                  <a:fillRect/>
                </a:stretch>
              </p:blipFill>
            </mc:Fallback>
          </mc:AlternateContent>
          <p:spPr>
            <a:xfrm>
              <a:off x="1960778" y="3060700"/>
              <a:ext cx="254000" cy="228600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7"/>
                <a:stretch>
                  <a:fillRect/>
                </a:stretch>
              </p:blipFill>
            </mc:Choice>
            <mc:Fallback>
              <p:blipFill>
                <a:blip r:embed="rId28"/>
                <a:stretch>
                  <a:fillRect/>
                </a:stretch>
              </p:blipFill>
            </mc:Fallback>
          </mc:AlternateContent>
          <p:spPr>
            <a:xfrm>
              <a:off x="4430085" y="3122613"/>
              <a:ext cx="279400" cy="190500"/>
            </a:xfrm>
            <a:prstGeom prst="rect">
              <a:avLst/>
            </a:prstGeom>
          </p:spPr>
        </p:pic>
        <p:pic>
          <p:nvPicPr>
            <p:cNvPr id="51" name="Picture 50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9"/>
                <a:stretch>
                  <a:fillRect/>
                </a:stretch>
              </p:blipFill>
            </mc:Choice>
            <mc:Fallback>
              <p:blipFill>
                <a:blip r:embed="rId30"/>
                <a:stretch>
                  <a:fillRect/>
                </a:stretch>
              </p:blipFill>
            </mc:Fallback>
          </mc:AlternateContent>
          <p:spPr>
            <a:xfrm>
              <a:off x="7616825" y="3148013"/>
              <a:ext cx="203200" cy="190500"/>
            </a:xfrm>
            <a:prstGeom prst="rect">
              <a:avLst/>
            </a:prstGeom>
          </p:spPr>
        </p:pic>
        <p:cxnSp>
          <p:nvCxnSpPr>
            <p:cNvPr id="52" name="Straight Arrow Connector 51"/>
            <p:cNvCxnSpPr/>
            <p:nvPr/>
          </p:nvCxnSpPr>
          <p:spPr>
            <a:xfrm rot="5400000">
              <a:off x="770851" y="369568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1757112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2546614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205037" y="370227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>
              <a:off x="4970795" y="3782048"/>
              <a:ext cx="86643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6156000" y="4139301"/>
              <a:ext cx="1558451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>
              <a:off x="6853311" y="4227355"/>
              <a:ext cx="1709900" cy="1589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1"/>
                <a:stretch>
                  <a:fillRect/>
                </a:stretch>
              </p:blipFill>
            </mc:Choice>
            <mc:Fallback>
              <p:blipFill>
                <a:blip r:embed="rId32"/>
                <a:stretch>
                  <a:fillRect/>
                </a:stretch>
              </p:blipFill>
            </mc:Fallback>
          </mc:AlternateContent>
          <p:spPr>
            <a:xfrm>
              <a:off x="6834188" y="3123191"/>
              <a:ext cx="215900" cy="190500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1977505" y="1417638"/>
            <a:ext cx="32665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Optimize last hidden weights </a:t>
            </a:r>
            <a:r>
              <a:rPr lang="en-US" dirty="0" err="1"/>
              <a:t>w</a:t>
            </a:r>
            <a:r>
              <a:rPr lang="en-US" baseline="-25000" dirty="0" err="1"/>
              <a:t>jk</a:t>
            </a:r>
            <a:endParaRPr lang="en-US" baseline="-25000" dirty="0"/>
          </a:p>
        </p:txBody>
      </p:sp>
      <p:pic>
        <p:nvPicPr>
          <p:cNvPr id="83" name="Picture 82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3"/>
              <a:stretch>
                <a:fillRect/>
              </a:stretch>
            </p:blipFill>
          </mc:Choice>
          <mc:Fallback>
            <p:blipFill>
              <a:blip r:embed="rId34"/>
              <a:stretch>
                <a:fillRect/>
              </a:stretch>
            </p:blipFill>
          </mc:Fallback>
        </mc:AlternateContent>
        <p:spPr>
          <a:xfrm>
            <a:off x="2238375" y="1981200"/>
            <a:ext cx="3479800" cy="673100"/>
          </a:xfrm>
          <a:prstGeom prst="rect">
            <a:avLst/>
          </a:prstGeom>
        </p:spPr>
      </p:pic>
      <p:pic>
        <p:nvPicPr>
          <p:cNvPr id="85" name="Picture 8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5"/>
              <a:stretch>
                <a:fillRect/>
              </a:stretch>
            </p:blipFill>
          </mc:Choice>
          <mc:Fallback>
            <p:blipFill>
              <a:blip r:embed="rId36"/>
              <a:stretch>
                <a:fillRect/>
              </a:stretch>
            </p:blipFill>
          </mc:Fallback>
        </mc:AlternateContent>
        <p:spPr>
          <a:xfrm>
            <a:off x="7088188" y="1316038"/>
            <a:ext cx="2781300" cy="6477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Representational Power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5362" y="1758060"/>
                <a:ext cx="8456704" cy="2468260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NNs with at least one hidden layer are </a:t>
                </a:r>
                <a:r>
                  <a:rPr lang="en-US" sz="2000" dirty="0">
                    <a:solidFill>
                      <a:srgbClr val="FF0000"/>
                    </a:solidFill>
                  </a:rPr>
                  <a:t>universal approximators</a:t>
                </a:r>
              </a:p>
              <a:p>
                <a:pPr lvl="1"/>
                <a:r>
                  <a:rPr lang="en-US" sz="1800" dirty="0"/>
                  <a:t>Given any continuous function </a:t>
                </a:r>
                <a:r>
                  <a:rPr lang="en-US" sz="1800" i="1" dirty="0"/>
                  <a:t>h</a:t>
                </a:r>
                <a:r>
                  <a:rPr lang="en-US" sz="1800" dirty="0"/>
                  <a:t>(</a:t>
                </a:r>
                <a:r>
                  <a:rPr lang="en-US" sz="1800" i="1" dirty="0"/>
                  <a:t>x</a:t>
                </a:r>
                <a:r>
                  <a:rPr lang="en-US" sz="1800" dirty="0"/>
                  <a:t>) and some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&gt;0</m:t>
                    </m:r>
                  </m:oMath>
                </a14:m>
                <a:r>
                  <a:rPr lang="en-US" sz="1800" dirty="0"/>
                  <a:t>, there exists a NN with one hidden layer (and with a reasonable choice of non-linearity) described with the function </a:t>
                </a:r>
                <a:r>
                  <a:rPr lang="en-US" sz="1800" i="1" dirty="0"/>
                  <a:t>f</a:t>
                </a:r>
                <a:r>
                  <a:rPr lang="en-US" sz="1800" dirty="0"/>
                  <a:t>(</a:t>
                </a:r>
                <a:r>
                  <a:rPr lang="en-US" sz="1800" i="1" dirty="0"/>
                  <a:t>x</a:t>
                </a:r>
                <a:r>
                  <a:rPr lang="en-US" sz="1800" dirty="0"/>
                  <a:t>), such that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d>
                      <m:dPr>
                        <m:begChr m:val="|"/>
                        <m:endChr m:val="|"/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𝜖</m:t>
                    </m:r>
                  </m:oMath>
                </a14:m>
                <a:endParaRPr lang="en-US" sz="1800" dirty="0"/>
              </a:p>
              <a:p>
                <a:pPr lvl="1"/>
                <a:r>
                  <a:rPr lang="en-US" sz="1800" dirty="0"/>
                  <a:t>I.e., NN can approximate any arbitrary complex continuous function</a:t>
                </a:r>
              </a:p>
              <a:p>
                <a:pPr lvl="1"/>
                <a:endParaRPr lang="en-US" sz="1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5362" y="1758060"/>
                <a:ext cx="8456704" cy="2468260"/>
              </a:xfrm>
              <a:blipFill>
                <a:blip r:embed="rId3"/>
                <a:stretch>
                  <a:fillRect l="-793" t="-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26AF81-244A-4B6F-9708-FA6FA711813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dirty="0"/>
              <a:t>Introduction to Deep Learning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3270571"/>
            <a:ext cx="2640828" cy="2468259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50DA9A-581D-498A-8515-D7F69FC0E846}"/>
              </a:ext>
            </a:extLst>
          </p:cNvPr>
          <p:cNvSpPr txBox="1">
            <a:spLocks/>
          </p:cNvSpPr>
          <p:nvPr/>
        </p:nvSpPr>
        <p:spPr>
          <a:xfrm>
            <a:off x="335362" y="3301927"/>
            <a:ext cx="8064894" cy="2468260"/>
          </a:xfrm>
          <a:prstGeom prst="rect">
            <a:avLst/>
          </a:prstGeom>
        </p:spPr>
        <p:txBody>
          <a:bodyPr vert="horz" lIns="80682" tIns="40341" rIns="80682" bIns="40341" rtlCol="0">
            <a:normAutofit/>
          </a:bodyPr>
          <a:lstStyle>
            <a:lvl1pPr marL="288925" indent="-288925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SzPct val="90000"/>
              <a:buFont typeface="Palatino Linotype" panose="02040502050505030304" pitchFamily="18" charset="0"/>
              <a:buChar char="•"/>
              <a:defRPr sz="20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1pPr>
            <a:lvl2pPr marL="631825" indent="-227013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SzPct val="9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2pPr>
            <a:lvl3pPr marL="973138" indent="-231775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Courier New" panose="02070309020205020404" pitchFamily="49" charset="0"/>
              <a:buChar char="o"/>
              <a:defRPr sz="16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3pPr>
            <a:lvl4pPr marL="1254125" indent="-222250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4pPr>
            <a:lvl5pPr marL="1430338" indent="-176213" algn="l" defTabSz="914323" rtl="0" eaLnBrk="1" latinLnBrk="0" hangingPunct="1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Palatino Linotype" panose="02040502050505030304" pitchFamily="18" charset="0"/>
                <a:ea typeface="+mn-ea"/>
                <a:cs typeface="+mn-cs"/>
              </a:defRPr>
            </a:lvl5pPr>
            <a:lvl6pPr marL="2514389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51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13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74" indent="-228581" algn="l" defTabSz="91432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altLang="en-US" dirty="0"/>
              <a:t>NNs use nonlinear mapping of the inputs </a:t>
            </a:r>
            <a:r>
              <a:rPr lang="en-US" i="1" dirty="0"/>
              <a:t>x </a:t>
            </a:r>
            <a:r>
              <a:rPr lang="en-GB" altLang="en-US" dirty="0"/>
              <a:t>to the outputs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dirty="0"/>
              <a:t>)</a:t>
            </a:r>
            <a:r>
              <a:rPr lang="en-GB" dirty="0"/>
              <a:t> to </a:t>
            </a:r>
            <a:r>
              <a:rPr lang="en-GB" altLang="en-US" dirty="0"/>
              <a:t>compute complex decision boundaries</a:t>
            </a:r>
          </a:p>
          <a:p>
            <a:r>
              <a:rPr lang="en-GB" dirty="0"/>
              <a:t>But then, why use deeper NNs?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The fact that deep NNs work better is an </a:t>
            </a:r>
            <a:r>
              <a:rPr lang="en-US" b="1" i="1" dirty="0">
                <a:solidFill>
                  <a:srgbClr val="FF0000"/>
                </a:solidFill>
              </a:rPr>
              <a:t>empirical</a:t>
            </a:r>
            <a:r>
              <a:rPr lang="en-US" dirty="0"/>
              <a:t> observation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Mathematically, deep NNs have the same representational power as a one-layer NN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3027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90</a:t>
            </a:fld>
            <a:endParaRPr lang="en-US"/>
          </a:p>
        </p:txBody>
      </p:sp>
      <p:grpSp>
        <p:nvGrpSpPr>
          <p:cNvPr id="3" name="Group 4"/>
          <p:cNvGrpSpPr/>
          <p:nvPr/>
        </p:nvGrpSpPr>
        <p:grpSpPr>
          <a:xfrm>
            <a:off x="3351084" y="3941246"/>
            <a:ext cx="6263345" cy="2677195"/>
            <a:chOff x="570843" y="3060700"/>
            <a:chExt cx="8166733" cy="3490777"/>
          </a:xfrm>
        </p:grpSpPr>
        <p:grpSp>
          <p:nvGrpSpPr>
            <p:cNvPr id="5" name="Group 4"/>
            <p:cNvGrpSpPr/>
            <p:nvPr/>
          </p:nvGrpSpPr>
          <p:grpSpPr>
            <a:xfrm>
              <a:off x="2208846" y="3905201"/>
              <a:ext cx="587424" cy="587424"/>
              <a:chOff x="5401994" y="3071949"/>
              <a:chExt cx="587424" cy="587424"/>
            </a:xfrm>
          </p:grpSpPr>
          <p:sp>
            <p:nvSpPr>
              <p:cNvPr id="72" name="Oval 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Curved Connector 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7"/>
            <p:cNvGrpSpPr/>
            <p:nvPr/>
          </p:nvGrpSpPr>
          <p:grpSpPr>
            <a:xfrm>
              <a:off x="2208846" y="4930697"/>
              <a:ext cx="587424" cy="587424"/>
              <a:chOff x="5401994" y="3071949"/>
              <a:chExt cx="587424" cy="587424"/>
            </a:xfrm>
          </p:grpSpPr>
          <p:sp>
            <p:nvSpPr>
              <p:cNvPr id="70" name="Oval 8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Curved Connector 7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0"/>
            <p:cNvGrpSpPr/>
            <p:nvPr/>
          </p:nvGrpSpPr>
          <p:grpSpPr>
            <a:xfrm>
              <a:off x="2208846" y="5964053"/>
              <a:ext cx="587424" cy="587424"/>
              <a:chOff x="5401994" y="3071949"/>
              <a:chExt cx="587424" cy="587424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Curved Connector 68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3"/>
            <p:cNvGrpSpPr/>
            <p:nvPr/>
          </p:nvGrpSpPr>
          <p:grpSpPr>
            <a:xfrm>
              <a:off x="4709485" y="3905201"/>
              <a:ext cx="587424" cy="587424"/>
              <a:chOff x="5401994" y="3071949"/>
              <a:chExt cx="587424" cy="587424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Curved Connector 6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16"/>
            <p:cNvGrpSpPr/>
            <p:nvPr/>
          </p:nvGrpSpPr>
          <p:grpSpPr>
            <a:xfrm>
              <a:off x="4709485" y="4930697"/>
              <a:ext cx="587424" cy="587424"/>
              <a:chOff x="5401994" y="3071949"/>
              <a:chExt cx="587424" cy="58742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Curved Connector 64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9"/>
            <p:cNvGrpSpPr/>
            <p:nvPr/>
          </p:nvGrpSpPr>
          <p:grpSpPr>
            <a:xfrm>
              <a:off x="4709485" y="5964053"/>
              <a:ext cx="587424" cy="587424"/>
              <a:chOff x="5401994" y="3071949"/>
              <a:chExt cx="587424" cy="587424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Curved Connector 62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2"/>
            <p:cNvGrpSpPr/>
            <p:nvPr/>
          </p:nvGrpSpPr>
          <p:grpSpPr>
            <a:xfrm>
              <a:off x="6985339" y="4930697"/>
              <a:ext cx="587424" cy="587424"/>
              <a:chOff x="5401994" y="3071949"/>
              <a:chExt cx="587424" cy="587424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Curved Connector 6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674663" y="4025559"/>
              <a:ext cx="279400" cy="190500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681013" y="4728821"/>
              <a:ext cx="266700" cy="19050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649633" y="5459858"/>
              <a:ext cx="279400" cy="1905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570843" y="6259353"/>
              <a:ext cx="355600" cy="19050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2796270" y="4198913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796270" y="4198913"/>
              <a:ext cx="1999241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796270" y="4198913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796270" y="4198913"/>
              <a:ext cx="1913215" cy="10254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796270" y="5224409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796270" y="5224409"/>
              <a:ext cx="1913215" cy="10333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796270" y="6257765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796270" y="5432095"/>
              <a:ext cx="1999241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796270" y="4406599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3" idx="3"/>
            </p:cNvCxnSpPr>
            <p:nvPr/>
          </p:nvCxnSpPr>
          <p:spPr>
            <a:xfrm>
              <a:off x="954063" y="4120809"/>
              <a:ext cx="1254783" cy="781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3" idx="3"/>
            </p:cNvCxnSpPr>
            <p:nvPr/>
          </p:nvCxnSpPr>
          <p:spPr>
            <a:xfrm>
              <a:off x="954063" y="4120809"/>
              <a:ext cx="1340809" cy="8959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3" idx="3"/>
            </p:cNvCxnSpPr>
            <p:nvPr/>
          </p:nvCxnSpPr>
          <p:spPr>
            <a:xfrm>
              <a:off x="954063" y="4120809"/>
              <a:ext cx="1340809" cy="19292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4" idx="3"/>
            </p:cNvCxnSpPr>
            <p:nvPr/>
          </p:nvCxnSpPr>
          <p:spPr>
            <a:xfrm flipV="1">
              <a:off x="947713" y="4198913"/>
              <a:ext cx="1261133" cy="6251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4" idx="3"/>
            </p:cNvCxnSpPr>
            <p:nvPr/>
          </p:nvCxnSpPr>
          <p:spPr>
            <a:xfrm>
              <a:off x="947713" y="4824071"/>
              <a:ext cx="1261133" cy="400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4" idx="3"/>
            </p:cNvCxnSpPr>
            <p:nvPr/>
          </p:nvCxnSpPr>
          <p:spPr>
            <a:xfrm>
              <a:off x="947713" y="4824071"/>
              <a:ext cx="1261133" cy="14336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5" idx="3"/>
            </p:cNvCxnSpPr>
            <p:nvPr/>
          </p:nvCxnSpPr>
          <p:spPr>
            <a:xfrm flipV="1">
              <a:off x="929033" y="4406599"/>
              <a:ext cx="1365839" cy="11485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5" idx="3"/>
            </p:cNvCxnSpPr>
            <p:nvPr/>
          </p:nvCxnSpPr>
          <p:spPr>
            <a:xfrm flipV="1">
              <a:off x="929033" y="5224409"/>
              <a:ext cx="1279813" cy="3306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6" idx="3"/>
            </p:cNvCxnSpPr>
            <p:nvPr/>
          </p:nvCxnSpPr>
          <p:spPr>
            <a:xfrm flipV="1">
              <a:off x="926443" y="6257765"/>
              <a:ext cx="1282403" cy="968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6" idx="3"/>
            </p:cNvCxnSpPr>
            <p:nvPr/>
          </p:nvCxnSpPr>
          <p:spPr>
            <a:xfrm flipV="1">
              <a:off x="926443" y="5432095"/>
              <a:ext cx="1368429" cy="9225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5" idx="3"/>
            </p:cNvCxnSpPr>
            <p:nvPr/>
          </p:nvCxnSpPr>
          <p:spPr>
            <a:xfrm>
              <a:off x="929033" y="5555108"/>
              <a:ext cx="1279813" cy="7026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6" idx="3"/>
            </p:cNvCxnSpPr>
            <p:nvPr/>
          </p:nvCxnSpPr>
          <p:spPr>
            <a:xfrm flipV="1">
              <a:off x="926443" y="4406599"/>
              <a:ext cx="1368429" cy="1948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5296909" y="5432095"/>
              <a:ext cx="1774456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296909" y="5224409"/>
              <a:ext cx="168843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296909" y="4198913"/>
              <a:ext cx="1774456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7572763" y="5224409"/>
              <a:ext cx="302800" cy="39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>
              <a:off x="7886676" y="5038725"/>
              <a:ext cx="850900" cy="381000"/>
            </a:xfrm>
            <a:prstGeom prst="rect">
              <a:avLst/>
            </a:prstGeom>
          </p:spPr>
        </p:pic>
        <p:pic>
          <p:nvPicPr>
            <p:cNvPr id="43" name="Picture 4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3"/>
                <a:stretch>
                  <a:fillRect/>
                </a:stretch>
              </p:blipFill>
            </mc:Choice>
            <mc:Fallback>
              <p:blipFill>
                <a:blip r:embed="rId14"/>
                <a:stretch>
                  <a:fillRect/>
                </a:stretch>
              </p:blipFill>
            </mc:Fallback>
          </mc:AlternateContent>
          <p:spPr>
            <a:xfrm>
              <a:off x="1443038" y="3757613"/>
              <a:ext cx="393700" cy="228600"/>
            </a:xfrm>
            <a:prstGeom prst="rect">
              <a:avLst/>
            </a:prstGeom>
          </p:spPr>
        </p:pic>
        <p:pic>
          <p:nvPicPr>
            <p:cNvPr id="44" name="Picture 4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5"/>
                <a:stretch>
                  <a:fillRect/>
                </a:stretch>
              </p:blipFill>
            </mc:Choice>
            <mc:Fallback>
              <p:blipFill>
                <a:blip r:embed="rId16"/>
                <a:stretch>
                  <a:fillRect/>
                </a:stretch>
              </p:blipFill>
            </mc:Fallback>
          </mc:AlternateContent>
          <p:spPr>
            <a:xfrm>
              <a:off x="3502025" y="3708400"/>
              <a:ext cx="444500" cy="228600"/>
            </a:xfrm>
            <a:prstGeom prst="rect">
              <a:avLst/>
            </a:prstGeom>
          </p:spPr>
        </p:pic>
        <p:pic>
          <p:nvPicPr>
            <p:cNvPr id="45" name="Picture 4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7"/>
                <a:stretch>
                  <a:fillRect/>
                </a:stretch>
              </p:blipFill>
            </mc:Choice>
            <mc:Fallback>
              <p:blipFill>
                <a:blip r:embed="rId18"/>
                <a:stretch>
                  <a:fillRect/>
                </a:stretch>
              </p:blipFill>
            </mc:Fallback>
          </mc:AlternateContent>
          <p:spPr>
            <a:xfrm>
              <a:off x="6005513" y="4195763"/>
              <a:ext cx="419100" cy="190500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9"/>
                <a:stretch>
                  <a:fillRect/>
                </a:stretch>
              </p:blipFill>
            </mc:Choice>
            <mc:Fallback>
              <p:blipFill>
                <a:blip r:embed="rId20"/>
                <a:stretch>
                  <a:fillRect/>
                </a:stretch>
              </p:blipFill>
            </mc:Fallback>
          </mc:AlternateContent>
          <p:spPr>
            <a:xfrm>
              <a:off x="2796270" y="3060700"/>
              <a:ext cx="241300" cy="228600"/>
            </a:xfrm>
            <a:prstGeom prst="rect">
              <a:avLst/>
            </a:prstGeom>
          </p:spPr>
        </p:pic>
        <p:pic>
          <p:nvPicPr>
            <p:cNvPr id="47" name="Picture 46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1"/>
                <a:stretch>
                  <a:fillRect/>
                </a:stretch>
              </p:blipFill>
            </mc:Choice>
            <mc:Fallback>
              <p:blipFill>
                <a:blip r:embed="rId22"/>
                <a:stretch>
                  <a:fillRect/>
                </a:stretch>
              </p:blipFill>
            </mc:Fallback>
          </mc:AlternateContent>
          <p:spPr>
            <a:xfrm>
              <a:off x="5329238" y="3098800"/>
              <a:ext cx="266700" cy="190500"/>
            </a:xfrm>
            <a:prstGeom prst="rect">
              <a:avLst/>
            </a:prstGeom>
          </p:spPr>
        </p:pic>
        <p:pic>
          <p:nvPicPr>
            <p:cNvPr id="48" name="Picture 47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1014413" y="3159125"/>
              <a:ext cx="215900" cy="190500"/>
            </a:xfrm>
            <a:prstGeom prst="rect">
              <a:avLst/>
            </a:prstGeom>
          </p:spPr>
        </p:pic>
        <p:pic>
          <p:nvPicPr>
            <p:cNvPr id="49" name="Picture 4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5"/>
                <a:stretch>
                  <a:fillRect/>
                </a:stretch>
              </p:blipFill>
            </mc:Choice>
            <mc:Fallback>
              <p:blipFill>
                <a:blip r:embed="rId26"/>
                <a:stretch>
                  <a:fillRect/>
                </a:stretch>
              </p:blipFill>
            </mc:Fallback>
          </mc:AlternateContent>
          <p:spPr>
            <a:xfrm>
              <a:off x="1960778" y="3060700"/>
              <a:ext cx="254000" cy="228600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7"/>
                <a:stretch>
                  <a:fillRect/>
                </a:stretch>
              </p:blipFill>
            </mc:Choice>
            <mc:Fallback>
              <p:blipFill>
                <a:blip r:embed="rId28"/>
                <a:stretch>
                  <a:fillRect/>
                </a:stretch>
              </p:blipFill>
            </mc:Fallback>
          </mc:AlternateContent>
          <p:spPr>
            <a:xfrm>
              <a:off x="4430085" y="3122613"/>
              <a:ext cx="279400" cy="190500"/>
            </a:xfrm>
            <a:prstGeom prst="rect">
              <a:avLst/>
            </a:prstGeom>
          </p:spPr>
        </p:pic>
        <p:pic>
          <p:nvPicPr>
            <p:cNvPr id="51" name="Picture 50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9"/>
                <a:stretch>
                  <a:fillRect/>
                </a:stretch>
              </p:blipFill>
            </mc:Choice>
            <mc:Fallback>
              <p:blipFill>
                <a:blip r:embed="rId30"/>
                <a:stretch>
                  <a:fillRect/>
                </a:stretch>
              </p:blipFill>
            </mc:Fallback>
          </mc:AlternateContent>
          <p:spPr>
            <a:xfrm>
              <a:off x="7616825" y="3148013"/>
              <a:ext cx="203200" cy="190500"/>
            </a:xfrm>
            <a:prstGeom prst="rect">
              <a:avLst/>
            </a:prstGeom>
          </p:spPr>
        </p:pic>
        <p:cxnSp>
          <p:nvCxnSpPr>
            <p:cNvPr id="52" name="Straight Arrow Connector 51"/>
            <p:cNvCxnSpPr/>
            <p:nvPr/>
          </p:nvCxnSpPr>
          <p:spPr>
            <a:xfrm rot="5400000">
              <a:off x="770851" y="369568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1757112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2546614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205037" y="370227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>
              <a:off x="4970795" y="3782048"/>
              <a:ext cx="86643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6156000" y="4139301"/>
              <a:ext cx="1558451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>
              <a:off x="6853311" y="4227355"/>
              <a:ext cx="1709900" cy="1589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1"/>
                <a:stretch>
                  <a:fillRect/>
                </a:stretch>
              </p:blipFill>
            </mc:Choice>
            <mc:Fallback>
              <p:blipFill>
                <a:blip r:embed="rId32"/>
                <a:stretch>
                  <a:fillRect/>
                </a:stretch>
              </p:blipFill>
            </mc:Fallback>
          </mc:AlternateContent>
          <p:spPr>
            <a:xfrm>
              <a:off x="6834188" y="3123191"/>
              <a:ext cx="215900" cy="190500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1977505" y="1417638"/>
            <a:ext cx="32665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Optimize last hidden weights </a:t>
            </a:r>
            <a:r>
              <a:rPr lang="en-US" dirty="0" err="1"/>
              <a:t>w</a:t>
            </a:r>
            <a:r>
              <a:rPr lang="en-US" baseline="-25000" dirty="0" err="1"/>
              <a:t>jk</a:t>
            </a:r>
            <a:endParaRPr lang="en-US" baseline="-25000" dirty="0"/>
          </a:p>
        </p:txBody>
      </p:sp>
      <p:sp>
        <p:nvSpPr>
          <p:cNvPr id="78" name="TextBox 77"/>
          <p:cNvSpPr txBox="1"/>
          <p:nvPr/>
        </p:nvSpPr>
        <p:spPr>
          <a:xfrm>
            <a:off x="6864589" y="2095928"/>
            <a:ext cx="23055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Multivariate chain rule</a:t>
            </a:r>
          </a:p>
        </p:txBody>
      </p:sp>
      <p:pic>
        <p:nvPicPr>
          <p:cNvPr id="79" name="Picture 7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3"/>
              <a:stretch>
                <a:fillRect/>
              </a:stretch>
            </p:blipFill>
          </mc:Choice>
          <mc:Fallback>
            <p:blipFill>
              <a:blip r:embed="rId34"/>
              <a:stretch>
                <a:fillRect/>
              </a:stretch>
            </p:blipFill>
          </mc:Fallback>
        </mc:AlternateContent>
        <p:spPr>
          <a:xfrm>
            <a:off x="2154238" y="1906588"/>
            <a:ext cx="4533900" cy="774700"/>
          </a:xfrm>
          <a:prstGeom prst="rect">
            <a:avLst/>
          </a:prstGeom>
        </p:spPr>
      </p:pic>
      <p:pic>
        <p:nvPicPr>
          <p:cNvPr id="84" name="Picture 8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5"/>
              <a:stretch>
                <a:fillRect/>
              </a:stretch>
            </p:blipFill>
          </mc:Choice>
          <mc:Fallback>
            <p:blipFill>
              <a:blip r:embed="rId36"/>
              <a:stretch>
                <a:fillRect/>
              </a:stretch>
            </p:blipFill>
          </mc:Fallback>
        </mc:AlternateContent>
        <p:spPr>
          <a:xfrm>
            <a:off x="7088188" y="1316038"/>
            <a:ext cx="2781300" cy="6477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91</a:t>
            </a:fld>
            <a:endParaRPr lang="en-US"/>
          </a:p>
        </p:txBody>
      </p:sp>
      <p:grpSp>
        <p:nvGrpSpPr>
          <p:cNvPr id="3" name="Group 4"/>
          <p:cNvGrpSpPr/>
          <p:nvPr/>
        </p:nvGrpSpPr>
        <p:grpSpPr>
          <a:xfrm>
            <a:off x="3351084" y="3941246"/>
            <a:ext cx="6263345" cy="2677195"/>
            <a:chOff x="570843" y="3060700"/>
            <a:chExt cx="8166733" cy="3490777"/>
          </a:xfrm>
        </p:grpSpPr>
        <p:grpSp>
          <p:nvGrpSpPr>
            <p:cNvPr id="5" name="Group 4"/>
            <p:cNvGrpSpPr/>
            <p:nvPr/>
          </p:nvGrpSpPr>
          <p:grpSpPr>
            <a:xfrm>
              <a:off x="2208846" y="3905201"/>
              <a:ext cx="587424" cy="587424"/>
              <a:chOff x="5401994" y="3071949"/>
              <a:chExt cx="587424" cy="587424"/>
            </a:xfrm>
          </p:grpSpPr>
          <p:sp>
            <p:nvSpPr>
              <p:cNvPr id="72" name="Oval 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Curved Connector 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7"/>
            <p:cNvGrpSpPr/>
            <p:nvPr/>
          </p:nvGrpSpPr>
          <p:grpSpPr>
            <a:xfrm>
              <a:off x="2208846" y="4930697"/>
              <a:ext cx="587424" cy="587424"/>
              <a:chOff x="5401994" y="3071949"/>
              <a:chExt cx="587424" cy="587424"/>
            </a:xfrm>
          </p:grpSpPr>
          <p:sp>
            <p:nvSpPr>
              <p:cNvPr id="70" name="Oval 8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Curved Connector 7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0"/>
            <p:cNvGrpSpPr/>
            <p:nvPr/>
          </p:nvGrpSpPr>
          <p:grpSpPr>
            <a:xfrm>
              <a:off x="2208846" y="5964053"/>
              <a:ext cx="587424" cy="587424"/>
              <a:chOff x="5401994" y="3071949"/>
              <a:chExt cx="587424" cy="587424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Curved Connector 68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3"/>
            <p:cNvGrpSpPr/>
            <p:nvPr/>
          </p:nvGrpSpPr>
          <p:grpSpPr>
            <a:xfrm>
              <a:off x="4709485" y="3905201"/>
              <a:ext cx="587424" cy="587424"/>
              <a:chOff x="5401994" y="3071949"/>
              <a:chExt cx="587424" cy="587424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Curved Connector 6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16"/>
            <p:cNvGrpSpPr/>
            <p:nvPr/>
          </p:nvGrpSpPr>
          <p:grpSpPr>
            <a:xfrm>
              <a:off x="4709485" y="4930697"/>
              <a:ext cx="587424" cy="587424"/>
              <a:chOff x="5401994" y="3071949"/>
              <a:chExt cx="587424" cy="58742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Curved Connector 64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9"/>
            <p:cNvGrpSpPr/>
            <p:nvPr/>
          </p:nvGrpSpPr>
          <p:grpSpPr>
            <a:xfrm>
              <a:off x="4709485" y="5964053"/>
              <a:ext cx="587424" cy="587424"/>
              <a:chOff x="5401994" y="3071949"/>
              <a:chExt cx="587424" cy="587424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Curved Connector 62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2"/>
            <p:cNvGrpSpPr/>
            <p:nvPr/>
          </p:nvGrpSpPr>
          <p:grpSpPr>
            <a:xfrm>
              <a:off x="6985339" y="4930697"/>
              <a:ext cx="587424" cy="587424"/>
              <a:chOff x="5401994" y="3071949"/>
              <a:chExt cx="587424" cy="587424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Curved Connector 6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674663" y="4025559"/>
              <a:ext cx="279400" cy="190500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681013" y="4728821"/>
              <a:ext cx="266700" cy="19050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649633" y="5459858"/>
              <a:ext cx="279400" cy="1905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570843" y="6259353"/>
              <a:ext cx="355600" cy="19050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2796270" y="4198913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796270" y="4198913"/>
              <a:ext cx="1999241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796270" y="4198913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796270" y="4198913"/>
              <a:ext cx="1913215" cy="10254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796270" y="5224409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796270" y="5224409"/>
              <a:ext cx="1913215" cy="10333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796270" y="6257765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796270" y="5432095"/>
              <a:ext cx="1999241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796270" y="4406599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3" idx="3"/>
            </p:cNvCxnSpPr>
            <p:nvPr/>
          </p:nvCxnSpPr>
          <p:spPr>
            <a:xfrm>
              <a:off x="954063" y="4120809"/>
              <a:ext cx="1254783" cy="781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3" idx="3"/>
            </p:cNvCxnSpPr>
            <p:nvPr/>
          </p:nvCxnSpPr>
          <p:spPr>
            <a:xfrm>
              <a:off x="954063" y="4120809"/>
              <a:ext cx="1340809" cy="8959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3" idx="3"/>
            </p:cNvCxnSpPr>
            <p:nvPr/>
          </p:nvCxnSpPr>
          <p:spPr>
            <a:xfrm>
              <a:off x="954063" y="4120809"/>
              <a:ext cx="1340809" cy="19292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4" idx="3"/>
            </p:cNvCxnSpPr>
            <p:nvPr/>
          </p:nvCxnSpPr>
          <p:spPr>
            <a:xfrm flipV="1">
              <a:off x="947713" y="4198913"/>
              <a:ext cx="1261133" cy="6251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4" idx="3"/>
            </p:cNvCxnSpPr>
            <p:nvPr/>
          </p:nvCxnSpPr>
          <p:spPr>
            <a:xfrm>
              <a:off x="947713" y="4824071"/>
              <a:ext cx="1261133" cy="400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4" idx="3"/>
            </p:cNvCxnSpPr>
            <p:nvPr/>
          </p:nvCxnSpPr>
          <p:spPr>
            <a:xfrm>
              <a:off x="947713" y="4824071"/>
              <a:ext cx="1261133" cy="14336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5" idx="3"/>
            </p:cNvCxnSpPr>
            <p:nvPr/>
          </p:nvCxnSpPr>
          <p:spPr>
            <a:xfrm flipV="1">
              <a:off x="929033" y="4406599"/>
              <a:ext cx="1365839" cy="11485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5" idx="3"/>
            </p:cNvCxnSpPr>
            <p:nvPr/>
          </p:nvCxnSpPr>
          <p:spPr>
            <a:xfrm flipV="1">
              <a:off x="929033" y="5224409"/>
              <a:ext cx="1279813" cy="3306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6" idx="3"/>
            </p:cNvCxnSpPr>
            <p:nvPr/>
          </p:nvCxnSpPr>
          <p:spPr>
            <a:xfrm flipV="1">
              <a:off x="926443" y="6257765"/>
              <a:ext cx="1282403" cy="968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6" idx="3"/>
            </p:cNvCxnSpPr>
            <p:nvPr/>
          </p:nvCxnSpPr>
          <p:spPr>
            <a:xfrm flipV="1">
              <a:off x="926443" y="5432095"/>
              <a:ext cx="1368429" cy="9225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5" idx="3"/>
            </p:cNvCxnSpPr>
            <p:nvPr/>
          </p:nvCxnSpPr>
          <p:spPr>
            <a:xfrm>
              <a:off x="929033" y="5555108"/>
              <a:ext cx="1279813" cy="7026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6" idx="3"/>
            </p:cNvCxnSpPr>
            <p:nvPr/>
          </p:nvCxnSpPr>
          <p:spPr>
            <a:xfrm flipV="1">
              <a:off x="926443" y="4406599"/>
              <a:ext cx="1368429" cy="1948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5296909" y="5432095"/>
              <a:ext cx="1774456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296909" y="5224409"/>
              <a:ext cx="168843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296909" y="4198913"/>
              <a:ext cx="1774456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7572763" y="5224409"/>
              <a:ext cx="302800" cy="39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>
              <a:off x="7886676" y="5038725"/>
              <a:ext cx="850900" cy="381000"/>
            </a:xfrm>
            <a:prstGeom prst="rect">
              <a:avLst/>
            </a:prstGeom>
          </p:spPr>
        </p:pic>
        <p:pic>
          <p:nvPicPr>
            <p:cNvPr id="43" name="Picture 4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3"/>
                <a:stretch>
                  <a:fillRect/>
                </a:stretch>
              </p:blipFill>
            </mc:Choice>
            <mc:Fallback>
              <p:blipFill>
                <a:blip r:embed="rId14"/>
                <a:stretch>
                  <a:fillRect/>
                </a:stretch>
              </p:blipFill>
            </mc:Fallback>
          </mc:AlternateContent>
          <p:spPr>
            <a:xfrm>
              <a:off x="1443038" y="3757613"/>
              <a:ext cx="393700" cy="228600"/>
            </a:xfrm>
            <a:prstGeom prst="rect">
              <a:avLst/>
            </a:prstGeom>
          </p:spPr>
        </p:pic>
        <p:pic>
          <p:nvPicPr>
            <p:cNvPr id="44" name="Picture 4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5"/>
                <a:stretch>
                  <a:fillRect/>
                </a:stretch>
              </p:blipFill>
            </mc:Choice>
            <mc:Fallback>
              <p:blipFill>
                <a:blip r:embed="rId16"/>
                <a:stretch>
                  <a:fillRect/>
                </a:stretch>
              </p:blipFill>
            </mc:Fallback>
          </mc:AlternateContent>
          <p:spPr>
            <a:xfrm>
              <a:off x="3502025" y="3708400"/>
              <a:ext cx="444500" cy="228600"/>
            </a:xfrm>
            <a:prstGeom prst="rect">
              <a:avLst/>
            </a:prstGeom>
          </p:spPr>
        </p:pic>
        <p:pic>
          <p:nvPicPr>
            <p:cNvPr id="45" name="Picture 4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7"/>
                <a:stretch>
                  <a:fillRect/>
                </a:stretch>
              </p:blipFill>
            </mc:Choice>
            <mc:Fallback>
              <p:blipFill>
                <a:blip r:embed="rId18"/>
                <a:stretch>
                  <a:fillRect/>
                </a:stretch>
              </p:blipFill>
            </mc:Fallback>
          </mc:AlternateContent>
          <p:spPr>
            <a:xfrm>
              <a:off x="6005513" y="4195763"/>
              <a:ext cx="419100" cy="190500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9"/>
                <a:stretch>
                  <a:fillRect/>
                </a:stretch>
              </p:blipFill>
            </mc:Choice>
            <mc:Fallback>
              <p:blipFill>
                <a:blip r:embed="rId20"/>
                <a:stretch>
                  <a:fillRect/>
                </a:stretch>
              </p:blipFill>
            </mc:Fallback>
          </mc:AlternateContent>
          <p:spPr>
            <a:xfrm>
              <a:off x="2796270" y="3060700"/>
              <a:ext cx="241300" cy="228600"/>
            </a:xfrm>
            <a:prstGeom prst="rect">
              <a:avLst/>
            </a:prstGeom>
          </p:spPr>
        </p:pic>
        <p:pic>
          <p:nvPicPr>
            <p:cNvPr id="47" name="Picture 46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1"/>
                <a:stretch>
                  <a:fillRect/>
                </a:stretch>
              </p:blipFill>
            </mc:Choice>
            <mc:Fallback>
              <p:blipFill>
                <a:blip r:embed="rId22"/>
                <a:stretch>
                  <a:fillRect/>
                </a:stretch>
              </p:blipFill>
            </mc:Fallback>
          </mc:AlternateContent>
          <p:spPr>
            <a:xfrm>
              <a:off x="5329238" y="3098800"/>
              <a:ext cx="266700" cy="190500"/>
            </a:xfrm>
            <a:prstGeom prst="rect">
              <a:avLst/>
            </a:prstGeom>
          </p:spPr>
        </p:pic>
        <p:pic>
          <p:nvPicPr>
            <p:cNvPr id="48" name="Picture 47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1014413" y="3159125"/>
              <a:ext cx="215900" cy="190500"/>
            </a:xfrm>
            <a:prstGeom prst="rect">
              <a:avLst/>
            </a:prstGeom>
          </p:spPr>
        </p:pic>
        <p:pic>
          <p:nvPicPr>
            <p:cNvPr id="49" name="Picture 4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5"/>
                <a:stretch>
                  <a:fillRect/>
                </a:stretch>
              </p:blipFill>
            </mc:Choice>
            <mc:Fallback>
              <p:blipFill>
                <a:blip r:embed="rId26"/>
                <a:stretch>
                  <a:fillRect/>
                </a:stretch>
              </p:blipFill>
            </mc:Fallback>
          </mc:AlternateContent>
          <p:spPr>
            <a:xfrm>
              <a:off x="1960778" y="3060700"/>
              <a:ext cx="254000" cy="228600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7"/>
                <a:stretch>
                  <a:fillRect/>
                </a:stretch>
              </p:blipFill>
            </mc:Choice>
            <mc:Fallback>
              <p:blipFill>
                <a:blip r:embed="rId28"/>
                <a:stretch>
                  <a:fillRect/>
                </a:stretch>
              </p:blipFill>
            </mc:Fallback>
          </mc:AlternateContent>
          <p:spPr>
            <a:xfrm>
              <a:off x="4430085" y="3122613"/>
              <a:ext cx="279400" cy="190500"/>
            </a:xfrm>
            <a:prstGeom prst="rect">
              <a:avLst/>
            </a:prstGeom>
          </p:spPr>
        </p:pic>
        <p:pic>
          <p:nvPicPr>
            <p:cNvPr id="51" name="Picture 50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9"/>
                <a:stretch>
                  <a:fillRect/>
                </a:stretch>
              </p:blipFill>
            </mc:Choice>
            <mc:Fallback>
              <p:blipFill>
                <a:blip r:embed="rId30"/>
                <a:stretch>
                  <a:fillRect/>
                </a:stretch>
              </p:blipFill>
            </mc:Fallback>
          </mc:AlternateContent>
          <p:spPr>
            <a:xfrm>
              <a:off x="7616825" y="3148013"/>
              <a:ext cx="203200" cy="190500"/>
            </a:xfrm>
            <a:prstGeom prst="rect">
              <a:avLst/>
            </a:prstGeom>
          </p:spPr>
        </p:pic>
        <p:cxnSp>
          <p:nvCxnSpPr>
            <p:cNvPr id="52" name="Straight Arrow Connector 51"/>
            <p:cNvCxnSpPr/>
            <p:nvPr/>
          </p:nvCxnSpPr>
          <p:spPr>
            <a:xfrm rot="5400000">
              <a:off x="770851" y="369568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1757112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2546614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205037" y="370227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>
              <a:off x="4970795" y="3782048"/>
              <a:ext cx="86643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6156000" y="4139301"/>
              <a:ext cx="1558451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>
              <a:off x="6853311" y="4227355"/>
              <a:ext cx="1709900" cy="1589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1"/>
                <a:stretch>
                  <a:fillRect/>
                </a:stretch>
              </p:blipFill>
            </mc:Choice>
            <mc:Fallback>
              <p:blipFill>
                <a:blip r:embed="rId32"/>
                <a:stretch>
                  <a:fillRect/>
                </a:stretch>
              </p:blipFill>
            </mc:Fallback>
          </mc:AlternateContent>
          <p:spPr>
            <a:xfrm>
              <a:off x="6834188" y="3123191"/>
              <a:ext cx="215900" cy="190500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1977505" y="1417638"/>
            <a:ext cx="32665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Optimize last hidden weights </a:t>
            </a:r>
            <a:r>
              <a:rPr lang="en-US" dirty="0" err="1"/>
              <a:t>w</a:t>
            </a:r>
            <a:r>
              <a:rPr lang="en-US" baseline="-25000" dirty="0" err="1"/>
              <a:t>jk</a:t>
            </a:r>
            <a:endParaRPr lang="en-US" baseline="-25000" dirty="0"/>
          </a:p>
        </p:txBody>
      </p:sp>
      <p:sp>
        <p:nvSpPr>
          <p:cNvPr id="78" name="TextBox 77"/>
          <p:cNvSpPr txBox="1"/>
          <p:nvPr/>
        </p:nvSpPr>
        <p:spPr>
          <a:xfrm>
            <a:off x="6864589" y="2095928"/>
            <a:ext cx="23055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Multivariate chain rule</a:t>
            </a:r>
          </a:p>
        </p:txBody>
      </p:sp>
      <p:pic>
        <p:nvPicPr>
          <p:cNvPr id="79" name="Picture 7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3"/>
              <a:stretch>
                <a:fillRect/>
              </a:stretch>
            </p:blipFill>
          </mc:Choice>
          <mc:Fallback>
            <p:blipFill>
              <a:blip r:embed="rId34"/>
              <a:stretch>
                <a:fillRect/>
              </a:stretch>
            </p:blipFill>
          </mc:Fallback>
        </mc:AlternateContent>
        <p:spPr>
          <a:xfrm>
            <a:off x="2154238" y="1906588"/>
            <a:ext cx="4533900" cy="774700"/>
          </a:xfrm>
          <a:prstGeom prst="rect">
            <a:avLst/>
          </a:prstGeom>
        </p:spPr>
      </p:pic>
      <p:pic>
        <p:nvPicPr>
          <p:cNvPr id="80" name="Picture 7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5"/>
              <a:stretch>
                <a:fillRect/>
              </a:stretch>
            </p:blipFill>
          </mc:Choice>
          <mc:Fallback>
            <p:blipFill>
              <a:blip r:embed="rId36"/>
              <a:stretch>
                <a:fillRect/>
              </a:stretch>
            </p:blipFill>
          </mc:Fallback>
        </mc:AlternateContent>
        <p:spPr>
          <a:xfrm>
            <a:off x="2134049" y="2695575"/>
            <a:ext cx="3771900" cy="774700"/>
          </a:xfrm>
          <a:prstGeom prst="rect">
            <a:avLst/>
          </a:prstGeom>
        </p:spPr>
      </p:pic>
      <p:pic>
        <p:nvPicPr>
          <p:cNvPr id="83" name="Picture 82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7"/>
              <a:stretch>
                <a:fillRect/>
              </a:stretch>
            </p:blipFill>
          </mc:Choice>
          <mc:Fallback>
            <p:blipFill>
              <a:blip r:embed="rId38"/>
              <a:stretch>
                <a:fillRect/>
              </a:stretch>
            </p:blipFill>
          </mc:Fallback>
        </mc:AlternateContent>
        <p:spPr>
          <a:xfrm>
            <a:off x="7088188" y="1316038"/>
            <a:ext cx="2781300" cy="6477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92</a:t>
            </a:fld>
            <a:endParaRPr lang="en-US"/>
          </a:p>
        </p:txBody>
      </p:sp>
      <p:grpSp>
        <p:nvGrpSpPr>
          <p:cNvPr id="3" name="Group 4"/>
          <p:cNvGrpSpPr/>
          <p:nvPr/>
        </p:nvGrpSpPr>
        <p:grpSpPr>
          <a:xfrm>
            <a:off x="3351084" y="3941246"/>
            <a:ext cx="6263345" cy="2677195"/>
            <a:chOff x="570843" y="3060700"/>
            <a:chExt cx="8166733" cy="3490777"/>
          </a:xfrm>
        </p:grpSpPr>
        <p:grpSp>
          <p:nvGrpSpPr>
            <p:cNvPr id="5" name="Group 4"/>
            <p:cNvGrpSpPr/>
            <p:nvPr/>
          </p:nvGrpSpPr>
          <p:grpSpPr>
            <a:xfrm>
              <a:off x="2208846" y="3905201"/>
              <a:ext cx="587424" cy="587424"/>
              <a:chOff x="5401994" y="3071949"/>
              <a:chExt cx="587424" cy="587424"/>
            </a:xfrm>
          </p:grpSpPr>
          <p:sp>
            <p:nvSpPr>
              <p:cNvPr id="72" name="Oval 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Curved Connector 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7"/>
            <p:cNvGrpSpPr/>
            <p:nvPr/>
          </p:nvGrpSpPr>
          <p:grpSpPr>
            <a:xfrm>
              <a:off x="2208846" y="4930697"/>
              <a:ext cx="587424" cy="587424"/>
              <a:chOff x="5401994" y="3071949"/>
              <a:chExt cx="587424" cy="587424"/>
            </a:xfrm>
          </p:grpSpPr>
          <p:sp>
            <p:nvSpPr>
              <p:cNvPr id="70" name="Oval 8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Curved Connector 7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0"/>
            <p:cNvGrpSpPr/>
            <p:nvPr/>
          </p:nvGrpSpPr>
          <p:grpSpPr>
            <a:xfrm>
              <a:off x="2208846" y="5964053"/>
              <a:ext cx="587424" cy="587424"/>
              <a:chOff x="5401994" y="3071949"/>
              <a:chExt cx="587424" cy="587424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Curved Connector 68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3"/>
            <p:cNvGrpSpPr/>
            <p:nvPr/>
          </p:nvGrpSpPr>
          <p:grpSpPr>
            <a:xfrm>
              <a:off x="4709485" y="3905201"/>
              <a:ext cx="587424" cy="587424"/>
              <a:chOff x="5401994" y="3071949"/>
              <a:chExt cx="587424" cy="587424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Curved Connector 6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16"/>
            <p:cNvGrpSpPr/>
            <p:nvPr/>
          </p:nvGrpSpPr>
          <p:grpSpPr>
            <a:xfrm>
              <a:off x="4709485" y="4930697"/>
              <a:ext cx="587424" cy="587424"/>
              <a:chOff x="5401994" y="3071949"/>
              <a:chExt cx="587424" cy="58742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Curved Connector 64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9"/>
            <p:cNvGrpSpPr/>
            <p:nvPr/>
          </p:nvGrpSpPr>
          <p:grpSpPr>
            <a:xfrm>
              <a:off x="4709485" y="5964053"/>
              <a:ext cx="587424" cy="587424"/>
              <a:chOff x="5401994" y="3071949"/>
              <a:chExt cx="587424" cy="587424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Curved Connector 62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2"/>
            <p:cNvGrpSpPr/>
            <p:nvPr/>
          </p:nvGrpSpPr>
          <p:grpSpPr>
            <a:xfrm>
              <a:off x="6985339" y="4930697"/>
              <a:ext cx="587424" cy="587424"/>
              <a:chOff x="5401994" y="3071949"/>
              <a:chExt cx="587424" cy="587424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Curved Connector 6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674663" y="4025559"/>
              <a:ext cx="279400" cy="190500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681013" y="4728821"/>
              <a:ext cx="266700" cy="19050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649633" y="5459858"/>
              <a:ext cx="279400" cy="1905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570843" y="6259353"/>
              <a:ext cx="355600" cy="19050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2796270" y="4198913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796270" y="4198913"/>
              <a:ext cx="1999241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796270" y="4198913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796270" y="4198913"/>
              <a:ext cx="1913215" cy="10254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796270" y="5224409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796270" y="5224409"/>
              <a:ext cx="1913215" cy="10333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796270" y="6257765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796270" y="5432095"/>
              <a:ext cx="1999241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796270" y="4406599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3" idx="3"/>
            </p:cNvCxnSpPr>
            <p:nvPr/>
          </p:nvCxnSpPr>
          <p:spPr>
            <a:xfrm>
              <a:off x="954063" y="4120809"/>
              <a:ext cx="1254783" cy="781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3" idx="3"/>
            </p:cNvCxnSpPr>
            <p:nvPr/>
          </p:nvCxnSpPr>
          <p:spPr>
            <a:xfrm>
              <a:off x="954063" y="4120809"/>
              <a:ext cx="1340809" cy="8959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3" idx="3"/>
            </p:cNvCxnSpPr>
            <p:nvPr/>
          </p:nvCxnSpPr>
          <p:spPr>
            <a:xfrm>
              <a:off x="954063" y="4120809"/>
              <a:ext cx="1340809" cy="19292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4" idx="3"/>
            </p:cNvCxnSpPr>
            <p:nvPr/>
          </p:nvCxnSpPr>
          <p:spPr>
            <a:xfrm flipV="1">
              <a:off x="947713" y="4198913"/>
              <a:ext cx="1261133" cy="6251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4" idx="3"/>
            </p:cNvCxnSpPr>
            <p:nvPr/>
          </p:nvCxnSpPr>
          <p:spPr>
            <a:xfrm>
              <a:off x="947713" y="4824071"/>
              <a:ext cx="1261133" cy="400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4" idx="3"/>
            </p:cNvCxnSpPr>
            <p:nvPr/>
          </p:nvCxnSpPr>
          <p:spPr>
            <a:xfrm>
              <a:off x="947713" y="4824071"/>
              <a:ext cx="1261133" cy="14336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5" idx="3"/>
            </p:cNvCxnSpPr>
            <p:nvPr/>
          </p:nvCxnSpPr>
          <p:spPr>
            <a:xfrm flipV="1">
              <a:off x="929033" y="4406599"/>
              <a:ext cx="1365839" cy="11485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5" idx="3"/>
            </p:cNvCxnSpPr>
            <p:nvPr/>
          </p:nvCxnSpPr>
          <p:spPr>
            <a:xfrm flipV="1">
              <a:off x="929033" y="5224409"/>
              <a:ext cx="1279813" cy="3306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6" idx="3"/>
            </p:cNvCxnSpPr>
            <p:nvPr/>
          </p:nvCxnSpPr>
          <p:spPr>
            <a:xfrm flipV="1">
              <a:off x="926443" y="6257765"/>
              <a:ext cx="1282403" cy="968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6" idx="3"/>
            </p:cNvCxnSpPr>
            <p:nvPr/>
          </p:nvCxnSpPr>
          <p:spPr>
            <a:xfrm flipV="1">
              <a:off x="926443" y="5432095"/>
              <a:ext cx="1368429" cy="9225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5" idx="3"/>
            </p:cNvCxnSpPr>
            <p:nvPr/>
          </p:nvCxnSpPr>
          <p:spPr>
            <a:xfrm>
              <a:off x="929033" y="5555108"/>
              <a:ext cx="1279813" cy="7026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6" idx="3"/>
            </p:cNvCxnSpPr>
            <p:nvPr/>
          </p:nvCxnSpPr>
          <p:spPr>
            <a:xfrm flipV="1">
              <a:off x="926443" y="4406599"/>
              <a:ext cx="1368429" cy="1948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5296909" y="5432095"/>
              <a:ext cx="1774456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296909" y="5224409"/>
              <a:ext cx="168843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296909" y="4198913"/>
              <a:ext cx="1774456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7572763" y="5224409"/>
              <a:ext cx="302800" cy="39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>
              <a:off x="7886676" y="5038725"/>
              <a:ext cx="850900" cy="381000"/>
            </a:xfrm>
            <a:prstGeom prst="rect">
              <a:avLst/>
            </a:prstGeom>
          </p:spPr>
        </p:pic>
        <p:pic>
          <p:nvPicPr>
            <p:cNvPr id="43" name="Picture 4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3"/>
                <a:stretch>
                  <a:fillRect/>
                </a:stretch>
              </p:blipFill>
            </mc:Choice>
            <mc:Fallback>
              <p:blipFill>
                <a:blip r:embed="rId14"/>
                <a:stretch>
                  <a:fillRect/>
                </a:stretch>
              </p:blipFill>
            </mc:Fallback>
          </mc:AlternateContent>
          <p:spPr>
            <a:xfrm>
              <a:off x="1443038" y="3757613"/>
              <a:ext cx="393700" cy="228600"/>
            </a:xfrm>
            <a:prstGeom prst="rect">
              <a:avLst/>
            </a:prstGeom>
          </p:spPr>
        </p:pic>
        <p:pic>
          <p:nvPicPr>
            <p:cNvPr id="44" name="Picture 4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5"/>
                <a:stretch>
                  <a:fillRect/>
                </a:stretch>
              </p:blipFill>
            </mc:Choice>
            <mc:Fallback>
              <p:blipFill>
                <a:blip r:embed="rId16"/>
                <a:stretch>
                  <a:fillRect/>
                </a:stretch>
              </p:blipFill>
            </mc:Fallback>
          </mc:AlternateContent>
          <p:spPr>
            <a:xfrm>
              <a:off x="3502025" y="3708400"/>
              <a:ext cx="444500" cy="228600"/>
            </a:xfrm>
            <a:prstGeom prst="rect">
              <a:avLst/>
            </a:prstGeom>
          </p:spPr>
        </p:pic>
        <p:pic>
          <p:nvPicPr>
            <p:cNvPr id="45" name="Picture 4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7"/>
                <a:stretch>
                  <a:fillRect/>
                </a:stretch>
              </p:blipFill>
            </mc:Choice>
            <mc:Fallback>
              <p:blipFill>
                <a:blip r:embed="rId18"/>
                <a:stretch>
                  <a:fillRect/>
                </a:stretch>
              </p:blipFill>
            </mc:Fallback>
          </mc:AlternateContent>
          <p:spPr>
            <a:xfrm>
              <a:off x="6005513" y="4195763"/>
              <a:ext cx="419100" cy="190500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9"/>
                <a:stretch>
                  <a:fillRect/>
                </a:stretch>
              </p:blipFill>
            </mc:Choice>
            <mc:Fallback>
              <p:blipFill>
                <a:blip r:embed="rId20"/>
                <a:stretch>
                  <a:fillRect/>
                </a:stretch>
              </p:blipFill>
            </mc:Fallback>
          </mc:AlternateContent>
          <p:spPr>
            <a:xfrm>
              <a:off x="2796270" y="3060700"/>
              <a:ext cx="241300" cy="228600"/>
            </a:xfrm>
            <a:prstGeom prst="rect">
              <a:avLst/>
            </a:prstGeom>
          </p:spPr>
        </p:pic>
        <p:pic>
          <p:nvPicPr>
            <p:cNvPr id="47" name="Picture 46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1"/>
                <a:stretch>
                  <a:fillRect/>
                </a:stretch>
              </p:blipFill>
            </mc:Choice>
            <mc:Fallback>
              <p:blipFill>
                <a:blip r:embed="rId22"/>
                <a:stretch>
                  <a:fillRect/>
                </a:stretch>
              </p:blipFill>
            </mc:Fallback>
          </mc:AlternateContent>
          <p:spPr>
            <a:xfrm>
              <a:off x="5329238" y="3098800"/>
              <a:ext cx="266700" cy="190500"/>
            </a:xfrm>
            <a:prstGeom prst="rect">
              <a:avLst/>
            </a:prstGeom>
          </p:spPr>
        </p:pic>
        <p:pic>
          <p:nvPicPr>
            <p:cNvPr id="48" name="Picture 47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1014413" y="3159125"/>
              <a:ext cx="215900" cy="190500"/>
            </a:xfrm>
            <a:prstGeom prst="rect">
              <a:avLst/>
            </a:prstGeom>
          </p:spPr>
        </p:pic>
        <p:pic>
          <p:nvPicPr>
            <p:cNvPr id="49" name="Picture 4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5"/>
                <a:stretch>
                  <a:fillRect/>
                </a:stretch>
              </p:blipFill>
            </mc:Choice>
            <mc:Fallback>
              <p:blipFill>
                <a:blip r:embed="rId26"/>
                <a:stretch>
                  <a:fillRect/>
                </a:stretch>
              </p:blipFill>
            </mc:Fallback>
          </mc:AlternateContent>
          <p:spPr>
            <a:xfrm>
              <a:off x="1960778" y="3060700"/>
              <a:ext cx="254000" cy="228600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7"/>
                <a:stretch>
                  <a:fillRect/>
                </a:stretch>
              </p:blipFill>
            </mc:Choice>
            <mc:Fallback>
              <p:blipFill>
                <a:blip r:embed="rId28"/>
                <a:stretch>
                  <a:fillRect/>
                </a:stretch>
              </p:blipFill>
            </mc:Fallback>
          </mc:AlternateContent>
          <p:spPr>
            <a:xfrm>
              <a:off x="4430085" y="3122613"/>
              <a:ext cx="279400" cy="190500"/>
            </a:xfrm>
            <a:prstGeom prst="rect">
              <a:avLst/>
            </a:prstGeom>
          </p:spPr>
        </p:pic>
        <p:pic>
          <p:nvPicPr>
            <p:cNvPr id="51" name="Picture 50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9"/>
                <a:stretch>
                  <a:fillRect/>
                </a:stretch>
              </p:blipFill>
            </mc:Choice>
            <mc:Fallback>
              <p:blipFill>
                <a:blip r:embed="rId30"/>
                <a:stretch>
                  <a:fillRect/>
                </a:stretch>
              </p:blipFill>
            </mc:Fallback>
          </mc:AlternateContent>
          <p:spPr>
            <a:xfrm>
              <a:off x="7616825" y="3148013"/>
              <a:ext cx="203200" cy="190500"/>
            </a:xfrm>
            <a:prstGeom prst="rect">
              <a:avLst/>
            </a:prstGeom>
          </p:spPr>
        </p:pic>
        <p:cxnSp>
          <p:nvCxnSpPr>
            <p:cNvPr id="52" name="Straight Arrow Connector 51"/>
            <p:cNvCxnSpPr/>
            <p:nvPr/>
          </p:nvCxnSpPr>
          <p:spPr>
            <a:xfrm rot="5400000">
              <a:off x="770851" y="369568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1757112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2546614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205037" y="370227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>
              <a:off x="4970795" y="3782048"/>
              <a:ext cx="86643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6156000" y="4139301"/>
              <a:ext cx="1558451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>
              <a:off x="6853311" y="4227355"/>
              <a:ext cx="1709900" cy="1589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1"/>
                <a:stretch>
                  <a:fillRect/>
                </a:stretch>
              </p:blipFill>
            </mc:Choice>
            <mc:Fallback>
              <p:blipFill>
                <a:blip r:embed="rId32"/>
                <a:stretch>
                  <a:fillRect/>
                </a:stretch>
              </p:blipFill>
            </mc:Fallback>
          </mc:AlternateContent>
          <p:spPr>
            <a:xfrm>
              <a:off x="6834188" y="3123191"/>
              <a:ext cx="215900" cy="190500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1977505" y="1417638"/>
            <a:ext cx="32665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Optimize last hidden weights </a:t>
            </a:r>
            <a:r>
              <a:rPr lang="en-US" dirty="0" err="1"/>
              <a:t>w</a:t>
            </a:r>
            <a:r>
              <a:rPr lang="en-US" baseline="-25000" dirty="0" err="1"/>
              <a:t>jk</a:t>
            </a:r>
            <a:endParaRPr lang="en-US" baseline="-25000" dirty="0"/>
          </a:p>
        </p:txBody>
      </p:sp>
      <p:sp>
        <p:nvSpPr>
          <p:cNvPr id="78" name="TextBox 77"/>
          <p:cNvSpPr txBox="1"/>
          <p:nvPr/>
        </p:nvSpPr>
        <p:spPr>
          <a:xfrm>
            <a:off x="6864589" y="2095928"/>
            <a:ext cx="23055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Multivariate chain rule</a:t>
            </a:r>
          </a:p>
        </p:txBody>
      </p:sp>
      <p:pic>
        <p:nvPicPr>
          <p:cNvPr id="79" name="Picture 7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3"/>
              <a:stretch>
                <a:fillRect/>
              </a:stretch>
            </p:blipFill>
          </mc:Choice>
          <mc:Fallback>
            <p:blipFill>
              <a:blip r:embed="rId34"/>
              <a:stretch>
                <a:fillRect/>
              </a:stretch>
            </p:blipFill>
          </mc:Fallback>
        </mc:AlternateContent>
        <p:spPr>
          <a:xfrm>
            <a:off x="2154238" y="1906588"/>
            <a:ext cx="4533900" cy="774700"/>
          </a:xfrm>
          <a:prstGeom prst="rect">
            <a:avLst/>
          </a:prstGeom>
        </p:spPr>
      </p:pic>
      <p:pic>
        <p:nvPicPr>
          <p:cNvPr id="80" name="Picture 79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5"/>
              <a:stretch>
                <a:fillRect/>
              </a:stretch>
            </p:blipFill>
          </mc:Choice>
          <mc:Fallback>
            <p:blipFill>
              <a:blip r:embed="rId36"/>
              <a:stretch>
                <a:fillRect/>
              </a:stretch>
            </p:blipFill>
          </mc:Fallback>
        </mc:AlternateContent>
        <p:spPr>
          <a:xfrm>
            <a:off x="2134049" y="2695575"/>
            <a:ext cx="3771900" cy="774700"/>
          </a:xfrm>
          <a:prstGeom prst="rect">
            <a:avLst/>
          </a:prstGeom>
        </p:spPr>
      </p:pic>
      <p:pic>
        <p:nvPicPr>
          <p:cNvPr id="81" name="Picture 80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7"/>
              <a:srcRect l="-4832" t="-16364" r="-4832" b="-16364"/>
              <a:stretch>
                <a:fillRect/>
              </a:stretch>
            </p:blipFill>
          </mc:Choice>
          <mc:Fallback>
            <p:blipFill>
              <a:blip r:embed="rId38"/>
              <a:srcRect l="-4832" t="-16364" r="-4832" b="-16364"/>
              <a:stretch>
                <a:fillRect/>
              </a:stretch>
            </p:blipFill>
          </mc:Fallback>
        </mc:AlternateContent>
        <p:spPr>
          <a:xfrm>
            <a:off x="7009448" y="2761300"/>
            <a:ext cx="2075180" cy="741679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84" name="Picture 8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9"/>
              <a:stretch>
                <a:fillRect/>
              </a:stretch>
            </p:blipFill>
          </mc:Choice>
          <mc:Fallback>
            <p:blipFill>
              <a:blip r:embed="rId40"/>
              <a:stretch>
                <a:fillRect/>
              </a:stretch>
            </p:blipFill>
          </mc:Fallback>
        </mc:AlternateContent>
        <p:spPr>
          <a:xfrm>
            <a:off x="7088188" y="1316038"/>
            <a:ext cx="2781300" cy="6477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93</a:t>
            </a:fld>
            <a:endParaRPr lang="en-US"/>
          </a:p>
        </p:txBody>
      </p:sp>
      <p:grpSp>
        <p:nvGrpSpPr>
          <p:cNvPr id="3" name="Group 4"/>
          <p:cNvGrpSpPr/>
          <p:nvPr/>
        </p:nvGrpSpPr>
        <p:grpSpPr>
          <a:xfrm>
            <a:off x="3351084" y="3941246"/>
            <a:ext cx="6263345" cy="2677195"/>
            <a:chOff x="570843" y="3060700"/>
            <a:chExt cx="8166733" cy="3490777"/>
          </a:xfrm>
        </p:grpSpPr>
        <p:grpSp>
          <p:nvGrpSpPr>
            <p:cNvPr id="5" name="Group 4"/>
            <p:cNvGrpSpPr/>
            <p:nvPr/>
          </p:nvGrpSpPr>
          <p:grpSpPr>
            <a:xfrm>
              <a:off x="2208846" y="3905201"/>
              <a:ext cx="587424" cy="587424"/>
              <a:chOff x="5401994" y="3071949"/>
              <a:chExt cx="587424" cy="587424"/>
            </a:xfrm>
          </p:grpSpPr>
          <p:sp>
            <p:nvSpPr>
              <p:cNvPr id="72" name="Oval 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Curved Connector 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7"/>
            <p:cNvGrpSpPr/>
            <p:nvPr/>
          </p:nvGrpSpPr>
          <p:grpSpPr>
            <a:xfrm>
              <a:off x="2208846" y="4930697"/>
              <a:ext cx="587424" cy="587424"/>
              <a:chOff x="5401994" y="3071949"/>
              <a:chExt cx="587424" cy="587424"/>
            </a:xfrm>
          </p:grpSpPr>
          <p:sp>
            <p:nvSpPr>
              <p:cNvPr id="70" name="Oval 8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Curved Connector 7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0"/>
            <p:cNvGrpSpPr/>
            <p:nvPr/>
          </p:nvGrpSpPr>
          <p:grpSpPr>
            <a:xfrm>
              <a:off x="2208846" y="5964053"/>
              <a:ext cx="587424" cy="587424"/>
              <a:chOff x="5401994" y="3071949"/>
              <a:chExt cx="587424" cy="587424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Curved Connector 68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3"/>
            <p:cNvGrpSpPr/>
            <p:nvPr/>
          </p:nvGrpSpPr>
          <p:grpSpPr>
            <a:xfrm>
              <a:off x="4709485" y="3905201"/>
              <a:ext cx="587424" cy="587424"/>
              <a:chOff x="5401994" y="3071949"/>
              <a:chExt cx="587424" cy="587424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Curved Connector 6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16"/>
            <p:cNvGrpSpPr/>
            <p:nvPr/>
          </p:nvGrpSpPr>
          <p:grpSpPr>
            <a:xfrm>
              <a:off x="4709485" y="4930697"/>
              <a:ext cx="587424" cy="587424"/>
              <a:chOff x="5401994" y="3071949"/>
              <a:chExt cx="587424" cy="58742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Curved Connector 64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9"/>
            <p:cNvGrpSpPr/>
            <p:nvPr/>
          </p:nvGrpSpPr>
          <p:grpSpPr>
            <a:xfrm>
              <a:off x="4709485" y="5964053"/>
              <a:ext cx="587424" cy="587424"/>
              <a:chOff x="5401994" y="3071949"/>
              <a:chExt cx="587424" cy="587424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Curved Connector 62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2"/>
            <p:cNvGrpSpPr/>
            <p:nvPr/>
          </p:nvGrpSpPr>
          <p:grpSpPr>
            <a:xfrm>
              <a:off x="6985339" y="4930697"/>
              <a:ext cx="587424" cy="587424"/>
              <a:chOff x="5401994" y="3071949"/>
              <a:chExt cx="587424" cy="587424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Curved Connector 6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674663" y="4025559"/>
              <a:ext cx="279400" cy="190500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681013" y="4728821"/>
              <a:ext cx="266700" cy="19050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649633" y="5459858"/>
              <a:ext cx="279400" cy="1905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570843" y="6259353"/>
              <a:ext cx="355600" cy="19050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2796270" y="4198913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796270" y="4198913"/>
              <a:ext cx="1999241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796270" y="4198913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796270" y="4198913"/>
              <a:ext cx="1913215" cy="10254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796270" y="5224409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796270" y="5224409"/>
              <a:ext cx="1913215" cy="10333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796270" y="6257765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796270" y="5432095"/>
              <a:ext cx="1999241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796270" y="4406599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3" idx="3"/>
            </p:cNvCxnSpPr>
            <p:nvPr/>
          </p:nvCxnSpPr>
          <p:spPr>
            <a:xfrm>
              <a:off x="954063" y="4120809"/>
              <a:ext cx="1254783" cy="781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3" idx="3"/>
            </p:cNvCxnSpPr>
            <p:nvPr/>
          </p:nvCxnSpPr>
          <p:spPr>
            <a:xfrm>
              <a:off x="954063" y="4120809"/>
              <a:ext cx="1340809" cy="8959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3" idx="3"/>
            </p:cNvCxnSpPr>
            <p:nvPr/>
          </p:nvCxnSpPr>
          <p:spPr>
            <a:xfrm>
              <a:off x="954063" y="4120809"/>
              <a:ext cx="1340809" cy="19292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4" idx="3"/>
            </p:cNvCxnSpPr>
            <p:nvPr/>
          </p:nvCxnSpPr>
          <p:spPr>
            <a:xfrm flipV="1">
              <a:off x="947713" y="4198913"/>
              <a:ext cx="1261133" cy="6251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4" idx="3"/>
            </p:cNvCxnSpPr>
            <p:nvPr/>
          </p:nvCxnSpPr>
          <p:spPr>
            <a:xfrm>
              <a:off x="947713" y="4824071"/>
              <a:ext cx="1261133" cy="400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4" idx="3"/>
            </p:cNvCxnSpPr>
            <p:nvPr/>
          </p:nvCxnSpPr>
          <p:spPr>
            <a:xfrm>
              <a:off x="947713" y="4824071"/>
              <a:ext cx="1261133" cy="14336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5" idx="3"/>
            </p:cNvCxnSpPr>
            <p:nvPr/>
          </p:nvCxnSpPr>
          <p:spPr>
            <a:xfrm flipV="1">
              <a:off x="929033" y="4406599"/>
              <a:ext cx="1365839" cy="11485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5" idx="3"/>
            </p:cNvCxnSpPr>
            <p:nvPr/>
          </p:nvCxnSpPr>
          <p:spPr>
            <a:xfrm flipV="1">
              <a:off x="929033" y="5224409"/>
              <a:ext cx="1279813" cy="3306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6" idx="3"/>
            </p:cNvCxnSpPr>
            <p:nvPr/>
          </p:nvCxnSpPr>
          <p:spPr>
            <a:xfrm flipV="1">
              <a:off x="926443" y="6257765"/>
              <a:ext cx="1282403" cy="968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6" idx="3"/>
            </p:cNvCxnSpPr>
            <p:nvPr/>
          </p:nvCxnSpPr>
          <p:spPr>
            <a:xfrm flipV="1">
              <a:off x="926443" y="5432095"/>
              <a:ext cx="1368429" cy="9225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5" idx="3"/>
            </p:cNvCxnSpPr>
            <p:nvPr/>
          </p:nvCxnSpPr>
          <p:spPr>
            <a:xfrm>
              <a:off x="929033" y="5555108"/>
              <a:ext cx="1279813" cy="7026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6" idx="3"/>
            </p:cNvCxnSpPr>
            <p:nvPr/>
          </p:nvCxnSpPr>
          <p:spPr>
            <a:xfrm flipV="1">
              <a:off x="926443" y="4406599"/>
              <a:ext cx="1368429" cy="1948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5296909" y="5432095"/>
              <a:ext cx="1774456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296909" y="5224409"/>
              <a:ext cx="168843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296909" y="4198913"/>
              <a:ext cx="1774456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7572763" y="5224409"/>
              <a:ext cx="302800" cy="39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>
              <a:off x="7886676" y="5038725"/>
              <a:ext cx="850900" cy="381000"/>
            </a:xfrm>
            <a:prstGeom prst="rect">
              <a:avLst/>
            </a:prstGeom>
          </p:spPr>
        </p:pic>
        <p:pic>
          <p:nvPicPr>
            <p:cNvPr id="43" name="Picture 4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3"/>
                <a:stretch>
                  <a:fillRect/>
                </a:stretch>
              </p:blipFill>
            </mc:Choice>
            <mc:Fallback>
              <p:blipFill>
                <a:blip r:embed="rId14"/>
                <a:stretch>
                  <a:fillRect/>
                </a:stretch>
              </p:blipFill>
            </mc:Fallback>
          </mc:AlternateContent>
          <p:spPr>
            <a:xfrm>
              <a:off x="1443038" y="3757613"/>
              <a:ext cx="393700" cy="228600"/>
            </a:xfrm>
            <a:prstGeom prst="rect">
              <a:avLst/>
            </a:prstGeom>
          </p:spPr>
        </p:pic>
        <p:pic>
          <p:nvPicPr>
            <p:cNvPr id="44" name="Picture 4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5"/>
                <a:stretch>
                  <a:fillRect/>
                </a:stretch>
              </p:blipFill>
            </mc:Choice>
            <mc:Fallback>
              <p:blipFill>
                <a:blip r:embed="rId16"/>
                <a:stretch>
                  <a:fillRect/>
                </a:stretch>
              </p:blipFill>
            </mc:Fallback>
          </mc:AlternateContent>
          <p:spPr>
            <a:xfrm>
              <a:off x="3502025" y="3708400"/>
              <a:ext cx="444500" cy="228600"/>
            </a:xfrm>
            <a:prstGeom prst="rect">
              <a:avLst/>
            </a:prstGeom>
          </p:spPr>
        </p:pic>
        <p:pic>
          <p:nvPicPr>
            <p:cNvPr id="45" name="Picture 4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7"/>
                <a:stretch>
                  <a:fillRect/>
                </a:stretch>
              </p:blipFill>
            </mc:Choice>
            <mc:Fallback>
              <p:blipFill>
                <a:blip r:embed="rId18"/>
                <a:stretch>
                  <a:fillRect/>
                </a:stretch>
              </p:blipFill>
            </mc:Fallback>
          </mc:AlternateContent>
          <p:spPr>
            <a:xfrm>
              <a:off x="6005513" y="4195763"/>
              <a:ext cx="419100" cy="190500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9"/>
                <a:stretch>
                  <a:fillRect/>
                </a:stretch>
              </p:blipFill>
            </mc:Choice>
            <mc:Fallback>
              <p:blipFill>
                <a:blip r:embed="rId20"/>
                <a:stretch>
                  <a:fillRect/>
                </a:stretch>
              </p:blipFill>
            </mc:Fallback>
          </mc:AlternateContent>
          <p:spPr>
            <a:xfrm>
              <a:off x="2796270" y="3060700"/>
              <a:ext cx="241300" cy="228600"/>
            </a:xfrm>
            <a:prstGeom prst="rect">
              <a:avLst/>
            </a:prstGeom>
          </p:spPr>
        </p:pic>
        <p:pic>
          <p:nvPicPr>
            <p:cNvPr id="47" name="Picture 46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1"/>
                <a:stretch>
                  <a:fillRect/>
                </a:stretch>
              </p:blipFill>
            </mc:Choice>
            <mc:Fallback>
              <p:blipFill>
                <a:blip r:embed="rId22"/>
                <a:stretch>
                  <a:fillRect/>
                </a:stretch>
              </p:blipFill>
            </mc:Fallback>
          </mc:AlternateContent>
          <p:spPr>
            <a:xfrm>
              <a:off x="5329238" y="3098800"/>
              <a:ext cx="266700" cy="190500"/>
            </a:xfrm>
            <a:prstGeom prst="rect">
              <a:avLst/>
            </a:prstGeom>
          </p:spPr>
        </p:pic>
        <p:pic>
          <p:nvPicPr>
            <p:cNvPr id="48" name="Picture 47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1014413" y="3159125"/>
              <a:ext cx="215900" cy="190500"/>
            </a:xfrm>
            <a:prstGeom prst="rect">
              <a:avLst/>
            </a:prstGeom>
          </p:spPr>
        </p:pic>
        <p:pic>
          <p:nvPicPr>
            <p:cNvPr id="49" name="Picture 4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5"/>
                <a:stretch>
                  <a:fillRect/>
                </a:stretch>
              </p:blipFill>
            </mc:Choice>
            <mc:Fallback>
              <p:blipFill>
                <a:blip r:embed="rId26"/>
                <a:stretch>
                  <a:fillRect/>
                </a:stretch>
              </p:blipFill>
            </mc:Fallback>
          </mc:AlternateContent>
          <p:spPr>
            <a:xfrm>
              <a:off x="1960778" y="3060700"/>
              <a:ext cx="254000" cy="228600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7"/>
                <a:stretch>
                  <a:fillRect/>
                </a:stretch>
              </p:blipFill>
            </mc:Choice>
            <mc:Fallback>
              <p:blipFill>
                <a:blip r:embed="rId28"/>
                <a:stretch>
                  <a:fillRect/>
                </a:stretch>
              </p:blipFill>
            </mc:Fallback>
          </mc:AlternateContent>
          <p:spPr>
            <a:xfrm>
              <a:off x="4430085" y="3122613"/>
              <a:ext cx="279400" cy="190500"/>
            </a:xfrm>
            <a:prstGeom prst="rect">
              <a:avLst/>
            </a:prstGeom>
          </p:spPr>
        </p:pic>
        <p:pic>
          <p:nvPicPr>
            <p:cNvPr id="51" name="Picture 50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9"/>
                <a:stretch>
                  <a:fillRect/>
                </a:stretch>
              </p:blipFill>
            </mc:Choice>
            <mc:Fallback>
              <p:blipFill>
                <a:blip r:embed="rId30"/>
                <a:stretch>
                  <a:fillRect/>
                </a:stretch>
              </p:blipFill>
            </mc:Fallback>
          </mc:AlternateContent>
          <p:spPr>
            <a:xfrm>
              <a:off x="7616825" y="3148013"/>
              <a:ext cx="203200" cy="190500"/>
            </a:xfrm>
            <a:prstGeom prst="rect">
              <a:avLst/>
            </a:prstGeom>
          </p:spPr>
        </p:pic>
        <p:cxnSp>
          <p:nvCxnSpPr>
            <p:cNvPr id="52" name="Straight Arrow Connector 51"/>
            <p:cNvCxnSpPr/>
            <p:nvPr/>
          </p:nvCxnSpPr>
          <p:spPr>
            <a:xfrm rot="5400000">
              <a:off x="770851" y="369568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1757112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2546614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205037" y="370227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>
              <a:off x="4970795" y="3782048"/>
              <a:ext cx="86643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6156000" y="4139301"/>
              <a:ext cx="1558451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>
              <a:off x="6853311" y="4227355"/>
              <a:ext cx="1709900" cy="1589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1"/>
                <a:stretch>
                  <a:fillRect/>
                </a:stretch>
              </p:blipFill>
            </mc:Choice>
            <mc:Fallback>
              <p:blipFill>
                <a:blip r:embed="rId32"/>
                <a:stretch>
                  <a:fillRect/>
                </a:stretch>
              </p:blipFill>
            </mc:Fallback>
          </mc:AlternateContent>
          <p:spPr>
            <a:xfrm>
              <a:off x="6834188" y="3123191"/>
              <a:ext cx="215900" cy="190500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1977505" y="1417638"/>
            <a:ext cx="326652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Optimize last hidden weights </a:t>
            </a:r>
            <a:r>
              <a:rPr lang="en-US" dirty="0" err="1"/>
              <a:t>w</a:t>
            </a:r>
            <a:r>
              <a:rPr lang="en-US" baseline="-25000" dirty="0" err="1"/>
              <a:t>jk</a:t>
            </a:r>
            <a:endParaRPr lang="en-US" baseline="-25000" dirty="0"/>
          </a:p>
        </p:txBody>
      </p:sp>
      <p:sp>
        <p:nvSpPr>
          <p:cNvPr id="78" name="TextBox 77"/>
          <p:cNvSpPr txBox="1"/>
          <p:nvPr/>
        </p:nvSpPr>
        <p:spPr>
          <a:xfrm>
            <a:off x="6864589" y="2095928"/>
            <a:ext cx="23055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Multivariate chain rule</a:t>
            </a:r>
          </a:p>
        </p:txBody>
      </p:sp>
      <p:pic>
        <p:nvPicPr>
          <p:cNvPr id="79" name="Picture 78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3"/>
              <a:stretch>
                <a:fillRect/>
              </a:stretch>
            </p:blipFill>
          </mc:Choice>
          <mc:Fallback>
            <p:blipFill>
              <a:blip r:embed="rId34"/>
              <a:stretch>
                <a:fillRect/>
              </a:stretch>
            </p:blipFill>
          </mc:Fallback>
        </mc:AlternateContent>
        <p:spPr>
          <a:xfrm>
            <a:off x="2154238" y="1906588"/>
            <a:ext cx="4533900" cy="774700"/>
          </a:xfrm>
          <a:prstGeom prst="rect">
            <a:avLst/>
          </a:prstGeom>
        </p:spPr>
      </p:pic>
      <p:pic>
        <p:nvPicPr>
          <p:cNvPr id="81" name="Picture 80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5"/>
              <a:srcRect l="-4832" t="-16364" r="-4832" b="-16364"/>
              <a:stretch>
                <a:fillRect/>
              </a:stretch>
            </p:blipFill>
          </mc:Choice>
          <mc:Fallback>
            <p:blipFill>
              <a:blip r:embed="rId36"/>
              <a:srcRect l="-4832" t="-16364" r="-4832" b="-16364"/>
              <a:stretch>
                <a:fillRect/>
              </a:stretch>
            </p:blipFill>
          </mc:Fallback>
        </mc:AlternateContent>
        <p:spPr>
          <a:xfrm>
            <a:off x="1944819" y="3570406"/>
            <a:ext cx="2075180" cy="741679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85" name="Picture 8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7"/>
              <a:stretch>
                <a:fillRect/>
              </a:stretch>
            </p:blipFill>
          </mc:Choice>
          <mc:Fallback>
            <p:blipFill>
              <a:blip r:embed="rId38"/>
              <a:stretch>
                <a:fillRect/>
              </a:stretch>
            </p:blipFill>
          </mc:Fallback>
        </mc:AlternateContent>
        <p:spPr>
          <a:xfrm>
            <a:off x="2125663" y="2708275"/>
            <a:ext cx="6908800" cy="774700"/>
          </a:xfrm>
          <a:prstGeom prst="rect">
            <a:avLst/>
          </a:prstGeom>
        </p:spPr>
      </p:pic>
      <p:sp>
        <p:nvSpPr>
          <p:cNvPr id="86" name="Rectangle 85"/>
          <p:cNvSpPr/>
          <p:nvPr/>
        </p:nvSpPr>
        <p:spPr>
          <a:xfrm>
            <a:off x="4321941" y="2708275"/>
            <a:ext cx="1813360" cy="7747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24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24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8" name="Picture 8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9"/>
              <a:stretch>
                <a:fillRect/>
              </a:stretch>
            </p:blipFill>
          </mc:Choice>
          <mc:Fallback>
            <p:blipFill>
              <a:blip r:embed="rId40"/>
              <a:stretch>
                <a:fillRect/>
              </a:stretch>
            </p:blipFill>
          </mc:Fallback>
        </mc:AlternateContent>
        <p:spPr>
          <a:xfrm>
            <a:off x="7088188" y="1316038"/>
            <a:ext cx="2781300" cy="6477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94</a:t>
            </a:fld>
            <a:endParaRPr lang="en-US"/>
          </a:p>
        </p:txBody>
      </p:sp>
      <p:grpSp>
        <p:nvGrpSpPr>
          <p:cNvPr id="3" name="Group 4"/>
          <p:cNvGrpSpPr/>
          <p:nvPr/>
        </p:nvGrpSpPr>
        <p:grpSpPr>
          <a:xfrm>
            <a:off x="3351084" y="3941246"/>
            <a:ext cx="6263345" cy="2677195"/>
            <a:chOff x="570843" y="3060700"/>
            <a:chExt cx="8166733" cy="3490777"/>
          </a:xfrm>
        </p:grpSpPr>
        <p:grpSp>
          <p:nvGrpSpPr>
            <p:cNvPr id="5" name="Group 4"/>
            <p:cNvGrpSpPr/>
            <p:nvPr/>
          </p:nvGrpSpPr>
          <p:grpSpPr>
            <a:xfrm>
              <a:off x="2208846" y="3905201"/>
              <a:ext cx="587424" cy="587424"/>
              <a:chOff x="5401994" y="3071949"/>
              <a:chExt cx="587424" cy="587424"/>
            </a:xfrm>
          </p:grpSpPr>
          <p:sp>
            <p:nvSpPr>
              <p:cNvPr id="72" name="Oval 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Curved Connector 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7"/>
            <p:cNvGrpSpPr/>
            <p:nvPr/>
          </p:nvGrpSpPr>
          <p:grpSpPr>
            <a:xfrm>
              <a:off x="2208846" y="4930697"/>
              <a:ext cx="587424" cy="587424"/>
              <a:chOff x="5401994" y="3071949"/>
              <a:chExt cx="587424" cy="587424"/>
            </a:xfrm>
          </p:grpSpPr>
          <p:sp>
            <p:nvSpPr>
              <p:cNvPr id="70" name="Oval 8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Curved Connector 7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0"/>
            <p:cNvGrpSpPr/>
            <p:nvPr/>
          </p:nvGrpSpPr>
          <p:grpSpPr>
            <a:xfrm>
              <a:off x="2208846" y="5964053"/>
              <a:ext cx="587424" cy="587424"/>
              <a:chOff x="5401994" y="3071949"/>
              <a:chExt cx="587424" cy="587424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Curved Connector 68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3"/>
            <p:cNvGrpSpPr/>
            <p:nvPr/>
          </p:nvGrpSpPr>
          <p:grpSpPr>
            <a:xfrm>
              <a:off x="4709485" y="3905201"/>
              <a:ext cx="587424" cy="587424"/>
              <a:chOff x="5401994" y="3071949"/>
              <a:chExt cx="587424" cy="587424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Curved Connector 6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16"/>
            <p:cNvGrpSpPr/>
            <p:nvPr/>
          </p:nvGrpSpPr>
          <p:grpSpPr>
            <a:xfrm>
              <a:off x="4709485" y="4930697"/>
              <a:ext cx="587424" cy="587424"/>
              <a:chOff x="5401994" y="3071949"/>
              <a:chExt cx="587424" cy="58742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Curved Connector 64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9"/>
            <p:cNvGrpSpPr/>
            <p:nvPr/>
          </p:nvGrpSpPr>
          <p:grpSpPr>
            <a:xfrm>
              <a:off x="4709485" y="5964053"/>
              <a:ext cx="587424" cy="587424"/>
              <a:chOff x="5401994" y="3071949"/>
              <a:chExt cx="587424" cy="587424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Curved Connector 62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2"/>
            <p:cNvGrpSpPr/>
            <p:nvPr/>
          </p:nvGrpSpPr>
          <p:grpSpPr>
            <a:xfrm>
              <a:off x="6985339" y="4930697"/>
              <a:ext cx="587424" cy="587424"/>
              <a:chOff x="5401994" y="3071949"/>
              <a:chExt cx="587424" cy="587424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Curved Connector 6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674663" y="4025559"/>
              <a:ext cx="279400" cy="190500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681013" y="4728821"/>
              <a:ext cx="266700" cy="19050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649633" y="5459858"/>
              <a:ext cx="279400" cy="1905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570843" y="6259353"/>
              <a:ext cx="355600" cy="19050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2796270" y="4198913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796270" y="4198913"/>
              <a:ext cx="1999241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796270" y="4198913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796270" y="4198913"/>
              <a:ext cx="1913215" cy="10254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796270" y="5224409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796270" y="5224409"/>
              <a:ext cx="1913215" cy="10333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796270" y="6257765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796270" y="5432095"/>
              <a:ext cx="1999241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796270" y="4406599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3" idx="3"/>
            </p:cNvCxnSpPr>
            <p:nvPr/>
          </p:nvCxnSpPr>
          <p:spPr>
            <a:xfrm>
              <a:off x="954063" y="4120809"/>
              <a:ext cx="1254783" cy="781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3" idx="3"/>
            </p:cNvCxnSpPr>
            <p:nvPr/>
          </p:nvCxnSpPr>
          <p:spPr>
            <a:xfrm>
              <a:off x="954063" y="4120809"/>
              <a:ext cx="1340809" cy="8959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3" idx="3"/>
            </p:cNvCxnSpPr>
            <p:nvPr/>
          </p:nvCxnSpPr>
          <p:spPr>
            <a:xfrm>
              <a:off x="954063" y="4120809"/>
              <a:ext cx="1340809" cy="19292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4" idx="3"/>
            </p:cNvCxnSpPr>
            <p:nvPr/>
          </p:nvCxnSpPr>
          <p:spPr>
            <a:xfrm flipV="1">
              <a:off x="947713" y="4198913"/>
              <a:ext cx="1261133" cy="6251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4" idx="3"/>
            </p:cNvCxnSpPr>
            <p:nvPr/>
          </p:nvCxnSpPr>
          <p:spPr>
            <a:xfrm>
              <a:off x="947713" y="4824071"/>
              <a:ext cx="1261133" cy="400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4" idx="3"/>
            </p:cNvCxnSpPr>
            <p:nvPr/>
          </p:nvCxnSpPr>
          <p:spPr>
            <a:xfrm>
              <a:off x="947713" y="4824071"/>
              <a:ext cx="1261133" cy="14336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5" idx="3"/>
            </p:cNvCxnSpPr>
            <p:nvPr/>
          </p:nvCxnSpPr>
          <p:spPr>
            <a:xfrm flipV="1">
              <a:off x="929033" y="4406599"/>
              <a:ext cx="1365839" cy="11485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5" idx="3"/>
            </p:cNvCxnSpPr>
            <p:nvPr/>
          </p:nvCxnSpPr>
          <p:spPr>
            <a:xfrm flipV="1">
              <a:off x="929033" y="5224409"/>
              <a:ext cx="1279813" cy="3306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6" idx="3"/>
            </p:cNvCxnSpPr>
            <p:nvPr/>
          </p:nvCxnSpPr>
          <p:spPr>
            <a:xfrm flipV="1">
              <a:off x="926443" y="6257765"/>
              <a:ext cx="1282403" cy="968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6" idx="3"/>
            </p:cNvCxnSpPr>
            <p:nvPr/>
          </p:nvCxnSpPr>
          <p:spPr>
            <a:xfrm flipV="1">
              <a:off x="926443" y="5432095"/>
              <a:ext cx="1368429" cy="9225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5" idx="3"/>
            </p:cNvCxnSpPr>
            <p:nvPr/>
          </p:nvCxnSpPr>
          <p:spPr>
            <a:xfrm>
              <a:off x="929033" y="5555108"/>
              <a:ext cx="1279813" cy="7026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6" idx="3"/>
            </p:cNvCxnSpPr>
            <p:nvPr/>
          </p:nvCxnSpPr>
          <p:spPr>
            <a:xfrm flipV="1">
              <a:off x="926443" y="4406599"/>
              <a:ext cx="1368429" cy="1948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5296909" y="5432095"/>
              <a:ext cx="1774456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296909" y="5224409"/>
              <a:ext cx="168843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296909" y="4198913"/>
              <a:ext cx="1774456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7572763" y="5224409"/>
              <a:ext cx="302800" cy="39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>
              <a:off x="7886676" y="5038725"/>
              <a:ext cx="850900" cy="381000"/>
            </a:xfrm>
            <a:prstGeom prst="rect">
              <a:avLst/>
            </a:prstGeom>
          </p:spPr>
        </p:pic>
        <p:pic>
          <p:nvPicPr>
            <p:cNvPr id="43" name="Picture 4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3"/>
                <a:stretch>
                  <a:fillRect/>
                </a:stretch>
              </p:blipFill>
            </mc:Choice>
            <mc:Fallback>
              <p:blipFill>
                <a:blip r:embed="rId14"/>
                <a:stretch>
                  <a:fillRect/>
                </a:stretch>
              </p:blipFill>
            </mc:Fallback>
          </mc:AlternateContent>
          <p:spPr>
            <a:xfrm>
              <a:off x="1443038" y="3757613"/>
              <a:ext cx="393700" cy="228600"/>
            </a:xfrm>
            <a:prstGeom prst="rect">
              <a:avLst/>
            </a:prstGeom>
          </p:spPr>
        </p:pic>
        <p:pic>
          <p:nvPicPr>
            <p:cNvPr id="44" name="Picture 4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5"/>
                <a:stretch>
                  <a:fillRect/>
                </a:stretch>
              </p:blipFill>
            </mc:Choice>
            <mc:Fallback>
              <p:blipFill>
                <a:blip r:embed="rId16"/>
                <a:stretch>
                  <a:fillRect/>
                </a:stretch>
              </p:blipFill>
            </mc:Fallback>
          </mc:AlternateContent>
          <p:spPr>
            <a:xfrm>
              <a:off x="3502025" y="3708400"/>
              <a:ext cx="444500" cy="228600"/>
            </a:xfrm>
            <a:prstGeom prst="rect">
              <a:avLst/>
            </a:prstGeom>
          </p:spPr>
        </p:pic>
        <p:pic>
          <p:nvPicPr>
            <p:cNvPr id="45" name="Picture 4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7"/>
                <a:stretch>
                  <a:fillRect/>
                </a:stretch>
              </p:blipFill>
            </mc:Choice>
            <mc:Fallback>
              <p:blipFill>
                <a:blip r:embed="rId18"/>
                <a:stretch>
                  <a:fillRect/>
                </a:stretch>
              </p:blipFill>
            </mc:Fallback>
          </mc:AlternateContent>
          <p:spPr>
            <a:xfrm>
              <a:off x="6005513" y="4195763"/>
              <a:ext cx="419100" cy="190500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9"/>
                <a:stretch>
                  <a:fillRect/>
                </a:stretch>
              </p:blipFill>
            </mc:Choice>
            <mc:Fallback>
              <p:blipFill>
                <a:blip r:embed="rId20"/>
                <a:stretch>
                  <a:fillRect/>
                </a:stretch>
              </p:blipFill>
            </mc:Fallback>
          </mc:AlternateContent>
          <p:spPr>
            <a:xfrm>
              <a:off x="2796270" y="3060700"/>
              <a:ext cx="241300" cy="228600"/>
            </a:xfrm>
            <a:prstGeom prst="rect">
              <a:avLst/>
            </a:prstGeom>
          </p:spPr>
        </p:pic>
        <p:pic>
          <p:nvPicPr>
            <p:cNvPr id="47" name="Picture 46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1"/>
                <a:stretch>
                  <a:fillRect/>
                </a:stretch>
              </p:blipFill>
            </mc:Choice>
            <mc:Fallback>
              <p:blipFill>
                <a:blip r:embed="rId22"/>
                <a:stretch>
                  <a:fillRect/>
                </a:stretch>
              </p:blipFill>
            </mc:Fallback>
          </mc:AlternateContent>
          <p:spPr>
            <a:xfrm>
              <a:off x="5329238" y="3098800"/>
              <a:ext cx="266700" cy="190500"/>
            </a:xfrm>
            <a:prstGeom prst="rect">
              <a:avLst/>
            </a:prstGeom>
          </p:spPr>
        </p:pic>
        <p:pic>
          <p:nvPicPr>
            <p:cNvPr id="48" name="Picture 47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1014413" y="3159125"/>
              <a:ext cx="215900" cy="190500"/>
            </a:xfrm>
            <a:prstGeom prst="rect">
              <a:avLst/>
            </a:prstGeom>
          </p:spPr>
        </p:pic>
        <p:pic>
          <p:nvPicPr>
            <p:cNvPr id="49" name="Picture 4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5"/>
                <a:stretch>
                  <a:fillRect/>
                </a:stretch>
              </p:blipFill>
            </mc:Choice>
            <mc:Fallback>
              <p:blipFill>
                <a:blip r:embed="rId26"/>
                <a:stretch>
                  <a:fillRect/>
                </a:stretch>
              </p:blipFill>
            </mc:Fallback>
          </mc:AlternateContent>
          <p:spPr>
            <a:xfrm>
              <a:off x="1960778" y="3060700"/>
              <a:ext cx="254000" cy="228600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7"/>
                <a:stretch>
                  <a:fillRect/>
                </a:stretch>
              </p:blipFill>
            </mc:Choice>
            <mc:Fallback>
              <p:blipFill>
                <a:blip r:embed="rId28"/>
                <a:stretch>
                  <a:fillRect/>
                </a:stretch>
              </p:blipFill>
            </mc:Fallback>
          </mc:AlternateContent>
          <p:spPr>
            <a:xfrm>
              <a:off x="4430085" y="3122613"/>
              <a:ext cx="279400" cy="190500"/>
            </a:xfrm>
            <a:prstGeom prst="rect">
              <a:avLst/>
            </a:prstGeom>
          </p:spPr>
        </p:pic>
        <p:pic>
          <p:nvPicPr>
            <p:cNvPr id="51" name="Picture 50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9"/>
                <a:stretch>
                  <a:fillRect/>
                </a:stretch>
              </p:blipFill>
            </mc:Choice>
            <mc:Fallback>
              <p:blipFill>
                <a:blip r:embed="rId30"/>
                <a:stretch>
                  <a:fillRect/>
                </a:stretch>
              </p:blipFill>
            </mc:Fallback>
          </mc:AlternateContent>
          <p:spPr>
            <a:xfrm>
              <a:off x="7616825" y="3148013"/>
              <a:ext cx="203200" cy="190500"/>
            </a:xfrm>
            <a:prstGeom prst="rect">
              <a:avLst/>
            </a:prstGeom>
          </p:spPr>
        </p:pic>
        <p:cxnSp>
          <p:nvCxnSpPr>
            <p:cNvPr id="52" name="Straight Arrow Connector 51"/>
            <p:cNvCxnSpPr/>
            <p:nvPr/>
          </p:nvCxnSpPr>
          <p:spPr>
            <a:xfrm rot="5400000">
              <a:off x="770851" y="369568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1757112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2546614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205037" y="370227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>
              <a:off x="4970795" y="3782048"/>
              <a:ext cx="86643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6156000" y="4139301"/>
              <a:ext cx="1558451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>
              <a:off x="6853311" y="4227355"/>
              <a:ext cx="1709900" cy="1589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1"/>
                <a:stretch>
                  <a:fillRect/>
                </a:stretch>
              </p:blipFill>
            </mc:Choice>
            <mc:Fallback>
              <p:blipFill>
                <a:blip r:embed="rId32"/>
                <a:stretch>
                  <a:fillRect/>
                </a:stretch>
              </p:blipFill>
            </mc:Fallback>
          </mc:AlternateContent>
          <p:spPr>
            <a:xfrm>
              <a:off x="6834188" y="3123191"/>
              <a:ext cx="215900" cy="190500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1977504" y="1417638"/>
            <a:ext cx="28812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Repeat for all previous layers</a:t>
            </a:r>
            <a:endParaRPr lang="en-US" baseline="-25000" dirty="0"/>
          </a:p>
        </p:txBody>
      </p:sp>
      <p:pic>
        <p:nvPicPr>
          <p:cNvPr id="82" name="Picture 81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3"/>
              <a:stretch>
                <a:fillRect/>
              </a:stretch>
            </p:blipFill>
          </mc:Choice>
          <mc:Fallback>
            <p:blipFill>
              <a:blip r:embed="rId34"/>
              <a:stretch>
                <a:fillRect/>
              </a:stretch>
            </p:blipFill>
          </mc:Fallback>
        </mc:AlternateContent>
        <p:spPr>
          <a:xfrm>
            <a:off x="1843088" y="1927225"/>
            <a:ext cx="8534400" cy="609600"/>
          </a:xfrm>
          <a:prstGeom prst="rect">
            <a:avLst/>
          </a:prstGeom>
        </p:spPr>
      </p:pic>
      <p:pic>
        <p:nvPicPr>
          <p:cNvPr id="84" name="Picture 8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5"/>
              <a:stretch>
                <a:fillRect/>
              </a:stretch>
            </p:blipFill>
          </mc:Choice>
          <mc:Fallback>
            <p:blipFill>
              <a:blip r:embed="rId36"/>
              <a:stretch>
                <a:fillRect/>
              </a:stretch>
            </p:blipFill>
          </mc:Fallback>
        </mc:AlternateContent>
        <p:spPr>
          <a:xfrm>
            <a:off x="1724025" y="2486025"/>
            <a:ext cx="8648700" cy="698500"/>
          </a:xfrm>
          <a:prstGeom prst="rect">
            <a:avLst/>
          </a:prstGeom>
        </p:spPr>
      </p:pic>
      <p:pic>
        <p:nvPicPr>
          <p:cNvPr id="87" name="Picture 8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7"/>
              <a:stretch>
                <a:fillRect/>
              </a:stretch>
            </p:blipFill>
          </mc:Choice>
          <mc:Fallback>
            <p:blipFill>
              <a:blip r:embed="rId38"/>
              <a:stretch>
                <a:fillRect/>
              </a:stretch>
            </p:blipFill>
          </mc:Fallback>
        </mc:AlternateContent>
        <p:spPr>
          <a:xfrm>
            <a:off x="1793875" y="3190133"/>
            <a:ext cx="8559800" cy="6985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</a:t>
            </a:r>
            <a:r>
              <a:rPr lang="en-US" dirty="0" err="1"/>
              <a:t>Backpropagation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95</a:t>
            </a:fld>
            <a:endParaRPr lang="en-US"/>
          </a:p>
        </p:txBody>
      </p:sp>
      <p:grpSp>
        <p:nvGrpSpPr>
          <p:cNvPr id="3" name="Group 4"/>
          <p:cNvGrpSpPr/>
          <p:nvPr/>
        </p:nvGrpSpPr>
        <p:grpSpPr>
          <a:xfrm>
            <a:off x="3351084" y="3941246"/>
            <a:ext cx="6263345" cy="2677195"/>
            <a:chOff x="570843" y="3060700"/>
            <a:chExt cx="8166733" cy="3490777"/>
          </a:xfrm>
        </p:grpSpPr>
        <p:grpSp>
          <p:nvGrpSpPr>
            <p:cNvPr id="5" name="Group 4"/>
            <p:cNvGrpSpPr/>
            <p:nvPr/>
          </p:nvGrpSpPr>
          <p:grpSpPr>
            <a:xfrm>
              <a:off x="2208846" y="3905201"/>
              <a:ext cx="587424" cy="587424"/>
              <a:chOff x="5401994" y="3071949"/>
              <a:chExt cx="587424" cy="587424"/>
            </a:xfrm>
          </p:grpSpPr>
          <p:sp>
            <p:nvSpPr>
              <p:cNvPr id="72" name="Oval 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Curved Connector 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7"/>
            <p:cNvGrpSpPr/>
            <p:nvPr/>
          </p:nvGrpSpPr>
          <p:grpSpPr>
            <a:xfrm>
              <a:off x="2208846" y="4930697"/>
              <a:ext cx="587424" cy="587424"/>
              <a:chOff x="5401994" y="3071949"/>
              <a:chExt cx="587424" cy="587424"/>
            </a:xfrm>
          </p:grpSpPr>
          <p:sp>
            <p:nvSpPr>
              <p:cNvPr id="70" name="Oval 8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Curved Connector 7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10"/>
            <p:cNvGrpSpPr/>
            <p:nvPr/>
          </p:nvGrpSpPr>
          <p:grpSpPr>
            <a:xfrm>
              <a:off x="2208846" y="5964053"/>
              <a:ext cx="587424" cy="587424"/>
              <a:chOff x="5401994" y="3071949"/>
              <a:chExt cx="587424" cy="587424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Curved Connector 68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3"/>
            <p:cNvGrpSpPr/>
            <p:nvPr/>
          </p:nvGrpSpPr>
          <p:grpSpPr>
            <a:xfrm>
              <a:off x="4709485" y="3905201"/>
              <a:ext cx="587424" cy="587424"/>
              <a:chOff x="5401994" y="3071949"/>
              <a:chExt cx="587424" cy="587424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Curved Connector 6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16"/>
            <p:cNvGrpSpPr/>
            <p:nvPr/>
          </p:nvGrpSpPr>
          <p:grpSpPr>
            <a:xfrm>
              <a:off x="4709485" y="4930697"/>
              <a:ext cx="587424" cy="587424"/>
              <a:chOff x="5401994" y="3071949"/>
              <a:chExt cx="587424" cy="58742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Curved Connector 64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9"/>
            <p:cNvGrpSpPr/>
            <p:nvPr/>
          </p:nvGrpSpPr>
          <p:grpSpPr>
            <a:xfrm>
              <a:off x="4709485" y="5964053"/>
              <a:ext cx="587424" cy="587424"/>
              <a:chOff x="5401994" y="3071949"/>
              <a:chExt cx="587424" cy="587424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Curved Connector 62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22"/>
            <p:cNvGrpSpPr/>
            <p:nvPr/>
          </p:nvGrpSpPr>
          <p:grpSpPr>
            <a:xfrm>
              <a:off x="6985339" y="4930697"/>
              <a:ext cx="587424" cy="587424"/>
              <a:chOff x="5401994" y="3071949"/>
              <a:chExt cx="587424" cy="587424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Curved Connector 6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"/>
                <a:stretch>
                  <a:fillRect/>
                </a:stretch>
              </p:blipFill>
            </mc:Choice>
            <mc:Fallback>
              <p:blipFill>
                <a:blip r:embed="rId4"/>
                <a:stretch>
                  <a:fillRect/>
                </a:stretch>
              </p:blipFill>
            </mc:Fallback>
          </mc:AlternateContent>
          <p:spPr>
            <a:xfrm>
              <a:off x="674663" y="4025559"/>
              <a:ext cx="279400" cy="190500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5"/>
                <a:stretch>
                  <a:fillRect/>
                </a:stretch>
              </p:blipFill>
            </mc:Choice>
            <mc:Fallback>
              <p:blipFill>
                <a:blip r:embed="rId6"/>
                <a:stretch>
                  <a:fillRect/>
                </a:stretch>
              </p:blipFill>
            </mc:Fallback>
          </mc:AlternateContent>
          <p:spPr>
            <a:xfrm>
              <a:off x="681013" y="4728821"/>
              <a:ext cx="266700" cy="19050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7"/>
                <a:stretch>
                  <a:fillRect/>
                </a:stretch>
              </p:blipFill>
            </mc:Choice>
            <mc:Fallback>
              <p:blipFill>
                <a:blip r:embed="rId8"/>
                <a:stretch>
                  <a:fillRect/>
                </a:stretch>
              </p:blipFill>
            </mc:Fallback>
          </mc:AlternateContent>
          <p:spPr>
            <a:xfrm>
              <a:off x="649633" y="5459858"/>
              <a:ext cx="279400" cy="1905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9"/>
                <a:stretch>
                  <a:fillRect/>
                </a:stretch>
              </p:blipFill>
            </mc:Choice>
            <mc:Fallback>
              <p:blipFill>
                <a:blip r:embed="rId10"/>
                <a:stretch>
                  <a:fillRect/>
                </a:stretch>
              </p:blipFill>
            </mc:Fallback>
          </mc:AlternateContent>
          <p:spPr>
            <a:xfrm>
              <a:off x="570843" y="6259353"/>
              <a:ext cx="355600" cy="19050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2796270" y="4198913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796270" y="4198913"/>
              <a:ext cx="1999241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796270" y="4198913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796270" y="4198913"/>
              <a:ext cx="1913215" cy="10254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796270" y="5224409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796270" y="5224409"/>
              <a:ext cx="1913215" cy="10333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796270" y="6257765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796270" y="5432095"/>
              <a:ext cx="1999241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796270" y="4406599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3" idx="3"/>
            </p:cNvCxnSpPr>
            <p:nvPr/>
          </p:nvCxnSpPr>
          <p:spPr>
            <a:xfrm>
              <a:off x="954063" y="4120809"/>
              <a:ext cx="1254783" cy="781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3" idx="3"/>
            </p:cNvCxnSpPr>
            <p:nvPr/>
          </p:nvCxnSpPr>
          <p:spPr>
            <a:xfrm>
              <a:off x="954063" y="4120809"/>
              <a:ext cx="1340809" cy="8959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3" idx="3"/>
            </p:cNvCxnSpPr>
            <p:nvPr/>
          </p:nvCxnSpPr>
          <p:spPr>
            <a:xfrm>
              <a:off x="954063" y="4120809"/>
              <a:ext cx="1340809" cy="19292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4" idx="3"/>
            </p:cNvCxnSpPr>
            <p:nvPr/>
          </p:nvCxnSpPr>
          <p:spPr>
            <a:xfrm flipV="1">
              <a:off x="947713" y="4198913"/>
              <a:ext cx="1261133" cy="6251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4" idx="3"/>
            </p:cNvCxnSpPr>
            <p:nvPr/>
          </p:nvCxnSpPr>
          <p:spPr>
            <a:xfrm>
              <a:off x="947713" y="4824071"/>
              <a:ext cx="1261133" cy="400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4" idx="3"/>
            </p:cNvCxnSpPr>
            <p:nvPr/>
          </p:nvCxnSpPr>
          <p:spPr>
            <a:xfrm>
              <a:off x="947713" y="4824071"/>
              <a:ext cx="1261133" cy="14336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5" idx="3"/>
            </p:cNvCxnSpPr>
            <p:nvPr/>
          </p:nvCxnSpPr>
          <p:spPr>
            <a:xfrm flipV="1">
              <a:off x="929033" y="4406599"/>
              <a:ext cx="1365839" cy="11485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5" idx="3"/>
            </p:cNvCxnSpPr>
            <p:nvPr/>
          </p:nvCxnSpPr>
          <p:spPr>
            <a:xfrm flipV="1">
              <a:off x="929033" y="5224409"/>
              <a:ext cx="1279813" cy="3306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6" idx="3"/>
            </p:cNvCxnSpPr>
            <p:nvPr/>
          </p:nvCxnSpPr>
          <p:spPr>
            <a:xfrm flipV="1">
              <a:off x="926443" y="6257765"/>
              <a:ext cx="1282403" cy="968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6" idx="3"/>
            </p:cNvCxnSpPr>
            <p:nvPr/>
          </p:nvCxnSpPr>
          <p:spPr>
            <a:xfrm flipV="1">
              <a:off x="926443" y="5432095"/>
              <a:ext cx="1368429" cy="9225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5" idx="3"/>
            </p:cNvCxnSpPr>
            <p:nvPr/>
          </p:nvCxnSpPr>
          <p:spPr>
            <a:xfrm>
              <a:off x="929033" y="5555108"/>
              <a:ext cx="1279813" cy="7026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6" idx="3"/>
            </p:cNvCxnSpPr>
            <p:nvPr/>
          </p:nvCxnSpPr>
          <p:spPr>
            <a:xfrm flipV="1">
              <a:off x="926443" y="4406599"/>
              <a:ext cx="1368429" cy="1948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5296909" y="5432095"/>
              <a:ext cx="1774456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296909" y="5224409"/>
              <a:ext cx="168843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296909" y="4198913"/>
              <a:ext cx="1774456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7572763" y="5224409"/>
              <a:ext cx="302800" cy="39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1"/>
                <a:stretch>
                  <a:fillRect/>
                </a:stretch>
              </p:blipFill>
            </mc:Choice>
            <mc:Fallback>
              <p:blipFill>
                <a:blip r:embed="rId12"/>
                <a:stretch>
                  <a:fillRect/>
                </a:stretch>
              </p:blipFill>
            </mc:Fallback>
          </mc:AlternateContent>
          <p:spPr>
            <a:xfrm>
              <a:off x="7886676" y="5038725"/>
              <a:ext cx="850900" cy="381000"/>
            </a:xfrm>
            <a:prstGeom prst="rect">
              <a:avLst/>
            </a:prstGeom>
          </p:spPr>
        </p:pic>
        <p:pic>
          <p:nvPicPr>
            <p:cNvPr id="43" name="Picture 4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3"/>
                <a:stretch>
                  <a:fillRect/>
                </a:stretch>
              </p:blipFill>
            </mc:Choice>
            <mc:Fallback>
              <p:blipFill>
                <a:blip r:embed="rId14"/>
                <a:stretch>
                  <a:fillRect/>
                </a:stretch>
              </p:blipFill>
            </mc:Fallback>
          </mc:AlternateContent>
          <p:spPr>
            <a:xfrm>
              <a:off x="1443038" y="3757613"/>
              <a:ext cx="393700" cy="228600"/>
            </a:xfrm>
            <a:prstGeom prst="rect">
              <a:avLst/>
            </a:prstGeom>
          </p:spPr>
        </p:pic>
        <p:pic>
          <p:nvPicPr>
            <p:cNvPr id="44" name="Picture 4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5"/>
                <a:stretch>
                  <a:fillRect/>
                </a:stretch>
              </p:blipFill>
            </mc:Choice>
            <mc:Fallback>
              <p:blipFill>
                <a:blip r:embed="rId16"/>
                <a:stretch>
                  <a:fillRect/>
                </a:stretch>
              </p:blipFill>
            </mc:Fallback>
          </mc:AlternateContent>
          <p:spPr>
            <a:xfrm>
              <a:off x="3502025" y="3708400"/>
              <a:ext cx="444500" cy="228600"/>
            </a:xfrm>
            <a:prstGeom prst="rect">
              <a:avLst/>
            </a:prstGeom>
          </p:spPr>
        </p:pic>
        <p:pic>
          <p:nvPicPr>
            <p:cNvPr id="45" name="Picture 4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7"/>
                <a:stretch>
                  <a:fillRect/>
                </a:stretch>
              </p:blipFill>
            </mc:Choice>
            <mc:Fallback>
              <p:blipFill>
                <a:blip r:embed="rId18"/>
                <a:stretch>
                  <a:fillRect/>
                </a:stretch>
              </p:blipFill>
            </mc:Fallback>
          </mc:AlternateContent>
          <p:spPr>
            <a:xfrm>
              <a:off x="6005513" y="4195763"/>
              <a:ext cx="419100" cy="190500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9"/>
                <a:stretch>
                  <a:fillRect/>
                </a:stretch>
              </p:blipFill>
            </mc:Choice>
            <mc:Fallback>
              <p:blipFill>
                <a:blip r:embed="rId20"/>
                <a:stretch>
                  <a:fillRect/>
                </a:stretch>
              </p:blipFill>
            </mc:Fallback>
          </mc:AlternateContent>
          <p:spPr>
            <a:xfrm>
              <a:off x="2796270" y="3060700"/>
              <a:ext cx="241300" cy="228600"/>
            </a:xfrm>
            <a:prstGeom prst="rect">
              <a:avLst/>
            </a:prstGeom>
          </p:spPr>
        </p:pic>
        <p:pic>
          <p:nvPicPr>
            <p:cNvPr id="47" name="Picture 46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1"/>
                <a:stretch>
                  <a:fillRect/>
                </a:stretch>
              </p:blipFill>
            </mc:Choice>
            <mc:Fallback>
              <p:blipFill>
                <a:blip r:embed="rId22"/>
                <a:stretch>
                  <a:fillRect/>
                </a:stretch>
              </p:blipFill>
            </mc:Fallback>
          </mc:AlternateContent>
          <p:spPr>
            <a:xfrm>
              <a:off x="5329238" y="3098800"/>
              <a:ext cx="266700" cy="190500"/>
            </a:xfrm>
            <a:prstGeom prst="rect">
              <a:avLst/>
            </a:prstGeom>
          </p:spPr>
        </p:pic>
        <p:pic>
          <p:nvPicPr>
            <p:cNvPr id="48" name="Picture 47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3"/>
                <a:stretch>
                  <a:fillRect/>
                </a:stretch>
              </p:blipFill>
            </mc:Choice>
            <mc:Fallback>
              <p:blipFill>
                <a:blip r:embed="rId24"/>
                <a:stretch>
                  <a:fillRect/>
                </a:stretch>
              </p:blipFill>
            </mc:Fallback>
          </mc:AlternateContent>
          <p:spPr>
            <a:xfrm>
              <a:off x="1014413" y="3159125"/>
              <a:ext cx="215900" cy="190500"/>
            </a:xfrm>
            <a:prstGeom prst="rect">
              <a:avLst/>
            </a:prstGeom>
          </p:spPr>
        </p:pic>
        <p:pic>
          <p:nvPicPr>
            <p:cNvPr id="49" name="Picture 4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5"/>
                <a:stretch>
                  <a:fillRect/>
                </a:stretch>
              </p:blipFill>
            </mc:Choice>
            <mc:Fallback>
              <p:blipFill>
                <a:blip r:embed="rId26"/>
                <a:stretch>
                  <a:fillRect/>
                </a:stretch>
              </p:blipFill>
            </mc:Fallback>
          </mc:AlternateContent>
          <p:spPr>
            <a:xfrm>
              <a:off x="1960778" y="3060700"/>
              <a:ext cx="254000" cy="228600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7"/>
                <a:stretch>
                  <a:fillRect/>
                </a:stretch>
              </p:blipFill>
            </mc:Choice>
            <mc:Fallback>
              <p:blipFill>
                <a:blip r:embed="rId28"/>
                <a:stretch>
                  <a:fillRect/>
                </a:stretch>
              </p:blipFill>
            </mc:Fallback>
          </mc:AlternateContent>
          <p:spPr>
            <a:xfrm>
              <a:off x="4430085" y="3122613"/>
              <a:ext cx="279400" cy="190500"/>
            </a:xfrm>
            <a:prstGeom prst="rect">
              <a:avLst/>
            </a:prstGeom>
          </p:spPr>
        </p:pic>
        <p:pic>
          <p:nvPicPr>
            <p:cNvPr id="51" name="Picture 50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9"/>
                <a:stretch>
                  <a:fillRect/>
                </a:stretch>
              </p:blipFill>
            </mc:Choice>
            <mc:Fallback>
              <p:blipFill>
                <a:blip r:embed="rId30"/>
                <a:stretch>
                  <a:fillRect/>
                </a:stretch>
              </p:blipFill>
            </mc:Fallback>
          </mc:AlternateContent>
          <p:spPr>
            <a:xfrm>
              <a:off x="7616825" y="3148013"/>
              <a:ext cx="203200" cy="190500"/>
            </a:xfrm>
            <a:prstGeom prst="rect">
              <a:avLst/>
            </a:prstGeom>
          </p:spPr>
        </p:pic>
        <p:cxnSp>
          <p:nvCxnSpPr>
            <p:cNvPr id="52" name="Straight Arrow Connector 51"/>
            <p:cNvCxnSpPr/>
            <p:nvPr/>
          </p:nvCxnSpPr>
          <p:spPr>
            <a:xfrm rot="5400000">
              <a:off x="770851" y="369568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1757112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2546614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205037" y="370227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>
              <a:off x="4970795" y="3782048"/>
              <a:ext cx="86643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6156000" y="4139301"/>
              <a:ext cx="1558451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>
              <a:off x="6853311" y="4227355"/>
              <a:ext cx="1709900" cy="1589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1"/>
                <a:stretch>
                  <a:fillRect/>
                </a:stretch>
              </p:blipFill>
            </mc:Choice>
            <mc:Fallback>
              <p:blipFill>
                <a:blip r:embed="rId32"/>
                <a:stretch>
                  <a:fillRect/>
                </a:stretch>
              </p:blipFill>
            </mc:Fallback>
          </mc:AlternateContent>
          <p:spPr>
            <a:xfrm>
              <a:off x="6834188" y="3123191"/>
              <a:ext cx="215900" cy="190500"/>
            </a:xfrm>
            <a:prstGeom prst="rect">
              <a:avLst/>
            </a:prstGeom>
          </p:spPr>
        </p:pic>
      </p:grpSp>
      <p:sp>
        <p:nvSpPr>
          <p:cNvPr id="77" name="TextBox 76"/>
          <p:cNvSpPr txBox="1"/>
          <p:nvPr/>
        </p:nvSpPr>
        <p:spPr>
          <a:xfrm>
            <a:off x="1793875" y="1232972"/>
            <a:ext cx="886338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Now that we have well defined gradients for each parameter, update using Gradient Descent</a:t>
            </a:r>
            <a:endParaRPr lang="en-US" baseline="-25000" dirty="0"/>
          </a:p>
        </p:txBody>
      </p:sp>
      <p:pic>
        <p:nvPicPr>
          <p:cNvPr id="78" name="Picture 7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33"/>
              <a:stretch>
                <a:fillRect/>
              </a:stretch>
            </p:blipFill>
          </mc:Choice>
          <mc:Fallback>
            <p:blipFill>
              <a:blip r:embed="rId34"/>
              <a:stretch>
                <a:fillRect/>
              </a:stretch>
            </p:blipFill>
          </mc:Fallback>
        </mc:AlternateContent>
        <p:spPr>
          <a:xfrm>
            <a:off x="4826000" y="1768475"/>
            <a:ext cx="2247900" cy="17399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Error Back-propagation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400" y="1037320"/>
            <a:ext cx="10945216" cy="191775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Error </a:t>
            </a:r>
            <a:r>
              <a:rPr lang="en-US" dirty="0" err="1"/>
              <a:t>backprop</a:t>
            </a:r>
            <a:r>
              <a:rPr lang="en-US" dirty="0"/>
              <a:t> unravels the multivariate chain rule and solves the gradient for each partial component separately.</a:t>
            </a:r>
          </a:p>
          <a:p>
            <a:r>
              <a:rPr lang="en-US" dirty="0"/>
              <a:t>The target values for each layer come from the next layer.</a:t>
            </a:r>
          </a:p>
          <a:p>
            <a:r>
              <a:rPr lang="en-US" dirty="0"/>
              <a:t>This feeds the errors back along the network.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96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08336" y="3488732"/>
            <a:ext cx="6263345" cy="2677195"/>
            <a:chOff x="570843" y="3060700"/>
            <a:chExt cx="8166733" cy="3490777"/>
          </a:xfrm>
        </p:grpSpPr>
        <p:grpSp>
          <p:nvGrpSpPr>
            <p:cNvPr id="6" name="Group 4"/>
            <p:cNvGrpSpPr/>
            <p:nvPr/>
          </p:nvGrpSpPr>
          <p:grpSpPr>
            <a:xfrm>
              <a:off x="2208846" y="3905201"/>
              <a:ext cx="587424" cy="587424"/>
              <a:chOff x="5401994" y="3071949"/>
              <a:chExt cx="587424" cy="587424"/>
            </a:xfrm>
          </p:grpSpPr>
          <p:sp>
            <p:nvSpPr>
              <p:cNvPr id="72" name="Oval 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3" name="Curved Connector 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7"/>
            <p:cNvGrpSpPr/>
            <p:nvPr/>
          </p:nvGrpSpPr>
          <p:grpSpPr>
            <a:xfrm>
              <a:off x="2208846" y="4930697"/>
              <a:ext cx="587424" cy="587424"/>
              <a:chOff x="5401994" y="3071949"/>
              <a:chExt cx="587424" cy="587424"/>
            </a:xfrm>
          </p:grpSpPr>
          <p:sp>
            <p:nvSpPr>
              <p:cNvPr id="70" name="Oval 8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1" name="Curved Connector 7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10"/>
            <p:cNvGrpSpPr/>
            <p:nvPr/>
          </p:nvGrpSpPr>
          <p:grpSpPr>
            <a:xfrm>
              <a:off x="2208846" y="5964053"/>
              <a:ext cx="587424" cy="587424"/>
              <a:chOff x="5401994" y="3071949"/>
              <a:chExt cx="587424" cy="587424"/>
            </a:xfrm>
          </p:grpSpPr>
          <p:sp>
            <p:nvSpPr>
              <p:cNvPr id="68" name="Oval 67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Curved Connector 68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13"/>
            <p:cNvGrpSpPr/>
            <p:nvPr/>
          </p:nvGrpSpPr>
          <p:grpSpPr>
            <a:xfrm>
              <a:off x="4709485" y="3905201"/>
              <a:ext cx="587424" cy="587424"/>
              <a:chOff x="5401994" y="3071949"/>
              <a:chExt cx="587424" cy="587424"/>
            </a:xfrm>
          </p:grpSpPr>
          <p:sp>
            <p:nvSpPr>
              <p:cNvPr id="66" name="Oval 65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Curved Connector 66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16"/>
            <p:cNvGrpSpPr/>
            <p:nvPr/>
          </p:nvGrpSpPr>
          <p:grpSpPr>
            <a:xfrm>
              <a:off x="4709485" y="4930697"/>
              <a:ext cx="587424" cy="587424"/>
              <a:chOff x="5401994" y="3071949"/>
              <a:chExt cx="587424" cy="587424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Curved Connector 64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9"/>
            <p:cNvGrpSpPr/>
            <p:nvPr/>
          </p:nvGrpSpPr>
          <p:grpSpPr>
            <a:xfrm>
              <a:off x="4709485" y="5964053"/>
              <a:ext cx="587424" cy="587424"/>
              <a:chOff x="5401994" y="3071949"/>
              <a:chExt cx="587424" cy="587424"/>
            </a:xfrm>
          </p:grpSpPr>
          <p:sp>
            <p:nvSpPr>
              <p:cNvPr id="62" name="Oval 61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Curved Connector 62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22"/>
            <p:cNvGrpSpPr/>
            <p:nvPr/>
          </p:nvGrpSpPr>
          <p:grpSpPr>
            <a:xfrm>
              <a:off x="6985339" y="4930697"/>
              <a:ext cx="587424" cy="587424"/>
              <a:chOff x="5401994" y="3071949"/>
              <a:chExt cx="587424" cy="587424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5401994" y="3071949"/>
                <a:ext cx="587424" cy="587424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1" name="Curved Connector 60"/>
              <p:cNvCxnSpPr/>
              <p:nvPr/>
            </p:nvCxnSpPr>
            <p:spPr>
              <a:xfrm flipV="1">
                <a:off x="5490894" y="3224349"/>
                <a:ext cx="411480" cy="301752"/>
              </a:xfrm>
              <a:prstGeom prst="curvedConnector3">
                <a:avLst>
                  <a:gd name="adj1" fmla="val 50000"/>
                </a:avLst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" name="Picture 1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"/>
                <a:stretch>
                  <a:fillRect/>
                </a:stretch>
              </p:blipFill>
            </mc:Choice>
            <mc:Fallback>
              <p:blipFill>
                <a:blip r:embed="rId3"/>
                <a:stretch>
                  <a:fillRect/>
                </a:stretch>
              </p:blipFill>
            </mc:Fallback>
          </mc:AlternateContent>
          <p:spPr>
            <a:xfrm>
              <a:off x="674663" y="4025559"/>
              <a:ext cx="279400" cy="190500"/>
            </a:xfrm>
            <a:prstGeom prst="rect">
              <a:avLst/>
            </a:prstGeom>
          </p:spPr>
        </p:pic>
        <p:pic>
          <p:nvPicPr>
            <p:cNvPr id="14" name="Picture 1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4"/>
                <a:stretch>
                  <a:fillRect/>
                </a:stretch>
              </p:blipFill>
            </mc:Choice>
            <mc:Fallback>
              <p:blipFill>
                <a:blip r:embed="rId5"/>
                <a:stretch>
                  <a:fillRect/>
                </a:stretch>
              </p:blipFill>
            </mc:Fallback>
          </mc:AlternateContent>
          <p:spPr>
            <a:xfrm>
              <a:off x="681013" y="4728821"/>
              <a:ext cx="266700" cy="190500"/>
            </a:xfrm>
            <a:prstGeom prst="rect">
              <a:avLst/>
            </a:prstGeom>
          </p:spPr>
        </p:pic>
        <p:pic>
          <p:nvPicPr>
            <p:cNvPr id="15" name="Picture 1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6"/>
                <a:stretch>
                  <a:fillRect/>
                </a:stretch>
              </p:blipFill>
            </mc:Choice>
            <mc:Fallback>
              <p:blipFill>
                <a:blip r:embed="rId7"/>
                <a:stretch>
                  <a:fillRect/>
                </a:stretch>
              </p:blipFill>
            </mc:Fallback>
          </mc:AlternateContent>
          <p:spPr>
            <a:xfrm>
              <a:off x="649633" y="5459858"/>
              <a:ext cx="279400" cy="190500"/>
            </a:xfrm>
            <a:prstGeom prst="rect">
              <a:avLst/>
            </a:prstGeom>
          </p:spPr>
        </p:pic>
        <p:pic>
          <p:nvPicPr>
            <p:cNvPr id="16" name="Picture 1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8"/>
                <a:stretch>
                  <a:fillRect/>
                </a:stretch>
              </p:blipFill>
            </mc:Choice>
            <mc:Fallback>
              <p:blipFill>
                <a:blip r:embed="rId9"/>
                <a:stretch>
                  <a:fillRect/>
                </a:stretch>
              </p:blipFill>
            </mc:Fallback>
          </mc:AlternateContent>
          <p:spPr>
            <a:xfrm>
              <a:off x="570843" y="6259353"/>
              <a:ext cx="355600" cy="19050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2796270" y="4198913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2796270" y="4198913"/>
              <a:ext cx="1999241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796270" y="4198913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796270" y="4198913"/>
              <a:ext cx="1913215" cy="102549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2796270" y="5224409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2796270" y="5224409"/>
              <a:ext cx="1913215" cy="103335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796270" y="6257765"/>
              <a:ext cx="1913215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796270" y="5432095"/>
              <a:ext cx="1999241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796270" y="4406599"/>
              <a:ext cx="1999241" cy="185116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stCxn id="13" idx="3"/>
            </p:cNvCxnSpPr>
            <p:nvPr/>
          </p:nvCxnSpPr>
          <p:spPr>
            <a:xfrm>
              <a:off x="954063" y="4120809"/>
              <a:ext cx="1254783" cy="781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13" idx="3"/>
            </p:cNvCxnSpPr>
            <p:nvPr/>
          </p:nvCxnSpPr>
          <p:spPr>
            <a:xfrm>
              <a:off x="954063" y="4120809"/>
              <a:ext cx="1340809" cy="89591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3" idx="3"/>
            </p:cNvCxnSpPr>
            <p:nvPr/>
          </p:nvCxnSpPr>
          <p:spPr>
            <a:xfrm>
              <a:off x="954063" y="4120809"/>
              <a:ext cx="1340809" cy="19292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stCxn id="14" idx="3"/>
            </p:cNvCxnSpPr>
            <p:nvPr/>
          </p:nvCxnSpPr>
          <p:spPr>
            <a:xfrm flipV="1">
              <a:off x="947713" y="4198913"/>
              <a:ext cx="1261133" cy="6251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14" idx="3"/>
            </p:cNvCxnSpPr>
            <p:nvPr/>
          </p:nvCxnSpPr>
          <p:spPr>
            <a:xfrm>
              <a:off x="947713" y="4824071"/>
              <a:ext cx="1261133" cy="4003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14" idx="3"/>
            </p:cNvCxnSpPr>
            <p:nvPr/>
          </p:nvCxnSpPr>
          <p:spPr>
            <a:xfrm>
              <a:off x="947713" y="4824071"/>
              <a:ext cx="1261133" cy="143369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15" idx="3"/>
            </p:cNvCxnSpPr>
            <p:nvPr/>
          </p:nvCxnSpPr>
          <p:spPr>
            <a:xfrm flipV="1">
              <a:off x="929033" y="4406599"/>
              <a:ext cx="1365839" cy="114850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15" idx="3"/>
            </p:cNvCxnSpPr>
            <p:nvPr/>
          </p:nvCxnSpPr>
          <p:spPr>
            <a:xfrm flipV="1">
              <a:off x="929033" y="5224409"/>
              <a:ext cx="1279813" cy="3306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16" idx="3"/>
            </p:cNvCxnSpPr>
            <p:nvPr/>
          </p:nvCxnSpPr>
          <p:spPr>
            <a:xfrm flipV="1">
              <a:off x="926443" y="6257765"/>
              <a:ext cx="1282403" cy="9683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16" idx="3"/>
            </p:cNvCxnSpPr>
            <p:nvPr/>
          </p:nvCxnSpPr>
          <p:spPr>
            <a:xfrm flipV="1">
              <a:off x="926443" y="5432095"/>
              <a:ext cx="1368429" cy="9225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5" idx="3"/>
            </p:cNvCxnSpPr>
            <p:nvPr/>
          </p:nvCxnSpPr>
          <p:spPr>
            <a:xfrm>
              <a:off x="929033" y="5555108"/>
              <a:ext cx="1279813" cy="7026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16" idx="3"/>
            </p:cNvCxnSpPr>
            <p:nvPr/>
          </p:nvCxnSpPr>
          <p:spPr>
            <a:xfrm flipV="1">
              <a:off x="926443" y="4406599"/>
              <a:ext cx="1368429" cy="194800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5296909" y="5432095"/>
              <a:ext cx="1774456" cy="82567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5296909" y="5224409"/>
              <a:ext cx="168843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5296909" y="4198913"/>
              <a:ext cx="1774456" cy="8178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7572763" y="5224409"/>
              <a:ext cx="302800" cy="397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2" name="Picture 41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0"/>
                <a:stretch>
                  <a:fillRect/>
                </a:stretch>
              </p:blipFill>
            </mc:Choice>
            <mc:Fallback>
              <p:blipFill>
                <a:blip r:embed="rId11"/>
                <a:stretch>
                  <a:fillRect/>
                </a:stretch>
              </p:blipFill>
            </mc:Fallback>
          </mc:AlternateContent>
          <p:spPr>
            <a:xfrm>
              <a:off x="7886676" y="5038725"/>
              <a:ext cx="850900" cy="381000"/>
            </a:xfrm>
            <a:prstGeom prst="rect">
              <a:avLst/>
            </a:prstGeom>
          </p:spPr>
        </p:pic>
        <p:pic>
          <p:nvPicPr>
            <p:cNvPr id="43" name="Picture 42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2"/>
                <a:stretch>
                  <a:fillRect/>
                </a:stretch>
              </p:blipFill>
            </mc:Choice>
            <mc:Fallback>
              <p:blipFill>
                <a:blip r:embed="rId13"/>
                <a:stretch>
                  <a:fillRect/>
                </a:stretch>
              </p:blipFill>
            </mc:Fallback>
          </mc:AlternateContent>
          <p:spPr>
            <a:xfrm>
              <a:off x="1443038" y="3757613"/>
              <a:ext cx="393700" cy="228600"/>
            </a:xfrm>
            <a:prstGeom prst="rect">
              <a:avLst/>
            </a:prstGeom>
          </p:spPr>
        </p:pic>
        <p:pic>
          <p:nvPicPr>
            <p:cNvPr id="44" name="Picture 43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4"/>
                <a:stretch>
                  <a:fillRect/>
                </a:stretch>
              </p:blipFill>
            </mc:Choice>
            <mc:Fallback>
              <p:blipFill>
                <a:blip r:embed="rId15"/>
                <a:stretch>
                  <a:fillRect/>
                </a:stretch>
              </p:blipFill>
            </mc:Fallback>
          </mc:AlternateContent>
          <p:spPr>
            <a:xfrm>
              <a:off x="3502025" y="3708400"/>
              <a:ext cx="444500" cy="228600"/>
            </a:xfrm>
            <a:prstGeom prst="rect">
              <a:avLst/>
            </a:prstGeom>
          </p:spPr>
        </p:pic>
        <p:pic>
          <p:nvPicPr>
            <p:cNvPr id="45" name="Picture 44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6"/>
                <a:stretch>
                  <a:fillRect/>
                </a:stretch>
              </p:blipFill>
            </mc:Choice>
            <mc:Fallback>
              <p:blipFill>
                <a:blip r:embed="rId17"/>
                <a:stretch>
                  <a:fillRect/>
                </a:stretch>
              </p:blipFill>
            </mc:Fallback>
          </mc:AlternateContent>
          <p:spPr>
            <a:xfrm>
              <a:off x="6005513" y="4195763"/>
              <a:ext cx="419100" cy="190500"/>
            </a:xfrm>
            <a:prstGeom prst="rect">
              <a:avLst/>
            </a:prstGeom>
          </p:spPr>
        </p:pic>
        <p:pic>
          <p:nvPicPr>
            <p:cNvPr id="46" name="Picture 45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18"/>
                <a:stretch>
                  <a:fillRect/>
                </a:stretch>
              </p:blipFill>
            </mc:Choice>
            <mc:Fallback>
              <p:blipFill>
                <a:blip r:embed="rId19"/>
                <a:stretch>
                  <a:fillRect/>
                </a:stretch>
              </p:blipFill>
            </mc:Fallback>
          </mc:AlternateContent>
          <p:spPr>
            <a:xfrm>
              <a:off x="2796270" y="3060700"/>
              <a:ext cx="241300" cy="228600"/>
            </a:xfrm>
            <a:prstGeom prst="rect">
              <a:avLst/>
            </a:prstGeom>
          </p:spPr>
        </p:pic>
        <p:pic>
          <p:nvPicPr>
            <p:cNvPr id="47" name="Picture 46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0"/>
                <a:stretch>
                  <a:fillRect/>
                </a:stretch>
              </p:blipFill>
            </mc:Choice>
            <mc:Fallback>
              <p:blipFill>
                <a:blip r:embed="rId21"/>
                <a:stretch>
                  <a:fillRect/>
                </a:stretch>
              </p:blipFill>
            </mc:Fallback>
          </mc:AlternateContent>
          <p:spPr>
            <a:xfrm>
              <a:off x="5329238" y="3098800"/>
              <a:ext cx="266700" cy="190500"/>
            </a:xfrm>
            <a:prstGeom prst="rect">
              <a:avLst/>
            </a:prstGeom>
          </p:spPr>
        </p:pic>
        <p:pic>
          <p:nvPicPr>
            <p:cNvPr id="48" name="Picture 47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2"/>
                <a:stretch>
                  <a:fillRect/>
                </a:stretch>
              </p:blipFill>
            </mc:Choice>
            <mc:Fallback>
              <p:blipFill>
                <a:blip r:embed="rId23"/>
                <a:stretch>
                  <a:fillRect/>
                </a:stretch>
              </p:blipFill>
            </mc:Fallback>
          </mc:AlternateContent>
          <p:spPr>
            <a:xfrm>
              <a:off x="1014413" y="3159125"/>
              <a:ext cx="215900" cy="190500"/>
            </a:xfrm>
            <a:prstGeom prst="rect">
              <a:avLst/>
            </a:prstGeom>
          </p:spPr>
        </p:pic>
        <p:pic>
          <p:nvPicPr>
            <p:cNvPr id="49" name="Picture 4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4"/>
                <a:stretch>
                  <a:fillRect/>
                </a:stretch>
              </p:blipFill>
            </mc:Choice>
            <mc:Fallback>
              <p:blipFill>
                <a:blip r:embed="rId25"/>
                <a:stretch>
                  <a:fillRect/>
                </a:stretch>
              </p:blipFill>
            </mc:Fallback>
          </mc:AlternateContent>
          <p:spPr>
            <a:xfrm>
              <a:off x="1960778" y="3060700"/>
              <a:ext cx="254000" cy="228600"/>
            </a:xfrm>
            <a:prstGeom prst="rect">
              <a:avLst/>
            </a:prstGeom>
          </p:spPr>
        </p:pic>
        <p:pic>
          <p:nvPicPr>
            <p:cNvPr id="50" name="Picture 49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6"/>
                <a:stretch>
                  <a:fillRect/>
                </a:stretch>
              </p:blipFill>
            </mc:Choice>
            <mc:Fallback>
              <p:blipFill>
                <a:blip r:embed="rId27"/>
                <a:stretch>
                  <a:fillRect/>
                </a:stretch>
              </p:blipFill>
            </mc:Fallback>
          </mc:AlternateContent>
          <p:spPr>
            <a:xfrm>
              <a:off x="4430085" y="3122613"/>
              <a:ext cx="279400" cy="190500"/>
            </a:xfrm>
            <a:prstGeom prst="rect">
              <a:avLst/>
            </a:prstGeom>
          </p:spPr>
        </p:pic>
        <p:pic>
          <p:nvPicPr>
            <p:cNvPr id="51" name="Picture 50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28"/>
                <a:stretch>
                  <a:fillRect/>
                </a:stretch>
              </p:blipFill>
            </mc:Choice>
            <mc:Fallback>
              <p:blipFill>
                <a:blip r:embed="rId29"/>
                <a:stretch>
                  <a:fillRect/>
                </a:stretch>
              </p:blipFill>
            </mc:Fallback>
          </mc:AlternateContent>
          <p:spPr>
            <a:xfrm>
              <a:off x="7616825" y="3148013"/>
              <a:ext cx="203200" cy="190500"/>
            </a:xfrm>
            <a:prstGeom prst="rect">
              <a:avLst/>
            </a:prstGeom>
          </p:spPr>
        </p:pic>
        <p:cxnSp>
          <p:nvCxnSpPr>
            <p:cNvPr id="52" name="Straight Arrow Connector 51"/>
            <p:cNvCxnSpPr/>
            <p:nvPr/>
          </p:nvCxnSpPr>
          <p:spPr>
            <a:xfrm rot="5400000">
              <a:off x="770851" y="369568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>
              <a:off x="1757112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rot="5400000">
              <a:off x="2546614" y="3678703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rot="5400000">
              <a:off x="4205037" y="3702277"/>
              <a:ext cx="65974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rot="5400000">
              <a:off x="4970795" y="3782048"/>
              <a:ext cx="866434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6156000" y="4139301"/>
              <a:ext cx="1558451" cy="1588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rot="5400000">
              <a:off x="6853311" y="4227355"/>
              <a:ext cx="1709900" cy="1589"/>
            </a:xfrm>
            <a:prstGeom prst="straightConnector1">
              <a:avLst/>
            </a:prstGeom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Picture 58" descr="latex-image-1.pdf"/>
            <p:cNvPicPr>
              <a:picLocks noChangeAspect="1"/>
            </p:cNvPicPr>
            <p:nvPr/>
          </p:nvPicPr>
          <mc:AlternateContent xmlns:mc="http://schemas.openxmlformats.org/markup-compatibility/2006">
            <mc:Choice xmlns:ma="http://schemas.microsoft.com/office/mac/drawingml/2008/main" xmlns:mv="urn:schemas-microsoft-com:mac:vml" xmlns="" Requires="ma">
              <p:blipFill>
                <a:blip r:embed="rId30"/>
                <a:stretch>
                  <a:fillRect/>
                </a:stretch>
              </p:blipFill>
            </mc:Choice>
            <mc:Fallback>
              <p:blipFill>
                <a:blip r:embed="rId31"/>
                <a:stretch>
                  <a:fillRect/>
                </a:stretch>
              </p:blipFill>
            </mc:Fallback>
          </mc:AlternateContent>
          <p:spPr>
            <a:xfrm>
              <a:off x="6834188" y="3123191"/>
              <a:ext cx="215900" cy="190500"/>
            </a:xfrm>
            <a:prstGeom prst="rect">
              <a:avLst/>
            </a:prstGeom>
          </p:spPr>
        </p:pic>
      </p:grpSp>
      <p:sp>
        <p:nvSpPr>
          <p:cNvPr id="74" name="Left Arrow 73"/>
          <p:cNvSpPr/>
          <p:nvPr/>
        </p:nvSpPr>
        <p:spPr>
          <a:xfrm>
            <a:off x="3032081" y="6165927"/>
            <a:ext cx="5472077" cy="405425"/>
          </a:xfrm>
          <a:prstGeom prst="lef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backpropagation!!!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Interpretation of Hidden Layers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Overfitting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97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DA2EF2-5DBF-37AB-6853-A6C11F2A4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1414497"/>
            <a:ext cx="11857748" cy="5614903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Overfitting</a:t>
            </a:r>
            <a:r>
              <a:rPr lang="en-US" dirty="0"/>
              <a:t> in Neural Networks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361" y="1600201"/>
            <a:ext cx="5955646" cy="4525963"/>
          </a:xfrm>
        </p:spPr>
        <p:txBody>
          <a:bodyPr>
            <a:normAutofit/>
          </a:bodyPr>
          <a:lstStyle/>
          <a:p>
            <a:r>
              <a:rPr lang="en-US" dirty="0"/>
              <a:t>Neural Networks are especially prone to </a:t>
            </a:r>
            <a:r>
              <a:rPr lang="en-US" dirty="0" err="1"/>
              <a:t>overfitting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Recall </a:t>
            </a:r>
            <a:r>
              <a:rPr lang="en-US" dirty="0" err="1"/>
              <a:t>Perceptron</a:t>
            </a:r>
            <a:r>
              <a:rPr lang="en-US" dirty="0"/>
              <a:t> Error</a:t>
            </a:r>
          </a:p>
          <a:p>
            <a:pPr lvl="1"/>
            <a:r>
              <a:rPr lang="en-US" dirty="0"/>
              <a:t>Zero error is possible, but so is more extreme </a:t>
            </a:r>
            <a:r>
              <a:rPr lang="en-US" dirty="0" err="1"/>
              <a:t>overfitting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8A32D33-4280-084A-95CA-F611CFB15E66}" type="slidenum">
              <a:rPr lang="en-US" smtClean="0"/>
              <a:pPr/>
              <a:t>98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2050" y="4076700"/>
            <a:ext cx="2832100" cy="256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750" y="1417638"/>
            <a:ext cx="2819400" cy="254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13774" y="2275640"/>
            <a:ext cx="1198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Logistic</a:t>
            </a:r>
          </a:p>
          <a:p>
            <a:pPr algn="r"/>
            <a:r>
              <a:rPr lang="en-US" dirty="0"/>
              <a:t>Regression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91006" y="4882280"/>
            <a:ext cx="122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Perceptron</a:t>
            </a:r>
            <a:endParaRPr lang="en-US" dirty="0"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Outputs</a:t>
            </a:r>
          </a:p>
        </p:txBody>
      </p:sp>
      <p:grpSp>
        <p:nvGrpSpPr>
          <p:cNvPr id="6" name="Group 4"/>
          <p:cNvGrpSpPr/>
          <p:nvPr/>
        </p:nvGrpSpPr>
        <p:grpSpPr>
          <a:xfrm>
            <a:off x="4016048" y="1506896"/>
            <a:ext cx="587424" cy="587424"/>
            <a:chOff x="5401994" y="3071949"/>
            <a:chExt cx="587424" cy="587424"/>
          </a:xfrm>
        </p:grpSpPr>
        <p:sp>
          <p:nvSpPr>
            <p:cNvPr id="64" name="Oval 5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Curved Connector 6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7"/>
          <p:cNvGrpSpPr/>
          <p:nvPr/>
        </p:nvGrpSpPr>
        <p:grpSpPr>
          <a:xfrm>
            <a:off x="4016048" y="2532392"/>
            <a:ext cx="587424" cy="587424"/>
            <a:chOff x="5401994" y="3071949"/>
            <a:chExt cx="587424" cy="587424"/>
          </a:xfrm>
        </p:grpSpPr>
        <p:sp>
          <p:nvSpPr>
            <p:cNvPr id="62" name="Oval 8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Curved Connector 62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0"/>
          <p:cNvGrpSpPr/>
          <p:nvPr/>
        </p:nvGrpSpPr>
        <p:grpSpPr>
          <a:xfrm>
            <a:off x="4016048" y="3565748"/>
            <a:ext cx="587424" cy="587424"/>
            <a:chOff x="5401994" y="3071949"/>
            <a:chExt cx="587424" cy="587424"/>
          </a:xfrm>
        </p:grpSpPr>
        <p:sp>
          <p:nvSpPr>
            <p:cNvPr id="60" name="Oval 59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Curved Connector 60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3"/>
          <p:cNvGrpSpPr/>
          <p:nvPr/>
        </p:nvGrpSpPr>
        <p:grpSpPr>
          <a:xfrm>
            <a:off x="6516687" y="1506896"/>
            <a:ext cx="587424" cy="587424"/>
            <a:chOff x="5401994" y="3071949"/>
            <a:chExt cx="587424" cy="587424"/>
          </a:xfrm>
        </p:grpSpPr>
        <p:sp>
          <p:nvSpPr>
            <p:cNvPr id="58" name="Oval 57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Curved Connector 58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16"/>
          <p:cNvGrpSpPr/>
          <p:nvPr/>
        </p:nvGrpSpPr>
        <p:grpSpPr>
          <a:xfrm>
            <a:off x="6516687" y="2532392"/>
            <a:ext cx="587424" cy="587424"/>
            <a:chOff x="5401994" y="3071949"/>
            <a:chExt cx="587424" cy="587424"/>
          </a:xfrm>
        </p:grpSpPr>
        <p:sp>
          <p:nvSpPr>
            <p:cNvPr id="56" name="Oval 55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Curved Connector 56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9"/>
          <p:cNvGrpSpPr/>
          <p:nvPr/>
        </p:nvGrpSpPr>
        <p:grpSpPr>
          <a:xfrm>
            <a:off x="6516687" y="3565748"/>
            <a:ext cx="587424" cy="587424"/>
            <a:chOff x="5401994" y="3071949"/>
            <a:chExt cx="587424" cy="587424"/>
          </a:xfrm>
        </p:grpSpPr>
        <p:sp>
          <p:nvSpPr>
            <p:cNvPr id="54" name="Oval 53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Curved Connector 54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22"/>
          <p:cNvGrpSpPr/>
          <p:nvPr/>
        </p:nvGrpSpPr>
        <p:grpSpPr>
          <a:xfrm>
            <a:off x="9014481" y="2532392"/>
            <a:ext cx="587424" cy="587424"/>
            <a:chOff x="5401994" y="3071949"/>
            <a:chExt cx="587424" cy="587424"/>
          </a:xfrm>
        </p:grpSpPr>
        <p:sp>
          <p:nvSpPr>
            <p:cNvPr id="52" name="Oval 51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3" name="Curved Connector 52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2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481865" y="1627254"/>
            <a:ext cx="279400" cy="190500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488215" y="2330516"/>
            <a:ext cx="266700" cy="190500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456835" y="3061553"/>
            <a:ext cx="279400" cy="1905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2378045" y="3861048"/>
            <a:ext cx="355600" cy="19050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4603473" y="1800608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603473" y="1800608"/>
            <a:ext cx="1999241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603473" y="1800608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603473" y="1800608"/>
            <a:ext cx="1913215" cy="102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603473" y="2826104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603473" y="2826104"/>
            <a:ext cx="1913215" cy="10333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603473" y="3859460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4603473" y="3033790"/>
            <a:ext cx="1999241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603473" y="2008294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3" idx="3"/>
          </p:cNvCxnSpPr>
          <p:nvPr/>
        </p:nvCxnSpPr>
        <p:spPr>
          <a:xfrm>
            <a:off x="2761266" y="1722504"/>
            <a:ext cx="1254783" cy="78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3" idx="3"/>
          </p:cNvCxnSpPr>
          <p:nvPr/>
        </p:nvCxnSpPr>
        <p:spPr>
          <a:xfrm>
            <a:off x="2761266" y="1722504"/>
            <a:ext cx="1340809" cy="89591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3" idx="3"/>
          </p:cNvCxnSpPr>
          <p:nvPr/>
        </p:nvCxnSpPr>
        <p:spPr>
          <a:xfrm>
            <a:off x="2761266" y="1722504"/>
            <a:ext cx="1340809" cy="1929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4" idx="3"/>
          </p:cNvCxnSpPr>
          <p:nvPr/>
        </p:nvCxnSpPr>
        <p:spPr>
          <a:xfrm flipV="1">
            <a:off x="2754916" y="1800608"/>
            <a:ext cx="1261133" cy="6251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4" idx="3"/>
          </p:cNvCxnSpPr>
          <p:nvPr/>
        </p:nvCxnSpPr>
        <p:spPr>
          <a:xfrm>
            <a:off x="2754916" y="2425766"/>
            <a:ext cx="1261133" cy="4003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4" idx="3"/>
          </p:cNvCxnSpPr>
          <p:nvPr/>
        </p:nvCxnSpPr>
        <p:spPr>
          <a:xfrm>
            <a:off x="2754916" y="2425766"/>
            <a:ext cx="1261133" cy="14336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5" idx="3"/>
          </p:cNvCxnSpPr>
          <p:nvPr/>
        </p:nvCxnSpPr>
        <p:spPr>
          <a:xfrm flipV="1">
            <a:off x="2736236" y="2008295"/>
            <a:ext cx="1365839" cy="11485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15" idx="3"/>
          </p:cNvCxnSpPr>
          <p:nvPr/>
        </p:nvCxnSpPr>
        <p:spPr>
          <a:xfrm flipV="1">
            <a:off x="2736236" y="2826105"/>
            <a:ext cx="1279813" cy="3306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16" idx="3"/>
          </p:cNvCxnSpPr>
          <p:nvPr/>
        </p:nvCxnSpPr>
        <p:spPr>
          <a:xfrm flipV="1">
            <a:off x="2733646" y="3859460"/>
            <a:ext cx="1282403" cy="968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6" idx="3"/>
          </p:cNvCxnSpPr>
          <p:nvPr/>
        </p:nvCxnSpPr>
        <p:spPr>
          <a:xfrm flipV="1">
            <a:off x="2733646" y="3033790"/>
            <a:ext cx="1368429" cy="9225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15" idx="3"/>
          </p:cNvCxnSpPr>
          <p:nvPr/>
        </p:nvCxnSpPr>
        <p:spPr>
          <a:xfrm>
            <a:off x="2736236" y="3156804"/>
            <a:ext cx="1279813" cy="7026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16" idx="3"/>
          </p:cNvCxnSpPr>
          <p:nvPr/>
        </p:nvCxnSpPr>
        <p:spPr>
          <a:xfrm flipV="1">
            <a:off x="2733646" y="2008294"/>
            <a:ext cx="1368429" cy="19480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9601905" y="2826105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3585178" y="1473608"/>
            <a:ext cx="444500" cy="393700"/>
          </a:xfrm>
          <a:prstGeom prst="rect">
            <a:avLst/>
          </a:prstGeom>
        </p:spPr>
      </p:pic>
      <p:pic>
        <p:nvPicPr>
          <p:cNvPr id="44" name="Picture 43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3670903" y="2300695"/>
            <a:ext cx="444500" cy="393700"/>
          </a:xfrm>
          <a:prstGeom prst="rect">
            <a:avLst/>
          </a:prstGeom>
        </p:spPr>
      </p:pic>
      <p:pic>
        <p:nvPicPr>
          <p:cNvPr id="45" name="Picture 44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3535965" y="3348445"/>
            <a:ext cx="444500" cy="393700"/>
          </a:xfrm>
          <a:prstGeom prst="rect">
            <a:avLst/>
          </a:prstGeom>
        </p:spPr>
      </p:pic>
      <p:pic>
        <p:nvPicPr>
          <p:cNvPr id="46" name="Picture 45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6026753" y="3410358"/>
            <a:ext cx="444500" cy="393700"/>
          </a:xfrm>
          <a:prstGeom prst="rect">
            <a:avLst/>
          </a:prstGeom>
        </p:spPr>
      </p:pic>
      <p:pic>
        <p:nvPicPr>
          <p:cNvPr id="47" name="Picture 46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18"/>
              <a:stretch>
                <a:fillRect/>
              </a:stretch>
            </p:blipFill>
          </mc:Choice>
          <mc:Fallback>
            <p:blipFill>
              <a:blip r:embed="rId19"/>
              <a:stretch>
                <a:fillRect/>
              </a:stretch>
            </p:blipFill>
          </mc:Fallback>
        </mc:AlternateContent>
        <p:spPr>
          <a:xfrm>
            <a:off x="6014053" y="2583270"/>
            <a:ext cx="444500" cy="393700"/>
          </a:xfrm>
          <a:prstGeom prst="rect">
            <a:avLst/>
          </a:prstGeom>
        </p:spPr>
      </p:pic>
      <p:pic>
        <p:nvPicPr>
          <p:cNvPr id="48" name="Picture 47" descr="latex-image-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0"/>
              <a:stretch>
                <a:fillRect/>
              </a:stretch>
            </p:blipFill>
          </mc:Choice>
          <mc:Fallback>
            <p:blipFill>
              <a:blip r:embed="rId21"/>
              <a:stretch>
                <a:fillRect/>
              </a:stretch>
            </p:blipFill>
          </mc:Fallback>
        </mc:AlternateContent>
        <p:spPr>
          <a:xfrm>
            <a:off x="6050565" y="1437095"/>
            <a:ext cx="444500" cy="393700"/>
          </a:xfrm>
          <a:prstGeom prst="rect">
            <a:avLst/>
          </a:prstGeom>
        </p:spPr>
      </p:pic>
      <p:grpSp>
        <p:nvGrpSpPr>
          <p:cNvPr id="66" name="Group 22"/>
          <p:cNvGrpSpPr/>
          <p:nvPr/>
        </p:nvGrpSpPr>
        <p:grpSpPr>
          <a:xfrm>
            <a:off x="9042847" y="1522924"/>
            <a:ext cx="587424" cy="587424"/>
            <a:chOff x="5401994" y="3071949"/>
            <a:chExt cx="587424" cy="587424"/>
          </a:xfrm>
        </p:grpSpPr>
        <p:sp>
          <p:nvSpPr>
            <p:cNvPr id="67" name="Oval 66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8" name="Curved Connector 67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9" name="Group 22"/>
          <p:cNvGrpSpPr/>
          <p:nvPr/>
        </p:nvGrpSpPr>
        <p:grpSpPr>
          <a:xfrm>
            <a:off x="9005123" y="3577800"/>
            <a:ext cx="587424" cy="587424"/>
            <a:chOff x="5401994" y="3071949"/>
            <a:chExt cx="587424" cy="587424"/>
          </a:xfrm>
        </p:grpSpPr>
        <p:sp>
          <p:nvSpPr>
            <p:cNvPr id="70" name="Oval 69"/>
            <p:cNvSpPr/>
            <p:nvPr/>
          </p:nvSpPr>
          <p:spPr>
            <a:xfrm>
              <a:off x="5401994" y="3071949"/>
              <a:ext cx="587424" cy="58742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Curved Connector 70"/>
            <p:cNvCxnSpPr/>
            <p:nvPr/>
          </p:nvCxnSpPr>
          <p:spPr>
            <a:xfrm flipV="1">
              <a:off x="5490894" y="3224349"/>
              <a:ext cx="411480" cy="30175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Straight Arrow Connector 71"/>
          <p:cNvCxnSpPr/>
          <p:nvPr/>
        </p:nvCxnSpPr>
        <p:spPr>
          <a:xfrm>
            <a:off x="7104112" y="1802196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>
            <a:off x="7104112" y="1802196"/>
            <a:ext cx="1999241" cy="81781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>
            <a:off x="7104112" y="1802196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7104112" y="1802196"/>
            <a:ext cx="1913215" cy="10254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>
            <a:off x="7104112" y="2827692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7104112" y="2827692"/>
            <a:ext cx="1913215" cy="10333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7104112" y="3861048"/>
            <a:ext cx="19132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7104112" y="3035378"/>
            <a:ext cx="1999241" cy="8256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 flipV="1">
            <a:off x="7104112" y="2009882"/>
            <a:ext cx="1999241" cy="18511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9601905" y="3855490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9614235" y="1759492"/>
            <a:ext cx="302800" cy="39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839416" y="5252149"/>
            <a:ext cx="10729192" cy="120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/>
              <a:t>Used for N-way classification.</a:t>
            </a:r>
          </a:p>
          <a:p>
            <a:pPr>
              <a:buFont typeface="Arial"/>
              <a:buChar char="•"/>
            </a:pPr>
            <a:r>
              <a:rPr lang="en-US" sz="2400" dirty="0"/>
              <a:t>Each Node in the output layer corresponds to a different class.</a:t>
            </a:r>
          </a:p>
          <a:p>
            <a:pPr>
              <a:buFont typeface="Arial"/>
              <a:buChar char="•"/>
            </a:pPr>
            <a:r>
              <a:rPr lang="en-US" sz="2400" dirty="0"/>
              <a:t>No guarantee that the sum of the output vector will equal 1.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omic Sans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10718</TotalTime>
  <Words>16648</Words>
  <Application>Microsoft Office PowerPoint</Application>
  <PresentationFormat>Widescreen</PresentationFormat>
  <Paragraphs>2077</Paragraphs>
  <Slides>196</Slides>
  <Notes>73</Notes>
  <HiddenSlides>0</HiddenSlides>
  <MMClips>0</MMClips>
  <ScaleCrop>false</ScaleCrop>
  <HeadingPairs>
    <vt:vector size="8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196</vt:i4>
      </vt:variant>
    </vt:vector>
  </HeadingPairs>
  <TitlesOfParts>
    <vt:vector size="218" baseType="lpstr">
      <vt:lpstr>Amazon Ember</vt:lpstr>
      <vt:lpstr>Arial</vt:lpstr>
      <vt:lpstr>Arial Black</vt:lpstr>
      <vt:lpstr>Calibri</vt:lpstr>
      <vt:lpstr>Cambria Math</vt:lpstr>
      <vt:lpstr>Comic Sans MS</vt:lpstr>
      <vt:lpstr>Courier New</vt:lpstr>
      <vt:lpstr>Garamond</vt:lpstr>
      <vt:lpstr>Helvetica Neue</vt:lpstr>
      <vt:lpstr>HYGungSo-Bold</vt:lpstr>
      <vt:lpstr>inherit</vt:lpstr>
      <vt:lpstr>Mangal</vt:lpstr>
      <vt:lpstr>Palatino Linotype</vt:lpstr>
      <vt:lpstr>Symbol</vt:lpstr>
      <vt:lpstr>Tahoma</vt:lpstr>
      <vt:lpstr>Times New Roman</vt:lpstr>
      <vt:lpstr>Wingdings</vt:lpstr>
      <vt:lpstr>Office Theme</vt:lpstr>
      <vt:lpstr>1_Office Theme</vt:lpstr>
      <vt:lpstr>方程式</vt:lpstr>
      <vt:lpstr>Equation</vt:lpstr>
      <vt:lpstr>Visio</vt:lpstr>
      <vt:lpstr>PowerPoint Presentation</vt:lpstr>
      <vt:lpstr> Deep Learning Lecture 3: Mathematics and Learning</vt:lpstr>
      <vt:lpstr>Books and Reading</vt:lpstr>
      <vt:lpstr>Course Schedule &amp; Content</vt:lpstr>
      <vt:lpstr>ML vs. Deep Learning</vt:lpstr>
      <vt:lpstr>ML vs. Deep Learning</vt:lpstr>
      <vt:lpstr>ML vs. Deep Learning</vt:lpstr>
      <vt:lpstr>Why is DL Useful?</vt:lpstr>
      <vt:lpstr>Representational Power</vt:lpstr>
      <vt:lpstr>Computer Vision Tasks (DNNs EXCEL!)</vt:lpstr>
      <vt:lpstr>More Jargon!</vt:lpstr>
      <vt:lpstr>Ensemble Learning</vt:lpstr>
      <vt:lpstr>Active learning</vt:lpstr>
      <vt:lpstr>Lifelong or continual learning</vt:lpstr>
      <vt:lpstr>Deep vs Shallow Networks</vt:lpstr>
      <vt:lpstr>Convolutional Neural Networks (CNNs)</vt:lpstr>
      <vt:lpstr>Convolutional Neural Networks (CNNs)</vt:lpstr>
      <vt:lpstr>Convolutional Neural Networks (CNNs)</vt:lpstr>
      <vt:lpstr>Convolutional Neural Networks (CNNs)</vt:lpstr>
      <vt:lpstr>Convolutional Neural Networks (CNNs)</vt:lpstr>
      <vt:lpstr>Residual CNNs</vt:lpstr>
      <vt:lpstr>Recurrent Neural Networks (RNNs)</vt:lpstr>
      <vt:lpstr>Recurrent Neural Networks (RNNs)</vt:lpstr>
      <vt:lpstr>Recurrent Neural Networks (RNNs)</vt:lpstr>
      <vt:lpstr>Bidirectional RNNs</vt:lpstr>
      <vt:lpstr>LSTM Networks</vt:lpstr>
      <vt:lpstr>LSTM Networks</vt:lpstr>
      <vt:lpstr>Books</vt:lpstr>
      <vt:lpstr>Neural Network as a Classifier</vt:lpstr>
      <vt:lpstr>But, how does this all work!</vt:lpstr>
      <vt:lpstr>A  Neuron (= a perceptron)</vt:lpstr>
      <vt:lpstr>Perceptron</vt:lpstr>
      <vt:lpstr>Artificial Neural Networks (ANN)</vt:lpstr>
      <vt:lpstr>Different Network Topologies</vt:lpstr>
      <vt:lpstr>Different Network Topologies</vt:lpstr>
      <vt:lpstr>Different Network Topologies</vt:lpstr>
      <vt:lpstr>Artificial Neural Networks (ANN)</vt:lpstr>
      <vt:lpstr>A Multi-Layer Feed-Forward Neural Network </vt:lpstr>
      <vt:lpstr>General Structure of ANN</vt:lpstr>
      <vt:lpstr>Recall: The Neuron Metaphor</vt:lpstr>
      <vt:lpstr>Types of Neurons</vt:lpstr>
      <vt:lpstr>Multilayer Networks</vt:lpstr>
      <vt:lpstr>Linear Regression Neural Networks</vt:lpstr>
      <vt:lpstr>Linear Regression Neural Networks</vt:lpstr>
      <vt:lpstr>Neural Networks</vt:lpstr>
      <vt:lpstr>Linear Separability</vt:lpstr>
      <vt:lpstr>Feed-Forward Networks</vt:lpstr>
      <vt:lpstr>Feed-Forward Networks</vt:lpstr>
      <vt:lpstr>Feed-Forward Networks</vt:lpstr>
      <vt:lpstr>Feed-Forward Networks</vt:lpstr>
      <vt:lpstr>Feed-Forward Networks</vt:lpstr>
      <vt:lpstr>Feed-Forward Networks</vt:lpstr>
      <vt:lpstr>Algorithm for learning ANN</vt:lpstr>
      <vt:lpstr>Optimizing concave/convex function</vt:lpstr>
      <vt:lpstr>Decision surface of a perceptron</vt:lpstr>
      <vt:lpstr>PowerPoint Presentation</vt:lpstr>
      <vt:lpstr>PowerPoint Presentation</vt:lpstr>
      <vt:lpstr>Why backpropagation</vt:lpstr>
      <vt:lpstr>Why backpropagation</vt:lpstr>
      <vt:lpstr>Why backpropagation</vt:lpstr>
      <vt:lpstr>Why backpropagation</vt:lpstr>
      <vt:lpstr>Why backpropagation</vt:lpstr>
      <vt:lpstr>The gradient of (conv)nets</vt:lpstr>
      <vt:lpstr>The gradient of (conv)nets</vt:lpstr>
      <vt:lpstr>The gradient of (conv)nets</vt:lpstr>
      <vt:lpstr>The gradient of (conv)nets</vt:lpstr>
      <vt:lpstr>The gradient of (conv)nets</vt:lpstr>
      <vt:lpstr>The gradient of (conv)nets</vt:lpstr>
      <vt:lpstr>The gradient of (conv)nets</vt:lpstr>
      <vt:lpstr>The gradient of (conv)nets</vt:lpstr>
      <vt:lpstr>Backpropagation for a sequence of functions</vt:lpstr>
      <vt:lpstr>Loss as a function</vt:lpstr>
      <vt:lpstr>Putting it all together: SGD training</vt:lpstr>
      <vt:lpstr>Putting it all together: SGD training</vt:lpstr>
      <vt:lpstr>Putting it all together: SGD training</vt:lpstr>
      <vt:lpstr>Putting it all together: SGD training</vt:lpstr>
      <vt:lpstr>Putting it all together: SGD training</vt:lpstr>
      <vt:lpstr>Error Backpropagation</vt:lpstr>
      <vt:lpstr>Error Backpropagation</vt:lpstr>
      <vt:lpstr>Error Backpropagation</vt:lpstr>
      <vt:lpstr>Error Backpropagation</vt:lpstr>
      <vt:lpstr>Error Backpropagation</vt:lpstr>
      <vt:lpstr>Error Backpropagation</vt:lpstr>
      <vt:lpstr>Error Backpropagation</vt:lpstr>
      <vt:lpstr>Error Backpropagation</vt:lpstr>
      <vt:lpstr>Error Backpropagation</vt:lpstr>
      <vt:lpstr>Error Backpropagation</vt:lpstr>
      <vt:lpstr>Error Backpropagation</vt:lpstr>
      <vt:lpstr>Error Backpropagation</vt:lpstr>
      <vt:lpstr>Error Backpropagation</vt:lpstr>
      <vt:lpstr>Error Backpropagation</vt:lpstr>
      <vt:lpstr>Error Backpropagation</vt:lpstr>
      <vt:lpstr>Error Backpropagation</vt:lpstr>
      <vt:lpstr>Error Backpropagation</vt:lpstr>
      <vt:lpstr>Error Backpropagation</vt:lpstr>
      <vt:lpstr>Error Back-propagation</vt:lpstr>
      <vt:lpstr>Problems with backpropagation!!!</vt:lpstr>
      <vt:lpstr>Overfitting in Neural Networks</vt:lpstr>
      <vt:lpstr>Multiple Outputs</vt:lpstr>
      <vt:lpstr>PowerPoint Presentation</vt:lpstr>
      <vt:lpstr>Supplementary Material</vt:lpstr>
      <vt:lpstr>Notation</vt:lpstr>
      <vt:lpstr>Notation</vt:lpstr>
      <vt:lpstr>Vectors</vt:lpstr>
      <vt:lpstr>Geometry of Vectors</vt:lpstr>
      <vt:lpstr>Geometry of Vectors</vt:lpstr>
      <vt:lpstr>Dot Product and Angles</vt:lpstr>
      <vt:lpstr>Norm of a Vector</vt:lpstr>
      <vt:lpstr>Norm of a Vector</vt:lpstr>
      <vt:lpstr>Vector Projection</vt:lpstr>
      <vt:lpstr>Hyperplanes</vt:lpstr>
      <vt:lpstr>Hyperplanes</vt:lpstr>
      <vt:lpstr>Hyperplanes</vt:lpstr>
      <vt:lpstr>Matrices</vt:lpstr>
      <vt:lpstr>Matrices</vt:lpstr>
      <vt:lpstr>Matrices</vt:lpstr>
      <vt:lpstr>Matrices</vt:lpstr>
      <vt:lpstr>Matrices</vt:lpstr>
      <vt:lpstr>Matrix-Vector Products</vt:lpstr>
      <vt:lpstr>Matrix-Matrix Products</vt:lpstr>
      <vt:lpstr>Linear Dependence</vt:lpstr>
      <vt:lpstr>Matrix Rank</vt:lpstr>
      <vt:lpstr>Inverse of a Matrix</vt:lpstr>
      <vt:lpstr>Pseudo-Inverse of a Matrix</vt:lpstr>
      <vt:lpstr>Tensors</vt:lpstr>
      <vt:lpstr>Manifolds</vt:lpstr>
      <vt:lpstr>Manifolds</vt:lpstr>
      <vt:lpstr>Manifolds</vt:lpstr>
      <vt:lpstr>Manifolds</vt:lpstr>
      <vt:lpstr>Eigen Decomposition</vt:lpstr>
      <vt:lpstr>Eigen Decomposition</vt:lpstr>
      <vt:lpstr>Eigen Decomposition</vt:lpstr>
      <vt:lpstr>Singular Value Decomposition</vt:lpstr>
      <vt:lpstr>Matrix Norms</vt:lpstr>
      <vt:lpstr>Differential Calculus</vt:lpstr>
      <vt:lpstr>Differential Calculus</vt:lpstr>
      <vt:lpstr>Higher Order Derivatives</vt:lpstr>
      <vt:lpstr>Taylor Series</vt:lpstr>
      <vt:lpstr>Geometric Interpretation</vt:lpstr>
      <vt:lpstr>Partial Derivatives</vt:lpstr>
      <vt:lpstr>Gradient</vt:lpstr>
      <vt:lpstr>Hessian Matrix</vt:lpstr>
      <vt:lpstr>Jacobian Matrix</vt:lpstr>
      <vt:lpstr>Integral Calculus</vt:lpstr>
      <vt:lpstr>Optimization</vt:lpstr>
      <vt:lpstr>Optimization</vt:lpstr>
      <vt:lpstr>Stationary Points</vt:lpstr>
      <vt:lpstr>Local Minima</vt:lpstr>
      <vt:lpstr>Saddle Points</vt:lpstr>
      <vt:lpstr>Convex Optimization</vt:lpstr>
      <vt:lpstr>Convex Functions</vt:lpstr>
      <vt:lpstr>Convex Functions</vt:lpstr>
      <vt:lpstr>Convex Functions</vt:lpstr>
      <vt:lpstr>Convex Sets</vt:lpstr>
      <vt:lpstr>Derivatives and Convexity</vt:lpstr>
      <vt:lpstr>Constrained Optimization</vt:lpstr>
      <vt:lpstr>Lagrange Multipliers</vt:lpstr>
      <vt:lpstr>Projections</vt:lpstr>
      <vt:lpstr>Projections</vt:lpstr>
      <vt:lpstr>First-order vs Second-order Optimization</vt:lpstr>
      <vt:lpstr>Lower Bound and Infimum</vt:lpstr>
      <vt:lpstr>Upper Bound and Supremum</vt:lpstr>
      <vt:lpstr>Lipschitz Function</vt:lpstr>
      <vt:lpstr>Lipschitz Continuous Gradient</vt:lpstr>
      <vt:lpstr>Probability</vt:lpstr>
      <vt:lpstr>Probability</vt:lpstr>
      <vt:lpstr>Random variables</vt:lpstr>
      <vt:lpstr>Axioms of probability</vt:lpstr>
      <vt:lpstr>Discrete Variables</vt:lpstr>
      <vt:lpstr>Multivariate Random Variables</vt:lpstr>
      <vt:lpstr>Joint Probability Distribution</vt:lpstr>
      <vt:lpstr>Marginal Probability Distribution</vt:lpstr>
      <vt:lpstr>Conditional Probability Distribution</vt:lpstr>
      <vt:lpstr>Bayes’ Theorem</vt:lpstr>
      <vt:lpstr>Independence</vt:lpstr>
      <vt:lpstr>Continuous Multivariate Distributions</vt:lpstr>
      <vt:lpstr>Expected Value</vt:lpstr>
      <vt:lpstr>Variance</vt:lpstr>
      <vt:lpstr>Covariance</vt:lpstr>
      <vt:lpstr>Correlation</vt:lpstr>
      <vt:lpstr>Covariance Matrix</vt:lpstr>
      <vt:lpstr>Probability Distributions</vt:lpstr>
      <vt:lpstr>Probability Distributions</vt:lpstr>
      <vt:lpstr>Probability Distributions</vt:lpstr>
      <vt:lpstr>Probability Distributions</vt:lpstr>
      <vt:lpstr>Information Theory</vt:lpstr>
      <vt:lpstr>Self-information</vt:lpstr>
      <vt:lpstr>Entropy</vt:lpstr>
      <vt:lpstr>Entropy</vt:lpstr>
      <vt:lpstr>Kullback–Leibler Divergence</vt:lpstr>
      <vt:lpstr>Kullback–Leibler Divergence</vt:lpstr>
      <vt:lpstr>Cross-entropy</vt:lpstr>
      <vt:lpstr>Maximum Likelihood</vt:lpstr>
      <vt:lpstr>Maximum Likelihood</vt:lpstr>
      <vt:lpstr>References</vt:lpstr>
      <vt:lpstr>PowerPoint Presentation</vt:lpstr>
    </vt:vector>
  </TitlesOfParts>
  <Company>UCY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Vision-On-Chip  to Vision-In-Chip</dc:title>
  <dc:creator>Theocharis Theocharides</dc:creator>
  <cp:lastModifiedBy>Theocharis Theocharides</cp:lastModifiedBy>
  <cp:revision>195</cp:revision>
  <dcterms:created xsi:type="dcterms:W3CDTF">2011-03-27T14:20:09Z</dcterms:created>
  <dcterms:modified xsi:type="dcterms:W3CDTF">2024-04-19T15:44:28Z</dcterms:modified>
</cp:coreProperties>
</file>