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30.jpg" ContentType="image/jpg"/>
  <Override PartName="/ppt/media/image31.jpg" ContentType="image/jpg"/>
  <Override PartName="/ppt/media/image36.jpg" ContentType="image/jpg"/>
  <Override PartName="/ppt/media/image37.jpg" ContentType="image/jpg"/>
  <Override PartName="/ppt/media/image43.jpg" ContentType="image/jpg"/>
  <Override PartName="/ppt/media/image44.jpg" ContentType="image/jpg"/>
  <Override PartName="/ppt/media/image45.jpg" ContentType="image/jpg"/>
  <Override PartName="/ppt/media/image46.jpg" ContentType="image/jpg"/>
  <Override PartName="/ppt/media/image47.jpg" ContentType="image/jpg"/>
  <Override PartName="/ppt/media/image48.jpg" ContentType="image/jpg"/>
  <Override PartName="/ppt/media/image50.jpg" ContentType="image/jp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image100.jpg" ContentType="image/jpg"/>
  <Override PartName="/ppt/media/image101.jpg" ContentType="image/jpg"/>
  <Override PartName="/ppt/media/image102.jpg" ContentType="image/jpg"/>
  <Override PartName="/ppt/media/image103.jpg" ContentType="image/jpg"/>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image154.jpg" ContentType="image/jpg"/>
  <Override PartName="/ppt/media/image155.jpg" ContentType="image/jpg"/>
  <Override PartName="/ppt/media/image157.jpg" ContentType="image/jpg"/>
  <Override PartName="/ppt/media/image158.jpg" ContentType="image/jpg"/>
  <Override PartName="/ppt/media/image159.jpg" ContentType="image/jpg"/>
  <Override PartName="/ppt/media/image160.jpg" ContentType="image/jpg"/>
  <Override PartName="/ppt/media/image161.jpg" ContentType="image/jpg"/>
  <Override PartName="/ppt/media/image162.jpg" ContentType="image/jpg"/>
  <Override PartName="/ppt/media/image163.jpg" ContentType="image/jpg"/>
  <Override PartName="/ppt/media/image164.jpg" ContentType="image/jpg"/>
  <Override PartName="/ppt/media/image165.jpg" ContentType="image/jpg"/>
  <Override PartName="/ppt/media/image166.jpg" ContentType="image/jpg"/>
  <Override PartName="/ppt/media/image167.jpg" ContentType="image/jpg"/>
  <Override PartName="/ppt/media/image168.jpg" ContentType="image/jpg"/>
  <Override PartName="/ppt/media/image169.jpg" ContentType="image/jpg"/>
  <Override PartName="/ppt/media/image170.jpg" ContentType="image/jpg"/>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media/image228.jpg" ContentType="image/jpg"/>
  <Override PartName="/ppt/media/image229.jpg" ContentType="image/jpg"/>
  <Override PartName="/ppt/media/image230.jpg" ContentType="image/jpg"/>
  <Override PartName="/ppt/notesSlides/notesSlide36.xml" ContentType="application/vnd.openxmlformats-officedocument.presentationml.notesSlide+xml"/>
  <Override PartName="/ppt/notesSlides/notesSlide37.xml" ContentType="application/vnd.openxmlformats-officedocument.presentationml.notesSlide+xml"/>
  <Override PartName="/ppt/media/image232.jpg" ContentType="image/jpg"/>
  <Override PartName="/ppt/media/image233.jpg" ContentType="image/jpg"/>
  <Override PartName="/ppt/media/image234.jpg" ContentType="image/jpg"/>
  <Override PartName="/ppt/media/image235.jpg" ContentType="image/jpg"/>
  <Override PartName="/ppt/media/image236.jpg" ContentType="image/jpg"/>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media/image284.jpg" ContentType="image/jpg"/>
  <Override PartName="/ppt/media/image309.jpg" ContentType="image/jpg"/>
  <Override PartName="/ppt/media/image310.jpg" ContentType="image/jpg"/>
  <Override PartName="/ppt/notesSlides/notesSlide59.xml" ContentType="application/vnd.openxmlformats-officedocument.presentationml.notesSlide+xml"/>
  <Override PartName="/ppt/media/image316.jpg" ContentType="image/jpg"/>
  <Override PartName="/ppt/media/image317.jpg" ContentType="image/jpg"/>
  <Override PartName="/ppt/media/image319.jpg" ContentType="image/jpg"/>
  <Override PartName="/ppt/media/image324.jpg" ContentType="image/jpg"/>
  <Override PartName="/ppt/media/image325.jpg" ContentType="image/jpg"/>
  <Override PartName="/ppt/media/image326.jpg" ContentType="image/jpg"/>
  <Override PartName="/ppt/media/image327.jpg" ContentType="image/jpg"/>
  <Override PartName="/ppt/notesSlides/notesSlide60.xml" ContentType="application/vnd.openxmlformats-officedocument.presentationml.notesSlide+xml"/>
  <Override PartName="/ppt/media/image346.jpg" ContentType="image/jpg"/>
  <Override PartName="/ppt/notesSlides/notesSlide61.xml" ContentType="application/vnd.openxmlformats-officedocument.presentationml.notesSlide+xml"/>
  <Override PartName="/ppt/notesSlides/notesSlide62.xml" ContentType="application/vnd.openxmlformats-officedocument.presentationml.notesSlide+xml"/>
  <Override PartName="/ppt/media/image350.jpg" ContentType="image/jpg"/>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52" r:id="rId2"/>
  </p:sldMasterIdLst>
  <p:notesMasterIdLst>
    <p:notesMasterId r:id="rId277"/>
  </p:notesMasterIdLst>
  <p:sldIdLst>
    <p:sldId id="2537" r:id="rId3"/>
    <p:sldId id="256" r:id="rId4"/>
    <p:sldId id="258" r:id="rId5"/>
    <p:sldId id="279" r:id="rId6"/>
    <p:sldId id="725" r:id="rId7"/>
    <p:sldId id="730" r:id="rId8"/>
    <p:sldId id="1541" r:id="rId9"/>
    <p:sldId id="1542" r:id="rId10"/>
    <p:sldId id="669" r:id="rId11"/>
    <p:sldId id="1504" r:id="rId12"/>
    <p:sldId id="1505" r:id="rId13"/>
    <p:sldId id="316" r:id="rId14"/>
    <p:sldId id="670" r:id="rId15"/>
    <p:sldId id="671" r:id="rId16"/>
    <p:sldId id="672" r:id="rId17"/>
    <p:sldId id="673" r:id="rId18"/>
    <p:sldId id="674" r:id="rId19"/>
    <p:sldId id="675" r:id="rId20"/>
    <p:sldId id="676" r:id="rId21"/>
    <p:sldId id="1531" r:id="rId22"/>
    <p:sldId id="1532" r:id="rId23"/>
    <p:sldId id="679" r:id="rId24"/>
    <p:sldId id="680" r:id="rId25"/>
    <p:sldId id="681" r:id="rId26"/>
    <p:sldId id="600" r:id="rId27"/>
    <p:sldId id="606" r:id="rId28"/>
    <p:sldId id="607" r:id="rId29"/>
    <p:sldId id="609" r:id="rId30"/>
    <p:sldId id="561" r:id="rId31"/>
    <p:sldId id="563" r:id="rId32"/>
    <p:sldId id="564" r:id="rId33"/>
    <p:sldId id="568" r:id="rId34"/>
    <p:sldId id="572" r:id="rId35"/>
    <p:sldId id="1533" r:id="rId36"/>
    <p:sldId id="1534" r:id="rId37"/>
    <p:sldId id="588" r:id="rId38"/>
    <p:sldId id="275" r:id="rId39"/>
    <p:sldId id="645" r:id="rId40"/>
    <p:sldId id="646" r:id="rId41"/>
    <p:sldId id="652" r:id="rId42"/>
    <p:sldId id="653" r:id="rId43"/>
    <p:sldId id="728" r:id="rId44"/>
    <p:sldId id="548" r:id="rId45"/>
    <p:sldId id="705" r:id="rId46"/>
    <p:sldId id="655" r:id="rId47"/>
    <p:sldId id="307" r:id="rId48"/>
    <p:sldId id="545" r:id="rId49"/>
    <p:sldId id="500" r:id="rId50"/>
    <p:sldId id="1535" r:id="rId51"/>
    <p:sldId id="611" r:id="rId52"/>
    <p:sldId id="612" r:id="rId53"/>
    <p:sldId id="613" r:id="rId54"/>
    <p:sldId id="614" r:id="rId55"/>
    <p:sldId id="615" r:id="rId56"/>
    <p:sldId id="706" r:id="rId57"/>
    <p:sldId id="699" r:id="rId58"/>
    <p:sldId id="1538" r:id="rId59"/>
    <p:sldId id="757" r:id="rId60"/>
    <p:sldId id="1539" r:id="rId61"/>
    <p:sldId id="794" r:id="rId62"/>
    <p:sldId id="795" r:id="rId63"/>
    <p:sldId id="497" r:id="rId64"/>
    <p:sldId id="578" r:id="rId65"/>
    <p:sldId id="498" r:id="rId66"/>
    <p:sldId id="587" r:id="rId67"/>
    <p:sldId id="608" r:id="rId68"/>
    <p:sldId id="1529" r:id="rId69"/>
    <p:sldId id="1530" r:id="rId70"/>
    <p:sldId id="662" r:id="rId71"/>
    <p:sldId id="663" r:id="rId72"/>
    <p:sldId id="664" r:id="rId73"/>
    <p:sldId id="665" r:id="rId74"/>
    <p:sldId id="666" r:id="rId75"/>
    <p:sldId id="667" r:id="rId76"/>
    <p:sldId id="668" r:id="rId77"/>
    <p:sldId id="852" r:id="rId78"/>
    <p:sldId id="853" r:id="rId79"/>
    <p:sldId id="854" r:id="rId80"/>
    <p:sldId id="855" r:id="rId81"/>
    <p:sldId id="856" r:id="rId82"/>
    <p:sldId id="857" r:id="rId83"/>
    <p:sldId id="858" r:id="rId84"/>
    <p:sldId id="859" r:id="rId85"/>
    <p:sldId id="860" r:id="rId86"/>
    <p:sldId id="861" r:id="rId87"/>
    <p:sldId id="862" r:id="rId88"/>
    <p:sldId id="721" r:id="rId89"/>
    <p:sldId id="722" r:id="rId90"/>
    <p:sldId id="723" r:id="rId91"/>
    <p:sldId id="724" r:id="rId92"/>
    <p:sldId id="1543" r:id="rId93"/>
    <p:sldId id="305" r:id="rId94"/>
    <p:sldId id="774" r:id="rId95"/>
    <p:sldId id="765" r:id="rId96"/>
    <p:sldId id="485" r:id="rId97"/>
    <p:sldId id="470" r:id="rId98"/>
    <p:sldId id="471" r:id="rId99"/>
    <p:sldId id="481" r:id="rId100"/>
    <p:sldId id="486" r:id="rId101"/>
    <p:sldId id="487" r:id="rId102"/>
    <p:sldId id="482" r:id="rId103"/>
    <p:sldId id="726" r:id="rId104"/>
    <p:sldId id="263" r:id="rId105"/>
    <p:sldId id="517" r:id="rId106"/>
    <p:sldId id="579" r:id="rId107"/>
    <p:sldId id="580" r:id="rId108"/>
    <p:sldId id="581" r:id="rId109"/>
    <p:sldId id="582" r:id="rId110"/>
    <p:sldId id="727" r:id="rId111"/>
    <p:sldId id="787" r:id="rId112"/>
    <p:sldId id="805" r:id="rId113"/>
    <p:sldId id="806" r:id="rId114"/>
    <p:sldId id="807" r:id="rId115"/>
    <p:sldId id="1508" r:id="rId116"/>
    <p:sldId id="809" r:id="rId117"/>
    <p:sldId id="811" r:id="rId118"/>
    <p:sldId id="812" r:id="rId119"/>
    <p:sldId id="814" r:id="rId120"/>
    <p:sldId id="815" r:id="rId121"/>
    <p:sldId id="841" r:id="rId122"/>
    <p:sldId id="840" r:id="rId123"/>
    <p:sldId id="476" r:id="rId124"/>
    <p:sldId id="657" r:id="rId125"/>
    <p:sldId id="693" r:id="rId126"/>
    <p:sldId id="694" r:id="rId127"/>
    <p:sldId id="695" r:id="rId128"/>
    <p:sldId id="660" r:id="rId129"/>
    <p:sldId id="782" r:id="rId130"/>
    <p:sldId id="677" r:id="rId131"/>
    <p:sldId id="692" r:id="rId132"/>
    <p:sldId id="661" r:id="rId133"/>
    <p:sldId id="678" r:id="rId134"/>
    <p:sldId id="802" r:id="rId135"/>
    <p:sldId id="808" r:id="rId136"/>
    <p:sldId id="731" r:id="rId137"/>
    <p:sldId id="733" r:id="rId138"/>
    <p:sldId id="786" r:id="rId139"/>
    <p:sldId id="776" r:id="rId140"/>
    <p:sldId id="734" r:id="rId141"/>
    <p:sldId id="618" r:id="rId142"/>
    <p:sldId id="619" r:id="rId143"/>
    <p:sldId id="729" r:id="rId144"/>
    <p:sldId id="620" r:id="rId145"/>
    <p:sldId id="337" r:id="rId146"/>
    <p:sldId id="338" r:id="rId147"/>
    <p:sldId id="339" r:id="rId148"/>
    <p:sldId id="340" r:id="rId149"/>
    <p:sldId id="341" r:id="rId150"/>
    <p:sldId id="342" r:id="rId151"/>
    <p:sldId id="343" r:id="rId152"/>
    <p:sldId id="344" r:id="rId153"/>
    <p:sldId id="347" r:id="rId154"/>
    <p:sldId id="354" r:id="rId155"/>
    <p:sldId id="355" r:id="rId156"/>
    <p:sldId id="356" r:id="rId157"/>
    <p:sldId id="1524" r:id="rId158"/>
    <p:sldId id="1525" r:id="rId159"/>
    <p:sldId id="269" r:id="rId160"/>
    <p:sldId id="257" r:id="rId161"/>
    <p:sldId id="266" r:id="rId162"/>
    <p:sldId id="265" r:id="rId163"/>
    <p:sldId id="1526" r:id="rId164"/>
    <p:sldId id="268" r:id="rId165"/>
    <p:sldId id="267" r:id="rId166"/>
    <p:sldId id="259" r:id="rId167"/>
    <p:sldId id="623" r:id="rId168"/>
    <p:sldId id="624" r:id="rId169"/>
    <p:sldId id="625" r:id="rId170"/>
    <p:sldId id="626" r:id="rId171"/>
    <p:sldId id="627" r:id="rId172"/>
    <p:sldId id="628" r:id="rId173"/>
    <p:sldId id="629" r:id="rId174"/>
    <p:sldId id="630" r:id="rId175"/>
    <p:sldId id="631" r:id="rId176"/>
    <p:sldId id="632" r:id="rId177"/>
    <p:sldId id="633" r:id="rId178"/>
    <p:sldId id="634" r:id="rId179"/>
    <p:sldId id="635" r:id="rId180"/>
    <p:sldId id="636" r:id="rId181"/>
    <p:sldId id="637" r:id="rId182"/>
    <p:sldId id="638" r:id="rId183"/>
    <p:sldId id="639" r:id="rId184"/>
    <p:sldId id="640" r:id="rId185"/>
    <p:sldId id="641" r:id="rId186"/>
    <p:sldId id="642" r:id="rId187"/>
    <p:sldId id="643" r:id="rId188"/>
    <p:sldId id="644" r:id="rId189"/>
    <p:sldId id="1536" r:id="rId190"/>
    <p:sldId id="1537" r:id="rId191"/>
    <p:sldId id="300" r:id="rId192"/>
    <p:sldId id="299" r:id="rId193"/>
    <p:sldId id="304" r:id="rId194"/>
    <p:sldId id="323" r:id="rId195"/>
    <p:sldId id="306" r:id="rId196"/>
    <p:sldId id="313" r:id="rId197"/>
    <p:sldId id="308" r:id="rId198"/>
    <p:sldId id="322" r:id="rId199"/>
    <p:sldId id="317" r:id="rId200"/>
    <p:sldId id="315" r:id="rId201"/>
    <p:sldId id="314" r:id="rId202"/>
    <p:sldId id="1509" r:id="rId203"/>
    <p:sldId id="320" r:id="rId204"/>
    <p:sldId id="321" r:id="rId205"/>
    <p:sldId id="1507" r:id="rId206"/>
    <p:sldId id="804" r:id="rId207"/>
    <p:sldId id="819" r:id="rId208"/>
    <p:sldId id="817" r:id="rId209"/>
    <p:sldId id="822" r:id="rId210"/>
    <p:sldId id="824" r:id="rId211"/>
    <p:sldId id="797" r:id="rId212"/>
    <p:sldId id="798" r:id="rId213"/>
    <p:sldId id="799" r:id="rId214"/>
    <p:sldId id="800" r:id="rId215"/>
    <p:sldId id="801" r:id="rId216"/>
    <p:sldId id="803" r:id="rId217"/>
    <p:sldId id="1506" r:id="rId218"/>
    <p:sldId id="472" r:id="rId219"/>
    <p:sldId id="488" r:id="rId220"/>
    <p:sldId id="489" r:id="rId221"/>
    <p:sldId id="490" r:id="rId222"/>
    <p:sldId id="491" r:id="rId223"/>
    <p:sldId id="473" r:id="rId224"/>
    <p:sldId id="474" r:id="rId225"/>
    <p:sldId id="475" r:id="rId226"/>
    <p:sldId id="451" r:id="rId227"/>
    <p:sldId id="484" r:id="rId228"/>
    <p:sldId id="273" r:id="rId229"/>
    <p:sldId id="298" r:id="rId230"/>
    <p:sldId id="301" r:id="rId231"/>
    <p:sldId id="302" r:id="rId232"/>
    <p:sldId id="303" r:id="rId233"/>
    <p:sldId id="1510" r:id="rId234"/>
    <p:sldId id="1511" r:id="rId235"/>
    <p:sldId id="1512" r:id="rId236"/>
    <p:sldId id="1513" r:id="rId237"/>
    <p:sldId id="310" r:id="rId238"/>
    <p:sldId id="312" r:id="rId239"/>
    <p:sldId id="1514" r:id="rId240"/>
    <p:sldId id="1515" r:id="rId241"/>
    <p:sldId id="1516" r:id="rId242"/>
    <p:sldId id="309" r:id="rId243"/>
    <p:sldId id="1517" r:id="rId244"/>
    <p:sldId id="1518" r:id="rId245"/>
    <p:sldId id="277" r:id="rId246"/>
    <p:sldId id="1519" r:id="rId247"/>
    <p:sldId id="1520" r:id="rId248"/>
    <p:sldId id="318" r:id="rId249"/>
    <p:sldId id="345" r:id="rId250"/>
    <p:sldId id="352" r:id="rId251"/>
    <p:sldId id="353" r:id="rId252"/>
    <p:sldId id="1521" r:id="rId253"/>
    <p:sldId id="324" r:id="rId254"/>
    <p:sldId id="1522" r:id="rId255"/>
    <p:sldId id="1523" r:id="rId256"/>
    <p:sldId id="325" r:id="rId257"/>
    <p:sldId id="326" r:id="rId258"/>
    <p:sldId id="327" r:id="rId259"/>
    <p:sldId id="328" r:id="rId260"/>
    <p:sldId id="329" r:id="rId261"/>
    <p:sldId id="331" r:id="rId262"/>
    <p:sldId id="330" r:id="rId263"/>
    <p:sldId id="333" r:id="rId264"/>
    <p:sldId id="334" r:id="rId265"/>
    <p:sldId id="332" r:id="rId266"/>
    <p:sldId id="335" r:id="rId267"/>
    <p:sldId id="336" r:id="rId268"/>
    <p:sldId id="264" r:id="rId269"/>
    <p:sldId id="1527" r:id="rId270"/>
    <p:sldId id="270" r:id="rId271"/>
    <p:sldId id="271" r:id="rId272"/>
    <p:sldId id="272" r:id="rId273"/>
    <p:sldId id="1528" r:id="rId274"/>
    <p:sldId id="260" r:id="rId275"/>
    <p:sldId id="2539" r:id="rId2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hlink"/>
    </p:penClr>
    <p:extLst>
      <p:ext uri="{EC167BDD-8182-4AB7-AECC-EB403E3ABB37}">
        <p14:laserClr xmlns:p14="http://schemas.microsoft.com/office/powerpoint/2010/main">
          <a:srgbClr val="00FF00"/>
        </p14:laserClr>
      </p:ext>
      <p:ext uri="{2FDB2607-1784-4EEB-B798-7EB5836EED8A}">
        <p14:showMediaCtrls xmlns:p14="http://schemas.microsoft.com/office/powerpoint/2010/main" val="1"/>
      </p:ext>
    </p:extLst>
  </p:showPr>
  <p:clrMru>
    <a:srgbClr val="DC83EB"/>
    <a:srgbClr val="FF33CC"/>
    <a:srgbClr val="0000FF"/>
    <a:srgbClr val="663300"/>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06" autoAdjust="0"/>
    <p:restoredTop sz="93401"/>
  </p:normalViewPr>
  <p:slideViewPr>
    <p:cSldViewPr>
      <p:cViewPr varScale="1">
        <p:scale>
          <a:sx n="103" d="100"/>
          <a:sy n="103" d="100"/>
        </p:scale>
        <p:origin x="2010" y="108"/>
      </p:cViewPr>
      <p:guideLst>
        <p:guide orient="horz" pos="2160"/>
        <p:guide pos="3840"/>
      </p:guideLst>
    </p:cSldViewPr>
  </p:slideViewPr>
  <p:notesTextViewPr>
    <p:cViewPr>
      <p:scale>
        <a:sx n="3" d="2"/>
        <a:sy n="3" d="2"/>
      </p:scale>
      <p:origin x="0" y="0"/>
    </p:cViewPr>
  </p:notesTextViewPr>
  <p:sorterViewPr>
    <p:cViewPr>
      <p:scale>
        <a:sx n="106" d="100"/>
        <a:sy n="106"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170" Type="http://schemas.openxmlformats.org/officeDocument/2006/relationships/slide" Target="slides/slide168.xml"/><Relationship Id="rId226" Type="http://schemas.openxmlformats.org/officeDocument/2006/relationships/slide" Target="slides/slide224.xml"/><Relationship Id="rId268" Type="http://schemas.openxmlformats.org/officeDocument/2006/relationships/slide" Target="slides/slide266.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279" Type="http://schemas.openxmlformats.org/officeDocument/2006/relationships/viewProps" Target="viewProps.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slide" Target="slides/slide246.xml"/><Relationship Id="rId269" Type="http://schemas.openxmlformats.org/officeDocument/2006/relationships/slide" Target="slides/slide267.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280" Type="http://schemas.openxmlformats.org/officeDocument/2006/relationships/theme" Target="theme/theme1.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281" Type="http://schemas.openxmlformats.org/officeDocument/2006/relationships/tableStyles" Target="tableStyles.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slide" Target="slides/slide248.xml"/><Relationship Id="rId271" Type="http://schemas.openxmlformats.org/officeDocument/2006/relationships/slide" Target="slides/slide269.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261" Type="http://schemas.openxmlformats.org/officeDocument/2006/relationships/slide" Target="slides/slide259.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slide" Target="slides/slide249.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72" Type="http://schemas.openxmlformats.org/officeDocument/2006/relationships/slide" Target="slides/slide270.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262" Type="http://schemas.openxmlformats.org/officeDocument/2006/relationships/slide" Target="slides/slide260.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notesMaster" Target="notesMasters/notesMaster1.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presProps" Target="presProps.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107" Type="http://schemas.openxmlformats.org/officeDocument/2006/relationships/slide" Target="slides/slide105.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258" Type="http://schemas.openxmlformats.org/officeDocument/2006/relationships/slide" Target="slides/slide2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DD5E58-82C0-4F2A-9A2C-F8BAC6C259C6}" type="datetimeFigureOut">
              <a:rPr lang="en-US" smtClean="0"/>
              <a:pPr/>
              <a:t>20-Apr-24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5A10DA-866C-4A61-9AE7-2C81D2652A14}" type="slidenum">
              <a:rPr lang="en-US" smtClean="0"/>
              <a:pPr/>
              <a:t>‹#›</a:t>
            </a:fld>
            <a:endParaRPr lang="en-US"/>
          </a:p>
        </p:txBody>
      </p:sp>
    </p:spTree>
    <p:extLst>
      <p:ext uri="{BB962C8B-B14F-4D97-AF65-F5344CB8AC3E}">
        <p14:creationId xmlns:p14="http://schemas.microsoft.com/office/powerpoint/2010/main" val="3897026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4df2e3830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4df2e38304_1_0:notes"/>
          <p:cNvSpPr txBox="1">
            <a:spLocks noGrp="1"/>
          </p:cNvSpPr>
          <p:nvPr>
            <p:ph type="body" idx="1"/>
          </p:nvPr>
        </p:nvSpPr>
        <p:spPr>
          <a:xfrm>
            <a:off x="685800" y="4343406"/>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g4df2e38304_1_0:notes"/>
          <p:cNvSpPr txBox="1">
            <a:spLocks noGrp="1"/>
          </p:cNvSpPr>
          <p:nvPr>
            <p:ph type="sldNum" idx="12"/>
          </p:nvPr>
        </p:nvSpPr>
        <p:spPr>
          <a:xfrm>
            <a:off x="3884612" y="8685224"/>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3</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E785798-1D2B-4740-BC8C-66AA26152767}" type="slidenum">
              <a:rPr lang="zh-TW" altLang="en-US" smtClean="0"/>
              <a:t>32</a:t>
            </a:fld>
            <a:endParaRPr lang="zh-TW" altLang="en-US"/>
          </a:p>
        </p:txBody>
      </p:sp>
    </p:spTree>
    <p:extLst>
      <p:ext uri="{BB962C8B-B14F-4D97-AF65-F5344CB8AC3E}">
        <p14:creationId xmlns:p14="http://schemas.microsoft.com/office/powerpoint/2010/main" val="688659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a:t>Ｉｎ　ｏｐｅｎ　ｅｐｏｃｈ，　ｕｐｄａｔｅ　ｍａｎｙ　ｔｉｍｅｓ</a:t>
            </a:r>
            <a:endParaRPr lang="en-US" altLang="zh-TW"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dirty="0"/>
              <a:t>Shuffle data, and repeat above process</a:t>
            </a:r>
            <a:endParaRPr lang="zh-TW" altLang="en-US" sz="1200" dirty="0"/>
          </a:p>
          <a:p>
            <a:endParaRPr lang="zh-TW" altLang="en-US" dirty="0"/>
          </a:p>
        </p:txBody>
      </p:sp>
      <p:sp>
        <p:nvSpPr>
          <p:cNvPr id="4" name="投影片編號版面配置區 3"/>
          <p:cNvSpPr>
            <a:spLocks noGrp="1"/>
          </p:cNvSpPr>
          <p:nvPr>
            <p:ph type="sldNum" sz="quarter" idx="10"/>
          </p:nvPr>
        </p:nvSpPr>
        <p:spPr/>
        <p:txBody>
          <a:bodyPr/>
          <a:lstStyle/>
          <a:p>
            <a:fld id="{A220914F-BE26-43C4-8063-9E6C159BF45D}" type="slidenum">
              <a:rPr lang="zh-TW" altLang="en-US" smtClean="0"/>
              <a:t>33</a:t>
            </a:fld>
            <a:endParaRPr lang="zh-TW" altLang="en-US"/>
          </a:p>
        </p:txBody>
      </p:sp>
    </p:spTree>
    <p:extLst>
      <p:ext uri="{BB962C8B-B14F-4D97-AF65-F5344CB8AC3E}">
        <p14:creationId xmlns:p14="http://schemas.microsoft.com/office/powerpoint/2010/main" val="2922128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TW" sz="2800" dirty="0"/>
              <a:t>Just a function</a:t>
            </a:r>
          </a:p>
          <a:p>
            <a:endParaRPr lang="zh-TW" altLang="en-US" dirty="0"/>
          </a:p>
        </p:txBody>
      </p:sp>
      <p:sp>
        <p:nvSpPr>
          <p:cNvPr id="4" name="投影片編號版面配置區 3"/>
          <p:cNvSpPr>
            <a:spLocks noGrp="1"/>
          </p:cNvSpPr>
          <p:nvPr>
            <p:ph type="sldNum" sz="quarter" idx="10"/>
          </p:nvPr>
        </p:nvSpPr>
        <p:spPr/>
        <p:txBody>
          <a:bodyPr/>
          <a:lstStyle/>
          <a:p>
            <a:fld id="{A220914F-BE26-43C4-8063-9E6C159BF45D}" type="slidenum">
              <a:rPr lang="zh-TW" altLang="en-US" smtClean="0"/>
              <a:t>34</a:t>
            </a:fld>
            <a:endParaRPr lang="zh-TW" altLang="en-US"/>
          </a:p>
        </p:txBody>
      </p:sp>
    </p:spTree>
    <p:extLst>
      <p:ext uri="{BB962C8B-B14F-4D97-AF65-F5344CB8AC3E}">
        <p14:creationId xmlns:p14="http://schemas.microsoft.com/office/powerpoint/2010/main" val="2402248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047B466-4F3B-D691-942E-8BE53C43F7B3}"/>
              </a:ext>
            </a:extLst>
          </p:cNvPr>
          <p:cNvSpPr>
            <a:spLocks noGrp="1" noChangeArrowheads="1"/>
          </p:cNvSpPr>
          <p:nvPr>
            <p:ph type="sldNum" sz="quarter" idx="5"/>
          </p:nvPr>
        </p:nvSpPr>
        <p:spPr>
          <a:ln/>
        </p:spPr>
        <p:txBody>
          <a:bodyPr/>
          <a:lstStyle/>
          <a:p>
            <a:fld id="{BAD4EA04-6CEF-4456-95FF-1E8A35FB64E2}" type="slidenum">
              <a:rPr lang="en-US" altLang="en-US"/>
              <a:pPr/>
              <a:t>37</a:t>
            </a:fld>
            <a:endParaRPr lang="en-US" altLang="en-US"/>
          </a:p>
        </p:txBody>
      </p:sp>
      <p:sp>
        <p:nvSpPr>
          <p:cNvPr id="68610" name="Rectangle 2">
            <a:extLst>
              <a:ext uri="{FF2B5EF4-FFF2-40B4-BE49-F238E27FC236}">
                <a16:creationId xmlns:a16="http://schemas.microsoft.com/office/drawing/2014/main" id="{A28F5339-D475-48C6-7F9F-5698C9FE3778}"/>
              </a:ext>
            </a:extLst>
          </p:cNvPr>
          <p:cNvSpPr txBox="1">
            <a:spLocks noGrp="1" noRot="1" noChangeAspect="1" noChangeArrowheads="1" noTextEdit="1"/>
          </p:cNvSpPr>
          <p:nvPr>
            <p:ph type="sldImg"/>
          </p:nvPr>
        </p:nvSpPr>
        <p:spPr>
          <a:xfrm>
            <a:off x="615950" y="877888"/>
            <a:ext cx="5626100" cy="3165475"/>
          </a:xfrm>
          <a:ln/>
        </p:spPr>
      </p:sp>
      <p:sp>
        <p:nvSpPr>
          <p:cNvPr id="68611" name="Rectangle 3">
            <a:extLst>
              <a:ext uri="{FF2B5EF4-FFF2-40B4-BE49-F238E27FC236}">
                <a16:creationId xmlns:a16="http://schemas.microsoft.com/office/drawing/2014/main" id="{CDA4CAD1-A478-264A-6D51-F32CF4C7B808}"/>
              </a:ext>
            </a:extLst>
          </p:cNvPr>
          <p:cNvSpPr txBox="1">
            <a:spLocks noGrp="1" noChangeArrowheads="1"/>
          </p:cNvSpPr>
          <p:nvPr>
            <p:ph type="body" idx="1"/>
          </p:nvPr>
        </p:nvSpPr>
        <p:spPr>
          <a:xfrm>
            <a:off x="1062038" y="4349750"/>
            <a:ext cx="4740275" cy="3514725"/>
          </a:xfrm>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p>
        </p:txBody>
      </p:sp>
    </p:spTree>
    <p:extLst>
      <p:ext uri="{BB962C8B-B14F-4D97-AF65-F5344CB8AC3E}">
        <p14:creationId xmlns:p14="http://schemas.microsoft.com/office/powerpoint/2010/main" val="3381436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sz="1600" b="1">
                <a:solidFill>
                  <a:schemeClr val="tx1"/>
                </a:solidFill>
                <a:latin typeface="Trebuchet MS" charset="0"/>
                <a:ea typeface="ＭＳ Ｐゴシック" charset="0"/>
                <a:cs typeface="PMingLiU" charset="0"/>
              </a:defRPr>
            </a:lvl1pPr>
            <a:lvl2pPr marL="742950" indent="-285750" eaLnBrk="0" hangingPunct="0">
              <a:defRPr kumimoji="1" sz="1600" b="1">
                <a:solidFill>
                  <a:schemeClr val="tx1"/>
                </a:solidFill>
                <a:latin typeface="Trebuchet MS" charset="0"/>
                <a:ea typeface="PMingLiU" charset="0"/>
                <a:cs typeface="PMingLiU" charset="0"/>
              </a:defRPr>
            </a:lvl2pPr>
            <a:lvl3pPr marL="1143000" indent="-228600" eaLnBrk="0" hangingPunct="0">
              <a:defRPr kumimoji="1" sz="1600" b="1">
                <a:solidFill>
                  <a:schemeClr val="tx1"/>
                </a:solidFill>
                <a:latin typeface="Trebuchet MS" charset="0"/>
                <a:ea typeface="PMingLiU" charset="0"/>
                <a:cs typeface="PMingLiU" charset="0"/>
              </a:defRPr>
            </a:lvl3pPr>
            <a:lvl4pPr marL="1600200" indent="-228600" eaLnBrk="0" hangingPunct="0">
              <a:defRPr kumimoji="1" sz="1600" b="1">
                <a:solidFill>
                  <a:schemeClr val="tx1"/>
                </a:solidFill>
                <a:latin typeface="Trebuchet MS" charset="0"/>
                <a:ea typeface="PMingLiU" charset="0"/>
                <a:cs typeface="PMingLiU" charset="0"/>
              </a:defRPr>
            </a:lvl4pPr>
            <a:lvl5pPr marL="2057400" indent="-228600" eaLnBrk="0" hangingPunct="0">
              <a:defRPr kumimoji="1" sz="1600" b="1">
                <a:solidFill>
                  <a:schemeClr val="tx1"/>
                </a:solidFill>
                <a:latin typeface="Trebuchet MS" charset="0"/>
                <a:ea typeface="PMingLiU" charset="0"/>
                <a:cs typeface="PMingLiU" charset="0"/>
              </a:defRPr>
            </a:lvl5pPr>
            <a:lvl6pPr marL="2514600" indent="-228600" eaLnBrk="0" fontAlgn="base" hangingPunct="0">
              <a:spcBef>
                <a:spcPct val="0"/>
              </a:spcBef>
              <a:spcAft>
                <a:spcPct val="0"/>
              </a:spcAft>
              <a:defRPr kumimoji="1" sz="1600" b="1">
                <a:solidFill>
                  <a:schemeClr val="tx1"/>
                </a:solidFill>
                <a:latin typeface="Trebuchet MS" charset="0"/>
                <a:ea typeface="PMingLiU" charset="0"/>
                <a:cs typeface="PMingLiU" charset="0"/>
              </a:defRPr>
            </a:lvl6pPr>
            <a:lvl7pPr marL="2971800" indent="-228600" eaLnBrk="0" fontAlgn="base" hangingPunct="0">
              <a:spcBef>
                <a:spcPct val="0"/>
              </a:spcBef>
              <a:spcAft>
                <a:spcPct val="0"/>
              </a:spcAft>
              <a:defRPr kumimoji="1" sz="1600" b="1">
                <a:solidFill>
                  <a:schemeClr val="tx1"/>
                </a:solidFill>
                <a:latin typeface="Trebuchet MS" charset="0"/>
                <a:ea typeface="PMingLiU" charset="0"/>
                <a:cs typeface="PMingLiU" charset="0"/>
              </a:defRPr>
            </a:lvl7pPr>
            <a:lvl8pPr marL="3429000" indent="-228600" eaLnBrk="0" fontAlgn="base" hangingPunct="0">
              <a:spcBef>
                <a:spcPct val="0"/>
              </a:spcBef>
              <a:spcAft>
                <a:spcPct val="0"/>
              </a:spcAft>
              <a:defRPr kumimoji="1" sz="1600" b="1">
                <a:solidFill>
                  <a:schemeClr val="tx1"/>
                </a:solidFill>
                <a:latin typeface="Trebuchet MS" charset="0"/>
                <a:ea typeface="PMingLiU" charset="0"/>
                <a:cs typeface="PMingLiU" charset="0"/>
              </a:defRPr>
            </a:lvl8pPr>
            <a:lvl9pPr marL="3886200" indent="-228600" eaLnBrk="0" fontAlgn="base" hangingPunct="0">
              <a:spcBef>
                <a:spcPct val="0"/>
              </a:spcBef>
              <a:spcAft>
                <a:spcPct val="0"/>
              </a:spcAft>
              <a:defRPr kumimoji="1" sz="1600" b="1">
                <a:solidFill>
                  <a:schemeClr val="tx1"/>
                </a:solidFill>
                <a:latin typeface="Trebuchet MS" charset="0"/>
                <a:ea typeface="PMingLiU" charset="0"/>
                <a:cs typeface="PMingLiU" charset="0"/>
              </a:defRPr>
            </a:lvl9pPr>
          </a:lstStyle>
          <a:p>
            <a:pPr eaLnBrk="1" hangingPunct="1"/>
            <a:fld id="{45A628F0-DECC-AF43-9E59-A37EDC0C2435}" type="slidenum">
              <a:rPr kumimoji="0" lang="zh-TW" altLang="en-US" sz="1200" b="0">
                <a:latin typeface="Times New Roman" charset="0"/>
              </a:rPr>
              <a:pPr eaLnBrk="1" hangingPunct="1"/>
              <a:t>38</a:t>
            </a:fld>
            <a:endParaRPr kumimoji="0" lang="en-US" altLang="zh-TW" sz="1200" b="0">
              <a:latin typeface="Times New Roman" charset="0"/>
            </a:endParaRPr>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0" lvl="3" indent="-342900">
              <a:spcBef>
                <a:spcPct val="20000"/>
              </a:spcBef>
              <a:buClr>
                <a:schemeClr val="folHlink"/>
              </a:buClr>
              <a:buSzPct val="90000"/>
              <a:buFont typeface="Wingdings" charset="0"/>
              <a:buChar char="n"/>
              <a:defRPr/>
            </a:pPr>
            <a:r>
              <a:rPr lang="en-US" sz="2000" dirty="0">
                <a:latin typeface="Arial" charset="0"/>
                <a:ea typeface="PMingLiU" charset="0"/>
                <a:sym typeface="Wingdings"/>
              </a:rPr>
              <a:t>They admit simple algorithms where the form of the nonlinearity can be learned from the training data. </a:t>
            </a:r>
          </a:p>
          <a:p>
            <a:pPr marL="1714500" lvl="3" indent="-342900">
              <a:spcBef>
                <a:spcPct val="20000"/>
              </a:spcBef>
              <a:buClr>
                <a:schemeClr val="folHlink"/>
              </a:buClr>
              <a:buSzPct val="90000"/>
              <a:buFont typeface="Wingdings" charset="0"/>
              <a:buChar char="n"/>
              <a:defRPr/>
            </a:pPr>
            <a:r>
              <a:rPr lang="en-US" sz="2000" dirty="0">
                <a:latin typeface="Arial" charset="0"/>
                <a:ea typeface="PMingLiU" charset="0"/>
                <a:sym typeface="Wingdings"/>
              </a:rPr>
              <a:t>They are extremely powerful, have nice theoretical properties, apply well to a vast array of applications.</a:t>
            </a:r>
          </a:p>
        </p:txBody>
      </p:sp>
    </p:spTree>
    <p:extLst>
      <p:ext uri="{BB962C8B-B14F-4D97-AF65-F5344CB8AC3E}">
        <p14:creationId xmlns:p14="http://schemas.microsoft.com/office/powerpoint/2010/main" val="1981598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sz="1600" b="1">
                <a:solidFill>
                  <a:schemeClr val="tx1"/>
                </a:solidFill>
                <a:latin typeface="Trebuchet MS" charset="0"/>
                <a:ea typeface="ＭＳ Ｐゴシック" charset="0"/>
                <a:cs typeface="PMingLiU" charset="0"/>
              </a:defRPr>
            </a:lvl1pPr>
            <a:lvl2pPr marL="742950" indent="-285750" eaLnBrk="0" hangingPunct="0">
              <a:defRPr kumimoji="1" sz="1600" b="1">
                <a:solidFill>
                  <a:schemeClr val="tx1"/>
                </a:solidFill>
                <a:latin typeface="Trebuchet MS" charset="0"/>
                <a:ea typeface="PMingLiU" charset="0"/>
                <a:cs typeface="PMingLiU" charset="0"/>
              </a:defRPr>
            </a:lvl2pPr>
            <a:lvl3pPr marL="1143000" indent="-228600" eaLnBrk="0" hangingPunct="0">
              <a:defRPr kumimoji="1" sz="1600" b="1">
                <a:solidFill>
                  <a:schemeClr val="tx1"/>
                </a:solidFill>
                <a:latin typeface="Trebuchet MS" charset="0"/>
                <a:ea typeface="PMingLiU" charset="0"/>
                <a:cs typeface="PMingLiU" charset="0"/>
              </a:defRPr>
            </a:lvl3pPr>
            <a:lvl4pPr marL="1600200" indent="-228600" eaLnBrk="0" hangingPunct="0">
              <a:defRPr kumimoji="1" sz="1600" b="1">
                <a:solidFill>
                  <a:schemeClr val="tx1"/>
                </a:solidFill>
                <a:latin typeface="Trebuchet MS" charset="0"/>
                <a:ea typeface="PMingLiU" charset="0"/>
                <a:cs typeface="PMingLiU" charset="0"/>
              </a:defRPr>
            </a:lvl4pPr>
            <a:lvl5pPr marL="2057400" indent="-228600" eaLnBrk="0" hangingPunct="0">
              <a:defRPr kumimoji="1" sz="1600" b="1">
                <a:solidFill>
                  <a:schemeClr val="tx1"/>
                </a:solidFill>
                <a:latin typeface="Trebuchet MS" charset="0"/>
                <a:ea typeface="PMingLiU" charset="0"/>
                <a:cs typeface="PMingLiU" charset="0"/>
              </a:defRPr>
            </a:lvl5pPr>
            <a:lvl6pPr marL="2514600" indent="-228600" eaLnBrk="0" fontAlgn="base" hangingPunct="0">
              <a:spcBef>
                <a:spcPct val="0"/>
              </a:spcBef>
              <a:spcAft>
                <a:spcPct val="0"/>
              </a:spcAft>
              <a:defRPr kumimoji="1" sz="1600" b="1">
                <a:solidFill>
                  <a:schemeClr val="tx1"/>
                </a:solidFill>
                <a:latin typeface="Trebuchet MS" charset="0"/>
                <a:ea typeface="PMingLiU" charset="0"/>
                <a:cs typeface="PMingLiU" charset="0"/>
              </a:defRPr>
            </a:lvl6pPr>
            <a:lvl7pPr marL="2971800" indent="-228600" eaLnBrk="0" fontAlgn="base" hangingPunct="0">
              <a:spcBef>
                <a:spcPct val="0"/>
              </a:spcBef>
              <a:spcAft>
                <a:spcPct val="0"/>
              </a:spcAft>
              <a:defRPr kumimoji="1" sz="1600" b="1">
                <a:solidFill>
                  <a:schemeClr val="tx1"/>
                </a:solidFill>
                <a:latin typeface="Trebuchet MS" charset="0"/>
                <a:ea typeface="PMingLiU" charset="0"/>
                <a:cs typeface="PMingLiU" charset="0"/>
              </a:defRPr>
            </a:lvl7pPr>
            <a:lvl8pPr marL="3429000" indent="-228600" eaLnBrk="0" fontAlgn="base" hangingPunct="0">
              <a:spcBef>
                <a:spcPct val="0"/>
              </a:spcBef>
              <a:spcAft>
                <a:spcPct val="0"/>
              </a:spcAft>
              <a:defRPr kumimoji="1" sz="1600" b="1">
                <a:solidFill>
                  <a:schemeClr val="tx1"/>
                </a:solidFill>
                <a:latin typeface="Trebuchet MS" charset="0"/>
                <a:ea typeface="PMingLiU" charset="0"/>
                <a:cs typeface="PMingLiU" charset="0"/>
              </a:defRPr>
            </a:lvl8pPr>
            <a:lvl9pPr marL="3886200" indent="-228600" eaLnBrk="0" fontAlgn="base" hangingPunct="0">
              <a:spcBef>
                <a:spcPct val="0"/>
              </a:spcBef>
              <a:spcAft>
                <a:spcPct val="0"/>
              </a:spcAft>
              <a:defRPr kumimoji="1" sz="1600" b="1">
                <a:solidFill>
                  <a:schemeClr val="tx1"/>
                </a:solidFill>
                <a:latin typeface="Trebuchet MS" charset="0"/>
                <a:ea typeface="PMingLiU" charset="0"/>
                <a:cs typeface="PMingLiU" charset="0"/>
              </a:defRPr>
            </a:lvl9pPr>
          </a:lstStyle>
          <a:p>
            <a:pPr eaLnBrk="1" hangingPunct="1"/>
            <a:fld id="{45A628F0-DECC-AF43-9E59-A37EDC0C2435}" type="slidenum">
              <a:rPr kumimoji="0" lang="zh-TW" altLang="en-US" sz="1200" b="0">
                <a:latin typeface="Times New Roman" charset="0"/>
              </a:rPr>
              <a:pPr eaLnBrk="1" hangingPunct="1"/>
              <a:t>39</a:t>
            </a:fld>
            <a:endParaRPr kumimoji="0" lang="en-US" altLang="zh-TW" sz="1200" b="0">
              <a:latin typeface="Times New Roman" charset="0"/>
            </a:endParaRPr>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Times New Roman" charset="0"/>
              </a:rPr>
              <a:t>Multi layer </a:t>
            </a:r>
            <a:r>
              <a:rPr lang="en-US" dirty="0" err="1">
                <a:latin typeface="Times New Roman" charset="0"/>
              </a:rPr>
              <a:t>percetrons</a:t>
            </a:r>
            <a:r>
              <a:rPr lang="en-US" baseline="0" dirty="0">
                <a:latin typeface="Times New Roman" charset="0"/>
              </a:rPr>
              <a:t> is a subclass of neural networks, is the classical type of </a:t>
            </a:r>
            <a:r>
              <a:rPr lang="en-US" baseline="0" dirty="0" err="1">
                <a:latin typeface="Times New Roman" charset="0"/>
              </a:rPr>
              <a:t>nn</a:t>
            </a:r>
            <a:r>
              <a:rPr lang="en-US" baseline="0" dirty="0">
                <a:latin typeface="Times New Roman" charset="0"/>
              </a:rPr>
              <a:t>, and is always feedforward </a:t>
            </a:r>
            <a:r>
              <a:rPr lang="en-US" baseline="0" dirty="0" err="1">
                <a:latin typeface="Times New Roman" charset="0"/>
              </a:rPr>
              <a:t>nn</a:t>
            </a:r>
            <a:r>
              <a:rPr lang="en-US" baseline="0" dirty="0">
                <a:latin typeface="Times New Roman" charset="0"/>
              </a:rPr>
              <a:t>.</a:t>
            </a:r>
          </a:p>
          <a:p>
            <a:pPr eaLnBrk="1" hangingPunct="1"/>
            <a:r>
              <a:rPr lang="en-US" baseline="0" dirty="0">
                <a:latin typeface="Times New Roman" charset="0"/>
              </a:rPr>
              <a:t> a perceptron is more restrictive, originally.</a:t>
            </a:r>
          </a:p>
          <a:p>
            <a:pPr eaLnBrk="1" hangingPunct="1"/>
            <a:endParaRPr lang="en-US" baseline="0" dirty="0">
              <a:latin typeface="Times New Roman" charset="0"/>
            </a:endParaRPr>
          </a:p>
          <a:p>
            <a:pPr eaLnBrk="1" hangingPunct="1"/>
            <a:r>
              <a:rPr lang="en-US" baseline="0" dirty="0">
                <a:latin typeface="Times New Roman" charset="0"/>
              </a:rPr>
              <a:t>Mostly, MLP is what we all feedforward neural networks,</a:t>
            </a:r>
          </a:p>
          <a:p>
            <a:pPr eaLnBrk="1" hangingPunct="1"/>
            <a:r>
              <a:rPr lang="en-US" baseline="0" dirty="0">
                <a:latin typeface="Times New Roman" charset="0"/>
              </a:rPr>
              <a:t>Then we have </a:t>
            </a:r>
            <a:r>
              <a:rPr lang="en-US" baseline="0" dirty="0" err="1">
                <a:latin typeface="Times New Roman" charset="0"/>
              </a:rPr>
              <a:t>cnn</a:t>
            </a:r>
            <a:r>
              <a:rPr lang="en-US" baseline="0" dirty="0">
                <a:latin typeface="Times New Roman" charset="0"/>
              </a:rPr>
              <a:t>, and </a:t>
            </a:r>
            <a:r>
              <a:rPr lang="en-US" baseline="0" dirty="0" err="1">
                <a:latin typeface="Times New Roman" charset="0"/>
              </a:rPr>
              <a:t>rnn</a:t>
            </a:r>
            <a:r>
              <a:rPr lang="en-US" baseline="0" dirty="0">
                <a:latin typeface="Times New Roman" charset="0"/>
              </a:rPr>
              <a:t> …</a:t>
            </a:r>
            <a:endParaRPr lang="en-US" dirty="0">
              <a:latin typeface="Times New Roman" charset="0"/>
            </a:endParaRPr>
          </a:p>
        </p:txBody>
      </p:sp>
    </p:spTree>
    <p:extLst>
      <p:ext uri="{BB962C8B-B14F-4D97-AF65-F5344CB8AC3E}">
        <p14:creationId xmlns:p14="http://schemas.microsoft.com/office/powerpoint/2010/main" val="1754904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VisGraph, HKUST</a:t>
            </a:r>
          </a:p>
        </p:txBody>
      </p:sp>
      <p:sp>
        <p:nvSpPr>
          <p:cNvPr id="5" name="Slide Number Placeholder 4"/>
          <p:cNvSpPr>
            <a:spLocks noGrp="1"/>
          </p:cNvSpPr>
          <p:nvPr>
            <p:ph type="sldNum" sz="quarter" idx="11"/>
          </p:nvPr>
        </p:nvSpPr>
        <p:spPr/>
        <p:txBody>
          <a:bodyPr/>
          <a:lstStyle/>
          <a:p>
            <a:fld id="{648F3D01-B37F-584D-9BCA-9D331F5DF9A2}" type="slidenum">
              <a:rPr lang="en-US" smtClean="0"/>
              <a:t>42</a:t>
            </a:fld>
            <a:endParaRPr lang="en-US"/>
          </a:p>
        </p:txBody>
      </p:sp>
    </p:spTree>
    <p:extLst>
      <p:ext uri="{BB962C8B-B14F-4D97-AF65-F5344CB8AC3E}">
        <p14:creationId xmlns:p14="http://schemas.microsoft.com/office/powerpoint/2010/main" val="3706327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sz="1200" dirty="0">
              <a:solidFill>
                <a:srgbClr val="0000FF"/>
              </a:solidFill>
            </a:endParaRPr>
          </a:p>
        </p:txBody>
      </p:sp>
      <p:sp>
        <p:nvSpPr>
          <p:cNvPr id="4" name="投影片編號版面配置區 3"/>
          <p:cNvSpPr>
            <a:spLocks noGrp="1"/>
          </p:cNvSpPr>
          <p:nvPr>
            <p:ph type="sldNum" sz="quarter" idx="10"/>
          </p:nvPr>
        </p:nvSpPr>
        <p:spPr/>
        <p:txBody>
          <a:bodyPr/>
          <a:lstStyle/>
          <a:p>
            <a:fld id="{9CF3BD28-75DF-4233-8F85-EE3A845FE6B6}" type="slidenum">
              <a:rPr lang="zh-TW" altLang="en-US" smtClean="0"/>
              <a:t>43</a:t>
            </a:fld>
            <a:endParaRPr lang="zh-TW" altLang="en-US"/>
          </a:p>
        </p:txBody>
      </p:sp>
    </p:spTree>
    <p:extLst>
      <p:ext uri="{BB962C8B-B14F-4D97-AF65-F5344CB8AC3E}">
        <p14:creationId xmlns:p14="http://schemas.microsoft.com/office/powerpoint/2010/main" val="15832086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sz="1600" b="1">
                <a:solidFill>
                  <a:schemeClr val="tx1"/>
                </a:solidFill>
                <a:latin typeface="Trebuchet MS" charset="0"/>
                <a:ea typeface="ＭＳ Ｐゴシック" charset="0"/>
                <a:cs typeface="PMingLiU" charset="0"/>
              </a:defRPr>
            </a:lvl1pPr>
            <a:lvl2pPr marL="742950" indent="-285750" eaLnBrk="0" hangingPunct="0">
              <a:defRPr kumimoji="1" sz="1600" b="1">
                <a:solidFill>
                  <a:schemeClr val="tx1"/>
                </a:solidFill>
                <a:latin typeface="Trebuchet MS" charset="0"/>
                <a:ea typeface="PMingLiU" charset="0"/>
                <a:cs typeface="PMingLiU" charset="0"/>
              </a:defRPr>
            </a:lvl2pPr>
            <a:lvl3pPr marL="1143000" indent="-228600" eaLnBrk="0" hangingPunct="0">
              <a:defRPr kumimoji="1" sz="1600" b="1">
                <a:solidFill>
                  <a:schemeClr val="tx1"/>
                </a:solidFill>
                <a:latin typeface="Trebuchet MS" charset="0"/>
                <a:ea typeface="PMingLiU" charset="0"/>
                <a:cs typeface="PMingLiU" charset="0"/>
              </a:defRPr>
            </a:lvl3pPr>
            <a:lvl4pPr marL="1600200" indent="-228600" eaLnBrk="0" hangingPunct="0">
              <a:defRPr kumimoji="1" sz="1600" b="1">
                <a:solidFill>
                  <a:schemeClr val="tx1"/>
                </a:solidFill>
                <a:latin typeface="Trebuchet MS" charset="0"/>
                <a:ea typeface="PMingLiU" charset="0"/>
                <a:cs typeface="PMingLiU" charset="0"/>
              </a:defRPr>
            </a:lvl4pPr>
            <a:lvl5pPr marL="2057400" indent="-228600" eaLnBrk="0" hangingPunct="0">
              <a:defRPr kumimoji="1" sz="1600" b="1">
                <a:solidFill>
                  <a:schemeClr val="tx1"/>
                </a:solidFill>
                <a:latin typeface="Trebuchet MS" charset="0"/>
                <a:ea typeface="PMingLiU" charset="0"/>
                <a:cs typeface="PMingLiU" charset="0"/>
              </a:defRPr>
            </a:lvl5pPr>
            <a:lvl6pPr marL="2514600" indent="-228600" eaLnBrk="0" fontAlgn="base" hangingPunct="0">
              <a:spcBef>
                <a:spcPct val="0"/>
              </a:spcBef>
              <a:spcAft>
                <a:spcPct val="0"/>
              </a:spcAft>
              <a:defRPr kumimoji="1" sz="1600" b="1">
                <a:solidFill>
                  <a:schemeClr val="tx1"/>
                </a:solidFill>
                <a:latin typeface="Trebuchet MS" charset="0"/>
                <a:ea typeface="PMingLiU" charset="0"/>
                <a:cs typeface="PMingLiU" charset="0"/>
              </a:defRPr>
            </a:lvl6pPr>
            <a:lvl7pPr marL="2971800" indent="-228600" eaLnBrk="0" fontAlgn="base" hangingPunct="0">
              <a:spcBef>
                <a:spcPct val="0"/>
              </a:spcBef>
              <a:spcAft>
                <a:spcPct val="0"/>
              </a:spcAft>
              <a:defRPr kumimoji="1" sz="1600" b="1">
                <a:solidFill>
                  <a:schemeClr val="tx1"/>
                </a:solidFill>
                <a:latin typeface="Trebuchet MS" charset="0"/>
                <a:ea typeface="PMingLiU" charset="0"/>
                <a:cs typeface="PMingLiU" charset="0"/>
              </a:defRPr>
            </a:lvl7pPr>
            <a:lvl8pPr marL="3429000" indent="-228600" eaLnBrk="0" fontAlgn="base" hangingPunct="0">
              <a:spcBef>
                <a:spcPct val="0"/>
              </a:spcBef>
              <a:spcAft>
                <a:spcPct val="0"/>
              </a:spcAft>
              <a:defRPr kumimoji="1" sz="1600" b="1">
                <a:solidFill>
                  <a:schemeClr val="tx1"/>
                </a:solidFill>
                <a:latin typeface="Trebuchet MS" charset="0"/>
                <a:ea typeface="PMingLiU" charset="0"/>
                <a:cs typeface="PMingLiU" charset="0"/>
              </a:defRPr>
            </a:lvl8pPr>
            <a:lvl9pPr marL="3886200" indent="-228600" eaLnBrk="0" fontAlgn="base" hangingPunct="0">
              <a:spcBef>
                <a:spcPct val="0"/>
              </a:spcBef>
              <a:spcAft>
                <a:spcPct val="0"/>
              </a:spcAft>
              <a:defRPr kumimoji="1" sz="1600" b="1">
                <a:solidFill>
                  <a:schemeClr val="tx1"/>
                </a:solidFill>
                <a:latin typeface="Trebuchet MS" charset="0"/>
                <a:ea typeface="PMingLiU" charset="0"/>
                <a:cs typeface="PMingLiU" charset="0"/>
              </a:defRPr>
            </a:lvl9pPr>
          </a:lstStyle>
          <a:p>
            <a:pPr eaLnBrk="1" hangingPunct="1"/>
            <a:fld id="{45A628F0-DECC-AF43-9E59-A37EDC0C2435}" type="slidenum">
              <a:rPr kumimoji="0" lang="zh-TW" altLang="en-US" sz="1200" b="0">
                <a:latin typeface="Times New Roman" charset="0"/>
              </a:rPr>
              <a:pPr eaLnBrk="1" hangingPunct="1"/>
              <a:t>44</a:t>
            </a:fld>
            <a:endParaRPr kumimoji="0" lang="en-US" altLang="zh-TW" sz="1200" b="0">
              <a:latin typeface="Times New Roman" charset="0"/>
            </a:endParaRPr>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0" lvl="3" indent="-342900">
              <a:spcBef>
                <a:spcPct val="20000"/>
              </a:spcBef>
              <a:buClr>
                <a:schemeClr val="folHlink"/>
              </a:buClr>
              <a:buSzPct val="90000"/>
              <a:buFont typeface="Wingdings" charset="0"/>
              <a:buChar char="n"/>
              <a:defRPr/>
            </a:pPr>
            <a:endParaRPr lang="en-US" sz="2000" dirty="0">
              <a:latin typeface="Arial" charset="0"/>
              <a:ea typeface="PMingLiU" charset="0"/>
              <a:sym typeface="Wingdings"/>
            </a:endParaRPr>
          </a:p>
        </p:txBody>
      </p:sp>
    </p:spTree>
    <p:extLst>
      <p:ext uri="{BB962C8B-B14F-4D97-AF65-F5344CB8AC3E}">
        <p14:creationId xmlns:p14="http://schemas.microsoft.com/office/powerpoint/2010/main" val="3667353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9CF3BD28-75DF-4233-8F85-EE3A845FE6B6}" type="slidenum">
              <a:rPr lang="zh-TW" altLang="en-US" smtClean="0"/>
              <a:t>47</a:t>
            </a:fld>
            <a:endParaRPr lang="zh-TW" altLang="en-US"/>
          </a:p>
        </p:txBody>
      </p:sp>
    </p:spTree>
    <p:extLst>
      <p:ext uri="{BB962C8B-B14F-4D97-AF65-F5344CB8AC3E}">
        <p14:creationId xmlns:p14="http://schemas.microsoft.com/office/powerpoint/2010/main" val="2723477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7714B3-73B8-470F-B6CD-433CBAA60211}" type="slidenum">
              <a:rPr kumimoji="0" lang="en-US" altLang="en-US" sz="1200" b="0" i="0" u="none" strike="noStrike" kern="1200" cap="none" spc="0" normalizeH="0" baseline="0" noProof="0" smtClean="0">
                <a:ln>
                  <a:noFill/>
                </a:ln>
                <a:solidFill>
                  <a:prstClr val="black"/>
                </a:solidFill>
                <a:effectLst/>
                <a:uLnTx/>
                <a:uFillTx/>
                <a:latin typeface="Calibri"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Calibri" charset="0"/>
              <a:ea typeface="MS PGothic" panose="020B0600070205080204" pitchFamily="34" charset="-128"/>
              <a:cs typeface="+mn-cs"/>
            </a:endParaRPr>
          </a:p>
        </p:txBody>
      </p:sp>
    </p:spTree>
    <p:extLst>
      <p:ext uri="{BB962C8B-B14F-4D97-AF65-F5344CB8AC3E}">
        <p14:creationId xmlns:p14="http://schemas.microsoft.com/office/powerpoint/2010/main" val="42657890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今年四月的 </a:t>
            </a:r>
            <a:r>
              <a:rPr lang="en-US" altLang="zh-TW" dirty="0"/>
              <a:t>GTC</a:t>
            </a:r>
            <a:endParaRPr lang="zh-TW" altLang="en-US" dirty="0"/>
          </a:p>
        </p:txBody>
      </p:sp>
      <p:sp>
        <p:nvSpPr>
          <p:cNvPr id="4" name="投影片編號版面配置區 3"/>
          <p:cNvSpPr>
            <a:spLocks noGrp="1"/>
          </p:cNvSpPr>
          <p:nvPr>
            <p:ph type="sldNum" sz="quarter" idx="10"/>
          </p:nvPr>
        </p:nvSpPr>
        <p:spPr/>
        <p:txBody>
          <a:bodyPr/>
          <a:lstStyle/>
          <a:p>
            <a:fld id="{A220914F-BE26-43C4-8063-9E6C159BF45D}" type="slidenum">
              <a:rPr lang="zh-TW" altLang="en-US" smtClean="0"/>
              <a:t>48</a:t>
            </a:fld>
            <a:endParaRPr lang="zh-TW" altLang="en-US"/>
          </a:p>
        </p:txBody>
      </p:sp>
    </p:spTree>
    <p:extLst>
      <p:ext uri="{BB962C8B-B14F-4D97-AF65-F5344CB8AC3E}">
        <p14:creationId xmlns:p14="http://schemas.microsoft.com/office/powerpoint/2010/main" val="9467829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a:p>
            <a:r>
              <a:rPr lang="en-US" altLang="zh-TW" dirty="0"/>
              <a:t>Last one is on training set</a:t>
            </a:r>
            <a:endParaRPr lang="zh-TW" altLang="en-US" dirty="0"/>
          </a:p>
          <a:p>
            <a:endParaRPr lang="en-US" altLang="zh-TW" dirty="0"/>
          </a:p>
          <a:p>
            <a:endParaRPr lang="en-US" altLang="zh-TW" dirty="0"/>
          </a:p>
          <a:p>
            <a:r>
              <a:rPr lang="en-US" altLang="zh-TW" dirty="0"/>
              <a:t>Sometimes students ask</a:t>
            </a:r>
          </a:p>
        </p:txBody>
      </p:sp>
      <p:sp>
        <p:nvSpPr>
          <p:cNvPr id="4" name="投影片編號版面配置區 3"/>
          <p:cNvSpPr>
            <a:spLocks noGrp="1"/>
          </p:cNvSpPr>
          <p:nvPr>
            <p:ph type="sldNum" sz="quarter" idx="10"/>
          </p:nvPr>
        </p:nvSpPr>
        <p:spPr/>
        <p:txBody>
          <a:bodyPr/>
          <a:lstStyle/>
          <a:p>
            <a:fld id="{A220914F-BE26-43C4-8063-9E6C159BF45D}" type="slidenum">
              <a:rPr lang="zh-TW" altLang="en-US" smtClean="0"/>
              <a:t>49</a:t>
            </a:fld>
            <a:endParaRPr lang="zh-TW" altLang="en-US"/>
          </a:p>
        </p:txBody>
      </p:sp>
    </p:spTree>
    <p:extLst>
      <p:ext uri="{BB962C8B-B14F-4D97-AF65-F5344CB8AC3E}">
        <p14:creationId xmlns:p14="http://schemas.microsoft.com/office/powerpoint/2010/main" val="16994128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62</a:t>
            </a:fld>
            <a:endParaRPr lang="en-US"/>
          </a:p>
        </p:txBody>
      </p:sp>
    </p:spTree>
    <p:extLst>
      <p:ext uri="{BB962C8B-B14F-4D97-AF65-F5344CB8AC3E}">
        <p14:creationId xmlns:p14="http://schemas.microsoft.com/office/powerpoint/2010/main" val="12285453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63</a:t>
            </a:fld>
            <a:endParaRPr lang="en-US"/>
          </a:p>
        </p:txBody>
      </p:sp>
    </p:spTree>
    <p:extLst>
      <p:ext uri="{BB962C8B-B14F-4D97-AF65-F5344CB8AC3E}">
        <p14:creationId xmlns:p14="http://schemas.microsoft.com/office/powerpoint/2010/main" val="3689621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0B02277-9392-41C3-AA11-A5F619BDEEAB}" type="slidenum">
              <a:rPr lang="en-US" smtClean="0"/>
              <a:t>65</a:t>
            </a:fld>
            <a:endParaRPr lang="en-US"/>
          </a:p>
        </p:txBody>
      </p:sp>
    </p:spTree>
    <p:extLst>
      <p:ext uri="{BB962C8B-B14F-4D97-AF65-F5344CB8AC3E}">
        <p14:creationId xmlns:p14="http://schemas.microsoft.com/office/powerpoint/2010/main" val="5078687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09E92-42AC-431E-97EB-E81D902795CE}" type="slidenum">
              <a:rPr kumimoji="0" lang="en-US" altLang="en-US" sz="12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alt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2386" name="Rectangle 2"/>
          <p:cNvSpPr>
            <a:spLocks noGrp="1" noRot="1" noChangeAspect="1" noChangeArrowheads="1" noTextEdit="1"/>
          </p:cNvSpPr>
          <p:nvPr>
            <p:ph type="sldImg"/>
          </p:nvPr>
        </p:nvSpPr>
        <p:spPr>
          <a:ln/>
        </p:spPr>
      </p:sp>
      <p:sp>
        <p:nvSpPr>
          <p:cNvPr id="272387" name="Rectangle 3"/>
          <p:cNvSpPr>
            <a:spLocks noGrp="1" noChangeArrowheads="1"/>
          </p:cNvSpPr>
          <p:nvPr>
            <p:ph type="body" idx="1"/>
          </p:nvPr>
        </p:nvSpPr>
        <p:spPr>
          <a:xfrm>
            <a:off x="925513" y="4379913"/>
            <a:ext cx="5084762" cy="4148137"/>
          </a:xfrm>
        </p:spPr>
        <p:txBody>
          <a:bodyPr/>
          <a:lstStyle/>
          <a:p>
            <a:endParaRPr lang="en-US" altLang="en-US"/>
          </a:p>
        </p:txBody>
      </p:sp>
    </p:spTree>
    <p:extLst>
      <p:ext uri="{BB962C8B-B14F-4D97-AF65-F5344CB8AC3E}">
        <p14:creationId xmlns:p14="http://schemas.microsoft.com/office/powerpoint/2010/main" val="5480341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472F3FD-1C59-42E6-ACDE-13A360951057}"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extLst>
      <p:ext uri="{BB962C8B-B14F-4D97-AF65-F5344CB8AC3E}">
        <p14:creationId xmlns:p14="http://schemas.microsoft.com/office/powerpoint/2010/main" val="2883088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p:spPr>
        <p:txBody>
          <a:bodyPr/>
          <a:lstStyle/>
          <a:p>
            <a:endParaRPr lang="en-US"/>
          </a:p>
        </p:txBody>
      </p:sp>
      <p:sp>
        <p:nvSpPr>
          <p:cNvPr id="154628" name="Slide Number Placeholder 3"/>
          <p:cNvSpPr>
            <a:spLocks noGrp="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CF4CCCB-5121-4CE3-AFBD-32EBF6FEBE24}" type="slidenum">
              <a:rPr kumimoji="0" lang="en-US"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9466968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p:spPr>
        <p:txBody>
          <a:bodyPr/>
          <a:lstStyle/>
          <a:p>
            <a:endParaRPr lang="en-US"/>
          </a:p>
        </p:txBody>
      </p:sp>
      <p:sp>
        <p:nvSpPr>
          <p:cNvPr id="155652" name="Slide Number Placeholder 3"/>
          <p:cNvSpPr>
            <a:spLocks noGrp="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13CC1A1-3456-4F29-B1FC-C892E7CA8ECC}" type="slidenum">
              <a:rPr kumimoji="0" lang="en-US"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24307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78B466B-44B2-4DA3-99E4-4B974D7C868C}"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extLst>
      <p:ext uri="{BB962C8B-B14F-4D97-AF65-F5344CB8AC3E}">
        <p14:creationId xmlns:p14="http://schemas.microsoft.com/office/powerpoint/2010/main" val="3009895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endParaRPr lang="en-US" altLang="en-US" dirty="0"/>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AFC2E963-507E-4683-82DF-3FFBB558107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66788"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3083078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0E4B13F-30CA-4F0C-BCD7-1EEA760EF521}" type="slidenum">
              <a:rPr kumimoji="0" lang="en-US" sz="12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sz="1200" b="1"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xfrm>
            <a:off x="914400" y="4343400"/>
            <a:ext cx="5029200" cy="4114800"/>
          </a:xfrm>
          <a:noFill/>
          <a:ln/>
        </p:spPr>
        <p:txBody>
          <a:bodyPr/>
          <a:lstStyle/>
          <a:p>
            <a:endParaRPr lang="en-US"/>
          </a:p>
        </p:txBody>
      </p:sp>
    </p:spTree>
    <p:extLst>
      <p:ext uri="{BB962C8B-B14F-4D97-AF65-F5344CB8AC3E}">
        <p14:creationId xmlns:p14="http://schemas.microsoft.com/office/powerpoint/2010/main" val="36974452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CF1FF-1A43-4883-ACD0-FBA6EBC737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31672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CF1FF-1A43-4883-ACD0-FBA6EBC737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66015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CF1FF-1A43-4883-ACD0-FBA6EBC737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65282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FF5F7-972E-417E-A828-6908276ED9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68788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7714B3-73B8-470F-B6CD-433CBAA60211}" type="slidenum">
              <a:rPr kumimoji="0" lang="en-US" altLang="en-US" sz="1200" b="0" i="0" u="none" strike="noStrike" kern="1200" cap="none" spc="0" normalizeH="0" baseline="0" noProof="0" smtClean="0">
                <a:ln>
                  <a:noFill/>
                </a:ln>
                <a:solidFill>
                  <a:prstClr val="black"/>
                </a:solidFill>
                <a:effectLst/>
                <a:uLnTx/>
                <a:uFillTx/>
                <a:latin typeface="Calibri"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prstClr val="black"/>
              </a:solidFill>
              <a:effectLst/>
              <a:uLnTx/>
              <a:uFillTx/>
              <a:latin typeface="Calibri" charset="0"/>
              <a:ea typeface="MS PGothic" panose="020B0600070205080204" pitchFamily="34" charset="-128"/>
              <a:cs typeface="+mn-cs"/>
            </a:endParaRPr>
          </a:p>
        </p:txBody>
      </p:sp>
    </p:spTree>
    <p:extLst>
      <p:ext uri="{BB962C8B-B14F-4D97-AF65-F5344CB8AC3E}">
        <p14:creationId xmlns:p14="http://schemas.microsoft.com/office/powerpoint/2010/main" val="21845152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6EECB7-1C2B-46B9-AD00-AE4DA96861A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5260386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7714B3-73B8-470F-B6CD-433CBAA60211}" type="slidenum">
              <a:rPr kumimoji="0" lang="en-US" altLang="en-US" sz="1200" b="0" i="0" u="none" strike="noStrike" kern="1200" cap="none" spc="0" normalizeH="0" baseline="0" noProof="0" smtClean="0">
                <a:ln>
                  <a:noFill/>
                </a:ln>
                <a:solidFill>
                  <a:prstClr val="black"/>
                </a:solidFill>
                <a:effectLst/>
                <a:uLnTx/>
                <a:uFillTx/>
                <a:latin typeface="Calibri"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prstClr val="black"/>
              </a:solidFill>
              <a:effectLst/>
              <a:uLnTx/>
              <a:uFillTx/>
              <a:latin typeface="Calibri" charset="0"/>
              <a:ea typeface="MS PGothic" panose="020B0600070205080204" pitchFamily="34" charset="-128"/>
              <a:cs typeface="+mn-cs"/>
            </a:endParaRPr>
          </a:p>
        </p:txBody>
      </p:sp>
    </p:spTree>
    <p:extLst>
      <p:ext uri="{BB962C8B-B14F-4D97-AF65-F5344CB8AC3E}">
        <p14:creationId xmlns:p14="http://schemas.microsoft.com/office/powerpoint/2010/main" val="30143809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VisGraph, HKUST</a:t>
            </a:r>
          </a:p>
        </p:txBody>
      </p:sp>
      <p:sp>
        <p:nvSpPr>
          <p:cNvPr id="5" name="Slide Number Placeholder 4"/>
          <p:cNvSpPr>
            <a:spLocks noGrp="1"/>
          </p:cNvSpPr>
          <p:nvPr>
            <p:ph type="sldNum" sz="quarter" idx="11"/>
          </p:nvPr>
        </p:nvSpPr>
        <p:spPr/>
        <p:txBody>
          <a:bodyPr/>
          <a:lstStyle/>
          <a:p>
            <a:fld id="{648F3D01-B37F-584D-9BCA-9D331F5DF9A2}" type="slidenum">
              <a:rPr lang="en-US" smtClean="0"/>
              <a:t>93</a:t>
            </a:fld>
            <a:endParaRPr lang="en-US"/>
          </a:p>
        </p:txBody>
      </p:sp>
    </p:spTree>
    <p:extLst>
      <p:ext uri="{BB962C8B-B14F-4D97-AF65-F5344CB8AC3E}">
        <p14:creationId xmlns:p14="http://schemas.microsoft.com/office/powerpoint/2010/main" val="13535338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BD58FBFF-0738-48CF-9484-365E55031C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C5BCDFA-5C38-4894-AC5D-C801B2FE6F12}" type="slidenum">
              <a:rPr lang="en-US" altLang="en-US" smtClean="0">
                <a:latin typeface="Arial" panose="020B0604020202020204" pitchFamily="34" charset="0"/>
              </a:rPr>
              <a:pPr>
                <a:spcBef>
                  <a:spcPct val="0"/>
                </a:spcBef>
              </a:pPr>
              <a:t>95</a:t>
            </a:fld>
            <a:endParaRPr lang="en-US" altLang="en-US">
              <a:latin typeface="Arial" panose="020B0604020202020204" pitchFamily="34" charset="0"/>
            </a:endParaRPr>
          </a:p>
        </p:txBody>
      </p:sp>
      <p:sp>
        <p:nvSpPr>
          <p:cNvPr id="29699" name="Rectangle 2">
            <a:extLst>
              <a:ext uri="{FF2B5EF4-FFF2-40B4-BE49-F238E27FC236}">
                <a16:creationId xmlns:a16="http://schemas.microsoft.com/office/drawing/2014/main" id="{FA73854F-2731-43FB-9B85-634DF24EAD92}"/>
              </a:ext>
            </a:extLst>
          </p:cNvPr>
          <p:cNvSpPr>
            <a:spLocks noGrp="1" noRot="1" noChangeAspect="1" noChangeArrowheads="1" noTextEdit="1"/>
          </p:cNvSpPr>
          <p:nvPr>
            <p:ph type="sldImg"/>
          </p:nvPr>
        </p:nvSpPr>
        <p:spPr>
          <a:solidFill>
            <a:srgbClr val="FFFFFF"/>
          </a:solidFill>
          <a:ln/>
        </p:spPr>
      </p:sp>
      <p:sp>
        <p:nvSpPr>
          <p:cNvPr id="29700" name="Rectangle 3">
            <a:extLst>
              <a:ext uri="{FF2B5EF4-FFF2-40B4-BE49-F238E27FC236}">
                <a16:creationId xmlns:a16="http://schemas.microsoft.com/office/drawing/2014/main" id="{34F6300E-1DFE-432A-A34C-29D4C507292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4219608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2155950-1D3D-BA69-3255-A9BC249FC0D6}"/>
              </a:ext>
            </a:extLst>
          </p:cNvPr>
          <p:cNvSpPr>
            <a:spLocks noGrp="1" noChangeArrowheads="1"/>
          </p:cNvSpPr>
          <p:nvPr>
            <p:ph type="sldNum" sz="quarter" idx="5"/>
          </p:nvPr>
        </p:nvSpPr>
        <p:spPr>
          <a:ln/>
        </p:spPr>
        <p:txBody>
          <a:bodyPr/>
          <a:lstStyle/>
          <a:p>
            <a:fld id="{E259187E-6721-450B-9DA7-0E017E451285}" type="slidenum">
              <a:rPr lang="en-US" altLang="en-US"/>
              <a:pPr/>
              <a:t>11</a:t>
            </a:fld>
            <a:endParaRPr lang="en-US" altLang="en-US"/>
          </a:p>
        </p:txBody>
      </p:sp>
      <p:sp>
        <p:nvSpPr>
          <p:cNvPr id="7170" name="Rectangle 7">
            <a:extLst>
              <a:ext uri="{FF2B5EF4-FFF2-40B4-BE49-F238E27FC236}">
                <a16:creationId xmlns:a16="http://schemas.microsoft.com/office/drawing/2014/main" id="{6237E01A-204E-2D04-FF19-8AB6B7DD3632}"/>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63" tIns="45883" rIns="91763" bIns="45883" anchor="b"/>
          <a:lstStyle>
            <a:lvl1pPr defTabSz="917575">
              <a:defRPr>
                <a:solidFill>
                  <a:schemeClr val="tx1"/>
                </a:solidFill>
                <a:latin typeface="Arial" panose="020B0604020202020204" pitchFamily="34" charset="0"/>
                <a:cs typeface="Arial" panose="020B0604020202020204" pitchFamily="34" charset="0"/>
              </a:defRPr>
            </a:lvl1pPr>
            <a:lvl2pPr marL="731838" indent="-280988" defTabSz="917575">
              <a:defRPr>
                <a:solidFill>
                  <a:schemeClr val="tx1"/>
                </a:solidFill>
                <a:latin typeface="Arial" panose="020B0604020202020204" pitchFamily="34" charset="0"/>
                <a:cs typeface="Arial" panose="020B0604020202020204" pitchFamily="34" charset="0"/>
              </a:defRPr>
            </a:lvl2pPr>
            <a:lvl3pPr marL="1125538" indent="-225425" defTabSz="917575">
              <a:defRPr>
                <a:solidFill>
                  <a:schemeClr val="tx1"/>
                </a:solidFill>
                <a:latin typeface="Arial" panose="020B0604020202020204" pitchFamily="34" charset="0"/>
                <a:cs typeface="Arial" panose="020B0604020202020204" pitchFamily="34" charset="0"/>
              </a:defRPr>
            </a:lvl3pPr>
            <a:lvl4pPr marL="1576388" indent="-225425" defTabSz="917575">
              <a:defRPr>
                <a:solidFill>
                  <a:schemeClr val="tx1"/>
                </a:solidFill>
                <a:latin typeface="Arial" panose="020B0604020202020204" pitchFamily="34" charset="0"/>
                <a:cs typeface="Arial" panose="020B0604020202020204" pitchFamily="34" charset="0"/>
              </a:defRPr>
            </a:lvl4pPr>
            <a:lvl5pPr marL="2025650" indent="-223838" defTabSz="917575">
              <a:defRPr>
                <a:solidFill>
                  <a:schemeClr val="tx1"/>
                </a:solidFill>
                <a:latin typeface="Arial" panose="020B0604020202020204" pitchFamily="34" charset="0"/>
                <a:cs typeface="Arial" panose="020B0604020202020204" pitchFamily="34" charset="0"/>
              </a:defRPr>
            </a:lvl5pPr>
            <a:lvl6pPr marL="2482850" indent="-223838" defTabSz="917575"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40050" indent="-223838" defTabSz="917575"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397250" indent="-223838" defTabSz="917575"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54450" indent="-223838" defTabSz="917575"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0" hangingPunct="0"/>
            <a:fld id="{ED042D58-24C4-440E-90B5-79B511C08EC0}" type="slidenum">
              <a:rPr lang="en-US" altLang="en-US" sz="1200">
                <a:latin typeface="Times New Roman" panose="02020603050405020304" pitchFamily="18" charset="0"/>
              </a:rPr>
              <a:pPr algn="r" eaLnBrk="0" hangingPunct="0"/>
              <a:t>11</a:t>
            </a:fld>
            <a:endParaRPr lang="en-US" altLang="en-US" sz="1200">
              <a:latin typeface="Times New Roman" panose="02020603050405020304" pitchFamily="18" charset="0"/>
            </a:endParaRPr>
          </a:p>
        </p:txBody>
      </p:sp>
      <p:sp>
        <p:nvSpPr>
          <p:cNvPr id="7171" name="Rectangle 2">
            <a:extLst>
              <a:ext uri="{FF2B5EF4-FFF2-40B4-BE49-F238E27FC236}">
                <a16:creationId xmlns:a16="http://schemas.microsoft.com/office/drawing/2014/main" id="{30A21C1F-6975-D1BE-8DFF-985496DD41D7}"/>
              </a:ext>
            </a:extLst>
          </p:cNvPr>
          <p:cNvSpPr>
            <a:spLocks noGrp="1" noRot="1" noChangeAspect="1" noChangeArrowheads="1" noTextEdit="1"/>
          </p:cNvSpPr>
          <p:nvPr>
            <p:ph type="sldImg"/>
          </p:nvPr>
        </p:nvSpPr>
        <p:spPr>
          <a:xfrm>
            <a:off x="396875" y="692150"/>
            <a:ext cx="6072188" cy="3416300"/>
          </a:xfrm>
          <a:ln w="12700" cap="flat">
            <a:solidFill>
              <a:schemeClr val="tx1"/>
            </a:solidFill>
          </a:ln>
        </p:spPr>
      </p:sp>
      <p:sp>
        <p:nvSpPr>
          <p:cNvPr id="7172" name="Rectangle 3">
            <a:extLst>
              <a:ext uri="{FF2B5EF4-FFF2-40B4-BE49-F238E27FC236}">
                <a16:creationId xmlns:a16="http://schemas.microsoft.com/office/drawing/2014/main" id="{5836927C-2B97-F335-360C-1405C9E387FB}"/>
              </a:ext>
            </a:extLst>
          </p:cNvPr>
          <p:cNvSpPr>
            <a:spLocks noGrp="1" noChangeArrowheads="1"/>
          </p:cNvSpPr>
          <p:nvPr>
            <p:ph type="body" idx="1"/>
          </p:nvPr>
        </p:nvSpPr>
        <p:spPr>
          <a:xfrm>
            <a:off x="914400" y="4344988"/>
            <a:ext cx="5029200" cy="4114800"/>
          </a:xfrm>
        </p:spPr>
        <p:txBody>
          <a:bodyPr lIns="84591" tIns="42296" rIns="84591" bIns="42296"/>
          <a:lstStyle/>
          <a:p>
            <a:endParaRPr lang="en-US" altLang="en-US"/>
          </a:p>
        </p:txBody>
      </p:sp>
    </p:spTree>
    <p:extLst>
      <p:ext uri="{BB962C8B-B14F-4D97-AF65-F5344CB8AC3E}">
        <p14:creationId xmlns:p14="http://schemas.microsoft.com/office/powerpoint/2010/main" val="28860074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BD58FBFF-0738-48CF-9484-365E55031C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C5BCDFA-5C38-4894-AC5D-C801B2FE6F12}" type="slidenum">
              <a:rPr lang="en-US" altLang="en-US" smtClean="0">
                <a:latin typeface="Arial" panose="020B0604020202020204" pitchFamily="34" charset="0"/>
              </a:rPr>
              <a:pPr>
                <a:spcBef>
                  <a:spcPct val="0"/>
                </a:spcBef>
              </a:pPr>
              <a:t>96</a:t>
            </a:fld>
            <a:endParaRPr lang="en-US" altLang="en-US">
              <a:latin typeface="Arial" panose="020B0604020202020204" pitchFamily="34" charset="0"/>
            </a:endParaRPr>
          </a:p>
        </p:txBody>
      </p:sp>
      <p:sp>
        <p:nvSpPr>
          <p:cNvPr id="29699" name="Rectangle 2">
            <a:extLst>
              <a:ext uri="{FF2B5EF4-FFF2-40B4-BE49-F238E27FC236}">
                <a16:creationId xmlns:a16="http://schemas.microsoft.com/office/drawing/2014/main" id="{FA73854F-2731-43FB-9B85-634DF24EAD92}"/>
              </a:ext>
            </a:extLst>
          </p:cNvPr>
          <p:cNvSpPr>
            <a:spLocks noGrp="1" noRot="1" noChangeAspect="1" noChangeArrowheads="1" noTextEdit="1"/>
          </p:cNvSpPr>
          <p:nvPr>
            <p:ph type="sldImg"/>
          </p:nvPr>
        </p:nvSpPr>
        <p:spPr>
          <a:solidFill>
            <a:srgbClr val="FFFFFF"/>
          </a:solidFill>
          <a:ln/>
        </p:spPr>
      </p:sp>
      <p:sp>
        <p:nvSpPr>
          <p:cNvPr id="29700" name="Rectangle 3">
            <a:extLst>
              <a:ext uri="{FF2B5EF4-FFF2-40B4-BE49-F238E27FC236}">
                <a16:creationId xmlns:a16="http://schemas.microsoft.com/office/drawing/2014/main" id="{34F6300E-1DFE-432A-A34C-29D4C507292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35070182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6D2D3536-CA14-4D75-9FE9-0A9DA8C124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865F3E8-50F0-4525-B33B-A8C1CFA4FC01}" type="slidenum">
              <a:rPr lang="en-US" altLang="en-US" smtClean="0">
                <a:latin typeface="Arial" panose="020B0604020202020204" pitchFamily="34" charset="0"/>
              </a:rPr>
              <a:pPr>
                <a:spcBef>
                  <a:spcPct val="0"/>
                </a:spcBef>
              </a:pPr>
              <a:t>97</a:t>
            </a:fld>
            <a:endParaRPr lang="en-US" altLang="en-US">
              <a:latin typeface="Arial" panose="020B0604020202020204" pitchFamily="34" charset="0"/>
            </a:endParaRPr>
          </a:p>
        </p:txBody>
      </p:sp>
      <p:sp>
        <p:nvSpPr>
          <p:cNvPr id="31747" name="Rectangle 2">
            <a:extLst>
              <a:ext uri="{FF2B5EF4-FFF2-40B4-BE49-F238E27FC236}">
                <a16:creationId xmlns:a16="http://schemas.microsoft.com/office/drawing/2014/main" id="{D2A306EE-3AA5-457F-8DF1-1CC4F67C0D15}"/>
              </a:ext>
            </a:extLst>
          </p:cNvPr>
          <p:cNvSpPr>
            <a:spLocks noGrp="1" noRot="1" noChangeAspect="1" noChangeArrowheads="1" noTextEdit="1"/>
          </p:cNvSpPr>
          <p:nvPr>
            <p:ph type="sldImg"/>
          </p:nvPr>
        </p:nvSpPr>
        <p:spPr>
          <a:solidFill>
            <a:srgbClr val="FFFFFF"/>
          </a:solidFill>
          <a:ln/>
        </p:spPr>
      </p:sp>
      <p:sp>
        <p:nvSpPr>
          <p:cNvPr id="31748" name="Rectangle 3">
            <a:extLst>
              <a:ext uri="{FF2B5EF4-FFF2-40B4-BE49-F238E27FC236}">
                <a16:creationId xmlns:a16="http://schemas.microsoft.com/office/drawing/2014/main" id="{13980E09-1239-4E6E-8D26-10933E636C7E}"/>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16410163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1D3CD120-BDBB-44E9-8EB8-874E155863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57A82C6-8A5F-4BB3-BC69-986D5BE405FD}" type="slidenum">
              <a:rPr lang="en-US" altLang="en-US" smtClean="0">
                <a:latin typeface="Arial" panose="020B0604020202020204" pitchFamily="34" charset="0"/>
              </a:rPr>
              <a:pPr>
                <a:spcBef>
                  <a:spcPct val="0"/>
                </a:spcBef>
              </a:pPr>
              <a:t>98</a:t>
            </a:fld>
            <a:endParaRPr lang="en-US" altLang="en-US">
              <a:latin typeface="Arial" panose="020B0604020202020204" pitchFamily="34" charset="0"/>
            </a:endParaRPr>
          </a:p>
        </p:txBody>
      </p:sp>
      <p:sp>
        <p:nvSpPr>
          <p:cNvPr id="35843" name="Rectangle 2">
            <a:extLst>
              <a:ext uri="{FF2B5EF4-FFF2-40B4-BE49-F238E27FC236}">
                <a16:creationId xmlns:a16="http://schemas.microsoft.com/office/drawing/2014/main" id="{8BC31321-25A9-49F2-A4D3-A308B6D92978}"/>
              </a:ext>
            </a:extLst>
          </p:cNvPr>
          <p:cNvSpPr>
            <a:spLocks noGrp="1" noRot="1" noChangeAspect="1" noChangeArrowheads="1" noTextEdit="1"/>
          </p:cNvSpPr>
          <p:nvPr>
            <p:ph type="sldImg"/>
          </p:nvPr>
        </p:nvSpPr>
        <p:spPr>
          <a:solidFill>
            <a:srgbClr val="FFFFFF"/>
          </a:solidFill>
          <a:ln/>
        </p:spPr>
      </p:sp>
      <p:sp>
        <p:nvSpPr>
          <p:cNvPr id="35844" name="Rectangle 3">
            <a:extLst>
              <a:ext uri="{FF2B5EF4-FFF2-40B4-BE49-F238E27FC236}">
                <a16:creationId xmlns:a16="http://schemas.microsoft.com/office/drawing/2014/main" id="{6418276C-64C0-4F3C-AEF7-FDC60620DF7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28862033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1D3CD120-BDBB-44E9-8EB8-874E155863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57A82C6-8A5F-4BB3-BC69-986D5BE405FD}" type="slidenum">
              <a:rPr lang="en-US" altLang="en-US" smtClean="0">
                <a:latin typeface="Arial" panose="020B0604020202020204" pitchFamily="34" charset="0"/>
              </a:rPr>
              <a:pPr>
                <a:spcBef>
                  <a:spcPct val="0"/>
                </a:spcBef>
              </a:pPr>
              <a:t>99</a:t>
            </a:fld>
            <a:endParaRPr lang="en-US" altLang="en-US">
              <a:latin typeface="Arial" panose="020B0604020202020204" pitchFamily="34" charset="0"/>
            </a:endParaRPr>
          </a:p>
        </p:txBody>
      </p:sp>
      <p:sp>
        <p:nvSpPr>
          <p:cNvPr id="35843" name="Rectangle 2">
            <a:extLst>
              <a:ext uri="{FF2B5EF4-FFF2-40B4-BE49-F238E27FC236}">
                <a16:creationId xmlns:a16="http://schemas.microsoft.com/office/drawing/2014/main" id="{8BC31321-25A9-49F2-A4D3-A308B6D92978}"/>
              </a:ext>
            </a:extLst>
          </p:cNvPr>
          <p:cNvSpPr>
            <a:spLocks noGrp="1" noRot="1" noChangeAspect="1" noChangeArrowheads="1" noTextEdit="1"/>
          </p:cNvSpPr>
          <p:nvPr>
            <p:ph type="sldImg"/>
          </p:nvPr>
        </p:nvSpPr>
        <p:spPr>
          <a:solidFill>
            <a:srgbClr val="FFFFFF"/>
          </a:solidFill>
          <a:ln/>
        </p:spPr>
      </p:sp>
      <p:sp>
        <p:nvSpPr>
          <p:cNvPr id="35844" name="Rectangle 3">
            <a:extLst>
              <a:ext uri="{FF2B5EF4-FFF2-40B4-BE49-F238E27FC236}">
                <a16:creationId xmlns:a16="http://schemas.microsoft.com/office/drawing/2014/main" id="{6418276C-64C0-4F3C-AEF7-FDC60620DF7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33734198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1D3CD120-BDBB-44E9-8EB8-874E155863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57A82C6-8A5F-4BB3-BC69-986D5BE405FD}" type="slidenum">
              <a:rPr lang="en-US" altLang="en-US" smtClean="0">
                <a:latin typeface="Arial" panose="020B0604020202020204" pitchFamily="34" charset="0"/>
              </a:rPr>
              <a:pPr>
                <a:spcBef>
                  <a:spcPct val="0"/>
                </a:spcBef>
              </a:pPr>
              <a:t>100</a:t>
            </a:fld>
            <a:endParaRPr lang="en-US" altLang="en-US">
              <a:latin typeface="Arial" panose="020B0604020202020204" pitchFamily="34" charset="0"/>
            </a:endParaRPr>
          </a:p>
        </p:txBody>
      </p:sp>
      <p:sp>
        <p:nvSpPr>
          <p:cNvPr id="35843" name="Rectangle 2">
            <a:extLst>
              <a:ext uri="{FF2B5EF4-FFF2-40B4-BE49-F238E27FC236}">
                <a16:creationId xmlns:a16="http://schemas.microsoft.com/office/drawing/2014/main" id="{8BC31321-25A9-49F2-A4D3-A308B6D92978}"/>
              </a:ext>
            </a:extLst>
          </p:cNvPr>
          <p:cNvSpPr>
            <a:spLocks noGrp="1" noRot="1" noChangeAspect="1" noChangeArrowheads="1" noTextEdit="1"/>
          </p:cNvSpPr>
          <p:nvPr>
            <p:ph type="sldImg"/>
          </p:nvPr>
        </p:nvSpPr>
        <p:spPr>
          <a:solidFill>
            <a:srgbClr val="FFFFFF"/>
          </a:solidFill>
          <a:ln/>
        </p:spPr>
      </p:sp>
      <p:sp>
        <p:nvSpPr>
          <p:cNvPr id="35844" name="Rectangle 3">
            <a:extLst>
              <a:ext uri="{FF2B5EF4-FFF2-40B4-BE49-F238E27FC236}">
                <a16:creationId xmlns:a16="http://schemas.microsoft.com/office/drawing/2014/main" id="{6418276C-64C0-4F3C-AEF7-FDC60620DF7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906268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32FE1C5D-0035-45AB-8886-C23EC7F0BA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C6CB291-8231-4E3B-8290-D8B762407145}" type="slidenum">
              <a:rPr lang="en-US" altLang="en-US" smtClean="0">
                <a:latin typeface="Arial" panose="020B0604020202020204" pitchFamily="34" charset="0"/>
              </a:rPr>
              <a:pPr>
                <a:spcBef>
                  <a:spcPct val="0"/>
                </a:spcBef>
              </a:pPr>
              <a:t>101</a:t>
            </a:fld>
            <a:endParaRPr lang="en-US" altLang="en-US">
              <a:latin typeface="Arial" panose="020B0604020202020204" pitchFamily="34" charset="0"/>
            </a:endParaRPr>
          </a:p>
        </p:txBody>
      </p:sp>
      <p:sp>
        <p:nvSpPr>
          <p:cNvPr id="37891" name="Rectangle 2">
            <a:extLst>
              <a:ext uri="{FF2B5EF4-FFF2-40B4-BE49-F238E27FC236}">
                <a16:creationId xmlns:a16="http://schemas.microsoft.com/office/drawing/2014/main" id="{BADDD866-DB4B-4712-B5FC-F47373AEAEC0}"/>
              </a:ext>
            </a:extLst>
          </p:cNvPr>
          <p:cNvSpPr>
            <a:spLocks noGrp="1" noRot="1" noChangeAspect="1" noChangeArrowheads="1" noTextEdit="1"/>
          </p:cNvSpPr>
          <p:nvPr>
            <p:ph type="sldImg"/>
          </p:nvPr>
        </p:nvSpPr>
        <p:spPr>
          <a:solidFill>
            <a:srgbClr val="FFFFFF"/>
          </a:solidFill>
          <a:ln/>
        </p:spPr>
      </p:sp>
      <p:sp>
        <p:nvSpPr>
          <p:cNvPr id="37892" name="Rectangle 3">
            <a:extLst>
              <a:ext uri="{FF2B5EF4-FFF2-40B4-BE49-F238E27FC236}">
                <a16:creationId xmlns:a16="http://schemas.microsoft.com/office/drawing/2014/main" id="{1E0BEE82-16AC-434E-86CB-444A55B6041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39251002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104</a:t>
            </a:fld>
            <a:endParaRPr lang="en-US"/>
          </a:p>
        </p:txBody>
      </p:sp>
    </p:spTree>
    <p:extLst>
      <p:ext uri="{BB962C8B-B14F-4D97-AF65-F5344CB8AC3E}">
        <p14:creationId xmlns:p14="http://schemas.microsoft.com/office/powerpoint/2010/main" val="23305322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105</a:t>
            </a:fld>
            <a:endParaRPr lang="en-US"/>
          </a:p>
        </p:txBody>
      </p:sp>
    </p:spTree>
    <p:extLst>
      <p:ext uri="{BB962C8B-B14F-4D97-AF65-F5344CB8AC3E}">
        <p14:creationId xmlns:p14="http://schemas.microsoft.com/office/powerpoint/2010/main" val="25811686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106</a:t>
            </a:fld>
            <a:endParaRPr lang="en-US"/>
          </a:p>
        </p:txBody>
      </p:sp>
    </p:spTree>
    <p:extLst>
      <p:ext uri="{BB962C8B-B14F-4D97-AF65-F5344CB8AC3E}">
        <p14:creationId xmlns:p14="http://schemas.microsoft.com/office/powerpoint/2010/main" val="4109285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30B02277-9392-41C3-AA11-A5F619BDEEAB}" type="slidenum">
              <a:rPr lang="en-US" smtClean="0"/>
              <a:t>107</a:t>
            </a:fld>
            <a:endParaRPr lang="en-US"/>
          </a:p>
        </p:txBody>
      </p:sp>
    </p:spTree>
    <p:extLst>
      <p:ext uri="{BB962C8B-B14F-4D97-AF65-F5344CB8AC3E}">
        <p14:creationId xmlns:p14="http://schemas.microsoft.com/office/powerpoint/2010/main" val="1979488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“Hello world” for deep learning</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dirty="0"/>
              <a:t>Data: </a:t>
            </a:r>
            <a:r>
              <a:rPr lang="zh-TW" altLang="en-US" sz="1200" dirty="0"/>
              <a:t>http://yann.lecun.com/exdb/mnist/</a:t>
            </a:r>
          </a:p>
          <a:p>
            <a:endParaRPr lang="zh-TW" altLang="en-US" dirty="0"/>
          </a:p>
        </p:txBody>
      </p:sp>
      <p:sp>
        <p:nvSpPr>
          <p:cNvPr id="4" name="投影片編號版面配置區 3"/>
          <p:cNvSpPr>
            <a:spLocks noGrp="1"/>
          </p:cNvSpPr>
          <p:nvPr>
            <p:ph type="sldNum" sz="quarter" idx="10"/>
          </p:nvPr>
        </p:nvSpPr>
        <p:spPr/>
        <p:txBody>
          <a:bodyPr/>
          <a:lstStyle/>
          <a:p>
            <a:fld id="{A220914F-BE26-43C4-8063-9E6C159BF45D}" type="slidenum">
              <a:rPr lang="zh-TW" altLang="en-US" smtClean="0"/>
              <a:t>25</a:t>
            </a:fld>
            <a:endParaRPr lang="zh-TW" altLang="en-US"/>
          </a:p>
        </p:txBody>
      </p:sp>
    </p:spTree>
    <p:extLst>
      <p:ext uri="{BB962C8B-B14F-4D97-AF65-F5344CB8AC3E}">
        <p14:creationId xmlns:p14="http://schemas.microsoft.com/office/powerpoint/2010/main" val="6340195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108</a:t>
            </a:fld>
            <a:endParaRPr lang="en-US"/>
          </a:p>
        </p:txBody>
      </p:sp>
    </p:spTree>
    <p:extLst>
      <p:ext uri="{BB962C8B-B14F-4D97-AF65-F5344CB8AC3E}">
        <p14:creationId xmlns:p14="http://schemas.microsoft.com/office/powerpoint/2010/main" val="25798929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7714B3-73B8-470F-B6CD-433CBAA60211}" type="slidenum">
              <a:rPr kumimoji="0" lang="en-US" altLang="en-US" sz="1200" b="0" i="0" u="none" strike="noStrike" kern="1200" cap="none" spc="0" normalizeH="0" baseline="0" noProof="0" smtClean="0">
                <a:ln>
                  <a:noFill/>
                </a:ln>
                <a:solidFill>
                  <a:prstClr val="black"/>
                </a:solidFill>
                <a:effectLst/>
                <a:uLnTx/>
                <a:uFillTx/>
                <a:latin typeface="Calibri"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altLang="en-US" sz="1200" b="0" i="0" u="none" strike="noStrike" kern="1200" cap="none" spc="0" normalizeH="0" baseline="0" noProof="0">
              <a:ln>
                <a:noFill/>
              </a:ln>
              <a:solidFill>
                <a:prstClr val="black"/>
              </a:solidFill>
              <a:effectLst/>
              <a:uLnTx/>
              <a:uFillTx/>
              <a:latin typeface="Calibri" charset="0"/>
              <a:ea typeface="MS PGothic" panose="020B0600070205080204" pitchFamily="34" charset="-128"/>
              <a:cs typeface="+mn-cs"/>
            </a:endParaRPr>
          </a:p>
        </p:txBody>
      </p:sp>
    </p:spTree>
    <p:extLst>
      <p:ext uri="{BB962C8B-B14F-4D97-AF65-F5344CB8AC3E}">
        <p14:creationId xmlns:p14="http://schemas.microsoft.com/office/powerpoint/2010/main" val="12298990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7714B3-73B8-470F-B6CD-433CBAA60211}" type="slidenum">
              <a:rPr kumimoji="0" lang="en-US" altLang="en-US" sz="1200" b="0" i="0" u="none" strike="noStrike" kern="1200" cap="none" spc="0" normalizeH="0" baseline="0" noProof="0" smtClean="0">
                <a:ln>
                  <a:noFill/>
                </a:ln>
                <a:solidFill>
                  <a:prstClr val="black"/>
                </a:solidFill>
                <a:effectLst/>
                <a:uLnTx/>
                <a:uFillTx/>
                <a:latin typeface="Calibri"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altLang="en-US" sz="1200" b="0" i="0" u="none" strike="noStrike" kern="1200" cap="none" spc="0" normalizeH="0" baseline="0" noProof="0">
              <a:ln>
                <a:noFill/>
              </a:ln>
              <a:solidFill>
                <a:prstClr val="black"/>
              </a:solidFill>
              <a:effectLst/>
              <a:uLnTx/>
              <a:uFillTx/>
              <a:latin typeface="Calibri" charset="0"/>
              <a:ea typeface="MS PGothic" panose="020B0600070205080204" pitchFamily="34" charset="-128"/>
              <a:cs typeface="+mn-cs"/>
            </a:endParaRPr>
          </a:p>
        </p:txBody>
      </p:sp>
    </p:spTree>
    <p:extLst>
      <p:ext uri="{BB962C8B-B14F-4D97-AF65-F5344CB8AC3E}">
        <p14:creationId xmlns:p14="http://schemas.microsoft.com/office/powerpoint/2010/main" val="29086420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7714B3-73B8-470F-B6CD-433CBAA60211}" type="slidenum">
              <a:rPr kumimoji="0" lang="en-US" altLang="en-US" sz="1200" b="0" i="0" u="none" strike="noStrike" kern="1200" cap="none" spc="0" normalizeH="0" baseline="0" noProof="0" smtClean="0">
                <a:ln>
                  <a:noFill/>
                </a:ln>
                <a:solidFill>
                  <a:prstClr val="black"/>
                </a:solidFill>
                <a:effectLst/>
                <a:uLnTx/>
                <a:uFillTx/>
                <a:latin typeface="Calibri"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altLang="en-US" sz="1200" b="0" i="0" u="none" strike="noStrike" kern="1200" cap="none" spc="0" normalizeH="0" baseline="0" noProof="0">
              <a:ln>
                <a:noFill/>
              </a:ln>
              <a:solidFill>
                <a:prstClr val="black"/>
              </a:solidFill>
              <a:effectLst/>
              <a:uLnTx/>
              <a:uFillTx/>
              <a:latin typeface="Calibri" charset="0"/>
              <a:ea typeface="MS PGothic" panose="020B0600070205080204" pitchFamily="34" charset="-128"/>
              <a:cs typeface="+mn-cs"/>
            </a:endParaRPr>
          </a:p>
        </p:txBody>
      </p:sp>
    </p:spTree>
    <p:extLst>
      <p:ext uri="{BB962C8B-B14F-4D97-AF65-F5344CB8AC3E}">
        <p14:creationId xmlns:p14="http://schemas.microsoft.com/office/powerpoint/2010/main" val="24001179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7714B3-73B8-470F-B6CD-433CBAA60211}" type="slidenum">
              <a:rPr kumimoji="0" lang="en-US" altLang="en-US" sz="1200" b="0" i="0" u="none" strike="noStrike" kern="1200" cap="none" spc="0" normalizeH="0" baseline="0" noProof="0" smtClean="0">
                <a:ln>
                  <a:noFill/>
                </a:ln>
                <a:solidFill>
                  <a:prstClr val="black"/>
                </a:solidFill>
                <a:effectLst/>
                <a:uLnTx/>
                <a:uFillTx/>
                <a:latin typeface="Calibri"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altLang="en-US" sz="1200" b="0" i="0" u="none" strike="noStrike" kern="1200" cap="none" spc="0" normalizeH="0" baseline="0" noProof="0">
              <a:ln>
                <a:noFill/>
              </a:ln>
              <a:solidFill>
                <a:prstClr val="black"/>
              </a:solidFill>
              <a:effectLst/>
              <a:uLnTx/>
              <a:uFillTx/>
              <a:latin typeface="Calibri" charset="0"/>
              <a:ea typeface="MS PGothic" panose="020B0600070205080204" pitchFamily="34" charset="-128"/>
              <a:cs typeface="+mn-cs"/>
            </a:endParaRPr>
          </a:p>
        </p:txBody>
      </p:sp>
    </p:spTree>
    <p:extLst>
      <p:ext uri="{BB962C8B-B14F-4D97-AF65-F5344CB8AC3E}">
        <p14:creationId xmlns:p14="http://schemas.microsoft.com/office/powerpoint/2010/main" val="24431220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7714B3-73B8-470F-B6CD-433CBAA60211}" type="slidenum">
              <a:rPr kumimoji="0" lang="en-US" altLang="en-US" sz="1200" b="0" i="0" u="none" strike="noStrike" kern="1200" cap="none" spc="0" normalizeH="0" baseline="0" noProof="0" smtClean="0">
                <a:ln>
                  <a:noFill/>
                </a:ln>
                <a:solidFill>
                  <a:prstClr val="black"/>
                </a:solidFill>
                <a:effectLst/>
                <a:uLnTx/>
                <a:uFillTx/>
                <a:latin typeface="Calibri"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altLang="en-US" sz="1200" b="0" i="0" u="none" strike="noStrike" kern="1200" cap="none" spc="0" normalizeH="0" baseline="0" noProof="0">
              <a:ln>
                <a:noFill/>
              </a:ln>
              <a:solidFill>
                <a:prstClr val="black"/>
              </a:solidFill>
              <a:effectLst/>
              <a:uLnTx/>
              <a:uFillTx/>
              <a:latin typeface="Calibri" charset="0"/>
              <a:ea typeface="MS PGothic" panose="020B0600070205080204" pitchFamily="34" charset="-128"/>
              <a:cs typeface="+mn-cs"/>
            </a:endParaRPr>
          </a:p>
        </p:txBody>
      </p:sp>
    </p:spTree>
    <p:extLst>
      <p:ext uri="{BB962C8B-B14F-4D97-AF65-F5344CB8AC3E}">
        <p14:creationId xmlns:p14="http://schemas.microsoft.com/office/powerpoint/2010/main" val="16637077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F8447A-A6DA-4E4B-BABB-ACAE952B9A06}" type="slidenum">
              <a:rPr lang="en-US" smtClean="0"/>
              <a:t>120</a:t>
            </a:fld>
            <a:endParaRPr lang="en-US"/>
          </a:p>
        </p:txBody>
      </p:sp>
    </p:spTree>
    <p:extLst>
      <p:ext uri="{BB962C8B-B14F-4D97-AF65-F5344CB8AC3E}">
        <p14:creationId xmlns:p14="http://schemas.microsoft.com/office/powerpoint/2010/main" val="41226479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30251C00-47C6-4429-B29C-D9614A5F35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1A3A7EF-5D0D-4033-9588-CFCE99839C41}" type="slidenum">
              <a:rPr lang="en-US" altLang="en-US" smtClean="0">
                <a:latin typeface="Arial" panose="020B0604020202020204" pitchFamily="34" charset="0"/>
              </a:rPr>
              <a:pPr>
                <a:spcBef>
                  <a:spcPct val="0"/>
                </a:spcBef>
              </a:pPr>
              <a:t>122</a:t>
            </a:fld>
            <a:endParaRPr lang="en-US" altLang="en-US">
              <a:latin typeface="Arial" panose="020B0604020202020204" pitchFamily="34" charset="0"/>
            </a:endParaRPr>
          </a:p>
        </p:txBody>
      </p:sp>
      <p:sp>
        <p:nvSpPr>
          <p:cNvPr id="41987" name="Rectangle 2">
            <a:extLst>
              <a:ext uri="{FF2B5EF4-FFF2-40B4-BE49-F238E27FC236}">
                <a16:creationId xmlns:a16="http://schemas.microsoft.com/office/drawing/2014/main" id="{10B2AF80-6F6A-4887-9D72-82AE5E7EE095}"/>
              </a:ext>
            </a:extLst>
          </p:cNvPr>
          <p:cNvSpPr>
            <a:spLocks noGrp="1" noRot="1" noChangeAspect="1" noChangeArrowheads="1" noTextEdit="1"/>
          </p:cNvSpPr>
          <p:nvPr>
            <p:ph type="sldImg"/>
          </p:nvPr>
        </p:nvSpPr>
        <p:spPr>
          <a:solidFill>
            <a:srgbClr val="FFFFFF"/>
          </a:solidFill>
          <a:ln/>
        </p:spPr>
      </p:sp>
      <p:sp>
        <p:nvSpPr>
          <p:cNvPr id="41988" name="Rectangle 3">
            <a:extLst>
              <a:ext uri="{FF2B5EF4-FFF2-40B4-BE49-F238E27FC236}">
                <a16:creationId xmlns:a16="http://schemas.microsoft.com/office/drawing/2014/main" id="{F96F3DA6-8FDB-410B-A9E3-981500F4306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7631086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VisGraph, HKUST</a:t>
            </a:r>
          </a:p>
        </p:txBody>
      </p:sp>
      <p:sp>
        <p:nvSpPr>
          <p:cNvPr id="5" name="Slide Number Placeholder 4"/>
          <p:cNvSpPr>
            <a:spLocks noGrp="1"/>
          </p:cNvSpPr>
          <p:nvPr>
            <p:ph type="sldNum" sz="quarter" idx="11"/>
          </p:nvPr>
        </p:nvSpPr>
        <p:spPr/>
        <p:txBody>
          <a:bodyPr/>
          <a:lstStyle/>
          <a:p>
            <a:fld id="{648F3D01-B37F-584D-9BCA-9D331F5DF9A2}" type="slidenum">
              <a:rPr lang="en-US" smtClean="0"/>
              <a:t>123</a:t>
            </a:fld>
            <a:endParaRPr lang="en-US"/>
          </a:p>
        </p:txBody>
      </p:sp>
    </p:spTree>
    <p:extLst>
      <p:ext uri="{BB962C8B-B14F-4D97-AF65-F5344CB8AC3E}">
        <p14:creationId xmlns:p14="http://schemas.microsoft.com/office/powerpoint/2010/main" val="13000031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5A10DA-866C-4A61-9AE7-2C81D2652A14}" type="slidenum">
              <a:rPr lang="en-US" smtClean="0"/>
              <a:pPr/>
              <a:t>176</a:t>
            </a:fld>
            <a:endParaRPr lang="en-US"/>
          </a:p>
        </p:txBody>
      </p:sp>
    </p:spTree>
    <p:extLst>
      <p:ext uri="{BB962C8B-B14F-4D97-AF65-F5344CB8AC3E}">
        <p14:creationId xmlns:p14="http://schemas.microsoft.com/office/powerpoint/2010/main" val="952222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The same for even more complex tasks.</a:t>
            </a:r>
            <a:endParaRPr lang="zh-TW" altLang="en-US" dirty="0"/>
          </a:p>
        </p:txBody>
      </p:sp>
      <p:sp>
        <p:nvSpPr>
          <p:cNvPr id="4" name="投影片編號版面配置區 3"/>
          <p:cNvSpPr>
            <a:spLocks noGrp="1"/>
          </p:cNvSpPr>
          <p:nvPr>
            <p:ph type="sldNum" sz="quarter" idx="10"/>
          </p:nvPr>
        </p:nvSpPr>
        <p:spPr/>
        <p:txBody>
          <a:bodyPr/>
          <a:lstStyle/>
          <a:p>
            <a:fld id="{A220914F-BE26-43C4-8063-9E6C159BF45D}" type="slidenum">
              <a:rPr lang="zh-TW" altLang="en-US" smtClean="0"/>
              <a:t>26</a:t>
            </a:fld>
            <a:endParaRPr lang="zh-TW" altLang="en-US"/>
          </a:p>
        </p:txBody>
      </p:sp>
    </p:spTree>
    <p:extLst>
      <p:ext uri="{BB962C8B-B14F-4D97-AF65-F5344CB8AC3E}">
        <p14:creationId xmlns:p14="http://schemas.microsoft.com/office/powerpoint/2010/main" val="20918419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7714B3-73B8-470F-B6CD-433CBAA60211}" type="slidenum">
              <a:rPr kumimoji="0" lang="en-US" altLang="en-US" sz="1200" b="0" i="0" u="none" strike="noStrike" kern="1200" cap="none" spc="0" normalizeH="0" baseline="0" noProof="0" smtClean="0">
                <a:ln>
                  <a:noFill/>
                </a:ln>
                <a:solidFill>
                  <a:prstClr val="black"/>
                </a:solidFill>
                <a:effectLst/>
                <a:uLnTx/>
                <a:uFillTx/>
                <a:latin typeface="Calibri"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204</a:t>
            </a:fld>
            <a:endParaRPr kumimoji="0" lang="en-US" altLang="en-US" sz="1200" b="0" i="0" u="none" strike="noStrike" kern="1200" cap="none" spc="0" normalizeH="0" baseline="0" noProof="0">
              <a:ln>
                <a:noFill/>
              </a:ln>
              <a:solidFill>
                <a:prstClr val="black"/>
              </a:solidFill>
              <a:effectLst/>
              <a:uLnTx/>
              <a:uFillTx/>
              <a:latin typeface="Calibri" charset="0"/>
              <a:ea typeface="MS PGothic" panose="020B0600070205080204" pitchFamily="34" charset="-128"/>
              <a:cs typeface="+mn-cs"/>
            </a:endParaRPr>
          </a:p>
        </p:txBody>
      </p:sp>
    </p:spTree>
    <p:extLst>
      <p:ext uri="{BB962C8B-B14F-4D97-AF65-F5344CB8AC3E}">
        <p14:creationId xmlns:p14="http://schemas.microsoft.com/office/powerpoint/2010/main" val="12456464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00A5DA4-0C04-46B9-9259-303D9D8D9B5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4401567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F8447A-A6DA-4E4B-BABB-ACAE952B9A06}" type="slidenum">
              <a:rPr lang="en-US" smtClean="0"/>
              <a:t>208</a:t>
            </a:fld>
            <a:endParaRPr lang="en-US"/>
          </a:p>
        </p:txBody>
      </p:sp>
    </p:spTree>
    <p:extLst>
      <p:ext uri="{BB962C8B-B14F-4D97-AF65-F5344CB8AC3E}">
        <p14:creationId xmlns:p14="http://schemas.microsoft.com/office/powerpoint/2010/main" val="26312253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http://cs231n.github.io/neural-networks-1/</a:t>
            </a:r>
          </a:p>
        </p:txBody>
      </p:sp>
      <p:sp>
        <p:nvSpPr>
          <p:cNvPr id="4" name="Footer Placeholder 3"/>
          <p:cNvSpPr>
            <a:spLocks noGrp="1"/>
          </p:cNvSpPr>
          <p:nvPr>
            <p:ph type="ftr" sz="quarter" idx="10"/>
          </p:nvPr>
        </p:nvSpPr>
        <p:spPr/>
        <p:txBody>
          <a:bodyPr/>
          <a:lstStyle/>
          <a:p>
            <a:r>
              <a:rPr lang="en-US"/>
              <a:t>VisGraph, HKUST</a:t>
            </a:r>
          </a:p>
        </p:txBody>
      </p:sp>
      <p:sp>
        <p:nvSpPr>
          <p:cNvPr id="5" name="Slide Number Placeholder 4"/>
          <p:cNvSpPr>
            <a:spLocks noGrp="1"/>
          </p:cNvSpPr>
          <p:nvPr>
            <p:ph type="sldNum" sz="quarter" idx="11"/>
          </p:nvPr>
        </p:nvSpPr>
        <p:spPr/>
        <p:txBody>
          <a:bodyPr/>
          <a:lstStyle/>
          <a:p>
            <a:fld id="{648F3D01-B37F-584D-9BCA-9D331F5DF9A2}" type="slidenum">
              <a:rPr lang="en-US" smtClean="0"/>
              <a:t>211</a:t>
            </a:fld>
            <a:endParaRPr lang="en-US"/>
          </a:p>
        </p:txBody>
      </p:sp>
    </p:spTree>
    <p:extLst>
      <p:ext uri="{BB962C8B-B14F-4D97-AF65-F5344CB8AC3E}">
        <p14:creationId xmlns:p14="http://schemas.microsoft.com/office/powerpoint/2010/main" val="35196544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http://cs231n.github.io/neural-networks-1/</a:t>
            </a:r>
          </a:p>
        </p:txBody>
      </p:sp>
      <p:sp>
        <p:nvSpPr>
          <p:cNvPr id="4" name="Footer Placeholder 3"/>
          <p:cNvSpPr>
            <a:spLocks noGrp="1"/>
          </p:cNvSpPr>
          <p:nvPr>
            <p:ph type="ftr" sz="quarter" idx="10"/>
          </p:nvPr>
        </p:nvSpPr>
        <p:spPr/>
        <p:txBody>
          <a:bodyPr/>
          <a:lstStyle/>
          <a:p>
            <a:r>
              <a:rPr lang="en-US"/>
              <a:t>VisGraph, HKUST</a:t>
            </a:r>
          </a:p>
        </p:txBody>
      </p:sp>
      <p:sp>
        <p:nvSpPr>
          <p:cNvPr id="5" name="Slide Number Placeholder 4"/>
          <p:cNvSpPr>
            <a:spLocks noGrp="1"/>
          </p:cNvSpPr>
          <p:nvPr>
            <p:ph type="sldNum" sz="quarter" idx="11"/>
          </p:nvPr>
        </p:nvSpPr>
        <p:spPr/>
        <p:txBody>
          <a:bodyPr/>
          <a:lstStyle/>
          <a:p>
            <a:fld id="{648F3D01-B37F-584D-9BCA-9D331F5DF9A2}" type="slidenum">
              <a:rPr lang="en-US" smtClean="0"/>
              <a:t>212</a:t>
            </a:fld>
            <a:endParaRPr lang="en-US"/>
          </a:p>
        </p:txBody>
      </p:sp>
    </p:spTree>
    <p:extLst>
      <p:ext uri="{BB962C8B-B14F-4D97-AF65-F5344CB8AC3E}">
        <p14:creationId xmlns:p14="http://schemas.microsoft.com/office/powerpoint/2010/main" val="34789354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89189C55-B3D9-4798-9E55-1A929006CF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5A8FA13-0EC6-4CA9-AC81-31C7F11B3C64}" type="slidenum">
              <a:rPr lang="en-US" altLang="en-US" smtClean="0">
                <a:latin typeface="Arial" panose="020B0604020202020204" pitchFamily="34" charset="0"/>
              </a:rPr>
              <a:pPr>
                <a:spcBef>
                  <a:spcPct val="0"/>
                </a:spcBef>
              </a:pPr>
              <a:t>217</a:t>
            </a:fld>
            <a:endParaRPr lang="en-US" altLang="en-US">
              <a:latin typeface="Arial" panose="020B0604020202020204" pitchFamily="34" charset="0"/>
            </a:endParaRPr>
          </a:p>
        </p:txBody>
      </p:sp>
      <p:sp>
        <p:nvSpPr>
          <p:cNvPr id="46083" name="Rectangle 2">
            <a:extLst>
              <a:ext uri="{FF2B5EF4-FFF2-40B4-BE49-F238E27FC236}">
                <a16:creationId xmlns:a16="http://schemas.microsoft.com/office/drawing/2014/main" id="{8DFEDBDF-DF19-40F3-9BC6-C5D984E0DBC0}"/>
              </a:ext>
            </a:extLst>
          </p:cNvPr>
          <p:cNvSpPr>
            <a:spLocks noGrp="1" noRot="1" noChangeAspect="1" noChangeArrowheads="1" noTextEdit="1"/>
          </p:cNvSpPr>
          <p:nvPr>
            <p:ph type="sldImg"/>
          </p:nvPr>
        </p:nvSpPr>
        <p:spPr>
          <a:solidFill>
            <a:srgbClr val="FFFFFF"/>
          </a:solidFill>
          <a:ln/>
        </p:spPr>
      </p:sp>
      <p:sp>
        <p:nvSpPr>
          <p:cNvPr id="46084" name="Rectangle 3">
            <a:extLst>
              <a:ext uri="{FF2B5EF4-FFF2-40B4-BE49-F238E27FC236}">
                <a16:creationId xmlns:a16="http://schemas.microsoft.com/office/drawing/2014/main" id="{F4EC2C9F-A1D6-4D38-8695-F4E3CD84F38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89189C55-B3D9-4798-9E55-1A929006CF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5A8FA13-0EC6-4CA9-AC81-31C7F11B3C64}" type="slidenum">
              <a:rPr lang="en-US" altLang="en-US" smtClean="0">
                <a:latin typeface="Arial" panose="020B0604020202020204" pitchFamily="34" charset="0"/>
              </a:rPr>
              <a:pPr>
                <a:spcBef>
                  <a:spcPct val="0"/>
                </a:spcBef>
              </a:pPr>
              <a:t>218</a:t>
            </a:fld>
            <a:endParaRPr lang="en-US" altLang="en-US">
              <a:latin typeface="Arial" panose="020B0604020202020204" pitchFamily="34" charset="0"/>
            </a:endParaRPr>
          </a:p>
        </p:txBody>
      </p:sp>
      <p:sp>
        <p:nvSpPr>
          <p:cNvPr id="46083" name="Rectangle 2">
            <a:extLst>
              <a:ext uri="{FF2B5EF4-FFF2-40B4-BE49-F238E27FC236}">
                <a16:creationId xmlns:a16="http://schemas.microsoft.com/office/drawing/2014/main" id="{8DFEDBDF-DF19-40F3-9BC6-C5D984E0DBC0}"/>
              </a:ext>
            </a:extLst>
          </p:cNvPr>
          <p:cNvSpPr>
            <a:spLocks noGrp="1" noRot="1" noChangeAspect="1" noChangeArrowheads="1" noTextEdit="1"/>
          </p:cNvSpPr>
          <p:nvPr>
            <p:ph type="sldImg"/>
          </p:nvPr>
        </p:nvSpPr>
        <p:spPr>
          <a:solidFill>
            <a:srgbClr val="FFFFFF"/>
          </a:solidFill>
          <a:ln/>
        </p:spPr>
      </p:sp>
      <p:sp>
        <p:nvSpPr>
          <p:cNvPr id="46084" name="Rectangle 3">
            <a:extLst>
              <a:ext uri="{FF2B5EF4-FFF2-40B4-BE49-F238E27FC236}">
                <a16:creationId xmlns:a16="http://schemas.microsoft.com/office/drawing/2014/main" id="{F4EC2C9F-A1D6-4D38-8695-F4E3CD84F38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241326106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89189C55-B3D9-4798-9E55-1A929006CF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5A8FA13-0EC6-4CA9-AC81-31C7F11B3C64}" type="slidenum">
              <a:rPr lang="en-US" altLang="en-US" smtClean="0">
                <a:latin typeface="Arial" panose="020B0604020202020204" pitchFamily="34" charset="0"/>
              </a:rPr>
              <a:pPr>
                <a:spcBef>
                  <a:spcPct val="0"/>
                </a:spcBef>
              </a:pPr>
              <a:t>219</a:t>
            </a:fld>
            <a:endParaRPr lang="en-US" altLang="en-US">
              <a:latin typeface="Arial" panose="020B0604020202020204" pitchFamily="34" charset="0"/>
            </a:endParaRPr>
          </a:p>
        </p:txBody>
      </p:sp>
      <p:sp>
        <p:nvSpPr>
          <p:cNvPr id="46083" name="Rectangle 2">
            <a:extLst>
              <a:ext uri="{FF2B5EF4-FFF2-40B4-BE49-F238E27FC236}">
                <a16:creationId xmlns:a16="http://schemas.microsoft.com/office/drawing/2014/main" id="{8DFEDBDF-DF19-40F3-9BC6-C5D984E0DBC0}"/>
              </a:ext>
            </a:extLst>
          </p:cNvPr>
          <p:cNvSpPr>
            <a:spLocks noGrp="1" noRot="1" noChangeAspect="1" noChangeArrowheads="1" noTextEdit="1"/>
          </p:cNvSpPr>
          <p:nvPr>
            <p:ph type="sldImg"/>
          </p:nvPr>
        </p:nvSpPr>
        <p:spPr>
          <a:solidFill>
            <a:srgbClr val="FFFFFF"/>
          </a:solidFill>
          <a:ln/>
        </p:spPr>
      </p:sp>
      <p:sp>
        <p:nvSpPr>
          <p:cNvPr id="46084" name="Rectangle 3">
            <a:extLst>
              <a:ext uri="{FF2B5EF4-FFF2-40B4-BE49-F238E27FC236}">
                <a16:creationId xmlns:a16="http://schemas.microsoft.com/office/drawing/2014/main" id="{F4EC2C9F-A1D6-4D38-8695-F4E3CD84F38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7988449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89189C55-B3D9-4798-9E55-1A929006CF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5A8FA13-0EC6-4CA9-AC81-31C7F11B3C64}" type="slidenum">
              <a:rPr lang="en-US" altLang="en-US" smtClean="0">
                <a:latin typeface="Arial" panose="020B0604020202020204" pitchFamily="34" charset="0"/>
              </a:rPr>
              <a:pPr>
                <a:spcBef>
                  <a:spcPct val="0"/>
                </a:spcBef>
              </a:pPr>
              <a:t>220</a:t>
            </a:fld>
            <a:endParaRPr lang="en-US" altLang="en-US">
              <a:latin typeface="Arial" panose="020B0604020202020204" pitchFamily="34" charset="0"/>
            </a:endParaRPr>
          </a:p>
        </p:txBody>
      </p:sp>
      <p:sp>
        <p:nvSpPr>
          <p:cNvPr id="46083" name="Rectangle 2">
            <a:extLst>
              <a:ext uri="{FF2B5EF4-FFF2-40B4-BE49-F238E27FC236}">
                <a16:creationId xmlns:a16="http://schemas.microsoft.com/office/drawing/2014/main" id="{8DFEDBDF-DF19-40F3-9BC6-C5D984E0DBC0}"/>
              </a:ext>
            </a:extLst>
          </p:cNvPr>
          <p:cNvSpPr>
            <a:spLocks noGrp="1" noRot="1" noChangeAspect="1" noChangeArrowheads="1" noTextEdit="1"/>
          </p:cNvSpPr>
          <p:nvPr>
            <p:ph type="sldImg"/>
          </p:nvPr>
        </p:nvSpPr>
        <p:spPr>
          <a:solidFill>
            <a:srgbClr val="FFFFFF"/>
          </a:solidFill>
          <a:ln/>
        </p:spPr>
      </p:sp>
      <p:sp>
        <p:nvSpPr>
          <p:cNvPr id="46084" name="Rectangle 3">
            <a:extLst>
              <a:ext uri="{FF2B5EF4-FFF2-40B4-BE49-F238E27FC236}">
                <a16:creationId xmlns:a16="http://schemas.microsoft.com/office/drawing/2014/main" id="{F4EC2C9F-A1D6-4D38-8695-F4E3CD84F38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17781957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89189C55-B3D9-4798-9E55-1A929006CF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5A8FA13-0EC6-4CA9-AC81-31C7F11B3C64}" type="slidenum">
              <a:rPr lang="en-US" altLang="en-US" smtClean="0">
                <a:latin typeface="Arial" panose="020B0604020202020204" pitchFamily="34" charset="0"/>
              </a:rPr>
              <a:pPr>
                <a:spcBef>
                  <a:spcPct val="0"/>
                </a:spcBef>
              </a:pPr>
              <a:t>221</a:t>
            </a:fld>
            <a:endParaRPr lang="en-US" altLang="en-US">
              <a:latin typeface="Arial" panose="020B0604020202020204" pitchFamily="34" charset="0"/>
            </a:endParaRPr>
          </a:p>
        </p:txBody>
      </p:sp>
      <p:sp>
        <p:nvSpPr>
          <p:cNvPr id="46083" name="Rectangle 2">
            <a:extLst>
              <a:ext uri="{FF2B5EF4-FFF2-40B4-BE49-F238E27FC236}">
                <a16:creationId xmlns:a16="http://schemas.microsoft.com/office/drawing/2014/main" id="{8DFEDBDF-DF19-40F3-9BC6-C5D984E0DBC0}"/>
              </a:ext>
            </a:extLst>
          </p:cNvPr>
          <p:cNvSpPr>
            <a:spLocks noGrp="1" noRot="1" noChangeAspect="1" noChangeArrowheads="1" noTextEdit="1"/>
          </p:cNvSpPr>
          <p:nvPr>
            <p:ph type="sldImg"/>
          </p:nvPr>
        </p:nvSpPr>
        <p:spPr>
          <a:solidFill>
            <a:srgbClr val="FFFFFF"/>
          </a:solidFill>
          <a:ln/>
        </p:spPr>
      </p:sp>
      <p:sp>
        <p:nvSpPr>
          <p:cNvPr id="46084" name="Rectangle 3">
            <a:extLst>
              <a:ext uri="{FF2B5EF4-FFF2-40B4-BE49-F238E27FC236}">
                <a16:creationId xmlns:a16="http://schemas.microsoft.com/office/drawing/2014/main" id="{F4EC2C9F-A1D6-4D38-8695-F4E3CD84F38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695861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220914F-BE26-43C4-8063-9E6C159BF45D}" type="slidenum">
              <a:rPr lang="zh-TW" altLang="en-US" smtClean="0"/>
              <a:t>27</a:t>
            </a:fld>
            <a:endParaRPr lang="zh-TW" altLang="en-US"/>
          </a:p>
        </p:txBody>
      </p:sp>
    </p:spTree>
    <p:extLst>
      <p:ext uri="{BB962C8B-B14F-4D97-AF65-F5344CB8AC3E}">
        <p14:creationId xmlns:p14="http://schemas.microsoft.com/office/powerpoint/2010/main" val="20125753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BA630B2B-6E44-4492-973A-0AEB12EDCC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8C028E0-72E6-45C8-8009-33278161D696}" type="slidenum">
              <a:rPr lang="en-US" altLang="en-US" smtClean="0">
                <a:latin typeface="Arial" panose="020B0604020202020204" pitchFamily="34" charset="0"/>
              </a:rPr>
              <a:pPr>
                <a:spcBef>
                  <a:spcPct val="0"/>
                </a:spcBef>
              </a:pPr>
              <a:t>222</a:t>
            </a:fld>
            <a:endParaRPr lang="en-US" altLang="en-US">
              <a:latin typeface="Arial" panose="020B0604020202020204" pitchFamily="34" charset="0"/>
            </a:endParaRPr>
          </a:p>
        </p:txBody>
      </p:sp>
      <p:sp>
        <p:nvSpPr>
          <p:cNvPr id="48131" name="Rectangle 2">
            <a:extLst>
              <a:ext uri="{FF2B5EF4-FFF2-40B4-BE49-F238E27FC236}">
                <a16:creationId xmlns:a16="http://schemas.microsoft.com/office/drawing/2014/main" id="{0E08ADAE-7863-4AA2-B19E-FE384351D7CC}"/>
              </a:ext>
            </a:extLst>
          </p:cNvPr>
          <p:cNvSpPr>
            <a:spLocks noGrp="1" noRot="1" noChangeAspect="1" noChangeArrowheads="1" noTextEdit="1"/>
          </p:cNvSpPr>
          <p:nvPr>
            <p:ph type="sldImg"/>
          </p:nvPr>
        </p:nvSpPr>
        <p:spPr>
          <a:solidFill>
            <a:srgbClr val="FFFFFF"/>
          </a:solidFill>
          <a:ln/>
        </p:spPr>
      </p:sp>
      <p:sp>
        <p:nvSpPr>
          <p:cNvPr id="48132" name="Rectangle 3">
            <a:extLst>
              <a:ext uri="{FF2B5EF4-FFF2-40B4-BE49-F238E27FC236}">
                <a16:creationId xmlns:a16="http://schemas.microsoft.com/office/drawing/2014/main" id="{0470F088-5988-49C4-965C-BD86DA356C65}"/>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7BFF6AB2-FC12-4449-AC82-F82FED1FB5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628C551-34EA-4B52-8B3B-9760CF0CABBD}" type="slidenum">
              <a:rPr lang="en-US" altLang="en-US" smtClean="0">
                <a:latin typeface="Arial" panose="020B0604020202020204" pitchFamily="34" charset="0"/>
              </a:rPr>
              <a:pPr>
                <a:spcBef>
                  <a:spcPct val="0"/>
                </a:spcBef>
              </a:pPr>
              <a:t>223</a:t>
            </a:fld>
            <a:endParaRPr lang="en-US" altLang="en-US">
              <a:latin typeface="Arial" panose="020B0604020202020204" pitchFamily="34" charset="0"/>
            </a:endParaRPr>
          </a:p>
        </p:txBody>
      </p:sp>
      <p:sp>
        <p:nvSpPr>
          <p:cNvPr id="50179" name="Rectangle 2">
            <a:extLst>
              <a:ext uri="{FF2B5EF4-FFF2-40B4-BE49-F238E27FC236}">
                <a16:creationId xmlns:a16="http://schemas.microsoft.com/office/drawing/2014/main" id="{8B140D4C-BC3C-449F-B647-67A62E049ED2}"/>
              </a:ext>
            </a:extLst>
          </p:cNvPr>
          <p:cNvSpPr>
            <a:spLocks noGrp="1" noRot="1" noChangeAspect="1" noChangeArrowheads="1" noTextEdit="1"/>
          </p:cNvSpPr>
          <p:nvPr>
            <p:ph type="sldImg"/>
          </p:nvPr>
        </p:nvSpPr>
        <p:spPr>
          <a:solidFill>
            <a:srgbClr val="FFFFFF"/>
          </a:solidFill>
          <a:ln/>
        </p:spPr>
      </p:sp>
      <p:sp>
        <p:nvSpPr>
          <p:cNvPr id="50180" name="Rectangle 3">
            <a:extLst>
              <a:ext uri="{FF2B5EF4-FFF2-40B4-BE49-F238E27FC236}">
                <a16:creationId xmlns:a16="http://schemas.microsoft.com/office/drawing/2014/main" id="{9DAEBA68-50E0-4DB1-9ECD-C2EAD4C7AC9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DC96CADB-E686-4804-8531-6CE98E72F1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F75954C-AACB-4B1A-9054-68CEE959D07F}" type="slidenum">
              <a:rPr lang="en-US" altLang="en-US" smtClean="0">
                <a:latin typeface="Arial" panose="020B0604020202020204" pitchFamily="34" charset="0"/>
              </a:rPr>
              <a:pPr>
                <a:spcBef>
                  <a:spcPct val="0"/>
                </a:spcBef>
              </a:pPr>
              <a:t>224</a:t>
            </a:fld>
            <a:endParaRPr lang="en-US" altLang="en-US">
              <a:latin typeface="Arial" panose="020B0604020202020204" pitchFamily="34" charset="0"/>
            </a:endParaRPr>
          </a:p>
        </p:txBody>
      </p:sp>
      <p:sp>
        <p:nvSpPr>
          <p:cNvPr id="52227" name="Rectangle 2">
            <a:extLst>
              <a:ext uri="{FF2B5EF4-FFF2-40B4-BE49-F238E27FC236}">
                <a16:creationId xmlns:a16="http://schemas.microsoft.com/office/drawing/2014/main" id="{2D541535-655F-4BDD-86C8-D63315D64946}"/>
              </a:ext>
            </a:extLst>
          </p:cNvPr>
          <p:cNvSpPr>
            <a:spLocks noGrp="1" noRot="1" noChangeAspect="1" noChangeArrowheads="1" noTextEdit="1"/>
          </p:cNvSpPr>
          <p:nvPr>
            <p:ph type="sldImg"/>
          </p:nvPr>
        </p:nvSpPr>
        <p:spPr>
          <a:solidFill>
            <a:srgbClr val="FFFFFF"/>
          </a:solidFill>
          <a:ln/>
        </p:spPr>
      </p:sp>
      <p:sp>
        <p:nvSpPr>
          <p:cNvPr id="52228" name="Rectangle 3">
            <a:extLst>
              <a:ext uri="{FF2B5EF4-FFF2-40B4-BE49-F238E27FC236}">
                <a16:creationId xmlns:a16="http://schemas.microsoft.com/office/drawing/2014/main" id="{0519F91A-C371-49FE-B2D0-922453CE4526}"/>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49014393-EEE8-4CCD-8F1F-D04503C4E8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C447F88-6801-49A7-8A60-4FBB0E3B9F6E}" type="slidenum">
              <a:rPr lang="en-US" altLang="en-US" smtClean="0">
                <a:latin typeface="Arial" panose="020B0604020202020204" pitchFamily="34" charset="0"/>
              </a:rPr>
              <a:pPr>
                <a:spcBef>
                  <a:spcPct val="0"/>
                </a:spcBef>
              </a:pPr>
              <a:t>225</a:t>
            </a:fld>
            <a:endParaRPr lang="en-US" altLang="en-US">
              <a:latin typeface="Arial" panose="020B0604020202020204" pitchFamily="34" charset="0"/>
            </a:endParaRPr>
          </a:p>
        </p:txBody>
      </p:sp>
      <p:sp>
        <p:nvSpPr>
          <p:cNvPr id="56323" name="Rectangle 2">
            <a:extLst>
              <a:ext uri="{FF2B5EF4-FFF2-40B4-BE49-F238E27FC236}">
                <a16:creationId xmlns:a16="http://schemas.microsoft.com/office/drawing/2014/main" id="{2E302BBF-A4D1-4015-9886-B90757846914}"/>
              </a:ext>
            </a:extLst>
          </p:cNvPr>
          <p:cNvSpPr>
            <a:spLocks noGrp="1" noRot="1" noChangeAspect="1" noChangeArrowheads="1" noTextEdit="1"/>
          </p:cNvSpPr>
          <p:nvPr>
            <p:ph type="sldImg"/>
          </p:nvPr>
        </p:nvSpPr>
        <p:spPr>
          <a:solidFill>
            <a:srgbClr val="FFFFFF"/>
          </a:solidFill>
          <a:ln/>
        </p:spPr>
      </p:sp>
      <p:sp>
        <p:nvSpPr>
          <p:cNvPr id="56324" name="Rectangle 3">
            <a:extLst>
              <a:ext uri="{FF2B5EF4-FFF2-40B4-BE49-F238E27FC236}">
                <a16:creationId xmlns:a16="http://schemas.microsoft.com/office/drawing/2014/main" id="{4B3BCDAD-8EB2-43C7-8E70-F643BAC4E965}"/>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1DCA7932-1527-460C-8FAE-C5EF792CB4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52A5E2F-A2F8-4A0B-9B97-E3D58DAA4DE8}" type="slidenum">
              <a:rPr lang="en-US" altLang="en-US" smtClean="0">
                <a:latin typeface="Arial" panose="020B0604020202020204" pitchFamily="34" charset="0"/>
              </a:rPr>
              <a:pPr>
                <a:spcBef>
                  <a:spcPct val="0"/>
                </a:spcBef>
              </a:pPr>
              <a:t>226</a:t>
            </a:fld>
            <a:endParaRPr lang="en-US" altLang="en-US">
              <a:latin typeface="Arial" panose="020B0604020202020204" pitchFamily="34" charset="0"/>
            </a:endParaRPr>
          </a:p>
        </p:txBody>
      </p:sp>
      <p:sp>
        <p:nvSpPr>
          <p:cNvPr id="27651" name="Rectangle 2">
            <a:extLst>
              <a:ext uri="{FF2B5EF4-FFF2-40B4-BE49-F238E27FC236}">
                <a16:creationId xmlns:a16="http://schemas.microsoft.com/office/drawing/2014/main" id="{ABE4E0FC-612D-4583-B2CE-77AF663FC662}"/>
              </a:ext>
            </a:extLst>
          </p:cNvPr>
          <p:cNvSpPr>
            <a:spLocks noGrp="1" noRot="1" noChangeAspect="1" noChangeArrowheads="1" noTextEdit="1"/>
          </p:cNvSpPr>
          <p:nvPr>
            <p:ph type="sldImg"/>
          </p:nvPr>
        </p:nvSpPr>
        <p:spPr>
          <a:solidFill>
            <a:srgbClr val="FFFFFF"/>
          </a:solidFill>
          <a:ln/>
        </p:spPr>
      </p:sp>
      <p:sp>
        <p:nvSpPr>
          <p:cNvPr id="27652" name="Rectangle 3">
            <a:extLst>
              <a:ext uri="{FF2B5EF4-FFF2-40B4-BE49-F238E27FC236}">
                <a16:creationId xmlns:a16="http://schemas.microsoft.com/office/drawing/2014/main" id="{99EDF5FA-40A9-495C-A521-FDC8A1430B1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199280390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92929"/>
                </a:solidFill>
                <a:effectLst/>
                <a:latin typeface="charter"/>
              </a:rPr>
              <a:t>its architecture is powering Google’s mobile vision applications through </a:t>
            </a:r>
            <a:r>
              <a:rPr lang="en-US" b="0" i="0" dirty="0" err="1">
                <a:solidFill>
                  <a:srgbClr val="292929"/>
                </a:solidFill>
                <a:effectLst/>
                <a:latin typeface="charter"/>
              </a:rPr>
              <a:t>MobileNet</a:t>
            </a:r>
            <a:r>
              <a:rPr lang="en-US" b="0" i="0" dirty="0">
                <a:solidFill>
                  <a:srgbClr val="292929"/>
                </a:solidFill>
                <a:effectLst/>
                <a:latin typeface="charter"/>
              </a:rPr>
              <a:t>.</a:t>
            </a:r>
            <a:endParaRPr lang="en-US" dirty="0"/>
          </a:p>
        </p:txBody>
      </p:sp>
      <p:sp>
        <p:nvSpPr>
          <p:cNvPr id="4" name="Slide Number Placeholder 3"/>
          <p:cNvSpPr>
            <a:spLocks noGrp="1"/>
          </p:cNvSpPr>
          <p:nvPr>
            <p:ph type="sldNum" sz="quarter" idx="5"/>
          </p:nvPr>
        </p:nvSpPr>
        <p:spPr/>
        <p:txBody>
          <a:bodyPr/>
          <a:lstStyle/>
          <a:p>
            <a:fld id="{F0B256C7-58A7-4BC0-9C32-3324B1F06E48}" type="slidenum">
              <a:rPr lang="en-US" smtClean="0"/>
              <a:t>260</a:t>
            </a:fld>
            <a:endParaRPr lang="en-US"/>
          </a:p>
        </p:txBody>
      </p:sp>
    </p:spTree>
    <p:extLst>
      <p:ext uri="{BB962C8B-B14F-4D97-AF65-F5344CB8AC3E}">
        <p14:creationId xmlns:p14="http://schemas.microsoft.com/office/powerpoint/2010/main" val="109190525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Hybrids of inception/</a:t>
            </a:r>
            <a:r>
              <a:rPr lang="en-US" dirty="0" err="1"/>
              <a:t>xception</a:t>
            </a:r>
            <a:r>
              <a:rPr lang="en-US" dirty="0"/>
              <a:t> and </a:t>
            </a:r>
            <a:r>
              <a:rPr lang="en-US" dirty="0" err="1"/>
              <a:t>resnet</a:t>
            </a:r>
            <a:r>
              <a:rPr lang="en-US" dirty="0"/>
              <a:t> are </a:t>
            </a:r>
            <a:r>
              <a:rPr lang="en-US" dirty="0" err="1"/>
              <a:t>ery</a:t>
            </a:r>
            <a:r>
              <a:rPr lang="en-US" dirty="0"/>
              <a:t> popular</a:t>
            </a:r>
          </a:p>
        </p:txBody>
      </p:sp>
      <p:sp>
        <p:nvSpPr>
          <p:cNvPr id="4" name="Slide Number Placeholder 3"/>
          <p:cNvSpPr>
            <a:spLocks noGrp="1"/>
          </p:cNvSpPr>
          <p:nvPr>
            <p:ph type="sldNum" sz="quarter" idx="5"/>
          </p:nvPr>
        </p:nvSpPr>
        <p:spPr/>
        <p:txBody>
          <a:bodyPr/>
          <a:lstStyle/>
          <a:p>
            <a:fld id="{F0B256C7-58A7-4BC0-9C32-3324B1F06E48}" type="slidenum">
              <a:rPr lang="en-US" smtClean="0"/>
              <a:t>261</a:t>
            </a:fld>
            <a:endParaRPr lang="en-US"/>
          </a:p>
        </p:txBody>
      </p:sp>
    </p:spTree>
    <p:extLst>
      <p:ext uri="{BB962C8B-B14F-4D97-AF65-F5344CB8AC3E}">
        <p14:creationId xmlns:p14="http://schemas.microsoft.com/office/powerpoint/2010/main" val="186487091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Hybrids of inception/</a:t>
            </a:r>
            <a:r>
              <a:rPr lang="en-US" dirty="0" err="1"/>
              <a:t>xception</a:t>
            </a:r>
            <a:r>
              <a:rPr lang="en-US" dirty="0"/>
              <a:t> and </a:t>
            </a:r>
            <a:r>
              <a:rPr lang="en-US" dirty="0" err="1"/>
              <a:t>resnet</a:t>
            </a:r>
            <a:r>
              <a:rPr lang="en-US" dirty="0"/>
              <a:t> are </a:t>
            </a:r>
            <a:r>
              <a:rPr lang="en-US" dirty="0" err="1"/>
              <a:t>ery</a:t>
            </a:r>
            <a:r>
              <a:rPr lang="en-US" dirty="0"/>
              <a:t> popular</a:t>
            </a:r>
          </a:p>
        </p:txBody>
      </p:sp>
      <p:sp>
        <p:nvSpPr>
          <p:cNvPr id="4" name="Slide Number Placeholder 3"/>
          <p:cNvSpPr>
            <a:spLocks noGrp="1"/>
          </p:cNvSpPr>
          <p:nvPr>
            <p:ph type="sldNum" sz="quarter" idx="5"/>
          </p:nvPr>
        </p:nvSpPr>
        <p:spPr/>
        <p:txBody>
          <a:bodyPr/>
          <a:lstStyle/>
          <a:p>
            <a:fld id="{F0B256C7-58A7-4BC0-9C32-3324B1F06E48}" type="slidenum">
              <a:rPr lang="en-US" smtClean="0"/>
              <a:t>262</a:t>
            </a:fld>
            <a:endParaRPr lang="en-US"/>
          </a:p>
        </p:txBody>
      </p:sp>
    </p:spTree>
    <p:extLst>
      <p:ext uri="{BB962C8B-B14F-4D97-AF65-F5344CB8AC3E}">
        <p14:creationId xmlns:p14="http://schemas.microsoft.com/office/powerpoint/2010/main" val="201468876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B256C7-58A7-4BC0-9C32-3324B1F06E48}" type="slidenum">
              <a:rPr lang="en-US" smtClean="0"/>
              <a:t>263</a:t>
            </a:fld>
            <a:endParaRPr lang="en-US"/>
          </a:p>
        </p:txBody>
      </p:sp>
    </p:spTree>
    <p:extLst>
      <p:ext uri="{BB962C8B-B14F-4D97-AF65-F5344CB8AC3E}">
        <p14:creationId xmlns:p14="http://schemas.microsoft.com/office/powerpoint/2010/main" val="51644795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D5156"/>
                </a:solidFill>
                <a:effectLst/>
                <a:latin typeface="arial" panose="020B0604020202020204" pitchFamily="34" charset="0"/>
              </a:rPr>
              <a:t>The key to </a:t>
            </a:r>
            <a:r>
              <a:rPr lang="en-US" b="1" i="0" dirty="0">
                <a:solidFill>
                  <a:srgbClr val="5F6368"/>
                </a:solidFill>
                <a:effectLst/>
                <a:latin typeface="arial" panose="020B0604020202020204" pitchFamily="34" charset="0"/>
              </a:rPr>
              <a:t>one</a:t>
            </a:r>
            <a:r>
              <a:rPr lang="en-US" b="0" i="0" dirty="0">
                <a:solidFill>
                  <a:srgbClr val="4D5156"/>
                </a:solidFill>
                <a:effectLst/>
                <a:latin typeface="arial" panose="020B0604020202020204" pitchFamily="34" charset="0"/>
              </a:rPr>
              <a:t>-</a:t>
            </a:r>
            <a:r>
              <a:rPr lang="en-US" b="1" i="0" dirty="0">
                <a:solidFill>
                  <a:srgbClr val="5F6368"/>
                </a:solidFill>
                <a:effectLst/>
                <a:latin typeface="arial" panose="020B0604020202020204" pitchFamily="34" charset="0"/>
              </a:rPr>
              <a:t>shot learning</a:t>
            </a:r>
            <a:r>
              <a:rPr lang="en-US" b="0" i="0" dirty="0">
                <a:solidFill>
                  <a:srgbClr val="4D5156"/>
                </a:solidFill>
                <a:effectLst/>
                <a:latin typeface="arial" panose="020B0604020202020204" pitchFamily="34" charset="0"/>
              </a:rPr>
              <a:t> is an architecture called the “</a:t>
            </a:r>
            <a:r>
              <a:rPr lang="en-US" b="1" i="0" dirty="0">
                <a:solidFill>
                  <a:srgbClr val="5F6368"/>
                </a:solidFill>
                <a:effectLst/>
                <a:latin typeface="arial" panose="020B0604020202020204" pitchFamily="34" charset="0"/>
              </a:rPr>
              <a:t>Siamese</a:t>
            </a:r>
            <a:r>
              <a:rPr lang="en-US" b="0" i="0" dirty="0">
                <a:solidFill>
                  <a:srgbClr val="4D5156"/>
                </a:solidFill>
                <a:effectLst/>
                <a:latin typeface="arial" panose="020B0604020202020204" pitchFamily="34" charset="0"/>
              </a:rPr>
              <a:t> neural </a:t>
            </a:r>
            <a:r>
              <a:rPr lang="en-US" b="1" i="0" dirty="0">
                <a:solidFill>
                  <a:srgbClr val="5F6368"/>
                </a:solidFill>
                <a:effectLst/>
                <a:latin typeface="arial" panose="020B0604020202020204" pitchFamily="34" charset="0"/>
              </a:rPr>
              <a:t>network</a:t>
            </a:r>
            <a:r>
              <a:rPr lang="en-US" b="0" i="0" dirty="0">
                <a:solidFill>
                  <a:srgbClr val="4D5156"/>
                </a:solidFill>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fld id="{F0B256C7-58A7-4BC0-9C32-3324B1F06E48}" type="slidenum">
              <a:rPr lang="en-US" smtClean="0"/>
              <a:t>264</a:t>
            </a:fld>
            <a:endParaRPr lang="en-US"/>
          </a:p>
        </p:txBody>
      </p:sp>
    </p:spTree>
    <p:extLst>
      <p:ext uri="{BB962C8B-B14F-4D97-AF65-F5344CB8AC3E}">
        <p14:creationId xmlns:p14="http://schemas.microsoft.com/office/powerpoint/2010/main" val="2203597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dirty="0"/>
              <a:t>With </a:t>
            </a:r>
            <a:r>
              <a:rPr lang="en-US" altLang="zh-TW" sz="1200" dirty="0" err="1"/>
              <a:t>softmax</a:t>
            </a:r>
            <a:r>
              <a:rPr lang="en-US" altLang="zh-TW" sz="1200" dirty="0"/>
              <a:t>, the summation of all the </a:t>
            </a:r>
            <a:r>
              <a:rPr lang="en-US" altLang="zh-TW" sz="1200" dirty="0" err="1"/>
              <a:t>ouputs</a:t>
            </a:r>
            <a:r>
              <a:rPr lang="en-US" altLang="zh-TW" sz="1200" dirty="0"/>
              <a:t> would be one.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dirty="0"/>
              <a:t>Can be considered as probability</a:t>
            </a:r>
            <a:r>
              <a:rPr lang="zh-TW" altLang="en-US" sz="1200" baseline="0" dirty="0"/>
              <a:t> </a:t>
            </a:r>
            <a:r>
              <a:rPr lang="en-US" altLang="zh-TW" sz="1200" baseline="0" dirty="0"/>
              <a:t>if you want ……</a:t>
            </a:r>
            <a:endParaRPr lang="zh-TW" altLang="en-US" sz="1200" dirty="0"/>
          </a:p>
          <a:p>
            <a:endParaRPr lang="zh-TW" altLang="en-US" dirty="0"/>
          </a:p>
        </p:txBody>
      </p:sp>
      <p:sp>
        <p:nvSpPr>
          <p:cNvPr id="4" name="投影片編號版面配置區 3"/>
          <p:cNvSpPr>
            <a:spLocks noGrp="1"/>
          </p:cNvSpPr>
          <p:nvPr>
            <p:ph type="sldNum" sz="quarter" idx="10"/>
          </p:nvPr>
        </p:nvSpPr>
        <p:spPr/>
        <p:txBody>
          <a:bodyPr/>
          <a:lstStyle/>
          <a:p>
            <a:fld id="{A220914F-BE26-43C4-8063-9E6C159BF45D}" type="slidenum">
              <a:rPr lang="zh-TW" altLang="en-US" smtClean="0"/>
              <a:t>29</a:t>
            </a:fld>
            <a:endParaRPr lang="zh-TW" altLang="en-US"/>
          </a:p>
        </p:txBody>
      </p:sp>
    </p:spTree>
    <p:extLst>
      <p:ext uri="{BB962C8B-B14F-4D97-AF65-F5344CB8AC3E}">
        <p14:creationId xmlns:p14="http://schemas.microsoft.com/office/powerpoint/2010/main" val="48047207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Recently in 2020, the cybersecurity firm McAfee showed that Mobileye — the car intelligence system used by Tesla and other auto manufacturers — could be fooled into accelerating 50 MPH over the speed limit just by plastering a strip of black tape two inches wide to a speed limit sign.</a:t>
            </a:r>
          </a:p>
          <a:p>
            <a:r>
              <a:rPr lang="en-US" dirty="0"/>
              <a:t>Researchers from four universities including the University of Washington and UC Berkeley discovered that road sign recognition models were completely fooled when introduced to a bit of spray paint or stickers on stop signs — all completely natural and non-malicious alterations</a:t>
            </a:r>
          </a:p>
        </p:txBody>
      </p:sp>
      <p:sp>
        <p:nvSpPr>
          <p:cNvPr id="4" name="Slide Number Placeholder 3"/>
          <p:cNvSpPr>
            <a:spLocks noGrp="1"/>
          </p:cNvSpPr>
          <p:nvPr>
            <p:ph type="sldNum" sz="quarter" idx="5"/>
          </p:nvPr>
        </p:nvSpPr>
        <p:spPr/>
        <p:txBody>
          <a:bodyPr/>
          <a:lstStyle/>
          <a:p>
            <a:fld id="{F0B256C7-58A7-4BC0-9C32-3324B1F06E48}" type="slidenum">
              <a:rPr lang="en-US" smtClean="0"/>
              <a:t>265</a:t>
            </a:fld>
            <a:endParaRPr lang="en-US"/>
          </a:p>
        </p:txBody>
      </p:sp>
    </p:spTree>
    <p:extLst>
      <p:ext uri="{BB962C8B-B14F-4D97-AF65-F5344CB8AC3E}">
        <p14:creationId xmlns:p14="http://schemas.microsoft.com/office/powerpoint/2010/main" val="184848982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Recently in 2020, the cybersecurity firm McAfee showed that Mobileye — the car intelligence system used by Tesla and other auto manufacturers — could be fooled into accelerating 50 MPH over the speed limit just by plastering a strip of black tape two inches wide to a speed limit sign.</a:t>
            </a:r>
          </a:p>
          <a:p>
            <a:r>
              <a:rPr lang="en-US" dirty="0"/>
              <a:t>Researchers from four universities including the University of Washington and UC Berkeley discovered that road sign recognition models were completely fooled when introduced to a bit of spray paint or stickers on stop signs — all completely natural and non-malicious alterations</a:t>
            </a:r>
          </a:p>
        </p:txBody>
      </p:sp>
      <p:sp>
        <p:nvSpPr>
          <p:cNvPr id="4" name="Slide Number Placeholder 3"/>
          <p:cNvSpPr>
            <a:spLocks noGrp="1"/>
          </p:cNvSpPr>
          <p:nvPr>
            <p:ph type="sldNum" sz="quarter" idx="5"/>
          </p:nvPr>
        </p:nvSpPr>
        <p:spPr/>
        <p:txBody>
          <a:bodyPr/>
          <a:lstStyle/>
          <a:p>
            <a:fld id="{F0B256C7-58A7-4BC0-9C32-3324B1F06E48}" type="slidenum">
              <a:rPr lang="en-US" smtClean="0"/>
              <a:t>266</a:t>
            </a:fld>
            <a:endParaRPr lang="en-US"/>
          </a:p>
        </p:txBody>
      </p:sp>
    </p:spTree>
    <p:extLst>
      <p:ext uri="{BB962C8B-B14F-4D97-AF65-F5344CB8AC3E}">
        <p14:creationId xmlns:p14="http://schemas.microsoft.com/office/powerpoint/2010/main" val="2957527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dirty="0"/>
              <a:t>Randomly</a:t>
            </a:r>
            <a:r>
              <a:rPr lang="en-US" altLang="zh-TW" sz="1200" baseline="0" dirty="0"/>
              <a:t> picked one </a:t>
            </a:r>
            <a:endParaRPr lang="en-US" altLang="zh-TW"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dirty="0"/>
              <a:t>Two approaches update the parameters towards the same direction, but stochastic is faster!</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dirty="0"/>
              <a:t>Better!</a:t>
            </a:r>
            <a:endParaRPr lang="zh-TW" altLang="en-US"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sz="1200" dirty="0"/>
          </a:p>
          <a:p>
            <a:endParaRPr lang="zh-TW" altLang="en-US" dirty="0"/>
          </a:p>
        </p:txBody>
      </p:sp>
      <p:sp>
        <p:nvSpPr>
          <p:cNvPr id="4" name="投影片編號版面配置區 3"/>
          <p:cNvSpPr>
            <a:spLocks noGrp="1"/>
          </p:cNvSpPr>
          <p:nvPr>
            <p:ph type="sldNum" sz="quarter" idx="10"/>
          </p:nvPr>
        </p:nvSpPr>
        <p:spPr/>
        <p:txBody>
          <a:bodyPr/>
          <a:lstStyle/>
          <a:p>
            <a:fld id="{FE785798-1D2B-4740-BC8C-66AA26152767}" type="slidenum">
              <a:rPr lang="zh-TW" altLang="en-US" smtClean="0"/>
              <a:t>30</a:t>
            </a:fld>
            <a:endParaRPr lang="zh-TW" altLang="en-US"/>
          </a:p>
        </p:txBody>
      </p:sp>
    </p:spTree>
    <p:extLst>
      <p:ext uri="{BB962C8B-B14F-4D97-AF65-F5344CB8AC3E}">
        <p14:creationId xmlns:p14="http://schemas.microsoft.com/office/powerpoint/2010/main" val="1248567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8784299" y="6597352"/>
            <a:ext cx="3264363" cy="144016"/>
          </a:xfrm>
          <a:prstGeom prst="rect">
            <a:avLst/>
          </a:prstGeom>
        </p:spPr>
        <p:txBody>
          <a:bodyPr/>
          <a:lstStyle/>
          <a:p>
            <a:r>
              <a:rPr lang="en-US"/>
              <a:t>© T. Theocharides, 2011.   </a:t>
            </a:r>
            <a:fld id="{DBC3780C-3FFF-490E-B2E7-EBE978EE7150}" type="slidenum">
              <a:rPr lang="en-US" smtClean="0"/>
              <a:pPr/>
              <a:t>‹#›</a:t>
            </a:fld>
            <a:endParaRPr lang="en-US" dirty="0"/>
          </a:p>
        </p:txBody>
      </p:sp>
    </p:spTree>
    <p:extLst>
      <p:ext uri="{BB962C8B-B14F-4D97-AF65-F5344CB8AC3E}">
        <p14:creationId xmlns:p14="http://schemas.microsoft.com/office/powerpoint/2010/main" val="2196819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701784"/>
          </a:xfrm>
        </p:spPr>
        <p:txBody>
          <a:bodyPr/>
          <a:lstStyle/>
          <a:p>
            <a:r>
              <a:rPr kumimoji="0" lang="en-US" dirty="0"/>
              <a:t>Click to edit Master title style</a:t>
            </a:r>
          </a:p>
        </p:txBody>
      </p:sp>
      <p:sp>
        <p:nvSpPr>
          <p:cNvPr id="3" name="Content Placeholder 2"/>
          <p:cNvSpPr>
            <a:spLocks noGrp="1"/>
          </p:cNvSpPr>
          <p:nvPr>
            <p:ph idx="1"/>
          </p:nvPr>
        </p:nvSpPr>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a:xfrm>
            <a:off x="609600" y="6476999"/>
            <a:ext cx="2844800" cy="274320"/>
          </a:xfrm>
          <a:prstGeom prst="rect">
            <a:avLst/>
          </a:prstGeom>
        </p:spPr>
        <p:txBody>
          <a:bodyPr/>
          <a:lstStyle/>
          <a:p>
            <a:fld id="{2342CEA3-3058-4D43-AE35-B3DA76CB4003}" type="datetimeFigureOut">
              <a:rPr lang="el-GR" smtClean="0"/>
              <a:pPr/>
              <a:t>20/4/2024</a:t>
            </a:fld>
            <a:endParaRPr lang="el-GR"/>
          </a:p>
        </p:txBody>
      </p:sp>
      <p:sp>
        <p:nvSpPr>
          <p:cNvPr id="5" name="Footer Placeholder 4"/>
          <p:cNvSpPr>
            <a:spLocks noGrp="1"/>
          </p:cNvSpPr>
          <p:nvPr>
            <p:ph type="ftr" sz="quarter" idx="11"/>
          </p:nvPr>
        </p:nvSpPr>
        <p:spPr>
          <a:xfrm>
            <a:off x="3520798" y="6476999"/>
            <a:ext cx="7343625" cy="274320"/>
          </a:xfrm>
          <a:prstGeom prst="rect">
            <a:avLst/>
          </a:prstGeom>
        </p:spPr>
        <p:txBody>
          <a:bodyPr/>
          <a:lstStyle/>
          <a:p>
            <a:endParaRPr lang="el-GR"/>
          </a:p>
        </p:txBody>
      </p:sp>
      <p:sp>
        <p:nvSpPr>
          <p:cNvPr id="6" name="Slide Number Placeholder 5"/>
          <p:cNvSpPr>
            <a:spLocks noGrp="1"/>
          </p:cNvSpPr>
          <p:nvPr>
            <p:ph type="sldNum" sz="quarter" idx="12"/>
          </p:nvPr>
        </p:nvSpPr>
        <p:spPr/>
        <p:txBody>
          <a:bodyPr/>
          <a:lstStyle/>
          <a:p>
            <a:fld id="{D3F1D1C4-C2D9-4231-9FB2-B2D9D97AA41D}" type="slidenum">
              <a:rPr lang="el-GR" smtClean="0"/>
              <a:pPr/>
              <a:t>‹#›</a:t>
            </a:fld>
            <a:endParaRPr lang="el-GR"/>
          </a:p>
        </p:txBody>
      </p:sp>
      <p:sp>
        <p:nvSpPr>
          <p:cNvPr id="12" name="Text Placeholder 11"/>
          <p:cNvSpPr>
            <a:spLocks noGrp="1"/>
          </p:cNvSpPr>
          <p:nvPr>
            <p:ph type="body" sz="quarter" idx="13" hasCustomPrompt="1"/>
          </p:nvPr>
        </p:nvSpPr>
        <p:spPr>
          <a:xfrm>
            <a:off x="571501" y="857233"/>
            <a:ext cx="10953751" cy="500081"/>
          </a:xfrm>
        </p:spPr>
        <p:txBody>
          <a:bodyPr/>
          <a:lstStyle>
            <a:lvl1pPr>
              <a:buFont typeface="Arial" pitchFamily="34" charset="0"/>
              <a:buChar char="•"/>
              <a:defRPr>
                <a:solidFill>
                  <a:schemeClr val="accent1">
                    <a:lumMod val="60000"/>
                    <a:lumOff val="40000"/>
                  </a:schemeClr>
                </a:solidFill>
              </a:defRPr>
            </a:lvl1pPr>
            <a:lvl2pPr>
              <a:buNone/>
              <a:defRPr/>
            </a:lvl2pPr>
            <a:lvl5pPr>
              <a:buNone/>
              <a:defRPr/>
            </a:lvl5pPr>
          </a:lstStyle>
          <a:p>
            <a:pPr lvl="0"/>
            <a:r>
              <a:rPr lang="en-GB" dirty="0"/>
              <a:t>Click to edit Master </a:t>
            </a:r>
            <a:r>
              <a:rPr lang="en-GB" dirty="0" err="1"/>
              <a:t>Subtutle</a:t>
            </a:r>
            <a:r>
              <a:rPr lang="en-GB" dirty="0"/>
              <a:t> style</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10769600" cy="679450"/>
          </a:xfrm>
        </p:spPr>
        <p:txBody>
          <a:bodyPr/>
          <a:lstStyle/>
          <a:p>
            <a:r>
              <a:rPr lang="en-US"/>
              <a:t>Click to edit Master title style</a:t>
            </a:r>
          </a:p>
        </p:txBody>
      </p:sp>
      <p:sp>
        <p:nvSpPr>
          <p:cNvPr id="3" name="Text Placeholder 2"/>
          <p:cNvSpPr>
            <a:spLocks noGrp="1"/>
          </p:cNvSpPr>
          <p:nvPr>
            <p:ph type="body" sz="half" idx="1"/>
          </p:nvPr>
        </p:nvSpPr>
        <p:spPr>
          <a:xfrm>
            <a:off x="408517" y="1133475"/>
            <a:ext cx="5636683" cy="5311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133475"/>
            <a:ext cx="5638800" cy="5311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ftr" sz="quarter" idx="10"/>
          </p:nvPr>
        </p:nvSpPr>
        <p:spPr>
          <a:xfrm>
            <a:off x="4165600" y="6453336"/>
            <a:ext cx="3860800" cy="260226"/>
          </a:xfrm>
          <a:prstGeom prst="rect">
            <a:avLst/>
          </a:prstGeom>
          <a:ln/>
        </p:spPr>
        <p:txBody>
          <a:bodyPr/>
          <a:lstStyle>
            <a:lvl1pPr>
              <a:defRPr/>
            </a:lvl1pPr>
          </a:lstStyle>
          <a:p>
            <a:r>
              <a:rPr lang="en-US"/>
              <a:t>Kakoulli, Soteriou, Theocharides</a:t>
            </a:r>
          </a:p>
        </p:txBody>
      </p:sp>
      <p:sp>
        <p:nvSpPr>
          <p:cNvPr id="6" name="Rectangle 45"/>
          <p:cNvSpPr>
            <a:spLocks noGrp="1" noChangeArrowheads="1"/>
          </p:cNvSpPr>
          <p:nvPr>
            <p:ph type="sldNum" sz="quarter" idx="11"/>
          </p:nvPr>
        </p:nvSpPr>
        <p:spPr>
          <a:ln/>
        </p:spPr>
        <p:txBody>
          <a:bodyPr/>
          <a:lstStyle>
            <a:lvl1pPr>
              <a:defRPr/>
            </a:lvl1pPr>
          </a:lstStyle>
          <a:p>
            <a:fld id="{8C45413E-ED64-4A42-86C8-C53AB94D32E3}" type="slidenum">
              <a:rPr lang="en-US"/>
              <a:pPr/>
              <a:t>‹#›</a:t>
            </a:fld>
            <a:endParaRPr lang="en-US"/>
          </a:p>
        </p:txBody>
      </p:sp>
    </p:spTree>
    <p:extLst>
      <p:ext uri="{BB962C8B-B14F-4D97-AF65-F5344CB8AC3E}">
        <p14:creationId xmlns:p14="http://schemas.microsoft.com/office/powerpoint/2010/main" val="377558025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04666"/>
            <a:ext cx="12192000" cy="926976"/>
          </a:xfrm>
        </p:spPr>
        <p:txBody>
          <a:bodyPr>
            <a:normAutofit/>
          </a:bodyPr>
          <a:lstStyle>
            <a:lvl1pPr>
              <a:defRPr sz="3882">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335362" y="1844827"/>
            <a:ext cx="11617291" cy="4736177"/>
          </a:xfrm>
        </p:spPr>
        <p:txBody>
          <a:bodyPr/>
          <a:lstStyle>
            <a:lvl1pPr marL="254947" indent="-254947">
              <a:buClr>
                <a:schemeClr val="tx2"/>
              </a:buClr>
              <a:buSzPct val="90000"/>
              <a:buFont typeface="Palatino Linotype" panose="02040502050505030304" pitchFamily="18" charset="0"/>
              <a:buChar char="•"/>
              <a:defRPr sz="1765">
                <a:latin typeface="Palatino Linotype" panose="02040502050505030304" pitchFamily="18" charset="0"/>
              </a:defRPr>
            </a:lvl1pPr>
            <a:lvl2pPr marL="557522" indent="-200316">
              <a:buClr>
                <a:schemeClr val="tx2"/>
              </a:buClr>
              <a:buSzPct val="90000"/>
              <a:buFont typeface="Wingdings" panose="05000000000000000000" pitchFamily="2" charset="2"/>
              <a:buChar char="§"/>
              <a:defRPr sz="1588">
                <a:latin typeface="Palatino Linotype" panose="02040502050505030304" pitchFamily="18" charset="0"/>
              </a:defRPr>
            </a:lvl2pPr>
            <a:lvl3pPr marL="858697" indent="-204518">
              <a:buClr>
                <a:schemeClr val="tx2"/>
              </a:buClr>
              <a:buFont typeface="Courier New" panose="02070309020205020404" pitchFamily="49" charset="0"/>
              <a:buChar char="o"/>
              <a:defRPr sz="1412">
                <a:latin typeface="Palatino Linotype" panose="02040502050505030304" pitchFamily="18" charset="0"/>
              </a:defRPr>
            </a:lvl3pPr>
            <a:lvl4pPr marL="1106640" indent="-196113">
              <a:buClr>
                <a:schemeClr val="tx2"/>
              </a:buClr>
              <a:defRPr sz="1235">
                <a:latin typeface="Palatino Linotype" panose="02040502050505030304" pitchFamily="18" charset="0"/>
              </a:defRPr>
            </a:lvl4pPr>
            <a:lvl5pPr marL="1262130" indent="-155490">
              <a:buClr>
                <a:schemeClr val="tx2"/>
              </a:buClr>
              <a:defRPr sz="1059">
                <a:latin typeface="Palatino Linotype" panose="020405020505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800524" y="6581003"/>
            <a:ext cx="1344149" cy="255326"/>
          </a:xfrm>
          <a:prstGeom prst="rect">
            <a:avLst/>
          </a:prstGeom>
          <a:noFill/>
        </p:spPr>
        <p:txBody>
          <a:bodyPr wrap="square" rtlCol="0">
            <a:spAutoFit/>
          </a:bodyPr>
          <a:lstStyle/>
          <a:p>
            <a:pPr algn="r"/>
            <a:fld id="{00102D1B-0293-4647-B4E5-AE469158D403}" type="slidenum">
              <a:rPr lang="en-US" sz="1059" smtClean="0">
                <a:solidFill>
                  <a:schemeClr val="bg1">
                    <a:lumMod val="50000"/>
                  </a:schemeClr>
                </a:solidFill>
              </a:rPr>
              <a:pPr algn="r"/>
              <a:t>‹#›</a:t>
            </a:fld>
            <a:endParaRPr lang="en-US" sz="882" dirty="0">
              <a:solidFill>
                <a:schemeClr val="bg1">
                  <a:lumMod val="50000"/>
                </a:schemeClr>
              </a:solidFill>
            </a:endParaRPr>
          </a:p>
        </p:txBody>
      </p:sp>
      <p:cxnSp>
        <p:nvCxnSpPr>
          <p:cNvPr id="6" name="Straight Connector 5"/>
          <p:cNvCxnSpPr/>
          <p:nvPr userDrawn="1"/>
        </p:nvCxnSpPr>
        <p:spPr>
          <a:xfrm>
            <a:off x="335362" y="1340768"/>
            <a:ext cx="11617291" cy="0"/>
          </a:xfrm>
          <a:prstGeom prst="line">
            <a:avLst/>
          </a:prstGeom>
          <a:ln w="25400" cap="rnd">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0" hasCustomPrompt="1"/>
          </p:nvPr>
        </p:nvSpPr>
        <p:spPr>
          <a:xfrm>
            <a:off x="335362" y="1332297"/>
            <a:ext cx="7506287" cy="309082"/>
          </a:xfrm>
        </p:spPr>
        <p:txBody>
          <a:bodyPr>
            <a:normAutofit/>
          </a:bodyPr>
          <a:lstStyle>
            <a:lvl1pPr marL="0" indent="0">
              <a:buNone/>
              <a:defRPr sz="1235" i="1">
                <a:latin typeface="Palatino Linotype" panose="02040502050505030304" pitchFamily="18" charset="0"/>
              </a:defRPr>
            </a:lvl1pPr>
            <a:lvl2pPr marL="609353" indent="-205920">
              <a:defRPr sz="1588">
                <a:latin typeface="Palatino Linotype" panose="02040502050505030304" pitchFamily="18" charset="0"/>
              </a:defRPr>
            </a:lvl2pPr>
            <a:lvl3pPr marL="910527" indent="-207320">
              <a:buFont typeface="Wingdings" panose="05000000000000000000" pitchFamily="2" charset="2"/>
              <a:buChar char="§"/>
              <a:defRPr sz="1412">
                <a:latin typeface="Palatino Linotype" panose="02040502050505030304" pitchFamily="18" charset="0"/>
              </a:defRPr>
            </a:lvl3pPr>
            <a:lvl4pPr marL="1210300" indent="-197515">
              <a:buFont typeface="Arial" panose="020B0604020202020204" pitchFamily="34" charset="0"/>
              <a:buChar char="»"/>
              <a:defRPr sz="1235">
                <a:latin typeface="Palatino Linotype" panose="02040502050505030304" pitchFamily="18" charset="0"/>
              </a:defRPr>
            </a:lvl4pPr>
            <a:lvl5pPr>
              <a:defRPr sz="1329">
                <a:latin typeface="Palatino Linotype" panose="02040502050505030304" pitchFamily="18" charset="0"/>
              </a:defRPr>
            </a:lvl5pPr>
          </a:lstStyle>
          <a:p>
            <a:pPr lvl="0"/>
            <a:r>
              <a:rPr lang="en-US" dirty="0"/>
              <a:t>Click to edit Master text styles</a:t>
            </a:r>
          </a:p>
        </p:txBody>
      </p:sp>
    </p:spTree>
    <p:extLst>
      <p:ext uri="{BB962C8B-B14F-4D97-AF65-F5344CB8AC3E}">
        <p14:creationId xmlns:p14="http://schemas.microsoft.com/office/powerpoint/2010/main" val="70673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04666"/>
            <a:ext cx="12192000" cy="926976"/>
          </a:xfrm>
        </p:spPr>
        <p:txBody>
          <a:bodyPr>
            <a:normAutofit/>
          </a:bodyPr>
          <a:lstStyle>
            <a:lvl1pPr>
              <a:defRPr sz="3882">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335362" y="1844827"/>
            <a:ext cx="11617291" cy="4736177"/>
          </a:xfrm>
        </p:spPr>
        <p:txBody>
          <a:bodyPr/>
          <a:lstStyle>
            <a:lvl1pPr marL="254947" indent="-254947">
              <a:buClr>
                <a:schemeClr val="tx2"/>
              </a:buClr>
              <a:buSzPct val="90000"/>
              <a:buFont typeface="Palatino Linotype" panose="02040502050505030304" pitchFamily="18" charset="0"/>
              <a:buChar char="•"/>
              <a:defRPr sz="1765">
                <a:latin typeface="Palatino Linotype" panose="02040502050505030304" pitchFamily="18" charset="0"/>
              </a:defRPr>
            </a:lvl1pPr>
            <a:lvl2pPr marL="557522" indent="-200316">
              <a:buClr>
                <a:schemeClr val="tx2"/>
              </a:buClr>
              <a:buSzPct val="90000"/>
              <a:buFont typeface="Wingdings" panose="05000000000000000000" pitchFamily="2" charset="2"/>
              <a:buChar char="§"/>
              <a:defRPr sz="1588">
                <a:latin typeface="Palatino Linotype" panose="02040502050505030304" pitchFamily="18" charset="0"/>
              </a:defRPr>
            </a:lvl2pPr>
            <a:lvl3pPr marL="858697" indent="-204518">
              <a:buClr>
                <a:schemeClr val="tx2"/>
              </a:buClr>
              <a:buFont typeface="Courier New" panose="02070309020205020404" pitchFamily="49" charset="0"/>
              <a:buChar char="o"/>
              <a:defRPr sz="1412">
                <a:latin typeface="Palatino Linotype" panose="02040502050505030304" pitchFamily="18" charset="0"/>
              </a:defRPr>
            </a:lvl3pPr>
            <a:lvl4pPr marL="1106640" indent="-196113">
              <a:buClr>
                <a:schemeClr val="tx2"/>
              </a:buClr>
              <a:defRPr sz="1235">
                <a:latin typeface="Palatino Linotype" panose="02040502050505030304" pitchFamily="18" charset="0"/>
              </a:defRPr>
            </a:lvl4pPr>
            <a:lvl5pPr marL="1262130" indent="-155490">
              <a:buClr>
                <a:schemeClr val="tx2"/>
              </a:buClr>
              <a:defRPr sz="1059">
                <a:latin typeface="Palatino Linotype" panose="020405020505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800524" y="6581003"/>
            <a:ext cx="1344149" cy="255326"/>
          </a:xfrm>
          <a:prstGeom prst="rect">
            <a:avLst/>
          </a:prstGeom>
          <a:noFill/>
        </p:spPr>
        <p:txBody>
          <a:bodyPr wrap="square" rtlCol="0">
            <a:spAutoFit/>
          </a:bodyPr>
          <a:lstStyle/>
          <a:p>
            <a:pPr algn="r"/>
            <a:fld id="{00102D1B-0293-4647-B4E5-AE469158D403}" type="slidenum">
              <a:rPr lang="en-US" sz="1059" smtClean="0">
                <a:solidFill>
                  <a:schemeClr val="bg1">
                    <a:lumMod val="50000"/>
                  </a:schemeClr>
                </a:solidFill>
              </a:rPr>
              <a:pPr algn="r"/>
              <a:t>‹#›</a:t>
            </a:fld>
            <a:endParaRPr lang="en-US" sz="882" dirty="0">
              <a:solidFill>
                <a:schemeClr val="bg1">
                  <a:lumMod val="50000"/>
                </a:schemeClr>
              </a:solidFill>
            </a:endParaRPr>
          </a:p>
        </p:txBody>
      </p:sp>
      <p:cxnSp>
        <p:nvCxnSpPr>
          <p:cNvPr id="6" name="Straight Connector 5"/>
          <p:cNvCxnSpPr/>
          <p:nvPr userDrawn="1"/>
        </p:nvCxnSpPr>
        <p:spPr>
          <a:xfrm>
            <a:off x="335362" y="1340768"/>
            <a:ext cx="11617291" cy="0"/>
          </a:xfrm>
          <a:prstGeom prst="line">
            <a:avLst/>
          </a:prstGeom>
          <a:ln w="25400" cap="rnd">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0" hasCustomPrompt="1"/>
          </p:nvPr>
        </p:nvSpPr>
        <p:spPr>
          <a:xfrm>
            <a:off x="335362" y="1332297"/>
            <a:ext cx="7506287" cy="309082"/>
          </a:xfrm>
        </p:spPr>
        <p:txBody>
          <a:bodyPr>
            <a:normAutofit/>
          </a:bodyPr>
          <a:lstStyle>
            <a:lvl1pPr marL="0" indent="0">
              <a:buNone/>
              <a:defRPr sz="1235" i="1">
                <a:latin typeface="Palatino Linotype" panose="02040502050505030304" pitchFamily="18" charset="0"/>
              </a:defRPr>
            </a:lvl1pPr>
            <a:lvl2pPr marL="609353" indent="-205920">
              <a:defRPr sz="1588">
                <a:latin typeface="Palatino Linotype" panose="02040502050505030304" pitchFamily="18" charset="0"/>
              </a:defRPr>
            </a:lvl2pPr>
            <a:lvl3pPr marL="910527" indent="-207320">
              <a:buFont typeface="Wingdings" panose="05000000000000000000" pitchFamily="2" charset="2"/>
              <a:buChar char="§"/>
              <a:defRPr sz="1412">
                <a:latin typeface="Palatino Linotype" panose="02040502050505030304" pitchFamily="18" charset="0"/>
              </a:defRPr>
            </a:lvl3pPr>
            <a:lvl4pPr marL="1210300" indent="-197515">
              <a:buFont typeface="Arial" panose="020B0604020202020204" pitchFamily="34" charset="0"/>
              <a:buChar char="»"/>
              <a:defRPr sz="1235">
                <a:latin typeface="Palatino Linotype" panose="02040502050505030304" pitchFamily="18" charset="0"/>
              </a:defRPr>
            </a:lvl4pPr>
            <a:lvl5pPr>
              <a:defRPr sz="1329">
                <a:latin typeface="Palatino Linotype" panose="02040502050505030304" pitchFamily="18" charset="0"/>
              </a:defRPr>
            </a:lvl5pPr>
          </a:lstStyle>
          <a:p>
            <a:pPr lvl="0"/>
            <a:r>
              <a:rPr lang="en-US" dirty="0"/>
              <a:t>Click to edit Master text styles</a:t>
            </a:r>
          </a:p>
        </p:txBody>
      </p:sp>
    </p:spTree>
    <p:extLst>
      <p:ext uri="{BB962C8B-B14F-4D97-AF65-F5344CB8AC3E}">
        <p14:creationId xmlns:p14="http://schemas.microsoft.com/office/powerpoint/2010/main" val="5720300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04666"/>
            <a:ext cx="12192000" cy="926976"/>
          </a:xfrm>
        </p:spPr>
        <p:txBody>
          <a:bodyPr>
            <a:normAutofit/>
          </a:bodyPr>
          <a:lstStyle>
            <a:lvl1pPr>
              <a:defRPr sz="3882">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335362" y="1844827"/>
            <a:ext cx="11617291" cy="4736177"/>
          </a:xfrm>
        </p:spPr>
        <p:txBody>
          <a:bodyPr/>
          <a:lstStyle>
            <a:lvl1pPr marL="254947" indent="-254947">
              <a:buClr>
                <a:schemeClr val="tx2"/>
              </a:buClr>
              <a:buSzPct val="90000"/>
              <a:buFont typeface="Palatino Linotype" panose="02040502050505030304" pitchFamily="18" charset="0"/>
              <a:buChar char="•"/>
              <a:defRPr sz="1765">
                <a:latin typeface="Palatino Linotype" panose="02040502050505030304" pitchFamily="18" charset="0"/>
              </a:defRPr>
            </a:lvl1pPr>
            <a:lvl2pPr marL="557522" indent="-200316">
              <a:buClr>
                <a:schemeClr val="tx2"/>
              </a:buClr>
              <a:buSzPct val="90000"/>
              <a:buFont typeface="Wingdings" panose="05000000000000000000" pitchFamily="2" charset="2"/>
              <a:buChar char="§"/>
              <a:defRPr sz="1588">
                <a:latin typeface="Palatino Linotype" panose="02040502050505030304" pitchFamily="18" charset="0"/>
              </a:defRPr>
            </a:lvl2pPr>
            <a:lvl3pPr marL="858697" indent="-204518">
              <a:buClr>
                <a:schemeClr val="tx2"/>
              </a:buClr>
              <a:buFont typeface="Courier New" panose="02070309020205020404" pitchFamily="49" charset="0"/>
              <a:buChar char="o"/>
              <a:defRPr sz="1412">
                <a:latin typeface="Palatino Linotype" panose="02040502050505030304" pitchFamily="18" charset="0"/>
              </a:defRPr>
            </a:lvl3pPr>
            <a:lvl4pPr marL="1106640" indent="-196113">
              <a:buClr>
                <a:schemeClr val="tx2"/>
              </a:buClr>
              <a:defRPr sz="1235">
                <a:latin typeface="Palatino Linotype" panose="02040502050505030304" pitchFamily="18" charset="0"/>
              </a:defRPr>
            </a:lvl4pPr>
            <a:lvl5pPr marL="1262130" indent="-155490">
              <a:buClr>
                <a:schemeClr val="tx2"/>
              </a:buClr>
              <a:defRPr sz="1059">
                <a:latin typeface="Palatino Linotype" panose="020405020505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800524" y="6581003"/>
            <a:ext cx="1344149" cy="255326"/>
          </a:xfrm>
          <a:prstGeom prst="rect">
            <a:avLst/>
          </a:prstGeom>
          <a:noFill/>
        </p:spPr>
        <p:txBody>
          <a:bodyPr wrap="square" rtlCol="0">
            <a:spAutoFit/>
          </a:bodyPr>
          <a:lstStyle/>
          <a:p>
            <a:pPr algn="r"/>
            <a:fld id="{00102D1B-0293-4647-B4E5-AE469158D403}" type="slidenum">
              <a:rPr lang="en-US" sz="1059" smtClean="0">
                <a:solidFill>
                  <a:schemeClr val="bg1">
                    <a:lumMod val="50000"/>
                  </a:schemeClr>
                </a:solidFill>
              </a:rPr>
              <a:pPr algn="r"/>
              <a:t>‹#›</a:t>
            </a:fld>
            <a:endParaRPr lang="en-US" sz="882" dirty="0">
              <a:solidFill>
                <a:schemeClr val="bg1">
                  <a:lumMod val="50000"/>
                </a:schemeClr>
              </a:solidFill>
            </a:endParaRPr>
          </a:p>
        </p:txBody>
      </p:sp>
      <p:cxnSp>
        <p:nvCxnSpPr>
          <p:cNvPr id="6" name="Straight Connector 5"/>
          <p:cNvCxnSpPr/>
          <p:nvPr userDrawn="1"/>
        </p:nvCxnSpPr>
        <p:spPr>
          <a:xfrm>
            <a:off x="335362" y="1340768"/>
            <a:ext cx="11617291" cy="0"/>
          </a:xfrm>
          <a:prstGeom prst="line">
            <a:avLst/>
          </a:prstGeom>
          <a:ln w="25400" cap="rnd">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0" hasCustomPrompt="1"/>
          </p:nvPr>
        </p:nvSpPr>
        <p:spPr>
          <a:xfrm>
            <a:off x="335362" y="1332297"/>
            <a:ext cx="7506287" cy="309082"/>
          </a:xfrm>
        </p:spPr>
        <p:txBody>
          <a:bodyPr>
            <a:normAutofit/>
          </a:bodyPr>
          <a:lstStyle>
            <a:lvl1pPr marL="0" indent="0">
              <a:buNone/>
              <a:defRPr sz="1235" i="1">
                <a:latin typeface="Palatino Linotype" panose="02040502050505030304" pitchFamily="18" charset="0"/>
              </a:defRPr>
            </a:lvl1pPr>
            <a:lvl2pPr marL="609353" indent="-205920">
              <a:defRPr sz="1588">
                <a:latin typeface="Palatino Linotype" panose="02040502050505030304" pitchFamily="18" charset="0"/>
              </a:defRPr>
            </a:lvl2pPr>
            <a:lvl3pPr marL="910527" indent="-207320">
              <a:buFont typeface="Wingdings" panose="05000000000000000000" pitchFamily="2" charset="2"/>
              <a:buChar char="§"/>
              <a:defRPr sz="1412">
                <a:latin typeface="Palatino Linotype" panose="02040502050505030304" pitchFamily="18" charset="0"/>
              </a:defRPr>
            </a:lvl3pPr>
            <a:lvl4pPr marL="1210300" indent="-197515">
              <a:buFont typeface="Arial" panose="020B0604020202020204" pitchFamily="34" charset="0"/>
              <a:buChar char="»"/>
              <a:defRPr sz="1235">
                <a:latin typeface="Palatino Linotype" panose="02040502050505030304" pitchFamily="18" charset="0"/>
              </a:defRPr>
            </a:lvl4pPr>
            <a:lvl5pPr>
              <a:defRPr sz="1329">
                <a:latin typeface="Palatino Linotype" panose="02040502050505030304" pitchFamily="18" charset="0"/>
              </a:defRPr>
            </a:lvl5pPr>
          </a:lstStyle>
          <a:p>
            <a:pPr lvl="0"/>
            <a:r>
              <a:rPr lang="en-US" dirty="0"/>
              <a:t>Click to edit Master text styles</a:t>
            </a:r>
          </a:p>
        </p:txBody>
      </p:sp>
    </p:spTree>
    <p:extLst>
      <p:ext uri="{BB962C8B-B14F-4D97-AF65-F5344CB8AC3E}">
        <p14:creationId xmlns:p14="http://schemas.microsoft.com/office/powerpoint/2010/main" val="913689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04666"/>
            <a:ext cx="12192000" cy="926976"/>
          </a:xfrm>
        </p:spPr>
        <p:txBody>
          <a:bodyPr>
            <a:normAutofit/>
          </a:bodyPr>
          <a:lstStyle>
            <a:lvl1pPr>
              <a:defRPr sz="3882">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335362" y="1844827"/>
            <a:ext cx="11617291" cy="4736177"/>
          </a:xfrm>
        </p:spPr>
        <p:txBody>
          <a:bodyPr/>
          <a:lstStyle>
            <a:lvl1pPr marL="254947" indent="-254947">
              <a:buClr>
                <a:schemeClr val="tx2"/>
              </a:buClr>
              <a:buSzPct val="90000"/>
              <a:buFont typeface="Palatino Linotype" panose="02040502050505030304" pitchFamily="18" charset="0"/>
              <a:buChar char="•"/>
              <a:defRPr sz="1765">
                <a:latin typeface="Palatino Linotype" panose="02040502050505030304" pitchFamily="18" charset="0"/>
              </a:defRPr>
            </a:lvl1pPr>
            <a:lvl2pPr marL="557522" indent="-200316">
              <a:buClr>
                <a:schemeClr val="tx2"/>
              </a:buClr>
              <a:buSzPct val="90000"/>
              <a:buFont typeface="Wingdings" panose="05000000000000000000" pitchFamily="2" charset="2"/>
              <a:buChar char="§"/>
              <a:defRPr sz="1588">
                <a:latin typeface="Palatino Linotype" panose="02040502050505030304" pitchFamily="18" charset="0"/>
              </a:defRPr>
            </a:lvl2pPr>
            <a:lvl3pPr marL="858697" indent="-204518">
              <a:buClr>
                <a:schemeClr val="tx2"/>
              </a:buClr>
              <a:buFont typeface="Courier New" panose="02070309020205020404" pitchFamily="49" charset="0"/>
              <a:buChar char="o"/>
              <a:defRPr sz="1412">
                <a:latin typeface="Palatino Linotype" panose="02040502050505030304" pitchFamily="18" charset="0"/>
              </a:defRPr>
            </a:lvl3pPr>
            <a:lvl4pPr marL="1106640" indent="-196113">
              <a:buClr>
                <a:schemeClr val="tx2"/>
              </a:buClr>
              <a:defRPr sz="1235">
                <a:latin typeface="Palatino Linotype" panose="02040502050505030304" pitchFamily="18" charset="0"/>
              </a:defRPr>
            </a:lvl4pPr>
            <a:lvl5pPr marL="1262130" indent="-155490">
              <a:buClr>
                <a:schemeClr val="tx2"/>
              </a:buClr>
              <a:defRPr sz="1059">
                <a:latin typeface="Palatino Linotype" panose="020405020505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800524" y="6581003"/>
            <a:ext cx="1344149" cy="255326"/>
          </a:xfrm>
          <a:prstGeom prst="rect">
            <a:avLst/>
          </a:prstGeom>
          <a:noFill/>
        </p:spPr>
        <p:txBody>
          <a:bodyPr wrap="square" rtlCol="0">
            <a:spAutoFit/>
          </a:bodyPr>
          <a:lstStyle/>
          <a:p>
            <a:pPr algn="r"/>
            <a:fld id="{00102D1B-0293-4647-B4E5-AE469158D403}" type="slidenum">
              <a:rPr lang="en-US" sz="1059" smtClean="0">
                <a:solidFill>
                  <a:schemeClr val="bg1">
                    <a:lumMod val="50000"/>
                  </a:schemeClr>
                </a:solidFill>
              </a:rPr>
              <a:pPr algn="r"/>
              <a:t>‹#›</a:t>
            </a:fld>
            <a:endParaRPr lang="en-US" sz="882" dirty="0">
              <a:solidFill>
                <a:schemeClr val="bg1">
                  <a:lumMod val="50000"/>
                </a:schemeClr>
              </a:solidFill>
            </a:endParaRPr>
          </a:p>
        </p:txBody>
      </p:sp>
      <p:cxnSp>
        <p:nvCxnSpPr>
          <p:cNvPr id="6" name="Straight Connector 5"/>
          <p:cNvCxnSpPr/>
          <p:nvPr userDrawn="1"/>
        </p:nvCxnSpPr>
        <p:spPr>
          <a:xfrm>
            <a:off x="335362" y="1340768"/>
            <a:ext cx="11617291" cy="0"/>
          </a:xfrm>
          <a:prstGeom prst="line">
            <a:avLst/>
          </a:prstGeom>
          <a:ln w="25400" cap="rnd">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0" hasCustomPrompt="1"/>
          </p:nvPr>
        </p:nvSpPr>
        <p:spPr>
          <a:xfrm>
            <a:off x="335362" y="1332297"/>
            <a:ext cx="7506287" cy="309082"/>
          </a:xfrm>
        </p:spPr>
        <p:txBody>
          <a:bodyPr>
            <a:normAutofit/>
          </a:bodyPr>
          <a:lstStyle>
            <a:lvl1pPr marL="0" indent="0">
              <a:buNone/>
              <a:defRPr sz="1235" i="1">
                <a:latin typeface="Palatino Linotype" panose="02040502050505030304" pitchFamily="18" charset="0"/>
              </a:defRPr>
            </a:lvl1pPr>
            <a:lvl2pPr marL="609353" indent="-205920">
              <a:defRPr sz="1588">
                <a:latin typeface="Palatino Linotype" panose="02040502050505030304" pitchFamily="18" charset="0"/>
              </a:defRPr>
            </a:lvl2pPr>
            <a:lvl3pPr marL="910527" indent="-207320">
              <a:buFont typeface="Wingdings" panose="05000000000000000000" pitchFamily="2" charset="2"/>
              <a:buChar char="§"/>
              <a:defRPr sz="1412">
                <a:latin typeface="Palatino Linotype" panose="02040502050505030304" pitchFamily="18" charset="0"/>
              </a:defRPr>
            </a:lvl3pPr>
            <a:lvl4pPr marL="1210300" indent="-197515">
              <a:buFont typeface="Arial" panose="020B0604020202020204" pitchFamily="34" charset="0"/>
              <a:buChar char="»"/>
              <a:defRPr sz="1235">
                <a:latin typeface="Palatino Linotype" panose="02040502050505030304" pitchFamily="18" charset="0"/>
              </a:defRPr>
            </a:lvl4pPr>
            <a:lvl5pPr>
              <a:defRPr sz="1329">
                <a:latin typeface="Palatino Linotype" panose="02040502050505030304" pitchFamily="18" charset="0"/>
              </a:defRPr>
            </a:lvl5pPr>
          </a:lstStyle>
          <a:p>
            <a:pPr lvl="0"/>
            <a:r>
              <a:rPr lang="en-US" dirty="0"/>
              <a:t>Click to edit Master text styles</a:t>
            </a:r>
          </a:p>
        </p:txBody>
      </p:sp>
    </p:spTree>
    <p:extLst>
      <p:ext uri="{BB962C8B-B14F-4D97-AF65-F5344CB8AC3E}">
        <p14:creationId xmlns:p14="http://schemas.microsoft.com/office/powerpoint/2010/main" val="9346576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04666"/>
            <a:ext cx="12192000" cy="926976"/>
          </a:xfrm>
        </p:spPr>
        <p:txBody>
          <a:bodyPr>
            <a:normAutofit/>
          </a:bodyPr>
          <a:lstStyle>
            <a:lvl1pPr>
              <a:defRPr sz="3882">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335362" y="1844827"/>
            <a:ext cx="11617291" cy="4736177"/>
          </a:xfrm>
        </p:spPr>
        <p:txBody>
          <a:bodyPr/>
          <a:lstStyle>
            <a:lvl1pPr marL="254947" indent="-254947">
              <a:buClr>
                <a:schemeClr val="tx2"/>
              </a:buClr>
              <a:buSzPct val="90000"/>
              <a:buFont typeface="Palatino Linotype" panose="02040502050505030304" pitchFamily="18" charset="0"/>
              <a:buChar char="•"/>
              <a:defRPr sz="1765">
                <a:latin typeface="Palatino Linotype" panose="02040502050505030304" pitchFamily="18" charset="0"/>
              </a:defRPr>
            </a:lvl1pPr>
            <a:lvl2pPr marL="557522" indent="-200316">
              <a:buClr>
                <a:schemeClr val="tx2"/>
              </a:buClr>
              <a:buSzPct val="90000"/>
              <a:buFont typeface="Wingdings" panose="05000000000000000000" pitchFamily="2" charset="2"/>
              <a:buChar char="§"/>
              <a:defRPr sz="1588">
                <a:latin typeface="Palatino Linotype" panose="02040502050505030304" pitchFamily="18" charset="0"/>
              </a:defRPr>
            </a:lvl2pPr>
            <a:lvl3pPr marL="858697" indent="-204518">
              <a:buClr>
                <a:schemeClr val="tx2"/>
              </a:buClr>
              <a:buFont typeface="Courier New" panose="02070309020205020404" pitchFamily="49" charset="0"/>
              <a:buChar char="o"/>
              <a:defRPr sz="1412">
                <a:latin typeface="Palatino Linotype" panose="02040502050505030304" pitchFamily="18" charset="0"/>
              </a:defRPr>
            </a:lvl3pPr>
            <a:lvl4pPr marL="1106640" indent="-196113">
              <a:buClr>
                <a:schemeClr val="tx2"/>
              </a:buClr>
              <a:defRPr sz="1235">
                <a:latin typeface="Palatino Linotype" panose="02040502050505030304" pitchFamily="18" charset="0"/>
              </a:defRPr>
            </a:lvl4pPr>
            <a:lvl5pPr marL="1262130" indent="-155490">
              <a:buClr>
                <a:schemeClr val="tx2"/>
              </a:buClr>
              <a:defRPr sz="1059">
                <a:latin typeface="Palatino Linotype" panose="020405020505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800524" y="6581003"/>
            <a:ext cx="1344149" cy="255326"/>
          </a:xfrm>
          <a:prstGeom prst="rect">
            <a:avLst/>
          </a:prstGeom>
          <a:noFill/>
        </p:spPr>
        <p:txBody>
          <a:bodyPr wrap="square" rtlCol="0">
            <a:spAutoFit/>
          </a:bodyPr>
          <a:lstStyle/>
          <a:p>
            <a:pPr algn="r"/>
            <a:fld id="{00102D1B-0293-4647-B4E5-AE469158D403}" type="slidenum">
              <a:rPr lang="en-US" sz="1059" smtClean="0">
                <a:solidFill>
                  <a:schemeClr val="bg1">
                    <a:lumMod val="50000"/>
                  </a:schemeClr>
                </a:solidFill>
              </a:rPr>
              <a:pPr algn="r"/>
              <a:t>‹#›</a:t>
            </a:fld>
            <a:endParaRPr lang="en-US" sz="882" dirty="0">
              <a:solidFill>
                <a:schemeClr val="bg1">
                  <a:lumMod val="50000"/>
                </a:schemeClr>
              </a:solidFill>
            </a:endParaRPr>
          </a:p>
        </p:txBody>
      </p:sp>
      <p:cxnSp>
        <p:nvCxnSpPr>
          <p:cNvPr id="6" name="Straight Connector 5"/>
          <p:cNvCxnSpPr/>
          <p:nvPr userDrawn="1"/>
        </p:nvCxnSpPr>
        <p:spPr>
          <a:xfrm>
            <a:off x="335362" y="1340768"/>
            <a:ext cx="11617291" cy="0"/>
          </a:xfrm>
          <a:prstGeom prst="line">
            <a:avLst/>
          </a:prstGeom>
          <a:ln w="25400" cap="rnd">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0" hasCustomPrompt="1"/>
          </p:nvPr>
        </p:nvSpPr>
        <p:spPr>
          <a:xfrm>
            <a:off x="335362" y="1332297"/>
            <a:ext cx="7506287" cy="309082"/>
          </a:xfrm>
        </p:spPr>
        <p:txBody>
          <a:bodyPr>
            <a:normAutofit/>
          </a:bodyPr>
          <a:lstStyle>
            <a:lvl1pPr marL="0" indent="0">
              <a:buNone/>
              <a:defRPr sz="1235" i="1">
                <a:latin typeface="Palatino Linotype" panose="02040502050505030304" pitchFamily="18" charset="0"/>
              </a:defRPr>
            </a:lvl1pPr>
            <a:lvl2pPr marL="609353" indent="-205920">
              <a:defRPr sz="1588">
                <a:latin typeface="Palatino Linotype" panose="02040502050505030304" pitchFamily="18" charset="0"/>
              </a:defRPr>
            </a:lvl2pPr>
            <a:lvl3pPr marL="910527" indent="-207320">
              <a:buFont typeface="Wingdings" panose="05000000000000000000" pitchFamily="2" charset="2"/>
              <a:buChar char="§"/>
              <a:defRPr sz="1412">
                <a:latin typeface="Palatino Linotype" panose="02040502050505030304" pitchFamily="18" charset="0"/>
              </a:defRPr>
            </a:lvl3pPr>
            <a:lvl4pPr marL="1210300" indent="-197515">
              <a:buFont typeface="Arial" panose="020B0604020202020204" pitchFamily="34" charset="0"/>
              <a:buChar char="»"/>
              <a:defRPr sz="1235">
                <a:latin typeface="Palatino Linotype" panose="02040502050505030304" pitchFamily="18" charset="0"/>
              </a:defRPr>
            </a:lvl4pPr>
            <a:lvl5pPr>
              <a:defRPr sz="1329">
                <a:latin typeface="Palatino Linotype" panose="02040502050505030304" pitchFamily="18" charset="0"/>
              </a:defRPr>
            </a:lvl5pPr>
          </a:lstStyle>
          <a:p>
            <a:pPr lvl="0"/>
            <a:r>
              <a:rPr lang="en-US" dirty="0"/>
              <a:t>Click to edit Master text styles</a:t>
            </a:r>
          </a:p>
        </p:txBody>
      </p:sp>
    </p:spTree>
    <p:extLst>
      <p:ext uri="{BB962C8B-B14F-4D97-AF65-F5344CB8AC3E}">
        <p14:creationId xmlns:p14="http://schemas.microsoft.com/office/powerpoint/2010/main" val="1505711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04666"/>
            <a:ext cx="12192000" cy="926976"/>
          </a:xfrm>
        </p:spPr>
        <p:txBody>
          <a:bodyPr>
            <a:normAutofit/>
          </a:bodyPr>
          <a:lstStyle>
            <a:lvl1pPr>
              <a:defRPr sz="3882">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335362" y="1844827"/>
            <a:ext cx="11617291" cy="4736177"/>
          </a:xfrm>
        </p:spPr>
        <p:txBody>
          <a:bodyPr/>
          <a:lstStyle>
            <a:lvl1pPr marL="254947" indent="-254947">
              <a:buClr>
                <a:schemeClr val="tx2"/>
              </a:buClr>
              <a:buSzPct val="90000"/>
              <a:buFont typeface="Palatino Linotype" panose="02040502050505030304" pitchFamily="18" charset="0"/>
              <a:buChar char="•"/>
              <a:defRPr sz="1765">
                <a:latin typeface="Palatino Linotype" panose="02040502050505030304" pitchFamily="18" charset="0"/>
              </a:defRPr>
            </a:lvl1pPr>
            <a:lvl2pPr marL="557522" indent="-200316">
              <a:buClr>
                <a:schemeClr val="tx2"/>
              </a:buClr>
              <a:buSzPct val="90000"/>
              <a:buFont typeface="Wingdings" panose="05000000000000000000" pitchFamily="2" charset="2"/>
              <a:buChar char="§"/>
              <a:defRPr sz="1588">
                <a:latin typeface="Palatino Linotype" panose="02040502050505030304" pitchFamily="18" charset="0"/>
              </a:defRPr>
            </a:lvl2pPr>
            <a:lvl3pPr marL="858697" indent="-204518">
              <a:buClr>
                <a:schemeClr val="tx2"/>
              </a:buClr>
              <a:buFont typeface="Courier New" panose="02070309020205020404" pitchFamily="49" charset="0"/>
              <a:buChar char="o"/>
              <a:defRPr sz="1412">
                <a:latin typeface="Palatino Linotype" panose="02040502050505030304" pitchFamily="18" charset="0"/>
              </a:defRPr>
            </a:lvl3pPr>
            <a:lvl4pPr marL="1106640" indent="-196113">
              <a:buClr>
                <a:schemeClr val="tx2"/>
              </a:buClr>
              <a:defRPr sz="1235">
                <a:latin typeface="Palatino Linotype" panose="02040502050505030304" pitchFamily="18" charset="0"/>
              </a:defRPr>
            </a:lvl4pPr>
            <a:lvl5pPr marL="1262130" indent="-155490">
              <a:buClr>
                <a:schemeClr val="tx2"/>
              </a:buClr>
              <a:defRPr sz="1059">
                <a:latin typeface="Palatino Linotype" panose="020405020505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800524" y="6581003"/>
            <a:ext cx="1344149" cy="255326"/>
          </a:xfrm>
          <a:prstGeom prst="rect">
            <a:avLst/>
          </a:prstGeom>
          <a:noFill/>
        </p:spPr>
        <p:txBody>
          <a:bodyPr wrap="square" rtlCol="0">
            <a:spAutoFit/>
          </a:bodyPr>
          <a:lstStyle/>
          <a:p>
            <a:pPr algn="r"/>
            <a:fld id="{00102D1B-0293-4647-B4E5-AE469158D403}" type="slidenum">
              <a:rPr lang="en-US" sz="1059" smtClean="0">
                <a:solidFill>
                  <a:schemeClr val="bg1">
                    <a:lumMod val="50000"/>
                  </a:schemeClr>
                </a:solidFill>
              </a:rPr>
              <a:pPr algn="r"/>
              <a:t>‹#›</a:t>
            </a:fld>
            <a:endParaRPr lang="en-US" sz="882" dirty="0">
              <a:solidFill>
                <a:schemeClr val="bg1">
                  <a:lumMod val="50000"/>
                </a:schemeClr>
              </a:solidFill>
            </a:endParaRPr>
          </a:p>
        </p:txBody>
      </p:sp>
      <p:cxnSp>
        <p:nvCxnSpPr>
          <p:cNvPr id="6" name="Straight Connector 5"/>
          <p:cNvCxnSpPr/>
          <p:nvPr userDrawn="1"/>
        </p:nvCxnSpPr>
        <p:spPr>
          <a:xfrm>
            <a:off x="335362" y="1340768"/>
            <a:ext cx="11617291" cy="0"/>
          </a:xfrm>
          <a:prstGeom prst="line">
            <a:avLst/>
          </a:prstGeom>
          <a:ln w="25400" cap="rnd">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0" hasCustomPrompt="1"/>
          </p:nvPr>
        </p:nvSpPr>
        <p:spPr>
          <a:xfrm>
            <a:off x="335362" y="1332297"/>
            <a:ext cx="7506287" cy="309082"/>
          </a:xfrm>
        </p:spPr>
        <p:txBody>
          <a:bodyPr>
            <a:normAutofit/>
          </a:bodyPr>
          <a:lstStyle>
            <a:lvl1pPr marL="0" indent="0">
              <a:buNone/>
              <a:defRPr sz="1235" i="1">
                <a:latin typeface="Palatino Linotype" panose="02040502050505030304" pitchFamily="18" charset="0"/>
              </a:defRPr>
            </a:lvl1pPr>
            <a:lvl2pPr marL="609353" indent="-205920">
              <a:defRPr sz="1588">
                <a:latin typeface="Palatino Linotype" panose="02040502050505030304" pitchFamily="18" charset="0"/>
              </a:defRPr>
            </a:lvl2pPr>
            <a:lvl3pPr marL="910527" indent="-207320">
              <a:buFont typeface="Wingdings" panose="05000000000000000000" pitchFamily="2" charset="2"/>
              <a:buChar char="§"/>
              <a:defRPr sz="1412">
                <a:latin typeface="Palatino Linotype" panose="02040502050505030304" pitchFamily="18" charset="0"/>
              </a:defRPr>
            </a:lvl3pPr>
            <a:lvl4pPr marL="1210300" indent="-197515">
              <a:buFont typeface="Arial" panose="020B0604020202020204" pitchFamily="34" charset="0"/>
              <a:buChar char="»"/>
              <a:defRPr sz="1235">
                <a:latin typeface="Palatino Linotype" panose="02040502050505030304" pitchFamily="18" charset="0"/>
              </a:defRPr>
            </a:lvl4pPr>
            <a:lvl5pPr>
              <a:defRPr sz="1329">
                <a:latin typeface="Palatino Linotype" panose="02040502050505030304" pitchFamily="18" charset="0"/>
              </a:defRPr>
            </a:lvl5pPr>
          </a:lstStyle>
          <a:p>
            <a:pPr lvl="0"/>
            <a:r>
              <a:rPr lang="en-US" dirty="0"/>
              <a:t>Click to edit Master text styles</a:t>
            </a:r>
          </a:p>
        </p:txBody>
      </p:sp>
    </p:spTree>
    <p:extLst>
      <p:ext uri="{BB962C8B-B14F-4D97-AF65-F5344CB8AC3E}">
        <p14:creationId xmlns:p14="http://schemas.microsoft.com/office/powerpoint/2010/main" val="10330724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04666"/>
            <a:ext cx="12192000" cy="926976"/>
          </a:xfrm>
        </p:spPr>
        <p:txBody>
          <a:bodyPr>
            <a:normAutofit/>
          </a:bodyPr>
          <a:lstStyle>
            <a:lvl1pPr>
              <a:defRPr sz="3882">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335362" y="1844827"/>
            <a:ext cx="11617291" cy="4736177"/>
          </a:xfrm>
        </p:spPr>
        <p:txBody>
          <a:bodyPr/>
          <a:lstStyle>
            <a:lvl1pPr marL="254947" indent="-254947">
              <a:buClr>
                <a:schemeClr val="tx2"/>
              </a:buClr>
              <a:buSzPct val="90000"/>
              <a:buFont typeface="Palatino Linotype" panose="02040502050505030304" pitchFamily="18" charset="0"/>
              <a:buChar char="•"/>
              <a:defRPr sz="1765">
                <a:latin typeface="Palatino Linotype" panose="02040502050505030304" pitchFamily="18" charset="0"/>
              </a:defRPr>
            </a:lvl1pPr>
            <a:lvl2pPr marL="557522" indent="-200316">
              <a:buClr>
                <a:schemeClr val="tx2"/>
              </a:buClr>
              <a:buSzPct val="90000"/>
              <a:buFont typeface="Wingdings" panose="05000000000000000000" pitchFamily="2" charset="2"/>
              <a:buChar char="§"/>
              <a:defRPr sz="1588">
                <a:latin typeface="Palatino Linotype" panose="02040502050505030304" pitchFamily="18" charset="0"/>
              </a:defRPr>
            </a:lvl2pPr>
            <a:lvl3pPr marL="858697" indent="-204518">
              <a:buClr>
                <a:schemeClr val="tx2"/>
              </a:buClr>
              <a:buFont typeface="Courier New" panose="02070309020205020404" pitchFamily="49" charset="0"/>
              <a:buChar char="o"/>
              <a:defRPr sz="1412">
                <a:latin typeface="Palatino Linotype" panose="02040502050505030304" pitchFamily="18" charset="0"/>
              </a:defRPr>
            </a:lvl3pPr>
            <a:lvl4pPr marL="1106640" indent="-196113">
              <a:buClr>
                <a:schemeClr val="tx2"/>
              </a:buClr>
              <a:defRPr sz="1235">
                <a:latin typeface="Palatino Linotype" panose="02040502050505030304" pitchFamily="18" charset="0"/>
              </a:defRPr>
            </a:lvl4pPr>
            <a:lvl5pPr marL="1262130" indent="-155490">
              <a:buClr>
                <a:schemeClr val="tx2"/>
              </a:buClr>
              <a:defRPr sz="1059">
                <a:latin typeface="Palatino Linotype" panose="020405020505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800524" y="6581003"/>
            <a:ext cx="1344149" cy="255326"/>
          </a:xfrm>
          <a:prstGeom prst="rect">
            <a:avLst/>
          </a:prstGeom>
          <a:noFill/>
        </p:spPr>
        <p:txBody>
          <a:bodyPr wrap="square" rtlCol="0">
            <a:spAutoFit/>
          </a:bodyPr>
          <a:lstStyle/>
          <a:p>
            <a:pPr algn="r"/>
            <a:fld id="{00102D1B-0293-4647-B4E5-AE469158D403}" type="slidenum">
              <a:rPr lang="en-US" sz="1059" smtClean="0">
                <a:solidFill>
                  <a:schemeClr val="bg1">
                    <a:lumMod val="50000"/>
                  </a:schemeClr>
                </a:solidFill>
              </a:rPr>
              <a:pPr algn="r"/>
              <a:t>‹#›</a:t>
            </a:fld>
            <a:endParaRPr lang="en-US" sz="882" dirty="0">
              <a:solidFill>
                <a:schemeClr val="bg1">
                  <a:lumMod val="50000"/>
                </a:schemeClr>
              </a:solidFill>
            </a:endParaRPr>
          </a:p>
        </p:txBody>
      </p:sp>
      <p:cxnSp>
        <p:nvCxnSpPr>
          <p:cNvPr id="6" name="Straight Connector 5"/>
          <p:cNvCxnSpPr/>
          <p:nvPr userDrawn="1"/>
        </p:nvCxnSpPr>
        <p:spPr>
          <a:xfrm>
            <a:off x="335362" y="1340768"/>
            <a:ext cx="11617291" cy="0"/>
          </a:xfrm>
          <a:prstGeom prst="line">
            <a:avLst/>
          </a:prstGeom>
          <a:ln w="25400" cap="rnd">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0" hasCustomPrompt="1"/>
          </p:nvPr>
        </p:nvSpPr>
        <p:spPr>
          <a:xfrm>
            <a:off x="335362" y="1332297"/>
            <a:ext cx="7506287" cy="309082"/>
          </a:xfrm>
        </p:spPr>
        <p:txBody>
          <a:bodyPr>
            <a:normAutofit/>
          </a:bodyPr>
          <a:lstStyle>
            <a:lvl1pPr marL="0" indent="0">
              <a:buNone/>
              <a:defRPr sz="1235" i="1">
                <a:latin typeface="Palatino Linotype" panose="02040502050505030304" pitchFamily="18" charset="0"/>
              </a:defRPr>
            </a:lvl1pPr>
            <a:lvl2pPr marL="609353" indent="-205920">
              <a:defRPr sz="1588">
                <a:latin typeface="Palatino Linotype" panose="02040502050505030304" pitchFamily="18" charset="0"/>
              </a:defRPr>
            </a:lvl2pPr>
            <a:lvl3pPr marL="910527" indent="-207320">
              <a:buFont typeface="Wingdings" panose="05000000000000000000" pitchFamily="2" charset="2"/>
              <a:buChar char="§"/>
              <a:defRPr sz="1412">
                <a:latin typeface="Palatino Linotype" panose="02040502050505030304" pitchFamily="18" charset="0"/>
              </a:defRPr>
            </a:lvl3pPr>
            <a:lvl4pPr marL="1210300" indent="-197515">
              <a:buFont typeface="Arial" panose="020B0604020202020204" pitchFamily="34" charset="0"/>
              <a:buChar char="»"/>
              <a:defRPr sz="1235">
                <a:latin typeface="Palatino Linotype" panose="02040502050505030304" pitchFamily="18" charset="0"/>
              </a:defRPr>
            </a:lvl4pPr>
            <a:lvl5pPr>
              <a:defRPr sz="1329">
                <a:latin typeface="Palatino Linotype" panose="02040502050505030304" pitchFamily="18" charset="0"/>
              </a:defRPr>
            </a:lvl5pPr>
          </a:lstStyle>
          <a:p>
            <a:pPr lvl="0"/>
            <a:r>
              <a:rPr lang="en-US" dirty="0"/>
              <a:t>Click to edit Master text styles</a:t>
            </a:r>
          </a:p>
        </p:txBody>
      </p:sp>
    </p:spTree>
    <p:extLst>
      <p:ext uri="{BB962C8B-B14F-4D97-AF65-F5344CB8AC3E}">
        <p14:creationId xmlns:p14="http://schemas.microsoft.com/office/powerpoint/2010/main" val="21731755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04666"/>
            <a:ext cx="12192000" cy="926976"/>
          </a:xfrm>
        </p:spPr>
        <p:txBody>
          <a:bodyPr>
            <a:normAutofit/>
          </a:bodyPr>
          <a:lstStyle>
            <a:lvl1pPr>
              <a:defRPr sz="3882">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335362" y="1844827"/>
            <a:ext cx="11617291" cy="4736177"/>
          </a:xfrm>
        </p:spPr>
        <p:txBody>
          <a:bodyPr/>
          <a:lstStyle>
            <a:lvl1pPr marL="254947" indent="-254947">
              <a:buClr>
                <a:schemeClr val="tx2"/>
              </a:buClr>
              <a:buSzPct val="90000"/>
              <a:buFont typeface="Palatino Linotype" panose="02040502050505030304" pitchFamily="18" charset="0"/>
              <a:buChar char="•"/>
              <a:defRPr sz="1765">
                <a:latin typeface="Palatino Linotype" panose="02040502050505030304" pitchFamily="18" charset="0"/>
              </a:defRPr>
            </a:lvl1pPr>
            <a:lvl2pPr marL="557522" indent="-200316">
              <a:buClr>
                <a:schemeClr val="tx2"/>
              </a:buClr>
              <a:buSzPct val="90000"/>
              <a:buFont typeface="Wingdings" panose="05000000000000000000" pitchFamily="2" charset="2"/>
              <a:buChar char="§"/>
              <a:defRPr sz="1588">
                <a:latin typeface="Palatino Linotype" panose="02040502050505030304" pitchFamily="18" charset="0"/>
              </a:defRPr>
            </a:lvl2pPr>
            <a:lvl3pPr marL="858697" indent="-204518">
              <a:buClr>
                <a:schemeClr val="tx2"/>
              </a:buClr>
              <a:buFont typeface="Courier New" panose="02070309020205020404" pitchFamily="49" charset="0"/>
              <a:buChar char="o"/>
              <a:defRPr sz="1412">
                <a:latin typeface="Palatino Linotype" panose="02040502050505030304" pitchFamily="18" charset="0"/>
              </a:defRPr>
            </a:lvl3pPr>
            <a:lvl4pPr marL="1106640" indent="-196113">
              <a:buClr>
                <a:schemeClr val="tx2"/>
              </a:buClr>
              <a:defRPr sz="1235">
                <a:latin typeface="Palatino Linotype" panose="02040502050505030304" pitchFamily="18" charset="0"/>
              </a:defRPr>
            </a:lvl4pPr>
            <a:lvl5pPr marL="1262130" indent="-155490">
              <a:buClr>
                <a:schemeClr val="tx2"/>
              </a:buClr>
              <a:defRPr sz="1059">
                <a:latin typeface="Palatino Linotype" panose="020405020505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800524" y="6581003"/>
            <a:ext cx="1344149" cy="255326"/>
          </a:xfrm>
          <a:prstGeom prst="rect">
            <a:avLst/>
          </a:prstGeom>
          <a:noFill/>
        </p:spPr>
        <p:txBody>
          <a:bodyPr wrap="square" rtlCol="0">
            <a:spAutoFit/>
          </a:bodyPr>
          <a:lstStyle/>
          <a:p>
            <a:pPr algn="r"/>
            <a:fld id="{00102D1B-0293-4647-B4E5-AE469158D403}" type="slidenum">
              <a:rPr lang="en-US" sz="1059" smtClean="0">
                <a:solidFill>
                  <a:schemeClr val="bg1">
                    <a:lumMod val="50000"/>
                  </a:schemeClr>
                </a:solidFill>
              </a:rPr>
              <a:pPr algn="r"/>
              <a:t>‹#›</a:t>
            </a:fld>
            <a:endParaRPr lang="en-US" sz="882" dirty="0">
              <a:solidFill>
                <a:schemeClr val="bg1">
                  <a:lumMod val="50000"/>
                </a:schemeClr>
              </a:solidFill>
            </a:endParaRPr>
          </a:p>
        </p:txBody>
      </p:sp>
      <p:cxnSp>
        <p:nvCxnSpPr>
          <p:cNvPr id="6" name="Straight Connector 5"/>
          <p:cNvCxnSpPr/>
          <p:nvPr userDrawn="1"/>
        </p:nvCxnSpPr>
        <p:spPr>
          <a:xfrm>
            <a:off x="335362" y="1340768"/>
            <a:ext cx="11617291" cy="0"/>
          </a:xfrm>
          <a:prstGeom prst="line">
            <a:avLst/>
          </a:prstGeom>
          <a:ln w="25400" cap="rnd">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0" hasCustomPrompt="1"/>
          </p:nvPr>
        </p:nvSpPr>
        <p:spPr>
          <a:xfrm>
            <a:off x="335362" y="1332297"/>
            <a:ext cx="7506287" cy="309082"/>
          </a:xfrm>
        </p:spPr>
        <p:txBody>
          <a:bodyPr>
            <a:normAutofit/>
          </a:bodyPr>
          <a:lstStyle>
            <a:lvl1pPr marL="0" indent="0">
              <a:buNone/>
              <a:defRPr sz="1235" i="1">
                <a:latin typeface="Palatino Linotype" panose="02040502050505030304" pitchFamily="18" charset="0"/>
              </a:defRPr>
            </a:lvl1pPr>
            <a:lvl2pPr marL="609353" indent="-205920">
              <a:defRPr sz="1588">
                <a:latin typeface="Palatino Linotype" panose="02040502050505030304" pitchFamily="18" charset="0"/>
              </a:defRPr>
            </a:lvl2pPr>
            <a:lvl3pPr marL="910527" indent="-207320">
              <a:buFont typeface="Wingdings" panose="05000000000000000000" pitchFamily="2" charset="2"/>
              <a:buChar char="§"/>
              <a:defRPr sz="1412">
                <a:latin typeface="Palatino Linotype" panose="02040502050505030304" pitchFamily="18" charset="0"/>
              </a:defRPr>
            </a:lvl3pPr>
            <a:lvl4pPr marL="1210300" indent="-197515">
              <a:buFont typeface="Arial" panose="020B0604020202020204" pitchFamily="34" charset="0"/>
              <a:buChar char="»"/>
              <a:defRPr sz="1235">
                <a:latin typeface="Palatino Linotype" panose="02040502050505030304" pitchFamily="18" charset="0"/>
              </a:defRPr>
            </a:lvl4pPr>
            <a:lvl5pPr>
              <a:defRPr sz="1329">
                <a:latin typeface="Palatino Linotype" panose="02040502050505030304" pitchFamily="18" charset="0"/>
              </a:defRPr>
            </a:lvl5pPr>
          </a:lstStyle>
          <a:p>
            <a:pPr lvl="0"/>
            <a:r>
              <a:rPr lang="en-US" dirty="0"/>
              <a:t>Click to edit Master text styles</a:t>
            </a:r>
          </a:p>
        </p:txBody>
      </p:sp>
    </p:spTree>
    <p:extLst>
      <p:ext uri="{BB962C8B-B14F-4D97-AF65-F5344CB8AC3E}">
        <p14:creationId xmlns:p14="http://schemas.microsoft.com/office/powerpoint/2010/main" val="528866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3074" name="Picture 2"/>
          <p:cNvPicPr preferRelativeResize="0">
            <a:picLocks noChangeArrowheads="1"/>
          </p:cNvPicPr>
          <p:nvPr userDrawn="1"/>
        </p:nvPicPr>
        <p:blipFill>
          <a:blip r:embed="rId2" cstate="print">
            <a:extLst>
              <a:ext uri="{BEBA8EAE-BF5A-486C-A8C5-ECC9F3942E4B}">
                <a14:imgProps xmlns:a14="http://schemas.microsoft.com/office/drawing/2010/main">
                  <a14:imgLayer r:embed="rId3">
                    <a14:imgEffect>
                      <a14:brightnessContrast bright="5000"/>
                    </a14:imgEffect>
                  </a14:imgLayer>
                </a14:imgProps>
              </a:ext>
              <a:ext uri="{28A0092B-C50C-407E-A947-70E740481C1C}">
                <a14:useLocalDpi xmlns:a14="http://schemas.microsoft.com/office/drawing/2010/main" val="0"/>
              </a:ext>
            </a:extLst>
          </a:blip>
          <a:stretch>
            <a:fillRect/>
          </a:stretch>
        </p:blipFill>
        <p:spPr bwMode="auto">
          <a:xfrm>
            <a:off x="143338" y="104357"/>
            <a:ext cx="11902612" cy="6636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914400" y="2130426"/>
            <a:ext cx="10363200" cy="1470025"/>
          </a:xfrm>
        </p:spPr>
        <p:txBody>
          <a:bodyPr/>
          <a:lstStyle>
            <a:lvl1pPr>
              <a:defRPr/>
            </a:lvl1pPr>
          </a:lstStyle>
          <a:p>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99663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Rectangle 7"/>
          <p:cNvSpPr>
            <a:spLocks noChangeArrowheads="1"/>
          </p:cNvSpPr>
          <p:nvPr userDrawn="1"/>
        </p:nvSpPr>
        <p:spPr bwMode="grayWhite">
          <a:xfrm>
            <a:off x="1" y="6740526"/>
            <a:ext cx="12189884" cy="117475"/>
          </a:xfrm>
          <a:prstGeom prst="rect">
            <a:avLst/>
          </a:prstGeom>
          <a:gradFill rotWithShape="1">
            <a:gsLst>
              <a:gs pos="0">
                <a:srgbClr val="996633"/>
              </a:gs>
              <a:gs pos="100000">
                <a:schemeClr val="bg1"/>
              </a:gs>
            </a:gsLst>
            <a:lin ang="5400000" scaled="1"/>
          </a:gradFill>
          <a:ln w="9525">
            <a:noFill/>
            <a:miter lim="800000"/>
            <a:headEnd/>
            <a:tailEnd/>
          </a:ln>
          <a:effectLst/>
        </p:spPr>
        <p:txBody>
          <a:bodyPr wrap="none" anchor="ctr"/>
          <a:lstStyle/>
          <a:p>
            <a:pPr>
              <a:defRPr/>
            </a:pPr>
            <a:endParaRPr lang="en-US" sz="1800"/>
          </a:p>
        </p:txBody>
      </p:sp>
      <p:sp>
        <p:nvSpPr>
          <p:cNvPr id="8" name="Rectangle 8"/>
          <p:cNvSpPr>
            <a:spLocks noChangeArrowheads="1"/>
          </p:cNvSpPr>
          <p:nvPr userDrawn="1"/>
        </p:nvSpPr>
        <p:spPr bwMode="blackWhite">
          <a:xfrm>
            <a:off x="1" y="1"/>
            <a:ext cx="150284" cy="6856413"/>
          </a:xfrm>
          <a:prstGeom prst="rect">
            <a:avLst/>
          </a:prstGeom>
          <a:gradFill rotWithShape="1">
            <a:gsLst>
              <a:gs pos="0">
                <a:srgbClr val="996633"/>
              </a:gs>
              <a:gs pos="50000">
                <a:schemeClr val="bg1"/>
              </a:gs>
              <a:gs pos="100000">
                <a:srgbClr val="996633"/>
              </a:gs>
            </a:gsLst>
            <a:lin ang="5400000" scaled="1"/>
          </a:gradFill>
          <a:ln w="9525">
            <a:noFill/>
            <a:miter lim="800000"/>
            <a:headEnd/>
            <a:tailEnd/>
          </a:ln>
          <a:effectLst/>
        </p:spPr>
        <p:txBody>
          <a:bodyPr wrap="none" anchor="ctr"/>
          <a:lstStyle/>
          <a:p>
            <a:pPr>
              <a:defRPr/>
            </a:pPr>
            <a:endParaRPr lang="en-US" sz="1800"/>
          </a:p>
        </p:txBody>
      </p:sp>
      <p:sp>
        <p:nvSpPr>
          <p:cNvPr id="9" name="Rectangle 9"/>
          <p:cNvSpPr>
            <a:spLocks noChangeArrowheads="1"/>
          </p:cNvSpPr>
          <p:nvPr userDrawn="1"/>
        </p:nvSpPr>
        <p:spPr bwMode="grayWhite">
          <a:xfrm>
            <a:off x="1" y="0"/>
            <a:ext cx="12189884" cy="88900"/>
          </a:xfrm>
          <a:prstGeom prst="rect">
            <a:avLst/>
          </a:prstGeom>
          <a:gradFill rotWithShape="1">
            <a:gsLst>
              <a:gs pos="0">
                <a:srgbClr val="996633"/>
              </a:gs>
              <a:gs pos="100000">
                <a:schemeClr val="bg1"/>
              </a:gs>
            </a:gsLst>
            <a:lin ang="5400000" scaled="1"/>
          </a:gradFill>
          <a:ln w="9525">
            <a:noFill/>
            <a:miter lim="800000"/>
            <a:headEnd/>
            <a:tailEnd/>
          </a:ln>
          <a:effectLst/>
        </p:spPr>
        <p:txBody>
          <a:bodyPr wrap="none" anchor="ctr"/>
          <a:lstStyle/>
          <a:p>
            <a:pPr>
              <a:defRPr/>
            </a:pPr>
            <a:endParaRPr lang="en-US" sz="1800"/>
          </a:p>
        </p:txBody>
      </p:sp>
      <p:sp>
        <p:nvSpPr>
          <p:cNvPr id="10" name="Rectangle 10"/>
          <p:cNvSpPr>
            <a:spLocks noChangeArrowheads="1"/>
          </p:cNvSpPr>
          <p:nvPr userDrawn="1"/>
        </p:nvSpPr>
        <p:spPr bwMode="blackWhite">
          <a:xfrm>
            <a:off x="12045952" y="0"/>
            <a:ext cx="146049" cy="6858000"/>
          </a:xfrm>
          <a:prstGeom prst="rect">
            <a:avLst/>
          </a:prstGeom>
          <a:gradFill rotWithShape="1">
            <a:gsLst>
              <a:gs pos="0">
                <a:srgbClr val="996633"/>
              </a:gs>
              <a:gs pos="100000">
                <a:schemeClr val="bg1"/>
              </a:gs>
            </a:gsLst>
            <a:lin ang="5400000" scaled="1"/>
          </a:gradFill>
          <a:ln w="9525">
            <a:noFill/>
            <a:miter lim="800000"/>
            <a:headEnd/>
            <a:tailEnd/>
          </a:ln>
          <a:effectLst/>
        </p:spPr>
        <p:txBody>
          <a:bodyPr wrap="none" anchor="ctr"/>
          <a:lstStyle/>
          <a:p>
            <a:pPr>
              <a:defRPr/>
            </a:pPr>
            <a:endParaRPr lang="en-US" sz="1800"/>
          </a:p>
        </p:txBody>
      </p:sp>
      <p:sp>
        <p:nvSpPr>
          <p:cNvPr id="13" name="Slide Number Placeholder 5"/>
          <p:cNvSpPr>
            <a:spLocks noGrp="1"/>
          </p:cNvSpPr>
          <p:nvPr>
            <p:ph type="sldNum" sz="quarter" idx="4"/>
          </p:nvPr>
        </p:nvSpPr>
        <p:spPr>
          <a:xfrm>
            <a:off x="8688288" y="6525345"/>
            <a:ext cx="3360373" cy="215181"/>
          </a:xfrm>
          <a:prstGeom prst="rect">
            <a:avLst/>
          </a:prstGeom>
        </p:spPr>
        <p:txBody>
          <a:bodyPr vert="horz" lIns="91440" tIns="45720" rIns="91440" bIns="45720" rtlCol="0" anchor="ctr"/>
          <a:lstStyle>
            <a:lvl1pPr algn="r">
              <a:defRPr sz="1200">
                <a:solidFill>
                  <a:srgbClr val="996633"/>
                </a:solidFill>
              </a:defRPr>
            </a:lvl1pPr>
          </a:lstStyle>
          <a:p>
            <a:r>
              <a:rPr lang="en-US" dirty="0"/>
              <a:t>© T. Theocharides, 2023.   </a:t>
            </a:r>
            <a:fld id="{DBC3780C-3FFF-490E-B2E7-EBE978EE7150}" type="slidenum">
              <a:rPr lang="en-US" smtClean="0"/>
              <a:pPr/>
              <a:t>‹#›</a:t>
            </a:fld>
            <a:endParaRPr lang="en-US" dirty="0"/>
          </a:p>
        </p:txBody>
      </p:sp>
      <p:pic>
        <p:nvPicPr>
          <p:cNvPr id="5" name="Picture 4" descr="A pink and black logo&#10;&#10;Description automatically generated">
            <a:extLst>
              <a:ext uri="{FF2B5EF4-FFF2-40B4-BE49-F238E27FC236}">
                <a16:creationId xmlns:a16="http://schemas.microsoft.com/office/drawing/2014/main" id="{8AD5A3E4-D80E-DB95-6492-25902916A8B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70985" y="122183"/>
            <a:ext cx="4592988" cy="595517"/>
          </a:xfrm>
          <a:prstGeom prst="rect">
            <a:avLst/>
          </a:prstGeom>
        </p:spPr>
      </p:pic>
      <p:pic>
        <p:nvPicPr>
          <p:cNvPr id="14" name="Picture 13" descr="Yellow and orange text on a black background&#10;&#10;Description automatically generated">
            <a:extLst>
              <a:ext uri="{FF2B5EF4-FFF2-40B4-BE49-F238E27FC236}">
                <a16:creationId xmlns:a16="http://schemas.microsoft.com/office/drawing/2014/main" id="{66CC80E6-797A-0326-5BB9-54C1CAA6706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315130" y="55805"/>
            <a:ext cx="3757534" cy="661895"/>
          </a:xfrm>
          <a:prstGeom prst="rect">
            <a:avLst/>
          </a:prstGeom>
        </p:spPr>
      </p:pic>
      <p:pic>
        <p:nvPicPr>
          <p:cNvPr id="16" name="Picture 15" descr="A black background with yellow text&#10;&#10;Description automatically generated">
            <a:extLst>
              <a:ext uri="{FF2B5EF4-FFF2-40B4-BE49-F238E27FC236}">
                <a16:creationId xmlns:a16="http://schemas.microsoft.com/office/drawing/2014/main" id="{86225A57-D276-82EB-3F8F-89D3A0BAF6E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3989" y="87914"/>
            <a:ext cx="2761651" cy="710673"/>
          </a:xfrm>
          <a:prstGeom prst="rect">
            <a:avLst/>
          </a:prstGeom>
        </p:spPr>
      </p:pic>
      <p:sp>
        <p:nvSpPr>
          <p:cNvPr id="18" name="TextBox 17">
            <a:extLst>
              <a:ext uri="{FF2B5EF4-FFF2-40B4-BE49-F238E27FC236}">
                <a16:creationId xmlns:a16="http://schemas.microsoft.com/office/drawing/2014/main" id="{1EE61725-9E1E-FCE8-4EC0-E66304B1AF76}"/>
              </a:ext>
            </a:extLst>
          </p:cNvPr>
          <p:cNvSpPr txBox="1"/>
          <p:nvPr userDrawn="1"/>
        </p:nvSpPr>
        <p:spPr>
          <a:xfrm>
            <a:off x="73211" y="6432584"/>
            <a:ext cx="6097464" cy="369332"/>
          </a:xfrm>
          <a:prstGeom prst="rect">
            <a:avLst/>
          </a:prstGeom>
          <a:noFill/>
        </p:spPr>
        <p:txBody>
          <a:bodyPr wrap="square">
            <a:spAutoFit/>
          </a:bodyPr>
          <a:lstStyle/>
          <a:p>
            <a:r>
              <a:rPr lang="en-US" dirty="0"/>
              <a:t>MAI 642 –Deep Learning</a:t>
            </a:r>
          </a:p>
        </p:txBody>
      </p:sp>
    </p:spTree>
    <p:extLst>
      <p:ext uri="{BB962C8B-B14F-4D97-AF65-F5344CB8AC3E}">
        <p14:creationId xmlns:p14="http://schemas.microsoft.com/office/powerpoint/2010/main" val="433878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04666"/>
            <a:ext cx="12192000" cy="926976"/>
          </a:xfrm>
        </p:spPr>
        <p:txBody>
          <a:bodyPr>
            <a:normAutofit/>
          </a:bodyPr>
          <a:lstStyle>
            <a:lvl1pPr>
              <a:defRPr sz="3882">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335362" y="1844827"/>
            <a:ext cx="11617291" cy="4736177"/>
          </a:xfrm>
        </p:spPr>
        <p:txBody>
          <a:bodyPr/>
          <a:lstStyle>
            <a:lvl1pPr marL="254947" indent="-254947">
              <a:buClr>
                <a:schemeClr val="tx2"/>
              </a:buClr>
              <a:buSzPct val="90000"/>
              <a:buFont typeface="Palatino Linotype" panose="02040502050505030304" pitchFamily="18" charset="0"/>
              <a:buChar char="•"/>
              <a:defRPr sz="1765">
                <a:latin typeface="Palatino Linotype" panose="02040502050505030304" pitchFamily="18" charset="0"/>
              </a:defRPr>
            </a:lvl1pPr>
            <a:lvl2pPr marL="557522" indent="-200316">
              <a:buClr>
                <a:schemeClr val="tx2"/>
              </a:buClr>
              <a:buSzPct val="90000"/>
              <a:buFont typeface="Wingdings" panose="05000000000000000000" pitchFamily="2" charset="2"/>
              <a:buChar char="§"/>
              <a:defRPr sz="1588">
                <a:latin typeface="Palatino Linotype" panose="02040502050505030304" pitchFamily="18" charset="0"/>
              </a:defRPr>
            </a:lvl2pPr>
            <a:lvl3pPr marL="858697" indent="-204518">
              <a:buClr>
                <a:schemeClr val="tx2"/>
              </a:buClr>
              <a:buFont typeface="Courier New" panose="02070309020205020404" pitchFamily="49" charset="0"/>
              <a:buChar char="o"/>
              <a:defRPr sz="1412">
                <a:latin typeface="Palatino Linotype" panose="02040502050505030304" pitchFamily="18" charset="0"/>
              </a:defRPr>
            </a:lvl3pPr>
            <a:lvl4pPr marL="1106640" indent="-196113">
              <a:buClr>
                <a:schemeClr val="tx2"/>
              </a:buClr>
              <a:defRPr sz="1235">
                <a:latin typeface="Palatino Linotype" panose="02040502050505030304" pitchFamily="18" charset="0"/>
              </a:defRPr>
            </a:lvl4pPr>
            <a:lvl5pPr marL="1262130" indent="-155490">
              <a:buClr>
                <a:schemeClr val="tx2"/>
              </a:buClr>
              <a:defRPr sz="1059">
                <a:latin typeface="Palatino Linotype" panose="020405020505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800524" y="6581003"/>
            <a:ext cx="1344149" cy="255326"/>
          </a:xfrm>
          <a:prstGeom prst="rect">
            <a:avLst/>
          </a:prstGeom>
          <a:noFill/>
        </p:spPr>
        <p:txBody>
          <a:bodyPr wrap="square" rtlCol="0">
            <a:spAutoFit/>
          </a:bodyPr>
          <a:lstStyle/>
          <a:p>
            <a:pPr algn="r"/>
            <a:fld id="{00102D1B-0293-4647-B4E5-AE469158D403}" type="slidenum">
              <a:rPr lang="en-US" sz="1059" smtClean="0">
                <a:solidFill>
                  <a:schemeClr val="bg1">
                    <a:lumMod val="50000"/>
                  </a:schemeClr>
                </a:solidFill>
              </a:rPr>
              <a:pPr algn="r"/>
              <a:t>‹#›</a:t>
            </a:fld>
            <a:endParaRPr lang="en-US" sz="882" dirty="0">
              <a:solidFill>
                <a:schemeClr val="bg1">
                  <a:lumMod val="50000"/>
                </a:schemeClr>
              </a:solidFill>
            </a:endParaRPr>
          </a:p>
        </p:txBody>
      </p:sp>
      <p:cxnSp>
        <p:nvCxnSpPr>
          <p:cNvPr id="6" name="Straight Connector 5"/>
          <p:cNvCxnSpPr/>
          <p:nvPr userDrawn="1"/>
        </p:nvCxnSpPr>
        <p:spPr>
          <a:xfrm>
            <a:off x="335362" y="1340768"/>
            <a:ext cx="11617291" cy="0"/>
          </a:xfrm>
          <a:prstGeom prst="line">
            <a:avLst/>
          </a:prstGeom>
          <a:ln w="25400" cap="rnd">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0" hasCustomPrompt="1"/>
          </p:nvPr>
        </p:nvSpPr>
        <p:spPr>
          <a:xfrm>
            <a:off x="335362" y="1332297"/>
            <a:ext cx="7506287" cy="309082"/>
          </a:xfrm>
        </p:spPr>
        <p:txBody>
          <a:bodyPr>
            <a:normAutofit/>
          </a:bodyPr>
          <a:lstStyle>
            <a:lvl1pPr marL="0" indent="0">
              <a:buNone/>
              <a:defRPr sz="1235" i="1">
                <a:latin typeface="Palatino Linotype" panose="02040502050505030304" pitchFamily="18" charset="0"/>
              </a:defRPr>
            </a:lvl1pPr>
            <a:lvl2pPr marL="609353" indent="-205920">
              <a:defRPr sz="1588">
                <a:latin typeface="Palatino Linotype" panose="02040502050505030304" pitchFamily="18" charset="0"/>
              </a:defRPr>
            </a:lvl2pPr>
            <a:lvl3pPr marL="910527" indent="-207320">
              <a:buFont typeface="Wingdings" panose="05000000000000000000" pitchFamily="2" charset="2"/>
              <a:buChar char="§"/>
              <a:defRPr sz="1412">
                <a:latin typeface="Palatino Linotype" panose="02040502050505030304" pitchFamily="18" charset="0"/>
              </a:defRPr>
            </a:lvl3pPr>
            <a:lvl4pPr marL="1210300" indent="-197515">
              <a:buFont typeface="Arial" panose="020B0604020202020204" pitchFamily="34" charset="0"/>
              <a:buChar char="»"/>
              <a:defRPr sz="1235">
                <a:latin typeface="Palatino Linotype" panose="02040502050505030304" pitchFamily="18" charset="0"/>
              </a:defRPr>
            </a:lvl4pPr>
            <a:lvl5pPr>
              <a:defRPr sz="1329">
                <a:latin typeface="Palatino Linotype" panose="02040502050505030304" pitchFamily="18" charset="0"/>
              </a:defRPr>
            </a:lvl5pPr>
          </a:lstStyle>
          <a:p>
            <a:pPr lvl="0"/>
            <a:r>
              <a:rPr lang="en-US" dirty="0"/>
              <a:t>Click to edit Master text styles</a:t>
            </a:r>
          </a:p>
        </p:txBody>
      </p:sp>
    </p:spTree>
    <p:extLst>
      <p:ext uri="{BB962C8B-B14F-4D97-AF65-F5344CB8AC3E}">
        <p14:creationId xmlns:p14="http://schemas.microsoft.com/office/powerpoint/2010/main" val="35916899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04666"/>
            <a:ext cx="12192000" cy="926976"/>
          </a:xfrm>
        </p:spPr>
        <p:txBody>
          <a:bodyPr>
            <a:normAutofit/>
          </a:bodyPr>
          <a:lstStyle>
            <a:lvl1pPr>
              <a:defRPr sz="3882">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335362" y="1844827"/>
            <a:ext cx="11617291" cy="4736177"/>
          </a:xfrm>
        </p:spPr>
        <p:txBody>
          <a:bodyPr/>
          <a:lstStyle>
            <a:lvl1pPr marL="254947" indent="-254947">
              <a:buClr>
                <a:schemeClr val="tx2"/>
              </a:buClr>
              <a:buSzPct val="90000"/>
              <a:buFont typeface="Palatino Linotype" panose="02040502050505030304" pitchFamily="18" charset="0"/>
              <a:buChar char="•"/>
              <a:defRPr sz="1765">
                <a:latin typeface="Palatino Linotype" panose="02040502050505030304" pitchFamily="18" charset="0"/>
              </a:defRPr>
            </a:lvl1pPr>
            <a:lvl2pPr marL="557522" indent="-200316">
              <a:buClr>
                <a:schemeClr val="tx2"/>
              </a:buClr>
              <a:buSzPct val="90000"/>
              <a:buFont typeface="Wingdings" panose="05000000000000000000" pitchFamily="2" charset="2"/>
              <a:buChar char="§"/>
              <a:defRPr sz="1588">
                <a:latin typeface="Palatino Linotype" panose="02040502050505030304" pitchFamily="18" charset="0"/>
              </a:defRPr>
            </a:lvl2pPr>
            <a:lvl3pPr marL="858697" indent="-204518">
              <a:buClr>
                <a:schemeClr val="tx2"/>
              </a:buClr>
              <a:buFont typeface="Courier New" panose="02070309020205020404" pitchFamily="49" charset="0"/>
              <a:buChar char="o"/>
              <a:defRPr sz="1412">
                <a:latin typeface="Palatino Linotype" panose="02040502050505030304" pitchFamily="18" charset="0"/>
              </a:defRPr>
            </a:lvl3pPr>
            <a:lvl4pPr marL="1106640" indent="-196113">
              <a:buClr>
                <a:schemeClr val="tx2"/>
              </a:buClr>
              <a:defRPr sz="1235">
                <a:latin typeface="Palatino Linotype" panose="02040502050505030304" pitchFamily="18" charset="0"/>
              </a:defRPr>
            </a:lvl4pPr>
            <a:lvl5pPr marL="1262130" indent="-155490">
              <a:buClr>
                <a:schemeClr val="tx2"/>
              </a:buClr>
              <a:defRPr sz="1059">
                <a:latin typeface="Palatino Linotype" panose="020405020505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800524" y="6581003"/>
            <a:ext cx="1344149" cy="255326"/>
          </a:xfrm>
          <a:prstGeom prst="rect">
            <a:avLst/>
          </a:prstGeom>
          <a:noFill/>
        </p:spPr>
        <p:txBody>
          <a:bodyPr wrap="square" rtlCol="0">
            <a:spAutoFit/>
          </a:bodyPr>
          <a:lstStyle/>
          <a:p>
            <a:pPr algn="r"/>
            <a:fld id="{00102D1B-0293-4647-B4E5-AE469158D403}" type="slidenum">
              <a:rPr lang="en-US" sz="1059" smtClean="0">
                <a:solidFill>
                  <a:schemeClr val="bg1">
                    <a:lumMod val="50000"/>
                  </a:schemeClr>
                </a:solidFill>
              </a:rPr>
              <a:pPr algn="r"/>
              <a:t>‹#›</a:t>
            </a:fld>
            <a:endParaRPr lang="en-US" sz="882" dirty="0">
              <a:solidFill>
                <a:schemeClr val="bg1">
                  <a:lumMod val="50000"/>
                </a:schemeClr>
              </a:solidFill>
            </a:endParaRPr>
          </a:p>
        </p:txBody>
      </p:sp>
      <p:cxnSp>
        <p:nvCxnSpPr>
          <p:cNvPr id="6" name="Straight Connector 5"/>
          <p:cNvCxnSpPr/>
          <p:nvPr userDrawn="1"/>
        </p:nvCxnSpPr>
        <p:spPr>
          <a:xfrm>
            <a:off x="335362" y="1340768"/>
            <a:ext cx="11617291" cy="0"/>
          </a:xfrm>
          <a:prstGeom prst="line">
            <a:avLst/>
          </a:prstGeom>
          <a:ln w="25400" cap="rnd">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0" hasCustomPrompt="1"/>
          </p:nvPr>
        </p:nvSpPr>
        <p:spPr>
          <a:xfrm>
            <a:off x="335362" y="1332297"/>
            <a:ext cx="7506287" cy="309082"/>
          </a:xfrm>
        </p:spPr>
        <p:txBody>
          <a:bodyPr>
            <a:normAutofit/>
          </a:bodyPr>
          <a:lstStyle>
            <a:lvl1pPr marL="0" indent="0">
              <a:buNone/>
              <a:defRPr sz="1235" i="1">
                <a:latin typeface="Palatino Linotype" panose="02040502050505030304" pitchFamily="18" charset="0"/>
              </a:defRPr>
            </a:lvl1pPr>
            <a:lvl2pPr marL="609353" indent="-205920">
              <a:defRPr sz="1588">
                <a:latin typeface="Palatino Linotype" panose="02040502050505030304" pitchFamily="18" charset="0"/>
              </a:defRPr>
            </a:lvl2pPr>
            <a:lvl3pPr marL="910527" indent="-207320">
              <a:buFont typeface="Wingdings" panose="05000000000000000000" pitchFamily="2" charset="2"/>
              <a:buChar char="§"/>
              <a:defRPr sz="1412">
                <a:latin typeface="Palatino Linotype" panose="02040502050505030304" pitchFamily="18" charset="0"/>
              </a:defRPr>
            </a:lvl3pPr>
            <a:lvl4pPr marL="1210300" indent="-197515">
              <a:buFont typeface="Arial" panose="020B0604020202020204" pitchFamily="34" charset="0"/>
              <a:buChar char="»"/>
              <a:defRPr sz="1235">
                <a:latin typeface="Palatino Linotype" panose="02040502050505030304" pitchFamily="18" charset="0"/>
              </a:defRPr>
            </a:lvl4pPr>
            <a:lvl5pPr>
              <a:defRPr sz="1329">
                <a:latin typeface="Palatino Linotype" panose="02040502050505030304" pitchFamily="18" charset="0"/>
              </a:defRPr>
            </a:lvl5pPr>
          </a:lstStyle>
          <a:p>
            <a:pPr lvl="0"/>
            <a:r>
              <a:rPr lang="en-US" dirty="0"/>
              <a:t>Click to edit Master text styles</a:t>
            </a:r>
          </a:p>
        </p:txBody>
      </p:sp>
    </p:spTree>
    <p:extLst>
      <p:ext uri="{BB962C8B-B14F-4D97-AF65-F5344CB8AC3E}">
        <p14:creationId xmlns:p14="http://schemas.microsoft.com/office/powerpoint/2010/main" val="3513129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sz="1400">
              <a:solidFill>
                <a:srgbClr val="000000"/>
              </a:solidFill>
              <a:latin typeface="Arial"/>
              <a:cs typeface="Arial"/>
            </a:endParaRPr>
          </a:p>
        </p:txBody>
      </p:sp>
      <p:sp>
        <p:nvSpPr>
          <p:cNvPr id="7" name="Rectangle 5"/>
          <p:cNvSpPr>
            <a:spLocks noGrp="1" noChangeArrowheads="1"/>
          </p:cNvSpPr>
          <p:nvPr>
            <p:ph type="ftr" sz="quarter" idx="11"/>
          </p:nvPr>
        </p:nvSpPr>
        <p:spPr>
          <a:ln/>
        </p:spPr>
        <p:txBody>
          <a:bodyPr/>
          <a:lstStyle>
            <a:lvl1pPr>
              <a:defRPr/>
            </a:lvl1pPr>
          </a:lstStyle>
          <a:p>
            <a:pPr algn="ctr" fontAlgn="base">
              <a:spcBef>
                <a:spcPct val="0"/>
              </a:spcBef>
              <a:spcAft>
                <a:spcPct val="0"/>
              </a:spcAft>
              <a:defRPr/>
            </a:pPr>
            <a:endParaRPr lang="en-US" sz="1400">
              <a:solidFill>
                <a:srgbClr val="000000"/>
              </a:solidFill>
              <a:latin typeface="Arial"/>
              <a:cs typeface="Arial"/>
            </a:endParaRPr>
          </a:p>
        </p:txBody>
      </p:sp>
      <p:sp>
        <p:nvSpPr>
          <p:cNvPr id="8"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3A4DEB3-E5FE-4441-A81E-3B85AEC9112E}" type="slidenum">
              <a:rPr lang="en-US" sz="2000" smtClean="0">
                <a:solidFill>
                  <a:srgbClr val="000000"/>
                </a:solidFill>
                <a:latin typeface="Arial"/>
                <a:cs typeface="Arial"/>
              </a:rPr>
              <a:pPr fontAlgn="base">
                <a:spcBef>
                  <a:spcPct val="0"/>
                </a:spcBef>
                <a:spcAft>
                  <a:spcPct val="0"/>
                </a:spcAft>
                <a:defRPr/>
              </a:pPr>
              <a:t>‹#›</a:t>
            </a:fld>
            <a:endParaRPr lang="en-US" sz="2000">
              <a:solidFill>
                <a:srgbClr val="000000"/>
              </a:solidFill>
              <a:latin typeface="Arial"/>
              <a:cs typeface="Arial"/>
            </a:endParaRPr>
          </a:p>
        </p:txBody>
      </p:sp>
    </p:spTree>
    <p:extLst>
      <p:ext uri="{BB962C8B-B14F-4D97-AF65-F5344CB8AC3E}">
        <p14:creationId xmlns:p14="http://schemas.microsoft.com/office/powerpoint/2010/main" val="16316356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sz="1400">
              <a:solidFill>
                <a:srgbClr val="000000"/>
              </a:solidFill>
              <a:latin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lgn="ctr" eaLnBrk="0" fontAlgn="base" hangingPunct="0">
              <a:spcBef>
                <a:spcPct val="0"/>
              </a:spcBef>
              <a:spcAft>
                <a:spcPct val="0"/>
              </a:spcAft>
              <a:defRPr/>
            </a:pPr>
            <a:endParaRPr lang="en-US" sz="1400">
              <a:solidFill>
                <a:srgbClr val="000000"/>
              </a:solidFill>
              <a:latin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39CA93EA-1D87-4958-8522-33607EFF8509}" type="slidenum">
              <a:rPr lang="en-US" sz="2000" smtClean="0">
                <a:solidFill>
                  <a:srgbClr val="000000"/>
                </a:solidFill>
                <a:latin typeface="Arial"/>
                <a:cs typeface="Arial"/>
              </a:rPr>
              <a:pPr eaLnBrk="0" fontAlgn="base" hangingPunct="0">
                <a:spcBef>
                  <a:spcPct val="0"/>
                </a:spcBef>
                <a:spcAft>
                  <a:spcPct val="0"/>
                </a:spcAft>
                <a:defRPr/>
              </a:pPr>
              <a:t>‹#›</a:t>
            </a:fld>
            <a:endParaRPr lang="en-US" sz="2000">
              <a:solidFill>
                <a:srgbClr val="000000"/>
              </a:solidFill>
              <a:latin typeface="Arial"/>
              <a:cs typeface="Arial"/>
            </a:endParaRPr>
          </a:p>
        </p:txBody>
      </p:sp>
    </p:spTree>
    <p:extLst>
      <p:ext uri="{BB962C8B-B14F-4D97-AF65-F5344CB8AC3E}">
        <p14:creationId xmlns:p14="http://schemas.microsoft.com/office/powerpoint/2010/main" val="16161781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_Conten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0179318"/>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标题与项目符号">
    <p:spTree>
      <p:nvGrpSpPr>
        <p:cNvPr id="1" name=""/>
        <p:cNvGrpSpPr/>
        <p:nvPr/>
      </p:nvGrpSpPr>
      <p:grpSpPr>
        <a:xfrm>
          <a:off x="0" y="0"/>
          <a:ext cx="0" cy="0"/>
          <a:chOff x="0" y="0"/>
          <a:chExt cx="0" cy="0"/>
        </a:xfrm>
      </p:grpSpPr>
      <p:sp>
        <p:nvSpPr>
          <p:cNvPr id="56" name="标题文本"/>
          <p:cNvSpPr txBox="1">
            <a:spLocks noGrp="1"/>
          </p:cNvSpPr>
          <p:nvPr>
            <p:ph type="title"/>
          </p:nvPr>
        </p:nvSpPr>
        <p:spPr>
          <a:prstGeom prst="rect">
            <a:avLst/>
          </a:prstGeom>
        </p:spPr>
        <p:txBody>
          <a:bodyPr/>
          <a:lstStyle/>
          <a:p>
            <a:r>
              <a:t>标题文本</a:t>
            </a:r>
          </a:p>
        </p:txBody>
      </p:sp>
      <p:sp>
        <p:nvSpPr>
          <p:cNvPr id="57" name="正文级别 1…"/>
          <p:cNvSpPr txBox="1">
            <a:spLocks noGrp="1"/>
          </p:cNvSpPr>
          <p:nvPr>
            <p:ph type="body" idx="1"/>
          </p:nvPr>
        </p:nvSpPr>
        <p:spPr>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58"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67993989"/>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839789"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72201"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4D3A1796-FE4F-4CE2-AA60-E861BA6E0949}" type="datetimeFigureOut">
              <a:rPr lang="zh-TW" altLang="en-US" smtClean="0"/>
              <a:t>2024/4/20</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0E24186D-8EEA-426C-9630-B8182DA83AF4}" type="slidenum">
              <a:rPr lang="zh-TW" altLang="en-US" smtClean="0"/>
              <a:t>‹#›</a:t>
            </a:fld>
            <a:endParaRPr lang="zh-TW" altLang="en-US"/>
          </a:p>
        </p:txBody>
      </p:sp>
    </p:spTree>
    <p:extLst>
      <p:ext uri="{BB962C8B-B14F-4D97-AF65-F5344CB8AC3E}">
        <p14:creationId xmlns:p14="http://schemas.microsoft.com/office/powerpoint/2010/main" val="19089431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 Text/Media Center">
    <p:spTree>
      <p:nvGrpSpPr>
        <p:cNvPr id="1" name=""/>
        <p:cNvGrpSpPr/>
        <p:nvPr/>
      </p:nvGrpSpPr>
      <p:grpSpPr>
        <a:xfrm>
          <a:off x="0" y="0"/>
          <a:ext cx="0" cy="0"/>
          <a:chOff x="0" y="0"/>
          <a:chExt cx="0" cy="0"/>
        </a:xfrm>
      </p:grpSpPr>
      <p:sp>
        <p:nvSpPr>
          <p:cNvPr id="5" name="Content Placeholder 2"/>
          <p:cNvSpPr>
            <a:spLocks noGrp="1"/>
          </p:cNvSpPr>
          <p:nvPr>
            <p:ph idx="10"/>
          </p:nvPr>
        </p:nvSpPr>
        <p:spPr>
          <a:xfrm>
            <a:off x="590551" y="1981200"/>
            <a:ext cx="10763249" cy="3862389"/>
          </a:xfrm>
          <a:prstGeom prst="rect">
            <a:avLst/>
          </a:prstGeom>
        </p:spPr>
        <p:txBody>
          <a:bodyPr/>
          <a:lstStyle>
            <a:lvl1pPr>
              <a:defRPr sz="1800">
                <a:latin typeface="Lusitana" charset="0"/>
                <a:ea typeface="Lusitana" charset="0"/>
                <a:cs typeface="Lusitana" charset="0"/>
              </a:defRPr>
            </a:lvl1pPr>
            <a:lvl2pPr>
              <a:defRPr sz="1600">
                <a:latin typeface="Lusitana" charset="0"/>
                <a:ea typeface="Lusitana" charset="0"/>
                <a:cs typeface="Lusitana" charset="0"/>
              </a:defRPr>
            </a:lvl2pPr>
            <a:lvl3pPr>
              <a:defRPr sz="1600">
                <a:latin typeface="Lusitana" charset="0"/>
                <a:ea typeface="Lusitana" charset="0"/>
                <a:cs typeface="Lusitana" charset="0"/>
              </a:defRPr>
            </a:lvl3pPr>
            <a:lvl4pPr>
              <a:defRPr sz="1600">
                <a:latin typeface="Lusitana" charset="0"/>
                <a:ea typeface="Lusitana" charset="0"/>
                <a:cs typeface="Lusitana" charset="0"/>
              </a:defRPr>
            </a:lvl4pPr>
            <a:lvl5pPr>
              <a:defRPr sz="1600">
                <a:latin typeface="Lusitana" charset="0"/>
                <a:ea typeface="Lusitana" charset="0"/>
                <a:cs typeface="Lusitana"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ctrTitle" hasCustomPrompt="1"/>
          </p:nvPr>
        </p:nvSpPr>
        <p:spPr>
          <a:xfrm>
            <a:off x="590551" y="657225"/>
            <a:ext cx="10763250" cy="766762"/>
          </a:xfrm>
          <a:prstGeom prst="rect">
            <a:avLst/>
          </a:prstGeom>
        </p:spPr>
        <p:txBody>
          <a:bodyPr anchor="t">
            <a:noAutofit/>
          </a:bodyPr>
          <a:lstStyle>
            <a:lvl1pPr algn="l">
              <a:defRPr sz="5000" u="none">
                <a:solidFill>
                  <a:schemeClr val="tx1"/>
                </a:solidFill>
                <a:latin typeface="Barlow Semi Condensed Medium" charset="0"/>
                <a:ea typeface="Barlow Semi Condensed Medium" charset="0"/>
                <a:cs typeface="Barlow Semi Condensed Medium" charset="0"/>
              </a:defRPr>
            </a:lvl1pPr>
          </a:lstStyle>
          <a:p>
            <a:r>
              <a:rPr lang="en-US" dirty="0"/>
              <a:t>CLICK TO EDIT MASTER TITLE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04496" y="5993026"/>
            <a:ext cx="687503" cy="864973"/>
          </a:xfrm>
          <a:prstGeom prst="rect">
            <a:avLst/>
          </a:prstGeom>
        </p:spPr>
      </p:pic>
      <p:sp>
        <p:nvSpPr>
          <p:cNvPr id="11" name="Rectangle 10"/>
          <p:cNvSpPr/>
          <p:nvPr userDrawn="1"/>
        </p:nvSpPr>
        <p:spPr>
          <a:xfrm rot="16200000">
            <a:off x="308216" y="1021319"/>
            <a:ext cx="490754" cy="671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11506201" y="228599"/>
            <a:ext cx="685800" cy="381001"/>
          </a:xfrm>
          <a:prstGeom prst="rect">
            <a:avLst/>
          </a:prstGeom>
          <a:noFill/>
        </p:spPr>
        <p:txBody>
          <a:bodyPr wrap="square" lIns="0" tIns="0" rIns="0" bIns="0" rtlCol="0">
            <a:noAutofit/>
          </a:bodyPr>
          <a:lstStyle/>
          <a:p>
            <a:pPr algn="ctr"/>
            <a:fld id="{567A4CEE-210B-4A43-8E57-98E37E0AC15F}" type="slidenum">
              <a:rPr lang="en-US" sz="900" b="0" i="0" spc="0" baseline="0" smtClean="0">
                <a:solidFill>
                  <a:schemeClr val="accent6"/>
                </a:solidFill>
                <a:latin typeface="Barlow Semi Condensed" charset="0"/>
                <a:ea typeface="Barlow Semi Condensed" charset="0"/>
                <a:cs typeface="Barlow Semi Condensed" charset="0"/>
              </a:rPr>
              <a:pPr algn="ctr"/>
              <a:t>‹#›</a:t>
            </a:fld>
            <a:endParaRPr lang="en-US" sz="900" b="0" i="0" spc="0" baseline="0" dirty="0">
              <a:solidFill>
                <a:schemeClr val="accent6"/>
              </a:solidFill>
              <a:latin typeface="Barlow Semi Condensed" charset="0"/>
              <a:ea typeface="Barlow Semi Condensed" charset="0"/>
              <a:cs typeface="Barlow Semi Condensed" charset="0"/>
            </a:endParaRPr>
          </a:p>
        </p:txBody>
      </p:sp>
    </p:spTree>
    <p:extLst>
      <p:ext uri="{BB962C8B-B14F-4D97-AF65-F5344CB8AC3E}">
        <p14:creationId xmlns:p14="http://schemas.microsoft.com/office/powerpoint/2010/main" val="2082767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照片 - 水平">
    <p:spTree>
      <p:nvGrpSpPr>
        <p:cNvPr id="1" name=""/>
        <p:cNvGrpSpPr/>
        <p:nvPr/>
      </p:nvGrpSpPr>
      <p:grpSpPr>
        <a:xfrm>
          <a:off x="0" y="0"/>
          <a:ext cx="0" cy="0"/>
          <a:chOff x="0" y="0"/>
          <a:chExt cx="0" cy="0"/>
        </a:xfrm>
      </p:grpSpPr>
      <p:sp>
        <p:nvSpPr>
          <p:cNvPr id="20" name="图像"/>
          <p:cNvSpPr>
            <a:spLocks noGrp="1"/>
          </p:cNvSpPr>
          <p:nvPr>
            <p:ph type="pic" idx="13"/>
          </p:nvPr>
        </p:nvSpPr>
        <p:spPr>
          <a:xfrm>
            <a:off x="1524000" y="473273"/>
            <a:ext cx="9144000" cy="4152305"/>
          </a:xfrm>
          <a:prstGeom prst="rect">
            <a:avLst/>
          </a:prstGeom>
        </p:spPr>
        <p:txBody>
          <a:bodyPr lIns="91439" tIns="45719" rIns="91439" bIns="45719" anchor="t">
            <a:noAutofit/>
          </a:bodyPr>
          <a:lstStyle/>
          <a:p>
            <a:endParaRPr/>
          </a:p>
        </p:txBody>
      </p:sp>
      <p:sp>
        <p:nvSpPr>
          <p:cNvPr id="21" name="标题文本"/>
          <p:cNvSpPr txBox="1">
            <a:spLocks noGrp="1"/>
          </p:cNvSpPr>
          <p:nvPr>
            <p:ph type="title"/>
          </p:nvPr>
        </p:nvSpPr>
        <p:spPr>
          <a:xfrm>
            <a:off x="1190625" y="4723805"/>
            <a:ext cx="9810750" cy="1000125"/>
          </a:xfrm>
          <a:prstGeom prst="rect">
            <a:avLst/>
          </a:prstGeom>
        </p:spPr>
        <p:txBody>
          <a:bodyPr anchor="b"/>
          <a:lstStyle/>
          <a:p>
            <a:r>
              <a:t>标题文本</a:t>
            </a:r>
          </a:p>
        </p:txBody>
      </p:sp>
      <p:sp>
        <p:nvSpPr>
          <p:cNvPr id="22" name="正文级别 1…"/>
          <p:cNvSpPr txBox="1">
            <a:spLocks noGrp="1"/>
          </p:cNvSpPr>
          <p:nvPr>
            <p:ph type="body" sz="quarter" idx="1"/>
          </p:nvPr>
        </p:nvSpPr>
        <p:spPr>
          <a:xfrm>
            <a:off x="1190625" y="5732859"/>
            <a:ext cx="9810750" cy="794742"/>
          </a:xfrm>
          <a:prstGeom prst="rect">
            <a:avLst/>
          </a:prstGeom>
        </p:spPr>
        <p:txBody>
          <a:bodyPr anchor="t"/>
          <a:lstStyle>
            <a:lvl1pPr marL="0" indent="0" algn="ctr">
              <a:spcBef>
                <a:spcPts val="0"/>
              </a:spcBef>
              <a:buSzTx/>
              <a:buNone/>
              <a:defRPr sz="2601"/>
            </a:lvl1pPr>
            <a:lvl2pPr marL="0" indent="160729" algn="ctr">
              <a:spcBef>
                <a:spcPts val="0"/>
              </a:spcBef>
              <a:buSzTx/>
              <a:buNone/>
              <a:defRPr sz="2601"/>
            </a:lvl2pPr>
            <a:lvl3pPr marL="0" indent="321457" algn="ctr">
              <a:spcBef>
                <a:spcPts val="0"/>
              </a:spcBef>
              <a:buSzTx/>
              <a:buNone/>
              <a:defRPr sz="2601"/>
            </a:lvl3pPr>
            <a:lvl4pPr marL="0" indent="482186" algn="ctr">
              <a:spcBef>
                <a:spcPts val="0"/>
              </a:spcBef>
              <a:buSzTx/>
              <a:buNone/>
              <a:defRPr sz="2601"/>
            </a:lvl4pPr>
            <a:lvl5pPr marL="0" indent="642915" algn="ctr">
              <a:spcBef>
                <a:spcPts val="0"/>
              </a:spcBef>
              <a:buSzTx/>
              <a:buNone/>
              <a:defRPr sz="2601"/>
            </a:lvl5pPr>
          </a:lstStyle>
          <a:p>
            <a:r>
              <a:t>正文级别 1</a:t>
            </a:r>
          </a:p>
          <a:p>
            <a:pPr lvl="1"/>
            <a:r>
              <a:t>正文级别 2</a:t>
            </a:r>
          </a:p>
          <a:p>
            <a:pPr lvl="2"/>
            <a:r>
              <a:t>正文级别 3</a:t>
            </a:r>
          </a:p>
          <a:p>
            <a:pPr lvl="3"/>
            <a:r>
              <a:t>正文级别 4</a:t>
            </a:r>
          </a:p>
          <a:p>
            <a:pPr lvl="4"/>
            <a:r>
              <a:t>正文级别 5</a:t>
            </a:r>
          </a:p>
        </p:txBody>
      </p:sp>
      <p:sp>
        <p:nvSpPr>
          <p:cNvPr id="23"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26237153"/>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ver">
    <p:bg>
      <p:bgPr>
        <a:solidFill>
          <a:srgbClr val="0000B0"/>
        </a:solidFill>
        <a:effectLst/>
      </p:bgPr>
    </p:bg>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C4620EE8-4506-F748-BA2F-9F7D7888F37E}"/>
              </a:ext>
            </a:extLst>
          </p:cNvPr>
          <p:cNvSpPr>
            <a:spLocks noGrp="1"/>
          </p:cNvSpPr>
          <p:nvPr>
            <p:ph type="body" sz="quarter" idx="16" hasCustomPrompt="1"/>
          </p:nvPr>
        </p:nvSpPr>
        <p:spPr>
          <a:xfrm>
            <a:off x="643548" y="1797959"/>
            <a:ext cx="10795245" cy="573379"/>
          </a:xfrm>
          <a:prstGeom prst="rect">
            <a:avLst/>
          </a:prstGeom>
        </p:spPr>
        <p:txBody>
          <a:bodyPr>
            <a:normAutofit/>
          </a:bodyPr>
          <a:lstStyle>
            <a:lvl1pPr marL="0" indent="0">
              <a:buNone/>
              <a:defRPr sz="300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Insert University Name</a:t>
            </a:r>
            <a:endParaRPr lang="x-none" dirty="0"/>
          </a:p>
        </p:txBody>
      </p:sp>
      <p:sp>
        <p:nvSpPr>
          <p:cNvPr id="22" name="Text Placeholder 14">
            <a:extLst>
              <a:ext uri="{FF2B5EF4-FFF2-40B4-BE49-F238E27FC236}">
                <a16:creationId xmlns:a16="http://schemas.microsoft.com/office/drawing/2014/main" id="{B917EA4C-AF1A-F844-9E6F-5DF8EB2EDBC3}"/>
              </a:ext>
            </a:extLst>
          </p:cNvPr>
          <p:cNvSpPr>
            <a:spLocks noGrp="1"/>
          </p:cNvSpPr>
          <p:nvPr>
            <p:ph type="body" sz="quarter" idx="19" hasCustomPrompt="1"/>
          </p:nvPr>
        </p:nvSpPr>
        <p:spPr>
          <a:xfrm>
            <a:off x="643548" y="5301578"/>
            <a:ext cx="2735263" cy="263694"/>
          </a:xfrm>
          <a:prstGeom prst="rect">
            <a:avLst/>
          </a:prstGeom>
        </p:spPr>
        <p:txBody>
          <a:bodyPr/>
          <a:lstStyle>
            <a:lvl1pPr marL="0" indent="0">
              <a:buNone/>
              <a:defRPr sz="1500">
                <a:solidFill>
                  <a:schemeClr val="bg1"/>
                </a:solidFill>
                <a:latin typeface="Helvetica Neue"/>
              </a:defRPr>
            </a:lvl1pPr>
          </a:lstStyle>
          <a:p>
            <a:pPr lvl="0"/>
            <a:r>
              <a:rPr lang="x-none" dirty="0"/>
              <a:t>Month, Year</a:t>
            </a:r>
          </a:p>
        </p:txBody>
      </p:sp>
      <p:sp>
        <p:nvSpPr>
          <p:cNvPr id="33" name="Text Placeholder 2">
            <a:extLst>
              <a:ext uri="{FF2B5EF4-FFF2-40B4-BE49-F238E27FC236}">
                <a16:creationId xmlns:a16="http://schemas.microsoft.com/office/drawing/2014/main" id="{C4620EE8-4506-F748-BA2F-9F7D7888F37E}"/>
              </a:ext>
            </a:extLst>
          </p:cNvPr>
          <p:cNvSpPr>
            <a:spLocks noGrp="1"/>
          </p:cNvSpPr>
          <p:nvPr>
            <p:ph type="body" sz="quarter" idx="21" hasCustomPrompt="1"/>
          </p:nvPr>
        </p:nvSpPr>
        <p:spPr>
          <a:xfrm>
            <a:off x="643548" y="2516790"/>
            <a:ext cx="10795245" cy="1705032"/>
          </a:xfrm>
          <a:prstGeom prst="rect">
            <a:avLst/>
          </a:prstGeom>
        </p:spPr>
        <p:txBody>
          <a:bodyPr>
            <a:normAutofit/>
          </a:bodyPr>
          <a:lstStyle>
            <a:lvl1pPr marL="0" indent="0">
              <a:lnSpc>
                <a:spcPts val="5000"/>
              </a:lnSpc>
              <a:spcBef>
                <a:spcPts val="0"/>
              </a:spcBef>
              <a:buNone/>
              <a:defRPr sz="5000" b="1" baseline="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INSERT COURSE NAME USING CAPITAL LETTERS</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2" y="530099"/>
            <a:ext cx="2585474" cy="322334"/>
          </a:xfrm>
          <a:prstGeom prst="rect">
            <a:avLst/>
          </a:prstGeom>
        </p:spPr>
      </p:pic>
      <p:cxnSp>
        <p:nvCxnSpPr>
          <p:cNvPr id="38" name="Straight Connector 37"/>
          <p:cNvCxnSpPr/>
          <p:nvPr userDrawn="1"/>
        </p:nvCxnSpPr>
        <p:spPr>
          <a:xfrm>
            <a:off x="3497566" y="459828"/>
            <a:ext cx="1" cy="46976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userDrawn="1"/>
        </p:nvSpPr>
        <p:spPr>
          <a:xfrm>
            <a:off x="3634224" y="482815"/>
            <a:ext cx="291241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dirty="0">
                <a:solidFill>
                  <a:schemeClr val="bg1"/>
                </a:solidFill>
                <a:latin typeface="Helvetica Neue"/>
              </a:rPr>
              <a:t>Master programmes in Artificial</a:t>
            </a:r>
            <a:br>
              <a:rPr lang="en-GB" sz="1250" dirty="0">
                <a:solidFill>
                  <a:schemeClr val="bg1"/>
                </a:solidFill>
                <a:latin typeface="Helvetica Neue"/>
              </a:rPr>
            </a:br>
            <a:r>
              <a:rPr lang="en-GB" sz="1250" dirty="0">
                <a:solidFill>
                  <a:schemeClr val="bg1"/>
                </a:solidFill>
                <a:latin typeface="Helvetica Neue"/>
              </a:rPr>
              <a:t>Intelligence 4 Careers in Europe</a:t>
            </a:r>
            <a:endParaRPr lang="en-US" sz="1250" dirty="0">
              <a:solidFill>
                <a:schemeClr val="bg1"/>
              </a:solidFill>
              <a:latin typeface="Helvetica Neue"/>
            </a:endParaRPr>
          </a:p>
        </p:txBody>
      </p:sp>
      <p:pic>
        <p:nvPicPr>
          <p:cNvPr id="48" name="Picture 4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34246" y="4835786"/>
            <a:ext cx="1204547" cy="803419"/>
          </a:xfrm>
          <a:prstGeom prst="rect">
            <a:avLst/>
          </a:prstGeom>
        </p:spPr>
      </p:pic>
      <p:sp>
        <p:nvSpPr>
          <p:cNvPr id="51" name="Text Placeholder 10">
            <a:extLst>
              <a:ext uri="{FF2B5EF4-FFF2-40B4-BE49-F238E27FC236}">
                <a16:creationId xmlns:a16="http://schemas.microsoft.com/office/drawing/2014/main" id="{9B3CD9D9-3717-8045-BBE0-D00561474EA1}"/>
              </a:ext>
            </a:extLst>
          </p:cNvPr>
          <p:cNvSpPr>
            <a:spLocks noGrp="1"/>
          </p:cNvSpPr>
          <p:nvPr>
            <p:ph type="body" sz="quarter" idx="23" hasCustomPrompt="1"/>
          </p:nvPr>
        </p:nvSpPr>
        <p:spPr>
          <a:xfrm>
            <a:off x="643548" y="4981237"/>
            <a:ext cx="10719046" cy="247063"/>
          </a:xfrm>
          <a:prstGeom prst="rect">
            <a:avLst/>
          </a:prstGeom>
        </p:spPr>
        <p:txBody>
          <a:bodyPr>
            <a:noAutofit/>
          </a:bodyPr>
          <a:lstStyle>
            <a:lvl1pPr marL="0" indent="0">
              <a:buNone/>
              <a:defRPr sz="2000" b="1" baseline="0">
                <a:solidFill>
                  <a:schemeClr val="bg1"/>
                </a:solidFill>
                <a:latin typeface="Helvetica Neue"/>
              </a:defRPr>
            </a:lvl1pPr>
            <a:lvl2pPr marL="304800" indent="0">
              <a:buNone/>
              <a:defRPr>
                <a:solidFill>
                  <a:schemeClr val="bg1"/>
                </a:solidFill>
              </a:defRPr>
            </a:lvl2pPr>
            <a:lvl3pPr marL="609600" indent="0">
              <a:buNone/>
              <a:defRPr>
                <a:solidFill>
                  <a:schemeClr val="bg1"/>
                </a:solidFill>
              </a:defRPr>
            </a:lvl3pPr>
            <a:lvl4pPr marL="914400" indent="0">
              <a:buNone/>
              <a:defRPr>
                <a:solidFill>
                  <a:schemeClr val="bg1"/>
                </a:solidFill>
              </a:defRPr>
            </a:lvl4pPr>
            <a:lvl5pPr marL="1219200" indent="0">
              <a:buNone/>
              <a:defRPr>
                <a:solidFill>
                  <a:schemeClr val="bg1"/>
                </a:solidFill>
              </a:defRPr>
            </a:lvl5pPr>
          </a:lstStyle>
          <a:p>
            <a:pPr lvl="0"/>
            <a:r>
              <a:rPr lang="en-GB" dirty="0"/>
              <a:t>Presenter’s Name &amp; Surname</a:t>
            </a:r>
            <a:endParaRPr lang="x-none" dirty="0"/>
          </a:p>
        </p:txBody>
      </p:sp>
    </p:spTree>
    <p:extLst>
      <p:ext uri="{BB962C8B-B14F-4D97-AF65-F5344CB8AC3E}">
        <p14:creationId xmlns:p14="http://schemas.microsoft.com/office/powerpoint/2010/main" val="66175058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7013" y="116633"/>
            <a:ext cx="960107" cy="768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103446" y="116632"/>
            <a:ext cx="10849205" cy="720080"/>
          </a:xfrm>
        </p:spPr>
        <p:txBody>
          <a:bodyPr>
            <a:normAutofit/>
          </a:bodyPr>
          <a:lstStyle>
            <a:lvl1pPr>
              <a:defRPr sz="3600"/>
            </a:lvl1pPr>
          </a:lstStyle>
          <a:p>
            <a:r>
              <a:rPr lang="en-US" dirty="0"/>
              <a:t>Click to edit Master title style</a:t>
            </a:r>
          </a:p>
        </p:txBody>
      </p:sp>
      <p:sp>
        <p:nvSpPr>
          <p:cNvPr id="3" name="Content Placeholder 2"/>
          <p:cNvSpPr>
            <a:spLocks noGrp="1"/>
          </p:cNvSpPr>
          <p:nvPr>
            <p:ph idx="1"/>
          </p:nvPr>
        </p:nvSpPr>
        <p:spPr>
          <a:xfrm>
            <a:off x="239350" y="919262"/>
            <a:ext cx="11713301" cy="55340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8784299" y="6525345"/>
            <a:ext cx="3228843" cy="196131"/>
          </a:xfrm>
          <a:prstGeom prst="rect">
            <a:avLst/>
          </a:prstGeom>
        </p:spPr>
        <p:txBody>
          <a:bodyPr vert="horz" lIns="91440" tIns="45720" rIns="91440" bIns="45720" rtlCol="0" anchor="ctr"/>
          <a:lstStyle>
            <a:lvl1pPr algn="r">
              <a:defRPr sz="1200" baseline="0">
                <a:solidFill>
                  <a:srgbClr val="0000FF"/>
                </a:solidFill>
                <a:latin typeface="Comic Sans MS" pitchFamily="66" charset="0"/>
              </a:defRPr>
            </a:lvl1pPr>
          </a:lstStyle>
          <a:p>
            <a:r>
              <a:rPr lang="en-US" dirty="0"/>
              <a:t>© T. Theocharides, 2023.   </a:t>
            </a:r>
            <a:fld id="{DBC3780C-3FFF-490E-B2E7-EBE978EE7150}" type="slidenum">
              <a:rPr lang="en-US" smtClean="0"/>
              <a:pPr/>
              <a:t>‹#›</a:t>
            </a:fld>
            <a:endParaRPr lang="en-US" dirty="0"/>
          </a:p>
        </p:txBody>
      </p:sp>
    </p:spTree>
    <p:extLst>
      <p:ext uri="{BB962C8B-B14F-4D97-AF65-F5344CB8AC3E}">
        <p14:creationId xmlns:p14="http://schemas.microsoft.com/office/powerpoint/2010/main" val="29865340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ecture title &amp; contents">
    <p:spTree>
      <p:nvGrpSpPr>
        <p:cNvPr id="1" name=""/>
        <p:cNvGrpSpPr/>
        <p:nvPr/>
      </p:nvGrpSpPr>
      <p:grpSpPr>
        <a:xfrm>
          <a:off x="0" y="0"/>
          <a:ext cx="0" cy="0"/>
          <a:chOff x="0" y="0"/>
          <a:chExt cx="0" cy="0"/>
        </a:xfrm>
      </p:grpSpPr>
      <p:cxnSp>
        <p:nvCxnSpPr>
          <p:cNvPr id="5" name="Straight Connector 4"/>
          <p:cNvCxnSpPr/>
          <p:nvPr userDrawn="1"/>
        </p:nvCxnSpPr>
        <p:spPr>
          <a:xfrm>
            <a:off x="3497566" y="459828"/>
            <a:ext cx="1" cy="46976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3634224" y="482815"/>
            <a:ext cx="291241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dirty="0">
                <a:solidFill>
                  <a:srgbClr val="0000B0"/>
                </a:solidFill>
                <a:latin typeface="Helvetica Neue"/>
              </a:rPr>
              <a:t>Master programmes in Artificial</a:t>
            </a:r>
            <a:br>
              <a:rPr lang="en-GB" sz="1250" dirty="0">
                <a:solidFill>
                  <a:srgbClr val="0000B0"/>
                </a:solidFill>
                <a:latin typeface="Helvetica Neue"/>
              </a:rPr>
            </a:br>
            <a:r>
              <a:rPr lang="en-GB" sz="1250" dirty="0">
                <a:solidFill>
                  <a:srgbClr val="0000B0"/>
                </a:solidFill>
                <a:latin typeface="Helvetica Neue"/>
              </a:rPr>
              <a:t>Intelligence 4 Careers in Europe</a:t>
            </a:r>
            <a:endParaRPr lang="en-US" sz="1250" dirty="0">
              <a:solidFill>
                <a:srgbClr val="0000B0"/>
              </a:solidFill>
              <a:latin typeface="Helvetica Neue"/>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2" y="530099"/>
            <a:ext cx="2580029" cy="322334"/>
          </a:xfrm>
          <a:prstGeom prst="rect">
            <a:avLst/>
          </a:prstGeom>
        </p:spPr>
      </p:pic>
      <p:sp>
        <p:nvSpPr>
          <p:cNvPr id="17"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643548" y="4033617"/>
            <a:ext cx="5198941" cy="1633558"/>
          </a:xfrm>
          <a:prstGeom prst="rect">
            <a:avLst/>
          </a:prstGeom>
        </p:spPr>
        <p:txBody>
          <a:bodyPr>
            <a:normAutofit/>
          </a:bodyPr>
          <a:lstStyle>
            <a:lvl1pPr marL="257175" marR="0" indent="-257175" algn="l" defTabSz="914400" rtl="0" eaLnBrk="1" fontAlgn="auto" latinLnBrk="0" hangingPunct="1">
              <a:lnSpc>
                <a:spcPct val="90000"/>
              </a:lnSpc>
              <a:spcBef>
                <a:spcPts val="1000"/>
              </a:spcBef>
              <a:spcAft>
                <a:spcPts val="0"/>
              </a:spcAft>
              <a:buClrTx/>
              <a:buSzTx/>
              <a:buFont typeface="+mj-lt"/>
              <a:buAutoNum type="arabicPeriod"/>
              <a:tabLst/>
              <a:defRPr sz="15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endParaRPr lang="en-GB" dirty="0"/>
          </a:p>
        </p:txBody>
      </p:sp>
      <p:sp>
        <p:nvSpPr>
          <p:cNvPr id="19" name="Text Placeholder 2">
            <a:extLst>
              <a:ext uri="{FF2B5EF4-FFF2-40B4-BE49-F238E27FC236}">
                <a16:creationId xmlns:a16="http://schemas.microsoft.com/office/drawing/2014/main" id="{C4620EE8-4506-F748-BA2F-9F7D7888F37E}"/>
              </a:ext>
            </a:extLst>
          </p:cNvPr>
          <p:cNvSpPr>
            <a:spLocks noGrp="1"/>
          </p:cNvSpPr>
          <p:nvPr>
            <p:ph type="body" sz="quarter" idx="23" hasCustomPrompt="1"/>
          </p:nvPr>
        </p:nvSpPr>
        <p:spPr>
          <a:xfrm>
            <a:off x="6239852" y="4033617"/>
            <a:ext cx="5198941" cy="1633558"/>
          </a:xfrm>
          <a:prstGeom prst="rect">
            <a:avLst/>
          </a:prstGeom>
        </p:spPr>
        <p:txBody>
          <a:bodyPr>
            <a:normAutofit/>
          </a:bodyPr>
          <a:lstStyle>
            <a:lvl1pPr marL="257175" marR="0" indent="-257175" algn="l" defTabSz="914400" rtl="0" eaLnBrk="1" fontAlgn="auto" latinLnBrk="0" hangingPunct="1">
              <a:lnSpc>
                <a:spcPct val="90000"/>
              </a:lnSpc>
              <a:spcBef>
                <a:spcPts val="1000"/>
              </a:spcBef>
              <a:spcAft>
                <a:spcPts val="0"/>
              </a:spcAft>
              <a:buClrTx/>
              <a:buSzTx/>
              <a:buFont typeface="+mj-lt"/>
              <a:buAutoNum type="arabicPeriod" startAt="6"/>
              <a:tabLst/>
              <a:defRPr sz="15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endParaRPr lang="en-GB" dirty="0"/>
          </a:p>
        </p:txBody>
      </p:sp>
      <p:cxnSp>
        <p:nvCxnSpPr>
          <p:cNvPr id="20" name="Straight Connector 19"/>
          <p:cNvCxnSpPr/>
          <p:nvPr userDrawn="1"/>
        </p:nvCxnSpPr>
        <p:spPr>
          <a:xfrm>
            <a:off x="6041169" y="4033617"/>
            <a:ext cx="0" cy="1633558"/>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643548" y="1355407"/>
            <a:ext cx="10795245" cy="446040"/>
          </a:xfrm>
          <a:prstGeom prst="rect">
            <a:avLst/>
          </a:prstGeom>
          <a:solidFill>
            <a:srgbClr val="0000B0"/>
          </a:solidFill>
        </p:spPr>
        <p:txBody>
          <a:bodyPr lIns="365760" anchor="ctr">
            <a:normAutofit/>
          </a:bodyPr>
          <a:lstStyle>
            <a:lvl1pPr marL="0" indent="0">
              <a:buNone/>
              <a:defRPr sz="1500" b="1" baseline="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LECTURE 1</a:t>
            </a:r>
            <a:endParaRPr lang="x-none" dirty="0"/>
          </a:p>
        </p:txBody>
      </p:sp>
      <p:sp>
        <p:nvSpPr>
          <p:cNvPr id="23"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643548" y="1945570"/>
            <a:ext cx="10795245" cy="1203768"/>
          </a:xfrm>
          <a:prstGeom prst="rect">
            <a:avLst/>
          </a:prstGeom>
        </p:spPr>
        <p:txBody>
          <a:bodyPr>
            <a:normAutofit/>
          </a:bodyPr>
          <a:lstStyle>
            <a:lvl1pPr marL="0" indent="0">
              <a:lnSpc>
                <a:spcPts val="3500"/>
              </a:lnSpc>
              <a:spcBef>
                <a:spcPts val="0"/>
              </a:spcBef>
              <a:buNone/>
              <a:defRPr sz="3000" b="1" baseline="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Insert lecture 1 title</a:t>
            </a:r>
          </a:p>
        </p:txBody>
      </p:sp>
      <p:sp>
        <p:nvSpPr>
          <p:cNvPr id="24" name="Text Placeholder 2">
            <a:extLst>
              <a:ext uri="{FF2B5EF4-FFF2-40B4-BE49-F238E27FC236}">
                <a16:creationId xmlns:a16="http://schemas.microsoft.com/office/drawing/2014/main" id="{C4620EE8-4506-F748-BA2F-9F7D7888F37E}"/>
              </a:ext>
            </a:extLst>
          </p:cNvPr>
          <p:cNvSpPr>
            <a:spLocks noGrp="1"/>
          </p:cNvSpPr>
          <p:nvPr>
            <p:ph type="body" sz="quarter" idx="26" hasCustomPrompt="1"/>
          </p:nvPr>
        </p:nvSpPr>
        <p:spPr>
          <a:xfrm>
            <a:off x="643547" y="3422907"/>
            <a:ext cx="10795245" cy="446040"/>
          </a:xfrm>
          <a:prstGeom prst="rect">
            <a:avLst/>
          </a:prstGeom>
          <a:solidFill>
            <a:srgbClr val="0000B0"/>
          </a:solidFill>
        </p:spPr>
        <p:txBody>
          <a:bodyPr lIns="365760" anchor="ctr">
            <a:normAutofit/>
          </a:bodyPr>
          <a:lstStyle>
            <a:lvl1pPr marL="0" indent="0">
              <a:buNone/>
              <a:defRPr sz="1500" b="1" baseline="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CONTENTS</a:t>
            </a:r>
            <a:endParaRPr lang="x-none" dirty="0"/>
          </a:p>
        </p:txBody>
      </p:sp>
      <p:sp>
        <p:nvSpPr>
          <p:cNvPr id="15" name="Slide Number Placeholder 5"/>
          <p:cNvSpPr>
            <a:spLocks noGrp="1"/>
          </p:cNvSpPr>
          <p:nvPr>
            <p:ph type="sldNum" sz="quarter" idx="4"/>
          </p:nvPr>
        </p:nvSpPr>
        <p:spPr>
          <a:xfrm>
            <a:off x="5782244" y="6222471"/>
            <a:ext cx="50702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8722786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analysis in text">
    <p:spTree>
      <p:nvGrpSpPr>
        <p:cNvPr id="1" name=""/>
        <p:cNvGrpSpPr/>
        <p:nvPr/>
      </p:nvGrpSpPr>
      <p:grpSpPr>
        <a:xfrm>
          <a:off x="0" y="0"/>
          <a:ext cx="0" cy="0"/>
          <a:chOff x="0" y="0"/>
          <a:chExt cx="0" cy="0"/>
        </a:xfrm>
      </p:grpSpPr>
      <p:cxnSp>
        <p:nvCxnSpPr>
          <p:cNvPr id="14" name="Straight Connector 13"/>
          <p:cNvCxnSpPr/>
          <p:nvPr userDrawn="1"/>
        </p:nvCxnSpPr>
        <p:spPr>
          <a:xfrm>
            <a:off x="3497566" y="459828"/>
            <a:ext cx="1" cy="46976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3634224" y="482815"/>
            <a:ext cx="291241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dirty="0">
                <a:solidFill>
                  <a:srgbClr val="0000B0"/>
                </a:solidFill>
                <a:latin typeface="Helvetica Neue"/>
              </a:rPr>
              <a:t>Master programmes in Artificial</a:t>
            </a:r>
            <a:br>
              <a:rPr lang="en-GB" sz="1250" dirty="0">
                <a:solidFill>
                  <a:srgbClr val="0000B0"/>
                </a:solidFill>
                <a:latin typeface="Helvetica Neue"/>
              </a:rPr>
            </a:br>
            <a:r>
              <a:rPr lang="en-GB" sz="1250" dirty="0">
                <a:solidFill>
                  <a:srgbClr val="0000B0"/>
                </a:solidFill>
                <a:latin typeface="Helvetica Neue"/>
              </a:rPr>
              <a:t>Intelligence 4 Careers in Europe</a:t>
            </a:r>
            <a:endParaRPr lang="en-US" sz="1250" dirty="0">
              <a:solidFill>
                <a:srgbClr val="0000B0"/>
              </a:solidFill>
              <a:latin typeface="Helvetica Neue"/>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2" y="530099"/>
            <a:ext cx="2580029" cy="322334"/>
          </a:xfrm>
          <a:prstGeom prst="rect">
            <a:avLst/>
          </a:prstGeom>
        </p:spPr>
      </p:pic>
      <p:sp>
        <p:nvSpPr>
          <p:cNvPr id="18"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643548" y="1355407"/>
            <a:ext cx="10795245" cy="446040"/>
          </a:xfrm>
          <a:prstGeom prst="rect">
            <a:avLst/>
          </a:prstGeom>
          <a:solidFill>
            <a:srgbClr val="0000B0"/>
          </a:solidFill>
        </p:spPr>
        <p:txBody>
          <a:bodyPr lIns="365760" anchor="ctr">
            <a:normAutofit/>
          </a:bodyPr>
          <a:lstStyle>
            <a:lvl1pPr marL="0" indent="0">
              <a:buNone/>
              <a:defRPr sz="1500" b="1" baseline="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CONTENT 1</a:t>
            </a:r>
            <a:endParaRPr lang="x-none" dirty="0"/>
          </a:p>
        </p:txBody>
      </p:sp>
      <p:sp>
        <p:nvSpPr>
          <p:cNvPr id="20"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643548" y="2623335"/>
            <a:ext cx="5198941" cy="3228975"/>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mj-lt"/>
              <a:buNone/>
              <a:tabLst/>
              <a:defRPr sz="11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lvl="0"/>
            <a:endParaRPr lang="en-GB" dirty="0"/>
          </a:p>
        </p:txBody>
      </p:sp>
      <p:sp>
        <p:nvSpPr>
          <p:cNvPr id="21" name="Text Placeholder 2">
            <a:extLst>
              <a:ext uri="{FF2B5EF4-FFF2-40B4-BE49-F238E27FC236}">
                <a16:creationId xmlns:a16="http://schemas.microsoft.com/office/drawing/2014/main" id="{C4620EE8-4506-F748-BA2F-9F7D7888F37E}"/>
              </a:ext>
            </a:extLst>
          </p:cNvPr>
          <p:cNvSpPr>
            <a:spLocks noGrp="1"/>
          </p:cNvSpPr>
          <p:nvPr>
            <p:ph type="body" sz="quarter" idx="26" hasCustomPrompt="1"/>
          </p:nvPr>
        </p:nvSpPr>
        <p:spPr>
          <a:xfrm>
            <a:off x="6239852" y="2623335"/>
            <a:ext cx="5198941" cy="3228975"/>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mj-lt"/>
              <a:buNone/>
              <a:tabLst/>
              <a:defRPr sz="11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lvl="0"/>
            <a:endParaRPr lang="en-GB" dirty="0"/>
          </a:p>
        </p:txBody>
      </p:sp>
      <p:sp>
        <p:nvSpPr>
          <p:cNvPr id="22"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643548" y="1945570"/>
            <a:ext cx="10795245" cy="569031"/>
          </a:xfrm>
          <a:prstGeom prst="rect">
            <a:avLst/>
          </a:prstGeom>
        </p:spPr>
        <p:txBody>
          <a:bodyPr>
            <a:normAutofit/>
          </a:bodyPr>
          <a:lstStyle>
            <a:lvl1pPr marL="0" indent="0">
              <a:lnSpc>
                <a:spcPts val="3500"/>
              </a:lnSpc>
              <a:spcBef>
                <a:spcPts val="0"/>
              </a:spcBef>
              <a:buNone/>
              <a:defRPr sz="3000" b="1" baseline="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Insert content 1 title</a:t>
            </a:r>
          </a:p>
        </p:txBody>
      </p:sp>
      <p:sp>
        <p:nvSpPr>
          <p:cNvPr id="19" name="Slide Number Placeholder 5"/>
          <p:cNvSpPr>
            <a:spLocks noGrp="1"/>
          </p:cNvSpPr>
          <p:nvPr>
            <p:ph type="sldNum" sz="quarter" idx="4"/>
          </p:nvPr>
        </p:nvSpPr>
        <p:spPr>
          <a:xfrm>
            <a:off x="5782244" y="6222471"/>
            <a:ext cx="50702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41703376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analysis in text with image">
    <p:spTree>
      <p:nvGrpSpPr>
        <p:cNvPr id="1" name=""/>
        <p:cNvGrpSpPr/>
        <p:nvPr/>
      </p:nvGrpSpPr>
      <p:grpSpPr>
        <a:xfrm>
          <a:off x="0" y="0"/>
          <a:ext cx="0" cy="0"/>
          <a:chOff x="0" y="0"/>
          <a:chExt cx="0" cy="0"/>
        </a:xfrm>
      </p:grpSpPr>
      <p:cxnSp>
        <p:nvCxnSpPr>
          <p:cNvPr id="4" name="Straight Connector 3"/>
          <p:cNvCxnSpPr/>
          <p:nvPr userDrawn="1"/>
        </p:nvCxnSpPr>
        <p:spPr>
          <a:xfrm>
            <a:off x="3497566" y="459828"/>
            <a:ext cx="1" cy="46976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3634224" y="482815"/>
            <a:ext cx="291241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dirty="0">
                <a:solidFill>
                  <a:srgbClr val="0000B0"/>
                </a:solidFill>
                <a:latin typeface="Helvetica Neue"/>
              </a:rPr>
              <a:t>Master programmes in Artificial</a:t>
            </a:r>
            <a:br>
              <a:rPr lang="en-GB" sz="1250" dirty="0">
                <a:solidFill>
                  <a:srgbClr val="0000B0"/>
                </a:solidFill>
                <a:latin typeface="Helvetica Neue"/>
              </a:rPr>
            </a:br>
            <a:r>
              <a:rPr lang="en-GB" sz="1250" dirty="0">
                <a:solidFill>
                  <a:srgbClr val="0000B0"/>
                </a:solidFill>
                <a:latin typeface="Helvetica Neue"/>
              </a:rPr>
              <a:t>Intelligence 4 Careers in Europe</a:t>
            </a:r>
            <a:endParaRPr lang="en-US" sz="1250" dirty="0">
              <a:solidFill>
                <a:srgbClr val="0000B0"/>
              </a:solidFill>
              <a:latin typeface="Helvetica Neue"/>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2" y="530099"/>
            <a:ext cx="2580029" cy="322334"/>
          </a:xfrm>
          <a:prstGeom prst="rect">
            <a:avLst/>
          </a:prstGeom>
        </p:spPr>
      </p:pic>
      <p:sp>
        <p:nvSpPr>
          <p:cNvPr id="8"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643548" y="1355407"/>
            <a:ext cx="10795245" cy="446040"/>
          </a:xfrm>
          <a:prstGeom prst="rect">
            <a:avLst/>
          </a:prstGeom>
          <a:solidFill>
            <a:srgbClr val="0000B0"/>
          </a:solidFill>
        </p:spPr>
        <p:txBody>
          <a:bodyPr lIns="365760" anchor="ctr">
            <a:normAutofit/>
          </a:bodyPr>
          <a:lstStyle>
            <a:lvl1pPr marL="0" indent="0">
              <a:buNone/>
              <a:defRPr sz="1500" b="1" baseline="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CONTENT 2</a:t>
            </a:r>
            <a:endParaRPr lang="x-none" dirty="0"/>
          </a:p>
        </p:txBody>
      </p:sp>
      <p:sp>
        <p:nvSpPr>
          <p:cNvPr id="10"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643548" y="2623335"/>
            <a:ext cx="5198941" cy="3228975"/>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mj-lt"/>
              <a:buNone/>
              <a:tabLst/>
              <a:defRPr sz="11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lvl="0"/>
            <a:endParaRPr lang="en-GB" dirty="0"/>
          </a:p>
        </p:txBody>
      </p:sp>
      <p:sp>
        <p:nvSpPr>
          <p:cNvPr id="14" name="Picture Placeholder 12"/>
          <p:cNvSpPr>
            <a:spLocks noGrp="1"/>
          </p:cNvSpPr>
          <p:nvPr>
            <p:ph type="pic" sz="quarter" idx="27" hasCustomPrompt="1"/>
          </p:nvPr>
        </p:nvSpPr>
        <p:spPr>
          <a:xfrm>
            <a:off x="6239852" y="2623335"/>
            <a:ext cx="5198941" cy="3228975"/>
          </a:xfrm>
          <a:prstGeom prst="rect">
            <a:avLst/>
          </a:prstGeom>
          <a:solidFill>
            <a:schemeClr val="bg1">
              <a:lumMod val="85000"/>
            </a:schemeClr>
          </a:solidFill>
        </p:spPr>
        <p:txBody>
          <a:bodyPr anchor="ctr"/>
          <a:lstStyle>
            <a:lvl1pPr marL="0" indent="0" algn="ctr">
              <a:buNone/>
              <a:defRPr sz="1500" baseline="0">
                <a:latin typeface="Helvetica Neue"/>
              </a:defRPr>
            </a:lvl1pPr>
          </a:lstStyle>
          <a:p>
            <a:r>
              <a:rPr lang="en-US" dirty="0"/>
              <a:t>Insert Picture</a:t>
            </a:r>
            <a:br>
              <a:rPr lang="en-US" dirty="0"/>
            </a:br>
            <a:r>
              <a:rPr lang="en-US" dirty="0"/>
              <a:t>related to content 2</a:t>
            </a:r>
          </a:p>
        </p:txBody>
      </p:sp>
      <p:sp>
        <p:nvSpPr>
          <p:cNvPr id="15"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643548" y="1945570"/>
            <a:ext cx="10795245" cy="569031"/>
          </a:xfrm>
          <a:prstGeom prst="rect">
            <a:avLst/>
          </a:prstGeom>
        </p:spPr>
        <p:txBody>
          <a:bodyPr>
            <a:normAutofit/>
          </a:bodyPr>
          <a:lstStyle>
            <a:lvl1pPr marL="0" indent="0">
              <a:lnSpc>
                <a:spcPts val="3500"/>
              </a:lnSpc>
              <a:spcBef>
                <a:spcPts val="0"/>
              </a:spcBef>
              <a:buNone/>
              <a:defRPr sz="3000" b="1" baseline="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Insert content 2 title</a:t>
            </a:r>
          </a:p>
        </p:txBody>
      </p:sp>
      <p:sp>
        <p:nvSpPr>
          <p:cNvPr id="13" name="Slide Number Placeholder 5"/>
          <p:cNvSpPr>
            <a:spLocks noGrp="1"/>
          </p:cNvSpPr>
          <p:nvPr>
            <p:ph type="sldNum" sz="quarter" idx="4"/>
          </p:nvPr>
        </p:nvSpPr>
        <p:spPr>
          <a:xfrm>
            <a:off x="5782244" y="6222471"/>
            <a:ext cx="50702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16720903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analysis in points">
    <p:spTree>
      <p:nvGrpSpPr>
        <p:cNvPr id="1" name=""/>
        <p:cNvGrpSpPr/>
        <p:nvPr/>
      </p:nvGrpSpPr>
      <p:grpSpPr>
        <a:xfrm>
          <a:off x="0" y="0"/>
          <a:ext cx="0" cy="0"/>
          <a:chOff x="0" y="0"/>
          <a:chExt cx="0" cy="0"/>
        </a:xfrm>
      </p:grpSpPr>
      <p:cxnSp>
        <p:nvCxnSpPr>
          <p:cNvPr id="4" name="Straight Connector 3"/>
          <p:cNvCxnSpPr/>
          <p:nvPr userDrawn="1"/>
        </p:nvCxnSpPr>
        <p:spPr>
          <a:xfrm>
            <a:off x="3497566" y="459828"/>
            <a:ext cx="1" cy="46976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3634224" y="482815"/>
            <a:ext cx="291241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dirty="0">
                <a:solidFill>
                  <a:srgbClr val="0000B0"/>
                </a:solidFill>
                <a:latin typeface="Helvetica Neue"/>
              </a:rPr>
              <a:t>Master programmes in Artificial</a:t>
            </a:r>
            <a:br>
              <a:rPr lang="en-GB" sz="1250" dirty="0">
                <a:solidFill>
                  <a:srgbClr val="0000B0"/>
                </a:solidFill>
                <a:latin typeface="Helvetica Neue"/>
              </a:rPr>
            </a:br>
            <a:r>
              <a:rPr lang="en-GB" sz="1250" dirty="0">
                <a:solidFill>
                  <a:srgbClr val="0000B0"/>
                </a:solidFill>
                <a:latin typeface="Helvetica Neue"/>
              </a:rPr>
              <a:t>Intelligence 4 Careers in Europe</a:t>
            </a:r>
            <a:endParaRPr lang="en-US" sz="1250" dirty="0">
              <a:solidFill>
                <a:srgbClr val="0000B0"/>
              </a:solidFill>
              <a:latin typeface="Helvetica Neue"/>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2" y="530099"/>
            <a:ext cx="2580029" cy="322334"/>
          </a:xfrm>
          <a:prstGeom prst="rect">
            <a:avLst/>
          </a:prstGeom>
        </p:spPr>
      </p:pic>
      <p:sp>
        <p:nvSpPr>
          <p:cNvPr id="8"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643548" y="1355407"/>
            <a:ext cx="10795245" cy="446040"/>
          </a:xfrm>
          <a:prstGeom prst="rect">
            <a:avLst/>
          </a:prstGeom>
          <a:solidFill>
            <a:srgbClr val="0000B0"/>
          </a:solidFill>
        </p:spPr>
        <p:txBody>
          <a:bodyPr lIns="365760" anchor="ctr">
            <a:normAutofit/>
          </a:bodyPr>
          <a:lstStyle>
            <a:lvl1pPr marL="0" indent="0">
              <a:buNone/>
              <a:defRPr sz="1500" b="1" baseline="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CONTENT 3</a:t>
            </a:r>
            <a:endParaRPr lang="x-none" dirty="0"/>
          </a:p>
        </p:txBody>
      </p:sp>
      <p:sp>
        <p:nvSpPr>
          <p:cNvPr id="9"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643548" y="2623335"/>
            <a:ext cx="5198941" cy="3228975"/>
          </a:xfrm>
          <a:prstGeom prst="rect">
            <a:avLst/>
          </a:prstGeom>
        </p:spPr>
        <p:txBody>
          <a:bodyPr>
            <a:noAutofit/>
          </a:bodyPr>
          <a:lstStyle>
            <a:lvl1pPr marL="228600" marR="0" indent="-228600" algn="l" defTabSz="914400" rtl="0" eaLnBrk="1" fontAlgn="auto" latinLnBrk="0" hangingPunct="1">
              <a:lnSpc>
                <a:spcPct val="100000"/>
              </a:lnSpc>
              <a:spcBef>
                <a:spcPts val="1000"/>
              </a:spcBef>
              <a:spcAft>
                <a:spcPts val="0"/>
              </a:spcAft>
              <a:buClrTx/>
              <a:buSzTx/>
              <a:buFont typeface="+mj-lt"/>
              <a:buAutoNum type="arabicPeriod"/>
              <a:tabLst/>
              <a:defRPr sz="11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a:t>
            </a:r>
            <a:endParaRPr lang="el-GR" dirty="0"/>
          </a:p>
        </p:txBody>
      </p:sp>
      <p:sp>
        <p:nvSpPr>
          <p:cNvPr id="11"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643548" y="1945570"/>
            <a:ext cx="10795245" cy="569031"/>
          </a:xfrm>
          <a:prstGeom prst="rect">
            <a:avLst/>
          </a:prstGeom>
        </p:spPr>
        <p:txBody>
          <a:bodyPr>
            <a:normAutofit/>
          </a:bodyPr>
          <a:lstStyle>
            <a:lvl1pPr marL="0" indent="0">
              <a:lnSpc>
                <a:spcPts val="3500"/>
              </a:lnSpc>
              <a:spcBef>
                <a:spcPts val="0"/>
              </a:spcBef>
              <a:buNone/>
              <a:defRPr sz="3000" b="1" baseline="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Insert content 3 title</a:t>
            </a:r>
          </a:p>
        </p:txBody>
      </p:sp>
      <p:sp>
        <p:nvSpPr>
          <p:cNvPr id="14" name="Text Placeholder 2">
            <a:extLst>
              <a:ext uri="{FF2B5EF4-FFF2-40B4-BE49-F238E27FC236}">
                <a16:creationId xmlns:a16="http://schemas.microsoft.com/office/drawing/2014/main" id="{C4620EE8-4506-F748-BA2F-9F7D7888F37E}"/>
              </a:ext>
            </a:extLst>
          </p:cNvPr>
          <p:cNvSpPr>
            <a:spLocks noGrp="1"/>
          </p:cNvSpPr>
          <p:nvPr>
            <p:ph type="body" sz="quarter" idx="26" hasCustomPrompt="1"/>
          </p:nvPr>
        </p:nvSpPr>
        <p:spPr>
          <a:xfrm>
            <a:off x="6239852" y="2623335"/>
            <a:ext cx="5198941" cy="3228975"/>
          </a:xfrm>
          <a:prstGeom prst="rect">
            <a:avLst/>
          </a:prstGeom>
        </p:spPr>
        <p:txBody>
          <a:bodyPr>
            <a:noAutofit/>
          </a:bodyPr>
          <a:lstStyle>
            <a:lvl1pPr marL="228600" marR="0" indent="-228600" algn="l" defTabSz="914400" rtl="0" eaLnBrk="1" fontAlgn="auto" latinLnBrk="0" hangingPunct="1">
              <a:lnSpc>
                <a:spcPct val="100000"/>
              </a:lnSpc>
              <a:spcBef>
                <a:spcPts val="1000"/>
              </a:spcBef>
              <a:spcAft>
                <a:spcPts val="0"/>
              </a:spcAft>
              <a:buClrTx/>
              <a:buSzTx/>
              <a:buFont typeface="+mj-lt"/>
              <a:buAutoNum type="arabicPeriod" startAt="8"/>
              <a:tabLst/>
              <a:defRPr sz="11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a:t>
            </a:r>
            <a:endParaRPr lang="el-GR" dirty="0"/>
          </a:p>
        </p:txBody>
      </p:sp>
      <p:sp>
        <p:nvSpPr>
          <p:cNvPr id="13" name="Slide Number Placeholder 5"/>
          <p:cNvSpPr>
            <a:spLocks noGrp="1"/>
          </p:cNvSpPr>
          <p:nvPr>
            <p:ph type="sldNum" sz="quarter" idx="4"/>
          </p:nvPr>
        </p:nvSpPr>
        <p:spPr>
          <a:xfrm>
            <a:off x="5782244" y="6222471"/>
            <a:ext cx="50702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10060316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00B0"/>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2" y="530099"/>
            <a:ext cx="2585474" cy="322334"/>
          </a:xfrm>
          <a:prstGeom prst="rect">
            <a:avLst/>
          </a:prstGeom>
        </p:spPr>
      </p:pic>
      <p:cxnSp>
        <p:nvCxnSpPr>
          <p:cNvPr id="6" name="Straight Connector 5"/>
          <p:cNvCxnSpPr/>
          <p:nvPr userDrawn="1"/>
        </p:nvCxnSpPr>
        <p:spPr>
          <a:xfrm>
            <a:off x="3497566" y="459828"/>
            <a:ext cx="1" cy="46976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3634224" y="482815"/>
            <a:ext cx="291241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dirty="0">
                <a:solidFill>
                  <a:schemeClr val="bg1"/>
                </a:solidFill>
                <a:latin typeface="Helvetica Neue"/>
              </a:rPr>
              <a:t>Master programmes in Artificial</a:t>
            </a:r>
            <a:br>
              <a:rPr lang="en-GB" sz="1250" dirty="0">
                <a:solidFill>
                  <a:schemeClr val="bg1"/>
                </a:solidFill>
                <a:latin typeface="Helvetica Neue"/>
              </a:rPr>
            </a:br>
            <a:r>
              <a:rPr lang="en-GB" sz="1250" dirty="0">
                <a:solidFill>
                  <a:schemeClr val="bg1"/>
                </a:solidFill>
                <a:latin typeface="Helvetica Neue"/>
              </a:rPr>
              <a:t>Intelligence 4 Careers in Europe</a:t>
            </a:r>
            <a:endParaRPr lang="en-US" sz="1250" dirty="0">
              <a:solidFill>
                <a:schemeClr val="bg1"/>
              </a:solidFill>
              <a:latin typeface="Helvetica Neue"/>
            </a:endParaRPr>
          </a:p>
        </p:txBody>
      </p:sp>
      <p:sp>
        <p:nvSpPr>
          <p:cNvPr id="13" name="Text Placeholder 2">
            <a:extLst>
              <a:ext uri="{FF2B5EF4-FFF2-40B4-BE49-F238E27FC236}">
                <a16:creationId xmlns:a16="http://schemas.microsoft.com/office/drawing/2014/main" id="{C4620EE8-4506-F748-BA2F-9F7D7888F37E}"/>
              </a:ext>
            </a:extLst>
          </p:cNvPr>
          <p:cNvSpPr>
            <a:spLocks noGrp="1"/>
          </p:cNvSpPr>
          <p:nvPr>
            <p:ph type="body" sz="quarter" idx="16" hasCustomPrompt="1"/>
          </p:nvPr>
        </p:nvSpPr>
        <p:spPr>
          <a:xfrm>
            <a:off x="643548" y="2720155"/>
            <a:ext cx="10795245" cy="1208379"/>
          </a:xfrm>
          <a:prstGeom prst="rect">
            <a:avLst/>
          </a:prstGeom>
        </p:spPr>
        <p:txBody>
          <a:bodyPr>
            <a:noAutofit/>
          </a:bodyPr>
          <a:lstStyle>
            <a:lvl1pPr marL="0" indent="0">
              <a:buNone/>
              <a:defRPr sz="7500" b="1">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Thank you.</a:t>
            </a:r>
            <a:endParaRPr lang="x-none" dirty="0"/>
          </a:p>
        </p:txBody>
      </p:sp>
    </p:spTree>
    <p:extLst>
      <p:ext uri="{BB962C8B-B14F-4D97-AF65-F5344CB8AC3E}">
        <p14:creationId xmlns:p14="http://schemas.microsoft.com/office/powerpoint/2010/main" val="3779809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5"/>
          <p:cNvSpPr>
            <a:spLocks noGrp="1"/>
          </p:cNvSpPr>
          <p:nvPr>
            <p:ph type="sldNum" sz="quarter" idx="4"/>
          </p:nvPr>
        </p:nvSpPr>
        <p:spPr>
          <a:xfrm>
            <a:off x="8784299" y="6525345"/>
            <a:ext cx="3228843" cy="196131"/>
          </a:xfrm>
          <a:prstGeom prst="rect">
            <a:avLst/>
          </a:prstGeom>
        </p:spPr>
        <p:txBody>
          <a:bodyPr vert="horz" lIns="91440" tIns="45720" rIns="91440" bIns="45720" rtlCol="0" anchor="ctr"/>
          <a:lstStyle>
            <a:lvl1pPr algn="r">
              <a:defRPr sz="1200" baseline="0">
                <a:solidFill>
                  <a:srgbClr val="0000FF"/>
                </a:solidFill>
                <a:latin typeface="Comic Sans MS" pitchFamily="66" charset="0"/>
              </a:defRPr>
            </a:lvl1pPr>
          </a:lstStyle>
          <a:p>
            <a:r>
              <a:rPr lang="en-US" dirty="0"/>
              <a:t>© T. Theocharides, 2023.   </a:t>
            </a:r>
            <a:fld id="{DBC3780C-3FFF-490E-B2E7-EBE978EE7150}" type="slidenum">
              <a:rPr lang="en-US" smtClean="0"/>
              <a:pPr/>
              <a:t>‹#›</a:t>
            </a:fld>
            <a:endParaRPr lang="en-US" dirty="0"/>
          </a:p>
        </p:txBody>
      </p:sp>
    </p:spTree>
    <p:extLst>
      <p:ext uri="{BB962C8B-B14F-4D97-AF65-F5344CB8AC3E}">
        <p14:creationId xmlns:p14="http://schemas.microsoft.com/office/powerpoint/2010/main" val="556978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9785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91986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55682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0703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5368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31.xml"/><Relationship Id="rId7" Type="http://schemas.openxmlformats.org/officeDocument/2006/relationships/theme" Target="../theme/theme2.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9"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7"/>
          <p:cNvSpPr>
            <a:spLocks noChangeArrowheads="1"/>
          </p:cNvSpPr>
          <p:nvPr userDrawn="1"/>
        </p:nvSpPr>
        <p:spPr bwMode="grayWhite">
          <a:xfrm>
            <a:off x="1" y="6740526"/>
            <a:ext cx="12189884" cy="117475"/>
          </a:xfrm>
          <a:prstGeom prst="rect">
            <a:avLst/>
          </a:prstGeom>
          <a:gradFill rotWithShape="1">
            <a:gsLst>
              <a:gs pos="0">
                <a:srgbClr val="996633"/>
              </a:gs>
              <a:gs pos="100000">
                <a:schemeClr val="bg1"/>
              </a:gs>
            </a:gsLst>
            <a:lin ang="5400000" scaled="1"/>
          </a:gradFill>
          <a:ln w="9525">
            <a:noFill/>
            <a:miter lim="800000"/>
            <a:headEnd/>
            <a:tailEnd/>
          </a:ln>
          <a:effectLst/>
        </p:spPr>
        <p:txBody>
          <a:bodyPr wrap="none" anchor="ctr"/>
          <a:lstStyle/>
          <a:p>
            <a:pPr>
              <a:defRPr/>
            </a:pPr>
            <a:endParaRPr lang="en-US" sz="1800"/>
          </a:p>
        </p:txBody>
      </p:sp>
      <p:sp>
        <p:nvSpPr>
          <p:cNvPr id="8" name="Rectangle 8"/>
          <p:cNvSpPr>
            <a:spLocks noChangeArrowheads="1"/>
          </p:cNvSpPr>
          <p:nvPr userDrawn="1"/>
        </p:nvSpPr>
        <p:spPr bwMode="blackWhite">
          <a:xfrm>
            <a:off x="1" y="1"/>
            <a:ext cx="150284" cy="6856413"/>
          </a:xfrm>
          <a:prstGeom prst="rect">
            <a:avLst/>
          </a:prstGeom>
          <a:gradFill rotWithShape="1">
            <a:gsLst>
              <a:gs pos="0">
                <a:srgbClr val="996633"/>
              </a:gs>
              <a:gs pos="50000">
                <a:schemeClr val="bg1"/>
              </a:gs>
              <a:gs pos="100000">
                <a:srgbClr val="996633"/>
              </a:gs>
            </a:gsLst>
            <a:lin ang="5400000" scaled="1"/>
          </a:gradFill>
          <a:ln w="9525">
            <a:noFill/>
            <a:miter lim="800000"/>
            <a:headEnd/>
            <a:tailEnd/>
          </a:ln>
          <a:effectLst/>
        </p:spPr>
        <p:txBody>
          <a:bodyPr wrap="none" anchor="ctr"/>
          <a:lstStyle/>
          <a:p>
            <a:pPr>
              <a:defRPr/>
            </a:pPr>
            <a:endParaRPr lang="en-US" sz="1800"/>
          </a:p>
        </p:txBody>
      </p:sp>
      <p:sp>
        <p:nvSpPr>
          <p:cNvPr id="9" name="Rectangle 9"/>
          <p:cNvSpPr>
            <a:spLocks noChangeArrowheads="1"/>
          </p:cNvSpPr>
          <p:nvPr userDrawn="1"/>
        </p:nvSpPr>
        <p:spPr bwMode="grayWhite">
          <a:xfrm>
            <a:off x="1" y="0"/>
            <a:ext cx="12189884" cy="88900"/>
          </a:xfrm>
          <a:prstGeom prst="rect">
            <a:avLst/>
          </a:prstGeom>
          <a:gradFill rotWithShape="1">
            <a:gsLst>
              <a:gs pos="0">
                <a:srgbClr val="996633"/>
              </a:gs>
              <a:gs pos="100000">
                <a:schemeClr val="bg1"/>
              </a:gs>
            </a:gsLst>
            <a:lin ang="5400000" scaled="1"/>
          </a:gradFill>
          <a:ln w="9525">
            <a:noFill/>
            <a:miter lim="800000"/>
            <a:headEnd/>
            <a:tailEnd/>
          </a:ln>
          <a:effectLst/>
        </p:spPr>
        <p:txBody>
          <a:bodyPr wrap="none" anchor="ctr"/>
          <a:lstStyle/>
          <a:p>
            <a:pPr>
              <a:defRPr/>
            </a:pPr>
            <a:endParaRPr lang="en-US" sz="1800"/>
          </a:p>
        </p:txBody>
      </p:sp>
      <p:sp>
        <p:nvSpPr>
          <p:cNvPr id="10" name="Rectangle 10"/>
          <p:cNvSpPr>
            <a:spLocks noChangeArrowheads="1"/>
          </p:cNvSpPr>
          <p:nvPr userDrawn="1"/>
        </p:nvSpPr>
        <p:spPr bwMode="blackWhite">
          <a:xfrm>
            <a:off x="12045952" y="0"/>
            <a:ext cx="146049" cy="6858000"/>
          </a:xfrm>
          <a:prstGeom prst="rect">
            <a:avLst/>
          </a:prstGeom>
          <a:gradFill rotWithShape="1">
            <a:gsLst>
              <a:gs pos="0">
                <a:srgbClr val="996633"/>
              </a:gs>
              <a:gs pos="100000">
                <a:schemeClr val="bg1"/>
              </a:gs>
            </a:gsLst>
            <a:lin ang="5400000" scaled="1"/>
          </a:gradFill>
          <a:ln w="9525">
            <a:noFill/>
            <a:miter lim="800000"/>
            <a:headEnd/>
            <a:tailEnd/>
          </a:ln>
          <a:effectLst/>
        </p:spPr>
        <p:txBody>
          <a:bodyPr wrap="none" anchor="ctr"/>
          <a:lstStyle/>
          <a:p>
            <a:pPr>
              <a:defRPr/>
            </a:pPr>
            <a:endParaRPr lang="en-US" sz="1800"/>
          </a:p>
        </p:txBody>
      </p:sp>
      <p:sp>
        <p:nvSpPr>
          <p:cNvPr id="13" name="Slide Number Placeholder 5"/>
          <p:cNvSpPr>
            <a:spLocks noGrp="1"/>
          </p:cNvSpPr>
          <p:nvPr>
            <p:ph type="sldNum" sz="quarter" idx="4"/>
          </p:nvPr>
        </p:nvSpPr>
        <p:spPr>
          <a:xfrm>
            <a:off x="8784299" y="6525345"/>
            <a:ext cx="3228843" cy="196131"/>
          </a:xfrm>
          <a:prstGeom prst="rect">
            <a:avLst/>
          </a:prstGeom>
        </p:spPr>
        <p:txBody>
          <a:bodyPr vert="horz" lIns="91440" tIns="45720" rIns="91440" bIns="45720" rtlCol="0" anchor="ctr"/>
          <a:lstStyle>
            <a:lvl1pPr algn="r">
              <a:defRPr sz="1200" baseline="0">
                <a:solidFill>
                  <a:srgbClr val="0000FF"/>
                </a:solidFill>
                <a:latin typeface="Comic Sans MS" pitchFamily="66" charset="0"/>
              </a:defRPr>
            </a:lvl1pPr>
          </a:lstStyle>
          <a:p>
            <a:r>
              <a:rPr lang="en-US" dirty="0"/>
              <a:t>© T. Theocharides, 2021.   </a:t>
            </a:r>
            <a:fld id="{DBC3780C-3FFF-490E-B2E7-EBE978EE7150}" type="slidenum">
              <a:rPr lang="en-US" smtClean="0"/>
              <a:pPr/>
              <a:t>‹#›</a:t>
            </a:fld>
            <a:endParaRPr lang="en-US" dirty="0"/>
          </a:p>
        </p:txBody>
      </p:sp>
    </p:spTree>
    <p:extLst>
      <p:ext uri="{BB962C8B-B14F-4D97-AF65-F5344CB8AC3E}">
        <p14:creationId xmlns:p14="http://schemas.microsoft.com/office/powerpoint/2010/main" val="3871472597"/>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4" r:id="rId4"/>
    <p:sldLayoutId id="2147483655" r:id="rId5"/>
    <p:sldLayoutId id="2147483656" r:id="rId6"/>
    <p:sldLayoutId id="2147483657" r:id="rId7"/>
    <p:sldLayoutId id="2147483658" r:id="rId8"/>
    <p:sldLayoutId id="2147483659" r:id="rId9"/>
    <p:sldLayoutId id="2147483661" r:id="rId10"/>
    <p:sldLayoutId id="2147483688" r:id="rId11"/>
    <p:sldLayoutId id="2147483722" r:id="rId12"/>
    <p:sldLayoutId id="2147483725" r:id="rId13"/>
    <p:sldLayoutId id="2147483726" r:id="rId14"/>
    <p:sldLayoutId id="2147483727" r:id="rId15"/>
    <p:sldLayoutId id="2147483728" r:id="rId16"/>
    <p:sldLayoutId id="2147483737" r:id="rId17"/>
    <p:sldLayoutId id="2147483738" r:id="rId18"/>
    <p:sldLayoutId id="2147483739" r:id="rId19"/>
    <p:sldLayoutId id="2147483740" r:id="rId20"/>
    <p:sldLayoutId id="2147483741" r:id="rId21"/>
    <p:sldLayoutId id="2147483744" r:id="rId22"/>
    <p:sldLayoutId id="2147483745" r:id="rId23"/>
    <p:sldLayoutId id="2147483746" r:id="rId24"/>
    <p:sldLayoutId id="2147483748" r:id="rId25"/>
    <p:sldLayoutId id="2147483749" r:id="rId26"/>
    <p:sldLayoutId id="2147483750" r:id="rId27"/>
    <p:sldLayoutId id="2147483751" r:id="rId28"/>
  </p:sldLayoutIdLst>
  <p:txStyles>
    <p:titleStyle>
      <a:lvl1pPr algn="ctr" defTabSz="914400" rtl="0" eaLnBrk="1" latinLnBrk="0" hangingPunct="1">
        <a:spcBef>
          <a:spcPct val="0"/>
        </a:spcBef>
        <a:buNone/>
        <a:defRPr sz="4400" kern="1200">
          <a:solidFill>
            <a:srgbClr val="996633"/>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996633"/>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996633"/>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996633"/>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996633"/>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99663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Rectangle 18"/>
          <p:cNvSpPr/>
          <p:nvPr userDrawn="1"/>
        </p:nvSpPr>
        <p:spPr>
          <a:xfrm>
            <a:off x="0" y="5952067"/>
            <a:ext cx="12192000" cy="90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20" name="Picture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307182" y="6085447"/>
            <a:ext cx="1096441" cy="541808"/>
          </a:xfrm>
          <a:prstGeom prst="rect">
            <a:avLst/>
          </a:prstGeom>
        </p:spPr>
      </p:pic>
      <p:sp>
        <p:nvSpPr>
          <p:cNvPr id="21" name="Text Placeholder 10">
            <a:extLst>
              <a:ext uri="{FF2B5EF4-FFF2-40B4-BE49-F238E27FC236}">
                <a16:creationId xmlns:a16="http://schemas.microsoft.com/office/drawing/2014/main" id="{9B3CD9D9-3717-8045-BBE0-D00561474EA1}"/>
              </a:ext>
            </a:extLst>
          </p:cNvPr>
          <p:cNvSpPr txBox="1">
            <a:spLocks/>
          </p:cNvSpPr>
          <p:nvPr userDrawn="1"/>
        </p:nvSpPr>
        <p:spPr>
          <a:xfrm>
            <a:off x="6866467" y="6281366"/>
            <a:ext cx="3236547" cy="345889"/>
          </a:xfrm>
          <a:prstGeom prst="rect">
            <a:avLst/>
          </a:prstGeom>
        </p:spPr>
        <p:txBody>
          <a:bodyPr anchor="ctr">
            <a:noAutofit/>
          </a:bodyPr>
          <a:lstStyle>
            <a:lvl1pPr marL="0" indent="0" algn="r" defTabSz="1828800" rtl="0" eaLnBrk="1" latinLnBrk="0" hangingPunct="1">
              <a:lnSpc>
                <a:spcPct val="90000"/>
              </a:lnSpc>
              <a:spcBef>
                <a:spcPts val="2000"/>
              </a:spcBef>
              <a:buFont typeface="Arial" panose="020B0604020202020204" pitchFamily="34" charset="0"/>
              <a:buNone/>
              <a:defRPr sz="2000" b="0" kern="1200" baseline="0">
                <a:solidFill>
                  <a:schemeClr val="tx1"/>
                </a:solidFill>
                <a:latin typeface="Helvetica Neue"/>
                <a:ea typeface="+mn-ea"/>
                <a:cs typeface="+mn-cs"/>
              </a:defRPr>
            </a:lvl1pPr>
            <a:lvl2pPr marL="609600" indent="0" algn="l" defTabSz="1828800" rtl="0" eaLnBrk="1" latinLnBrk="0" hangingPunct="1">
              <a:lnSpc>
                <a:spcPct val="90000"/>
              </a:lnSpc>
              <a:spcBef>
                <a:spcPts val="1000"/>
              </a:spcBef>
              <a:buFont typeface="Arial" panose="020B0604020202020204" pitchFamily="34" charset="0"/>
              <a:buNone/>
              <a:defRPr sz="4800" kern="1200">
                <a:solidFill>
                  <a:schemeClr val="bg1"/>
                </a:solidFill>
                <a:latin typeface="+mn-lt"/>
                <a:ea typeface="+mn-ea"/>
                <a:cs typeface="+mn-cs"/>
              </a:defRPr>
            </a:lvl2pPr>
            <a:lvl3pPr marL="1219200" indent="0" algn="l" defTabSz="1828800" rtl="0" eaLnBrk="1" latinLnBrk="0" hangingPunct="1">
              <a:lnSpc>
                <a:spcPct val="90000"/>
              </a:lnSpc>
              <a:spcBef>
                <a:spcPts val="1000"/>
              </a:spcBef>
              <a:buFont typeface="Arial" panose="020B0604020202020204" pitchFamily="34" charset="0"/>
              <a:buNone/>
              <a:defRPr sz="4000" kern="1200">
                <a:solidFill>
                  <a:schemeClr val="bg1"/>
                </a:solidFill>
                <a:latin typeface="+mn-lt"/>
                <a:ea typeface="+mn-ea"/>
                <a:cs typeface="+mn-cs"/>
              </a:defRPr>
            </a:lvl3pPr>
            <a:lvl4pPr marL="1828800" indent="0" algn="l" defTabSz="18288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4pPr>
            <a:lvl5pPr marL="2438400" indent="0" algn="l" defTabSz="18288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800" b="0" i="0" kern="1200" baseline="0" dirty="0">
                <a:solidFill>
                  <a:schemeClr val="tx1"/>
                </a:solidFill>
                <a:effectLst/>
                <a:latin typeface="Helvetica Neue"/>
                <a:ea typeface="+mn-ea"/>
                <a:cs typeface="+mn-cs"/>
              </a:rPr>
              <a:t>This Master is run under the context of Action</a:t>
            </a:r>
            <a:br>
              <a:rPr lang="en-US" sz="800" b="0" i="0" kern="1200" baseline="0" dirty="0">
                <a:solidFill>
                  <a:schemeClr val="tx1"/>
                </a:solidFill>
                <a:effectLst/>
                <a:latin typeface="Helvetica Neue"/>
                <a:ea typeface="+mn-ea"/>
                <a:cs typeface="+mn-cs"/>
              </a:rPr>
            </a:br>
            <a:r>
              <a:rPr lang="en-US" sz="800" b="0" i="0" kern="1200" baseline="0" dirty="0">
                <a:solidFill>
                  <a:schemeClr val="tx1"/>
                </a:solidFill>
                <a:effectLst/>
                <a:latin typeface="Helvetica Neue"/>
                <a:ea typeface="+mn-ea"/>
                <a:cs typeface="+mn-cs"/>
              </a:rPr>
              <a:t>No 2020-EU-IA-0087, co-financed by the EU CEF Telecom</a:t>
            </a:r>
            <a:br>
              <a:rPr lang="en-US" sz="800" b="0" i="0" kern="1200" baseline="0" dirty="0">
                <a:solidFill>
                  <a:schemeClr val="tx1"/>
                </a:solidFill>
                <a:effectLst/>
                <a:latin typeface="Helvetica Neue"/>
                <a:ea typeface="+mn-ea"/>
                <a:cs typeface="+mn-cs"/>
              </a:rPr>
            </a:br>
            <a:r>
              <a:rPr lang="en-US" sz="800" b="0" i="0" kern="1200" baseline="0" dirty="0">
                <a:solidFill>
                  <a:schemeClr val="tx1"/>
                </a:solidFill>
                <a:effectLst/>
                <a:latin typeface="Helvetica Neue"/>
                <a:ea typeface="+mn-ea"/>
                <a:cs typeface="+mn-cs"/>
              </a:rPr>
              <a:t>under GA nr. INEA/CEF/ICT/A2020/2267423</a:t>
            </a:r>
            <a:endParaRPr lang="x-none" sz="800" dirty="0">
              <a:latin typeface="Helvetica Neue"/>
            </a:endParaRPr>
          </a:p>
        </p:txBody>
      </p:sp>
      <p:pic>
        <p:nvPicPr>
          <p:cNvPr id="22" name="Picture 2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88333" y="6245383"/>
            <a:ext cx="2784480" cy="373756"/>
          </a:xfrm>
          <a:prstGeom prst="rect">
            <a:avLst/>
          </a:prstGeom>
        </p:spPr>
      </p:pic>
      <p:sp>
        <p:nvSpPr>
          <p:cNvPr id="13" name="Slide Number Placeholder 5"/>
          <p:cNvSpPr>
            <a:spLocks noGrp="1"/>
          </p:cNvSpPr>
          <p:nvPr>
            <p:ph type="sldNum" sz="quarter" idx="4"/>
          </p:nvPr>
        </p:nvSpPr>
        <p:spPr>
          <a:xfrm>
            <a:off x="5782244" y="6222471"/>
            <a:ext cx="50702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3002392468"/>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241.gif"/><Relationship Id="rId2" Type="http://schemas.openxmlformats.org/officeDocument/2006/relationships/notesSlide" Target="../notesSlides/notesSlide46.xml"/><Relationship Id="rId1" Type="http://schemas.openxmlformats.org/officeDocument/2006/relationships/slideLayout" Target="../slideLayouts/slideLayout17.xml"/><Relationship Id="rId6" Type="http://schemas.openxmlformats.org/officeDocument/2006/relationships/hyperlink" Target="http://deeplearning.stanford.edu/wiki/index.php/Feature_extraction_using_convolution" TargetMode="External"/><Relationship Id="rId5" Type="http://schemas.openxmlformats.org/officeDocument/2006/relationships/image" Target="../media/image243.png"/><Relationship Id="rId4" Type="http://schemas.openxmlformats.org/officeDocument/2006/relationships/image" Target="../media/image242.png"/></Relationships>
</file>

<file path=ppt/slides/_rels/slide105.xml.rels><?xml version="1.0" encoding="UTF-8" standalone="yes"?>
<Relationships xmlns="http://schemas.openxmlformats.org/package/2006/relationships"><Relationship Id="rId3" Type="http://schemas.openxmlformats.org/officeDocument/2006/relationships/image" Target="../media/image244.emf"/><Relationship Id="rId2" Type="http://schemas.openxmlformats.org/officeDocument/2006/relationships/notesSlide" Target="../notesSlides/notesSlide47.xml"/><Relationship Id="rId1" Type="http://schemas.openxmlformats.org/officeDocument/2006/relationships/slideLayout" Target="../slideLayouts/slideLayout18.xml"/><Relationship Id="rId6" Type="http://schemas.openxmlformats.org/officeDocument/2006/relationships/image" Target="../media/image247.png"/><Relationship Id="rId5" Type="http://schemas.openxmlformats.org/officeDocument/2006/relationships/image" Target="../media/image246.jpeg"/><Relationship Id="rId4" Type="http://schemas.openxmlformats.org/officeDocument/2006/relationships/image" Target="../media/image245.jp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0.xml"/></Relationships>
</file>

<file path=ppt/slides/_rels/slide108.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50.xml"/><Relationship Id="rId1" Type="http://schemas.openxmlformats.org/officeDocument/2006/relationships/slideLayout" Target="../slideLayouts/slideLayout2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5.wmf"/></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png"/><Relationship Id="rId1" Type="http://schemas.openxmlformats.org/officeDocument/2006/relationships/slideLayout" Target="../slideLayouts/slideLayout3.xml"/><Relationship Id="rId6" Type="http://schemas.openxmlformats.org/officeDocument/2006/relationships/image" Target="../media/image253.png"/><Relationship Id="rId5" Type="http://schemas.openxmlformats.org/officeDocument/2006/relationships/image" Target="../media/image252.png"/><Relationship Id="rId4" Type="http://schemas.openxmlformats.org/officeDocument/2006/relationships/image" Target="../media/image251.pn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4.png"/><Relationship Id="rId1" Type="http://schemas.openxmlformats.org/officeDocument/2006/relationships/slideLayout" Target="../slideLayouts/slideLayout3.xml"/><Relationship Id="rId4" Type="http://schemas.openxmlformats.org/officeDocument/2006/relationships/image" Target="../media/image256.png"/></Relationships>
</file>

<file path=ppt/slides/_rels/slide114.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261.jpeg"/><Relationship Id="rId5" Type="http://schemas.openxmlformats.org/officeDocument/2006/relationships/image" Target="../media/image260.jpeg"/><Relationship Id="rId4" Type="http://schemas.openxmlformats.org/officeDocument/2006/relationships/image" Target="../media/image259.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2.png"/><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267.png"/><Relationship Id="rId5" Type="http://schemas.openxmlformats.org/officeDocument/2006/relationships/image" Target="../media/image266.png"/><Relationship Id="rId4" Type="http://schemas.openxmlformats.org/officeDocument/2006/relationships/image" Target="../media/image265.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7.xml"/><Relationship Id="rId6" Type="http://schemas.openxmlformats.org/officeDocument/2006/relationships/hyperlink" Target="https://cs231n.github.io/" TargetMode="External"/><Relationship Id="rId5" Type="http://schemas.openxmlformats.org/officeDocument/2006/relationships/image" Target="../media/image29.png"/><Relationship Id="rId4" Type="http://schemas.openxmlformats.org/officeDocument/2006/relationships/image" Target="../media/image28.jpeg"/></Relationships>
</file>

<file path=ppt/slides/_rels/slide120.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image" Target="../media/image271.jpeg"/></Relationships>
</file>

<file path=ppt/slides/_rels/slide124.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image" Target="../media/image274.jpeg"/><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image" Target="../media/image276.jpeg"/><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140.xml.rels><?xml version="1.0" encoding="UTF-8" standalone="yes"?>
<Relationships xmlns="http://schemas.openxmlformats.org/package/2006/relationships"><Relationship Id="rId2" Type="http://schemas.openxmlformats.org/officeDocument/2006/relationships/image" Target="../media/image281.png"/><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2" Type="http://schemas.openxmlformats.org/officeDocument/2006/relationships/image" Target="../media/image281.png"/><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image" Target="../media/image282.png"/><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3" Type="http://schemas.openxmlformats.org/officeDocument/2006/relationships/image" Target="../media/image284.jpg"/><Relationship Id="rId2" Type="http://schemas.openxmlformats.org/officeDocument/2006/relationships/image" Target="../media/image283.png"/><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2" Type="http://schemas.openxmlformats.org/officeDocument/2006/relationships/image" Target="../media/image285.tiff"/><Relationship Id="rId1" Type="http://schemas.openxmlformats.org/officeDocument/2006/relationships/slideLayout" Target="../slideLayouts/slideLayout24.xml"/></Relationships>
</file>

<file path=ppt/slides/_rels/slide145.xml.rels><?xml version="1.0" encoding="UTF-8" standalone="yes"?>
<Relationships xmlns="http://schemas.openxmlformats.org/package/2006/relationships"><Relationship Id="rId2" Type="http://schemas.openxmlformats.org/officeDocument/2006/relationships/image" Target="../media/image285.tiff"/><Relationship Id="rId1" Type="http://schemas.openxmlformats.org/officeDocument/2006/relationships/slideLayout" Target="../slideLayouts/slideLayout24.xml"/></Relationships>
</file>

<file path=ppt/slides/_rels/slide146.xml.rels><?xml version="1.0" encoding="UTF-8" standalone="yes"?>
<Relationships xmlns="http://schemas.openxmlformats.org/package/2006/relationships"><Relationship Id="rId2" Type="http://schemas.openxmlformats.org/officeDocument/2006/relationships/image" Target="../media/image285.tiff"/><Relationship Id="rId1" Type="http://schemas.openxmlformats.org/officeDocument/2006/relationships/slideLayout" Target="../slideLayouts/slideLayout24.xml"/></Relationships>
</file>

<file path=ppt/slides/_rels/slide147.xml.rels><?xml version="1.0" encoding="UTF-8" standalone="yes"?>
<Relationships xmlns="http://schemas.openxmlformats.org/package/2006/relationships"><Relationship Id="rId3" Type="http://schemas.openxmlformats.org/officeDocument/2006/relationships/image" Target="../media/image285.tiff"/><Relationship Id="rId2" Type="http://schemas.openxmlformats.org/officeDocument/2006/relationships/image" Target="../media/image286.png"/><Relationship Id="rId1" Type="http://schemas.openxmlformats.org/officeDocument/2006/relationships/slideLayout" Target="../slideLayouts/slideLayout24.xml"/></Relationships>
</file>

<file path=ppt/slides/_rels/slide148.xml.rels><?xml version="1.0" encoding="UTF-8" standalone="yes"?>
<Relationships xmlns="http://schemas.openxmlformats.org/package/2006/relationships"><Relationship Id="rId3" Type="http://schemas.openxmlformats.org/officeDocument/2006/relationships/image" Target="../media/image285.tiff"/><Relationship Id="rId2" Type="http://schemas.openxmlformats.org/officeDocument/2006/relationships/image" Target="../media/image286.png"/><Relationship Id="rId1" Type="http://schemas.openxmlformats.org/officeDocument/2006/relationships/slideLayout" Target="../slideLayouts/slideLayout24.xml"/></Relationships>
</file>

<file path=ppt/slides/_rels/slide149.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50.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24.xml"/></Relationships>
</file>

<file path=ppt/slides/_rels/slide151.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24.xml"/></Relationships>
</file>

<file path=ppt/slides/_rels/slide152.xml.rels><?xml version="1.0" encoding="UTF-8" standalone="yes"?>
<Relationships xmlns="http://schemas.openxmlformats.org/package/2006/relationships"><Relationship Id="rId2" Type="http://schemas.openxmlformats.org/officeDocument/2006/relationships/image" Target="../media/image285.tiff"/><Relationship Id="rId1" Type="http://schemas.openxmlformats.org/officeDocument/2006/relationships/slideLayout" Target="../slideLayouts/slideLayout24.xml"/></Relationships>
</file>

<file path=ppt/slides/_rels/slide153.xml.rels><?xml version="1.0" encoding="UTF-8" standalone="yes"?>
<Relationships xmlns="http://schemas.openxmlformats.org/package/2006/relationships"><Relationship Id="rId2" Type="http://schemas.openxmlformats.org/officeDocument/2006/relationships/image" Target="../media/image289.tiff"/><Relationship Id="rId1" Type="http://schemas.openxmlformats.org/officeDocument/2006/relationships/slideLayout" Target="../slideLayouts/slideLayout24.xml"/></Relationships>
</file>

<file path=ppt/slides/_rels/slide154.xml.rels><?xml version="1.0" encoding="UTF-8" standalone="yes"?>
<Relationships xmlns="http://schemas.openxmlformats.org/package/2006/relationships"><Relationship Id="rId2" Type="http://schemas.openxmlformats.org/officeDocument/2006/relationships/image" Target="../media/image290.tiff"/><Relationship Id="rId1" Type="http://schemas.openxmlformats.org/officeDocument/2006/relationships/slideLayout" Target="../slideLayouts/slideLayout24.xml"/></Relationships>
</file>

<file path=ppt/slides/_rels/slide155.xml.rels><?xml version="1.0" encoding="UTF-8" standalone="yes"?>
<Relationships xmlns="http://schemas.openxmlformats.org/package/2006/relationships"><Relationship Id="rId2" Type="http://schemas.openxmlformats.org/officeDocument/2006/relationships/image" Target="../media/image291.tiff"/><Relationship Id="rId1" Type="http://schemas.openxmlformats.org/officeDocument/2006/relationships/slideLayout" Target="../slideLayouts/slideLayout24.xml"/></Relationships>
</file>

<file path=ppt/slides/_rels/slide156.xml.rels><?xml version="1.0" encoding="UTF-8" standalone="yes"?>
<Relationships xmlns="http://schemas.openxmlformats.org/package/2006/relationships"><Relationship Id="rId2" Type="http://schemas.openxmlformats.org/officeDocument/2006/relationships/image" Target="../media/image292.png"/><Relationship Id="rId1" Type="http://schemas.openxmlformats.org/officeDocument/2006/relationships/slideLayout" Target="../slideLayouts/slideLayout28.xml"/></Relationships>
</file>

<file path=ppt/slides/_rels/slide157.xml.rels><?xml version="1.0" encoding="UTF-8" standalone="yes"?>
<Relationships xmlns="http://schemas.openxmlformats.org/package/2006/relationships"><Relationship Id="rId2" Type="http://schemas.openxmlformats.org/officeDocument/2006/relationships/image" Target="../media/image293.png"/><Relationship Id="rId1" Type="http://schemas.openxmlformats.org/officeDocument/2006/relationships/slideLayout" Target="../slideLayouts/slideLayout28.xml"/></Relationships>
</file>

<file path=ppt/slides/_rels/slide158.xml.rels><?xml version="1.0" encoding="UTF-8" standalone="yes"?>
<Relationships xmlns="http://schemas.openxmlformats.org/package/2006/relationships"><Relationship Id="rId2" Type="http://schemas.openxmlformats.org/officeDocument/2006/relationships/image" Target="../media/image294.gif"/><Relationship Id="rId1" Type="http://schemas.openxmlformats.org/officeDocument/2006/relationships/slideLayout" Target="../slideLayouts/slideLayout28.xml"/></Relationships>
</file>

<file path=ppt/slides/_rels/slide159.xml.rels><?xml version="1.0" encoding="UTF-8" standalone="yes"?>
<Relationships xmlns="http://schemas.openxmlformats.org/package/2006/relationships"><Relationship Id="rId2" Type="http://schemas.openxmlformats.org/officeDocument/2006/relationships/image" Target="../media/image295.jpe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160.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image" Target="../media/image296.png"/><Relationship Id="rId1" Type="http://schemas.openxmlformats.org/officeDocument/2006/relationships/slideLayout" Target="../slideLayouts/slideLayout25.xml"/></Relationships>
</file>

<file path=ppt/slides/_rels/slide161.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25.xml"/></Relationships>
</file>

<file path=ppt/slides/_rels/slide162.xml.rels><?xml version="1.0" encoding="UTF-8" standalone="yes"?>
<Relationships xmlns="http://schemas.openxmlformats.org/package/2006/relationships"><Relationship Id="rId2" Type="http://schemas.openxmlformats.org/officeDocument/2006/relationships/image" Target="../media/image299.png"/><Relationship Id="rId1" Type="http://schemas.openxmlformats.org/officeDocument/2006/relationships/slideLayout" Target="../slideLayouts/slideLayout25.xml"/></Relationships>
</file>

<file path=ppt/slides/_rels/slide163.xml.rels><?xml version="1.0" encoding="UTF-8" standalone="yes"?>
<Relationships xmlns="http://schemas.openxmlformats.org/package/2006/relationships"><Relationship Id="rId2" Type="http://schemas.openxmlformats.org/officeDocument/2006/relationships/image" Target="../media/image300.jpg"/><Relationship Id="rId1" Type="http://schemas.openxmlformats.org/officeDocument/2006/relationships/slideLayout" Target="../slideLayouts/slideLayout25.xml"/></Relationships>
</file>

<file path=ppt/slides/_rels/slide164.xml.rels><?xml version="1.0" encoding="UTF-8" standalone="yes"?>
<Relationships xmlns="http://schemas.openxmlformats.org/package/2006/relationships"><Relationship Id="rId2" Type="http://schemas.openxmlformats.org/officeDocument/2006/relationships/image" Target="../media/image301.jpg"/><Relationship Id="rId1" Type="http://schemas.openxmlformats.org/officeDocument/2006/relationships/slideLayout" Target="../slideLayouts/slideLayout25.xml"/></Relationships>
</file>

<file path=ppt/slides/_rels/slide165.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image" Target="../media/image302.png"/><Relationship Id="rId1" Type="http://schemas.openxmlformats.org/officeDocument/2006/relationships/slideLayout" Target="../slideLayouts/slideLayout25.xml"/></Relationships>
</file>

<file path=ppt/slides/_rels/slide166.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image" Target="../media/image304.png"/><Relationship Id="rId1" Type="http://schemas.openxmlformats.org/officeDocument/2006/relationships/slideLayout" Target="../slideLayouts/slideLayout3.xml"/><Relationship Id="rId5" Type="http://schemas.openxmlformats.org/officeDocument/2006/relationships/image" Target="../media/image307.png"/><Relationship Id="rId4" Type="http://schemas.openxmlformats.org/officeDocument/2006/relationships/image" Target="../media/image306.png"/></Relationships>
</file>

<file path=ppt/slides/_rels/slide167.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image" Target="../media/image304.png"/><Relationship Id="rId1" Type="http://schemas.openxmlformats.org/officeDocument/2006/relationships/slideLayout" Target="../slideLayouts/slideLayout3.xml"/><Relationship Id="rId6" Type="http://schemas.openxmlformats.org/officeDocument/2006/relationships/image" Target="../media/image307.png"/><Relationship Id="rId5" Type="http://schemas.openxmlformats.org/officeDocument/2006/relationships/image" Target="../media/image306.png"/><Relationship Id="rId4" Type="http://schemas.openxmlformats.org/officeDocument/2006/relationships/image" Target="../media/image308.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3" Type="http://schemas.openxmlformats.org/officeDocument/2006/relationships/image" Target="../media/image310.jpg"/><Relationship Id="rId2" Type="http://schemas.openxmlformats.org/officeDocument/2006/relationships/image" Target="../media/image309.jpg"/><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image" Target="../media/image311.png"/><Relationship Id="rId1" Type="http://schemas.openxmlformats.org/officeDocument/2006/relationships/slideLayout" Target="../slideLayouts/slideLayout5.xml"/><Relationship Id="rId4" Type="http://schemas.openxmlformats.org/officeDocument/2006/relationships/image" Target="../media/image313.png"/></Relationships>
</file>

<file path=ppt/slides/_rels/slide178.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image" Target="../media/image314.png"/><Relationship Id="rId1" Type="http://schemas.openxmlformats.org/officeDocument/2006/relationships/slideLayout" Target="../slideLayouts/slideLayout5.xml"/><Relationship Id="rId4" Type="http://schemas.openxmlformats.org/officeDocument/2006/relationships/image" Target="../media/image313.png"/></Relationships>
</file>

<file path=ppt/slides/_rels/slide179.xml.rels><?xml version="1.0" encoding="UTF-8" standalone="yes"?>
<Relationships xmlns="http://schemas.openxmlformats.org/package/2006/relationships"><Relationship Id="rId8" Type="http://schemas.openxmlformats.org/officeDocument/2006/relationships/image" Target="../media/image323.png"/><Relationship Id="rId3" Type="http://schemas.openxmlformats.org/officeDocument/2006/relationships/image" Target="../media/image317.jpg"/><Relationship Id="rId7" Type="http://schemas.openxmlformats.org/officeDocument/2006/relationships/image" Target="../media/image321.png"/><Relationship Id="rId2" Type="http://schemas.openxmlformats.org/officeDocument/2006/relationships/image" Target="../media/image316.jpg"/><Relationship Id="rId1" Type="http://schemas.openxmlformats.org/officeDocument/2006/relationships/slideLayout" Target="../slideLayouts/slideLayout3.xml"/><Relationship Id="rId6" Type="http://schemas.openxmlformats.org/officeDocument/2006/relationships/image" Target="../media/image320.png"/><Relationship Id="rId5" Type="http://schemas.openxmlformats.org/officeDocument/2006/relationships/image" Target="../media/image319.jpg"/><Relationship Id="rId4" Type="http://schemas.openxmlformats.org/officeDocument/2006/relationships/image" Target="../media/image318.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3" Type="http://schemas.openxmlformats.org/officeDocument/2006/relationships/image" Target="../media/image325.jpg"/><Relationship Id="rId2" Type="http://schemas.openxmlformats.org/officeDocument/2006/relationships/image" Target="../media/image324.jpg"/><Relationship Id="rId1" Type="http://schemas.openxmlformats.org/officeDocument/2006/relationships/slideLayout" Target="../slideLayouts/slideLayout5.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2" Type="http://schemas.openxmlformats.org/officeDocument/2006/relationships/image" Target="../media/image326.jpg"/><Relationship Id="rId1" Type="http://schemas.openxmlformats.org/officeDocument/2006/relationships/slideLayout" Target="../slideLayouts/slideLayout3.xml"/></Relationships>
</file>

<file path=ppt/slides/_rels/slide183.xml.rels><?xml version="1.0" encoding="UTF-8" standalone="yes"?>
<Relationships xmlns="http://schemas.openxmlformats.org/package/2006/relationships"><Relationship Id="rId2" Type="http://schemas.openxmlformats.org/officeDocument/2006/relationships/image" Target="../media/image326.jpg"/><Relationship Id="rId1" Type="http://schemas.openxmlformats.org/officeDocument/2006/relationships/slideLayout" Target="../slideLayouts/slideLayout3.xml"/></Relationships>
</file>

<file path=ppt/slides/_rels/slide184.xml.rels><?xml version="1.0" encoding="UTF-8" standalone="yes"?>
<Relationships xmlns="http://schemas.openxmlformats.org/package/2006/relationships"><Relationship Id="rId2" Type="http://schemas.openxmlformats.org/officeDocument/2006/relationships/image" Target="../media/image326.jpg"/><Relationship Id="rId1" Type="http://schemas.openxmlformats.org/officeDocument/2006/relationships/slideLayout" Target="../slideLayouts/slideLayout3.xml"/></Relationships>
</file>

<file path=ppt/slides/_rels/slide185.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image" Target="../media/image304.png"/><Relationship Id="rId1" Type="http://schemas.openxmlformats.org/officeDocument/2006/relationships/slideLayout" Target="../slideLayouts/slideLayout3.xml"/><Relationship Id="rId6" Type="http://schemas.openxmlformats.org/officeDocument/2006/relationships/image" Target="../media/image307.png"/><Relationship Id="rId5" Type="http://schemas.openxmlformats.org/officeDocument/2006/relationships/image" Target="../media/image306.png"/><Relationship Id="rId4" Type="http://schemas.openxmlformats.org/officeDocument/2006/relationships/image" Target="../media/image308.png"/></Relationships>
</file>

<file path=ppt/slides/_rels/slide186.xml.rels><?xml version="1.0" encoding="UTF-8" standalone="yes"?>
<Relationships xmlns="http://schemas.openxmlformats.org/package/2006/relationships"><Relationship Id="rId3" Type="http://schemas.openxmlformats.org/officeDocument/2006/relationships/image" Target="../media/image325.jpg"/><Relationship Id="rId2" Type="http://schemas.openxmlformats.org/officeDocument/2006/relationships/image" Target="../media/image324.jpg"/><Relationship Id="rId1" Type="http://schemas.openxmlformats.org/officeDocument/2006/relationships/slideLayout" Target="../slideLayouts/slideLayout5.xml"/></Relationships>
</file>

<file path=ppt/slides/_rels/slide187.xml.rels><?xml version="1.0" encoding="UTF-8" standalone="yes"?>
<Relationships xmlns="http://schemas.openxmlformats.org/package/2006/relationships"><Relationship Id="rId2" Type="http://schemas.openxmlformats.org/officeDocument/2006/relationships/image" Target="../media/image327.jpg"/><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image" Target="../media/image328.png"/><Relationship Id="rId1" Type="http://schemas.openxmlformats.org/officeDocument/2006/relationships/slideLayout" Target="../slideLayouts/slideLayout3.xml"/><Relationship Id="rId4" Type="http://schemas.openxmlformats.org/officeDocument/2006/relationships/image" Target="../media/image153.png"/></Relationships>
</file>

<file path=ppt/slides/_rels/slide189.xml.rels><?xml version="1.0" encoding="UTF-8" standalone="yes"?>
<Relationships xmlns="http://schemas.openxmlformats.org/package/2006/relationships"><Relationship Id="rId3" Type="http://schemas.openxmlformats.org/officeDocument/2006/relationships/image" Target="../media/image325.jpg"/><Relationship Id="rId2" Type="http://schemas.openxmlformats.org/officeDocument/2006/relationships/image" Target="../media/image324.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3" Type="http://schemas.openxmlformats.org/officeDocument/2006/relationships/image" Target="../media/image331.tiff"/><Relationship Id="rId2" Type="http://schemas.openxmlformats.org/officeDocument/2006/relationships/image" Target="../media/image330.tiff"/><Relationship Id="rId1" Type="http://schemas.openxmlformats.org/officeDocument/2006/relationships/slideLayout" Target="../slideLayouts/slideLayout3.xml"/><Relationship Id="rId5" Type="http://schemas.openxmlformats.org/officeDocument/2006/relationships/image" Target="../media/image333.png"/><Relationship Id="rId4" Type="http://schemas.openxmlformats.org/officeDocument/2006/relationships/image" Target="../media/image332.tiff"/></Relationships>
</file>

<file path=ppt/slides/_rels/slide191.xml.rels><?xml version="1.0" encoding="UTF-8" standalone="yes"?>
<Relationships xmlns="http://schemas.openxmlformats.org/package/2006/relationships"><Relationship Id="rId2" Type="http://schemas.openxmlformats.org/officeDocument/2006/relationships/image" Target="../media/image334.png"/><Relationship Id="rId1" Type="http://schemas.openxmlformats.org/officeDocument/2006/relationships/slideLayout" Target="../slideLayouts/slideLayout3.xml"/></Relationships>
</file>

<file path=ppt/slides/_rels/slide192.xml.rels><?xml version="1.0" encoding="UTF-8" standalone="yes"?>
<Relationships xmlns="http://schemas.openxmlformats.org/package/2006/relationships"><Relationship Id="rId2" Type="http://schemas.openxmlformats.org/officeDocument/2006/relationships/image" Target="../media/image335.tiff"/><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2" Type="http://schemas.openxmlformats.org/officeDocument/2006/relationships/image" Target="../media/image336.png"/><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8.xml.rels><?xml version="1.0" encoding="UTF-8" standalone="yes"?>
<Relationships xmlns="http://schemas.openxmlformats.org/package/2006/relationships"><Relationship Id="rId2" Type="http://schemas.openxmlformats.org/officeDocument/2006/relationships/image" Target="../media/image337.png"/><Relationship Id="rId1" Type="http://schemas.openxmlformats.org/officeDocument/2006/relationships/slideLayout" Target="../slideLayouts/slideLayout3.xml"/></Relationships>
</file>

<file path=ppt/slides/_rels/slide199.xml.rels><?xml version="1.0" encoding="UTF-8" standalone="yes"?>
<Relationships xmlns="http://schemas.openxmlformats.org/package/2006/relationships"><Relationship Id="rId2" Type="http://schemas.openxmlformats.org/officeDocument/2006/relationships/image" Target="../media/image33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g"/><Relationship Id="rId7" Type="http://schemas.openxmlformats.org/officeDocument/2006/relationships/image" Target="../media/image41.png"/><Relationship Id="rId2" Type="http://schemas.openxmlformats.org/officeDocument/2006/relationships/image" Target="../media/image36.jpg"/><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1.xml.rels><?xml version="1.0" encoding="UTF-8" standalone="yes"?>
<Relationships xmlns="http://schemas.openxmlformats.org/package/2006/relationships"><Relationship Id="rId2" Type="http://schemas.openxmlformats.org/officeDocument/2006/relationships/image" Target="../media/image339.png"/><Relationship Id="rId1" Type="http://schemas.openxmlformats.org/officeDocument/2006/relationships/slideLayout" Target="../slideLayouts/slideLayout3.xml"/></Relationships>
</file>

<file path=ppt/slides/_rels/slide202.xml.rels><?xml version="1.0" encoding="UTF-8" standalone="yes"?>
<Relationships xmlns="http://schemas.openxmlformats.org/package/2006/relationships"><Relationship Id="rId2" Type="http://schemas.openxmlformats.org/officeDocument/2006/relationships/image" Target="../media/image340.png"/><Relationship Id="rId1" Type="http://schemas.openxmlformats.org/officeDocument/2006/relationships/slideLayout" Target="../slideLayouts/slideLayout3.xml"/></Relationships>
</file>

<file path=ppt/slides/_rels/slide203.xml.rels><?xml version="1.0" encoding="UTF-8" standalone="yes"?>
<Relationships xmlns="http://schemas.openxmlformats.org/package/2006/relationships"><Relationship Id="rId3" Type="http://schemas.openxmlformats.org/officeDocument/2006/relationships/image" Target="../media/image342.png"/><Relationship Id="rId2" Type="http://schemas.openxmlformats.org/officeDocument/2006/relationships/image" Target="../media/image341.png"/><Relationship Id="rId1" Type="http://schemas.openxmlformats.org/officeDocument/2006/relationships/slideLayout" Target="../slideLayouts/slideLayout3.xml"/></Relationships>
</file>

<file path=ppt/slides/_rels/slide204.xml.rels><?xml version="1.0" encoding="UTF-8" standalone="yes"?>
<Relationships xmlns="http://schemas.openxmlformats.org/package/2006/relationships"><Relationship Id="rId3" Type="http://schemas.openxmlformats.org/officeDocument/2006/relationships/image" Target="../media/image343.jpe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20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45.png"/><Relationship Id="rId5" Type="http://schemas.openxmlformats.org/officeDocument/2006/relationships/image" Target="../media/image344.jpg"/><Relationship Id="rId4" Type="http://schemas.openxmlformats.org/officeDocument/2006/relationships/hyperlink" Target="http://yann.lecun.com/exdb/publis/pdf/lecun-01a.pdf" TargetMode="External"/></Relationships>
</file>

<file path=ppt/slides/_rels/slide206.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image" Target="../media/image346.jpg"/><Relationship Id="rId1" Type="http://schemas.openxmlformats.org/officeDocument/2006/relationships/slideLayout" Target="../slideLayouts/slideLayout3.xml"/></Relationships>
</file>

<file path=ppt/slides/_rels/slide207.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hyperlink" Target="http://www.cs.toronto.edu/~fritz/absps/imagenet.pdf" TargetMode="External"/></Relationships>
</file>

<file path=ppt/slides/_rels/slide208.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209.xml.rels><?xml version="1.0" encoding="UTF-8" standalone="yes"?>
<Relationships xmlns="http://schemas.openxmlformats.org/package/2006/relationships"><Relationship Id="rId2" Type="http://schemas.openxmlformats.org/officeDocument/2006/relationships/image" Target="../media/image350.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212.xml.rels><?xml version="1.0" encoding="UTF-8" standalone="yes"?>
<Relationships xmlns="http://schemas.openxmlformats.org/package/2006/relationships"><Relationship Id="rId3" Type="http://schemas.openxmlformats.org/officeDocument/2006/relationships/image" Target="../media/image351.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213.xml.rels><?xml version="1.0" encoding="UTF-8" standalone="yes"?>
<Relationships xmlns="http://schemas.openxmlformats.org/package/2006/relationships"><Relationship Id="rId3" Type="http://schemas.openxmlformats.org/officeDocument/2006/relationships/image" Target="../media/image353.png"/><Relationship Id="rId2" Type="http://schemas.openxmlformats.org/officeDocument/2006/relationships/image" Target="../media/image352.png"/><Relationship Id="rId1" Type="http://schemas.openxmlformats.org/officeDocument/2006/relationships/slideLayout" Target="../slideLayouts/slideLayout3.xml"/></Relationships>
</file>

<file path=ppt/slides/_rels/slide214.xml.rels><?xml version="1.0" encoding="UTF-8" standalone="yes"?>
<Relationships xmlns="http://schemas.openxmlformats.org/package/2006/relationships"><Relationship Id="rId3" Type="http://schemas.openxmlformats.org/officeDocument/2006/relationships/image" Target="../media/image355.png"/><Relationship Id="rId2" Type="http://schemas.openxmlformats.org/officeDocument/2006/relationships/image" Target="../media/image354.png"/><Relationship Id="rId1" Type="http://schemas.openxmlformats.org/officeDocument/2006/relationships/slideLayout" Target="../slideLayouts/slideLayout3.xml"/></Relationships>
</file>

<file path=ppt/slides/_rels/slide215.xml.rels><?xml version="1.0" encoding="UTF-8" standalone="yes"?>
<Relationships xmlns="http://schemas.openxmlformats.org/package/2006/relationships"><Relationship Id="rId2" Type="http://schemas.openxmlformats.org/officeDocument/2006/relationships/image" Target="../media/image356.png"/><Relationship Id="rId1" Type="http://schemas.openxmlformats.org/officeDocument/2006/relationships/slideLayout" Target="../slideLayouts/slideLayout3.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notesSlide" Target="../notesSlides/notesSlide65.xml"/><Relationship Id="rId1" Type="http://schemas.openxmlformats.org/officeDocument/2006/relationships/slideLayout" Target="../slideLayouts/slideLayout5.xml"/><Relationship Id="rId4" Type="http://schemas.openxmlformats.org/officeDocument/2006/relationships/image" Target="../media/image358.png"/></Relationships>
</file>

<file path=ppt/slides/_rels/slide218.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notesSlide" Target="../notesSlides/notesSlide66.xml"/><Relationship Id="rId1" Type="http://schemas.openxmlformats.org/officeDocument/2006/relationships/slideLayout" Target="../slideLayouts/slideLayout5.xml"/><Relationship Id="rId4" Type="http://schemas.openxmlformats.org/officeDocument/2006/relationships/image" Target="../media/image358.png"/></Relationships>
</file>

<file path=ppt/slides/_rels/slide219.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notesSlide" Target="../notesSlides/notesSlide67.xml"/><Relationship Id="rId1" Type="http://schemas.openxmlformats.org/officeDocument/2006/relationships/slideLayout" Target="../slideLayouts/slideLayout5.xml"/><Relationship Id="rId4" Type="http://schemas.openxmlformats.org/officeDocument/2006/relationships/image" Target="../media/image358.png"/></Relationships>
</file>

<file path=ppt/slides/_rels/slide22.xml.rels><?xml version="1.0" encoding="UTF-8" standalone="yes"?>
<Relationships xmlns="http://schemas.openxmlformats.org/package/2006/relationships"><Relationship Id="rId8" Type="http://schemas.openxmlformats.org/officeDocument/2006/relationships/hyperlink" Target="https://www.flickr.com/photos/malfet/1428198050" TargetMode="External"/><Relationship Id="rId3" Type="http://schemas.openxmlformats.org/officeDocument/2006/relationships/image" Target="../media/image31.jpg"/><Relationship Id="rId7" Type="http://schemas.openxmlformats.org/officeDocument/2006/relationships/image" Target="../media/image48.jpg"/><Relationship Id="rId2" Type="http://schemas.openxmlformats.org/officeDocument/2006/relationships/image" Target="../media/image44.jpg"/><Relationship Id="rId1" Type="http://schemas.openxmlformats.org/officeDocument/2006/relationships/slideLayout" Target="../slideLayouts/slideLayout3.xml"/><Relationship Id="rId6" Type="http://schemas.openxmlformats.org/officeDocument/2006/relationships/image" Target="../media/image47.jpg"/><Relationship Id="rId11" Type="http://schemas.openxmlformats.org/officeDocument/2006/relationships/hyperlink" Target="https://sandbox.open.wolframcloud.com/app/objects/26bc9cd9-50a8-42a9-8dbf-7a265d9e79c8" TargetMode="External"/><Relationship Id="rId5" Type="http://schemas.openxmlformats.org/officeDocument/2006/relationships/image" Target="../media/image46.jpg"/><Relationship Id="rId10" Type="http://schemas.openxmlformats.org/officeDocument/2006/relationships/hyperlink" Target="https://creativecommons.org/licenses/by/2.0/" TargetMode="External"/><Relationship Id="rId4" Type="http://schemas.openxmlformats.org/officeDocument/2006/relationships/image" Target="../media/image45.jpg"/><Relationship Id="rId9" Type="http://schemas.openxmlformats.org/officeDocument/2006/relationships/hyperlink" Target="https://www.flickr.com/photos/malfet/" TargetMode="External"/></Relationships>
</file>

<file path=ppt/slides/_rels/slide220.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notesSlide" Target="../notesSlides/notesSlide68.xml"/><Relationship Id="rId1" Type="http://schemas.openxmlformats.org/officeDocument/2006/relationships/slideLayout" Target="../slideLayouts/slideLayout5.xml"/><Relationship Id="rId4" Type="http://schemas.openxmlformats.org/officeDocument/2006/relationships/image" Target="../media/image358.png"/></Relationships>
</file>

<file path=ppt/slides/_rels/slide221.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notesSlide" Target="../notesSlides/notesSlide69.xml"/><Relationship Id="rId1" Type="http://schemas.openxmlformats.org/officeDocument/2006/relationships/slideLayout" Target="../slideLayouts/slideLayout5.xml"/><Relationship Id="rId4" Type="http://schemas.openxmlformats.org/officeDocument/2006/relationships/image" Target="../media/image358.png"/></Relationships>
</file>

<file path=ppt/slides/_rels/slide222.xml.rels><?xml version="1.0" encoding="UTF-8" standalone="yes"?>
<Relationships xmlns="http://schemas.openxmlformats.org/package/2006/relationships"><Relationship Id="rId3" Type="http://schemas.openxmlformats.org/officeDocument/2006/relationships/image" Target="../media/image359.pn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223.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224.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notesSlide" Target="../notesSlides/notesSlide72.xml"/><Relationship Id="rId1" Type="http://schemas.openxmlformats.org/officeDocument/2006/relationships/slideLayout" Target="../slideLayouts/slideLayout5.xml"/><Relationship Id="rId4" Type="http://schemas.openxmlformats.org/officeDocument/2006/relationships/image" Target="../media/image362.png"/></Relationships>
</file>

<file path=ppt/slides/_rels/slide225.xml.rels><?xml version="1.0" encoding="UTF-8" standalone="yes"?>
<Relationships xmlns="http://schemas.openxmlformats.org/package/2006/relationships"><Relationship Id="rId3" Type="http://schemas.openxmlformats.org/officeDocument/2006/relationships/image" Target="../media/image363.pn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226.xml.rels><?xml version="1.0" encoding="UTF-8" standalone="yes"?>
<Relationships xmlns="http://schemas.openxmlformats.org/package/2006/relationships"><Relationship Id="rId3" Type="http://schemas.openxmlformats.org/officeDocument/2006/relationships/image" Target="../media/image364.jpeg"/><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9.xml.rels><?xml version="1.0" encoding="UTF-8" standalone="yes"?>
<Relationships xmlns="http://schemas.openxmlformats.org/package/2006/relationships"><Relationship Id="rId3" Type="http://schemas.openxmlformats.org/officeDocument/2006/relationships/image" Target="../media/image365.jpeg"/><Relationship Id="rId2" Type="http://schemas.openxmlformats.org/officeDocument/2006/relationships/image" Target="../media/image352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6.jpg"/><Relationship Id="rId1" Type="http://schemas.openxmlformats.org/officeDocument/2006/relationships/slideLayout" Target="../slideLayouts/slideLayout3.xml"/><Relationship Id="rId4" Type="http://schemas.openxmlformats.org/officeDocument/2006/relationships/image" Target="../media/image50.jpg"/></Relationships>
</file>

<file path=ppt/slides/_rels/slide240.xml.rels><?xml version="1.0" encoding="UTF-8" standalone="yes"?>
<Relationships xmlns="http://schemas.openxmlformats.org/package/2006/relationships"><Relationship Id="rId3" Type="http://schemas.openxmlformats.org/officeDocument/2006/relationships/image" Target="../media/image367.png"/><Relationship Id="rId2" Type="http://schemas.openxmlformats.org/officeDocument/2006/relationships/image" Target="../media/image366.png"/><Relationship Id="rId1" Type="http://schemas.openxmlformats.org/officeDocument/2006/relationships/slideLayout" Target="../slideLayouts/slideLayout3.xml"/></Relationships>
</file>

<file path=ppt/slides/_rels/slide241.xml.rels><?xml version="1.0" encoding="UTF-8" standalone="yes"?>
<Relationships xmlns="http://schemas.openxmlformats.org/package/2006/relationships"><Relationship Id="rId2" Type="http://schemas.openxmlformats.org/officeDocument/2006/relationships/image" Target="../media/image368.png"/><Relationship Id="rId1" Type="http://schemas.openxmlformats.org/officeDocument/2006/relationships/slideLayout" Target="../slideLayouts/slideLayout3.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3.xml.rels><?xml version="1.0" encoding="UTF-8" standalone="yes"?>
<Relationships xmlns="http://schemas.openxmlformats.org/package/2006/relationships"><Relationship Id="rId2" Type="http://schemas.openxmlformats.org/officeDocument/2006/relationships/image" Target="../media/image369.png"/><Relationship Id="rId1" Type="http://schemas.openxmlformats.org/officeDocument/2006/relationships/slideLayout" Target="../slideLayouts/slideLayout3.xml"/></Relationships>
</file>

<file path=ppt/slides/_rels/slide244.xml.rels><?xml version="1.0" encoding="UTF-8" standalone="yes"?>
<Relationships xmlns="http://schemas.openxmlformats.org/package/2006/relationships"><Relationship Id="rId2" Type="http://schemas.openxmlformats.org/officeDocument/2006/relationships/image" Target="../media/image370.png"/><Relationship Id="rId1" Type="http://schemas.openxmlformats.org/officeDocument/2006/relationships/slideLayout" Target="../slideLayouts/slideLayout3.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7.xml.rels><?xml version="1.0" encoding="UTF-8" standalone="yes"?>
<Relationships xmlns="http://schemas.openxmlformats.org/package/2006/relationships"><Relationship Id="rId2" Type="http://schemas.openxmlformats.org/officeDocument/2006/relationships/image" Target="../media/image371.png"/><Relationship Id="rId1" Type="http://schemas.openxmlformats.org/officeDocument/2006/relationships/slideLayout" Target="../slideLayouts/slideLayout3.xml"/></Relationships>
</file>

<file path=ppt/slides/_rels/slide248.xml.rels><?xml version="1.0" encoding="UTF-8" standalone="yes"?>
<Relationships xmlns="http://schemas.openxmlformats.org/package/2006/relationships"><Relationship Id="rId3" Type="http://schemas.openxmlformats.org/officeDocument/2006/relationships/image" Target="../media/image373.png"/><Relationship Id="rId2" Type="http://schemas.openxmlformats.org/officeDocument/2006/relationships/image" Target="../media/image372.tiff"/><Relationship Id="rId1" Type="http://schemas.openxmlformats.org/officeDocument/2006/relationships/slideLayout" Target="../slideLayouts/slideLayout24.xml"/><Relationship Id="rId4" Type="http://schemas.openxmlformats.org/officeDocument/2006/relationships/image" Target="../media/image374.png"/></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5.xml.rels><?xml version="1.0" encoding="UTF-8" standalone="yes"?>
<Relationships xmlns="http://schemas.openxmlformats.org/package/2006/relationships"><Relationship Id="rId2" Type="http://schemas.openxmlformats.org/officeDocument/2006/relationships/image" Target="../media/image375.png"/><Relationship Id="rId1" Type="http://schemas.openxmlformats.org/officeDocument/2006/relationships/slideLayout" Target="../slideLayouts/slideLayout3.xml"/></Relationships>
</file>

<file path=ppt/slides/_rels/slide256.xml.rels><?xml version="1.0" encoding="UTF-8" standalone="yes"?>
<Relationships xmlns="http://schemas.openxmlformats.org/package/2006/relationships"><Relationship Id="rId2" Type="http://schemas.openxmlformats.org/officeDocument/2006/relationships/image" Target="../media/image376.png"/><Relationship Id="rId1" Type="http://schemas.openxmlformats.org/officeDocument/2006/relationships/slideLayout" Target="../slideLayouts/slideLayout3.xml"/></Relationships>
</file>

<file path=ppt/slides/_rels/slide257.xml.rels><?xml version="1.0" encoding="UTF-8" standalone="yes"?>
<Relationships xmlns="http://schemas.openxmlformats.org/package/2006/relationships"><Relationship Id="rId2" Type="http://schemas.openxmlformats.org/officeDocument/2006/relationships/image" Target="../media/image377.png"/><Relationship Id="rId1" Type="http://schemas.openxmlformats.org/officeDocument/2006/relationships/slideLayout" Target="../slideLayouts/slideLayout3.xml"/></Relationships>
</file>

<file path=ppt/slides/_rels/slide258.xml.rels><?xml version="1.0" encoding="UTF-8" standalone="yes"?>
<Relationships xmlns="http://schemas.openxmlformats.org/package/2006/relationships"><Relationship Id="rId2" Type="http://schemas.openxmlformats.org/officeDocument/2006/relationships/image" Target="../media/image378.png"/><Relationship Id="rId1" Type="http://schemas.openxmlformats.org/officeDocument/2006/relationships/slideLayout" Target="../slideLayouts/slideLayout3.xml"/></Relationships>
</file>

<file path=ppt/slides/_rels/slide259.xml.rels><?xml version="1.0" encoding="UTF-8" standalone="yes"?>
<Relationships xmlns="http://schemas.openxmlformats.org/package/2006/relationships"><Relationship Id="rId2" Type="http://schemas.openxmlformats.org/officeDocument/2006/relationships/image" Target="../media/image379.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51.png"/><Relationship Id="rId7" Type="http://schemas.openxmlformats.org/officeDocument/2006/relationships/image" Target="../media/image53.wmf"/><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oleObject" Target="../embeddings/oleObject3.bin"/><Relationship Id="rId5" Type="http://schemas.openxmlformats.org/officeDocument/2006/relationships/image" Target="../media/image52.wmf"/><Relationship Id="rId4" Type="http://schemas.openxmlformats.org/officeDocument/2006/relationships/oleObject" Target="../embeddings/oleObject2.bin"/><Relationship Id="rId9" Type="http://schemas.openxmlformats.org/officeDocument/2006/relationships/image" Target="../media/image54.wmf"/></Relationships>
</file>

<file path=ppt/slides/_rels/slide260.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261.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notesSlide" Target="../notesSlides/notesSlide76.xml"/><Relationship Id="rId1" Type="http://schemas.openxmlformats.org/officeDocument/2006/relationships/slideLayout" Target="../slideLayouts/slideLayout3.xml"/><Relationship Id="rId4" Type="http://schemas.openxmlformats.org/officeDocument/2006/relationships/image" Target="../media/image382.jpeg"/></Relationships>
</file>

<file path=ppt/slides/_rels/slide262.xml.rels><?xml version="1.0" encoding="UTF-8" standalone="yes"?>
<Relationships xmlns="http://schemas.openxmlformats.org/package/2006/relationships"><Relationship Id="rId3" Type="http://schemas.openxmlformats.org/officeDocument/2006/relationships/image" Target="../media/image383.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263.xml.rels><?xml version="1.0" encoding="UTF-8" standalone="yes"?>
<Relationships xmlns="http://schemas.openxmlformats.org/package/2006/relationships"><Relationship Id="rId3" Type="http://schemas.openxmlformats.org/officeDocument/2006/relationships/image" Target="../media/image384.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264.xml.rels><?xml version="1.0" encoding="UTF-8" standalone="yes"?>
<Relationships xmlns="http://schemas.openxmlformats.org/package/2006/relationships"><Relationship Id="rId3" Type="http://schemas.openxmlformats.org/officeDocument/2006/relationships/image" Target="../media/image385.png"/><Relationship Id="rId2" Type="http://schemas.openxmlformats.org/officeDocument/2006/relationships/notesSlide" Target="../notesSlides/notesSlide79.xml"/><Relationship Id="rId1" Type="http://schemas.openxmlformats.org/officeDocument/2006/relationships/slideLayout" Target="../slideLayouts/slideLayout3.xml"/><Relationship Id="rId4" Type="http://schemas.openxmlformats.org/officeDocument/2006/relationships/image" Target="../media/image386.png"/></Relationships>
</file>

<file path=ppt/slides/_rels/slide265.xml.rels><?xml version="1.0" encoding="UTF-8" standalone="yes"?>
<Relationships xmlns="http://schemas.openxmlformats.org/package/2006/relationships"><Relationship Id="rId3" Type="http://schemas.openxmlformats.org/officeDocument/2006/relationships/image" Target="../media/image387.jpe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266.xml.rels><?xml version="1.0" encoding="UTF-8" standalone="yes"?>
<Relationships xmlns="http://schemas.openxmlformats.org/package/2006/relationships"><Relationship Id="rId3" Type="http://schemas.openxmlformats.org/officeDocument/2006/relationships/image" Target="../media/image388.png"/><Relationship Id="rId2" Type="http://schemas.openxmlformats.org/officeDocument/2006/relationships/notesSlide" Target="../notesSlides/notesSlide81.xml"/><Relationship Id="rId1" Type="http://schemas.openxmlformats.org/officeDocument/2006/relationships/slideLayout" Target="../slideLayouts/slideLayout3.xml"/><Relationship Id="rId4" Type="http://schemas.openxmlformats.org/officeDocument/2006/relationships/image" Target="../media/image389.png"/></Relationships>
</file>

<file path=ppt/slides/_rels/slide267.xml.rels><?xml version="1.0" encoding="UTF-8" standalone="yes"?>
<Relationships xmlns="http://schemas.openxmlformats.org/package/2006/relationships"><Relationship Id="rId8" Type="http://schemas.openxmlformats.org/officeDocument/2006/relationships/hyperlink" Target="https://medium.com/analytics-vidhya/cnns-architectures-lenet-alexnet-vgg-googlenet-resnet-and-more-666091488df5" TargetMode="External"/><Relationship Id="rId3" Type="http://schemas.openxmlformats.org/officeDocument/2006/relationships/hyperlink" Target="https://medium.com/@RaghavPrabhu/understanding-of-convolutional-neural-network-cnn-deep-learning-99760835f148" TargetMode="External"/><Relationship Id="rId7" Type="http://schemas.openxmlformats.org/officeDocument/2006/relationships/hyperlink" Target="https://towardsdatascience.com/illustrated-10-cnn-architectures-95d78ace614d" TargetMode="External"/><Relationship Id="rId2" Type="http://schemas.openxmlformats.org/officeDocument/2006/relationships/hyperlink" Target="https://colah.github.io/posts/2014-07-Understanding-Convolutions/" TargetMode="External"/><Relationship Id="rId1" Type="http://schemas.openxmlformats.org/officeDocument/2006/relationships/slideLayout" Target="../slideLayouts/slideLayout3.xml"/><Relationship Id="rId6" Type="http://schemas.openxmlformats.org/officeDocument/2006/relationships/hyperlink" Target="https://en.wikipedia.org/wiki/Convolutional_neural_network#Applications" TargetMode="External"/><Relationship Id="rId5" Type="http://schemas.openxmlformats.org/officeDocument/2006/relationships/hyperlink" Target="http://datahacker.rs/convolution-rgb-image/" TargetMode="External"/><Relationship Id="rId4" Type="http://schemas.openxmlformats.org/officeDocument/2006/relationships/hyperlink" Target="https://ai.stackexchange.com/questions/17004/convolutional-neural-network-does-each-filter-in-each-convolution-layer-create" TargetMode="External"/><Relationship Id="rId9" Type="http://schemas.openxmlformats.org/officeDocument/2006/relationships/hyperlink" Target="https://journalofbigdata.springeropen.com/articles/10.1186/s40537-021-00444-8" TargetMode="External"/></Relationships>
</file>

<file path=ppt/slides/_rels/slide268.xml.rels><?xml version="1.0" encoding="UTF-8" standalone="yes"?>
<Relationships xmlns="http://schemas.openxmlformats.org/package/2006/relationships"><Relationship Id="rId3" Type="http://schemas.openxmlformats.org/officeDocument/2006/relationships/hyperlink" Target="https://en.wikipedia.org/wiki/Outline_of_object_recognition" TargetMode="External"/><Relationship Id="rId2" Type="http://schemas.openxmlformats.org/officeDocument/2006/relationships/hyperlink" Target="https://en.wikipedia.org/wiki/Database" TargetMode="External"/><Relationship Id="rId1" Type="http://schemas.openxmlformats.org/officeDocument/2006/relationships/slideLayout" Target="../slideLayouts/slideLayout25.xml"/><Relationship Id="rId6" Type="http://schemas.openxmlformats.org/officeDocument/2006/relationships/hyperlink" Target="https://en.wikipedia.org/wiki/ImageNet%23ImageNet_Challenge" TargetMode="External"/><Relationship Id="rId5" Type="http://schemas.openxmlformats.org/officeDocument/2006/relationships/hyperlink" Target="https://en.wikipedia.org/wiki/ImageNet%23cite_note-2" TargetMode="External"/><Relationship Id="rId4" Type="http://schemas.openxmlformats.org/officeDocument/2006/relationships/hyperlink" Target="https://en.wikipedia.org/wiki/ImageNet%23cite_note-1" TargetMode="External"/></Relationships>
</file>

<file path=ppt/slides/_rels/slide269.xml.rels><?xml version="1.0" encoding="UTF-8" standalone="yes"?>
<Relationships xmlns="http://schemas.openxmlformats.org/package/2006/relationships"><Relationship Id="rId3" Type="http://schemas.openxmlformats.org/officeDocument/2006/relationships/hyperlink" Target="http://papers.nips.cc/paper/4824-imagenet-classification-with-deep-convolutional-neural-networks" TargetMode="External"/><Relationship Id="rId2" Type="http://schemas.openxmlformats.org/officeDocument/2006/relationships/hyperlink" Target="http://yann.lecun.com/exdb/publis/pdf/lecun-98.pdf" TargetMode="External"/><Relationship Id="rId1" Type="http://schemas.openxmlformats.org/officeDocument/2006/relationships/slideLayout" Target="../slideLayouts/slideLayout25.xml"/><Relationship Id="rId4" Type="http://schemas.openxmlformats.org/officeDocument/2006/relationships/hyperlink" Target="http://www.image-net.org/challenges/LSVRC/2014/" TargetMode="External"/></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image" Target="../media/image51.png"/><Relationship Id="rId7" Type="http://schemas.openxmlformats.org/officeDocument/2006/relationships/image" Target="../media/image53.wmf"/><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oleObject" Target="../embeddings/oleObject6.bin"/><Relationship Id="rId11" Type="http://schemas.openxmlformats.org/officeDocument/2006/relationships/image" Target="../media/image460.png"/><Relationship Id="rId5" Type="http://schemas.openxmlformats.org/officeDocument/2006/relationships/image" Target="../media/image52.wmf"/><Relationship Id="rId10" Type="http://schemas.openxmlformats.org/officeDocument/2006/relationships/image" Target="../media/image45.png"/><Relationship Id="rId4" Type="http://schemas.openxmlformats.org/officeDocument/2006/relationships/oleObject" Target="../embeddings/oleObject5.bin"/><Relationship Id="rId9" Type="http://schemas.openxmlformats.org/officeDocument/2006/relationships/image" Target="../media/image54.wmf"/></Relationships>
</file>

<file path=ppt/slides/_rels/slide270.xml.rels><?xml version="1.0" encoding="UTF-8" standalone="yes"?>
<Relationships xmlns="http://schemas.openxmlformats.org/package/2006/relationships"><Relationship Id="rId3" Type="http://schemas.openxmlformats.org/officeDocument/2006/relationships/hyperlink" Target="http://arxiv.org/abs/1602.07261" TargetMode="External"/><Relationship Id="rId2" Type="http://schemas.openxmlformats.org/officeDocument/2006/relationships/hyperlink" Target="http://arxiv.org/abs/1409.4842" TargetMode="External"/><Relationship Id="rId1" Type="http://schemas.openxmlformats.org/officeDocument/2006/relationships/slideLayout" Target="../slideLayouts/slideLayout25.xml"/></Relationships>
</file>

<file path=ppt/slides/_rels/slide271.xml.rels><?xml version="1.0" encoding="UTF-8" standalone="yes"?>
<Relationships xmlns="http://schemas.openxmlformats.org/package/2006/relationships"><Relationship Id="rId2" Type="http://schemas.openxmlformats.org/officeDocument/2006/relationships/hyperlink" Target="http://www.robots.ox.ac.uk/~vgg/research/very_deep/" TargetMode="External"/><Relationship Id="rId1" Type="http://schemas.openxmlformats.org/officeDocument/2006/relationships/slideLayout" Target="../slideLayouts/slideLayout25.xml"/></Relationships>
</file>

<file path=ppt/slides/_rels/slide272.xml.rels><?xml version="1.0" encoding="UTF-8" standalone="yes"?>
<Relationships xmlns="http://schemas.openxmlformats.org/package/2006/relationships"><Relationship Id="rId3" Type="http://schemas.openxmlformats.org/officeDocument/2006/relationships/hyperlink" Target="http://arxiv.org/abs/1502.03167" TargetMode="External"/><Relationship Id="rId7" Type="http://schemas.openxmlformats.org/officeDocument/2006/relationships/hyperlink" Target="https://arxiv.org/abs/1603.05027" TargetMode="External"/><Relationship Id="rId2" Type="http://schemas.openxmlformats.org/officeDocument/2006/relationships/hyperlink" Target="http://arxiv.org/abs/1512.03385" TargetMode="External"/><Relationship Id="rId1" Type="http://schemas.openxmlformats.org/officeDocument/2006/relationships/slideLayout" Target="../slideLayouts/slideLayout25.xml"/><Relationship Id="rId6" Type="http://schemas.openxmlformats.org/officeDocument/2006/relationships/hyperlink" Target="https://github.com/gcr/torch-residual-networks" TargetMode="External"/><Relationship Id="rId5" Type="http://schemas.openxmlformats.org/officeDocument/2006/relationships/hyperlink" Target="http://research.microsoft.com/en-us/um/people/kahe/ilsvrc15/ilsvrc2015_deep_residual_learning_kaiminghe.pdf" TargetMode="External"/><Relationship Id="rId4" Type="http://schemas.openxmlformats.org/officeDocument/2006/relationships/hyperlink" Target="https://www.youtube.com/watch?v=1PGLj-uKT1w" TargetMode="External"/></Relationships>
</file>

<file path=ppt/slides/_rels/slide273.xml.rels><?xml version="1.0" encoding="UTF-8" standalone="yes"?>
<Relationships xmlns="http://schemas.openxmlformats.org/package/2006/relationships"><Relationship Id="rId3" Type="http://schemas.openxmlformats.org/officeDocument/2006/relationships/image" Target="../media/image391.png"/><Relationship Id="rId2" Type="http://schemas.openxmlformats.org/officeDocument/2006/relationships/image" Target="../media/image390.png"/><Relationship Id="rId1" Type="http://schemas.openxmlformats.org/officeDocument/2006/relationships/slideLayout" Target="../slideLayouts/slideLayout25.xml"/><Relationship Id="rId4" Type="http://schemas.openxmlformats.org/officeDocument/2006/relationships/image" Target="../media/image392.png"/></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_rels/slide29.xml.rels><?xml version="1.0" encoding="UTF-8" standalone="yes"?>
<Relationships xmlns="http://schemas.openxmlformats.org/package/2006/relationships"><Relationship Id="rId8" Type="http://schemas.openxmlformats.org/officeDocument/2006/relationships/image" Target="../media/image54.wmf"/><Relationship Id="rId3" Type="http://schemas.openxmlformats.org/officeDocument/2006/relationships/oleObject" Target="../embeddings/oleObject8.bin"/><Relationship Id="rId7" Type="http://schemas.openxmlformats.org/officeDocument/2006/relationships/oleObject" Target="../embeddings/oleObject10.bin"/><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53.wmf"/><Relationship Id="rId11" Type="http://schemas.openxmlformats.org/officeDocument/2006/relationships/image" Target="../media/image560.png"/><Relationship Id="rId5" Type="http://schemas.openxmlformats.org/officeDocument/2006/relationships/oleObject" Target="../embeddings/oleObject9.bin"/><Relationship Id="rId10" Type="http://schemas.openxmlformats.org/officeDocument/2006/relationships/image" Target="../media/image550.png"/><Relationship Id="rId4" Type="http://schemas.openxmlformats.org/officeDocument/2006/relationships/image" Target="../media/image52.wmf"/><Relationship Id="rId9"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hyperlink" Target="http://introtodeeplearning.com/" TargetMode="External"/><Relationship Id="rId13" Type="http://schemas.openxmlformats.org/officeDocument/2006/relationships/image" Target="../media/image14.jpg"/><Relationship Id="rId3" Type="http://schemas.openxmlformats.org/officeDocument/2006/relationships/hyperlink" Target="https://www.deeplearningbook.org/" TargetMode="External"/><Relationship Id="rId7" Type="http://schemas.openxmlformats.org/officeDocument/2006/relationships/hyperlink" Target="http://www.nvidia.com/dlilabs" TargetMode="External"/><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hyperlink" Target="https://developers.google.com/machine-learning/crash-course/" TargetMode="External"/><Relationship Id="rId11" Type="http://schemas.openxmlformats.org/officeDocument/2006/relationships/image" Target="../media/image12.png"/><Relationship Id="rId5" Type="http://schemas.openxmlformats.org/officeDocument/2006/relationships/hyperlink" Target="http://course.fast.ai/" TargetMode="External"/><Relationship Id="rId10" Type="http://schemas.openxmlformats.org/officeDocument/2006/relationships/hyperlink" Target="https://jalammar.github.io/" TargetMode="External"/><Relationship Id="rId4" Type="http://schemas.openxmlformats.org/officeDocument/2006/relationships/hyperlink" Target="http://cs231n.stanford.edu/" TargetMode="External"/><Relationship Id="rId9" Type="http://schemas.openxmlformats.org/officeDocument/2006/relationships/hyperlink" Target="https://github.com/oxford-cs-deepnlp-2017/lectures"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30.png"/><Relationship Id="rId3" Type="http://schemas.openxmlformats.org/officeDocument/2006/relationships/image" Target="../media/image570.png"/><Relationship Id="rId7" Type="http://schemas.openxmlformats.org/officeDocument/2006/relationships/image" Target="../media/image610.png"/><Relationship Id="rId12" Type="http://schemas.openxmlformats.org/officeDocument/2006/relationships/image" Target="../media/image620.png"/><Relationship Id="rId17" Type="http://schemas.openxmlformats.org/officeDocument/2006/relationships/image" Target="../media/image67.png"/><Relationship Id="rId2" Type="http://schemas.openxmlformats.org/officeDocument/2006/relationships/notesSlide" Target="../notesSlides/notesSlide9.xml"/><Relationship Id="rId16" Type="http://schemas.openxmlformats.org/officeDocument/2006/relationships/image" Target="../media/image66.png"/><Relationship Id="rId1" Type="http://schemas.openxmlformats.org/officeDocument/2006/relationships/slideLayout" Target="../slideLayouts/slideLayout3.xml"/><Relationship Id="rId6" Type="http://schemas.openxmlformats.org/officeDocument/2006/relationships/image" Target="../media/image600.png"/><Relationship Id="rId11" Type="http://schemas.openxmlformats.org/officeDocument/2006/relationships/image" Target="../media/image63.png"/><Relationship Id="rId5" Type="http://schemas.openxmlformats.org/officeDocument/2006/relationships/image" Target="../media/image590.png"/><Relationship Id="rId15" Type="http://schemas.openxmlformats.org/officeDocument/2006/relationships/image" Target="../media/image65.png"/><Relationship Id="rId10" Type="http://schemas.openxmlformats.org/officeDocument/2006/relationships/image" Target="../media/image57.png"/><Relationship Id="rId4" Type="http://schemas.openxmlformats.org/officeDocument/2006/relationships/image" Target="../media/image63.png"/><Relationship Id="rId9" Type="http://schemas.openxmlformats.org/officeDocument/2006/relationships/image" Target="../media/image56.png"/><Relationship Id="rId14" Type="http://schemas.openxmlformats.org/officeDocument/2006/relationships/image" Target="../media/image640.png"/></Relationships>
</file>

<file path=ppt/slides/_rels/slide3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8.png"/><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NULL"/><Relationship Id="rId4" Type="http://schemas.openxmlformats.org/officeDocument/2006/relationships/image" Target="NUL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79.png"/><Relationship Id="rId18" Type="http://schemas.openxmlformats.org/officeDocument/2006/relationships/image" Target="../media/image84.png"/><Relationship Id="rId3" Type="http://schemas.openxmlformats.org/officeDocument/2006/relationships/image" Target="../media/image73.png"/><Relationship Id="rId7" Type="http://schemas.openxmlformats.org/officeDocument/2006/relationships/image" Target="../media/image55.png"/><Relationship Id="rId12" Type="http://schemas.openxmlformats.org/officeDocument/2006/relationships/image" Target="../media/image78.png"/><Relationship Id="rId17" Type="http://schemas.openxmlformats.org/officeDocument/2006/relationships/image" Target="../media/image83.png"/><Relationship Id="rId2" Type="http://schemas.openxmlformats.org/officeDocument/2006/relationships/notesSlide" Target="../notesSlides/notesSlide11.xml"/><Relationship Id="rId16" Type="http://schemas.openxmlformats.org/officeDocument/2006/relationships/image" Target="../media/image82.png"/><Relationship Id="rId1" Type="http://schemas.openxmlformats.org/officeDocument/2006/relationships/slideLayout" Target="../slideLayouts/slideLayout3.xml"/><Relationship Id="rId6" Type="http://schemas.openxmlformats.org/officeDocument/2006/relationships/image" Target="../media/image76.png"/><Relationship Id="rId11" Type="http://schemas.openxmlformats.org/officeDocument/2006/relationships/image" Target="../media/image77.png"/><Relationship Id="rId5" Type="http://schemas.openxmlformats.org/officeDocument/2006/relationships/image" Target="../media/image75.png"/><Relationship Id="rId15" Type="http://schemas.openxmlformats.org/officeDocument/2006/relationships/image" Target="../media/image81.png"/><Relationship Id="rId10" Type="http://schemas.openxmlformats.org/officeDocument/2006/relationships/image" Target="../media/image58.png"/><Relationship Id="rId19" Type="http://schemas.openxmlformats.org/officeDocument/2006/relationships/image" Target="../media/image85.png"/><Relationship Id="rId4" Type="http://schemas.openxmlformats.org/officeDocument/2006/relationships/image" Target="../media/image74.png"/><Relationship Id="rId9" Type="http://schemas.openxmlformats.org/officeDocument/2006/relationships/image" Target="../media/image57.png"/><Relationship Id="rId14"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88.png"/><Relationship Id="rId4" Type="http://schemas.openxmlformats.org/officeDocument/2006/relationships/image" Target="../media/image87.png"/></Relationships>
</file>

<file path=ppt/slides/_rels/slide35.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oleObject" Target="../embeddings/oleObject11.bin"/><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93.wmf"/><Relationship Id="rId4" Type="http://schemas.openxmlformats.org/officeDocument/2006/relationships/oleObject" Target="../embeddings/oleObject12.bin"/></Relationships>
</file>

<file path=ppt/slides/_rels/slide44.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3.xml"/><Relationship Id="rId5" Type="http://schemas.openxmlformats.org/officeDocument/2006/relationships/image" Target="../media/image97.png"/><Relationship Id="rId4" Type="http://schemas.openxmlformats.org/officeDocument/2006/relationships/image" Target="../media/image96.png"/></Relationships>
</file>

<file path=ppt/slides/_rels/slide47.xml.rels><?xml version="1.0" encoding="UTF-8" standalone="yes"?>
<Relationships xmlns="http://schemas.openxmlformats.org/package/2006/relationships"><Relationship Id="rId8" Type="http://schemas.openxmlformats.org/officeDocument/2006/relationships/image" Target="../media/image98.wmf"/><Relationship Id="rId3" Type="http://schemas.openxmlformats.org/officeDocument/2006/relationships/oleObject" Target="../embeddings/oleObject13.bin"/><Relationship Id="rId7" Type="http://schemas.openxmlformats.org/officeDocument/2006/relationships/oleObject" Target="../embeddings/oleObject15.bin"/><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53.wmf"/><Relationship Id="rId11" Type="http://schemas.openxmlformats.org/officeDocument/2006/relationships/oleObject" Target="../embeddings/oleObject18.bin"/><Relationship Id="rId5" Type="http://schemas.openxmlformats.org/officeDocument/2006/relationships/oleObject" Target="../embeddings/oleObject14.bin"/><Relationship Id="rId10" Type="http://schemas.openxmlformats.org/officeDocument/2006/relationships/oleObject" Target="../embeddings/oleObject17.bin"/><Relationship Id="rId4" Type="http://schemas.openxmlformats.org/officeDocument/2006/relationships/image" Target="../media/image52.wmf"/><Relationship Id="rId9" Type="http://schemas.openxmlformats.org/officeDocument/2006/relationships/oleObject" Target="../embeddings/oleObject16.bin"/></Relationships>
</file>

<file path=ppt/slides/_rels/slide4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7.jpeg"/><Relationship Id="rId4" Type="http://schemas.openxmlformats.org/officeDocument/2006/relationships/image" Target="../media/image16.jpg"/></Relationships>
</file>

<file path=ppt/slides/_rels/slide50.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3.xml"/><Relationship Id="rId4" Type="http://schemas.openxmlformats.org/officeDocument/2006/relationships/image" Target="../media/image102.jpg"/></Relationships>
</file>

<file path=ppt/slides/_rels/slide54.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103.jpg"/><Relationship Id="rId1" Type="http://schemas.openxmlformats.org/officeDocument/2006/relationships/slideLayout" Target="../slideLayouts/slideLayout3.xml"/><Relationship Id="rId4" Type="http://schemas.openxmlformats.org/officeDocument/2006/relationships/image" Target="../media/image101.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hyperlink" Target="https://www.xenonstack.com/blog/static/public/uploads/media/machine-learning-vs-deep-learning.png" TargetMode="External"/></Relationships>
</file>

<file path=ppt/slides/_rels/slide63.xml.rels><?xml version="1.0" encoding="UTF-8" standalone="yes"?>
<Relationships xmlns="http://schemas.openxmlformats.org/package/2006/relationships"><Relationship Id="rId13" Type="http://schemas.openxmlformats.org/officeDocument/2006/relationships/image" Target="../media/image120.png"/><Relationship Id="rId18" Type="http://schemas.openxmlformats.org/officeDocument/2006/relationships/image" Target="../media/image125.png"/><Relationship Id="rId26" Type="http://schemas.openxmlformats.org/officeDocument/2006/relationships/image" Target="../media/image133.png"/><Relationship Id="rId39" Type="http://schemas.openxmlformats.org/officeDocument/2006/relationships/image" Target="../media/image146.png"/><Relationship Id="rId21" Type="http://schemas.openxmlformats.org/officeDocument/2006/relationships/image" Target="../media/image128.png"/><Relationship Id="rId34" Type="http://schemas.openxmlformats.org/officeDocument/2006/relationships/image" Target="../media/image141.png"/><Relationship Id="rId42" Type="http://schemas.openxmlformats.org/officeDocument/2006/relationships/image" Target="../media/image149.jpeg"/><Relationship Id="rId7" Type="http://schemas.openxmlformats.org/officeDocument/2006/relationships/image" Target="../media/image114.png"/><Relationship Id="rId2" Type="http://schemas.openxmlformats.org/officeDocument/2006/relationships/notesSlide" Target="../notesSlides/notesSlide23.xml"/><Relationship Id="rId16" Type="http://schemas.openxmlformats.org/officeDocument/2006/relationships/image" Target="../media/image123.png"/><Relationship Id="rId20" Type="http://schemas.openxmlformats.org/officeDocument/2006/relationships/image" Target="../media/image127.png"/><Relationship Id="rId29" Type="http://schemas.openxmlformats.org/officeDocument/2006/relationships/image" Target="../media/image136.png"/><Relationship Id="rId41" Type="http://schemas.openxmlformats.org/officeDocument/2006/relationships/image" Target="../media/image148.png"/><Relationship Id="rId1" Type="http://schemas.openxmlformats.org/officeDocument/2006/relationships/slideLayout" Target="../slideLayouts/slideLayout14.xml"/><Relationship Id="rId6" Type="http://schemas.openxmlformats.org/officeDocument/2006/relationships/image" Target="../media/image113.png"/><Relationship Id="rId11" Type="http://schemas.openxmlformats.org/officeDocument/2006/relationships/image" Target="../media/image118.png"/><Relationship Id="rId24" Type="http://schemas.openxmlformats.org/officeDocument/2006/relationships/image" Target="../media/image131.png"/><Relationship Id="rId32" Type="http://schemas.openxmlformats.org/officeDocument/2006/relationships/image" Target="../media/image139.png"/><Relationship Id="rId37" Type="http://schemas.openxmlformats.org/officeDocument/2006/relationships/image" Target="../media/image144.png"/><Relationship Id="rId40" Type="http://schemas.openxmlformats.org/officeDocument/2006/relationships/image" Target="../media/image147.png"/><Relationship Id="rId5" Type="http://schemas.openxmlformats.org/officeDocument/2006/relationships/image" Target="../media/image112.png"/><Relationship Id="rId15" Type="http://schemas.openxmlformats.org/officeDocument/2006/relationships/image" Target="../media/image122.png"/><Relationship Id="rId23" Type="http://schemas.openxmlformats.org/officeDocument/2006/relationships/image" Target="../media/image130.png"/><Relationship Id="rId28" Type="http://schemas.openxmlformats.org/officeDocument/2006/relationships/image" Target="../media/image135.png"/><Relationship Id="rId36" Type="http://schemas.openxmlformats.org/officeDocument/2006/relationships/image" Target="../media/image143.png"/><Relationship Id="rId10" Type="http://schemas.openxmlformats.org/officeDocument/2006/relationships/image" Target="../media/image117.png"/><Relationship Id="rId19" Type="http://schemas.openxmlformats.org/officeDocument/2006/relationships/image" Target="../media/image126.png"/><Relationship Id="rId31" Type="http://schemas.openxmlformats.org/officeDocument/2006/relationships/image" Target="../media/image138.png"/><Relationship Id="rId4" Type="http://schemas.openxmlformats.org/officeDocument/2006/relationships/image" Target="../media/image111.png"/><Relationship Id="rId9" Type="http://schemas.openxmlformats.org/officeDocument/2006/relationships/image" Target="../media/image116.png"/><Relationship Id="rId14" Type="http://schemas.openxmlformats.org/officeDocument/2006/relationships/image" Target="../media/image121.png"/><Relationship Id="rId22" Type="http://schemas.openxmlformats.org/officeDocument/2006/relationships/image" Target="../media/image129.png"/><Relationship Id="rId27" Type="http://schemas.openxmlformats.org/officeDocument/2006/relationships/image" Target="../media/image134.png"/><Relationship Id="rId30" Type="http://schemas.openxmlformats.org/officeDocument/2006/relationships/image" Target="../media/image137.png"/><Relationship Id="rId35" Type="http://schemas.openxmlformats.org/officeDocument/2006/relationships/image" Target="../media/image142.png"/><Relationship Id="rId8" Type="http://schemas.openxmlformats.org/officeDocument/2006/relationships/image" Target="../media/image115.png"/><Relationship Id="rId3" Type="http://schemas.openxmlformats.org/officeDocument/2006/relationships/image" Target="../media/image110.png"/><Relationship Id="rId12" Type="http://schemas.openxmlformats.org/officeDocument/2006/relationships/image" Target="../media/image119.png"/><Relationship Id="rId17" Type="http://schemas.openxmlformats.org/officeDocument/2006/relationships/image" Target="../media/image124.png"/><Relationship Id="rId25" Type="http://schemas.openxmlformats.org/officeDocument/2006/relationships/image" Target="../media/image132.png"/><Relationship Id="rId33" Type="http://schemas.openxmlformats.org/officeDocument/2006/relationships/image" Target="../media/image140.png"/><Relationship Id="rId38" Type="http://schemas.openxmlformats.org/officeDocument/2006/relationships/image" Target="../media/image14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2100.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150.png"/></Relationships>
</file>

<file path=ppt/slides/_rels/slide66.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hyperlink" Target="https://www.flickr.com/photos/malfet/1428198050" TargetMode="External"/><Relationship Id="rId2" Type="http://schemas.openxmlformats.org/officeDocument/2006/relationships/image" Target="../media/image153.png"/><Relationship Id="rId1" Type="http://schemas.openxmlformats.org/officeDocument/2006/relationships/slideLayout" Target="../slideLayouts/slideLayout3.xml"/><Relationship Id="rId6" Type="http://schemas.openxmlformats.org/officeDocument/2006/relationships/image" Target="../media/image154.jpg"/><Relationship Id="rId5" Type="http://schemas.openxmlformats.org/officeDocument/2006/relationships/hyperlink" Target="https://creativecommons.org/licenses/by/2.0/" TargetMode="External"/><Relationship Id="rId4" Type="http://schemas.openxmlformats.org/officeDocument/2006/relationships/hyperlink" Target="https://www.flickr.com/photos/malfet/"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www.flickr.com/photos/malfet/" TargetMode="External"/><Relationship Id="rId2" Type="http://schemas.openxmlformats.org/officeDocument/2006/relationships/hyperlink" Target="https://www.flickr.com/photos/malfet/1428198050" TargetMode="External"/><Relationship Id="rId1" Type="http://schemas.openxmlformats.org/officeDocument/2006/relationships/slideLayout" Target="../slideLayouts/slideLayout3.xml"/><Relationship Id="rId6" Type="http://schemas.openxmlformats.org/officeDocument/2006/relationships/image" Target="../media/image155.jpg"/><Relationship Id="rId5" Type="http://schemas.openxmlformats.org/officeDocument/2006/relationships/image" Target="../media/image154.jpg"/><Relationship Id="rId4" Type="http://schemas.openxmlformats.org/officeDocument/2006/relationships/hyperlink" Target="https://creativecommons.org/licenses/by/2.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70.xml.rels><?xml version="1.0" encoding="UTF-8" standalone="yes"?>
<Relationships xmlns="http://schemas.openxmlformats.org/package/2006/relationships"><Relationship Id="rId3" Type="http://schemas.openxmlformats.org/officeDocument/2006/relationships/image" Target="../media/image155.jpg"/><Relationship Id="rId7" Type="http://schemas.openxmlformats.org/officeDocument/2006/relationships/hyperlink" Target="https://creativecommons.org/licenses/by/2.0/" TargetMode="External"/><Relationship Id="rId2" Type="http://schemas.openxmlformats.org/officeDocument/2006/relationships/image" Target="../media/image154.jpg"/><Relationship Id="rId1" Type="http://schemas.openxmlformats.org/officeDocument/2006/relationships/slideLayout" Target="../slideLayouts/slideLayout3.xml"/><Relationship Id="rId6" Type="http://schemas.openxmlformats.org/officeDocument/2006/relationships/hyperlink" Target="https://www.flickr.com/photos/malfet/" TargetMode="External"/><Relationship Id="rId5" Type="http://schemas.openxmlformats.org/officeDocument/2006/relationships/hyperlink" Target="https://www.flickr.com/photos/malfet/1428198050" TargetMode="External"/><Relationship Id="rId4" Type="http://schemas.openxmlformats.org/officeDocument/2006/relationships/image" Target="../media/image156.png"/></Relationships>
</file>

<file path=ppt/slides/_rels/slide71.xml.rels><?xml version="1.0" encoding="UTF-8" standalone="yes"?>
<Relationships xmlns="http://schemas.openxmlformats.org/package/2006/relationships"><Relationship Id="rId8" Type="http://schemas.openxmlformats.org/officeDocument/2006/relationships/hyperlink" Target="https://pixabay.com/en/red-cat-animals-cat-face-cat-red-1451799/" TargetMode="External"/><Relationship Id="rId3" Type="http://schemas.openxmlformats.org/officeDocument/2006/relationships/hyperlink" Target="https://pixabay.com/en/cat-cat-in-the-dark-eyes-staring-987528/" TargetMode="External"/><Relationship Id="rId7" Type="http://schemas.openxmlformats.org/officeDocument/2006/relationships/image" Target="../media/image159.jpg"/><Relationship Id="rId2" Type="http://schemas.openxmlformats.org/officeDocument/2006/relationships/image" Target="../media/image157.jpg"/><Relationship Id="rId1" Type="http://schemas.openxmlformats.org/officeDocument/2006/relationships/slideLayout" Target="../slideLayouts/slideLayout3.xml"/><Relationship Id="rId6" Type="http://schemas.openxmlformats.org/officeDocument/2006/relationships/hyperlink" Target="http://maxpixel.freegreatpicture.com/Cats-Silhouette-Cats-Eyes-Silhouette-Cat-694730" TargetMode="External"/><Relationship Id="rId5" Type="http://schemas.openxmlformats.org/officeDocument/2006/relationships/image" Target="../media/image158.jpg"/><Relationship Id="rId10" Type="http://schemas.openxmlformats.org/officeDocument/2006/relationships/hyperlink" Target="http://maxpixel.freegreatpicture.com/Animals-Tree-Sun-Cat-In-Tree-Cat-Feline-Titus-63683" TargetMode="External"/><Relationship Id="rId4" Type="http://schemas.openxmlformats.org/officeDocument/2006/relationships/hyperlink" Target="https://creativecommons.org/publicdomain/zero/1.0/deed.en" TargetMode="External"/><Relationship Id="rId9" Type="http://schemas.openxmlformats.org/officeDocument/2006/relationships/image" Target="../media/image160.jpg"/></Relationships>
</file>

<file path=ppt/slides/_rels/slide72.xml.rels><?xml version="1.0" encoding="UTF-8" standalone="yes"?>
<Relationships xmlns="http://schemas.openxmlformats.org/package/2006/relationships"><Relationship Id="rId8" Type="http://schemas.openxmlformats.org/officeDocument/2006/relationships/hyperlink" Target="https://www.flickr.com/photos/sarahcord/" TargetMode="External"/><Relationship Id="rId13" Type="http://schemas.openxmlformats.org/officeDocument/2006/relationships/image" Target="../media/image164.jpg"/><Relationship Id="rId3" Type="http://schemas.openxmlformats.org/officeDocument/2006/relationships/hyperlink" Target="https://www.flickr.com/photos/kaibara/" TargetMode="External"/><Relationship Id="rId7" Type="http://schemas.openxmlformats.org/officeDocument/2006/relationships/hyperlink" Target="https://www.flickr.com/photos/sarahcord/364252525" TargetMode="External"/><Relationship Id="rId12" Type="http://schemas.openxmlformats.org/officeDocument/2006/relationships/hyperlink" Target="https://www.flickr.com/photos/34745138@N00/4068996309" TargetMode="External"/><Relationship Id="rId2" Type="http://schemas.openxmlformats.org/officeDocument/2006/relationships/hyperlink" Target="https://www.flickr.com/photos/kaibara/3625964429/in/photostream/" TargetMode="External"/><Relationship Id="rId1" Type="http://schemas.openxmlformats.org/officeDocument/2006/relationships/slideLayout" Target="../slideLayouts/slideLayout3.xml"/><Relationship Id="rId6" Type="http://schemas.openxmlformats.org/officeDocument/2006/relationships/hyperlink" Target="https://www.flickr.com/photos/eviltomthai/" TargetMode="External"/><Relationship Id="rId11" Type="http://schemas.openxmlformats.org/officeDocument/2006/relationships/image" Target="../media/image163.jpg"/><Relationship Id="rId5" Type="http://schemas.openxmlformats.org/officeDocument/2006/relationships/hyperlink" Target="https://c1.staticflickr.com/5/4101/4877610923_52c9a5fedf_b.jpg" TargetMode="External"/><Relationship Id="rId10" Type="http://schemas.openxmlformats.org/officeDocument/2006/relationships/image" Target="../media/image162.jpg"/><Relationship Id="rId4" Type="http://schemas.openxmlformats.org/officeDocument/2006/relationships/hyperlink" Target="https://creativecommons.org/licenses/by/2.0/" TargetMode="External"/><Relationship Id="rId9" Type="http://schemas.openxmlformats.org/officeDocument/2006/relationships/image" Target="../media/image161.jpg"/></Relationships>
</file>

<file path=ppt/slides/_rels/slide73.xml.rels><?xml version="1.0" encoding="UTF-8" standalone="yes"?>
<Relationships xmlns="http://schemas.openxmlformats.org/package/2006/relationships"><Relationship Id="rId8" Type="http://schemas.openxmlformats.org/officeDocument/2006/relationships/hyperlink" Target="https://pixabay.com/en/cat-hidden-meadow-green-summer-1009957/" TargetMode="External"/><Relationship Id="rId3" Type="http://schemas.openxmlformats.org/officeDocument/2006/relationships/hyperlink" Target="https://creativecommons.org/publicdomain/zero/1.0/deed.en" TargetMode="External"/><Relationship Id="rId7" Type="http://schemas.openxmlformats.org/officeDocument/2006/relationships/image" Target="../media/image166.jpg"/><Relationship Id="rId2" Type="http://schemas.openxmlformats.org/officeDocument/2006/relationships/hyperlink" Target="https://pixabay.com/p-393294/?no_redirect" TargetMode="External"/><Relationship Id="rId1" Type="http://schemas.openxmlformats.org/officeDocument/2006/relationships/slideLayout" Target="../slideLayouts/slideLayout3.xml"/><Relationship Id="rId6" Type="http://schemas.openxmlformats.org/officeDocument/2006/relationships/image" Target="../media/image165.jpg"/><Relationship Id="rId5" Type="http://schemas.openxmlformats.org/officeDocument/2006/relationships/hyperlink" Target="https://creativecommons.org/licenses/by/2.0/" TargetMode="External"/><Relationship Id="rId4" Type="http://schemas.openxmlformats.org/officeDocument/2006/relationships/hyperlink" Target="https://www.flickr.com/people/81571077@N00?rb=1" TargetMode="External"/><Relationship Id="rId9" Type="http://schemas.openxmlformats.org/officeDocument/2006/relationships/image" Target="../media/image167.jpg"/></Relationships>
</file>

<file path=ppt/slides/_rels/slide74.xml.rels><?xml version="1.0" encoding="UTF-8" standalone="yes"?>
<Relationships xmlns="http://schemas.openxmlformats.org/package/2006/relationships"><Relationship Id="rId3" Type="http://schemas.openxmlformats.org/officeDocument/2006/relationships/hyperlink" Target="https://pixabay.com/en/cat-camouflage-autumn-fur-animals-408728/" TargetMode="External"/><Relationship Id="rId2" Type="http://schemas.openxmlformats.org/officeDocument/2006/relationships/image" Target="../media/image168.jpg"/><Relationship Id="rId1" Type="http://schemas.openxmlformats.org/officeDocument/2006/relationships/slideLayout" Target="../slideLayouts/slideLayout3.xml"/><Relationship Id="rId6" Type="http://schemas.openxmlformats.org/officeDocument/2006/relationships/hyperlink" Target="https://www.pexels.com/photo/view-of-cat-in-snow-248276/" TargetMode="External"/><Relationship Id="rId5" Type="http://schemas.openxmlformats.org/officeDocument/2006/relationships/image" Target="../media/image169.jpg"/><Relationship Id="rId4" Type="http://schemas.openxmlformats.org/officeDocument/2006/relationships/hyperlink" Target="https://creativecommons.org/publicdomain/zero/1.0/deed.en"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maxpixel.freegreatpicture.com/Cat-Kittens-Free-Float-Kitten-Rush-Cat-Puppy-555822" TargetMode="External"/><Relationship Id="rId2" Type="http://schemas.openxmlformats.org/officeDocument/2006/relationships/image" Target="../media/image170.jpg"/><Relationship Id="rId1" Type="http://schemas.openxmlformats.org/officeDocument/2006/relationships/slideLayout" Target="../slideLayouts/slideLayout4.xml"/><Relationship Id="rId4" Type="http://schemas.openxmlformats.org/officeDocument/2006/relationships/hyperlink" Target="https://creativecommons.org/publicdomain/zero/1.0/deed.en" TargetMode="External"/></Relationships>
</file>

<file path=ppt/slides/_rels/slide76.xml.rels><?xml version="1.0" encoding="UTF-8" standalone="yes"?>
<Relationships xmlns="http://schemas.openxmlformats.org/package/2006/relationships"><Relationship Id="rId8" Type="http://schemas.openxmlformats.org/officeDocument/2006/relationships/image" Target="../media/image176.png"/><Relationship Id="rId13" Type="http://schemas.openxmlformats.org/officeDocument/2006/relationships/image" Target="../media/image181.png"/><Relationship Id="rId18" Type="http://schemas.openxmlformats.org/officeDocument/2006/relationships/image" Target="../media/image186.jpeg"/><Relationship Id="rId3" Type="http://schemas.openxmlformats.org/officeDocument/2006/relationships/image" Target="../media/image171.jpeg"/><Relationship Id="rId21" Type="http://schemas.openxmlformats.org/officeDocument/2006/relationships/image" Target="../media/image189.jpeg"/><Relationship Id="rId7" Type="http://schemas.openxmlformats.org/officeDocument/2006/relationships/image" Target="../media/image175.jpeg"/><Relationship Id="rId12" Type="http://schemas.openxmlformats.org/officeDocument/2006/relationships/image" Target="../media/image180.jpeg"/><Relationship Id="rId17" Type="http://schemas.openxmlformats.org/officeDocument/2006/relationships/image" Target="../media/image185.jpeg"/><Relationship Id="rId2" Type="http://schemas.openxmlformats.org/officeDocument/2006/relationships/notesSlide" Target="../notesSlides/notesSlide25.xml"/><Relationship Id="rId16" Type="http://schemas.openxmlformats.org/officeDocument/2006/relationships/image" Target="../media/image184.jpeg"/><Relationship Id="rId20" Type="http://schemas.openxmlformats.org/officeDocument/2006/relationships/image" Target="../media/image188.jpeg"/><Relationship Id="rId1" Type="http://schemas.openxmlformats.org/officeDocument/2006/relationships/slideLayout" Target="../slideLayouts/slideLayout4.xml"/><Relationship Id="rId6" Type="http://schemas.openxmlformats.org/officeDocument/2006/relationships/image" Target="../media/image174.jpeg"/><Relationship Id="rId11" Type="http://schemas.openxmlformats.org/officeDocument/2006/relationships/image" Target="../media/image179.jpeg"/><Relationship Id="rId5" Type="http://schemas.openxmlformats.org/officeDocument/2006/relationships/image" Target="../media/image173.jpeg"/><Relationship Id="rId15" Type="http://schemas.openxmlformats.org/officeDocument/2006/relationships/image" Target="../media/image183.jpeg"/><Relationship Id="rId10" Type="http://schemas.openxmlformats.org/officeDocument/2006/relationships/image" Target="../media/image178.jpeg"/><Relationship Id="rId19" Type="http://schemas.openxmlformats.org/officeDocument/2006/relationships/image" Target="../media/image187.jpeg"/><Relationship Id="rId4" Type="http://schemas.openxmlformats.org/officeDocument/2006/relationships/image" Target="../media/image172.jpeg"/><Relationship Id="rId9" Type="http://schemas.openxmlformats.org/officeDocument/2006/relationships/image" Target="../media/image177.jpeg"/><Relationship Id="rId14" Type="http://schemas.openxmlformats.org/officeDocument/2006/relationships/image" Target="../media/image182.jpeg"/></Relationships>
</file>

<file path=ppt/slides/_rels/slide77.xml.rels><?xml version="1.0" encoding="UTF-8" standalone="yes"?>
<Relationships xmlns="http://schemas.openxmlformats.org/package/2006/relationships"><Relationship Id="rId3" Type="http://schemas.openxmlformats.org/officeDocument/2006/relationships/image" Target="../media/image190.jpeg"/><Relationship Id="rId7" Type="http://schemas.openxmlformats.org/officeDocument/2006/relationships/image" Target="../media/image194.png"/><Relationship Id="rId2" Type="http://schemas.openxmlformats.org/officeDocument/2006/relationships/notesSlide" Target="../notesSlides/notesSlide26.xml"/><Relationship Id="rId1" Type="http://schemas.openxmlformats.org/officeDocument/2006/relationships/slideLayout" Target="../slideLayouts/slideLayout22.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image" Target="../media/image191.jpeg"/></Relationships>
</file>

<file path=ppt/slides/_rels/slide78.xml.rels><?xml version="1.0" encoding="UTF-8" standalone="yes"?>
<Relationships xmlns="http://schemas.openxmlformats.org/package/2006/relationships"><Relationship Id="rId8" Type="http://schemas.openxmlformats.org/officeDocument/2006/relationships/image" Target="../media/image190.jpeg"/><Relationship Id="rId3" Type="http://schemas.openxmlformats.org/officeDocument/2006/relationships/image" Target="../media/image195.png"/><Relationship Id="rId7" Type="http://schemas.openxmlformats.org/officeDocument/2006/relationships/image" Target="../media/image199.jpeg"/><Relationship Id="rId2" Type="http://schemas.openxmlformats.org/officeDocument/2006/relationships/notesSlide" Target="../notesSlides/notesSlide27.xml"/><Relationship Id="rId1" Type="http://schemas.openxmlformats.org/officeDocument/2006/relationships/slideLayout" Target="../slideLayouts/slideLayout22.xml"/><Relationship Id="rId6" Type="http://schemas.openxmlformats.org/officeDocument/2006/relationships/image" Target="../media/image198.jpeg"/><Relationship Id="rId11" Type="http://schemas.openxmlformats.org/officeDocument/2006/relationships/image" Target="../media/image193.png"/><Relationship Id="rId5" Type="http://schemas.openxmlformats.org/officeDocument/2006/relationships/image" Target="../media/image197.jpeg"/><Relationship Id="rId10" Type="http://schemas.openxmlformats.org/officeDocument/2006/relationships/image" Target="../media/image192.png"/><Relationship Id="rId4" Type="http://schemas.openxmlformats.org/officeDocument/2006/relationships/image" Target="../media/image196.jpeg"/><Relationship Id="rId9" Type="http://schemas.openxmlformats.org/officeDocument/2006/relationships/image" Target="../media/image191.jpeg"/></Relationships>
</file>

<file path=ppt/slides/_rels/slide79.xml.rels><?xml version="1.0" encoding="UTF-8" standalone="yes"?>
<Relationships xmlns="http://schemas.openxmlformats.org/package/2006/relationships"><Relationship Id="rId8" Type="http://schemas.openxmlformats.org/officeDocument/2006/relationships/image" Target="../media/image199.jpeg"/><Relationship Id="rId13" Type="http://schemas.openxmlformats.org/officeDocument/2006/relationships/image" Target="../media/image203.png"/><Relationship Id="rId3" Type="http://schemas.openxmlformats.org/officeDocument/2006/relationships/image" Target="../media/image195.png"/><Relationship Id="rId7" Type="http://schemas.openxmlformats.org/officeDocument/2006/relationships/image" Target="../media/image198.jpeg"/><Relationship Id="rId12" Type="http://schemas.openxmlformats.org/officeDocument/2006/relationships/image" Target="../media/image202.png"/><Relationship Id="rId2" Type="http://schemas.openxmlformats.org/officeDocument/2006/relationships/notesSlide" Target="../notesSlides/notesSlide28.xml"/><Relationship Id="rId1" Type="http://schemas.openxmlformats.org/officeDocument/2006/relationships/slideLayout" Target="../slideLayouts/slideLayout22.xml"/><Relationship Id="rId6" Type="http://schemas.openxmlformats.org/officeDocument/2006/relationships/image" Target="../media/image197.jpeg"/><Relationship Id="rId11" Type="http://schemas.openxmlformats.org/officeDocument/2006/relationships/image" Target="../media/image201.png"/><Relationship Id="rId5" Type="http://schemas.openxmlformats.org/officeDocument/2006/relationships/image" Target="../media/image191.jpeg"/><Relationship Id="rId15" Type="http://schemas.openxmlformats.org/officeDocument/2006/relationships/image" Target="../media/image193.png"/><Relationship Id="rId10" Type="http://schemas.openxmlformats.org/officeDocument/2006/relationships/image" Target="../media/image200.png"/><Relationship Id="rId4" Type="http://schemas.openxmlformats.org/officeDocument/2006/relationships/image" Target="../media/image190.jpeg"/><Relationship Id="rId9" Type="http://schemas.openxmlformats.org/officeDocument/2006/relationships/image" Target="../media/image196.jpeg"/><Relationship Id="rId14" Type="http://schemas.openxmlformats.org/officeDocument/2006/relationships/image" Target="../media/image192.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05.png"/></Relationships>
</file>

<file path=ppt/slides/_rels/slide81.xml.rels><?xml version="1.0" encoding="UTF-8" standalone="yes"?>
<Relationships xmlns="http://schemas.openxmlformats.org/package/2006/relationships"><Relationship Id="rId8" Type="http://schemas.openxmlformats.org/officeDocument/2006/relationships/image" Target="../media/image211.jpeg"/><Relationship Id="rId13" Type="http://schemas.openxmlformats.org/officeDocument/2006/relationships/image" Target="../media/image215.jpeg"/><Relationship Id="rId3" Type="http://schemas.openxmlformats.org/officeDocument/2006/relationships/image" Target="../media/image206.png"/><Relationship Id="rId7" Type="http://schemas.openxmlformats.org/officeDocument/2006/relationships/image" Target="../media/image210.png"/><Relationship Id="rId12" Type="http://schemas.openxmlformats.org/officeDocument/2006/relationships/image" Target="../media/image214.png"/><Relationship Id="rId2" Type="http://schemas.openxmlformats.org/officeDocument/2006/relationships/notesSlide" Target="../notesSlides/notesSlide30.xml"/><Relationship Id="rId16" Type="http://schemas.openxmlformats.org/officeDocument/2006/relationships/image" Target="../media/image218.png"/><Relationship Id="rId1" Type="http://schemas.openxmlformats.org/officeDocument/2006/relationships/slideLayout" Target="../slideLayouts/slideLayout23.xml"/><Relationship Id="rId6" Type="http://schemas.openxmlformats.org/officeDocument/2006/relationships/image" Target="../media/image209.jpeg"/><Relationship Id="rId11" Type="http://schemas.openxmlformats.org/officeDocument/2006/relationships/image" Target="../media/image213.jpeg"/><Relationship Id="rId5" Type="http://schemas.openxmlformats.org/officeDocument/2006/relationships/image" Target="../media/image208.jpeg"/><Relationship Id="rId15" Type="http://schemas.openxmlformats.org/officeDocument/2006/relationships/image" Target="../media/image217.png"/><Relationship Id="rId10" Type="http://schemas.openxmlformats.org/officeDocument/2006/relationships/image" Target="../media/image212.jpeg"/><Relationship Id="rId4" Type="http://schemas.openxmlformats.org/officeDocument/2006/relationships/image" Target="../media/image207.jpeg"/><Relationship Id="rId9" Type="http://schemas.openxmlformats.org/officeDocument/2006/relationships/image" Target="../media/image195.png"/><Relationship Id="rId14" Type="http://schemas.openxmlformats.org/officeDocument/2006/relationships/image" Target="../media/image216.png"/></Relationships>
</file>

<file path=ppt/slides/_rels/slide82.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220.png"/></Relationships>
</file>

<file path=ppt/slides/_rels/slide83.xml.rels><?xml version="1.0" encoding="UTF-8" standalone="yes"?>
<Relationships xmlns="http://schemas.openxmlformats.org/package/2006/relationships"><Relationship Id="rId3" Type="http://schemas.openxmlformats.org/officeDocument/2006/relationships/image" Target="../media/image221.wmf"/><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221.wmf"/><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222.png"/></Relationships>
</file>

<file path=ppt/slides/_rels/slide85.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223.png"/></Relationships>
</file>

<file path=ppt/slides/_rels/slide87.xml.rels><?xml version="1.0" encoding="UTF-8" standalone="yes"?>
<Relationships xmlns="http://schemas.openxmlformats.org/package/2006/relationships"><Relationship Id="rId8" Type="http://schemas.openxmlformats.org/officeDocument/2006/relationships/image" Target="../media/image227.jpg"/><Relationship Id="rId3" Type="http://schemas.openxmlformats.org/officeDocument/2006/relationships/hyperlink" Target="https://www.cs.ubc.ca/~lowe/papers/ijcv04.pdf" TargetMode="External"/><Relationship Id="rId7" Type="http://schemas.openxmlformats.org/officeDocument/2006/relationships/image" Target="../media/image226.jp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225.jpg"/><Relationship Id="rId11" Type="http://schemas.openxmlformats.org/officeDocument/2006/relationships/image" Target="../media/image230.jpg"/><Relationship Id="rId5" Type="http://schemas.openxmlformats.org/officeDocument/2006/relationships/hyperlink" Target="http://www.di.ens.fr/sierra/pdfs/cvpr06b.pdf" TargetMode="External"/><Relationship Id="rId10" Type="http://schemas.openxmlformats.org/officeDocument/2006/relationships/image" Target="../media/image229.jpg"/><Relationship Id="rId4" Type="http://schemas.openxmlformats.org/officeDocument/2006/relationships/hyperlink" Target="http://lear.inrialpes.fr/people/triggs/pubs/Dalal-cvpr05.pdf" TargetMode="External"/><Relationship Id="rId9" Type="http://schemas.openxmlformats.org/officeDocument/2006/relationships/image" Target="../media/image228.jp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231.png"/><Relationship Id="rId7" Type="http://schemas.openxmlformats.org/officeDocument/2006/relationships/image" Target="../media/image235.jp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234.jpg"/><Relationship Id="rId5" Type="http://schemas.openxmlformats.org/officeDocument/2006/relationships/image" Target="../media/image233.jpg"/><Relationship Id="rId4" Type="http://schemas.openxmlformats.org/officeDocument/2006/relationships/image" Target="../media/image23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236.jp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237.jp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dirty="0"/>
              <a:t>University of Cyprus</a:t>
            </a:r>
          </a:p>
        </p:txBody>
      </p:sp>
      <p:sp>
        <p:nvSpPr>
          <p:cNvPr id="3" name="Text Placeholder 2"/>
          <p:cNvSpPr>
            <a:spLocks noGrp="1"/>
          </p:cNvSpPr>
          <p:nvPr>
            <p:ph type="body" sz="quarter" idx="19"/>
          </p:nvPr>
        </p:nvSpPr>
        <p:spPr/>
        <p:txBody>
          <a:bodyPr/>
          <a:lstStyle/>
          <a:p>
            <a:r>
              <a:rPr lang="en-US" dirty="0"/>
              <a:t>Nov, 2023</a:t>
            </a:r>
          </a:p>
        </p:txBody>
      </p:sp>
      <p:sp>
        <p:nvSpPr>
          <p:cNvPr id="4" name="Text Placeholder 3"/>
          <p:cNvSpPr>
            <a:spLocks noGrp="1"/>
          </p:cNvSpPr>
          <p:nvPr>
            <p:ph type="body" sz="quarter" idx="21"/>
          </p:nvPr>
        </p:nvSpPr>
        <p:spPr/>
        <p:txBody>
          <a:bodyPr/>
          <a:lstStyle/>
          <a:p>
            <a:r>
              <a:rPr lang="en-US" dirty="0"/>
              <a:t>MAI – 642 – DEEP LEARNING</a:t>
            </a:r>
          </a:p>
        </p:txBody>
      </p:sp>
      <p:sp>
        <p:nvSpPr>
          <p:cNvPr id="5" name="Text Placeholder 4"/>
          <p:cNvSpPr>
            <a:spLocks noGrp="1"/>
          </p:cNvSpPr>
          <p:nvPr>
            <p:ph type="body" sz="quarter" idx="23"/>
          </p:nvPr>
        </p:nvSpPr>
        <p:spPr/>
        <p:txBody>
          <a:bodyPr/>
          <a:lstStyle/>
          <a:p>
            <a:r>
              <a:rPr lang="en-US" dirty="0"/>
              <a:t>Theocharis Theocharides</a:t>
            </a:r>
          </a:p>
        </p:txBody>
      </p:sp>
    </p:spTree>
    <p:extLst>
      <p:ext uri="{BB962C8B-B14F-4D97-AF65-F5344CB8AC3E}">
        <p14:creationId xmlns:p14="http://schemas.microsoft.com/office/powerpoint/2010/main" val="1302962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7205A-BA42-C6CE-5BEC-98B2F55BF870}"/>
              </a:ext>
            </a:extLst>
          </p:cNvPr>
          <p:cNvSpPr>
            <a:spLocks noGrp="1"/>
          </p:cNvSpPr>
          <p:nvPr>
            <p:ph type="title"/>
          </p:nvPr>
        </p:nvSpPr>
        <p:spPr/>
        <p:txBody>
          <a:bodyPr/>
          <a:lstStyle/>
          <a:p>
            <a:r>
              <a:rPr lang="en-US" dirty="0"/>
              <a:t>But, how does this all work!</a:t>
            </a:r>
          </a:p>
        </p:txBody>
      </p:sp>
      <p:sp>
        <p:nvSpPr>
          <p:cNvPr id="5" name="TextBox 4">
            <a:extLst>
              <a:ext uri="{FF2B5EF4-FFF2-40B4-BE49-F238E27FC236}">
                <a16:creationId xmlns:a16="http://schemas.microsoft.com/office/drawing/2014/main" id="{16E8BF31-09D5-F691-C239-9C3721371852}"/>
              </a:ext>
            </a:extLst>
          </p:cNvPr>
          <p:cNvSpPr txBox="1"/>
          <p:nvPr/>
        </p:nvSpPr>
        <p:spPr>
          <a:xfrm>
            <a:off x="3863752" y="1124744"/>
            <a:ext cx="5544616" cy="646331"/>
          </a:xfrm>
          <a:prstGeom prst="rect">
            <a:avLst/>
          </a:prstGeom>
          <a:noFill/>
        </p:spPr>
        <p:txBody>
          <a:bodyPr wrap="square">
            <a:spAutoFit/>
          </a:bodyPr>
          <a:lstStyle/>
          <a:p>
            <a:pPr marL="0" indent="0">
              <a:buNone/>
            </a:pPr>
            <a:r>
              <a:rPr lang="en-GB" altLang="en-US" sz="2800" b="1" dirty="0">
                <a:solidFill>
                  <a:srgbClr val="FF33CC"/>
                </a:solidFill>
              </a:rPr>
              <a:t>Y</a:t>
            </a:r>
            <a:r>
              <a:rPr lang="en-GB" altLang="en-US" sz="2800" dirty="0"/>
              <a:t> =  </a:t>
            </a:r>
            <a:r>
              <a:rPr lang="en-GB" altLang="en-US" sz="3600" dirty="0"/>
              <a:t>[</a:t>
            </a:r>
            <a:r>
              <a:rPr lang="en-GB" altLang="en-US" sz="2800" dirty="0">
                <a:solidFill>
                  <a:srgbClr val="0000FF"/>
                </a:solidFill>
              </a:rPr>
              <a:t>w</a:t>
            </a:r>
            <a:r>
              <a:rPr lang="en-GB" altLang="en-US" sz="2800" baseline="-25000" dirty="0">
                <a:solidFill>
                  <a:srgbClr val="0000FF"/>
                </a:solidFill>
              </a:rPr>
              <a:t>0</a:t>
            </a:r>
            <a:r>
              <a:rPr lang="en-GB" altLang="en-US" sz="2800" dirty="0">
                <a:solidFill>
                  <a:srgbClr val="FF0000"/>
                </a:solidFill>
              </a:rPr>
              <a:t>x</a:t>
            </a:r>
            <a:r>
              <a:rPr lang="en-GB" altLang="en-US" sz="2800" baseline="-25000" dirty="0">
                <a:solidFill>
                  <a:srgbClr val="FF0000"/>
                </a:solidFill>
              </a:rPr>
              <a:t>0</a:t>
            </a:r>
            <a:r>
              <a:rPr lang="en-GB" altLang="en-US" sz="2800" dirty="0"/>
              <a:t> + </a:t>
            </a:r>
            <a:r>
              <a:rPr lang="en-GB" altLang="en-US" sz="2800" dirty="0">
                <a:solidFill>
                  <a:srgbClr val="0000FF"/>
                </a:solidFill>
              </a:rPr>
              <a:t>w</a:t>
            </a:r>
            <a:r>
              <a:rPr lang="en-GB" altLang="en-US" sz="2800" baseline="-25000" dirty="0">
                <a:solidFill>
                  <a:srgbClr val="0000FF"/>
                </a:solidFill>
              </a:rPr>
              <a:t>1</a:t>
            </a:r>
            <a:r>
              <a:rPr lang="en-GB" altLang="en-US" sz="2800" dirty="0">
                <a:solidFill>
                  <a:srgbClr val="FF0000"/>
                </a:solidFill>
              </a:rPr>
              <a:t>x</a:t>
            </a:r>
            <a:r>
              <a:rPr lang="en-GB" altLang="en-US" sz="2800" baseline="-25000" dirty="0">
                <a:solidFill>
                  <a:srgbClr val="FF0000"/>
                </a:solidFill>
              </a:rPr>
              <a:t>1</a:t>
            </a:r>
            <a:r>
              <a:rPr lang="en-GB" altLang="en-US" sz="2800" dirty="0"/>
              <a:t> + ... + </a:t>
            </a:r>
            <a:r>
              <a:rPr lang="en-GB" altLang="en-US" sz="2800" dirty="0" err="1">
                <a:solidFill>
                  <a:srgbClr val="0000FF"/>
                </a:solidFill>
              </a:rPr>
              <a:t>w</a:t>
            </a:r>
            <a:r>
              <a:rPr lang="en-GB" altLang="en-US" sz="2800" baseline="-25000" dirty="0" err="1">
                <a:solidFill>
                  <a:srgbClr val="0000FF"/>
                </a:solidFill>
              </a:rPr>
              <a:t>n</a:t>
            </a:r>
            <a:r>
              <a:rPr lang="en-GB" altLang="en-US" sz="2800" dirty="0" err="1">
                <a:solidFill>
                  <a:srgbClr val="FF0000"/>
                </a:solidFill>
              </a:rPr>
              <a:t>x</a:t>
            </a:r>
            <a:r>
              <a:rPr lang="en-GB" altLang="en-US" sz="2800" baseline="-25000" dirty="0" err="1">
                <a:solidFill>
                  <a:srgbClr val="FF0000"/>
                </a:solidFill>
              </a:rPr>
              <a:t>n</a:t>
            </a:r>
            <a:r>
              <a:rPr lang="en-GB" altLang="en-US" sz="2800" dirty="0"/>
              <a:t> </a:t>
            </a:r>
            <a:r>
              <a:rPr lang="en-GB" altLang="en-US" sz="3600" dirty="0"/>
              <a:t>]     </a:t>
            </a:r>
            <a:r>
              <a:rPr lang="en-GB" altLang="en-US" sz="2800" dirty="0"/>
              <a:t>+ </a:t>
            </a:r>
            <a:r>
              <a:rPr lang="en-GB" altLang="en-US" sz="2800" b="1" i="1" dirty="0">
                <a:solidFill>
                  <a:srgbClr val="0000FF"/>
                </a:solidFill>
              </a:rPr>
              <a:t>t</a:t>
            </a:r>
            <a:endParaRPr lang="en-US" sz="2800" b="1" i="1" dirty="0">
              <a:solidFill>
                <a:srgbClr val="0000FF"/>
              </a:solidFill>
            </a:endParaRPr>
          </a:p>
        </p:txBody>
      </p:sp>
      <p:cxnSp>
        <p:nvCxnSpPr>
          <p:cNvPr id="7" name="Straight Arrow Connector 6">
            <a:extLst>
              <a:ext uri="{FF2B5EF4-FFF2-40B4-BE49-F238E27FC236}">
                <a16:creationId xmlns:a16="http://schemas.microsoft.com/office/drawing/2014/main" id="{541C3FE0-C878-6598-FE8D-F40A4FE58BC8}"/>
              </a:ext>
            </a:extLst>
          </p:cNvPr>
          <p:cNvCxnSpPr/>
          <p:nvPr/>
        </p:nvCxnSpPr>
        <p:spPr>
          <a:xfrm flipH="1">
            <a:off x="2711624" y="1628800"/>
            <a:ext cx="1296144" cy="14401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A8159237-246F-37BA-C319-2146520D106F}"/>
              </a:ext>
            </a:extLst>
          </p:cNvPr>
          <p:cNvSpPr/>
          <p:nvPr/>
        </p:nvSpPr>
        <p:spPr>
          <a:xfrm>
            <a:off x="4439816" y="836712"/>
            <a:ext cx="3960440" cy="1296144"/>
          </a:xfrm>
          <a:prstGeom prst="ellipse">
            <a:avLst/>
          </a:prstGeom>
          <a:solidFill>
            <a:srgbClr val="00B050">
              <a:alpha val="3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AAAF236B-5876-3778-6982-E13292E6A5A9}"/>
              </a:ext>
            </a:extLst>
          </p:cNvPr>
          <p:cNvSpPr txBox="1"/>
          <p:nvPr/>
        </p:nvSpPr>
        <p:spPr>
          <a:xfrm>
            <a:off x="2189566" y="3068960"/>
            <a:ext cx="1044116" cy="400110"/>
          </a:xfrm>
          <a:prstGeom prst="rect">
            <a:avLst/>
          </a:prstGeom>
          <a:solidFill>
            <a:srgbClr val="FF33CC"/>
          </a:solidFill>
        </p:spPr>
        <p:txBody>
          <a:bodyPr wrap="square" rtlCol="0">
            <a:spAutoFit/>
          </a:bodyPr>
          <a:lstStyle/>
          <a:p>
            <a:r>
              <a:rPr lang="en-US" sz="2000" dirty="0"/>
              <a:t>Output</a:t>
            </a:r>
          </a:p>
        </p:txBody>
      </p:sp>
      <p:sp>
        <p:nvSpPr>
          <p:cNvPr id="10" name="Oval 9">
            <a:extLst>
              <a:ext uri="{FF2B5EF4-FFF2-40B4-BE49-F238E27FC236}">
                <a16:creationId xmlns:a16="http://schemas.microsoft.com/office/drawing/2014/main" id="{90CBA6D6-939C-495F-1323-022DAEF4AB3B}"/>
              </a:ext>
            </a:extLst>
          </p:cNvPr>
          <p:cNvSpPr/>
          <p:nvPr/>
        </p:nvSpPr>
        <p:spPr>
          <a:xfrm>
            <a:off x="8568275" y="814760"/>
            <a:ext cx="840093" cy="1296144"/>
          </a:xfrm>
          <a:prstGeom prst="ellipse">
            <a:avLst/>
          </a:prstGeom>
          <a:solidFill>
            <a:srgbClr val="00B050">
              <a:alpha val="3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a:extLst>
              <a:ext uri="{FF2B5EF4-FFF2-40B4-BE49-F238E27FC236}">
                <a16:creationId xmlns:a16="http://schemas.microsoft.com/office/drawing/2014/main" id="{322722FD-EACB-67CA-EE38-ABDA41DA476C}"/>
              </a:ext>
            </a:extLst>
          </p:cNvPr>
          <p:cNvCxnSpPr>
            <a:cxnSpLocks/>
          </p:cNvCxnSpPr>
          <p:nvPr/>
        </p:nvCxnSpPr>
        <p:spPr>
          <a:xfrm>
            <a:off x="6528048" y="2132856"/>
            <a:ext cx="0" cy="7920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4A75491-9D61-57AD-EA05-245689C24673}"/>
              </a:ext>
            </a:extLst>
          </p:cNvPr>
          <p:cNvCxnSpPr>
            <a:cxnSpLocks/>
          </p:cNvCxnSpPr>
          <p:nvPr/>
        </p:nvCxnSpPr>
        <p:spPr>
          <a:xfrm flipH="1">
            <a:off x="7344138" y="2110904"/>
            <a:ext cx="1650781" cy="845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15A9371-017F-58D5-DA5F-00D798A148B9}"/>
              </a:ext>
            </a:extLst>
          </p:cNvPr>
          <p:cNvSpPr txBox="1"/>
          <p:nvPr/>
        </p:nvSpPr>
        <p:spPr>
          <a:xfrm>
            <a:off x="4487821" y="2956882"/>
            <a:ext cx="4128459" cy="400110"/>
          </a:xfrm>
          <a:prstGeom prst="rect">
            <a:avLst/>
          </a:prstGeom>
          <a:solidFill>
            <a:srgbClr val="92D050"/>
          </a:solidFill>
        </p:spPr>
        <p:txBody>
          <a:bodyPr wrap="square" rtlCol="0">
            <a:spAutoFit/>
          </a:bodyPr>
          <a:lstStyle/>
          <a:p>
            <a:r>
              <a:rPr lang="en-US" sz="2000" dirty="0"/>
              <a:t>MAC (weights*inputs) + Thresholding</a:t>
            </a:r>
          </a:p>
        </p:txBody>
      </p:sp>
      <p:sp>
        <p:nvSpPr>
          <p:cNvPr id="18" name="Rectangle 4107">
            <a:extLst>
              <a:ext uri="{FF2B5EF4-FFF2-40B4-BE49-F238E27FC236}">
                <a16:creationId xmlns:a16="http://schemas.microsoft.com/office/drawing/2014/main" id="{4E9F83B0-3FB8-DD4B-7877-77E581467133}"/>
              </a:ext>
            </a:extLst>
          </p:cNvPr>
          <p:cNvSpPr>
            <a:spLocks noChangeArrowheads="1"/>
          </p:cNvSpPr>
          <p:nvPr/>
        </p:nvSpPr>
        <p:spPr bwMode="auto">
          <a:xfrm>
            <a:off x="6034521" y="4797152"/>
            <a:ext cx="817563" cy="774700"/>
          </a:xfrm>
          <a:prstGeom prst="rect">
            <a:avLst/>
          </a:prstGeom>
          <a:solidFill>
            <a:srgbClr val="00FF99"/>
          </a:solidFill>
          <a:ln w="12700">
            <a:solidFill>
              <a:srgbClr val="00FF99"/>
            </a:solidFill>
            <a:miter lim="800000"/>
            <a:headEnd/>
            <a:tailEnd/>
          </a:ln>
        </p:spPr>
        <p:txBody>
          <a:bodyPr lIns="92075" tIns="46038" rIns="92075" bIns="4603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4400" i="1" dirty="0">
                <a:latin typeface="Times New Roman" panose="02020603050405020304" pitchFamily="18" charset="0"/>
              </a:rPr>
              <a:t>f</a:t>
            </a:r>
          </a:p>
        </p:txBody>
      </p:sp>
      <p:cxnSp>
        <p:nvCxnSpPr>
          <p:cNvPr id="20" name="Straight Arrow Connector 19">
            <a:extLst>
              <a:ext uri="{FF2B5EF4-FFF2-40B4-BE49-F238E27FC236}">
                <a16:creationId xmlns:a16="http://schemas.microsoft.com/office/drawing/2014/main" id="{ED507BBF-8EA6-8934-40D5-F878BD3D84A2}"/>
              </a:ext>
            </a:extLst>
          </p:cNvPr>
          <p:cNvCxnSpPr>
            <a:stCxn id="9" idx="2"/>
            <a:endCxn id="18" idx="1"/>
          </p:cNvCxnSpPr>
          <p:nvPr/>
        </p:nvCxnSpPr>
        <p:spPr>
          <a:xfrm>
            <a:off x="2711624" y="3469070"/>
            <a:ext cx="3322897" cy="17154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FCA8794-70B0-4FCF-B61A-D8B5F99C6B01}"/>
              </a:ext>
            </a:extLst>
          </p:cNvPr>
          <p:cNvCxnSpPr>
            <a:stCxn id="18" idx="3"/>
          </p:cNvCxnSpPr>
          <p:nvPr/>
        </p:nvCxnSpPr>
        <p:spPr>
          <a:xfrm>
            <a:off x="6852084" y="5184502"/>
            <a:ext cx="277230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398A824-7759-E149-BD69-2AC7A86B6935}"/>
              </a:ext>
            </a:extLst>
          </p:cNvPr>
          <p:cNvSpPr txBox="1"/>
          <p:nvPr/>
        </p:nvSpPr>
        <p:spPr>
          <a:xfrm>
            <a:off x="9624392" y="4984447"/>
            <a:ext cx="1440160" cy="400110"/>
          </a:xfrm>
          <a:prstGeom prst="rect">
            <a:avLst/>
          </a:prstGeom>
          <a:solidFill>
            <a:srgbClr val="DC83EB"/>
          </a:solidFill>
        </p:spPr>
        <p:txBody>
          <a:bodyPr wrap="square" rtlCol="0">
            <a:spAutoFit/>
          </a:bodyPr>
          <a:lstStyle/>
          <a:p>
            <a:r>
              <a:rPr lang="en-US" sz="2000" dirty="0"/>
              <a:t>Output N</a:t>
            </a:r>
            <a:r>
              <a:rPr lang="en-US" sz="2000" baseline="-25000" dirty="0"/>
              <a:t>i</a:t>
            </a:r>
          </a:p>
        </p:txBody>
      </p:sp>
      <p:cxnSp>
        <p:nvCxnSpPr>
          <p:cNvPr id="26" name="Straight Arrow Connector 25">
            <a:extLst>
              <a:ext uri="{FF2B5EF4-FFF2-40B4-BE49-F238E27FC236}">
                <a16:creationId xmlns:a16="http://schemas.microsoft.com/office/drawing/2014/main" id="{99C7FE3E-5844-E8A7-9A38-8D2086579AA1}"/>
              </a:ext>
            </a:extLst>
          </p:cNvPr>
          <p:cNvCxnSpPr>
            <a:stCxn id="23" idx="3"/>
          </p:cNvCxnSpPr>
          <p:nvPr/>
        </p:nvCxnSpPr>
        <p:spPr>
          <a:xfrm>
            <a:off x="11064552" y="5184502"/>
            <a:ext cx="5040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30AD76C-8E35-6F51-E9DE-22D74C52D2BA}"/>
              </a:ext>
            </a:extLst>
          </p:cNvPr>
          <p:cNvCxnSpPr/>
          <p:nvPr/>
        </p:nvCxnSpPr>
        <p:spPr>
          <a:xfrm flipH="1" flipV="1">
            <a:off x="7896200" y="1700808"/>
            <a:ext cx="3672408" cy="34836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12D802F-0B83-A66D-9E4F-1D0060047E60}"/>
              </a:ext>
            </a:extLst>
          </p:cNvPr>
          <p:cNvCxnSpPr>
            <a:cxnSpLocks/>
          </p:cNvCxnSpPr>
          <p:nvPr/>
        </p:nvCxnSpPr>
        <p:spPr>
          <a:xfrm flipH="1" flipV="1">
            <a:off x="6262711" y="1662397"/>
            <a:ext cx="5305897" cy="34947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D889EC3-C2AB-783E-874B-1B8D04C1E2C4}"/>
              </a:ext>
            </a:extLst>
          </p:cNvPr>
          <p:cNvCxnSpPr>
            <a:cxnSpLocks/>
          </p:cNvCxnSpPr>
          <p:nvPr/>
        </p:nvCxnSpPr>
        <p:spPr>
          <a:xfrm flipH="1" flipV="1">
            <a:off x="5261907" y="1628800"/>
            <a:ext cx="6271350" cy="35200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2763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5" grpId="0" animBg="1"/>
      <p:bldP spid="18" grpId="0" animBg="1"/>
      <p:bldP spid="23"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3">
            <a:extLst>
              <a:ext uri="{FF2B5EF4-FFF2-40B4-BE49-F238E27FC236}">
                <a16:creationId xmlns:a16="http://schemas.microsoft.com/office/drawing/2014/main" id="{86A5CE82-A854-4531-B5B6-A2A34227850E}"/>
              </a:ext>
            </a:extLst>
          </p:cNvPr>
          <p:cNvSpPr>
            <a:spLocks noGrp="1"/>
          </p:cNvSpPr>
          <p:nvPr>
            <p:ph type="sldNum" sz="quarter" idx="12"/>
          </p:nvPr>
        </p:nvSpPr>
        <p:spPr bwMode="auto">
          <a:xfrm>
            <a:off x="65532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5pPr>
            <a:lvl6pPr marL="2286000" algn="l" defTabSz="914400" rtl="0" eaLnBrk="1" latinLnBrk="0" hangingPunct="1">
              <a:defRPr sz="3600" kern="1200">
                <a:solidFill>
                  <a:schemeClr val="tx1"/>
                </a:solidFill>
                <a:latin typeface="Arial" panose="020B0604020202020204" pitchFamily="34" charset="0"/>
                <a:ea typeface="+mn-ea"/>
                <a:cs typeface="+mn-cs"/>
              </a:defRPr>
            </a:lvl6pPr>
            <a:lvl7pPr marL="2743200" algn="l" defTabSz="914400" rtl="0" eaLnBrk="1" latinLnBrk="0" hangingPunct="1">
              <a:defRPr sz="3600" kern="1200">
                <a:solidFill>
                  <a:schemeClr val="tx1"/>
                </a:solidFill>
                <a:latin typeface="Arial" panose="020B0604020202020204" pitchFamily="34" charset="0"/>
                <a:ea typeface="+mn-ea"/>
                <a:cs typeface="+mn-cs"/>
              </a:defRPr>
            </a:lvl7pPr>
            <a:lvl8pPr marL="3200400" algn="l" defTabSz="914400" rtl="0" eaLnBrk="1" latinLnBrk="0" hangingPunct="1">
              <a:defRPr sz="3600" kern="1200">
                <a:solidFill>
                  <a:schemeClr val="tx1"/>
                </a:solidFill>
                <a:latin typeface="Arial" panose="020B0604020202020204" pitchFamily="34" charset="0"/>
                <a:ea typeface="+mn-ea"/>
                <a:cs typeface="+mn-cs"/>
              </a:defRPr>
            </a:lvl8pPr>
            <a:lvl9pPr marL="3657600" algn="l" defTabSz="914400" rtl="0" eaLnBrk="1" latinLnBrk="0" hangingPunct="1">
              <a:defRPr sz="3600" kern="1200">
                <a:solidFill>
                  <a:schemeClr val="tx1"/>
                </a:solidFill>
                <a:latin typeface="Arial" panose="020B0604020202020204" pitchFamily="34" charset="0"/>
                <a:ea typeface="+mn-ea"/>
                <a:cs typeface="+mn-cs"/>
              </a:defRPr>
            </a:lvl9pPr>
          </a:lstStyle>
          <a:p>
            <a:pPr>
              <a:spcBef>
                <a:spcPct val="0"/>
              </a:spcBef>
              <a:buFontTx/>
              <a:buNone/>
              <a:defRPr/>
            </a:pPr>
            <a:fld id="{3588BF29-15F1-410B-85D9-2C308EBA9D94}" type="slidenum">
              <a:rPr lang="en-US" smtClean="0"/>
              <a:pPr>
                <a:spcBef>
                  <a:spcPct val="0"/>
                </a:spcBef>
                <a:buFontTx/>
                <a:buNone/>
                <a:defRPr/>
              </a:pPr>
              <a:t>100</a:t>
            </a:fld>
            <a:endParaRPr lang="en-US" altLang="en-US" sz="1400"/>
          </a:p>
        </p:txBody>
      </p:sp>
      <p:sp>
        <p:nvSpPr>
          <p:cNvPr id="34819" name="Text Box 2">
            <a:extLst>
              <a:ext uri="{FF2B5EF4-FFF2-40B4-BE49-F238E27FC236}">
                <a16:creationId xmlns:a16="http://schemas.microsoft.com/office/drawing/2014/main" id="{51210D21-F33C-4B7B-BB0E-0932E09A69A2}"/>
              </a:ext>
            </a:extLst>
          </p:cNvPr>
          <p:cNvSpPr txBox="1">
            <a:spLocks noChangeArrowheads="1"/>
          </p:cNvSpPr>
          <p:nvPr/>
        </p:nvSpPr>
        <p:spPr bwMode="auto">
          <a:xfrm>
            <a:off x="1965326" y="396876"/>
            <a:ext cx="54269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dirty="0">
                <a:solidFill>
                  <a:srgbClr val="CC0000"/>
                </a:solidFill>
                <a:latin typeface="Calibri" panose="020F0502020204030204" pitchFamily="34" charset="0"/>
                <a:cs typeface="Calibri" panose="020F0502020204030204" pitchFamily="34" charset="0"/>
              </a:rPr>
              <a:t>The Unstable Gradient Problem</a:t>
            </a:r>
          </a:p>
        </p:txBody>
      </p:sp>
      <p:sp>
        <p:nvSpPr>
          <p:cNvPr id="34820" name="Line 3">
            <a:extLst>
              <a:ext uri="{FF2B5EF4-FFF2-40B4-BE49-F238E27FC236}">
                <a16:creationId xmlns:a16="http://schemas.microsoft.com/office/drawing/2014/main" id="{D9F9A431-6562-4BD0-984B-3530446B52B7}"/>
              </a:ext>
            </a:extLst>
          </p:cNvPr>
          <p:cNvSpPr>
            <a:spLocks noChangeShapeType="1"/>
          </p:cNvSpPr>
          <p:nvPr/>
        </p:nvSpPr>
        <p:spPr bwMode="auto">
          <a:xfrm>
            <a:off x="1905000" y="1143000"/>
            <a:ext cx="83058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21" name="Text Box 4">
            <a:extLst>
              <a:ext uri="{FF2B5EF4-FFF2-40B4-BE49-F238E27FC236}">
                <a16:creationId xmlns:a16="http://schemas.microsoft.com/office/drawing/2014/main" id="{2AA58D5D-0EEC-4CCF-97EB-5FA3D5580B9A}"/>
              </a:ext>
            </a:extLst>
          </p:cNvPr>
          <p:cNvSpPr txBox="1">
            <a:spLocks noChangeArrowheads="1"/>
          </p:cNvSpPr>
          <p:nvPr/>
        </p:nvSpPr>
        <p:spPr bwMode="auto">
          <a:xfrm>
            <a:off x="2041526" y="1563689"/>
            <a:ext cx="728462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Clr>
                <a:srgbClr val="CC0000"/>
              </a:buClr>
            </a:pPr>
            <a:r>
              <a:rPr lang="en-US" altLang="en-US" sz="2400" dirty="0">
                <a:latin typeface="Calibri" panose="020F0502020204030204" pitchFamily="34" charset="0"/>
                <a:cs typeface="Calibri" panose="020F0502020204030204" pitchFamily="34" charset="0"/>
              </a:rPr>
              <a:t> In a deep network, the learning rates of different layers</a:t>
            </a:r>
          </a:p>
          <a:p>
            <a:pPr eaLnBrk="1" hangingPunct="1">
              <a:spcBef>
                <a:spcPct val="0"/>
              </a:spcBef>
              <a:buClr>
                <a:srgbClr val="CC0000"/>
              </a:buClr>
              <a:buFontTx/>
              <a:buNone/>
            </a:pPr>
            <a:r>
              <a:rPr lang="en-US" altLang="en-US" sz="2400" dirty="0">
                <a:latin typeface="Calibri" panose="020F0502020204030204" pitchFamily="34" charset="0"/>
                <a:cs typeface="Calibri" panose="020F0502020204030204" pitchFamily="34" charset="0"/>
              </a:rPr>
              <a:t>  tend to be wildly different (learning rates in early layers</a:t>
            </a:r>
          </a:p>
          <a:p>
            <a:pPr eaLnBrk="1" hangingPunct="1">
              <a:spcBef>
                <a:spcPct val="0"/>
              </a:spcBef>
              <a:buClr>
                <a:srgbClr val="CC0000"/>
              </a:buClr>
              <a:buFontTx/>
              <a:buNone/>
            </a:pPr>
            <a:r>
              <a:rPr lang="en-US" altLang="en-US" sz="2400" dirty="0">
                <a:latin typeface="Calibri" panose="020F0502020204030204" pitchFamily="34" charset="0"/>
                <a:cs typeface="Calibri" panose="020F0502020204030204" pitchFamily="34" charset="0"/>
              </a:rPr>
              <a:t>  will either vanish or explode)</a:t>
            </a:r>
          </a:p>
        </p:txBody>
      </p:sp>
      <p:pic>
        <p:nvPicPr>
          <p:cNvPr id="34822" name="Picture 7">
            <a:extLst>
              <a:ext uri="{FF2B5EF4-FFF2-40B4-BE49-F238E27FC236}">
                <a16:creationId xmlns:a16="http://schemas.microsoft.com/office/drawing/2014/main" id="{C034A01E-2D8E-405C-99A5-366A5F33C6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4550" y="3048000"/>
            <a:ext cx="78867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7">
            <a:extLst>
              <a:ext uri="{FF2B5EF4-FFF2-40B4-BE49-F238E27FC236}">
                <a16:creationId xmlns:a16="http://schemas.microsoft.com/office/drawing/2014/main" id="{8B83932E-30CB-49BD-86B2-939E6B5DACAE}"/>
              </a:ext>
            </a:extLst>
          </p:cNvPr>
          <p:cNvSpPr txBox="1">
            <a:spLocks noChangeArrowheads="1"/>
          </p:cNvSpPr>
          <p:nvPr/>
        </p:nvSpPr>
        <p:spPr bwMode="auto">
          <a:xfrm>
            <a:off x="1752601" y="4541839"/>
            <a:ext cx="8778875" cy="1076325"/>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latin typeface="Calibri" panose="020F0502020204030204" pitchFamily="34" charset="0"/>
              </a:rPr>
              <a:t>This leads to the vanishing gradient problem.  Instead, if I initialized the weights to be some large number, the term </a:t>
            </a:r>
            <a:r>
              <a:rPr lang="en-US" altLang="en-US" sz="1600">
                <a:latin typeface="Symbol" panose="05050102010706020507" pitchFamily="18" charset="2"/>
              </a:rPr>
              <a:t>s</a:t>
            </a:r>
            <a:r>
              <a:rPr lang="en-US" altLang="en-US" sz="1600">
                <a:latin typeface="Calibri" panose="020F0502020204030204" pitchFamily="34" charset="0"/>
              </a:rPr>
              <a:t>’ x w may end up becoming &gt;1.  That leads to the exploding gradient problem.  I could also perhaps control the value of this term by using some other activation function instead of the sigmoid (e.g., ReLU does have a differential that is either 0 or 1). </a:t>
            </a:r>
          </a:p>
        </p:txBody>
      </p:sp>
    </p:spTree>
    <p:extLst>
      <p:ext uri="{BB962C8B-B14F-4D97-AF65-F5344CB8AC3E}">
        <p14:creationId xmlns:p14="http://schemas.microsoft.com/office/powerpoint/2010/main" val="273122891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3">
            <a:extLst>
              <a:ext uri="{FF2B5EF4-FFF2-40B4-BE49-F238E27FC236}">
                <a16:creationId xmlns:a16="http://schemas.microsoft.com/office/drawing/2014/main" id="{B74EFE37-2858-4FB5-804D-BE02674E41F1}"/>
              </a:ext>
            </a:extLst>
          </p:cNvPr>
          <p:cNvSpPr>
            <a:spLocks noGrp="1"/>
          </p:cNvSpPr>
          <p:nvPr>
            <p:ph type="sldNum" sz="quarter" idx="12"/>
          </p:nvPr>
        </p:nvSpPr>
        <p:spPr bwMode="auto">
          <a:xfrm>
            <a:off x="65532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5pPr>
            <a:lvl6pPr marL="2286000" algn="l" defTabSz="914400" rtl="0" eaLnBrk="1" latinLnBrk="0" hangingPunct="1">
              <a:defRPr sz="3600" kern="1200">
                <a:solidFill>
                  <a:schemeClr val="tx1"/>
                </a:solidFill>
                <a:latin typeface="Arial" panose="020B0604020202020204" pitchFamily="34" charset="0"/>
                <a:ea typeface="+mn-ea"/>
                <a:cs typeface="+mn-cs"/>
              </a:defRPr>
            </a:lvl6pPr>
            <a:lvl7pPr marL="2743200" algn="l" defTabSz="914400" rtl="0" eaLnBrk="1" latinLnBrk="0" hangingPunct="1">
              <a:defRPr sz="3600" kern="1200">
                <a:solidFill>
                  <a:schemeClr val="tx1"/>
                </a:solidFill>
                <a:latin typeface="Arial" panose="020B0604020202020204" pitchFamily="34" charset="0"/>
                <a:ea typeface="+mn-ea"/>
                <a:cs typeface="+mn-cs"/>
              </a:defRPr>
            </a:lvl7pPr>
            <a:lvl8pPr marL="3200400" algn="l" defTabSz="914400" rtl="0" eaLnBrk="1" latinLnBrk="0" hangingPunct="1">
              <a:defRPr sz="3600" kern="1200">
                <a:solidFill>
                  <a:schemeClr val="tx1"/>
                </a:solidFill>
                <a:latin typeface="Arial" panose="020B0604020202020204" pitchFamily="34" charset="0"/>
                <a:ea typeface="+mn-ea"/>
                <a:cs typeface="+mn-cs"/>
              </a:defRPr>
            </a:lvl8pPr>
            <a:lvl9pPr marL="3657600" algn="l" defTabSz="914400" rtl="0" eaLnBrk="1" latinLnBrk="0" hangingPunct="1">
              <a:defRPr sz="3600" kern="1200">
                <a:solidFill>
                  <a:schemeClr val="tx1"/>
                </a:solidFill>
                <a:latin typeface="Arial" panose="020B0604020202020204" pitchFamily="34" charset="0"/>
                <a:ea typeface="+mn-ea"/>
                <a:cs typeface="+mn-cs"/>
              </a:defRPr>
            </a:lvl9pPr>
          </a:lstStyle>
          <a:p>
            <a:pPr>
              <a:spcBef>
                <a:spcPct val="0"/>
              </a:spcBef>
              <a:buFontTx/>
              <a:buNone/>
              <a:defRPr/>
            </a:pPr>
            <a:fld id="{3588BF29-15F1-410B-85D9-2C308EBA9D94}" type="slidenum">
              <a:rPr lang="en-US" smtClean="0"/>
              <a:pPr>
                <a:spcBef>
                  <a:spcPct val="0"/>
                </a:spcBef>
                <a:buFontTx/>
                <a:buNone/>
                <a:defRPr/>
              </a:pPr>
              <a:t>101</a:t>
            </a:fld>
            <a:endParaRPr lang="en-US" altLang="en-US" sz="1400"/>
          </a:p>
        </p:txBody>
      </p:sp>
      <p:sp>
        <p:nvSpPr>
          <p:cNvPr id="36867" name="Text Box 2">
            <a:extLst>
              <a:ext uri="{FF2B5EF4-FFF2-40B4-BE49-F238E27FC236}">
                <a16:creationId xmlns:a16="http://schemas.microsoft.com/office/drawing/2014/main" id="{C401E5E9-839E-4A8E-A186-9903D91F8E11}"/>
              </a:ext>
            </a:extLst>
          </p:cNvPr>
          <p:cNvSpPr txBox="1">
            <a:spLocks noChangeArrowheads="1"/>
          </p:cNvSpPr>
          <p:nvPr/>
        </p:nvSpPr>
        <p:spPr bwMode="auto">
          <a:xfrm>
            <a:off x="1965325" y="396876"/>
            <a:ext cx="44821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dirty="0">
                <a:solidFill>
                  <a:srgbClr val="CC0000"/>
                </a:solidFill>
                <a:latin typeface="Calibri" panose="020F0502020204030204" pitchFamily="34" charset="0"/>
                <a:cs typeface="Calibri" panose="020F0502020204030204" pitchFamily="34" charset="0"/>
              </a:rPr>
              <a:t>Deep Learning Challenges</a:t>
            </a:r>
          </a:p>
        </p:txBody>
      </p:sp>
      <p:sp>
        <p:nvSpPr>
          <p:cNvPr id="36868" name="Line 3">
            <a:extLst>
              <a:ext uri="{FF2B5EF4-FFF2-40B4-BE49-F238E27FC236}">
                <a16:creationId xmlns:a16="http://schemas.microsoft.com/office/drawing/2014/main" id="{4E8C3E15-4E77-439A-85FF-BD9E9662D270}"/>
              </a:ext>
            </a:extLst>
          </p:cNvPr>
          <p:cNvSpPr>
            <a:spLocks noChangeShapeType="1"/>
          </p:cNvSpPr>
          <p:nvPr/>
        </p:nvSpPr>
        <p:spPr bwMode="auto">
          <a:xfrm>
            <a:off x="1905000" y="1143000"/>
            <a:ext cx="83058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69" name="Text Box 4">
            <a:extLst>
              <a:ext uri="{FF2B5EF4-FFF2-40B4-BE49-F238E27FC236}">
                <a16:creationId xmlns:a16="http://schemas.microsoft.com/office/drawing/2014/main" id="{1A9070D8-63CE-473D-9521-8B87E0520C23}"/>
              </a:ext>
            </a:extLst>
          </p:cNvPr>
          <p:cNvSpPr txBox="1">
            <a:spLocks noChangeArrowheads="1"/>
          </p:cNvSpPr>
          <p:nvPr/>
        </p:nvSpPr>
        <p:spPr bwMode="auto">
          <a:xfrm>
            <a:off x="2041525" y="1563688"/>
            <a:ext cx="72659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Clr>
                <a:srgbClr val="CC0000"/>
              </a:buClr>
            </a:pPr>
            <a:r>
              <a:rPr lang="en-US" altLang="en-US" sz="2400">
                <a:latin typeface="Calibri" panose="020F0502020204030204" pitchFamily="34" charset="0"/>
                <a:cs typeface="Calibri" panose="020F0502020204030204" pitchFamily="34" charset="0"/>
              </a:rPr>
              <a:t> Vanishing/exploding gradients</a:t>
            </a:r>
          </a:p>
          <a:p>
            <a:pPr eaLnBrk="1" hangingPunct="1">
              <a:spcBef>
                <a:spcPct val="0"/>
              </a:spcBef>
              <a:buClr>
                <a:srgbClr val="CC0000"/>
              </a:buClr>
            </a:pPr>
            <a:endParaRPr lang="en-US" altLang="en-US" sz="2400">
              <a:latin typeface="Calibri" panose="020F0502020204030204" pitchFamily="34" charset="0"/>
              <a:cs typeface="Calibri" panose="020F0502020204030204" pitchFamily="34" charset="0"/>
            </a:endParaRPr>
          </a:p>
          <a:p>
            <a:pPr eaLnBrk="1" hangingPunct="1">
              <a:spcBef>
                <a:spcPct val="0"/>
              </a:spcBef>
              <a:buClr>
                <a:srgbClr val="CC0000"/>
              </a:buClr>
            </a:pPr>
            <a:r>
              <a:rPr lang="en-US" altLang="en-US" sz="2400">
                <a:latin typeface="Calibri" panose="020F0502020204030204" pitchFamily="34" charset="0"/>
                <a:cs typeface="Calibri" panose="020F0502020204030204" pitchFamily="34" charset="0"/>
              </a:rPr>
              <a:t> Picking the correct activation function</a:t>
            </a:r>
          </a:p>
          <a:p>
            <a:pPr eaLnBrk="1" hangingPunct="1">
              <a:spcBef>
                <a:spcPct val="0"/>
              </a:spcBef>
              <a:buClr>
                <a:srgbClr val="CC0000"/>
              </a:buClr>
            </a:pPr>
            <a:endParaRPr lang="en-US" altLang="en-US" sz="2400">
              <a:latin typeface="Calibri" panose="020F0502020204030204" pitchFamily="34" charset="0"/>
              <a:cs typeface="Calibri" panose="020F0502020204030204" pitchFamily="34" charset="0"/>
            </a:endParaRPr>
          </a:p>
          <a:p>
            <a:pPr eaLnBrk="1" hangingPunct="1">
              <a:spcBef>
                <a:spcPct val="0"/>
              </a:spcBef>
              <a:buClr>
                <a:srgbClr val="CC0000"/>
              </a:buClr>
            </a:pPr>
            <a:r>
              <a:rPr lang="en-US" altLang="en-US" sz="2400">
                <a:latin typeface="Calibri" panose="020F0502020204030204" pitchFamily="34" charset="0"/>
                <a:cs typeface="Calibri" panose="020F0502020204030204" pitchFamily="34" charset="0"/>
              </a:rPr>
              <a:t> Good initialization of weights</a:t>
            </a:r>
          </a:p>
          <a:p>
            <a:pPr eaLnBrk="1" hangingPunct="1">
              <a:spcBef>
                <a:spcPct val="0"/>
              </a:spcBef>
              <a:buClr>
                <a:srgbClr val="CC0000"/>
              </a:buClr>
            </a:pPr>
            <a:endParaRPr lang="en-US" altLang="en-US" sz="2400">
              <a:latin typeface="Calibri" panose="020F0502020204030204" pitchFamily="34" charset="0"/>
              <a:cs typeface="Calibri" panose="020F0502020204030204" pitchFamily="34" charset="0"/>
            </a:endParaRPr>
          </a:p>
          <a:p>
            <a:pPr eaLnBrk="1" hangingPunct="1">
              <a:spcBef>
                <a:spcPct val="0"/>
              </a:spcBef>
              <a:buClr>
                <a:srgbClr val="CC0000"/>
              </a:buClr>
            </a:pPr>
            <a:r>
              <a:rPr lang="en-US" altLang="en-US" sz="2400">
                <a:latin typeface="Calibri" panose="020F0502020204030204" pitchFamily="34" charset="0"/>
                <a:cs typeface="Calibri" panose="020F0502020204030204" pitchFamily="34" charset="0"/>
              </a:rPr>
              <a:t> Choice of network architecture, hyper-parameters, etc.</a:t>
            </a:r>
          </a:p>
        </p:txBody>
      </p:sp>
      <p:sp>
        <p:nvSpPr>
          <p:cNvPr id="6" name="TextBox 6">
            <a:extLst>
              <a:ext uri="{FF2B5EF4-FFF2-40B4-BE49-F238E27FC236}">
                <a16:creationId xmlns:a16="http://schemas.microsoft.com/office/drawing/2014/main" id="{B9BA63F7-A7E2-41D6-9F01-2CAC09669CB3}"/>
              </a:ext>
            </a:extLst>
          </p:cNvPr>
          <p:cNvSpPr txBox="1">
            <a:spLocks noChangeArrowheads="1"/>
          </p:cNvSpPr>
          <p:nvPr/>
        </p:nvSpPr>
        <p:spPr bwMode="auto">
          <a:xfrm>
            <a:off x="1752601" y="4541838"/>
            <a:ext cx="8778875" cy="1568450"/>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latin typeface="Calibri" panose="020F0502020204030204" pitchFamily="34" charset="0"/>
              </a:rPr>
              <a:t>The take-home from this discussion is that we are resigned to somewhat different (unstable) learning rates for different layers.  Our choice of weights and activation function can impact these learning rates.  Our choice of network and parameters can also impact how many parameters have to be learned in each layer and how quickly our training can stabilize.  Further, many tricks are required to handle over-fitting.  All of this understanding (and our ability to train much longer on faster machines and larger training sets) essentially led to the creation of trainable deep networks.</a:t>
            </a:r>
          </a:p>
        </p:txBody>
      </p:sp>
    </p:spTree>
    <p:extLst>
      <p:ext uri="{BB962C8B-B14F-4D97-AF65-F5344CB8AC3E}">
        <p14:creationId xmlns:p14="http://schemas.microsoft.com/office/powerpoint/2010/main" val="232526164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721EB9-11C6-0256-6F96-48EA45654F94}"/>
              </a:ext>
            </a:extLst>
          </p:cNvPr>
          <p:cNvSpPr>
            <a:spLocks noGrp="1"/>
          </p:cNvSpPr>
          <p:nvPr>
            <p:ph type="ctrTitle"/>
          </p:nvPr>
        </p:nvSpPr>
        <p:spPr/>
        <p:txBody>
          <a:bodyPr/>
          <a:lstStyle/>
          <a:p>
            <a:r>
              <a:rPr lang="en-CY" dirty="0"/>
              <a:t>Convolutional Neural Networks</a:t>
            </a:r>
          </a:p>
        </p:txBody>
      </p:sp>
      <p:sp>
        <p:nvSpPr>
          <p:cNvPr id="6" name="Subtitle 5">
            <a:extLst>
              <a:ext uri="{FF2B5EF4-FFF2-40B4-BE49-F238E27FC236}">
                <a16:creationId xmlns:a16="http://schemas.microsoft.com/office/drawing/2014/main" id="{70A31498-0B30-4DA3-2907-C29CBEE0C250}"/>
              </a:ext>
            </a:extLst>
          </p:cNvPr>
          <p:cNvSpPr>
            <a:spLocks noGrp="1"/>
          </p:cNvSpPr>
          <p:nvPr>
            <p:ph type="subTitle" idx="1"/>
          </p:nvPr>
        </p:nvSpPr>
        <p:spPr/>
        <p:txBody>
          <a:bodyPr/>
          <a:lstStyle/>
          <a:p>
            <a:r>
              <a:rPr lang="en-CY" dirty="0"/>
              <a:t>Enter more MATHEMATICS!</a:t>
            </a:r>
          </a:p>
        </p:txBody>
      </p:sp>
    </p:spTree>
    <p:extLst>
      <p:ext uri="{BB962C8B-B14F-4D97-AF65-F5344CB8AC3E}">
        <p14:creationId xmlns:p14="http://schemas.microsoft.com/office/powerpoint/2010/main" val="338507092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lstStyle/>
          <a:p>
            <a:r>
              <a:rPr lang="en-US" dirty="0"/>
              <a:t>Convolutional Neural Networks</a:t>
            </a:r>
            <a:r>
              <a:rPr lang="en-US" baseline="30000" dirty="0"/>
              <a:t>1</a:t>
            </a:r>
          </a:p>
        </p:txBody>
      </p:sp>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838200" y="1825625"/>
            <a:ext cx="10761324" cy="3290905"/>
          </a:xfrm>
        </p:spPr>
        <p:txBody>
          <a:bodyPr>
            <a:normAutofit fontScale="92500" lnSpcReduction="20000"/>
          </a:bodyPr>
          <a:lstStyle/>
          <a:p>
            <a:pPr marL="457200" lvl="1" indent="0" algn="ctr">
              <a:buNone/>
            </a:pPr>
            <a:r>
              <a:rPr lang="en-US" b="0" i="1" dirty="0">
                <a:solidFill>
                  <a:srgbClr val="222222"/>
                </a:solidFill>
                <a:effectLst/>
                <a:latin typeface="Calibri (Body)"/>
              </a:rPr>
              <a:t>Convolutional Neural Networks (CNNs)</a:t>
            </a:r>
            <a:r>
              <a:rPr lang="en-US" b="0" dirty="0">
                <a:solidFill>
                  <a:srgbClr val="222222"/>
                </a:solidFill>
                <a:effectLst/>
                <a:latin typeface="Calibri (Body)"/>
              </a:rPr>
              <a:t> are neural networks that use </a:t>
            </a:r>
            <a:r>
              <a:rPr lang="en-US" b="0" i="1" u="sng" dirty="0">
                <a:solidFill>
                  <a:srgbClr val="222222"/>
                </a:solidFill>
                <a:effectLst/>
                <a:latin typeface="Calibri (Body)"/>
              </a:rPr>
              <a:t>convolution</a:t>
            </a:r>
            <a:r>
              <a:rPr lang="en-US" b="0" dirty="0">
                <a:solidFill>
                  <a:srgbClr val="222222"/>
                </a:solidFill>
                <a:effectLst/>
                <a:latin typeface="Calibri (Body)"/>
              </a:rPr>
              <a:t> in place of general matrix multiplication in at least one of their layers</a:t>
            </a:r>
          </a:p>
          <a:p>
            <a:pPr marL="457200" lvl="1" indent="0" algn="ctr">
              <a:buNone/>
            </a:pPr>
            <a:endParaRPr lang="en-US" b="0" i="0" dirty="0">
              <a:solidFill>
                <a:srgbClr val="222222"/>
              </a:solidFill>
              <a:effectLst/>
              <a:latin typeface="Calibri (Body)"/>
            </a:endParaRPr>
          </a:p>
          <a:p>
            <a:pPr lvl="1"/>
            <a:r>
              <a:rPr lang="en-US" b="0" i="0" dirty="0">
                <a:solidFill>
                  <a:srgbClr val="222222"/>
                </a:solidFill>
                <a:effectLst/>
                <a:latin typeface="Calibri (Body)"/>
              </a:rPr>
              <a:t>they are usually employed for processing data that has a grid-like topology</a:t>
            </a:r>
          </a:p>
          <a:p>
            <a:pPr lvl="2"/>
            <a:r>
              <a:rPr lang="en-US" dirty="0">
                <a:solidFill>
                  <a:srgbClr val="222222"/>
                </a:solidFill>
                <a:latin typeface="Calibri (Body)"/>
              </a:rPr>
              <a:t>image data </a:t>
            </a:r>
            <a:r>
              <a:rPr lang="en-US" dirty="0">
                <a:solidFill>
                  <a:srgbClr val="222222"/>
                </a:solidFill>
                <a:latin typeface="Calibri (Body)"/>
                <a:sym typeface="Wingdings" panose="05000000000000000000" pitchFamily="2" charset="2"/>
              </a:rPr>
              <a:t> each image can be thought as a 2D grid of pixels</a:t>
            </a:r>
            <a:endParaRPr lang="en-US" dirty="0">
              <a:solidFill>
                <a:srgbClr val="222222"/>
              </a:solidFill>
              <a:latin typeface="Calibri (Body)"/>
            </a:endParaRPr>
          </a:p>
          <a:p>
            <a:pPr lvl="2"/>
            <a:r>
              <a:rPr lang="en-US" b="0" i="0" dirty="0">
                <a:solidFill>
                  <a:srgbClr val="222222"/>
                </a:solidFill>
                <a:effectLst/>
                <a:latin typeface="Calibri (Body)"/>
              </a:rPr>
              <a:t>timeseries data </a:t>
            </a:r>
            <a:r>
              <a:rPr lang="en-US" b="0" i="0" dirty="0">
                <a:solidFill>
                  <a:srgbClr val="222222"/>
                </a:solidFill>
                <a:effectLst/>
                <a:latin typeface="Calibri (Body)"/>
                <a:sym typeface="Wingdings" panose="05000000000000000000" pitchFamily="2" charset="2"/>
              </a:rPr>
              <a:t> each timeseries </a:t>
            </a:r>
            <a:r>
              <a:rPr lang="en-US" dirty="0">
                <a:solidFill>
                  <a:srgbClr val="222222"/>
                </a:solidFill>
                <a:latin typeface="Calibri (Body)"/>
                <a:sym typeface="Wingdings" panose="05000000000000000000" pitchFamily="2" charset="2"/>
              </a:rPr>
              <a:t>can be thought as a 1D grid taking samples at regular time intervals</a:t>
            </a:r>
            <a:endParaRPr lang="en-US" b="0" i="0" dirty="0">
              <a:solidFill>
                <a:srgbClr val="222222"/>
              </a:solidFill>
              <a:effectLst/>
              <a:latin typeface="Calibri (Body)"/>
            </a:endParaRPr>
          </a:p>
          <a:p>
            <a:pPr lvl="1"/>
            <a:endParaRPr lang="en-US"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endParaRPr lang="en-US" dirty="0"/>
          </a:p>
        </p:txBody>
      </p:sp>
    </p:spTree>
    <p:extLst>
      <p:ext uri="{BB962C8B-B14F-4D97-AF65-F5344CB8AC3E}">
        <p14:creationId xmlns:p14="http://schemas.microsoft.com/office/powerpoint/2010/main" val="342150067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Convolutional Neural Networks (CNNs)</a:t>
            </a:r>
          </a:p>
        </p:txBody>
      </p:sp>
      <p:sp>
        <p:nvSpPr>
          <p:cNvPr id="3" name="Content Placeholder 2"/>
          <p:cNvSpPr>
            <a:spLocks noGrp="1"/>
          </p:cNvSpPr>
          <p:nvPr>
            <p:ph idx="1"/>
          </p:nvPr>
        </p:nvSpPr>
        <p:spPr/>
        <p:txBody>
          <a:bodyPr/>
          <a:lstStyle/>
          <a:p>
            <a:r>
              <a:rPr lang="en-US" b="1" i="1" dirty="0">
                <a:solidFill>
                  <a:srgbClr val="0070C0"/>
                </a:solidFill>
              </a:rPr>
              <a:t>Convolutional neural networks</a:t>
            </a:r>
            <a:r>
              <a:rPr lang="en-US" dirty="0"/>
              <a:t> (CNNs) were primarily designed for image data</a:t>
            </a:r>
          </a:p>
          <a:p>
            <a:r>
              <a:rPr lang="en-US" dirty="0"/>
              <a:t>CNNs use </a:t>
            </a:r>
            <a:r>
              <a:rPr lang="en-US" dirty="0">
                <a:solidFill>
                  <a:srgbClr val="FF0000"/>
                </a:solidFill>
              </a:rPr>
              <a:t>a convolutional operator </a:t>
            </a:r>
            <a:r>
              <a:rPr lang="en-US" dirty="0"/>
              <a:t>for extracting data features</a:t>
            </a:r>
          </a:p>
          <a:p>
            <a:pPr lvl="1"/>
            <a:r>
              <a:rPr lang="en-US" dirty="0"/>
              <a:t>Allows </a:t>
            </a:r>
            <a:r>
              <a:rPr lang="en-US" dirty="0">
                <a:solidFill>
                  <a:srgbClr val="FF0000"/>
                </a:solidFill>
              </a:rPr>
              <a:t>parameter sharing</a:t>
            </a:r>
          </a:p>
          <a:p>
            <a:pPr lvl="1"/>
            <a:r>
              <a:rPr lang="en-US" dirty="0"/>
              <a:t>Efficient to train</a:t>
            </a:r>
          </a:p>
          <a:p>
            <a:pPr lvl="1"/>
            <a:r>
              <a:rPr lang="en-US" dirty="0"/>
              <a:t>Have </a:t>
            </a:r>
            <a:r>
              <a:rPr lang="en-US" dirty="0">
                <a:solidFill>
                  <a:srgbClr val="FF0000"/>
                </a:solidFill>
              </a:rPr>
              <a:t>less parameters </a:t>
            </a:r>
            <a:r>
              <a:rPr lang="en-US" dirty="0"/>
              <a:t>than NNs with fully-connected layers</a:t>
            </a:r>
          </a:p>
          <a:p>
            <a:r>
              <a:rPr lang="en-US" dirty="0"/>
              <a:t>CNNs are </a:t>
            </a:r>
            <a:r>
              <a:rPr lang="en-US" dirty="0">
                <a:solidFill>
                  <a:srgbClr val="FF0000"/>
                </a:solidFill>
              </a:rPr>
              <a:t>robust to spatial translations </a:t>
            </a:r>
            <a:r>
              <a:rPr lang="en-US" dirty="0"/>
              <a:t>of objects in images</a:t>
            </a:r>
          </a:p>
          <a:p>
            <a:r>
              <a:rPr lang="en-US" dirty="0"/>
              <a:t>A convolutional filter slides (i.e., convolves) across the image</a:t>
            </a:r>
          </a:p>
          <a:p>
            <a:endParaRPr lang="en-US" dirty="0"/>
          </a:p>
        </p:txBody>
      </p:sp>
      <p:sp>
        <p:nvSpPr>
          <p:cNvPr id="11" name="Content Placeholder 10">
            <a:extLst>
              <a:ext uri="{FF2B5EF4-FFF2-40B4-BE49-F238E27FC236}">
                <a16:creationId xmlns:a16="http://schemas.microsoft.com/office/drawing/2014/main" id="{313BB407-44EF-45C1-93A6-6E0835922896}"/>
              </a:ext>
            </a:extLst>
          </p:cNvPr>
          <p:cNvSpPr>
            <a:spLocks noGrp="1"/>
          </p:cNvSpPr>
          <p:nvPr>
            <p:ph idx="10"/>
          </p:nvPr>
        </p:nvSpPr>
        <p:spPr/>
        <p:txBody>
          <a:bodyPr/>
          <a:lstStyle/>
          <a:p>
            <a:r>
              <a:rPr lang="en-US" dirty="0"/>
              <a:t>Convolutional Neural Networks</a:t>
            </a:r>
          </a:p>
        </p:txBody>
      </p:sp>
      <p:pic>
        <p:nvPicPr>
          <p:cNvPr id="4" name="Picture 3" descr="convolution_schematic.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4901" y="4445584"/>
            <a:ext cx="2162553" cy="1581568"/>
          </a:xfrm>
          <a:prstGeom prst="rect">
            <a:avLst/>
          </a:prstGeom>
        </p:spPr>
      </p:pic>
      <p:pic>
        <p:nvPicPr>
          <p:cNvPr id="5" name="Εικόνα 12"/>
          <p:cNvPicPr>
            <a:picLocks noChangeAspect="1"/>
          </p:cNvPicPr>
          <p:nvPr/>
        </p:nvPicPr>
        <p:blipFill>
          <a:blip r:embed="rId4"/>
          <a:stretch>
            <a:fillRect/>
          </a:stretch>
        </p:blipFill>
        <p:spPr>
          <a:xfrm>
            <a:off x="2927672" y="4565389"/>
            <a:ext cx="1277471" cy="1210235"/>
          </a:xfrm>
          <a:prstGeom prst="rect">
            <a:avLst/>
          </a:prstGeom>
        </p:spPr>
      </p:pic>
      <p:pic>
        <p:nvPicPr>
          <p:cNvPr id="6" name="Εικόνα 13"/>
          <p:cNvPicPr>
            <a:picLocks noChangeAspect="1"/>
          </p:cNvPicPr>
          <p:nvPr/>
        </p:nvPicPr>
        <p:blipFill>
          <a:blip r:embed="rId5"/>
          <a:stretch>
            <a:fillRect/>
          </a:stretch>
        </p:blipFill>
        <p:spPr>
          <a:xfrm>
            <a:off x="4637602" y="4817521"/>
            <a:ext cx="784412" cy="705971"/>
          </a:xfrm>
          <a:prstGeom prst="rect">
            <a:avLst/>
          </a:prstGeom>
        </p:spPr>
      </p:pic>
      <p:sp>
        <p:nvSpPr>
          <p:cNvPr id="7" name="TextBox 6"/>
          <p:cNvSpPr txBox="1"/>
          <p:nvPr/>
        </p:nvSpPr>
        <p:spPr>
          <a:xfrm>
            <a:off x="2928147" y="5742007"/>
            <a:ext cx="1205523" cy="336695"/>
          </a:xfrm>
          <a:prstGeom prst="rect">
            <a:avLst/>
          </a:prstGeom>
          <a:noFill/>
        </p:spPr>
        <p:txBody>
          <a:bodyPr wrap="none" rtlCol="0">
            <a:spAutoFit/>
          </a:bodyPr>
          <a:lstStyle/>
          <a:p>
            <a:r>
              <a:rPr lang="en-US" sz="1588"/>
              <a:t>Input matrix</a:t>
            </a:r>
            <a:endParaRPr lang="el-GR" sz="1588" dirty="0"/>
          </a:p>
        </p:txBody>
      </p:sp>
      <p:sp>
        <p:nvSpPr>
          <p:cNvPr id="8" name="TextBox 7"/>
          <p:cNvSpPr txBox="1"/>
          <p:nvPr/>
        </p:nvSpPr>
        <p:spPr>
          <a:xfrm>
            <a:off x="4341382" y="5456860"/>
            <a:ext cx="1376852" cy="581057"/>
          </a:xfrm>
          <a:prstGeom prst="rect">
            <a:avLst/>
          </a:prstGeom>
          <a:noFill/>
        </p:spPr>
        <p:txBody>
          <a:bodyPr wrap="none" rtlCol="0">
            <a:spAutoFit/>
          </a:bodyPr>
          <a:lstStyle/>
          <a:p>
            <a:pPr algn="ctr"/>
            <a:r>
              <a:rPr lang="en-US" sz="1588" dirty="0"/>
              <a:t>Convolutional </a:t>
            </a:r>
          </a:p>
          <a:p>
            <a:pPr algn="ctr"/>
            <a:r>
              <a:rPr lang="en-US" sz="1588" dirty="0"/>
              <a:t>3x3 filter</a:t>
            </a:r>
            <a:endParaRPr lang="el-GR" sz="1588" dirty="0"/>
          </a:p>
        </p:txBody>
      </p:sp>
      <p:sp>
        <p:nvSpPr>
          <p:cNvPr id="9" name="Δεξιό βέλος 16"/>
          <p:cNvSpPr/>
          <p:nvPr/>
        </p:nvSpPr>
        <p:spPr>
          <a:xfrm>
            <a:off x="5939053" y="4906815"/>
            <a:ext cx="655482" cy="427616"/>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l-GR" sz="1588"/>
          </a:p>
        </p:txBody>
      </p:sp>
      <p:sp>
        <p:nvSpPr>
          <p:cNvPr id="10" name="TextBox 9"/>
          <p:cNvSpPr txBox="1"/>
          <p:nvPr/>
        </p:nvSpPr>
        <p:spPr>
          <a:xfrm>
            <a:off x="3173322" y="6640746"/>
            <a:ext cx="6099501" cy="228076"/>
          </a:xfrm>
          <a:prstGeom prst="rect">
            <a:avLst/>
          </a:prstGeom>
          <a:noFill/>
        </p:spPr>
        <p:txBody>
          <a:bodyPr wrap="square" rtlCol="0">
            <a:spAutoFit/>
          </a:bodyPr>
          <a:lstStyle/>
          <a:p>
            <a:pPr algn="ctr"/>
            <a:r>
              <a:rPr lang="en-US" sz="882" dirty="0"/>
              <a:t>Picture from: </a:t>
            </a:r>
            <a:r>
              <a:rPr lang="en-US" sz="882" dirty="0">
                <a:hlinkClick r:id="rId6"/>
              </a:rPr>
              <a:t>http://deeplearning.stanford.edu/wiki/index.php/Feature_extraction_using_convolution</a:t>
            </a:r>
            <a:endParaRPr lang="en-US" sz="882" dirty="0"/>
          </a:p>
        </p:txBody>
      </p:sp>
    </p:spTree>
    <p:extLst>
      <p:ext uri="{BB962C8B-B14F-4D97-AF65-F5344CB8AC3E}">
        <p14:creationId xmlns:p14="http://schemas.microsoft.com/office/powerpoint/2010/main" val="249134417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Convolutional Neural Networks (CNNs)</a:t>
            </a:r>
          </a:p>
        </p:txBody>
      </p:sp>
      <p:sp>
        <p:nvSpPr>
          <p:cNvPr id="3" name="Content Placeholder 2"/>
          <p:cNvSpPr>
            <a:spLocks noGrp="1"/>
          </p:cNvSpPr>
          <p:nvPr>
            <p:ph idx="1"/>
          </p:nvPr>
        </p:nvSpPr>
        <p:spPr/>
        <p:txBody>
          <a:bodyPr/>
          <a:lstStyle/>
          <a:p>
            <a:r>
              <a:rPr lang="en-US" dirty="0"/>
              <a:t>When the convolutional filters are scanned over the image, they capture useful features</a:t>
            </a:r>
          </a:p>
          <a:p>
            <a:pPr lvl="1"/>
            <a:r>
              <a:rPr lang="en-US" dirty="0"/>
              <a:t>E.g., edge detection by convolutions</a:t>
            </a:r>
          </a:p>
        </p:txBody>
      </p:sp>
      <p:sp>
        <p:nvSpPr>
          <p:cNvPr id="16" name="Content Placeholder 15">
            <a:extLst>
              <a:ext uri="{FF2B5EF4-FFF2-40B4-BE49-F238E27FC236}">
                <a16:creationId xmlns:a16="http://schemas.microsoft.com/office/drawing/2014/main" id="{5A1E72E1-7E48-4D0C-B450-0A09043778A8}"/>
              </a:ext>
            </a:extLst>
          </p:cNvPr>
          <p:cNvSpPr>
            <a:spLocks noGrp="1"/>
          </p:cNvSpPr>
          <p:nvPr>
            <p:ph idx="10"/>
          </p:nvPr>
        </p:nvSpPr>
        <p:spPr/>
        <p:txBody>
          <a:bodyPr/>
          <a:lstStyle/>
          <a:p>
            <a:r>
              <a:rPr lang="en-US" dirty="0"/>
              <a:t>Convolutional Neural Networks</a:t>
            </a:r>
          </a:p>
          <a:p>
            <a:endParaRPr lang="en-US" dirty="0"/>
          </a:p>
        </p:txBody>
      </p:sp>
      <p:sp>
        <p:nvSpPr>
          <p:cNvPr id="4" name="Content Placeholder 2"/>
          <p:cNvSpPr txBox="1">
            <a:spLocks/>
          </p:cNvSpPr>
          <p:nvPr/>
        </p:nvSpPr>
        <p:spPr>
          <a:xfrm>
            <a:off x="2766553" y="2999520"/>
            <a:ext cx="4437529" cy="476333"/>
          </a:xfrm>
          <a:prstGeom prst="rect">
            <a:avLst/>
          </a:prstGeom>
        </p:spPr>
        <p:txBody>
          <a:bodyPr vert="horz" lIns="80682" tIns="40341" rIns="80682" bIns="40341" rtlCol="0">
            <a:normAutofit/>
          </a:bodyPr>
          <a:lstStyle>
            <a:lvl1pPr marL="342871" indent="-342871" algn="l" defTabSz="914323" rtl="0" eaLnBrk="1" latinLnBrk="0" hangingPunct="1">
              <a:spcBef>
                <a:spcPct val="200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1pPr>
            <a:lvl2pPr marL="693680" indent="-236518" algn="l" defTabSz="914323" rtl="0" eaLnBrk="1" latinLnBrk="0" hangingPunct="1">
              <a:spcBef>
                <a:spcPct val="20000"/>
              </a:spcBef>
              <a:buFont typeface="Arial" panose="020B0604020202020204" pitchFamily="34" charset="0"/>
              <a:buChar char="–"/>
              <a:defRPr sz="2200" kern="1200">
                <a:solidFill>
                  <a:schemeClr val="tx1"/>
                </a:solidFill>
                <a:latin typeface="Palatino Linotype" panose="02040502050505030304" pitchFamily="18" charset="0"/>
                <a:ea typeface="+mn-ea"/>
                <a:cs typeface="+mn-cs"/>
              </a:defRPr>
            </a:lvl2pPr>
            <a:lvl3pPr marL="1257195" indent="-342871" algn="l" defTabSz="914323" rtl="0" eaLnBrk="1" latinLnBrk="0" hangingPunct="1">
              <a:spcBef>
                <a:spcPct val="20000"/>
              </a:spcBef>
              <a:buFont typeface="Wingdings" panose="05000000000000000000" pitchFamily="2" charset="2"/>
              <a:buChar char="§"/>
              <a:defRPr sz="2000" kern="1200">
                <a:solidFill>
                  <a:schemeClr val="tx1"/>
                </a:solidFill>
                <a:latin typeface="Palatino Linotype" panose="02040502050505030304" pitchFamily="18" charset="0"/>
                <a:ea typeface="+mn-ea"/>
                <a:cs typeface="+mn-cs"/>
              </a:defRPr>
            </a:lvl3pPr>
            <a:lvl4pPr marL="1600066" indent="-228581" algn="l" defTabSz="914323" rtl="0" eaLnBrk="1" latinLnBrk="0" hangingPunct="1">
              <a:spcBef>
                <a:spcPct val="200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227" indent="-228581" algn="l" defTabSz="914323" rtl="0" eaLnBrk="1" latinLnBrk="0" hangingPunct="1">
              <a:spcBef>
                <a:spcPct val="20000"/>
              </a:spcBef>
              <a:buFont typeface="Arial" panose="020B0604020202020204" pitchFamily="34" charset="0"/>
              <a:buChar char="»"/>
              <a:defRPr sz="16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118" dirty="0"/>
              <a:t>Filter</a:t>
            </a:r>
          </a:p>
        </p:txBody>
      </p:sp>
      <p:pic>
        <p:nvPicPr>
          <p:cNvPr id="5" name="Picture 4"/>
          <p:cNvPicPr>
            <a:picLocks/>
          </p:cNvPicPr>
          <p:nvPr/>
        </p:nvPicPr>
        <p:blipFill>
          <a:blip r:embed="rId3"/>
          <a:stretch>
            <a:fillRect/>
          </a:stretch>
        </p:blipFill>
        <p:spPr>
          <a:xfrm>
            <a:off x="2782689" y="3660297"/>
            <a:ext cx="2888090" cy="222929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2688" y="3668348"/>
            <a:ext cx="2888090" cy="224227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4633" y="3668348"/>
            <a:ext cx="3026909" cy="2249597"/>
          </a:xfrm>
          <a:prstGeom prst="rect">
            <a:avLst/>
          </a:prstGeom>
        </p:spPr>
      </p:pic>
      <p:grpSp>
        <p:nvGrpSpPr>
          <p:cNvPr id="8" name="Group 7"/>
          <p:cNvGrpSpPr/>
          <p:nvPr/>
        </p:nvGrpSpPr>
        <p:grpSpPr>
          <a:xfrm>
            <a:off x="4763103" y="2920710"/>
            <a:ext cx="672353" cy="1042593"/>
            <a:chOff x="2095500" y="1904999"/>
            <a:chExt cx="762000" cy="1181605"/>
          </a:xfrm>
        </p:grpSpPr>
        <p:sp>
          <p:nvSpPr>
            <p:cNvPr id="9" name="TextBox 8"/>
            <p:cNvSpPr txBox="1"/>
            <p:nvPr/>
          </p:nvSpPr>
          <p:spPr>
            <a:xfrm>
              <a:off x="2133600" y="1904999"/>
              <a:ext cx="685800" cy="1181605"/>
            </a:xfrm>
            <a:prstGeom prst="rect">
              <a:avLst/>
            </a:prstGeom>
            <a:noFill/>
          </p:spPr>
          <p:txBody>
            <a:bodyPr wrap="square" rtlCol="0">
              <a:spAutoFit/>
            </a:bodyPr>
            <a:lstStyle/>
            <a:p>
              <a:r>
                <a:rPr lang="en-US" sz="1235" dirty="0">
                  <a:latin typeface="Garamond" charset="0"/>
                  <a:ea typeface="Garamond" charset="0"/>
                  <a:cs typeface="Garamond" charset="0"/>
                </a:rPr>
                <a:t>0   1  0</a:t>
              </a:r>
            </a:p>
            <a:p>
              <a:r>
                <a:rPr lang="en-US" sz="1235" dirty="0">
                  <a:latin typeface="Garamond" charset="0"/>
                  <a:ea typeface="Garamond" charset="0"/>
                  <a:cs typeface="Garamond" charset="0"/>
                </a:rPr>
                <a:t>1  -4  1</a:t>
              </a:r>
            </a:p>
            <a:p>
              <a:r>
                <a:rPr lang="en-US" sz="1235" dirty="0">
                  <a:latin typeface="Garamond" charset="0"/>
                  <a:ea typeface="Garamond" charset="0"/>
                  <a:cs typeface="Garamond" charset="0"/>
                </a:rPr>
                <a:t>0   1  0</a:t>
              </a:r>
            </a:p>
            <a:p>
              <a:endParaRPr lang="en-US" sz="1235" dirty="0">
                <a:latin typeface="Garamond" charset="0"/>
                <a:ea typeface="Garamond" charset="0"/>
                <a:cs typeface="Garamond" charset="0"/>
              </a:endParaRPr>
            </a:p>
          </p:txBody>
        </p:sp>
        <p:sp>
          <p:nvSpPr>
            <p:cNvPr id="10" name="Double Bracket 9"/>
            <p:cNvSpPr/>
            <p:nvPr/>
          </p:nvSpPr>
          <p:spPr bwMode="auto">
            <a:xfrm>
              <a:off x="2095500" y="1973349"/>
              <a:ext cx="762000" cy="609600"/>
            </a:xfrm>
            <a:prstGeom prst="bracketPair">
              <a:avLst/>
            </a:prstGeom>
            <a:no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2118">
                <a:latin typeface="Arial" panose="020B0604020202020204" pitchFamily="34" charset="0"/>
                <a:ea typeface="ヒラギノ角ゴ Pro W3" pitchFamily="86" charset="-128"/>
              </a:endParaRPr>
            </a:p>
          </p:txBody>
        </p:sp>
      </p:gr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0513" y="3759691"/>
            <a:ext cx="347382" cy="347382"/>
          </a:xfrm>
          <a:prstGeom prst="rect">
            <a:avLst/>
          </a:prstGeom>
          <a:ln w="57150">
            <a:solidFill>
              <a:srgbClr val="F7615A"/>
            </a:solidFill>
          </a:ln>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1809" y="3057551"/>
            <a:ext cx="347382" cy="347382"/>
          </a:xfrm>
          <a:prstGeom prst="rect">
            <a:avLst/>
          </a:prstGeom>
          <a:ln w="57150">
            <a:solidFill>
              <a:srgbClr val="F7615A"/>
            </a:solidFill>
          </a:ln>
        </p:spPr>
      </p:pic>
      <p:sp>
        <p:nvSpPr>
          <p:cNvPr id="13" name="TextBox 12"/>
          <p:cNvSpPr txBox="1"/>
          <p:nvPr/>
        </p:nvSpPr>
        <p:spPr>
          <a:xfrm>
            <a:off x="3761041" y="5966494"/>
            <a:ext cx="1069297" cy="309637"/>
          </a:xfrm>
          <a:prstGeom prst="rect">
            <a:avLst/>
          </a:prstGeom>
          <a:solidFill>
            <a:srgbClr val="F7615A"/>
          </a:solidFill>
        </p:spPr>
        <p:txBody>
          <a:bodyPr wrap="square" rtlCol="0">
            <a:spAutoFit/>
          </a:bodyPr>
          <a:lstStyle/>
          <a:p>
            <a:r>
              <a:rPr lang="en-US" sz="1412" dirty="0">
                <a:solidFill>
                  <a:schemeClr val="bg1"/>
                </a:solidFill>
                <a:latin typeface="Garamond" charset="0"/>
                <a:ea typeface="Garamond" charset="0"/>
                <a:cs typeface="Garamond" charset="0"/>
              </a:rPr>
              <a:t>Input Image</a:t>
            </a:r>
          </a:p>
        </p:txBody>
      </p:sp>
      <p:sp>
        <p:nvSpPr>
          <p:cNvPr id="14" name="TextBox 13"/>
          <p:cNvSpPr txBox="1"/>
          <p:nvPr/>
        </p:nvSpPr>
        <p:spPr>
          <a:xfrm>
            <a:off x="7795158" y="5947536"/>
            <a:ext cx="1472709" cy="526939"/>
          </a:xfrm>
          <a:prstGeom prst="rect">
            <a:avLst/>
          </a:prstGeom>
          <a:solidFill>
            <a:srgbClr val="F7615A"/>
          </a:solidFill>
        </p:spPr>
        <p:txBody>
          <a:bodyPr wrap="square" rtlCol="0">
            <a:spAutoFit/>
          </a:bodyPr>
          <a:lstStyle/>
          <a:p>
            <a:r>
              <a:rPr lang="en-US" sz="1412" dirty="0">
                <a:solidFill>
                  <a:schemeClr val="bg1"/>
                </a:solidFill>
                <a:latin typeface="Garamond" charset="0"/>
                <a:ea typeface="Garamond" charset="0"/>
                <a:cs typeface="Garamond" charset="0"/>
              </a:rPr>
              <a:t>Convoluted Image</a:t>
            </a:r>
          </a:p>
        </p:txBody>
      </p:sp>
      <p:sp>
        <p:nvSpPr>
          <p:cNvPr id="15" name="TextBox 14">
            <a:extLst>
              <a:ext uri="{FF2B5EF4-FFF2-40B4-BE49-F238E27FC236}">
                <a16:creationId xmlns:a16="http://schemas.microsoft.com/office/drawing/2014/main" id="{E9BAA7C9-A00A-4EF8-8F60-769F25DCD846}"/>
              </a:ext>
            </a:extLst>
          </p:cNvPr>
          <p:cNvSpPr txBox="1"/>
          <p:nvPr/>
        </p:nvSpPr>
        <p:spPr>
          <a:xfrm>
            <a:off x="2982713" y="6640746"/>
            <a:ext cx="6099501" cy="228076"/>
          </a:xfrm>
          <a:prstGeom prst="rect">
            <a:avLst/>
          </a:prstGeom>
          <a:noFill/>
        </p:spPr>
        <p:txBody>
          <a:bodyPr wrap="square" rtlCol="0">
            <a:spAutoFit/>
          </a:bodyPr>
          <a:lstStyle/>
          <a:p>
            <a:pPr algn="ctr"/>
            <a:r>
              <a:rPr lang="en-US" sz="882" dirty="0"/>
              <a:t>Slide credit: Param </a:t>
            </a:r>
            <a:r>
              <a:rPr lang="en-US" sz="882" dirty="0" err="1"/>
              <a:t>Vir</a:t>
            </a:r>
            <a:r>
              <a:rPr lang="en-US" sz="882" dirty="0"/>
              <a:t> Singh – Deep Learning</a:t>
            </a:r>
          </a:p>
        </p:txBody>
      </p:sp>
    </p:spTree>
    <p:extLst>
      <p:ext uri="{BB962C8B-B14F-4D97-AF65-F5344CB8AC3E}">
        <p14:creationId xmlns:p14="http://schemas.microsoft.com/office/powerpoint/2010/main" val="356570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0347 -0.00531 L 0.32007 -0.00531 " pathEditMode="relative" rAng="0" ptsTypes="AA">
                                      <p:cBhvr>
                                        <p:cTn id="16" dur="500" fill="hold"/>
                                        <p:tgtEl>
                                          <p:spTgt spid="11"/>
                                        </p:tgtEl>
                                        <p:attrNameLst>
                                          <p:attrName>ppt_x</p:attrName>
                                          <p:attrName>ppt_y</p:attrName>
                                        </p:attrNameLst>
                                      </p:cBhvr>
                                      <p:rCtr x="15830" y="0"/>
                                    </p:animMotion>
                                  </p:childTnLst>
                                </p:cTn>
                              </p:par>
                            </p:childTnLst>
                          </p:cTn>
                        </p:par>
                        <p:par>
                          <p:cTn id="17" fill="hold">
                            <p:stCondLst>
                              <p:cond delay="500"/>
                            </p:stCondLst>
                            <p:childTnLst>
                              <p:par>
                                <p:cTn id="18" presetID="0" presetClass="path" presetSubtype="0" accel="50000" decel="50000" fill="hold" nodeType="afterEffect">
                                  <p:stCondLst>
                                    <p:cond delay="0"/>
                                  </p:stCondLst>
                                  <p:childTnLst>
                                    <p:animMotion origin="layout" path="M 0.32007 -0.00531 L 0.32007 0.07251 " pathEditMode="relative" rAng="0" ptsTypes="AA">
                                      <p:cBhvr>
                                        <p:cTn id="19" dur="100" fill="hold"/>
                                        <p:tgtEl>
                                          <p:spTgt spid="11"/>
                                        </p:tgtEl>
                                        <p:attrNameLst>
                                          <p:attrName>ppt_x</p:attrName>
                                          <p:attrName>ppt_y</p:attrName>
                                        </p:attrNameLst>
                                      </p:cBhvr>
                                      <p:rCtr x="0" y="3881"/>
                                    </p:animMotion>
                                  </p:childTnLst>
                                </p:cTn>
                              </p:par>
                            </p:childTnLst>
                          </p:cTn>
                        </p:par>
                        <p:par>
                          <p:cTn id="20" fill="hold">
                            <p:stCondLst>
                              <p:cond delay="600"/>
                            </p:stCondLst>
                            <p:childTnLst>
                              <p:par>
                                <p:cTn id="21" presetID="0" presetClass="path" presetSubtype="0" accel="50000" decel="50000" fill="hold" nodeType="afterEffect">
                                  <p:stCondLst>
                                    <p:cond delay="0"/>
                                  </p:stCondLst>
                                  <p:childTnLst>
                                    <p:animMotion origin="layout" path="M 0.32007 0.07251 L 0.00347 0.07251 " pathEditMode="relative" rAng="0" ptsTypes="AA">
                                      <p:cBhvr>
                                        <p:cTn id="22" dur="200" fill="hold"/>
                                        <p:tgtEl>
                                          <p:spTgt spid="11"/>
                                        </p:tgtEl>
                                        <p:attrNameLst>
                                          <p:attrName>ppt_x</p:attrName>
                                          <p:attrName>ppt_y</p:attrName>
                                        </p:attrNameLst>
                                      </p:cBhvr>
                                      <p:rCtr x="-15830" y="0"/>
                                    </p:animMotion>
                                  </p:childTnLst>
                                </p:cTn>
                              </p:par>
                            </p:childTnLst>
                          </p:cTn>
                        </p:par>
                        <p:par>
                          <p:cTn id="23" fill="hold">
                            <p:stCondLst>
                              <p:cond delay="800"/>
                            </p:stCondLst>
                            <p:childTnLst>
                              <p:par>
                                <p:cTn id="24" presetID="0" presetClass="path" presetSubtype="0" accel="50000" decel="50000" fill="hold" nodeType="afterEffect">
                                  <p:stCondLst>
                                    <p:cond delay="0"/>
                                  </p:stCondLst>
                                  <p:childTnLst>
                                    <p:animMotion origin="layout" path="M 0.00347 0.13909 L 0.32007 0.13909 " pathEditMode="relative" rAng="0" ptsTypes="AA">
                                      <p:cBhvr>
                                        <p:cTn id="25" dur="200" fill="hold"/>
                                        <p:tgtEl>
                                          <p:spTgt spid="11"/>
                                        </p:tgtEl>
                                        <p:attrNameLst>
                                          <p:attrName>ppt_x</p:attrName>
                                          <p:attrName>ppt_y</p:attrName>
                                        </p:attrNameLst>
                                      </p:cBhvr>
                                      <p:rCtr x="15830" y="0"/>
                                    </p:animMotion>
                                  </p:childTnLst>
                                </p:cTn>
                              </p:par>
                            </p:childTnLst>
                          </p:cTn>
                        </p:par>
                        <p:par>
                          <p:cTn id="26" fill="hold">
                            <p:stCondLst>
                              <p:cond delay="1000"/>
                            </p:stCondLst>
                            <p:childTnLst>
                              <p:par>
                                <p:cTn id="27" presetID="0" presetClass="path" presetSubtype="0" accel="50000" decel="50000" fill="hold" nodeType="afterEffect">
                                  <p:stCondLst>
                                    <p:cond delay="0"/>
                                  </p:stCondLst>
                                  <p:childTnLst>
                                    <p:animMotion origin="layout" path="M 0.32007 0.13909 L 0.32007 0.20568 " pathEditMode="relative" rAng="0" ptsTypes="AA">
                                      <p:cBhvr>
                                        <p:cTn id="28" dur="100" fill="hold"/>
                                        <p:tgtEl>
                                          <p:spTgt spid="11"/>
                                        </p:tgtEl>
                                        <p:attrNameLst>
                                          <p:attrName>ppt_x</p:attrName>
                                          <p:attrName>ppt_y</p:attrName>
                                        </p:attrNameLst>
                                      </p:cBhvr>
                                      <p:rCtr x="0" y="3329"/>
                                    </p:animMotion>
                                  </p:childTnLst>
                                </p:cTn>
                              </p:par>
                            </p:childTnLst>
                          </p:cTn>
                        </p:par>
                        <p:par>
                          <p:cTn id="29" fill="hold">
                            <p:stCondLst>
                              <p:cond delay="1100"/>
                            </p:stCondLst>
                            <p:childTnLst>
                              <p:par>
                                <p:cTn id="30" presetID="0" presetClass="path" presetSubtype="0" accel="50000" decel="50000" fill="hold" nodeType="afterEffect">
                                  <p:stCondLst>
                                    <p:cond delay="0"/>
                                  </p:stCondLst>
                                  <p:childTnLst>
                                    <p:animMotion origin="layout" path="M 0.32007 0.20568 L 0.00347 0.20568 " pathEditMode="relative" rAng="0" ptsTypes="AA">
                                      <p:cBhvr>
                                        <p:cTn id="31" dur="200" fill="hold"/>
                                        <p:tgtEl>
                                          <p:spTgt spid="11"/>
                                        </p:tgtEl>
                                        <p:attrNameLst>
                                          <p:attrName>ppt_x</p:attrName>
                                          <p:attrName>ppt_y</p:attrName>
                                        </p:attrNameLst>
                                      </p:cBhvr>
                                      <p:rCtr x="-15830" y="0"/>
                                    </p:animMotion>
                                  </p:childTnLst>
                                </p:cTn>
                              </p:par>
                            </p:childTnLst>
                          </p:cTn>
                        </p:par>
                        <p:par>
                          <p:cTn id="32" fill="hold">
                            <p:stCondLst>
                              <p:cond delay="1300"/>
                            </p:stCondLst>
                            <p:childTnLst>
                              <p:par>
                                <p:cTn id="33" presetID="0" presetClass="path" presetSubtype="0" accel="50000" decel="50000" fill="hold" nodeType="afterEffect">
                                  <p:stCondLst>
                                    <p:cond delay="0"/>
                                  </p:stCondLst>
                                  <p:childTnLst>
                                    <p:animMotion origin="layout" path="M 0.00347 0.20568 L 0.00347 0.27247 " pathEditMode="relative" rAng="0" ptsTypes="AA">
                                      <p:cBhvr>
                                        <p:cTn id="34" dur="100" fill="hold"/>
                                        <p:tgtEl>
                                          <p:spTgt spid="11"/>
                                        </p:tgtEl>
                                        <p:attrNameLst>
                                          <p:attrName>ppt_x</p:attrName>
                                          <p:attrName>ppt_y</p:attrName>
                                        </p:attrNameLst>
                                      </p:cBhvr>
                                      <p:rCtr x="0" y="3329"/>
                                    </p:animMotion>
                                  </p:childTnLst>
                                </p:cTn>
                              </p:par>
                            </p:childTnLst>
                          </p:cTn>
                        </p:par>
                        <p:par>
                          <p:cTn id="35" fill="hold">
                            <p:stCondLst>
                              <p:cond delay="1400"/>
                            </p:stCondLst>
                            <p:childTnLst>
                              <p:par>
                                <p:cTn id="36" presetID="0" presetClass="path" presetSubtype="0" accel="50000" decel="50000" fill="hold" nodeType="afterEffect">
                                  <p:stCondLst>
                                    <p:cond delay="0"/>
                                  </p:stCondLst>
                                  <p:childTnLst>
                                    <p:animMotion origin="layout" path="M 0.00347 0.27247 L 0.32007 0.27247 " pathEditMode="relative" rAng="0" ptsTypes="AA">
                                      <p:cBhvr>
                                        <p:cTn id="37" dur="200" fill="hold"/>
                                        <p:tgtEl>
                                          <p:spTgt spid="11"/>
                                        </p:tgtEl>
                                        <p:attrNameLst>
                                          <p:attrName>ppt_x</p:attrName>
                                          <p:attrName>ppt_y</p:attrName>
                                        </p:attrNameLst>
                                      </p:cBhvr>
                                      <p:rCtr x="15830" y="0"/>
                                    </p:animMotion>
                                  </p:childTnLst>
                                </p:cTn>
                              </p:par>
                            </p:childTnLst>
                          </p:cTn>
                        </p:par>
                        <p:par>
                          <p:cTn id="38" fill="hold">
                            <p:stCondLst>
                              <p:cond delay="1600"/>
                            </p:stCondLst>
                            <p:childTnLst>
                              <p:par>
                                <p:cTn id="39" presetID="0" presetClass="path" presetSubtype="0" accel="50000" decel="50000" fill="hold" nodeType="afterEffect">
                                  <p:stCondLst>
                                    <p:cond delay="0"/>
                                  </p:stCondLst>
                                  <p:childTnLst>
                                    <p:animMotion origin="layout" path="M 0.32007 0.31699 L 0.00347 0.31699 " pathEditMode="relative" rAng="0" ptsTypes="AA">
                                      <p:cBhvr>
                                        <p:cTn id="40" dur="200" fill="hold"/>
                                        <p:tgtEl>
                                          <p:spTgt spid="11"/>
                                        </p:tgtEl>
                                        <p:attrNameLst>
                                          <p:attrName>ppt_x</p:attrName>
                                          <p:attrName>ppt_y</p:attrName>
                                        </p:attrNameLst>
                                      </p:cBhvr>
                                      <p:rCtr x="-15830" y="0"/>
                                    </p:animMotion>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nodeType="afterEffect">
                                  <p:stCondLst>
                                    <p:cond delay="0"/>
                                  </p:stCondLst>
                                  <p:childTnLst>
                                    <p:set>
                                      <p:cBhvr>
                                        <p:cTn id="47" dur="1" fill="hold">
                                          <p:stCondLst>
                                            <p:cond delay="0"/>
                                          </p:stCondLst>
                                        </p:cTn>
                                        <p:tgtEl>
                                          <p:spTgt spid="7"/>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Convolutional Neural Networks (CNNs)</a:t>
            </a:r>
          </a:p>
        </p:txBody>
      </p:sp>
      <p:sp>
        <p:nvSpPr>
          <p:cNvPr id="3" name="Content Placeholder 2"/>
          <p:cNvSpPr>
            <a:spLocks noGrp="1"/>
          </p:cNvSpPr>
          <p:nvPr>
            <p:ph idx="1"/>
          </p:nvPr>
        </p:nvSpPr>
        <p:spPr/>
        <p:txBody>
          <a:bodyPr/>
          <a:lstStyle/>
          <a:p>
            <a:r>
              <a:rPr lang="en-US" dirty="0"/>
              <a:t>In CNNs, hidden units in a layer are only connected to a small region of the layer before it (called local </a:t>
            </a:r>
            <a:r>
              <a:rPr lang="en-US" dirty="0">
                <a:solidFill>
                  <a:srgbClr val="FF0000"/>
                </a:solidFill>
              </a:rPr>
              <a:t>receptive field</a:t>
            </a:r>
            <a:r>
              <a:rPr lang="en-US" dirty="0"/>
              <a:t>)</a:t>
            </a:r>
          </a:p>
          <a:p>
            <a:pPr lvl="1"/>
            <a:r>
              <a:rPr lang="en-US" dirty="0"/>
              <a:t>The depth of each </a:t>
            </a:r>
            <a:r>
              <a:rPr lang="en-US" dirty="0">
                <a:solidFill>
                  <a:srgbClr val="FF0000"/>
                </a:solidFill>
              </a:rPr>
              <a:t>feature map </a:t>
            </a:r>
            <a:r>
              <a:rPr lang="en-US" dirty="0"/>
              <a:t>corresponds to the number of convolutional filters used at each layer</a:t>
            </a:r>
          </a:p>
          <a:p>
            <a:endParaRPr lang="en-US" dirty="0"/>
          </a:p>
        </p:txBody>
      </p:sp>
      <p:sp>
        <p:nvSpPr>
          <p:cNvPr id="24" name="Content Placeholder 23">
            <a:extLst>
              <a:ext uri="{FF2B5EF4-FFF2-40B4-BE49-F238E27FC236}">
                <a16:creationId xmlns:a16="http://schemas.microsoft.com/office/drawing/2014/main" id="{7F7185A7-C931-4E5A-B1E9-1E71C373067A}"/>
              </a:ext>
            </a:extLst>
          </p:cNvPr>
          <p:cNvSpPr>
            <a:spLocks noGrp="1"/>
          </p:cNvSpPr>
          <p:nvPr>
            <p:ph idx="10"/>
          </p:nvPr>
        </p:nvSpPr>
        <p:spPr/>
        <p:txBody>
          <a:bodyPr/>
          <a:lstStyle/>
          <a:p>
            <a:r>
              <a:rPr lang="en-US" dirty="0"/>
              <a:t>Convolutional Neural Networks</a:t>
            </a:r>
          </a:p>
          <a:p>
            <a:endParaRPr lang="en-US" dirty="0"/>
          </a:p>
        </p:txBody>
      </p:sp>
      <p:graphicFrame>
        <p:nvGraphicFramePr>
          <p:cNvPr id="4" name="Table 3"/>
          <p:cNvGraphicFramePr>
            <a:graphicFrameLocks noGrp="1"/>
          </p:cNvGraphicFramePr>
          <p:nvPr/>
        </p:nvGraphicFramePr>
        <p:xfrm>
          <a:off x="2856664" y="3250966"/>
          <a:ext cx="1680880" cy="1947132"/>
        </p:xfrm>
        <a:graphic>
          <a:graphicData uri="http://schemas.openxmlformats.org/drawingml/2006/table">
            <a:tbl>
              <a:tblPr firstRow="1" bandRow="1">
                <a:tableStyleId>{5C22544A-7EE6-4342-B048-85BDC9FD1C3A}</a:tableStyleId>
              </a:tblPr>
              <a:tblGrid>
                <a:gridCol w="210110">
                  <a:extLst>
                    <a:ext uri="{9D8B030D-6E8A-4147-A177-3AD203B41FA5}">
                      <a16:colId xmlns:a16="http://schemas.microsoft.com/office/drawing/2014/main" val="20000"/>
                    </a:ext>
                  </a:extLst>
                </a:gridCol>
                <a:gridCol w="210110">
                  <a:extLst>
                    <a:ext uri="{9D8B030D-6E8A-4147-A177-3AD203B41FA5}">
                      <a16:colId xmlns:a16="http://schemas.microsoft.com/office/drawing/2014/main" val="20001"/>
                    </a:ext>
                  </a:extLst>
                </a:gridCol>
                <a:gridCol w="210110">
                  <a:extLst>
                    <a:ext uri="{9D8B030D-6E8A-4147-A177-3AD203B41FA5}">
                      <a16:colId xmlns:a16="http://schemas.microsoft.com/office/drawing/2014/main" val="20002"/>
                    </a:ext>
                  </a:extLst>
                </a:gridCol>
                <a:gridCol w="210110">
                  <a:extLst>
                    <a:ext uri="{9D8B030D-6E8A-4147-A177-3AD203B41FA5}">
                      <a16:colId xmlns:a16="http://schemas.microsoft.com/office/drawing/2014/main" val="20003"/>
                    </a:ext>
                  </a:extLst>
                </a:gridCol>
                <a:gridCol w="210110">
                  <a:extLst>
                    <a:ext uri="{9D8B030D-6E8A-4147-A177-3AD203B41FA5}">
                      <a16:colId xmlns:a16="http://schemas.microsoft.com/office/drawing/2014/main" val="20004"/>
                    </a:ext>
                  </a:extLst>
                </a:gridCol>
                <a:gridCol w="210110">
                  <a:extLst>
                    <a:ext uri="{9D8B030D-6E8A-4147-A177-3AD203B41FA5}">
                      <a16:colId xmlns:a16="http://schemas.microsoft.com/office/drawing/2014/main" val="20005"/>
                    </a:ext>
                  </a:extLst>
                </a:gridCol>
                <a:gridCol w="210110">
                  <a:extLst>
                    <a:ext uri="{9D8B030D-6E8A-4147-A177-3AD203B41FA5}">
                      <a16:colId xmlns:a16="http://schemas.microsoft.com/office/drawing/2014/main" val="20006"/>
                    </a:ext>
                  </a:extLst>
                </a:gridCol>
                <a:gridCol w="210110">
                  <a:extLst>
                    <a:ext uri="{9D8B030D-6E8A-4147-A177-3AD203B41FA5}">
                      <a16:colId xmlns:a16="http://schemas.microsoft.com/office/drawing/2014/main" val="20007"/>
                    </a:ext>
                  </a:extLst>
                </a:gridCol>
              </a:tblGrid>
              <a:tr h="322729">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22729">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2729">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22729">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22729">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22729">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aphicFrame>
        <p:nvGraphicFramePr>
          <p:cNvPr id="5" name="Table 4"/>
          <p:cNvGraphicFramePr>
            <a:graphicFrameLocks noGrp="1"/>
          </p:cNvGraphicFramePr>
          <p:nvPr/>
        </p:nvGraphicFramePr>
        <p:xfrm>
          <a:off x="5482074" y="3506995"/>
          <a:ext cx="1680880" cy="1947132"/>
        </p:xfrm>
        <a:graphic>
          <a:graphicData uri="http://schemas.openxmlformats.org/drawingml/2006/table">
            <a:tbl>
              <a:tblPr firstRow="1" bandRow="1">
                <a:tableStyleId>{5C22544A-7EE6-4342-B048-85BDC9FD1C3A}</a:tableStyleId>
              </a:tblPr>
              <a:tblGrid>
                <a:gridCol w="210110">
                  <a:extLst>
                    <a:ext uri="{9D8B030D-6E8A-4147-A177-3AD203B41FA5}">
                      <a16:colId xmlns:a16="http://schemas.microsoft.com/office/drawing/2014/main" val="20000"/>
                    </a:ext>
                  </a:extLst>
                </a:gridCol>
                <a:gridCol w="210110">
                  <a:extLst>
                    <a:ext uri="{9D8B030D-6E8A-4147-A177-3AD203B41FA5}">
                      <a16:colId xmlns:a16="http://schemas.microsoft.com/office/drawing/2014/main" val="20001"/>
                    </a:ext>
                  </a:extLst>
                </a:gridCol>
                <a:gridCol w="210110">
                  <a:extLst>
                    <a:ext uri="{9D8B030D-6E8A-4147-A177-3AD203B41FA5}">
                      <a16:colId xmlns:a16="http://schemas.microsoft.com/office/drawing/2014/main" val="20002"/>
                    </a:ext>
                  </a:extLst>
                </a:gridCol>
                <a:gridCol w="210110">
                  <a:extLst>
                    <a:ext uri="{9D8B030D-6E8A-4147-A177-3AD203B41FA5}">
                      <a16:colId xmlns:a16="http://schemas.microsoft.com/office/drawing/2014/main" val="20003"/>
                    </a:ext>
                  </a:extLst>
                </a:gridCol>
                <a:gridCol w="210110">
                  <a:extLst>
                    <a:ext uri="{9D8B030D-6E8A-4147-A177-3AD203B41FA5}">
                      <a16:colId xmlns:a16="http://schemas.microsoft.com/office/drawing/2014/main" val="20004"/>
                    </a:ext>
                  </a:extLst>
                </a:gridCol>
                <a:gridCol w="210110">
                  <a:extLst>
                    <a:ext uri="{9D8B030D-6E8A-4147-A177-3AD203B41FA5}">
                      <a16:colId xmlns:a16="http://schemas.microsoft.com/office/drawing/2014/main" val="20005"/>
                    </a:ext>
                  </a:extLst>
                </a:gridCol>
                <a:gridCol w="210110">
                  <a:extLst>
                    <a:ext uri="{9D8B030D-6E8A-4147-A177-3AD203B41FA5}">
                      <a16:colId xmlns:a16="http://schemas.microsoft.com/office/drawing/2014/main" val="20006"/>
                    </a:ext>
                  </a:extLst>
                </a:gridCol>
                <a:gridCol w="210110">
                  <a:extLst>
                    <a:ext uri="{9D8B030D-6E8A-4147-A177-3AD203B41FA5}">
                      <a16:colId xmlns:a16="http://schemas.microsoft.com/office/drawing/2014/main" val="20007"/>
                    </a:ext>
                  </a:extLst>
                </a:gridCol>
              </a:tblGrid>
              <a:tr h="322729">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22729">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2729">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22729">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22729">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22729">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aphicFrame>
        <p:nvGraphicFramePr>
          <p:cNvPr id="6" name="Table 5"/>
          <p:cNvGraphicFramePr>
            <a:graphicFrameLocks noGrp="1"/>
          </p:cNvGraphicFramePr>
          <p:nvPr/>
        </p:nvGraphicFramePr>
        <p:xfrm>
          <a:off x="8114096" y="3765378"/>
          <a:ext cx="1539945" cy="1947132"/>
        </p:xfrm>
        <a:graphic>
          <a:graphicData uri="http://schemas.openxmlformats.org/drawingml/2006/table">
            <a:tbl>
              <a:tblPr firstRow="1" bandRow="1">
                <a:tableStyleId>{5C22544A-7EE6-4342-B048-85BDC9FD1C3A}</a:tableStyleId>
              </a:tblPr>
              <a:tblGrid>
                <a:gridCol w="188626">
                  <a:extLst>
                    <a:ext uri="{9D8B030D-6E8A-4147-A177-3AD203B41FA5}">
                      <a16:colId xmlns:a16="http://schemas.microsoft.com/office/drawing/2014/main" val="20000"/>
                    </a:ext>
                  </a:extLst>
                </a:gridCol>
                <a:gridCol w="196361">
                  <a:extLst>
                    <a:ext uri="{9D8B030D-6E8A-4147-A177-3AD203B41FA5}">
                      <a16:colId xmlns:a16="http://schemas.microsoft.com/office/drawing/2014/main" val="20001"/>
                    </a:ext>
                  </a:extLst>
                </a:gridCol>
                <a:gridCol w="192493">
                  <a:extLst>
                    <a:ext uri="{9D8B030D-6E8A-4147-A177-3AD203B41FA5}">
                      <a16:colId xmlns:a16="http://schemas.microsoft.com/office/drawing/2014/main" val="20002"/>
                    </a:ext>
                  </a:extLst>
                </a:gridCol>
                <a:gridCol w="192493">
                  <a:extLst>
                    <a:ext uri="{9D8B030D-6E8A-4147-A177-3AD203B41FA5}">
                      <a16:colId xmlns:a16="http://schemas.microsoft.com/office/drawing/2014/main" val="20003"/>
                    </a:ext>
                  </a:extLst>
                </a:gridCol>
                <a:gridCol w="192493">
                  <a:extLst>
                    <a:ext uri="{9D8B030D-6E8A-4147-A177-3AD203B41FA5}">
                      <a16:colId xmlns:a16="http://schemas.microsoft.com/office/drawing/2014/main" val="20004"/>
                    </a:ext>
                  </a:extLst>
                </a:gridCol>
                <a:gridCol w="192493">
                  <a:extLst>
                    <a:ext uri="{9D8B030D-6E8A-4147-A177-3AD203B41FA5}">
                      <a16:colId xmlns:a16="http://schemas.microsoft.com/office/drawing/2014/main" val="20005"/>
                    </a:ext>
                  </a:extLst>
                </a:gridCol>
                <a:gridCol w="192493">
                  <a:extLst>
                    <a:ext uri="{9D8B030D-6E8A-4147-A177-3AD203B41FA5}">
                      <a16:colId xmlns:a16="http://schemas.microsoft.com/office/drawing/2014/main" val="20006"/>
                    </a:ext>
                  </a:extLst>
                </a:gridCol>
                <a:gridCol w="192493">
                  <a:extLst>
                    <a:ext uri="{9D8B030D-6E8A-4147-A177-3AD203B41FA5}">
                      <a16:colId xmlns:a16="http://schemas.microsoft.com/office/drawing/2014/main" val="20007"/>
                    </a:ext>
                  </a:extLst>
                </a:gridCol>
              </a:tblGrid>
              <a:tr h="322729">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22729">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2729">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22729">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22729">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22729">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cxnSp>
        <p:nvCxnSpPr>
          <p:cNvPr id="7" name="Straight Connector 6"/>
          <p:cNvCxnSpPr/>
          <p:nvPr/>
        </p:nvCxnSpPr>
        <p:spPr bwMode="auto">
          <a:xfrm>
            <a:off x="2923899" y="3344314"/>
            <a:ext cx="2622176" cy="336176"/>
          </a:xfrm>
          <a:prstGeom prst="line">
            <a:avLst/>
          </a:prstGeom>
          <a:solidFill>
            <a:schemeClr val="accent1"/>
          </a:solidFill>
          <a:ln w="9525"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8" name="Straight Connector 7"/>
          <p:cNvCxnSpPr/>
          <p:nvPr/>
        </p:nvCxnSpPr>
        <p:spPr bwMode="auto">
          <a:xfrm>
            <a:off x="3125605" y="3522487"/>
            <a:ext cx="2420471" cy="158003"/>
          </a:xfrm>
          <a:prstGeom prst="line">
            <a:avLst/>
          </a:prstGeom>
          <a:solidFill>
            <a:schemeClr val="accent1"/>
          </a:solidFill>
          <a:ln w="9525"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9" name="Straight Connector 8"/>
          <p:cNvCxnSpPr/>
          <p:nvPr/>
        </p:nvCxnSpPr>
        <p:spPr bwMode="auto">
          <a:xfrm flipV="1">
            <a:off x="3125605" y="3680490"/>
            <a:ext cx="2420471" cy="90768"/>
          </a:xfrm>
          <a:prstGeom prst="line">
            <a:avLst/>
          </a:prstGeom>
          <a:solidFill>
            <a:schemeClr val="accent1"/>
          </a:solidFill>
          <a:ln w="9525"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0" name="Straight Connector 9"/>
          <p:cNvCxnSpPr/>
          <p:nvPr/>
        </p:nvCxnSpPr>
        <p:spPr bwMode="auto">
          <a:xfrm flipV="1">
            <a:off x="2923899" y="3680490"/>
            <a:ext cx="2622176" cy="188259"/>
          </a:xfrm>
          <a:prstGeom prst="line">
            <a:avLst/>
          </a:prstGeom>
          <a:solidFill>
            <a:schemeClr val="accent1"/>
          </a:solidFill>
          <a:ln w="9525"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1" name="Straight Connector 10"/>
          <p:cNvCxnSpPr/>
          <p:nvPr/>
        </p:nvCxnSpPr>
        <p:spPr bwMode="auto">
          <a:xfrm>
            <a:off x="5546076" y="3629463"/>
            <a:ext cx="2622176" cy="282388"/>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 name="Straight Connector 11"/>
          <p:cNvCxnSpPr/>
          <p:nvPr/>
        </p:nvCxnSpPr>
        <p:spPr bwMode="auto">
          <a:xfrm>
            <a:off x="5747781" y="3753848"/>
            <a:ext cx="2420471" cy="158003"/>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3" name="Straight Connector 12"/>
          <p:cNvCxnSpPr/>
          <p:nvPr/>
        </p:nvCxnSpPr>
        <p:spPr bwMode="auto">
          <a:xfrm flipV="1">
            <a:off x="5747781" y="3911851"/>
            <a:ext cx="2420471" cy="90768"/>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4" name="Straight Connector 13"/>
          <p:cNvCxnSpPr/>
          <p:nvPr/>
        </p:nvCxnSpPr>
        <p:spPr bwMode="auto">
          <a:xfrm flipV="1">
            <a:off x="5546076" y="3911851"/>
            <a:ext cx="2622176" cy="188259"/>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5" name="TextBox 14"/>
          <p:cNvSpPr txBox="1"/>
          <p:nvPr/>
        </p:nvSpPr>
        <p:spPr>
          <a:xfrm>
            <a:off x="3125605" y="5293265"/>
            <a:ext cx="1069297" cy="309637"/>
          </a:xfrm>
          <a:prstGeom prst="rect">
            <a:avLst/>
          </a:prstGeom>
          <a:solidFill>
            <a:srgbClr val="F7615A"/>
          </a:solidFill>
        </p:spPr>
        <p:txBody>
          <a:bodyPr wrap="square" rtlCol="0">
            <a:spAutoFit/>
          </a:bodyPr>
          <a:lstStyle/>
          <a:p>
            <a:r>
              <a:rPr lang="en-US" sz="1412" dirty="0">
                <a:solidFill>
                  <a:schemeClr val="bg1"/>
                </a:solidFill>
                <a:latin typeface="Garamond" charset="0"/>
                <a:ea typeface="Garamond" charset="0"/>
                <a:cs typeface="Garamond" charset="0"/>
              </a:rPr>
              <a:t>Input Image</a:t>
            </a:r>
          </a:p>
        </p:txBody>
      </p:sp>
      <p:sp>
        <p:nvSpPr>
          <p:cNvPr id="16" name="TextBox 15"/>
          <p:cNvSpPr txBox="1"/>
          <p:nvPr/>
        </p:nvSpPr>
        <p:spPr>
          <a:xfrm>
            <a:off x="5890742" y="5527673"/>
            <a:ext cx="1069297" cy="526939"/>
          </a:xfrm>
          <a:prstGeom prst="rect">
            <a:avLst/>
          </a:prstGeom>
          <a:solidFill>
            <a:srgbClr val="F7615A"/>
          </a:solidFill>
        </p:spPr>
        <p:txBody>
          <a:bodyPr wrap="square" rtlCol="0">
            <a:spAutoFit/>
          </a:bodyPr>
          <a:lstStyle/>
          <a:p>
            <a:r>
              <a:rPr lang="en-US" sz="1412" dirty="0">
                <a:solidFill>
                  <a:schemeClr val="bg1"/>
                </a:solidFill>
                <a:latin typeface="Garamond" charset="0"/>
                <a:ea typeface="Garamond" charset="0"/>
                <a:cs typeface="Garamond" charset="0"/>
              </a:rPr>
              <a:t>Layer 1 Feature Map</a:t>
            </a:r>
          </a:p>
        </p:txBody>
      </p:sp>
      <p:sp>
        <p:nvSpPr>
          <p:cNvPr id="17" name="TextBox 16"/>
          <p:cNvSpPr txBox="1"/>
          <p:nvPr/>
        </p:nvSpPr>
        <p:spPr>
          <a:xfrm>
            <a:off x="8507711" y="5781819"/>
            <a:ext cx="1069297" cy="526939"/>
          </a:xfrm>
          <a:prstGeom prst="rect">
            <a:avLst/>
          </a:prstGeom>
          <a:solidFill>
            <a:srgbClr val="F7615A"/>
          </a:solidFill>
        </p:spPr>
        <p:txBody>
          <a:bodyPr wrap="square" rtlCol="0">
            <a:spAutoFit/>
          </a:bodyPr>
          <a:lstStyle/>
          <a:p>
            <a:r>
              <a:rPr lang="en-US" sz="1412" dirty="0">
                <a:solidFill>
                  <a:schemeClr val="bg1"/>
                </a:solidFill>
                <a:latin typeface="Garamond" charset="0"/>
                <a:ea typeface="Garamond" charset="0"/>
                <a:cs typeface="Garamond" charset="0"/>
              </a:rPr>
              <a:t>Layer 2 Feature Map</a:t>
            </a:r>
          </a:p>
        </p:txBody>
      </p:sp>
      <p:graphicFrame>
        <p:nvGraphicFramePr>
          <p:cNvPr id="18" name="Table 17"/>
          <p:cNvGraphicFramePr>
            <a:graphicFrameLocks noGrp="1"/>
          </p:cNvGraphicFramePr>
          <p:nvPr/>
        </p:nvGraphicFramePr>
        <p:xfrm>
          <a:off x="4634424" y="4206530"/>
          <a:ext cx="691324" cy="546138"/>
        </p:xfrm>
        <a:graphic>
          <a:graphicData uri="http://schemas.openxmlformats.org/drawingml/2006/table">
            <a:tbl>
              <a:tblPr firstRow="1" bandRow="1">
                <a:tableStyleId>{5C22544A-7EE6-4342-B048-85BDC9FD1C3A}</a:tableStyleId>
              </a:tblPr>
              <a:tblGrid>
                <a:gridCol w="345662">
                  <a:extLst>
                    <a:ext uri="{9D8B030D-6E8A-4147-A177-3AD203B41FA5}">
                      <a16:colId xmlns:a16="http://schemas.microsoft.com/office/drawing/2014/main" val="20000"/>
                    </a:ext>
                  </a:extLst>
                </a:gridCol>
                <a:gridCol w="345662">
                  <a:extLst>
                    <a:ext uri="{9D8B030D-6E8A-4147-A177-3AD203B41FA5}">
                      <a16:colId xmlns:a16="http://schemas.microsoft.com/office/drawing/2014/main" val="20001"/>
                    </a:ext>
                  </a:extLst>
                </a:gridCol>
              </a:tblGrid>
              <a:tr h="273069">
                <a:tc>
                  <a:txBody>
                    <a:bodyPr/>
                    <a:lstStyle/>
                    <a:p>
                      <a:pPr algn="ctr"/>
                      <a:r>
                        <a:rPr lang="en-US" sz="1100" b="0" dirty="0">
                          <a:solidFill>
                            <a:srgbClr val="C00000"/>
                          </a:solidFill>
                        </a:rPr>
                        <a:t>w1</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schemeClr>
                    </a:solidFill>
                  </a:tcPr>
                </a:tc>
                <a:tc>
                  <a:txBody>
                    <a:bodyPr/>
                    <a:lstStyle/>
                    <a:p>
                      <a:pPr algn="ctr"/>
                      <a:r>
                        <a:rPr lang="en-US" sz="1100" b="0" dirty="0">
                          <a:solidFill>
                            <a:srgbClr val="C00000"/>
                          </a:solidFill>
                        </a:rPr>
                        <a:t>w2</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schemeClr>
                    </a:solidFill>
                  </a:tcPr>
                </a:tc>
                <a:extLst>
                  <a:ext uri="{0D108BD9-81ED-4DB2-BD59-A6C34878D82A}">
                    <a16:rowId xmlns:a16="http://schemas.microsoft.com/office/drawing/2014/main" val="10000"/>
                  </a:ext>
                </a:extLst>
              </a:tr>
              <a:tr h="273069">
                <a:tc>
                  <a:txBody>
                    <a:bodyPr/>
                    <a:lstStyle/>
                    <a:p>
                      <a:pPr algn="ctr"/>
                      <a:r>
                        <a:rPr lang="en-US" sz="1100" dirty="0">
                          <a:solidFill>
                            <a:srgbClr val="C00000"/>
                          </a:solidFill>
                        </a:rPr>
                        <a:t>w3</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schemeClr>
                    </a:solidFill>
                  </a:tcPr>
                </a:tc>
                <a:tc>
                  <a:txBody>
                    <a:bodyPr/>
                    <a:lstStyle/>
                    <a:p>
                      <a:pPr algn="ctr"/>
                      <a:r>
                        <a:rPr lang="en-US" sz="1100" dirty="0">
                          <a:solidFill>
                            <a:srgbClr val="C00000"/>
                          </a:solidFill>
                        </a:rPr>
                        <a:t>w4</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schemeClr>
                    </a:solidFill>
                  </a:tcPr>
                </a:tc>
                <a:extLst>
                  <a:ext uri="{0D108BD9-81ED-4DB2-BD59-A6C34878D82A}">
                    <a16:rowId xmlns:a16="http://schemas.microsoft.com/office/drawing/2014/main" val="10001"/>
                  </a:ext>
                </a:extLst>
              </a:tr>
            </a:tbl>
          </a:graphicData>
        </a:graphic>
      </p:graphicFrame>
      <p:graphicFrame>
        <p:nvGraphicFramePr>
          <p:cNvPr id="19" name="Table 18"/>
          <p:cNvGraphicFramePr>
            <a:graphicFrameLocks noGrp="1"/>
          </p:cNvGraphicFramePr>
          <p:nvPr/>
        </p:nvGraphicFramePr>
        <p:xfrm>
          <a:off x="7289558" y="4481770"/>
          <a:ext cx="691324" cy="546138"/>
        </p:xfrm>
        <a:graphic>
          <a:graphicData uri="http://schemas.openxmlformats.org/drawingml/2006/table">
            <a:tbl>
              <a:tblPr firstRow="1" bandRow="1">
                <a:tableStyleId>{5C22544A-7EE6-4342-B048-85BDC9FD1C3A}</a:tableStyleId>
              </a:tblPr>
              <a:tblGrid>
                <a:gridCol w="345662">
                  <a:extLst>
                    <a:ext uri="{9D8B030D-6E8A-4147-A177-3AD203B41FA5}">
                      <a16:colId xmlns:a16="http://schemas.microsoft.com/office/drawing/2014/main" val="20000"/>
                    </a:ext>
                  </a:extLst>
                </a:gridCol>
                <a:gridCol w="345662">
                  <a:extLst>
                    <a:ext uri="{9D8B030D-6E8A-4147-A177-3AD203B41FA5}">
                      <a16:colId xmlns:a16="http://schemas.microsoft.com/office/drawing/2014/main" val="20001"/>
                    </a:ext>
                  </a:extLst>
                </a:gridCol>
              </a:tblGrid>
              <a:tr h="273069">
                <a:tc>
                  <a:txBody>
                    <a:bodyPr/>
                    <a:lstStyle/>
                    <a:p>
                      <a:pPr algn="ctr"/>
                      <a:r>
                        <a:rPr lang="en-US" sz="1100" b="0" dirty="0">
                          <a:solidFill>
                            <a:srgbClr val="C00000"/>
                          </a:solidFill>
                        </a:rPr>
                        <a:t>w5</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CFF"/>
                    </a:solidFill>
                  </a:tcPr>
                </a:tc>
                <a:tc>
                  <a:txBody>
                    <a:bodyPr/>
                    <a:lstStyle/>
                    <a:p>
                      <a:pPr algn="ctr"/>
                      <a:r>
                        <a:rPr lang="en-US" sz="1100" b="0" dirty="0">
                          <a:solidFill>
                            <a:srgbClr val="C00000"/>
                          </a:solidFill>
                        </a:rPr>
                        <a:t>w6</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CFF"/>
                    </a:solidFill>
                  </a:tcPr>
                </a:tc>
                <a:extLst>
                  <a:ext uri="{0D108BD9-81ED-4DB2-BD59-A6C34878D82A}">
                    <a16:rowId xmlns:a16="http://schemas.microsoft.com/office/drawing/2014/main" val="10000"/>
                  </a:ext>
                </a:extLst>
              </a:tr>
              <a:tr h="273069">
                <a:tc>
                  <a:txBody>
                    <a:bodyPr/>
                    <a:lstStyle/>
                    <a:p>
                      <a:pPr algn="ctr"/>
                      <a:r>
                        <a:rPr lang="en-US" sz="1100" dirty="0">
                          <a:solidFill>
                            <a:srgbClr val="C00000"/>
                          </a:solidFill>
                        </a:rPr>
                        <a:t>w7</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CFF"/>
                    </a:solidFill>
                  </a:tcPr>
                </a:tc>
                <a:tc>
                  <a:txBody>
                    <a:bodyPr/>
                    <a:lstStyle/>
                    <a:p>
                      <a:pPr algn="ctr"/>
                      <a:r>
                        <a:rPr lang="en-US" sz="1100" dirty="0">
                          <a:solidFill>
                            <a:srgbClr val="C00000"/>
                          </a:solidFill>
                        </a:rPr>
                        <a:t>w8</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CFF"/>
                    </a:solidFill>
                  </a:tcPr>
                </a:tc>
                <a:extLst>
                  <a:ext uri="{0D108BD9-81ED-4DB2-BD59-A6C34878D82A}">
                    <a16:rowId xmlns:a16="http://schemas.microsoft.com/office/drawing/2014/main" val="10001"/>
                  </a:ext>
                </a:extLst>
              </a:tr>
            </a:tbl>
          </a:graphicData>
        </a:graphic>
      </p:graphicFrame>
      <p:sp>
        <p:nvSpPr>
          <p:cNvPr id="20" name="TextBox 19"/>
          <p:cNvSpPr txBox="1"/>
          <p:nvPr/>
        </p:nvSpPr>
        <p:spPr>
          <a:xfrm>
            <a:off x="4637848" y="4893189"/>
            <a:ext cx="684477" cy="309637"/>
          </a:xfrm>
          <a:prstGeom prst="rect">
            <a:avLst/>
          </a:prstGeom>
          <a:solidFill>
            <a:srgbClr val="F7615A"/>
          </a:solidFill>
        </p:spPr>
        <p:txBody>
          <a:bodyPr wrap="square" rtlCol="0">
            <a:spAutoFit/>
          </a:bodyPr>
          <a:lstStyle/>
          <a:p>
            <a:pPr algn="ctr"/>
            <a:r>
              <a:rPr lang="en-US" sz="1412" dirty="0">
                <a:solidFill>
                  <a:schemeClr val="bg1"/>
                </a:solidFill>
                <a:latin typeface="Garamond" charset="0"/>
                <a:ea typeface="Garamond" charset="0"/>
                <a:cs typeface="Garamond" charset="0"/>
              </a:rPr>
              <a:t>Filter 1</a:t>
            </a:r>
          </a:p>
        </p:txBody>
      </p:sp>
      <p:sp>
        <p:nvSpPr>
          <p:cNvPr id="21" name="TextBox 20"/>
          <p:cNvSpPr txBox="1"/>
          <p:nvPr/>
        </p:nvSpPr>
        <p:spPr>
          <a:xfrm>
            <a:off x="7278769" y="5144648"/>
            <a:ext cx="684477" cy="309637"/>
          </a:xfrm>
          <a:prstGeom prst="rect">
            <a:avLst/>
          </a:prstGeom>
          <a:solidFill>
            <a:srgbClr val="F7615A"/>
          </a:solidFill>
        </p:spPr>
        <p:txBody>
          <a:bodyPr wrap="square" rtlCol="0">
            <a:spAutoFit/>
          </a:bodyPr>
          <a:lstStyle/>
          <a:p>
            <a:pPr algn="ctr"/>
            <a:r>
              <a:rPr lang="en-US" sz="1412" dirty="0">
                <a:solidFill>
                  <a:schemeClr val="bg1"/>
                </a:solidFill>
                <a:latin typeface="Garamond" charset="0"/>
                <a:ea typeface="Garamond" charset="0"/>
                <a:cs typeface="Garamond" charset="0"/>
              </a:rPr>
              <a:t>Filter 2</a:t>
            </a:r>
          </a:p>
        </p:txBody>
      </p:sp>
      <p:sp>
        <p:nvSpPr>
          <p:cNvPr id="22" name="Rectangle 21"/>
          <p:cNvSpPr/>
          <p:nvPr/>
        </p:nvSpPr>
        <p:spPr bwMode="auto">
          <a:xfrm>
            <a:off x="2789428" y="3174854"/>
            <a:ext cx="739588" cy="1075765"/>
          </a:xfrm>
          <a:prstGeom prst="rect">
            <a:avLst/>
          </a:prstGeom>
          <a:no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2118">
              <a:latin typeface="Arial" panose="020B0604020202020204" pitchFamily="34" charset="0"/>
              <a:ea typeface="ヒラギノ角ゴ Pro W3" pitchFamily="86" charset="-128"/>
            </a:endParaRPr>
          </a:p>
        </p:txBody>
      </p:sp>
      <p:sp>
        <p:nvSpPr>
          <p:cNvPr id="23" name="TextBox 22">
            <a:extLst>
              <a:ext uri="{FF2B5EF4-FFF2-40B4-BE49-F238E27FC236}">
                <a16:creationId xmlns:a16="http://schemas.microsoft.com/office/drawing/2014/main" id="{63D29ED5-D3C0-4702-BBE5-20955C16AC7B}"/>
              </a:ext>
            </a:extLst>
          </p:cNvPr>
          <p:cNvSpPr txBox="1"/>
          <p:nvPr/>
        </p:nvSpPr>
        <p:spPr>
          <a:xfrm>
            <a:off x="2982713" y="6642715"/>
            <a:ext cx="6099501" cy="228076"/>
          </a:xfrm>
          <a:prstGeom prst="rect">
            <a:avLst/>
          </a:prstGeom>
          <a:noFill/>
        </p:spPr>
        <p:txBody>
          <a:bodyPr wrap="square" rtlCol="0">
            <a:spAutoFit/>
          </a:bodyPr>
          <a:lstStyle/>
          <a:p>
            <a:pPr algn="ctr"/>
            <a:r>
              <a:rPr lang="en-US" sz="882" dirty="0"/>
              <a:t>Slide credit: Param </a:t>
            </a:r>
            <a:r>
              <a:rPr lang="en-US" sz="882" dirty="0" err="1"/>
              <a:t>Vir</a:t>
            </a:r>
            <a:r>
              <a:rPr lang="en-US" sz="882" dirty="0"/>
              <a:t> Singh – Deep Learning</a:t>
            </a:r>
          </a:p>
        </p:txBody>
      </p:sp>
    </p:spTree>
    <p:extLst>
      <p:ext uri="{BB962C8B-B14F-4D97-AF65-F5344CB8AC3E}">
        <p14:creationId xmlns:p14="http://schemas.microsoft.com/office/powerpoint/2010/main" val="404648586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Convolutional Neural Networks (CNNs)</a:t>
            </a:r>
          </a:p>
        </p:txBody>
      </p:sp>
      <p:sp>
        <p:nvSpPr>
          <p:cNvPr id="3" name="Content Placeholder 2"/>
          <p:cNvSpPr>
            <a:spLocks noGrp="1"/>
          </p:cNvSpPr>
          <p:nvPr>
            <p:ph idx="1"/>
          </p:nvPr>
        </p:nvSpPr>
        <p:spPr/>
        <p:txBody>
          <a:bodyPr/>
          <a:lstStyle/>
          <a:p>
            <a:r>
              <a:rPr lang="en-US" b="1" i="1" dirty="0">
                <a:solidFill>
                  <a:srgbClr val="0070C0"/>
                </a:solidFill>
              </a:rPr>
              <a:t>Max pooling</a:t>
            </a:r>
            <a:r>
              <a:rPr lang="en-US" dirty="0"/>
              <a:t>: reports the maximum output within a rectangular neighborhood</a:t>
            </a:r>
          </a:p>
          <a:p>
            <a:r>
              <a:rPr lang="en-US" b="1" i="1" dirty="0">
                <a:solidFill>
                  <a:srgbClr val="0070C0"/>
                </a:solidFill>
              </a:rPr>
              <a:t>Average pooling</a:t>
            </a:r>
            <a:r>
              <a:rPr lang="en-US" dirty="0"/>
              <a:t>: reports the average output of a rectangular neighborhood</a:t>
            </a:r>
          </a:p>
          <a:p>
            <a:r>
              <a:rPr lang="en-US" dirty="0"/>
              <a:t>Pooling layers reduce the spatial size of the feature maps</a:t>
            </a:r>
          </a:p>
          <a:p>
            <a:pPr lvl="1"/>
            <a:r>
              <a:rPr lang="en-US" dirty="0"/>
              <a:t>Reduce the number of parameters, prevent overfitting</a:t>
            </a:r>
          </a:p>
          <a:p>
            <a:endParaRPr lang="en-US" dirty="0"/>
          </a:p>
        </p:txBody>
      </p:sp>
      <p:sp>
        <p:nvSpPr>
          <p:cNvPr id="10" name="Content Placeholder 9">
            <a:extLst>
              <a:ext uri="{FF2B5EF4-FFF2-40B4-BE49-F238E27FC236}">
                <a16:creationId xmlns:a16="http://schemas.microsoft.com/office/drawing/2014/main" id="{2754E0F0-1D8A-4023-9FC2-20FD11D4639D}"/>
              </a:ext>
            </a:extLst>
          </p:cNvPr>
          <p:cNvSpPr>
            <a:spLocks noGrp="1"/>
          </p:cNvSpPr>
          <p:nvPr>
            <p:ph idx="10"/>
          </p:nvPr>
        </p:nvSpPr>
        <p:spPr/>
        <p:txBody>
          <a:bodyPr/>
          <a:lstStyle/>
          <a:p>
            <a:r>
              <a:rPr lang="en-US" dirty="0"/>
              <a:t>Convolutional Neural Networks</a:t>
            </a:r>
          </a:p>
          <a:p>
            <a:endParaRPr lang="en-US" dirty="0"/>
          </a:p>
        </p:txBody>
      </p:sp>
      <p:graphicFrame>
        <p:nvGraphicFramePr>
          <p:cNvPr id="4" name="Table 3"/>
          <p:cNvGraphicFramePr>
            <a:graphicFrameLocks noGrp="1"/>
          </p:cNvGraphicFramePr>
          <p:nvPr/>
        </p:nvGraphicFramePr>
        <p:xfrm>
          <a:off x="2742731" y="3782038"/>
          <a:ext cx="2151528" cy="1344704"/>
        </p:xfrm>
        <a:graphic>
          <a:graphicData uri="http://schemas.openxmlformats.org/drawingml/2006/table">
            <a:tbl>
              <a:tblPr firstRow="1" bandRow="1">
                <a:tableStyleId>{5C22544A-7EE6-4342-B048-85BDC9FD1C3A}</a:tableStyleId>
              </a:tblPr>
              <a:tblGrid>
                <a:gridCol w="537882">
                  <a:extLst>
                    <a:ext uri="{9D8B030D-6E8A-4147-A177-3AD203B41FA5}">
                      <a16:colId xmlns:a16="http://schemas.microsoft.com/office/drawing/2014/main" val="20000"/>
                    </a:ext>
                  </a:extLst>
                </a:gridCol>
                <a:gridCol w="537882">
                  <a:extLst>
                    <a:ext uri="{9D8B030D-6E8A-4147-A177-3AD203B41FA5}">
                      <a16:colId xmlns:a16="http://schemas.microsoft.com/office/drawing/2014/main" val="20001"/>
                    </a:ext>
                  </a:extLst>
                </a:gridCol>
                <a:gridCol w="537882">
                  <a:extLst>
                    <a:ext uri="{9D8B030D-6E8A-4147-A177-3AD203B41FA5}">
                      <a16:colId xmlns:a16="http://schemas.microsoft.com/office/drawing/2014/main" val="20002"/>
                    </a:ext>
                  </a:extLst>
                </a:gridCol>
                <a:gridCol w="537882">
                  <a:extLst>
                    <a:ext uri="{9D8B030D-6E8A-4147-A177-3AD203B41FA5}">
                      <a16:colId xmlns:a16="http://schemas.microsoft.com/office/drawing/2014/main" val="20003"/>
                    </a:ext>
                  </a:extLst>
                </a:gridCol>
              </a:tblGrid>
              <a:tr h="336176">
                <a:tc>
                  <a:txBody>
                    <a:bodyPr/>
                    <a:lstStyle/>
                    <a:p>
                      <a:pPr algn="ctr"/>
                      <a:r>
                        <a:rPr lang="en-US" sz="1600" b="0" dirty="0">
                          <a:solidFill>
                            <a:srgbClr val="C00000"/>
                          </a:solidFill>
                        </a:rPr>
                        <a:t>1</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alpha val="52000"/>
                      </a:srgbClr>
                    </a:solidFill>
                  </a:tcPr>
                </a:tc>
                <a:tc>
                  <a:txBody>
                    <a:bodyPr/>
                    <a:lstStyle/>
                    <a:p>
                      <a:pPr algn="ctr"/>
                      <a:r>
                        <a:rPr lang="en-US" sz="1600" b="0" dirty="0">
                          <a:solidFill>
                            <a:srgbClr val="C00000"/>
                          </a:solidFill>
                        </a:rPr>
                        <a:t>3</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alpha val="52000"/>
                      </a:srgbClr>
                    </a:solidFill>
                  </a:tcPr>
                </a:tc>
                <a:tc>
                  <a:txBody>
                    <a:bodyPr/>
                    <a:lstStyle/>
                    <a:p>
                      <a:pPr algn="ctr"/>
                      <a:r>
                        <a:rPr lang="en-US" sz="1600" b="0" dirty="0">
                          <a:solidFill>
                            <a:srgbClr val="C00000"/>
                          </a:solidFill>
                        </a:rPr>
                        <a:t>5</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alpha val="52000"/>
                      </a:schemeClr>
                    </a:solidFill>
                  </a:tcPr>
                </a:tc>
                <a:tc>
                  <a:txBody>
                    <a:bodyPr/>
                    <a:lstStyle/>
                    <a:p>
                      <a:pPr algn="ctr"/>
                      <a:r>
                        <a:rPr lang="en-US" sz="1600" b="0" dirty="0">
                          <a:solidFill>
                            <a:srgbClr val="C00000"/>
                          </a:solidFill>
                        </a:rPr>
                        <a:t>3</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alpha val="52000"/>
                      </a:schemeClr>
                    </a:solidFill>
                  </a:tcPr>
                </a:tc>
                <a:extLst>
                  <a:ext uri="{0D108BD9-81ED-4DB2-BD59-A6C34878D82A}">
                    <a16:rowId xmlns:a16="http://schemas.microsoft.com/office/drawing/2014/main" val="10000"/>
                  </a:ext>
                </a:extLst>
              </a:tr>
              <a:tr h="336176">
                <a:tc>
                  <a:txBody>
                    <a:bodyPr/>
                    <a:lstStyle/>
                    <a:p>
                      <a:pPr algn="ctr"/>
                      <a:r>
                        <a:rPr lang="en-US" sz="1600" dirty="0">
                          <a:solidFill>
                            <a:srgbClr val="C00000"/>
                          </a:solidFill>
                        </a:rPr>
                        <a:t>4</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alpha val="52000"/>
                      </a:srgbClr>
                    </a:solidFill>
                  </a:tcPr>
                </a:tc>
                <a:tc>
                  <a:txBody>
                    <a:bodyPr/>
                    <a:lstStyle/>
                    <a:p>
                      <a:pPr algn="ctr"/>
                      <a:r>
                        <a:rPr lang="en-US" sz="1600" dirty="0">
                          <a:solidFill>
                            <a:srgbClr val="C00000"/>
                          </a:solidFill>
                        </a:rPr>
                        <a:t>2</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alpha val="52000"/>
                      </a:srgbClr>
                    </a:solidFill>
                  </a:tcPr>
                </a:tc>
                <a:tc>
                  <a:txBody>
                    <a:bodyPr/>
                    <a:lstStyle/>
                    <a:p>
                      <a:pPr algn="ctr"/>
                      <a:r>
                        <a:rPr lang="en-US" sz="1600" dirty="0">
                          <a:solidFill>
                            <a:srgbClr val="C00000"/>
                          </a:solidFill>
                        </a:rPr>
                        <a:t>3</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alpha val="52000"/>
                      </a:schemeClr>
                    </a:solidFill>
                  </a:tcPr>
                </a:tc>
                <a:tc>
                  <a:txBody>
                    <a:bodyPr/>
                    <a:lstStyle/>
                    <a:p>
                      <a:pPr algn="ctr"/>
                      <a:r>
                        <a:rPr lang="en-US" sz="1600" dirty="0">
                          <a:solidFill>
                            <a:srgbClr val="C00000"/>
                          </a:solidFill>
                        </a:rPr>
                        <a:t>1</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alpha val="52000"/>
                      </a:schemeClr>
                    </a:solidFill>
                  </a:tcPr>
                </a:tc>
                <a:extLst>
                  <a:ext uri="{0D108BD9-81ED-4DB2-BD59-A6C34878D82A}">
                    <a16:rowId xmlns:a16="http://schemas.microsoft.com/office/drawing/2014/main" val="10001"/>
                  </a:ext>
                </a:extLst>
              </a:tr>
              <a:tr h="336176">
                <a:tc>
                  <a:txBody>
                    <a:bodyPr/>
                    <a:lstStyle/>
                    <a:p>
                      <a:pPr algn="ctr"/>
                      <a:r>
                        <a:rPr lang="en-US" sz="1600" dirty="0" err="1">
                          <a:solidFill>
                            <a:srgbClr val="C00000"/>
                          </a:solidFill>
                        </a:rPr>
                        <a:t>3</a:t>
                      </a:r>
                      <a:endParaRPr lang="en-US" sz="1600" dirty="0">
                        <a:solidFill>
                          <a:srgbClr val="C00000"/>
                        </a:solidFill>
                      </a:endParaRP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00">
                        <a:alpha val="51765"/>
                      </a:srgbClr>
                    </a:solidFill>
                  </a:tcPr>
                </a:tc>
                <a:tc>
                  <a:txBody>
                    <a:bodyPr/>
                    <a:lstStyle/>
                    <a:p>
                      <a:pPr algn="ctr"/>
                      <a:r>
                        <a:rPr lang="en-US" sz="1600" dirty="0">
                          <a:solidFill>
                            <a:srgbClr val="C00000"/>
                          </a:solidFill>
                        </a:rPr>
                        <a:t>1</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00">
                        <a:alpha val="51765"/>
                      </a:srgbClr>
                    </a:solidFill>
                  </a:tcPr>
                </a:tc>
                <a:tc>
                  <a:txBody>
                    <a:bodyPr/>
                    <a:lstStyle/>
                    <a:p>
                      <a:pPr algn="ctr"/>
                      <a:r>
                        <a:rPr lang="en-US" sz="1600" dirty="0">
                          <a:solidFill>
                            <a:srgbClr val="C00000"/>
                          </a:solidFill>
                        </a:rPr>
                        <a:t>1</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FF">
                        <a:alpha val="53725"/>
                      </a:srgbClr>
                    </a:solidFill>
                  </a:tcPr>
                </a:tc>
                <a:tc>
                  <a:txBody>
                    <a:bodyPr/>
                    <a:lstStyle/>
                    <a:p>
                      <a:pPr algn="ctr"/>
                      <a:r>
                        <a:rPr lang="en-US" sz="1600" dirty="0">
                          <a:solidFill>
                            <a:srgbClr val="C00000"/>
                          </a:solidFill>
                        </a:rPr>
                        <a:t>3</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FF">
                        <a:alpha val="53725"/>
                      </a:srgbClr>
                    </a:solidFill>
                  </a:tcPr>
                </a:tc>
                <a:extLst>
                  <a:ext uri="{0D108BD9-81ED-4DB2-BD59-A6C34878D82A}">
                    <a16:rowId xmlns:a16="http://schemas.microsoft.com/office/drawing/2014/main" val="10002"/>
                  </a:ext>
                </a:extLst>
              </a:tr>
              <a:tr h="336176">
                <a:tc>
                  <a:txBody>
                    <a:bodyPr/>
                    <a:lstStyle/>
                    <a:p>
                      <a:pPr algn="ctr"/>
                      <a:r>
                        <a:rPr lang="en-US" sz="1600" dirty="0">
                          <a:solidFill>
                            <a:srgbClr val="C00000"/>
                          </a:solidFill>
                        </a:rPr>
                        <a:t>0</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00">
                        <a:alpha val="51765"/>
                      </a:srgbClr>
                    </a:solidFill>
                  </a:tcPr>
                </a:tc>
                <a:tc>
                  <a:txBody>
                    <a:bodyPr/>
                    <a:lstStyle/>
                    <a:p>
                      <a:pPr algn="ctr"/>
                      <a:r>
                        <a:rPr lang="en-US" sz="1600" dirty="0">
                          <a:solidFill>
                            <a:srgbClr val="C00000"/>
                          </a:solidFill>
                        </a:rPr>
                        <a:t>1</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00">
                        <a:alpha val="51765"/>
                      </a:srgbClr>
                    </a:solidFill>
                  </a:tcPr>
                </a:tc>
                <a:tc>
                  <a:txBody>
                    <a:bodyPr/>
                    <a:lstStyle/>
                    <a:p>
                      <a:pPr algn="ctr"/>
                      <a:r>
                        <a:rPr lang="en-US" sz="1600" dirty="0">
                          <a:solidFill>
                            <a:srgbClr val="C00000"/>
                          </a:solidFill>
                        </a:rPr>
                        <a:t>0</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FF">
                        <a:alpha val="53725"/>
                      </a:srgbClr>
                    </a:solidFill>
                  </a:tcPr>
                </a:tc>
                <a:tc>
                  <a:txBody>
                    <a:bodyPr/>
                    <a:lstStyle/>
                    <a:p>
                      <a:pPr algn="ctr"/>
                      <a:r>
                        <a:rPr lang="en-US" sz="1600" dirty="0">
                          <a:solidFill>
                            <a:srgbClr val="C00000"/>
                          </a:solidFill>
                        </a:rPr>
                        <a:t>4</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FF">
                        <a:alpha val="53725"/>
                      </a:srgbClr>
                    </a:solidFill>
                  </a:tcPr>
                </a:tc>
                <a:extLst>
                  <a:ext uri="{0D108BD9-81ED-4DB2-BD59-A6C34878D82A}">
                    <a16:rowId xmlns:a16="http://schemas.microsoft.com/office/drawing/2014/main" val="10003"/>
                  </a:ext>
                </a:extLst>
              </a:tr>
            </a:tbl>
          </a:graphicData>
        </a:graphic>
      </p:graphicFrame>
      <p:sp>
        <p:nvSpPr>
          <p:cNvPr id="5" name="TextBox 4"/>
          <p:cNvSpPr txBox="1"/>
          <p:nvPr/>
        </p:nvSpPr>
        <p:spPr>
          <a:xfrm>
            <a:off x="5460635" y="3429000"/>
            <a:ext cx="4361799" cy="363946"/>
          </a:xfrm>
          <a:prstGeom prst="rect">
            <a:avLst/>
          </a:prstGeom>
          <a:noFill/>
        </p:spPr>
        <p:txBody>
          <a:bodyPr wrap="square" rtlCol="0">
            <a:spAutoFit/>
          </a:bodyPr>
          <a:lstStyle/>
          <a:p>
            <a:r>
              <a:rPr lang="en-US" sz="1765" dirty="0" err="1"/>
              <a:t>MaxPool</a:t>
            </a:r>
            <a:r>
              <a:rPr lang="en-US" sz="1765" dirty="0"/>
              <a:t> with a 2×2 filter with stride of 2</a:t>
            </a:r>
          </a:p>
        </p:txBody>
      </p:sp>
      <p:sp>
        <p:nvSpPr>
          <p:cNvPr id="6" name="TextBox 5"/>
          <p:cNvSpPr txBox="1"/>
          <p:nvPr/>
        </p:nvSpPr>
        <p:spPr>
          <a:xfrm>
            <a:off x="3213378" y="5328451"/>
            <a:ext cx="1069297" cy="526939"/>
          </a:xfrm>
          <a:prstGeom prst="rect">
            <a:avLst/>
          </a:prstGeom>
          <a:solidFill>
            <a:srgbClr val="F7615A"/>
          </a:solidFill>
        </p:spPr>
        <p:txBody>
          <a:bodyPr wrap="square" rtlCol="0">
            <a:spAutoFit/>
          </a:bodyPr>
          <a:lstStyle/>
          <a:p>
            <a:r>
              <a:rPr lang="en-US" sz="1412" dirty="0">
                <a:solidFill>
                  <a:schemeClr val="bg1"/>
                </a:solidFill>
                <a:ea typeface="Garamond" charset="0"/>
                <a:cs typeface="Garamond" charset="0"/>
              </a:rPr>
              <a:t>Input Matrix</a:t>
            </a:r>
          </a:p>
        </p:txBody>
      </p:sp>
      <p:sp>
        <p:nvSpPr>
          <p:cNvPr id="7" name="TextBox 6"/>
          <p:cNvSpPr txBox="1"/>
          <p:nvPr/>
        </p:nvSpPr>
        <p:spPr>
          <a:xfrm>
            <a:off x="6864905" y="4985397"/>
            <a:ext cx="1226127" cy="309637"/>
          </a:xfrm>
          <a:prstGeom prst="rect">
            <a:avLst/>
          </a:prstGeom>
          <a:solidFill>
            <a:srgbClr val="F7615A"/>
          </a:solidFill>
        </p:spPr>
        <p:txBody>
          <a:bodyPr wrap="square" rtlCol="0">
            <a:spAutoFit/>
          </a:bodyPr>
          <a:lstStyle/>
          <a:p>
            <a:r>
              <a:rPr lang="en-US" sz="1412" dirty="0">
                <a:solidFill>
                  <a:schemeClr val="bg1"/>
                </a:solidFill>
                <a:ea typeface="Garamond" charset="0"/>
                <a:cs typeface="Garamond" charset="0"/>
              </a:rPr>
              <a:t>Output Matrix</a:t>
            </a:r>
          </a:p>
        </p:txBody>
      </p:sp>
      <p:graphicFrame>
        <p:nvGraphicFramePr>
          <p:cNvPr id="8" name="Table 7"/>
          <p:cNvGraphicFramePr>
            <a:graphicFrameLocks noGrp="1"/>
          </p:cNvGraphicFramePr>
          <p:nvPr/>
        </p:nvGraphicFramePr>
        <p:xfrm>
          <a:off x="6858438" y="4006105"/>
          <a:ext cx="1075764" cy="672352"/>
        </p:xfrm>
        <a:graphic>
          <a:graphicData uri="http://schemas.openxmlformats.org/drawingml/2006/table">
            <a:tbl>
              <a:tblPr firstRow="1" bandRow="1">
                <a:tableStyleId>{5C22544A-7EE6-4342-B048-85BDC9FD1C3A}</a:tableStyleId>
              </a:tblPr>
              <a:tblGrid>
                <a:gridCol w="537882">
                  <a:extLst>
                    <a:ext uri="{9D8B030D-6E8A-4147-A177-3AD203B41FA5}">
                      <a16:colId xmlns:a16="http://schemas.microsoft.com/office/drawing/2014/main" val="20000"/>
                    </a:ext>
                  </a:extLst>
                </a:gridCol>
                <a:gridCol w="537882">
                  <a:extLst>
                    <a:ext uri="{9D8B030D-6E8A-4147-A177-3AD203B41FA5}">
                      <a16:colId xmlns:a16="http://schemas.microsoft.com/office/drawing/2014/main" val="20001"/>
                    </a:ext>
                  </a:extLst>
                </a:gridCol>
              </a:tblGrid>
              <a:tr h="336176">
                <a:tc>
                  <a:txBody>
                    <a:bodyPr/>
                    <a:lstStyle/>
                    <a:p>
                      <a:pPr algn="ctr"/>
                      <a:r>
                        <a:rPr lang="en-US" sz="1600" b="0" dirty="0">
                          <a:solidFill>
                            <a:srgbClr val="C00000"/>
                          </a:solidFill>
                        </a:rPr>
                        <a:t>4</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alpha val="52000"/>
                      </a:srgbClr>
                    </a:solidFill>
                  </a:tcPr>
                </a:tc>
                <a:tc>
                  <a:txBody>
                    <a:bodyPr/>
                    <a:lstStyle/>
                    <a:p>
                      <a:pPr algn="ctr"/>
                      <a:r>
                        <a:rPr lang="en-US" sz="1600" b="0" dirty="0">
                          <a:solidFill>
                            <a:srgbClr val="C00000"/>
                          </a:solidFill>
                        </a:rPr>
                        <a:t>5</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alpha val="53000"/>
                      </a:schemeClr>
                    </a:solidFill>
                  </a:tcPr>
                </a:tc>
                <a:extLst>
                  <a:ext uri="{0D108BD9-81ED-4DB2-BD59-A6C34878D82A}">
                    <a16:rowId xmlns:a16="http://schemas.microsoft.com/office/drawing/2014/main" val="10000"/>
                  </a:ext>
                </a:extLst>
              </a:tr>
              <a:tr h="336176">
                <a:tc>
                  <a:txBody>
                    <a:bodyPr/>
                    <a:lstStyle/>
                    <a:p>
                      <a:pPr algn="ctr"/>
                      <a:r>
                        <a:rPr lang="en-US" sz="1600" dirty="0">
                          <a:solidFill>
                            <a:srgbClr val="C00000"/>
                          </a:solidFill>
                        </a:rPr>
                        <a:t>3</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00">
                        <a:alpha val="53000"/>
                      </a:srgbClr>
                    </a:solidFill>
                  </a:tcPr>
                </a:tc>
                <a:tc>
                  <a:txBody>
                    <a:bodyPr/>
                    <a:lstStyle/>
                    <a:p>
                      <a:pPr algn="ctr"/>
                      <a:r>
                        <a:rPr lang="en-US" sz="1600" dirty="0">
                          <a:solidFill>
                            <a:srgbClr val="C00000"/>
                          </a:solidFill>
                        </a:rPr>
                        <a:t>4</a:t>
                      </a:r>
                    </a:p>
                  </a:txBody>
                  <a:tcPr marL="80682" marR="80682" marT="40341" marB="403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FF">
                        <a:alpha val="53000"/>
                      </a:srgbClr>
                    </a:solidFill>
                  </a:tcPr>
                </a:tc>
                <a:extLst>
                  <a:ext uri="{0D108BD9-81ED-4DB2-BD59-A6C34878D82A}">
                    <a16:rowId xmlns:a16="http://schemas.microsoft.com/office/drawing/2014/main" val="10001"/>
                  </a:ext>
                </a:extLst>
              </a:tr>
            </a:tbl>
          </a:graphicData>
        </a:graphic>
      </p:graphicFrame>
      <p:sp>
        <p:nvSpPr>
          <p:cNvPr id="9" name="TextBox 8">
            <a:extLst>
              <a:ext uri="{FF2B5EF4-FFF2-40B4-BE49-F238E27FC236}">
                <a16:creationId xmlns:a16="http://schemas.microsoft.com/office/drawing/2014/main" id="{E70B2D22-7D7B-48FA-A638-2FBBB0DFDD80}"/>
              </a:ext>
            </a:extLst>
          </p:cNvPr>
          <p:cNvSpPr txBox="1"/>
          <p:nvPr/>
        </p:nvSpPr>
        <p:spPr>
          <a:xfrm>
            <a:off x="2982713" y="6640746"/>
            <a:ext cx="6099501" cy="228076"/>
          </a:xfrm>
          <a:prstGeom prst="rect">
            <a:avLst/>
          </a:prstGeom>
          <a:noFill/>
        </p:spPr>
        <p:txBody>
          <a:bodyPr wrap="square" rtlCol="0">
            <a:spAutoFit/>
          </a:bodyPr>
          <a:lstStyle/>
          <a:p>
            <a:pPr algn="ctr"/>
            <a:r>
              <a:rPr lang="en-US" sz="882" dirty="0"/>
              <a:t>Slide credit: Param </a:t>
            </a:r>
            <a:r>
              <a:rPr lang="en-US" sz="882" dirty="0" err="1"/>
              <a:t>Vir</a:t>
            </a:r>
            <a:r>
              <a:rPr lang="en-US" sz="882" dirty="0"/>
              <a:t> Singh – Deep Learning</a:t>
            </a:r>
          </a:p>
        </p:txBody>
      </p:sp>
    </p:spTree>
    <p:extLst>
      <p:ext uri="{BB962C8B-B14F-4D97-AF65-F5344CB8AC3E}">
        <p14:creationId xmlns:p14="http://schemas.microsoft.com/office/powerpoint/2010/main" val="216186960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Convolutional Neural Networks (CNNs)</a:t>
            </a:r>
          </a:p>
        </p:txBody>
      </p:sp>
      <p:sp>
        <p:nvSpPr>
          <p:cNvPr id="3" name="Content Placeholder 2"/>
          <p:cNvSpPr>
            <a:spLocks noGrp="1"/>
          </p:cNvSpPr>
          <p:nvPr>
            <p:ph idx="1"/>
          </p:nvPr>
        </p:nvSpPr>
        <p:spPr/>
        <p:txBody>
          <a:bodyPr/>
          <a:lstStyle/>
          <a:p>
            <a:r>
              <a:rPr lang="en-US" dirty="0"/>
              <a:t>Feature extraction architecture</a:t>
            </a:r>
          </a:p>
          <a:p>
            <a:pPr lvl="1"/>
            <a:r>
              <a:rPr lang="en-US" dirty="0"/>
              <a:t>After 2 convolutional layers, a max-pooling layer reduces the size of the feature maps (typically by 2)</a:t>
            </a:r>
          </a:p>
          <a:p>
            <a:pPr lvl="1"/>
            <a:r>
              <a:rPr lang="en-US" dirty="0"/>
              <a:t>A fully convolutional and a </a:t>
            </a:r>
            <a:r>
              <a:rPr lang="en-US" dirty="0" err="1"/>
              <a:t>softmax</a:t>
            </a:r>
            <a:r>
              <a:rPr lang="en-US" dirty="0"/>
              <a:t> layers are added last to perform classification</a:t>
            </a:r>
          </a:p>
        </p:txBody>
      </p:sp>
      <p:sp>
        <p:nvSpPr>
          <p:cNvPr id="46" name="Content Placeholder 45">
            <a:extLst>
              <a:ext uri="{FF2B5EF4-FFF2-40B4-BE49-F238E27FC236}">
                <a16:creationId xmlns:a16="http://schemas.microsoft.com/office/drawing/2014/main" id="{B689A9D3-1DF1-4AF1-8C93-CEB5AF2C2834}"/>
              </a:ext>
            </a:extLst>
          </p:cNvPr>
          <p:cNvSpPr>
            <a:spLocks noGrp="1"/>
          </p:cNvSpPr>
          <p:nvPr>
            <p:ph idx="10"/>
          </p:nvPr>
        </p:nvSpPr>
        <p:spPr/>
        <p:txBody>
          <a:bodyPr/>
          <a:lstStyle/>
          <a:p>
            <a:r>
              <a:rPr lang="en-US" dirty="0"/>
              <a:t>Convolutional Neural Networks</a:t>
            </a:r>
          </a:p>
          <a:p>
            <a:endParaRPr lang="en-US" dirty="0"/>
          </a:p>
        </p:txBody>
      </p:sp>
      <p:sp>
        <p:nvSpPr>
          <p:cNvPr id="4" name="Flowchart: Process 3"/>
          <p:cNvSpPr/>
          <p:nvPr/>
        </p:nvSpPr>
        <p:spPr bwMode="auto">
          <a:xfrm>
            <a:off x="4736219" y="3673154"/>
            <a:ext cx="137232" cy="1680882"/>
          </a:xfrm>
          <a:prstGeom prst="flowChartProcess">
            <a:avLst/>
          </a:prstGeom>
          <a:solidFill>
            <a:srgbClr val="F7615A"/>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1235">
              <a:latin typeface="Arial" panose="020B0604020202020204" pitchFamily="34" charset="0"/>
              <a:ea typeface="ヒラギノ角ゴ Pro W3" pitchFamily="86" charset="-128"/>
            </a:endParaRPr>
          </a:p>
        </p:txBody>
      </p:sp>
      <p:sp>
        <p:nvSpPr>
          <p:cNvPr id="5" name="Flowchart: Process 4"/>
          <p:cNvSpPr/>
          <p:nvPr/>
        </p:nvSpPr>
        <p:spPr bwMode="auto">
          <a:xfrm>
            <a:off x="5316095" y="3915037"/>
            <a:ext cx="161288" cy="1210235"/>
          </a:xfrm>
          <a:prstGeom prst="flowChartProcess">
            <a:avLst/>
          </a:prstGeom>
          <a:solidFill>
            <a:srgbClr val="F7615A"/>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1235">
              <a:latin typeface="Arial" panose="020B0604020202020204" pitchFamily="34" charset="0"/>
              <a:ea typeface="ヒラギノ角ゴ Pro W3" pitchFamily="86" charset="-128"/>
            </a:endParaRPr>
          </a:p>
        </p:txBody>
      </p:sp>
      <p:sp>
        <p:nvSpPr>
          <p:cNvPr id="6" name="Flowchart: Process 5"/>
          <p:cNvSpPr/>
          <p:nvPr/>
        </p:nvSpPr>
        <p:spPr bwMode="auto">
          <a:xfrm>
            <a:off x="6229339" y="4116743"/>
            <a:ext cx="180094" cy="806824"/>
          </a:xfrm>
          <a:prstGeom prst="flowChartProcess">
            <a:avLst/>
          </a:prstGeom>
          <a:solidFill>
            <a:srgbClr val="F7615A"/>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1235">
              <a:latin typeface="Arial" panose="020B0604020202020204" pitchFamily="34" charset="0"/>
              <a:ea typeface="ヒラギノ角ゴ Pro W3" pitchFamily="86" charset="-128"/>
            </a:endParaRPr>
          </a:p>
        </p:txBody>
      </p:sp>
      <p:sp>
        <p:nvSpPr>
          <p:cNvPr id="7" name="Flowchart: Process 6"/>
          <p:cNvSpPr/>
          <p:nvPr/>
        </p:nvSpPr>
        <p:spPr bwMode="auto">
          <a:xfrm>
            <a:off x="7158971" y="4251214"/>
            <a:ext cx="205187" cy="537882"/>
          </a:xfrm>
          <a:prstGeom prst="flowChartProcess">
            <a:avLst/>
          </a:prstGeom>
          <a:solidFill>
            <a:srgbClr val="F7615A"/>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1235">
              <a:latin typeface="Arial" panose="020B0604020202020204" pitchFamily="34" charset="0"/>
              <a:ea typeface="ヒラギノ角ゴ Pro W3" pitchFamily="86" charset="-128"/>
            </a:endParaRPr>
          </a:p>
        </p:txBody>
      </p:sp>
      <p:sp>
        <p:nvSpPr>
          <p:cNvPr id="8" name="Flowchart: Process 7"/>
          <p:cNvSpPr/>
          <p:nvPr/>
        </p:nvSpPr>
        <p:spPr bwMode="auto">
          <a:xfrm>
            <a:off x="8187661" y="4385120"/>
            <a:ext cx="128599" cy="275474"/>
          </a:xfrm>
          <a:prstGeom prst="flowChartProcess">
            <a:avLst/>
          </a:prstGeom>
          <a:solidFill>
            <a:srgbClr val="F7615A"/>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1235">
              <a:latin typeface="Arial" panose="020B0604020202020204" pitchFamily="34" charset="0"/>
              <a:ea typeface="ヒラギノ角ゴ Pro W3" pitchFamily="86" charset="-128"/>
            </a:endParaRPr>
          </a:p>
        </p:txBody>
      </p:sp>
      <p:grpSp>
        <p:nvGrpSpPr>
          <p:cNvPr id="9" name="Group 8"/>
          <p:cNvGrpSpPr/>
          <p:nvPr/>
        </p:nvGrpSpPr>
        <p:grpSpPr>
          <a:xfrm>
            <a:off x="4332575" y="3242684"/>
            <a:ext cx="432897" cy="2420471"/>
            <a:chOff x="1776958" y="2133600"/>
            <a:chExt cx="680827" cy="2743200"/>
          </a:xfrm>
        </p:grpSpPr>
        <p:grpSp>
          <p:nvGrpSpPr>
            <p:cNvPr id="10" name="Group 9"/>
            <p:cNvGrpSpPr/>
            <p:nvPr/>
          </p:nvGrpSpPr>
          <p:grpSpPr>
            <a:xfrm>
              <a:off x="1942180" y="2133600"/>
              <a:ext cx="374456" cy="2743200"/>
              <a:chOff x="990601" y="2133600"/>
              <a:chExt cx="435971" cy="2667000"/>
            </a:xfrm>
          </p:grpSpPr>
          <p:sp>
            <p:nvSpPr>
              <p:cNvPr id="13" name="Flowchart: Process 12"/>
              <p:cNvSpPr/>
              <p:nvPr/>
            </p:nvSpPr>
            <p:spPr bwMode="auto">
              <a:xfrm>
                <a:off x="990601" y="2133600"/>
                <a:ext cx="163489" cy="2667000"/>
              </a:xfrm>
              <a:prstGeom prst="flowChartProcess">
                <a:avLst/>
              </a:prstGeom>
              <a:pattFill prst="narHorz">
                <a:fgClr>
                  <a:srgbClr val="F7615A"/>
                </a:fgClr>
                <a:bgClr>
                  <a:schemeClr val="bg1"/>
                </a:bgClr>
              </a:patt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1235">
                  <a:latin typeface="Arial" panose="020B0604020202020204" pitchFamily="34" charset="0"/>
                  <a:ea typeface="ヒラギノ角ゴ Pro W3" pitchFamily="86" charset="-128"/>
                </a:endParaRPr>
              </a:p>
            </p:txBody>
          </p:sp>
          <p:sp>
            <p:nvSpPr>
              <p:cNvPr id="14" name="Flowchart: Process 13"/>
              <p:cNvSpPr/>
              <p:nvPr/>
            </p:nvSpPr>
            <p:spPr bwMode="auto">
              <a:xfrm>
                <a:off x="1263083" y="2133600"/>
                <a:ext cx="163489" cy="2667000"/>
              </a:xfrm>
              <a:prstGeom prst="flowChartProcess">
                <a:avLst/>
              </a:prstGeom>
              <a:pattFill prst="narHorz">
                <a:fgClr>
                  <a:srgbClr val="F7615A"/>
                </a:fgClr>
                <a:bgClr>
                  <a:schemeClr val="bg1"/>
                </a:bgClr>
              </a:patt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1235">
                  <a:latin typeface="Arial" panose="020B0604020202020204" pitchFamily="34" charset="0"/>
                  <a:ea typeface="ヒラギノ角ゴ Pro W3" pitchFamily="86" charset="-128"/>
                </a:endParaRPr>
              </a:p>
            </p:txBody>
          </p:sp>
        </p:grpSp>
        <p:sp>
          <p:nvSpPr>
            <p:cNvPr id="11" name="TextBox 10"/>
            <p:cNvSpPr txBox="1"/>
            <p:nvPr/>
          </p:nvSpPr>
          <p:spPr>
            <a:xfrm rot="16200000">
              <a:off x="1770414" y="3336095"/>
              <a:ext cx="457201" cy="444113"/>
            </a:xfrm>
            <a:prstGeom prst="rect">
              <a:avLst/>
            </a:prstGeom>
            <a:solidFill>
              <a:schemeClr val="bg1">
                <a:alpha val="61000"/>
              </a:schemeClr>
            </a:solidFill>
          </p:spPr>
          <p:txBody>
            <a:bodyPr wrap="square" rtlCol="0">
              <a:spAutoFit/>
            </a:bodyPr>
            <a:lstStyle/>
            <a:p>
              <a:r>
                <a:rPr lang="en-US" sz="1235" dirty="0">
                  <a:latin typeface="Garamond" panose="02020404030301010803" pitchFamily="18" charset="0"/>
                </a:rPr>
                <a:t>64</a:t>
              </a:r>
            </a:p>
          </p:txBody>
        </p:sp>
        <p:sp>
          <p:nvSpPr>
            <p:cNvPr id="12" name="TextBox 11"/>
            <p:cNvSpPr txBox="1"/>
            <p:nvPr/>
          </p:nvSpPr>
          <p:spPr>
            <a:xfrm rot="16200000">
              <a:off x="2007128" y="3356083"/>
              <a:ext cx="457202" cy="444113"/>
            </a:xfrm>
            <a:prstGeom prst="rect">
              <a:avLst/>
            </a:prstGeom>
            <a:solidFill>
              <a:schemeClr val="bg1">
                <a:alpha val="61000"/>
              </a:schemeClr>
            </a:solidFill>
          </p:spPr>
          <p:txBody>
            <a:bodyPr wrap="square" rtlCol="0">
              <a:spAutoFit/>
            </a:bodyPr>
            <a:lstStyle/>
            <a:p>
              <a:r>
                <a:rPr lang="en-US" sz="1235" dirty="0">
                  <a:latin typeface="Garamond" panose="02020404030301010803" pitchFamily="18" charset="0"/>
                </a:rPr>
                <a:t>64</a:t>
              </a:r>
            </a:p>
          </p:txBody>
        </p:sp>
      </p:grpSp>
      <p:grpSp>
        <p:nvGrpSpPr>
          <p:cNvPr id="15" name="Group 14"/>
          <p:cNvGrpSpPr/>
          <p:nvPr/>
        </p:nvGrpSpPr>
        <p:grpSpPr>
          <a:xfrm>
            <a:off x="4843355" y="3673154"/>
            <a:ext cx="486116" cy="1680882"/>
            <a:chOff x="2580274" y="2621466"/>
            <a:chExt cx="764526" cy="1905000"/>
          </a:xfrm>
        </p:grpSpPr>
        <p:sp>
          <p:nvSpPr>
            <p:cNvPr id="16" name="Flowchart: Process 15"/>
            <p:cNvSpPr/>
            <p:nvPr/>
          </p:nvSpPr>
          <p:spPr bwMode="auto">
            <a:xfrm>
              <a:off x="2724095" y="2621466"/>
              <a:ext cx="215829" cy="1905000"/>
            </a:xfrm>
            <a:prstGeom prst="flowChartProcess">
              <a:avLst/>
            </a:prstGeom>
            <a:pattFill prst="narHorz">
              <a:fgClr>
                <a:srgbClr val="F7615A"/>
              </a:fgClr>
              <a:bgClr>
                <a:schemeClr val="bg1"/>
              </a:bgClr>
            </a:patt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1235">
                <a:latin typeface="Arial" panose="020B0604020202020204" pitchFamily="34" charset="0"/>
                <a:ea typeface="ヒラギノ角ゴ Pro W3" pitchFamily="86" charset="-128"/>
              </a:endParaRPr>
            </a:p>
          </p:txBody>
        </p:sp>
        <p:sp>
          <p:nvSpPr>
            <p:cNvPr id="17" name="Flowchart: Process 16"/>
            <p:cNvSpPr/>
            <p:nvPr/>
          </p:nvSpPr>
          <p:spPr bwMode="auto">
            <a:xfrm>
              <a:off x="3041491" y="2621466"/>
              <a:ext cx="215829" cy="1905000"/>
            </a:xfrm>
            <a:prstGeom prst="flowChartProcess">
              <a:avLst/>
            </a:prstGeom>
            <a:pattFill prst="narHorz">
              <a:fgClr>
                <a:srgbClr val="F7615A"/>
              </a:fgClr>
              <a:bgClr>
                <a:schemeClr val="bg1"/>
              </a:bgClr>
            </a:patt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1235">
                <a:latin typeface="Arial" panose="020B0604020202020204" pitchFamily="34" charset="0"/>
                <a:ea typeface="ヒラギノ角ゴ Pro W3" pitchFamily="86" charset="-128"/>
              </a:endParaRPr>
            </a:p>
          </p:txBody>
        </p:sp>
        <p:sp>
          <p:nvSpPr>
            <p:cNvPr id="18" name="TextBox 17"/>
            <p:cNvSpPr txBox="1"/>
            <p:nvPr/>
          </p:nvSpPr>
          <p:spPr>
            <a:xfrm rot="16200000">
              <a:off x="2535629" y="3351910"/>
              <a:ext cx="533403" cy="444113"/>
            </a:xfrm>
            <a:prstGeom prst="rect">
              <a:avLst/>
            </a:prstGeom>
            <a:solidFill>
              <a:schemeClr val="bg1">
                <a:alpha val="61000"/>
              </a:schemeClr>
            </a:solidFill>
          </p:spPr>
          <p:txBody>
            <a:bodyPr wrap="square" rtlCol="0">
              <a:spAutoFit/>
            </a:bodyPr>
            <a:lstStyle/>
            <a:p>
              <a:r>
                <a:rPr lang="en-US" sz="1235" dirty="0">
                  <a:latin typeface="Garamond" panose="02020404030301010803" pitchFamily="18" charset="0"/>
                </a:rPr>
                <a:t>128</a:t>
              </a:r>
            </a:p>
          </p:txBody>
        </p:sp>
        <p:sp>
          <p:nvSpPr>
            <p:cNvPr id="19" name="TextBox 18"/>
            <p:cNvSpPr txBox="1"/>
            <p:nvPr/>
          </p:nvSpPr>
          <p:spPr>
            <a:xfrm rot="16200000">
              <a:off x="2856042" y="3370952"/>
              <a:ext cx="533403" cy="444113"/>
            </a:xfrm>
            <a:prstGeom prst="rect">
              <a:avLst/>
            </a:prstGeom>
            <a:solidFill>
              <a:schemeClr val="bg1">
                <a:alpha val="61000"/>
              </a:schemeClr>
            </a:solidFill>
          </p:spPr>
          <p:txBody>
            <a:bodyPr wrap="square" rtlCol="0">
              <a:spAutoFit/>
            </a:bodyPr>
            <a:lstStyle/>
            <a:p>
              <a:r>
                <a:rPr lang="en-US" sz="1235" dirty="0">
                  <a:latin typeface="Garamond" panose="02020404030301010803" pitchFamily="18" charset="0"/>
                </a:rPr>
                <a:t>128</a:t>
              </a:r>
            </a:p>
          </p:txBody>
        </p:sp>
      </p:grpSp>
      <p:grpSp>
        <p:nvGrpSpPr>
          <p:cNvPr id="20" name="Group 19"/>
          <p:cNvGrpSpPr/>
          <p:nvPr/>
        </p:nvGrpSpPr>
        <p:grpSpPr>
          <a:xfrm>
            <a:off x="5493104" y="3915037"/>
            <a:ext cx="738940" cy="1210235"/>
            <a:chOff x="3602148" y="2895600"/>
            <a:chExt cx="1162148" cy="1371600"/>
          </a:xfrm>
        </p:grpSpPr>
        <p:sp>
          <p:nvSpPr>
            <p:cNvPr id="21" name="Flowchart: Process 20"/>
            <p:cNvSpPr/>
            <p:nvPr/>
          </p:nvSpPr>
          <p:spPr bwMode="auto">
            <a:xfrm>
              <a:off x="3696791" y="2895600"/>
              <a:ext cx="253661" cy="1371600"/>
            </a:xfrm>
            <a:prstGeom prst="flowChartProcess">
              <a:avLst/>
            </a:prstGeom>
            <a:pattFill prst="narHorz">
              <a:fgClr>
                <a:srgbClr val="F7615A"/>
              </a:fgClr>
              <a:bgClr>
                <a:schemeClr val="bg1"/>
              </a:bgClr>
            </a:patt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1235">
                <a:latin typeface="Arial" panose="020B0604020202020204" pitchFamily="34" charset="0"/>
                <a:ea typeface="ヒラギノ角ゴ Pro W3" pitchFamily="86" charset="-128"/>
              </a:endParaRPr>
            </a:p>
          </p:txBody>
        </p:sp>
        <p:sp>
          <p:nvSpPr>
            <p:cNvPr id="22" name="Flowchart: Process 21"/>
            <p:cNvSpPr/>
            <p:nvPr/>
          </p:nvSpPr>
          <p:spPr bwMode="auto">
            <a:xfrm>
              <a:off x="4056393" y="2895600"/>
              <a:ext cx="253661" cy="1371600"/>
            </a:xfrm>
            <a:prstGeom prst="flowChartProcess">
              <a:avLst/>
            </a:prstGeom>
            <a:pattFill prst="narHorz">
              <a:fgClr>
                <a:srgbClr val="F7615A"/>
              </a:fgClr>
              <a:bgClr>
                <a:schemeClr val="bg1"/>
              </a:bgClr>
            </a:patt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1235">
                <a:latin typeface="Arial" panose="020B0604020202020204" pitchFamily="34" charset="0"/>
                <a:ea typeface="ヒラギノ角ゴ Pro W3" pitchFamily="86" charset="-128"/>
              </a:endParaRPr>
            </a:p>
          </p:txBody>
        </p:sp>
        <p:sp>
          <p:nvSpPr>
            <p:cNvPr id="23" name="Flowchart: Process 22"/>
            <p:cNvSpPr/>
            <p:nvPr/>
          </p:nvSpPr>
          <p:spPr bwMode="auto">
            <a:xfrm>
              <a:off x="4415995" y="2895600"/>
              <a:ext cx="253661" cy="1371600"/>
            </a:xfrm>
            <a:prstGeom prst="flowChartProcess">
              <a:avLst/>
            </a:prstGeom>
            <a:pattFill prst="narHorz">
              <a:fgClr>
                <a:srgbClr val="F7615A"/>
              </a:fgClr>
              <a:bgClr>
                <a:schemeClr val="bg1"/>
              </a:bgClr>
            </a:patt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1235">
                <a:latin typeface="Arial" panose="020B0604020202020204" pitchFamily="34" charset="0"/>
                <a:ea typeface="ヒラギノ角ゴ Pro W3" pitchFamily="86" charset="-128"/>
              </a:endParaRPr>
            </a:p>
          </p:txBody>
        </p:sp>
        <p:sp>
          <p:nvSpPr>
            <p:cNvPr id="24" name="TextBox 23"/>
            <p:cNvSpPr txBox="1"/>
            <p:nvPr/>
          </p:nvSpPr>
          <p:spPr>
            <a:xfrm rot="16200000">
              <a:off x="3557503" y="3359342"/>
              <a:ext cx="533403" cy="444113"/>
            </a:xfrm>
            <a:prstGeom prst="rect">
              <a:avLst/>
            </a:prstGeom>
            <a:solidFill>
              <a:schemeClr val="bg1">
                <a:alpha val="61000"/>
              </a:schemeClr>
            </a:solidFill>
          </p:spPr>
          <p:txBody>
            <a:bodyPr wrap="square" rtlCol="0">
              <a:spAutoFit/>
            </a:bodyPr>
            <a:lstStyle/>
            <a:p>
              <a:r>
                <a:rPr lang="en-US" sz="1235" dirty="0">
                  <a:latin typeface="Garamond" panose="02020404030301010803" pitchFamily="18" charset="0"/>
                </a:rPr>
                <a:t>256</a:t>
              </a:r>
            </a:p>
          </p:txBody>
        </p:sp>
        <p:sp>
          <p:nvSpPr>
            <p:cNvPr id="25" name="TextBox 24"/>
            <p:cNvSpPr txBox="1"/>
            <p:nvPr/>
          </p:nvSpPr>
          <p:spPr>
            <a:xfrm rot="16200000">
              <a:off x="3907631" y="3359341"/>
              <a:ext cx="533403" cy="444113"/>
            </a:xfrm>
            <a:prstGeom prst="rect">
              <a:avLst/>
            </a:prstGeom>
            <a:solidFill>
              <a:schemeClr val="bg1">
                <a:alpha val="61000"/>
              </a:schemeClr>
            </a:solidFill>
          </p:spPr>
          <p:txBody>
            <a:bodyPr wrap="square" rtlCol="0">
              <a:spAutoFit/>
            </a:bodyPr>
            <a:lstStyle/>
            <a:p>
              <a:r>
                <a:rPr lang="en-US" sz="1235" dirty="0">
                  <a:latin typeface="Garamond" panose="02020404030301010803" pitchFamily="18" charset="0"/>
                </a:rPr>
                <a:t>256</a:t>
              </a:r>
            </a:p>
          </p:txBody>
        </p:sp>
        <p:sp>
          <p:nvSpPr>
            <p:cNvPr id="26" name="TextBox 25"/>
            <p:cNvSpPr txBox="1"/>
            <p:nvPr/>
          </p:nvSpPr>
          <p:spPr>
            <a:xfrm rot="16200000">
              <a:off x="4275538" y="3370953"/>
              <a:ext cx="533403" cy="444113"/>
            </a:xfrm>
            <a:prstGeom prst="rect">
              <a:avLst/>
            </a:prstGeom>
            <a:solidFill>
              <a:schemeClr val="bg1">
                <a:alpha val="61000"/>
              </a:schemeClr>
            </a:solidFill>
          </p:spPr>
          <p:txBody>
            <a:bodyPr wrap="square" rtlCol="0">
              <a:spAutoFit/>
            </a:bodyPr>
            <a:lstStyle/>
            <a:p>
              <a:r>
                <a:rPr lang="en-US" sz="1235" dirty="0">
                  <a:latin typeface="Garamond" panose="02020404030301010803" pitchFamily="18" charset="0"/>
                </a:rPr>
                <a:t>256</a:t>
              </a:r>
            </a:p>
          </p:txBody>
        </p:sp>
      </p:grpSp>
      <p:grpSp>
        <p:nvGrpSpPr>
          <p:cNvPr id="27" name="Group 26"/>
          <p:cNvGrpSpPr/>
          <p:nvPr/>
        </p:nvGrpSpPr>
        <p:grpSpPr>
          <a:xfrm>
            <a:off x="6397300" y="4110184"/>
            <a:ext cx="747173" cy="813383"/>
            <a:chOff x="5024198" y="3116766"/>
            <a:chExt cx="1175097" cy="921834"/>
          </a:xfrm>
        </p:grpSpPr>
        <p:sp>
          <p:nvSpPr>
            <p:cNvPr id="28" name="Flowchart: Process 27"/>
            <p:cNvSpPr/>
            <p:nvPr/>
          </p:nvSpPr>
          <p:spPr bwMode="auto">
            <a:xfrm>
              <a:off x="5131582" y="3116766"/>
              <a:ext cx="283238" cy="914400"/>
            </a:xfrm>
            <a:prstGeom prst="flowChartProcess">
              <a:avLst/>
            </a:prstGeom>
            <a:pattFill prst="narHorz">
              <a:fgClr>
                <a:srgbClr val="F7615A"/>
              </a:fgClr>
              <a:bgClr>
                <a:schemeClr val="bg1"/>
              </a:bgClr>
            </a:patt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1235">
                <a:latin typeface="Arial" panose="020B0604020202020204" pitchFamily="34" charset="0"/>
                <a:ea typeface="ヒラギノ角ゴ Pro W3" pitchFamily="86" charset="-128"/>
              </a:endParaRPr>
            </a:p>
          </p:txBody>
        </p:sp>
        <p:sp>
          <p:nvSpPr>
            <p:cNvPr id="29" name="Flowchart: Process 28"/>
            <p:cNvSpPr/>
            <p:nvPr/>
          </p:nvSpPr>
          <p:spPr bwMode="auto">
            <a:xfrm>
              <a:off x="5491462" y="3124200"/>
              <a:ext cx="283238" cy="914400"/>
            </a:xfrm>
            <a:prstGeom prst="flowChartProcess">
              <a:avLst/>
            </a:prstGeom>
            <a:pattFill prst="narHorz">
              <a:fgClr>
                <a:srgbClr val="F7615A"/>
              </a:fgClr>
              <a:bgClr>
                <a:schemeClr val="bg1"/>
              </a:bgClr>
            </a:patt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1235">
                <a:latin typeface="Arial" panose="020B0604020202020204" pitchFamily="34" charset="0"/>
                <a:ea typeface="ヒラギノ角ゴ Pro W3" pitchFamily="86" charset="-128"/>
              </a:endParaRPr>
            </a:p>
          </p:txBody>
        </p:sp>
        <p:sp>
          <p:nvSpPr>
            <p:cNvPr id="30" name="Flowchart: Process 29"/>
            <p:cNvSpPr/>
            <p:nvPr/>
          </p:nvSpPr>
          <p:spPr bwMode="auto">
            <a:xfrm>
              <a:off x="5849676" y="3116766"/>
              <a:ext cx="283238" cy="914400"/>
            </a:xfrm>
            <a:prstGeom prst="flowChartProcess">
              <a:avLst/>
            </a:prstGeom>
            <a:pattFill prst="narHorz">
              <a:fgClr>
                <a:srgbClr val="F7615A"/>
              </a:fgClr>
              <a:bgClr>
                <a:schemeClr val="bg1"/>
              </a:bgClr>
            </a:patt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1235">
                <a:latin typeface="Arial" panose="020B0604020202020204" pitchFamily="34" charset="0"/>
                <a:ea typeface="ヒラギノ角ゴ Pro W3" pitchFamily="86" charset="-128"/>
              </a:endParaRPr>
            </a:p>
          </p:txBody>
        </p:sp>
        <p:sp>
          <p:nvSpPr>
            <p:cNvPr id="31" name="TextBox 30"/>
            <p:cNvSpPr txBox="1"/>
            <p:nvPr/>
          </p:nvSpPr>
          <p:spPr>
            <a:xfrm rot="16200000">
              <a:off x="4979553" y="3359344"/>
              <a:ext cx="533404" cy="444113"/>
            </a:xfrm>
            <a:prstGeom prst="rect">
              <a:avLst/>
            </a:prstGeom>
            <a:solidFill>
              <a:schemeClr val="bg1">
                <a:alpha val="61000"/>
              </a:schemeClr>
            </a:solidFill>
          </p:spPr>
          <p:txBody>
            <a:bodyPr wrap="square" rtlCol="0">
              <a:spAutoFit/>
            </a:bodyPr>
            <a:lstStyle/>
            <a:p>
              <a:r>
                <a:rPr lang="en-US" sz="1235" dirty="0">
                  <a:latin typeface="Garamond" panose="02020404030301010803" pitchFamily="18" charset="0"/>
                </a:rPr>
                <a:t>512</a:t>
              </a:r>
            </a:p>
          </p:txBody>
        </p:sp>
        <p:sp>
          <p:nvSpPr>
            <p:cNvPr id="32" name="TextBox 31"/>
            <p:cNvSpPr txBox="1"/>
            <p:nvPr/>
          </p:nvSpPr>
          <p:spPr>
            <a:xfrm rot="16200000">
              <a:off x="5387278" y="3359344"/>
              <a:ext cx="533404" cy="444114"/>
            </a:xfrm>
            <a:prstGeom prst="rect">
              <a:avLst/>
            </a:prstGeom>
            <a:solidFill>
              <a:schemeClr val="bg1">
                <a:alpha val="61000"/>
              </a:schemeClr>
            </a:solidFill>
          </p:spPr>
          <p:txBody>
            <a:bodyPr wrap="square" rtlCol="0">
              <a:spAutoFit/>
            </a:bodyPr>
            <a:lstStyle/>
            <a:p>
              <a:r>
                <a:rPr lang="en-US" sz="1235" dirty="0">
                  <a:latin typeface="Garamond" panose="02020404030301010803" pitchFamily="18" charset="0"/>
                </a:rPr>
                <a:t>512</a:t>
              </a:r>
            </a:p>
          </p:txBody>
        </p:sp>
        <p:sp>
          <p:nvSpPr>
            <p:cNvPr id="33" name="TextBox 32"/>
            <p:cNvSpPr txBox="1"/>
            <p:nvPr/>
          </p:nvSpPr>
          <p:spPr>
            <a:xfrm rot="16200000">
              <a:off x="5710536" y="3370955"/>
              <a:ext cx="533404" cy="444114"/>
            </a:xfrm>
            <a:prstGeom prst="rect">
              <a:avLst/>
            </a:prstGeom>
            <a:solidFill>
              <a:schemeClr val="bg1">
                <a:alpha val="61000"/>
              </a:schemeClr>
            </a:solidFill>
          </p:spPr>
          <p:txBody>
            <a:bodyPr wrap="square" rtlCol="0">
              <a:spAutoFit/>
            </a:bodyPr>
            <a:lstStyle/>
            <a:p>
              <a:r>
                <a:rPr lang="en-US" sz="1235" dirty="0">
                  <a:latin typeface="Garamond" panose="02020404030301010803" pitchFamily="18" charset="0"/>
                </a:rPr>
                <a:t>512</a:t>
              </a:r>
            </a:p>
          </p:txBody>
        </p:sp>
      </p:grpSp>
      <p:grpSp>
        <p:nvGrpSpPr>
          <p:cNvPr id="34" name="Group 33"/>
          <p:cNvGrpSpPr/>
          <p:nvPr/>
        </p:nvGrpSpPr>
        <p:grpSpPr>
          <a:xfrm>
            <a:off x="7378039" y="4251214"/>
            <a:ext cx="787268" cy="541162"/>
            <a:chOff x="6566636" y="3276600"/>
            <a:chExt cx="1238156" cy="613317"/>
          </a:xfrm>
        </p:grpSpPr>
        <p:sp>
          <p:nvSpPr>
            <p:cNvPr id="35" name="Flowchart: Process 34"/>
            <p:cNvSpPr/>
            <p:nvPr/>
          </p:nvSpPr>
          <p:spPr bwMode="auto">
            <a:xfrm>
              <a:off x="6611234" y="3276600"/>
              <a:ext cx="322702" cy="609600"/>
            </a:xfrm>
            <a:prstGeom prst="flowChartProcess">
              <a:avLst/>
            </a:prstGeom>
            <a:pattFill prst="narHorz">
              <a:fgClr>
                <a:srgbClr val="F7615A"/>
              </a:fgClr>
              <a:bgClr>
                <a:schemeClr val="bg1"/>
              </a:bgClr>
            </a:patt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1235">
                <a:latin typeface="Arial" panose="020B0604020202020204" pitchFamily="34" charset="0"/>
                <a:ea typeface="ヒラギノ角ゴ Pro W3" pitchFamily="86" charset="-128"/>
              </a:endParaRPr>
            </a:p>
          </p:txBody>
        </p:sp>
        <p:sp>
          <p:nvSpPr>
            <p:cNvPr id="36" name="Flowchart: Process 35"/>
            <p:cNvSpPr/>
            <p:nvPr/>
          </p:nvSpPr>
          <p:spPr bwMode="auto">
            <a:xfrm>
              <a:off x="7002273" y="3276600"/>
              <a:ext cx="322702" cy="609600"/>
            </a:xfrm>
            <a:prstGeom prst="flowChartProcess">
              <a:avLst/>
            </a:prstGeom>
            <a:pattFill prst="narHorz">
              <a:fgClr>
                <a:srgbClr val="F7615A"/>
              </a:fgClr>
              <a:bgClr>
                <a:schemeClr val="bg1"/>
              </a:bgClr>
            </a:patt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1235">
                <a:latin typeface="Arial" panose="020B0604020202020204" pitchFamily="34" charset="0"/>
                <a:ea typeface="ヒラギノ角ゴ Pro W3" pitchFamily="86" charset="-128"/>
              </a:endParaRPr>
            </a:p>
          </p:txBody>
        </p:sp>
        <p:sp>
          <p:nvSpPr>
            <p:cNvPr id="37" name="Flowchart: Process 36"/>
            <p:cNvSpPr/>
            <p:nvPr/>
          </p:nvSpPr>
          <p:spPr bwMode="auto">
            <a:xfrm>
              <a:off x="7400906" y="3280317"/>
              <a:ext cx="322702" cy="609600"/>
            </a:xfrm>
            <a:prstGeom prst="flowChartProcess">
              <a:avLst/>
            </a:prstGeom>
            <a:pattFill prst="narHorz">
              <a:fgClr>
                <a:srgbClr val="F7615A"/>
              </a:fgClr>
              <a:bgClr>
                <a:schemeClr val="bg1"/>
              </a:bgClr>
            </a:patt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0682" tIns="40341" rIns="80682" bIns="40341" numCol="1" rtlCol="0" anchor="t" anchorCtr="0" compatLnSpc="1">
              <a:prstTxWarp prst="textNoShape">
                <a:avLst/>
              </a:prstTxWarp>
            </a:bodyPr>
            <a:lstStyle/>
            <a:p>
              <a:pPr defTabSz="806867" eaLnBrk="0" fontAlgn="base" hangingPunct="0">
                <a:spcBef>
                  <a:spcPct val="0"/>
                </a:spcBef>
                <a:spcAft>
                  <a:spcPct val="0"/>
                </a:spcAft>
              </a:pPr>
              <a:endParaRPr lang="en-US" sz="1235">
                <a:latin typeface="Arial" panose="020B0604020202020204" pitchFamily="34" charset="0"/>
                <a:ea typeface="ヒラギノ角ゴ Pro W3" pitchFamily="86" charset="-128"/>
              </a:endParaRPr>
            </a:p>
          </p:txBody>
        </p:sp>
        <p:sp>
          <p:nvSpPr>
            <p:cNvPr id="38" name="TextBox 37"/>
            <p:cNvSpPr txBox="1"/>
            <p:nvPr/>
          </p:nvSpPr>
          <p:spPr>
            <a:xfrm rot="16200000">
              <a:off x="6521990" y="3363988"/>
              <a:ext cx="533405" cy="444114"/>
            </a:xfrm>
            <a:prstGeom prst="rect">
              <a:avLst/>
            </a:prstGeom>
            <a:solidFill>
              <a:schemeClr val="bg1">
                <a:alpha val="61000"/>
              </a:schemeClr>
            </a:solidFill>
          </p:spPr>
          <p:txBody>
            <a:bodyPr wrap="square" rtlCol="0">
              <a:spAutoFit/>
            </a:bodyPr>
            <a:lstStyle/>
            <a:p>
              <a:r>
                <a:rPr lang="en-US" sz="1235" dirty="0">
                  <a:latin typeface="Garamond" panose="02020404030301010803" pitchFamily="18" charset="0"/>
                </a:rPr>
                <a:t>512</a:t>
              </a:r>
            </a:p>
          </p:txBody>
        </p:sp>
        <p:sp>
          <p:nvSpPr>
            <p:cNvPr id="39" name="TextBox 38"/>
            <p:cNvSpPr txBox="1"/>
            <p:nvPr/>
          </p:nvSpPr>
          <p:spPr>
            <a:xfrm rot="16200000">
              <a:off x="6912312" y="3370952"/>
              <a:ext cx="533405" cy="444114"/>
            </a:xfrm>
            <a:prstGeom prst="rect">
              <a:avLst/>
            </a:prstGeom>
            <a:solidFill>
              <a:schemeClr val="bg1">
                <a:alpha val="61000"/>
              </a:schemeClr>
            </a:solidFill>
          </p:spPr>
          <p:txBody>
            <a:bodyPr wrap="square" rtlCol="0">
              <a:spAutoFit/>
            </a:bodyPr>
            <a:lstStyle/>
            <a:p>
              <a:r>
                <a:rPr lang="en-US" sz="1235" dirty="0">
                  <a:latin typeface="Garamond" panose="02020404030301010803" pitchFamily="18" charset="0"/>
                </a:rPr>
                <a:t>512</a:t>
              </a:r>
            </a:p>
          </p:txBody>
        </p:sp>
        <p:sp>
          <p:nvSpPr>
            <p:cNvPr id="40" name="TextBox 39"/>
            <p:cNvSpPr txBox="1"/>
            <p:nvPr/>
          </p:nvSpPr>
          <p:spPr>
            <a:xfrm rot="16200000">
              <a:off x="7316032" y="3359341"/>
              <a:ext cx="533405" cy="444114"/>
            </a:xfrm>
            <a:prstGeom prst="rect">
              <a:avLst/>
            </a:prstGeom>
            <a:solidFill>
              <a:schemeClr val="bg1">
                <a:alpha val="61000"/>
              </a:schemeClr>
            </a:solidFill>
          </p:spPr>
          <p:txBody>
            <a:bodyPr wrap="square" rtlCol="0">
              <a:spAutoFit/>
            </a:bodyPr>
            <a:lstStyle/>
            <a:p>
              <a:r>
                <a:rPr lang="en-US" sz="1235" dirty="0">
                  <a:latin typeface="Garamond" panose="02020404030301010803" pitchFamily="18" charset="0"/>
                </a:rPr>
                <a:t>512</a:t>
              </a:r>
            </a:p>
          </p:txBody>
        </p:sp>
      </p:grpSp>
      <p:pic>
        <p:nvPicPr>
          <p:cNvPr id="41" name="Picture 4" descr="Image result for airbnb photo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0800000" flipV="1">
            <a:off x="2035903" y="3790698"/>
            <a:ext cx="2280831" cy="1227632"/>
          </a:xfrm>
          <a:prstGeom prst="rect">
            <a:avLst/>
          </a:prstGeom>
          <a:noFill/>
          <a:extLst>
            <a:ext uri="{909E8E84-426E-40dd-AFC4-6F175D3DCCD1}">
              <a14:hiddenFill xmlns="" xmlns:a14="http://schemas.microsoft.com/office/drawing/2010/main">
                <a:solidFill>
                  <a:srgbClr val="FFFFFF"/>
                </a:solidFill>
              </a14:hiddenFill>
            </a:ext>
          </a:extLst>
        </p:spPr>
      </p:pic>
      <p:sp>
        <p:nvSpPr>
          <p:cNvPr id="42" name="TextBox 41"/>
          <p:cNvSpPr txBox="1"/>
          <p:nvPr/>
        </p:nvSpPr>
        <p:spPr>
          <a:xfrm>
            <a:off x="6403763" y="5410614"/>
            <a:ext cx="401970" cy="911614"/>
          </a:xfrm>
          <a:prstGeom prst="rect">
            <a:avLst/>
          </a:prstGeom>
          <a:pattFill prst="narHorz">
            <a:fgClr>
              <a:srgbClr val="F7615A"/>
            </a:fgClr>
            <a:bgClr>
              <a:schemeClr val="bg1"/>
            </a:bgClr>
          </a:pattFill>
        </p:spPr>
        <p:txBody>
          <a:bodyPr vert="vert270" wrap="square" rtlCol="0">
            <a:spAutoFit/>
          </a:bodyPr>
          <a:lstStyle/>
          <a:p>
            <a:pPr algn="ctr"/>
            <a:r>
              <a:rPr lang="en-US" sz="1412" dirty="0" err="1">
                <a:latin typeface="Garamond" panose="02020404030301010803" pitchFamily="18" charset="0"/>
              </a:rPr>
              <a:t>Conv</a:t>
            </a:r>
            <a:r>
              <a:rPr lang="en-US" sz="1412" dirty="0">
                <a:latin typeface="Garamond" panose="02020404030301010803" pitchFamily="18" charset="0"/>
              </a:rPr>
              <a:t> layer</a:t>
            </a:r>
          </a:p>
        </p:txBody>
      </p:sp>
      <p:sp>
        <p:nvSpPr>
          <p:cNvPr id="43" name="TextBox 42"/>
          <p:cNvSpPr txBox="1"/>
          <p:nvPr/>
        </p:nvSpPr>
        <p:spPr>
          <a:xfrm>
            <a:off x="6922999" y="5398631"/>
            <a:ext cx="401970" cy="911614"/>
          </a:xfrm>
          <a:prstGeom prst="rect">
            <a:avLst/>
          </a:prstGeom>
          <a:solidFill>
            <a:srgbClr val="F7615A"/>
          </a:solidFill>
        </p:spPr>
        <p:txBody>
          <a:bodyPr vert="vert270" wrap="square" rtlCol="0">
            <a:spAutoFit/>
          </a:bodyPr>
          <a:lstStyle/>
          <a:p>
            <a:pPr algn="ctr"/>
            <a:r>
              <a:rPr lang="en-US" sz="1412" dirty="0">
                <a:solidFill>
                  <a:schemeClr val="bg1"/>
                </a:solidFill>
                <a:latin typeface="Garamond" panose="02020404030301010803" pitchFamily="18" charset="0"/>
              </a:rPr>
              <a:t>Max Pool</a:t>
            </a:r>
          </a:p>
        </p:txBody>
      </p:sp>
      <p:sp>
        <p:nvSpPr>
          <p:cNvPr id="44" name="TextBox 43"/>
          <p:cNvSpPr txBox="1"/>
          <p:nvPr/>
        </p:nvSpPr>
        <p:spPr>
          <a:xfrm>
            <a:off x="7395592" y="5747985"/>
            <a:ext cx="1815942" cy="309637"/>
          </a:xfrm>
          <a:prstGeom prst="rect">
            <a:avLst/>
          </a:prstGeom>
          <a:solidFill>
            <a:schemeClr val="accent1">
              <a:lumMod val="75000"/>
            </a:schemeClr>
          </a:solidFill>
        </p:spPr>
        <p:txBody>
          <a:bodyPr vert="horz" wrap="square" rtlCol="0">
            <a:spAutoFit/>
          </a:bodyPr>
          <a:lstStyle/>
          <a:p>
            <a:pPr algn="ctr"/>
            <a:r>
              <a:rPr lang="en-US" sz="1412" dirty="0">
                <a:solidFill>
                  <a:schemeClr val="bg1"/>
                </a:solidFill>
                <a:latin typeface="Garamond" panose="02020404030301010803" pitchFamily="18" charset="0"/>
              </a:rPr>
              <a:t>Fully Connected Layer</a:t>
            </a:r>
          </a:p>
        </p:txBody>
      </p:sp>
      <p:sp>
        <p:nvSpPr>
          <p:cNvPr id="45" name="TextBox 44"/>
          <p:cNvSpPr txBox="1"/>
          <p:nvPr/>
        </p:nvSpPr>
        <p:spPr>
          <a:xfrm>
            <a:off x="8410612" y="4404513"/>
            <a:ext cx="360272" cy="363946"/>
          </a:xfrm>
          <a:prstGeom prst="rect">
            <a:avLst/>
          </a:prstGeom>
          <a:solidFill>
            <a:schemeClr val="accent1">
              <a:lumMod val="75000"/>
            </a:schemeClr>
          </a:solidFill>
        </p:spPr>
        <p:txBody>
          <a:bodyPr vert="horz" wrap="square" rtlCol="0">
            <a:spAutoFit/>
          </a:bodyPr>
          <a:lstStyle/>
          <a:p>
            <a:pPr algn="ctr"/>
            <a:endParaRPr lang="en-US" sz="1765" dirty="0">
              <a:solidFill>
                <a:schemeClr val="bg1"/>
              </a:solidFill>
              <a:latin typeface="Garamond" panose="02020404030301010803" pitchFamily="18" charset="0"/>
            </a:endParaRPr>
          </a:p>
        </p:txBody>
      </p:sp>
      <p:sp>
        <p:nvSpPr>
          <p:cNvPr id="61" name="TextBox 60"/>
          <p:cNvSpPr txBox="1"/>
          <p:nvPr/>
        </p:nvSpPr>
        <p:spPr>
          <a:xfrm>
            <a:off x="9125949" y="3238391"/>
            <a:ext cx="1003886" cy="282385"/>
          </a:xfrm>
          <a:prstGeom prst="rect">
            <a:avLst/>
          </a:prstGeom>
          <a:noFill/>
          <a:ln w="28575">
            <a:solidFill>
              <a:srgbClr val="C00000"/>
            </a:solidFill>
          </a:ln>
        </p:spPr>
        <p:txBody>
          <a:bodyPr wrap="square" rtlCol="0">
            <a:spAutoFit/>
          </a:bodyPr>
          <a:lstStyle/>
          <a:p>
            <a:pPr algn="ctr"/>
            <a:r>
              <a:rPr lang="en-US" sz="1235" dirty="0">
                <a:latin typeface="Garamond" panose="02020404030301010803" pitchFamily="18" charset="0"/>
              </a:rPr>
              <a:t>Living Room</a:t>
            </a:r>
          </a:p>
        </p:txBody>
      </p:sp>
      <p:sp>
        <p:nvSpPr>
          <p:cNvPr id="62" name="TextBox 61"/>
          <p:cNvSpPr txBox="1"/>
          <p:nvPr/>
        </p:nvSpPr>
        <p:spPr>
          <a:xfrm>
            <a:off x="9125949" y="3778608"/>
            <a:ext cx="1003886" cy="282385"/>
          </a:xfrm>
          <a:prstGeom prst="rect">
            <a:avLst/>
          </a:prstGeom>
          <a:noFill/>
          <a:ln w="28575">
            <a:solidFill>
              <a:srgbClr val="C00000"/>
            </a:solidFill>
          </a:ln>
        </p:spPr>
        <p:txBody>
          <a:bodyPr wrap="square" rtlCol="0">
            <a:spAutoFit/>
          </a:bodyPr>
          <a:lstStyle/>
          <a:p>
            <a:pPr algn="ctr"/>
            <a:r>
              <a:rPr lang="en-US" sz="1235" dirty="0">
                <a:latin typeface="Garamond" panose="02020404030301010803" pitchFamily="18" charset="0"/>
              </a:rPr>
              <a:t>Bedroom</a:t>
            </a:r>
          </a:p>
        </p:txBody>
      </p:sp>
      <p:sp>
        <p:nvSpPr>
          <p:cNvPr id="63" name="TextBox 62"/>
          <p:cNvSpPr txBox="1"/>
          <p:nvPr/>
        </p:nvSpPr>
        <p:spPr>
          <a:xfrm>
            <a:off x="9125949" y="4348516"/>
            <a:ext cx="1003886" cy="282385"/>
          </a:xfrm>
          <a:prstGeom prst="rect">
            <a:avLst/>
          </a:prstGeom>
          <a:noFill/>
          <a:ln w="28575">
            <a:solidFill>
              <a:srgbClr val="C00000"/>
            </a:solidFill>
          </a:ln>
        </p:spPr>
        <p:txBody>
          <a:bodyPr wrap="square" rtlCol="0">
            <a:spAutoFit/>
          </a:bodyPr>
          <a:lstStyle/>
          <a:p>
            <a:pPr algn="ctr"/>
            <a:r>
              <a:rPr lang="en-US" sz="1235" dirty="0">
                <a:latin typeface="Garamond" panose="02020404030301010803" pitchFamily="18" charset="0"/>
              </a:rPr>
              <a:t>Kitchen</a:t>
            </a:r>
          </a:p>
        </p:txBody>
      </p:sp>
      <p:sp>
        <p:nvSpPr>
          <p:cNvPr id="64" name="TextBox 63"/>
          <p:cNvSpPr txBox="1"/>
          <p:nvPr/>
        </p:nvSpPr>
        <p:spPr>
          <a:xfrm>
            <a:off x="9145854" y="4853407"/>
            <a:ext cx="1003886" cy="282385"/>
          </a:xfrm>
          <a:prstGeom prst="rect">
            <a:avLst/>
          </a:prstGeom>
          <a:noFill/>
          <a:ln w="28575">
            <a:solidFill>
              <a:srgbClr val="C00000"/>
            </a:solidFill>
          </a:ln>
        </p:spPr>
        <p:txBody>
          <a:bodyPr wrap="square" rtlCol="0">
            <a:spAutoFit/>
          </a:bodyPr>
          <a:lstStyle/>
          <a:p>
            <a:pPr algn="ctr"/>
            <a:r>
              <a:rPr lang="en-US" sz="1235" dirty="0">
                <a:latin typeface="Garamond" panose="02020404030301010803" pitchFamily="18" charset="0"/>
              </a:rPr>
              <a:t>Bathroom</a:t>
            </a:r>
          </a:p>
        </p:txBody>
      </p:sp>
      <p:sp>
        <p:nvSpPr>
          <p:cNvPr id="65" name="TextBox 64"/>
          <p:cNvSpPr txBox="1"/>
          <p:nvPr/>
        </p:nvSpPr>
        <p:spPr>
          <a:xfrm>
            <a:off x="9158448" y="5384345"/>
            <a:ext cx="1003886" cy="282385"/>
          </a:xfrm>
          <a:prstGeom prst="rect">
            <a:avLst/>
          </a:prstGeom>
          <a:noFill/>
          <a:ln w="28575">
            <a:solidFill>
              <a:srgbClr val="C00000"/>
            </a:solidFill>
          </a:ln>
        </p:spPr>
        <p:txBody>
          <a:bodyPr wrap="square" rtlCol="0">
            <a:spAutoFit/>
          </a:bodyPr>
          <a:lstStyle/>
          <a:p>
            <a:pPr algn="ctr"/>
            <a:r>
              <a:rPr lang="en-US" sz="1235" dirty="0">
                <a:latin typeface="Garamond" panose="02020404030301010803" pitchFamily="18" charset="0"/>
              </a:rPr>
              <a:t>Outdoor</a:t>
            </a:r>
          </a:p>
        </p:txBody>
      </p:sp>
      <p:cxnSp>
        <p:nvCxnSpPr>
          <p:cNvPr id="66" name="Straight Arrow Connector 65"/>
          <p:cNvCxnSpPr>
            <a:endCxn id="61" idx="1"/>
          </p:cNvCxnSpPr>
          <p:nvPr/>
        </p:nvCxnSpPr>
        <p:spPr bwMode="auto">
          <a:xfrm flipV="1">
            <a:off x="8817096" y="3379584"/>
            <a:ext cx="308853" cy="113014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7" name="Straight Arrow Connector 66"/>
          <p:cNvCxnSpPr>
            <a:endCxn id="62" idx="1"/>
          </p:cNvCxnSpPr>
          <p:nvPr/>
        </p:nvCxnSpPr>
        <p:spPr bwMode="auto">
          <a:xfrm flipV="1">
            <a:off x="8817096" y="3919801"/>
            <a:ext cx="308853" cy="589923"/>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8" name="Straight Arrow Connector 67"/>
          <p:cNvCxnSpPr>
            <a:endCxn id="63" idx="1"/>
          </p:cNvCxnSpPr>
          <p:nvPr/>
        </p:nvCxnSpPr>
        <p:spPr bwMode="auto">
          <a:xfrm flipV="1">
            <a:off x="8817096" y="4489709"/>
            <a:ext cx="308853" cy="20014"/>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9" name="Straight Arrow Connector 68"/>
          <p:cNvCxnSpPr>
            <a:endCxn id="64" idx="1"/>
          </p:cNvCxnSpPr>
          <p:nvPr/>
        </p:nvCxnSpPr>
        <p:spPr bwMode="auto">
          <a:xfrm>
            <a:off x="8817096" y="4509723"/>
            <a:ext cx="328758" cy="484877"/>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0" name="Straight Arrow Connector 69"/>
          <p:cNvCxnSpPr>
            <a:endCxn id="65" idx="1"/>
          </p:cNvCxnSpPr>
          <p:nvPr/>
        </p:nvCxnSpPr>
        <p:spPr bwMode="auto">
          <a:xfrm>
            <a:off x="8817097" y="4509724"/>
            <a:ext cx="341351" cy="1015814"/>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56" name="TextBox 55">
            <a:extLst>
              <a:ext uri="{FF2B5EF4-FFF2-40B4-BE49-F238E27FC236}">
                <a16:creationId xmlns:a16="http://schemas.microsoft.com/office/drawing/2014/main" id="{EAD48975-CFA7-4C85-8667-EF1B28E5E6E8}"/>
              </a:ext>
            </a:extLst>
          </p:cNvPr>
          <p:cNvSpPr txBox="1"/>
          <p:nvPr/>
        </p:nvSpPr>
        <p:spPr>
          <a:xfrm>
            <a:off x="2982713" y="6640746"/>
            <a:ext cx="6099501" cy="228076"/>
          </a:xfrm>
          <a:prstGeom prst="rect">
            <a:avLst/>
          </a:prstGeom>
          <a:noFill/>
        </p:spPr>
        <p:txBody>
          <a:bodyPr wrap="square" rtlCol="0">
            <a:spAutoFit/>
          </a:bodyPr>
          <a:lstStyle/>
          <a:p>
            <a:pPr algn="ctr"/>
            <a:r>
              <a:rPr lang="en-US" sz="882" dirty="0"/>
              <a:t>Slide credit: Param </a:t>
            </a:r>
            <a:r>
              <a:rPr lang="en-US" sz="882" dirty="0" err="1"/>
              <a:t>Vir</a:t>
            </a:r>
            <a:r>
              <a:rPr lang="en-US" sz="882" dirty="0"/>
              <a:t> Singh – Deep Learning</a:t>
            </a:r>
          </a:p>
        </p:txBody>
      </p:sp>
    </p:spTree>
    <p:extLst>
      <p:ext uri="{BB962C8B-B14F-4D97-AF65-F5344CB8AC3E}">
        <p14:creationId xmlns:p14="http://schemas.microsoft.com/office/powerpoint/2010/main" val="156783356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0507" y="188374"/>
            <a:ext cx="8229600" cy="1143000"/>
          </a:xfrm>
        </p:spPr>
        <p:txBody>
          <a:bodyPr>
            <a:normAutofit/>
          </a:bodyPr>
          <a:lstStyle/>
          <a:p>
            <a:r>
              <a:rPr lang="en-US" dirty="0"/>
              <a:t>From a regular network to CNN</a:t>
            </a:r>
          </a:p>
        </p:txBody>
      </p:sp>
      <p:sp>
        <p:nvSpPr>
          <p:cNvPr id="3" name="Content Placeholder 2"/>
          <p:cNvSpPr>
            <a:spLocks noGrp="1"/>
          </p:cNvSpPr>
          <p:nvPr>
            <p:ph idx="1"/>
          </p:nvPr>
        </p:nvSpPr>
        <p:spPr>
          <a:xfrm>
            <a:off x="2164827" y="1559582"/>
            <a:ext cx="8354799" cy="5121185"/>
          </a:xfrm>
        </p:spPr>
        <p:txBody>
          <a:bodyPr>
            <a:noAutofit/>
          </a:bodyPr>
          <a:lstStyle/>
          <a:p>
            <a:pPr marL="0" indent="0">
              <a:buNone/>
            </a:pPr>
            <a:endParaRPr lang="en-US" sz="2000" dirty="0"/>
          </a:p>
          <a:p>
            <a:endParaRPr lang="en-US" sz="2000" dirty="0"/>
          </a:p>
          <a:p>
            <a:r>
              <a:rPr lang="en-US" sz="2000" dirty="0"/>
              <a:t>We have regarded an input image as a vector of features, x, by virtue of feature detection and selection, like other machine learning applications to learn f(x)</a:t>
            </a:r>
          </a:p>
          <a:p>
            <a:r>
              <a:rPr lang="en-US" sz="2000" dirty="0"/>
              <a:t>We now regard it as is, a 2D image, a 2D grid, a topological discrete lattice, I(</a:t>
            </a:r>
            <a:r>
              <a:rPr lang="en-US" sz="2000" dirty="0" err="1"/>
              <a:t>I,j</a:t>
            </a:r>
            <a:r>
              <a:rPr lang="en-US" sz="2000" dirty="0"/>
              <a:t>)</a:t>
            </a:r>
          </a:p>
          <a:p>
            <a:endParaRPr lang="en-US" sz="2000" dirty="0"/>
          </a:p>
          <a:p>
            <a:r>
              <a:rPr lang="en-US" sz="2000" dirty="0"/>
              <a:t>Converting input images into feature vector loses the spatial neighborhood-ness</a:t>
            </a:r>
          </a:p>
          <a:p>
            <a:r>
              <a:rPr lang="en-US" sz="2000" dirty="0"/>
              <a:t>complexity increases to </a:t>
            </a:r>
            <a:r>
              <a:rPr lang="en-US" sz="2000" dirty="0" err="1"/>
              <a:t>cubics</a:t>
            </a:r>
            <a:endParaRPr lang="en-US" sz="2000" dirty="0"/>
          </a:p>
          <a:p>
            <a:r>
              <a:rPr lang="en-US" sz="2000" dirty="0"/>
              <a:t>Yet, the </a:t>
            </a:r>
            <a:r>
              <a:rPr lang="en-US" sz="2000" dirty="0" err="1"/>
              <a:t>connectivities</a:t>
            </a:r>
            <a:r>
              <a:rPr lang="en-US" sz="2000" dirty="0"/>
              <a:t> become local to reduce the complexity!</a:t>
            </a:r>
          </a:p>
        </p:txBody>
      </p:sp>
    </p:spTree>
    <p:extLst>
      <p:ext uri="{BB962C8B-B14F-4D97-AF65-F5344CB8AC3E}">
        <p14:creationId xmlns:p14="http://schemas.microsoft.com/office/powerpoint/2010/main" val="620385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Slide Number Placeholder 6">
            <a:extLst>
              <a:ext uri="{FF2B5EF4-FFF2-40B4-BE49-F238E27FC236}">
                <a16:creationId xmlns:a16="http://schemas.microsoft.com/office/drawing/2014/main" id="{9426D683-A4F6-3778-0667-DBDBD5B09BEE}"/>
              </a:ext>
            </a:extLst>
          </p:cNvPr>
          <p:cNvSpPr txBox="1">
            <a:spLocks noGrp="1"/>
          </p:cNvSpPr>
          <p:nvPr/>
        </p:nvSpPr>
        <p:spPr bwMode="auto">
          <a:xfrm>
            <a:off x="8763000" y="64770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2FD5728C-FCF9-4B26-B844-CB22551EC435}" type="slidenum">
              <a:rPr lang="en-US" altLang="en-US" sz="1200">
                <a:latin typeface="Tahoma" panose="020B0604030504040204" pitchFamily="34" charset="0"/>
              </a:rPr>
              <a:pPr algn="r"/>
              <a:t>11</a:t>
            </a:fld>
            <a:endParaRPr lang="en-US" altLang="en-US" sz="1200">
              <a:latin typeface="Tahoma" panose="020B0604030504040204" pitchFamily="34" charset="0"/>
            </a:endParaRPr>
          </a:p>
        </p:txBody>
      </p:sp>
      <p:sp>
        <p:nvSpPr>
          <p:cNvPr id="6149" name="Rectangle 4098">
            <a:extLst>
              <a:ext uri="{FF2B5EF4-FFF2-40B4-BE49-F238E27FC236}">
                <a16:creationId xmlns:a16="http://schemas.microsoft.com/office/drawing/2014/main" id="{4E67E9B4-0C7D-2D48-0E58-54C4F47DECC5}"/>
              </a:ext>
            </a:extLst>
          </p:cNvPr>
          <p:cNvSpPr>
            <a:spLocks noGrp="1" noChangeArrowheads="1"/>
          </p:cNvSpPr>
          <p:nvPr>
            <p:ph type="title" idx="4294967295"/>
          </p:nvPr>
        </p:nvSpPr>
        <p:spPr>
          <a:xfrm>
            <a:off x="609600" y="274638"/>
            <a:ext cx="10972800" cy="531813"/>
          </a:xfrm>
          <a:noFill/>
        </p:spPr>
        <p:txBody>
          <a:bodyPr vert="horz" lIns="92075" tIns="46038" rIns="92075" bIns="46038" rtlCol="0" anchor="ctr">
            <a:normAutofit fontScale="90000"/>
          </a:bodyPr>
          <a:lstStyle/>
          <a:p>
            <a:r>
              <a:rPr lang="en-US" altLang="en-US" dirty="0"/>
              <a:t>A  Neuron (= a perceptron)</a:t>
            </a:r>
          </a:p>
        </p:txBody>
      </p:sp>
      <p:sp>
        <p:nvSpPr>
          <p:cNvPr id="6150" name="Rectangle 4099">
            <a:extLst>
              <a:ext uri="{FF2B5EF4-FFF2-40B4-BE49-F238E27FC236}">
                <a16:creationId xmlns:a16="http://schemas.microsoft.com/office/drawing/2014/main" id="{91BD0BB4-DBEA-C00E-66B1-D08C15EB2690}"/>
              </a:ext>
            </a:extLst>
          </p:cNvPr>
          <p:cNvSpPr>
            <a:spLocks noGrp="1" noChangeArrowheads="1"/>
          </p:cNvSpPr>
          <p:nvPr>
            <p:ph type="body" sz="half" idx="4294967295"/>
          </p:nvPr>
        </p:nvSpPr>
        <p:spPr>
          <a:xfrm>
            <a:off x="1981201" y="5159376"/>
            <a:ext cx="7858125" cy="696913"/>
          </a:xfrm>
          <a:noFill/>
        </p:spPr>
        <p:txBody>
          <a:bodyPr vert="horz" lIns="92075" tIns="46038" rIns="92075" bIns="46038" rtlCol="0">
            <a:normAutofit/>
          </a:bodyPr>
          <a:lstStyle/>
          <a:p>
            <a:pPr>
              <a:lnSpc>
                <a:spcPct val="90000"/>
              </a:lnSpc>
            </a:pPr>
            <a:r>
              <a:rPr lang="en-US" altLang="en-US" sz="2200"/>
              <a:t>The </a:t>
            </a:r>
            <a:r>
              <a:rPr lang="en-US" altLang="en-US" sz="2200" i="1"/>
              <a:t>n</a:t>
            </a:r>
            <a:r>
              <a:rPr lang="en-US" altLang="en-US" sz="2200"/>
              <a:t>-dimensional input vector </a:t>
            </a:r>
            <a:r>
              <a:rPr lang="en-US" altLang="en-US" sz="2200" b="1">
                <a:ea typeface="HYGungSo-Bold" pitchFamily="18" charset="-127"/>
              </a:rPr>
              <a:t>x</a:t>
            </a:r>
            <a:r>
              <a:rPr lang="en-US" altLang="en-US" sz="2200"/>
              <a:t> is mapped into variable y by means of the scalar product and a nonlinear function mapping</a:t>
            </a:r>
          </a:p>
        </p:txBody>
      </p:sp>
      <p:grpSp>
        <p:nvGrpSpPr>
          <p:cNvPr id="6151" name="Group 4100">
            <a:extLst>
              <a:ext uri="{FF2B5EF4-FFF2-40B4-BE49-F238E27FC236}">
                <a16:creationId xmlns:a16="http://schemas.microsoft.com/office/drawing/2014/main" id="{4F4A5BB1-6D1A-D96D-338C-E7C1BE25D51A}"/>
              </a:ext>
            </a:extLst>
          </p:cNvPr>
          <p:cNvGrpSpPr>
            <a:grpSpLocks/>
          </p:cNvGrpSpPr>
          <p:nvPr/>
        </p:nvGrpSpPr>
        <p:grpSpPr bwMode="auto">
          <a:xfrm>
            <a:off x="1903413" y="762001"/>
            <a:ext cx="8186738" cy="3883025"/>
            <a:chOff x="228" y="864"/>
            <a:chExt cx="5157" cy="2446"/>
          </a:xfrm>
        </p:grpSpPr>
        <p:sp>
          <p:nvSpPr>
            <p:cNvPr id="6152" name="Rectangle 4101">
              <a:extLst>
                <a:ext uri="{FF2B5EF4-FFF2-40B4-BE49-F238E27FC236}">
                  <a16:creationId xmlns:a16="http://schemas.microsoft.com/office/drawing/2014/main" id="{CC198C77-EFA6-DE6A-FD98-1DAE5E758B04}"/>
                </a:ext>
              </a:extLst>
            </p:cNvPr>
            <p:cNvSpPr>
              <a:spLocks noChangeArrowheads="1"/>
            </p:cNvSpPr>
            <p:nvPr/>
          </p:nvSpPr>
          <p:spPr bwMode="auto">
            <a:xfrm>
              <a:off x="3213" y="882"/>
              <a:ext cx="19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i="1"/>
                <a:t>t</a:t>
              </a:r>
              <a:endParaRPr lang="en-US" altLang="en-US" sz="3600" i="1" baseline="-25000"/>
            </a:p>
          </p:txBody>
        </p:sp>
        <p:sp>
          <p:nvSpPr>
            <p:cNvPr id="6153" name="Rectangle 4102">
              <a:extLst>
                <a:ext uri="{FF2B5EF4-FFF2-40B4-BE49-F238E27FC236}">
                  <a16:creationId xmlns:a16="http://schemas.microsoft.com/office/drawing/2014/main" id="{C3FF2A91-E485-32AC-86A3-022D97113D41}"/>
                </a:ext>
              </a:extLst>
            </p:cNvPr>
            <p:cNvSpPr>
              <a:spLocks noChangeArrowheads="1"/>
            </p:cNvSpPr>
            <p:nvPr/>
          </p:nvSpPr>
          <p:spPr bwMode="auto">
            <a:xfrm>
              <a:off x="2869" y="864"/>
              <a:ext cx="233"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4400">
                  <a:latin typeface="Times New Roman" panose="02020603050405020304" pitchFamily="18" charset="0"/>
                </a:rPr>
                <a:t>-</a:t>
              </a:r>
            </a:p>
          </p:txBody>
        </p:sp>
        <p:grpSp>
          <p:nvGrpSpPr>
            <p:cNvPr id="6154" name="Group 4103">
              <a:extLst>
                <a:ext uri="{FF2B5EF4-FFF2-40B4-BE49-F238E27FC236}">
                  <a16:creationId xmlns:a16="http://schemas.microsoft.com/office/drawing/2014/main" id="{CF57E021-5575-BF97-BF66-D8504463F856}"/>
                </a:ext>
              </a:extLst>
            </p:cNvPr>
            <p:cNvGrpSpPr>
              <a:grpSpLocks/>
            </p:cNvGrpSpPr>
            <p:nvPr/>
          </p:nvGrpSpPr>
          <p:grpSpPr bwMode="auto">
            <a:xfrm>
              <a:off x="228" y="946"/>
              <a:ext cx="5157" cy="2364"/>
              <a:chOff x="228" y="946"/>
              <a:chExt cx="5157" cy="2364"/>
            </a:xfrm>
          </p:grpSpPr>
          <p:sp>
            <p:nvSpPr>
              <p:cNvPr id="6155" name="Oval 4104">
                <a:extLst>
                  <a:ext uri="{FF2B5EF4-FFF2-40B4-BE49-F238E27FC236}">
                    <a16:creationId xmlns:a16="http://schemas.microsoft.com/office/drawing/2014/main" id="{791E05F1-5D5C-4481-15F9-7379E2EA4021}"/>
                  </a:ext>
                </a:extLst>
              </p:cNvPr>
              <p:cNvSpPr>
                <a:spLocks noChangeArrowheads="1"/>
              </p:cNvSpPr>
              <p:nvPr/>
            </p:nvSpPr>
            <p:spPr bwMode="auto">
              <a:xfrm>
                <a:off x="1217" y="1090"/>
                <a:ext cx="480" cy="1584"/>
              </a:xfrm>
              <a:prstGeom prst="ellipse">
                <a:avLst/>
              </a:pr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latin typeface="Tahoma" panose="020B0604030504040204" pitchFamily="34" charset="0"/>
                </a:endParaRPr>
              </a:p>
            </p:txBody>
          </p:sp>
          <p:sp>
            <p:nvSpPr>
              <p:cNvPr id="6156" name="Oval 4105">
                <a:extLst>
                  <a:ext uri="{FF2B5EF4-FFF2-40B4-BE49-F238E27FC236}">
                    <a16:creationId xmlns:a16="http://schemas.microsoft.com/office/drawing/2014/main" id="{B49C3B17-78C2-6EB9-948F-C75D0127831C}"/>
                  </a:ext>
                </a:extLst>
              </p:cNvPr>
              <p:cNvSpPr>
                <a:spLocks noChangeArrowheads="1"/>
              </p:cNvSpPr>
              <p:nvPr/>
            </p:nvSpPr>
            <p:spPr bwMode="auto">
              <a:xfrm>
                <a:off x="393" y="1081"/>
                <a:ext cx="478" cy="1582"/>
              </a:xfrm>
              <a:prstGeom prst="ellipse">
                <a:avLst/>
              </a:prstGeom>
              <a:solidFill>
                <a:srgbClr val="66FFFF"/>
              </a:solidFill>
              <a:ln w="12700">
                <a:solidFill>
                  <a:srgbClr val="66FFFF"/>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latin typeface="Tahoma" panose="020B0604030504040204" pitchFamily="34" charset="0"/>
                </a:endParaRPr>
              </a:p>
            </p:txBody>
          </p:sp>
          <p:sp>
            <p:nvSpPr>
              <p:cNvPr id="6157" name="Line 4106">
                <a:extLst>
                  <a:ext uri="{FF2B5EF4-FFF2-40B4-BE49-F238E27FC236}">
                    <a16:creationId xmlns:a16="http://schemas.microsoft.com/office/drawing/2014/main" id="{667AB12E-DF6E-2A12-00AB-83A744DF8C81}"/>
                  </a:ext>
                </a:extLst>
              </p:cNvPr>
              <p:cNvSpPr>
                <a:spLocks noChangeShapeType="1"/>
              </p:cNvSpPr>
              <p:nvPr/>
            </p:nvSpPr>
            <p:spPr bwMode="auto">
              <a:xfrm>
                <a:off x="2698" y="1895"/>
                <a:ext cx="681" cy="1"/>
              </a:xfrm>
              <a:prstGeom prst="line">
                <a:avLst/>
              </a:prstGeom>
              <a:noFill/>
              <a:ln w="12700">
                <a:solidFill>
                  <a:srgbClr val="000000"/>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58" name="Rectangle 4107">
                <a:extLst>
                  <a:ext uri="{FF2B5EF4-FFF2-40B4-BE49-F238E27FC236}">
                    <a16:creationId xmlns:a16="http://schemas.microsoft.com/office/drawing/2014/main" id="{1DBF9417-DBD2-F703-C542-1A6A14724A4E}"/>
                  </a:ext>
                </a:extLst>
              </p:cNvPr>
              <p:cNvSpPr>
                <a:spLocks noChangeArrowheads="1"/>
              </p:cNvSpPr>
              <p:nvPr/>
            </p:nvSpPr>
            <p:spPr bwMode="auto">
              <a:xfrm>
                <a:off x="3365" y="1653"/>
                <a:ext cx="515" cy="488"/>
              </a:xfrm>
              <a:prstGeom prst="rect">
                <a:avLst/>
              </a:prstGeom>
              <a:solidFill>
                <a:srgbClr val="00FF99"/>
              </a:solidFill>
              <a:ln w="12700">
                <a:solidFill>
                  <a:srgbClr val="00FF99"/>
                </a:solidFill>
                <a:miter lim="800000"/>
                <a:headEnd/>
                <a:tailEnd/>
              </a:ln>
            </p:spPr>
            <p:txBody>
              <a:bodyPr lIns="92075" tIns="46038" rIns="92075" bIns="4603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4400" i="1" dirty="0">
                    <a:latin typeface="Times New Roman" panose="02020603050405020304" pitchFamily="18" charset="0"/>
                  </a:rPr>
                  <a:t>f</a:t>
                </a:r>
              </a:p>
            </p:txBody>
          </p:sp>
          <p:sp>
            <p:nvSpPr>
              <p:cNvPr id="6159" name="Line 4108">
                <a:extLst>
                  <a:ext uri="{FF2B5EF4-FFF2-40B4-BE49-F238E27FC236}">
                    <a16:creationId xmlns:a16="http://schemas.microsoft.com/office/drawing/2014/main" id="{A2B78FDD-BC98-4EB8-1744-829A568E9AAF}"/>
                  </a:ext>
                </a:extLst>
              </p:cNvPr>
              <p:cNvSpPr>
                <a:spLocks noChangeShapeType="1"/>
              </p:cNvSpPr>
              <p:nvPr/>
            </p:nvSpPr>
            <p:spPr bwMode="auto">
              <a:xfrm>
                <a:off x="3888" y="1905"/>
                <a:ext cx="911" cy="0"/>
              </a:xfrm>
              <a:prstGeom prst="line">
                <a:avLst/>
              </a:prstGeom>
              <a:noFill/>
              <a:ln w="12700">
                <a:solidFill>
                  <a:srgbClr val="000000"/>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60" name="Rectangle 4109">
                <a:extLst>
                  <a:ext uri="{FF2B5EF4-FFF2-40B4-BE49-F238E27FC236}">
                    <a16:creationId xmlns:a16="http://schemas.microsoft.com/office/drawing/2014/main" id="{4DB14D91-29DE-0A2B-14B0-025218F2799B}"/>
                  </a:ext>
                </a:extLst>
              </p:cNvPr>
              <p:cNvSpPr>
                <a:spLocks noChangeArrowheads="1"/>
              </p:cNvSpPr>
              <p:nvPr/>
            </p:nvSpPr>
            <p:spPr bwMode="auto">
              <a:xfrm>
                <a:off x="1978" y="2786"/>
                <a:ext cx="909" cy="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400" b="1">
                    <a:latin typeface="Times New Roman" panose="02020603050405020304" pitchFamily="18" charset="0"/>
                  </a:rPr>
                  <a:t>weighted </a:t>
                </a:r>
              </a:p>
              <a:p>
                <a:pPr algn="ctr" eaLnBrk="0" hangingPunct="0"/>
                <a:r>
                  <a:rPr lang="en-US" altLang="en-US" sz="2400" b="1">
                    <a:latin typeface="Times New Roman" panose="02020603050405020304" pitchFamily="18" charset="0"/>
                  </a:rPr>
                  <a:t>sum</a:t>
                </a:r>
                <a:endParaRPr lang="en-US" altLang="en-US" sz="2400">
                  <a:latin typeface="Times New Roman" panose="02020603050405020304" pitchFamily="18" charset="0"/>
                </a:endParaRPr>
              </a:p>
            </p:txBody>
          </p:sp>
          <p:sp>
            <p:nvSpPr>
              <p:cNvPr id="6161" name="Rectangle 4110">
                <a:extLst>
                  <a:ext uri="{FF2B5EF4-FFF2-40B4-BE49-F238E27FC236}">
                    <a16:creationId xmlns:a16="http://schemas.microsoft.com/office/drawing/2014/main" id="{0529509E-F044-D7D8-AFA9-E57DB1B95F83}"/>
                  </a:ext>
                </a:extLst>
              </p:cNvPr>
              <p:cNvSpPr>
                <a:spLocks noChangeArrowheads="1"/>
              </p:cNvSpPr>
              <p:nvPr/>
            </p:nvSpPr>
            <p:spPr bwMode="auto">
              <a:xfrm>
                <a:off x="228" y="2786"/>
                <a:ext cx="795" cy="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400" b="1">
                    <a:latin typeface="Times New Roman" panose="02020603050405020304" pitchFamily="18" charset="0"/>
                  </a:rPr>
                  <a:t>Input</a:t>
                </a:r>
              </a:p>
              <a:p>
                <a:pPr algn="ctr" eaLnBrk="0" hangingPunct="0"/>
                <a:r>
                  <a:rPr lang="en-US" altLang="en-US" sz="2400" b="1">
                    <a:latin typeface="Times New Roman" panose="02020603050405020304" pitchFamily="18" charset="0"/>
                  </a:rPr>
                  <a:t>vector </a:t>
                </a:r>
                <a:r>
                  <a:rPr lang="en-US" altLang="en-US" sz="2400" b="1">
                    <a:latin typeface="Tahoma" panose="020B0604030504040204" pitchFamily="34" charset="0"/>
                    <a:ea typeface="HYGungSo-Bold" pitchFamily="18" charset="-127"/>
                  </a:rPr>
                  <a:t>x</a:t>
                </a:r>
              </a:p>
            </p:txBody>
          </p:sp>
          <p:sp>
            <p:nvSpPr>
              <p:cNvPr id="6162" name="Rectangle 4111">
                <a:extLst>
                  <a:ext uri="{FF2B5EF4-FFF2-40B4-BE49-F238E27FC236}">
                    <a16:creationId xmlns:a16="http://schemas.microsoft.com/office/drawing/2014/main" id="{9E5E9186-50BE-9D1F-00E7-FD29B21A4AC0}"/>
                  </a:ext>
                </a:extLst>
              </p:cNvPr>
              <p:cNvSpPr>
                <a:spLocks noChangeArrowheads="1"/>
              </p:cNvSpPr>
              <p:nvPr/>
            </p:nvSpPr>
            <p:spPr bwMode="auto">
              <a:xfrm>
                <a:off x="4583" y="2027"/>
                <a:ext cx="80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400" b="1">
                    <a:latin typeface="Times New Roman" panose="02020603050405020304" pitchFamily="18" charset="0"/>
                  </a:rPr>
                  <a:t>output </a:t>
                </a:r>
                <a:r>
                  <a:rPr lang="en-US" altLang="en-US" sz="2400" b="1" i="1">
                    <a:latin typeface="Times New Roman" panose="02020603050405020304" pitchFamily="18" charset="0"/>
                  </a:rPr>
                  <a:t>y</a:t>
                </a:r>
                <a:endParaRPr lang="en-US" altLang="en-US" sz="2400" i="1">
                  <a:latin typeface="Times New Roman" panose="02020603050405020304" pitchFamily="18" charset="0"/>
                </a:endParaRPr>
              </a:p>
            </p:txBody>
          </p:sp>
          <p:sp>
            <p:nvSpPr>
              <p:cNvPr id="6163" name="Rectangle 4112">
                <a:extLst>
                  <a:ext uri="{FF2B5EF4-FFF2-40B4-BE49-F238E27FC236}">
                    <a16:creationId xmlns:a16="http://schemas.microsoft.com/office/drawing/2014/main" id="{4447ABE4-3116-E159-F923-CF71FFD7BAEE}"/>
                  </a:ext>
                </a:extLst>
              </p:cNvPr>
              <p:cNvSpPr>
                <a:spLocks noChangeArrowheads="1"/>
              </p:cNvSpPr>
              <p:nvPr/>
            </p:nvSpPr>
            <p:spPr bwMode="auto">
              <a:xfrm>
                <a:off x="3114" y="2786"/>
                <a:ext cx="978" cy="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400" b="1">
                    <a:latin typeface="Times New Roman" panose="02020603050405020304" pitchFamily="18" charset="0"/>
                  </a:rPr>
                  <a:t>Activation</a:t>
                </a:r>
                <a:endParaRPr lang="en-US" altLang="en-US" sz="2400">
                  <a:latin typeface="Times New Roman" panose="02020603050405020304" pitchFamily="18" charset="0"/>
                </a:endParaRPr>
              </a:p>
              <a:p>
                <a:pPr algn="ctr" eaLnBrk="0" hangingPunct="0"/>
                <a:r>
                  <a:rPr lang="en-US" altLang="en-US" sz="2400" b="1">
                    <a:latin typeface="Times New Roman" panose="02020603050405020304" pitchFamily="18" charset="0"/>
                  </a:rPr>
                  <a:t>function</a:t>
                </a:r>
                <a:endParaRPr lang="en-US" altLang="en-US" sz="2400">
                  <a:latin typeface="Times New Roman" panose="02020603050405020304" pitchFamily="18" charset="0"/>
                </a:endParaRPr>
              </a:p>
            </p:txBody>
          </p:sp>
          <p:sp>
            <p:nvSpPr>
              <p:cNvPr id="6164" name="Oval 4113">
                <a:extLst>
                  <a:ext uri="{FF2B5EF4-FFF2-40B4-BE49-F238E27FC236}">
                    <a16:creationId xmlns:a16="http://schemas.microsoft.com/office/drawing/2014/main" id="{5CC395D5-B685-49A4-42F4-10069E3349AF}"/>
                  </a:ext>
                </a:extLst>
              </p:cNvPr>
              <p:cNvSpPr>
                <a:spLocks noChangeArrowheads="1"/>
              </p:cNvSpPr>
              <p:nvPr/>
            </p:nvSpPr>
            <p:spPr bwMode="auto">
              <a:xfrm>
                <a:off x="2755" y="946"/>
                <a:ext cx="401" cy="402"/>
              </a:xfrm>
              <a:prstGeom prst="ellipse">
                <a:avLst/>
              </a:prstGeom>
              <a:solidFill>
                <a:srgbClr val="00FFCC"/>
              </a:solidFill>
              <a:ln w="12700">
                <a:solidFill>
                  <a:srgbClr val="000000"/>
                </a:solidFill>
                <a:round/>
                <a:headEnd/>
                <a:tailEnd/>
              </a:ln>
            </p:spPr>
            <p:txBody>
              <a:bodyPr wrap="none" lIns="92075" tIns="46038" rIns="92075" bIns="4603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US" altLang="en-US" sz="2400">
                  <a:latin typeface="Times New Roman" panose="02020603050405020304" pitchFamily="18" charset="0"/>
                </a:endParaRPr>
              </a:p>
            </p:txBody>
          </p:sp>
          <p:sp>
            <p:nvSpPr>
              <p:cNvPr id="6165" name="Line 4114">
                <a:extLst>
                  <a:ext uri="{FF2B5EF4-FFF2-40B4-BE49-F238E27FC236}">
                    <a16:creationId xmlns:a16="http://schemas.microsoft.com/office/drawing/2014/main" id="{B4FFFDF2-6354-3533-0BA3-DE83BD28BE44}"/>
                  </a:ext>
                </a:extLst>
              </p:cNvPr>
              <p:cNvSpPr>
                <a:spLocks noChangeShapeType="1"/>
              </p:cNvSpPr>
              <p:nvPr/>
            </p:nvSpPr>
            <p:spPr bwMode="auto">
              <a:xfrm>
                <a:off x="2955" y="1350"/>
                <a:ext cx="0" cy="565"/>
              </a:xfrm>
              <a:prstGeom prst="line">
                <a:avLst/>
              </a:prstGeom>
              <a:noFill/>
              <a:ln w="12700">
                <a:solidFill>
                  <a:srgbClr val="000000"/>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66" name="Rectangle 4115">
                <a:extLst>
                  <a:ext uri="{FF2B5EF4-FFF2-40B4-BE49-F238E27FC236}">
                    <a16:creationId xmlns:a16="http://schemas.microsoft.com/office/drawing/2014/main" id="{9D7320FB-C81A-914E-7CCF-C536526DBF5C}"/>
                  </a:ext>
                </a:extLst>
              </p:cNvPr>
              <p:cNvSpPr>
                <a:spLocks noChangeArrowheads="1"/>
              </p:cNvSpPr>
              <p:nvPr/>
            </p:nvSpPr>
            <p:spPr bwMode="auto">
              <a:xfrm>
                <a:off x="1008" y="2786"/>
                <a:ext cx="851" cy="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400" b="1">
                    <a:latin typeface="Times New Roman" panose="02020603050405020304" pitchFamily="18" charset="0"/>
                  </a:rPr>
                  <a:t>weight</a:t>
                </a:r>
              </a:p>
              <a:p>
                <a:pPr algn="ctr" eaLnBrk="0" hangingPunct="0"/>
                <a:r>
                  <a:rPr lang="en-US" altLang="en-US" sz="2400" b="1">
                    <a:latin typeface="Times New Roman" panose="02020603050405020304" pitchFamily="18" charset="0"/>
                  </a:rPr>
                  <a:t>vector </a:t>
                </a:r>
                <a:r>
                  <a:rPr lang="en-US" altLang="en-US" sz="2400" b="1">
                    <a:latin typeface="Tahoma" panose="020B0604030504040204" pitchFamily="34" charset="0"/>
                    <a:ea typeface="HYGungSo-Bold" pitchFamily="18" charset="-127"/>
                  </a:rPr>
                  <a:t>w</a:t>
                </a:r>
                <a:endParaRPr lang="en-US" altLang="en-US" sz="2400">
                  <a:latin typeface="Tahoma" panose="020B0604030504040204" pitchFamily="34" charset="0"/>
                  <a:ea typeface="HYGungSo-Bold" pitchFamily="18" charset="-127"/>
                </a:endParaRPr>
              </a:p>
            </p:txBody>
          </p:sp>
          <p:sp>
            <p:nvSpPr>
              <p:cNvPr id="6167" name="Freeform 4116">
                <a:extLst>
                  <a:ext uri="{FF2B5EF4-FFF2-40B4-BE49-F238E27FC236}">
                    <a16:creationId xmlns:a16="http://schemas.microsoft.com/office/drawing/2014/main" id="{C6AD1C8A-5471-77EA-4F84-AD2D1CA9CFF7}"/>
                  </a:ext>
                </a:extLst>
              </p:cNvPr>
              <p:cNvSpPr>
                <a:spLocks/>
              </p:cNvSpPr>
              <p:nvPr/>
            </p:nvSpPr>
            <p:spPr bwMode="auto">
              <a:xfrm>
                <a:off x="2101" y="1271"/>
                <a:ext cx="568" cy="1220"/>
              </a:xfrm>
              <a:custGeom>
                <a:avLst/>
                <a:gdLst>
                  <a:gd name="T0" fmla="*/ 0 w 568"/>
                  <a:gd name="T1" fmla="*/ 0 h 1220"/>
                  <a:gd name="T2" fmla="*/ 0 w 568"/>
                  <a:gd name="T3" fmla="*/ 1219 h 1220"/>
                  <a:gd name="T4" fmla="*/ 254 w 568"/>
                  <a:gd name="T5" fmla="*/ 1219 h 1220"/>
                  <a:gd name="T6" fmla="*/ 567 w 568"/>
                  <a:gd name="T7" fmla="*/ 632 h 1220"/>
                  <a:gd name="T8" fmla="*/ 254 w 568"/>
                  <a:gd name="T9" fmla="*/ 14 h 1220"/>
                  <a:gd name="T10" fmla="*/ 0 w 568"/>
                  <a:gd name="T11" fmla="*/ 0 h 1220"/>
                  <a:gd name="T12" fmla="*/ 0 60000 65536"/>
                  <a:gd name="T13" fmla="*/ 0 60000 65536"/>
                  <a:gd name="T14" fmla="*/ 0 60000 65536"/>
                  <a:gd name="T15" fmla="*/ 0 60000 65536"/>
                  <a:gd name="T16" fmla="*/ 0 60000 65536"/>
                  <a:gd name="T17" fmla="*/ 0 60000 65536"/>
                  <a:gd name="T18" fmla="*/ 0 w 568"/>
                  <a:gd name="T19" fmla="*/ 0 h 1220"/>
                  <a:gd name="T20" fmla="*/ 568 w 568"/>
                  <a:gd name="T21" fmla="*/ 1220 h 1220"/>
                </a:gdLst>
                <a:ahLst/>
                <a:cxnLst>
                  <a:cxn ang="T12">
                    <a:pos x="T0" y="T1"/>
                  </a:cxn>
                  <a:cxn ang="T13">
                    <a:pos x="T2" y="T3"/>
                  </a:cxn>
                  <a:cxn ang="T14">
                    <a:pos x="T4" y="T5"/>
                  </a:cxn>
                  <a:cxn ang="T15">
                    <a:pos x="T6" y="T7"/>
                  </a:cxn>
                  <a:cxn ang="T16">
                    <a:pos x="T8" y="T9"/>
                  </a:cxn>
                  <a:cxn ang="T17">
                    <a:pos x="T10" y="T11"/>
                  </a:cxn>
                </a:cxnLst>
                <a:rect l="T18" t="T19" r="T20" b="T21"/>
                <a:pathLst>
                  <a:path w="568" h="1220">
                    <a:moveTo>
                      <a:pt x="0" y="0"/>
                    </a:moveTo>
                    <a:lnTo>
                      <a:pt x="0" y="1219"/>
                    </a:lnTo>
                    <a:lnTo>
                      <a:pt x="254" y="1219"/>
                    </a:lnTo>
                    <a:lnTo>
                      <a:pt x="567" y="632"/>
                    </a:lnTo>
                    <a:lnTo>
                      <a:pt x="254" y="14"/>
                    </a:lnTo>
                    <a:lnTo>
                      <a:pt x="0" y="0"/>
                    </a:lnTo>
                  </a:path>
                </a:pathLst>
              </a:custGeom>
              <a:solidFill>
                <a:srgbClr val="99CCFF"/>
              </a:solidFill>
              <a:ln w="12700" cap="rnd">
                <a:solidFill>
                  <a:srgbClr val="00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latin typeface="Tahoma" panose="020B0604030504040204" pitchFamily="34" charset="0"/>
                </a:endParaRPr>
              </a:p>
            </p:txBody>
          </p:sp>
          <p:sp>
            <p:nvSpPr>
              <p:cNvPr id="6168" name="Rectangle 4117">
                <a:extLst>
                  <a:ext uri="{FF2B5EF4-FFF2-40B4-BE49-F238E27FC236}">
                    <a16:creationId xmlns:a16="http://schemas.microsoft.com/office/drawing/2014/main" id="{6ACAC292-8900-5CAB-50AA-F99F7A347D98}"/>
                  </a:ext>
                </a:extLst>
              </p:cNvPr>
              <p:cNvSpPr>
                <a:spLocks noChangeArrowheads="1"/>
              </p:cNvSpPr>
              <p:nvPr/>
            </p:nvSpPr>
            <p:spPr bwMode="auto">
              <a:xfrm>
                <a:off x="2153" y="1667"/>
                <a:ext cx="321"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600">
                    <a:latin typeface="Symbol" panose="05050102010706020507" pitchFamily="18" charset="2"/>
                  </a:rPr>
                  <a:t>å</a:t>
                </a:r>
              </a:p>
            </p:txBody>
          </p:sp>
          <p:sp>
            <p:nvSpPr>
              <p:cNvPr id="6169" name="Line 4118">
                <a:extLst>
                  <a:ext uri="{FF2B5EF4-FFF2-40B4-BE49-F238E27FC236}">
                    <a16:creationId xmlns:a16="http://schemas.microsoft.com/office/drawing/2014/main" id="{7F8FCE5E-6A60-DB10-F42C-386F99952AAA}"/>
                  </a:ext>
                </a:extLst>
              </p:cNvPr>
              <p:cNvSpPr>
                <a:spLocks noChangeShapeType="1"/>
              </p:cNvSpPr>
              <p:nvPr/>
            </p:nvSpPr>
            <p:spPr bwMode="auto">
              <a:xfrm>
                <a:off x="1680" y="1406"/>
                <a:ext cx="430" cy="0"/>
              </a:xfrm>
              <a:prstGeom prst="line">
                <a:avLst/>
              </a:prstGeom>
              <a:noFill/>
              <a:ln w="12700">
                <a:solidFill>
                  <a:srgbClr val="000000"/>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70" name="Rectangle 4119">
                <a:extLst>
                  <a:ext uri="{FF2B5EF4-FFF2-40B4-BE49-F238E27FC236}">
                    <a16:creationId xmlns:a16="http://schemas.microsoft.com/office/drawing/2014/main" id="{4C340BC9-941E-0356-66F4-8E237F364FF6}"/>
                  </a:ext>
                </a:extLst>
              </p:cNvPr>
              <p:cNvSpPr>
                <a:spLocks noChangeArrowheads="1"/>
              </p:cNvSpPr>
              <p:nvPr/>
            </p:nvSpPr>
            <p:spPr bwMode="auto">
              <a:xfrm>
                <a:off x="1312" y="1259"/>
                <a:ext cx="311"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400" i="1">
                    <a:latin typeface="Times New Roman" panose="02020603050405020304" pitchFamily="18" charset="0"/>
                  </a:rPr>
                  <a:t>w</a:t>
                </a:r>
                <a:r>
                  <a:rPr lang="en-US" altLang="en-US" sz="2400" i="1" baseline="-25000">
                    <a:latin typeface="Times New Roman" panose="02020603050405020304" pitchFamily="18" charset="0"/>
                  </a:rPr>
                  <a:t>0</a:t>
                </a:r>
              </a:p>
            </p:txBody>
          </p:sp>
          <p:sp>
            <p:nvSpPr>
              <p:cNvPr id="6171" name="Line 4120">
                <a:extLst>
                  <a:ext uri="{FF2B5EF4-FFF2-40B4-BE49-F238E27FC236}">
                    <a16:creationId xmlns:a16="http://schemas.microsoft.com/office/drawing/2014/main" id="{61F06B80-D416-E2AD-7594-E2B0D9B4FF6B}"/>
                  </a:ext>
                </a:extLst>
              </p:cNvPr>
              <p:cNvSpPr>
                <a:spLocks noChangeShapeType="1"/>
              </p:cNvSpPr>
              <p:nvPr/>
            </p:nvSpPr>
            <p:spPr bwMode="auto">
              <a:xfrm>
                <a:off x="854" y="1406"/>
                <a:ext cx="431" cy="0"/>
              </a:xfrm>
              <a:prstGeom prst="line">
                <a:avLst/>
              </a:prstGeom>
              <a:noFill/>
              <a:ln w="12700">
                <a:solidFill>
                  <a:srgbClr val="000000"/>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72" name="Line 4121">
                <a:extLst>
                  <a:ext uri="{FF2B5EF4-FFF2-40B4-BE49-F238E27FC236}">
                    <a16:creationId xmlns:a16="http://schemas.microsoft.com/office/drawing/2014/main" id="{1CFBBE99-2BF1-911D-80D9-FE23B39A43E2}"/>
                  </a:ext>
                </a:extLst>
              </p:cNvPr>
              <p:cNvSpPr>
                <a:spLocks noChangeShapeType="1"/>
              </p:cNvSpPr>
              <p:nvPr/>
            </p:nvSpPr>
            <p:spPr bwMode="auto">
              <a:xfrm>
                <a:off x="1671" y="1762"/>
                <a:ext cx="430" cy="0"/>
              </a:xfrm>
              <a:prstGeom prst="line">
                <a:avLst/>
              </a:prstGeom>
              <a:noFill/>
              <a:ln w="12700">
                <a:solidFill>
                  <a:srgbClr val="000000"/>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73" name="Rectangle 4122">
                <a:extLst>
                  <a:ext uri="{FF2B5EF4-FFF2-40B4-BE49-F238E27FC236}">
                    <a16:creationId xmlns:a16="http://schemas.microsoft.com/office/drawing/2014/main" id="{94C35BAD-58ED-C334-FC3C-55DC43818BBD}"/>
                  </a:ext>
                </a:extLst>
              </p:cNvPr>
              <p:cNvSpPr>
                <a:spLocks noChangeArrowheads="1"/>
              </p:cNvSpPr>
              <p:nvPr/>
            </p:nvSpPr>
            <p:spPr bwMode="auto">
              <a:xfrm>
                <a:off x="1303" y="1615"/>
                <a:ext cx="311"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400" i="1">
                    <a:latin typeface="Times New Roman" panose="02020603050405020304" pitchFamily="18" charset="0"/>
                  </a:rPr>
                  <a:t>w</a:t>
                </a:r>
                <a:r>
                  <a:rPr lang="en-US" altLang="en-US" sz="2400" i="1" baseline="-25000">
                    <a:latin typeface="Times New Roman" panose="02020603050405020304" pitchFamily="18" charset="0"/>
                  </a:rPr>
                  <a:t>1</a:t>
                </a:r>
              </a:p>
            </p:txBody>
          </p:sp>
          <p:sp>
            <p:nvSpPr>
              <p:cNvPr id="6174" name="Line 4123">
                <a:extLst>
                  <a:ext uri="{FF2B5EF4-FFF2-40B4-BE49-F238E27FC236}">
                    <a16:creationId xmlns:a16="http://schemas.microsoft.com/office/drawing/2014/main" id="{AFEDFCBD-4D4D-8420-E547-662E0F224359}"/>
                  </a:ext>
                </a:extLst>
              </p:cNvPr>
              <p:cNvSpPr>
                <a:spLocks noChangeShapeType="1"/>
              </p:cNvSpPr>
              <p:nvPr/>
            </p:nvSpPr>
            <p:spPr bwMode="auto">
              <a:xfrm>
                <a:off x="845" y="1762"/>
                <a:ext cx="431" cy="0"/>
              </a:xfrm>
              <a:prstGeom prst="line">
                <a:avLst/>
              </a:prstGeom>
              <a:noFill/>
              <a:ln w="12700">
                <a:solidFill>
                  <a:srgbClr val="000000"/>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75" name="Line 4124">
                <a:extLst>
                  <a:ext uri="{FF2B5EF4-FFF2-40B4-BE49-F238E27FC236}">
                    <a16:creationId xmlns:a16="http://schemas.microsoft.com/office/drawing/2014/main" id="{6E64955C-CF24-20E7-517B-BBBDC45CCE7E}"/>
                  </a:ext>
                </a:extLst>
              </p:cNvPr>
              <p:cNvSpPr>
                <a:spLocks noChangeShapeType="1"/>
              </p:cNvSpPr>
              <p:nvPr/>
            </p:nvSpPr>
            <p:spPr bwMode="auto">
              <a:xfrm>
                <a:off x="1670" y="2346"/>
                <a:ext cx="430" cy="0"/>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76" name="Rectangle 4125">
                <a:extLst>
                  <a:ext uri="{FF2B5EF4-FFF2-40B4-BE49-F238E27FC236}">
                    <a16:creationId xmlns:a16="http://schemas.microsoft.com/office/drawing/2014/main" id="{5966ABE7-BB55-5467-9EC1-E01A2C270EBF}"/>
                  </a:ext>
                </a:extLst>
              </p:cNvPr>
              <p:cNvSpPr>
                <a:spLocks noChangeArrowheads="1"/>
              </p:cNvSpPr>
              <p:nvPr/>
            </p:nvSpPr>
            <p:spPr bwMode="auto">
              <a:xfrm>
                <a:off x="1302" y="2199"/>
                <a:ext cx="311"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400" i="1">
                    <a:latin typeface="Times New Roman" panose="02020603050405020304" pitchFamily="18" charset="0"/>
                  </a:rPr>
                  <a:t>w</a:t>
                </a:r>
                <a:r>
                  <a:rPr lang="en-US" altLang="en-US" sz="2400" i="1" baseline="-25000">
                    <a:latin typeface="Times New Roman" panose="02020603050405020304" pitchFamily="18" charset="0"/>
                  </a:rPr>
                  <a:t>n</a:t>
                </a:r>
              </a:p>
            </p:txBody>
          </p:sp>
          <p:sp>
            <p:nvSpPr>
              <p:cNvPr id="6177" name="Line 4126">
                <a:extLst>
                  <a:ext uri="{FF2B5EF4-FFF2-40B4-BE49-F238E27FC236}">
                    <a16:creationId xmlns:a16="http://schemas.microsoft.com/office/drawing/2014/main" id="{44043927-F120-1E62-0E04-73BA5A3007A3}"/>
                  </a:ext>
                </a:extLst>
              </p:cNvPr>
              <p:cNvSpPr>
                <a:spLocks noChangeShapeType="1"/>
              </p:cNvSpPr>
              <p:nvPr/>
            </p:nvSpPr>
            <p:spPr bwMode="auto">
              <a:xfrm>
                <a:off x="844" y="2346"/>
                <a:ext cx="431" cy="0"/>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78" name="Rectangle 4127">
                <a:extLst>
                  <a:ext uri="{FF2B5EF4-FFF2-40B4-BE49-F238E27FC236}">
                    <a16:creationId xmlns:a16="http://schemas.microsoft.com/office/drawing/2014/main" id="{EF931E6B-7B48-8B9C-AAD0-37CABF5CA311}"/>
                  </a:ext>
                </a:extLst>
              </p:cNvPr>
              <p:cNvSpPr>
                <a:spLocks noChangeArrowheads="1"/>
              </p:cNvSpPr>
              <p:nvPr/>
            </p:nvSpPr>
            <p:spPr bwMode="auto">
              <a:xfrm>
                <a:off x="470" y="1231"/>
                <a:ext cx="26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400" i="1">
                    <a:latin typeface="Times New Roman" panose="02020603050405020304" pitchFamily="18" charset="0"/>
                  </a:rPr>
                  <a:t>x</a:t>
                </a:r>
                <a:r>
                  <a:rPr lang="en-US" altLang="en-US" sz="2400" i="1" baseline="-25000">
                    <a:latin typeface="Times New Roman" panose="02020603050405020304" pitchFamily="18" charset="0"/>
                  </a:rPr>
                  <a:t>0</a:t>
                </a:r>
              </a:p>
            </p:txBody>
          </p:sp>
          <p:sp>
            <p:nvSpPr>
              <p:cNvPr id="6179" name="Rectangle 4128">
                <a:extLst>
                  <a:ext uri="{FF2B5EF4-FFF2-40B4-BE49-F238E27FC236}">
                    <a16:creationId xmlns:a16="http://schemas.microsoft.com/office/drawing/2014/main" id="{B120FCB4-D4E7-46D0-5A5D-A286D7A75BF5}"/>
                  </a:ext>
                </a:extLst>
              </p:cNvPr>
              <p:cNvSpPr>
                <a:spLocks noChangeArrowheads="1"/>
              </p:cNvSpPr>
              <p:nvPr/>
            </p:nvSpPr>
            <p:spPr bwMode="auto">
              <a:xfrm>
                <a:off x="489" y="1606"/>
                <a:ext cx="26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400" i="1">
                    <a:latin typeface="Times New Roman" panose="02020603050405020304" pitchFamily="18" charset="0"/>
                  </a:rPr>
                  <a:t>x</a:t>
                </a:r>
                <a:r>
                  <a:rPr lang="en-US" altLang="en-US" sz="2400" i="1" baseline="-25000">
                    <a:latin typeface="Times New Roman" panose="02020603050405020304" pitchFamily="18" charset="0"/>
                  </a:rPr>
                  <a:t>1</a:t>
                </a:r>
              </a:p>
            </p:txBody>
          </p:sp>
          <p:sp>
            <p:nvSpPr>
              <p:cNvPr id="6180" name="Rectangle 4129">
                <a:extLst>
                  <a:ext uri="{FF2B5EF4-FFF2-40B4-BE49-F238E27FC236}">
                    <a16:creationId xmlns:a16="http://schemas.microsoft.com/office/drawing/2014/main" id="{732AACFA-C340-9F22-1F77-C1493361FB12}"/>
                  </a:ext>
                </a:extLst>
              </p:cNvPr>
              <p:cNvSpPr>
                <a:spLocks noChangeArrowheads="1"/>
              </p:cNvSpPr>
              <p:nvPr/>
            </p:nvSpPr>
            <p:spPr bwMode="auto">
              <a:xfrm>
                <a:off x="508" y="2163"/>
                <a:ext cx="26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400" i="1">
                    <a:latin typeface="Times New Roman" panose="02020603050405020304" pitchFamily="18" charset="0"/>
                  </a:rPr>
                  <a:t>x</a:t>
                </a:r>
                <a:r>
                  <a:rPr lang="en-US" altLang="en-US" sz="2400" i="1" baseline="-25000">
                    <a:latin typeface="Times New Roman" panose="02020603050405020304" pitchFamily="18" charset="0"/>
                  </a:rPr>
                  <a:t>n</a:t>
                </a:r>
              </a:p>
            </p:txBody>
          </p:sp>
        </p:grpSp>
      </p:grpSp>
      <p:sp>
        <p:nvSpPr>
          <p:cNvPr id="6181" name="Rectangle 4130">
            <a:extLst>
              <a:ext uri="{FF2B5EF4-FFF2-40B4-BE49-F238E27FC236}">
                <a16:creationId xmlns:a16="http://schemas.microsoft.com/office/drawing/2014/main" id="{12F7E9D0-466A-164B-C43E-4B4F8A7B49BF}"/>
              </a:ext>
            </a:extLst>
          </p:cNvPr>
          <p:cNvSpPr>
            <a:spLocks noChangeArrowheads="1"/>
          </p:cNvSpPr>
          <p:nvPr/>
        </p:nvSpPr>
        <p:spPr bwMode="auto">
          <a:xfrm>
            <a:off x="6934200" y="3124200"/>
            <a:ext cx="838200" cy="6096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latin typeface="Tahoma" panose="020B0604030504040204" pitchFamily="34" charset="0"/>
            </a:endParaRPr>
          </a:p>
        </p:txBody>
      </p:sp>
      <p:sp>
        <p:nvSpPr>
          <p:cNvPr id="6182" name="Line 4131">
            <a:extLst>
              <a:ext uri="{FF2B5EF4-FFF2-40B4-BE49-F238E27FC236}">
                <a16:creationId xmlns:a16="http://schemas.microsoft.com/office/drawing/2014/main" id="{BA8E601F-E70A-CAC2-D0A8-63A2FDB86AA5}"/>
              </a:ext>
            </a:extLst>
          </p:cNvPr>
          <p:cNvSpPr>
            <a:spLocks noChangeShapeType="1"/>
          </p:cNvSpPr>
          <p:nvPr/>
        </p:nvSpPr>
        <p:spPr bwMode="auto">
          <a:xfrm>
            <a:off x="6934200" y="3733800"/>
            <a:ext cx="381000" cy="0"/>
          </a:xfrm>
          <a:prstGeom prst="line">
            <a:avLst/>
          </a:prstGeom>
          <a:noFill/>
          <a:ln w="38100">
            <a:solidFill>
              <a:schemeClr val="hlink"/>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6183" name="Line 4132">
            <a:extLst>
              <a:ext uri="{FF2B5EF4-FFF2-40B4-BE49-F238E27FC236}">
                <a16:creationId xmlns:a16="http://schemas.microsoft.com/office/drawing/2014/main" id="{4065055F-4755-DBB2-2974-41036F561A3F}"/>
              </a:ext>
            </a:extLst>
          </p:cNvPr>
          <p:cNvSpPr>
            <a:spLocks noChangeShapeType="1"/>
          </p:cNvSpPr>
          <p:nvPr/>
        </p:nvSpPr>
        <p:spPr bwMode="auto">
          <a:xfrm flipV="1">
            <a:off x="7315200" y="3124200"/>
            <a:ext cx="0" cy="609600"/>
          </a:xfrm>
          <a:prstGeom prst="line">
            <a:avLst/>
          </a:prstGeom>
          <a:noFill/>
          <a:ln w="38100">
            <a:solidFill>
              <a:schemeClr val="hlink"/>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6184" name="Line 4133">
            <a:extLst>
              <a:ext uri="{FF2B5EF4-FFF2-40B4-BE49-F238E27FC236}">
                <a16:creationId xmlns:a16="http://schemas.microsoft.com/office/drawing/2014/main" id="{BD491605-D154-C855-A388-7F9589CE77BF}"/>
              </a:ext>
            </a:extLst>
          </p:cNvPr>
          <p:cNvSpPr>
            <a:spLocks noChangeShapeType="1"/>
          </p:cNvSpPr>
          <p:nvPr/>
        </p:nvSpPr>
        <p:spPr bwMode="auto">
          <a:xfrm>
            <a:off x="7315200" y="3124200"/>
            <a:ext cx="381000" cy="0"/>
          </a:xfrm>
          <a:prstGeom prst="line">
            <a:avLst/>
          </a:prstGeom>
          <a:noFill/>
          <a:ln w="38100">
            <a:solidFill>
              <a:schemeClr val="hlink"/>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aphicFrame>
        <p:nvGraphicFramePr>
          <p:cNvPr id="6185" name="Object 4134">
            <a:extLst>
              <a:ext uri="{FF2B5EF4-FFF2-40B4-BE49-F238E27FC236}">
                <a16:creationId xmlns:a16="http://schemas.microsoft.com/office/drawing/2014/main" id="{CA1EEAB5-CF8F-F100-7B84-38EBC3EC1262}"/>
              </a:ext>
            </a:extLst>
          </p:cNvPr>
          <p:cNvGraphicFramePr>
            <a:graphicFrameLocks noGrp="1" noChangeAspect="1"/>
          </p:cNvGraphicFramePr>
          <p:nvPr>
            <p:ph sz="half" idx="4294967295"/>
          </p:nvPr>
        </p:nvGraphicFramePr>
        <p:xfrm>
          <a:off x="8037514" y="3200400"/>
          <a:ext cx="2517775" cy="1322388"/>
        </p:xfrm>
        <a:graphic>
          <a:graphicData uri="http://schemas.openxmlformats.org/presentationml/2006/ole">
            <mc:AlternateContent xmlns:mc="http://schemas.openxmlformats.org/markup-compatibility/2006">
              <mc:Choice xmlns:v="urn:schemas-microsoft-com:vml" Requires="v">
                <p:oleObj name="Equation" r:id="rId3" imgW="1257120" imgH="660240" progId="Equation.3">
                  <p:embed/>
                </p:oleObj>
              </mc:Choice>
              <mc:Fallback>
                <p:oleObj name="Equation" r:id="rId3" imgW="1257120" imgH="660240" progId="Equation.3">
                  <p:embed/>
                  <p:pic>
                    <p:nvPicPr>
                      <p:cNvPr id="6185" name="Object 4134">
                        <a:extLst>
                          <a:ext uri="{FF2B5EF4-FFF2-40B4-BE49-F238E27FC236}">
                            <a16:creationId xmlns:a16="http://schemas.microsoft.com/office/drawing/2014/main" id="{CA1EEAB5-CF8F-F100-7B84-38EBC3EC12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7514" y="3200400"/>
                        <a:ext cx="2517775" cy="1322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609832243"/>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0507" y="188374"/>
            <a:ext cx="8229600" cy="1143000"/>
          </a:xfrm>
        </p:spPr>
        <p:txBody>
          <a:bodyPr>
            <a:normAutofit/>
          </a:bodyPr>
          <a:lstStyle/>
          <a:p>
            <a:r>
              <a:rPr lang="en-US" dirty="0"/>
              <a:t>What is a convolution?</a:t>
            </a:r>
          </a:p>
        </p:txBody>
      </p:sp>
      <p:sp>
        <p:nvSpPr>
          <p:cNvPr id="3" name="Content Placeholder 2"/>
          <p:cNvSpPr>
            <a:spLocks noGrp="1"/>
          </p:cNvSpPr>
          <p:nvPr>
            <p:ph idx="1"/>
          </p:nvPr>
        </p:nvSpPr>
        <p:spPr>
          <a:xfrm>
            <a:off x="1827908" y="595305"/>
            <a:ext cx="8292200" cy="5639241"/>
          </a:xfrm>
        </p:spPr>
        <p:txBody>
          <a:bodyPr>
            <a:noAutofit/>
          </a:bodyPr>
          <a:lstStyle/>
          <a:p>
            <a:pPr marL="0" indent="0">
              <a:buNone/>
            </a:pPr>
            <a:endParaRPr lang="en-US" sz="2400" dirty="0"/>
          </a:p>
          <a:p>
            <a:endParaRPr lang="en-US" sz="2400" dirty="0"/>
          </a:p>
          <a:p>
            <a:pPr marL="0" indent="0">
              <a:buNone/>
            </a:pPr>
            <a:endParaRPr lang="en-US" sz="2400" dirty="0"/>
          </a:p>
          <a:p>
            <a:r>
              <a:rPr lang="en-US" sz="2400" dirty="0"/>
              <a:t>The fundamental operation, the convolution I * K(</a:t>
            </a:r>
            <a:r>
              <a:rPr lang="en-US" sz="2400" dirty="0" err="1"/>
              <a:t>I,j</a:t>
            </a:r>
            <a:r>
              <a:rPr lang="en-US" sz="2400" dirty="0"/>
              <a:t>) = \sum \sum</a:t>
            </a:r>
          </a:p>
          <a:p>
            <a:r>
              <a:rPr lang="en-US" sz="2400" dirty="0"/>
              <a:t>Flipping kernels makes the convolution commutative, which is fundamental in theory, but not required in NN to compose with other functions, so to include discrete correlations as well into “convolution”</a:t>
            </a:r>
          </a:p>
          <a:p>
            <a:r>
              <a:rPr lang="en-US" sz="2400" dirty="0"/>
              <a:t>Convolution is a linear operator, dot-product like correlation, not a matrix multiplication, but can be implemented as a sparse matrix multiplication, to be viewed as an affine transform</a:t>
            </a:r>
          </a:p>
          <a:p>
            <a:endParaRPr lang="en-US" sz="2400" dirty="0"/>
          </a:p>
        </p:txBody>
      </p:sp>
    </p:spTree>
    <p:extLst>
      <p:ext uri="{BB962C8B-B14F-4D97-AF65-F5344CB8AC3E}">
        <p14:creationId xmlns:p14="http://schemas.microsoft.com/office/powerpoint/2010/main" val="213487654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filter_z2.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477001" y="1524001"/>
            <a:ext cx="4094163" cy="2728913"/>
          </a:xfrm>
          <a:prstGeom prst="rect">
            <a:avLst/>
          </a:prstGeom>
          <a:noFill/>
          <a:ln w="38100">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17411" name="Title 1"/>
          <p:cNvSpPr>
            <a:spLocks noGrp="1"/>
          </p:cNvSpPr>
          <p:nvPr>
            <p:ph type="title"/>
          </p:nvPr>
        </p:nvSpPr>
        <p:spPr/>
        <p:txBody>
          <a:bodyPr/>
          <a:lstStyle/>
          <a:p>
            <a:pPr>
              <a:defRPr/>
            </a:pPr>
            <a:r>
              <a:rPr lang="en-US" dirty="0">
                <a:latin typeface="+mn-lt"/>
              </a:rPr>
              <a:t>What is a Convolution?</a:t>
            </a:r>
          </a:p>
        </p:txBody>
      </p:sp>
      <p:sp>
        <p:nvSpPr>
          <p:cNvPr id="22532" name="Content Placeholder 2"/>
          <p:cNvSpPr>
            <a:spLocks noGrp="1"/>
          </p:cNvSpPr>
          <p:nvPr>
            <p:ph idx="1"/>
          </p:nvPr>
        </p:nvSpPr>
        <p:spPr>
          <a:xfrm>
            <a:off x="1676400" y="1066800"/>
            <a:ext cx="7772400" cy="5257800"/>
          </a:xfrm>
        </p:spPr>
        <p:txBody>
          <a:bodyPr/>
          <a:lstStyle/>
          <a:p>
            <a:pPr marL="457200" indent="-457200"/>
            <a:r>
              <a:rPr lang="en-US" altLang="en-US" sz="2400" dirty="0"/>
              <a:t>Weighted moving sum</a:t>
            </a:r>
          </a:p>
        </p:txBody>
      </p:sp>
      <p:pic>
        <p:nvPicPr>
          <p:cNvPr id="22533" name="Picture 1"/>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601788" y="3581400"/>
            <a:ext cx="4114800" cy="2743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5"/>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584326" y="3581401"/>
            <a:ext cx="777875" cy="773113"/>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descr="filter_z1.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326188" y="3581400"/>
            <a:ext cx="4113212" cy="277653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7418" name="Rectangle 6"/>
          <p:cNvSpPr>
            <a:spLocks noChangeArrowheads="1"/>
          </p:cNvSpPr>
          <p:nvPr/>
        </p:nvSpPr>
        <p:spPr bwMode="auto">
          <a:xfrm>
            <a:off x="3200401" y="6334125"/>
            <a:ext cx="684783" cy="369322"/>
          </a:xfrm>
          <a:prstGeom prst="rect">
            <a:avLst/>
          </a:prstGeom>
          <a:noFill/>
          <a:ln>
            <a:noFill/>
          </a:ln>
          <a:extLst>
            <a:ext uri="{909E8E84-426E-40dd-AFC4-6F175D3DCCD1}"/>
            <a:ext uri="{91240B29-F687-4f45-9708-019B960494DF}"/>
          </a:extLst>
        </p:spPr>
        <p:txBody>
          <a:bodyPr wrap="none" lIns="91430" tIns="45715" rIns="91430" bIns="45715">
            <a:spAutoFit/>
          </a:bodyPr>
          <a:lstStyle/>
          <a:p>
            <a:pPr eaLnBrk="0" fontAlgn="base" hangingPunct="0">
              <a:spcBef>
                <a:spcPct val="0"/>
              </a:spcBef>
              <a:spcAft>
                <a:spcPct val="0"/>
              </a:spcAft>
              <a:defRPr/>
            </a:pPr>
            <a:r>
              <a:rPr lang="en-US" dirty="0">
                <a:solidFill>
                  <a:prstClr val="black"/>
                </a:solidFill>
                <a:latin typeface="Calibri"/>
                <a:ea typeface="MS PGothic" panose="020B0600070205080204" pitchFamily="34" charset="-128"/>
              </a:rPr>
              <a:t>Input</a:t>
            </a:r>
          </a:p>
        </p:txBody>
      </p:sp>
      <p:sp>
        <p:nvSpPr>
          <p:cNvPr id="11" name="Rectangle 10"/>
          <p:cNvSpPr>
            <a:spLocks noChangeArrowheads="1"/>
          </p:cNvSpPr>
          <p:nvPr/>
        </p:nvSpPr>
        <p:spPr bwMode="auto">
          <a:xfrm>
            <a:off x="7333509" y="6310313"/>
            <a:ext cx="2381144" cy="369322"/>
          </a:xfrm>
          <a:prstGeom prst="rect">
            <a:avLst/>
          </a:prstGeom>
          <a:noFill/>
          <a:ln>
            <a:noFill/>
          </a:ln>
          <a:extLst>
            <a:ext uri="{909E8E84-426E-40dd-AFC4-6F175D3DCCD1}"/>
            <a:ext uri="{91240B29-F687-4f45-9708-019B960494DF}"/>
          </a:extLst>
        </p:spPr>
        <p:txBody>
          <a:bodyPr wrap="none" lIns="91430" tIns="45715" rIns="91430" bIns="45715">
            <a:spAutoFit/>
          </a:bodyPr>
          <a:lstStyle/>
          <a:p>
            <a:pPr eaLnBrk="0" fontAlgn="base" hangingPunct="0">
              <a:spcBef>
                <a:spcPct val="0"/>
              </a:spcBef>
              <a:spcAft>
                <a:spcPct val="0"/>
              </a:spcAft>
              <a:defRPr/>
            </a:pPr>
            <a:r>
              <a:rPr lang="en-US" dirty="0">
                <a:solidFill>
                  <a:prstClr val="black"/>
                </a:solidFill>
                <a:latin typeface="Calibri"/>
                <a:ea typeface="MS PGothic" panose="020B0600070205080204" pitchFamily="34" charset="-128"/>
              </a:rPr>
              <a:t>Feature Activation Map</a:t>
            </a:r>
          </a:p>
        </p:txBody>
      </p:sp>
      <p:sp>
        <p:nvSpPr>
          <p:cNvPr id="9" name="Right Arrow 8"/>
          <p:cNvSpPr>
            <a:spLocks noChangeArrowheads="1"/>
          </p:cNvSpPr>
          <p:nvPr/>
        </p:nvSpPr>
        <p:spPr bwMode="auto">
          <a:xfrm>
            <a:off x="5792788" y="4800600"/>
            <a:ext cx="457200" cy="304800"/>
          </a:xfrm>
          <a:prstGeom prst="rightArrow">
            <a:avLst>
              <a:gd name="adj1" fmla="val 50000"/>
              <a:gd name="adj2" fmla="val 50000"/>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a typeface="MS PGothic" panose="020B0600070205080204" pitchFamily="34" charset="-128"/>
            </a:endParaRPr>
          </a:p>
        </p:txBody>
      </p:sp>
      <p:pic>
        <p:nvPicPr>
          <p:cNvPr id="13" name="Picture 5"/>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584326" y="3581401"/>
            <a:ext cx="777875" cy="773113"/>
          </a:xfrm>
          <a:prstGeom prst="rect">
            <a:avLst/>
          </a:prstGeom>
          <a:noFill/>
          <a:ln w="25400">
            <a:solidFill>
              <a:srgbClr val="12FF00"/>
            </a:solidFill>
            <a:miter lim="800000"/>
            <a:headEnd/>
            <a:tailEnd/>
          </a:ln>
          <a:extLst>
            <a:ext uri="{909E8E84-426E-40DD-AFC4-6F175D3DCCD1}">
              <a14:hiddenFill xmlns:a14="http://schemas.microsoft.com/office/drawing/2010/main">
                <a:solidFill>
                  <a:srgbClr val="FFFFFF"/>
                </a:solidFill>
              </a14:hiddenFill>
            </a:ext>
          </a:extLst>
        </p:spPr>
      </p:pic>
      <p:sp>
        <p:nvSpPr>
          <p:cNvPr id="15" name="Right Arrow 14"/>
          <p:cNvSpPr>
            <a:spLocks noChangeArrowheads="1"/>
          </p:cNvSpPr>
          <p:nvPr/>
        </p:nvSpPr>
        <p:spPr bwMode="auto">
          <a:xfrm rot="-1977863">
            <a:off x="5842000" y="3617913"/>
            <a:ext cx="457200" cy="322262"/>
          </a:xfrm>
          <a:prstGeom prst="rightArrow">
            <a:avLst>
              <a:gd name="adj1" fmla="val 50000"/>
              <a:gd name="adj2" fmla="val 50000"/>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a typeface="MS PGothic" panose="020B0600070205080204" pitchFamily="34" charset="-128"/>
            </a:endParaRPr>
          </a:p>
        </p:txBody>
      </p:sp>
      <p:sp>
        <p:nvSpPr>
          <p:cNvPr id="14" name="Rectangle 13"/>
          <p:cNvSpPr>
            <a:spLocks noChangeArrowheads="1"/>
          </p:cNvSpPr>
          <p:nvPr/>
        </p:nvSpPr>
        <p:spPr bwMode="auto">
          <a:xfrm>
            <a:off x="5943600" y="3733800"/>
            <a:ext cx="204788" cy="92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0" fontAlgn="base" hangingPunct="0">
              <a:spcBef>
                <a:spcPct val="0"/>
              </a:spcBef>
              <a:spcAft>
                <a:spcPct val="0"/>
              </a:spcAft>
              <a:buNone/>
              <a:defRPr/>
            </a:pPr>
            <a:r>
              <a:rPr lang="en-US" altLang="en-US" sz="1800">
                <a:solidFill>
                  <a:prstClr val="black"/>
                </a:solidFill>
                <a:latin typeface="Arial" panose="020B0604020202020204" pitchFamily="34" charset="0"/>
              </a:rPr>
              <a:t>...</a:t>
            </a:r>
          </a:p>
        </p:txBody>
      </p:sp>
      <p:sp>
        <p:nvSpPr>
          <p:cNvPr id="16" name="Rectangle 15"/>
          <p:cNvSpPr/>
          <p:nvPr/>
        </p:nvSpPr>
        <p:spPr>
          <a:xfrm>
            <a:off x="8591792" y="6550224"/>
            <a:ext cx="2076209" cy="307777"/>
          </a:xfrm>
          <a:prstGeom prst="rect">
            <a:avLst/>
          </a:prstGeom>
        </p:spPr>
        <p:txBody>
          <a:bodyPr wrap="none">
            <a:spAutoFit/>
          </a:bodyPr>
          <a:lstStyle/>
          <a:p>
            <a:pPr eaLnBrk="0" fontAlgn="base" hangingPunct="0">
              <a:spcBef>
                <a:spcPct val="0"/>
              </a:spcBef>
              <a:spcAft>
                <a:spcPct val="0"/>
              </a:spcAft>
              <a:defRPr/>
            </a:pPr>
            <a:r>
              <a:rPr lang="en-US" sz="1400" dirty="0">
                <a:solidFill>
                  <a:prstClr val="black"/>
                </a:solidFill>
                <a:latin typeface="Arial" panose="020B0604020202020204" pitchFamily="34" charset="0"/>
                <a:ea typeface="MS PGothic" panose="020B0600070205080204" pitchFamily="34" charset="-128"/>
              </a:rPr>
              <a:t>slide credit: S. </a:t>
            </a:r>
            <a:r>
              <a:rPr lang="en-US" sz="1400" dirty="0" err="1">
                <a:solidFill>
                  <a:prstClr val="black"/>
                </a:solidFill>
                <a:latin typeface="Arial" panose="020B0604020202020204" pitchFamily="34" charset="0"/>
                <a:ea typeface="MS PGothic" panose="020B0600070205080204" pitchFamily="34" charset="-128"/>
              </a:rPr>
              <a:t>Lazebnik</a:t>
            </a:r>
            <a:endParaRPr lang="en-US" sz="1400" dirty="0">
              <a:solidFill>
                <a:prstClr val="black"/>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686410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path" presetSubtype="0" accel="50000" decel="50000" fill="hold" nodeType="clickEffect">
                                  <p:stCondLst>
                                    <p:cond delay="0"/>
                                  </p:stCondLst>
                                  <p:childTnLst>
                                    <p:animMotion origin="layout" path="M -3.31423E-6 1.75382E-6 C 0.01564 -0.00718 0.09033 -0.00625 0.09675 -0.00648 C 0.14713 -0.01388 0.17058 -0.00926 0.23936 -0.0081 C 0.28314 -0.0044 0.33108 -0.02083 0.37225 -0.00324 C 0.37833 0.0081 0.37711 0.00324 0.37711 0.02475 C 0.37711 0.0826 0.37086 0.07034 0.32378 0.07103 C 0.23242 0.07196 0.14105 0.07219 0.04968 0.07288 C 0.03474 0.07334 0.01963 0.07242 0.00487 0.0745 C -0.00295 0.07543 0.00313 0.09509 0.00365 0.10574 C 0.004 0.11823 -0.00469 0.14229 0.00487 0.14391 C 0.08824 0.15687 0.17266 0.14484 0.25673 0.14553 C 0.29182 0.14599 0.32708 0.14599 0.36234 0.14715 C 0.36721 0.14715 0.37294 0.14484 0.37711 0.14877 C 0.38145 0.1527 0.3785 0.16312 0.37971 0.17029 C 0.37728 0.26353 0.38215 0.23878 0.29773 0.2397 C 0.21626 0.2404 0.1348 0.24063 0.05333 0.24132 C 0.03509 0.24317 0.01598 0.23692 -0.00121 0.24456 C -0.00486 0.24595 -0.00052 0.25451 -3.31423E-6 0.2596 C 0.00296 0.37991 -0.01129 0.30726 0.15998 0.31073 C 0.16155 0.31073 0.16328 0.31166 0.16502 0.31235 C 0.23033 0.31027 0.29547 0.30842 0.36095 0.30749 C 0.36547 0.3068 0.37468 0.30587 0.37468 0.30587 " pathEditMode="relative" ptsTypes="fffffffffffffffffffffA">
                                      <p:cBhvr>
                                        <p:cTn id="10" dur="2000" fill="hold"/>
                                        <p:tgtEl>
                                          <p:spTgt spid="8"/>
                                        </p:tgtEl>
                                        <p:attrNameLst>
                                          <p:attrName>ppt_x</p:attrName>
                                          <p:attrName>ppt_y</p:attrName>
                                        </p:attrNameLst>
                                      </p:cBhvr>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0" presetClass="path" presetSubtype="0" accel="50000" decel="50000" fill="hold" nodeType="withEffect">
                                  <p:stCondLst>
                                    <p:cond delay="0"/>
                                  </p:stCondLst>
                                  <p:childTnLst>
                                    <p:animMotion origin="layout" path="M -3.31423E-6 1.75382E-6 C 0.01564 -0.00718 0.09033 -0.00625 0.09675 -0.00648 C 0.14713 -0.01388 0.17058 -0.00926 0.23936 -0.0081 C 0.28314 -0.0044 0.33108 -0.02083 0.37225 -0.00324 C 0.37833 0.0081 0.37711 0.00324 0.37711 0.02475 C 0.37711 0.0826 0.37086 0.07034 0.32378 0.07103 C 0.23242 0.07196 0.14105 0.07219 0.04968 0.07288 C 0.03474 0.07334 0.01963 0.07242 0.00487 0.0745 C -0.00295 0.07543 0.00313 0.09509 0.00365 0.10574 C 0.004 0.11823 -0.00469 0.14229 0.00487 0.14391 C 0.08824 0.15687 0.17266 0.14484 0.25673 0.14553 C 0.29182 0.14599 0.32708 0.14599 0.36234 0.14715 C 0.36721 0.14715 0.37294 0.14484 0.37711 0.14877 C 0.38145 0.1527 0.3785 0.16312 0.37971 0.17029 C 0.37728 0.26353 0.38215 0.23878 0.29773 0.2397 C 0.21626 0.2404 0.1348 0.24063 0.05333 0.24132 C 0.03509 0.24317 0.01598 0.23692 -0.00121 0.24456 C -0.00486 0.24595 -0.00052 0.25451 -3.31423E-6 0.2596 C 0.00296 0.37991 -0.01129 0.30726 0.15998 0.31073 C 0.16155 0.31073 0.16328 0.31166 0.16502 0.31235 C 0.23033 0.31027 0.29547 0.30842 0.36095 0.30749 C 0.36547 0.3068 0.37468 0.30587 0.37468 0.30587 " pathEditMode="relative" ptsTypes="fffffffffffffffffffffA">
                                      <p:cBhvr>
                                        <p:cTn id="28" dur="2000" fill="hold"/>
                                        <p:tgtEl>
                                          <p:spTgt spid="13"/>
                                        </p:tgtEl>
                                        <p:attrNameLst>
                                          <p:attrName>ppt_x</p:attrName>
                                          <p:attrName>ppt_y</p:attrName>
                                        </p:attrNameLst>
                                      </p:cBhvr>
                                    </p:animMotion>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P spid="15" grpId="0" animBg="1"/>
      <p:bldP spid="14"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Up Arrow 9"/>
          <p:cNvSpPr/>
          <p:nvPr/>
        </p:nvSpPr>
        <p:spPr>
          <a:xfrm>
            <a:off x="3271839" y="4722814"/>
            <a:ext cx="390525"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4" name="Rounded Rectangle 3"/>
          <p:cNvSpPr/>
          <p:nvPr/>
        </p:nvSpPr>
        <p:spPr>
          <a:xfrm>
            <a:off x="2212976" y="6324601"/>
            <a:ext cx="2513013" cy="492125"/>
          </a:xfrm>
          <a:prstGeom prst="round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Input Image</a:t>
            </a:r>
          </a:p>
        </p:txBody>
      </p:sp>
      <p:sp>
        <p:nvSpPr>
          <p:cNvPr id="5" name="Rounded Rectangle 4"/>
          <p:cNvSpPr/>
          <p:nvPr/>
        </p:nvSpPr>
        <p:spPr>
          <a:xfrm>
            <a:off x="2212976" y="5124450"/>
            <a:ext cx="2513013" cy="742950"/>
          </a:xfrm>
          <a:prstGeom prst="roundRect">
            <a:avLst/>
          </a:prstGeom>
          <a:solidFill>
            <a:schemeClr val="accent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Convolution (Learned)</a:t>
            </a:r>
          </a:p>
        </p:txBody>
      </p:sp>
      <p:sp>
        <p:nvSpPr>
          <p:cNvPr id="6" name="Rounded Rectangle 5"/>
          <p:cNvSpPr/>
          <p:nvPr/>
        </p:nvSpPr>
        <p:spPr>
          <a:xfrm>
            <a:off x="2212976" y="4191001"/>
            <a:ext cx="2513013" cy="492125"/>
          </a:xfrm>
          <a:prstGeom prst="roundRect">
            <a:avLst/>
          </a:prstGeom>
          <a:solidFill>
            <a:schemeClr val="accent1">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Non-linearity</a:t>
            </a:r>
          </a:p>
        </p:txBody>
      </p:sp>
      <p:sp>
        <p:nvSpPr>
          <p:cNvPr id="7" name="Rounded Rectangle 6"/>
          <p:cNvSpPr/>
          <p:nvPr/>
        </p:nvSpPr>
        <p:spPr>
          <a:xfrm>
            <a:off x="2230439" y="3241676"/>
            <a:ext cx="2492375" cy="492125"/>
          </a:xfrm>
          <a:prstGeom prst="round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Spatial pooling</a:t>
            </a:r>
          </a:p>
        </p:txBody>
      </p:sp>
      <p:sp>
        <p:nvSpPr>
          <p:cNvPr id="9" name="Up Arrow 8"/>
          <p:cNvSpPr/>
          <p:nvPr/>
        </p:nvSpPr>
        <p:spPr>
          <a:xfrm>
            <a:off x="3267076" y="5915026"/>
            <a:ext cx="392113"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11" name="Up Arrow 10"/>
          <p:cNvSpPr/>
          <p:nvPr/>
        </p:nvSpPr>
        <p:spPr>
          <a:xfrm>
            <a:off x="3275013" y="3781426"/>
            <a:ext cx="392112"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14" name="Up Arrow 13"/>
          <p:cNvSpPr/>
          <p:nvPr/>
        </p:nvSpPr>
        <p:spPr>
          <a:xfrm>
            <a:off x="3278188" y="2819401"/>
            <a:ext cx="392112"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15" name="Rounded Rectangle 14"/>
          <p:cNvSpPr/>
          <p:nvPr/>
        </p:nvSpPr>
        <p:spPr>
          <a:xfrm>
            <a:off x="2209801" y="2251076"/>
            <a:ext cx="2513013" cy="492125"/>
          </a:xfrm>
          <a:prstGeom prst="roundRect">
            <a:avLst/>
          </a:prstGeom>
          <a:solidFill>
            <a:schemeClr val="bg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Normalization</a:t>
            </a:r>
          </a:p>
        </p:txBody>
      </p:sp>
      <p:sp>
        <p:nvSpPr>
          <p:cNvPr id="16" name="Title 1"/>
          <p:cNvSpPr>
            <a:spLocks noGrp="1"/>
          </p:cNvSpPr>
          <p:nvPr>
            <p:ph type="title"/>
          </p:nvPr>
        </p:nvSpPr>
        <p:spPr>
          <a:xfrm>
            <a:off x="2209800" y="0"/>
            <a:ext cx="8686800" cy="838200"/>
          </a:xfrm>
        </p:spPr>
        <p:txBody>
          <a:bodyPr/>
          <a:lstStyle/>
          <a:p>
            <a:pPr>
              <a:defRPr/>
            </a:pPr>
            <a:r>
              <a:rPr lang="en-US" dirty="0">
                <a:latin typeface="+mn-lt"/>
              </a:rPr>
              <a:t>Convolutional Neural Networks</a:t>
            </a:r>
          </a:p>
        </p:txBody>
      </p:sp>
      <p:sp>
        <p:nvSpPr>
          <p:cNvPr id="20" name="Up Arrow 19"/>
          <p:cNvSpPr/>
          <p:nvPr/>
        </p:nvSpPr>
        <p:spPr>
          <a:xfrm>
            <a:off x="3276601" y="1828801"/>
            <a:ext cx="392113"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21" name="Rounded Rectangle 20"/>
          <p:cNvSpPr/>
          <p:nvPr/>
        </p:nvSpPr>
        <p:spPr>
          <a:xfrm>
            <a:off x="2209801" y="1260476"/>
            <a:ext cx="2513013" cy="492125"/>
          </a:xfrm>
          <a:prstGeom prst="round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Feature maps</a:t>
            </a:r>
          </a:p>
        </p:txBody>
      </p:sp>
      <p:sp>
        <p:nvSpPr>
          <p:cNvPr id="22" name="Up Arrow 21"/>
          <p:cNvSpPr/>
          <p:nvPr/>
        </p:nvSpPr>
        <p:spPr>
          <a:xfrm>
            <a:off x="3276601" y="838201"/>
            <a:ext cx="392113"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17" name="Rectangle 16"/>
          <p:cNvSpPr/>
          <p:nvPr/>
        </p:nvSpPr>
        <p:spPr>
          <a:xfrm>
            <a:off x="8591792" y="6550224"/>
            <a:ext cx="2076209" cy="307777"/>
          </a:xfrm>
          <a:prstGeom prst="rect">
            <a:avLst/>
          </a:prstGeom>
        </p:spPr>
        <p:txBody>
          <a:bodyPr wrap="none">
            <a:spAutoFit/>
          </a:bodyPr>
          <a:lstStyle/>
          <a:p>
            <a:pPr eaLnBrk="0" fontAlgn="base" hangingPunct="0">
              <a:spcBef>
                <a:spcPct val="0"/>
              </a:spcBef>
              <a:spcAft>
                <a:spcPct val="0"/>
              </a:spcAft>
              <a:defRPr/>
            </a:pPr>
            <a:r>
              <a:rPr lang="en-US" sz="1400" dirty="0">
                <a:solidFill>
                  <a:prstClr val="black"/>
                </a:solidFill>
                <a:latin typeface="Arial" panose="020B0604020202020204" pitchFamily="34" charset="0"/>
                <a:ea typeface="MS PGothic" panose="020B0600070205080204" pitchFamily="34" charset="-128"/>
              </a:rPr>
              <a:t>slide credit: S. </a:t>
            </a:r>
            <a:r>
              <a:rPr lang="en-US" sz="1400" dirty="0" err="1">
                <a:solidFill>
                  <a:prstClr val="black"/>
                </a:solidFill>
                <a:latin typeface="Arial" panose="020B0604020202020204" pitchFamily="34" charset="0"/>
                <a:ea typeface="MS PGothic" panose="020B0600070205080204" pitchFamily="34" charset="-128"/>
              </a:rPr>
              <a:t>Lazebnik</a:t>
            </a:r>
            <a:endParaRPr lang="en-US" sz="1400" dirty="0">
              <a:solidFill>
                <a:prstClr val="black"/>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417034373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Up Arrow 9"/>
          <p:cNvSpPr/>
          <p:nvPr/>
        </p:nvSpPr>
        <p:spPr>
          <a:xfrm>
            <a:off x="3271839" y="4722814"/>
            <a:ext cx="390525"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4" name="Rounded Rectangle 3"/>
          <p:cNvSpPr/>
          <p:nvPr/>
        </p:nvSpPr>
        <p:spPr>
          <a:xfrm>
            <a:off x="2212976" y="6324601"/>
            <a:ext cx="2513013" cy="492125"/>
          </a:xfrm>
          <a:prstGeom prst="round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Input Image</a:t>
            </a:r>
          </a:p>
        </p:txBody>
      </p:sp>
      <p:sp>
        <p:nvSpPr>
          <p:cNvPr id="5" name="Rounded Rectangle 4"/>
          <p:cNvSpPr/>
          <p:nvPr/>
        </p:nvSpPr>
        <p:spPr>
          <a:xfrm>
            <a:off x="2212976" y="5124450"/>
            <a:ext cx="2513013" cy="742950"/>
          </a:xfrm>
          <a:prstGeom prst="roundRect">
            <a:avLst/>
          </a:prstGeom>
          <a:solidFill>
            <a:schemeClr val="accent2">
              <a:lumMod val="60000"/>
              <a:lumOff val="40000"/>
            </a:schemeClr>
          </a:solidFill>
          <a:ln w="5080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Convolution (Learned)</a:t>
            </a:r>
          </a:p>
        </p:txBody>
      </p:sp>
      <p:sp>
        <p:nvSpPr>
          <p:cNvPr id="6" name="Rounded Rectangle 5"/>
          <p:cNvSpPr/>
          <p:nvPr/>
        </p:nvSpPr>
        <p:spPr>
          <a:xfrm>
            <a:off x="2212976" y="4191001"/>
            <a:ext cx="2513013" cy="492125"/>
          </a:xfrm>
          <a:prstGeom prst="roundRect">
            <a:avLst/>
          </a:prstGeom>
          <a:solidFill>
            <a:schemeClr val="accent1">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Non-linearity</a:t>
            </a:r>
          </a:p>
        </p:txBody>
      </p:sp>
      <p:sp>
        <p:nvSpPr>
          <p:cNvPr id="7" name="Rounded Rectangle 6"/>
          <p:cNvSpPr/>
          <p:nvPr/>
        </p:nvSpPr>
        <p:spPr>
          <a:xfrm>
            <a:off x="2230439" y="3241676"/>
            <a:ext cx="2492375" cy="492125"/>
          </a:xfrm>
          <a:prstGeom prst="round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Spatial pooling</a:t>
            </a:r>
          </a:p>
        </p:txBody>
      </p:sp>
      <p:sp>
        <p:nvSpPr>
          <p:cNvPr id="9" name="Up Arrow 8"/>
          <p:cNvSpPr/>
          <p:nvPr/>
        </p:nvSpPr>
        <p:spPr>
          <a:xfrm>
            <a:off x="3267076" y="5915026"/>
            <a:ext cx="392113"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11" name="Up Arrow 10"/>
          <p:cNvSpPr/>
          <p:nvPr/>
        </p:nvSpPr>
        <p:spPr>
          <a:xfrm>
            <a:off x="3275013" y="3781426"/>
            <a:ext cx="392112"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14" name="Up Arrow 13"/>
          <p:cNvSpPr/>
          <p:nvPr/>
        </p:nvSpPr>
        <p:spPr>
          <a:xfrm>
            <a:off x="3278188" y="2819401"/>
            <a:ext cx="392112"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15" name="Rounded Rectangle 14"/>
          <p:cNvSpPr/>
          <p:nvPr/>
        </p:nvSpPr>
        <p:spPr>
          <a:xfrm>
            <a:off x="2209801" y="2251076"/>
            <a:ext cx="2513013" cy="492125"/>
          </a:xfrm>
          <a:prstGeom prst="roundRect">
            <a:avLst/>
          </a:prstGeom>
          <a:solidFill>
            <a:schemeClr val="bg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Normalization</a:t>
            </a:r>
          </a:p>
        </p:txBody>
      </p:sp>
      <p:sp>
        <p:nvSpPr>
          <p:cNvPr id="20" name="Up Arrow 19"/>
          <p:cNvSpPr/>
          <p:nvPr/>
        </p:nvSpPr>
        <p:spPr>
          <a:xfrm>
            <a:off x="3276601" y="1828801"/>
            <a:ext cx="392113"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21" name="Rounded Rectangle 20"/>
          <p:cNvSpPr/>
          <p:nvPr/>
        </p:nvSpPr>
        <p:spPr>
          <a:xfrm>
            <a:off x="2209801" y="1260476"/>
            <a:ext cx="2513013" cy="492125"/>
          </a:xfrm>
          <a:prstGeom prst="round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Feature maps</a:t>
            </a:r>
          </a:p>
        </p:txBody>
      </p:sp>
      <p:sp>
        <p:nvSpPr>
          <p:cNvPr id="22" name="Up Arrow 21"/>
          <p:cNvSpPr/>
          <p:nvPr/>
        </p:nvSpPr>
        <p:spPr>
          <a:xfrm>
            <a:off x="3276601" y="838201"/>
            <a:ext cx="392113"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grpSp>
        <p:nvGrpSpPr>
          <p:cNvPr id="8" name="Group 7"/>
          <p:cNvGrpSpPr>
            <a:grpSpLocks/>
          </p:cNvGrpSpPr>
          <p:nvPr/>
        </p:nvGrpSpPr>
        <p:grpSpPr bwMode="auto">
          <a:xfrm>
            <a:off x="5181601" y="3276601"/>
            <a:ext cx="5313363" cy="3218885"/>
            <a:chOff x="77788" y="1524001"/>
            <a:chExt cx="8969375" cy="5434311"/>
          </a:xfrm>
        </p:grpSpPr>
        <p:pic>
          <p:nvPicPr>
            <p:cNvPr id="24592" name="Picture 16" descr="filter_z2.png"/>
            <p:cNvPicPr>
              <a:picLocks noChangeAspect="1"/>
            </p:cNvPicPr>
            <p:nvPr/>
          </p:nvPicPr>
          <p:blipFill>
            <a:blip r:embed="rId2" cstate="screen">
              <a:extLst>
                <a:ext uri="{28A0092B-C50C-407E-A947-70E740481C1C}">
                  <a14:useLocalDpi xmlns:a14="http://schemas.microsoft.com/office/drawing/2010/main" val="0"/>
                </a:ext>
              </a:extLst>
            </a:blip>
            <a:srcRect l="13171" t="7861" r="9666" b="12045"/>
            <a:stretch>
              <a:fillRect/>
            </a:stretch>
          </p:blipFill>
          <p:spPr bwMode="auto">
            <a:xfrm>
              <a:off x="4953000" y="1524001"/>
              <a:ext cx="4094163" cy="27289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4593" name="Picture 1"/>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77788" y="3581400"/>
              <a:ext cx="4114800" cy="2743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4594" name="Picture 18" descr="filter_z1.png"/>
            <p:cNvPicPr>
              <a:picLocks noChangeAspect="1"/>
            </p:cNvPicPr>
            <p:nvPr/>
          </p:nvPicPr>
          <p:blipFill>
            <a:blip r:embed="rId4" cstate="screen">
              <a:extLst>
                <a:ext uri="{28A0092B-C50C-407E-A947-70E740481C1C}">
                  <a14:useLocalDpi xmlns:a14="http://schemas.microsoft.com/office/drawing/2010/main" val="0"/>
                </a:ext>
              </a:extLst>
            </a:blip>
            <a:srcRect l="13812" t="8075" r="9827" b="11832"/>
            <a:stretch>
              <a:fillRect/>
            </a:stretch>
          </p:blipFill>
          <p:spPr bwMode="auto">
            <a:xfrm>
              <a:off x="4802189" y="3581400"/>
              <a:ext cx="4113212" cy="277653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3" name="Rectangle 6"/>
            <p:cNvSpPr>
              <a:spLocks noChangeArrowheads="1"/>
            </p:cNvSpPr>
            <p:nvPr/>
          </p:nvSpPr>
          <p:spPr bwMode="auto">
            <a:xfrm>
              <a:off x="1677644" y="6334801"/>
              <a:ext cx="1155968" cy="623511"/>
            </a:xfrm>
            <a:prstGeom prst="rect">
              <a:avLst/>
            </a:prstGeom>
            <a:noFill/>
            <a:ln>
              <a:noFill/>
            </a:ln>
            <a:extLst>
              <a:ext uri="{909E8E84-426E-40dd-AFC4-6F175D3DCCD1}"/>
              <a:ext uri="{91240B29-F687-4f45-9708-019B960494DF}"/>
            </a:extLst>
          </p:spPr>
          <p:txBody>
            <a:bodyPr wrap="none" lIns="91430" tIns="45715" rIns="91430" bIns="45715">
              <a:spAutoFit/>
            </a:bodyPr>
            <a:lstStyle/>
            <a:p>
              <a:pPr eaLnBrk="0" fontAlgn="base" hangingPunct="0">
                <a:spcBef>
                  <a:spcPct val="0"/>
                </a:spcBef>
                <a:spcAft>
                  <a:spcPct val="0"/>
                </a:spcAft>
                <a:defRPr/>
              </a:pPr>
              <a:r>
                <a:rPr lang="en-US" dirty="0">
                  <a:solidFill>
                    <a:prstClr val="black"/>
                  </a:solidFill>
                  <a:latin typeface="Calibri"/>
                  <a:ea typeface="MS PGothic" panose="020B0600070205080204" pitchFamily="34" charset="-128"/>
                </a:rPr>
                <a:t>Input</a:t>
              </a:r>
            </a:p>
          </p:txBody>
        </p:sp>
        <p:sp>
          <p:nvSpPr>
            <p:cNvPr id="24" name="Rectangle 23"/>
            <p:cNvSpPr>
              <a:spLocks noChangeArrowheads="1"/>
            </p:cNvSpPr>
            <p:nvPr/>
          </p:nvSpPr>
          <p:spPr bwMode="auto">
            <a:xfrm>
              <a:off x="5917127" y="6324080"/>
              <a:ext cx="2337621" cy="623511"/>
            </a:xfrm>
            <a:prstGeom prst="rect">
              <a:avLst/>
            </a:prstGeom>
            <a:noFill/>
            <a:ln>
              <a:noFill/>
            </a:ln>
            <a:extLst>
              <a:ext uri="{909E8E84-426E-40dd-AFC4-6F175D3DCCD1}"/>
              <a:ext uri="{91240B29-F687-4f45-9708-019B960494DF}"/>
            </a:extLst>
          </p:spPr>
          <p:txBody>
            <a:bodyPr wrap="none" lIns="91430" tIns="45715" rIns="91430" bIns="45715">
              <a:spAutoFit/>
            </a:bodyPr>
            <a:lstStyle/>
            <a:p>
              <a:pPr eaLnBrk="0" fontAlgn="base" hangingPunct="0">
                <a:spcBef>
                  <a:spcPct val="0"/>
                </a:spcBef>
                <a:spcAft>
                  <a:spcPct val="0"/>
                </a:spcAft>
                <a:defRPr/>
              </a:pPr>
              <a:r>
                <a:rPr lang="en-US">
                  <a:solidFill>
                    <a:prstClr val="black"/>
                  </a:solidFill>
                  <a:latin typeface="Calibri"/>
                  <a:ea typeface="MS PGothic" panose="020B0600070205080204" pitchFamily="34" charset="-128"/>
                </a:rPr>
                <a:t>Feature Map</a:t>
              </a:r>
            </a:p>
          </p:txBody>
        </p:sp>
        <p:sp>
          <p:nvSpPr>
            <p:cNvPr id="25" name="Right Arrow 24"/>
            <p:cNvSpPr>
              <a:spLocks noChangeArrowheads="1"/>
            </p:cNvSpPr>
            <p:nvPr/>
          </p:nvSpPr>
          <p:spPr bwMode="auto">
            <a:xfrm>
              <a:off x="4269034" y="4801777"/>
              <a:ext cx="458251" cy="302852"/>
            </a:xfrm>
            <a:prstGeom prst="rightArrow">
              <a:avLst>
                <a:gd name="adj1" fmla="val 50000"/>
                <a:gd name="adj2" fmla="val 50000"/>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a typeface="MS PGothic" panose="020B0600070205080204" pitchFamily="34" charset="-128"/>
              </a:endParaRPr>
            </a:p>
          </p:txBody>
        </p:sp>
        <p:sp>
          <p:nvSpPr>
            <p:cNvPr id="26" name="Right Arrow 25"/>
            <p:cNvSpPr>
              <a:spLocks noChangeArrowheads="1"/>
            </p:cNvSpPr>
            <p:nvPr/>
          </p:nvSpPr>
          <p:spPr bwMode="auto">
            <a:xfrm rot="19622137">
              <a:off x="4317271" y="3617168"/>
              <a:ext cx="458251" cy="321613"/>
            </a:xfrm>
            <a:prstGeom prst="rightArrow">
              <a:avLst>
                <a:gd name="adj1" fmla="val 50000"/>
                <a:gd name="adj2" fmla="val 50000"/>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a typeface="MS PGothic" panose="020B0600070205080204" pitchFamily="34" charset="-128"/>
              </a:endParaRPr>
            </a:p>
          </p:txBody>
        </p:sp>
        <p:sp>
          <p:nvSpPr>
            <p:cNvPr id="24599" name="Rectangle 26"/>
            <p:cNvSpPr>
              <a:spLocks noChangeArrowheads="1"/>
            </p:cNvSpPr>
            <p:nvPr/>
          </p:nvSpPr>
          <p:spPr bwMode="auto">
            <a:xfrm>
              <a:off x="4246475" y="3733802"/>
              <a:ext cx="204788" cy="1558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0" fontAlgn="base" hangingPunct="0">
                <a:spcBef>
                  <a:spcPct val="0"/>
                </a:spcBef>
                <a:spcAft>
                  <a:spcPct val="0"/>
                </a:spcAft>
                <a:buNone/>
                <a:defRPr/>
              </a:pPr>
              <a:r>
                <a:rPr lang="en-US" altLang="en-US" sz="1800">
                  <a:solidFill>
                    <a:prstClr val="black"/>
                  </a:solidFill>
                  <a:latin typeface="Arial" panose="020B0604020202020204" pitchFamily="34" charset="0"/>
                </a:rPr>
                <a:t>...</a:t>
              </a:r>
            </a:p>
          </p:txBody>
        </p:sp>
      </p:grpSp>
      <p:sp>
        <p:nvSpPr>
          <p:cNvPr id="28" name="Title 1"/>
          <p:cNvSpPr>
            <a:spLocks noGrp="1"/>
          </p:cNvSpPr>
          <p:nvPr>
            <p:ph type="title"/>
          </p:nvPr>
        </p:nvSpPr>
        <p:spPr>
          <a:xfrm>
            <a:off x="2209800" y="0"/>
            <a:ext cx="8686800" cy="838200"/>
          </a:xfrm>
        </p:spPr>
        <p:txBody>
          <a:bodyPr/>
          <a:lstStyle/>
          <a:p>
            <a:pPr>
              <a:defRPr/>
            </a:pPr>
            <a:r>
              <a:rPr lang="en-US" dirty="0">
                <a:latin typeface="+mn-lt"/>
              </a:rPr>
              <a:t>Convolutional Neural Networks</a:t>
            </a:r>
          </a:p>
        </p:txBody>
      </p:sp>
      <p:sp>
        <p:nvSpPr>
          <p:cNvPr id="29" name="Rectangle 28"/>
          <p:cNvSpPr/>
          <p:nvPr/>
        </p:nvSpPr>
        <p:spPr>
          <a:xfrm>
            <a:off x="8591792" y="6550224"/>
            <a:ext cx="2076209" cy="307777"/>
          </a:xfrm>
          <a:prstGeom prst="rect">
            <a:avLst/>
          </a:prstGeom>
        </p:spPr>
        <p:txBody>
          <a:bodyPr wrap="none">
            <a:spAutoFit/>
          </a:bodyPr>
          <a:lstStyle/>
          <a:p>
            <a:pPr eaLnBrk="0" fontAlgn="base" hangingPunct="0">
              <a:spcBef>
                <a:spcPct val="0"/>
              </a:spcBef>
              <a:spcAft>
                <a:spcPct val="0"/>
              </a:spcAft>
              <a:defRPr/>
            </a:pPr>
            <a:r>
              <a:rPr lang="en-US" sz="1400" dirty="0">
                <a:solidFill>
                  <a:prstClr val="black"/>
                </a:solidFill>
                <a:latin typeface="Arial" panose="020B0604020202020204" pitchFamily="34" charset="0"/>
                <a:ea typeface="MS PGothic" panose="020B0600070205080204" pitchFamily="34" charset="-128"/>
              </a:rPr>
              <a:t>slide credit: S</a:t>
            </a:r>
            <a:r>
              <a:rPr lang="en-US" sz="1400">
                <a:solidFill>
                  <a:prstClr val="black"/>
                </a:solidFill>
                <a:latin typeface="Arial" panose="020B0604020202020204" pitchFamily="34" charset="0"/>
                <a:ea typeface="MS PGothic" panose="020B0600070205080204" pitchFamily="34" charset="-128"/>
              </a:rPr>
              <a:t>. </a:t>
            </a:r>
            <a:r>
              <a:rPr lang="en-US" sz="1400" dirty="0" err="1">
                <a:solidFill>
                  <a:prstClr val="black"/>
                </a:solidFill>
                <a:latin typeface="Arial" panose="020B0604020202020204" pitchFamily="34" charset="0"/>
                <a:ea typeface="MS PGothic" panose="020B0600070205080204" pitchFamily="34" charset="-128"/>
              </a:rPr>
              <a:t>Lazebnik</a:t>
            </a:r>
            <a:endParaRPr lang="en-US" sz="1400" dirty="0">
              <a:solidFill>
                <a:prstClr val="black"/>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8340666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Up Arrow 10"/>
          <p:cNvSpPr/>
          <p:nvPr/>
        </p:nvSpPr>
        <p:spPr>
          <a:xfrm>
            <a:off x="3275013" y="3781426"/>
            <a:ext cx="392112"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10" name="Up Arrow 9"/>
          <p:cNvSpPr/>
          <p:nvPr/>
        </p:nvSpPr>
        <p:spPr>
          <a:xfrm>
            <a:off x="3271839" y="4722814"/>
            <a:ext cx="390525"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4" name="Rounded Rectangle 3"/>
          <p:cNvSpPr/>
          <p:nvPr/>
        </p:nvSpPr>
        <p:spPr>
          <a:xfrm>
            <a:off x="2212976" y="6324601"/>
            <a:ext cx="2513013" cy="492125"/>
          </a:xfrm>
          <a:prstGeom prst="round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Input Image</a:t>
            </a:r>
          </a:p>
        </p:txBody>
      </p:sp>
      <p:sp>
        <p:nvSpPr>
          <p:cNvPr id="5" name="Rounded Rectangle 4"/>
          <p:cNvSpPr/>
          <p:nvPr/>
        </p:nvSpPr>
        <p:spPr>
          <a:xfrm>
            <a:off x="2212976" y="5124450"/>
            <a:ext cx="2513013" cy="742950"/>
          </a:xfrm>
          <a:prstGeom prst="roundRect">
            <a:avLst/>
          </a:prstGeom>
          <a:solidFill>
            <a:schemeClr val="accent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Convolution (Learned)</a:t>
            </a:r>
          </a:p>
        </p:txBody>
      </p:sp>
      <p:sp>
        <p:nvSpPr>
          <p:cNvPr id="6" name="Rounded Rectangle 5"/>
          <p:cNvSpPr/>
          <p:nvPr/>
        </p:nvSpPr>
        <p:spPr>
          <a:xfrm>
            <a:off x="2212976" y="4191001"/>
            <a:ext cx="2513013" cy="492125"/>
          </a:xfrm>
          <a:prstGeom prst="roundRect">
            <a:avLst/>
          </a:prstGeom>
          <a:solidFill>
            <a:schemeClr val="accent1">
              <a:lumMod val="60000"/>
              <a:lumOff val="40000"/>
            </a:schemeClr>
          </a:solidFill>
          <a:ln w="5080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Non-linearity</a:t>
            </a:r>
          </a:p>
        </p:txBody>
      </p:sp>
      <p:sp>
        <p:nvSpPr>
          <p:cNvPr id="7" name="Rounded Rectangle 6"/>
          <p:cNvSpPr/>
          <p:nvPr/>
        </p:nvSpPr>
        <p:spPr>
          <a:xfrm>
            <a:off x="2230439" y="3241676"/>
            <a:ext cx="2492375" cy="492125"/>
          </a:xfrm>
          <a:prstGeom prst="round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Spatial pooling</a:t>
            </a:r>
          </a:p>
        </p:txBody>
      </p:sp>
      <p:sp>
        <p:nvSpPr>
          <p:cNvPr id="9" name="Up Arrow 8"/>
          <p:cNvSpPr/>
          <p:nvPr/>
        </p:nvSpPr>
        <p:spPr>
          <a:xfrm>
            <a:off x="3267076" y="5915026"/>
            <a:ext cx="392113"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14" name="Up Arrow 13"/>
          <p:cNvSpPr/>
          <p:nvPr/>
        </p:nvSpPr>
        <p:spPr>
          <a:xfrm>
            <a:off x="3278188" y="2819401"/>
            <a:ext cx="392112"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15" name="Rounded Rectangle 14"/>
          <p:cNvSpPr/>
          <p:nvPr/>
        </p:nvSpPr>
        <p:spPr>
          <a:xfrm>
            <a:off x="2209801" y="2251076"/>
            <a:ext cx="2513013" cy="492125"/>
          </a:xfrm>
          <a:prstGeom prst="roundRect">
            <a:avLst/>
          </a:prstGeom>
          <a:solidFill>
            <a:schemeClr val="bg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Normalization</a:t>
            </a:r>
          </a:p>
        </p:txBody>
      </p:sp>
      <p:sp>
        <p:nvSpPr>
          <p:cNvPr id="20" name="Up Arrow 19"/>
          <p:cNvSpPr/>
          <p:nvPr/>
        </p:nvSpPr>
        <p:spPr>
          <a:xfrm>
            <a:off x="3276601" y="1828801"/>
            <a:ext cx="392113"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21" name="Rounded Rectangle 20"/>
          <p:cNvSpPr/>
          <p:nvPr/>
        </p:nvSpPr>
        <p:spPr>
          <a:xfrm>
            <a:off x="2209801" y="1260476"/>
            <a:ext cx="2513013" cy="492125"/>
          </a:xfrm>
          <a:prstGeom prst="round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Feature maps</a:t>
            </a:r>
          </a:p>
        </p:txBody>
      </p:sp>
      <p:sp>
        <p:nvSpPr>
          <p:cNvPr id="22" name="Up Arrow 21"/>
          <p:cNvSpPr/>
          <p:nvPr/>
        </p:nvSpPr>
        <p:spPr>
          <a:xfrm>
            <a:off x="3276601" y="838201"/>
            <a:ext cx="392113"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pic>
        <p:nvPicPr>
          <p:cNvPr id="28" name="Picture 27"/>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867401" y="2895600"/>
            <a:ext cx="3838575" cy="308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itle 1"/>
          <p:cNvSpPr>
            <a:spLocks noGrp="1"/>
          </p:cNvSpPr>
          <p:nvPr>
            <p:ph type="title"/>
          </p:nvPr>
        </p:nvSpPr>
        <p:spPr>
          <a:xfrm>
            <a:off x="2209800" y="0"/>
            <a:ext cx="8686800" cy="838200"/>
          </a:xfrm>
        </p:spPr>
        <p:txBody>
          <a:bodyPr/>
          <a:lstStyle/>
          <a:p>
            <a:pPr>
              <a:defRPr/>
            </a:pPr>
            <a:r>
              <a:rPr lang="en-US" dirty="0">
                <a:latin typeface="+mn-lt"/>
              </a:rPr>
              <a:t>Convolutional Neural Networks</a:t>
            </a:r>
          </a:p>
        </p:txBody>
      </p:sp>
      <p:sp>
        <p:nvSpPr>
          <p:cNvPr id="2" name="Rectangle 1"/>
          <p:cNvSpPr/>
          <p:nvPr/>
        </p:nvSpPr>
        <p:spPr>
          <a:xfrm>
            <a:off x="5904602" y="2366701"/>
            <a:ext cx="4038285" cy="461665"/>
          </a:xfrm>
          <a:prstGeom prst="rect">
            <a:avLst/>
          </a:prstGeom>
        </p:spPr>
        <p:txBody>
          <a:bodyPr wrap="none">
            <a:spAutoFit/>
          </a:bodyPr>
          <a:lstStyle/>
          <a:p>
            <a:pPr eaLnBrk="0" fontAlgn="base" hangingPunct="0">
              <a:spcBef>
                <a:spcPct val="0"/>
              </a:spcBef>
              <a:spcAft>
                <a:spcPct val="0"/>
              </a:spcAft>
              <a:defRPr/>
            </a:pPr>
            <a:r>
              <a:rPr lang="en-US" sz="2400" dirty="0">
                <a:solidFill>
                  <a:prstClr val="black"/>
                </a:solidFill>
                <a:latin typeface="Arial" panose="020B0604020202020204" pitchFamily="34" charset="0"/>
                <a:ea typeface="MS PGothic" panose="020B0600070205080204" pitchFamily="34" charset="-128"/>
              </a:rPr>
              <a:t>Rectified Linear Unit (</a:t>
            </a:r>
            <a:r>
              <a:rPr lang="en-US" sz="2400" dirty="0" err="1">
                <a:solidFill>
                  <a:prstClr val="black"/>
                </a:solidFill>
                <a:latin typeface="Arial" panose="020B0604020202020204" pitchFamily="34" charset="0"/>
                <a:ea typeface="MS PGothic" panose="020B0600070205080204" pitchFamily="34" charset="-128"/>
              </a:rPr>
              <a:t>ReLU</a:t>
            </a:r>
            <a:r>
              <a:rPr lang="en-US" sz="2400" dirty="0">
                <a:solidFill>
                  <a:prstClr val="black"/>
                </a:solidFill>
                <a:latin typeface="Arial" panose="020B0604020202020204" pitchFamily="34" charset="0"/>
                <a:ea typeface="MS PGothic" panose="020B0600070205080204" pitchFamily="34" charset="-128"/>
              </a:rPr>
              <a:t>)</a:t>
            </a:r>
          </a:p>
        </p:txBody>
      </p:sp>
      <p:sp>
        <p:nvSpPr>
          <p:cNvPr id="18" name="Rectangle 17"/>
          <p:cNvSpPr/>
          <p:nvPr/>
        </p:nvSpPr>
        <p:spPr>
          <a:xfrm>
            <a:off x="8591792" y="6550224"/>
            <a:ext cx="2076209" cy="307777"/>
          </a:xfrm>
          <a:prstGeom prst="rect">
            <a:avLst/>
          </a:prstGeom>
        </p:spPr>
        <p:txBody>
          <a:bodyPr wrap="none">
            <a:spAutoFit/>
          </a:bodyPr>
          <a:lstStyle/>
          <a:p>
            <a:pPr eaLnBrk="0" fontAlgn="base" hangingPunct="0">
              <a:spcBef>
                <a:spcPct val="0"/>
              </a:spcBef>
              <a:spcAft>
                <a:spcPct val="0"/>
              </a:spcAft>
              <a:defRPr/>
            </a:pPr>
            <a:r>
              <a:rPr lang="en-US" sz="1400" dirty="0">
                <a:solidFill>
                  <a:prstClr val="black"/>
                </a:solidFill>
                <a:latin typeface="Arial" panose="020B0604020202020204" pitchFamily="34" charset="0"/>
                <a:ea typeface="MS PGothic" panose="020B0600070205080204" pitchFamily="34" charset="-128"/>
              </a:rPr>
              <a:t>slide credit: S</a:t>
            </a:r>
            <a:r>
              <a:rPr lang="en-US" sz="1400">
                <a:solidFill>
                  <a:prstClr val="black"/>
                </a:solidFill>
                <a:latin typeface="Arial" panose="020B0604020202020204" pitchFamily="34" charset="0"/>
                <a:ea typeface="MS PGothic" panose="020B0600070205080204" pitchFamily="34" charset="-128"/>
              </a:rPr>
              <a:t>. </a:t>
            </a:r>
            <a:r>
              <a:rPr lang="en-US" sz="1400" dirty="0" err="1">
                <a:solidFill>
                  <a:prstClr val="black"/>
                </a:solidFill>
                <a:latin typeface="Arial" panose="020B0604020202020204" pitchFamily="34" charset="0"/>
                <a:ea typeface="MS PGothic" panose="020B0600070205080204" pitchFamily="34" charset="-128"/>
              </a:rPr>
              <a:t>Lazebnik</a:t>
            </a:r>
            <a:endParaRPr lang="en-US" sz="1400" dirty="0">
              <a:solidFill>
                <a:prstClr val="black"/>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098729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Up Arrow 13"/>
          <p:cNvSpPr/>
          <p:nvPr/>
        </p:nvSpPr>
        <p:spPr>
          <a:xfrm>
            <a:off x="3278188" y="2819401"/>
            <a:ext cx="392112"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10" name="Up Arrow 9"/>
          <p:cNvSpPr/>
          <p:nvPr/>
        </p:nvSpPr>
        <p:spPr>
          <a:xfrm>
            <a:off x="3271839" y="4722814"/>
            <a:ext cx="390525"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4" name="Rounded Rectangle 3"/>
          <p:cNvSpPr/>
          <p:nvPr/>
        </p:nvSpPr>
        <p:spPr>
          <a:xfrm>
            <a:off x="2212976" y="6324601"/>
            <a:ext cx="2513013" cy="492125"/>
          </a:xfrm>
          <a:prstGeom prst="round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Input Image</a:t>
            </a:r>
          </a:p>
        </p:txBody>
      </p:sp>
      <p:sp>
        <p:nvSpPr>
          <p:cNvPr id="5" name="Rounded Rectangle 4"/>
          <p:cNvSpPr/>
          <p:nvPr/>
        </p:nvSpPr>
        <p:spPr>
          <a:xfrm>
            <a:off x="2212976" y="5124450"/>
            <a:ext cx="2513013" cy="742950"/>
          </a:xfrm>
          <a:prstGeom prst="roundRect">
            <a:avLst/>
          </a:prstGeom>
          <a:solidFill>
            <a:schemeClr val="accent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Convolution (Learned)</a:t>
            </a:r>
          </a:p>
        </p:txBody>
      </p:sp>
      <p:sp>
        <p:nvSpPr>
          <p:cNvPr id="6" name="Rounded Rectangle 5"/>
          <p:cNvSpPr/>
          <p:nvPr/>
        </p:nvSpPr>
        <p:spPr>
          <a:xfrm>
            <a:off x="2212976" y="4191001"/>
            <a:ext cx="2513013" cy="492125"/>
          </a:xfrm>
          <a:prstGeom prst="roundRect">
            <a:avLst/>
          </a:prstGeom>
          <a:solidFill>
            <a:schemeClr val="accent1">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Non-linearity</a:t>
            </a:r>
          </a:p>
        </p:txBody>
      </p:sp>
      <p:sp>
        <p:nvSpPr>
          <p:cNvPr id="7" name="Rounded Rectangle 6"/>
          <p:cNvSpPr/>
          <p:nvPr/>
        </p:nvSpPr>
        <p:spPr>
          <a:xfrm>
            <a:off x="2230439" y="3241676"/>
            <a:ext cx="2492375" cy="492125"/>
          </a:xfrm>
          <a:prstGeom prst="roundRect">
            <a:avLst/>
          </a:prstGeom>
          <a:solidFill>
            <a:schemeClr val="accent3">
              <a:lumMod val="60000"/>
              <a:lumOff val="40000"/>
            </a:schemeClr>
          </a:solidFill>
          <a:ln w="5080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Spatial pooling</a:t>
            </a:r>
          </a:p>
        </p:txBody>
      </p:sp>
      <p:sp>
        <p:nvSpPr>
          <p:cNvPr id="9" name="Up Arrow 8"/>
          <p:cNvSpPr/>
          <p:nvPr/>
        </p:nvSpPr>
        <p:spPr>
          <a:xfrm>
            <a:off x="3267076" y="5915026"/>
            <a:ext cx="392113"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11" name="Up Arrow 10"/>
          <p:cNvSpPr/>
          <p:nvPr/>
        </p:nvSpPr>
        <p:spPr>
          <a:xfrm>
            <a:off x="3275013" y="3781426"/>
            <a:ext cx="392112"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15" name="Rounded Rectangle 14"/>
          <p:cNvSpPr/>
          <p:nvPr/>
        </p:nvSpPr>
        <p:spPr>
          <a:xfrm>
            <a:off x="2209801" y="2251076"/>
            <a:ext cx="2513013" cy="492125"/>
          </a:xfrm>
          <a:prstGeom prst="roundRect">
            <a:avLst/>
          </a:prstGeom>
          <a:solidFill>
            <a:schemeClr val="bg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Normalization</a:t>
            </a:r>
          </a:p>
        </p:txBody>
      </p:sp>
      <p:sp>
        <p:nvSpPr>
          <p:cNvPr id="20" name="Up Arrow 19"/>
          <p:cNvSpPr/>
          <p:nvPr/>
        </p:nvSpPr>
        <p:spPr>
          <a:xfrm>
            <a:off x="3276601" y="1828801"/>
            <a:ext cx="392113"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21" name="Rounded Rectangle 20"/>
          <p:cNvSpPr/>
          <p:nvPr/>
        </p:nvSpPr>
        <p:spPr>
          <a:xfrm>
            <a:off x="2209801" y="1260476"/>
            <a:ext cx="2513013" cy="492125"/>
          </a:xfrm>
          <a:prstGeom prst="round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Feature maps</a:t>
            </a:r>
          </a:p>
        </p:txBody>
      </p:sp>
      <p:sp>
        <p:nvSpPr>
          <p:cNvPr id="22" name="Up Arrow 21"/>
          <p:cNvSpPr/>
          <p:nvPr/>
        </p:nvSpPr>
        <p:spPr>
          <a:xfrm>
            <a:off x="3276601" y="838201"/>
            <a:ext cx="392113"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pic>
        <p:nvPicPr>
          <p:cNvPr id="26638" name="Picture 16" descr="norm.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953000" y="2324101"/>
            <a:ext cx="35814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p:cNvSpPr/>
          <p:nvPr/>
        </p:nvSpPr>
        <p:spPr>
          <a:xfrm>
            <a:off x="5029200" y="2400300"/>
            <a:ext cx="762000" cy="7620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white"/>
              </a:solidFill>
              <a:latin typeface="Calibri"/>
            </a:endParaRPr>
          </a:p>
        </p:txBody>
      </p:sp>
      <p:sp>
        <p:nvSpPr>
          <p:cNvPr id="29" name="Rectangle 28"/>
          <p:cNvSpPr/>
          <p:nvPr/>
        </p:nvSpPr>
        <p:spPr>
          <a:xfrm>
            <a:off x="5410200" y="2400300"/>
            <a:ext cx="762000" cy="7620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white"/>
              </a:solidFill>
              <a:latin typeface="Calibri"/>
            </a:endParaRPr>
          </a:p>
        </p:txBody>
      </p:sp>
      <p:sp>
        <p:nvSpPr>
          <p:cNvPr id="30" name="Rectangle 29"/>
          <p:cNvSpPr/>
          <p:nvPr/>
        </p:nvSpPr>
        <p:spPr>
          <a:xfrm>
            <a:off x="5029200" y="2781300"/>
            <a:ext cx="762000" cy="7620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31" name="Rectangle 30"/>
          <p:cNvSpPr/>
          <p:nvPr/>
        </p:nvSpPr>
        <p:spPr>
          <a:xfrm>
            <a:off x="5410200" y="2781300"/>
            <a:ext cx="762000" cy="7620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33" name="Rectangle 32"/>
          <p:cNvSpPr/>
          <p:nvPr/>
        </p:nvSpPr>
        <p:spPr>
          <a:xfrm>
            <a:off x="8229600" y="2458115"/>
            <a:ext cx="2590800" cy="523210"/>
          </a:xfrm>
          <a:prstGeom prst="rect">
            <a:avLst/>
          </a:prstGeom>
        </p:spPr>
        <p:txBody>
          <a:bodyPr wrap="square" lIns="91430" tIns="45715" rIns="91430" bIns="45715">
            <a:spAutoFit/>
          </a:bodyPr>
          <a:lstStyle/>
          <a:p>
            <a:pPr lvl="1" eaLnBrk="0" fontAlgn="base" hangingPunct="0">
              <a:spcBef>
                <a:spcPct val="20000"/>
              </a:spcBef>
              <a:spcAft>
                <a:spcPct val="0"/>
              </a:spcAft>
              <a:defRPr/>
            </a:pPr>
            <a:r>
              <a:rPr lang="en-US" sz="2800" dirty="0">
                <a:solidFill>
                  <a:prstClr val="black"/>
                </a:solidFill>
                <a:latin typeface="Calibri"/>
                <a:ea typeface="MS PGothic" panose="020B0600070205080204" pitchFamily="34" charset="-128"/>
              </a:rPr>
              <a:t>Max pooling</a:t>
            </a:r>
          </a:p>
        </p:txBody>
      </p:sp>
      <p:pic>
        <p:nvPicPr>
          <p:cNvPr id="35" name="Picture 34" descr="max_pool.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686801" y="3000376"/>
            <a:ext cx="1909763" cy="12604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6" name="Title 1"/>
          <p:cNvSpPr>
            <a:spLocks noGrp="1"/>
          </p:cNvSpPr>
          <p:nvPr>
            <p:ph type="title"/>
          </p:nvPr>
        </p:nvSpPr>
        <p:spPr>
          <a:xfrm>
            <a:off x="2209800" y="0"/>
            <a:ext cx="8686800" cy="838200"/>
          </a:xfrm>
        </p:spPr>
        <p:txBody>
          <a:bodyPr/>
          <a:lstStyle/>
          <a:p>
            <a:pPr>
              <a:defRPr/>
            </a:pPr>
            <a:r>
              <a:rPr lang="en-US" dirty="0">
                <a:latin typeface="+mn-lt"/>
              </a:rPr>
              <a:t>Convolutional Neural Networks</a:t>
            </a:r>
          </a:p>
        </p:txBody>
      </p:sp>
      <p:sp>
        <p:nvSpPr>
          <p:cNvPr id="24" name="Rectangle 23"/>
          <p:cNvSpPr/>
          <p:nvPr/>
        </p:nvSpPr>
        <p:spPr>
          <a:xfrm>
            <a:off x="8591792" y="6550224"/>
            <a:ext cx="2076209" cy="307777"/>
          </a:xfrm>
          <a:prstGeom prst="rect">
            <a:avLst/>
          </a:prstGeom>
        </p:spPr>
        <p:txBody>
          <a:bodyPr wrap="none">
            <a:spAutoFit/>
          </a:bodyPr>
          <a:lstStyle/>
          <a:p>
            <a:pPr eaLnBrk="0" fontAlgn="base" hangingPunct="0">
              <a:spcBef>
                <a:spcPct val="0"/>
              </a:spcBef>
              <a:spcAft>
                <a:spcPct val="0"/>
              </a:spcAft>
              <a:defRPr/>
            </a:pPr>
            <a:r>
              <a:rPr lang="en-US" sz="1400" dirty="0">
                <a:solidFill>
                  <a:prstClr val="black"/>
                </a:solidFill>
                <a:latin typeface="Arial" panose="020B0604020202020204" pitchFamily="34" charset="0"/>
                <a:ea typeface="MS PGothic" panose="020B0600070205080204" pitchFamily="34" charset="-128"/>
              </a:rPr>
              <a:t>slide credit: S</a:t>
            </a:r>
            <a:r>
              <a:rPr lang="en-US" sz="1400">
                <a:solidFill>
                  <a:prstClr val="black"/>
                </a:solidFill>
                <a:latin typeface="Arial" panose="020B0604020202020204" pitchFamily="34" charset="0"/>
                <a:ea typeface="MS PGothic" panose="020B0600070205080204" pitchFamily="34" charset="-128"/>
              </a:rPr>
              <a:t>. </a:t>
            </a:r>
            <a:r>
              <a:rPr lang="en-US" sz="1400" dirty="0" err="1">
                <a:solidFill>
                  <a:prstClr val="black"/>
                </a:solidFill>
                <a:latin typeface="Arial" panose="020B0604020202020204" pitchFamily="34" charset="0"/>
                <a:ea typeface="MS PGothic" panose="020B0600070205080204" pitchFamily="34" charset="-128"/>
              </a:rPr>
              <a:t>Lazebnik</a:t>
            </a:r>
            <a:endParaRPr lang="en-US" sz="1400" dirty="0">
              <a:solidFill>
                <a:prstClr val="black"/>
              </a:solidFill>
              <a:latin typeface="Arial" panose="020B0604020202020204" pitchFamily="34" charset="0"/>
              <a:ea typeface="MS PGothic" panose="020B0600070205080204" pitchFamily="34" charset="-128"/>
            </a:endParaRPr>
          </a:p>
        </p:txBody>
      </p:sp>
      <p:sp>
        <p:nvSpPr>
          <p:cNvPr id="2" name="Rectangle 1"/>
          <p:cNvSpPr/>
          <p:nvPr/>
        </p:nvSpPr>
        <p:spPr>
          <a:xfrm>
            <a:off x="4845572" y="4990009"/>
            <a:ext cx="5937844" cy="1200329"/>
          </a:xfrm>
          <a:prstGeom prst="rect">
            <a:avLst/>
          </a:prstGeom>
        </p:spPr>
        <p:txBody>
          <a:bodyPr wrap="none">
            <a:spAutoFit/>
          </a:bodyPr>
          <a:lstStyle/>
          <a:p>
            <a:pPr eaLnBrk="0" fontAlgn="base" hangingPunct="0">
              <a:spcBef>
                <a:spcPct val="0"/>
              </a:spcBef>
              <a:spcAft>
                <a:spcPct val="0"/>
              </a:spcAft>
              <a:defRPr/>
            </a:pPr>
            <a:r>
              <a:rPr lang="en-US" sz="2400" dirty="0">
                <a:solidFill>
                  <a:srgbClr val="000000"/>
                </a:solidFill>
                <a:latin typeface="Lucida Grande"/>
                <a:ea typeface="MS PGothic" panose="020B0600070205080204" pitchFamily="34" charset="-128"/>
              </a:rPr>
              <a:t>Max-pooling: a non-linear down-sampling</a:t>
            </a:r>
            <a:br>
              <a:rPr lang="en-US" sz="2400" dirty="0">
                <a:solidFill>
                  <a:srgbClr val="000000"/>
                </a:solidFill>
                <a:latin typeface="Lucida Grande"/>
                <a:ea typeface="MS PGothic" panose="020B0600070205080204" pitchFamily="34" charset="-128"/>
              </a:rPr>
            </a:br>
            <a:br>
              <a:rPr lang="en-US" sz="2400" dirty="0">
                <a:solidFill>
                  <a:srgbClr val="000000"/>
                </a:solidFill>
                <a:latin typeface="Lucida Grande"/>
                <a:ea typeface="MS PGothic" panose="020B0600070205080204" pitchFamily="34" charset="-128"/>
              </a:rPr>
            </a:br>
            <a:r>
              <a:rPr lang="en-US" sz="2400" dirty="0">
                <a:solidFill>
                  <a:srgbClr val="000000"/>
                </a:solidFill>
                <a:latin typeface="Lucida Grande"/>
                <a:ea typeface="MS PGothic" panose="020B0600070205080204" pitchFamily="34" charset="-128"/>
              </a:rPr>
              <a:t>Provide </a:t>
            </a:r>
            <a:r>
              <a:rPr lang="en-US" sz="2400" i="1" dirty="0">
                <a:solidFill>
                  <a:prstClr val="black"/>
                </a:solidFill>
                <a:latin typeface="Arial" panose="020B0604020202020204" pitchFamily="34" charset="0"/>
                <a:ea typeface="MS PGothic" panose="020B0600070205080204" pitchFamily="34" charset="-128"/>
              </a:rPr>
              <a:t>translation invariance</a:t>
            </a:r>
          </a:p>
        </p:txBody>
      </p:sp>
      <p:pic>
        <p:nvPicPr>
          <p:cNvPr id="62466" name="Picture 2" descr="http://cs231n.github.io/assets/cnn/pool.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2525" y="1154608"/>
            <a:ext cx="5638800" cy="4453994"/>
          </a:xfrm>
          <a:prstGeom prst="rect">
            <a:avLst/>
          </a:prstGeom>
          <a:noFill/>
          <a:extLst>
            <a:ext uri="{909E8E84-426E-40DD-AFC4-6F175D3DCCD1}">
              <a14:hiddenFill xmlns:a14="http://schemas.microsoft.com/office/drawing/2010/main">
                <a:solidFill>
                  <a:srgbClr val="FFFFFF"/>
                </a:solidFill>
              </a14:hiddenFill>
            </a:ext>
          </a:extLst>
        </p:spPr>
      </p:pic>
      <p:pic>
        <p:nvPicPr>
          <p:cNvPr id="62468" name="Picture 4" descr="http://cs231n.github.io/assets/cnn/maxpool.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3620" y="1878012"/>
            <a:ext cx="7496175" cy="35052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409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24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246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par>
                          <p:cTn id="17" fill="hold" nodeType="withGroup">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624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0" grpId="0" animBg="1"/>
      <p:bldP spid="31" grpId="0" animBg="1"/>
      <p:bldP spid="33"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Up Arrow 9"/>
          <p:cNvSpPr/>
          <p:nvPr/>
        </p:nvSpPr>
        <p:spPr>
          <a:xfrm>
            <a:off x="3271839" y="4722814"/>
            <a:ext cx="390525"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4" name="Rounded Rectangle 3"/>
          <p:cNvSpPr/>
          <p:nvPr/>
        </p:nvSpPr>
        <p:spPr>
          <a:xfrm>
            <a:off x="2212976" y="6324601"/>
            <a:ext cx="2513013" cy="492125"/>
          </a:xfrm>
          <a:prstGeom prst="round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Input Image</a:t>
            </a:r>
          </a:p>
        </p:txBody>
      </p:sp>
      <p:sp>
        <p:nvSpPr>
          <p:cNvPr id="5" name="Rounded Rectangle 4"/>
          <p:cNvSpPr/>
          <p:nvPr/>
        </p:nvSpPr>
        <p:spPr>
          <a:xfrm>
            <a:off x="2212976" y="5124450"/>
            <a:ext cx="2513013" cy="742950"/>
          </a:xfrm>
          <a:prstGeom prst="roundRect">
            <a:avLst/>
          </a:prstGeom>
          <a:solidFill>
            <a:schemeClr val="accent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Convolution (Learned)</a:t>
            </a:r>
          </a:p>
        </p:txBody>
      </p:sp>
      <p:sp>
        <p:nvSpPr>
          <p:cNvPr id="6" name="Rounded Rectangle 5"/>
          <p:cNvSpPr/>
          <p:nvPr/>
        </p:nvSpPr>
        <p:spPr>
          <a:xfrm>
            <a:off x="2212976" y="4191001"/>
            <a:ext cx="2513013" cy="492125"/>
          </a:xfrm>
          <a:prstGeom prst="roundRect">
            <a:avLst/>
          </a:prstGeom>
          <a:solidFill>
            <a:schemeClr val="accent1">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Non-linearity</a:t>
            </a:r>
          </a:p>
        </p:txBody>
      </p:sp>
      <p:sp>
        <p:nvSpPr>
          <p:cNvPr id="7" name="Rounded Rectangle 6"/>
          <p:cNvSpPr/>
          <p:nvPr/>
        </p:nvSpPr>
        <p:spPr>
          <a:xfrm>
            <a:off x="2230439" y="3241676"/>
            <a:ext cx="2492375" cy="492125"/>
          </a:xfrm>
          <a:prstGeom prst="round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Spatial pooling</a:t>
            </a:r>
          </a:p>
        </p:txBody>
      </p:sp>
      <p:sp>
        <p:nvSpPr>
          <p:cNvPr id="9" name="Up Arrow 8"/>
          <p:cNvSpPr/>
          <p:nvPr/>
        </p:nvSpPr>
        <p:spPr>
          <a:xfrm>
            <a:off x="3267076" y="5915026"/>
            <a:ext cx="392113"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11" name="Up Arrow 10"/>
          <p:cNvSpPr/>
          <p:nvPr/>
        </p:nvSpPr>
        <p:spPr>
          <a:xfrm>
            <a:off x="3275013" y="3781426"/>
            <a:ext cx="392112"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14" name="Up Arrow 13"/>
          <p:cNvSpPr/>
          <p:nvPr/>
        </p:nvSpPr>
        <p:spPr>
          <a:xfrm>
            <a:off x="3278188" y="2819401"/>
            <a:ext cx="392112"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15" name="Rounded Rectangle 14"/>
          <p:cNvSpPr/>
          <p:nvPr/>
        </p:nvSpPr>
        <p:spPr>
          <a:xfrm>
            <a:off x="2209801" y="2251076"/>
            <a:ext cx="2513013" cy="492125"/>
          </a:xfrm>
          <a:prstGeom prst="roundRect">
            <a:avLst/>
          </a:prstGeom>
          <a:solidFill>
            <a:schemeClr val="bg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Normalization</a:t>
            </a:r>
          </a:p>
        </p:txBody>
      </p:sp>
      <p:sp>
        <p:nvSpPr>
          <p:cNvPr id="20" name="Up Arrow 19"/>
          <p:cNvSpPr/>
          <p:nvPr/>
        </p:nvSpPr>
        <p:spPr>
          <a:xfrm>
            <a:off x="3276601" y="1828801"/>
            <a:ext cx="392113"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21" name="Rounded Rectangle 20"/>
          <p:cNvSpPr/>
          <p:nvPr/>
        </p:nvSpPr>
        <p:spPr>
          <a:xfrm>
            <a:off x="2209801" y="1260476"/>
            <a:ext cx="2513013" cy="492125"/>
          </a:xfrm>
          <a:prstGeom prst="round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r>
              <a:rPr lang="en-US" sz="2000" dirty="0">
                <a:solidFill>
                  <a:prstClr val="black"/>
                </a:solidFill>
                <a:latin typeface="Calibri"/>
                <a:cs typeface="Myriad Pro"/>
              </a:rPr>
              <a:t>Feature maps</a:t>
            </a:r>
          </a:p>
        </p:txBody>
      </p:sp>
      <p:sp>
        <p:nvSpPr>
          <p:cNvPr id="22" name="Up Arrow 21"/>
          <p:cNvSpPr/>
          <p:nvPr/>
        </p:nvSpPr>
        <p:spPr>
          <a:xfrm>
            <a:off x="3276601" y="838201"/>
            <a:ext cx="392113"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eaLnBrk="0" fontAlgn="base" hangingPunct="0">
              <a:spcBef>
                <a:spcPct val="0"/>
              </a:spcBef>
              <a:spcAft>
                <a:spcPct val="0"/>
              </a:spcAft>
              <a:defRPr/>
            </a:pPr>
            <a:endParaRPr lang="en-US">
              <a:solidFill>
                <a:prstClr val="black"/>
              </a:solidFill>
              <a:latin typeface="Calibri"/>
            </a:endParaRPr>
          </a:p>
        </p:txBody>
      </p:sp>
      <p:sp>
        <p:nvSpPr>
          <p:cNvPr id="17" name="Title 1"/>
          <p:cNvSpPr>
            <a:spLocks noGrp="1"/>
          </p:cNvSpPr>
          <p:nvPr>
            <p:ph type="title"/>
          </p:nvPr>
        </p:nvSpPr>
        <p:spPr>
          <a:xfrm>
            <a:off x="2209800" y="0"/>
            <a:ext cx="8686800" cy="838200"/>
          </a:xfrm>
        </p:spPr>
        <p:txBody>
          <a:bodyPr/>
          <a:lstStyle/>
          <a:p>
            <a:pPr>
              <a:defRPr/>
            </a:pPr>
            <a:r>
              <a:rPr lang="en-US" dirty="0">
                <a:latin typeface="+mn-lt"/>
              </a:rPr>
              <a:t>Convolutional Neural Networks</a:t>
            </a:r>
          </a:p>
        </p:txBody>
      </p:sp>
      <p:sp>
        <p:nvSpPr>
          <p:cNvPr id="18" name="Rectangle 17"/>
          <p:cNvSpPr/>
          <p:nvPr/>
        </p:nvSpPr>
        <p:spPr>
          <a:xfrm>
            <a:off x="8591792" y="6550224"/>
            <a:ext cx="2076209" cy="307777"/>
          </a:xfrm>
          <a:prstGeom prst="rect">
            <a:avLst/>
          </a:prstGeom>
        </p:spPr>
        <p:txBody>
          <a:bodyPr wrap="none">
            <a:spAutoFit/>
          </a:bodyPr>
          <a:lstStyle/>
          <a:p>
            <a:pPr eaLnBrk="0" fontAlgn="base" hangingPunct="0">
              <a:spcBef>
                <a:spcPct val="0"/>
              </a:spcBef>
              <a:spcAft>
                <a:spcPct val="0"/>
              </a:spcAft>
              <a:defRPr/>
            </a:pPr>
            <a:r>
              <a:rPr lang="en-US" sz="1400" dirty="0">
                <a:solidFill>
                  <a:prstClr val="black"/>
                </a:solidFill>
                <a:latin typeface="Arial" panose="020B0604020202020204" pitchFamily="34" charset="0"/>
                <a:ea typeface="MS PGothic" panose="020B0600070205080204" pitchFamily="34" charset="-128"/>
              </a:rPr>
              <a:t>slide credit: S</a:t>
            </a:r>
            <a:r>
              <a:rPr lang="en-US" sz="1400">
                <a:solidFill>
                  <a:prstClr val="black"/>
                </a:solidFill>
                <a:latin typeface="Arial" panose="020B0604020202020204" pitchFamily="34" charset="0"/>
                <a:ea typeface="MS PGothic" panose="020B0600070205080204" pitchFamily="34" charset="-128"/>
              </a:rPr>
              <a:t>. </a:t>
            </a:r>
            <a:r>
              <a:rPr lang="en-US" sz="1400" dirty="0" err="1">
                <a:solidFill>
                  <a:prstClr val="black"/>
                </a:solidFill>
                <a:latin typeface="Arial" panose="020B0604020202020204" pitchFamily="34" charset="0"/>
                <a:ea typeface="MS PGothic" panose="020B0600070205080204" pitchFamily="34" charset="-128"/>
              </a:rPr>
              <a:t>Lazebnik</a:t>
            </a:r>
            <a:endParaRPr lang="en-US" sz="1400" dirty="0">
              <a:solidFill>
                <a:prstClr val="black"/>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21334782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dirty="0"/>
              <a:t>Engineered vs. learned features</a:t>
            </a:r>
          </a:p>
        </p:txBody>
      </p:sp>
      <p:sp>
        <p:nvSpPr>
          <p:cNvPr id="4" name="Rectangle 3"/>
          <p:cNvSpPr/>
          <p:nvPr/>
        </p:nvSpPr>
        <p:spPr bwMode="auto">
          <a:xfrm>
            <a:off x="3063875" y="6183314"/>
            <a:ext cx="2095500" cy="276225"/>
          </a:xfrm>
          <a:prstGeom prst="rect">
            <a:avLst/>
          </a:prstGeom>
          <a:solidFill>
            <a:schemeClr val="bg1">
              <a:lumMod val="75000"/>
            </a:schemeClr>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srgbClr val="32000C"/>
                </a:solidFill>
                <a:latin typeface="Calibri"/>
              </a:rPr>
              <a:t>Image</a:t>
            </a:r>
          </a:p>
        </p:txBody>
      </p:sp>
      <p:sp>
        <p:nvSpPr>
          <p:cNvPr id="6" name="Rectangle 5"/>
          <p:cNvSpPr/>
          <p:nvPr/>
        </p:nvSpPr>
        <p:spPr bwMode="auto">
          <a:xfrm>
            <a:off x="3063875" y="5611814"/>
            <a:ext cx="2095500" cy="276225"/>
          </a:xfrm>
          <a:prstGeom prst="rect">
            <a:avLst/>
          </a:prstGeom>
          <a:solidFill>
            <a:srgbClr val="FF5B5B"/>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a:rPr>
              <a:t>Feature extraction</a:t>
            </a:r>
          </a:p>
        </p:txBody>
      </p:sp>
      <p:sp>
        <p:nvSpPr>
          <p:cNvPr id="7" name="Rectangle 6"/>
          <p:cNvSpPr/>
          <p:nvPr/>
        </p:nvSpPr>
        <p:spPr bwMode="auto">
          <a:xfrm>
            <a:off x="3063875" y="5040314"/>
            <a:ext cx="2095500" cy="276225"/>
          </a:xfrm>
          <a:prstGeom prst="rect">
            <a:avLst/>
          </a:prstGeom>
          <a:solidFill>
            <a:srgbClr val="FF5B5B"/>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a:rPr>
              <a:t>Pooling</a:t>
            </a:r>
          </a:p>
        </p:txBody>
      </p:sp>
      <p:sp>
        <p:nvSpPr>
          <p:cNvPr id="8" name="Rectangle 7"/>
          <p:cNvSpPr/>
          <p:nvPr/>
        </p:nvSpPr>
        <p:spPr bwMode="auto">
          <a:xfrm>
            <a:off x="3063875" y="4473576"/>
            <a:ext cx="2095500" cy="276225"/>
          </a:xfrm>
          <a:prstGeom prst="rect">
            <a:avLst/>
          </a:prstGeom>
          <a:solidFill>
            <a:srgbClr val="FF5B5B"/>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a:rPr>
              <a:t>Classifier</a:t>
            </a:r>
          </a:p>
        </p:txBody>
      </p:sp>
      <p:sp>
        <p:nvSpPr>
          <p:cNvPr id="9" name="Down Arrow 8"/>
          <p:cNvSpPr/>
          <p:nvPr/>
        </p:nvSpPr>
        <p:spPr bwMode="auto">
          <a:xfrm rot="10800000">
            <a:off x="3897314" y="5889625"/>
            <a:ext cx="428625" cy="2238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
        <p:nvSpPr>
          <p:cNvPr id="10" name="Down Arrow 9"/>
          <p:cNvSpPr/>
          <p:nvPr/>
        </p:nvSpPr>
        <p:spPr bwMode="auto">
          <a:xfrm rot="10800000">
            <a:off x="3897314" y="5360989"/>
            <a:ext cx="428625" cy="2238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
        <p:nvSpPr>
          <p:cNvPr id="11" name="Down Arrow 10"/>
          <p:cNvSpPr/>
          <p:nvPr/>
        </p:nvSpPr>
        <p:spPr bwMode="auto">
          <a:xfrm rot="10800000">
            <a:off x="3897314" y="4784725"/>
            <a:ext cx="428625" cy="2238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
        <p:nvSpPr>
          <p:cNvPr id="12" name="Down Arrow 11"/>
          <p:cNvSpPr/>
          <p:nvPr/>
        </p:nvSpPr>
        <p:spPr bwMode="auto">
          <a:xfrm rot="10800000">
            <a:off x="3897314" y="4238625"/>
            <a:ext cx="428625" cy="2238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
        <p:nvSpPr>
          <p:cNvPr id="14348" name="Rectangle 12"/>
          <p:cNvSpPr>
            <a:spLocks noChangeArrowheads="1"/>
          </p:cNvSpPr>
          <p:nvPr/>
        </p:nvSpPr>
        <p:spPr bwMode="auto">
          <a:xfrm>
            <a:off x="3578467" y="3786188"/>
            <a:ext cx="10663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0" fontAlgn="base" hangingPunct="0">
              <a:spcBef>
                <a:spcPct val="0"/>
              </a:spcBef>
              <a:spcAft>
                <a:spcPct val="0"/>
              </a:spcAft>
              <a:buNone/>
              <a:defRPr/>
            </a:pPr>
            <a:r>
              <a:rPr lang="en-US" altLang="zh-TW">
                <a:solidFill>
                  <a:prstClr val="black"/>
                </a:solidFill>
                <a:latin typeface="Arial" panose="020B0604020202020204" pitchFamily="34" charset="0"/>
              </a:rPr>
              <a:t>Label</a:t>
            </a:r>
            <a:endParaRPr lang="en-US" altLang="en-US">
              <a:solidFill>
                <a:prstClr val="black"/>
              </a:solidFill>
              <a:latin typeface="Arial" panose="020B0604020202020204" pitchFamily="34" charset="0"/>
            </a:endParaRPr>
          </a:p>
        </p:txBody>
      </p:sp>
      <p:grpSp>
        <p:nvGrpSpPr>
          <p:cNvPr id="2" name="Group 1"/>
          <p:cNvGrpSpPr>
            <a:grpSpLocks/>
          </p:cNvGrpSpPr>
          <p:nvPr/>
        </p:nvGrpSpPr>
        <p:grpSpPr bwMode="auto">
          <a:xfrm>
            <a:off x="7848601" y="981076"/>
            <a:ext cx="2124075" cy="5478463"/>
            <a:chOff x="5480050" y="976313"/>
            <a:chExt cx="2124075" cy="5478462"/>
          </a:xfrm>
        </p:grpSpPr>
        <p:sp>
          <p:nvSpPr>
            <p:cNvPr id="5" name="Rectangle 4"/>
            <p:cNvSpPr/>
            <p:nvPr/>
          </p:nvSpPr>
          <p:spPr bwMode="auto">
            <a:xfrm>
              <a:off x="5497513" y="6178550"/>
              <a:ext cx="2095500" cy="276225"/>
            </a:xfrm>
            <a:prstGeom prst="rect">
              <a:avLst/>
            </a:prstGeom>
            <a:solidFill>
              <a:schemeClr val="bg1">
                <a:lumMod val="75000"/>
              </a:schemeClr>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srgbClr val="32000C"/>
                  </a:solidFill>
                  <a:latin typeface="Calibri"/>
                </a:rPr>
                <a:t>Image</a:t>
              </a:r>
            </a:p>
          </p:txBody>
        </p:sp>
        <p:sp>
          <p:nvSpPr>
            <p:cNvPr id="14" name="Rectangle 13"/>
            <p:cNvSpPr/>
            <p:nvPr/>
          </p:nvSpPr>
          <p:spPr bwMode="auto">
            <a:xfrm>
              <a:off x="5497513" y="5610225"/>
              <a:ext cx="2095500" cy="276225"/>
            </a:xfrm>
            <a:prstGeom prst="rect">
              <a:avLst/>
            </a:prstGeom>
            <a:solidFill>
              <a:srgbClr val="92D050"/>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a:rPr>
                <a:t>Convolution/pool</a:t>
              </a:r>
            </a:p>
          </p:txBody>
        </p:sp>
        <p:sp>
          <p:nvSpPr>
            <p:cNvPr id="16" name="Rectangle 15"/>
            <p:cNvSpPr/>
            <p:nvPr/>
          </p:nvSpPr>
          <p:spPr bwMode="auto">
            <a:xfrm>
              <a:off x="5508625" y="5040312"/>
              <a:ext cx="2095500" cy="276225"/>
            </a:xfrm>
            <a:prstGeom prst="rect">
              <a:avLst/>
            </a:prstGeom>
            <a:solidFill>
              <a:srgbClr val="92D050"/>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a:rPr>
                <a:t>Convolution/pool</a:t>
              </a:r>
            </a:p>
          </p:txBody>
        </p:sp>
        <p:sp>
          <p:nvSpPr>
            <p:cNvPr id="20" name="Rectangle 19"/>
            <p:cNvSpPr/>
            <p:nvPr/>
          </p:nvSpPr>
          <p:spPr bwMode="auto">
            <a:xfrm>
              <a:off x="5487988" y="4471987"/>
              <a:ext cx="2095500" cy="276225"/>
            </a:xfrm>
            <a:prstGeom prst="rect">
              <a:avLst/>
            </a:prstGeom>
            <a:solidFill>
              <a:srgbClr val="92D050"/>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a:rPr>
                <a:t>Convolution/pool</a:t>
              </a:r>
            </a:p>
          </p:txBody>
        </p:sp>
        <p:sp>
          <p:nvSpPr>
            <p:cNvPr id="21" name="Rectangle 20"/>
            <p:cNvSpPr/>
            <p:nvPr/>
          </p:nvSpPr>
          <p:spPr bwMode="auto">
            <a:xfrm>
              <a:off x="5497513" y="3902075"/>
              <a:ext cx="2095500" cy="276225"/>
            </a:xfrm>
            <a:prstGeom prst="rect">
              <a:avLst/>
            </a:prstGeom>
            <a:solidFill>
              <a:srgbClr val="92D050"/>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a:rPr>
                <a:t>Convolution/pool</a:t>
              </a:r>
            </a:p>
          </p:txBody>
        </p:sp>
        <p:sp>
          <p:nvSpPr>
            <p:cNvPr id="22" name="Rectangle 21"/>
            <p:cNvSpPr/>
            <p:nvPr/>
          </p:nvSpPr>
          <p:spPr bwMode="auto">
            <a:xfrm>
              <a:off x="5508625" y="3332163"/>
              <a:ext cx="2095500" cy="276225"/>
            </a:xfrm>
            <a:prstGeom prst="rect">
              <a:avLst/>
            </a:prstGeom>
            <a:solidFill>
              <a:srgbClr val="92D050"/>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a:rPr>
                <a:t>Convolution/pool</a:t>
              </a:r>
            </a:p>
          </p:txBody>
        </p:sp>
        <p:sp>
          <p:nvSpPr>
            <p:cNvPr id="23" name="Rectangle 22"/>
            <p:cNvSpPr/>
            <p:nvPr/>
          </p:nvSpPr>
          <p:spPr bwMode="auto">
            <a:xfrm>
              <a:off x="5497513" y="2762251"/>
              <a:ext cx="2095500" cy="276225"/>
            </a:xfrm>
            <a:prstGeom prst="rect">
              <a:avLst/>
            </a:prstGeom>
            <a:solidFill>
              <a:srgbClr val="92D050"/>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a:rPr>
                <a:t>Dense</a:t>
              </a:r>
            </a:p>
          </p:txBody>
        </p:sp>
        <p:sp>
          <p:nvSpPr>
            <p:cNvPr id="24" name="Rectangle 23"/>
            <p:cNvSpPr/>
            <p:nvPr/>
          </p:nvSpPr>
          <p:spPr bwMode="auto">
            <a:xfrm>
              <a:off x="5486400" y="2192338"/>
              <a:ext cx="2095500" cy="276225"/>
            </a:xfrm>
            <a:prstGeom prst="rect">
              <a:avLst/>
            </a:prstGeom>
            <a:solidFill>
              <a:srgbClr val="92D050"/>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a:rPr>
                <a:t>Dense</a:t>
              </a:r>
            </a:p>
          </p:txBody>
        </p:sp>
        <p:sp>
          <p:nvSpPr>
            <p:cNvPr id="25" name="Rectangle 24"/>
            <p:cNvSpPr/>
            <p:nvPr/>
          </p:nvSpPr>
          <p:spPr bwMode="auto">
            <a:xfrm>
              <a:off x="5480050" y="1625601"/>
              <a:ext cx="2095500" cy="276225"/>
            </a:xfrm>
            <a:prstGeom prst="rect">
              <a:avLst/>
            </a:prstGeom>
            <a:solidFill>
              <a:srgbClr val="92D050"/>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a:rPr>
                <a:t>Dense</a:t>
              </a:r>
            </a:p>
          </p:txBody>
        </p:sp>
        <p:sp>
          <p:nvSpPr>
            <p:cNvPr id="26" name="Down Arrow 25"/>
            <p:cNvSpPr/>
            <p:nvPr/>
          </p:nvSpPr>
          <p:spPr bwMode="auto">
            <a:xfrm rot="10800000">
              <a:off x="6342063" y="5918200"/>
              <a:ext cx="428625" cy="2222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
          <p:nvSpPr>
            <p:cNvPr id="27" name="Down Arrow 26"/>
            <p:cNvSpPr/>
            <p:nvPr/>
          </p:nvSpPr>
          <p:spPr bwMode="auto">
            <a:xfrm rot="10800000">
              <a:off x="6342063" y="5349875"/>
              <a:ext cx="428625" cy="2222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
          <p:nvSpPr>
            <p:cNvPr id="28" name="Down Arrow 27"/>
            <p:cNvSpPr/>
            <p:nvPr/>
          </p:nvSpPr>
          <p:spPr bwMode="auto">
            <a:xfrm rot="10800000">
              <a:off x="6342063" y="4781550"/>
              <a:ext cx="428625" cy="2222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
          <p:nvSpPr>
            <p:cNvPr id="29" name="Down Arrow 28"/>
            <p:cNvSpPr/>
            <p:nvPr/>
          </p:nvSpPr>
          <p:spPr bwMode="auto">
            <a:xfrm rot="10800000">
              <a:off x="6342063" y="4213225"/>
              <a:ext cx="428625" cy="2222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
          <p:nvSpPr>
            <p:cNvPr id="30" name="Down Arrow 29"/>
            <p:cNvSpPr/>
            <p:nvPr/>
          </p:nvSpPr>
          <p:spPr bwMode="auto">
            <a:xfrm rot="10800000">
              <a:off x="6342063" y="3643313"/>
              <a:ext cx="428625" cy="2222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
          <p:nvSpPr>
            <p:cNvPr id="31" name="Down Arrow 30"/>
            <p:cNvSpPr/>
            <p:nvPr/>
          </p:nvSpPr>
          <p:spPr bwMode="auto">
            <a:xfrm rot="10800000">
              <a:off x="6342063" y="3079751"/>
              <a:ext cx="428625" cy="2222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
          <p:nvSpPr>
            <p:cNvPr id="32" name="Down Arrow 31"/>
            <p:cNvSpPr/>
            <p:nvPr/>
          </p:nvSpPr>
          <p:spPr bwMode="auto">
            <a:xfrm rot="10800000">
              <a:off x="6319838" y="2505076"/>
              <a:ext cx="428625" cy="2222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
          <p:nvSpPr>
            <p:cNvPr id="33" name="Down Arrow 32"/>
            <p:cNvSpPr/>
            <p:nvPr/>
          </p:nvSpPr>
          <p:spPr bwMode="auto">
            <a:xfrm rot="10800000">
              <a:off x="6319838" y="1917701"/>
              <a:ext cx="428625" cy="2238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sp>
          <p:nvSpPr>
            <p:cNvPr id="14367" name="Rectangle 34"/>
            <p:cNvSpPr>
              <a:spLocks noChangeArrowheads="1"/>
            </p:cNvSpPr>
            <p:nvPr/>
          </p:nvSpPr>
          <p:spPr bwMode="auto">
            <a:xfrm>
              <a:off x="6023116" y="976313"/>
              <a:ext cx="10663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0" fontAlgn="base" hangingPunct="0">
                <a:spcBef>
                  <a:spcPct val="0"/>
                </a:spcBef>
                <a:spcAft>
                  <a:spcPct val="0"/>
                </a:spcAft>
                <a:buNone/>
                <a:defRPr/>
              </a:pPr>
              <a:r>
                <a:rPr lang="en-US" altLang="zh-TW">
                  <a:solidFill>
                    <a:prstClr val="black"/>
                  </a:solidFill>
                  <a:latin typeface="Arial" panose="020B0604020202020204" pitchFamily="34" charset="0"/>
                </a:rPr>
                <a:t>Label</a:t>
              </a:r>
              <a:endParaRPr lang="en-US" altLang="en-US">
                <a:solidFill>
                  <a:prstClr val="black"/>
                </a:solidFill>
                <a:latin typeface="Arial" panose="020B0604020202020204" pitchFamily="34" charset="0"/>
              </a:endParaRPr>
            </a:p>
          </p:txBody>
        </p:sp>
        <p:sp>
          <p:nvSpPr>
            <p:cNvPr id="36" name="Down Arrow 35"/>
            <p:cNvSpPr/>
            <p:nvPr/>
          </p:nvSpPr>
          <p:spPr bwMode="auto">
            <a:xfrm rot="10800000">
              <a:off x="6342063" y="1389063"/>
              <a:ext cx="428625" cy="2238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grpSp>
      <p:sp>
        <p:nvSpPr>
          <p:cNvPr id="35" name="Rectangle 1"/>
          <p:cNvSpPr>
            <a:spLocks noChangeArrowheads="1"/>
          </p:cNvSpPr>
          <p:nvPr/>
        </p:nvSpPr>
        <p:spPr bwMode="auto">
          <a:xfrm>
            <a:off x="1981200" y="1366838"/>
            <a:ext cx="5638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0" fontAlgn="base" hangingPunct="0">
              <a:spcBef>
                <a:spcPct val="0"/>
              </a:spcBef>
              <a:spcAft>
                <a:spcPct val="0"/>
              </a:spcAft>
              <a:buNone/>
              <a:defRPr/>
            </a:pPr>
            <a:r>
              <a:rPr lang="en-US" altLang="en-US" sz="2400" dirty="0">
                <a:solidFill>
                  <a:prstClr val="black"/>
                </a:solidFill>
                <a:latin typeface="Arial" panose="020B0604020202020204" pitchFamily="34" charset="0"/>
              </a:rPr>
              <a:t>Convolutional filters are trained in a supervised manner by back-propagating </a:t>
            </a:r>
            <a:br>
              <a:rPr lang="en-US" altLang="en-US" sz="2400" dirty="0">
                <a:solidFill>
                  <a:prstClr val="black"/>
                </a:solidFill>
                <a:latin typeface="Arial" panose="020B0604020202020204" pitchFamily="34" charset="0"/>
              </a:rPr>
            </a:br>
            <a:r>
              <a:rPr lang="en-US" altLang="en-US" sz="2400" dirty="0">
                <a:solidFill>
                  <a:prstClr val="black"/>
                </a:solidFill>
                <a:latin typeface="Arial" panose="020B0604020202020204" pitchFamily="34" charset="0"/>
              </a:rPr>
              <a:t>classification error</a:t>
            </a:r>
          </a:p>
        </p:txBody>
      </p:sp>
      <p:sp>
        <p:nvSpPr>
          <p:cNvPr id="34" name="TextBox 33"/>
          <p:cNvSpPr txBox="1"/>
          <p:nvPr/>
        </p:nvSpPr>
        <p:spPr>
          <a:xfrm>
            <a:off x="1524001" y="6590527"/>
            <a:ext cx="7026275" cy="276999"/>
          </a:xfrm>
          <a:prstGeom prst="rect">
            <a:avLst/>
          </a:prstGeom>
          <a:noFill/>
        </p:spPr>
        <p:txBody>
          <a:bodyPr wrap="square" rtlCol="0">
            <a:spAutoFit/>
          </a:bodyPr>
          <a:lstStyle/>
          <a:p>
            <a:pPr eaLnBrk="0" fontAlgn="base" hangingPunct="0">
              <a:spcBef>
                <a:spcPct val="0"/>
              </a:spcBef>
              <a:spcAft>
                <a:spcPct val="0"/>
              </a:spcAft>
              <a:defRPr/>
            </a:pPr>
            <a:r>
              <a:rPr lang="en-US" altLang="en-US" sz="1200" dirty="0" err="1">
                <a:solidFill>
                  <a:prstClr val="black"/>
                </a:solidFill>
                <a:latin typeface="Arial" panose="020B0604020202020204" pitchFamily="34" charset="0"/>
                <a:ea typeface="MS PGothic" panose="020B0600070205080204" pitchFamily="34" charset="-128"/>
              </a:rPr>
              <a:t>Jia</a:t>
            </a:r>
            <a:r>
              <a:rPr lang="en-US" altLang="en-US" sz="1200" dirty="0">
                <a:solidFill>
                  <a:prstClr val="black"/>
                </a:solidFill>
                <a:latin typeface="Arial" panose="020B0604020202020204" pitchFamily="34" charset="0"/>
                <a:ea typeface="MS PGothic" panose="020B0600070205080204" pitchFamily="34" charset="-128"/>
              </a:rPr>
              <a:t>-Bin Huang and Derek </a:t>
            </a:r>
            <a:r>
              <a:rPr lang="en-US" altLang="en-US" sz="1200" dirty="0" err="1">
                <a:solidFill>
                  <a:prstClr val="black"/>
                </a:solidFill>
                <a:latin typeface="Arial" panose="020B0604020202020204" pitchFamily="34" charset="0"/>
                <a:ea typeface="MS PGothic" panose="020B0600070205080204" pitchFamily="34" charset="-128"/>
              </a:rPr>
              <a:t>Hoiem</a:t>
            </a:r>
            <a:r>
              <a:rPr lang="en-US" altLang="en-US" sz="1200" dirty="0">
                <a:solidFill>
                  <a:prstClr val="black"/>
                </a:solidFill>
                <a:latin typeface="Arial" panose="020B0604020202020204" pitchFamily="34" charset="0"/>
                <a:ea typeface="MS PGothic" panose="020B0600070205080204" pitchFamily="34" charset="-128"/>
              </a:rPr>
              <a:t>, UIUC</a:t>
            </a:r>
          </a:p>
        </p:txBody>
      </p:sp>
    </p:spTree>
    <p:extLst>
      <p:ext uri="{BB962C8B-B14F-4D97-AF65-F5344CB8AC3E}">
        <p14:creationId xmlns:p14="http://schemas.microsoft.com/office/powerpoint/2010/main" val="251707174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normAutofit/>
          </a:bodyPr>
          <a:lstStyle/>
          <a:p>
            <a:r>
              <a:rPr lang="de-DE" altLang="en-US" dirty="0"/>
              <a:t>SIFT </a:t>
            </a:r>
            <a:r>
              <a:rPr lang="en-US" dirty="0"/>
              <a:t>Descriptor</a:t>
            </a:r>
            <a:endParaRPr lang="en-US" altLang="en-US" dirty="0"/>
          </a:p>
        </p:txBody>
      </p:sp>
      <p:sp>
        <p:nvSpPr>
          <p:cNvPr id="4" name="Content Placeholder 2"/>
          <p:cNvSpPr>
            <a:spLocks noGrp="1"/>
          </p:cNvSpPr>
          <p:nvPr/>
        </p:nvSpPr>
        <p:spPr bwMode="auto">
          <a:xfrm>
            <a:off x="1600200" y="1600200"/>
            <a:ext cx="1295400" cy="762000"/>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 uri="{FAA26D3D-D897-4be2-8F04-BA451C77F1D7}">
              <ma14:placeholderFlag xmlns="" xmlns:ma14="http://schemas.microsoft.com/office/mac/drawingml/2011/main" xmlns:lc="http://schemas.openxmlformats.org/drawingml/2006/lockedCanva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bg1"/>
                </a:solidFill>
                <a:latin typeface="Adobe Caslon Pro" pitchFamily="18" charset="0"/>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bg1"/>
                </a:solidFill>
                <a:latin typeface="Adobe Caslon Pro" pitchFamily="18" charset="0"/>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bg1"/>
                </a:solidFill>
                <a:latin typeface="Adobe Caslon Pro" pitchFamily="18" charset="0"/>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bg1"/>
                </a:solidFill>
                <a:latin typeface="Adobe Caslon Pro" pitchFamily="18" charset="0"/>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bg1"/>
                </a:solidFill>
                <a:latin typeface="Adobe Caslon Pro" pitchFamily="18" charset="0"/>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None/>
              <a:defRPr/>
            </a:pPr>
            <a:r>
              <a:rPr lang="en-US" sz="2400" dirty="0">
                <a:solidFill>
                  <a:prstClr val="black"/>
                </a:solidFill>
                <a:latin typeface="Calibri"/>
              </a:rPr>
              <a:t>Image </a:t>
            </a:r>
            <a:br>
              <a:rPr lang="en-US" sz="2400" dirty="0">
                <a:solidFill>
                  <a:prstClr val="black"/>
                </a:solidFill>
                <a:latin typeface="Calibri"/>
              </a:rPr>
            </a:br>
            <a:r>
              <a:rPr lang="en-US" sz="2400" dirty="0">
                <a:solidFill>
                  <a:prstClr val="black"/>
                </a:solidFill>
                <a:latin typeface="Calibri"/>
              </a:rPr>
              <a:t>Pixels</a:t>
            </a:r>
          </a:p>
        </p:txBody>
      </p:sp>
      <p:pic>
        <p:nvPicPr>
          <p:cNvPr id="5" name="Picture 4"/>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638801" y="1676400"/>
            <a:ext cx="2233613" cy="1100138"/>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sp>
        <p:nvSpPr>
          <p:cNvPr id="6" name="Rounded Rectangle 5"/>
          <p:cNvSpPr/>
          <p:nvPr/>
        </p:nvSpPr>
        <p:spPr>
          <a:xfrm>
            <a:off x="3200400" y="1447800"/>
            <a:ext cx="5410200" cy="1600200"/>
          </a:xfrm>
          <a:prstGeom prst="roundRect">
            <a:avLst/>
          </a:prstGeom>
          <a:noFill/>
          <a:ln w="63500"/>
        </p:spPr>
        <p:style>
          <a:lnRef idx="2">
            <a:schemeClr val="accent2">
              <a:shade val="50000"/>
            </a:schemeClr>
          </a:lnRef>
          <a:fillRef idx="1">
            <a:schemeClr val="accent2"/>
          </a:fillRef>
          <a:effectRef idx="0">
            <a:schemeClr val="accent2"/>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eaLnBrk="0" hangingPunct="0">
              <a:defRPr/>
            </a:pPr>
            <a:endParaRPr lang="en-US" sz="3600" dirty="0">
              <a:solidFill>
                <a:prstClr val="black"/>
              </a:solidFill>
              <a:latin typeface="Calibri"/>
              <a:cs typeface="Adobe Caslon Pro"/>
            </a:endParaRPr>
          </a:p>
        </p:txBody>
      </p:sp>
      <p:sp>
        <p:nvSpPr>
          <p:cNvPr id="7" name="Content Placeholder 2"/>
          <p:cNvSpPr txBox="1">
            <a:spLocks/>
          </p:cNvSpPr>
          <p:nvPr/>
        </p:nvSpPr>
        <p:spPr bwMode="auto">
          <a:xfrm>
            <a:off x="3352800" y="1828800"/>
            <a:ext cx="2362200" cy="685800"/>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spcBef>
                <a:spcPct val="20000"/>
              </a:spcBef>
              <a:defRPr/>
            </a:pPr>
            <a:r>
              <a:rPr lang="en-US" sz="2400" dirty="0">
                <a:solidFill>
                  <a:prstClr val="black"/>
                </a:solidFill>
                <a:latin typeface="Calibri"/>
              </a:rPr>
              <a:t>Apply</a:t>
            </a:r>
            <a:br>
              <a:rPr lang="en-US" sz="2400" dirty="0">
                <a:solidFill>
                  <a:prstClr val="black"/>
                </a:solidFill>
                <a:latin typeface="Calibri"/>
              </a:rPr>
            </a:br>
            <a:r>
              <a:rPr lang="en-US" sz="2400" dirty="0">
                <a:solidFill>
                  <a:prstClr val="black"/>
                </a:solidFill>
                <a:latin typeface="Calibri"/>
              </a:rPr>
              <a:t>oriented filters</a:t>
            </a:r>
          </a:p>
        </p:txBody>
      </p:sp>
      <p:pic>
        <p:nvPicPr>
          <p:cNvPr id="8" name="Picture 7"/>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181601" y="3425826"/>
            <a:ext cx="3192463" cy="1298575"/>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sp>
        <p:nvSpPr>
          <p:cNvPr id="9" name="Rounded Rectangle 8"/>
          <p:cNvSpPr/>
          <p:nvPr/>
        </p:nvSpPr>
        <p:spPr>
          <a:xfrm>
            <a:off x="3200400" y="3276600"/>
            <a:ext cx="5410200" cy="1600200"/>
          </a:xfrm>
          <a:prstGeom prst="roundRect">
            <a:avLst/>
          </a:prstGeom>
          <a:noFill/>
          <a:ln w="63500">
            <a:solidFill>
              <a:schemeClr val="accent3">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eaLnBrk="0" hangingPunct="0">
              <a:defRPr/>
            </a:pPr>
            <a:endParaRPr lang="en-US" sz="3600" dirty="0">
              <a:solidFill>
                <a:prstClr val="black"/>
              </a:solidFill>
              <a:latin typeface="Calibri"/>
              <a:cs typeface="Adobe Caslon Pro"/>
            </a:endParaRPr>
          </a:p>
        </p:txBody>
      </p:sp>
      <p:sp>
        <p:nvSpPr>
          <p:cNvPr id="10" name="Content Placeholder 2"/>
          <p:cNvSpPr txBox="1">
            <a:spLocks/>
          </p:cNvSpPr>
          <p:nvPr/>
        </p:nvSpPr>
        <p:spPr bwMode="auto">
          <a:xfrm>
            <a:off x="3352800" y="3657600"/>
            <a:ext cx="2590800" cy="685800"/>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spcBef>
                <a:spcPct val="20000"/>
              </a:spcBef>
              <a:defRPr/>
            </a:pPr>
            <a:r>
              <a:rPr lang="en-US" sz="2400">
                <a:solidFill>
                  <a:prstClr val="black"/>
                </a:solidFill>
                <a:latin typeface="Calibri"/>
              </a:rPr>
              <a:t>Spatial pool </a:t>
            </a:r>
          </a:p>
          <a:p>
            <a:pPr>
              <a:spcBef>
                <a:spcPct val="20000"/>
              </a:spcBef>
              <a:defRPr/>
            </a:pPr>
            <a:r>
              <a:rPr lang="en-US" sz="2400">
                <a:solidFill>
                  <a:prstClr val="black"/>
                </a:solidFill>
                <a:latin typeface="Calibri"/>
              </a:rPr>
              <a:t>(Sum) </a:t>
            </a:r>
          </a:p>
        </p:txBody>
      </p:sp>
      <p:sp>
        <p:nvSpPr>
          <p:cNvPr id="11" name="Rounded Rectangle 10"/>
          <p:cNvSpPr/>
          <p:nvPr/>
        </p:nvSpPr>
        <p:spPr>
          <a:xfrm>
            <a:off x="3200400" y="5105400"/>
            <a:ext cx="5410200" cy="1600200"/>
          </a:xfrm>
          <a:prstGeom prst="roundRect">
            <a:avLst/>
          </a:prstGeom>
          <a:noFill/>
          <a:ln w="63500">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eaLnBrk="0" hangingPunct="0">
              <a:defRPr/>
            </a:pPr>
            <a:endParaRPr lang="en-US" sz="3600" dirty="0">
              <a:solidFill>
                <a:prstClr val="black"/>
              </a:solidFill>
              <a:latin typeface="Calibri"/>
              <a:cs typeface="Adobe Caslon Pro"/>
            </a:endParaRPr>
          </a:p>
        </p:txBody>
      </p:sp>
      <p:sp>
        <p:nvSpPr>
          <p:cNvPr id="12" name="Content Placeholder 2"/>
          <p:cNvSpPr txBox="1">
            <a:spLocks/>
          </p:cNvSpPr>
          <p:nvPr/>
        </p:nvSpPr>
        <p:spPr bwMode="auto">
          <a:xfrm>
            <a:off x="3429000" y="5562600"/>
            <a:ext cx="2362200" cy="685800"/>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spcBef>
                <a:spcPct val="20000"/>
              </a:spcBef>
              <a:defRPr/>
            </a:pPr>
            <a:r>
              <a:rPr lang="en-US" sz="2400" dirty="0">
                <a:solidFill>
                  <a:prstClr val="black"/>
                </a:solidFill>
                <a:latin typeface="Calibri"/>
              </a:rPr>
              <a:t>Normalize to unit length</a:t>
            </a:r>
          </a:p>
        </p:txBody>
      </p:sp>
      <p:grpSp>
        <p:nvGrpSpPr>
          <p:cNvPr id="13" name="Group 12"/>
          <p:cNvGrpSpPr>
            <a:grpSpLocks/>
          </p:cNvGrpSpPr>
          <p:nvPr/>
        </p:nvGrpSpPr>
        <p:grpSpPr bwMode="auto">
          <a:xfrm>
            <a:off x="6096000" y="5181600"/>
            <a:ext cx="1295400" cy="1371600"/>
            <a:chOff x="6553200" y="4648200"/>
            <a:chExt cx="1295400" cy="1371600"/>
          </a:xfrm>
        </p:grpSpPr>
        <p:cxnSp>
          <p:nvCxnSpPr>
            <p:cNvPr id="20" name="Straight Arrow Connector 19"/>
            <p:cNvCxnSpPr>
              <a:cxnSpLocks noChangeShapeType="1"/>
            </p:cNvCxnSpPr>
            <p:nvPr/>
          </p:nvCxnSpPr>
          <p:spPr bwMode="auto">
            <a:xfrm>
              <a:off x="6934200" y="5257800"/>
              <a:ext cx="914400" cy="533400"/>
            </a:xfrm>
            <a:prstGeom prst="straightConnector1">
              <a:avLst/>
            </a:prstGeom>
            <a:ln>
              <a:headEnd/>
              <a:tailEnd type="arrow" w="med" len="med"/>
            </a:ln>
          </p:spPr>
          <p:style>
            <a:lnRef idx="3">
              <a:schemeClr val="accent2"/>
            </a:lnRef>
            <a:fillRef idx="0">
              <a:schemeClr val="accent2"/>
            </a:fillRef>
            <a:effectRef idx="2">
              <a:schemeClr val="accent2"/>
            </a:effectRef>
            <a:fontRef idx="minor">
              <a:schemeClr val="tx1"/>
            </a:fontRef>
          </p:style>
        </p:cxnSp>
        <p:cxnSp>
          <p:nvCxnSpPr>
            <p:cNvPr id="21" name="Straight Arrow Connector 20"/>
            <p:cNvCxnSpPr>
              <a:cxnSpLocks noChangeShapeType="1"/>
            </p:cNvCxnSpPr>
            <p:nvPr/>
          </p:nvCxnSpPr>
          <p:spPr bwMode="auto">
            <a:xfrm flipH="1">
              <a:off x="6553200" y="5181600"/>
              <a:ext cx="609600" cy="685800"/>
            </a:xfrm>
            <a:prstGeom prst="straightConnector1">
              <a:avLst/>
            </a:prstGeom>
            <a:ln>
              <a:headEnd/>
              <a:tailEnd type="arrow" w="med" len="med"/>
            </a:ln>
          </p:spPr>
          <p:style>
            <a:lnRef idx="3">
              <a:schemeClr val="accent2"/>
            </a:lnRef>
            <a:fillRef idx="0">
              <a:schemeClr val="accent2"/>
            </a:fillRef>
            <a:effectRef idx="2">
              <a:schemeClr val="accent2"/>
            </a:effectRef>
            <a:fontRef idx="minor">
              <a:schemeClr val="tx1"/>
            </a:fontRef>
          </p:style>
        </p:cxnSp>
        <p:cxnSp>
          <p:nvCxnSpPr>
            <p:cNvPr id="22" name="Straight Arrow Connector 21"/>
            <p:cNvCxnSpPr>
              <a:cxnSpLocks noChangeShapeType="1"/>
            </p:cNvCxnSpPr>
            <p:nvPr/>
          </p:nvCxnSpPr>
          <p:spPr bwMode="auto">
            <a:xfrm flipV="1">
              <a:off x="7086600" y="4648200"/>
              <a:ext cx="0" cy="838200"/>
            </a:xfrm>
            <a:prstGeom prst="straightConnector1">
              <a:avLst/>
            </a:prstGeom>
            <a:ln>
              <a:headEnd/>
              <a:tailEnd type="arrow" w="med" len="med"/>
            </a:ln>
          </p:spPr>
          <p:style>
            <a:lnRef idx="3">
              <a:schemeClr val="accent2"/>
            </a:lnRef>
            <a:fillRef idx="0">
              <a:schemeClr val="accent2"/>
            </a:fillRef>
            <a:effectRef idx="2">
              <a:schemeClr val="accent2"/>
            </a:effectRef>
            <a:fontRef idx="minor">
              <a:schemeClr val="tx1"/>
            </a:fontRef>
          </p:style>
        </p:cxnSp>
        <p:sp>
          <p:nvSpPr>
            <p:cNvPr id="23" name="Oval 22"/>
            <p:cNvSpPr/>
            <p:nvPr/>
          </p:nvSpPr>
          <p:spPr>
            <a:xfrm>
              <a:off x="6629400" y="4876800"/>
              <a:ext cx="1066800" cy="1143000"/>
            </a:xfrm>
            <a:prstGeom prst="ellipse">
              <a:avLst/>
            </a:prstGeom>
            <a:gradFill flip="none" rotWithShape="1">
              <a:gsLst>
                <a:gs pos="70000">
                  <a:schemeClr val="tx1">
                    <a:lumMod val="85000"/>
                    <a:lumOff val="15000"/>
                  </a:schemeClr>
                </a:gs>
                <a:gs pos="0">
                  <a:srgbClr val="FFFFFF"/>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eaLnBrk="0" hangingPunct="0">
                <a:defRPr/>
              </a:pPr>
              <a:endParaRPr lang="en-US">
                <a:solidFill>
                  <a:prstClr val="black"/>
                </a:solidFill>
                <a:latin typeface="Calibri"/>
              </a:endParaRPr>
            </a:p>
          </p:txBody>
        </p:sp>
        <p:cxnSp>
          <p:nvCxnSpPr>
            <p:cNvPr id="24" name="Straight Arrow Connector 23"/>
            <p:cNvCxnSpPr>
              <a:cxnSpLocks noChangeShapeType="1"/>
            </p:cNvCxnSpPr>
            <p:nvPr/>
          </p:nvCxnSpPr>
          <p:spPr bwMode="auto">
            <a:xfrm flipV="1">
              <a:off x="7162800" y="5043488"/>
              <a:ext cx="377825" cy="442912"/>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p:spPr>
        </p:cxnSp>
      </p:grpSp>
      <p:sp>
        <p:nvSpPr>
          <p:cNvPr id="14" name="Content Placeholder 2"/>
          <p:cNvSpPr txBox="1">
            <a:spLocks/>
          </p:cNvSpPr>
          <p:nvPr/>
        </p:nvSpPr>
        <p:spPr bwMode="auto">
          <a:xfrm>
            <a:off x="9144000" y="5334000"/>
            <a:ext cx="1600200" cy="800100"/>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spcBef>
                <a:spcPct val="20000"/>
              </a:spcBef>
              <a:defRPr/>
            </a:pPr>
            <a:r>
              <a:rPr lang="en-US" sz="2400" dirty="0">
                <a:solidFill>
                  <a:prstClr val="black"/>
                </a:solidFill>
                <a:latin typeface="Calibri"/>
              </a:rPr>
              <a:t>Feature </a:t>
            </a:r>
            <a:br>
              <a:rPr lang="en-US" sz="2400" dirty="0">
                <a:solidFill>
                  <a:prstClr val="black"/>
                </a:solidFill>
                <a:latin typeface="Calibri"/>
              </a:rPr>
            </a:br>
            <a:r>
              <a:rPr lang="en-US" sz="2400" dirty="0">
                <a:solidFill>
                  <a:prstClr val="black"/>
                </a:solidFill>
                <a:latin typeface="Calibri"/>
              </a:rPr>
              <a:t>Vector</a:t>
            </a:r>
          </a:p>
        </p:txBody>
      </p:sp>
      <p:sp>
        <p:nvSpPr>
          <p:cNvPr id="16" name="Right Arrow 15"/>
          <p:cNvSpPr>
            <a:spLocks noChangeArrowheads="1"/>
          </p:cNvSpPr>
          <p:nvPr/>
        </p:nvSpPr>
        <p:spPr bwMode="auto">
          <a:xfrm rot="5400000">
            <a:off x="5734050" y="2952750"/>
            <a:ext cx="228600" cy="4191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anchor="ct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eaLnBrk="0" hangingPunct="0">
              <a:defRPr/>
            </a:pPr>
            <a:endParaRPr lang="en-US">
              <a:solidFill>
                <a:prstClr val="black"/>
              </a:solidFill>
              <a:latin typeface="Calibri"/>
              <a:cs typeface="+mn-cs"/>
            </a:endParaRPr>
          </a:p>
        </p:txBody>
      </p:sp>
      <p:sp>
        <p:nvSpPr>
          <p:cNvPr id="17" name="Right Arrow 16"/>
          <p:cNvSpPr>
            <a:spLocks noChangeArrowheads="1"/>
          </p:cNvSpPr>
          <p:nvPr/>
        </p:nvSpPr>
        <p:spPr bwMode="auto">
          <a:xfrm>
            <a:off x="2667000" y="1828800"/>
            <a:ext cx="381000" cy="4191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anchor="ct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eaLnBrk="0" hangingPunct="0">
              <a:defRPr/>
            </a:pPr>
            <a:endParaRPr lang="en-US">
              <a:solidFill>
                <a:prstClr val="black"/>
              </a:solidFill>
              <a:latin typeface="Calibri"/>
              <a:cs typeface="+mn-cs"/>
            </a:endParaRPr>
          </a:p>
        </p:txBody>
      </p:sp>
      <p:sp>
        <p:nvSpPr>
          <p:cNvPr id="18" name="Right Arrow 17"/>
          <p:cNvSpPr>
            <a:spLocks noChangeArrowheads="1"/>
          </p:cNvSpPr>
          <p:nvPr/>
        </p:nvSpPr>
        <p:spPr bwMode="auto">
          <a:xfrm>
            <a:off x="8763000" y="5715000"/>
            <a:ext cx="381000" cy="4191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anchor="ct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eaLnBrk="0" hangingPunct="0">
              <a:defRPr/>
            </a:pPr>
            <a:endParaRPr lang="en-US">
              <a:solidFill>
                <a:prstClr val="black"/>
              </a:solidFill>
              <a:latin typeface="Calibri"/>
              <a:cs typeface="+mn-cs"/>
            </a:endParaRPr>
          </a:p>
        </p:txBody>
      </p:sp>
      <p:sp>
        <p:nvSpPr>
          <p:cNvPr id="19" name="Right Arrow 18"/>
          <p:cNvSpPr>
            <a:spLocks noChangeArrowheads="1"/>
          </p:cNvSpPr>
          <p:nvPr/>
        </p:nvSpPr>
        <p:spPr bwMode="auto">
          <a:xfrm rot="5400000">
            <a:off x="5734050" y="4781550"/>
            <a:ext cx="228600" cy="4191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anchor="ct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eaLnBrk="0" hangingPunct="0">
              <a:defRPr/>
            </a:pPr>
            <a:endParaRPr lang="en-US">
              <a:solidFill>
                <a:prstClr val="black"/>
              </a:solidFill>
              <a:latin typeface="Calibri"/>
              <a:cs typeface="+mn-cs"/>
            </a:endParaRPr>
          </a:p>
        </p:txBody>
      </p:sp>
      <p:sp>
        <p:nvSpPr>
          <p:cNvPr id="2" name="Rectangle 1"/>
          <p:cNvSpPr/>
          <p:nvPr/>
        </p:nvSpPr>
        <p:spPr>
          <a:xfrm>
            <a:off x="5955507" y="1324627"/>
            <a:ext cx="4572000" cy="369332"/>
          </a:xfrm>
          <a:prstGeom prst="rect">
            <a:avLst/>
          </a:prstGeom>
        </p:spPr>
        <p:txBody>
          <a:bodyPr>
            <a:spAutoFit/>
          </a:bodyPr>
          <a:lstStyle/>
          <a:p>
            <a:pPr algn="r" fontAlgn="base">
              <a:spcBef>
                <a:spcPct val="20000"/>
              </a:spcBef>
              <a:spcAft>
                <a:spcPct val="0"/>
              </a:spcAft>
              <a:defRPr/>
            </a:pPr>
            <a:r>
              <a:rPr lang="en-US" dirty="0">
                <a:solidFill>
                  <a:prstClr val="black"/>
                </a:solidFill>
                <a:latin typeface="Calibri"/>
                <a:ea typeface="MS PGothic" panose="020B0600070205080204" pitchFamily="34" charset="-128"/>
              </a:rPr>
              <a:t>Lowe [IJCV 2004]</a:t>
            </a:r>
          </a:p>
        </p:txBody>
      </p:sp>
      <p:sp>
        <p:nvSpPr>
          <p:cNvPr id="26" name="Rectangle 25"/>
          <p:cNvSpPr/>
          <p:nvPr/>
        </p:nvSpPr>
        <p:spPr>
          <a:xfrm>
            <a:off x="8709148" y="6555582"/>
            <a:ext cx="1925527" cy="307777"/>
          </a:xfrm>
          <a:prstGeom prst="rect">
            <a:avLst/>
          </a:prstGeom>
        </p:spPr>
        <p:txBody>
          <a:bodyPr wrap="none">
            <a:spAutoFit/>
          </a:bodyPr>
          <a:lstStyle/>
          <a:p>
            <a:pPr eaLnBrk="0" fontAlgn="base" hangingPunct="0">
              <a:spcBef>
                <a:spcPct val="0"/>
              </a:spcBef>
              <a:spcAft>
                <a:spcPct val="0"/>
              </a:spcAft>
              <a:defRPr/>
            </a:pPr>
            <a:r>
              <a:rPr lang="en-US" sz="1400" dirty="0">
                <a:solidFill>
                  <a:prstClr val="black"/>
                </a:solidFill>
                <a:latin typeface="Arial" panose="020B0604020202020204" pitchFamily="34" charset="0"/>
                <a:ea typeface="MS PGothic" panose="020B0600070205080204" pitchFamily="34" charset="-128"/>
              </a:rPr>
              <a:t>slide credit: R. Fergus</a:t>
            </a:r>
          </a:p>
        </p:txBody>
      </p:sp>
    </p:spTree>
    <p:extLst>
      <p:ext uri="{BB962C8B-B14F-4D97-AF65-F5344CB8AC3E}">
        <p14:creationId xmlns:p14="http://schemas.microsoft.com/office/powerpoint/2010/main" val="269200838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ltLang="en-US" dirty="0"/>
              <a:t>Spatial Pyramid Matching</a:t>
            </a:r>
            <a:endParaRPr lang="en-US" dirty="0"/>
          </a:p>
        </p:txBody>
      </p:sp>
      <p:sp>
        <p:nvSpPr>
          <p:cNvPr id="4" name="Content Placeholder 2"/>
          <p:cNvSpPr>
            <a:spLocks noGrp="1"/>
          </p:cNvSpPr>
          <p:nvPr/>
        </p:nvSpPr>
        <p:spPr bwMode="auto">
          <a:xfrm>
            <a:off x="1490382" y="1676400"/>
            <a:ext cx="1447800" cy="1295400"/>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 uri="{FAA26D3D-D897-4be2-8F04-BA451C77F1D7}">
              <ma14:placeholderFlag xmlns="" xmlns:ma14="http://schemas.microsoft.com/office/mac/drawingml/2011/main" xmlns:lc="http://schemas.openxmlformats.org/drawingml/2006/lockedCanva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bg1"/>
                </a:solidFill>
                <a:latin typeface="Adobe Caslon Pro" pitchFamily="18" charset="0"/>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bg1"/>
                </a:solidFill>
                <a:latin typeface="Adobe Caslon Pro" pitchFamily="18" charset="0"/>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bg1"/>
                </a:solidFill>
                <a:latin typeface="Adobe Caslon Pro" pitchFamily="18" charset="0"/>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bg1"/>
                </a:solidFill>
                <a:latin typeface="Adobe Caslon Pro" pitchFamily="18" charset="0"/>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bg1"/>
                </a:solidFill>
                <a:latin typeface="Adobe Caslon Pro" pitchFamily="18" charset="0"/>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None/>
              <a:defRPr/>
            </a:pPr>
            <a:r>
              <a:rPr lang="en-US" sz="2400" dirty="0">
                <a:solidFill>
                  <a:prstClr val="black"/>
                </a:solidFill>
                <a:latin typeface="Calibri"/>
              </a:rPr>
              <a:t>SIFT</a:t>
            </a:r>
            <a:br>
              <a:rPr lang="en-US" sz="2400" dirty="0">
                <a:solidFill>
                  <a:prstClr val="black"/>
                </a:solidFill>
                <a:latin typeface="Calibri"/>
              </a:rPr>
            </a:br>
            <a:r>
              <a:rPr lang="en-US" sz="2400" dirty="0">
                <a:solidFill>
                  <a:prstClr val="black"/>
                </a:solidFill>
                <a:latin typeface="Calibri"/>
              </a:rPr>
              <a:t>Features</a:t>
            </a:r>
          </a:p>
        </p:txBody>
      </p:sp>
      <p:sp>
        <p:nvSpPr>
          <p:cNvPr id="5" name="Rounded Rectangle 4"/>
          <p:cNvSpPr/>
          <p:nvPr/>
        </p:nvSpPr>
        <p:spPr>
          <a:xfrm>
            <a:off x="3242982" y="1447800"/>
            <a:ext cx="5410200" cy="1600200"/>
          </a:xfrm>
          <a:prstGeom prst="roundRect">
            <a:avLst/>
          </a:prstGeom>
          <a:noFill/>
          <a:ln w="63500"/>
        </p:spPr>
        <p:style>
          <a:lnRef idx="2">
            <a:schemeClr val="accent2">
              <a:shade val="50000"/>
            </a:schemeClr>
          </a:lnRef>
          <a:fillRef idx="1">
            <a:schemeClr val="accent2"/>
          </a:fillRef>
          <a:effectRef idx="0">
            <a:schemeClr val="accent2"/>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eaLnBrk="0" hangingPunct="0">
              <a:defRPr/>
            </a:pPr>
            <a:endParaRPr lang="en-US" sz="3600" dirty="0">
              <a:solidFill>
                <a:prstClr val="black"/>
              </a:solidFill>
              <a:latin typeface="Calibri"/>
              <a:cs typeface="Adobe Caslon Pro"/>
            </a:endParaRPr>
          </a:p>
        </p:txBody>
      </p:sp>
      <p:sp>
        <p:nvSpPr>
          <p:cNvPr id="6" name="Content Placeholder 2"/>
          <p:cNvSpPr txBox="1">
            <a:spLocks/>
          </p:cNvSpPr>
          <p:nvPr/>
        </p:nvSpPr>
        <p:spPr bwMode="auto">
          <a:xfrm>
            <a:off x="3395382" y="1828800"/>
            <a:ext cx="2362200" cy="685800"/>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spcBef>
                <a:spcPct val="20000"/>
              </a:spcBef>
              <a:defRPr/>
            </a:pPr>
            <a:r>
              <a:rPr lang="en-US" sz="2400">
                <a:solidFill>
                  <a:prstClr val="black"/>
                </a:solidFill>
                <a:latin typeface="Calibri"/>
              </a:rPr>
              <a:t>Filter with </a:t>
            </a:r>
            <a:br>
              <a:rPr lang="en-US" sz="2400">
                <a:solidFill>
                  <a:prstClr val="black"/>
                </a:solidFill>
                <a:latin typeface="Calibri"/>
              </a:rPr>
            </a:br>
            <a:r>
              <a:rPr lang="en-US" sz="2400">
                <a:solidFill>
                  <a:prstClr val="black"/>
                </a:solidFill>
                <a:latin typeface="Calibri"/>
              </a:rPr>
              <a:t>Visual Words</a:t>
            </a:r>
          </a:p>
        </p:txBody>
      </p:sp>
      <p:sp>
        <p:nvSpPr>
          <p:cNvPr id="7" name="Rounded Rectangle 6"/>
          <p:cNvSpPr/>
          <p:nvPr/>
        </p:nvSpPr>
        <p:spPr>
          <a:xfrm>
            <a:off x="3242982" y="5105400"/>
            <a:ext cx="5410200" cy="1600200"/>
          </a:xfrm>
          <a:prstGeom prst="roundRect">
            <a:avLst/>
          </a:prstGeom>
          <a:noFill/>
          <a:ln w="63500">
            <a:solidFill>
              <a:schemeClr val="accent3">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eaLnBrk="0" hangingPunct="0">
              <a:defRPr/>
            </a:pPr>
            <a:endParaRPr lang="en-US" sz="3600" dirty="0">
              <a:solidFill>
                <a:prstClr val="black"/>
              </a:solidFill>
              <a:latin typeface="Calibri"/>
              <a:cs typeface="Adobe Caslon Pro"/>
            </a:endParaRPr>
          </a:p>
        </p:txBody>
      </p:sp>
      <p:sp>
        <p:nvSpPr>
          <p:cNvPr id="8" name="Content Placeholder 2"/>
          <p:cNvSpPr txBox="1">
            <a:spLocks/>
          </p:cNvSpPr>
          <p:nvPr/>
        </p:nvSpPr>
        <p:spPr bwMode="auto">
          <a:xfrm>
            <a:off x="3395382" y="5257800"/>
            <a:ext cx="2590800" cy="685800"/>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spcBef>
                <a:spcPct val="20000"/>
              </a:spcBef>
              <a:defRPr/>
            </a:pPr>
            <a:r>
              <a:rPr lang="en-US" sz="2400">
                <a:solidFill>
                  <a:prstClr val="black"/>
                </a:solidFill>
                <a:latin typeface="Calibri"/>
              </a:rPr>
              <a:t>Multi-scale</a:t>
            </a:r>
            <a:br>
              <a:rPr lang="en-US" sz="2400">
                <a:solidFill>
                  <a:prstClr val="black"/>
                </a:solidFill>
                <a:latin typeface="Calibri"/>
              </a:rPr>
            </a:br>
            <a:r>
              <a:rPr lang="en-US" sz="2400">
                <a:solidFill>
                  <a:prstClr val="black"/>
                </a:solidFill>
                <a:latin typeface="Calibri"/>
              </a:rPr>
              <a:t>spatial pool </a:t>
            </a:r>
          </a:p>
          <a:p>
            <a:pPr>
              <a:spcBef>
                <a:spcPct val="20000"/>
              </a:spcBef>
              <a:defRPr/>
            </a:pPr>
            <a:r>
              <a:rPr lang="en-US" sz="2400">
                <a:solidFill>
                  <a:prstClr val="black"/>
                </a:solidFill>
                <a:latin typeface="Calibri"/>
              </a:rPr>
              <a:t>(Sum) </a:t>
            </a:r>
          </a:p>
        </p:txBody>
      </p:sp>
      <p:cxnSp>
        <p:nvCxnSpPr>
          <p:cNvPr id="9" name="Straight Arrow Connector 8"/>
          <p:cNvCxnSpPr>
            <a:cxnSpLocks noChangeShapeType="1"/>
          </p:cNvCxnSpPr>
          <p:nvPr/>
        </p:nvCxnSpPr>
        <p:spPr bwMode="auto">
          <a:xfrm>
            <a:off x="13639800" y="4953000"/>
            <a:ext cx="0" cy="0"/>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p:spPr>
      </p:cxnSp>
      <p:sp>
        <p:nvSpPr>
          <p:cNvPr id="10" name="Rounded Rectangle 9"/>
          <p:cNvSpPr/>
          <p:nvPr/>
        </p:nvSpPr>
        <p:spPr>
          <a:xfrm>
            <a:off x="3242982" y="3276600"/>
            <a:ext cx="5410200" cy="1600200"/>
          </a:xfrm>
          <a:prstGeom prst="roundRect">
            <a:avLst/>
          </a:prstGeom>
          <a:noFill/>
          <a:ln w="63500">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eaLnBrk="0" hangingPunct="0">
              <a:defRPr/>
            </a:pPr>
            <a:endParaRPr lang="en-US" sz="3600" dirty="0">
              <a:solidFill>
                <a:prstClr val="black"/>
              </a:solidFill>
              <a:latin typeface="Calibri"/>
              <a:cs typeface="Adobe Caslon Pro"/>
            </a:endParaRPr>
          </a:p>
        </p:txBody>
      </p:sp>
      <p:sp>
        <p:nvSpPr>
          <p:cNvPr id="11" name="Content Placeholder 2"/>
          <p:cNvSpPr txBox="1">
            <a:spLocks/>
          </p:cNvSpPr>
          <p:nvPr/>
        </p:nvSpPr>
        <p:spPr bwMode="auto">
          <a:xfrm>
            <a:off x="3395382" y="3810000"/>
            <a:ext cx="2362200" cy="685800"/>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spcBef>
                <a:spcPct val="20000"/>
              </a:spcBef>
              <a:defRPr/>
            </a:pPr>
            <a:r>
              <a:rPr lang="en-US" sz="2400" dirty="0">
                <a:solidFill>
                  <a:prstClr val="black"/>
                </a:solidFill>
                <a:latin typeface="Calibri"/>
              </a:rPr>
              <a:t>Max</a:t>
            </a:r>
          </a:p>
        </p:txBody>
      </p:sp>
      <p:sp>
        <p:nvSpPr>
          <p:cNvPr id="12" name="Content Placeholder 2"/>
          <p:cNvSpPr txBox="1">
            <a:spLocks/>
          </p:cNvSpPr>
          <p:nvPr/>
        </p:nvSpPr>
        <p:spPr bwMode="auto">
          <a:xfrm>
            <a:off x="9220200" y="5715000"/>
            <a:ext cx="1600200" cy="609600"/>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spcBef>
                <a:spcPct val="20000"/>
              </a:spcBef>
              <a:defRPr/>
            </a:pPr>
            <a:r>
              <a:rPr lang="en-US" sz="2400" dirty="0">
                <a:solidFill>
                  <a:prstClr val="black"/>
                </a:solidFill>
                <a:latin typeface="Calibri"/>
              </a:rPr>
              <a:t>Classifier</a:t>
            </a:r>
          </a:p>
        </p:txBody>
      </p:sp>
      <p:sp>
        <p:nvSpPr>
          <p:cNvPr id="14" name="Right Arrow 13"/>
          <p:cNvSpPr>
            <a:spLocks noChangeArrowheads="1"/>
          </p:cNvSpPr>
          <p:nvPr/>
        </p:nvSpPr>
        <p:spPr bwMode="auto">
          <a:xfrm rot="5400000">
            <a:off x="5776632" y="2952750"/>
            <a:ext cx="228600" cy="4191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anchor="ct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eaLnBrk="0" hangingPunct="0">
              <a:defRPr/>
            </a:pPr>
            <a:endParaRPr lang="en-US">
              <a:solidFill>
                <a:prstClr val="black"/>
              </a:solidFill>
              <a:latin typeface="Calibri"/>
              <a:cs typeface="+mn-cs"/>
            </a:endParaRPr>
          </a:p>
        </p:txBody>
      </p:sp>
      <p:sp>
        <p:nvSpPr>
          <p:cNvPr id="15" name="Right Arrow 14"/>
          <p:cNvSpPr>
            <a:spLocks noChangeArrowheads="1"/>
          </p:cNvSpPr>
          <p:nvPr/>
        </p:nvSpPr>
        <p:spPr bwMode="auto">
          <a:xfrm>
            <a:off x="2709582" y="1828800"/>
            <a:ext cx="381000" cy="4191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anchor="ct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eaLnBrk="0" hangingPunct="0">
              <a:defRPr/>
            </a:pPr>
            <a:endParaRPr lang="en-US">
              <a:solidFill>
                <a:prstClr val="black"/>
              </a:solidFill>
              <a:latin typeface="Calibri"/>
              <a:cs typeface="+mn-cs"/>
            </a:endParaRPr>
          </a:p>
        </p:txBody>
      </p:sp>
      <p:sp>
        <p:nvSpPr>
          <p:cNvPr id="16" name="Right Arrow 15"/>
          <p:cNvSpPr>
            <a:spLocks noChangeArrowheads="1"/>
          </p:cNvSpPr>
          <p:nvPr/>
        </p:nvSpPr>
        <p:spPr bwMode="auto">
          <a:xfrm>
            <a:off x="8805582" y="5715000"/>
            <a:ext cx="381000" cy="4191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anchor="ct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eaLnBrk="0" hangingPunct="0">
              <a:defRPr/>
            </a:pPr>
            <a:endParaRPr lang="en-US">
              <a:solidFill>
                <a:prstClr val="black"/>
              </a:solidFill>
              <a:latin typeface="Calibri"/>
              <a:cs typeface="+mn-cs"/>
            </a:endParaRPr>
          </a:p>
        </p:txBody>
      </p:sp>
      <p:sp>
        <p:nvSpPr>
          <p:cNvPr id="17" name="Right Arrow 16"/>
          <p:cNvSpPr>
            <a:spLocks noChangeArrowheads="1"/>
          </p:cNvSpPr>
          <p:nvPr/>
        </p:nvSpPr>
        <p:spPr bwMode="auto">
          <a:xfrm rot="5400000">
            <a:off x="5776632" y="4781550"/>
            <a:ext cx="228600" cy="4191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anchor="ct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eaLnBrk="0" hangingPunct="0">
              <a:defRPr/>
            </a:pPr>
            <a:endParaRPr lang="en-US">
              <a:solidFill>
                <a:prstClr val="black"/>
              </a:solidFill>
              <a:latin typeface="Calibri"/>
              <a:cs typeface="+mn-cs"/>
            </a:endParaRPr>
          </a:p>
        </p:txBody>
      </p:sp>
      <p:sp>
        <p:nvSpPr>
          <p:cNvPr id="18" name="Title 1"/>
          <p:cNvSpPr>
            <a:spLocks noGrp="1"/>
          </p:cNvSpPr>
          <p:nvPr/>
        </p:nvSpPr>
        <p:spPr bwMode="auto">
          <a:xfrm>
            <a:off x="1828800" y="76200"/>
            <a:ext cx="8229600" cy="1143000"/>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 uri="{FAA26D3D-D897-4be2-8F04-BA451C77F1D7}">
              <ma14:placeholderFlag xmlns="" xmlns:ma14="http://schemas.microsoft.com/office/mac/drawingml/2011/main" xmlns:lc="http://schemas.openxmlformats.org/drawingml/2006/lockedCanva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kern="1200">
                <a:solidFill>
                  <a:schemeClr val="bg1"/>
                </a:solidFill>
                <a:latin typeface="Albertus Extra Bold" pitchFamily="34" charset="0"/>
                <a:ea typeface="ＭＳ Ｐゴシック" charset="0"/>
                <a:cs typeface="ＭＳ Ｐゴシック" charset="0"/>
              </a:defRPr>
            </a:lvl1pPr>
            <a:lvl2pPr algn="ctr" rtl="0" eaLnBrk="0" fontAlgn="base" hangingPunct="0">
              <a:spcBef>
                <a:spcPct val="0"/>
              </a:spcBef>
              <a:spcAft>
                <a:spcPct val="0"/>
              </a:spcAft>
              <a:defRPr sz="4000">
                <a:solidFill>
                  <a:schemeClr val="bg1"/>
                </a:solidFill>
                <a:latin typeface="Albertus Extra Bold" charset="0"/>
                <a:ea typeface="ＭＳ Ｐゴシック" charset="0"/>
                <a:cs typeface="ＭＳ Ｐゴシック" charset="0"/>
              </a:defRPr>
            </a:lvl2pPr>
            <a:lvl3pPr algn="ctr" rtl="0" eaLnBrk="0" fontAlgn="base" hangingPunct="0">
              <a:spcBef>
                <a:spcPct val="0"/>
              </a:spcBef>
              <a:spcAft>
                <a:spcPct val="0"/>
              </a:spcAft>
              <a:defRPr sz="4000">
                <a:solidFill>
                  <a:schemeClr val="bg1"/>
                </a:solidFill>
                <a:latin typeface="Albertus Extra Bold" charset="0"/>
                <a:ea typeface="ＭＳ Ｐゴシック" charset="0"/>
                <a:cs typeface="ＭＳ Ｐゴシック" charset="0"/>
              </a:defRPr>
            </a:lvl3pPr>
            <a:lvl4pPr algn="ctr" rtl="0" eaLnBrk="0" fontAlgn="base" hangingPunct="0">
              <a:spcBef>
                <a:spcPct val="0"/>
              </a:spcBef>
              <a:spcAft>
                <a:spcPct val="0"/>
              </a:spcAft>
              <a:defRPr sz="4000">
                <a:solidFill>
                  <a:schemeClr val="bg1"/>
                </a:solidFill>
                <a:latin typeface="Albertus Extra Bold" charset="0"/>
                <a:ea typeface="ＭＳ Ｐゴシック" charset="0"/>
                <a:cs typeface="ＭＳ Ｐゴシック" charset="0"/>
              </a:defRPr>
            </a:lvl4pPr>
            <a:lvl5pPr algn="ctr" rtl="0" eaLnBrk="0" fontAlgn="base" hangingPunct="0">
              <a:spcBef>
                <a:spcPct val="0"/>
              </a:spcBef>
              <a:spcAft>
                <a:spcPct val="0"/>
              </a:spcAft>
              <a:defRPr sz="4000">
                <a:solidFill>
                  <a:schemeClr val="bg1"/>
                </a:solidFill>
                <a:latin typeface="Albertus Extra Bold" charset="0"/>
                <a:ea typeface="ＭＳ Ｐゴシック" charset="0"/>
                <a:cs typeface="ＭＳ Ｐゴシック" charset="0"/>
              </a:defRPr>
            </a:lvl5pPr>
            <a:lvl6pPr marL="457200" algn="ctr" rtl="0" fontAlgn="base">
              <a:spcBef>
                <a:spcPct val="0"/>
              </a:spcBef>
              <a:spcAft>
                <a:spcPct val="0"/>
              </a:spcAft>
              <a:defRPr sz="4000">
                <a:solidFill>
                  <a:schemeClr val="bg1"/>
                </a:solidFill>
                <a:latin typeface="Albertus Extra Bold" charset="0"/>
                <a:ea typeface="ＭＳ Ｐゴシック" charset="0"/>
              </a:defRPr>
            </a:lvl6pPr>
            <a:lvl7pPr marL="914400" algn="ctr" rtl="0" fontAlgn="base">
              <a:spcBef>
                <a:spcPct val="0"/>
              </a:spcBef>
              <a:spcAft>
                <a:spcPct val="0"/>
              </a:spcAft>
              <a:defRPr sz="4000">
                <a:solidFill>
                  <a:schemeClr val="bg1"/>
                </a:solidFill>
                <a:latin typeface="Albertus Extra Bold" charset="0"/>
                <a:ea typeface="ＭＳ Ｐゴシック" charset="0"/>
              </a:defRPr>
            </a:lvl7pPr>
            <a:lvl8pPr marL="1371600" algn="ctr" rtl="0" fontAlgn="base">
              <a:spcBef>
                <a:spcPct val="0"/>
              </a:spcBef>
              <a:spcAft>
                <a:spcPct val="0"/>
              </a:spcAft>
              <a:defRPr sz="4000">
                <a:solidFill>
                  <a:schemeClr val="bg1"/>
                </a:solidFill>
                <a:latin typeface="Albertus Extra Bold" charset="0"/>
                <a:ea typeface="ＭＳ Ｐゴシック" charset="0"/>
              </a:defRPr>
            </a:lvl8pPr>
            <a:lvl9pPr marL="1828800" algn="ctr" rtl="0" fontAlgn="base">
              <a:spcBef>
                <a:spcPct val="0"/>
              </a:spcBef>
              <a:spcAft>
                <a:spcPct val="0"/>
              </a:spcAft>
              <a:defRPr sz="4000">
                <a:solidFill>
                  <a:schemeClr val="bg1"/>
                </a:solidFill>
                <a:latin typeface="Albertus Extra Bold" charset="0"/>
                <a:ea typeface="ＭＳ Ｐゴシック" charset="0"/>
              </a:defRPr>
            </a:lvl9pPr>
          </a:lstStyle>
          <a:p>
            <a:pPr eaLnBrk="1" hangingPunct="1">
              <a:defRPr/>
            </a:pPr>
            <a:endParaRPr lang="en-US" dirty="0">
              <a:solidFill>
                <a:prstClr val="black"/>
              </a:solidFill>
              <a:latin typeface="Calibri"/>
            </a:endParaRPr>
          </a:p>
        </p:txBody>
      </p:sp>
      <p:sp>
        <p:nvSpPr>
          <p:cNvPr id="19" name="Content Placeholder 2"/>
          <p:cNvSpPr txBox="1">
            <a:spLocks/>
          </p:cNvSpPr>
          <p:nvPr/>
        </p:nvSpPr>
        <p:spPr bwMode="auto">
          <a:xfrm>
            <a:off x="8576982" y="1219200"/>
            <a:ext cx="1981200" cy="1676400"/>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spcBef>
                <a:spcPct val="20000"/>
              </a:spcBef>
              <a:defRPr/>
            </a:pPr>
            <a:r>
              <a:rPr lang="en-US" sz="2000" dirty="0" err="1">
                <a:solidFill>
                  <a:prstClr val="black"/>
                </a:solidFill>
                <a:latin typeface="Calibri"/>
              </a:rPr>
              <a:t>Lazebnik</a:t>
            </a:r>
            <a:r>
              <a:rPr lang="en-US" sz="2000" dirty="0">
                <a:solidFill>
                  <a:prstClr val="black"/>
                </a:solidFill>
                <a:latin typeface="Calibri"/>
              </a:rPr>
              <a:t>, </a:t>
            </a:r>
            <a:br>
              <a:rPr lang="en-US" sz="2000" dirty="0">
                <a:solidFill>
                  <a:prstClr val="black"/>
                </a:solidFill>
                <a:latin typeface="Calibri"/>
              </a:rPr>
            </a:br>
            <a:r>
              <a:rPr lang="en-US" sz="2000" dirty="0" err="1">
                <a:solidFill>
                  <a:prstClr val="black"/>
                </a:solidFill>
                <a:latin typeface="Calibri"/>
              </a:rPr>
              <a:t>Schmid</a:t>
            </a:r>
            <a:r>
              <a:rPr lang="en-US" sz="2000" dirty="0">
                <a:solidFill>
                  <a:prstClr val="black"/>
                </a:solidFill>
                <a:latin typeface="Calibri"/>
              </a:rPr>
              <a:t>, </a:t>
            </a:r>
            <a:br>
              <a:rPr lang="en-US" sz="2000" dirty="0">
                <a:solidFill>
                  <a:prstClr val="black"/>
                </a:solidFill>
                <a:latin typeface="Calibri"/>
              </a:rPr>
            </a:br>
            <a:r>
              <a:rPr lang="en-US" sz="2000" dirty="0">
                <a:solidFill>
                  <a:prstClr val="black"/>
                </a:solidFill>
                <a:latin typeface="Calibri"/>
              </a:rPr>
              <a:t>Ponce </a:t>
            </a:r>
            <a:br>
              <a:rPr lang="en-US" sz="2000" dirty="0">
                <a:solidFill>
                  <a:prstClr val="black"/>
                </a:solidFill>
                <a:latin typeface="Calibri"/>
              </a:rPr>
            </a:br>
            <a:r>
              <a:rPr lang="en-US" sz="2000" dirty="0">
                <a:solidFill>
                  <a:prstClr val="black"/>
                </a:solidFill>
                <a:latin typeface="Calibri"/>
              </a:rPr>
              <a:t>[CVPR 2006]</a:t>
            </a:r>
          </a:p>
        </p:txBody>
      </p:sp>
      <p:pic>
        <p:nvPicPr>
          <p:cNvPr id="20" name="Picture 19"/>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757582" y="1752601"/>
            <a:ext cx="2057400" cy="936625"/>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grpSp>
        <p:nvGrpSpPr>
          <p:cNvPr id="21" name="Group 20"/>
          <p:cNvGrpSpPr>
            <a:grpSpLocks/>
          </p:cNvGrpSpPr>
          <p:nvPr/>
        </p:nvGrpSpPr>
        <p:grpSpPr bwMode="auto">
          <a:xfrm>
            <a:off x="5147982" y="5410201"/>
            <a:ext cx="3352800" cy="1006475"/>
            <a:chOff x="2209800" y="2895600"/>
            <a:chExt cx="3352800" cy="819902"/>
          </a:xfrm>
        </p:grpSpPr>
        <p:pic>
          <p:nvPicPr>
            <p:cNvPr id="27" name="Picture 26"/>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209800" y="2895600"/>
              <a:ext cx="1009513" cy="819902"/>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pic>
          <p:nvPicPr>
            <p:cNvPr id="28" name="Picture 27"/>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352800" y="2895600"/>
              <a:ext cx="1070517" cy="819902"/>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pic>
          <p:nvPicPr>
            <p:cNvPr id="29" name="Picture 28"/>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531768" y="2895600"/>
              <a:ext cx="1030832" cy="819902"/>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grpSp>
      <p:grpSp>
        <p:nvGrpSpPr>
          <p:cNvPr id="22" name="Group 21"/>
          <p:cNvGrpSpPr>
            <a:grpSpLocks/>
          </p:cNvGrpSpPr>
          <p:nvPr/>
        </p:nvGrpSpPr>
        <p:grpSpPr bwMode="auto">
          <a:xfrm>
            <a:off x="6138582" y="3429000"/>
            <a:ext cx="1447800" cy="1295400"/>
            <a:chOff x="6400800" y="4648200"/>
            <a:chExt cx="1447800" cy="1295400"/>
          </a:xfrm>
        </p:grpSpPr>
        <p:cxnSp>
          <p:nvCxnSpPr>
            <p:cNvPr id="24" name="Straight Arrow Connector 23"/>
            <p:cNvCxnSpPr>
              <a:cxnSpLocks noChangeShapeType="1"/>
            </p:cNvCxnSpPr>
            <p:nvPr/>
          </p:nvCxnSpPr>
          <p:spPr bwMode="auto">
            <a:xfrm>
              <a:off x="6934200" y="5257800"/>
              <a:ext cx="914400" cy="533400"/>
            </a:xfrm>
            <a:prstGeom prst="straightConnector1">
              <a:avLst/>
            </a:prstGeom>
            <a:ln w="38100">
              <a:headEnd/>
              <a:tailEnd type="arrow" w="med" len="med"/>
            </a:ln>
          </p:spPr>
          <p:style>
            <a:lnRef idx="3">
              <a:schemeClr val="accent2"/>
            </a:lnRef>
            <a:fillRef idx="0">
              <a:schemeClr val="accent2"/>
            </a:fillRef>
            <a:effectRef idx="2">
              <a:schemeClr val="accent2"/>
            </a:effectRef>
            <a:fontRef idx="minor">
              <a:schemeClr val="tx1"/>
            </a:fontRef>
          </p:style>
        </p:cxnSp>
        <p:cxnSp>
          <p:nvCxnSpPr>
            <p:cNvPr id="25" name="Straight Arrow Connector 24"/>
            <p:cNvCxnSpPr>
              <a:cxnSpLocks noChangeShapeType="1"/>
            </p:cNvCxnSpPr>
            <p:nvPr/>
          </p:nvCxnSpPr>
          <p:spPr bwMode="auto">
            <a:xfrm flipH="1">
              <a:off x="6400800" y="5181600"/>
              <a:ext cx="762000" cy="762000"/>
            </a:xfrm>
            <a:prstGeom prst="straightConnector1">
              <a:avLst/>
            </a:prstGeom>
            <a:ln w="38100">
              <a:headEnd/>
              <a:tailEnd type="arrow" w="med" len="med"/>
            </a:ln>
          </p:spPr>
          <p:style>
            <a:lnRef idx="3">
              <a:schemeClr val="accent2"/>
            </a:lnRef>
            <a:fillRef idx="0">
              <a:schemeClr val="accent2"/>
            </a:fillRef>
            <a:effectRef idx="2">
              <a:schemeClr val="accent2"/>
            </a:effectRef>
            <a:fontRef idx="minor">
              <a:schemeClr val="tx1"/>
            </a:fontRef>
          </p:style>
        </p:cxnSp>
        <p:cxnSp>
          <p:nvCxnSpPr>
            <p:cNvPr id="26" name="Straight Arrow Connector 25"/>
            <p:cNvCxnSpPr>
              <a:cxnSpLocks noChangeShapeType="1"/>
            </p:cNvCxnSpPr>
            <p:nvPr/>
          </p:nvCxnSpPr>
          <p:spPr bwMode="auto">
            <a:xfrm flipV="1">
              <a:off x="7086600" y="4648200"/>
              <a:ext cx="0" cy="838200"/>
            </a:xfrm>
            <a:prstGeom prst="straightConnector1">
              <a:avLst/>
            </a:prstGeom>
            <a:ln w="38100">
              <a:headEnd/>
              <a:tailEnd type="arrow" w="med" len="med"/>
            </a:ln>
          </p:spPr>
          <p:style>
            <a:lnRef idx="3">
              <a:schemeClr val="accent2"/>
            </a:lnRef>
            <a:fillRef idx="0">
              <a:schemeClr val="accent2"/>
            </a:fillRef>
            <a:effectRef idx="2">
              <a:schemeClr val="accent2"/>
            </a:effectRef>
            <a:fontRef idx="minor">
              <a:schemeClr val="tx1"/>
            </a:fontRef>
          </p:style>
        </p:cxnSp>
      </p:grpSp>
      <p:sp>
        <p:nvSpPr>
          <p:cNvPr id="23" name="Cube 22"/>
          <p:cNvSpPr>
            <a:spLocks noChangeArrowheads="1"/>
          </p:cNvSpPr>
          <p:nvPr/>
        </p:nvSpPr>
        <p:spPr bwMode="auto">
          <a:xfrm>
            <a:off x="6367182" y="3733800"/>
            <a:ext cx="838200" cy="838200"/>
          </a:xfrm>
          <a:prstGeom prst="cube">
            <a:avLst>
              <a:gd name="adj" fmla="val 25000"/>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eaLnBrk="0" hangingPunct="0">
              <a:defRPr/>
            </a:pPr>
            <a:endParaRPr lang="en-US">
              <a:solidFill>
                <a:prstClr val="black"/>
              </a:solidFill>
              <a:latin typeface="Calibri"/>
              <a:cs typeface="+mn-cs"/>
            </a:endParaRPr>
          </a:p>
        </p:txBody>
      </p:sp>
      <p:sp>
        <p:nvSpPr>
          <p:cNvPr id="30" name="Rectangle 29"/>
          <p:cNvSpPr/>
          <p:nvPr/>
        </p:nvSpPr>
        <p:spPr>
          <a:xfrm>
            <a:off x="8709148" y="6555582"/>
            <a:ext cx="1925527" cy="307777"/>
          </a:xfrm>
          <a:prstGeom prst="rect">
            <a:avLst/>
          </a:prstGeom>
        </p:spPr>
        <p:txBody>
          <a:bodyPr wrap="none">
            <a:spAutoFit/>
          </a:bodyPr>
          <a:lstStyle/>
          <a:p>
            <a:pPr eaLnBrk="0" fontAlgn="base" hangingPunct="0">
              <a:spcBef>
                <a:spcPct val="0"/>
              </a:spcBef>
              <a:spcAft>
                <a:spcPct val="0"/>
              </a:spcAft>
              <a:defRPr/>
            </a:pPr>
            <a:r>
              <a:rPr lang="en-US" sz="1400" dirty="0">
                <a:solidFill>
                  <a:prstClr val="black"/>
                </a:solidFill>
                <a:latin typeface="Arial" panose="020B0604020202020204" pitchFamily="34" charset="0"/>
                <a:ea typeface="MS PGothic" panose="020B0600070205080204" pitchFamily="34" charset="-128"/>
              </a:rPr>
              <a:t>slide credit: R. Fergus</a:t>
            </a:r>
          </a:p>
        </p:txBody>
      </p:sp>
    </p:spTree>
    <p:extLst>
      <p:ext uri="{BB962C8B-B14F-4D97-AF65-F5344CB8AC3E}">
        <p14:creationId xmlns:p14="http://schemas.microsoft.com/office/powerpoint/2010/main" val="2099664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D5A31D-5CB0-CE43-BACD-8F19A7E965A4}"/>
              </a:ext>
            </a:extLst>
          </p:cNvPr>
          <p:cNvSpPr>
            <a:spLocks noGrp="1"/>
          </p:cNvSpPr>
          <p:nvPr>
            <p:ph type="ctrTitle"/>
          </p:nvPr>
        </p:nvSpPr>
        <p:spPr>
          <a:xfrm>
            <a:off x="590551" y="692696"/>
            <a:ext cx="10763250" cy="766762"/>
          </a:xfrm>
        </p:spPr>
        <p:txBody>
          <a:bodyPr anchor="ctr"/>
          <a:lstStyle/>
          <a:p>
            <a:r>
              <a:rPr lang="en-US" sz="4000" dirty="0"/>
              <a:t>NEURAL NETS: A 1-MIN PRIMER</a:t>
            </a:r>
          </a:p>
        </p:txBody>
      </p:sp>
      <p:pic>
        <p:nvPicPr>
          <p:cNvPr id="6" name="Picture 4">
            <a:extLst>
              <a:ext uri="{FF2B5EF4-FFF2-40B4-BE49-F238E27FC236}">
                <a16:creationId xmlns:a16="http://schemas.microsoft.com/office/drawing/2014/main" id="{26897D07-7063-E04E-8168-A2374C18A03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60096" y="1628800"/>
            <a:ext cx="3262264" cy="1600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7D61C213-24DB-B847-91DF-B8F0908DC3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7808" y="1629217"/>
            <a:ext cx="2336292" cy="1600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64B9530F-F3C4-1F4C-97D4-8E08128368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7206" y="1628800"/>
            <a:ext cx="2804606" cy="1600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0882B8C-668A-6D46-8939-753A129D1160}"/>
              </a:ext>
            </a:extLst>
          </p:cNvPr>
          <p:cNvSpPr txBox="1"/>
          <p:nvPr/>
        </p:nvSpPr>
        <p:spPr>
          <a:xfrm>
            <a:off x="1307206" y="3446622"/>
            <a:ext cx="2804606" cy="276999"/>
          </a:xfrm>
          <a:prstGeom prst="rect">
            <a:avLst/>
          </a:prstGeom>
          <a:noFill/>
        </p:spPr>
        <p:txBody>
          <a:bodyPr wrap="square" rtlCol="0">
            <a:spAutoFit/>
          </a:bodyPr>
          <a:lstStyle/>
          <a:p>
            <a:pPr algn="ctr"/>
            <a:r>
              <a:rPr lang="en-CA" sz="1200" dirty="0">
                <a:latin typeface="Lusitana" pitchFamily="2" charset="0"/>
              </a:rPr>
              <a:t>A single artificial neuron</a:t>
            </a:r>
            <a:endParaRPr lang="en-US" sz="1200" dirty="0">
              <a:latin typeface="Lusitana" pitchFamily="2" charset="0"/>
            </a:endParaRPr>
          </a:p>
        </p:txBody>
      </p:sp>
      <p:sp>
        <p:nvSpPr>
          <p:cNvPr id="11" name="TextBox 10">
            <a:extLst>
              <a:ext uri="{FF2B5EF4-FFF2-40B4-BE49-F238E27FC236}">
                <a16:creationId xmlns:a16="http://schemas.microsoft.com/office/drawing/2014/main" id="{1AA97DEE-9C20-7D43-88F8-DB31DA3ADC85}"/>
              </a:ext>
            </a:extLst>
          </p:cNvPr>
          <p:cNvSpPr txBox="1"/>
          <p:nvPr/>
        </p:nvSpPr>
        <p:spPr>
          <a:xfrm>
            <a:off x="4094137" y="3446622"/>
            <a:ext cx="2804606" cy="276999"/>
          </a:xfrm>
          <a:prstGeom prst="rect">
            <a:avLst/>
          </a:prstGeom>
          <a:noFill/>
        </p:spPr>
        <p:txBody>
          <a:bodyPr wrap="square" rtlCol="0">
            <a:spAutoFit/>
          </a:bodyPr>
          <a:lstStyle/>
          <a:p>
            <a:pPr algn="ctr"/>
            <a:r>
              <a:rPr lang="en-CA" sz="1200" dirty="0">
                <a:latin typeface="Lusitana" pitchFamily="2" charset="0"/>
              </a:rPr>
              <a:t>A “shallow” neural net</a:t>
            </a:r>
            <a:endParaRPr lang="en-US" sz="1200" dirty="0">
              <a:latin typeface="Lusitana" pitchFamily="2" charset="0"/>
            </a:endParaRPr>
          </a:p>
        </p:txBody>
      </p:sp>
      <p:sp>
        <p:nvSpPr>
          <p:cNvPr id="12" name="TextBox 11">
            <a:extLst>
              <a:ext uri="{FF2B5EF4-FFF2-40B4-BE49-F238E27FC236}">
                <a16:creationId xmlns:a16="http://schemas.microsoft.com/office/drawing/2014/main" id="{2888581F-33A3-BD44-B782-B749A95B1370}"/>
              </a:ext>
            </a:extLst>
          </p:cNvPr>
          <p:cNvSpPr txBox="1"/>
          <p:nvPr/>
        </p:nvSpPr>
        <p:spPr>
          <a:xfrm>
            <a:off x="7188925" y="3446622"/>
            <a:ext cx="2804606" cy="276999"/>
          </a:xfrm>
          <a:prstGeom prst="rect">
            <a:avLst/>
          </a:prstGeom>
          <a:noFill/>
        </p:spPr>
        <p:txBody>
          <a:bodyPr wrap="square" rtlCol="0">
            <a:spAutoFit/>
          </a:bodyPr>
          <a:lstStyle/>
          <a:p>
            <a:pPr algn="ctr"/>
            <a:r>
              <a:rPr lang="en-CA" sz="1200" dirty="0">
                <a:latin typeface="Lusitana" pitchFamily="2" charset="0"/>
              </a:rPr>
              <a:t>A “deep” neural net</a:t>
            </a:r>
            <a:endParaRPr lang="en-US" sz="1200" dirty="0">
              <a:latin typeface="Lusitana" pitchFamily="2" charset="0"/>
            </a:endParaRPr>
          </a:p>
        </p:txBody>
      </p:sp>
      <p:pic>
        <p:nvPicPr>
          <p:cNvPr id="8" name="Picture 7">
            <a:extLst>
              <a:ext uri="{FF2B5EF4-FFF2-40B4-BE49-F238E27FC236}">
                <a16:creationId xmlns:a16="http://schemas.microsoft.com/office/drawing/2014/main" id="{636C4895-C452-2B49-8D83-258C3715B216}"/>
              </a:ext>
            </a:extLst>
          </p:cNvPr>
          <p:cNvPicPr>
            <a:picLocks noChangeAspect="1"/>
          </p:cNvPicPr>
          <p:nvPr/>
        </p:nvPicPr>
        <p:blipFill>
          <a:blip r:embed="rId5"/>
          <a:stretch>
            <a:fillRect/>
          </a:stretch>
        </p:blipFill>
        <p:spPr>
          <a:xfrm>
            <a:off x="1307206" y="3940826"/>
            <a:ext cx="5880633" cy="2743200"/>
          </a:xfrm>
          <a:prstGeom prst="rect">
            <a:avLst/>
          </a:prstGeom>
          <a:ln>
            <a:noFill/>
          </a:ln>
          <a:effectLst>
            <a:outerShdw blurRad="190500" algn="tl" rotWithShape="0">
              <a:srgbClr val="000000">
                <a:alpha val="70000"/>
              </a:srgbClr>
            </a:outerShdw>
          </a:effectLst>
        </p:spPr>
      </p:pic>
      <p:sp>
        <p:nvSpPr>
          <p:cNvPr id="14" name="TextBox 13">
            <a:extLst>
              <a:ext uri="{FF2B5EF4-FFF2-40B4-BE49-F238E27FC236}">
                <a16:creationId xmlns:a16="http://schemas.microsoft.com/office/drawing/2014/main" id="{8AF6C713-AC84-8042-9D7F-E8975344C02A}"/>
              </a:ext>
            </a:extLst>
          </p:cNvPr>
          <p:cNvSpPr txBox="1"/>
          <p:nvPr/>
        </p:nvSpPr>
        <p:spPr>
          <a:xfrm>
            <a:off x="7536160" y="4410978"/>
            <a:ext cx="4201144" cy="1754326"/>
          </a:xfrm>
          <a:prstGeom prst="rect">
            <a:avLst/>
          </a:prstGeom>
          <a:noFill/>
        </p:spPr>
        <p:txBody>
          <a:bodyPr wrap="square" rtlCol="0">
            <a:spAutoFit/>
          </a:bodyPr>
          <a:lstStyle/>
          <a:p>
            <a:r>
              <a:rPr lang="en-US" i="1" dirty="0">
                <a:latin typeface="Lusitana" pitchFamily="2" charset="0"/>
              </a:rPr>
              <a:t>What you can do with deep learning:</a:t>
            </a:r>
          </a:p>
          <a:p>
            <a:endParaRPr lang="en-US" dirty="0">
              <a:latin typeface="Lusitana" pitchFamily="2" charset="0"/>
            </a:endParaRPr>
          </a:p>
          <a:p>
            <a:pPr marL="285750" indent="-285750">
              <a:buFont typeface="Arial" panose="020B0604020202020204" pitchFamily="34" charset="0"/>
              <a:buChar char="•"/>
            </a:pPr>
            <a:r>
              <a:rPr lang="en-US" dirty="0">
                <a:latin typeface="Lusitana" pitchFamily="2" charset="0"/>
              </a:rPr>
              <a:t>Non-linear function approximation</a:t>
            </a:r>
          </a:p>
          <a:p>
            <a:pPr marL="285750" indent="-285750">
              <a:buFont typeface="Arial" panose="020B0604020202020204" pitchFamily="34" charset="0"/>
              <a:buChar char="•"/>
            </a:pPr>
            <a:r>
              <a:rPr lang="en-US" dirty="0">
                <a:latin typeface="Lusitana" pitchFamily="2" charset="0"/>
              </a:rPr>
              <a:t>Learning data representations</a:t>
            </a:r>
          </a:p>
          <a:p>
            <a:pPr marL="285750" indent="-285750">
              <a:buFont typeface="Arial" panose="020B0604020202020204" pitchFamily="34" charset="0"/>
              <a:buChar char="•"/>
            </a:pPr>
            <a:r>
              <a:rPr lang="en-US" dirty="0">
                <a:latin typeface="Lusitana" pitchFamily="2" charset="0"/>
              </a:rPr>
              <a:t>Generating novel data</a:t>
            </a:r>
          </a:p>
          <a:p>
            <a:pPr marL="285750" indent="-285750">
              <a:buFont typeface="Arial" panose="020B0604020202020204" pitchFamily="34" charset="0"/>
              <a:buChar char="•"/>
            </a:pPr>
            <a:r>
              <a:rPr lang="en-US" dirty="0">
                <a:latin typeface="Lusitana" pitchFamily="2" charset="0"/>
              </a:rPr>
              <a:t>… </a:t>
            </a:r>
          </a:p>
        </p:txBody>
      </p:sp>
      <p:sp>
        <p:nvSpPr>
          <p:cNvPr id="15" name="TextBox 14">
            <a:extLst>
              <a:ext uri="{FF2B5EF4-FFF2-40B4-BE49-F238E27FC236}">
                <a16:creationId xmlns:a16="http://schemas.microsoft.com/office/drawing/2014/main" id="{3005F7FD-832D-B843-8146-0F3A02AB766D}"/>
              </a:ext>
            </a:extLst>
          </p:cNvPr>
          <p:cNvSpPr txBox="1"/>
          <p:nvPr/>
        </p:nvSpPr>
        <p:spPr>
          <a:xfrm>
            <a:off x="7545451" y="6458157"/>
            <a:ext cx="4032449" cy="246221"/>
          </a:xfrm>
          <a:prstGeom prst="rect">
            <a:avLst/>
          </a:prstGeom>
          <a:noFill/>
        </p:spPr>
        <p:txBody>
          <a:bodyPr wrap="square" rtlCol="0">
            <a:spAutoFit/>
          </a:bodyPr>
          <a:lstStyle/>
          <a:p>
            <a:r>
              <a:rPr lang="en-CA" sz="1000" dirty="0">
                <a:latin typeface="Lusitana" pitchFamily="2" charset="0"/>
              </a:rPr>
              <a:t>Image sources: </a:t>
            </a:r>
            <a:r>
              <a:rPr lang="en-CA" sz="1000" dirty="0">
                <a:latin typeface="Lusitana" pitchFamily="2" charset="0"/>
                <a:hlinkClick r:id="rId6"/>
              </a:rPr>
              <a:t>https://cs231n.github.io</a:t>
            </a:r>
            <a:r>
              <a:rPr lang="en-CA" sz="1000" dirty="0">
                <a:latin typeface="Lusitana" pitchFamily="2" charset="0"/>
              </a:rPr>
              <a:t>, </a:t>
            </a:r>
            <a:r>
              <a:rPr lang="en-CA" sz="1000" i="1" dirty="0">
                <a:latin typeface="Lusitana" pitchFamily="2" charset="0"/>
              </a:rPr>
              <a:t>Scientific Reports</a:t>
            </a:r>
            <a:r>
              <a:rPr lang="en-CA" sz="1000" dirty="0">
                <a:latin typeface="Lusitana" pitchFamily="2" charset="0"/>
              </a:rPr>
              <a:t> (2018) 8:17593</a:t>
            </a:r>
            <a:endParaRPr lang="en-US" sz="1000" dirty="0">
              <a:latin typeface="Lusitana" pitchFamily="2" charset="0"/>
            </a:endParaRPr>
          </a:p>
        </p:txBody>
      </p:sp>
    </p:spTree>
    <p:extLst>
      <p:ext uri="{BB962C8B-B14F-4D97-AF65-F5344CB8AC3E}">
        <p14:creationId xmlns:p14="http://schemas.microsoft.com/office/powerpoint/2010/main" val="356914557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Visualizing what was learned</a:t>
            </a:r>
          </a:p>
        </p:txBody>
      </p:sp>
      <p:sp>
        <p:nvSpPr>
          <p:cNvPr id="3" name="Content Placeholder 2"/>
          <p:cNvSpPr>
            <a:spLocks noGrp="1"/>
          </p:cNvSpPr>
          <p:nvPr>
            <p:ph idx="1"/>
          </p:nvPr>
        </p:nvSpPr>
        <p:spPr/>
        <p:txBody>
          <a:bodyPr/>
          <a:lstStyle/>
          <a:p>
            <a:r>
              <a:rPr lang="en-US" dirty="0"/>
              <a:t>What do the learned filters look like?</a:t>
            </a:r>
          </a:p>
        </p:txBody>
      </p:sp>
      <p:pic>
        <p:nvPicPr>
          <p:cNvPr id="4" name="Picture 3"/>
          <p:cNvPicPr>
            <a:picLocks noChangeAspect="1"/>
          </p:cNvPicPr>
          <p:nvPr/>
        </p:nvPicPr>
        <p:blipFill rotWithShape="1">
          <a:blip r:embed="rId3"/>
          <a:srcRect l="47447" t="26320" r="21064" b="34230"/>
          <a:stretch/>
        </p:blipFill>
        <p:spPr>
          <a:xfrm>
            <a:off x="3216613" y="1865448"/>
            <a:ext cx="5758775" cy="3832698"/>
          </a:xfrm>
          <a:prstGeom prst="rect">
            <a:avLst/>
          </a:prstGeom>
        </p:spPr>
      </p:pic>
      <p:sp>
        <p:nvSpPr>
          <p:cNvPr id="5" name="TextBox 4"/>
          <p:cNvSpPr txBox="1"/>
          <p:nvPr/>
        </p:nvSpPr>
        <p:spPr>
          <a:xfrm>
            <a:off x="4082375" y="5833776"/>
            <a:ext cx="5291847" cy="584775"/>
          </a:xfrm>
          <a:prstGeom prst="rect">
            <a:avLst/>
          </a:prstGeom>
          <a:noFill/>
        </p:spPr>
        <p:txBody>
          <a:bodyPr wrap="square" rtlCol="0">
            <a:spAutoFit/>
          </a:bodyPr>
          <a:lstStyle/>
          <a:p>
            <a:r>
              <a:rPr lang="en-US" sz="3200" dirty="0"/>
              <a:t>Typical first layer filters</a:t>
            </a:r>
          </a:p>
        </p:txBody>
      </p:sp>
    </p:spTree>
    <p:extLst>
      <p:ext uri="{BB962C8B-B14F-4D97-AF65-F5344CB8AC3E}">
        <p14:creationId xmlns:p14="http://schemas.microsoft.com/office/powerpoint/2010/main" val="195526612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3829" t="15106" r="30639"/>
          <a:stretch/>
        </p:blipFill>
        <p:spPr>
          <a:xfrm>
            <a:off x="1671831" y="36647"/>
            <a:ext cx="8848338" cy="6089516"/>
          </a:xfrm>
          <a:prstGeom prst="rect">
            <a:avLst/>
          </a:prstGeom>
        </p:spPr>
      </p:pic>
      <p:sp>
        <p:nvSpPr>
          <p:cNvPr id="5" name="TextBox 4"/>
          <p:cNvSpPr txBox="1"/>
          <p:nvPr/>
        </p:nvSpPr>
        <p:spPr>
          <a:xfrm>
            <a:off x="3150436" y="6488668"/>
            <a:ext cx="7517565" cy="369332"/>
          </a:xfrm>
          <a:prstGeom prst="rect">
            <a:avLst/>
          </a:prstGeom>
          <a:noFill/>
        </p:spPr>
        <p:txBody>
          <a:bodyPr wrap="square" rtlCol="0">
            <a:spAutoFit/>
          </a:bodyPr>
          <a:lstStyle/>
          <a:p>
            <a:r>
              <a:rPr lang="en-US" dirty="0"/>
              <a:t>https://www.wired.com/2012/06/google-x-neural-network/</a:t>
            </a:r>
          </a:p>
        </p:txBody>
      </p:sp>
    </p:spTree>
    <p:extLst>
      <p:ext uri="{BB962C8B-B14F-4D97-AF65-F5344CB8AC3E}">
        <p14:creationId xmlns:p14="http://schemas.microsoft.com/office/powerpoint/2010/main" val="125104916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3">
            <a:extLst>
              <a:ext uri="{FF2B5EF4-FFF2-40B4-BE49-F238E27FC236}">
                <a16:creationId xmlns:a16="http://schemas.microsoft.com/office/drawing/2014/main" id="{8811B10C-7EE1-47E0-A3F1-37A5329ED115}"/>
              </a:ext>
            </a:extLst>
          </p:cNvPr>
          <p:cNvSpPr>
            <a:spLocks noGrp="1"/>
          </p:cNvSpPr>
          <p:nvPr>
            <p:ph type="sldNum" sz="quarter" idx="12"/>
          </p:nvPr>
        </p:nvSpPr>
        <p:spPr bwMode="auto">
          <a:xfrm>
            <a:off x="65532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5pPr>
            <a:lvl6pPr marL="2286000" algn="l" defTabSz="914400" rtl="0" eaLnBrk="1" latinLnBrk="0" hangingPunct="1">
              <a:defRPr sz="3600" kern="1200">
                <a:solidFill>
                  <a:schemeClr val="tx1"/>
                </a:solidFill>
                <a:latin typeface="Arial" panose="020B0604020202020204" pitchFamily="34" charset="0"/>
                <a:ea typeface="+mn-ea"/>
                <a:cs typeface="+mn-cs"/>
              </a:defRPr>
            </a:lvl6pPr>
            <a:lvl7pPr marL="2743200" algn="l" defTabSz="914400" rtl="0" eaLnBrk="1" latinLnBrk="0" hangingPunct="1">
              <a:defRPr sz="3600" kern="1200">
                <a:solidFill>
                  <a:schemeClr val="tx1"/>
                </a:solidFill>
                <a:latin typeface="Arial" panose="020B0604020202020204" pitchFamily="34" charset="0"/>
                <a:ea typeface="+mn-ea"/>
                <a:cs typeface="+mn-cs"/>
              </a:defRPr>
            </a:lvl7pPr>
            <a:lvl8pPr marL="3200400" algn="l" defTabSz="914400" rtl="0" eaLnBrk="1" latinLnBrk="0" hangingPunct="1">
              <a:defRPr sz="3600" kern="1200">
                <a:solidFill>
                  <a:schemeClr val="tx1"/>
                </a:solidFill>
                <a:latin typeface="Arial" panose="020B0604020202020204" pitchFamily="34" charset="0"/>
                <a:ea typeface="+mn-ea"/>
                <a:cs typeface="+mn-cs"/>
              </a:defRPr>
            </a:lvl8pPr>
            <a:lvl9pPr marL="3657600" algn="l" defTabSz="914400" rtl="0" eaLnBrk="1" latinLnBrk="0" hangingPunct="1">
              <a:defRPr sz="3600" kern="1200">
                <a:solidFill>
                  <a:schemeClr val="tx1"/>
                </a:solidFill>
                <a:latin typeface="Arial" panose="020B0604020202020204" pitchFamily="34" charset="0"/>
                <a:ea typeface="+mn-ea"/>
                <a:cs typeface="+mn-cs"/>
              </a:defRPr>
            </a:lvl9pPr>
          </a:lstStyle>
          <a:p>
            <a:pPr>
              <a:spcBef>
                <a:spcPct val="0"/>
              </a:spcBef>
              <a:buFontTx/>
              <a:buNone/>
              <a:defRPr/>
            </a:pPr>
            <a:fld id="{3588BF29-15F1-410B-85D9-2C308EBA9D94}" type="slidenum">
              <a:rPr lang="en-US" smtClean="0"/>
              <a:pPr>
                <a:spcBef>
                  <a:spcPct val="0"/>
                </a:spcBef>
                <a:buFontTx/>
                <a:buNone/>
                <a:defRPr/>
              </a:pPr>
              <a:t>122</a:t>
            </a:fld>
            <a:endParaRPr lang="en-US" altLang="en-US" sz="1400"/>
          </a:p>
        </p:txBody>
      </p:sp>
      <p:sp>
        <p:nvSpPr>
          <p:cNvPr id="40963" name="Text Box 2">
            <a:extLst>
              <a:ext uri="{FF2B5EF4-FFF2-40B4-BE49-F238E27FC236}">
                <a16:creationId xmlns:a16="http://schemas.microsoft.com/office/drawing/2014/main" id="{DF91CAB8-F905-4B2A-9433-6F5CDEE40908}"/>
              </a:ext>
            </a:extLst>
          </p:cNvPr>
          <p:cNvSpPr txBox="1">
            <a:spLocks noChangeArrowheads="1"/>
          </p:cNvSpPr>
          <p:nvPr/>
        </p:nvSpPr>
        <p:spPr bwMode="auto">
          <a:xfrm>
            <a:off x="1526210" y="309357"/>
            <a:ext cx="24374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dirty="0">
                <a:solidFill>
                  <a:srgbClr val="CC0000"/>
                </a:solidFill>
                <a:latin typeface="Calibri" panose="020F0502020204030204" pitchFamily="34" charset="0"/>
                <a:cs typeface="Calibri" panose="020F0502020204030204" pitchFamily="34" charset="0"/>
              </a:rPr>
              <a:t>CNN Example</a:t>
            </a:r>
          </a:p>
        </p:txBody>
      </p:sp>
      <p:sp>
        <p:nvSpPr>
          <p:cNvPr id="40964" name="Line 3">
            <a:extLst>
              <a:ext uri="{FF2B5EF4-FFF2-40B4-BE49-F238E27FC236}">
                <a16:creationId xmlns:a16="http://schemas.microsoft.com/office/drawing/2014/main" id="{98AB49EF-6031-4EE4-BC8A-9A72DC81A134}"/>
              </a:ext>
            </a:extLst>
          </p:cNvPr>
          <p:cNvSpPr>
            <a:spLocks noChangeShapeType="1"/>
          </p:cNvSpPr>
          <p:nvPr/>
        </p:nvSpPr>
        <p:spPr bwMode="auto">
          <a:xfrm>
            <a:off x="1905000" y="1143000"/>
            <a:ext cx="83058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TextBox 5">
            <a:extLst>
              <a:ext uri="{FF2B5EF4-FFF2-40B4-BE49-F238E27FC236}">
                <a16:creationId xmlns:a16="http://schemas.microsoft.com/office/drawing/2014/main" id="{01DDA21B-FF7B-40AA-A4E7-99CCC5FEA7F1}"/>
              </a:ext>
            </a:extLst>
          </p:cNvPr>
          <p:cNvSpPr txBox="1"/>
          <p:nvPr/>
        </p:nvSpPr>
        <p:spPr>
          <a:xfrm>
            <a:off x="1727686" y="5424957"/>
            <a:ext cx="8915400" cy="830997"/>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When a layer has many input feature maps, the filter is 3-dimensional.</a:t>
            </a:r>
          </a:p>
          <a:p>
            <a:r>
              <a:rPr lang="en-US" sz="2400" dirty="0">
                <a:latin typeface="Calibri" panose="020F0502020204030204" pitchFamily="34" charset="0"/>
                <a:cs typeface="Calibri" panose="020F0502020204030204" pitchFamily="34" charset="0"/>
              </a:rPr>
              <a:t>The CNN ends with a few fully-connected classifier layers (MLP-like).</a:t>
            </a:r>
          </a:p>
        </p:txBody>
      </p:sp>
      <p:sp>
        <p:nvSpPr>
          <p:cNvPr id="7" name="Rectangle 6">
            <a:extLst>
              <a:ext uri="{FF2B5EF4-FFF2-40B4-BE49-F238E27FC236}">
                <a16:creationId xmlns:a16="http://schemas.microsoft.com/office/drawing/2014/main" id="{C512DDD9-EFD8-457A-9F1C-D924D4DCF56C}"/>
              </a:ext>
            </a:extLst>
          </p:cNvPr>
          <p:cNvSpPr/>
          <p:nvPr/>
        </p:nvSpPr>
        <p:spPr>
          <a:xfrm>
            <a:off x="6858513" y="2697029"/>
            <a:ext cx="1330325" cy="1243013"/>
          </a:xfrm>
          <a:prstGeom prst="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a:extLst>
              <a:ext uri="{FF2B5EF4-FFF2-40B4-BE49-F238E27FC236}">
                <a16:creationId xmlns:a16="http://schemas.microsoft.com/office/drawing/2014/main" id="{02529CDE-8EBE-476C-A821-C2D9D9CA5AFF}"/>
              </a:ext>
            </a:extLst>
          </p:cNvPr>
          <p:cNvSpPr/>
          <p:nvPr/>
        </p:nvSpPr>
        <p:spPr>
          <a:xfrm>
            <a:off x="3622829" y="2131162"/>
            <a:ext cx="1330325" cy="124301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a:extLst>
              <a:ext uri="{FF2B5EF4-FFF2-40B4-BE49-F238E27FC236}">
                <a16:creationId xmlns:a16="http://schemas.microsoft.com/office/drawing/2014/main" id="{1D27257E-47E0-4FB0-9CA2-FF297F8F5FCA}"/>
              </a:ext>
            </a:extLst>
          </p:cNvPr>
          <p:cNvSpPr/>
          <p:nvPr/>
        </p:nvSpPr>
        <p:spPr>
          <a:xfrm>
            <a:off x="3175154" y="2567725"/>
            <a:ext cx="1330325" cy="1241425"/>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a:extLst>
              <a:ext uri="{FF2B5EF4-FFF2-40B4-BE49-F238E27FC236}">
                <a16:creationId xmlns:a16="http://schemas.microsoft.com/office/drawing/2014/main" id="{E6B81F9C-6785-4B95-8BF5-CD41EF7517B6}"/>
              </a:ext>
            </a:extLst>
          </p:cNvPr>
          <p:cNvSpPr/>
          <p:nvPr/>
        </p:nvSpPr>
        <p:spPr>
          <a:xfrm>
            <a:off x="2767167" y="3002699"/>
            <a:ext cx="1330325" cy="1243012"/>
          </a:xfrm>
          <a:prstGeom prst="rect">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a:extLst>
              <a:ext uri="{FF2B5EF4-FFF2-40B4-BE49-F238E27FC236}">
                <a16:creationId xmlns:a16="http://schemas.microsoft.com/office/drawing/2014/main" id="{E3B623C1-3F6B-4E16-A0C3-F3942C556973}"/>
              </a:ext>
            </a:extLst>
          </p:cNvPr>
          <p:cNvSpPr/>
          <p:nvPr/>
        </p:nvSpPr>
        <p:spPr>
          <a:xfrm>
            <a:off x="2378229" y="3423387"/>
            <a:ext cx="1330325" cy="12430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a:extLst>
              <a:ext uri="{FF2B5EF4-FFF2-40B4-BE49-F238E27FC236}">
                <a16:creationId xmlns:a16="http://schemas.microsoft.com/office/drawing/2014/main" id="{B30E1C10-0AFE-444F-BD4F-4A077C7144A8}"/>
              </a:ext>
            </a:extLst>
          </p:cNvPr>
          <p:cNvSpPr/>
          <p:nvPr/>
        </p:nvSpPr>
        <p:spPr>
          <a:xfrm>
            <a:off x="1709892" y="3436087"/>
            <a:ext cx="198437" cy="188913"/>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a:extLst>
              <a:ext uri="{FF2B5EF4-FFF2-40B4-BE49-F238E27FC236}">
                <a16:creationId xmlns:a16="http://schemas.microsoft.com/office/drawing/2014/main" id="{26F6F5BF-11C5-4F9A-8B2B-5908BD9B8885}"/>
              </a:ext>
            </a:extLst>
          </p:cNvPr>
          <p:cNvSpPr/>
          <p:nvPr/>
        </p:nvSpPr>
        <p:spPr>
          <a:xfrm>
            <a:off x="2394104" y="3437675"/>
            <a:ext cx="104775" cy="111125"/>
          </a:xfrm>
          <a:prstGeom prst="rect">
            <a:avLst/>
          </a:prstGeom>
          <a:solidFill>
            <a:srgbClr val="66CCFF"/>
          </a:solidFill>
          <a:ln>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ectangle 13">
            <a:extLst>
              <a:ext uri="{FF2B5EF4-FFF2-40B4-BE49-F238E27FC236}">
                <a16:creationId xmlns:a16="http://schemas.microsoft.com/office/drawing/2014/main" id="{3C0DEEE7-2C18-4013-AF45-C492654B1A4E}"/>
              </a:ext>
            </a:extLst>
          </p:cNvPr>
          <p:cNvSpPr/>
          <p:nvPr/>
        </p:nvSpPr>
        <p:spPr>
          <a:xfrm>
            <a:off x="2513167" y="3436087"/>
            <a:ext cx="104775" cy="112713"/>
          </a:xfrm>
          <a:prstGeom prst="rect">
            <a:avLst/>
          </a:prstGeom>
          <a:solidFill>
            <a:srgbClr val="66CCFF"/>
          </a:solidFill>
          <a:ln>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a:extLst>
              <a:ext uri="{FF2B5EF4-FFF2-40B4-BE49-F238E27FC236}">
                <a16:creationId xmlns:a16="http://schemas.microsoft.com/office/drawing/2014/main" id="{23367B04-4E0F-4EA6-9A9D-249495D5D75D}"/>
              </a:ext>
            </a:extLst>
          </p:cNvPr>
          <p:cNvSpPr/>
          <p:nvPr/>
        </p:nvSpPr>
        <p:spPr>
          <a:xfrm>
            <a:off x="2640167" y="3436087"/>
            <a:ext cx="104775" cy="112713"/>
          </a:xfrm>
          <a:prstGeom prst="rect">
            <a:avLst/>
          </a:prstGeom>
          <a:solidFill>
            <a:srgbClr val="66CCFF"/>
          </a:solidFill>
          <a:ln>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a:extLst>
              <a:ext uri="{FF2B5EF4-FFF2-40B4-BE49-F238E27FC236}">
                <a16:creationId xmlns:a16="http://schemas.microsoft.com/office/drawing/2014/main" id="{31A36BC2-FDAD-460F-BDCA-89279CCAEA66}"/>
              </a:ext>
            </a:extLst>
          </p:cNvPr>
          <p:cNvSpPr/>
          <p:nvPr/>
        </p:nvSpPr>
        <p:spPr>
          <a:xfrm>
            <a:off x="2375054" y="3423387"/>
            <a:ext cx="1330325" cy="1243013"/>
          </a:xfrm>
          <a:prstGeom prst="rect">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a:extLst>
              <a:ext uri="{FF2B5EF4-FFF2-40B4-BE49-F238E27FC236}">
                <a16:creationId xmlns:a16="http://schemas.microsoft.com/office/drawing/2014/main" id="{6C00C928-0EF9-4506-93D7-D813BB632D8E}"/>
              </a:ext>
            </a:extLst>
          </p:cNvPr>
          <p:cNvSpPr/>
          <p:nvPr/>
        </p:nvSpPr>
        <p:spPr>
          <a:xfrm>
            <a:off x="1709892" y="3002699"/>
            <a:ext cx="198437" cy="188912"/>
          </a:xfrm>
          <a:prstGeom prst="rect">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17">
            <a:extLst>
              <a:ext uri="{FF2B5EF4-FFF2-40B4-BE49-F238E27FC236}">
                <a16:creationId xmlns:a16="http://schemas.microsoft.com/office/drawing/2014/main" id="{3877FACE-141A-4E3B-B2DE-F99AC522A1F9}"/>
              </a:ext>
            </a:extLst>
          </p:cNvPr>
          <p:cNvSpPr/>
          <p:nvPr/>
        </p:nvSpPr>
        <p:spPr>
          <a:xfrm>
            <a:off x="1709892" y="2567725"/>
            <a:ext cx="198437" cy="187325"/>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ctangle 18">
            <a:extLst>
              <a:ext uri="{FF2B5EF4-FFF2-40B4-BE49-F238E27FC236}">
                <a16:creationId xmlns:a16="http://schemas.microsoft.com/office/drawing/2014/main" id="{03A376DB-04D8-4688-998F-9E444FFBED6C}"/>
              </a:ext>
            </a:extLst>
          </p:cNvPr>
          <p:cNvSpPr/>
          <p:nvPr/>
        </p:nvSpPr>
        <p:spPr>
          <a:xfrm>
            <a:off x="1709892" y="2135924"/>
            <a:ext cx="198437" cy="188912"/>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a:extLst>
              <a:ext uri="{FF2B5EF4-FFF2-40B4-BE49-F238E27FC236}">
                <a16:creationId xmlns:a16="http://schemas.microsoft.com/office/drawing/2014/main" id="{41846AB5-9566-44B8-8B23-065046D1AA9F}"/>
              </a:ext>
            </a:extLst>
          </p:cNvPr>
          <p:cNvSpPr/>
          <p:nvPr/>
        </p:nvSpPr>
        <p:spPr>
          <a:xfrm>
            <a:off x="1713067" y="3436087"/>
            <a:ext cx="200025" cy="188913"/>
          </a:xfrm>
          <a:prstGeom prst="rect">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Cube 20">
            <a:extLst>
              <a:ext uri="{FF2B5EF4-FFF2-40B4-BE49-F238E27FC236}">
                <a16:creationId xmlns:a16="http://schemas.microsoft.com/office/drawing/2014/main" id="{723F97EF-2756-46F0-8163-58FE10AAA73F}"/>
              </a:ext>
            </a:extLst>
          </p:cNvPr>
          <p:cNvSpPr/>
          <p:nvPr/>
        </p:nvSpPr>
        <p:spPr>
          <a:xfrm>
            <a:off x="5425317" y="1954863"/>
            <a:ext cx="1600200" cy="1620837"/>
          </a:xfrm>
          <a:prstGeom prst="cube">
            <a:avLst>
              <a:gd name="adj" fmla="val 8508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a:extLst>
              <a:ext uri="{FF2B5EF4-FFF2-40B4-BE49-F238E27FC236}">
                <a16:creationId xmlns:a16="http://schemas.microsoft.com/office/drawing/2014/main" id="{D40CBDD8-1362-4CE8-8B5E-DC24173AAABA}"/>
              </a:ext>
            </a:extLst>
          </p:cNvPr>
          <p:cNvSpPr/>
          <p:nvPr/>
        </p:nvSpPr>
        <p:spPr>
          <a:xfrm>
            <a:off x="6410838" y="3371716"/>
            <a:ext cx="1330325" cy="12430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Cube 22">
            <a:extLst>
              <a:ext uri="{FF2B5EF4-FFF2-40B4-BE49-F238E27FC236}">
                <a16:creationId xmlns:a16="http://schemas.microsoft.com/office/drawing/2014/main" id="{BC652A18-38F6-49F3-A715-9BD3CA0F324B}"/>
              </a:ext>
            </a:extLst>
          </p:cNvPr>
          <p:cNvSpPr/>
          <p:nvPr/>
        </p:nvSpPr>
        <p:spPr>
          <a:xfrm>
            <a:off x="5417379" y="1964388"/>
            <a:ext cx="1600200" cy="1620837"/>
          </a:xfrm>
          <a:prstGeom prst="cube">
            <a:avLst>
              <a:gd name="adj" fmla="val 85080"/>
            </a:avLst>
          </a:prstGeom>
          <a:solidFill>
            <a:srgbClr val="66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Cube 23">
            <a:extLst>
              <a:ext uri="{FF2B5EF4-FFF2-40B4-BE49-F238E27FC236}">
                <a16:creationId xmlns:a16="http://schemas.microsoft.com/office/drawing/2014/main" id="{2DF91EFC-B5AF-4F89-8ECC-4A53125F895F}"/>
              </a:ext>
            </a:extLst>
          </p:cNvPr>
          <p:cNvSpPr/>
          <p:nvPr/>
        </p:nvSpPr>
        <p:spPr>
          <a:xfrm>
            <a:off x="2381403" y="2034325"/>
            <a:ext cx="1600200" cy="1620837"/>
          </a:xfrm>
          <a:prstGeom prst="cube">
            <a:avLst>
              <a:gd name="adj" fmla="val 85080"/>
            </a:avLst>
          </a:prstGeom>
          <a:solidFill>
            <a:srgbClr val="66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a:extLst>
              <a:ext uri="{FF2B5EF4-FFF2-40B4-BE49-F238E27FC236}">
                <a16:creationId xmlns:a16="http://schemas.microsoft.com/office/drawing/2014/main" id="{E14237AF-F56C-4190-AA83-45818606E086}"/>
              </a:ext>
            </a:extLst>
          </p:cNvPr>
          <p:cNvSpPr/>
          <p:nvPr/>
        </p:nvSpPr>
        <p:spPr>
          <a:xfrm>
            <a:off x="6437825" y="3417754"/>
            <a:ext cx="104775" cy="112713"/>
          </a:xfrm>
          <a:prstGeom prst="rect">
            <a:avLst/>
          </a:prstGeom>
          <a:solidFill>
            <a:srgbClr val="CDFF0A"/>
          </a:solidFill>
          <a:ln>
            <a:solidFill>
              <a:srgbClr val="CDFF0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a:extLst>
              <a:ext uri="{FF2B5EF4-FFF2-40B4-BE49-F238E27FC236}">
                <a16:creationId xmlns:a16="http://schemas.microsoft.com/office/drawing/2014/main" id="{CF865C55-1FF3-4644-9EA9-6828A845CAB6}"/>
              </a:ext>
            </a:extLst>
          </p:cNvPr>
          <p:cNvSpPr/>
          <p:nvPr/>
        </p:nvSpPr>
        <p:spPr>
          <a:xfrm>
            <a:off x="6414013" y="3368541"/>
            <a:ext cx="1330325" cy="1243012"/>
          </a:xfrm>
          <a:prstGeom prst="rect">
            <a:avLst/>
          </a:prstGeom>
          <a:solidFill>
            <a:srgbClr val="66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Cube 26">
            <a:extLst>
              <a:ext uri="{FF2B5EF4-FFF2-40B4-BE49-F238E27FC236}">
                <a16:creationId xmlns:a16="http://schemas.microsoft.com/office/drawing/2014/main" id="{2CA14303-38A5-434A-BDCE-B98DB5410A4A}"/>
              </a:ext>
            </a:extLst>
          </p:cNvPr>
          <p:cNvSpPr/>
          <p:nvPr/>
        </p:nvSpPr>
        <p:spPr>
          <a:xfrm>
            <a:off x="5441192" y="1302399"/>
            <a:ext cx="1600200" cy="1620838"/>
          </a:xfrm>
          <a:prstGeom prst="cube">
            <a:avLst>
              <a:gd name="adj" fmla="val 85080"/>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Text Box 2">
            <a:extLst>
              <a:ext uri="{FF2B5EF4-FFF2-40B4-BE49-F238E27FC236}">
                <a16:creationId xmlns:a16="http://schemas.microsoft.com/office/drawing/2014/main" id="{761ED526-AC32-40FA-B0EA-56075B5366F0}"/>
              </a:ext>
            </a:extLst>
          </p:cNvPr>
          <p:cNvSpPr txBox="1">
            <a:spLocks noChangeArrowheads="1"/>
          </p:cNvSpPr>
          <p:nvPr/>
        </p:nvSpPr>
        <p:spPr bwMode="auto">
          <a:xfrm>
            <a:off x="1693660" y="4811120"/>
            <a:ext cx="2416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dirty="0">
                <a:latin typeface="Calibri" panose="020F0502020204030204" pitchFamily="34" charset="0"/>
              </a:rPr>
              <a:t>L1: convolution</a:t>
            </a:r>
          </a:p>
        </p:txBody>
      </p:sp>
      <p:sp>
        <p:nvSpPr>
          <p:cNvPr id="29" name="Text Box 2">
            <a:extLst>
              <a:ext uri="{FF2B5EF4-FFF2-40B4-BE49-F238E27FC236}">
                <a16:creationId xmlns:a16="http://schemas.microsoft.com/office/drawing/2014/main" id="{9247F3E4-A80D-4D33-BF11-C1CD02914335}"/>
              </a:ext>
            </a:extLst>
          </p:cNvPr>
          <p:cNvSpPr txBox="1">
            <a:spLocks noChangeArrowheads="1"/>
          </p:cNvSpPr>
          <p:nvPr/>
        </p:nvSpPr>
        <p:spPr bwMode="auto">
          <a:xfrm>
            <a:off x="4976505" y="4794844"/>
            <a:ext cx="24177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dirty="0">
                <a:latin typeface="Calibri" panose="020F0502020204030204" pitchFamily="34" charset="0"/>
              </a:rPr>
              <a:t>L2: convolution</a:t>
            </a:r>
          </a:p>
        </p:txBody>
      </p:sp>
      <p:sp>
        <p:nvSpPr>
          <p:cNvPr id="31" name="Text Box 2">
            <a:extLst>
              <a:ext uri="{FF2B5EF4-FFF2-40B4-BE49-F238E27FC236}">
                <a16:creationId xmlns:a16="http://schemas.microsoft.com/office/drawing/2014/main" id="{816ED68C-382F-48D0-982D-4E485F93B589}"/>
              </a:ext>
            </a:extLst>
          </p:cNvPr>
          <p:cNvSpPr txBox="1">
            <a:spLocks noChangeArrowheads="1"/>
          </p:cNvSpPr>
          <p:nvPr/>
        </p:nvSpPr>
        <p:spPr bwMode="auto">
          <a:xfrm>
            <a:off x="7766982" y="4811450"/>
            <a:ext cx="12627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dirty="0">
                <a:latin typeface="Calibri" panose="020F0502020204030204" pitchFamily="34" charset="0"/>
              </a:rPr>
              <a:t>Pooling</a:t>
            </a:r>
          </a:p>
        </p:txBody>
      </p:sp>
      <p:sp>
        <p:nvSpPr>
          <p:cNvPr id="32" name="Text Box 2">
            <a:extLst>
              <a:ext uri="{FF2B5EF4-FFF2-40B4-BE49-F238E27FC236}">
                <a16:creationId xmlns:a16="http://schemas.microsoft.com/office/drawing/2014/main" id="{F4A867AF-1C73-4861-A642-1BD780A1C375}"/>
              </a:ext>
            </a:extLst>
          </p:cNvPr>
          <p:cNvSpPr txBox="1">
            <a:spLocks noChangeArrowheads="1"/>
          </p:cNvSpPr>
          <p:nvPr/>
        </p:nvSpPr>
        <p:spPr bwMode="auto">
          <a:xfrm>
            <a:off x="9181696" y="4811450"/>
            <a:ext cx="14863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dirty="0">
                <a:latin typeface="Calibri" panose="020F0502020204030204" pitchFamily="34" charset="0"/>
              </a:rPr>
              <a:t>Classifier</a:t>
            </a:r>
          </a:p>
        </p:txBody>
      </p:sp>
      <p:sp>
        <p:nvSpPr>
          <p:cNvPr id="33" name="Rectangle 32">
            <a:extLst>
              <a:ext uri="{FF2B5EF4-FFF2-40B4-BE49-F238E27FC236}">
                <a16:creationId xmlns:a16="http://schemas.microsoft.com/office/drawing/2014/main" id="{BD367158-B4E6-452A-901A-83560EC47ACF}"/>
              </a:ext>
            </a:extLst>
          </p:cNvPr>
          <p:cNvSpPr/>
          <p:nvPr/>
        </p:nvSpPr>
        <p:spPr>
          <a:xfrm>
            <a:off x="8783041" y="3470151"/>
            <a:ext cx="669607" cy="660814"/>
          </a:xfrm>
          <a:prstGeom prst="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ectangle 33">
            <a:extLst>
              <a:ext uri="{FF2B5EF4-FFF2-40B4-BE49-F238E27FC236}">
                <a16:creationId xmlns:a16="http://schemas.microsoft.com/office/drawing/2014/main" id="{C2208F42-3915-4664-9A43-A06C5B8160DD}"/>
              </a:ext>
            </a:extLst>
          </p:cNvPr>
          <p:cNvSpPr/>
          <p:nvPr/>
        </p:nvSpPr>
        <p:spPr>
          <a:xfrm>
            <a:off x="8579046" y="3729688"/>
            <a:ext cx="665163" cy="646123"/>
          </a:xfrm>
          <a:prstGeom prst="rect">
            <a:avLst/>
          </a:prstGeom>
          <a:solidFill>
            <a:srgbClr val="66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5" name="Picture 7" descr="http://neuralnetworksanddeeplearning.com/images/tikz36.png">
            <a:extLst>
              <a:ext uri="{FF2B5EF4-FFF2-40B4-BE49-F238E27FC236}">
                <a16:creationId xmlns:a16="http://schemas.microsoft.com/office/drawing/2014/main" id="{85655C55-694D-457D-8854-0953A1F74C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883" t="9438"/>
          <a:stretch/>
        </p:blipFill>
        <p:spPr bwMode="auto">
          <a:xfrm>
            <a:off x="9519288" y="3362624"/>
            <a:ext cx="1383024" cy="124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1">
            <a:extLst>
              <a:ext uri="{FF2B5EF4-FFF2-40B4-BE49-F238E27FC236}">
                <a16:creationId xmlns:a16="http://schemas.microsoft.com/office/drawing/2014/main" id="{0D4DEE3B-0861-4B15-BAB2-AE381AD555D9}"/>
              </a:ext>
            </a:extLst>
          </p:cNvPr>
          <p:cNvSpPr txBox="1">
            <a:spLocks noChangeArrowheads="1"/>
          </p:cNvSpPr>
          <p:nvPr/>
        </p:nvSpPr>
        <p:spPr bwMode="auto">
          <a:xfrm>
            <a:off x="3889504" y="149524"/>
            <a:ext cx="6733677" cy="830997"/>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latin typeface="Calibri" panose="020F0502020204030204" pitchFamily="34" charset="0"/>
              </a:rPr>
              <a:t>In our earlier example, the filter was a 2D grid.  But if the previous layer produced a number of feature maps, the filter could consider a (say) 5x5 grid in all feature maps.  It therefore becomes a 3D filter, a 4x5x5 grid in this example.</a:t>
            </a:r>
          </a:p>
        </p:txBody>
      </p:sp>
    </p:spTree>
    <p:extLst>
      <p:ext uri="{BB962C8B-B14F-4D97-AF65-F5344CB8AC3E}">
        <p14:creationId xmlns:p14="http://schemas.microsoft.com/office/powerpoint/2010/main" val="364432653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cs231n.github.io/assets/nn1/neural_net2.jpe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905153" y="436760"/>
            <a:ext cx="3415528" cy="1675380"/>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http://cs231n.github.io/assets/cnn/cnn.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3251" y="2847832"/>
            <a:ext cx="5419725" cy="1924051"/>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2125834" y="5008343"/>
            <a:ext cx="7936686" cy="1477328"/>
          </a:xfrm>
          <a:prstGeom prst="rect">
            <a:avLst/>
          </a:prstGeom>
        </p:spPr>
        <p:txBody>
          <a:bodyPr wrap="square">
            <a:spAutoFit/>
          </a:bodyPr>
          <a:lstStyle/>
          <a:p>
            <a:r>
              <a:rPr lang="en-US" dirty="0">
                <a:solidFill>
                  <a:srgbClr val="575651"/>
                </a:solidFill>
                <a:latin typeface="Roboto"/>
              </a:rPr>
              <a:t>A CNN arranges its neurons in three dimensions (width, height, depth). Every layer of a CNN transforms the 3D input volume to a 3D output volume. In this example, the red input layer holds the image, so its width and height would be the dimensions of the image, and the depth would be 3 (Red, Green, Blue channels).</a:t>
            </a:r>
          </a:p>
        </p:txBody>
      </p:sp>
      <p:sp>
        <p:nvSpPr>
          <p:cNvPr id="6" name="Rectangle 5"/>
          <p:cNvSpPr/>
          <p:nvPr/>
        </p:nvSpPr>
        <p:spPr>
          <a:xfrm>
            <a:off x="3905152" y="2175603"/>
            <a:ext cx="3595921" cy="369332"/>
          </a:xfrm>
          <a:prstGeom prst="rect">
            <a:avLst/>
          </a:prstGeom>
        </p:spPr>
        <p:txBody>
          <a:bodyPr wrap="none">
            <a:spAutoFit/>
          </a:bodyPr>
          <a:lstStyle/>
          <a:p>
            <a:r>
              <a:rPr lang="en-US" dirty="0">
                <a:solidFill>
                  <a:srgbClr val="575651"/>
                </a:solidFill>
                <a:latin typeface="Roboto"/>
              </a:rPr>
              <a:t>A regular 3-layer Neural Network.</a:t>
            </a:r>
          </a:p>
        </p:txBody>
      </p:sp>
    </p:spTree>
    <p:extLst>
      <p:ext uri="{BB962C8B-B14F-4D97-AF65-F5344CB8AC3E}">
        <p14:creationId xmlns:p14="http://schemas.microsoft.com/office/powerpoint/2010/main" val="289447736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lh6.googleusercontent.com/9EPLb5QL-elPew1ap23xJpEzHYCmpGkMAic3EreGzBqiHCu60xoTBv0p8HPKtYGmv3YanVcOXp30f2WrS1ZDOKwHy5hanJkp4vXu-mw4u9H-ilMwEqzq7gq_VYADaKjVQwXCe1Uv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0789" y="2401427"/>
            <a:ext cx="6924675" cy="211455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2207342" y="4887208"/>
            <a:ext cx="4572000" cy="1508105"/>
          </a:xfrm>
          <a:prstGeom prst="rect">
            <a:avLst/>
          </a:prstGeom>
        </p:spPr>
        <p:txBody>
          <a:bodyPr>
            <a:spAutoFit/>
          </a:bodyPr>
          <a:lstStyle/>
          <a:p>
            <a:r>
              <a:rPr lang="en-US" sz="1400" dirty="0" err="1">
                <a:solidFill>
                  <a:srgbClr val="000000"/>
                </a:solidFill>
                <a:latin typeface="Arial" panose="020B0604020202020204" pitchFamily="34" charset="0"/>
              </a:rPr>
              <a:t>LeNet</a:t>
            </a:r>
            <a:r>
              <a:rPr lang="en-US" sz="1400" dirty="0">
                <a:solidFill>
                  <a:srgbClr val="000000"/>
                </a:solidFill>
                <a:latin typeface="Arial" panose="020B0604020202020204" pitchFamily="34" charset="0"/>
              </a:rPr>
              <a:t>: a layered model composed of convolution and subsampling operations followed by a holistic representation and ultimately a classifier for handwritten digits. [ </a:t>
            </a:r>
            <a:r>
              <a:rPr lang="en-US" sz="1400" dirty="0" err="1">
                <a:solidFill>
                  <a:srgbClr val="000000"/>
                </a:solidFill>
                <a:latin typeface="Arial" panose="020B0604020202020204" pitchFamily="34" charset="0"/>
              </a:rPr>
              <a:t>LeNet</a:t>
            </a:r>
            <a:r>
              <a:rPr lang="en-US" sz="1400" dirty="0">
                <a:solidFill>
                  <a:srgbClr val="000000"/>
                </a:solidFill>
                <a:latin typeface="Arial" panose="020B0604020202020204" pitchFamily="34" charset="0"/>
              </a:rPr>
              <a:t> ]</a:t>
            </a:r>
            <a:endParaRPr lang="en-US" dirty="0"/>
          </a:p>
          <a:p>
            <a:br>
              <a:rPr lang="en-US" dirty="0"/>
            </a:br>
            <a:endParaRPr lang="en-US" dirty="0"/>
          </a:p>
        </p:txBody>
      </p:sp>
      <p:sp>
        <p:nvSpPr>
          <p:cNvPr id="6" name="TextBox 5"/>
          <p:cNvSpPr txBox="1"/>
          <p:nvPr/>
        </p:nvSpPr>
        <p:spPr>
          <a:xfrm>
            <a:off x="2207343" y="993019"/>
            <a:ext cx="5495287" cy="369332"/>
          </a:xfrm>
          <a:prstGeom prst="rect">
            <a:avLst/>
          </a:prstGeom>
          <a:noFill/>
        </p:spPr>
        <p:txBody>
          <a:bodyPr wrap="none" rtlCol="0">
            <a:spAutoFit/>
          </a:bodyPr>
          <a:lstStyle/>
          <a:p>
            <a:r>
              <a:rPr lang="en-US" dirty="0"/>
              <a:t>Convolutional Neural Networks: 1998.  Input 32*32. CPU</a:t>
            </a:r>
          </a:p>
        </p:txBody>
      </p:sp>
    </p:spTree>
    <p:extLst>
      <p:ext uri="{BB962C8B-B14F-4D97-AF65-F5344CB8AC3E}">
        <p14:creationId xmlns:p14="http://schemas.microsoft.com/office/powerpoint/2010/main" val="134305934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6.googleusercontent.com/X9gcHB1AjMILXTXD1tMDx3LXSnYR-RdBj809gLw1jcwfKgzInz-d6CWHrja1ZPIteH1M07Zd0nGcbuw3rZPC_NWO-oLiDH7aJeQmwSIIR5KyQcahNZh_6QlP2GeZRc3umAgHWijWt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054" y="1674718"/>
            <a:ext cx="6924675" cy="235267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1969612" y="4405859"/>
            <a:ext cx="4572000" cy="1723549"/>
          </a:xfrm>
          <a:prstGeom prst="rect">
            <a:avLst/>
          </a:prstGeom>
        </p:spPr>
        <p:txBody>
          <a:bodyPr>
            <a:spAutoFit/>
          </a:bodyPr>
          <a:lstStyle/>
          <a:p>
            <a:r>
              <a:rPr lang="en-US" sz="1400" dirty="0" err="1">
                <a:solidFill>
                  <a:srgbClr val="000000"/>
                </a:solidFill>
                <a:latin typeface="Arial" panose="020B0604020202020204" pitchFamily="34" charset="0"/>
              </a:rPr>
              <a:t>AlexNet</a:t>
            </a:r>
            <a:r>
              <a:rPr lang="en-US" sz="1400" dirty="0">
                <a:solidFill>
                  <a:srgbClr val="000000"/>
                </a:solidFill>
                <a:latin typeface="Arial" panose="020B0604020202020204" pitchFamily="34" charset="0"/>
              </a:rPr>
              <a:t>: a layered model composed of convolution, subsampling, and further operations followed by a holistic representation and all-in-all a landmark classifier on</a:t>
            </a:r>
            <a:endParaRPr lang="en-US" dirty="0"/>
          </a:p>
          <a:p>
            <a:r>
              <a:rPr lang="en-US" sz="1400" dirty="0">
                <a:solidFill>
                  <a:srgbClr val="000000"/>
                </a:solidFill>
                <a:latin typeface="Arial" panose="020B0604020202020204" pitchFamily="34" charset="0"/>
              </a:rPr>
              <a:t>ILSVRC12. [ </a:t>
            </a:r>
            <a:r>
              <a:rPr lang="en-US" sz="1400" dirty="0" err="1">
                <a:solidFill>
                  <a:srgbClr val="000000"/>
                </a:solidFill>
                <a:latin typeface="Arial" panose="020B0604020202020204" pitchFamily="34" charset="0"/>
              </a:rPr>
              <a:t>AlexNet</a:t>
            </a:r>
            <a:r>
              <a:rPr lang="en-US" sz="1400" dirty="0">
                <a:solidFill>
                  <a:srgbClr val="000000"/>
                </a:solidFill>
                <a:latin typeface="Arial" panose="020B0604020202020204" pitchFamily="34" charset="0"/>
              </a:rPr>
              <a:t> ]</a:t>
            </a:r>
            <a:endParaRPr lang="en-US" dirty="0"/>
          </a:p>
          <a:p>
            <a:br>
              <a:rPr lang="en-US" dirty="0"/>
            </a:br>
            <a:endParaRPr lang="en-US" dirty="0"/>
          </a:p>
        </p:txBody>
      </p:sp>
      <p:sp>
        <p:nvSpPr>
          <p:cNvPr id="3" name="Rectangle 2"/>
          <p:cNvSpPr/>
          <p:nvPr/>
        </p:nvSpPr>
        <p:spPr>
          <a:xfrm>
            <a:off x="6545887" y="4405859"/>
            <a:ext cx="4572000" cy="1508105"/>
          </a:xfrm>
          <a:prstGeom prst="rect">
            <a:avLst/>
          </a:prstGeom>
        </p:spPr>
        <p:txBody>
          <a:bodyPr>
            <a:spAutoFit/>
          </a:bodyPr>
          <a:lstStyle/>
          <a:p>
            <a:r>
              <a:rPr lang="en-US" sz="1400" dirty="0">
                <a:solidFill>
                  <a:srgbClr val="000000"/>
                </a:solidFill>
                <a:latin typeface="Arial" panose="020B0604020202020204" pitchFamily="34" charset="0"/>
              </a:rPr>
              <a:t>+ data</a:t>
            </a:r>
            <a:endParaRPr lang="en-US" dirty="0"/>
          </a:p>
          <a:p>
            <a:r>
              <a:rPr lang="en-US" sz="1400" dirty="0">
                <a:solidFill>
                  <a:srgbClr val="000000"/>
                </a:solidFill>
                <a:latin typeface="Arial" panose="020B0604020202020204" pitchFamily="34" charset="0"/>
              </a:rPr>
              <a:t>+ </a:t>
            </a:r>
            <a:r>
              <a:rPr lang="en-US" sz="1400" dirty="0" err="1">
                <a:solidFill>
                  <a:srgbClr val="000000"/>
                </a:solidFill>
                <a:latin typeface="Arial" panose="020B0604020202020204" pitchFamily="34" charset="0"/>
              </a:rPr>
              <a:t>gpu</a:t>
            </a:r>
            <a:endParaRPr lang="en-US" dirty="0"/>
          </a:p>
          <a:p>
            <a:r>
              <a:rPr lang="en-US" sz="1400" dirty="0">
                <a:solidFill>
                  <a:srgbClr val="000000"/>
                </a:solidFill>
                <a:latin typeface="Arial" panose="020B0604020202020204" pitchFamily="34" charset="0"/>
              </a:rPr>
              <a:t>+ non-saturating nonlinearity</a:t>
            </a:r>
            <a:endParaRPr lang="en-US" dirty="0"/>
          </a:p>
          <a:p>
            <a:r>
              <a:rPr lang="en-US" sz="1400" dirty="0">
                <a:solidFill>
                  <a:srgbClr val="000000"/>
                </a:solidFill>
                <a:latin typeface="Arial" panose="020B0604020202020204" pitchFamily="34" charset="0"/>
              </a:rPr>
              <a:t>+ regularization</a:t>
            </a:r>
            <a:endParaRPr lang="en-US" dirty="0"/>
          </a:p>
          <a:p>
            <a:br>
              <a:rPr lang="en-US" dirty="0"/>
            </a:br>
            <a:endParaRPr lang="en-US" dirty="0"/>
          </a:p>
        </p:txBody>
      </p:sp>
      <p:sp>
        <p:nvSpPr>
          <p:cNvPr id="5" name="TextBox 4"/>
          <p:cNvSpPr txBox="1"/>
          <p:nvPr/>
        </p:nvSpPr>
        <p:spPr>
          <a:xfrm>
            <a:off x="2359743" y="814010"/>
            <a:ext cx="5984972" cy="369332"/>
          </a:xfrm>
          <a:prstGeom prst="rect">
            <a:avLst/>
          </a:prstGeom>
          <a:noFill/>
        </p:spPr>
        <p:txBody>
          <a:bodyPr wrap="none" rtlCol="0">
            <a:spAutoFit/>
          </a:bodyPr>
          <a:lstStyle/>
          <a:p>
            <a:r>
              <a:rPr lang="en-US" dirty="0"/>
              <a:t>Convolutional Neural Networks: 2012. Input 224*224*3. GPU.</a:t>
            </a:r>
          </a:p>
        </p:txBody>
      </p:sp>
    </p:spTree>
    <p:extLst>
      <p:ext uri="{BB962C8B-B14F-4D97-AF65-F5344CB8AC3E}">
        <p14:creationId xmlns:p14="http://schemas.microsoft.com/office/powerpoint/2010/main" val="48636521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LeNet</a:t>
            </a:r>
            <a:r>
              <a:rPr lang="en-US" dirty="0"/>
              <a:t> vs </a:t>
            </a:r>
            <a:r>
              <a:rPr lang="en-US" dirty="0" err="1"/>
              <a:t>AlexNet</a:t>
            </a:r>
            <a:endParaRPr lang="en-US" dirty="0"/>
          </a:p>
        </p:txBody>
      </p:sp>
      <p:sp>
        <p:nvSpPr>
          <p:cNvPr id="3" name="Content Placeholder 2"/>
          <p:cNvSpPr>
            <a:spLocks noGrp="1"/>
          </p:cNvSpPr>
          <p:nvPr>
            <p:ph idx="1"/>
          </p:nvPr>
        </p:nvSpPr>
        <p:spPr>
          <a:xfrm>
            <a:off x="1812852" y="1320073"/>
            <a:ext cx="4444409" cy="3459938"/>
          </a:xfrm>
        </p:spPr>
        <p:txBody>
          <a:bodyPr>
            <a:normAutofit fontScale="70000" lnSpcReduction="20000"/>
          </a:bodyPr>
          <a:lstStyle/>
          <a:p>
            <a:pPr marL="0" indent="0">
              <a:buNone/>
            </a:pPr>
            <a:endParaRPr lang="en-US" dirty="0"/>
          </a:p>
          <a:p>
            <a:endParaRPr lang="en-US" dirty="0"/>
          </a:p>
          <a:p>
            <a:r>
              <a:rPr lang="en-US" dirty="0"/>
              <a:t>32*32*1</a:t>
            </a:r>
          </a:p>
          <a:p>
            <a:r>
              <a:rPr lang="en-US" dirty="0"/>
              <a:t>7  layers </a:t>
            </a:r>
          </a:p>
          <a:p>
            <a:r>
              <a:rPr lang="en-US" dirty="0"/>
              <a:t>2 conv and 4 classification</a:t>
            </a:r>
          </a:p>
          <a:p>
            <a:r>
              <a:rPr lang="en-HK" dirty="0"/>
              <a:t>60 thousand parameters</a:t>
            </a:r>
            <a:endParaRPr lang="en-US" dirty="0"/>
          </a:p>
          <a:p>
            <a:r>
              <a:rPr lang="en-US" dirty="0"/>
              <a:t>Only two complete convolutional layers</a:t>
            </a:r>
          </a:p>
          <a:p>
            <a:pPr lvl="1"/>
            <a:r>
              <a:rPr lang="en-US" dirty="0"/>
              <a:t>Conv, nonlinearities, and pooling as one complete layer</a:t>
            </a:r>
          </a:p>
          <a:p>
            <a:endParaRPr lang="en-US" dirty="0"/>
          </a:p>
        </p:txBody>
      </p:sp>
      <p:sp>
        <p:nvSpPr>
          <p:cNvPr id="5" name="Content Placeholder 2"/>
          <p:cNvSpPr txBox="1">
            <a:spLocks/>
          </p:cNvSpPr>
          <p:nvPr/>
        </p:nvSpPr>
        <p:spPr>
          <a:xfrm>
            <a:off x="5834998" y="1320074"/>
            <a:ext cx="5057553" cy="3939721"/>
          </a:xfrm>
          <a:prstGeom prst="rect">
            <a:avLst/>
          </a:prstGeom>
        </p:spPr>
        <p:txBody>
          <a:bodyPr vert="horz" lIns="91440" tIns="45720" rIns="91440" bIns="45720" rtlCol="0">
            <a:normAutofit fontScale="62500" lnSpcReduction="20000"/>
          </a:bodyPr>
          <a:lstStyle>
            <a:lvl1pPr marL="342900" indent="-342900" algn="l" defTabSz="457200" rtl="0" eaLnBrk="1" latinLnBrk="0" hangingPunct="1">
              <a:spcBef>
                <a:spcPct val="20000"/>
              </a:spcBef>
              <a:buFont typeface="Arial"/>
              <a:buChar char="•"/>
              <a:defRPr sz="2800" kern="1200">
                <a:solidFill>
                  <a:schemeClr val="accent6">
                    <a:lumMod val="25000"/>
                  </a:schemeClr>
                </a:solidFill>
                <a:effectLst>
                  <a:glow rad="12700">
                    <a:schemeClr val="tx1">
                      <a:lumMod val="50000"/>
                      <a:lumOff val="50000"/>
                      <a:alpha val="50000"/>
                    </a:schemeClr>
                  </a:glow>
                </a:effectLst>
                <a:latin typeface="Calibri"/>
                <a:ea typeface="Heiti SC Light"/>
                <a:cs typeface="Calibri"/>
              </a:defRPr>
            </a:lvl1pPr>
            <a:lvl2pPr marL="742950" indent="-285750" algn="l" defTabSz="457200" rtl="0" eaLnBrk="1" latinLnBrk="0" hangingPunct="1">
              <a:spcBef>
                <a:spcPct val="20000"/>
              </a:spcBef>
              <a:buFont typeface="Arial"/>
              <a:buChar char="–"/>
              <a:defRPr sz="2400" kern="1200">
                <a:solidFill>
                  <a:schemeClr val="accent6">
                    <a:lumMod val="25000"/>
                  </a:schemeClr>
                </a:solidFill>
                <a:effectLst>
                  <a:glow rad="12700">
                    <a:schemeClr val="tx1">
                      <a:lumMod val="50000"/>
                      <a:lumOff val="50000"/>
                      <a:alpha val="50000"/>
                    </a:schemeClr>
                  </a:glow>
                </a:effectLst>
                <a:latin typeface="Calibri"/>
                <a:ea typeface="Heiti SC Light"/>
                <a:cs typeface="Calibri"/>
              </a:defRPr>
            </a:lvl2pPr>
            <a:lvl3pPr marL="1143000" indent="-228600" algn="l" defTabSz="457200" rtl="0" eaLnBrk="1" latinLnBrk="0" hangingPunct="1">
              <a:spcBef>
                <a:spcPct val="20000"/>
              </a:spcBef>
              <a:buFont typeface="Arial"/>
              <a:buChar char="•"/>
              <a:defRPr sz="2000" kern="1200">
                <a:solidFill>
                  <a:schemeClr val="accent6">
                    <a:lumMod val="25000"/>
                  </a:schemeClr>
                </a:solidFill>
                <a:effectLst>
                  <a:glow rad="12700">
                    <a:schemeClr val="tx1">
                      <a:lumMod val="50000"/>
                      <a:lumOff val="50000"/>
                      <a:alpha val="50000"/>
                    </a:schemeClr>
                  </a:glow>
                </a:effectLst>
                <a:latin typeface="Calibri"/>
                <a:ea typeface="Heiti SC Light"/>
                <a:cs typeface="Calibri"/>
              </a:defRPr>
            </a:lvl3pPr>
            <a:lvl4pPr marL="1600200" indent="-228600" algn="l" defTabSz="457200" rtl="0" eaLnBrk="1" latinLnBrk="0" hangingPunct="1">
              <a:spcBef>
                <a:spcPct val="20000"/>
              </a:spcBef>
              <a:buFont typeface="Arial"/>
              <a:buChar char="–"/>
              <a:defRPr sz="1800" kern="1200">
                <a:solidFill>
                  <a:schemeClr val="accent6">
                    <a:lumMod val="25000"/>
                  </a:schemeClr>
                </a:solidFill>
                <a:effectLst>
                  <a:glow rad="12700">
                    <a:schemeClr val="tx1">
                      <a:lumMod val="50000"/>
                      <a:lumOff val="50000"/>
                      <a:alpha val="50000"/>
                    </a:schemeClr>
                  </a:glow>
                </a:effectLst>
                <a:latin typeface="Calibri"/>
                <a:ea typeface="Heiti SC Light"/>
                <a:cs typeface="Calibri"/>
              </a:defRPr>
            </a:lvl4pPr>
            <a:lvl5pPr marL="2057400" indent="-228600" algn="l" defTabSz="457200" rtl="0" eaLnBrk="1" latinLnBrk="0" hangingPunct="1">
              <a:spcBef>
                <a:spcPct val="20000"/>
              </a:spcBef>
              <a:buFont typeface="Arial"/>
              <a:buChar char="»"/>
              <a:defRPr sz="1800" kern="1200">
                <a:solidFill>
                  <a:schemeClr val="accent6">
                    <a:lumMod val="25000"/>
                  </a:schemeClr>
                </a:solidFill>
                <a:effectLst>
                  <a:glow rad="12700">
                    <a:schemeClr val="tx1">
                      <a:lumMod val="50000"/>
                      <a:lumOff val="50000"/>
                      <a:alpha val="50000"/>
                    </a:schemeClr>
                  </a:glow>
                </a:effectLst>
                <a:latin typeface="Calibri"/>
                <a:ea typeface="Heiti SC Light"/>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p>
          <a:p>
            <a:endParaRPr lang="en-US" dirty="0"/>
          </a:p>
          <a:p>
            <a:r>
              <a:rPr lang="en-US" dirty="0"/>
              <a:t>224*224*3</a:t>
            </a:r>
          </a:p>
          <a:p>
            <a:r>
              <a:rPr lang="en-US" dirty="0"/>
              <a:t>8  layers</a:t>
            </a:r>
          </a:p>
          <a:p>
            <a:r>
              <a:rPr lang="en-US" dirty="0"/>
              <a:t>5 conv and 3 fully classification</a:t>
            </a:r>
          </a:p>
          <a:p>
            <a:r>
              <a:rPr lang="en-US" dirty="0"/>
              <a:t>5 convolutional layers, and 3,4,5 stacked on top of each other</a:t>
            </a:r>
          </a:p>
          <a:p>
            <a:r>
              <a:rPr lang="en-US" dirty="0"/>
              <a:t>Three complete conv layers</a:t>
            </a:r>
          </a:p>
          <a:p>
            <a:endParaRPr lang="en-US" dirty="0"/>
          </a:p>
          <a:p>
            <a:r>
              <a:rPr lang="en-US" dirty="0"/>
              <a:t>60 million parameters, insufficient data</a:t>
            </a:r>
          </a:p>
          <a:p>
            <a:r>
              <a:rPr lang="en-US" dirty="0"/>
              <a:t>Data augmentation: </a:t>
            </a:r>
          </a:p>
          <a:p>
            <a:pPr lvl="1"/>
            <a:r>
              <a:rPr lang="en-US" dirty="0"/>
              <a:t>Patches (224 from 256 input), translations, reflections</a:t>
            </a:r>
          </a:p>
          <a:p>
            <a:pPr lvl="1"/>
            <a:r>
              <a:rPr lang="en-US" dirty="0"/>
              <a:t>PCA, simulate changes in intensity and colors</a:t>
            </a:r>
          </a:p>
          <a:p>
            <a:pPr marL="0" indent="0">
              <a:buNone/>
            </a:pPr>
            <a:endParaRPr lang="en-US" dirty="0"/>
          </a:p>
        </p:txBody>
      </p:sp>
    </p:spTree>
    <p:extLst>
      <p:ext uri="{BB962C8B-B14F-4D97-AF65-F5344CB8AC3E}">
        <p14:creationId xmlns:p14="http://schemas.microsoft.com/office/powerpoint/2010/main" val="199059081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motivation of convolutions</a:t>
            </a:r>
          </a:p>
        </p:txBody>
      </p:sp>
      <p:sp>
        <p:nvSpPr>
          <p:cNvPr id="3" name="Content Placeholder 2"/>
          <p:cNvSpPr>
            <a:spLocks noGrp="1"/>
          </p:cNvSpPr>
          <p:nvPr>
            <p:ph idx="1"/>
          </p:nvPr>
        </p:nvSpPr>
        <p:spPr>
          <a:xfrm>
            <a:off x="2147201" y="1624013"/>
            <a:ext cx="8229600" cy="4525963"/>
          </a:xfrm>
        </p:spPr>
        <p:txBody>
          <a:bodyPr>
            <a:normAutofit fontScale="92500" lnSpcReduction="10000"/>
          </a:bodyPr>
          <a:lstStyle/>
          <a:p>
            <a:pPr marL="0" indent="0">
              <a:buNone/>
            </a:pPr>
            <a:endParaRPr lang="en-US" dirty="0"/>
          </a:p>
          <a:p>
            <a:endParaRPr lang="en-US" dirty="0"/>
          </a:p>
          <a:p>
            <a:r>
              <a:rPr lang="en-US" dirty="0"/>
              <a:t>Sparse interaction,  or Local connectivity. </a:t>
            </a:r>
          </a:p>
          <a:p>
            <a:pPr lvl="1"/>
            <a:r>
              <a:rPr lang="en-US" dirty="0"/>
              <a:t>The receptive field of the neuron, or the filter size.</a:t>
            </a:r>
          </a:p>
          <a:p>
            <a:pPr lvl="1"/>
            <a:r>
              <a:rPr lang="en-US" dirty="0"/>
              <a:t>The connections are local in space (width and height), but always full in depth</a:t>
            </a:r>
          </a:p>
          <a:p>
            <a:pPr lvl="1"/>
            <a:r>
              <a:rPr lang="en-US" dirty="0"/>
              <a:t>A set of learnable filters</a:t>
            </a:r>
          </a:p>
          <a:p>
            <a:r>
              <a:rPr lang="en-US" dirty="0"/>
              <a:t>Parameters sharing, the weights are tied</a:t>
            </a:r>
          </a:p>
          <a:p>
            <a:r>
              <a:rPr lang="en-US" dirty="0" err="1"/>
              <a:t>Equivariant</a:t>
            </a:r>
            <a:r>
              <a:rPr lang="en-US" dirty="0"/>
              <a:t> representation, translation invariant</a:t>
            </a:r>
          </a:p>
          <a:p>
            <a:endParaRPr lang="en-US" dirty="0"/>
          </a:p>
        </p:txBody>
      </p:sp>
    </p:spTree>
    <p:extLst>
      <p:ext uri="{BB962C8B-B14F-4D97-AF65-F5344CB8AC3E}">
        <p14:creationId xmlns:p14="http://schemas.microsoft.com/office/powerpoint/2010/main" val="102240413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HK" dirty="0"/>
              <a:t>Convolution and matrix multiplication</a:t>
            </a:r>
            <a:endParaRPr lang="en-US" dirty="0"/>
          </a:p>
        </p:txBody>
      </p:sp>
      <p:sp>
        <p:nvSpPr>
          <p:cNvPr id="3" name="Content Placeholder 2"/>
          <p:cNvSpPr>
            <a:spLocks noGrp="1"/>
          </p:cNvSpPr>
          <p:nvPr>
            <p:ph idx="1"/>
          </p:nvPr>
        </p:nvSpPr>
        <p:spPr>
          <a:xfrm>
            <a:off x="2147201" y="1624013"/>
            <a:ext cx="8229600" cy="4525963"/>
          </a:xfrm>
        </p:spPr>
        <p:txBody>
          <a:bodyPr>
            <a:normAutofit/>
          </a:bodyPr>
          <a:lstStyle/>
          <a:p>
            <a:pPr marL="0" indent="0">
              <a:buNone/>
            </a:pPr>
            <a:endParaRPr lang="en-US" dirty="0"/>
          </a:p>
          <a:p>
            <a:endParaRPr lang="en-US" dirty="0"/>
          </a:p>
          <a:p>
            <a:r>
              <a:rPr lang="en-US" dirty="0"/>
              <a:t>Discrete convolution can be viewed as multiplication by matrix</a:t>
            </a:r>
          </a:p>
          <a:p>
            <a:r>
              <a:rPr lang="en-US" dirty="0"/>
              <a:t>The kernel is a doubly block </a:t>
            </a:r>
            <a:r>
              <a:rPr lang="en-US" dirty="0" err="1"/>
              <a:t>circulant</a:t>
            </a:r>
            <a:r>
              <a:rPr lang="en-US" dirty="0"/>
              <a:t> matrix</a:t>
            </a:r>
          </a:p>
          <a:p>
            <a:r>
              <a:rPr lang="en-HK" dirty="0"/>
              <a:t>It is very sparse!</a:t>
            </a:r>
            <a:endParaRPr lang="en-US" dirty="0"/>
          </a:p>
        </p:txBody>
      </p:sp>
    </p:spTree>
    <p:extLst>
      <p:ext uri="{BB962C8B-B14F-4D97-AF65-F5344CB8AC3E}">
        <p14:creationId xmlns:p14="http://schemas.microsoft.com/office/powerpoint/2010/main" val="21257603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‘convolution’ operation</a:t>
            </a:r>
          </a:p>
        </p:txBody>
      </p:sp>
      <p:sp>
        <p:nvSpPr>
          <p:cNvPr id="3" name="Content Placeholder 2"/>
          <p:cNvSpPr>
            <a:spLocks noGrp="1"/>
          </p:cNvSpPr>
          <p:nvPr>
            <p:ph idx="1"/>
          </p:nvPr>
        </p:nvSpPr>
        <p:spPr>
          <a:xfrm>
            <a:off x="1981200" y="1624013"/>
            <a:ext cx="8229600" cy="4525963"/>
          </a:xfrm>
        </p:spPr>
        <p:txBody>
          <a:bodyPr>
            <a:normAutofit fontScale="62500" lnSpcReduction="20000"/>
          </a:bodyPr>
          <a:lstStyle/>
          <a:p>
            <a:r>
              <a:rPr lang="en-US" dirty="0"/>
              <a:t>The convolution is commutative because we have flipped the kernel</a:t>
            </a:r>
          </a:p>
          <a:p>
            <a:pPr lvl="1"/>
            <a:r>
              <a:rPr lang="en-US" dirty="0"/>
              <a:t>Many implement a cross-correlation without flipping</a:t>
            </a:r>
          </a:p>
          <a:p>
            <a:r>
              <a:rPr lang="en-US" dirty="0"/>
              <a:t>A convolution can be defined for 1, 2, 3, and N D</a:t>
            </a:r>
          </a:p>
          <a:p>
            <a:pPr lvl="1"/>
            <a:r>
              <a:rPr lang="en-US" dirty="0"/>
              <a:t>The 2D convolution is different from a real 3D convolution, which integrates the </a:t>
            </a:r>
            <a:r>
              <a:rPr lang="en-US" dirty="0" err="1"/>
              <a:t>spatio</a:t>
            </a:r>
            <a:r>
              <a:rPr lang="en-US" dirty="0"/>
              <a:t>-temporal information, the standard CNN convolution has only ‘spatial’ spreading</a:t>
            </a:r>
          </a:p>
          <a:p>
            <a:r>
              <a:rPr lang="en-US" dirty="0"/>
              <a:t>In CNN, even for 3D RGB input images, the standard convolution is 2D in each channel, </a:t>
            </a:r>
          </a:p>
          <a:p>
            <a:pPr lvl="1"/>
            <a:r>
              <a:rPr lang="en-US" dirty="0"/>
              <a:t>each channel has a different filter or kernel, the convolution per channel is then summed up in all channels to produce a scalar for non-linearity activation</a:t>
            </a:r>
          </a:p>
          <a:p>
            <a:pPr lvl="1"/>
            <a:r>
              <a:rPr lang="en-US" dirty="0"/>
              <a:t>The </a:t>
            </a:r>
            <a:r>
              <a:rPr lang="en-US" dirty="0" err="1"/>
              <a:t>filiter</a:t>
            </a:r>
            <a:r>
              <a:rPr lang="en-US" dirty="0"/>
              <a:t> in each channel is not normalized, so no need to have different linear combination coefficients.</a:t>
            </a:r>
          </a:p>
          <a:p>
            <a:pPr lvl="1"/>
            <a:r>
              <a:rPr lang="en-US" dirty="0"/>
              <a:t>1*1 convolution is a dot product in different channel, a linear combination of different </a:t>
            </a:r>
            <a:r>
              <a:rPr lang="en-US" dirty="0" err="1"/>
              <a:t>chanels</a:t>
            </a:r>
            <a:endParaRPr lang="en-US" dirty="0"/>
          </a:p>
          <a:p>
            <a:r>
              <a:rPr lang="en-US" dirty="0"/>
              <a:t>The backward pass of a convolution is also a convolution with spatially flipped filters.</a:t>
            </a:r>
          </a:p>
          <a:p>
            <a:endParaRPr lang="en-US" dirty="0"/>
          </a:p>
          <a:p>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a:t>VisGraph, HKUST</a:t>
            </a:r>
            <a:endParaRPr lang="en-US"/>
          </a:p>
        </p:txBody>
      </p:sp>
    </p:spTree>
    <p:extLst>
      <p:ext uri="{BB962C8B-B14F-4D97-AF65-F5344CB8AC3E}">
        <p14:creationId xmlns:p14="http://schemas.microsoft.com/office/powerpoint/2010/main" val="3924754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08726" y="992250"/>
            <a:ext cx="2573655" cy="452120"/>
          </a:xfrm>
          <a:prstGeom prst="rect">
            <a:avLst/>
          </a:prstGeom>
        </p:spPr>
        <p:txBody>
          <a:bodyPr vert="horz" wrap="square" lIns="0" tIns="12700" rIns="0" bIns="0" rtlCol="0" anchor="ctr">
            <a:spAutoFit/>
          </a:bodyPr>
          <a:lstStyle/>
          <a:p>
            <a:pPr marL="12700">
              <a:spcBef>
                <a:spcPts val="100"/>
              </a:spcBef>
            </a:pPr>
            <a:r>
              <a:rPr sz="2800" spc="-5" dirty="0">
                <a:latin typeface="Arial"/>
                <a:cs typeface="Arial"/>
              </a:rPr>
              <a:t>Recall</a:t>
            </a:r>
            <a:r>
              <a:rPr sz="2800" spc="-85" dirty="0">
                <a:latin typeface="Arial"/>
                <a:cs typeface="Arial"/>
              </a:rPr>
              <a:t> </a:t>
            </a:r>
            <a:r>
              <a:rPr sz="2800" spc="-5" dirty="0">
                <a:latin typeface="Arial"/>
                <a:cs typeface="Arial"/>
              </a:rPr>
              <a:t>CIFAR10</a:t>
            </a:r>
            <a:endParaRPr sz="2800">
              <a:latin typeface="Arial"/>
              <a:cs typeface="Arial"/>
            </a:endParaRPr>
          </a:p>
        </p:txBody>
      </p:sp>
      <p:sp>
        <p:nvSpPr>
          <p:cNvPr id="3" name="object 3"/>
          <p:cNvSpPr txBox="1"/>
          <p:nvPr/>
        </p:nvSpPr>
        <p:spPr>
          <a:xfrm>
            <a:off x="6735344" y="2658879"/>
            <a:ext cx="2580005" cy="1139799"/>
          </a:xfrm>
          <a:prstGeom prst="rect">
            <a:avLst/>
          </a:prstGeom>
        </p:spPr>
        <p:txBody>
          <a:bodyPr vert="horz" wrap="square" lIns="0" tIns="10795" rIns="0" bIns="0" rtlCol="0">
            <a:spAutoFit/>
          </a:bodyPr>
          <a:lstStyle/>
          <a:p>
            <a:pPr marL="202565" marR="5080" indent="-190500">
              <a:lnSpc>
                <a:spcPct val="100699"/>
              </a:lnSpc>
              <a:spcBef>
                <a:spcPts val="85"/>
              </a:spcBef>
            </a:pPr>
            <a:r>
              <a:rPr b="1" spc="-5" dirty="0">
                <a:latin typeface="Arial"/>
                <a:cs typeface="Arial"/>
              </a:rPr>
              <a:t>50,000 </a:t>
            </a:r>
            <a:r>
              <a:rPr spc="-5" dirty="0">
                <a:latin typeface="Arial"/>
                <a:cs typeface="Arial"/>
              </a:rPr>
              <a:t>training images  each image is</a:t>
            </a:r>
            <a:r>
              <a:rPr spc="-75" dirty="0">
                <a:latin typeface="Arial"/>
                <a:cs typeface="Arial"/>
              </a:rPr>
              <a:t> </a:t>
            </a:r>
            <a:r>
              <a:rPr b="1" spc="-5" dirty="0">
                <a:latin typeface="Arial"/>
                <a:cs typeface="Arial"/>
              </a:rPr>
              <a:t>32x32x3</a:t>
            </a:r>
            <a:endParaRPr>
              <a:latin typeface="Arial"/>
              <a:cs typeface="Arial"/>
            </a:endParaRPr>
          </a:p>
          <a:p>
            <a:pPr>
              <a:spcBef>
                <a:spcPts val="5"/>
              </a:spcBef>
            </a:pPr>
            <a:endParaRPr sz="1900">
              <a:latin typeface="Times New Roman"/>
              <a:cs typeface="Times New Roman"/>
            </a:endParaRPr>
          </a:p>
          <a:p>
            <a:pPr marL="12700"/>
            <a:r>
              <a:rPr b="1" spc="-5" dirty="0">
                <a:latin typeface="Arial"/>
                <a:cs typeface="Arial"/>
              </a:rPr>
              <a:t>10,000 </a:t>
            </a:r>
            <a:r>
              <a:rPr spc="-5" dirty="0">
                <a:latin typeface="Arial"/>
                <a:cs typeface="Arial"/>
              </a:rPr>
              <a:t>test</a:t>
            </a:r>
            <a:r>
              <a:rPr spc="-20" dirty="0">
                <a:latin typeface="Arial"/>
                <a:cs typeface="Arial"/>
              </a:rPr>
              <a:t> </a:t>
            </a:r>
            <a:r>
              <a:rPr spc="-5" dirty="0">
                <a:latin typeface="Arial"/>
                <a:cs typeface="Arial"/>
              </a:rPr>
              <a:t>images.</a:t>
            </a:r>
            <a:endParaRPr>
              <a:latin typeface="Arial"/>
              <a:cs typeface="Arial"/>
            </a:endParaRPr>
          </a:p>
        </p:txBody>
      </p:sp>
      <p:sp>
        <p:nvSpPr>
          <p:cNvPr id="4" name="object 4"/>
          <p:cNvSpPr/>
          <p:nvPr/>
        </p:nvSpPr>
        <p:spPr>
          <a:xfrm>
            <a:off x="1585339" y="1564623"/>
            <a:ext cx="4726685" cy="3542042"/>
          </a:xfrm>
          <a:prstGeom prst="rect">
            <a:avLst/>
          </a:prstGeom>
          <a:blipFill>
            <a:blip r:embed="rId2" cstate="print"/>
            <a:stretch>
              <a:fillRect/>
            </a:stretch>
          </a:blipFill>
        </p:spPr>
        <p:txBody>
          <a:bodyPr wrap="square" lIns="0" tIns="0" rIns="0" bIns="0" rtlCol="0"/>
          <a:lstStyle/>
          <a:p>
            <a:endParaRPr/>
          </a:p>
        </p:txBody>
      </p:sp>
      <p:sp>
        <p:nvSpPr>
          <p:cNvPr id="6" name="object 6"/>
          <p:cNvSpPr txBox="1"/>
          <p:nvPr/>
        </p:nvSpPr>
        <p:spPr>
          <a:xfrm>
            <a:off x="6629644" y="5550489"/>
            <a:ext cx="1117600" cy="269304"/>
          </a:xfrm>
          <a:prstGeom prst="rect">
            <a:avLst/>
          </a:prstGeom>
        </p:spPr>
        <p:txBody>
          <a:bodyPr vert="horz" wrap="square" lIns="0" tIns="0" rIns="0" bIns="0" rtlCol="0">
            <a:spAutoFit/>
          </a:bodyPr>
          <a:lstStyle/>
          <a:p>
            <a:pPr marL="12700">
              <a:lnSpc>
                <a:spcPts val="2090"/>
              </a:lnSpc>
            </a:pPr>
            <a:r>
              <a:rPr spc="-5" dirty="0">
                <a:solidFill>
                  <a:srgbClr val="FFFFFF"/>
                </a:solidFill>
                <a:latin typeface="Arial"/>
                <a:cs typeface="Arial"/>
              </a:rPr>
              <a:t>Lecture </a:t>
            </a:r>
            <a:r>
              <a:rPr dirty="0">
                <a:solidFill>
                  <a:srgbClr val="FFFFFF"/>
                </a:solidFill>
                <a:latin typeface="Arial"/>
                <a:cs typeface="Arial"/>
              </a:rPr>
              <a:t>2</a:t>
            </a:r>
            <a:r>
              <a:rPr spc="-90" dirty="0">
                <a:solidFill>
                  <a:srgbClr val="FFFFFF"/>
                </a:solidFill>
                <a:latin typeface="Arial"/>
                <a:cs typeface="Arial"/>
              </a:rPr>
              <a:t> </a:t>
            </a:r>
            <a:r>
              <a:rPr dirty="0">
                <a:solidFill>
                  <a:srgbClr val="FFFFFF"/>
                </a:solidFill>
                <a:latin typeface="Arial"/>
                <a:cs typeface="Arial"/>
              </a:rPr>
              <a:t>-</a:t>
            </a:r>
            <a:endParaRPr>
              <a:latin typeface="Arial"/>
              <a:cs typeface="Arial"/>
            </a:endParaRPr>
          </a:p>
        </p:txBody>
      </p:sp>
    </p:spTree>
    <p:extLst>
      <p:ext uri="{BB962C8B-B14F-4D97-AF65-F5344CB8AC3E}">
        <p14:creationId xmlns:p14="http://schemas.microsoft.com/office/powerpoint/2010/main" val="201973162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convolution layers</a:t>
            </a:r>
          </a:p>
        </p:txBody>
      </p:sp>
      <p:sp>
        <p:nvSpPr>
          <p:cNvPr id="3" name="Content Placeholder 2"/>
          <p:cNvSpPr>
            <a:spLocks noGrp="1"/>
          </p:cNvSpPr>
          <p:nvPr>
            <p:ph idx="1"/>
          </p:nvPr>
        </p:nvSpPr>
        <p:spPr>
          <a:xfrm>
            <a:off x="1981200" y="1624013"/>
            <a:ext cx="8229600" cy="4525963"/>
          </a:xfrm>
        </p:spPr>
        <p:txBody>
          <a:bodyPr>
            <a:normAutofit fontScale="85000" lnSpcReduction="20000"/>
          </a:bodyPr>
          <a:lstStyle/>
          <a:p>
            <a:r>
              <a:rPr lang="en-US" dirty="0"/>
              <a:t>Stacking several small convolution layers is different from convolution </a:t>
            </a:r>
            <a:r>
              <a:rPr lang="en-US" dirty="0" err="1"/>
              <a:t>cascating</a:t>
            </a:r>
            <a:endParaRPr lang="en-US" dirty="0"/>
          </a:p>
          <a:p>
            <a:pPr lvl="1"/>
            <a:r>
              <a:rPr lang="en-US" dirty="0"/>
              <a:t>As each small convolution is followed by the nonlinearities ReLU</a:t>
            </a:r>
          </a:p>
          <a:p>
            <a:pPr lvl="1"/>
            <a:r>
              <a:rPr lang="en-US" dirty="0"/>
              <a:t>The nonlinearities make the features more expressive!</a:t>
            </a:r>
          </a:p>
          <a:p>
            <a:pPr lvl="1"/>
            <a:r>
              <a:rPr lang="en-US" dirty="0"/>
              <a:t>Have fewer parameters with small filters, but more memory.</a:t>
            </a:r>
          </a:p>
          <a:p>
            <a:pPr lvl="1"/>
            <a:r>
              <a:rPr lang="en-US" dirty="0" err="1"/>
              <a:t>Cascating</a:t>
            </a:r>
            <a:r>
              <a:rPr lang="en-US" dirty="0"/>
              <a:t> simply enlarges the spatial extent, the receptive field</a:t>
            </a:r>
          </a:p>
          <a:p>
            <a:r>
              <a:rPr lang="en-US" dirty="0"/>
              <a:t>Whether each conv layer is also followed by a pooling?</a:t>
            </a:r>
          </a:p>
          <a:p>
            <a:pPr lvl="1"/>
            <a:r>
              <a:rPr lang="en-US" dirty="0" err="1"/>
              <a:t>Lenet</a:t>
            </a:r>
            <a:r>
              <a:rPr lang="en-US" dirty="0"/>
              <a:t> does not!</a:t>
            </a:r>
          </a:p>
          <a:p>
            <a:pPr lvl="1"/>
            <a:r>
              <a:rPr lang="en-US" dirty="0" err="1"/>
              <a:t>AlexNet</a:t>
            </a:r>
            <a:r>
              <a:rPr lang="en-US" dirty="0"/>
              <a:t> first did not.</a:t>
            </a:r>
          </a:p>
          <a:p>
            <a:endParaRPr lang="en-US" dirty="0"/>
          </a:p>
          <a:p>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a:t>VisGraph, HKUST</a:t>
            </a:r>
            <a:endParaRPr lang="en-US"/>
          </a:p>
        </p:txBody>
      </p:sp>
    </p:spTree>
    <p:extLst>
      <p:ext uri="{BB962C8B-B14F-4D97-AF65-F5344CB8AC3E}">
        <p14:creationId xmlns:p14="http://schemas.microsoft.com/office/powerpoint/2010/main" val="163295273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Pooling Layer</a:t>
            </a:r>
          </a:p>
        </p:txBody>
      </p:sp>
      <p:sp>
        <p:nvSpPr>
          <p:cNvPr id="3" name="Content Placeholder 2"/>
          <p:cNvSpPr>
            <a:spLocks noGrp="1"/>
          </p:cNvSpPr>
          <p:nvPr>
            <p:ph idx="1"/>
          </p:nvPr>
        </p:nvSpPr>
        <p:spPr>
          <a:xfrm>
            <a:off x="2138855" y="1334200"/>
            <a:ext cx="8229600" cy="4525963"/>
          </a:xfrm>
        </p:spPr>
        <p:txBody>
          <a:bodyPr>
            <a:normAutofit fontScale="85000" lnSpcReduction="20000"/>
          </a:bodyPr>
          <a:lstStyle/>
          <a:p>
            <a:pPr marL="0" indent="0">
              <a:buNone/>
            </a:pPr>
            <a:endParaRPr lang="en-US" dirty="0"/>
          </a:p>
          <a:p>
            <a:endParaRPr lang="en-US" dirty="0"/>
          </a:p>
          <a:p>
            <a:r>
              <a:rPr lang="en-US" dirty="0"/>
              <a:t>Reduce the spatial size</a:t>
            </a:r>
          </a:p>
          <a:p>
            <a:r>
              <a:rPr lang="en-US" dirty="0"/>
              <a:t>Reduce the amount of parameters</a:t>
            </a:r>
          </a:p>
          <a:p>
            <a:r>
              <a:rPr lang="en-US" dirty="0"/>
              <a:t>Avoid over-fitting</a:t>
            </a:r>
          </a:p>
          <a:p>
            <a:endParaRPr lang="en-US" dirty="0"/>
          </a:p>
          <a:p>
            <a:r>
              <a:rPr lang="en-US" dirty="0"/>
              <a:t>Backpropagation for a max: only routing the gradient to the input that had the highest value in the forward pass</a:t>
            </a:r>
          </a:p>
          <a:p>
            <a:endParaRPr lang="en-US" dirty="0"/>
          </a:p>
          <a:p>
            <a:r>
              <a:rPr lang="en-US" dirty="0"/>
              <a:t>It is unclear whether the pooling is essential.</a:t>
            </a:r>
          </a:p>
        </p:txBody>
      </p:sp>
      <p:sp>
        <p:nvSpPr>
          <p:cNvPr id="4" name="Footer Placeholder 3"/>
          <p:cNvSpPr>
            <a:spLocks noGrp="1"/>
          </p:cNvSpPr>
          <p:nvPr>
            <p:ph type="ftr" sz="quarter" idx="11"/>
          </p:nvPr>
        </p:nvSpPr>
        <p:spPr>
          <a:xfrm>
            <a:off x="3124200" y="635635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a:t>VisGraph, HKUST</a:t>
            </a:r>
            <a:endParaRPr lang="en-US"/>
          </a:p>
        </p:txBody>
      </p:sp>
    </p:spTree>
    <p:extLst>
      <p:ext uri="{BB962C8B-B14F-4D97-AF65-F5344CB8AC3E}">
        <p14:creationId xmlns:p14="http://schemas.microsoft.com/office/powerpoint/2010/main" val="72313768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s231n.github.io/assets/cnn/pool.jpe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078969" y="1213641"/>
            <a:ext cx="3050080" cy="2409207"/>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ttp://cs231n.github.io/assets/cnn/maxpool.jpe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701575" y="1213641"/>
            <a:ext cx="4374383" cy="204545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1874201" y="4015691"/>
            <a:ext cx="8201756" cy="2308324"/>
          </a:xfrm>
          <a:prstGeom prst="rect">
            <a:avLst/>
          </a:prstGeom>
        </p:spPr>
        <p:txBody>
          <a:bodyPr wrap="square">
            <a:spAutoFit/>
          </a:bodyPr>
          <a:lstStyle/>
          <a:p>
            <a:r>
              <a:rPr lang="en-US" dirty="0">
                <a:solidFill>
                  <a:srgbClr val="575651"/>
                </a:solidFill>
                <a:latin typeface="Roboto"/>
              </a:rPr>
              <a:t>Pooling layer down-samples the volume spatially, independently in each depth slice of the input volume. </a:t>
            </a:r>
          </a:p>
          <a:p>
            <a:r>
              <a:rPr lang="en-US" b="1" dirty="0">
                <a:solidFill>
                  <a:srgbClr val="575651"/>
                </a:solidFill>
                <a:latin typeface="Roboto"/>
              </a:rPr>
              <a:t>Left:</a:t>
            </a:r>
            <a:r>
              <a:rPr lang="en-US" dirty="0">
                <a:solidFill>
                  <a:srgbClr val="575651"/>
                </a:solidFill>
                <a:latin typeface="Roboto"/>
              </a:rPr>
              <a:t> the input volume of size [224x224x64] is pooled with filter size 2, stride 2 into output volume of size [112x112x64]. Notice that the volume depth is preserved. </a:t>
            </a:r>
          </a:p>
          <a:p>
            <a:r>
              <a:rPr lang="en-US" b="1" dirty="0">
                <a:solidFill>
                  <a:srgbClr val="575651"/>
                </a:solidFill>
                <a:latin typeface="Roboto"/>
              </a:rPr>
              <a:t>Right:</a:t>
            </a:r>
            <a:r>
              <a:rPr lang="en-US" dirty="0">
                <a:solidFill>
                  <a:srgbClr val="575651"/>
                </a:solidFill>
                <a:latin typeface="Roboto"/>
              </a:rPr>
              <a:t> The most common down-sampling operation is max, giving rise to </a:t>
            </a:r>
            <a:r>
              <a:rPr lang="en-US" b="1" dirty="0">
                <a:solidFill>
                  <a:srgbClr val="575651"/>
                </a:solidFill>
                <a:latin typeface="Roboto"/>
              </a:rPr>
              <a:t>max pooling</a:t>
            </a:r>
            <a:r>
              <a:rPr lang="en-US" dirty="0">
                <a:solidFill>
                  <a:srgbClr val="575651"/>
                </a:solidFill>
                <a:latin typeface="Roboto"/>
              </a:rPr>
              <a:t>, here shown with a stride of 2. That is, each max is taken over 4 numbers (little 2x2 square).</a:t>
            </a:r>
            <a:endParaRPr lang="en-US" dirty="0"/>
          </a:p>
        </p:txBody>
      </p:sp>
    </p:spTree>
    <p:extLst>
      <p:ext uri="{BB962C8B-B14F-4D97-AF65-F5344CB8AC3E}">
        <p14:creationId xmlns:p14="http://schemas.microsoft.com/office/powerpoint/2010/main" val="63935241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spatial </a:t>
            </a:r>
            <a:r>
              <a:rPr lang="en-US" dirty="0" err="1"/>
              <a:t>hyperparameters</a:t>
            </a:r>
            <a:endParaRPr lang="en-US" dirty="0"/>
          </a:p>
        </p:txBody>
      </p:sp>
      <p:sp>
        <p:nvSpPr>
          <p:cNvPr id="3" name="Content Placeholder 2"/>
          <p:cNvSpPr>
            <a:spLocks noGrp="1"/>
          </p:cNvSpPr>
          <p:nvPr>
            <p:ph idx="1"/>
          </p:nvPr>
        </p:nvSpPr>
        <p:spPr>
          <a:xfrm>
            <a:off x="2138855" y="1334200"/>
            <a:ext cx="8229600" cy="4525963"/>
          </a:xfrm>
        </p:spPr>
        <p:txBody>
          <a:bodyPr>
            <a:normAutofit/>
          </a:bodyPr>
          <a:lstStyle/>
          <a:p>
            <a:pPr marL="0" indent="0">
              <a:buNone/>
            </a:pPr>
            <a:endParaRPr lang="en-US" dirty="0"/>
          </a:p>
          <a:p>
            <a:endParaRPr lang="en-US" dirty="0"/>
          </a:p>
          <a:p>
            <a:r>
              <a:rPr lang="en-US" dirty="0"/>
              <a:t>Depth</a:t>
            </a:r>
          </a:p>
          <a:p>
            <a:r>
              <a:rPr lang="en-US" dirty="0"/>
              <a:t>Stride</a:t>
            </a:r>
          </a:p>
          <a:p>
            <a:r>
              <a:rPr lang="en-US" dirty="0"/>
              <a:t>Zero-padding</a:t>
            </a:r>
          </a:p>
        </p:txBody>
      </p:sp>
    </p:spTree>
    <p:extLst>
      <p:ext uri="{BB962C8B-B14F-4D97-AF65-F5344CB8AC3E}">
        <p14:creationId xmlns:p14="http://schemas.microsoft.com/office/powerpoint/2010/main" val="242765371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convolution and pooling act as an infinitely strong prior!</a:t>
            </a:r>
          </a:p>
        </p:txBody>
      </p:sp>
      <p:sp>
        <p:nvSpPr>
          <p:cNvPr id="3" name="Content Placeholder 2"/>
          <p:cNvSpPr>
            <a:spLocks noGrp="1"/>
          </p:cNvSpPr>
          <p:nvPr>
            <p:ph idx="1"/>
          </p:nvPr>
        </p:nvSpPr>
        <p:spPr>
          <a:xfrm>
            <a:off x="2138855" y="1334200"/>
            <a:ext cx="8229600" cy="4525963"/>
          </a:xfrm>
        </p:spPr>
        <p:txBody>
          <a:bodyPr>
            <a:normAutofit fontScale="85000" lnSpcReduction="10000"/>
          </a:bodyPr>
          <a:lstStyle/>
          <a:p>
            <a:pPr marL="0" indent="0">
              <a:buNone/>
            </a:pPr>
            <a:endParaRPr lang="en-US" dirty="0"/>
          </a:p>
          <a:p>
            <a:endParaRPr lang="en-US" dirty="0"/>
          </a:p>
          <a:p>
            <a:r>
              <a:rPr lang="en-US" dirty="0"/>
              <a:t>A strong prior has very low entropy, e.g. a Gaussian with low variance</a:t>
            </a:r>
          </a:p>
          <a:p>
            <a:r>
              <a:rPr lang="en-US" dirty="0"/>
              <a:t>An infinitely strong prior says that some parameters are forbidden, and places zero probability on them</a:t>
            </a:r>
          </a:p>
          <a:p>
            <a:r>
              <a:rPr lang="en-US" dirty="0"/>
              <a:t>The convolution ‘prior’ says the identical and zero weights</a:t>
            </a:r>
          </a:p>
          <a:p>
            <a:r>
              <a:rPr lang="en-US" dirty="0"/>
              <a:t>The pooling forces the invariance of small translations</a:t>
            </a:r>
          </a:p>
        </p:txBody>
      </p:sp>
    </p:spTree>
    <p:extLst>
      <p:ext uri="{BB962C8B-B14F-4D97-AF65-F5344CB8AC3E}">
        <p14:creationId xmlns:p14="http://schemas.microsoft.com/office/powerpoint/2010/main" val="124595154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neuroscientific basis for CNN</a:t>
            </a:r>
          </a:p>
        </p:txBody>
      </p:sp>
      <p:sp>
        <p:nvSpPr>
          <p:cNvPr id="3" name="Content Placeholder 2"/>
          <p:cNvSpPr>
            <a:spLocks noGrp="1"/>
          </p:cNvSpPr>
          <p:nvPr>
            <p:ph idx="1"/>
          </p:nvPr>
        </p:nvSpPr>
        <p:spPr>
          <a:xfrm>
            <a:off x="2138855" y="1334200"/>
            <a:ext cx="8229600" cy="4525963"/>
          </a:xfrm>
        </p:spPr>
        <p:txBody>
          <a:bodyPr>
            <a:normAutofit fontScale="55000" lnSpcReduction="20000"/>
          </a:bodyPr>
          <a:lstStyle/>
          <a:p>
            <a:pPr marL="0" indent="0">
              <a:buNone/>
            </a:pPr>
            <a:endParaRPr lang="en-US" dirty="0"/>
          </a:p>
          <a:p>
            <a:r>
              <a:rPr lang="en-US" dirty="0"/>
              <a:t>The primary visual cortex, V1, about which we know the most</a:t>
            </a:r>
          </a:p>
          <a:p>
            <a:r>
              <a:rPr lang="en-US" dirty="0"/>
              <a:t>The brain region LGN, lateral geniculate nucleus, at the back of the head carries the signal from the eye to V1, a convolutional layer captures three aspects of V1</a:t>
            </a:r>
          </a:p>
          <a:p>
            <a:pPr lvl="1"/>
            <a:r>
              <a:rPr lang="en-US" dirty="0"/>
              <a:t>It has a 2-dimensional structure</a:t>
            </a:r>
          </a:p>
          <a:p>
            <a:pPr lvl="1"/>
            <a:r>
              <a:rPr lang="en-US" dirty="0"/>
              <a:t>V1 contains many simple cells, linear units</a:t>
            </a:r>
          </a:p>
          <a:p>
            <a:pPr lvl="1"/>
            <a:r>
              <a:rPr lang="en-US" dirty="0"/>
              <a:t>V1 has many complex cells, corresponding to features with shift invariance, similar to pooling</a:t>
            </a:r>
          </a:p>
          <a:p>
            <a:r>
              <a:rPr lang="en-US" dirty="0"/>
              <a:t>When viewing an object, info flows from the retina, through LGN, to V1, then onward to V2, then V4, then IT, </a:t>
            </a:r>
            <a:r>
              <a:rPr lang="en-US" dirty="0" err="1"/>
              <a:t>inferotemporal</a:t>
            </a:r>
            <a:r>
              <a:rPr lang="en-US" dirty="0"/>
              <a:t> cortex, corresponding to the last layer of CNN features</a:t>
            </a:r>
          </a:p>
          <a:p>
            <a:r>
              <a:rPr lang="en-US" dirty="0"/>
              <a:t>Not modeled at all. The mammalian vision system develops an attention mechanism</a:t>
            </a:r>
          </a:p>
          <a:p>
            <a:pPr lvl="1"/>
            <a:r>
              <a:rPr lang="en-US" dirty="0"/>
              <a:t>The human eye is mostly very low resolution, except for a tiny patch fovea. </a:t>
            </a:r>
          </a:p>
          <a:p>
            <a:pPr lvl="1"/>
            <a:r>
              <a:rPr lang="en-US" dirty="0"/>
              <a:t>The human brain makes several eye movements saccades to salient parts of the scene</a:t>
            </a:r>
          </a:p>
          <a:p>
            <a:pPr lvl="1"/>
            <a:r>
              <a:rPr lang="en-US" dirty="0"/>
              <a:t>The human vision perceives 3D</a:t>
            </a:r>
          </a:p>
          <a:p>
            <a:r>
              <a:rPr lang="en-US" dirty="0"/>
              <a:t>A simple cell responds to a specific spatial frequency of brightness in a specific direction at a specific location --- Gabor-like functions</a:t>
            </a:r>
          </a:p>
        </p:txBody>
      </p:sp>
    </p:spTree>
    <p:extLst>
      <p:ext uri="{BB962C8B-B14F-4D97-AF65-F5344CB8AC3E}">
        <p14:creationId xmlns:p14="http://schemas.microsoft.com/office/powerpoint/2010/main" val="116447332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Receptive field</a:t>
            </a:r>
          </a:p>
        </p:txBody>
      </p:sp>
      <p:pic>
        <p:nvPicPr>
          <p:cNvPr id="9218" name="Picture 2" descr="http://cs231n.github.io/assets/cnn/depthcol.jpe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162355" y="1946466"/>
            <a:ext cx="3519577" cy="247280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cs231n.github.io/assets/nn1/neuron_model.jpe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26988" y="1946466"/>
            <a:ext cx="4333986" cy="24728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559170" y="4711823"/>
            <a:ext cx="7366959" cy="1600438"/>
          </a:xfrm>
          <a:prstGeom prst="rect">
            <a:avLst/>
          </a:prstGeom>
        </p:spPr>
        <p:txBody>
          <a:bodyPr wrap="square">
            <a:spAutoFit/>
          </a:bodyPr>
          <a:lstStyle/>
          <a:p>
            <a:r>
              <a:rPr lang="en-US" sz="1400" dirty="0"/>
              <a:t>Left: An example input volume in red (e.g. a 32x32x3 CIFAR-10 image), and an example volume of neurons in the first Convolutional layer. Each neuron in the convolutional layer is connected only to a local region in the input volume spatially, but to the full depth (i.e. all color channels). Note, there are multiple neurons (5 in this example) along the depth, all looking at the same region in the input - see discussion of depth columns in text below. Right: The neurons from the Neural Network chapter remain unchanged: They still compute a dot product of their weights with the input followed by a non-linearity, but their connectivity is now restricted to be local spatially.</a:t>
            </a:r>
          </a:p>
        </p:txBody>
      </p:sp>
    </p:spTree>
    <p:extLst>
      <p:ext uri="{BB962C8B-B14F-4D97-AF65-F5344CB8AC3E}">
        <p14:creationId xmlns:p14="http://schemas.microsoft.com/office/powerpoint/2010/main" val="82150110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Receptive field</a:t>
            </a:r>
          </a:p>
        </p:txBody>
      </p:sp>
      <p:pic>
        <p:nvPicPr>
          <p:cNvPr id="3" name="Picture 2"/>
          <p:cNvPicPr>
            <a:picLocks noChangeAspect="1"/>
          </p:cNvPicPr>
          <p:nvPr/>
        </p:nvPicPr>
        <p:blipFill>
          <a:blip r:embed="rId2"/>
          <a:stretch>
            <a:fillRect/>
          </a:stretch>
        </p:blipFill>
        <p:spPr>
          <a:xfrm>
            <a:off x="1981200" y="1720260"/>
            <a:ext cx="7745124" cy="3885485"/>
          </a:xfrm>
          <a:prstGeom prst="rect">
            <a:avLst/>
          </a:prstGeom>
        </p:spPr>
      </p:pic>
    </p:spTree>
    <p:extLst>
      <p:ext uri="{BB962C8B-B14F-4D97-AF65-F5344CB8AC3E}">
        <p14:creationId xmlns:p14="http://schemas.microsoft.com/office/powerpoint/2010/main" val="268942154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Gabor functions</a:t>
            </a:r>
          </a:p>
        </p:txBody>
      </p:sp>
      <p:pic>
        <p:nvPicPr>
          <p:cNvPr id="4" name="Picture 3"/>
          <p:cNvPicPr>
            <a:picLocks noChangeAspect="1"/>
          </p:cNvPicPr>
          <p:nvPr/>
        </p:nvPicPr>
        <p:blipFill>
          <a:blip r:embed="rId2"/>
          <a:stretch>
            <a:fillRect/>
          </a:stretch>
        </p:blipFill>
        <p:spPr>
          <a:xfrm>
            <a:off x="2110596" y="1949057"/>
            <a:ext cx="8100204" cy="3158225"/>
          </a:xfrm>
          <a:prstGeom prst="rect">
            <a:avLst/>
          </a:prstGeom>
        </p:spPr>
      </p:pic>
    </p:spTree>
    <p:extLst>
      <p:ext uri="{BB962C8B-B14F-4D97-AF65-F5344CB8AC3E}">
        <p14:creationId xmlns:p14="http://schemas.microsoft.com/office/powerpoint/2010/main" val="211294389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Gabor-like learned features</a:t>
            </a:r>
          </a:p>
        </p:txBody>
      </p:sp>
      <p:pic>
        <p:nvPicPr>
          <p:cNvPr id="3" name="Picture 2"/>
          <p:cNvPicPr>
            <a:picLocks noChangeAspect="1"/>
          </p:cNvPicPr>
          <p:nvPr/>
        </p:nvPicPr>
        <p:blipFill>
          <a:blip r:embed="rId2"/>
          <a:stretch>
            <a:fillRect/>
          </a:stretch>
        </p:blipFill>
        <p:spPr>
          <a:xfrm>
            <a:off x="2119223" y="1726524"/>
            <a:ext cx="7487728" cy="3759877"/>
          </a:xfrm>
          <a:prstGeom prst="rect">
            <a:avLst/>
          </a:prstGeom>
        </p:spPr>
      </p:pic>
    </p:spTree>
    <p:extLst>
      <p:ext uri="{BB962C8B-B14F-4D97-AF65-F5344CB8AC3E}">
        <p14:creationId xmlns:p14="http://schemas.microsoft.com/office/powerpoint/2010/main" val="2236587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97011" y="2524098"/>
            <a:ext cx="1177412" cy="1152897"/>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908726" y="992252"/>
            <a:ext cx="3355975" cy="1520929"/>
          </a:xfrm>
          <a:prstGeom prst="rect">
            <a:avLst/>
          </a:prstGeom>
        </p:spPr>
        <p:txBody>
          <a:bodyPr vert="horz" wrap="square" lIns="0" tIns="12700" rIns="0" bIns="0" rtlCol="0">
            <a:spAutoFit/>
          </a:bodyPr>
          <a:lstStyle/>
          <a:p>
            <a:pPr marL="12700">
              <a:spcBef>
                <a:spcPts val="100"/>
              </a:spcBef>
            </a:pPr>
            <a:r>
              <a:rPr sz="2800" spc="-10" dirty="0">
                <a:latin typeface="Arial"/>
                <a:cs typeface="Arial"/>
              </a:rPr>
              <a:t>Parametric</a:t>
            </a:r>
            <a:r>
              <a:rPr sz="2800" spc="-85" dirty="0">
                <a:latin typeface="Arial"/>
                <a:cs typeface="Arial"/>
              </a:rPr>
              <a:t> </a:t>
            </a:r>
            <a:r>
              <a:rPr sz="2800" spc="-5" dirty="0">
                <a:latin typeface="Arial"/>
                <a:cs typeface="Arial"/>
              </a:rPr>
              <a:t>Approach</a:t>
            </a:r>
            <a:endParaRPr sz="2800">
              <a:latin typeface="Arial"/>
              <a:cs typeface="Arial"/>
            </a:endParaRPr>
          </a:p>
          <a:p>
            <a:pPr>
              <a:spcBef>
                <a:spcPts val="35"/>
              </a:spcBef>
            </a:pPr>
            <a:endParaRPr sz="4600">
              <a:latin typeface="Times New Roman"/>
              <a:cs typeface="Times New Roman"/>
            </a:endParaRPr>
          </a:p>
          <a:p>
            <a:pPr marL="235585">
              <a:spcBef>
                <a:spcPts val="5"/>
              </a:spcBef>
            </a:pPr>
            <a:r>
              <a:rPr sz="2400" spc="-5" dirty="0">
                <a:solidFill>
                  <a:srgbClr val="0000FF"/>
                </a:solidFill>
                <a:latin typeface="Arial"/>
                <a:cs typeface="Arial"/>
              </a:rPr>
              <a:t>Image</a:t>
            </a:r>
            <a:endParaRPr sz="2400">
              <a:latin typeface="Arial"/>
              <a:cs typeface="Arial"/>
            </a:endParaRPr>
          </a:p>
        </p:txBody>
      </p:sp>
      <p:sp>
        <p:nvSpPr>
          <p:cNvPr id="4" name="object 4"/>
          <p:cNvSpPr txBox="1"/>
          <p:nvPr/>
        </p:nvSpPr>
        <p:spPr>
          <a:xfrm>
            <a:off x="5036668" y="2858778"/>
            <a:ext cx="1062355" cy="482600"/>
          </a:xfrm>
          <a:prstGeom prst="rect">
            <a:avLst/>
          </a:prstGeom>
        </p:spPr>
        <p:txBody>
          <a:bodyPr vert="horz" wrap="square" lIns="0" tIns="12700" rIns="0" bIns="0" rtlCol="0">
            <a:spAutoFit/>
          </a:bodyPr>
          <a:lstStyle/>
          <a:p>
            <a:pPr marL="12700">
              <a:spcBef>
                <a:spcPts val="100"/>
              </a:spcBef>
            </a:pPr>
            <a:r>
              <a:rPr sz="3000" spc="-5" dirty="0">
                <a:latin typeface="Arial"/>
                <a:cs typeface="Arial"/>
              </a:rPr>
              <a:t>f</a:t>
            </a:r>
            <a:r>
              <a:rPr sz="3000" dirty="0">
                <a:latin typeface="Arial"/>
                <a:cs typeface="Arial"/>
              </a:rPr>
              <a:t>(</a:t>
            </a:r>
            <a:r>
              <a:rPr sz="3000" b="1" dirty="0">
                <a:solidFill>
                  <a:srgbClr val="0000FF"/>
                </a:solidFill>
                <a:latin typeface="Arial"/>
                <a:cs typeface="Arial"/>
              </a:rPr>
              <a:t>x</a:t>
            </a:r>
            <a:r>
              <a:rPr sz="3000" dirty="0">
                <a:latin typeface="Arial"/>
                <a:cs typeface="Arial"/>
              </a:rPr>
              <a:t>,</a:t>
            </a:r>
            <a:r>
              <a:rPr sz="3000" b="1" dirty="0">
                <a:solidFill>
                  <a:srgbClr val="FF0000"/>
                </a:solidFill>
                <a:latin typeface="Arial"/>
                <a:cs typeface="Arial"/>
              </a:rPr>
              <a:t>W</a:t>
            </a:r>
            <a:r>
              <a:rPr sz="3000" dirty="0">
                <a:latin typeface="Arial"/>
                <a:cs typeface="Arial"/>
              </a:rPr>
              <a:t>)</a:t>
            </a:r>
            <a:endParaRPr sz="3000">
              <a:latin typeface="Arial"/>
              <a:cs typeface="Arial"/>
            </a:endParaRPr>
          </a:p>
        </p:txBody>
      </p:sp>
      <p:sp>
        <p:nvSpPr>
          <p:cNvPr id="5" name="object 5"/>
          <p:cNvSpPr/>
          <p:nvPr/>
        </p:nvSpPr>
        <p:spPr>
          <a:xfrm>
            <a:off x="3343646" y="3100545"/>
            <a:ext cx="1449070" cy="0"/>
          </a:xfrm>
          <a:custGeom>
            <a:avLst/>
            <a:gdLst/>
            <a:ahLst/>
            <a:cxnLst/>
            <a:rect l="l" t="t" r="r" b="b"/>
            <a:pathLst>
              <a:path w="1449070">
                <a:moveTo>
                  <a:pt x="0" y="0"/>
                </a:moveTo>
                <a:lnTo>
                  <a:pt x="1448547" y="0"/>
                </a:lnTo>
              </a:path>
            </a:pathLst>
          </a:custGeom>
          <a:ln w="28574">
            <a:solidFill>
              <a:srgbClr val="000000"/>
            </a:solidFill>
          </a:ln>
        </p:spPr>
        <p:txBody>
          <a:bodyPr wrap="square" lIns="0" tIns="0" rIns="0" bIns="0" rtlCol="0"/>
          <a:lstStyle/>
          <a:p>
            <a:endParaRPr/>
          </a:p>
        </p:txBody>
      </p:sp>
      <p:sp>
        <p:nvSpPr>
          <p:cNvPr id="6" name="object 6"/>
          <p:cNvSpPr/>
          <p:nvPr/>
        </p:nvSpPr>
        <p:spPr>
          <a:xfrm>
            <a:off x="4777908" y="3039062"/>
            <a:ext cx="158249" cy="122969"/>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5645241" y="3571546"/>
            <a:ext cx="0" cy="384175"/>
          </a:xfrm>
          <a:custGeom>
            <a:avLst/>
            <a:gdLst/>
            <a:ahLst/>
            <a:cxnLst/>
            <a:rect l="l" t="t" r="r" b="b"/>
            <a:pathLst>
              <a:path h="384175">
                <a:moveTo>
                  <a:pt x="0" y="383849"/>
                </a:moveTo>
                <a:lnTo>
                  <a:pt x="0" y="0"/>
                </a:lnTo>
              </a:path>
            </a:pathLst>
          </a:custGeom>
          <a:ln w="28574">
            <a:solidFill>
              <a:srgbClr val="000000"/>
            </a:solidFill>
          </a:ln>
        </p:spPr>
        <p:txBody>
          <a:bodyPr wrap="square" lIns="0" tIns="0" rIns="0" bIns="0" rtlCol="0"/>
          <a:lstStyle/>
          <a:p>
            <a:endParaRPr/>
          </a:p>
        </p:txBody>
      </p:sp>
      <p:sp>
        <p:nvSpPr>
          <p:cNvPr id="8" name="object 8"/>
          <p:cNvSpPr/>
          <p:nvPr/>
        </p:nvSpPr>
        <p:spPr>
          <a:xfrm>
            <a:off x="5583754" y="3427584"/>
            <a:ext cx="122974" cy="158249"/>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6176265" y="3100545"/>
            <a:ext cx="1069340" cy="0"/>
          </a:xfrm>
          <a:custGeom>
            <a:avLst/>
            <a:gdLst/>
            <a:ahLst/>
            <a:cxnLst/>
            <a:rect l="l" t="t" r="r" b="b"/>
            <a:pathLst>
              <a:path w="1069339">
                <a:moveTo>
                  <a:pt x="0" y="0"/>
                </a:moveTo>
                <a:lnTo>
                  <a:pt x="1068747" y="0"/>
                </a:lnTo>
              </a:path>
            </a:pathLst>
          </a:custGeom>
          <a:ln w="28574">
            <a:solidFill>
              <a:srgbClr val="000000"/>
            </a:solidFill>
          </a:ln>
        </p:spPr>
        <p:txBody>
          <a:bodyPr wrap="square" lIns="0" tIns="0" rIns="0" bIns="0" rtlCol="0"/>
          <a:lstStyle/>
          <a:p>
            <a:endParaRPr/>
          </a:p>
        </p:txBody>
      </p:sp>
      <p:sp>
        <p:nvSpPr>
          <p:cNvPr id="10" name="object 10"/>
          <p:cNvSpPr/>
          <p:nvPr/>
        </p:nvSpPr>
        <p:spPr>
          <a:xfrm>
            <a:off x="7230728" y="3039062"/>
            <a:ext cx="158249" cy="122969"/>
          </a:xfrm>
          <a:prstGeom prst="rect">
            <a:avLst/>
          </a:prstGeom>
          <a:blipFill>
            <a:blip r:embed="rId3" cstate="print"/>
            <a:stretch>
              <a:fillRect/>
            </a:stretch>
          </a:blipFill>
        </p:spPr>
        <p:txBody>
          <a:bodyPr wrap="square" lIns="0" tIns="0" rIns="0" bIns="0" rtlCol="0"/>
          <a:lstStyle/>
          <a:p>
            <a:endParaRPr/>
          </a:p>
        </p:txBody>
      </p:sp>
      <p:sp>
        <p:nvSpPr>
          <p:cNvPr id="11" name="object 11"/>
          <p:cNvSpPr txBox="1"/>
          <p:nvPr/>
        </p:nvSpPr>
        <p:spPr>
          <a:xfrm>
            <a:off x="7673314" y="2740804"/>
            <a:ext cx="2514600" cy="772005"/>
          </a:xfrm>
          <a:prstGeom prst="rect">
            <a:avLst/>
          </a:prstGeom>
        </p:spPr>
        <p:txBody>
          <a:bodyPr vert="horz" wrap="square" lIns="0" tIns="27939" rIns="0" bIns="0" rtlCol="0">
            <a:spAutoFit/>
          </a:bodyPr>
          <a:lstStyle/>
          <a:p>
            <a:pPr marL="12700" marR="5080">
              <a:lnSpc>
                <a:spcPts val="2850"/>
              </a:lnSpc>
              <a:spcBef>
                <a:spcPts val="219"/>
              </a:spcBef>
            </a:pPr>
            <a:r>
              <a:rPr sz="2400" b="1" spc="-5" dirty="0">
                <a:latin typeface="Arial"/>
                <a:cs typeface="Arial"/>
              </a:rPr>
              <a:t>10 </a:t>
            </a:r>
            <a:r>
              <a:rPr sz="2400" spc="-5" dirty="0">
                <a:latin typeface="Arial"/>
                <a:cs typeface="Arial"/>
              </a:rPr>
              <a:t>numbers</a:t>
            </a:r>
            <a:r>
              <a:rPr sz="2400" spc="-95" dirty="0">
                <a:latin typeface="Arial"/>
                <a:cs typeface="Arial"/>
              </a:rPr>
              <a:t> </a:t>
            </a:r>
            <a:r>
              <a:rPr sz="2400" spc="-5" dirty="0">
                <a:latin typeface="Arial"/>
                <a:cs typeface="Arial"/>
              </a:rPr>
              <a:t>giving  </a:t>
            </a:r>
            <a:r>
              <a:rPr sz="2400" dirty="0">
                <a:latin typeface="Arial"/>
                <a:cs typeface="Arial"/>
              </a:rPr>
              <a:t>class</a:t>
            </a:r>
            <a:r>
              <a:rPr sz="2400" spc="-15" dirty="0">
                <a:latin typeface="Arial"/>
                <a:cs typeface="Arial"/>
              </a:rPr>
              <a:t> </a:t>
            </a:r>
            <a:r>
              <a:rPr sz="2400" dirty="0">
                <a:latin typeface="Arial"/>
                <a:cs typeface="Arial"/>
              </a:rPr>
              <a:t>scores</a:t>
            </a:r>
            <a:endParaRPr sz="2400">
              <a:latin typeface="Arial"/>
              <a:cs typeface="Arial"/>
            </a:endParaRPr>
          </a:p>
        </p:txBody>
      </p:sp>
      <p:sp>
        <p:nvSpPr>
          <p:cNvPr id="15" name="object 15"/>
          <p:cNvSpPr txBox="1"/>
          <p:nvPr/>
        </p:nvSpPr>
        <p:spPr>
          <a:xfrm>
            <a:off x="6629644" y="5550489"/>
            <a:ext cx="1117600" cy="269304"/>
          </a:xfrm>
          <a:prstGeom prst="rect">
            <a:avLst/>
          </a:prstGeom>
        </p:spPr>
        <p:txBody>
          <a:bodyPr vert="horz" wrap="square" lIns="0" tIns="0" rIns="0" bIns="0" rtlCol="0">
            <a:spAutoFit/>
          </a:bodyPr>
          <a:lstStyle/>
          <a:p>
            <a:pPr marL="12700">
              <a:lnSpc>
                <a:spcPts val="2090"/>
              </a:lnSpc>
            </a:pPr>
            <a:r>
              <a:rPr spc="-5" dirty="0">
                <a:solidFill>
                  <a:srgbClr val="FFFFFF"/>
                </a:solidFill>
                <a:latin typeface="Arial"/>
                <a:cs typeface="Arial"/>
              </a:rPr>
              <a:t>Lecture </a:t>
            </a:r>
            <a:r>
              <a:rPr dirty="0">
                <a:solidFill>
                  <a:srgbClr val="FFFFFF"/>
                </a:solidFill>
                <a:latin typeface="Arial"/>
                <a:cs typeface="Arial"/>
              </a:rPr>
              <a:t>2</a:t>
            </a:r>
            <a:r>
              <a:rPr spc="-90" dirty="0">
                <a:solidFill>
                  <a:srgbClr val="FFFFFF"/>
                </a:solidFill>
                <a:latin typeface="Arial"/>
                <a:cs typeface="Arial"/>
              </a:rPr>
              <a:t> </a:t>
            </a:r>
            <a:r>
              <a:rPr dirty="0">
                <a:solidFill>
                  <a:srgbClr val="FFFFFF"/>
                </a:solidFill>
                <a:latin typeface="Arial"/>
                <a:cs typeface="Arial"/>
              </a:rPr>
              <a:t>-</a:t>
            </a:r>
            <a:endParaRPr>
              <a:latin typeface="Arial"/>
              <a:cs typeface="Arial"/>
            </a:endParaRPr>
          </a:p>
        </p:txBody>
      </p:sp>
      <p:sp>
        <p:nvSpPr>
          <p:cNvPr id="12" name="object 12"/>
          <p:cNvSpPr txBox="1"/>
          <p:nvPr/>
        </p:nvSpPr>
        <p:spPr>
          <a:xfrm>
            <a:off x="1561151" y="3746803"/>
            <a:ext cx="2732405" cy="553100"/>
          </a:xfrm>
          <a:prstGeom prst="rect">
            <a:avLst/>
          </a:prstGeom>
        </p:spPr>
        <p:txBody>
          <a:bodyPr vert="horz" wrap="square" lIns="0" tIns="10795" rIns="0" bIns="0" rtlCol="0">
            <a:spAutoFit/>
          </a:bodyPr>
          <a:lstStyle/>
          <a:p>
            <a:pPr marL="12700" marR="5080">
              <a:lnSpc>
                <a:spcPct val="100699"/>
              </a:lnSpc>
              <a:spcBef>
                <a:spcPts val="85"/>
              </a:spcBef>
            </a:pPr>
            <a:r>
              <a:rPr spc="-5" dirty="0">
                <a:latin typeface="Arial"/>
                <a:cs typeface="Arial"/>
              </a:rPr>
              <a:t>Array of </a:t>
            </a:r>
            <a:r>
              <a:rPr b="1" spc="-5" dirty="0">
                <a:latin typeface="Arial"/>
                <a:cs typeface="Arial"/>
              </a:rPr>
              <a:t>32x32x3 </a:t>
            </a:r>
            <a:r>
              <a:rPr spc="-5" dirty="0">
                <a:latin typeface="Arial"/>
                <a:cs typeface="Arial"/>
              </a:rPr>
              <a:t>numbers  </a:t>
            </a:r>
            <a:r>
              <a:rPr dirty="0">
                <a:latin typeface="Arial"/>
                <a:cs typeface="Arial"/>
              </a:rPr>
              <a:t>(3072 </a:t>
            </a:r>
            <a:r>
              <a:rPr spc="-5" dirty="0">
                <a:latin typeface="Arial"/>
                <a:cs typeface="Arial"/>
              </a:rPr>
              <a:t>numbers</a:t>
            </a:r>
            <a:r>
              <a:rPr spc="-30" dirty="0">
                <a:latin typeface="Arial"/>
                <a:cs typeface="Arial"/>
              </a:rPr>
              <a:t> </a:t>
            </a:r>
            <a:r>
              <a:rPr spc="-5" dirty="0">
                <a:latin typeface="Arial"/>
                <a:cs typeface="Arial"/>
              </a:rPr>
              <a:t>total)</a:t>
            </a:r>
            <a:endParaRPr>
              <a:latin typeface="Arial"/>
              <a:cs typeface="Arial"/>
            </a:endParaRPr>
          </a:p>
        </p:txBody>
      </p:sp>
      <p:sp>
        <p:nvSpPr>
          <p:cNvPr id="13" name="object 13"/>
          <p:cNvSpPr txBox="1"/>
          <p:nvPr/>
        </p:nvSpPr>
        <p:spPr>
          <a:xfrm>
            <a:off x="4852341" y="3921337"/>
            <a:ext cx="1566545" cy="1388110"/>
          </a:xfrm>
          <a:prstGeom prst="rect">
            <a:avLst/>
          </a:prstGeom>
        </p:spPr>
        <p:txBody>
          <a:bodyPr vert="horz" wrap="square" lIns="0" tIns="12700" rIns="0" bIns="0" rtlCol="0">
            <a:spAutoFit/>
          </a:bodyPr>
          <a:lstStyle/>
          <a:p>
            <a:pPr marR="74930" algn="ctr">
              <a:lnSpc>
                <a:spcPts val="5380"/>
              </a:lnSpc>
              <a:spcBef>
                <a:spcPts val="100"/>
              </a:spcBef>
            </a:pPr>
            <a:r>
              <a:rPr sz="4800" dirty="0">
                <a:solidFill>
                  <a:srgbClr val="FF0000"/>
                </a:solidFill>
                <a:latin typeface="Arial"/>
                <a:cs typeface="Arial"/>
              </a:rPr>
              <a:t>W</a:t>
            </a:r>
            <a:endParaRPr sz="4800">
              <a:latin typeface="Arial"/>
              <a:cs typeface="Arial"/>
            </a:endParaRPr>
          </a:p>
          <a:p>
            <a:pPr marL="12700">
              <a:lnSpc>
                <a:spcPts val="2485"/>
              </a:lnSpc>
            </a:pPr>
            <a:r>
              <a:rPr sz="2400" spc="-5" dirty="0">
                <a:solidFill>
                  <a:srgbClr val="FF0000"/>
                </a:solidFill>
                <a:latin typeface="Arial"/>
                <a:cs typeface="Arial"/>
              </a:rPr>
              <a:t>parameters</a:t>
            </a:r>
            <a:endParaRPr sz="2400">
              <a:latin typeface="Arial"/>
              <a:cs typeface="Arial"/>
            </a:endParaRPr>
          </a:p>
          <a:p>
            <a:pPr marL="12700">
              <a:lnSpc>
                <a:spcPts val="2865"/>
              </a:lnSpc>
            </a:pPr>
            <a:r>
              <a:rPr sz="2400" spc="-5" dirty="0">
                <a:solidFill>
                  <a:srgbClr val="FF0000"/>
                </a:solidFill>
                <a:latin typeface="Arial"/>
                <a:cs typeface="Arial"/>
              </a:rPr>
              <a:t>or</a:t>
            </a:r>
            <a:r>
              <a:rPr sz="2400" spc="-100" dirty="0">
                <a:solidFill>
                  <a:srgbClr val="FF0000"/>
                </a:solidFill>
                <a:latin typeface="Arial"/>
                <a:cs typeface="Arial"/>
              </a:rPr>
              <a:t> </a:t>
            </a:r>
            <a:r>
              <a:rPr sz="2400" spc="-5" dirty="0">
                <a:solidFill>
                  <a:srgbClr val="FF0000"/>
                </a:solidFill>
                <a:latin typeface="Arial"/>
                <a:cs typeface="Arial"/>
              </a:rPr>
              <a:t>weights</a:t>
            </a:r>
            <a:endParaRPr sz="2400">
              <a:latin typeface="Arial"/>
              <a:cs typeface="Arial"/>
            </a:endParaRPr>
          </a:p>
        </p:txBody>
      </p:sp>
    </p:spTree>
    <p:extLst>
      <p:ext uri="{BB962C8B-B14F-4D97-AF65-F5344CB8AC3E}">
        <p14:creationId xmlns:p14="http://schemas.microsoft.com/office/powerpoint/2010/main" val="139106742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54223" y="1039452"/>
            <a:ext cx="5831840" cy="874598"/>
          </a:xfrm>
          <a:prstGeom prst="rect">
            <a:avLst/>
          </a:prstGeom>
        </p:spPr>
        <p:txBody>
          <a:bodyPr vert="horz" wrap="square" lIns="0" tIns="12700" rIns="0" bIns="0" rtlCol="0" anchor="ctr">
            <a:spAutoFit/>
          </a:bodyPr>
          <a:lstStyle/>
          <a:p>
            <a:pPr marL="12700">
              <a:spcBef>
                <a:spcPts val="100"/>
              </a:spcBef>
            </a:pPr>
            <a:r>
              <a:rPr sz="2800" spc="-5" dirty="0"/>
              <a:t>Next: Convolutional Neural</a:t>
            </a:r>
            <a:r>
              <a:rPr sz="2800" spc="-85" dirty="0"/>
              <a:t> </a:t>
            </a:r>
            <a:r>
              <a:rPr sz="2800" spc="-5" dirty="0"/>
              <a:t>Networks</a:t>
            </a:r>
            <a:endParaRPr sz="2800"/>
          </a:p>
        </p:txBody>
      </p:sp>
      <p:sp>
        <p:nvSpPr>
          <p:cNvPr id="3" name="object 3"/>
          <p:cNvSpPr/>
          <p:nvPr/>
        </p:nvSpPr>
        <p:spPr>
          <a:xfrm>
            <a:off x="1578349" y="1970472"/>
            <a:ext cx="8839182" cy="2688194"/>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2043543" y="4495547"/>
            <a:ext cx="2076450" cy="105157"/>
          </a:xfrm>
          <a:prstGeom prst="rect">
            <a:avLst/>
          </a:prstGeom>
        </p:spPr>
        <p:txBody>
          <a:bodyPr vert="horz" wrap="square" lIns="0" tIns="12700" rIns="0" bIns="0" rtlCol="0">
            <a:spAutoFit/>
          </a:bodyPr>
          <a:lstStyle/>
          <a:p>
            <a:pPr marL="12700">
              <a:spcBef>
                <a:spcPts val="100"/>
              </a:spcBef>
            </a:pPr>
            <a:r>
              <a:rPr sz="600" spc="-5" dirty="0">
                <a:latin typeface="Arial"/>
                <a:cs typeface="Arial"/>
              </a:rPr>
              <a:t>Illustration of LeCun et al. 1998 from CS231n 2017 Lecture</a:t>
            </a:r>
            <a:r>
              <a:rPr sz="600" spc="-50" dirty="0">
                <a:latin typeface="Arial"/>
                <a:cs typeface="Arial"/>
              </a:rPr>
              <a:t> </a:t>
            </a:r>
            <a:r>
              <a:rPr sz="600" dirty="0">
                <a:latin typeface="Arial"/>
                <a:cs typeface="Arial"/>
              </a:rPr>
              <a:t>1</a:t>
            </a:r>
            <a:endParaRPr sz="600">
              <a:latin typeface="Arial"/>
              <a:cs typeface="Arial"/>
            </a:endParaRPr>
          </a:p>
        </p:txBody>
      </p:sp>
      <p:sp>
        <p:nvSpPr>
          <p:cNvPr id="5" name="object 5"/>
          <p:cNvSpPr txBox="1"/>
          <p:nvPr/>
        </p:nvSpPr>
        <p:spPr>
          <a:xfrm>
            <a:off x="6923120" y="5562145"/>
            <a:ext cx="1238885" cy="294953"/>
          </a:xfrm>
          <a:prstGeom prst="rect">
            <a:avLst/>
          </a:prstGeom>
        </p:spPr>
        <p:txBody>
          <a:bodyPr vert="horz" wrap="square" lIns="0" tIns="0" rIns="0" bIns="0" rtlCol="0">
            <a:spAutoFit/>
          </a:bodyPr>
          <a:lstStyle/>
          <a:p>
            <a:pPr marL="12700">
              <a:lnSpc>
                <a:spcPts val="2310"/>
              </a:lnSpc>
            </a:pPr>
            <a:r>
              <a:rPr sz="2000" spc="-5" dirty="0">
                <a:solidFill>
                  <a:srgbClr val="FFFFFF"/>
                </a:solidFill>
                <a:latin typeface="Arial"/>
                <a:cs typeface="Arial"/>
              </a:rPr>
              <a:t>Lecture </a:t>
            </a:r>
            <a:r>
              <a:rPr sz="2000" dirty="0">
                <a:solidFill>
                  <a:srgbClr val="FFFFFF"/>
                </a:solidFill>
                <a:latin typeface="Arial"/>
                <a:cs typeface="Arial"/>
              </a:rPr>
              <a:t>5</a:t>
            </a:r>
            <a:r>
              <a:rPr sz="2000" spc="-90" dirty="0">
                <a:solidFill>
                  <a:srgbClr val="FFFFFF"/>
                </a:solidFill>
                <a:latin typeface="Arial"/>
                <a:cs typeface="Arial"/>
              </a:rPr>
              <a:t> </a:t>
            </a:r>
            <a:r>
              <a:rPr sz="2000" dirty="0">
                <a:solidFill>
                  <a:srgbClr val="FFFFFF"/>
                </a:solidFill>
                <a:latin typeface="Arial"/>
                <a:cs typeface="Arial"/>
              </a:rPr>
              <a:t>-</a:t>
            </a:r>
            <a:endParaRPr sz="2000">
              <a:latin typeface="Arial"/>
              <a:cs typeface="Arial"/>
            </a:endParaRPr>
          </a:p>
        </p:txBody>
      </p:sp>
      <p:sp>
        <p:nvSpPr>
          <p:cNvPr id="6" name="object 6"/>
          <p:cNvSpPr txBox="1"/>
          <p:nvPr/>
        </p:nvSpPr>
        <p:spPr>
          <a:xfrm>
            <a:off x="8904313" y="5562145"/>
            <a:ext cx="1652270" cy="294953"/>
          </a:xfrm>
          <a:prstGeom prst="rect">
            <a:avLst/>
          </a:prstGeom>
        </p:spPr>
        <p:txBody>
          <a:bodyPr vert="horz" wrap="square" lIns="0" tIns="0" rIns="0" bIns="0" rtlCol="0">
            <a:spAutoFit/>
          </a:bodyPr>
          <a:lstStyle/>
          <a:p>
            <a:pPr marL="12700">
              <a:lnSpc>
                <a:spcPts val="2310"/>
              </a:lnSpc>
            </a:pPr>
            <a:r>
              <a:rPr sz="2000" spc="-5" dirty="0">
                <a:solidFill>
                  <a:srgbClr val="FFFFFF"/>
                </a:solidFill>
                <a:latin typeface="Arial"/>
                <a:cs typeface="Arial"/>
              </a:rPr>
              <a:t>April 17,</a:t>
            </a:r>
            <a:r>
              <a:rPr sz="2000" spc="-90" dirty="0">
                <a:solidFill>
                  <a:srgbClr val="FFFFFF"/>
                </a:solidFill>
                <a:latin typeface="Arial"/>
                <a:cs typeface="Arial"/>
              </a:rPr>
              <a:t> </a:t>
            </a:r>
            <a:r>
              <a:rPr sz="2000" spc="-50" dirty="0">
                <a:solidFill>
                  <a:srgbClr val="FFFFFF"/>
                </a:solidFill>
                <a:latin typeface="Arial"/>
                <a:cs typeface="Arial"/>
              </a:rPr>
              <a:t>2018</a:t>
            </a:r>
            <a:r>
              <a:rPr sz="1950" spc="-75" baseline="-19230" dirty="0">
                <a:latin typeface="Arial"/>
                <a:cs typeface="Arial"/>
              </a:rPr>
              <a:t>4</a:t>
            </a:r>
            <a:endParaRPr sz="1950" baseline="-19230">
              <a:latin typeface="Arial"/>
              <a:cs typeface="Arial"/>
            </a:endParaRPr>
          </a:p>
        </p:txBody>
      </p:sp>
      <p:sp>
        <p:nvSpPr>
          <p:cNvPr id="7" name="object 7"/>
          <p:cNvSpPr txBox="1">
            <a:spLocks noGrp="1"/>
          </p:cNvSpPr>
          <p:nvPr>
            <p:ph type="ftr" sz="quarter" idx="5"/>
          </p:nvPr>
        </p:nvSpPr>
        <p:spPr>
          <a:xfrm>
            <a:off x="3028950" y="6356351"/>
            <a:ext cx="3086100" cy="365125"/>
          </a:xfrm>
          <a:prstGeom prst="rect">
            <a:avLst/>
          </a:prstGeom>
        </p:spPr>
        <p:txBody>
          <a:bodyPr vert="horz" wrap="square" lIns="0" tIns="0" rIns="0" bIns="0" rtlCol="0" anchor="ctr">
            <a:spAutoFit/>
          </a:bodyPr>
          <a:lstStyle>
            <a:defPPr>
              <a:defRPr lang="zh-TW"/>
            </a:defPPr>
            <a:lvl1pPr marL="0" algn="ctr" defTabSz="914400" rtl="0" eaLnBrk="1" latinLnBrk="0" hangingPunct="1">
              <a:defRPr sz="1800" b="0" i="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2090"/>
              </a:lnSpc>
            </a:pPr>
            <a:r>
              <a:rPr lang="en-US" spc="-5"/>
              <a:t>Fei-Fei Li </a:t>
            </a:r>
            <a:r>
              <a:rPr lang="en-US"/>
              <a:t>&amp; Justin Johnson &amp; </a:t>
            </a:r>
            <a:r>
              <a:rPr lang="en-US" spc="-5"/>
              <a:t>Serena</a:t>
            </a:r>
            <a:r>
              <a:rPr lang="en-US" spc="-125"/>
              <a:t> </a:t>
            </a:r>
            <a:r>
              <a:rPr lang="en-US" spc="-5"/>
              <a:t>Yeung</a:t>
            </a:r>
            <a:endParaRPr spc="-5" dirty="0"/>
          </a:p>
        </p:txBody>
      </p:sp>
      <p:sp>
        <p:nvSpPr>
          <p:cNvPr id="8" name="object 8"/>
          <p:cNvSpPr txBox="1"/>
          <p:nvPr/>
        </p:nvSpPr>
        <p:spPr>
          <a:xfrm>
            <a:off x="8240002" y="5570691"/>
            <a:ext cx="192405" cy="589905"/>
          </a:xfrm>
          <a:prstGeom prst="rect">
            <a:avLst/>
          </a:prstGeom>
        </p:spPr>
        <p:txBody>
          <a:bodyPr vert="horz" wrap="square" lIns="0" tIns="0" rIns="0" bIns="0" rtlCol="0">
            <a:spAutoFit/>
          </a:bodyPr>
          <a:lstStyle/>
          <a:p>
            <a:pPr marL="25400">
              <a:lnSpc>
                <a:spcPts val="2310"/>
              </a:lnSpc>
            </a:pPr>
            <a:fld id="{81D60167-4931-47E6-BA6A-407CBD079E47}" type="slidenum">
              <a:rPr sz="2000" dirty="0">
                <a:solidFill>
                  <a:srgbClr val="FFFFFF"/>
                </a:solidFill>
                <a:latin typeface="Arial"/>
                <a:cs typeface="Arial"/>
              </a:rPr>
              <a:pPr marL="25400">
                <a:lnSpc>
                  <a:spcPts val="2310"/>
                </a:lnSpc>
              </a:pPr>
              <a:t>140</a:t>
            </a:fld>
            <a:endParaRPr sz="2000">
              <a:latin typeface="Arial"/>
              <a:cs typeface="Arial"/>
            </a:endParaRPr>
          </a:p>
        </p:txBody>
      </p:sp>
    </p:spTree>
    <p:extLst>
      <p:ext uri="{BB962C8B-B14F-4D97-AF65-F5344CB8AC3E}">
        <p14:creationId xmlns:p14="http://schemas.microsoft.com/office/powerpoint/2010/main" val="155960280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52650" y="1601746"/>
            <a:ext cx="7886700" cy="566822"/>
          </a:xfrm>
          <a:prstGeom prst="rect">
            <a:avLst/>
          </a:prstGeom>
        </p:spPr>
        <p:txBody>
          <a:bodyPr vert="horz" wrap="square" lIns="0" tIns="12700" rIns="0" bIns="0" rtlCol="0" anchor="ctr">
            <a:spAutoFit/>
          </a:bodyPr>
          <a:lstStyle/>
          <a:p>
            <a:pPr marL="12700">
              <a:spcBef>
                <a:spcPts val="100"/>
              </a:spcBef>
            </a:pPr>
            <a:r>
              <a:rPr dirty="0"/>
              <a:t>A </a:t>
            </a:r>
            <a:r>
              <a:rPr spc="-5" dirty="0"/>
              <a:t>bit of</a:t>
            </a:r>
            <a:r>
              <a:rPr spc="-100" dirty="0"/>
              <a:t> </a:t>
            </a:r>
            <a:r>
              <a:rPr spc="-5" dirty="0"/>
              <a:t>history:</a:t>
            </a:r>
          </a:p>
        </p:txBody>
      </p:sp>
      <p:sp>
        <p:nvSpPr>
          <p:cNvPr id="3" name="object 3"/>
          <p:cNvSpPr txBox="1"/>
          <p:nvPr/>
        </p:nvSpPr>
        <p:spPr>
          <a:xfrm>
            <a:off x="2531300" y="236458"/>
            <a:ext cx="5179695" cy="1131078"/>
          </a:xfrm>
          <a:prstGeom prst="rect">
            <a:avLst/>
          </a:prstGeom>
        </p:spPr>
        <p:txBody>
          <a:bodyPr vert="horz" wrap="square" lIns="0" tIns="27939" rIns="0" bIns="0" rtlCol="0">
            <a:spAutoFit/>
          </a:bodyPr>
          <a:lstStyle/>
          <a:p>
            <a:pPr marL="12700" marR="141605">
              <a:lnSpc>
                <a:spcPts val="2850"/>
              </a:lnSpc>
              <a:spcBef>
                <a:spcPts val="219"/>
              </a:spcBef>
            </a:pPr>
            <a:r>
              <a:rPr sz="2400" b="1" spc="-5" dirty="0">
                <a:latin typeface="Arial"/>
                <a:cs typeface="Arial"/>
              </a:rPr>
              <a:t>Gradient-based learning applied</a:t>
            </a:r>
            <a:r>
              <a:rPr sz="2400" b="1" spc="-100" dirty="0">
                <a:latin typeface="Arial"/>
                <a:cs typeface="Arial"/>
              </a:rPr>
              <a:t> </a:t>
            </a:r>
            <a:r>
              <a:rPr sz="2400" b="1" dirty="0">
                <a:latin typeface="Arial"/>
                <a:cs typeface="Arial"/>
              </a:rPr>
              <a:t>to  </a:t>
            </a:r>
            <a:r>
              <a:rPr sz="2400" b="1" spc="-5" dirty="0">
                <a:latin typeface="Arial"/>
                <a:cs typeface="Arial"/>
              </a:rPr>
              <a:t>document</a:t>
            </a:r>
            <a:r>
              <a:rPr sz="2400" b="1" spc="-15" dirty="0">
                <a:latin typeface="Arial"/>
                <a:cs typeface="Arial"/>
              </a:rPr>
              <a:t> </a:t>
            </a:r>
            <a:r>
              <a:rPr sz="2400" b="1" spc="-5" dirty="0">
                <a:latin typeface="Arial"/>
                <a:cs typeface="Arial"/>
              </a:rPr>
              <a:t>recognition</a:t>
            </a:r>
            <a:endParaRPr sz="2400" dirty="0">
              <a:latin typeface="Arial"/>
              <a:cs typeface="Arial"/>
            </a:endParaRPr>
          </a:p>
          <a:p>
            <a:pPr marL="12700">
              <a:lnSpc>
                <a:spcPts val="2760"/>
              </a:lnSpc>
            </a:pPr>
            <a:r>
              <a:rPr sz="2400" i="1" spc="-5" dirty="0">
                <a:latin typeface="Arial"/>
                <a:cs typeface="Arial"/>
              </a:rPr>
              <a:t>[LeCun, Bottou, Bengio, Haffner</a:t>
            </a:r>
            <a:r>
              <a:rPr sz="2400" i="1" spc="-100" dirty="0">
                <a:latin typeface="Arial"/>
                <a:cs typeface="Arial"/>
              </a:rPr>
              <a:t> </a:t>
            </a:r>
            <a:r>
              <a:rPr sz="2400" i="1" spc="-5" dirty="0">
                <a:latin typeface="Arial"/>
                <a:cs typeface="Arial"/>
              </a:rPr>
              <a:t>1998]</a:t>
            </a:r>
            <a:endParaRPr sz="2400" dirty="0">
              <a:latin typeface="Arial"/>
              <a:cs typeface="Arial"/>
            </a:endParaRPr>
          </a:p>
        </p:txBody>
      </p:sp>
      <p:sp>
        <p:nvSpPr>
          <p:cNvPr id="4" name="object 4"/>
          <p:cNvSpPr txBox="1"/>
          <p:nvPr/>
        </p:nvSpPr>
        <p:spPr>
          <a:xfrm>
            <a:off x="6003461" y="4943352"/>
            <a:ext cx="657860" cy="228268"/>
          </a:xfrm>
          <a:prstGeom prst="rect">
            <a:avLst/>
          </a:prstGeom>
        </p:spPr>
        <p:txBody>
          <a:bodyPr vert="horz" wrap="square" lIns="0" tIns="12700" rIns="0" bIns="0" rtlCol="0">
            <a:spAutoFit/>
          </a:bodyPr>
          <a:lstStyle/>
          <a:p>
            <a:pPr marL="12700">
              <a:spcBef>
                <a:spcPts val="100"/>
              </a:spcBef>
            </a:pPr>
            <a:r>
              <a:rPr sz="1400" spc="-5" dirty="0">
                <a:latin typeface="Arial"/>
                <a:cs typeface="Arial"/>
              </a:rPr>
              <a:t>LeNet-5</a:t>
            </a:r>
            <a:endParaRPr sz="1400">
              <a:latin typeface="Arial"/>
              <a:cs typeface="Arial"/>
            </a:endParaRPr>
          </a:p>
        </p:txBody>
      </p:sp>
      <p:sp>
        <p:nvSpPr>
          <p:cNvPr id="5" name="object 5"/>
          <p:cNvSpPr/>
          <p:nvPr/>
        </p:nvSpPr>
        <p:spPr>
          <a:xfrm>
            <a:off x="3222234" y="3066170"/>
            <a:ext cx="6086150" cy="1850946"/>
          </a:xfrm>
          <a:prstGeom prst="rect">
            <a:avLst/>
          </a:prstGeom>
          <a:blipFill>
            <a:blip r:embed="rId2" cstate="print"/>
            <a:stretch>
              <a:fillRect/>
            </a:stretch>
          </a:blipFill>
        </p:spPr>
        <p:txBody>
          <a:bodyPr wrap="square" lIns="0" tIns="0" rIns="0" bIns="0" rtlCol="0"/>
          <a:lstStyle/>
          <a:p>
            <a:endParaRPr/>
          </a:p>
        </p:txBody>
      </p:sp>
      <p:sp>
        <p:nvSpPr>
          <p:cNvPr id="6" name="object 6"/>
          <p:cNvSpPr txBox="1"/>
          <p:nvPr/>
        </p:nvSpPr>
        <p:spPr>
          <a:xfrm>
            <a:off x="6923120" y="5562145"/>
            <a:ext cx="1238885" cy="294953"/>
          </a:xfrm>
          <a:prstGeom prst="rect">
            <a:avLst/>
          </a:prstGeom>
        </p:spPr>
        <p:txBody>
          <a:bodyPr vert="horz" wrap="square" lIns="0" tIns="0" rIns="0" bIns="0" rtlCol="0">
            <a:spAutoFit/>
          </a:bodyPr>
          <a:lstStyle/>
          <a:p>
            <a:pPr marL="12700">
              <a:lnSpc>
                <a:spcPts val="2310"/>
              </a:lnSpc>
            </a:pPr>
            <a:r>
              <a:rPr sz="2000" spc="-5" dirty="0">
                <a:solidFill>
                  <a:srgbClr val="FFFFFF"/>
                </a:solidFill>
                <a:latin typeface="Arial"/>
                <a:cs typeface="Arial"/>
              </a:rPr>
              <a:t>Lecture </a:t>
            </a:r>
            <a:r>
              <a:rPr sz="2000" dirty="0">
                <a:solidFill>
                  <a:srgbClr val="FFFFFF"/>
                </a:solidFill>
                <a:latin typeface="Arial"/>
                <a:cs typeface="Arial"/>
              </a:rPr>
              <a:t>5</a:t>
            </a:r>
            <a:r>
              <a:rPr sz="2000" spc="-90" dirty="0">
                <a:solidFill>
                  <a:srgbClr val="FFFFFF"/>
                </a:solidFill>
                <a:latin typeface="Arial"/>
                <a:cs typeface="Arial"/>
              </a:rPr>
              <a:t> </a:t>
            </a:r>
            <a:r>
              <a:rPr sz="2000" dirty="0">
                <a:solidFill>
                  <a:srgbClr val="FFFFFF"/>
                </a:solidFill>
                <a:latin typeface="Arial"/>
                <a:cs typeface="Arial"/>
              </a:rPr>
              <a:t>-</a:t>
            </a:r>
            <a:endParaRPr sz="2000">
              <a:latin typeface="Arial"/>
              <a:cs typeface="Arial"/>
            </a:endParaRPr>
          </a:p>
        </p:txBody>
      </p:sp>
      <p:sp>
        <p:nvSpPr>
          <p:cNvPr id="7" name="object 7"/>
          <p:cNvSpPr txBox="1">
            <a:spLocks noGrp="1"/>
          </p:cNvSpPr>
          <p:nvPr>
            <p:ph type="dt" sz="half" idx="4294967295"/>
          </p:nvPr>
        </p:nvSpPr>
        <p:spPr>
          <a:xfrm>
            <a:off x="628650" y="6356351"/>
            <a:ext cx="2057400" cy="365125"/>
          </a:xfrm>
          <a:prstGeom prst="rect">
            <a:avLst/>
          </a:prstGeom>
        </p:spPr>
        <p:txBody>
          <a:bodyPr vert="horz" wrap="square" lIns="91440" tIns="45720" rIns="91440" bIns="45720" rtlCol="0" anchor="ctr">
            <a:spAutoFit/>
          </a:bodyPr>
          <a:lstStyle>
            <a:defPPr>
              <a:defRPr lang="zh-TW"/>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2310"/>
              </a:lnSpc>
            </a:pPr>
            <a:fld id="{4D3A1796-FE4F-4CE2-AA60-E861BA6E0949}" type="datetimeFigureOut">
              <a:rPr lang="zh-TW" altLang="en-US" smtClean="0"/>
              <a:pPr marL="12700">
                <a:lnSpc>
                  <a:spcPts val="2310"/>
                </a:lnSpc>
              </a:pPr>
              <a:t>2024/4/20</a:t>
            </a:fld>
            <a:endParaRPr spc="-5" dirty="0"/>
          </a:p>
        </p:txBody>
      </p:sp>
      <p:sp>
        <p:nvSpPr>
          <p:cNvPr id="8" name="object 8"/>
          <p:cNvSpPr txBox="1">
            <a:spLocks noGrp="1"/>
          </p:cNvSpPr>
          <p:nvPr>
            <p:ph type="ftr" sz="quarter" idx="4294967295"/>
          </p:nvPr>
        </p:nvSpPr>
        <p:spPr>
          <a:xfrm>
            <a:off x="3028950" y="6356351"/>
            <a:ext cx="3086100" cy="365125"/>
          </a:xfrm>
          <a:prstGeom prst="rect">
            <a:avLst/>
          </a:prstGeom>
        </p:spPr>
        <p:txBody>
          <a:bodyPr vert="horz" wrap="square" lIns="91440" tIns="45720" rIns="91440" bIns="45720" rtlCol="0" anchor="ctr">
            <a:spAutoFit/>
          </a:bodyPr>
          <a:lstStyle>
            <a:defPPr>
              <a:defRPr lang="zh-TW"/>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2090"/>
              </a:lnSpc>
            </a:pPr>
            <a:endParaRPr spc="-5" dirty="0"/>
          </a:p>
        </p:txBody>
      </p:sp>
      <p:sp>
        <p:nvSpPr>
          <p:cNvPr id="9" name="object 9"/>
          <p:cNvSpPr txBox="1"/>
          <p:nvPr/>
        </p:nvSpPr>
        <p:spPr>
          <a:xfrm>
            <a:off x="8252702" y="5570690"/>
            <a:ext cx="327025" cy="269304"/>
          </a:xfrm>
          <a:prstGeom prst="rect">
            <a:avLst/>
          </a:prstGeom>
        </p:spPr>
        <p:txBody>
          <a:bodyPr vert="horz" wrap="square" lIns="0" tIns="0" rIns="0" bIns="0" rtlCol="0">
            <a:spAutoFit/>
          </a:bodyPr>
          <a:lstStyle/>
          <a:p>
            <a:pPr marL="12700">
              <a:lnSpc>
                <a:spcPts val="2050"/>
              </a:lnSpc>
            </a:pPr>
            <a:r>
              <a:rPr sz="3000" spc="-284" baseline="-6944" dirty="0">
                <a:solidFill>
                  <a:srgbClr val="FFFFFF"/>
                </a:solidFill>
                <a:latin typeface="Arial"/>
                <a:cs typeface="Arial"/>
              </a:rPr>
              <a:t>1</a:t>
            </a:r>
            <a:r>
              <a:rPr sz="1300" spc="-540" dirty="0">
                <a:latin typeface="Arial"/>
                <a:cs typeface="Arial"/>
              </a:rPr>
              <a:t>1</a:t>
            </a:r>
            <a:r>
              <a:rPr sz="3000" spc="-869" baseline="-6944" dirty="0">
                <a:solidFill>
                  <a:srgbClr val="FFFFFF"/>
                </a:solidFill>
                <a:latin typeface="Arial"/>
                <a:cs typeface="Arial"/>
              </a:rPr>
              <a:t>4</a:t>
            </a:r>
            <a:r>
              <a:rPr sz="1300" spc="-5" dirty="0">
                <a:latin typeface="Arial"/>
                <a:cs typeface="Arial"/>
              </a:rPr>
              <a:t>4</a:t>
            </a:r>
            <a:endParaRPr sz="1300">
              <a:latin typeface="Arial"/>
              <a:cs typeface="Arial"/>
            </a:endParaRPr>
          </a:p>
        </p:txBody>
      </p:sp>
    </p:spTree>
    <p:extLst>
      <p:ext uri="{BB962C8B-B14F-4D97-AF65-F5344CB8AC3E}">
        <p14:creationId xmlns:p14="http://schemas.microsoft.com/office/powerpoint/2010/main" val="226636738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AlexNet</a:t>
            </a:r>
            <a:r>
              <a:rPr lang="en-US" dirty="0"/>
              <a:t> 2012</a:t>
            </a:r>
          </a:p>
        </p:txBody>
      </p:sp>
      <p:sp>
        <p:nvSpPr>
          <p:cNvPr id="3" name="Content Placeholder 2"/>
          <p:cNvSpPr>
            <a:spLocks noGrp="1"/>
          </p:cNvSpPr>
          <p:nvPr>
            <p:ph idx="1"/>
          </p:nvPr>
        </p:nvSpPr>
        <p:spPr>
          <a:xfrm>
            <a:off x="2138855" y="1334200"/>
            <a:ext cx="8229600" cy="4525963"/>
          </a:xfrm>
        </p:spPr>
        <p:txBody>
          <a:bodyPr>
            <a:normAutofit fontScale="85000" lnSpcReduction="10000"/>
          </a:bodyPr>
          <a:lstStyle/>
          <a:p>
            <a:pPr marL="0" indent="0">
              <a:buNone/>
            </a:pPr>
            <a:endParaRPr lang="en-US" dirty="0"/>
          </a:p>
          <a:p>
            <a:endParaRPr lang="en-US" dirty="0"/>
          </a:p>
          <a:p>
            <a:r>
              <a:rPr lang="en-US" dirty="0"/>
              <a:t>A strong prior has very low entropy, e.g. a Gaussian with low variance</a:t>
            </a:r>
          </a:p>
          <a:p>
            <a:r>
              <a:rPr lang="en-US" dirty="0"/>
              <a:t>An infinitely strong prior says that some parameters are forbidden, and places zero probability on them</a:t>
            </a:r>
          </a:p>
          <a:p>
            <a:r>
              <a:rPr lang="en-US" dirty="0"/>
              <a:t>The convolution ‘prior’ says the identical and zero weights</a:t>
            </a:r>
          </a:p>
          <a:p>
            <a:r>
              <a:rPr lang="en-US" dirty="0"/>
              <a:t>The pooling forces the invariance of small translations</a:t>
            </a:r>
          </a:p>
        </p:txBody>
      </p:sp>
      <p:pic>
        <p:nvPicPr>
          <p:cNvPr id="4" name="Picture 3"/>
          <p:cNvPicPr>
            <a:picLocks noChangeAspect="1"/>
          </p:cNvPicPr>
          <p:nvPr/>
        </p:nvPicPr>
        <p:blipFill>
          <a:blip r:embed="rId2"/>
          <a:stretch>
            <a:fillRect/>
          </a:stretch>
        </p:blipFill>
        <p:spPr>
          <a:xfrm>
            <a:off x="1760813" y="1453262"/>
            <a:ext cx="8670375" cy="4287837"/>
          </a:xfrm>
          <a:prstGeom prst="rect">
            <a:avLst/>
          </a:prstGeom>
        </p:spPr>
      </p:pic>
    </p:spTree>
    <p:extLst>
      <p:ext uri="{BB962C8B-B14F-4D97-AF65-F5344CB8AC3E}">
        <p14:creationId xmlns:p14="http://schemas.microsoft.com/office/powerpoint/2010/main" val="79535173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075826" y="4465909"/>
            <a:ext cx="4329145" cy="8751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767024" y="1004511"/>
            <a:ext cx="5077460" cy="1603003"/>
          </a:xfrm>
          <a:prstGeom prst="rect">
            <a:avLst/>
          </a:prstGeom>
        </p:spPr>
        <p:txBody>
          <a:bodyPr vert="horz" wrap="square" lIns="0" tIns="12700" rIns="0" bIns="0" rtlCol="0">
            <a:spAutoFit/>
          </a:bodyPr>
          <a:lstStyle/>
          <a:p>
            <a:pPr marL="12700">
              <a:spcBef>
                <a:spcPts val="100"/>
              </a:spcBef>
            </a:pPr>
            <a:r>
              <a:rPr sz="3000" dirty="0">
                <a:latin typeface="Arial"/>
                <a:cs typeface="Arial"/>
              </a:rPr>
              <a:t>A </a:t>
            </a:r>
            <a:r>
              <a:rPr sz="3000" spc="-5" dirty="0">
                <a:latin typeface="Arial"/>
                <a:cs typeface="Arial"/>
              </a:rPr>
              <a:t>bit of</a:t>
            </a:r>
            <a:r>
              <a:rPr sz="3000" spc="-25" dirty="0">
                <a:latin typeface="Arial"/>
                <a:cs typeface="Arial"/>
              </a:rPr>
              <a:t> </a:t>
            </a:r>
            <a:r>
              <a:rPr sz="3000" spc="-5" dirty="0">
                <a:latin typeface="Arial"/>
                <a:cs typeface="Arial"/>
              </a:rPr>
              <a:t>history:</a:t>
            </a:r>
            <a:endParaRPr sz="3000">
              <a:latin typeface="Arial"/>
              <a:cs typeface="Arial"/>
            </a:endParaRPr>
          </a:p>
          <a:p>
            <a:pPr marL="12700" marR="5080">
              <a:lnSpc>
                <a:spcPts val="2850"/>
              </a:lnSpc>
              <a:spcBef>
                <a:spcPts val="140"/>
              </a:spcBef>
            </a:pPr>
            <a:r>
              <a:rPr sz="2400" b="1" spc="-5" dirty="0">
                <a:latin typeface="Arial"/>
                <a:cs typeface="Arial"/>
              </a:rPr>
              <a:t>ImageNet Classification with Deep  Convolutional Neural Networks  </a:t>
            </a:r>
            <a:r>
              <a:rPr sz="2400" i="1" spc="-5" dirty="0">
                <a:latin typeface="Arial"/>
                <a:cs typeface="Arial"/>
              </a:rPr>
              <a:t>[Krizhevsky, Sutskever, Hinton,</a:t>
            </a:r>
            <a:r>
              <a:rPr sz="2400" i="1" spc="-100" dirty="0">
                <a:latin typeface="Arial"/>
                <a:cs typeface="Arial"/>
              </a:rPr>
              <a:t> </a:t>
            </a:r>
            <a:r>
              <a:rPr sz="2400" i="1" spc="-5" dirty="0">
                <a:latin typeface="Arial"/>
                <a:cs typeface="Arial"/>
              </a:rPr>
              <a:t>2012]</a:t>
            </a:r>
            <a:endParaRPr sz="2400">
              <a:latin typeface="Arial"/>
              <a:cs typeface="Arial"/>
            </a:endParaRPr>
          </a:p>
        </p:txBody>
      </p:sp>
      <p:sp>
        <p:nvSpPr>
          <p:cNvPr id="4" name="object 4"/>
          <p:cNvSpPr/>
          <p:nvPr/>
        </p:nvSpPr>
        <p:spPr>
          <a:xfrm>
            <a:off x="3661597" y="2755196"/>
            <a:ext cx="5238739" cy="1638296"/>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3656835" y="2750435"/>
            <a:ext cx="5248275" cy="1647825"/>
          </a:xfrm>
          <a:custGeom>
            <a:avLst/>
            <a:gdLst/>
            <a:ahLst/>
            <a:cxnLst/>
            <a:rect l="l" t="t" r="r" b="b"/>
            <a:pathLst>
              <a:path w="5248275" h="1647825">
                <a:moveTo>
                  <a:pt x="0" y="0"/>
                </a:moveTo>
                <a:lnTo>
                  <a:pt x="5248251" y="0"/>
                </a:lnTo>
                <a:lnTo>
                  <a:pt x="5248251" y="1647809"/>
                </a:lnTo>
                <a:lnTo>
                  <a:pt x="0" y="1647809"/>
                </a:lnTo>
                <a:lnTo>
                  <a:pt x="0" y="0"/>
                </a:lnTo>
                <a:close/>
              </a:path>
            </a:pathLst>
          </a:custGeom>
          <a:ln w="9524">
            <a:solidFill>
              <a:srgbClr val="666666"/>
            </a:solidFill>
          </a:ln>
        </p:spPr>
        <p:txBody>
          <a:bodyPr wrap="square" lIns="0" tIns="0" rIns="0" bIns="0" rtlCol="0"/>
          <a:lstStyle/>
          <a:p>
            <a:endParaRPr/>
          </a:p>
        </p:txBody>
      </p:sp>
      <p:sp>
        <p:nvSpPr>
          <p:cNvPr id="6" name="object 6"/>
          <p:cNvSpPr txBox="1"/>
          <p:nvPr/>
        </p:nvSpPr>
        <p:spPr>
          <a:xfrm>
            <a:off x="5516242" y="4575828"/>
            <a:ext cx="1296035" cy="391160"/>
          </a:xfrm>
          <a:prstGeom prst="rect">
            <a:avLst/>
          </a:prstGeom>
        </p:spPr>
        <p:txBody>
          <a:bodyPr vert="horz" wrap="square" lIns="0" tIns="12700" rIns="0" bIns="0" rtlCol="0">
            <a:spAutoFit/>
          </a:bodyPr>
          <a:lstStyle/>
          <a:p>
            <a:pPr marL="12700">
              <a:spcBef>
                <a:spcPts val="100"/>
              </a:spcBef>
            </a:pPr>
            <a:r>
              <a:rPr sz="2400" dirty="0">
                <a:latin typeface="Arial"/>
                <a:cs typeface="Arial"/>
              </a:rPr>
              <a:t>“AlexNet”</a:t>
            </a:r>
            <a:endParaRPr sz="2400">
              <a:latin typeface="Arial"/>
              <a:cs typeface="Arial"/>
            </a:endParaRPr>
          </a:p>
        </p:txBody>
      </p:sp>
      <p:sp>
        <p:nvSpPr>
          <p:cNvPr id="7" name="object 7"/>
          <p:cNvSpPr txBox="1"/>
          <p:nvPr/>
        </p:nvSpPr>
        <p:spPr>
          <a:xfrm>
            <a:off x="6923120" y="5562145"/>
            <a:ext cx="1238885" cy="294953"/>
          </a:xfrm>
          <a:prstGeom prst="rect">
            <a:avLst/>
          </a:prstGeom>
        </p:spPr>
        <p:txBody>
          <a:bodyPr vert="horz" wrap="square" lIns="0" tIns="0" rIns="0" bIns="0" rtlCol="0">
            <a:spAutoFit/>
          </a:bodyPr>
          <a:lstStyle/>
          <a:p>
            <a:pPr marL="12700">
              <a:lnSpc>
                <a:spcPts val="2310"/>
              </a:lnSpc>
            </a:pPr>
            <a:r>
              <a:rPr sz="2000" spc="-5" dirty="0">
                <a:solidFill>
                  <a:srgbClr val="FFFFFF"/>
                </a:solidFill>
                <a:latin typeface="Arial"/>
                <a:cs typeface="Arial"/>
              </a:rPr>
              <a:t>Lecture </a:t>
            </a:r>
            <a:r>
              <a:rPr sz="2000" dirty="0">
                <a:solidFill>
                  <a:srgbClr val="FFFFFF"/>
                </a:solidFill>
                <a:latin typeface="Arial"/>
                <a:cs typeface="Arial"/>
              </a:rPr>
              <a:t>5</a:t>
            </a:r>
            <a:r>
              <a:rPr sz="2000" spc="-90" dirty="0">
                <a:solidFill>
                  <a:srgbClr val="FFFFFF"/>
                </a:solidFill>
                <a:latin typeface="Arial"/>
                <a:cs typeface="Arial"/>
              </a:rPr>
              <a:t> </a:t>
            </a:r>
            <a:r>
              <a:rPr sz="2000" dirty="0">
                <a:solidFill>
                  <a:srgbClr val="FFFFFF"/>
                </a:solidFill>
                <a:latin typeface="Arial"/>
                <a:cs typeface="Arial"/>
              </a:rPr>
              <a:t>-</a:t>
            </a:r>
            <a:endParaRPr sz="2000">
              <a:latin typeface="Arial"/>
              <a:cs typeface="Arial"/>
            </a:endParaRPr>
          </a:p>
        </p:txBody>
      </p:sp>
    </p:spTree>
    <p:extLst>
      <p:ext uri="{BB962C8B-B14F-4D97-AF65-F5344CB8AC3E}">
        <p14:creationId xmlns:p14="http://schemas.microsoft.com/office/powerpoint/2010/main" val="277767359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Convolutional Layer</a:t>
            </a:r>
            <a:endParaRPr sz="4267" dirty="0"/>
          </a:p>
        </p:txBody>
      </p:sp>
      <p:pic>
        <p:nvPicPr>
          <p:cNvPr id="2" name="Picture 1"/>
          <p:cNvPicPr>
            <a:picLocks noChangeAspect="1"/>
          </p:cNvPicPr>
          <p:nvPr/>
        </p:nvPicPr>
        <p:blipFill>
          <a:blip r:embed="rId2"/>
          <a:stretch>
            <a:fillRect/>
          </a:stretch>
        </p:blipFill>
        <p:spPr>
          <a:xfrm>
            <a:off x="234238" y="1540934"/>
            <a:ext cx="11655789" cy="4632721"/>
          </a:xfrm>
          <a:prstGeom prst="rect">
            <a:avLst/>
          </a:prstGeom>
        </p:spPr>
      </p:pic>
    </p:spTree>
    <p:extLst>
      <p:ext uri="{BB962C8B-B14F-4D97-AF65-F5344CB8AC3E}">
        <p14:creationId xmlns:p14="http://schemas.microsoft.com/office/powerpoint/2010/main" val="4093169349"/>
      </p:ext>
    </p:extLst>
  </p:cSld>
  <p:clrMapOvr>
    <a:masterClrMapping/>
  </p:clrMapOvr>
  <p:transition spd="med"/>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Convolutional Layer</a:t>
            </a:r>
            <a:endParaRPr sz="4267" dirty="0"/>
          </a:p>
        </p:txBody>
      </p:sp>
      <p:pic>
        <p:nvPicPr>
          <p:cNvPr id="2" name="Picture 1"/>
          <p:cNvPicPr>
            <a:picLocks noChangeAspect="1"/>
          </p:cNvPicPr>
          <p:nvPr/>
        </p:nvPicPr>
        <p:blipFill rotWithShape="1">
          <a:blip r:embed="rId2"/>
          <a:srcRect l="4383" t="28145" r="66416" b="8255"/>
          <a:stretch/>
        </p:blipFill>
        <p:spPr>
          <a:xfrm>
            <a:off x="1312333" y="1121165"/>
            <a:ext cx="3403600" cy="2946400"/>
          </a:xfrm>
          <a:prstGeom prst="rect">
            <a:avLst/>
          </a:prstGeom>
          <a:scene3d>
            <a:camera prst="isometricOffAxis1Right"/>
            <a:lightRig rig="threePt" dir="t"/>
          </a:scene3d>
        </p:spPr>
      </p:pic>
      <p:pic>
        <p:nvPicPr>
          <p:cNvPr id="4" name="Picture 3"/>
          <p:cNvPicPr>
            <a:picLocks noChangeAspect="1"/>
          </p:cNvPicPr>
          <p:nvPr/>
        </p:nvPicPr>
        <p:blipFill rotWithShape="1">
          <a:blip r:embed="rId2"/>
          <a:srcRect l="64092" t="24490" r="5690" b="8256"/>
          <a:stretch/>
        </p:blipFill>
        <p:spPr>
          <a:xfrm>
            <a:off x="6629400" y="3149601"/>
            <a:ext cx="3522133" cy="3115735"/>
          </a:xfrm>
          <a:prstGeom prst="rect">
            <a:avLst/>
          </a:prstGeom>
          <a:scene3d>
            <a:camera prst="isometricOffAxis1Right"/>
            <a:lightRig rig="threePt" dir="t"/>
          </a:scene3d>
        </p:spPr>
      </p:pic>
      <p:pic>
        <p:nvPicPr>
          <p:cNvPr id="5" name="Picture 4"/>
          <p:cNvPicPr>
            <a:picLocks noChangeAspect="1"/>
          </p:cNvPicPr>
          <p:nvPr/>
        </p:nvPicPr>
        <p:blipFill rotWithShape="1">
          <a:blip r:embed="rId2"/>
          <a:srcRect l="35618" t="33627" r="44770" b="15200"/>
          <a:stretch/>
        </p:blipFill>
        <p:spPr>
          <a:xfrm>
            <a:off x="4715933" y="2133601"/>
            <a:ext cx="2286000" cy="2370667"/>
          </a:xfrm>
          <a:prstGeom prst="rect">
            <a:avLst/>
          </a:prstGeom>
          <a:scene3d>
            <a:camera prst="isometricOffAxis1Right"/>
            <a:lightRig rig="threePt" dir="t"/>
          </a:scene3d>
        </p:spPr>
      </p:pic>
      <p:grpSp>
        <p:nvGrpSpPr>
          <p:cNvPr id="36" name="Group 35"/>
          <p:cNvGrpSpPr/>
          <p:nvPr/>
        </p:nvGrpSpPr>
        <p:grpSpPr>
          <a:xfrm>
            <a:off x="3022600" y="1900099"/>
            <a:ext cx="5799667" cy="2777904"/>
            <a:chOff x="2266950" y="1425074"/>
            <a:chExt cx="4349750" cy="2083428"/>
          </a:xfrm>
        </p:grpSpPr>
        <p:cxnSp>
          <p:nvCxnSpPr>
            <p:cNvPr id="6" name="Straight Arrow Connector 5"/>
            <p:cNvCxnSpPr/>
            <p:nvPr/>
          </p:nvCxnSpPr>
          <p:spPr>
            <a:xfrm>
              <a:off x="3225800" y="1425074"/>
              <a:ext cx="3390900" cy="2042026"/>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9" name="Straight Arrow Connector 8"/>
            <p:cNvCxnSpPr/>
            <p:nvPr/>
          </p:nvCxnSpPr>
          <p:spPr>
            <a:xfrm>
              <a:off x="2832100" y="1469900"/>
              <a:ext cx="3784600" cy="1997200"/>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14" name="Straight Arrow Connector 13"/>
            <p:cNvCxnSpPr/>
            <p:nvPr/>
          </p:nvCxnSpPr>
          <p:spPr>
            <a:xfrm>
              <a:off x="2362200" y="1469900"/>
              <a:ext cx="4254500" cy="1997200"/>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17" name="Straight Arrow Connector 16"/>
            <p:cNvCxnSpPr/>
            <p:nvPr/>
          </p:nvCxnSpPr>
          <p:spPr>
            <a:xfrm>
              <a:off x="2266950" y="1945774"/>
              <a:ext cx="4349750" cy="1562728"/>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24" name="Straight Arrow Connector 23"/>
            <p:cNvCxnSpPr/>
            <p:nvPr/>
          </p:nvCxnSpPr>
          <p:spPr>
            <a:xfrm>
              <a:off x="2705100" y="1778000"/>
              <a:ext cx="3911600" cy="1689100"/>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27" name="Straight Arrow Connector 26"/>
            <p:cNvCxnSpPr/>
            <p:nvPr/>
          </p:nvCxnSpPr>
          <p:spPr>
            <a:xfrm>
              <a:off x="2266950" y="2280988"/>
              <a:ext cx="4349750" cy="1186112"/>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30" name="Straight Arrow Connector 29"/>
            <p:cNvCxnSpPr/>
            <p:nvPr/>
          </p:nvCxnSpPr>
          <p:spPr>
            <a:xfrm>
              <a:off x="3124200" y="2096524"/>
              <a:ext cx="3492500" cy="1370576"/>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33" name="Straight Arrow Connector 32"/>
            <p:cNvCxnSpPr/>
            <p:nvPr/>
          </p:nvCxnSpPr>
          <p:spPr>
            <a:xfrm>
              <a:off x="2705100" y="2280988"/>
              <a:ext cx="3911600" cy="1178425"/>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19676138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35618" t="33627" r="44770" b="15200"/>
          <a:stretch/>
        </p:blipFill>
        <p:spPr>
          <a:xfrm>
            <a:off x="6493933" y="749049"/>
            <a:ext cx="2286000" cy="2370667"/>
          </a:xfrm>
          <a:prstGeom prst="rect">
            <a:avLst/>
          </a:prstGeom>
          <a:scene3d>
            <a:camera prst="isometricOffAxis1Right"/>
            <a:lightRig rig="threePt" dir="t"/>
          </a:scene3d>
        </p:spPr>
      </p:pic>
      <p:sp>
        <p:nvSpPr>
          <p:cNvPr id="3"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Convolutional Layer</a:t>
            </a:r>
            <a:endParaRPr sz="4267" dirty="0"/>
          </a:p>
        </p:txBody>
      </p:sp>
      <p:pic>
        <p:nvPicPr>
          <p:cNvPr id="2" name="Picture 1"/>
          <p:cNvPicPr>
            <a:picLocks noChangeAspect="1"/>
          </p:cNvPicPr>
          <p:nvPr/>
        </p:nvPicPr>
        <p:blipFill rotWithShape="1">
          <a:blip r:embed="rId2"/>
          <a:srcRect l="4383" t="28145" r="66416" b="8255"/>
          <a:stretch/>
        </p:blipFill>
        <p:spPr>
          <a:xfrm>
            <a:off x="1312333" y="1121165"/>
            <a:ext cx="3403600" cy="2946400"/>
          </a:xfrm>
          <a:prstGeom prst="rect">
            <a:avLst/>
          </a:prstGeom>
          <a:scene3d>
            <a:camera prst="isometricOffAxis1Right"/>
            <a:lightRig rig="threePt" dir="t"/>
          </a:scene3d>
        </p:spPr>
      </p:pic>
      <p:pic>
        <p:nvPicPr>
          <p:cNvPr id="4" name="Picture 3"/>
          <p:cNvPicPr>
            <a:picLocks noChangeAspect="1"/>
          </p:cNvPicPr>
          <p:nvPr/>
        </p:nvPicPr>
        <p:blipFill rotWithShape="1">
          <a:blip r:embed="rId2"/>
          <a:srcRect l="64092" t="24490" r="5690" b="8256"/>
          <a:stretch/>
        </p:blipFill>
        <p:spPr>
          <a:xfrm>
            <a:off x="6629400" y="3149601"/>
            <a:ext cx="3522133" cy="3115735"/>
          </a:xfrm>
          <a:prstGeom prst="rect">
            <a:avLst/>
          </a:prstGeom>
          <a:scene3d>
            <a:camera prst="isometricOffAxis1Right"/>
            <a:lightRig rig="threePt" dir="t"/>
          </a:scene3d>
        </p:spPr>
      </p:pic>
      <p:grpSp>
        <p:nvGrpSpPr>
          <p:cNvPr id="36" name="Group 35"/>
          <p:cNvGrpSpPr/>
          <p:nvPr/>
        </p:nvGrpSpPr>
        <p:grpSpPr>
          <a:xfrm>
            <a:off x="3022600" y="1900099"/>
            <a:ext cx="5799667" cy="2777904"/>
            <a:chOff x="2266950" y="1425074"/>
            <a:chExt cx="4349750" cy="2083428"/>
          </a:xfrm>
        </p:grpSpPr>
        <p:cxnSp>
          <p:nvCxnSpPr>
            <p:cNvPr id="6" name="Straight Arrow Connector 5"/>
            <p:cNvCxnSpPr/>
            <p:nvPr/>
          </p:nvCxnSpPr>
          <p:spPr>
            <a:xfrm>
              <a:off x="3225800" y="1425074"/>
              <a:ext cx="3390900" cy="2042026"/>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9" name="Straight Arrow Connector 8"/>
            <p:cNvCxnSpPr/>
            <p:nvPr/>
          </p:nvCxnSpPr>
          <p:spPr>
            <a:xfrm>
              <a:off x="2832100" y="1469900"/>
              <a:ext cx="3784600" cy="1997200"/>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14" name="Straight Arrow Connector 13"/>
            <p:cNvCxnSpPr/>
            <p:nvPr/>
          </p:nvCxnSpPr>
          <p:spPr>
            <a:xfrm>
              <a:off x="2362200" y="1469900"/>
              <a:ext cx="4254500" cy="1997200"/>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17" name="Straight Arrow Connector 16"/>
            <p:cNvCxnSpPr/>
            <p:nvPr/>
          </p:nvCxnSpPr>
          <p:spPr>
            <a:xfrm>
              <a:off x="2266950" y="1945774"/>
              <a:ext cx="4349750" cy="1562728"/>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24" name="Straight Arrow Connector 23"/>
            <p:cNvCxnSpPr/>
            <p:nvPr/>
          </p:nvCxnSpPr>
          <p:spPr>
            <a:xfrm>
              <a:off x="2705100" y="1778000"/>
              <a:ext cx="3911600" cy="1689100"/>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27" name="Straight Arrow Connector 26"/>
            <p:cNvCxnSpPr/>
            <p:nvPr/>
          </p:nvCxnSpPr>
          <p:spPr>
            <a:xfrm>
              <a:off x="2266950" y="2280988"/>
              <a:ext cx="4349750" cy="1186112"/>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30" name="Straight Arrow Connector 29"/>
            <p:cNvCxnSpPr/>
            <p:nvPr/>
          </p:nvCxnSpPr>
          <p:spPr>
            <a:xfrm>
              <a:off x="3124200" y="2096524"/>
              <a:ext cx="3492500" cy="1370576"/>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33" name="Straight Arrow Connector 32"/>
            <p:cNvCxnSpPr/>
            <p:nvPr/>
          </p:nvCxnSpPr>
          <p:spPr>
            <a:xfrm>
              <a:off x="2705100" y="2280988"/>
              <a:ext cx="3911600" cy="1178425"/>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grpSp>
      <p:sp>
        <p:nvSpPr>
          <p:cNvPr id="15" name="TextBox 14"/>
          <p:cNvSpPr txBox="1"/>
          <p:nvPr/>
        </p:nvSpPr>
        <p:spPr>
          <a:xfrm>
            <a:off x="8759215" y="1642943"/>
            <a:ext cx="1136463"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70C0"/>
                </a:solidFill>
                <a:latin typeface="Calibri"/>
                <a:ea typeface="Calibri"/>
                <a:cs typeface="Calibri"/>
                <a:sym typeface="Calibri"/>
              </a:rPr>
              <a:t>Weights</a:t>
            </a:r>
          </a:p>
        </p:txBody>
      </p:sp>
    </p:spTree>
    <p:extLst>
      <p:ext uri="{BB962C8B-B14F-4D97-AF65-F5344CB8AC3E}">
        <p14:creationId xmlns:p14="http://schemas.microsoft.com/office/powerpoint/2010/main" val="827833563"/>
      </p:ext>
    </p:extLst>
  </p:cSld>
  <p:clrMapOvr>
    <a:masterClrMapping/>
  </p:clrMapOvr>
  <p:transition spd="med"/>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srcRect r="66667" b="3968"/>
          <a:stretch/>
        </p:blipFill>
        <p:spPr>
          <a:xfrm>
            <a:off x="1227667" y="1073038"/>
            <a:ext cx="3543816" cy="2941053"/>
          </a:xfrm>
          <a:prstGeom prst="rect">
            <a:avLst/>
          </a:prstGeom>
          <a:scene3d>
            <a:camera prst="isometricOffAxis1Right"/>
            <a:lightRig rig="threePt" dir="t"/>
          </a:scene3d>
        </p:spPr>
      </p:pic>
      <p:pic>
        <p:nvPicPr>
          <p:cNvPr id="5" name="Picture 4"/>
          <p:cNvPicPr>
            <a:picLocks noChangeAspect="1"/>
          </p:cNvPicPr>
          <p:nvPr/>
        </p:nvPicPr>
        <p:blipFill rotWithShape="1">
          <a:blip r:embed="rId3"/>
          <a:srcRect l="35618" t="33627" r="44770" b="15200"/>
          <a:stretch/>
        </p:blipFill>
        <p:spPr>
          <a:xfrm>
            <a:off x="6493933" y="749049"/>
            <a:ext cx="2286000" cy="2370667"/>
          </a:xfrm>
          <a:prstGeom prst="rect">
            <a:avLst/>
          </a:prstGeom>
          <a:scene3d>
            <a:camera prst="isometricOffAxis1Right"/>
            <a:lightRig rig="threePt" dir="t"/>
          </a:scene3d>
        </p:spPr>
      </p:pic>
      <p:sp>
        <p:nvSpPr>
          <p:cNvPr id="3"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Convolutional Layer</a:t>
            </a:r>
            <a:endParaRPr sz="4267" dirty="0"/>
          </a:p>
        </p:txBody>
      </p:sp>
      <p:pic>
        <p:nvPicPr>
          <p:cNvPr id="4" name="Picture 3"/>
          <p:cNvPicPr>
            <a:picLocks noChangeAspect="1"/>
          </p:cNvPicPr>
          <p:nvPr/>
        </p:nvPicPr>
        <p:blipFill rotWithShape="1">
          <a:blip r:embed="rId3"/>
          <a:srcRect l="64092" t="24490" r="5690" b="8256"/>
          <a:stretch/>
        </p:blipFill>
        <p:spPr>
          <a:xfrm>
            <a:off x="6629400" y="3149601"/>
            <a:ext cx="3522133" cy="3115735"/>
          </a:xfrm>
          <a:prstGeom prst="rect">
            <a:avLst/>
          </a:prstGeom>
          <a:scene3d>
            <a:camera prst="isometricOffAxis1Right"/>
            <a:lightRig rig="threePt" dir="t"/>
          </a:scene3d>
        </p:spPr>
      </p:pic>
      <p:sp>
        <p:nvSpPr>
          <p:cNvPr id="7" name="Freeform 6"/>
          <p:cNvSpPr/>
          <p:nvPr/>
        </p:nvSpPr>
        <p:spPr>
          <a:xfrm>
            <a:off x="1574800" y="2869513"/>
            <a:ext cx="1744133" cy="492440"/>
          </a:xfrm>
          <a:custGeom>
            <a:avLst/>
            <a:gdLst>
              <a:gd name="connsiteX0" fmla="*/ 0 w 1308100"/>
              <a:gd name="connsiteY0" fmla="*/ 215900 h 1397000"/>
              <a:gd name="connsiteX1" fmla="*/ 0 w 1308100"/>
              <a:gd name="connsiteY1" fmla="*/ 1397000 h 1397000"/>
              <a:gd name="connsiteX2" fmla="*/ 1308100 w 1308100"/>
              <a:gd name="connsiteY2" fmla="*/ 1168400 h 1397000"/>
              <a:gd name="connsiteX3" fmla="*/ 1308100 w 1308100"/>
              <a:gd name="connsiteY3" fmla="*/ 0 h 1397000"/>
              <a:gd name="connsiteX4" fmla="*/ 0 w 1308100"/>
              <a:gd name="connsiteY4" fmla="*/ 215900 h 139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100" h="1397000">
                <a:moveTo>
                  <a:pt x="0" y="215900"/>
                </a:moveTo>
                <a:lnTo>
                  <a:pt x="0" y="1397000"/>
                </a:lnTo>
                <a:lnTo>
                  <a:pt x="1308100" y="1168400"/>
                </a:lnTo>
                <a:lnTo>
                  <a:pt x="1308100" y="0"/>
                </a:lnTo>
                <a:lnTo>
                  <a:pt x="0" y="215900"/>
                </a:lnTo>
                <a:close/>
              </a:path>
            </a:pathLst>
          </a:custGeom>
          <a:noFill/>
          <a:ln w="38100" cap="flat">
            <a:solidFill>
              <a:srgbClr val="0070C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grpSp>
        <p:nvGrpSpPr>
          <p:cNvPr id="10" name="Group 9"/>
          <p:cNvGrpSpPr/>
          <p:nvPr/>
        </p:nvGrpSpPr>
        <p:grpSpPr>
          <a:xfrm>
            <a:off x="1786468" y="2509697"/>
            <a:ext cx="6205266" cy="3024124"/>
            <a:chOff x="1339850" y="1882273"/>
            <a:chExt cx="4653950" cy="2268093"/>
          </a:xfrm>
        </p:grpSpPr>
        <p:grpSp>
          <p:nvGrpSpPr>
            <p:cNvPr id="36" name="Group 35"/>
            <p:cNvGrpSpPr/>
            <p:nvPr/>
          </p:nvGrpSpPr>
          <p:grpSpPr>
            <a:xfrm>
              <a:off x="1339850" y="1882273"/>
              <a:ext cx="4349750" cy="2083428"/>
              <a:chOff x="2266950" y="1425074"/>
              <a:chExt cx="4349750" cy="2083428"/>
            </a:xfrm>
          </p:grpSpPr>
          <p:cxnSp>
            <p:nvCxnSpPr>
              <p:cNvPr id="6" name="Straight Arrow Connector 5"/>
              <p:cNvCxnSpPr/>
              <p:nvPr/>
            </p:nvCxnSpPr>
            <p:spPr>
              <a:xfrm>
                <a:off x="3225800" y="1425074"/>
                <a:ext cx="3390900" cy="2042026"/>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9" name="Straight Arrow Connector 8"/>
              <p:cNvCxnSpPr/>
              <p:nvPr/>
            </p:nvCxnSpPr>
            <p:spPr>
              <a:xfrm>
                <a:off x="2832100" y="1469900"/>
                <a:ext cx="3784600" cy="1997200"/>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14" name="Straight Arrow Connector 13"/>
              <p:cNvCxnSpPr/>
              <p:nvPr/>
            </p:nvCxnSpPr>
            <p:spPr>
              <a:xfrm>
                <a:off x="2362200" y="1469900"/>
                <a:ext cx="4254500" cy="1997200"/>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17" name="Straight Arrow Connector 16"/>
              <p:cNvCxnSpPr/>
              <p:nvPr/>
            </p:nvCxnSpPr>
            <p:spPr>
              <a:xfrm>
                <a:off x="2266950" y="1945774"/>
                <a:ext cx="4349750" cy="1562728"/>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24" name="Straight Arrow Connector 23"/>
              <p:cNvCxnSpPr/>
              <p:nvPr/>
            </p:nvCxnSpPr>
            <p:spPr>
              <a:xfrm>
                <a:off x="2705100" y="1778000"/>
                <a:ext cx="3911600" cy="1689100"/>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27" name="Straight Arrow Connector 26"/>
              <p:cNvCxnSpPr/>
              <p:nvPr/>
            </p:nvCxnSpPr>
            <p:spPr>
              <a:xfrm>
                <a:off x="2266950" y="2280988"/>
                <a:ext cx="4349750" cy="1186112"/>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30" name="Straight Arrow Connector 29"/>
              <p:cNvCxnSpPr/>
              <p:nvPr/>
            </p:nvCxnSpPr>
            <p:spPr>
              <a:xfrm>
                <a:off x="3124200" y="2096524"/>
                <a:ext cx="3492500" cy="1370576"/>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33" name="Straight Arrow Connector 32"/>
              <p:cNvCxnSpPr/>
              <p:nvPr/>
            </p:nvCxnSpPr>
            <p:spPr>
              <a:xfrm>
                <a:off x="2705100" y="2280988"/>
                <a:ext cx="3911600" cy="1178425"/>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grpSp>
        <p:sp>
          <p:nvSpPr>
            <p:cNvPr id="8" name="TextBox 7"/>
            <p:cNvSpPr txBox="1"/>
            <p:nvPr/>
          </p:nvSpPr>
          <p:spPr>
            <a:xfrm>
              <a:off x="5784850" y="3781036"/>
              <a:ext cx="208950"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a:solidFill>
                    <a:srgbClr val="65B2E2"/>
                  </a:solidFill>
                </a:rPr>
                <a:t>4</a:t>
              </a:r>
              <a:endParaRPr lang="en-US" sz="2400">
                <a:solidFill>
                  <a:srgbClr val="65B2E2"/>
                </a:solidFill>
                <a:sym typeface="Calibri"/>
              </a:endParaRPr>
            </a:p>
          </p:txBody>
        </p:sp>
      </p:grpSp>
      <p:sp>
        <p:nvSpPr>
          <p:cNvPr id="18" name="TextBox 17"/>
          <p:cNvSpPr txBox="1"/>
          <p:nvPr/>
        </p:nvSpPr>
        <p:spPr>
          <a:xfrm>
            <a:off x="8759215" y="1642943"/>
            <a:ext cx="1136463"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70C0"/>
                </a:solidFill>
                <a:latin typeface="Calibri"/>
                <a:ea typeface="Calibri"/>
                <a:cs typeface="Calibri"/>
                <a:sym typeface="Calibri"/>
              </a:rPr>
              <a:t>Weights</a:t>
            </a:r>
          </a:p>
        </p:txBody>
      </p:sp>
      <p:pic>
        <p:nvPicPr>
          <p:cNvPr id="20" name="Picture 19"/>
          <p:cNvPicPr>
            <a:picLocks noChangeAspect="1"/>
          </p:cNvPicPr>
          <p:nvPr/>
        </p:nvPicPr>
        <p:blipFill>
          <a:blip r:embed="rId2"/>
          <a:stretch>
            <a:fillRect/>
          </a:stretch>
        </p:blipFill>
        <p:spPr>
          <a:xfrm>
            <a:off x="3064933" y="6903817"/>
            <a:ext cx="8229600" cy="2370667"/>
          </a:xfrm>
          <a:prstGeom prst="rect">
            <a:avLst/>
          </a:prstGeom>
        </p:spPr>
      </p:pic>
    </p:spTree>
    <p:extLst>
      <p:ext uri="{BB962C8B-B14F-4D97-AF65-F5344CB8AC3E}">
        <p14:creationId xmlns:p14="http://schemas.microsoft.com/office/powerpoint/2010/main" val="245525972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2"/>
          <a:srcRect r="66667" b="3968"/>
          <a:stretch/>
        </p:blipFill>
        <p:spPr>
          <a:xfrm>
            <a:off x="1227667" y="1073038"/>
            <a:ext cx="3543816" cy="2941053"/>
          </a:xfrm>
          <a:prstGeom prst="rect">
            <a:avLst/>
          </a:prstGeom>
          <a:scene3d>
            <a:camera prst="isometricOffAxis1Right"/>
            <a:lightRig rig="threePt" dir="t"/>
          </a:scene3d>
        </p:spPr>
      </p:pic>
      <p:pic>
        <p:nvPicPr>
          <p:cNvPr id="5" name="Picture 4"/>
          <p:cNvPicPr>
            <a:picLocks noChangeAspect="1"/>
          </p:cNvPicPr>
          <p:nvPr/>
        </p:nvPicPr>
        <p:blipFill rotWithShape="1">
          <a:blip r:embed="rId3"/>
          <a:srcRect l="35618" t="33627" r="44770" b="15200"/>
          <a:stretch/>
        </p:blipFill>
        <p:spPr>
          <a:xfrm>
            <a:off x="6493933" y="749049"/>
            <a:ext cx="2286000" cy="2370667"/>
          </a:xfrm>
          <a:prstGeom prst="rect">
            <a:avLst/>
          </a:prstGeom>
          <a:scene3d>
            <a:camera prst="isometricOffAxis1Right"/>
            <a:lightRig rig="threePt" dir="t"/>
          </a:scene3d>
        </p:spPr>
      </p:pic>
      <p:sp>
        <p:nvSpPr>
          <p:cNvPr id="3"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Convolutional Layer</a:t>
            </a:r>
            <a:endParaRPr sz="4267" dirty="0"/>
          </a:p>
        </p:txBody>
      </p:sp>
      <p:pic>
        <p:nvPicPr>
          <p:cNvPr id="4" name="Picture 3"/>
          <p:cNvPicPr>
            <a:picLocks noChangeAspect="1"/>
          </p:cNvPicPr>
          <p:nvPr/>
        </p:nvPicPr>
        <p:blipFill rotWithShape="1">
          <a:blip r:embed="rId3"/>
          <a:srcRect l="64092" t="24490" r="5690" b="8256"/>
          <a:stretch/>
        </p:blipFill>
        <p:spPr>
          <a:xfrm>
            <a:off x="6629400" y="3149601"/>
            <a:ext cx="3522133" cy="3115735"/>
          </a:xfrm>
          <a:prstGeom prst="rect">
            <a:avLst/>
          </a:prstGeom>
          <a:scene3d>
            <a:camera prst="isometricOffAxis1Right"/>
            <a:lightRig rig="threePt" dir="t"/>
          </a:scene3d>
        </p:spPr>
      </p:pic>
      <p:sp>
        <p:nvSpPr>
          <p:cNvPr id="7" name="Freeform 6"/>
          <p:cNvSpPr/>
          <p:nvPr/>
        </p:nvSpPr>
        <p:spPr>
          <a:xfrm>
            <a:off x="2163234" y="2750978"/>
            <a:ext cx="1744133" cy="492440"/>
          </a:xfrm>
          <a:custGeom>
            <a:avLst/>
            <a:gdLst>
              <a:gd name="connsiteX0" fmla="*/ 0 w 1308100"/>
              <a:gd name="connsiteY0" fmla="*/ 215900 h 1397000"/>
              <a:gd name="connsiteX1" fmla="*/ 0 w 1308100"/>
              <a:gd name="connsiteY1" fmla="*/ 1397000 h 1397000"/>
              <a:gd name="connsiteX2" fmla="*/ 1308100 w 1308100"/>
              <a:gd name="connsiteY2" fmla="*/ 1168400 h 1397000"/>
              <a:gd name="connsiteX3" fmla="*/ 1308100 w 1308100"/>
              <a:gd name="connsiteY3" fmla="*/ 0 h 1397000"/>
              <a:gd name="connsiteX4" fmla="*/ 0 w 1308100"/>
              <a:gd name="connsiteY4" fmla="*/ 215900 h 139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100" h="1397000">
                <a:moveTo>
                  <a:pt x="0" y="215900"/>
                </a:moveTo>
                <a:lnTo>
                  <a:pt x="0" y="1397000"/>
                </a:lnTo>
                <a:lnTo>
                  <a:pt x="1308100" y="1168400"/>
                </a:lnTo>
                <a:lnTo>
                  <a:pt x="1308100" y="0"/>
                </a:lnTo>
                <a:lnTo>
                  <a:pt x="0" y="215900"/>
                </a:lnTo>
                <a:close/>
              </a:path>
            </a:pathLst>
          </a:custGeom>
          <a:noFill/>
          <a:ln w="38100" cap="flat">
            <a:solidFill>
              <a:srgbClr val="0070C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sp>
        <p:nvSpPr>
          <p:cNvPr id="8" name="TextBox 7"/>
          <p:cNvSpPr txBox="1"/>
          <p:nvPr/>
        </p:nvSpPr>
        <p:spPr>
          <a:xfrm>
            <a:off x="7713134" y="5041382"/>
            <a:ext cx="278600"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a:solidFill>
                  <a:srgbClr val="65B2E2"/>
                </a:solidFill>
              </a:rPr>
              <a:t>4</a:t>
            </a:r>
            <a:endParaRPr lang="en-US" sz="2400">
              <a:solidFill>
                <a:srgbClr val="65B2E2"/>
              </a:solidFill>
              <a:sym typeface="Calibri"/>
            </a:endParaRPr>
          </a:p>
        </p:txBody>
      </p:sp>
      <p:grpSp>
        <p:nvGrpSpPr>
          <p:cNvPr id="10" name="Group 9"/>
          <p:cNvGrpSpPr/>
          <p:nvPr/>
        </p:nvGrpSpPr>
        <p:grpSpPr>
          <a:xfrm>
            <a:off x="2446867" y="2509698"/>
            <a:ext cx="6108032" cy="2958672"/>
            <a:chOff x="1835150" y="1882273"/>
            <a:chExt cx="4581024" cy="2219004"/>
          </a:xfrm>
        </p:grpSpPr>
        <p:grpSp>
          <p:nvGrpSpPr>
            <p:cNvPr id="36" name="Group 35"/>
            <p:cNvGrpSpPr/>
            <p:nvPr/>
          </p:nvGrpSpPr>
          <p:grpSpPr>
            <a:xfrm>
              <a:off x="1835150" y="1882273"/>
              <a:ext cx="4349750" cy="2083428"/>
              <a:chOff x="2266950" y="1425074"/>
              <a:chExt cx="4349750" cy="2083428"/>
            </a:xfrm>
          </p:grpSpPr>
          <p:cxnSp>
            <p:nvCxnSpPr>
              <p:cNvPr id="6" name="Straight Arrow Connector 5"/>
              <p:cNvCxnSpPr/>
              <p:nvPr/>
            </p:nvCxnSpPr>
            <p:spPr>
              <a:xfrm>
                <a:off x="3225800" y="1425074"/>
                <a:ext cx="3390900" cy="2042026"/>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9" name="Straight Arrow Connector 8"/>
              <p:cNvCxnSpPr/>
              <p:nvPr/>
            </p:nvCxnSpPr>
            <p:spPr>
              <a:xfrm>
                <a:off x="2832100" y="1469900"/>
                <a:ext cx="3784600" cy="1997200"/>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14" name="Straight Arrow Connector 13"/>
              <p:cNvCxnSpPr/>
              <p:nvPr/>
            </p:nvCxnSpPr>
            <p:spPr>
              <a:xfrm>
                <a:off x="2362200" y="1469900"/>
                <a:ext cx="4254500" cy="1997200"/>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17" name="Straight Arrow Connector 16"/>
              <p:cNvCxnSpPr/>
              <p:nvPr/>
            </p:nvCxnSpPr>
            <p:spPr>
              <a:xfrm>
                <a:off x="2266950" y="1945774"/>
                <a:ext cx="4349750" cy="1562728"/>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24" name="Straight Arrow Connector 23"/>
              <p:cNvCxnSpPr/>
              <p:nvPr/>
            </p:nvCxnSpPr>
            <p:spPr>
              <a:xfrm>
                <a:off x="2705100" y="1778000"/>
                <a:ext cx="3911600" cy="1689100"/>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27" name="Straight Arrow Connector 26"/>
              <p:cNvCxnSpPr/>
              <p:nvPr/>
            </p:nvCxnSpPr>
            <p:spPr>
              <a:xfrm>
                <a:off x="2266950" y="2280988"/>
                <a:ext cx="4349750" cy="1186112"/>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30" name="Straight Arrow Connector 29"/>
              <p:cNvCxnSpPr/>
              <p:nvPr/>
            </p:nvCxnSpPr>
            <p:spPr>
              <a:xfrm>
                <a:off x="3124200" y="2096524"/>
                <a:ext cx="3492500" cy="1370576"/>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33" name="Straight Arrow Connector 32"/>
              <p:cNvCxnSpPr/>
              <p:nvPr/>
            </p:nvCxnSpPr>
            <p:spPr>
              <a:xfrm>
                <a:off x="2705100" y="2280988"/>
                <a:ext cx="3911600" cy="1178425"/>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grpSp>
        <p:sp>
          <p:nvSpPr>
            <p:cNvPr id="18" name="TextBox 17"/>
            <p:cNvSpPr txBox="1"/>
            <p:nvPr/>
          </p:nvSpPr>
          <p:spPr>
            <a:xfrm>
              <a:off x="6207224" y="3731947"/>
              <a:ext cx="208950"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65B2E2"/>
                  </a:solidFill>
                </a:rPr>
                <a:t>1</a:t>
              </a:r>
              <a:endParaRPr lang="en-US" sz="2400" dirty="0">
                <a:solidFill>
                  <a:srgbClr val="65B2E2"/>
                </a:solidFill>
                <a:sym typeface="Calibri"/>
              </a:endParaRPr>
            </a:p>
          </p:txBody>
        </p:sp>
      </p:grpSp>
      <p:sp>
        <p:nvSpPr>
          <p:cNvPr id="19" name="TextBox 18"/>
          <p:cNvSpPr txBox="1"/>
          <p:nvPr/>
        </p:nvSpPr>
        <p:spPr>
          <a:xfrm>
            <a:off x="8759215" y="1642943"/>
            <a:ext cx="1136463"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70C0"/>
                </a:solidFill>
                <a:latin typeface="Calibri"/>
                <a:ea typeface="Calibri"/>
                <a:cs typeface="Calibri"/>
                <a:sym typeface="Calibri"/>
              </a:rPr>
              <a:t>Weights</a:t>
            </a:r>
          </a:p>
        </p:txBody>
      </p:sp>
    </p:spTree>
    <p:extLst>
      <p:ext uri="{BB962C8B-B14F-4D97-AF65-F5344CB8AC3E}">
        <p14:creationId xmlns:p14="http://schemas.microsoft.com/office/powerpoint/2010/main" val="884335390"/>
      </p:ext>
    </p:extLst>
  </p:cSld>
  <p:clrMapOvr>
    <a:masterClrMapping/>
  </p:clrMapOvr>
  <p:transition spd="med"/>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229"/>
          <a:stretch/>
        </p:blipFill>
        <p:spPr>
          <a:xfrm>
            <a:off x="2278085" y="1370776"/>
            <a:ext cx="5844639" cy="4952661"/>
          </a:xfrm>
          <a:prstGeom prst="rect">
            <a:avLst/>
          </a:prstGeom>
        </p:spPr>
      </p:pic>
      <p:sp>
        <p:nvSpPr>
          <p:cNvPr id="4"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Convolutional Layer (with 4 filters)</a:t>
            </a:r>
            <a:endParaRPr sz="4267" dirty="0"/>
          </a:p>
        </p:txBody>
      </p:sp>
      <p:sp>
        <p:nvSpPr>
          <p:cNvPr id="6" name="Rectangle 5"/>
          <p:cNvSpPr/>
          <p:nvPr/>
        </p:nvSpPr>
        <p:spPr>
          <a:xfrm>
            <a:off x="7505206" y="2776364"/>
            <a:ext cx="1266701" cy="492440"/>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sp>
        <p:nvSpPr>
          <p:cNvPr id="5" name="Rectangle 4"/>
          <p:cNvSpPr/>
          <p:nvPr/>
        </p:nvSpPr>
        <p:spPr>
          <a:xfrm>
            <a:off x="7410203" y="1224804"/>
            <a:ext cx="1266701" cy="492440"/>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sp>
        <p:nvSpPr>
          <p:cNvPr id="7" name="Rectangle 6"/>
          <p:cNvSpPr/>
          <p:nvPr/>
        </p:nvSpPr>
        <p:spPr>
          <a:xfrm>
            <a:off x="7948554" y="4438610"/>
            <a:ext cx="1266701" cy="492440"/>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sp>
        <p:nvSpPr>
          <p:cNvPr id="8" name="Rectangle 7"/>
          <p:cNvSpPr/>
          <p:nvPr/>
        </p:nvSpPr>
        <p:spPr>
          <a:xfrm>
            <a:off x="7948554" y="5750998"/>
            <a:ext cx="1266701" cy="492440"/>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sp>
        <p:nvSpPr>
          <p:cNvPr id="9" name="TextBox 8"/>
          <p:cNvSpPr txBox="1"/>
          <p:nvPr/>
        </p:nvSpPr>
        <p:spPr>
          <a:xfrm>
            <a:off x="1676402" y="1989409"/>
            <a:ext cx="2293575"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Input: 1x224x224</a:t>
            </a:r>
          </a:p>
        </p:txBody>
      </p:sp>
      <p:sp>
        <p:nvSpPr>
          <p:cNvPr id="10" name="Rectangle 9"/>
          <p:cNvSpPr/>
          <p:nvPr/>
        </p:nvSpPr>
        <p:spPr>
          <a:xfrm>
            <a:off x="7616040" y="1916529"/>
            <a:ext cx="2584362" cy="461665"/>
          </a:xfrm>
          <a:prstGeom prst="rect">
            <a:avLst/>
          </a:prstGeom>
        </p:spPr>
        <p:txBody>
          <a:bodyPr wrap="none">
            <a:spAutoFit/>
          </a:bodyPr>
          <a:lstStyle/>
          <a:p>
            <a:pPr algn="l" rtl="0" latinLnBrk="1" hangingPunct="0"/>
            <a:r>
              <a:rPr lang="en-US" sz="2400" dirty="0">
                <a:solidFill>
                  <a:srgbClr val="000000"/>
                </a:solidFill>
              </a:rPr>
              <a:t>Output: 4x224x224</a:t>
            </a:r>
          </a:p>
        </p:txBody>
      </p:sp>
      <p:grpSp>
        <p:nvGrpSpPr>
          <p:cNvPr id="17" name="Group 16"/>
          <p:cNvGrpSpPr/>
          <p:nvPr/>
        </p:nvGrpSpPr>
        <p:grpSpPr>
          <a:xfrm>
            <a:off x="8942473" y="2477628"/>
            <a:ext cx="2049534" cy="1359559"/>
            <a:chOff x="6706853" y="1858220"/>
            <a:chExt cx="1537150" cy="1019669"/>
          </a:xfrm>
        </p:grpSpPr>
        <p:sp>
          <p:nvSpPr>
            <p:cNvPr id="11" name="TextBox 10"/>
            <p:cNvSpPr txBox="1"/>
            <p:nvPr/>
          </p:nvSpPr>
          <p:spPr>
            <a:xfrm>
              <a:off x="6706853" y="2231560"/>
              <a:ext cx="1537150"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70C0"/>
                  </a:solidFill>
                </a:rPr>
                <a:t>if zero padding,</a:t>
              </a:r>
            </a:p>
            <a:p>
              <a:pPr defTabSz="609585" latinLnBrk="1" hangingPunct="0"/>
              <a:r>
                <a:rPr lang="en-US" sz="2400" dirty="0">
                  <a:solidFill>
                    <a:srgbClr val="0070C0"/>
                  </a:solidFill>
                  <a:latin typeface="Calibri"/>
                  <a:ea typeface="Calibri"/>
                  <a:cs typeface="Calibri"/>
                  <a:sym typeface="Calibri"/>
                </a:rPr>
                <a:t>and stride = 1</a:t>
              </a:r>
            </a:p>
          </p:txBody>
        </p:sp>
        <p:cxnSp>
          <p:nvCxnSpPr>
            <p:cNvPr id="12" name="Straight Arrow Connector 11"/>
            <p:cNvCxnSpPr/>
            <p:nvPr/>
          </p:nvCxnSpPr>
          <p:spPr>
            <a:xfrm flipH="1" flipV="1">
              <a:off x="7193741" y="1858220"/>
              <a:ext cx="168960" cy="450311"/>
            </a:xfrm>
            <a:prstGeom prst="straightConnector1">
              <a:avLst/>
            </a:prstGeom>
            <a:noFill/>
            <a:ln w="25400" cap="flat">
              <a:solidFill>
                <a:srgbClr val="0070C0"/>
              </a:solidFill>
              <a:prstDash val="solid"/>
              <a:bevel/>
              <a:tailEnd type="triangle"/>
            </a:ln>
            <a:effectLst/>
          </p:spPr>
          <p:style>
            <a:lnRef idx="0">
              <a:scrgbClr r="0" g="0" b="0"/>
            </a:lnRef>
            <a:fillRef idx="0">
              <a:scrgbClr r="0" g="0" b="0"/>
            </a:fillRef>
            <a:effectRef idx="0">
              <a:scrgbClr r="0" g="0" b="0"/>
            </a:effectRef>
            <a:fontRef idx="none"/>
          </p:style>
        </p:cxnSp>
      </p:grpSp>
      <p:sp>
        <p:nvSpPr>
          <p:cNvPr id="18" name="TextBox 17"/>
          <p:cNvSpPr txBox="1"/>
          <p:nvPr/>
        </p:nvSpPr>
        <p:spPr>
          <a:xfrm>
            <a:off x="4784526" y="1347137"/>
            <a:ext cx="1172307" cy="86177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a:solidFill>
                  <a:srgbClr val="000000"/>
                </a:solidFill>
                <a:latin typeface="Calibri"/>
                <a:ea typeface="Calibri"/>
                <a:cs typeface="Calibri"/>
                <a:sym typeface="Calibri"/>
              </a:rPr>
              <a:t>weights:</a:t>
            </a:r>
            <a:br>
              <a:rPr lang="en-US" sz="2400">
                <a:solidFill>
                  <a:srgbClr val="000000"/>
                </a:solidFill>
                <a:latin typeface="Calibri"/>
                <a:ea typeface="Calibri"/>
                <a:cs typeface="Calibri"/>
                <a:sym typeface="Calibri"/>
              </a:rPr>
            </a:br>
            <a:r>
              <a:rPr lang="en-US" sz="2400">
                <a:solidFill>
                  <a:srgbClr val="000000"/>
                </a:solidFill>
                <a:latin typeface="Calibri"/>
                <a:ea typeface="Calibri"/>
                <a:cs typeface="Calibri"/>
                <a:sym typeface="Calibri"/>
              </a:rPr>
              <a:t>4x1x9x9</a:t>
            </a:r>
            <a:endParaRPr lang="en-US" sz="2400"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9515041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08724" y="992250"/>
            <a:ext cx="6097270" cy="452120"/>
          </a:xfrm>
          <a:prstGeom prst="rect">
            <a:avLst/>
          </a:prstGeom>
        </p:spPr>
        <p:txBody>
          <a:bodyPr vert="horz" wrap="square" lIns="0" tIns="12700" rIns="0" bIns="0" rtlCol="0">
            <a:spAutoFit/>
          </a:bodyPr>
          <a:lstStyle/>
          <a:p>
            <a:pPr marL="12700">
              <a:spcBef>
                <a:spcPts val="100"/>
              </a:spcBef>
            </a:pPr>
            <a:r>
              <a:rPr sz="2800" spc="-10" dirty="0">
                <a:latin typeface="Arial"/>
                <a:cs typeface="Arial"/>
              </a:rPr>
              <a:t>Parametric Approach: </a:t>
            </a:r>
            <a:r>
              <a:rPr sz="2800" spc="-5" dirty="0">
                <a:latin typeface="Arial"/>
                <a:cs typeface="Arial"/>
              </a:rPr>
              <a:t>Linear</a:t>
            </a:r>
            <a:r>
              <a:rPr sz="2800" spc="-75" dirty="0">
                <a:latin typeface="Arial"/>
                <a:cs typeface="Arial"/>
              </a:rPr>
              <a:t> </a:t>
            </a:r>
            <a:r>
              <a:rPr sz="2800" spc="-5" dirty="0">
                <a:latin typeface="Arial"/>
                <a:cs typeface="Arial"/>
              </a:rPr>
              <a:t>Classifier</a:t>
            </a:r>
            <a:endParaRPr sz="2800">
              <a:latin typeface="Arial"/>
              <a:cs typeface="Arial"/>
            </a:endParaRPr>
          </a:p>
        </p:txBody>
      </p:sp>
      <p:sp>
        <p:nvSpPr>
          <p:cNvPr id="3" name="object 3"/>
          <p:cNvSpPr/>
          <p:nvPr/>
        </p:nvSpPr>
        <p:spPr>
          <a:xfrm>
            <a:off x="1997011" y="2524098"/>
            <a:ext cx="1177412" cy="1152897"/>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2132087" y="2095703"/>
            <a:ext cx="871855" cy="391160"/>
          </a:xfrm>
          <a:prstGeom prst="rect">
            <a:avLst/>
          </a:prstGeom>
        </p:spPr>
        <p:txBody>
          <a:bodyPr vert="horz" wrap="square" lIns="0" tIns="12700" rIns="0" bIns="0" rtlCol="0">
            <a:spAutoFit/>
          </a:bodyPr>
          <a:lstStyle/>
          <a:p>
            <a:pPr marL="12700">
              <a:spcBef>
                <a:spcPts val="100"/>
              </a:spcBef>
            </a:pPr>
            <a:r>
              <a:rPr sz="2400" spc="-5" dirty="0">
                <a:solidFill>
                  <a:srgbClr val="0000FF"/>
                </a:solidFill>
                <a:latin typeface="Arial"/>
                <a:cs typeface="Arial"/>
              </a:rPr>
              <a:t>Image</a:t>
            </a:r>
            <a:endParaRPr sz="2400">
              <a:latin typeface="Arial"/>
              <a:cs typeface="Arial"/>
            </a:endParaRPr>
          </a:p>
        </p:txBody>
      </p:sp>
      <p:sp>
        <p:nvSpPr>
          <p:cNvPr id="5" name="object 5"/>
          <p:cNvSpPr txBox="1"/>
          <p:nvPr/>
        </p:nvSpPr>
        <p:spPr>
          <a:xfrm>
            <a:off x="4852341" y="3921337"/>
            <a:ext cx="1566545" cy="1388110"/>
          </a:xfrm>
          <a:prstGeom prst="rect">
            <a:avLst/>
          </a:prstGeom>
        </p:spPr>
        <p:txBody>
          <a:bodyPr vert="horz" wrap="square" lIns="0" tIns="12700" rIns="0" bIns="0" rtlCol="0">
            <a:spAutoFit/>
          </a:bodyPr>
          <a:lstStyle/>
          <a:p>
            <a:pPr marR="74930" algn="ctr">
              <a:lnSpc>
                <a:spcPts val="5380"/>
              </a:lnSpc>
              <a:spcBef>
                <a:spcPts val="100"/>
              </a:spcBef>
            </a:pPr>
            <a:r>
              <a:rPr sz="4800" dirty="0">
                <a:solidFill>
                  <a:srgbClr val="FF0000"/>
                </a:solidFill>
                <a:latin typeface="Arial"/>
                <a:cs typeface="Arial"/>
              </a:rPr>
              <a:t>W</a:t>
            </a:r>
            <a:endParaRPr sz="4800">
              <a:latin typeface="Arial"/>
              <a:cs typeface="Arial"/>
            </a:endParaRPr>
          </a:p>
          <a:p>
            <a:pPr marL="12700">
              <a:lnSpc>
                <a:spcPts val="2485"/>
              </a:lnSpc>
            </a:pPr>
            <a:r>
              <a:rPr sz="2400" spc="-5" dirty="0">
                <a:solidFill>
                  <a:srgbClr val="FF0000"/>
                </a:solidFill>
                <a:latin typeface="Arial"/>
                <a:cs typeface="Arial"/>
              </a:rPr>
              <a:t>parameters</a:t>
            </a:r>
            <a:endParaRPr sz="2400">
              <a:latin typeface="Arial"/>
              <a:cs typeface="Arial"/>
            </a:endParaRPr>
          </a:p>
          <a:p>
            <a:pPr marL="12700">
              <a:lnSpc>
                <a:spcPts val="2865"/>
              </a:lnSpc>
            </a:pPr>
            <a:r>
              <a:rPr sz="2400" spc="-5" dirty="0">
                <a:solidFill>
                  <a:srgbClr val="FF0000"/>
                </a:solidFill>
                <a:latin typeface="Arial"/>
                <a:cs typeface="Arial"/>
              </a:rPr>
              <a:t>or</a:t>
            </a:r>
            <a:r>
              <a:rPr sz="2400" spc="-100" dirty="0">
                <a:solidFill>
                  <a:srgbClr val="FF0000"/>
                </a:solidFill>
                <a:latin typeface="Arial"/>
                <a:cs typeface="Arial"/>
              </a:rPr>
              <a:t> </a:t>
            </a:r>
            <a:r>
              <a:rPr sz="2400" spc="-5" dirty="0">
                <a:solidFill>
                  <a:srgbClr val="FF0000"/>
                </a:solidFill>
                <a:latin typeface="Arial"/>
                <a:cs typeface="Arial"/>
              </a:rPr>
              <a:t>weights</a:t>
            </a:r>
            <a:endParaRPr sz="2400">
              <a:latin typeface="Arial"/>
              <a:cs typeface="Arial"/>
            </a:endParaRPr>
          </a:p>
        </p:txBody>
      </p:sp>
      <p:sp>
        <p:nvSpPr>
          <p:cNvPr id="6" name="object 6"/>
          <p:cNvSpPr txBox="1"/>
          <p:nvPr/>
        </p:nvSpPr>
        <p:spPr>
          <a:xfrm>
            <a:off x="5036668" y="2858778"/>
            <a:ext cx="1062355" cy="482600"/>
          </a:xfrm>
          <a:prstGeom prst="rect">
            <a:avLst/>
          </a:prstGeom>
        </p:spPr>
        <p:txBody>
          <a:bodyPr vert="horz" wrap="square" lIns="0" tIns="12700" rIns="0" bIns="0" rtlCol="0">
            <a:spAutoFit/>
          </a:bodyPr>
          <a:lstStyle/>
          <a:p>
            <a:pPr marL="12700">
              <a:spcBef>
                <a:spcPts val="100"/>
              </a:spcBef>
            </a:pPr>
            <a:r>
              <a:rPr sz="3000" spc="-5" dirty="0">
                <a:latin typeface="Arial"/>
                <a:cs typeface="Arial"/>
              </a:rPr>
              <a:t>f</a:t>
            </a:r>
            <a:r>
              <a:rPr sz="3000" dirty="0">
                <a:latin typeface="Arial"/>
                <a:cs typeface="Arial"/>
              </a:rPr>
              <a:t>(</a:t>
            </a:r>
            <a:r>
              <a:rPr sz="3000" b="1" dirty="0">
                <a:solidFill>
                  <a:srgbClr val="0000FF"/>
                </a:solidFill>
                <a:latin typeface="Arial"/>
                <a:cs typeface="Arial"/>
              </a:rPr>
              <a:t>x</a:t>
            </a:r>
            <a:r>
              <a:rPr sz="3000" dirty="0">
                <a:latin typeface="Arial"/>
                <a:cs typeface="Arial"/>
              </a:rPr>
              <a:t>,</a:t>
            </a:r>
            <a:r>
              <a:rPr sz="3000" b="1" dirty="0">
                <a:solidFill>
                  <a:srgbClr val="FF0000"/>
                </a:solidFill>
                <a:latin typeface="Arial"/>
                <a:cs typeface="Arial"/>
              </a:rPr>
              <a:t>W</a:t>
            </a:r>
            <a:r>
              <a:rPr sz="3000" dirty="0">
                <a:latin typeface="Arial"/>
                <a:cs typeface="Arial"/>
              </a:rPr>
              <a:t>)</a:t>
            </a:r>
            <a:endParaRPr sz="3000">
              <a:latin typeface="Arial"/>
              <a:cs typeface="Arial"/>
            </a:endParaRPr>
          </a:p>
        </p:txBody>
      </p:sp>
      <p:sp>
        <p:nvSpPr>
          <p:cNvPr id="7" name="object 7"/>
          <p:cNvSpPr/>
          <p:nvPr/>
        </p:nvSpPr>
        <p:spPr>
          <a:xfrm>
            <a:off x="3343646" y="3100545"/>
            <a:ext cx="1449070" cy="0"/>
          </a:xfrm>
          <a:custGeom>
            <a:avLst/>
            <a:gdLst/>
            <a:ahLst/>
            <a:cxnLst/>
            <a:rect l="l" t="t" r="r" b="b"/>
            <a:pathLst>
              <a:path w="1449070">
                <a:moveTo>
                  <a:pt x="0" y="0"/>
                </a:moveTo>
                <a:lnTo>
                  <a:pt x="1448547" y="0"/>
                </a:lnTo>
              </a:path>
            </a:pathLst>
          </a:custGeom>
          <a:ln w="28574">
            <a:solidFill>
              <a:srgbClr val="000000"/>
            </a:solidFill>
          </a:ln>
        </p:spPr>
        <p:txBody>
          <a:bodyPr wrap="square" lIns="0" tIns="0" rIns="0" bIns="0" rtlCol="0"/>
          <a:lstStyle/>
          <a:p>
            <a:endParaRPr/>
          </a:p>
        </p:txBody>
      </p:sp>
      <p:sp>
        <p:nvSpPr>
          <p:cNvPr id="8" name="object 8"/>
          <p:cNvSpPr/>
          <p:nvPr/>
        </p:nvSpPr>
        <p:spPr>
          <a:xfrm>
            <a:off x="4777908" y="3039062"/>
            <a:ext cx="158249" cy="122969"/>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5645241" y="3571646"/>
            <a:ext cx="0" cy="301625"/>
          </a:xfrm>
          <a:custGeom>
            <a:avLst/>
            <a:gdLst/>
            <a:ahLst/>
            <a:cxnLst/>
            <a:rect l="l" t="t" r="r" b="b"/>
            <a:pathLst>
              <a:path h="301625">
                <a:moveTo>
                  <a:pt x="0" y="301049"/>
                </a:moveTo>
                <a:lnTo>
                  <a:pt x="0" y="0"/>
                </a:lnTo>
              </a:path>
            </a:pathLst>
          </a:custGeom>
          <a:ln w="28574">
            <a:solidFill>
              <a:srgbClr val="000000"/>
            </a:solidFill>
          </a:ln>
        </p:spPr>
        <p:txBody>
          <a:bodyPr wrap="square" lIns="0" tIns="0" rIns="0" bIns="0" rtlCol="0"/>
          <a:lstStyle/>
          <a:p>
            <a:endParaRPr/>
          </a:p>
        </p:txBody>
      </p:sp>
      <p:sp>
        <p:nvSpPr>
          <p:cNvPr id="10" name="object 10"/>
          <p:cNvSpPr/>
          <p:nvPr/>
        </p:nvSpPr>
        <p:spPr>
          <a:xfrm>
            <a:off x="5583754" y="3427684"/>
            <a:ext cx="122974" cy="158249"/>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6176265" y="3100545"/>
            <a:ext cx="1069340" cy="0"/>
          </a:xfrm>
          <a:custGeom>
            <a:avLst/>
            <a:gdLst/>
            <a:ahLst/>
            <a:cxnLst/>
            <a:rect l="l" t="t" r="r" b="b"/>
            <a:pathLst>
              <a:path w="1069339">
                <a:moveTo>
                  <a:pt x="0" y="0"/>
                </a:moveTo>
                <a:lnTo>
                  <a:pt x="1068747" y="0"/>
                </a:lnTo>
              </a:path>
            </a:pathLst>
          </a:custGeom>
          <a:ln w="28574">
            <a:solidFill>
              <a:srgbClr val="000000"/>
            </a:solidFill>
          </a:ln>
        </p:spPr>
        <p:txBody>
          <a:bodyPr wrap="square" lIns="0" tIns="0" rIns="0" bIns="0" rtlCol="0"/>
          <a:lstStyle/>
          <a:p>
            <a:endParaRPr/>
          </a:p>
        </p:txBody>
      </p:sp>
      <p:sp>
        <p:nvSpPr>
          <p:cNvPr id="12" name="object 12"/>
          <p:cNvSpPr/>
          <p:nvPr/>
        </p:nvSpPr>
        <p:spPr>
          <a:xfrm>
            <a:off x="7230728" y="3039062"/>
            <a:ext cx="158249" cy="122969"/>
          </a:xfrm>
          <a:prstGeom prst="rect">
            <a:avLst/>
          </a:prstGeom>
          <a:blipFill>
            <a:blip r:embed="rId3" cstate="print"/>
            <a:stretch>
              <a:fillRect/>
            </a:stretch>
          </a:blipFill>
        </p:spPr>
        <p:txBody>
          <a:bodyPr wrap="square" lIns="0" tIns="0" rIns="0" bIns="0" rtlCol="0"/>
          <a:lstStyle/>
          <a:p>
            <a:endParaRPr/>
          </a:p>
        </p:txBody>
      </p:sp>
      <p:sp>
        <p:nvSpPr>
          <p:cNvPr id="13" name="object 13"/>
          <p:cNvSpPr txBox="1"/>
          <p:nvPr/>
        </p:nvSpPr>
        <p:spPr>
          <a:xfrm>
            <a:off x="7673314" y="2740804"/>
            <a:ext cx="2514600" cy="772005"/>
          </a:xfrm>
          <a:prstGeom prst="rect">
            <a:avLst/>
          </a:prstGeom>
        </p:spPr>
        <p:txBody>
          <a:bodyPr vert="horz" wrap="square" lIns="0" tIns="27939" rIns="0" bIns="0" rtlCol="0">
            <a:spAutoFit/>
          </a:bodyPr>
          <a:lstStyle/>
          <a:p>
            <a:pPr marL="12700" marR="5080">
              <a:lnSpc>
                <a:spcPts val="2850"/>
              </a:lnSpc>
              <a:spcBef>
                <a:spcPts val="219"/>
              </a:spcBef>
            </a:pPr>
            <a:r>
              <a:rPr sz="2400" b="1" spc="-5" dirty="0">
                <a:latin typeface="Arial"/>
                <a:cs typeface="Arial"/>
              </a:rPr>
              <a:t>10 </a:t>
            </a:r>
            <a:r>
              <a:rPr sz="2400" spc="-5" dirty="0">
                <a:latin typeface="Arial"/>
                <a:cs typeface="Arial"/>
              </a:rPr>
              <a:t>numbers</a:t>
            </a:r>
            <a:r>
              <a:rPr sz="2400" spc="-95" dirty="0">
                <a:latin typeface="Arial"/>
                <a:cs typeface="Arial"/>
              </a:rPr>
              <a:t> </a:t>
            </a:r>
            <a:r>
              <a:rPr sz="2400" spc="-5" dirty="0">
                <a:latin typeface="Arial"/>
                <a:cs typeface="Arial"/>
              </a:rPr>
              <a:t>giving  </a:t>
            </a:r>
            <a:r>
              <a:rPr sz="2400" dirty="0">
                <a:latin typeface="Arial"/>
                <a:cs typeface="Arial"/>
              </a:rPr>
              <a:t>class</a:t>
            </a:r>
            <a:r>
              <a:rPr sz="2400" spc="-15" dirty="0">
                <a:latin typeface="Arial"/>
                <a:cs typeface="Arial"/>
              </a:rPr>
              <a:t> </a:t>
            </a:r>
            <a:r>
              <a:rPr sz="2400" dirty="0">
                <a:latin typeface="Arial"/>
                <a:cs typeface="Arial"/>
              </a:rPr>
              <a:t>scores</a:t>
            </a:r>
            <a:endParaRPr sz="2400">
              <a:latin typeface="Arial"/>
              <a:cs typeface="Arial"/>
            </a:endParaRPr>
          </a:p>
        </p:txBody>
      </p:sp>
      <p:sp>
        <p:nvSpPr>
          <p:cNvPr id="17" name="object 17"/>
          <p:cNvSpPr txBox="1"/>
          <p:nvPr/>
        </p:nvSpPr>
        <p:spPr>
          <a:xfrm>
            <a:off x="6629644" y="5550489"/>
            <a:ext cx="1117600" cy="269304"/>
          </a:xfrm>
          <a:prstGeom prst="rect">
            <a:avLst/>
          </a:prstGeom>
        </p:spPr>
        <p:txBody>
          <a:bodyPr vert="horz" wrap="square" lIns="0" tIns="0" rIns="0" bIns="0" rtlCol="0">
            <a:spAutoFit/>
          </a:bodyPr>
          <a:lstStyle/>
          <a:p>
            <a:pPr marL="12700">
              <a:lnSpc>
                <a:spcPts val="2090"/>
              </a:lnSpc>
            </a:pPr>
            <a:r>
              <a:rPr spc="-5" dirty="0">
                <a:solidFill>
                  <a:srgbClr val="FFFFFF"/>
                </a:solidFill>
                <a:latin typeface="Arial"/>
                <a:cs typeface="Arial"/>
              </a:rPr>
              <a:t>Lecture </a:t>
            </a:r>
            <a:r>
              <a:rPr dirty="0">
                <a:solidFill>
                  <a:srgbClr val="FFFFFF"/>
                </a:solidFill>
                <a:latin typeface="Arial"/>
                <a:cs typeface="Arial"/>
              </a:rPr>
              <a:t>2</a:t>
            </a:r>
            <a:r>
              <a:rPr spc="-90" dirty="0">
                <a:solidFill>
                  <a:srgbClr val="FFFFFF"/>
                </a:solidFill>
                <a:latin typeface="Arial"/>
                <a:cs typeface="Arial"/>
              </a:rPr>
              <a:t> </a:t>
            </a:r>
            <a:r>
              <a:rPr dirty="0">
                <a:solidFill>
                  <a:srgbClr val="FFFFFF"/>
                </a:solidFill>
                <a:latin typeface="Arial"/>
                <a:cs typeface="Arial"/>
              </a:rPr>
              <a:t>-</a:t>
            </a:r>
            <a:endParaRPr>
              <a:latin typeface="Arial"/>
              <a:cs typeface="Arial"/>
            </a:endParaRPr>
          </a:p>
        </p:txBody>
      </p:sp>
      <p:sp>
        <p:nvSpPr>
          <p:cNvPr id="14" name="object 14"/>
          <p:cNvSpPr txBox="1"/>
          <p:nvPr/>
        </p:nvSpPr>
        <p:spPr>
          <a:xfrm>
            <a:off x="1561151" y="3746803"/>
            <a:ext cx="2732405" cy="553100"/>
          </a:xfrm>
          <a:prstGeom prst="rect">
            <a:avLst/>
          </a:prstGeom>
        </p:spPr>
        <p:txBody>
          <a:bodyPr vert="horz" wrap="square" lIns="0" tIns="10795" rIns="0" bIns="0" rtlCol="0">
            <a:spAutoFit/>
          </a:bodyPr>
          <a:lstStyle/>
          <a:p>
            <a:pPr marL="12700" marR="5080">
              <a:lnSpc>
                <a:spcPct val="100699"/>
              </a:lnSpc>
              <a:spcBef>
                <a:spcPts val="85"/>
              </a:spcBef>
            </a:pPr>
            <a:r>
              <a:rPr spc="-5" dirty="0">
                <a:latin typeface="Arial"/>
                <a:cs typeface="Arial"/>
              </a:rPr>
              <a:t>Array of </a:t>
            </a:r>
            <a:r>
              <a:rPr b="1" spc="-5" dirty="0">
                <a:latin typeface="Arial"/>
                <a:cs typeface="Arial"/>
              </a:rPr>
              <a:t>32x32x3 </a:t>
            </a:r>
            <a:r>
              <a:rPr spc="-5" dirty="0">
                <a:latin typeface="Arial"/>
                <a:cs typeface="Arial"/>
              </a:rPr>
              <a:t>numbers  </a:t>
            </a:r>
            <a:r>
              <a:rPr dirty="0">
                <a:latin typeface="Arial"/>
                <a:cs typeface="Arial"/>
              </a:rPr>
              <a:t>(3072 </a:t>
            </a:r>
            <a:r>
              <a:rPr spc="-5" dirty="0">
                <a:latin typeface="Arial"/>
                <a:cs typeface="Arial"/>
              </a:rPr>
              <a:t>numbers</a:t>
            </a:r>
            <a:r>
              <a:rPr spc="-30" dirty="0">
                <a:latin typeface="Arial"/>
                <a:cs typeface="Arial"/>
              </a:rPr>
              <a:t> </a:t>
            </a:r>
            <a:r>
              <a:rPr spc="-5" dirty="0">
                <a:latin typeface="Arial"/>
                <a:cs typeface="Arial"/>
              </a:rPr>
              <a:t>total)</a:t>
            </a:r>
            <a:endParaRPr dirty="0">
              <a:latin typeface="Arial"/>
              <a:cs typeface="Arial"/>
            </a:endParaRPr>
          </a:p>
        </p:txBody>
      </p:sp>
      <p:sp>
        <p:nvSpPr>
          <p:cNvPr id="15" name="object 15"/>
          <p:cNvSpPr txBox="1">
            <a:spLocks noGrp="1"/>
          </p:cNvSpPr>
          <p:nvPr>
            <p:ph type="title"/>
          </p:nvPr>
        </p:nvSpPr>
        <p:spPr>
          <a:xfrm>
            <a:off x="4366024" y="1786310"/>
            <a:ext cx="2418715" cy="574040"/>
          </a:xfrm>
          <a:prstGeom prst="rect">
            <a:avLst/>
          </a:prstGeom>
        </p:spPr>
        <p:txBody>
          <a:bodyPr vert="horz" wrap="square" lIns="0" tIns="12700" rIns="0" bIns="0" rtlCol="0" anchor="ctr">
            <a:spAutoFit/>
          </a:bodyPr>
          <a:lstStyle/>
          <a:p>
            <a:pPr marL="12700">
              <a:spcBef>
                <a:spcPts val="100"/>
              </a:spcBef>
            </a:pPr>
            <a:r>
              <a:rPr spc="-10" dirty="0">
                <a:latin typeface="Arial"/>
                <a:cs typeface="Arial"/>
              </a:rPr>
              <a:t>f(x,W) </a:t>
            </a:r>
            <a:r>
              <a:rPr dirty="0">
                <a:latin typeface="Arial"/>
                <a:cs typeface="Arial"/>
              </a:rPr>
              <a:t>=</a:t>
            </a:r>
            <a:r>
              <a:rPr spc="-100" dirty="0">
                <a:latin typeface="Arial"/>
                <a:cs typeface="Arial"/>
              </a:rPr>
              <a:t> </a:t>
            </a:r>
            <a:r>
              <a:rPr spc="-5" dirty="0">
                <a:latin typeface="Arial"/>
                <a:cs typeface="Arial"/>
              </a:rPr>
              <a:t>Wx</a:t>
            </a:r>
            <a:endParaRPr>
              <a:latin typeface="Arial"/>
              <a:cs typeface="Arial"/>
            </a:endParaRPr>
          </a:p>
        </p:txBody>
      </p:sp>
    </p:spTree>
    <p:extLst>
      <p:ext uri="{BB962C8B-B14F-4D97-AF65-F5344CB8AC3E}">
        <p14:creationId xmlns:p14="http://schemas.microsoft.com/office/powerpoint/2010/main" val="402620310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229"/>
          <a:stretch/>
        </p:blipFill>
        <p:spPr>
          <a:xfrm>
            <a:off x="2278085" y="1370776"/>
            <a:ext cx="5844639" cy="4952661"/>
          </a:xfrm>
          <a:prstGeom prst="rect">
            <a:avLst/>
          </a:prstGeom>
        </p:spPr>
      </p:pic>
      <p:sp>
        <p:nvSpPr>
          <p:cNvPr id="4"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Convolutional Layer (with 4 filters)</a:t>
            </a:r>
            <a:endParaRPr sz="4267" dirty="0"/>
          </a:p>
        </p:txBody>
      </p:sp>
      <p:sp>
        <p:nvSpPr>
          <p:cNvPr id="6" name="Rectangle 5"/>
          <p:cNvSpPr/>
          <p:nvPr/>
        </p:nvSpPr>
        <p:spPr>
          <a:xfrm>
            <a:off x="7505206" y="2776364"/>
            <a:ext cx="1266701" cy="492440"/>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sp>
        <p:nvSpPr>
          <p:cNvPr id="5" name="Rectangle 4"/>
          <p:cNvSpPr/>
          <p:nvPr/>
        </p:nvSpPr>
        <p:spPr>
          <a:xfrm>
            <a:off x="7410203" y="1224804"/>
            <a:ext cx="1266701" cy="492440"/>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sp>
        <p:nvSpPr>
          <p:cNvPr id="7" name="Rectangle 6"/>
          <p:cNvSpPr/>
          <p:nvPr/>
        </p:nvSpPr>
        <p:spPr>
          <a:xfrm>
            <a:off x="7948554" y="4438610"/>
            <a:ext cx="1266701" cy="492440"/>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sp>
        <p:nvSpPr>
          <p:cNvPr id="8" name="Rectangle 7"/>
          <p:cNvSpPr/>
          <p:nvPr/>
        </p:nvSpPr>
        <p:spPr>
          <a:xfrm>
            <a:off x="7948554" y="5750998"/>
            <a:ext cx="1266701" cy="492440"/>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sp>
        <p:nvSpPr>
          <p:cNvPr id="9" name="TextBox 8"/>
          <p:cNvSpPr txBox="1"/>
          <p:nvPr/>
        </p:nvSpPr>
        <p:spPr>
          <a:xfrm>
            <a:off x="1676402" y="1989409"/>
            <a:ext cx="2293575"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Input: 1x224x224</a:t>
            </a:r>
          </a:p>
        </p:txBody>
      </p:sp>
      <p:sp>
        <p:nvSpPr>
          <p:cNvPr id="10" name="Rectangle 9"/>
          <p:cNvSpPr/>
          <p:nvPr/>
        </p:nvSpPr>
        <p:spPr>
          <a:xfrm>
            <a:off x="7616040" y="1916529"/>
            <a:ext cx="2584362" cy="461665"/>
          </a:xfrm>
          <a:prstGeom prst="rect">
            <a:avLst/>
          </a:prstGeom>
        </p:spPr>
        <p:txBody>
          <a:bodyPr wrap="none">
            <a:spAutoFit/>
          </a:bodyPr>
          <a:lstStyle/>
          <a:p>
            <a:pPr algn="l" rtl="0" latinLnBrk="1" hangingPunct="0"/>
            <a:r>
              <a:rPr lang="en-US" sz="2400" dirty="0">
                <a:solidFill>
                  <a:srgbClr val="000000"/>
                </a:solidFill>
              </a:rPr>
              <a:t>Output: 4x112x112</a:t>
            </a:r>
          </a:p>
        </p:txBody>
      </p:sp>
      <p:grpSp>
        <p:nvGrpSpPr>
          <p:cNvPr id="17" name="Group 16"/>
          <p:cNvGrpSpPr/>
          <p:nvPr/>
        </p:nvGrpSpPr>
        <p:grpSpPr>
          <a:xfrm>
            <a:off x="8942473" y="2477628"/>
            <a:ext cx="2049534" cy="1359559"/>
            <a:chOff x="6706853" y="1858220"/>
            <a:chExt cx="1537150" cy="1019669"/>
          </a:xfrm>
        </p:grpSpPr>
        <p:sp>
          <p:nvSpPr>
            <p:cNvPr id="11" name="TextBox 10"/>
            <p:cNvSpPr txBox="1"/>
            <p:nvPr/>
          </p:nvSpPr>
          <p:spPr>
            <a:xfrm>
              <a:off x="6706853" y="2231560"/>
              <a:ext cx="1537150"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70C0"/>
                  </a:solidFill>
                </a:rPr>
                <a:t>if zero padding,</a:t>
              </a:r>
            </a:p>
            <a:p>
              <a:pPr defTabSz="609585" latinLnBrk="1" hangingPunct="0"/>
              <a:r>
                <a:rPr lang="en-US" sz="2400" dirty="0">
                  <a:solidFill>
                    <a:srgbClr val="0070C0"/>
                  </a:solidFill>
                  <a:latin typeface="Calibri"/>
                  <a:ea typeface="Calibri"/>
                  <a:cs typeface="Calibri"/>
                  <a:sym typeface="Calibri"/>
                </a:rPr>
                <a:t>but stride = 2</a:t>
              </a:r>
            </a:p>
          </p:txBody>
        </p:sp>
        <p:cxnSp>
          <p:nvCxnSpPr>
            <p:cNvPr id="12" name="Straight Arrow Connector 11"/>
            <p:cNvCxnSpPr/>
            <p:nvPr/>
          </p:nvCxnSpPr>
          <p:spPr>
            <a:xfrm flipH="1" flipV="1">
              <a:off x="7193741" y="1858220"/>
              <a:ext cx="168960" cy="450311"/>
            </a:xfrm>
            <a:prstGeom prst="straightConnector1">
              <a:avLst/>
            </a:prstGeom>
            <a:noFill/>
            <a:ln w="25400" cap="flat">
              <a:solidFill>
                <a:srgbClr val="0070C0"/>
              </a:solidFill>
              <a:prstDash val="solid"/>
              <a:bevel/>
              <a:tailEnd type="triangle"/>
            </a:ln>
            <a:effectLst/>
          </p:spPr>
          <p:style>
            <a:lnRef idx="0">
              <a:scrgbClr r="0" g="0" b="0"/>
            </a:lnRef>
            <a:fillRef idx="0">
              <a:scrgbClr r="0" g="0" b="0"/>
            </a:fillRef>
            <a:effectRef idx="0">
              <a:scrgbClr r="0" g="0" b="0"/>
            </a:effectRef>
            <a:fontRef idx="none"/>
          </p:style>
        </p:cxnSp>
      </p:grpSp>
      <p:sp>
        <p:nvSpPr>
          <p:cNvPr id="18" name="TextBox 17"/>
          <p:cNvSpPr txBox="1"/>
          <p:nvPr/>
        </p:nvSpPr>
        <p:spPr>
          <a:xfrm>
            <a:off x="4784526" y="1347137"/>
            <a:ext cx="1172307" cy="86177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a:solidFill>
                  <a:srgbClr val="000000"/>
                </a:solidFill>
                <a:latin typeface="Calibri"/>
                <a:ea typeface="Calibri"/>
                <a:cs typeface="Calibri"/>
                <a:sym typeface="Calibri"/>
              </a:rPr>
              <a:t>weights:</a:t>
            </a:r>
            <a:br>
              <a:rPr lang="en-US" sz="2400">
                <a:solidFill>
                  <a:srgbClr val="000000"/>
                </a:solidFill>
                <a:latin typeface="Calibri"/>
                <a:ea typeface="Calibri"/>
                <a:cs typeface="Calibri"/>
                <a:sym typeface="Calibri"/>
              </a:rPr>
            </a:br>
            <a:r>
              <a:rPr lang="en-US" sz="2400">
                <a:solidFill>
                  <a:srgbClr val="000000"/>
                </a:solidFill>
                <a:latin typeface="Calibri"/>
                <a:ea typeface="Calibri"/>
                <a:cs typeface="Calibri"/>
                <a:sym typeface="Calibri"/>
              </a:rPr>
              <a:t>4x1x9x9</a:t>
            </a:r>
            <a:endParaRPr lang="en-US" sz="2400"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976557127"/>
      </p:ext>
    </p:extLst>
  </p:cSld>
  <p:clrMapOvr>
    <a:masterClrMapping/>
  </p:clrMapOvr>
  <p:transition spd="med"/>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Convolutional Layer in </a:t>
            </a:r>
            <a:r>
              <a:rPr lang="en-US" sz="4267" dirty="0" err="1"/>
              <a:t>pytorch</a:t>
            </a:r>
            <a:endParaRPr sz="4267" dirty="0"/>
          </a:p>
        </p:txBody>
      </p:sp>
      <p:sp>
        <p:nvSpPr>
          <p:cNvPr id="5" name="Cube 4"/>
          <p:cNvSpPr/>
          <p:nvPr/>
        </p:nvSpPr>
        <p:spPr>
          <a:xfrm>
            <a:off x="1506406" y="3415811"/>
            <a:ext cx="1382817" cy="1435412"/>
          </a:xfrm>
          <a:prstGeom prst="cube">
            <a:avLst>
              <a:gd name="adj" fmla="val 68421"/>
            </a:avLst>
          </a:prstGeom>
          <a:solidFill>
            <a:srgbClr val="E7D3F2"/>
          </a:solidFill>
          <a:ln w="12700" cap="flat">
            <a:solidFill>
              <a:srgbClr val="40404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sp>
        <p:nvSpPr>
          <p:cNvPr id="6" name="Right Brace 5"/>
          <p:cNvSpPr/>
          <p:nvPr/>
        </p:nvSpPr>
        <p:spPr>
          <a:xfrm rot="5400000">
            <a:off x="1620648" y="5621805"/>
            <a:ext cx="235976" cy="464457"/>
          </a:xfrm>
          <a:prstGeom prst="rightBrace">
            <a:avLst/>
          </a:prstGeom>
          <a:noFill/>
          <a:ln w="12700" cap="flat">
            <a:solidFill>
              <a:srgbClr val="40404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60959" rIns="121919" bIns="60959" numCol="1" spcCol="38100" rtlCol="0" anchor="t">
            <a:noAutofit/>
          </a:bodyPr>
          <a:lstStyle/>
          <a:p>
            <a:pPr defTabSz="1219170" latinLnBrk="1" hangingPunct="0"/>
            <a:endParaRPr lang="en-US" sz="2400">
              <a:solidFill>
                <a:srgbClr val="000000"/>
              </a:solidFill>
            </a:endParaRPr>
          </a:p>
        </p:txBody>
      </p:sp>
      <p:sp>
        <p:nvSpPr>
          <p:cNvPr id="7" name="TextBox 6"/>
          <p:cNvSpPr txBox="1"/>
          <p:nvPr/>
        </p:nvSpPr>
        <p:spPr>
          <a:xfrm>
            <a:off x="1031446" y="5972019"/>
            <a:ext cx="3462292" cy="4104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dirty="0" err="1">
                <a:solidFill>
                  <a:srgbClr val="000000"/>
                </a:solidFill>
                <a:latin typeface="Calibri"/>
                <a:ea typeface="Calibri"/>
                <a:cs typeface="Calibri"/>
                <a:sym typeface="Calibri"/>
              </a:rPr>
              <a:t>in_channels</a:t>
            </a:r>
            <a:r>
              <a:rPr lang="en-US" sz="1867" dirty="0">
                <a:solidFill>
                  <a:srgbClr val="000000"/>
                </a:solidFill>
                <a:latin typeface="Calibri"/>
                <a:ea typeface="Calibri"/>
                <a:cs typeface="Calibri"/>
                <a:sym typeface="Calibri"/>
              </a:rPr>
              <a:t> (e.g. 3 for RGB inputs)</a:t>
            </a:r>
          </a:p>
        </p:txBody>
      </p:sp>
      <p:sp>
        <p:nvSpPr>
          <p:cNvPr id="8" name="Cube 7"/>
          <p:cNvSpPr/>
          <p:nvPr/>
        </p:nvSpPr>
        <p:spPr>
          <a:xfrm>
            <a:off x="7554889" y="3792157"/>
            <a:ext cx="2031111" cy="759139"/>
          </a:xfrm>
          <a:prstGeom prst="cube">
            <a:avLst>
              <a:gd name="adj" fmla="val 35362"/>
            </a:avLst>
          </a:prstGeom>
          <a:solidFill>
            <a:srgbClr val="E7D3F2"/>
          </a:solidFill>
          <a:ln w="12700" cap="flat">
            <a:solidFill>
              <a:srgbClr val="40404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sp>
        <p:nvSpPr>
          <p:cNvPr id="9" name="Right Brace 8"/>
          <p:cNvSpPr/>
          <p:nvPr/>
        </p:nvSpPr>
        <p:spPr>
          <a:xfrm rot="5400000">
            <a:off x="8157963" y="4627744"/>
            <a:ext cx="321187" cy="1508387"/>
          </a:xfrm>
          <a:prstGeom prst="rightBrace">
            <a:avLst/>
          </a:prstGeom>
          <a:noFill/>
          <a:ln w="12700" cap="flat">
            <a:solidFill>
              <a:srgbClr val="40404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60959" rIns="121919" bIns="60959" numCol="1" spcCol="38100" rtlCol="0" anchor="t">
            <a:noAutofit/>
          </a:bodyPr>
          <a:lstStyle/>
          <a:p>
            <a:pPr defTabSz="1219170" latinLnBrk="1" hangingPunct="0"/>
            <a:endParaRPr lang="en-US" sz="2400">
              <a:solidFill>
                <a:srgbClr val="000000"/>
              </a:solidFill>
            </a:endParaRPr>
          </a:p>
        </p:txBody>
      </p:sp>
      <p:sp>
        <p:nvSpPr>
          <p:cNvPr id="11" name="TextBox 10"/>
          <p:cNvSpPr txBox="1"/>
          <p:nvPr/>
        </p:nvSpPr>
        <p:spPr>
          <a:xfrm>
            <a:off x="7155493" y="5542530"/>
            <a:ext cx="3699409" cy="69775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dirty="0" err="1">
                <a:solidFill>
                  <a:srgbClr val="000000"/>
                </a:solidFill>
                <a:latin typeface="Calibri"/>
                <a:ea typeface="Calibri"/>
                <a:cs typeface="Calibri"/>
                <a:sym typeface="Calibri"/>
              </a:rPr>
              <a:t>out_channels</a:t>
            </a:r>
            <a:r>
              <a:rPr lang="en-US" sz="1867" dirty="0">
                <a:solidFill>
                  <a:srgbClr val="000000"/>
                </a:solidFill>
                <a:latin typeface="Calibri"/>
                <a:ea typeface="Calibri"/>
                <a:cs typeface="Calibri"/>
                <a:sym typeface="Calibri"/>
              </a:rPr>
              <a:t> (equals the number of </a:t>
            </a:r>
            <a:br>
              <a:rPr lang="en-US" sz="1867" dirty="0">
                <a:solidFill>
                  <a:srgbClr val="000000"/>
                </a:solidFill>
                <a:latin typeface="Calibri"/>
                <a:ea typeface="Calibri"/>
                <a:cs typeface="Calibri"/>
                <a:sym typeface="Calibri"/>
              </a:rPr>
            </a:br>
            <a:r>
              <a:rPr lang="en-US" sz="1867" dirty="0">
                <a:solidFill>
                  <a:srgbClr val="000000"/>
                </a:solidFill>
                <a:latin typeface="Calibri"/>
                <a:ea typeface="Calibri"/>
                <a:cs typeface="Calibri"/>
                <a:sym typeface="Calibri"/>
              </a:rPr>
              <a:t>convolutional filters for this layer)</a:t>
            </a:r>
          </a:p>
        </p:txBody>
      </p:sp>
      <p:grpSp>
        <p:nvGrpSpPr>
          <p:cNvPr id="29" name="Group 28"/>
          <p:cNvGrpSpPr/>
          <p:nvPr/>
        </p:nvGrpSpPr>
        <p:grpSpPr>
          <a:xfrm>
            <a:off x="3759634" y="2372681"/>
            <a:ext cx="3795253" cy="1650410"/>
            <a:chOff x="2819725" y="1779510"/>
            <a:chExt cx="2846440" cy="1237807"/>
          </a:xfrm>
        </p:grpSpPr>
        <p:sp>
          <p:nvSpPr>
            <p:cNvPr id="23" name="Rounded Rectangle 22"/>
            <p:cNvSpPr/>
            <p:nvPr/>
          </p:nvSpPr>
          <p:spPr>
            <a:xfrm>
              <a:off x="2819725" y="2157324"/>
              <a:ext cx="2347081" cy="408621"/>
            </a:xfrm>
            <a:prstGeom prst="roundRect">
              <a:avLst/>
            </a:prstGeom>
            <a:solidFill>
              <a:srgbClr val="F9F6E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grpSp>
          <p:nvGrpSpPr>
            <p:cNvPr id="22" name="Group 21"/>
            <p:cNvGrpSpPr/>
            <p:nvPr/>
          </p:nvGrpSpPr>
          <p:grpSpPr>
            <a:xfrm>
              <a:off x="2888010" y="1779510"/>
              <a:ext cx="2778155" cy="1237807"/>
              <a:chOff x="2840509" y="2035059"/>
              <a:chExt cx="2778155" cy="1237807"/>
            </a:xfrm>
          </p:grpSpPr>
          <p:sp>
            <p:nvSpPr>
              <p:cNvPr id="13" name="Cube 12"/>
              <p:cNvSpPr/>
              <p:nvPr/>
            </p:nvSpPr>
            <p:spPr>
              <a:xfrm>
                <a:off x="4038358" y="2309057"/>
                <a:ext cx="331351" cy="515776"/>
              </a:xfrm>
              <a:prstGeom prst="cube">
                <a:avLst>
                  <a:gd name="adj" fmla="val 45150"/>
                </a:avLst>
              </a:prstGeom>
              <a:solidFill>
                <a:srgbClr val="92D050"/>
              </a:solidFill>
              <a:ln w="12700" cap="flat">
                <a:solidFill>
                  <a:srgbClr val="40404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sp>
            <p:nvSpPr>
              <p:cNvPr id="15" name="Rectangle 14"/>
              <p:cNvSpPr/>
              <p:nvPr/>
            </p:nvSpPr>
            <p:spPr>
              <a:xfrm>
                <a:off x="2840509" y="2467942"/>
                <a:ext cx="1082268" cy="253915"/>
              </a:xfrm>
              <a:prstGeom prst="rect">
                <a:avLst/>
              </a:prstGeom>
            </p:spPr>
            <p:txBody>
              <a:bodyPr wrap="none">
                <a:spAutoFit/>
              </a:bodyPr>
              <a:lstStyle/>
              <a:p>
                <a:r>
                  <a:rPr lang="en-US" sz="1600" dirty="0" err="1">
                    <a:solidFill>
                      <a:srgbClr val="000000"/>
                    </a:solidFill>
                  </a:rPr>
                  <a:t>out_channels</a:t>
                </a:r>
                <a:r>
                  <a:rPr lang="en-US" sz="1600" dirty="0">
                    <a:solidFill>
                      <a:srgbClr val="000000"/>
                    </a:solidFill>
                  </a:rPr>
                  <a:t> x</a:t>
                </a:r>
                <a:endParaRPr lang="en-US" sz="1600" dirty="0"/>
              </a:p>
            </p:txBody>
          </p:sp>
          <p:sp>
            <p:nvSpPr>
              <p:cNvPr id="16" name="Right Brace 15"/>
              <p:cNvSpPr/>
              <p:nvPr/>
            </p:nvSpPr>
            <p:spPr>
              <a:xfrm rot="5400000">
                <a:off x="4049918" y="2866902"/>
                <a:ext cx="167890" cy="194760"/>
              </a:xfrm>
              <a:prstGeom prst="rightBrace">
                <a:avLst/>
              </a:prstGeom>
              <a:noFill/>
              <a:ln w="12700" cap="flat">
                <a:solidFill>
                  <a:srgbClr val="40404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60959" rIns="121919" bIns="60959" numCol="1" spcCol="38100" rtlCol="0" anchor="t">
                <a:noAutofit/>
              </a:bodyPr>
              <a:lstStyle/>
              <a:p>
                <a:pPr defTabSz="1219170" latinLnBrk="1" hangingPunct="0"/>
                <a:endParaRPr lang="en-US" sz="2400">
                  <a:solidFill>
                    <a:srgbClr val="000000"/>
                  </a:solidFill>
                </a:endParaRPr>
              </a:p>
            </p:txBody>
          </p:sp>
          <p:sp>
            <p:nvSpPr>
              <p:cNvPr id="17" name="Rectangle 16"/>
              <p:cNvSpPr/>
              <p:nvPr/>
            </p:nvSpPr>
            <p:spPr>
              <a:xfrm>
                <a:off x="3695281" y="3034291"/>
                <a:ext cx="823784" cy="238575"/>
              </a:xfrm>
              <a:prstGeom prst="rect">
                <a:avLst/>
              </a:prstGeom>
            </p:spPr>
            <p:txBody>
              <a:bodyPr wrap="none">
                <a:spAutoFit/>
              </a:bodyPr>
              <a:lstStyle/>
              <a:p>
                <a:r>
                  <a:rPr lang="en-US" sz="1467" dirty="0" err="1">
                    <a:solidFill>
                      <a:srgbClr val="000000"/>
                    </a:solidFill>
                  </a:rPr>
                  <a:t>in_channels</a:t>
                </a:r>
                <a:endParaRPr lang="en-US" sz="1467" dirty="0"/>
              </a:p>
            </p:txBody>
          </p:sp>
          <p:sp>
            <p:nvSpPr>
              <p:cNvPr id="18" name="Right Brace 17"/>
              <p:cNvSpPr/>
              <p:nvPr/>
            </p:nvSpPr>
            <p:spPr>
              <a:xfrm rot="13479865" flipV="1">
                <a:off x="3946189" y="2128523"/>
                <a:ext cx="171347" cy="349424"/>
              </a:xfrm>
              <a:prstGeom prst="rightBrace">
                <a:avLst/>
              </a:prstGeom>
              <a:noFill/>
              <a:ln w="12700" cap="flat">
                <a:solidFill>
                  <a:srgbClr val="40404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60959" rIns="121919" bIns="60959" numCol="1" spcCol="38100" rtlCol="0" anchor="t">
                <a:noAutofit/>
              </a:bodyPr>
              <a:lstStyle/>
              <a:p>
                <a:pPr defTabSz="1219170" latinLnBrk="1" hangingPunct="0"/>
                <a:endParaRPr lang="en-US" sz="2400">
                  <a:solidFill>
                    <a:srgbClr val="000000"/>
                  </a:solidFill>
                </a:endParaRPr>
              </a:p>
            </p:txBody>
          </p:sp>
          <p:sp>
            <p:nvSpPr>
              <p:cNvPr id="19" name="Rectangle 18"/>
              <p:cNvSpPr/>
              <p:nvPr/>
            </p:nvSpPr>
            <p:spPr>
              <a:xfrm>
                <a:off x="3195306" y="2035059"/>
                <a:ext cx="916558" cy="230833"/>
              </a:xfrm>
              <a:prstGeom prst="rect">
                <a:avLst/>
              </a:prstGeom>
            </p:spPr>
            <p:txBody>
              <a:bodyPr wrap="square">
                <a:spAutoFit/>
              </a:bodyPr>
              <a:lstStyle/>
              <a:p>
                <a:r>
                  <a:rPr lang="en-US" sz="1400">
                    <a:solidFill>
                      <a:srgbClr val="000000"/>
                    </a:solidFill>
                  </a:rPr>
                  <a:t>kernel_size</a:t>
                </a:r>
                <a:endParaRPr lang="en-US" sz="1400" dirty="0"/>
              </a:p>
            </p:txBody>
          </p:sp>
          <p:sp>
            <p:nvSpPr>
              <p:cNvPr id="20" name="Right Brace 19"/>
              <p:cNvSpPr/>
              <p:nvPr/>
            </p:nvSpPr>
            <p:spPr>
              <a:xfrm flipV="1">
                <a:off x="4475948" y="2324271"/>
                <a:ext cx="202849" cy="420917"/>
              </a:xfrm>
              <a:prstGeom prst="rightBrace">
                <a:avLst/>
              </a:prstGeom>
              <a:noFill/>
              <a:ln w="12700" cap="flat">
                <a:solidFill>
                  <a:srgbClr val="40404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60959" rIns="121919" bIns="60959" numCol="1" spcCol="38100" rtlCol="0" anchor="t">
                <a:noAutofit/>
              </a:bodyPr>
              <a:lstStyle/>
              <a:p>
                <a:pPr defTabSz="1219170" latinLnBrk="1" hangingPunct="0"/>
                <a:endParaRPr lang="en-US" sz="2400">
                  <a:solidFill>
                    <a:srgbClr val="000000"/>
                  </a:solidFill>
                </a:endParaRPr>
              </a:p>
            </p:txBody>
          </p:sp>
          <p:sp>
            <p:nvSpPr>
              <p:cNvPr id="21" name="Rectangle 20"/>
              <p:cNvSpPr/>
              <p:nvPr/>
            </p:nvSpPr>
            <p:spPr>
              <a:xfrm>
                <a:off x="4769741" y="2730859"/>
                <a:ext cx="848923" cy="230833"/>
              </a:xfrm>
              <a:prstGeom prst="rect">
                <a:avLst/>
              </a:prstGeom>
            </p:spPr>
            <p:txBody>
              <a:bodyPr wrap="square">
                <a:spAutoFit/>
              </a:bodyPr>
              <a:lstStyle/>
              <a:p>
                <a:r>
                  <a:rPr lang="en-US" sz="1400">
                    <a:solidFill>
                      <a:srgbClr val="000000"/>
                    </a:solidFill>
                  </a:rPr>
                  <a:t>kernel_size</a:t>
                </a:r>
                <a:endParaRPr lang="en-US" sz="1400" dirty="0"/>
              </a:p>
            </p:txBody>
          </p:sp>
        </p:grpSp>
      </p:grpSp>
      <p:sp>
        <p:nvSpPr>
          <p:cNvPr id="24" name="TextBox 23"/>
          <p:cNvSpPr txBox="1"/>
          <p:nvPr/>
        </p:nvSpPr>
        <p:spPr>
          <a:xfrm>
            <a:off x="840592" y="2707046"/>
            <a:ext cx="788355"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a:solidFill>
                  <a:srgbClr val="000000"/>
                </a:solidFill>
                <a:latin typeface="Calibri"/>
                <a:ea typeface="Calibri"/>
                <a:cs typeface="Calibri"/>
                <a:sym typeface="Calibri"/>
              </a:rPr>
              <a:t>Input</a:t>
            </a:r>
          </a:p>
        </p:txBody>
      </p:sp>
      <p:sp>
        <p:nvSpPr>
          <p:cNvPr id="25" name="TextBox 24"/>
          <p:cNvSpPr txBox="1"/>
          <p:nvPr/>
        </p:nvSpPr>
        <p:spPr>
          <a:xfrm>
            <a:off x="8175131" y="2875889"/>
            <a:ext cx="1017584"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Output</a:t>
            </a:r>
          </a:p>
        </p:txBody>
      </p:sp>
      <p:cxnSp>
        <p:nvCxnSpPr>
          <p:cNvPr id="26" name="Straight Arrow Connector 25"/>
          <p:cNvCxnSpPr/>
          <p:nvPr/>
        </p:nvCxnSpPr>
        <p:spPr>
          <a:xfrm>
            <a:off x="3103419" y="4370120"/>
            <a:ext cx="4275116" cy="31667"/>
          </a:xfrm>
          <a:prstGeom prst="straightConnector1">
            <a:avLst/>
          </a:prstGeom>
          <a:noFill/>
          <a:ln w="25400" cap="flat">
            <a:solidFill>
              <a:srgbClr val="0070C0"/>
            </a:solidFill>
            <a:prstDash val="solid"/>
            <a:bevel/>
            <a:tailEnd type="triangle"/>
          </a:ln>
          <a:effectLst/>
        </p:spPr>
        <p:style>
          <a:lnRef idx="0">
            <a:scrgbClr r="0" g="0" b="0"/>
          </a:lnRef>
          <a:fillRef idx="0">
            <a:scrgbClr r="0" g="0" b="0"/>
          </a:fillRef>
          <a:effectRef idx="0">
            <a:scrgbClr r="0" g="0" b="0"/>
          </a:effectRef>
          <a:fontRef idx="none"/>
        </p:style>
      </p:cxnSp>
      <p:pic>
        <p:nvPicPr>
          <p:cNvPr id="4" name="Picture 3"/>
          <p:cNvPicPr>
            <a:picLocks noChangeAspect="1"/>
          </p:cNvPicPr>
          <p:nvPr/>
        </p:nvPicPr>
        <p:blipFill>
          <a:blip r:embed="rId2"/>
          <a:stretch>
            <a:fillRect/>
          </a:stretch>
        </p:blipFill>
        <p:spPr>
          <a:xfrm>
            <a:off x="1875311" y="1209274"/>
            <a:ext cx="8569231" cy="746197"/>
          </a:xfrm>
          <a:prstGeom prst="rect">
            <a:avLst/>
          </a:prstGeom>
        </p:spPr>
      </p:pic>
    </p:spTree>
    <p:extLst>
      <p:ext uri="{BB962C8B-B14F-4D97-AF65-F5344CB8AC3E}">
        <p14:creationId xmlns:p14="http://schemas.microsoft.com/office/powerpoint/2010/main" val="3688981676"/>
      </p:ext>
    </p:extLst>
  </p:cSld>
  <p:clrMapOvr>
    <a:masterClrMapping/>
  </p:clrMapOvr>
  <p:transition spd="med"/>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err="1"/>
              <a:t>SpatialMaxPooling</a:t>
            </a:r>
            <a:r>
              <a:rPr lang="en-US" sz="4267" dirty="0"/>
              <a:t> Layer</a:t>
            </a:r>
            <a:endParaRPr sz="4267" dirty="0"/>
          </a:p>
        </p:txBody>
      </p:sp>
      <p:pic>
        <p:nvPicPr>
          <p:cNvPr id="2" name="Picture 1"/>
          <p:cNvPicPr>
            <a:picLocks noChangeAspect="1"/>
          </p:cNvPicPr>
          <p:nvPr/>
        </p:nvPicPr>
        <p:blipFill rotWithShape="1">
          <a:blip r:embed="rId2"/>
          <a:srcRect l="4383" t="28145" r="66416" b="8255"/>
          <a:stretch/>
        </p:blipFill>
        <p:spPr>
          <a:xfrm>
            <a:off x="1312333" y="1121165"/>
            <a:ext cx="3403600" cy="2946400"/>
          </a:xfrm>
          <a:prstGeom prst="rect">
            <a:avLst/>
          </a:prstGeom>
          <a:scene3d>
            <a:camera prst="isometricOffAxis1Right"/>
            <a:lightRig rig="threePt" dir="t"/>
          </a:scene3d>
        </p:spPr>
      </p:pic>
      <p:pic>
        <p:nvPicPr>
          <p:cNvPr id="4" name="Picture 3"/>
          <p:cNvPicPr>
            <a:picLocks noChangeAspect="1"/>
          </p:cNvPicPr>
          <p:nvPr/>
        </p:nvPicPr>
        <p:blipFill rotWithShape="1">
          <a:blip r:embed="rId2"/>
          <a:srcRect l="64092" t="24490" r="5690" b="8256"/>
          <a:stretch/>
        </p:blipFill>
        <p:spPr>
          <a:xfrm>
            <a:off x="6629400" y="3149601"/>
            <a:ext cx="3522133" cy="3115735"/>
          </a:xfrm>
          <a:prstGeom prst="rect">
            <a:avLst/>
          </a:prstGeom>
          <a:scene3d>
            <a:camera prst="isometricOffAxis1Right"/>
            <a:lightRig rig="threePt" dir="t"/>
          </a:scene3d>
        </p:spPr>
      </p:pic>
      <p:sp>
        <p:nvSpPr>
          <p:cNvPr id="7" name="TextBox 6"/>
          <p:cNvSpPr txBox="1"/>
          <p:nvPr/>
        </p:nvSpPr>
        <p:spPr>
          <a:xfrm>
            <a:off x="5723829" y="1896526"/>
            <a:ext cx="4397740"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take the max in </a:t>
            </a:r>
            <a:r>
              <a:rPr lang="en-US" sz="2400">
                <a:solidFill>
                  <a:srgbClr val="000000"/>
                </a:solidFill>
                <a:latin typeface="Calibri"/>
                <a:ea typeface="Calibri"/>
                <a:cs typeface="Calibri"/>
                <a:sym typeface="Calibri"/>
              </a:rPr>
              <a:t>this neighborhood</a:t>
            </a:r>
          </a:p>
        </p:txBody>
      </p:sp>
      <p:sp>
        <p:nvSpPr>
          <p:cNvPr id="19" name="TextBox 18"/>
          <p:cNvSpPr txBox="1"/>
          <p:nvPr/>
        </p:nvSpPr>
        <p:spPr>
          <a:xfrm>
            <a:off x="8250899" y="3944469"/>
            <a:ext cx="278600" cy="492440"/>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8</a:t>
            </a:r>
          </a:p>
        </p:txBody>
      </p:sp>
      <p:sp>
        <p:nvSpPr>
          <p:cNvPr id="8" name="TextBox 7"/>
          <p:cNvSpPr txBox="1"/>
          <p:nvPr/>
        </p:nvSpPr>
        <p:spPr>
          <a:xfrm>
            <a:off x="8852033" y="4376581"/>
            <a:ext cx="278600" cy="492440"/>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8</a:t>
            </a:r>
          </a:p>
        </p:txBody>
      </p:sp>
      <p:sp>
        <p:nvSpPr>
          <p:cNvPr id="18" name="TextBox 17"/>
          <p:cNvSpPr txBox="1"/>
          <p:nvPr/>
        </p:nvSpPr>
        <p:spPr>
          <a:xfrm>
            <a:off x="8857113" y="3878741"/>
            <a:ext cx="278600" cy="492440"/>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8</a:t>
            </a:r>
          </a:p>
        </p:txBody>
      </p:sp>
      <p:sp>
        <p:nvSpPr>
          <p:cNvPr id="20" name="TextBox 19"/>
          <p:cNvSpPr txBox="1"/>
          <p:nvPr/>
        </p:nvSpPr>
        <p:spPr>
          <a:xfrm>
            <a:off x="7692098" y="4600279"/>
            <a:ext cx="278600" cy="492440"/>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8</a:t>
            </a:r>
          </a:p>
        </p:txBody>
      </p:sp>
      <p:sp>
        <p:nvSpPr>
          <p:cNvPr id="21" name="TextBox 20"/>
          <p:cNvSpPr txBox="1"/>
          <p:nvPr/>
        </p:nvSpPr>
        <p:spPr>
          <a:xfrm>
            <a:off x="8288865" y="4526253"/>
            <a:ext cx="278600" cy="492440"/>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8</a:t>
            </a:r>
          </a:p>
        </p:txBody>
      </p:sp>
      <p:grpSp>
        <p:nvGrpSpPr>
          <p:cNvPr id="36" name="Group 35"/>
          <p:cNvGrpSpPr/>
          <p:nvPr/>
        </p:nvGrpSpPr>
        <p:grpSpPr>
          <a:xfrm>
            <a:off x="3022600" y="1900099"/>
            <a:ext cx="5799667" cy="2777904"/>
            <a:chOff x="2266950" y="1425074"/>
            <a:chExt cx="4349750" cy="2083428"/>
          </a:xfrm>
        </p:grpSpPr>
        <p:cxnSp>
          <p:nvCxnSpPr>
            <p:cNvPr id="6" name="Straight Arrow Connector 5"/>
            <p:cNvCxnSpPr/>
            <p:nvPr/>
          </p:nvCxnSpPr>
          <p:spPr>
            <a:xfrm>
              <a:off x="3225800" y="1425074"/>
              <a:ext cx="3390900" cy="2042026"/>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9" name="Straight Arrow Connector 8"/>
            <p:cNvCxnSpPr/>
            <p:nvPr/>
          </p:nvCxnSpPr>
          <p:spPr>
            <a:xfrm>
              <a:off x="2832100" y="1469900"/>
              <a:ext cx="3784600" cy="1997200"/>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14" name="Straight Arrow Connector 13"/>
            <p:cNvCxnSpPr/>
            <p:nvPr/>
          </p:nvCxnSpPr>
          <p:spPr>
            <a:xfrm>
              <a:off x="2362200" y="1469900"/>
              <a:ext cx="4254500" cy="1997200"/>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17" name="Straight Arrow Connector 16"/>
            <p:cNvCxnSpPr/>
            <p:nvPr/>
          </p:nvCxnSpPr>
          <p:spPr>
            <a:xfrm>
              <a:off x="2266950" y="1945774"/>
              <a:ext cx="4349750" cy="1562728"/>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24" name="Straight Arrow Connector 23"/>
            <p:cNvCxnSpPr/>
            <p:nvPr/>
          </p:nvCxnSpPr>
          <p:spPr>
            <a:xfrm>
              <a:off x="2705100" y="1778000"/>
              <a:ext cx="3911600" cy="1689100"/>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27" name="Straight Arrow Connector 26"/>
            <p:cNvCxnSpPr/>
            <p:nvPr/>
          </p:nvCxnSpPr>
          <p:spPr>
            <a:xfrm>
              <a:off x="2266950" y="2280988"/>
              <a:ext cx="4349750" cy="1186112"/>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30" name="Straight Arrow Connector 29"/>
            <p:cNvCxnSpPr/>
            <p:nvPr/>
          </p:nvCxnSpPr>
          <p:spPr>
            <a:xfrm>
              <a:off x="3124200" y="2096524"/>
              <a:ext cx="3492500" cy="1370576"/>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cxnSp>
          <p:nvCxnSpPr>
            <p:cNvPr id="33" name="Straight Arrow Connector 32"/>
            <p:cNvCxnSpPr/>
            <p:nvPr/>
          </p:nvCxnSpPr>
          <p:spPr>
            <a:xfrm>
              <a:off x="2705100" y="2280988"/>
              <a:ext cx="3911600" cy="1178425"/>
            </a:xfrm>
            <a:prstGeom prst="straightConnector1">
              <a:avLst/>
            </a:prstGeom>
            <a:noFill/>
            <a:ln w="25400" cap="flat">
              <a:solidFill>
                <a:schemeClr val="tx1"/>
              </a:solidFill>
              <a:prstDash val="solid"/>
              <a:bevel/>
              <a:tailEnd type="triangle"/>
            </a:ln>
            <a:effectLst/>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139121491"/>
      </p:ext>
    </p:extLst>
  </p:cSld>
  <p:clrMapOvr>
    <a:masterClrMapping/>
  </p:clrMapOvr>
  <p:transition spd="med"/>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34592" y="1404104"/>
            <a:ext cx="8642229" cy="4352541"/>
          </a:xfrm>
          <a:prstGeom prst="rect">
            <a:avLst/>
          </a:prstGeom>
        </p:spPr>
      </p:pic>
      <p:sp>
        <p:nvSpPr>
          <p:cNvPr id="3"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Convolutional Layers as Matrix Multiplication</a:t>
            </a:r>
            <a:endParaRPr sz="4267" dirty="0"/>
          </a:p>
        </p:txBody>
      </p:sp>
      <p:sp>
        <p:nvSpPr>
          <p:cNvPr id="4" name="Rectangle 3"/>
          <p:cNvSpPr/>
          <p:nvPr/>
        </p:nvSpPr>
        <p:spPr>
          <a:xfrm>
            <a:off x="4934111" y="6039585"/>
            <a:ext cx="8049847" cy="338554"/>
          </a:xfrm>
          <a:prstGeom prst="rect">
            <a:avLst/>
          </a:prstGeom>
        </p:spPr>
        <p:txBody>
          <a:bodyPr wrap="square">
            <a:spAutoFit/>
          </a:bodyPr>
          <a:lstStyle/>
          <a:p>
            <a:r>
              <a:rPr lang="en-US" sz="1600" dirty="0"/>
              <a:t>https://</a:t>
            </a:r>
            <a:r>
              <a:rPr lang="en-US" sz="1600" dirty="0" err="1"/>
              <a:t>petewarden.com</a:t>
            </a:r>
            <a:r>
              <a:rPr lang="en-US" sz="1600" dirty="0"/>
              <a:t>/2015/04/20/why-</a:t>
            </a:r>
            <a:r>
              <a:rPr lang="en-US" sz="1600" dirty="0" err="1"/>
              <a:t>gemm</a:t>
            </a:r>
            <a:r>
              <a:rPr lang="en-US" sz="1600" dirty="0"/>
              <a:t>-is-at-the-heart-of-deep-learning/</a:t>
            </a:r>
          </a:p>
        </p:txBody>
      </p:sp>
    </p:spTree>
    <p:extLst>
      <p:ext uri="{BB962C8B-B14F-4D97-AF65-F5344CB8AC3E}">
        <p14:creationId xmlns:p14="http://schemas.microsoft.com/office/powerpoint/2010/main" val="2200089231"/>
      </p:ext>
    </p:extLst>
  </p:cSld>
  <p:clrMapOvr>
    <a:masterClrMapping/>
  </p:clrMapOvr>
  <p:transition spd="med"/>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Convolutional Layers as Matrix Multiplication</a:t>
            </a:r>
            <a:endParaRPr sz="4267" dirty="0"/>
          </a:p>
        </p:txBody>
      </p:sp>
      <p:sp>
        <p:nvSpPr>
          <p:cNvPr id="4" name="Rectangle 3"/>
          <p:cNvSpPr/>
          <p:nvPr/>
        </p:nvSpPr>
        <p:spPr>
          <a:xfrm>
            <a:off x="4934111" y="6039585"/>
            <a:ext cx="8049847" cy="338554"/>
          </a:xfrm>
          <a:prstGeom prst="rect">
            <a:avLst/>
          </a:prstGeom>
        </p:spPr>
        <p:txBody>
          <a:bodyPr wrap="square">
            <a:spAutoFit/>
          </a:bodyPr>
          <a:lstStyle/>
          <a:p>
            <a:r>
              <a:rPr lang="en-US" sz="1600" dirty="0"/>
              <a:t>https://</a:t>
            </a:r>
            <a:r>
              <a:rPr lang="en-US" sz="1600" dirty="0" err="1"/>
              <a:t>petewarden.com</a:t>
            </a:r>
            <a:r>
              <a:rPr lang="en-US" sz="1600" dirty="0"/>
              <a:t>/2015/04/20/why-</a:t>
            </a:r>
            <a:r>
              <a:rPr lang="en-US" sz="1600" dirty="0" err="1"/>
              <a:t>gemm</a:t>
            </a:r>
            <a:r>
              <a:rPr lang="en-US" sz="1600" dirty="0"/>
              <a:t>-is-at-the-heart-of-deep-learning/</a:t>
            </a:r>
          </a:p>
        </p:txBody>
      </p:sp>
      <p:pic>
        <p:nvPicPr>
          <p:cNvPr id="5" name="Picture 4"/>
          <p:cNvPicPr>
            <a:picLocks noChangeAspect="1"/>
          </p:cNvPicPr>
          <p:nvPr/>
        </p:nvPicPr>
        <p:blipFill>
          <a:blip r:embed="rId2"/>
          <a:stretch>
            <a:fillRect/>
          </a:stretch>
        </p:blipFill>
        <p:spPr>
          <a:xfrm>
            <a:off x="1000650" y="1121166"/>
            <a:ext cx="10122964" cy="4638159"/>
          </a:xfrm>
          <a:prstGeom prst="rect">
            <a:avLst/>
          </a:prstGeom>
        </p:spPr>
      </p:pic>
    </p:spTree>
    <p:extLst>
      <p:ext uri="{BB962C8B-B14F-4D97-AF65-F5344CB8AC3E}">
        <p14:creationId xmlns:p14="http://schemas.microsoft.com/office/powerpoint/2010/main" val="3932548517"/>
      </p:ext>
    </p:extLst>
  </p:cSld>
  <p:clrMapOvr>
    <a:masterClrMapping/>
  </p:clrMapOvr>
  <p:transition spd="med"/>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Convolutional Layers as Matrix Multiplication</a:t>
            </a:r>
            <a:endParaRPr sz="4267" dirty="0"/>
          </a:p>
        </p:txBody>
      </p:sp>
      <p:sp>
        <p:nvSpPr>
          <p:cNvPr id="4" name="Rectangle 3"/>
          <p:cNvSpPr/>
          <p:nvPr/>
        </p:nvSpPr>
        <p:spPr>
          <a:xfrm>
            <a:off x="4934111" y="6039585"/>
            <a:ext cx="8049847" cy="338554"/>
          </a:xfrm>
          <a:prstGeom prst="rect">
            <a:avLst/>
          </a:prstGeom>
        </p:spPr>
        <p:txBody>
          <a:bodyPr wrap="square">
            <a:spAutoFit/>
          </a:bodyPr>
          <a:lstStyle/>
          <a:p>
            <a:r>
              <a:rPr lang="en-US" sz="1600" dirty="0"/>
              <a:t>https://</a:t>
            </a:r>
            <a:r>
              <a:rPr lang="en-US" sz="1600" dirty="0" err="1"/>
              <a:t>petewarden.com</a:t>
            </a:r>
            <a:r>
              <a:rPr lang="en-US" sz="1600" dirty="0"/>
              <a:t>/2015/04/20/why-</a:t>
            </a:r>
            <a:r>
              <a:rPr lang="en-US" sz="1600" dirty="0" err="1"/>
              <a:t>gemm</a:t>
            </a:r>
            <a:r>
              <a:rPr lang="en-US" sz="1600" dirty="0"/>
              <a:t>-is-at-the-heart-of-deep-learning/</a:t>
            </a:r>
          </a:p>
        </p:txBody>
      </p:sp>
      <p:pic>
        <p:nvPicPr>
          <p:cNvPr id="2" name="Picture 1"/>
          <p:cNvPicPr>
            <a:picLocks noChangeAspect="1"/>
          </p:cNvPicPr>
          <p:nvPr/>
        </p:nvPicPr>
        <p:blipFill>
          <a:blip r:embed="rId2"/>
          <a:stretch>
            <a:fillRect/>
          </a:stretch>
        </p:blipFill>
        <p:spPr>
          <a:xfrm>
            <a:off x="2136376" y="1417467"/>
            <a:ext cx="7186877" cy="4325816"/>
          </a:xfrm>
          <a:prstGeom prst="rect">
            <a:avLst/>
          </a:prstGeom>
        </p:spPr>
      </p:pic>
      <p:sp>
        <p:nvSpPr>
          <p:cNvPr id="6" name="TextBox 5"/>
          <p:cNvSpPr txBox="1"/>
          <p:nvPr/>
        </p:nvSpPr>
        <p:spPr>
          <a:xfrm>
            <a:off x="9795283" y="2813540"/>
            <a:ext cx="873314" cy="86177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Pros?</a:t>
            </a:r>
          </a:p>
          <a:p>
            <a:pPr defTabSz="609585" latinLnBrk="1" hangingPunct="0"/>
            <a:r>
              <a:rPr lang="en-US" sz="2400" dirty="0">
                <a:solidFill>
                  <a:srgbClr val="000000"/>
                </a:solidFill>
              </a:rPr>
              <a:t>Cons?</a:t>
            </a:r>
            <a:endParaRPr lang="en-US" sz="2400"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669289305"/>
      </p:ext>
    </p:extLst>
  </p:cSld>
  <p:clrMapOvr>
    <a:masterClrMapping/>
  </p:clrMapOvr>
  <p:transition spd="med"/>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3B5D1FE-8C3D-41CF-A3E6-50C19728F9B2}"/>
              </a:ext>
            </a:extLst>
          </p:cNvPr>
          <p:cNvSpPr>
            <a:spLocks noGrp="1"/>
          </p:cNvSpPr>
          <p:nvPr>
            <p:ph type="title"/>
          </p:nvPr>
        </p:nvSpPr>
        <p:spPr>
          <a:xfrm>
            <a:off x="2345531" y="553641"/>
            <a:ext cx="7358063" cy="1000125"/>
          </a:xfrm>
        </p:spPr>
        <p:txBody>
          <a:bodyPr>
            <a:normAutofit/>
          </a:bodyPr>
          <a:lstStyle/>
          <a:p>
            <a:r>
              <a:rPr lang="en-US" altLang="zh-CN" sz="2812" dirty="0"/>
              <a:t>Dense neural network and Convolutional neural network</a:t>
            </a:r>
            <a:endParaRPr lang="zh-CN" altLang="en-US" sz="2812" dirty="0"/>
          </a:p>
        </p:txBody>
      </p:sp>
      <p:pic>
        <p:nvPicPr>
          <p:cNvPr id="6" name="图片 5">
            <a:extLst>
              <a:ext uri="{FF2B5EF4-FFF2-40B4-BE49-F238E27FC236}">
                <a16:creationId xmlns:a16="http://schemas.microsoft.com/office/drawing/2014/main" id="{82E01C0B-763A-461F-89F8-5633A0A0D160}"/>
              </a:ext>
            </a:extLst>
          </p:cNvPr>
          <p:cNvPicPr>
            <a:picLocks noChangeAspect="1"/>
          </p:cNvPicPr>
          <p:nvPr/>
        </p:nvPicPr>
        <p:blipFill>
          <a:blip r:embed="rId2"/>
          <a:stretch>
            <a:fillRect/>
          </a:stretch>
        </p:blipFill>
        <p:spPr>
          <a:xfrm>
            <a:off x="1850465" y="2300679"/>
            <a:ext cx="8491071" cy="2685268"/>
          </a:xfrm>
          <a:prstGeom prst="rect">
            <a:avLst/>
          </a:prstGeom>
        </p:spPr>
      </p:pic>
    </p:spTree>
    <p:extLst>
      <p:ext uri="{BB962C8B-B14F-4D97-AF65-F5344CB8AC3E}">
        <p14:creationId xmlns:p14="http://schemas.microsoft.com/office/powerpoint/2010/main" val="3241146200"/>
      </p:ext>
    </p:extLst>
  </p:cSld>
  <p:clrMapOvr>
    <a:masterClrMapping/>
  </p:clrMapOvr>
  <p:transition spd="med"/>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3C8B939B-5AA8-4F71-8E65-FCCE548B7CC6}"/>
              </a:ext>
            </a:extLst>
          </p:cNvPr>
          <p:cNvSpPr>
            <a:spLocks noGrp="1"/>
          </p:cNvSpPr>
          <p:nvPr>
            <p:ph type="title"/>
          </p:nvPr>
        </p:nvSpPr>
        <p:spPr>
          <a:xfrm>
            <a:off x="2416969" y="607219"/>
            <a:ext cx="7358063" cy="1000125"/>
          </a:xfrm>
        </p:spPr>
        <p:txBody>
          <a:bodyPr>
            <a:normAutofit/>
          </a:bodyPr>
          <a:lstStyle/>
          <a:p>
            <a:r>
              <a:rPr lang="en-US" altLang="zh-CN" sz="2812" dirty="0"/>
              <a:t>A simple CNN structure</a:t>
            </a:r>
            <a:endParaRPr lang="zh-CN" altLang="en-US" sz="2812" dirty="0"/>
          </a:p>
        </p:txBody>
      </p:sp>
      <p:sp>
        <p:nvSpPr>
          <p:cNvPr id="4" name="文本占位符 3">
            <a:extLst>
              <a:ext uri="{FF2B5EF4-FFF2-40B4-BE49-F238E27FC236}">
                <a16:creationId xmlns:a16="http://schemas.microsoft.com/office/drawing/2014/main" id="{6C5B4651-5B9A-4F6D-BEED-DB80E95BA8D8}"/>
              </a:ext>
            </a:extLst>
          </p:cNvPr>
          <p:cNvSpPr>
            <a:spLocks noGrp="1"/>
          </p:cNvSpPr>
          <p:nvPr>
            <p:ph type="body" sz="quarter" idx="1"/>
          </p:nvPr>
        </p:nvSpPr>
        <p:spPr>
          <a:xfrm>
            <a:off x="2416969" y="5732860"/>
            <a:ext cx="7358063" cy="1044773"/>
          </a:xfrm>
        </p:spPr>
        <p:txBody>
          <a:bodyPr>
            <a:normAutofit/>
          </a:bodyPr>
          <a:lstStyle/>
          <a:p>
            <a:pPr algn="l"/>
            <a:r>
              <a:rPr lang="en-US" altLang="zh-CN" sz="1266" dirty="0"/>
              <a:t>CONV: Convolutional kernel layer</a:t>
            </a:r>
          </a:p>
          <a:p>
            <a:pPr algn="l"/>
            <a:r>
              <a:rPr lang="en-US" altLang="zh-CN" sz="1266" dirty="0"/>
              <a:t>RELU: Activation function</a:t>
            </a:r>
          </a:p>
          <a:p>
            <a:pPr algn="l"/>
            <a:r>
              <a:rPr lang="en-US" altLang="zh-CN" sz="1266" dirty="0"/>
              <a:t>POOL: Dimension reduction layer</a:t>
            </a:r>
          </a:p>
          <a:p>
            <a:pPr algn="l"/>
            <a:r>
              <a:rPr lang="en-US" altLang="zh-CN" sz="1266" dirty="0"/>
              <a:t>FC: Fully connection layer</a:t>
            </a:r>
            <a:endParaRPr lang="zh-CN" altLang="en-US" sz="1266" dirty="0"/>
          </a:p>
        </p:txBody>
      </p:sp>
      <p:pic>
        <p:nvPicPr>
          <p:cNvPr id="5" name="图片 4">
            <a:extLst>
              <a:ext uri="{FF2B5EF4-FFF2-40B4-BE49-F238E27FC236}">
                <a16:creationId xmlns:a16="http://schemas.microsoft.com/office/drawing/2014/main" id="{26A9F9B6-DAA5-4CD3-B3FB-3C93A85BDFB3}"/>
              </a:ext>
            </a:extLst>
          </p:cNvPr>
          <p:cNvPicPr>
            <a:picLocks noChangeAspect="1"/>
          </p:cNvPicPr>
          <p:nvPr/>
        </p:nvPicPr>
        <p:blipFill>
          <a:blip r:embed="rId2"/>
          <a:stretch>
            <a:fillRect/>
          </a:stretch>
        </p:blipFill>
        <p:spPr>
          <a:xfrm>
            <a:off x="2198679" y="1801798"/>
            <a:ext cx="7794643" cy="3736607"/>
          </a:xfrm>
          <a:prstGeom prst="rect">
            <a:avLst/>
          </a:prstGeom>
        </p:spPr>
      </p:pic>
    </p:spTree>
    <p:extLst>
      <p:ext uri="{BB962C8B-B14F-4D97-AF65-F5344CB8AC3E}">
        <p14:creationId xmlns:p14="http://schemas.microsoft.com/office/powerpoint/2010/main" val="2124314989"/>
      </p:ext>
    </p:extLst>
  </p:cSld>
  <p:clrMapOvr>
    <a:masterClrMapping/>
  </p:clrMapOvr>
  <p:transition spd="med"/>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A5CE33B-29CC-47C7-B4D7-76F034C956E9}"/>
              </a:ext>
            </a:extLst>
          </p:cNvPr>
          <p:cNvSpPr>
            <a:spLocks noGrp="1"/>
          </p:cNvSpPr>
          <p:nvPr>
            <p:ph type="title"/>
          </p:nvPr>
        </p:nvSpPr>
        <p:spPr>
          <a:xfrm>
            <a:off x="2416969" y="669727"/>
            <a:ext cx="7358063" cy="1000125"/>
          </a:xfrm>
        </p:spPr>
        <p:txBody>
          <a:bodyPr/>
          <a:lstStyle/>
          <a:p>
            <a:r>
              <a:rPr lang="en-US" altLang="zh-CN" dirty="0"/>
              <a:t>Convolutional kernel</a:t>
            </a:r>
            <a:endParaRPr lang="zh-CN" altLang="en-US" dirty="0"/>
          </a:p>
        </p:txBody>
      </p:sp>
      <p:pic>
        <p:nvPicPr>
          <p:cNvPr id="6" name="图片 5">
            <a:extLst>
              <a:ext uri="{FF2B5EF4-FFF2-40B4-BE49-F238E27FC236}">
                <a16:creationId xmlns:a16="http://schemas.microsoft.com/office/drawing/2014/main" id="{A7FCC375-CD5C-4AFE-9F9C-52D6CF7D89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6193" y="2105174"/>
            <a:ext cx="3315146" cy="3629918"/>
          </a:xfrm>
          <a:prstGeom prst="rect">
            <a:avLst/>
          </a:prstGeom>
        </p:spPr>
      </p:pic>
      <p:sp>
        <p:nvSpPr>
          <p:cNvPr id="7" name="文本框 6">
            <a:extLst>
              <a:ext uri="{FF2B5EF4-FFF2-40B4-BE49-F238E27FC236}">
                <a16:creationId xmlns:a16="http://schemas.microsoft.com/office/drawing/2014/main" id="{9D81CC29-EE95-4128-8A82-6C39B207A197}"/>
              </a:ext>
            </a:extLst>
          </p:cNvPr>
          <p:cNvSpPr txBox="1"/>
          <p:nvPr/>
        </p:nvSpPr>
        <p:spPr>
          <a:xfrm>
            <a:off x="7252254" y="2521957"/>
            <a:ext cx="1938032" cy="331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410751" hangingPunct="0"/>
            <a:r>
              <a:rPr lang="en-US" altLang="zh-CN" sz="1687" b="1" dirty="0">
                <a:solidFill>
                  <a:srgbClr val="000000"/>
                </a:solidFill>
                <a:latin typeface="Helvetica Neue"/>
                <a:ea typeface="Helvetica Neue"/>
                <a:cs typeface="Helvetica Neue"/>
                <a:sym typeface="Helvetica Neue"/>
              </a:rPr>
              <a:t>This is a gif image</a:t>
            </a:r>
            <a:endParaRPr lang="zh-CN" altLang="en-US" sz="1687" b="1" dirty="0">
              <a:solidFill>
                <a:srgbClr val="00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623798817"/>
      </p:ext>
    </p:extLst>
  </p:cSld>
  <p:clrMapOvr>
    <a:masterClrMapping/>
  </p:clrMapOvr>
  <p:transition spd="med"/>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Convolutional kernel"/>
          <p:cNvSpPr txBox="1">
            <a:spLocks noGrp="1"/>
          </p:cNvSpPr>
          <p:nvPr>
            <p:ph type="title"/>
          </p:nvPr>
        </p:nvSpPr>
        <p:spPr>
          <a:prstGeom prst="rect">
            <a:avLst/>
          </a:prstGeom>
        </p:spPr>
        <p:txBody>
          <a:bodyPr/>
          <a:lstStyle/>
          <a:p>
            <a:r>
              <a:rPr dirty="0"/>
              <a:t>Convolutional kernel</a:t>
            </a:r>
          </a:p>
        </p:txBody>
      </p:sp>
      <p:sp>
        <p:nvSpPr>
          <p:cNvPr id="2" name="文本框 1">
            <a:extLst>
              <a:ext uri="{FF2B5EF4-FFF2-40B4-BE49-F238E27FC236}">
                <a16:creationId xmlns:a16="http://schemas.microsoft.com/office/drawing/2014/main" id="{3257BF0D-1027-4542-8A0D-62C159956DF3}"/>
              </a:ext>
            </a:extLst>
          </p:cNvPr>
          <p:cNvSpPr txBox="1"/>
          <p:nvPr/>
        </p:nvSpPr>
        <p:spPr>
          <a:xfrm>
            <a:off x="8140898" y="3455116"/>
            <a:ext cx="1857375" cy="10461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r>
              <a:rPr lang="en-US" altLang="zh-CN" sz="1266" dirty="0"/>
              <a:t>Padding on the input volume with zeros in such way that the conv layer does not alter the spatial dimensions of the input</a:t>
            </a:r>
            <a:endParaRPr lang="zh-CN" altLang="en-US" sz="1687" b="1" dirty="0">
              <a:solidFill>
                <a:srgbClr val="000000"/>
              </a:solidFill>
              <a:latin typeface="Helvetica Neue"/>
              <a:ea typeface="Helvetica Neue"/>
              <a:cs typeface="Helvetica Neue"/>
              <a:sym typeface="Helvetica Neue"/>
            </a:endParaRPr>
          </a:p>
        </p:txBody>
      </p:sp>
      <p:pic>
        <p:nvPicPr>
          <p:cNvPr id="2050" name="Picture 2" descr="https://timgsa.baidu.com/timg?image&amp;quality=80&amp;size=b9999_10000&amp;sec=1512249322478&amp;di=69a4ec8266d1bbe18d8a175f759271e2&amp;imgtype=0&amp;src=http%3A%2F%2Fimgtec.eetrend.com%2Fsites%2Fimgtec.eetrend.com%2Ffiles%2F201610%2Fblog%2F8795-23429-1.png">
            <a:extLst>
              <a:ext uri="{FF2B5EF4-FFF2-40B4-BE49-F238E27FC236}">
                <a16:creationId xmlns:a16="http://schemas.microsoft.com/office/drawing/2014/main" id="{132F9DAD-A74B-468F-9440-604F60545E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9310" y="1696641"/>
            <a:ext cx="4594868" cy="362545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04358256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08724" y="992250"/>
            <a:ext cx="6097270" cy="452120"/>
          </a:xfrm>
          <a:prstGeom prst="rect">
            <a:avLst/>
          </a:prstGeom>
        </p:spPr>
        <p:txBody>
          <a:bodyPr vert="horz" wrap="square" lIns="0" tIns="12700" rIns="0" bIns="0" rtlCol="0">
            <a:spAutoFit/>
          </a:bodyPr>
          <a:lstStyle/>
          <a:p>
            <a:pPr marL="12700">
              <a:spcBef>
                <a:spcPts val="100"/>
              </a:spcBef>
            </a:pPr>
            <a:r>
              <a:rPr sz="2800" spc="-10" dirty="0">
                <a:latin typeface="Arial"/>
                <a:cs typeface="Arial"/>
              </a:rPr>
              <a:t>Parametric Approach: </a:t>
            </a:r>
            <a:r>
              <a:rPr sz="2800" spc="-5" dirty="0">
                <a:latin typeface="Arial"/>
                <a:cs typeface="Arial"/>
              </a:rPr>
              <a:t>Linear</a:t>
            </a:r>
            <a:r>
              <a:rPr sz="2800" spc="-75" dirty="0">
                <a:latin typeface="Arial"/>
                <a:cs typeface="Arial"/>
              </a:rPr>
              <a:t> </a:t>
            </a:r>
            <a:r>
              <a:rPr sz="2800" spc="-5" dirty="0">
                <a:latin typeface="Arial"/>
                <a:cs typeface="Arial"/>
              </a:rPr>
              <a:t>Classifier</a:t>
            </a:r>
            <a:endParaRPr sz="2800">
              <a:latin typeface="Arial"/>
              <a:cs typeface="Arial"/>
            </a:endParaRPr>
          </a:p>
        </p:txBody>
      </p:sp>
      <p:sp>
        <p:nvSpPr>
          <p:cNvPr id="3" name="object 3"/>
          <p:cNvSpPr/>
          <p:nvPr/>
        </p:nvSpPr>
        <p:spPr>
          <a:xfrm>
            <a:off x="1997011" y="2524098"/>
            <a:ext cx="1177412" cy="1152897"/>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2132087" y="2095703"/>
            <a:ext cx="871855" cy="391160"/>
          </a:xfrm>
          <a:prstGeom prst="rect">
            <a:avLst/>
          </a:prstGeom>
        </p:spPr>
        <p:txBody>
          <a:bodyPr vert="horz" wrap="square" lIns="0" tIns="12700" rIns="0" bIns="0" rtlCol="0">
            <a:spAutoFit/>
          </a:bodyPr>
          <a:lstStyle/>
          <a:p>
            <a:pPr marL="12700">
              <a:spcBef>
                <a:spcPts val="100"/>
              </a:spcBef>
            </a:pPr>
            <a:r>
              <a:rPr sz="2400" spc="-5" dirty="0">
                <a:solidFill>
                  <a:srgbClr val="0000FF"/>
                </a:solidFill>
                <a:latin typeface="Arial"/>
                <a:cs typeface="Arial"/>
              </a:rPr>
              <a:t>Image</a:t>
            </a:r>
            <a:endParaRPr sz="2400">
              <a:latin typeface="Arial"/>
              <a:cs typeface="Arial"/>
            </a:endParaRPr>
          </a:p>
        </p:txBody>
      </p:sp>
      <p:sp>
        <p:nvSpPr>
          <p:cNvPr id="5" name="object 5"/>
          <p:cNvSpPr txBox="1"/>
          <p:nvPr/>
        </p:nvSpPr>
        <p:spPr>
          <a:xfrm>
            <a:off x="4852341" y="3921337"/>
            <a:ext cx="1566545" cy="1388110"/>
          </a:xfrm>
          <a:prstGeom prst="rect">
            <a:avLst/>
          </a:prstGeom>
        </p:spPr>
        <p:txBody>
          <a:bodyPr vert="horz" wrap="square" lIns="0" tIns="12700" rIns="0" bIns="0" rtlCol="0">
            <a:spAutoFit/>
          </a:bodyPr>
          <a:lstStyle/>
          <a:p>
            <a:pPr marR="74930" algn="ctr">
              <a:lnSpc>
                <a:spcPts val="5380"/>
              </a:lnSpc>
              <a:spcBef>
                <a:spcPts val="100"/>
              </a:spcBef>
            </a:pPr>
            <a:r>
              <a:rPr sz="4800" dirty="0">
                <a:solidFill>
                  <a:srgbClr val="FF0000"/>
                </a:solidFill>
                <a:latin typeface="Arial"/>
                <a:cs typeface="Arial"/>
              </a:rPr>
              <a:t>W</a:t>
            </a:r>
            <a:endParaRPr sz="4800">
              <a:latin typeface="Arial"/>
              <a:cs typeface="Arial"/>
            </a:endParaRPr>
          </a:p>
          <a:p>
            <a:pPr marL="12700">
              <a:lnSpc>
                <a:spcPts val="2485"/>
              </a:lnSpc>
            </a:pPr>
            <a:r>
              <a:rPr sz="2400" spc="-5" dirty="0">
                <a:solidFill>
                  <a:srgbClr val="FF0000"/>
                </a:solidFill>
                <a:latin typeface="Arial"/>
                <a:cs typeface="Arial"/>
              </a:rPr>
              <a:t>parameters</a:t>
            </a:r>
            <a:endParaRPr sz="2400">
              <a:latin typeface="Arial"/>
              <a:cs typeface="Arial"/>
            </a:endParaRPr>
          </a:p>
          <a:p>
            <a:pPr marL="12700">
              <a:lnSpc>
                <a:spcPts val="2865"/>
              </a:lnSpc>
            </a:pPr>
            <a:r>
              <a:rPr sz="2400" spc="-5" dirty="0">
                <a:solidFill>
                  <a:srgbClr val="FF0000"/>
                </a:solidFill>
                <a:latin typeface="Arial"/>
                <a:cs typeface="Arial"/>
              </a:rPr>
              <a:t>or</a:t>
            </a:r>
            <a:r>
              <a:rPr sz="2400" spc="-100" dirty="0">
                <a:solidFill>
                  <a:srgbClr val="FF0000"/>
                </a:solidFill>
                <a:latin typeface="Arial"/>
                <a:cs typeface="Arial"/>
              </a:rPr>
              <a:t> </a:t>
            </a:r>
            <a:r>
              <a:rPr sz="2400" spc="-5" dirty="0">
                <a:solidFill>
                  <a:srgbClr val="FF0000"/>
                </a:solidFill>
                <a:latin typeface="Arial"/>
                <a:cs typeface="Arial"/>
              </a:rPr>
              <a:t>weights</a:t>
            </a:r>
            <a:endParaRPr sz="2400">
              <a:latin typeface="Arial"/>
              <a:cs typeface="Arial"/>
            </a:endParaRPr>
          </a:p>
        </p:txBody>
      </p:sp>
      <p:sp>
        <p:nvSpPr>
          <p:cNvPr id="6" name="object 6"/>
          <p:cNvSpPr/>
          <p:nvPr/>
        </p:nvSpPr>
        <p:spPr>
          <a:xfrm>
            <a:off x="3343646" y="3100545"/>
            <a:ext cx="1449070" cy="0"/>
          </a:xfrm>
          <a:custGeom>
            <a:avLst/>
            <a:gdLst/>
            <a:ahLst/>
            <a:cxnLst/>
            <a:rect l="l" t="t" r="r" b="b"/>
            <a:pathLst>
              <a:path w="1449070">
                <a:moveTo>
                  <a:pt x="0" y="0"/>
                </a:moveTo>
                <a:lnTo>
                  <a:pt x="1448547" y="0"/>
                </a:lnTo>
              </a:path>
            </a:pathLst>
          </a:custGeom>
          <a:ln w="28574">
            <a:solidFill>
              <a:srgbClr val="000000"/>
            </a:solidFill>
          </a:ln>
        </p:spPr>
        <p:txBody>
          <a:bodyPr wrap="square" lIns="0" tIns="0" rIns="0" bIns="0" rtlCol="0"/>
          <a:lstStyle/>
          <a:p>
            <a:endParaRPr/>
          </a:p>
        </p:txBody>
      </p:sp>
      <p:sp>
        <p:nvSpPr>
          <p:cNvPr id="7" name="object 7"/>
          <p:cNvSpPr/>
          <p:nvPr/>
        </p:nvSpPr>
        <p:spPr>
          <a:xfrm>
            <a:off x="4777908" y="3039062"/>
            <a:ext cx="158249" cy="122969"/>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5645241" y="3571646"/>
            <a:ext cx="0" cy="301625"/>
          </a:xfrm>
          <a:custGeom>
            <a:avLst/>
            <a:gdLst/>
            <a:ahLst/>
            <a:cxnLst/>
            <a:rect l="l" t="t" r="r" b="b"/>
            <a:pathLst>
              <a:path h="301625">
                <a:moveTo>
                  <a:pt x="0" y="301049"/>
                </a:moveTo>
                <a:lnTo>
                  <a:pt x="0" y="0"/>
                </a:lnTo>
              </a:path>
            </a:pathLst>
          </a:custGeom>
          <a:ln w="28574">
            <a:solidFill>
              <a:srgbClr val="000000"/>
            </a:solidFill>
          </a:ln>
        </p:spPr>
        <p:txBody>
          <a:bodyPr wrap="square" lIns="0" tIns="0" rIns="0" bIns="0" rtlCol="0"/>
          <a:lstStyle/>
          <a:p>
            <a:endParaRPr/>
          </a:p>
        </p:txBody>
      </p:sp>
      <p:sp>
        <p:nvSpPr>
          <p:cNvPr id="9" name="object 9"/>
          <p:cNvSpPr/>
          <p:nvPr/>
        </p:nvSpPr>
        <p:spPr>
          <a:xfrm>
            <a:off x="5583754" y="3427684"/>
            <a:ext cx="122974" cy="158249"/>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6176265" y="3100545"/>
            <a:ext cx="1069340" cy="0"/>
          </a:xfrm>
          <a:custGeom>
            <a:avLst/>
            <a:gdLst/>
            <a:ahLst/>
            <a:cxnLst/>
            <a:rect l="l" t="t" r="r" b="b"/>
            <a:pathLst>
              <a:path w="1069339">
                <a:moveTo>
                  <a:pt x="0" y="0"/>
                </a:moveTo>
                <a:lnTo>
                  <a:pt x="1068747" y="0"/>
                </a:lnTo>
              </a:path>
            </a:pathLst>
          </a:custGeom>
          <a:ln w="28574">
            <a:solidFill>
              <a:srgbClr val="000000"/>
            </a:solidFill>
          </a:ln>
        </p:spPr>
        <p:txBody>
          <a:bodyPr wrap="square" lIns="0" tIns="0" rIns="0" bIns="0" rtlCol="0"/>
          <a:lstStyle/>
          <a:p>
            <a:endParaRPr/>
          </a:p>
        </p:txBody>
      </p:sp>
      <p:sp>
        <p:nvSpPr>
          <p:cNvPr id="11" name="object 11"/>
          <p:cNvSpPr/>
          <p:nvPr/>
        </p:nvSpPr>
        <p:spPr>
          <a:xfrm>
            <a:off x="7230728" y="3039062"/>
            <a:ext cx="158249" cy="122969"/>
          </a:xfrm>
          <a:prstGeom prst="rect">
            <a:avLst/>
          </a:prstGeom>
          <a:blipFill>
            <a:blip r:embed="rId3" cstate="print"/>
            <a:stretch>
              <a:fillRect/>
            </a:stretch>
          </a:blipFill>
        </p:spPr>
        <p:txBody>
          <a:bodyPr wrap="square" lIns="0" tIns="0" rIns="0" bIns="0" rtlCol="0"/>
          <a:lstStyle/>
          <a:p>
            <a:endParaRPr/>
          </a:p>
        </p:txBody>
      </p:sp>
      <p:sp>
        <p:nvSpPr>
          <p:cNvPr id="12" name="object 12"/>
          <p:cNvSpPr txBox="1"/>
          <p:nvPr/>
        </p:nvSpPr>
        <p:spPr>
          <a:xfrm>
            <a:off x="7673314" y="2740804"/>
            <a:ext cx="2514600" cy="772005"/>
          </a:xfrm>
          <a:prstGeom prst="rect">
            <a:avLst/>
          </a:prstGeom>
        </p:spPr>
        <p:txBody>
          <a:bodyPr vert="horz" wrap="square" lIns="0" tIns="27939" rIns="0" bIns="0" rtlCol="0">
            <a:spAutoFit/>
          </a:bodyPr>
          <a:lstStyle/>
          <a:p>
            <a:pPr marL="12700" marR="5080">
              <a:lnSpc>
                <a:spcPts val="2850"/>
              </a:lnSpc>
              <a:spcBef>
                <a:spcPts val="219"/>
              </a:spcBef>
            </a:pPr>
            <a:r>
              <a:rPr sz="2400" b="1" spc="-5" dirty="0">
                <a:latin typeface="Arial"/>
                <a:cs typeface="Arial"/>
              </a:rPr>
              <a:t>10 </a:t>
            </a:r>
            <a:r>
              <a:rPr sz="2400" spc="-5" dirty="0">
                <a:latin typeface="Arial"/>
                <a:cs typeface="Arial"/>
              </a:rPr>
              <a:t>numbers</a:t>
            </a:r>
            <a:r>
              <a:rPr sz="2400" spc="-95" dirty="0">
                <a:latin typeface="Arial"/>
                <a:cs typeface="Arial"/>
              </a:rPr>
              <a:t> </a:t>
            </a:r>
            <a:r>
              <a:rPr sz="2400" spc="-5" dirty="0">
                <a:latin typeface="Arial"/>
                <a:cs typeface="Arial"/>
              </a:rPr>
              <a:t>giving  </a:t>
            </a:r>
            <a:r>
              <a:rPr sz="2400" dirty="0">
                <a:latin typeface="Arial"/>
                <a:cs typeface="Arial"/>
              </a:rPr>
              <a:t>class</a:t>
            </a:r>
            <a:r>
              <a:rPr sz="2400" spc="-15" dirty="0">
                <a:latin typeface="Arial"/>
                <a:cs typeface="Arial"/>
              </a:rPr>
              <a:t> </a:t>
            </a:r>
            <a:r>
              <a:rPr sz="2400" dirty="0">
                <a:latin typeface="Arial"/>
                <a:cs typeface="Arial"/>
              </a:rPr>
              <a:t>scores</a:t>
            </a:r>
            <a:endParaRPr sz="2400">
              <a:latin typeface="Arial"/>
              <a:cs typeface="Arial"/>
            </a:endParaRPr>
          </a:p>
        </p:txBody>
      </p:sp>
      <p:sp>
        <p:nvSpPr>
          <p:cNvPr id="13" name="object 13"/>
          <p:cNvSpPr txBox="1"/>
          <p:nvPr/>
        </p:nvSpPr>
        <p:spPr>
          <a:xfrm>
            <a:off x="1561151" y="3746803"/>
            <a:ext cx="2732405" cy="553100"/>
          </a:xfrm>
          <a:prstGeom prst="rect">
            <a:avLst/>
          </a:prstGeom>
        </p:spPr>
        <p:txBody>
          <a:bodyPr vert="horz" wrap="square" lIns="0" tIns="10795" rIns="0" bIns="0" rtlCol="0">
            <a:spAutoFit/>
          </a:bodyPr>
          <a:lstStyle/>
          <a:p>
            <a:pPr marL="12700" marR="5080">
              <a:lnSpc>
                <a:spcPct val="100699"/>
              </a:lnSpc>
              <a:spcBef>
                <a:spcPts val="85"/>
              </a:spcBef>
            </a:pPr>
            <a:r>
              <a:rPr spc="-5" dirty="0">
                <a:latin typeface="Arial"/>
                <a:cs typeface="Arial"/>
              </a:rPr>
              <a:t>Array of </a:t>
            </a:r>
            <a:r>
              <a:rPr b="1" spc="-5" dirty="0">
                <a:latin typeface="Arial"/>
                <a:cs typeface="Arial"/>
              </a:rPr>
              <a:t>32x32x3 </a:t>
            </a:r>
            <a:r>
              <a:rPr spc="-5" dirty="0">
                <a:latin typeface="Arial"/>
                <a:cs typeface="Arial"/>
              </a:rPr>
              <a:t>numbers  </a:t>
            </a:r>
            <a:r>
              <a:rPr dirty="0">
                <a:latin typeface="Arial"/>
                <a:cs typeface="Arial"/>
              </a:rPr>
              <a:t>(3072 </a:t>
            </a:r>
            <a:r>
              <a:rPr spc="-5" dirty="0">
                <a:latin typeface="Arial"/>
                <a:cs typeface="Arial"/>
              </a:rPr>
              <a:t>numbers</a:t>
            </a:r>
            <a:r>
              <a:rPr spc="-30" dirty="0">
                <a:latin typeface="Arial"/>
                <a:cs typeface="Arial"/>
              </a:rPr>
              <a:t> </a:t>
            </a:r>
            <a:r>
              <a:rPr spc="-5" dirty="0">
                <a:latin typeface="Arial"/>
                <a:cs typeface="Arial"/>
              </a:rPr>
              <a:t>total)</a:t>
            </a:r>
            <a:endParaRPr>
              <a:latin typeface="Arial"/>
              <a:cs typeface="Arial"/>
            </a:endParaRPr>
          </a:p>
        </p:txBody>
      </p:sp>
      <p:sp>
        <p:nvSpPr>
          <p:cNvPr id="14" name="object 14"/>
          <p:cNvSpPr/>
          <p:nvPr/>
        </p:nvSpPr>
        <p:spPr>
          <a:xfrm>
            <a:off x="6569814" y="1990149"/>
            <a:ext cx="223520" cy="310515"/>
          </a:xfrm>
          <a:custGeom>
            <a:avLst/>
            <a:gdLst/>
            <a:ahLst/>
            <a:cxnLst/>
            <a:rect l="l" t="t" r="r" b="b"/>
            <a:pathLst>
              <a:path w="223520" h="310515">
                <a:moveTo>
                  <a:pt x="0" y="0"/>
                </a:moveTo>
                <a:lnTo>
                  <a:pt x="223199" y="0"/>
                </a:lnTo>
                <a:lnTo>
                  <a:pt x="223199" y="310199"/>
                </a:lnTo>
                <a:lnTo>
                  <a:pt x="0" y="310199"/>
                </a:lnTo>
                <a:lnTo>
                  <a:pt x="0" y="0"/>
                </a:lnTo>
                <a:close/>
              </a:path>
            </a:pathLst>
          </a:custGeom>
          <a:ln w="28574">
            <a:solidFill>
              <a:srgbClr val="0000FF"/>
            </a:solidFill>
          </a:ln>
        </p:spPr>
        <p:txBody>
          <a:bodyPr wrap="square" lIns="0" tIns="0" rIns="0" bIns="0" rtlCol="0"/>
          <a:lstStyle/>
          <a:p>
            <a:endParaRPr/>
          </a:p>
        </p:txBody>
      </p:sp>
      <p:sp>
        <p:nvSpPr>
          <p:cNvPr id="15" name="object 15"/>
          <p:cNvSpPr/>
          <p:nvPr/>
        </p:nvSpPr>
        <p:spPr>
          <a:xfrm>
            <a:off x="6069740" y="1870472"/>
            <a:ext cx="483234" cy="457834"/>
          </a:xfrm>
          <a:custGeom>
            <a:avLst/>
            <a:gdLst/>
            <a:ahLst/>
            <a:cxnLst/>
            <a:rect l="l" t="t" r="r" b="b"/>
            <a:pathLst>
              <a:path w="483235" h="457834">
                <a:moveTo>
                  <a:pt x="0" y="0"/>
                </a:moveTo>
                <a:lnTo>
                  <a:pt x="482999" y="0"/>
                </a:lnTo>
                <a:lnTo>
                  <a:pt x="482999" y="457799"/>
                </a:lnTo>
                <a:lnTo>
                  <a:pt x="0" y="457799"/>
                </a:lnTo>
                <a:lnTo>
                  <a:pt x="0" y="0"/>
                </a:lnTo>
                <a:close/>
              </a:path>
            </a:pathLst>
          </a:custGeom>
          <a:ln w="28574">
            <a:solidFill>
              <a:srgbClr val="FF0000"/>
            </a:solidFill>
          </a:ln>
        </p:spPr>
        <p:txBody>
          <a:bodyPr wrap="square" lIns="0" tIns="0" rIns="0" bIns="0" rtlCol="0"/>
          <a:lstStyle/>
          <a:p>
            <a:endParaRPr/>
          </a:p>
        </p:txBody>
      </p:sp>
      <p:sp>
        <p:nvSpPr>
          <p:cNvPr id="16" name="object 16"/>
          <p:cNvSpPr txBox="1"/>
          <p:nvPr/>
        </p:nvSpPr>
        <p:spPr>
          <a:xfrm>
            <a:off x="4242546" y="1483418"/>
            <a:ext cx="3161665" cy="1858010"/>
          </a:xfrm>
          <a:prstGeom prst="rect">
            <a:avLst/>
          </a:prstGeom>
        </p:spPr>
        <p:txBody>
          <a:bodyPr vert="horz" wrap="square" lIns="0" tIns="12700" rIns="0" bIns="0" rtlCol="0">
            <a:spAutoFit/>
          </a:bodyPr>
          <a:lstStyle/>
          <a:p>
            <a:pPr marR="5080" algn="r">
              <a:lnSpc>
                <a:spcPts val="2630"/>
              </a:lnSpc>
              <a:spcBef>
                <a:spcPts val="100"/>
              </a:spcBef>
            </a:pPr>
            <a:r>
              <a:rPr sz="2400" b="1" spc="-5" dirty="0">
                <a:solidFill>
                  <a:srgbClr val="0000FF"/>
                </a:solidFill>
                <a:latin typeface="Arial"/>
                <a:cs typeface="Arial"/>
              </a:rPr>
              <a:t>3072x1</a:t>
            </a:r>
            <a:endParaRPr sz="2400">
              <a:latin typeface="Arial"/>
              <a:cs typeface="Arial"/>
            </a:endParaRPr>
          </a:p>
          <a:p>
            <a:pPr marR="488315" algn="ctr">
              <a:lnSpc>
                <a:spcPts val="4070"/>
              </a:lnSpc>
            </a:pPr>
            <a:r>
              <a:rPr sz="3600" spc="-10" dirty="0">
                <a:latin typeface="Arial"/>
                <a:cs typeface="Arial"/>
              </a:rPr>
              <a:t>f(x,W) </a:t>
            </a:r>
            <a:r>
              <a:rPr sz="3600" dirty="0">
                <a:latin typeface="Arial"/>
                <a:cs typeface="Arial"/>
              </a:rPr>
              <a:t>=</a:t>
            </a:r>
            <a:r>
              <a:rPr sz="3600" spc="-75" dirty="0">
                <a:latin typeface="Arial"/>
                <a:cs typeface="Arial"/>
              </a:rPr>
              <a:t> </a:t>
            </a:r>
            <a:r>
              <a:rPr sz="3600" spc="-5" dirty="0">
                <a:latin typeface="Arial"/>
                <a:cs typeface="Arial"/>
              </a:rPr>
              <a:t>Wx</a:t>
            </a:r>
            <a:endParaRPr sz="3600">
              <a:latin typeface="Arial"/>
              <a:cs typeface="Arial"/>
            </a:endParaRPr>
          </a:p>
          <a:p>
            <a:pPr marL="407034">
              <a:spcBef>
                <a:spcPts val="725"/>
              </a:spcBef>
              <a:tabLst>
                <a:tab pos="1435735" algn="l"/>
              </a:tabLst>
            </a:pPr>
            <a:r>
              <a:rPr sz="2400" b="1" spc="-5" dirty="0">
                <a:solidFill>
                  <a:srgbClr val="38751C"/>
                </a:solidFill>
                <a:latin typeface="Arial"/>
                <a:cs typeface="Arial"/>
              </a:rPr>
              <a:t>10x1	</a:t>
            </a:r>
            <a:r>
              <a:rPr sz="2400" b="1" spc="-5" dirty="0">
                <a:solidFill>
                  <a:srgbClr val="FF0000"/>
                </a:solidFill>
                <a:latin typeface="Arial"/>
                <a:cs typeface="Arial"/>
              </a:rPr>
              <a:t>10x3072</a:t>
            </a:r>
            <a:endParaRPr sz="2400">
              <a:latin typeface="Arial"/>
              <a:cs typeface="Arial"/>
            </a:endParaRPr>
          </a:p>
          <a:p>
            <a:pPr marR="502920" algn="ctr">
              <a:spcBef>
                <a:spcPts val="520"/>
              </a:spcBef>
            </a:pPr>
            <a:r>
              <a:rPr sz="3000" spc="-5" dirty="0">
                <a:latin typeface="Arial"/>
                <a:cs typeface="Arial"/>
              </a:rPr>
              <a:t>f(</a:t>
            </a:r>
            <a:r>
              <a:rPr sz="3000" b="1" spc="-5" dirty="0">
                <a:solidFill>
                  <a:srgbClr val="0000FF"/>
                </a:solidFill>
                <a:latin typeface="Arial"/>
                <a:cs typeface="Arial"/>
              </a:rPr>
              <a:t>x</a:t>
            </a:r>
            <a:r>
              <a:rPr sz="3000" spc="-5" dirty="0">
                <a:latin typeface="Arial"/>
                <a:cs typeface="Arial"/>
              </a:rPr>
              <a:t>,</a:t>
            </a:r>
            <a:r>
              <a:rPr sz="3000" b="1" spc="-5" dirty="0">
                <a:solidFill>
                  <a:srgbClr val="FF0000"/>
                </a:solidFill>
                <a:latin typeface="Arial"/>
                <a:cs typeface="Arial"/>
              </a:rPr>
              <a:t>W</a:t>
            </a:r>
            <a:r>
              <a:rPr sz="3000" spc="-5" dirty="0">
                <a:latin typeface="Arial"/>
                <a:cs typeface="Arial"/>
              </a:rPr>
              <a:t>)</a:t>
            </a:r>
            <a:endParaRPr sz="3000">
              <a:latin typeface="Arial"/>
              <a:cs typeface="Arial"/>
            </a:endParaRPr>
          </a:p>
        </p:txBody>
      </p:sp>
      <p:sp>
        <p:nvSpPr>
          <p:cNvPr id="18" name="object 18"/>
          <p:cNvSpPr txBox="1"/>
          <p:nvPr/>
        </p:nvSpPr>
        <p:spPr>
          <a:xfrm>
            <a:off x="6629644" y="5550489"/>
            <a:ext cx="1117600" cy="269304"/>
          </a:xfrm>
          <a:prstGeom prst="rect">
            <a:avLst/>
          </a:prstGeom>
        </p:spPr>
        <p:txBody>
          <a:bodyPr vert="horz" wrap="square" lIns="0" tIns="0" rIns="0" bIns="0" rtlCol="0">
            <a:spAutoFit/>
          </a:bodyPr>
          <a:lstStyle/>
          <a:p>
            <a:pPr marL="12700">
              <a:lnSpc>
                <a:spcPts val="2090"/>
              </a:lnSpc>
            </a:pPr>
            <a:r>
              <a:rPr spc="-5" dirty="0">
                <a:solidFill>
                  <a:srgbClr val="FFFFFF"/>
                </a:solidFill>
                <a:latin typeface="Arial"/>
                <a:cs typeface="Arial"/>
              </a:rPr>
              <a:t>Lecture </a:t>
            </a:r>
            <a:r>
              <a:rPr dirty="0">
                <a:solidFill>
                  <a:srgbClr val="FFFFFF"/>
                </a:solidFill>
                <a:latin typeface="Arial"/>
                <a:cs typeface="Arial"/>
              </a:rPr>
              <a:t>2</a:t>
            </a:r>
            <a:r>
              <a:rPr spc="-90" dirty="0">
                <a:solidFill>
                  <a:srgbClr val="FFFFFF"/>
                </a:solidFill>
                <a:latin typeface="Arial"/>
                <a:cs typeface="Arial"/>
              </a:rPr>
              <a:t> </a:t>
            </a:r>
            <a:r>
              <a:rPr dirty="0">
                <a:solidFill>
                  <a:srgbClr val="FFFFFF"/>
                </a:solidFill>
                <a:latin typeface="Arial"/>
                <a:cs typeface="Arial"/>
              </a:rPr>
              <a:t>-</a:t>
            </a:r>
            <a:endParaRPr>
              <a:latin typeface="Arial"/>
              <a:cs typeface="Arial"/>
            </a:endParaRPr>
          </a:p>
        </p:txBody>
      </p:sp>
    </p:spTree>
    <p:extLst>
      <p:ext uri="{BB962C8B-B14F-4D97-AF65-F5344CB8AC3E}">
        <p14:creationId xmlns:p14="http://schemas.microsoft.com/office/powerpoint/2010/main" val="134647855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A19A76-2D8A-462A-9920-B9246E5025D8}"/>
              </a:ext>
            </a:extLst>
          </p:cNvPr>
          <p:cNvSpPr>
            <a:spLocks noGrp="1"/>
          </p:cNvSpPr>
          <p:nvPr>
            <p:ph type="title"/>
          </p:nvPr>
        </p:nvSpPr>
        <p:spPr>
          <a:xfrm>
            <a:off x="2193727" y="178594"/>
            <a:ext cx="7804547" cy="1518047"/>
          </a:xfrm>
        </p:spPr>
        <p:txBody>
          <a:bodyPr>
            <a:normAutofit/>
          </a:bodyPr>
          <a:lstStyle/>
          <a:p>
            <a:r>
              <a:rPr lang="en-US" altLang="zh-CN" sz="2812" b="1" dirty="0"/>
              <a:t>Rectified linear unit</a:t>
            </a:r>
            <a:r>
              <a:rPr lang="zh-CN" altLang="en-US" sz="2812" b="1" dirty="0"/>
              <a:t>，</a:t>
            </a:r>
            <a:r>
              <a:rPr lang="en-US" altLang="zh-CN" sz="2812" b="1" dirty="0" err="1"/>
              <a:t>ReLU</a:t>
            </a:r>
            <a:endParaRPr lang="en-US" altLang="zh-CN" sz="2812" b="1" dirty="0"/>
          </a:p>
        </p:txBody>
      </p:sp>
      <p:sp>
        <p:nvSpPr>
          <p:cNvPr id="5" name="文本框 4">
            <a:extLst>
              <a:ext uri="{FF2B5EF4-FFF2-40B4-BE49-F238E27FC236}">
                <a16:creationId xmlns:a16="http://schemas.microsoft.com/office/drawing/2014/main" id="{76FBA39F-CEC8-450D-B324-8CE4F4D40A7F}"/>
              </a:ext>
            </a:extLst>
          </p:cNvPr>
          <p:cNvSpPr txBox="1"/>
          <p:nvPr/>
        </p:nvSpPr>
        <p:spPr>
          <a:xfrm>
            <a:off x="2720560" y="1852230"/>
            <a:ext cx="250069" cy="331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410751" hangingPunct="0"/>
            <a:r>
              <a:rPr lang="en-US" altLang="zh-CN" sz="1687" b="1" dirty="0">
                <a:solidFill>
                  <a:srgbClr val="000000"/>
                </a:solidFill>
                <a:latin typeface="Helvetica Neue"/>
                <a:ea typeface="Helvetica Neue"/>
                <a:cs typeface="Helvetica Neue"/>
                <a:sym typeface="Helvetica Neue"/>
              </a:rPr>
              <a:t>   </a:t>
            </a:r>
            <a:endParaRPr lang="zh-CN" altLang="en-US" sz="1687" b="1" dirty="0">
              <a:solidFill>
                <a:srgbClr val="000000"/>
              </a:solidFill>
              <a:latin typeface="Helvetica Neue"/>
              <a:ea typeface="Helvetica Neue"/>
              <a:cs typeface="Helvetica Neue"/>
              <a:sym typeface="Helvetica Neue"/>
            </a:endParaRPr>
          </a:p>
        </p:txBody>
      </p:sp>
      <p:pic>
        <p:nvPicPr>
          <p:cNvPr id="9" name="图片 8">
            <a:extLst>
              <a:ext uri="{FF2B5EF4-FFF2-40B4-BE49-F238E27FC236}">
                <a16:creationId xmlns:a16="http://schemas.microsoft.com/office/drawing/2014/main" id="{69DB1A84-C3E3-4EEB-B99A-32391D31102B}"/>
              </a:ext>
            </a:extLst>
          </p:cNvPr>
          <p:cNvPicPr>
            <a:picLocks noChangeAspect="1"/>
          </p:cNvPicPr>
          <p:nvPr/>
        </p:nvPicPr>
        <p:blipFill>
          <a:blip r:embed="rId2"/>
          <a:stretch>
            <a:fillRect/>
          </a:stretch>
        </p:blipFill>
        <p:spPr>
          <a:xfrm>
            <a:off x="2845594" y="1870788"/>
            <a:ext cx="5540244" cy="468790"/>
          </a:xfrm>
          <a:prstGeom prst="rect">
            <a:avLst/>
          </a:prstGeom>
        </p:spPr>
      </p:pic>
      <p:pic>
        <p:nvPicPr>
          <p:cNvPr id="10" name="图片 9">
            <a:extLst>
              <a:ext uri="{FF2B5EF4-FFF2-40B4-BE49-F238E27FC236}">
                <a16:creationId xmlns:a16="http://schemas.microsoft.com/office/drawing/2014/main" id="{DD1D2386-A6BF-4038-A5C3-2B270A03AC88}"/>
              </a:ext>
            </a:extLst>
          </p:cNvPr>
          <p:cNvPicPr>
            <a:picLocks noChangeAspect="1"/>
          </p:cNvPicPr>
          <p:nvPr/>
        </p:nvPicPr>
        <p:blipFill>
          <a:blip r:embed="rId3"/>
          <a:stretch>
            <a:fillRect/>
          </a:stretch>
        </p:blipFill>
        <p:spPr>
          <a:xfrm>
            <a:off x="3744325" y="2513726"/>
            <a:ext cx="4199560" cy="3559443"/>
          </a:xfrm>
          <a:prstGeom prst="rect">
            <a:avLst/>
          </a:prstGeom>
        </p:spPr>
      </p:pic>
    </p:spTree>
    <p:extLst>
      <p:ext uri="{BB962C8B-B14F-4D97-AF65-F5344CB8AC3E}">
        <p14:creationId xmlns:p14="http://schemas.microsoft.com/office/powerpoint/2010/main" val="4105137868"/>
      </p:ext>
    </p:extLst>
  </p:cSld>
  <p:clrMapOvr>
    <a:masterClrMapping/>
  </p:clrMapOvr>
  <p:transition spd="med"/>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81F5DB-D2C2-4977-9403-46471B154DAD}"/>
              </a:ext>
            </a:extLst>
          </p:cNvPr>
          <p:cNvSpPr>
            <a:spLocks noGrp="1"/>
          </p:cNvSpPr>
          <p:nvPr>
            <p:ph type="title"/>
          </p:nvPr>
        </p:nvSpPr>
        <p:spPr/>
        <p:txBody>
          <a:bodyPr/>
          <a:lstStyle/>
          <a:p>
            <a:r>
              <a:rPr lang="en-US" altLang="zh-CN" dirty="0"/>
              <a:t>Pooling layer</a:t>
            </a:r>
            <a:endParaRPr lang="zh-CN" altLang="en-US" dirty="0"/>
          </a:p>
        </p:txBody>
      </p:sp>
      <p:pic>
        <p:nvPicPr>
          <p:cNvPr id="4" name="图片 3">
            <a:extLst>
              <a:ext uri="{FF2B5EF4-FFF2-40B4-BE49-F238E27FC236}">
                <a16:creationId xmlns:a16="http://schemas.microsoft.com/office/drawing/2014/main" id="{6DF255EF-3562-4237-963F-B1BCF48B646B}"/>
              </a:ext>
            </a:extLst>
          </p:cNvPr>
          <p:cNvPicPr>
            <a:picLocks noChangeAspect="1"/>
          </p:cNvPicPr>
          <p:nvPr/>
        </p:nvPicPr>
        <p:blipFill>
          <a:blip r:embed="rId2"/>
          <a:stretch>
            <a:fillRect/>
          </a:stretch>
        </p:blipFill>
        <p:spPr>
          <a:xfrm>
            <a:off x="1893991" y="2150029"/>
            <a:ext cx="8404018" cy="3308036"/>
          </a:xfrm>
          <a:prstGeom prst="rect">
            <a:avLst/>
          </a:prstGeom>
        </p:spPr>
      </p:pic>
    </p:spTree>
    <p:extLst>
      <p:ext uri="{BB962C8B-B14F-4D97-AF65-F5344CB8AC3E}">
        <p14:creationId xmlns:p14="http://schemas.microsoft.com/office/powerpoint/2010/main" val="3938110717"/>
      </p:ext>
    </p:extLst>
  </p:cSld>
  <p:clrMapOvr>
    <a:masterClrMapping/>
  </p:clrMapOvr>
  <p:transition spd="med"/>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Pooling"/>
          <p:cNvSpPr txBox="1">
            <a:spLocks noGrp="1"/>
          </p:cNvSpPr>
          <p:nvPr>
            <p:ph type="title"/>
          </p:nvPr>
        </p:nvSpPr>
        <p:spPr>
          <a:prstGeom prst="rect">
            <a:avLst/>
          </a:prstGeom>
        </p:spPr>
        <p:txBody>
          <a:bodyPr>
            <a:normAutofit/>
          </a:bodyPr>
          <a:lstStyle/>
          <a:p>
            <a:r>
              <a:rPr dirty="0"/>
              <a:t>Pooling</a:t>
            </a:r>
          </a:p>
        </p:txBody>
      </p:sp>
      <p:sp>
        <p:nvSpPr>
          <p:cNvPr id="127" name="正文"/>
          <p:cNvSpPr txBox="1">
            <a:spLocks noGrp="1"/>
          </p:cNvSpPr>
          <p:nvPr>
            <p:ph type="body" idx="1"/>
          </p:nvPr>
        </p:nvSpPr>
        <p:spPr>
          <a:xfrm>
            <a:off x="2193727" y="1928813"/>
            <a:ext cx="7804547" cy="4420195"/>
          </a:xfrm>
          <a:prstGeom prst="rect">
            <a:avLst/>
          </a:prstGeom>
        </p:spPr>
        <p:txBody>
          <a:bodyPr/>
          <a:lstStyle/>
          <a:p>
            <a:endParaRPr dirty="0"/>
          </a:p>
        </p:txBody>
      </p:sp>
      <p:pic>
        <p:nvPicPr>
          <p:cNvPr id="128" name="bhXRN.png" descr="bhXRN.png"/>
          <p:cNvPicPr>
            <a:picLocks noChangeAspect="1"/>
          </p:cNvPicPr>
          <p:nvPr/>
        </p:nvPicPr>
        <p:blipFill>
          <a:blip r:embed="rId2"/>
          <a:stretch>
            <a:fillRect/>
          </a:stretch>
        </p:blipFill>
        <p:spPr>
          <a:xfrm>
            <a:off x="2692219" y="1928812"/>
            <a:ext cx="6323789" cy="4504444"/>
          </a:xfrm>
          <a:prstGeom prst="rect">
            <a:avLst/>
          </a:prstGeom>
          <a:ln w="12700">
            <a:miter lim="400000"/>
          </a:ln>
        </p:spPr>
      </p:pic>
    </p:spTree>
    <p:extLst>
      <p:ext uri="{BB962C8B-B14F-4D97-AF65-F5344CB8AC3E}">
        <p14:creationId xmlns:p14="http://schemas.microsoft.com/office/powerpoint/2010/main" val="1353403316"/>
      </p:ext>
    </p:extLst>
  </p:cSld>
  <p:clrMapOvr>
    <a:masterClrMapping/>
  </p:clrMapOvr>
  <p:transition spd="med"/>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6CF904-B2B6-4153-8B04-42E02C7BF7DB}"/>
              </a:ext>
            </a:extLst>
          </p:cNvPr>
          <p:cNvSpPr>
            <a:spLocks noGrp="1"/>
          </p:cNvSpPr>
          <p:nvPr>
            <p:ph type="title"/>
          </p:nvPr>
        </p:nvSpPr>
        <p:spPr/>
        <p:txBody>
          <a:bodyPr>
            <a:normAutofit/>
          </a:bodyPr>
          <a:lstStyle/>
          <a:p>
            <a:r>
              <a:rPr lang="en-US" altLang="zh-CN" dirty="0"/>
              <a:t>MNIST dataset</a:t>
            </a:r>
            <a:endParaRPr lang="zh-CN" altLang="en-US" dirty="0"/>
          </a:p>
        </p:txBody>
      </p:sp>
      <p:pic>
        <p:nvPicPr>
          <p:cNvPr id="7" name="图片 6">
            <a:extLst>
              <a:ext uri="{FF2B5EF4-FFF2-40B4-BE49-F238E27FC236}">
                <a16:creationId xmlns:a16="http://schemas.microsoft.com/office/drawing/2014/main" id="{D7748519-8285-46C3-963E-AA72921746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8647" y="1823332"/>
            <a:ext cx="4662134" cy="4662134"/>
          </a:xfrm>
          <a:prstGeom prst="rect">
            <a:avLst/>
          </a:prstGeom>
        </p:spPr>
      </p:pic>
      <p:sp>
        <p:nvSpPr>
          <p:cNvPr id="8" name="文本框 7">
            <a:extLst>
              <a:ext uri="{FF2B5EF4-FFF2-40B4-BE49-F238E27FC236}">
                <a16:creationId xmlns:a16="http://schemas.microsoft.com/office/drawing/2014/main" id="{A264F928-5EFA-4CB5-B879-F81DEB86E885}"/>
              </a:ext>
            </a:extLst>
          </p:cNvPr>
          <p:cNvSpPr txBox="1"/>
          <p:nvPr/>
        </p:nvSpPr>
        <p:spPr>
          <a:xfrm>
            <a:off x="1826772" y="2711143"/>
            <a:ext cx="3571875" cy="14357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l"/>
            <a:r>
              <a:rPr lang="en-US" altLang="zh-CN" sz="1266" dirty="0"/>
              <a:t>The MNIST database of handwritten digits,</a:t>
            </a:r>
          </a:p>
          <a:p>
            <a:pPr algn="l"/>
            <a:r>
              <a:rPr lang="en-US" altLang="zh-CN" sz="1266" dirty="0"/>
              <a:t> available from this page, </a:t>
            </a:r>
          </a:p>
          <a:p>
            <a:pPr algn="l"/>
            <a:r>
              <a:rPr lang="en-US" altLang="zh-CN" sz="1266" dirty="0"/>
              <a:t>has a training set of 60,000 examples, and a test set of 10,000 examples.</a:t>
            </a:r>
          </a:p>
          <a:p>
            <a:pPr algn="l"/>
            <a:r>
              <a:rPr lang="en-US" altLang="zh-CN" sz="1266" dirty="0"/>
              <a:t> It is a subset of a larger set available from NIST. </a:t>
            </a:r>
          </a:p>
          <a:p>
            <a:pPr algn="l"/>
            <a:r>
              <a:rPr lang="en-US" altLang="zh-CN" sz="1266" dirty="0"/>
              <a:t>The digits have been size-normalized and centered in a fixed-size image.</a:t>
            </a:r>
            <a:endParaRPr lang="zh-CN" altLang="en-US" sz="1687" b="1" dirty="0">
              <a:solidFill>
                <a:srgbClr val="00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966109797"/>
      </p:ext>
    </p:extLst>
  </p:cSld>
  <p:clrMapOvr>
    <a:masterClrMapping/>
  </p:clrMapOvr>
  <p:transition spd="med"/>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7B6B2B-EB37-4D39-A639-D206923C4AF5}"/>
              </a:ext>
            </a:extLst>
          </p:cNvPr>
          <p:cNvSpPr>
            <a:spLocks noGrp="1"/>
          </p:cNvSpPr>
          <p:nvPr>
            <p:ph type="title"/>
          </p:nvPr>
        </p:nvSpPr>
        <p:spPr/>
        <p:txBody>
          <a:bodyPr>
            <a:normAutofit/>
          </a:bodyPr>
          <a:lstStyle/>
          <a:p>
            <a:r>
              <a:rPr lang="en-US" altLang="zh-CN" dirty="0"/>
              <a:t>LeNet-5 for MNIST</a:t>
            </a:r>
            <a:endParaRPr lang="zh-CN" altLang="en-US" dirty="0"/>
          </a:p>
        </p:txBody>
      </p:sp>
      <p:pic>
        <p:nvPicPr>
          <p:cNvPr id="9" name="图片 8">
            <a:extLst>
              <a:ext uri="{FF2B5EF4-FFF2-40B4-BE49-F238E27FC236}">
                <a16:creationId xmlns:a16="http://schemas.microsoft.com/office/drawing/2014/main" id="{1EDB7740-CB26-4275-8336-B514A4207B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825287"/>
            <a:ext cx="9144000" cy="3939661"/>
          </a:xfrm>
          <a:prstGeom prst="rect">
            <a:avLst/>
          </a:prstGeom>
        </p:spPr>
      </p:pic>
    </p:spTree>
    <p:extLst>
      <p:ext uri="{BB962C8B-B14F-4D97-AF65-F5344CB8AC3E}">
        <p14:creationId xmlns:p14="http://schemas.microsoft.com/office/powerpoint/2010/main" val="1280823843"/>
      </p:ext>
    </p:extLst>
  </p:cSld>
  <p:clrMapOvr>
    <a:masterClrMapping/>
  </p:clrMapOvr>
  <p:transition spd="med"/>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CIFAR10 state of art"/>
          <p:cNvSpPr txBox="1">
            <a:spLocks noGrp="1"/>
          </p:cNvSpPr>
          <p:nvPr>
            <p:ph type="title"/>
          </p:nvPr>
        </p:nvSpPr>
        <p:spPr>
          <a:prstGeom prst="rect">
            <a:avLst/>
          </a:prstGeom>
        </p:spPr>
        <p:txBody>
          <a:bodyPr>
            <a:normAutofit/>
          </a:bodyPr>
          <a:lstStyle/>
          <a:p>
            <a:r>
              <a:rPr sz="3375" dirty="0"/>
              <a:t>CIFAR10</a:t>
            </a:r>
            <a:r>
              <a:rPr lang="en-US" altLang="zh-CN" sz="3375" dirty="0"/>
              <a:t> dataset and </a:t>
            </a:r>
            <a:r>
              <a:rPr sz="3375" dirty="0"/>
              <a:t> state of </a:t>
            </a:r>
            <a:r>
              <a:rPr lang="en-US" sz="3375" dirty="0"/>
              <a:t>the </a:t>
            </a:r>
            <a:r>
              <a:rPr sz="3375" dirty="0"/>
              <a:t>art</a:t>
            </a:r>
          </a:p>
        </p:txBody>
      </p:sp>
      <p:pic>
        <p:nvPicPr>
          <p:cNvPr id="4" name="图片 3">
            <a:extLst>
              <a:ext uri="{FF2B5EF4-FFF2-40B4-BE49-F238E27FC236}">
                <a16:creationId xmlns:a16="http://schemas.microsoft.com/office/drawing/2014/main" id="{72BBEF82-B281-4295-BB85-7CE0FD47EA39}"/>
              </a:ext>
            </a:extLst>
          </p:cNvPr>
          <p:cNvPicPr>
            <a:picLocks noChangeAspect="1"/>
          </p:cNvPicPr>
          <p:nvPr/>
        </p:nvPicPr>
        <p:blipFill>
          <a:blip r:embed="rId2"/>
          <a:stretch>
            <a:fillRect/>
          </a:stretch>
        </p:blipFill>
        <p:spPr>
          <a:xfrm>
            <a:off x="2193727" y="2545415"/>
            <a:ext cx="4727678" cy="3629464"/>
          </a:xfrm>
          <a:prstGeom prst="rect">
            <a:avLst/>
          </a:prstGeom>
        </p:spPr>
      </p:pic>
      <p:pic>
        <p:nvPicPr>
          <p:cNvPr id="132" name="图像" descr="图像"/>
          <p:cNvPicPr>
            <a:picLocks noChangeAspect="1"/>
          </p:cNvPicPr>
          <p:nvPr/>
        </p:nvPicPr>
        <p:blipFill>
          <a:blip r:embed="rId3"/>
          <a:stretch>
            <a:fillRect/>
          </a:stretch>
        </p:blipFill>
        <p:spPr>
          <a:xfrm>
            <a:off x="7328297" y="2404545"/>
            <a:ext cx="2589609" cy="3911203"/>
          </a:xfrm>
          <a:prstGeom prst="rect">
            <a:avLst/>
          </a:prstGeom>
          <a:ln w="12700">
            <a:miter lim="400000"/>
          </a:ln>
        </p:spPr>
      </p:pic>
      <p:sp>
        <p:nvSpPr>
          <p:cNvPr id="5" name="文本框 4">
            <a:extLst>
              <a:ext uri="{FF2B5EF4-FFF2-40B4-BE49-F238E27FC236}">
                <a16:creationId xmlns:a16="http://schemas.microsoft.com/office/drawing/2014/main" id="{28820AC4-5786-4A8F-887B-D6FC0751C695}"/>
              </a:ext>
            </a:extLst>
          </p:cNvPr>
          <p:cNvSpPr txBox="1"/>
          <p:nvPr/>
        </p:nvSpPr>
        <p:spPr>
          <a:xfrm>
            <a:off x="1973027" y="1523974"/>
            <a:ext cx="5595379" cy="4617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r>
              <a:rPr lang="en-US" altLang="zh-CN" sz="1266" dirty="0"/>
              <a:t>The CIFAR-10 dataset consists of 60000 32x32 color images in 10 classes, </a:t>
            </a:r>
          </a:p>
          <a:p>
            <a:r>
              <a:rPr lang="en-US" altLang="zh-CN" sz="1266" dirty="0"/>
              <a:t>with 6000 images per class. There are 50000 training images and 10000 test images.</a:t>
            </a:r>
            <a:endParaRPr lang="zh-CN" altLang="en-US" sz="1687" b="1" dirty="0">
              <a:solidFill>
                <a:srgbClr val="00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623305237"/>
      </p:ext>
    </p:extLst>
  </p:cSld>
  <p:clrMapOvr>
    <a:masterClrMapping/>
  </p:clrMapOvr>
  <p:transition spd="med"/>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97027" y="3449803"/>
            <a:ext cx="534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3072</a:t>
            </a:r>
            <a:endParaRPr>
              <a:latin typeface="Arial"/>
              <a:cs typeface="Arial"/>
            </a:endParaRPr>
          </a:p>
        </p:txBody>
      </p:sp>
      <p:sp>
        <p:nvSpPr>
          <p:cNvPr id="3" name="object 3"/>
          <p:cNvSpPr txBox="1"/>
          <p:nvPr/>
        </p:nvSpPr>
        <p:spPr>
          <a:xfrm>
            <a:off x="1697439" y="3177941"/>
            <a:ext cx="153035" cy="299720"/>
          </a:xfrm>
          <a:prstGeom prst="rect">
            <a:avLst/>
          </a:prstGeom>
        </p:spPr>
        <p:txBody>
          <a:bodyPr vert="horz" wrap="square" lIns="0" tIns="12700" rIns="0" bIns="0" rtlCol="0">
            <a:spAutoFit/>
          </a:bodyPr>
          <a:lstStyle/>
          <a:p>
            <a:pPr marL="12700">
              <a:spcBef>
                <a:spcPts val="100"/>
              </a:spcBef>
            </a:pPr>
            <a:r>
              <a:rPr dirty="0">
                <a:latin typeface="Arial"/>
                <a:cs typeface="Arial"/>
              </a:rPr>
              <a:t>1</a:t>
            </a:r>
            <a:endParaRPr>
              <a:latin typeface="Arial"/>
              <a:cs typeface="Arial"/>
            </a:endParaRPr>
          </a:p>
        </p:txBody>
      </p:sp>
      <p:sp>
        <p:nvSpPr>
          <p:cNvPr id="4" name="object 4"/>
          <p:cNvSpPr txBox="1">
            <a:spLocks noGrp="1"/>
          </p:cNvSpPr>
          <p:nvPr>
            <p:ph type="title"/>
          </p:nvPr>
        </p:nvSpPr>
        <p:spPr>
          <a:xfrm>
            <a:off x="1597024" y="638596"/>
            <a:ext cx="4593590" cy="1120820"/>
          </a:xfrm>
          <a:prstGeom prst="rect">
            <a:avLst/>
          </a:prstGeom>
        </p:spPr>
        <p:txBody>
          <a:bodyPr vert="horz" wrap="square" lIns="0" tIns="12700" rIns="0" bIns="0" rtlCol="0" anchor="ctr">
            <a:spAutoFit/>
          </a:bodyPr>
          <a:lstStyle/>
          <a:p>
            <a:pPr marL="12700">
              <a:spcBef>
                <a:spcPts val="100"/>
              </a:spcBef>
            </a:pPr>
            <a:r>
              <a:rPr spc="-10" dirty="0"/>
              <a:t>Fully </a:t>
            </a:r>
            <a:r>
              <a:rPr spc="-5" dirty="0"/>
              <a:t>Connected</a:t>
            </a:r>
            <a:r>
              <a:rPr spc="-85" dirty="0"/>
              <a:t> </a:t>
            </a:r>
            <a:r>
              <a:rPr spc="-5" dirty="0"/>
              <a:t>Layer</a:t>
            </a:r>
            <a:endParaRPr/>
          </a:p>
        </p:txBody>
      </p:sp>
      <p:sp>
        <p:nvSpPr>
          <p:cNvPr id="5" name="object 5"/>
          <p:cNvSpPr txBox="1"/>
          <p:nvPr/>
        </p:nvSpPr>
        <p:spPr>
          <a:xfrm>
            <a:off x="2348250" y="1762105"/>
            <a:ext cx="5045075" cy="391160"/>
          </a:xfrm>
          <a:prstGeom prst="rect">
            <a:avLst/>
          </a:prstGeom>
        </p:spPr>
        <p:txBody>
          <a:bodyPr vert="horz" wrap="square" lIns="0" tIns="12700" rIns="0" bIns="0" rtlCol="0">
            <a:spAutoFit/>
          </a:bodyPr>
          <a:lstStyle/>
          <a:p>
            <a:pPr marL="12700">
              <a:spcBef>
                <a:spcPts val="100"/>
              </a:spcBef>
            </a:pPr>
            <a:r>
              <a:rPr sz="2400" spc="-5" dirty="0">
                <a:latin typeface="Arial"/>
                <a:cs typeface="Arial"/>
              </a:rPr>
              <a:t>32x32x3 image </a:t>
            </a:r>
            <a:r>
              <a:rPr sz="2400" dirty="0">
                <a:latin typeface="Arial"/>
                <a:cs typeface="Arial"/>
              </a:rPr>
              <a:t>-&gt; stretch </a:t>
            </a:r>
            <a:r>
              <a:rPr sz="2400" spc="-5" dirty="0">
                <a:latin typeface="Arial"/>
                <a:cs typeface="Arial"/>
              </a:rPr>
              <a:t>to 3072 </a:t>
            </a:r>
            <a:r>
              <a:rPr sz="2400" dirty="0">
                <a:latin typeface="Arial"/>
                <a:cs typeface="Arial"/>
              </a:rPr>
              <a:t>x</a:t>
            </a:r>
            <a:r>
              <a:rPr sz="2400" spc="-100" dirty="0">
                <a:latin typeface="Arial"/>
                <a:cs typeface="Arial"/>
              </a:rPr>
              <a:t> </a:t>
            </a:r>
            <a:r>
              <a:rPr sz="2400" dirty="0">
                <a:latin typeface="Arial"/>
                <a:cs typeface="Arial"/>
              </a:rPr>
              <a:t>1</a:t>
            </a:r>
            <a:endParaRPr sz="2400">
              <a:latin typeface="Arial"/>
              <a:cs typeface="Arial"/>
            </a:endParaRPr>
          </a:p>
        </p:txBody>
      </p:sp>
      <p:sp>
        <p:nvSpPr>
          <p:cNvPr id="6" name="object 6"/>
          <p:cNvSpPr txBox="1"/>
          <p:nvPr/>
        </p:nvSpPr>
        <p:spPr>
          <a:xfrm>
            <a:off x="5713505" y="3321504"/>
            <a:ext cx="1029335" cy="575945"/>
          </a:xfrm>
          <a:prstGeom prst="rect">
            <a:avLst/>
          </a:prstGeom>
        </p:spPr>
        <p:txBody>
          <a:bodyPr vert="horz" wrap="square" lIns="0" tIns="12700" rIns="0" bIns="0" rtlCol="0">
            <a:spAutoFit/>
          </a:bodyPr>
          <a:lstStyle/>
          <a:p>
            <a:pPr algn="ctr">
              <a:spcBef>
                <a:spcPts val="100"/>
              </a:spcBef>
            </a:pPr>
            <a:r>
              <a:rPr spc="-5" dirty="0">
                <a:latin typeface="Arial"/>
                <a:cs typeface="Arial"/>
              </a:rPr>
              <a:t>10 </a:t>
            </a:r>
            <a:r>
              <a:rPr dirty="0">
                <a:latin typeface="Arial"/>
                <a:cs typeface="Arial"/>
              </a:rPr>
              <a:t>x</a:t>
            </a:r>
            <a:r>
              <a:rPr spc="-90" dirty="0">
                <a:latin typeface="Arial"/>
                <a:cs typeface="Arial"/>
              </a:rPr>
              <a:t> </a:t>
            </a:r>
            <a:r>
              <a:rPr spc="-5" dirty="0">
                <a:latin typeface="Arial"/>
                <a:cs typeface="Arial"/>
              </a:rPr>
              <a:t>3072</a:t>
            </a:r>
            <a:endParaRPr>
              <a:latin typeface="Arial"/>
              <a:cs typeface="Arial"/>
            </a:endParaRPr>
          </a:p>
          <a:p>
            <a:pPr algn="ctr">
              <a:spcBef>
                <a:spcPts val="15"/>
              </a:spcBef>
            </a:pPr>
            <a:r>
              <a:rPr spc="-5" dirty="0">
                <a:latin typeface="Arial"/>
                <a:cs typeface="Arial"/>
              </a:rPr>
              <a:t>weights</a:t>
            </a:r>
            <a:endParaRPr>
              <a:latin typeface="Arial"/>
              <a:cs typeface="Arial"/>
            </a:endParaRPr>
          </a:p>
        </p:txBody>
      </p:sp>
      <p:sp>
        <p:nvSpPr>
          <p:cNvPr id="7" name="object 7"/>
          <p:cNvSpPr txBox="1"/>
          <p:nvPr/>
        </p:nvSpPr>
        <p:spPr>
          <a:xfrm>
            <a:off x="8252814" y="2693636"/>
            <a:ext cx="1092200" cy="299720"/>
          </a:xfrm>
          <a:prstGeom prst="rect">
            <a:avLst/>
          </a:prstGeom>
        </p:spPr>
        <p:txBody>
          <a:bodyPr vert="horz" wrap="square" lIns="0" tIns="12700" rIns="0" bIns="0" rtlCol="0">
            <a:spAutoFit/>
          </a:bodyPr>
          <a:lstStyle/>
          <a:p>
            <a:pPr marL="12700">
              <a:spcBef>
                <a:spcPts val="100"/>
              </a:spcBef>
            </a:pPr>
            <a:r>
              <a:rPr b="1" spc="-5" dirty="0">
                <a:latin typeface="Arial"/>
                <a:cs typeface="Arial"/>
              </a:rPr>
              <a:t>activation</a:t>
            </a:r>
            <a:endParaRPr>
              <a:latin typeface="Arial"/>
              <a:cs typeface="Arial"/>
            </a:endParaRPr>
          </a:p>
        </p:txBody>
      </p:sp>
      <p:sp>
        <p:nvSpPr>
          <p:cNvPr id="8" name="object 8"/>
          <p:cNvSpPr/>
          <p:nvPr/>
        </p:nvSpPr>
        <p:spPr>
          <a:xfrm>
            <a:off x="7974437" y="3210745"/>
            <a:ext cx="1682114" cy="212090"/>
          </a:xfrm>
          <a:custGeom>
            <a:avLst/>
            <a:gdLst/>
            <a:ahLst/>
            <a:cxnLst/>
            <a:rect l="l" t="t" r="r" b="b"/>
            <a:pathLst>
              <a:path w="1682115" h="212089">
                <a:moveTo>
                  <a:pt x="0" y="0"/>
                </a:moveTo>
                <a:lnTo>
                  <a:pt x="1681721" y="0"/>
                </a:lnTo>
                <a:lnTo>
                  <a:pt x="1681721" y="211724"/>
                </a:lnTo>
                <a:lnTo>
                  <a:pt x="0" y="211724"/>
                </a:lnTo>
                <a:lnTo>
                  <a:pt x="0" y="0"/>
                </a:lnTo>
                <a:close/>
              </a:path>
            </a:pathLst>
          </a:custGeom>
          <a:solidFill>
            <a:srgbClr val="C8DAF7">
              <a:alpha val="42689"/>
            </a:srgbClr>
          </a:solidFill>
        </p:spPr>
        <p:txBody>
          <a:bodyPr wrap="square" lIns="0" tIns="0" rIns="0" bIns="0" rtlCol="0"/>
          <a:lstStyle/>
          <a:p>
            <a:endParaRPr/>
          </a:p>
        </p:txBody>
      </p:sp>
      <p:sp>
        <p:nvSpPr>
          <p:cNvPr id="9" name="object 9"/>
          <p:cNvSpPr/>
          <p:nvPr/>
        </p:nvSpPr>
        <p:spPr>
          <a:xfrm>
            <a:off x="9656158" y="3140172"/>
            <a:ext cx="71120" cy="282575"/>
          </a:xfrm>
          <a:custGeom>
            <a:avLst/>
            <a:gdLst/>
            <a:ahLst/>
            <a:cxnLst/>
            <a:rect l="l" t="t" r="r" b="b"/>
            <a:pathLst>
              <a:path w="71120" h="282575">
                <a:moveTo>
                  <a:pt x="0" y="282299"/>
                </a:moveTo>
                <a:lnTo>
                  <a:pt x="0" y="70574"/>
                </a:lnTo>
                <a:lnTo>
                  <a:pt x="70574" y="0"/>
                </a:lnTo>
                <a:lnTo>
                  <a:pt x="70574" y="211724"/>
                </a:lnTo>
                <a:lnTo>
                  <a:pt x="0" y="282299"/>
                </a:lnTo>
                <a:close/>
              </a:path>
            </a:pathLst>
          </a:custGeom>
          <a:solidFill>
            <a:srgbClr val="A0AEC6">
              <a:alpha val="42689"/>
            </a:srgbClr>
          </a:solidFill>
        </p:spPr>
        <p:txBody>
          <a:bodyPr wrap="square" lIns="0" tIns="0" rIns="0" bIns="0" rtlCol="0"/>
          <a:lstStyle/>
          <a:p>
            <a:endParaRPr/>
          </a:p>
        </p:txBody>
      </p:sp>
      <p:sp>
        <p:nvSpPr>
          <p:cNvPr id="10" name="object 10"/>
          <p:cNvSpPr/>
          <p:nvPr/>
        </p:nvSpPr>
        <p:spPr>
          <a:xfrm>
            <a:off x="7974437" y="3140170"/>
            <a:ext cx="1752600" cy="71120"/>
          </a:xfrm>
          <a:custGeom>
            <a:avLst/>
            <a:gdLst/>
            <a:ahLst/>
            <a:cxnLst/>
            <a:rect l="l" t="t" r="r" b="b"/>
            <a:pathLst>
              <a:path w="1752600" h="71119">
                <a:moveTo>
                  <a:pt x="1681721" y="70574"/>
                </a:moveTo>
                <a:lnTo>
                  <a:pt x="0" y="70574"/>
                </a:lnTo>
                <a:lnTo>
                  <a:pt x="70574" y="0"/>
                </a:lnTo>
                <a:lnTo>
                  <a:pt x="1752296" y="0"/>
                </a:lnTo>
                <a:lnTo>
                  <a:pt x="1681721" y="70574"/>
                </a:lnTo>
                <a:close/>
              </a:path>
            </a:pathLst>
          </a:custGeom>
          <a:solidFill>
            <a:srgbClr val="D3E1F9">
              <a:alpha val="42689"/>
            </a:srgbClr>
          </a:solidFill>
        </p:spPr>
        <p:txBody>
          <a:bodyPr wrap="square" lIns="0" tIns="0" rIns="0" bIns="0" rtlCol="0"/>
          <a:lstStyle/>
          <a:p>
            <a:endParaRPr/>
          </a:p>
        </p:txBody>
      </p:sp>
      <p:sp>
        <p:nvSpPr>
          <p:cNvPr id="11" name="object 11"/>
          <p:cNvSpPr/>
          <p:nvPr/>
        </p:nvSpPr>
        <p:spPr>
          <a:xfrm>
            <a:off x="7974436" y="3140172"/>
            <a:ext cx="1752600" cy="282575"/>
          </a:xfrm>
          <a:custGeom>
            <a:avLst/>
            <a:gdLst/>
            <a:ahLst/>
            <a:cxnLst/>
            <a:rect l="l" t="t" r="r" b="b"/>
            <a:pathLst>
              <a:path w="1752600" h="282575">
                <a:moveTo>
                  <a:pt x="0" y="70574"/>
                </a:moveTo>
                <a:lnTo>
                  <a:pt x="70574" y="0"/>
                </a:lnTo>
                <a:lnTo>
                  <a:pt x="1752296" y="0"/>
                </a:lnTo>
                <a:lnTo>
                  <a:pt x="1752296" y="211724"/>
                </a:lnTo>
                <a:lnTo>
                  <a:pt x="1681721" y="282299"/>
                </a:lnTo>
                <a:lnTo>
                  <a:pt x="0" y="282299"/>
                </a:lnTo>
                <a:lnTo>
                  <a:pt x="0" y="70574"/>
                </a:lnTo>
                <a:close/>
              </a:path>
            </a:pathLst>
          </a:custGeom>
          <a:ln w="19049">
            <a:solidFill>
              <a:srgbClr val="000000"/>
            </a:solidFill>
          </a:ln>
        </p:spPr>
        <p:txBody>
          <a:bodyPr wrap="square" lIns="0" tIns="0" rIns="0" bIns="0" rtlCol="0"/>
          <a:lstStyle/>
          <a:p>
            <a:endParaRPr/>
          </a:p>
        </p:txBody>
      </p:sp>
      <p:sp>
        <p:nvSpPr>
          <p:cNvPr id="12" name="object 12"/>
          <p:cNvSpPr/>
          <p:nvPr/>
        </p:nvSpPr>
        <p:spPr>
          <a:xfrm>
            <a:off x="7974436" y="3140170"/>
            <a:ext cx="1752600" cy="71120"/>
          </a:xfrm>
          <a:custGeom>
            <a:avLst/>
            <a:gdLst/>
            <a:ahLst/>
            <a:cxnLst/>
            <a:rect l="l" t="t" r="r" b="b"/>
            <a:pathLst>
              <a:path w="1752600" h="71119">
                <a:moveTo>
                  <a:pt x="0" y="70574"/>
                </a:moveTo>
                <a:lnTo>
                  <a:pt x="1681721" y="70574"/>
                </a:lnTo>
                <a:lnTo>
                  <a:pt x="1752296" y="0"/>
                </a:lnTo>
              </a:path>
            </a:pathLst>
          </a:custGeom>
          <a:ln w="19049">
            <a:solidFill>
              <a:srgbClr val="000000"/>
            </a:solidFill>
          </a:ln>
        </p:spPr>
        <p:txBody>
          <a:bodyPr wrap="square" lIns="0" tIns="0" rIns="0" bIns="0" rtlCol="0"/>
          <a:lstStyle/>
          <a:p>
            <a:endParaRPr/>
          </a:p>
        </p:txBody>
      </p:sp>
      <p:sp>
        <p:nvSpPr>
          <p:cNvPr id="13" name="object 13"/>
          <p:cNvSpPr/>
          <p:nvPr/>
        </p:nvSpPr>
        <p:spPr>
          <a:xfrm>
            <a:off x="9656158" y="3210745"/>
            <a:ext cx="0" cy="212090"/>
          </a:xfrm>
          <a:custGeom>
            <a:avLst/>
            <a:gdLst/>
            <a:ahLst/>
            <a:cxnLst/>
            <a:rect l="l" t="t" r="r" b="b"/>
            <a:pathLst>
              <a:path h="212089">
                <a:moveTo>
                  <a:pt x="0" y="0"/>
                </a:moveTo>
                <a:lnTo>
                  <a:pt x="0" y="211724"/>
                </a:lnTo>
              </a:path>
            </a:pathLst>
          </a:custGeom>
          <a:ln w="19049">
            <a:solidFill>
              <a:srgbClr val="000000"/>
            </a:solidFill>
          </a:ln>
        </p:spPr>
        <p:txBody>
          <a:bodyPr wrap="square" lIns="0" tIns="0" rIns="0" bIns="0" rtlCol="0"/>
          <a:lstStyle/>
          <a:p>
            <a:endParaRPr/>
          </a:p>
        </p:txBody>
      </p:sp>
      <p:sp>
        <p:nvSpPr>
          <p:cNvPr id="14" name="object 14"/>
          <p:cNvSpPr/>
          <p:nvPr/>
        </p:nvSpPr>
        <p:spPr>
          <a:xfrm>
            <a:off x="8041139" y="3223722"/>
            <a:ext cx="169349" cy="171749"/>
          </a:xfrm>
          <a:prstGeom prst="rect">
            <a:avLst/>
          </a:prstGeom>
          <a:blipFill>
            <a:blip r:embed="rId2" cstate="print"/>
            <a:stretch>
              <a:fillRect/>
            </a:stretch>
          </a:blipFill>
        </p:spPr>
        <p:txBody>
          <a:bodyPr wrap="square" lIns="0" tIns="0" rIns="0" bIns="0" rtlCol="0"/>
          <a:lstStyle/>
          <a:p>
            <a:endParaRPr/>
          </a:p>
        </p:txBody>
      </p:sp>
      <p:sp>
        <p:nvSpPr>
          <p:cNvPr id="15" name="object 15"/>
          <p:cNvSpPr/>
          <p:nvPr/>
        </p:nvSpPr>
        <p:spPr>
          <a:xfrm>
            <a:off x="1912924" y="3210745"/>
            <a:ext cx="2713990" cy="212090"/>
          </a:xfrm>
          <a:custGeom>
            <a:avLst/>
            <a:gdLst/>
            <a:ahLst/>
            <a:cxnLst/>
            <a:rect l="l" t="t" r="r" b="b"/>
            <a:pathLst>
              <a:path w="2713990" h="212089">
                <a:moveTo>
                  <a:pt x="0" y="0"/>
                </a:moveTo>
                <a:lnTo>
                  <a:pt x="2713719" y="0"/>
                </a:lnTo>
                <a:lnTo>
                  <a:pt x="2713719" y="211724"/>
                </a:lnTo>
                <a:lnTo>
                  <a:pt x="0" y="211724"/>
                </a:lnTo>
                <a:lnTo>
                  <a:pt x="0" y="0"/>
                </a:lnTo>
                <a:close/>
              </a:path>
            </a:pathLst>
          </a:custGeom>
          <a:solidFill>
            <a:srgbClr val="F4CCCC">
              <a:alpha val="51919"/>
            </a:srgbClr>
          </a:solidFill>
        </p:spPr>
        <p:txBody>
          <a:bodyPr wrap="square" lIns="0" tIns="0" rIns="0" bIns="0" rtlCol="0"/>
          <a:lstStyle/>
          <a:p>
            <a:endParaRPr/>
          </a:p>
        </p:txBody>
      </p:sp>
      <p:sp>
        <p:nvSpPr>
          <p:cNvPr id="16" name="object 16"/>
          <p:cNvSpPr/>
          <p:nvPr/>
        </p:nvSpPr>
        <p:spPr>
          <a:xfrm>
            <a:off x="4626643" y="3140172"/>
            <a:ext cx="71120" cy="282575"/>
          </a:xfrm>
          <a:custGeom>
            <a:avLst/>
            <a:gdLst/>
            <a:ahLst/>
            <a:cxnLst/>
            <a:rect l="l" t="t" r="r" b="b"/>
            <a:pathLst>
              <a:path w="71119" h="282575">
                <a:moveTo>
                  <a:pt x="0" y="282299"/>
                </a:moveTo>
                <a:lnTo>
                  <a:pt x="0" y="70574"/>
                </a:lnTo>
                <a:lnTo>
                  <a:pt x="70574" y="0"/>
                </a:lnTo>
                <a:lnTo>
                  <a:pt x="70574" y="211724"/>
                </a:lnTo>
                <a:lnTo>
                  <a:pt x="0" y="282299"/>
                </a:lnTo>
                <a:close/>
              </a:path>
            </a:pathLst>
          </a:custGeom>
          <a:solidFill>
            <a:srgbClr val="C3A3A3">
              <a:alpha val="51919"/>
            </a:srgbClr>
          </a:solidFill>
        </p:spPr>
        <p:txBody>
          <a:bodyPr wrap="square" lIns="0" tIns="0" rIns="0" bIns="0" rtlCol="0"/>
          <a:lstStyle/>
          <a:p>
            <a:endParaRPr/>
          </a:p>
        </p:txBody>
      </p:sp>
      <p:sp>
        <p:nvSpPr>
          <p:cNvPr id="17" name="object 17"/>
          <p:cNvSpPr/>
          <p:nvPr/>
        </p:nvSpPr>
        <p:spPr>
          <a:xfrm>
            <a:off x="1912926" y="3140170"/>
            <a:ext cx="2784475" cy="71120"/>
          </a:xfrm>
          <a:custGeom>
            <a:avLst/>
            <a:gdLst/>
            <a:ahLst/>
            <a:cxnLst/>
            <a:rect l="l" t="t" r="r" b="b"/>
            <a:pathLst>
              <a:path w="2784475" h="71119">
                <a:moveTo>
                  <a:pt x="2713719" y="70574"/>
                </a:moveTo>
                <a:lnTo>
                  <a:pt x="0" y="70574"/>
                </a:lnTo>
                <a:lnTo>
                  <a:pt x="70574" y="0"/>
                </a:lnTo>
                <a:lnTo>
                  <a:pt x="2784294" y="0"/>
                </a:lnTo>
                <a:lnTo>
                  <a:pt x="2713719" y="70574"/>
                </a:lnTo>
                <a:close/>
              </a:path>
            </a:pathLst>
          </a:custGeom>
          <a:solidFill>
            <a:srgbClr val="F6D6D6">
              <a:alpha val="51919"/>
            </a:srgbClr>
          </a:solidFill>
        </p:spPr>
        <p:txBody>
          <a:bodyPr wrap="square" lIns="0" tIns="0" rIns="0" bIns="0" rtlCol="0"/>
          <a:lstStyle/>
          <a:p>
            <a:endParaRPr/>
          </a:p>
        </p:txBody>
      </p:sp>
      <p:sp>
        <p:nvSpPr>
          <p:cNvPr id="18" name="object 18"/>
          <p:cNvSpPr/>
          <p:nvPr/>
        </p:nvSpPr>
        <p:spPr>
          <a:xfrm>
            <a:off x="1912926" y="3140172"/>
            <a:ext cx="2784475" cy="282575"/>
          </a:xfrm>
          <a:custGeom>
            <a:avLst/>
            <a:gdLst/>
            <a:ahLst/>
            <a:cxnLst/>
            <a:rect l="l" t="t" r="r" b="b"/>
            <a:pathLst>
              <a:path w="2784475" h="282575">
                <a:moveTo>
                  <a:pt x="0" y="70574"/>
                </a:moveTo>
                <a:lnTo>
                  <a:pt x="70574" y="0"/>
                </a:lnTo>
                <a:lnTo>
                  <a:pt x="2784294" y="0"/>
                </a:lnTo>
                <a:lnTo>
                  <a:pt x="2784294" y="211724"/>
                </a:lnTo>
                <a:lnTo>
                  <a:pt x="2713719" y="282299"/>
                </a:lnTo>
                <a:lnTo>
                  <a:pt x="0" y="282299"/>
                </a:lnTo>
                <a:lnTo>
                  <a:pt x="0" y="70574"/>
                </a:lnTo>
                <a:close/>
              </a:path>
            </a:pathLst>
          </a:custGeom>
          <a:ln w="19049">
            <a:solidFill>
              <a:srgbClr val="000000"/>
            </a:solidFill>
          </a:ln>
        </p:spPr>
        <p:txBody>
          <a:bodyPr wrap="square" lIns="0" tIns="0" rIns="0" bIns="0" rtlCol="0"/>
          <a:lstStyle/>
          <a:p>
            <a:endParaRPr/>
          </a:p>
        </p:txBody>
      </p:sp>
      <p:sp>
        <p:nvSpPr>
          <p:cNvPr id="19" name="object 19"/>
          <p:cNvSpPr/>
          <p:nvPr/>
        </p:nvSpPr>
        <p:spPr>
          <a:xfrm>
            <a:off x="1912926" y="3140170"/>
            <a:ext cx="2784475" cy="71120"/>
          </a:xfrm>
          <a:custGeom>
            <a:avLst/>
            <a:gdLst/>
            <a:ahLst/>
            <a:cxnLst/>
            <a:rect l="l" t="t" r="r" b="b"/>
            <a:pathLst>
              <a:path w="2784475" h="71119">
                <a:moveTo>
                  <a:pt x="0" y="70574"/>
                </a:moveTo>
                <a:lnTo>
                  <a:pt x="2713719" y="70574"/>
                </a:lnTo>
                <a:lnTo>
                  <a:pt x="2784294" y="0"/>
                </a:lnTo>
              </a:path>
            </a:pathLst>
          </a:custGeom>
          <a:ln w="19049">
            <a:solidFill>
              <a:srgbClr val="000000"/>
            </a:solidFill>
          </a:ln>
        </p:spPr>
        <p:txBody>
          <a:bodyPr wrap="square" lIns="0" tIns="0" rIns="0" bIns="0" rtlCol="0"/>
          <a:lstStyle/>
          <a:p>
            <a:endParaRPr/>
          </a:p>
        </p:txBody>
      </p:sp>
      <p:sp>
        <p:nvSpPr>
          <p:cNvPr id="20" name="object 20"/>
          <p:cNvSpPr/>
          <p:nvPr/>
        </p:nvSpPr>
        <p:spPr>
          <a:xfrm>
            <a:off x="4626643" y="3210745"/>
            <a:ext cx="0" cy="212090"/>
          </a:xfrm>
          <a:custGeom>
            <a:avLst/>
            <a:gdLst/>
            <a:ahLst/>
            <a:cxnLst/>
            <a:rect l="l" t="t" r="r" b="b"/>
            <a:pathLst>
              <a:path h="212089">
                <a:moveTo>
                  <a:pt x="0" y="0"/>
                </a:moveTo>
                <a:lnTo>
                  <a:pt x="0" y="211724"/>
                </a:lnTo>
              </a:path>
            </a:pathLst>
          </a:custGeom>
          <a:ln w="19049">
            <a:solidFill>
              <a:srgbClr val="000000"/>
            </a:solidFill>
          </a:ln>
        </p:spPr>
        <p:txBody>
          <a:bodyPr wrap="square" lIns="0" tIns="0" rIns="0" bIns="0" rtlCol="0"/>
          <a:lstStyle/>
          <a:p>
            <a:endParaRPr/>
          </a:p>
        </p:txBody>
      </p:sp>
      <p:sp>
        <p:nvSpPr>
          <p:cNvPr id="21" name="object 21"/>
          <p:cNvSpPr/>
          <p:nvPr/>
        </p:nvSpPr>
        <p:spPr>
          <a:xfrm>
            <a:off x="5953493" y="2924245"/>
            <a:ext cx="542923" cy="257174"/>
          </a:xfrm>
          <a:prstGeom prst="rect">
            <a:avLst/>
          </a:prstGeom>
          <a:blipFill>
            <a:blip r:embed="rId3" cstate="print"/>
            <a:stretch>
              <a:fillRect/>
            </a:stretch>
          </a:blipFill>
        </p:spPr>
        <p:txBody>
          <a:bodyPr wrap="square" lIns="0" tIns="0" rIns="0" bIns="0" rtlCol="0"/>
          <a:lstStyle/>
          <a:p>
            <a:endParaRPr/>
          </a:p>
        </p:txBody>
      </p:sp>
      <p:sp>
        <p:nvSpPr>
          <p:cNvPr id="22" name="object 22"/>
          <p:cNvSpPr txBox="1"/>
          <p:nvPr/>
        </p:nvSpPr>
        <p:spPr>
          <a:xfrm>
            <a:off x="2985683" y="2693636"/>
            <a:ext cx="583565" cy="299720"/>
          </a:xfrm>
          <a:prstGeom prst="rect">
            <a:avLst/>
          </a:prstGeom>
        </p:spPr>
        <p:txBody>
          <a:bodyPr vert="horz" wrap="square" lIns="0" tIns="12700" rIns="0" bIns="0" rtlCol="0">
            <a:spAutoFit/>
          </a:bodyPr>
          <a:lstStyle/>
          <a:p>
            <a:pPr marL="12700">
              <a:spcBef>
                <a:spcPts val="100"/>
              </a:spcBef>
            </a:pPr>
            <a:r>
              <a:rPr b="1" spc="-5" dirty="0">
                <a:latin typeface="Arial"/>
                <a:cs typeface="Arial"/>
              </a:rPr>
              <a:t>input</a:t>
            </a:r>
            <a:endParaRPr>
              <a:latin typeface="Arial"/>
              <a:cs typeface="Arial"/>
            </a:endParaRPr>
          </a:p>
        </p:txBody>
      </p:sp>
      <p:sp>
        <p:nvSpPr>
          <p:cNvPr id="23" name="object 23"/>
          <p:cNvSpPr txBox="1"/>
          <p:nvPr/>
        </p:nvSpPr>
        <p:spPr>
          <a:xfrm>
            <a:off x="7695129" y="3177941"/>
            <a:ext cx="153035" cy="299720"/>
          </a:xfrm>
          <a:prstGeom prst="rect">
            <a:avLst/>
          </a:prstGeom>
        </p:spPr>
        <p:txBody>
          <a:bodyPr vert="horz" wrap="square" lIns="0" tIns="12700" rIns="0" bIns="0" rtlCol="0">
            <a:spAutoFit/>
          </a:bodyPr>
          <a:lstStyle/>
          <a:p>
            <a:pPr marL="12700">
              <a:spcBef>
                <a:spcPts val="100"/>
              </a:spcBef>
            </a:pPr>
            <a:r>
              <a:rPr dirty="0">
                <a:latin typeface="Arial"/>
                <a:cs typeface="Arial"/>
              </a:rPr>
              <a:t>1</a:t>
            </a:r>
            <a:endParaRPr>
              <a:latin typeface="Arial"/>
              <a:cs typeface="Arial"/>
            </a:endParaRPr>
          </a:p>
        </p:txBody>
      </p:sp>
      <p:sp>
        <p:nvSpPr>
          <p:cNvPr id="24" name="object 24"/>
          <p:cNvSpPr txBox="1"/>
          <p:nvPr/>
        </p:nvSpPr>
        <p:spPr>
          <a:xfrm>
            <a:off x="8712015" y="3449803"/>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10</a:t>
            </a:r>
            <a:endParaRPr>
              <a:latin typeface="Arial"/>
              <a:cs typeface="Arial"/>
            </a:endParaRPr>
          </a:p>
        </p:txBody>
      </p:sp>
      <p:sp>
        <p:nvSpPr>
          <p:cNvPr id="25" name="object 25"/>
          <p:cNvSpPr/>
          <p:nvPr/>
        </p:nvSpPr>
        <p:spPr>
          <a:xfrm>
            <a:off x="4870368" y="3281320"/>
            <a:ext cx="436880" cy="8890"/>
          </a:xfrm>
          <a:custGeom>
            <a:avLst/>
            <a:gdLst/>
            <a:ahLst/>
            <a:cxnLst/>
            <a:rect l="l" t="t" r="r" b="b"/>
            <a:pathLst>
              <a:path w="436879" h="8889">
                <a:moveTo>
                  <a:pt x="0" y="0"/>
                </a:moveTo>
                <a:lnTo>
                  <a:pt x="436399" y="8614"/>
                </a:lnTo>
              </a:path>
            </a:pathLst>
          </a:custGeom>
          <a:ln w="28574">
            <a:solidFill>
              <a:srgbClr val="666666"/>
            </a:solidFill>
          </a:ln>
        </p:spPr>
        <p:txBody>
          <a:bodyPr wrap="square" lIns="0" tIns="0" rIns="0" bIns="0" rtlCol="0"/>
          <a:lstStyle/>
          <a:p>
            <a:endParaRPr/>
          </a:p>
        </p:txBody>
      </p:sp>
      <p:sp>
        <p:nvSpPr>
          <p:cNvPr id="26" name="object 26"/>
          <p:cNvSpPr/>
          <p:nvPr/>
        </p:nvSpPr>
        <p:spPr>
          <a:xfrm>
            <a:off x="5291556" y="3228460"/>
            <a:ext cx="159149" cy="122952"/>
          </a:xfrm>
          <a:prstGeom prst="rect">
            <a:avLst/>
          </a:prstGeom>
          <a:blipFill>
            <a:blip r:embed="rId4" cstate="print"/>
            <a:stretch>
              <a:fillRect/>
            </a:stretch>
          </a:blipFill>
        </p:spPr>
        <p:txBody>
          <a:bodyPr wrap="square" lIns="0" tIns="0" rIns="0" bIns="0" rtlCol="0"/>
          <a:lstStyle/>
          <a:p>
            <a:endParaRPr/>
          </a:p>
        </p:txBody>
      </p:sp>
      <p:sp>
        <p:nvSpPr>
          <p:cNvPr id="27" name="object 27"/>
          <p:cNvSpPr/>
          <p:nvPr/>
        </p:nvSpPr>
        <p:spPr>
          <a:xfrm>
            <a:off x="6918488" y="3272645"/>
            <a:ext cx="443230" cy="6350"/>
          </a:xfrm>
          <a:custGeom>
            <a:avLst/>
            <a:gdLst/>
            <a:ahLst/>
            <a:cxnLst/>
            <a:rect l="l" t="t" r="r" b="b"/>
            <a:pathLst>
              <a:path w="443229" h="6350">
                <a:moveTo>
                  <a:pt x="0" y="0"/>
                </a:moveTo>
                <a:lnTo>
                  <a:pt x="442974" y="6272"/>
                </a:lnTo>
              </a:path>
            </a:pathLst>
          </a:custGeom>
          <a:ln w="28574">
            <a:solidFill>
              <a:srgbClr val="666666"/>
            </a:solidFill>
          </a:ln>
        </p:spPr>
        <p:txBody>
          <a:bodyPr wrap="square" lIns="0" tIns="0" rIns="0" bIns="0" rtlCol="0"/>
          <a:lstStyle/>
          <a:p>
            <a:endParaRPr/>
          </a:p>
        </p:txBody>
      </p:sp>
      <p:sp>
        <p:nvSpPr>
          <p:cNvPr id="28" name="object 28"/>
          <p:cNvSpPr/>
          <p:nvPr/>
        </p:nvSpPr>
        <p:spPr>
          <a:xfrm>
            <a:off x="7346502" y="3217439"/>
            <a:ext cx="158899" cy="122959"/>
          </a:xfrm>
          <a:prstGeom prst="rect">
            <a:avLst/>
          </a:prstGeom>
          <a:blipFill>
            <a:blip r:embed="rId5" cstate="print"/>
            <a:stretch>
              <a:fillRect/>
            </a:stretch>
          </a:blipFill>
        </p:spPr>
        <p:txBody>
          <a:bodyPr wrap="square" lIns="0" tIns="0" rIns="0" bIns="0" rtlCol="0"/>
          <a:lstStyle/>
          <a:p>
            <a:endParaRPr/>
          </a:p>
        </p:txBody>
      </p:sp>
      <p:sp>
        <p:nvSpPr>
          <p:cNvPr id="29" name="object 29"/>
          <p:cNvSpPr txBox="1"/>
          <p:nvPr/>
        </p:nvSpPr>
        <p:spPr>
          <a:xfrm>
            <a:off x="1681926"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Tree>
    <p:extLst>
      <p:ext uri="{BB962C8B-B14F-4D97-AF65-F5344CB8AC3E}">
        <p14:creationId xmlns:p14="http://schemas.microsoft.com/office/powerpoint/2010/main" val="259004572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97027" y="3449803"/>
            <a:ext cx="534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3072</a:t>
            </a:r>
            <a:endParaRPr>
              <a:latin typeface="Arial"/>
              <a:cs typeface="Arial"/>
            </a:endParaRPr>
          </a:p>
        </p:txBody>
      </p:sp>
      <p:sp>
        <p:nvSpPr>
          <p:cNvPr id="3" name="object 3"/>
          <p:cNvSpPr txBox="1"/>
          <p:nvPr/>
        </p:nvSpPr>
        <p:spPr>
          <a:xfrm>
            <a:off x="1697439" y="3177941"/>
            <a:ext cx="153035" cy="299720"/>
          </a:xfrm>
          <a:prstGeom prst="rect">
            <a:avLst/>
          </a:prstGeom>
        </p:spPr>
        <p:txBody>
          <a:bodyPr vert="horz" wrap="square" lIns="0" tIns="12700" rIns="0" bIns="0" rtlCol="0">
            <a:spAutoFit/>
          </a:bodyPr>
          <a:lstStyle/>
          <a:p>
            <a:pPr marL="12700">
              <a:spcBef>
                <a:spcPts val="100"/>
              </a:spcBef>
            </a:pPr>
            <a:r>
              <a:rPr dirty="0">
                <a:latin typeface="Arial"/>
                <a:cs typeface="Arial"/>
              </a:rPr>
              <a:t>1</a:t>
            </a:r>
            <a:endParaRPr>
              <a:latin typeface="Arial"/>
              <a:cs typeface="Arial"/>
            </a:endParaRPr>
          </a:p>
        </p:txBody>
      </p:sp>
      <p:sp>
        <p:nvSpPr>
          <p:cNvPr id="4" name="object 4"/>
          <p:cNvSpPr txBox="1">
            <a:spLocks noGrp="1"/>
          </p:cNvSpPr>
          <p:nvPr>
            <p:ph type="title"/>
          </p:nvPr>
        </p:nvSpPr>
        <p:spPr>
          <a:xfrm>
            <a:off x="2400605" y="344450"/>
            <a:ext cx="4593590" cy="1120820"/>
          </a:xfrm>
          <a:prstGeom prst="rect">
            <a:avLst/>
          </a:prstGeom>
        </p:spPr>
        <p:txBody>
          <a:bodyPr vert="horz" wrap="square" lIns="0" tIns="12700" rIns="0" bIns="0" rtlCol="0" anchor="ctr">
            <a:spAutoFit/>
          </a:bodyPr>
          <a:lstStyle/>
          <a:p>
            <a:pPr marL="12700">
              <a:spcBef>
                <a:spcPts val="100"/>
              </a:spcBef>
            </a:pPr>
            <a:r>
              <a:rPr spc="-10" dirty="0"/>
              <a:t>Fully </a:t>
            </a:r>
            <a:r>
              <a:rPr spc="-5" dirty="0"/>
              <a:t>Connected</a:t>
            </a:r>
            <a:r>
              <a:rPr spc="-85" dirty="0"/>
              <a:t> </a:t>
            </a:r>
            <a:r>
              <a:rPr spc="-5" dirty="0"/>
              <a:t>Layer</a:t>
            </a:r>
            <a:endParaRPr dirty="0"/>
          </a:p>
        </p:txBody>
      </p:sp>
      <p:sp>
        <p:nvSpPr>
          <p:cNvPr id="5" name="object 5"/>
          <p:cNvSpPr txBox="1"/>
          <p:nvPr/>
        </p:nvSpPr>
        <p:spPr>
          <a:xfrm>
            <a:off x="2348250" y="1762105"/>
            <a:ext cx="5045075" cy="391160"/>
          </a:xfrm>
          <a:prstGeom prst="rect">
            <a:avLst/>
          </a:prstGeom>
        </p:spPr>
        <p:txBody>
          <a:bodyPr vert="horz" wrap="square" lIns="0" tIns="12700" rIns="0" bIns="0" rtlCol="0">
            <a:spAutoFit/>
          </a:bodyPr>
          <a:lstStyle/>
          <a:p>
            <a:pPr marL="12700">
              <a:spcBef>
                <a:spcPts val="100"/>
              </a:spcBef>
            </a:pPr>
            <a:r>
              <a:rPr sz="2400" spc="-5" dirty="0">
                <a:latin typeface="Arial"/>
                <a:cs typeface="Arial"/>
              </a:rPr>
              <a:t>32x32x3 image </a:t>
            </a:r>
            <a:r>
              <a:rPr sz="2400" dirty="0">
                <a:latin typeface="Arial"/>
                <a:cs typeface="Arial"/>
              </a:rPr>
              <a:t>-&gt; stretch </a:t>
            </a:r>
            <a:r>
              <a:rPr sz="2400" spc="-5" dirty="0">
                <a:latin typeface="Arial"/>
                <a:cs typeface="Arial"/>
              </a:rPr>
              <a:t>to 3072 </a:t>
            </a:r>
            <a:r>
              <a:rPr sz="2400" dirty="0">
                <a:latin typeface="Arial"/>
                <a:cs typeface="Arial"/>
              </a:rPr>
              <a:t>x</a:t>
            </a:r>
            <a:r>
              <a:rPr sz="2400" spc="-100" dirty="0">
                <a:latin typeface="Arial"/>
                <a:cs typeface="Arial"/>
              </a:rPr>
              <a:t> </a:t>
            </a:r>
            <a:r>
              <a:rPr sz="2400" dirty="0">
                <a:latin typeface="Arial"/>
                <a:cs typeface="Arial"/>
              </a:rPr>
              <a:t>1</a:t>
            </a:r>
            <a:endParaRPr sz="2400">
              <a:latin typeface="Arial"/>
              <a:cs typeface="Arial"/>
            </a:endParaRPr>
          </a:p>
        </p:txBody>
      </p:sp>
      <p:sp>
        <p:nvSpPr>
          <p:cNvPr id="6" name="object 6"/>
          <p:cNvSpPr txBox="1"/>
          <p:nvPr/>
        </p:nvSpPr>
        <p:spPr>
          <a:xfrm>
            <a:off x="5713505" y="3321504"/>
            <a:ext cx="1029335" cy="575945"/>
          </a:xfrm>
          <a:prstGeom prst="rect">
            <a:avLst/>
          </a:prstGeom>
        </p:spPr>
        <p:txBody>
          <a:bodyPr vert="horz" wrap="square" lIns="0" tIns="12700" rIns="0" bIns="0" rtlCol="0">
            <a:spAutoFit/>
          </a:bodyPr>
          <a:lstStyle/>
          <a:p>
            <a:pPr algn="ctr">
              <a:spcBef>
                <a:spcPts val="100"/>
              </a:spcBef>
            </a:pPr>
            <a:r>
              <a:rPr spc="-5" dirty="0">
                <a:latin typeface="Arial"/>
                <a:cs typeface="Arial"/>
              </a:rPr>
              <a:t>10 </a:t>
            </a:r>
            <a:r>
              <a:rPr dirty="0">
                <a:latin typeface="Arial"/>
                <a:cs typeface="Arial"/>
              </a:rPr>
              <a:t>x</a:t>
            </a:r>
            <a:r>
              <a:rPr spc="-90" dirty="0">
                <a:latin typeface="Arial"/>
                <a:cs typeface="Arial"/>
              </a:rPr>
              <a:t> </a:t>
            </a:r>
            <a:r>
              <a:rPr spc="-5" dirty="0">
                <a:latin typeface="Arial"/>
                <a:cs typeface="Arial"/>
              </a:rPr>
              <a:t>3072</a:t>
            </a:r>
            <a:endParaRPr>
              <a:latin typeface="Arial"/>
              <a:cs typeface="Arial"/>
            </a:endParaRPr>
          </a:p>
          <a:p>
            <a:pPr algn="ctr">
              <a:spcBef>
                <a:spcPts val="15"/>
              </a:spcBef>
            </a:pPr>
            <a:r>
              <a:rPr spc="-5" dirty="0">
                <a:latin typeface="Arial"/>
                <a:cs typeface="Arial"/>
              </a:rPr>
              <a:t>weights</a:t>
            </a:r>
            <a:endParaRPr>
              <a:latin typeface="Arial"/>
              <a:cs typeface="Arial"/>
            </a:endParaRPr>
          </a:p>
        </p:txBody>
      </p:sp>
      <p:sp>
        <p:nvSpPr>
          <p:cNvPr id="7" name="object 7"/>
          <p:cNvSpPr txBox="1"/>
          <p:nvPr/>
        </p:nvSpPr>
        <p:spPr>
          <a:xfrm>
            <a:off x="8252814" y="2693636"/>
            <a:ext cx="1092200" cy="299720"/>
          </a:xfrm>
          <a:prstGeom prst="rect">
            <a:avLst/>
          </a:prstGeom>
        </p:spPr>
        <p:txBody>
          <a:bodyPr vert="horz" wrap="square" lIns="0" tIns="12700" rIns="0" bIns="0" rtlCol="0">
            <a:spAutoFit/>
          </a:bodyPr>
          <a:lstStyle/>
          <a:p>
            <a:pPr marL="12700">
              <a:spcBef>
                <a:spcPts val="100"/>
              </a:spcBef>
            </a:pPr>
            <a:r>
              <a:rPr b="1" spc="-5" dirty="0">
                <a:latin typeface="Arial"/>
                <a:cs typeface="Arial"/>
              </a:rPr>
              <a:t>activation</a:t>
            </a:r>
            <a:endParaRPr>
              <a:latin typeface="Arial"/>
              <a:cs typeface="Arial"/>
            </a:endParaRPr>
          </a:p>
        </p:txBody>
      </p:sp>
      <p:sp>
        <p:nvSpPr>
          <p:cNvPr id="8" name="object 8"/>
          <p:cNvSpPr/>
          <p:nvPr/>
        </p:nvSpPr>
        <p:spPr>
          <a:xfrm>
            <a:off x="7974437" y="3210745"/>
            <a:ext cx="1682114" cy="212090"/>
          </a:xfrm>
          <a:custGeom>
            <a:avLst/>
            <a:gdLst/>
            <a:ahLst/>
            <a:cxnLst/>
            <a:rect l="l" t="t" r="r" b="b"/>
            <a:pathLst>
              <a:path w="1682115" h="212089">
                <a:moveTo>
                  <a:pt x="0" y="0"/>
                </a:moveTo>
                <a:lnTo>
                  <a:pt x="1681721" y="0"/>
                </a:lnTo>
                <a:lnTo>
                  <a:pt x="1681721" y="211724"/>
                </a:lnTo>
                <a:lnTo>
                  <a:pt x="0" y="211724"/>
                </a:lnTo>
                <a:lnTo>
                  <a:pt x="0" y="0"/>
                </a:lnTo>
                <a:close/>
              </a:path>
            </a:pathLst>
          </a:custGeom>
          <a:solidFill>
            <a:srgbClr val="C8DAF7">
              <a:alpha val="42689"/>
            </a:srgbClr>
          </a:solidFill>
        </p:spPr>
        <p:txBody>
          <a:bodyPr wrap="square" lIns="0" tIns="0" rIns="0" bIns="0" rtlCol="0"/>
          <a:lstStyle/>
          <a:p>
            <a:endParaRPr/>
          </a:p>
        </p:txBody>
      </p:sp>
      <p:sp>
        <p:nvSpPr>
          <p:cNvPr id="9" name="object 9"/>
          <p:cNvSpPr/>
          <p:nvPr/>
        </p:nvSpPr>
        <p:spPr>
          <a:xfrm>
            <a:off x="9656158" y="3140172"/>
            <a:ext cx="71120" cy="282575"/>
          </a:xfrm>
          <a:custGeom>
            <a:avLst/>
            <a:gdLst/>
            <a:ahLst/>
            <a:cxnLst/>
            <a:rect l="l" t="t" r="r" b="b"/>
            <a:pathLst>
              <a:path w="71120" h="282575">
                <a:moveTo>
                  <a:pt x="0" y="282299"/>
                </a:moveTo>
                <a:lnTo>
                  <a:pt x="0" y="70574"/>
                </a:lnTo>
                <a:lnTo>
                  <a:pt x="70574" y="0"/>
                </a:lnTo>
                <a:lnTo>
                  <a:pt x="70574" y="211724"/>
                </a:lnTo>
                <a:lnTo>
                  <a:pt x="0" y="282299"/>
                </a:lnTo>
                <a:close/>
              </a:path>
            </a:pathLst>
          </a:custGeom>
          <a:solidFill>
            <a:srgbClr val="A0AEC6">
              <a:alpha val="42689"/>
            </a:srgbClr>
          </a:solidFill>
        </p:spPr>
        <p:txBody>
          <a:bodyPr wrap="square" lIns="0" tIns="0" rIns="0" bIns="0" rtlCol="0"/>
          <a:lstStyle/>
          <a:p>
            <a:endParaRPr/>
          </a:p>
        </p:txBody>
      </p:sp>
      <p:sp>
        <p:nvSpPr>
          <p:cNvPr id="10" name="object 10"/>
          <p:cNvSpPr/>
          <p:nvPr/>
        </p:nvSpPr>
        <p:spPr>
          <a:xfrm>
            <a:off x="7974437" y="3140170"/>
            <a:ext cx="1752600" cy="71120"/>
          </a:xfrm>
          <a:custGeom>
            <a:avLst/>
            <a:gdLst/>
            <a:ahLst/>
            <a:cxnLst/>
            <a:rect l="l" t="t" r="r" b="b"/>
            <a:pathLst>
              <a:path w="1752600" h="71119">
                <a:moveTo>
                  <a:pt x="1681721" y="70574"/>
                </a:moveTo>
                <a:lnTo>
                  <a:pt x="0" y="70574"/>
                </a:lnTo>
                <a:lnTo>
                  <a:pt x="70574" y="0"/>
                </a:lnTo>
                <a:lnTo>
                  <a:pt x="1752296" y="0"/>
                </a:lnTo>
                <a:lnTo>
                  <a:pt x="1681721" y="70574"/>
                </a:lnTo>
                <a:close/>
              </a:path>
            </a:pathLst>
          </a:custGeom>
          <a:solidFill>
            <a:srgbClr val="D3E1F9">
              <a:alpha val="42689"/>
            </a:srgbClr>
          </a:solidFill>
        </p:spPr>
        <p:txBody>
          <a:bodyPr wrap="square" lIns="0" tIns="0" rIns="0" bIns="0" rtlCol="0"/>
          <a:lstStyle/>
          <a:p>
            <a:endParaRPr/>
          </a:p>
        </p:txBody>
      </p:sp>
      <p:sp>
        <p:nvSpPr>
          <p:cNvPr id="11" name="object 11"/>
          <p:cNvSpPr/>
          <p:nvPr/>
        </p:nvSpPr>
        <p:spPr>
          <a:xfrm>
            <a:off x="7974436" y="3140172"/>
            <a:ext cx="1752600" cy="282575"/>
          </a:xfrm>
          <a:custGeom>
            <a:avLst/>
            <a:gdLst/>
            <a:ahLst/>
            <a:cxnLst/>
            <a:rect l="l" t="t" r="r" b="b"/>
            <a:pathLst>
              <a:path w="1752600" h="282575">
                <a:moveTo>
                  <a:pt x="0" y="70574"/>
                </a:moveTo>
                <a:lnTo>
                  <a:pt x="70574" y="0"/>
                </a:lnTo>
                <a:lnTo>
                  <a:pt x="1752296" y="0"/>
                </a:lnTo>
                <a:lnTo>
                  <a:pt x="1752296" y="211724"/>
                </a:lnTo>
                <a:lnTo>
                  <a:pt x="1681721" y="282299"/>
                </a:lnTo>
                <a:lnTo>
                  <a:pt x="0" y="282299"/>
                </a:lnTo>
                <a:lnTo>
                  <a:pt x="0" y="70574"/>
                </a:lnTo>
                <a:close/>
              </a:path>
            </a:pathLst>
          </a:custGeom>
          <a:ln w="19049">
            <a:solidFill>
              <a:srgbClr val="000000"/>
            </a:solidFill>
          </a:ln>
        </p:spPr>
        <p:txBody>
          <a:bodyPr wrap="square" lIns="0" tIns="0" rIns="0" bIns="0" rtlCol="0"/>
          <a:lstStyle/>
          <a:p>
            <a:endParaRPr/>
          </a:p>
        </p:txBody>
      </p:sp>
      <p:sp>
        <p:nvSpPr>
          <p:cNvPr id="12" name="object 12"/>
          <p:cNvSpPr/>
          <p:nvPr/>
        </p:nvSpPr>
        <p:spPr>
          <a:xfrm>
            <a:off x="7974436" y="3140170"/>
            <a:ext cx="1752600" cy="71120"/>
          </a:xfrm>
          <a:custGeom>
            <a:avLst/>
            <a:gdLst/>
            <a:ahLst/>
            <a:cxnLst/>
            <a:rect l="l" t="t" r="r" b="b"/>
            <a:pathLst>
              <a:path w="1752600" h="71119">
                <a:moveTo>
                  <a:pt x="0" y="70574"/>
                </a:moveTo>
                <a:lnTo>
                  <a:pt x="1681721" y="70574"/>
                </a:lnTo>
                <a:lnTo>
                  <a:pt x="1752296" y="0"/>
                </a:lnTo>
              </a:path>
            </a:pathLst>
          </a:custGeom>
          <a:ln w="19049">
            <a:solidFill>
              <a:srgbClr val="000000"/>
            </a:solidFill>
          </a:ln>
        </p:spPr>
        <p:txBody>
          <a:bodyPr wrap="square" lIns="0" tIns="0" rIns="0" bIns="0" rtlCol="0"/>
          <a:lstStyle/>
          <a:p>
            <a:endParaRPr/>
          </a:p>
        </p:txBody>
      </p:sp>
      <p:sp>
        <p:nvSpPr>
          <p:cNvPr id="13" name="object 13"/>
          <p:cNvSpPr/>
          <p:nvPr/>
        </p:nvSpPr>
        <p:spPr>
          <a:xfrm>
            <a:off x="9656158" y="3210745"/>
            <a:ext cx="0" cy="212090"/>
          </a:xfrm>
          <a:custGeom>
            <a:avLst/>
            <a:gdLst/>
            <a:ahLst/>
            <a:cxnLst/>
            <a:rect l="l" t="t" r="r" b="b"/>
            <a:pathLst>
              <a:path h="212089">
                <a:moveTo>
                  <a:pt x="0" y="0"/>
                </a:moveTo>
                <a:lnTo>
                  <a:pt x="0" y="211724"/>
                </a:lnTo>
              </a:path>
            </a:pathLst>
          </a:custGeom>
          <a:ln w="19049">
            <a:solidFill>
              <a:srgbClr val="000000"/>
            </a:solidFill>
          </a:ln>
        </p:spPr>
        <p:txBody>
          <a:bodyPr wrap="square" lIns="0" tIns="0" rIns="0" bIns="0" rtlCol="0"/>
          <a:lstStyle/>
          <a:p>
            <a:endParaRPr/>
          </a:p>
        </p:txBody>
      </p:sp>
      <p:sp>
        <p:nvSpPr>
          <p:cNvPr id="14" name="object 14"/>
          <p:cNvSpPr/>
          <p:nvPr/>
        </p:nvSpPr>
        <p:spPr>
          <a:xfrm>
            <a:off x="8041139" y="3223722"/>
            <a:ext cx="169349" cy="171749"/>
          </a:xfrm>
          <a:prstGeom prst="rect">
            <a:avLst/>
          </a:prstGeom>
          <a:blipFill>
            <a:blip r:embed="rId2" cstate="print"/>
            <a:stretch>
              <a:fillRect/>
            </a:stretch>
          </a:blipFill>
        </p:spPr>
        <p:txBody>
          <a:bodyPr wrap="square" lIns="0" tIns="0" rIns="0" bIns="0" rtlCol="0"/>
          <a:lstStyle/>
          <a:p>
            <a:endParaRPr/>
          </a:p>
        </p:txBody>
      </p:sp>
      <p:sp>
        <p:nvSpPr>
          <p:cNvPr id="15" name="object 15"/>
          <p:cNvSpPr/>
          <p:nvPr/>
        </p:nvSpPr>
        <p:spPr>
          <a:xfrm>
            <a:off x="1912924" y="3210745"/>
            <a:ext cx="2713990" cy="212090"/>
          </a:xfrm>
          <a:custGeom>
            <a:avLst/>
            <a:gdLst/>
            <a:ahLst/>
            <a:cxnLst/>
            <a:rect l="l" t="t" r="r" b="b"/>
            <a:pathLst>
              <a:path w="2713990" h="212089">
                <a:moveTo>
                  <a:pt x="0" y="0"/>
                </a:moveTo>
                <a:lnTo>
                  <a:pt x="2713719" y="0"/>
                </a:lnTo>
                <a:lnTo>
                  <a:pt x="2713719" y="211724"/>
                </a:lnTo>
                <a:lnTo>
                  <a:pt x="0" y="211724"/>
                </a:lnTo>
                <a:lnTo>
                  <a:pt x="0" y="0"/>
                </a:lnTo>
                <a:close/>
              </a:path>
            </a:pathLst>
          </a:custGeom>
          <a:solidFill>
            <a:srgbClr val="F4CCCC">
              <a:alpha val="51919"/>
            </a:srgbClr>
          </a:solidFill>
        </p:spPr>
        <p:txBody>
          <a:bodyPr wrap="square" lIns="0" tIns="0" rIns="0" bIns="0" rtlCol="0"/>
          <a:lstStyle/>
          <a:p>
            <a:endParaRPr/>
          </a:p>
        </p:txBody>
      </p:sp>
      <p:sp>
        <p:nvSpPr>
          <p:cNvPr id="16" name="object 16"/>
          <p:cNvSpPr/>
          <p:nvPr/>
        </p:nvSpPr>
        <p:spPr>
          <a:xfrm>
            <a:off x="4626643" y="3140172"/>
            <a:ext cx="71120" cy="282575"/>
          </a:xfrm>
          <a:custGeom>
            <a:avLst/>
            <a:gdLst/>
            <a:ahLst/>
            <a:cxnLst/>
            <a:rect l="l" t="t" r="r" b="b"/>
            <a:pathLst>
              <a:path w="71119" h="282575">
                <a:moveTo>
                  <a:pt x="0" y="282299"/>
                </a:moveTo>
                <a:lnTo>
                  <a:pt x="0" y="70574"/>
                </a:lnTo>
                <a:lnTo>
                  <a:pt x="70574" y="0"/>
                </a:lnTo>
                <a:lnTo>
                  <a:pt x="70574" y="211724"/>
                </a:lnTo>
                <a:lnTo>
                  <a:pt x="0" y="282299"/>
                </a:lnTo>
                <a:close/>
              </a:path>
            </a:pathLst>
          </a:custGeom>
          <a:solidFill>
            <a:srgbClr val="C3A3A3">
              <a:alpha val="51919"/>
            </a:srgbClr>
          </a:solidFill>
        </p:spPr>
        <p:txBody>
          <a:bodyPr wrap="square" lIns="0" tIns="0" rIns="0" bIns="0" rtlCol="0"/>
          <a:lstStyle/>
          <a:p>
            <a:endParaRPr/>
          </a:p>
        </p:txBody>
      </p:sp>
      <p:sp>
        <p:nvSpPr>
          <p:cNvPr id="17" name="object 17"/>
          <p:cNvSpPr/>
          <p:nvPr/>
        </p:nvSpPr>
        <p:spPr>
          <a:xfrm>
            <a:off x="1912926" y="3140170"/>
            <a:ext cx="2784475" cy="71120"/>
          </a:xfrm>
          <a:custGeom>
            <a:avLst/>
            <a:gdLst/>
            <a:ahLst/>
            <a:cxnLst/>
            <a:rect l="l" t="t" r="r" b="b"/>
            <a:pathLst>
              <a:path w="2784475" h="71119">
                <a:moveTo>
                  <a:pt x="2713719" y="70574"/>
                </a:moveTo>
                <a:lnTo>
                  <a:pt x="0" y="70574"/>
                </a:lnTo>
                <a:lnTo>
                  <a:pt x="70574" y="0"/>
                </a:lnTo>
                <a:lnTo>
                  <a:pt x="2784294" y="0"/>
                </a:lnTo>
                <a:lnTo>
                  <a:pt x="2713719" y="70574"/>
                </a:lnTo>
                <a:close/>
              </a:path>
            </a:pathLst>
          </a:custGeom>
          <a:solidFill>
            <a:srgbClr val="F6D6D6">
              <a:alpha val="51919"/>
            </a:srgbClr>
          </a:solidFill>
        </p:spPr>
        <p:txBody>
          <a:bodyPr wrap="square" lIns="0" tIns="0" rIns="0" bIns="0" rtlCol="0"/>
          <a:lstStyle/>
          <a:p>
            <a:endParaRPr/>
          </a:p>
        </p:txBody>
      </p:sp>
      <p:sp>
        <p:nvSpPr>
          <p:cNvPr id="18" name="object 18"/>
          <p:cNvSpPr/>
          <p:nvPr/>
        </p:nvSpPr>
        <p:spPr>
          <a:xfrm>
            <a:off x="1912926" y="3140172"/>
            <a:ext cx="2784475" cy="282575"/>
          </a:xfrm>
          <a:custGeom>
            <a:avLst/>
            <a:gdLst/>
            <a:ahLst/>
            <a:cxnLst/>
            <a:rect l="l" t="t" r="r" b="b"/>
            <a:pathLst>
              <a:path w="2784475" h="282575">
                <a:moveTo>
                  <a:pt x="0" y="70574"/>
                </a:moveTo>
                <a:lnTo>
                  <a:pt x="70574" y="0"/>
                </a:lnTo>
                <a:lnTo>
                  <a:pt x="2784294" y="0"/>
                </a:lnTo>
                <a:lnTo>
                  <a:pt x="2784294" y="211724"/>
                </a:lnTo>
                <a:lnTo>
                  <a:pt x="2713719" y="282299"/>
                </a:lnTo>
                <a:lnTo>
                  <a:pt x="0" y="282299"/>
                </a:lnTo>
                <a:lnTo>
                  <a:pt x="0" y="70574"/>
                </a:lnTo>
                <a:close/>
              </a:path>
            </a:pathLst>
          </a:custGeom>
          <a:ln w="19049">
            <a:solidFill>
              <a:srgbClr val="000000"/>
            </a:solidFill>
          </a:ln>
        </p:spPr>
        <p:txBody>
          <a:bodyPr wrap="square" lIns="0" tIns="0" rIns="0" bIns="0" rtlCol="0"/>
          <a:lstStyle/>
          <a:p>
            <a:endParaRPr/>
          </a:p>
        </p:txBody>
      </p:sp>
      <p:sp>
        <p:nvSpPr>
          <p:cNvPr id="19" name="object 19"/>
          <p:cNvSpPr/>
          <p:nvPr/>
        </p:nvSpPr>
        <p:spPr>
          <a:xfrm>
            <a:off x="1912926" y="3140170"/>
            <a:ext cx="2784475" cy="71120"/>
          </a:xfrm>
          <a:custGeom>
            <a:avLst/>
            <a:gdLst/>
            <a:ahLst/>
            <a:cxnLst/>
            <a:rect l="l" t="t" r="r" b="b"/>
            <a:pathLst>
              <a:path w="2784475" h="71119">
                <a:moveTo>
                  <a:pt x="0" y="70574"/>
                </a:moveTo>
                <a:lnTo>
                  <a:pt x="2713719" y="70574"/>
                </a:lnTo>
                <a:lnTo>
                  <a:pt x="2784294" y="0"/>
                </a:lnTo>
              </a:path>
            </a:pathLst>
          </a:custGeom>
          <a:ln w="19049">
            <a:solidFill>
              <a:srgbClr val="000000"/>
            </a:solidFill>
          </a:ln>
        </p:spPr>
        <p:txBody>
          <a:bodyPr wrap="square" lIns="0" tIns="0" rIns="0" bIns="0" rtlCol="0"/>
          <a:lstStyle/>
          <a:p>
            <a:endParaRPr/>
          </a:p>
        </p:txBody>
      </p:sp>
      <p:sp>
        <p:nvSpPr>
          <p:cNvPr id="20" name="object 20"/>
          <p:cNvSpPr/>
          <p:nvPr/>
        </p:nvSpPr>
        <p:spPr>
          <a:xfrm>
            <a:off x="4626643" y="3210745"/>
            <a:ext cx="0" cy="212090"/>
          </a:xfrm>
          <a:custGeom>
            <a:avLst/>
            <a:gdLst/>
            <a:ahLst/>
            <a:cxnLst/>
            <a:rect l="l" t="t" r="r" b="b"/>
            <a:pathLst>
              <a:path h="212089">
                <a:moveTo>
                  <a:pt x="0" y="0"/>
                </a:moveTo>
                <a:lnTo>
                  <a:pt x="0" y="211724"/>
                </a:lnTo>
              </a:path>
            </a:pathLst>
          </a:custGeom>
          <a:ln w="19049">
            <a:solidFill>
              <a:srgbClr val="000000"/>
            </a:solidFill>
          </a:ln>
        </p:spPr>
        <p:txBody>
          <a:bodyPr wrap="square" lIns="0" tIns="0" rIns="0" bIns="0" rtlCol="0"/>
          <a:lstStyle/>
          <a:p>
            <a:endParaRPr/>
          </a:p>
        </p:txBody>
      </p:sp>
      <p:sp>
        <p:nvSpPr>
          <p:cNvPr id="21" name="object 21"/>
          <p:cNvSpPr/>
          <p:nvPr/>
        </p:nvSpPr>
        <p:spPr>
          <a:xfrm>
            <a:off x="5953493" y="2924245"/>
            <a:ext cx="542923" cy="257174"/>
          </a:xfrm>
          <a:prstGeom prst="rect">
            <a:avLst/>
          </a:prstGeom>
          <a:blipFill>
            <a:blip r:embed="rId3" cstate="print"/>
            <a:stretch>
              <a:fillRect/>
            </a:stretch>
          </a:blipFill>
        </p:spPr>
        <p:txBody>
          <a:bodyPr wrap="square" lIns="0" tIns="0" rIns="0" bIns="0" rtlCol="0"/>
          <a:lstStyle/>
          <a:p>
            <a:endParaRPr/>
          </a:p>
        </p:txBody>
      </p:sp>
      <p:sp>
        <p:nvSpPr>
          <p:cNvPr id="22" name="object 22"/>
          <p:cNvSpPr txBox="1"/>
          <p:nvPr/>
        </p:nvSpPr>
        <p:spPr>
          <a:xfrm>
            <a:off x="2985683" y="2693636"/>
            <a:ext cx="583565" cy="299720"/>
          </a:xfrm>
          <a:prstGeom prst="rect">
            <a:avLst/>
          </a:prstGeom>
        </p:spPr>
        <p:txBody>
          <a:bodyPr vert="horz" wrap="square" lIns="0" tIns="12700" rIns="0" bIns="0" rtlCol="0">
            <a:spAutoFit/>
          </a:bodyPr>
          <a:lstStyle/>
          <a:p>
            <a:pPr marL="12700">
              <a:spcBef>
                <a:spcPts val="100"/>
              </a:spcBef>
            </a:pPr>
            <a:r>
              <a:rPr b="1" spc="-5" dirty="0">
                <a:latin typeface="Arial"/>
                <a:cs typeface="Arial"/>
              </a:rPr>
              <a:t>input</a:t>
            </a:r>
            <a:endParaRPr>
              <a:latin typeface="Arial"/>
              <a:cs typeface="Arial"/>
            </a:endParaRPr>
          </a:p>
        </p:txBody>
      </p:sp>
      <p:sp>
        <p:nvSpPr>
          <p:cNvPr id="23" name="object 23"/>
          <p:cNvSpPr txBox="1"/>
          <p:nvPr/>
        </p:nvSpPr>
        <p:spPr>
          <a:xfrm>
            <a:off x="7438592" y="3945458"/>
            <a:ext cx="2671445" cy="897682"/>
          </a:xfrm>
          <a:prstGeom prst="rect">
            <a:avLst/>
          </a:prstGeom>
        </p:spPr>
        <p:txBody>
          <a:bodyPr vert="horz" wrap="square" lIns="0" tIns="12700" rIns="0" bIns="0" rtlCol="0">
            <a:spAutoFit/>
          </a:bodyPr>
          <a:lstStyle/>
          <a:p>
            <a:pPr marL="12700">
              <a:lnSpc>
                <a:spcPts val="1664"/>
              </a:lnSpc>
              <a:spcBef>
                <a:spcPts val="100"/>
              </a:spcBef>
            </a:pPr>
            <a:r>
              <a:rPr sz="1400" b="1" dirty="0">
                <a:latin typeface="Arial"/>
                <a:cs typeface="Arial"/>
              </a:rPr>
              <a:t>1</a:t>
            </a:r>
            <a:r>
              <a:rPr sz="1400" b="1" spc="-10" dirty="0">
                <a:latin typeface="Arial"/>
                <a:cs typeface="Arial"/>
              </a:rPr>
              <a:t> </a:t>
            </a:r>
            <a:r>
              <a:rPr sz="1400" b="1" spc="-5" dirty="0">
                <a:latin typeface="Arial"/>
                <a:cs typeface="Arial"/>
              </a:rPr>
              <a:t>number:</a:t>
            </a:r>
            <a:endParaRPr sz="1400">
              <a:latin typeface="Arial"/>
              <a:cs typeface="Arial"/>
            </a:endParaRPr>
          </a:p>
          <a:p>
            <a:pPr marL="12700" marR="5080">
              <a:lnSpc>
                <a:spcPts val="1650"/>
              </a:lnSpc>
              <a:spcBef>
                <a:spcPts val="65"/>
              </a:spcBef>
            </a:pPr>
            <a:r>
              <a:rPr sz="1400" spc="-5" dirty="0">
                <a:latin typeface="Arial"/>
                <a:cs typeface="Arial"/>
              </a:rPr>
              <a:t>the </a:t>
            </a:r>
            <a:r>
              <a:rPr sz="1400" dirty="0">
                <a:latin typeface="Arial"/>
                <a:cs typeface="Arial"/>
              </a:rPr>
              <a:t>result </a:t>
            </a:r>
            <a:r>
              <a:rPr sz="1400" spc="-5" dirty="0">
                <a:latin typeface="Arial"/>
                <a:cs typeface="Arial"/>
              </a:rPr>
              <a:t>of taking </a:t>
            </a:r>
            <a:r>
              <a:rPr sz="1400" dirty="0">
                <a:latin typeface="Arial"/>
                <a:cs typeface="Arial"/>
              </a:rPr>
              <a:t>a </a:t>
            </a:r>
            <a:r>
              <a:rPr sz="1400" spc="-5" dirty="0">
                <a:latin typeface="Arial"/>
                <a:cs typeface="Arial"/>
              </a:rPr>
              <a:t>dot product  between </a:t>
            </a:r>
            <a:r>
              <a:rPr sz="1400" dirty="0">
                <a:latin typeface="Arial"/>
                <a:cs typeface="Arial"/>
              </a:rPr>
              <a:t>a row </a:t>
            </a:r>
            <a:r>
              <a:rPr sz="1400" spc="-5" dirty="0">
                <a:latin typeface="Arial"/>
                <a:cs typeface="Arial"/>
              </a:rPr>
              <a:t>of </a:t>
            </a:r>
            <a:r>
              <a:rPr sz="1400" dirty="0">
                <a:latin typeface="Arial"/>
                <a:cs typeface="Arial"/>
              </a:rPr>
              <a:t>W </a:t>
            </a:r>
            <a:r>
              <a:rPr sz="1400" spc="-5" dirty="0">
                <a:latin typeface="Arial"/>
                <a:cs typeface="Arial"/>
              </a:rPr>
              <a:t>and the</a:t>
            </a:r>
            <a:r>
              <a:rPr sz="1400" spc="-100" dirty="0">
                <a:latin typeface="Arial"/>
                <a:cs typeface="Arial"/>
              </a:rPr>
              <a:t> </a:t>
            </a:r>
            <a:r>
              <a:rPr sz="1400" spc="-5" dirty="0">
                <a:latin typeface="Arial"/>
                <a:cs typeface="Arial"/>
              </a:rPr>
              <a:t>input  </a:t>
            </a:r>
            <a:r>
              <a:rPr sz="1400" dirty="0">
                <a:latin typeface="Arial"/>
                <a:cs typeface="Arial"/>
              </a:rPr>
              <a:t>(a </a:t>
            </a:r>
            <a:r>
              <a:rPr sz="1400" spc="-5" dirty="0">
                <a:latin typeface="Arial"/>
                <a:cs typeface="Arial"/>
              </a:rPr>
              <a:t>3072-dimensional dot</a:t>
            </a:r>
            <a:r>
              <a:rPr sz="1400" spc="-80" dirty="0">
                <a:latin typeface="Arial"/>
                <a:cs typeface="Arial"/>
              </a:rPr>
              <a:t> </a:t>
            </a:r>
            <a:r>
              <a:rPr sz="1400" spc="-5" dirty="0">
                <a:latin typeface="Arial"/>
                <a:cs typeface="Arial"/>
              </a:rPr>
              <a:t>product)</a:t>
            </a:r>
            <a:endParaRPr sz="1400">
              <a:latin typeface="Arial"/>
              <a:cs typeface="Arial"/>
            </a:endParaRPr>
          </a:p>
        </p:txBody>
      </p:sp>
      <p:sp>
        <p:nvSpPr>
          <p:cNvPr id="24" name="object 24"/>
          <p:cNvSpPr txBox="1"/>
          <p:nvPr/>
        </p:nvSpPr>
        <p:spPr>
          <a:xfrm>
            <a:off x="7695129" y="3177941"/>
            <a:ext cx="153035" cy="299720"/>
          </a:xfrm>
          <a:prstGeom prst="rect">
            <a:avLst/>
          </a:prstGeom>
        </p:spPr>
        <p:txBody>
          <a:bodyPr vert="horz" wrap="square" lIns="0" tIns="12700" rIns="0" bIns="0" rtlCol="0">
            <a:spAutoFit/>
          </a:bodyPr>
          <a:lstStyle/>
          <a:p>
            <a:pPr marL="12700">
              <a:spcBef>
                <a:spcPts val="100"/>
              </a:spcBef>
            </a:pPr>
            <a:r>
              <a:rPr dirty="0">
                <a:latin typeface="Arial"/>
                <a:cs typeface="Arial"/>
              </a:rPr>
              <a:t>1</a:t>
            </a:r>
            <a:endParaRPr>
              <a:latin typeface="Arial"/>
              <a:cs typeface="Arial"/>
            </a:endParaRPr>
          </a:p>
        </p:txBody>
      </p:sp>
      <p:sp>
        <p:nvSpPr>
          <p:cNvPr id="25" name="object 25"/>
          <p:cNvSpPr txBox="1"/>
          <p:nvPr/>
        </p:nvSpPr>
        <p:spPr>
          <a:xfrm>
            <a:off x="8712015" y="3449803"/>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10</a:t>
            </a:r>
            <a:endParaRPr>
              <a:latin typeface="Arial"/>
              <a:cs typeface="Arial"/>
            </a:endParaRPr>
          </a:p>
        </p:txBody>
      </p:sp>
      <p:sp>
        <p:nvSpPr>
          <p:cNvPr id="26" name="object 26"/>
          <p:cNvSpPr/>
          <p:nvPr/>
        </p:nvSpPr>
        <p:spPr>
          <a:xfrm>
            <a:off x="7698012" y="3603319"/>
            <a:ext cx="245110" cy="317500"/>
          </a:xfrm>
          <a:custGeom>
            <a:avLst/>
            <a:gdLst/>
            <a:ahLst/>
            <a:cxnLst/>
            <a:rect l="l" t="t" r="r" b="b"/>
            <a:pathLst>
              <a:path w="245110" h="317500">
                <a:moveTo>
                  <a:pt x="0" y="317024"/>
                </a:moveTo>
                <a:lnTo>
                  <a:pt x="244974" y="0"/>
                </a:lnTo>
              </a:path>
            </a:pathLst>
          </a:custGeom>
          <a:ln w="28574">
            <a:solidFill>
              <a:srgbClr val="666666"/>
            </a:solidFill>
          </a:ln>
        </p:spPr>
        <p:txBody>
          <a:bodyPr wrap="square" lIns="0" tIns="0" rIns="0" bIns="0" rtlCol="0"/>
          <a:lstStyle/>
          <a:p>
            <a:endParaRPr/>
          </a:p>
        </p:txBody>
      </p:sp>
      <p:sp>
        <p:nvSpPr>
          <p:cNvPr id="27" name="object 27"/>
          <p:cNvSpPr/>
          <p:nvPr/>
        </p:nvSpPr>
        <p:spPr>
          <a:xfrm>
            <a:off x="7891351" y="3486409"/>
            <a:ext cx="145199" cy="160049"/>
          </a:xfrm>
          <a:prstGeom prst="rect">
            <a:avLst/>
          </a:prstGeom>
          <a:blipFill>
            <a:blip r:embed="rId4" cstate="print"/>
            <a:stretch>
              <a:fillRect/>
            </a:stretch>
          </a:blipFill>
        </p:spPr>
        <p:txBody>
          <a:bodyPr wrap="square" lIns="0" tIns="0" rIns="0" bIns="0" rtlCol="0"/>
          <a:lstStyle/>
          <a:p>
            <a:endParaRPr/>
          </a:p>
        </p:txBody>
      </p:sp>
      <p:sp>
        <p:nvSpPr>
          <p:cNvPr id="28" name="object 28"/>
          <p:cNvSpPr/>
          <p:nvPr/>
        </p:nvSpPr>
        <p:spPr>
          <a:xfrm>
            <a:off x="4870368" y="3281320"/>
            <a:ext cx="436880" cy="8890"/>
          </a:xfrm>
          <a:custGeom>
            <a:avLst/>
            <a:gdLst/>
            <a:ahLst/>
            <a:cxnLst/>
            <a:rect l="l" t="t" r="r" b="b"/>
            <a:pathLst>
              <a:path w="436879" h="8889">
                <a:moveTo>
                  <a:pt x="0" y="0"/>
                </a:moveTo>
                <a:lnTo>
                  <a:pt x="436399" y="8614"/>
                </a:lnTo>
              </a:path>
            </a:pathLst>
          </a:custGeom>
          <a:ln w="28574">
            <a:solidFill>
              <a:srgbClr val="666666"/>
            </a:solidFill>
          </a:ln>
        </p:spPr>
        <p:txBody>
          <a:bodyPr wrap="square" lIns="0" tIns="0" rIns="0" bIns="0" rtlCol="0"/>
          <a:lstStyle/>
          <a:p>
            <a:endParaRPr/>
          </a:p>
        </p:txBody>
      </p:sp>
      <p:sp>
        <p:nvSpPr>
          <p:cNvPr id="29" name="object 29"/>
          <p:cNvSpPr/>
          <p:nvPr/>
        </p:nvSpPr>
        <p:spPr>
          <a:xfrm>
            <a:off x="5291556" y="3228460"/>
            <a:ext cx="159149" cy="122952"/>
          </a:xfrm>
          <a:prstGeom prst="rect">
            <a:avLst/>
          </a:prstGeom>
          <a:blipFill>
            <a:blip r:embed="rId5" cstate="print"/>
            <a:stretch>
              <a:fillRect/>
            </a:stretch>
          </a:blipFill>
        </p:spPr>
        <p:txBody>
          <a:bodyPr wrap="square" lIns="0" tIns="0" rIns="0" bIns="0" rtlCol="0"/>
          <a:lstStyle/>
          <a:p>
            <a:endParaRPr/>
          </a:p>
        </p:txBody>
      </p:sp>
      <p:sp>
        <p:nvSpPr>
          <p:cNvPr id="30" name="object 30"/>
          <p:cNvSpPr/>
          <p:nvPr/>
        </p:nvSpPr>
        <p:spPr>
          <a:xfrm>
            <a:off x="6918488" y="3272645"/>
            <a:ext cx="443230" cy="6350"/>
          </a:xfrm>
          <a:custGeom>
            <a:avLst/>
            <a:gdLst/>
            <a:ahLst/>
            <a:cxnLst/>
            <a:rect l="l" t="t" r="r" b="b"/>
            <a:pathLst>
              <a:path w="443229" h="6350">
                <a:moveTo>
                  <a:pt x="0" y="0"/>
                </a:moveTo>
                <a:lnTo>
                  <a:pt x="442974" y="6272"/>
                </a:lnTo>
              </a:path>
            </a:pathLst>
          </a:custGeom>
          <a:ln w="28574">
            <a:solidFill>
              <a:srgbClr val="666666"/>
            </a:solidFill>
          </a:ln>
        </p:spPr>
        <p:txBody>
          <a:bodyPr wrap="square" lIns="0" tIns="0" rIns="0" bIns="0" rtlCol="0"/>
          <a:lstStyle/>
          <a:p>
            <a:endParaRPr/>
          </a:p>
        </p:txBody>
      </p:sp>
      <p:sp>
        <p:nvSpPr>
          <p:cNvPr id="31" name="object 31"/>
          <p:cNvSpPr/>
          <p:nvPr/>
        </p:nvSpPr>
        <p:spPr>
          <a:xfrm>
            <a:off x="7346502" y="3217439"/>
            <a:ext cx="158899" cy="122959"/>
          </a:xfrm>
          <a:prstGeom prst="rect">
            <a:avLst/>
          </a:prstGeom>
          <a:blipFill>
            <a:blip r:embed="rId6" cstate="print"/>
            <a:stretch>
              <a:fillRect/>
            </a:stretch>
          </a:blipFill>
        </p:spPr>
        <p:txBody>
          <a:bodyPr wrap="square" lIns="0" tIns="0" rIns="0" bIns="0" rtlCol="0"/>
          <a:lstStyle/>
          <a:p>
            <a:endParaRPr/>
          </a:p>
        </p:txBody>
      </p:sp>
      <p:sp>
        <p:nvSpPr>
          <p:cNvPr id="32" name="object 32"/>
          <p:cNvSpPr txBox="1"/>
          <p:nvPr/>
        </p:nvSpPr>
        <p:spPr>
          <a:xfrm>
            <a:off x="1681926"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Tree>
    <p:extLst>
      <p:ext uri="{BB962C8B-B14F-4D97-AF65-F5344CB8AC3E}">
        <p14:creationId xmlns:p14="http://schemas.microsoft.com/office/powerpoint/2010/main" val="239899181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590447" y="3026237"/>
            <a:ext cx="213360" cy="2014855"/>
          </a:xfrm>
          <a:custGeom>
            <a:avLst/>
            <a:gdLst/>
            <a:ahLst/>
            <a:cxnLst/>
            <a:rect l="l" t="t" r="r" b="b"/>
            <a:pathLst>
              <a:path w="213359" h="2014854">
                <a:moveTo>
                  <a:pt x="0" y="0"/>
                </a:moveTo>
                <a:lnTo>
                  <a:pt x="213172" y="0"/>
                </a:lnTo>
                <a:lnTo>
                  <a:pt x="213172" y="2014680"/>
                </a:lnTo>
                <a:lnTo>
                  <a:pt x="0" y="2014680"/>
                </a:lnTo>
                <a:lnTo>
                  <a:pt x="0" y="0"/>
                </a:lnTo>
                <a:close/>
              </a:path>
            </a:pathLst>
          </a:custGeom>
          <a:solidFill>
            <a:srgbClr val="F4CCCC">
              <a:alpha val="51919"/>
            </a:srgbClr>
          </a:solidFill>
        </p:spPr>
        <p:txBody>
          <a:bodyPr wrap="square" lIns="0" tIns="0" rIns="0" bIns="0" rtlCol="0"/>
          <a:lstStyle/>
          <a:p>
            <a:endParaRPr/>
          </a:p>
        </p:txBody>
      </p:sp>
      <p:sp>
        <p:nvSpPr>
          <p:cNvPr id="3" name="object 3"/>
          <p:cNvSpPr/>
          <p:nvPr/>
        </p:nvSpPr>
        <p:spPr>
          <a:xfrm>
            <a:off x="2803621" y="2283009"/>
            <a:ext cx="743585" cy="2758440"/>
          </a:xfrm>
          <a:custGeom>
            <a:avLst/>
            <a:gdLst/>
            <a:ahLst/>
            <a:cxnLst/>
            <a:rect l="l" t="t" r="r" b="b"/>
            <a:pathLst>
              <a:path w="743585" h="2758440">
                <a:moveTo>
                  <a:pt x="0" y="2757907"/>
                </a:moveTo>
                <a:lnTo>
                  <a:pt x="0" y="743226"/>
                </a:lnTo>
                <a:lnTo>
                  <a:pt x="743226" y="0"/>
                </a:lnTo>
                <a:lnTo>
                  <a:pt x="743226" y="2014658"/>
                </a:lnTo>
                <a:lnTo>
                  <a:pt x="0" y="2757907"/>
                </a:lnTo>
                <a:close/>
              </a:path>
            </a:pathLst>
          </a:custGeom>
          <a:solidFill>
            <a:srgbClr val="C3A3A3">
              <a:alpha val="51919"/>
            </a:srgbClr>
          </a:solidFill>
        </p:spPr>
        <p:txBody>
          <a:bodyPr wrap="square" lIns="0" tIns="0" rIns="0" bIns="0" rtlCol="0"/>
          <a:lstStyle/>
          <a:p>
            <a:endParaRPr/>
          </a:p>
        </p:txBody>
      </p:sp>
      <p:sp>
        <p:nvSpPr>
          <p:cNvPr id="4" name="object 4"/>
          <p:cNvSpPr/>
          <p:nvPr/>
        </p:nvSpPr>
        <p:spPr>
          <a:xfrm>
            <a:off x="2590447" y="2283011"/>
            <a:ext cx="956944" cy="743585"/>
          </a:xfrm>
          <a:custGeom>
            <a:avLst/>
            <a:gdLst/>
            <a:ahLst/>
            <a:cxnLst/>
            <a:rect l="l" t="t" r="r" b="b"/>
            <a:pathLst>
              <a:path w="956944" h="743585">
                <a:moveTo>
                  <a:pt x="213172" y="743226"/>
                </a:moveTo>
                <a:lnTo>
                  <a:pt x="0" y="743226"/>
                </a:lnTo>
                <a:lnTo>
                  <a:pt x="743226" y="0"/>
                </a:lnTo>
                <a:lnTo>
                  <a:pt x="956398" y="0"/>
                </a:lnTo>
                <a:lnTo>
                  <a:pt x="213172" y="743226"/>
                </a:lnTo>
                <a:close/>
              </a:path>
            </a:pathLst>
          </a:custGeom>
          <a:solidFill>
            <a:srgbClr val="F6D6D6">
              <a:alpha val="51919"/>
            </a:srgbClr>
          </a:solidFill>
        </p:spPr>
        <p:txBody>
          <a:bodyPr wrap="square" lIns="0" tIns="0" rIns="0" bIns="0" rtlCol="0"/>
          <a:lstStyle/>
          <a:p>
            <a:endParaRPr/>
          </a:p>
        </p:txBody>
      </p:sp>
      <p:sp>
        <p:nvSpPr>
          <p:cNvPr id="5" name="object 5"/>
          <p:cNvSpPr/>
          <p:nvPr/>
        </p:nvSpPr>
        <p:spPr>
          <a:xfrm>
            <a:off x="2590447" y="2283009"/>
            <a:ext cx="956944" cy="2758440"/>
          </a:xfrm>
          <a:custGeom>
            <a:avLst/>
            <a:gdLst/>
            <a:ahLst/>
            <a:cxnLst/>
            <a:rect l="l" t="t" r="r" b="b"/>
            <a:pathLst>
              <a:path w="956944" h="2758440">
                <a:moveTo>
                  <a:pt x="0" y="743226"/>
                </a:moveTo>
                <a:lnTo>
                  <a:pt x="743226" y="0"/>
                </a:lnTo>
                <a:lnTo>
                  <a:pt x="956398" y="0"/>
                </a:lnTo>
                <a:lnTo>
                  <a:pt x="956398" y="2014658"/>
                </a:lnTo>
                <a:lnTo>
                  <a:pt x="213172" y="2757906"/>
                </a:lnTo>
                <a:lnTo>
                  <a:pt x="0" y="2757906"/>
                </a:lnTo>
                <a:lnTo>
                  <a:pt x="0" y="743226"/>
                </a:lnTo>
                <a:close/>
              </a:path>
            </a:pathLst>
          </a:custGeom>
          <a:ln w="19049">
            <a:solidFill>
              <a:srgbClr val="000000"/>
            </a:solidFill>
          </a:ln>
        </p:spPr>
        <p:txBody>
          <a:bodyPr wrap="square" lIns="0" tIns="0" rIns="0" bIns="0" rtlCol="0"/>
          <a:lstStyle/>
          <a:p>
            <a:endParaRPr/>
          </a:p>
        </p:txBody>
      </p:sp>
      <p:sp>
        <p:nvSpPr>
          <p:cNvPr id="6" name="object 6"/>
          <p:cNvSpPr/>
          <p:nvPr/>
        </p:nvSpPr>
        <p:spPr>
          <a:xfrm>
            <a:off x="2590447" y="2283011"/>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7" name="object 7"/>
          <p:cNvSpPr/>
          <p:nvPr/>
        </p:nvSpPr>
        <p:spPr>
          <a:xfrm>
            <a:off x="2803619" y="3026237"/>
            <a:ext cx="0" cy="2014855"/>
          </a:xfrm>
          <a:custGeom>
            <a:avLst/>
            <a:gdLst/>
            <a:ahLst/>
            <a:cxnLst/>
            <a:rect l="l" t="t" r="r" b="b"/>
            <a:pathLst>
              <a:path h="2014854">
                <a:moveTo>
                  <a:pt x="0" y="0"/>
                </a:moveTo>
                <a:lnTo>
                  <a:pt x="0" y="2014680"/>
                </a:lnTo>
              </a:path>
            </a:pathLst>
          </a:custGeom>
          <a:ln w="19049">
            <a:solidFill>
              <a:srgbClr val="000000"/>
            </a:solidFill>
          </a:ln>
        </p:spPr>
        <p:txBody>
          <a:bodyPr wrap="square" lIns="0" tIns="0" rIns="0" bIns="0" rtlCol="0"/>
          <a:lstStyle/>
          <a:p>
            <a:endParaRPr/>
          </a:p>
        </p:txBody>
      </p:sp>
      <p:sp>
        <p:nvSpPr>
          <p:cNvPr id="8" name="object 8"/>
          <p:cNvSpPr txBox="1"/>
          <p:nvPr/>
        </p:nvSpPr>
        <p:spPr>
          <a:xfrm>
            <a:off x="3619875" y="3105618"/>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32</a:t>
            </a:r>
            <a:endParaRPr>
              <a:latin typeface="Arial"/>
              <a:cs typeface="Arial"/>
            </a:endParaRPr>
          </a:p>
        </p:txBody>
      </p:sp>
      <p:sp>
        <p:nvSpPr>
          <p:cNvPr id="15" name="object 15"/>
          <p:cNvSpPr txBox="1"/>
          <p:nvPr/>
        </p:nvSpPr>
        <p:spPr>
          <a:xfrm>
            <a:off x="1681926"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
        <p:nvSpPr>
          <p:cNvPr id="9" name="object 9"/>
          <p:cNvSpPr txBox="1"/>
          <p:nvPr/>
        </p:nvSpPr>
        <p:spPr>
          <a:xfrm>
            <a:off x="2605484" y="5038513"/>
            <a:ext cx="153035" cy="299720"/>
          </a:xfrm>
          <a:prstGeom prst="rect">
            <a:avLst/>
          </a:prstGeom>
        </p:spPr>
        <p:txBody>
          <a:bodyPr vert="horz" wrap="square" lIns="0" tIns="12700" rIns="0" bIns="0" rtlCol="0">
            <a:spAutoFit/>
          </a:bodyPr>
          <a:lstStyle/>
          <a:p>
            <a:pPr marL="12700">
              <a:spcBef>
                <a:spcPts val="100"/>
              </a:spcBef>
            </a:pPr>
            <a:r>
              <a:rPr dirty="0">
                <a:latin typeface="Arial"/>
                <a:cs typeface="Arial"/>
              </a:rPr>
              <a:t>3</a:t>
            </a:r>
            <a:endParaRPr>
              <a:latin typeface="Arial"/>
              <a:cs typeface="Arial"/>
            </a:endParaRPr>
          </a:p>
        </p:txBody>
      </p:sp>
      <p:sp>
        <p:nvSpPr>
          <p:cNvPr id="10" name="object 10"/>
          <p:cNvSpPr txBox="1">
            <a:spLocks noGrp="1"/>
          </p:cNvSpPr>
          <p:nvPr>
            <p:ph type="title"/>
          </p:nvPr>
        </p:nvSpPr>
        <p:spPr>
          <a:xfrm>
            <a:off x="2320632" y="256361"/>
            <a:ext cx="3708400" cy="1120820"/>
          </a:xfrm>
          <a:prstGeom prst="rect">
            <a:avLst/>
          </a:prstGeom>
        </p:spPr>
        <p:txBody>
          <a:bodyPr vert="horz" wrap="square" lIns="0" tIns="12700" rIns="0" bIns="0" rtlCol="0" anchor="ctr">
            <a:spAutoFit/>
          </a:bodyPr>
          <a:lstStyle/>
          <a:p>
            <a:pPr marL="12700">
              <a:spcBef>
                <a:spcPts val="100"/>
              </a:spcBef>
            </a:pPr>
            <a:r>
              <a:rPr spc="-5" dirty="0"/>
              <a:t>Convolution</a:t>
            </a:r>
            <a:r>
              <a:rPr spc="-90" dirty="0"/>
              <a:t> </a:t>
            </a:r>
            <a:r>
              <a:rPr spc="-5" dirty="0"/>
              <a:t>Layer</a:t>
            </a:r>
            <a:endParaRPr dirty="0"/>
          </a:p>
        </p:txBody>
      </p:sp>
      <p:sp>
        <p:nvSpPr>
          <p:cNvPr id="11" name="object 11"/>
          <p:cNvSpPr txBox="1"/>
          <p:nvPr/>
        </p:nvSpPr>
        <p:spPr>
          <a:xfrm>
            <a:off x="2348250" y="1762105"/>
            <a:ext cx="5960745" cy="391160"/>
          </a:xfrm>
          <a:prstGeom prst="rect">
            <a:avLst/>
          </a:prstGeom>
        </p:spPr>
        <p:txBody>
          <a:bodyPr vert="horz" wrap="square" lIns="0" tIns="12700" rIns="0" bIns="0" rtlCol="0">
            <a:spAutoFit/>
          </a:bodyPr>
          <a:lstStyle/>
          <a:p>
            <a:pPr marL="12700">
              <a:spcBef>
                <a:spcPts val="100"/>
              </a:spcBef>
            </a:pPr>
            <a:r>
              <a:rPr sz="2400" spc="-5" dirty="0">
                <a:latin typeface="Arial"/>
                <a:cs typeface="Arial"/>
              </a:rPr>
              <a:t>32x32x3 image </a:t>
            </a:r>
            <a:r>
              <a:rPr sz="2400" dirty="0">
                <a:latin typeface="Arial"/>
                <a:cs typeface="Arial"/>
              </a:rPr>
              <a:t>-&gt; </a:t>
            </a:r>
            <a:r>
              <a:rPr sz="2400" spc="-5" dirty="0">
                <a:latin typeface="Arial"/>
                <a:cs typeface="Arial"/>
              </a:rPr>
              <a:t>preserve </a:t>
            </a:r>
            <a:r>
              <a:rPr sz="2400" dirty="0">
                <a:latin typeface="Arial"/>
                <a:cs typeface="Arial"/>
              </a:rPr>
              <a:t>spatial</a:t>
            </a:r>
            <a:r>
              <a:rPr sz="2400" spc="-95" dirty="0">
                <a:latin typeface="Arial"/>
                <a:cs typeface="Arial"/>
              </a:rPr>
              <a:t> </a:t>
            </a:r>
            <a:r>
              <a:rPr sz="2400" dirty="0">
                <a:latin typeface="Arial"/>
                <a:cs typeface="Arial"/>
              </a:rPr>
              <a:t>structure</a:t>
            </a:r>
            <a:endParaRPr sz="2400">
              <a:latin typeface="Arial"/>
              <a:cs typeface="Arial"/>
            </a:endParaRPr>
          </a:p>
        </p:txBody>
      </p:sp>
      <p:sp>
        <p:nvSpPr>
          <p:cNvPr id="12" name="object 12"/>
          <p:cNvSpPr txBox="1"/>
          <p:nvPr/>
        </p:nvSpPr>
        <p:spPr>
          <a:xfrm>
            <a:off x="3615398" y="4561371"/>
            <a:ext cx="559435" cy="299720"/>
          </a:xfrm>
          <a:prstGeom prst="rect">
            <a:avLst/>
          </a:prstGeom>
        </p:spPr>
        <p:txBody>
          <a:bodyPr vert="horz" wrap="square" lIns="0" tIns="12700" rIns="0" bIns="0" rtlCol="0">
            <a:spAutoFit/>
          </a:bodyPr>
          <a:lstStyle/>
          <a:p>
            <a:pPr marL="12700">
              <a:spcBef>
                <a:spcPts val="100"/>
              </a:spcBef>
            </a:pPr>
            <a:r>
              <a:rPr spc="-5" dirty="0">
                <a:solidFill>
                  <a:srgbClr val="0000FF"/>
                </a:solidFill>
                <a:latin typeface="Arial"/>
                <a:cs typeface="Arial"/>
              </a:rPr>
              <a:t>width</a:t>
            </a:r>
            <a:endParaRPr>
              <a:latin typeface="Arial"/>
              <a:cs typeface="Arial"/>
            </a:endParaRPr>
          </a:p>
        </p:txBody>
      </p:sp>
      <p:sp>
        <p:nvSpPr>
          <p:cNvPr id="13" name="object 13"/>
          <p:cNvSpPr txBox="1"/>
          <p:nvPr/>
        </p:nvSpPr>
        <p:spPr>
          <a:xfrm>
            <a:off x="4035374" y="3045947"/>
            <a:ext cx="648335" cy="299720"/>
          </a:xfrm>
          <a:prstGeom prst="rect">
            <a:avLst/>
          </a:prstGeom>
        </p:spPr>
        <p:txBody>
          <a:bodyPr vert="horz" wrap="square" lIns="0" tIns="12700" rIns="0" bIns="0" rtlCol="0">
            <a:spAutoFit/>
          </a:bodyPr>
          <a:lstStyle/>
          <a:p>
            <a:pPr marL="12700">
              <a:spcBef>
                <a:spcPts val="100"/>
              </a:spcBef>
            </a:pPr>
            <a:r>
              <a:rPr spc="-5" dirty="0">
                <a:solidFill>
                  <a:srgbClr val="0000FF"/>
                </a:solidFill>
                <a:latin typeface="Arial"/>
                <a:cs typeface="Arial"/>
              </a:rPr>
              <a:t>height</a:t>
            </a:r>
            <a:endParaRPr>
              <a:latin typeface="Arial"/>
              <a:cs typeface="Arial"/>
            </a:endParaRPr>
          </a:p>
        </p:txBody>
      </p:sp>
      <p:sp>
        <p:nvSpPr>
          <p:cNvPr id="14" name="object 14"/>
          <p:cNvSpPr txBox="1"/>
          <p:nvPr/>
        </p:nvSpPr>
        <p:spPr>
          <a:xfrm>
            <a:off x="2902425" y="4586275"/>
            <a:ext cx="597535" cy="695325"/>
          </a:xfrm>
          <a:prstGeom prst="rect">
            <a:avLst/>
          </a:prstGeom>
        </p:spPr>
        <p:txBody>
          <a:bodyPr vert="horz" wrap="square" lIns="0" tIns="73025" rIns="0" bIns="0" rtlCol="0">
            <a:spAutoFit/>
          </a:bodyPr>
          <a:lstStyle/>
          <a:p>
            <a:pPr marL="309880">
              <a:spcBef>
                <a:spcPts val="575"/>
              </a:spcBef>
            </a:pPr>
            <a:r>
              <a:rPr spc="-5" dirty="0">
                <a:latin typeface="Arial"/>
                <a:cs typeface="Arial"/>
              </a:rPr>
              <a:t>32</a:t>
            </a:r>
            <a:endParaRPr>
              <a:latin typeface="Arial"/>
              <a:cs typeface="Arial"/>
            </a:endParaRPr>
          </a:p>
          <a:p>
            <a:pPr marL="12700">
              <a:spcBef>
                <a:spcPts val="480"/>
              </a:spcBef>
            </a:pPr>
            <a:r>
              <a:rPr spc="-5" dirty="0">
                <a:solidFill>
                  <a:srgbClr val="0000FF"/>
                </a:solidFill>
                <a:latin typeface="Arial"/>
                <a:cs typeface="Arial"/>
              </a:rPr>
              <a:t>depth</a:t>
            </a:r>
            <a:endParaRPr>
              <a:latin typeface="Arial"/>
              <a:cs typeface="Arial"/>
            </a:endParaRPr>
          </a:p>
        </p:txBody>
      </p:sp>
    </p:spTree>
    <p:extLst>
      <p:ext uri="{BB962C8B-B14F-4D97-AF65-F5344CB8AC3E}">
        <p14:creationId xmlns:p14="http://schemas.microsoft.com/office/powerpoint/2010/main" val="119919331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590447" y="3026237"/>
            <a:ext cx="213360" cy="2014855"/>
          </a:xfrm>
          <a:custGeom>
            <a:avLst/>
            <a:gdLst/>
            <a:ahLst/>
            <a:cxnLst/>
            <a:rect l="l" t="t" r="r" b="b"/>
            <a:pathLst>
              <a:path w="213359" h="2014854">
                <a:moveTo>
                  <a:pt x="0" y="0"/>
                </a:moveTo>
                <a:lnTo>
                  <a:pt x="213172" y="0"/>
                </a:lnTo>
                <a:lnTo>
                  <a:pt x="213172" y="2014680"/>
                </a:lnTo>
                <a:lnTo>
                  <a:pt x="0" y="2014680"/>
                </a:lnTo>
                <a:lnTo>
                  <a:pt x="0" y="0"/>
                </a:lnTo>
                <a:close/>
              </a:path>
            </a:pathLst>
          </a:custGeom>
          <a:solidFill>
            <a:srgbClr val="F4CCCC">
              <a:alpha val="51919"/>
            </a:srgbClr>
          </a:solidFill>
        </p:spPr>
        <p:txBody>
          <a:bodyPr wrap="square" lIns="0" tIns="0" rIns="0" bIns="0" rtlCol="0"/>
          <a:lstStyle/>
          <a:p>
            <a:endParaRPr/>
          </a:p>
        </p:txBody>
      </p:sp>
      <p:sp>
        <p:nvSpPr>
          <p:cNvPr id="3" name="object 3"/>
          <p:cNvSpPr/>
          <p:nvPr/>
        </p:nvSpPr>
        <p:spPr>
          <a:xfrm>
            <a:off x="2803621" y="2283009"/>
            <a:ext cx="743585" cy="2758440"/>
          </a:xfrm>
          <a:custGeom>
            <a:avLst/>
            <a:gdLst/>
            <a:ahLst/>
            <a:cxnLst/>
            <a:rect l="l" t="t" r="r" b="b"/>
            <a:pathLst>
              <a:path w="743585" h="2758440">
                <a:moveTo>
                  <a:pt x="0" y="2757907"/>
                </a:moveTo>
                <a:lnTo>
                  <a:pt x="0" y="743226"/>
                </a:lnTo>
                <a:lnTo>
                  <a:pt x="743226" y="0"/>
                </a:lnTo>
                <a:lnTo>
                  <a:pt x="743226" y="2014658"/>
                </a:lnTo>
                <a:lnTo>
                  <a:pt x="0" y="2757907"/>
                </a:lnTo>
                <a:close/>
              </a:path>
            </a:pathLst>
          </a:custGeom>
          <a:solidFill>
            <a:srgbClr val="C3A3A3">
              <a:alpha val="51919"/>
            </a:srgbClr>
          </a:solidFill>
        </p:spPr>
        <p:txBody>
          <a:bodyPr wrap="square" lIns="0" tIns="0" rIns="0" bIns="0" rtlCol="0"/>
          <a:lstStyle/>
          <a:p>
            <a:endParaRPr/>
          </a:p>
        </p:txBody>
      </p:sp>
      <p:sp>
        <p:nvSpPr>
          <p:cNvPr id="4" name="object 4"/>
          <p:cNvSpPr/>
          <p:nvPr/>
        </p:nvSpPr>
        <p:spPr>
          <a:xfrm>
            <a:off x="2590447" y="2283011"/>
            <a:ext cx="956944" cy="743585"/>
          </a:xfrm>
          <a:custGeom>
            <a:avLst/>
            <a:gdLst/>
            <a:ahLst/>
            <a:cxnLst/>
            <a:rect l="l" t="t" r="r" b="b"/>
            <a:pathLst>
              <a:path w="956944" h="743585">
                <a:moveTo>
                  <a:pt x="213172" y="743226"/>
                </a:moveTo>
                <a:lnTo>
                  <a:pt x="0" y="743226"/>
                </a:lnTo>
                <a:lnTo>
                  <a:pt x="743226" y="0"/>
                </a:lnTo>
                <a:lnTo>
                  <a:pt x="956398" y="0"/>
                </a:lnTo>
                <a:lnTo>
                  <a:pt x="213172" y="743226"/>
                </a:lnTo>
                <a:close/>
              </a:path>
            </a:pathLst>
          </a:custGeom>
          <a:solidFill>
            <a:srgbClr val="F6D6D6">
              <a:alpha val="51919"/>
            </a:srgbClr>
          </a:solidFill>
        </p:spPr>
        <p:txBody>
          <a:bodyPr wrap="square" lIns="0" tIns="0" rIns="0" bIns="0" rtlCol="0"/>
          <a:lstStyle/>
          <a:p>
            <a:endParaRPr/>
          </a:p>
        </p:txBody>
      </p:sp>
      <p:sp>
        <p:nvSpPr>
          <p:cNvPr id="5" name="object 5"/>
          <p:cNvSpPr/>
          <p:nvPr/>
        </p:nvSpPr>
        <p:spPr>
          <a:xfrm>
            <a:off x="2590447" y="2283009"/>
            <a:ext cx="956944" cy="2758440"/>
          </a:xfrm>
          <a:custGeom>
            <a:avLst/>
            <a:gdLst/>
            <a:ahLst/>
            <a:cxnLst/>
            <a:rect l="l" t="t" r="r" b="b"/>
            <a:pathLst>
              <a:path w="956944" h="2758440">
                <a:moveTo>
                  <a:pt x="0" y="743226"/>
                </a:moveTo>
                <a:lnTo>
                  <a:pt x="743226" y="0"/>
                </a:lnTo>
                <a:lnTo>
                  <a:pt x="956398" y="0"/>
                </a:lnTo>
                <a:lnTo>
                  <a:pt x="956398" y="2014658"/>
                </a:lnTo>
                <a:lnTo>
                  <a:pt x="213172" y="2757906"/>
                </a:lnTo>
                <a:lnTo>
                  <a:pt x="0" y="2757906"/>
                </a:lnTo>
                <a:lnTo>
                  <a:pt x="0" y="743226"/>
                </a:lnTo>
                <a:close/>
              </a:path>
            </a:pathLst>
          </a:custGeom>
          <a:ln w="19049">
            <a:solidFill>
              <a:srgbClr val="000000"/>
            </a:solidFill>
          </a:ln>
        </p:spPr>
        <p:txBody>
          <a:bodyPr wrap="square" lIns="0" tIns="0" rIns="0" bIns="0" rtlCol="0"/>
          <a:lstStyle/>
          <a:p>
            <a:endParaRPr/>
          </a:p>
        </p:txBody>
      </p:sp>
      <p:sp>
        <p:nvSpPr>
          <p:cNvPr id="6" name="object 6"/>
          <p:cNvSpPr/>
          <p:nvPr/>
        </p:nvSpPr>
        <p:spPr>
          <a:xfrm>
            <a:off x="2590447" y="2283011"/>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7" name="object 7"/>
          <p:cNvSpPr/>
          <p:nvPr/>
        </p:nvSpPr>
        <p:spPr>
          <a:xfrm>
            <a:off x="2803619" y="3026237"/>
            <a:ext cx="0" cy="2014855"/>
          </a:xfrm>
          <a:custGeom>
            <a:avLst/>
            <a:gdLst/>
            <a:ahLst/>
            <a:cxnLst/>
            <a:rect l="l" t="t" r="r" b="b"/>
            <a:pathLst>
              <a:path h="2014854">
                <a:moveTo>
                  <a:pt x="0" y="0"/>
                </a:moveTo>
                <a:lnTo>
                  <a:pt x="0" y="2014680"/>
                </a:lnTo>
              </a:path>
            </a:pathLst>
          </a:custGeom>
          <a:ln w="19049">
            <a:solidFill>
              <a:srgbClr val="000000"/>
            </a:solidFill>
          </a:ln>
        </p:spPr>
        <p:txBody>
          <a:bodyPr wrap="square" lIns="0" tIns="0" rIns="0" bIns="0" rtlCol="0"/>
          <a:lstStyle/>
          <a:p>
            <a:endParaRPr/>
          </a:p>
        </p:txBody>
      </p:sp>
      <p:sp>
        <p:nvSpPr>
          <p:cNvPr id="8" name="object 8"/>
          <p:cNvSpPr txBox="1">
            <a:spLocks noGrp="1"/>
          </p:cNvSpPr>
          <p:nvPr>
            <p:ph type="title"/>
          </p:nvPr>
        </p:nvSpPr>
        <p:spPr>
          <a:xfrm>
            <a:off x="1597024" y="638596"/>
            <a:ext cx="3708400" cy="1120820"/>
          </a:xfrm>
          <a:prstGeom prst="rect">
            <a:avLst/>
          </a:prstGeom>
        </p:spPr>
        <p:txBody>
          <a:bodyPr vert="horz" wrap="square" lIns="0" tIns="12700" rIns="0" bIns="0" rtlCol="0" anchor="ctr">
            <a:spAutoFit/>
          </a:bodyPr>
          <a:lstStyle/>
          <a:p>
            <a:pPr marL="12700">
              <a:spcBef>
                <a:spcPts val="100"/>
              </a:spcBef>
            </a:pPr>
            <a:r>
              <a:rPr spc="-5" dirty="0"/>
              <a:t>Convolution</a:t>
            </a:r>
            <a:r>
              <a:rPr spc="-90" dirty="0"/>
              <a:t> </a:t>
            </a:r>
            <a:r>
              <a:rPr spc="-5" dirty="0"/>
              <a:t>Layer</a:t>
            </a:r>
            <a:endParaRPr/>
          </a:p>
        </p:txBody>
      </p:sp>
      <p:sp>
        <p:nvSpPr>
          <p:cNvPr id="9" name="object 9"/>
          <p:cNvSpPr/>
          <p:nvPr/>
        </p:nvSpPr>
        <p:spPr>
          <a:xfrm>
            <a:off x="5669891" y="3312682"/>
            <a:ext cx="132080" cy="663575"/>
          </a:xfrm>
          <a:custGeom>
            <a:avLst/>
            <a:gdLst/>
            <a:ahLst/>
            <a:cxnLst/>
            <a:rect l="l" t="t" r="r" b="b"/>
            <a:pathLst>
              <a:path w="132079" h="663575">
                <a:moveTo>
                  <a:pt x="0" y="0"/>
                </a:moveTo>
                <a:lnTo>
                  <a:pt x="131599" y="0"/>
                </a:lnTo>
                <a:lnTo>
                  <a:pt x="131599" y="663213"/>
                </a:lnTo>
                <a:lnTo>
                  <a:pt x="0" y="663213"/>
                </a:lnTo>
                <a:lnTo>
                  <a:pt x="0" y="0"/>
                </a:lnTo>
                <a:close/>
              </a:path>
            </a:pathLst>
          </a:custGeom>
          <a:solidFill>
            <a:srgbClr val="C8DAF7"/>
          </a:solidFill>
        </p:spPr>
        <p:txBody>
          <a:bodyPr wrap="square" lIns="0" tIns="0" rIns="0" bIns="0" rtlCol="0"/>
          <a:lstStyle/>
          <a:p>
            <a:endParaRPr/>
          </a:p>
        </p:txBody>
      </p:sp>
      <p:sp>
        <p:nvSpPr>
          <p:cNvPr id="10" name="object 10"/>
          <p:cNvSpPr/>
          <p:nvPr/>
        </p:nvSpPr>
        <p:spPr>
          <a:xfrm>
            <a:off x="5801491" y="3161984"/>
            <a:ext cx="151130" cy="814069"/>
          </a:xfrm>
          <a:custGeom>
            <a:avLst/>
            <a:gdLst/>
            <a:ahLst/>
            <a:cxnLst/>
            <a:rect l="l" t="t" r="r" b="b"/>
            <a:pathLst>
              <a:path w="151129" h="814069">
                <a:moveTo>
                  <a:pt x="0" y="813910"/>
                </a:moveTo>
                <a:lnTo>
                  <a:pt x="0" y="150697"/>
                </a:lnTo>
                <a:lnTo>
                  <a:pt x="150699" y="0"/>
                </a:lnTo>
                <a:lnTo>
                  <a:pt x="150699" y="663211"/>
                </a:lnTo>
                <a:lnTo>
                  <a:pt x="0" y="813910"/>
                </a:lnTo>
                <a:close/>
              </a:path>
            </a:pathLst>
          </a:custGeom>
          <a:solidFill>
            <a:srgbClr val="A0AEC6"/>
          </a:solidFill>
        </p:spPr>
        <p:txBody>
          <a:bodyPr wrap="square" lIns="0" tIns="0" rIns="0" bIns="0" rtlCol="0"/>
          <a:lstStyle/>
          <a:p>
            <a:endParaRPr/>
          </a:p>
        </p:txBody>
      </p:sp>
      <p:sp>
        <p:nvSpPr>
          <p:cNvPr id="11" name="object 11"/>
          <p:cNvSpPr/>
          <p:nvPr/>
        </p:nvSpPr>
        <p:spPr>
          <a:xfrm>
            <a:off x="5669893" y="3161982"/>
            <a:ext cx="282575" cy="151130"/>
          </a:xfrm>
          <a:custGeom>
            <a:avLst/>
            <a:gdLst/>
            <a:ahLst/>
            <a:cxnLst/>
            <a:rect l="l" t="t" r="r" b="b"/>
            <a:pathLst>
              <a:path w="282575" h="151130">
                <a:moveTo>
                  <a:pt x="131599" y="150697"/>
                </a:moveTo>
                <a:lnTo>
                  <a:pt x="0" y="150697"/>
                </a:lnTo>
                <a:lnTo>
                  <a:pt x="150699" y="0"/>
                </a:lnTo>
                <a:lnTo>
                  <a:pt x="282299" y="0"/>
                </a:lnTo>
                <a:lnTo>
                  <a:pt x="131599" y="150697"/>
                </a:lnTo>
                <a:close/>
              </a:path>
            </a:pathLst>
          </a:custGeom>
          <a:solidFill>
            <a:srgbClr val="D3E1F9"/>
          </a:solidFill>
        </p:spPr>
        <p:txBody>
          <a:bodyPr wrap="square" lIns="0" tIns="0" rIns="0" bIns="0" rtlCol="0"/>
          <a:lstStyle/>
          <a:p>
            <a:endParaRPr/>
          </a:p>
        </p:txBody>
      </p:sp>
      <p:sp>
        <p:nvSpPr>
          <p:cNvPr id="12" name="object 12"/>
          <p:cNvSpPr/>
          <p:nvPr/>
        </p:nvSpPr>
        <p:spPr>
          <a:xfrm>
            <a:off x="5669893" y="3161984"/>
            <a:ext cx="282575" cy="814069"/>
          </a:xfrm>
          <a:custGeom>
            <a:avLst/>
            <a:gdLst/>
            <a:ahLst/>
            <a:cxnLst/>
            <a:rect l="l" t="t" r="r" b="b"/>
            <a:pathLst>
              <a:path w="282575" h="814069">
                <a:moveTo>
                  <a:pt x="0" y="150697"/>
                </a:moveTo>
                <a:lnTo>
                  <a:pt x="150699" y="0"/>
                </a:lnTo>
                <a:lnTo>
                  <a:pt x="282299" y="0"/>
                </a:lnTo>
                <a:lnTo>
                  <a:pt x="282299" y="663211"/>
                </a:lnTo>
                <a:lnTo>
                  <a:pt x="131599" y="813910"/>
                </a:lnTo>
                <a:lnTo>
                  <a:pt x="0" y="813910"/>
                </a:lnTo>
                <a:lnTo>
                  <a:pt x="0" y="150697"/>
                </a:lnTo>
                <a:close/>
              </a:path>
            </a:pathLst>
          </a:custGeom>
          <a:ln w="19049">
            <a:solidFill>
              <a:srgbClr val="000000"/>
            </a:solidFill>
          </a:ln>
        </p:spPr>
        <p:txBody>
          <a:bodyPr wrap="square" lIns="0" tIns="0" rIns="0" bIns="0" rtlCol="0"/>
          <a:lstStyle/>
          <a:p>
            <a:endParaRPr/>
          </a:p>
        </p:txBody>
      </p:sp>
      <p:sp>
        <p:nvSpPr>
          <p:cNvPr id="13" name="object 13"/>
          <p:cNvSpPr/>
          <p:nvPr/>
        </p:nvSpPr>
        <p:spPr>
          <a:xfrm>
            <a:off x="5669893" y="3161982"/>
            <a:ext cx="282575" cy="151130"/>
          </a:xfrm>
          <a:custGeom>
            <a:avLst/>
            <a:gdLst/>
            <a:ahLst/>
            <a:cxnLst/>
            <a:rect l="l" t="t" r="r" b="b"/>
            <a:pathLst>
              <a:path w="282575" h="151130">
                <a:moveTo>
                  <a:pt x="0" y="150697"/>
                </a:moveTo>
                <a:lnTo>
                  <a:pt x="131599" y="150697"/>
                </a:lnTo>
                <a:lnTo>
                  <a:pt x="282299" y="0"/>
                </a:lnTo>
              </a:path>
            </a:pathLst>
          </a:custGeom>
          <a:ln w="19049">
            <a:solidFill>
              <a:srgbClr val="000000"/>
            </a:solidFill>
          </a:ln>
        </p:spPr>
        <p:txBody>
          <a:bodyPr wrap="square" lIns="0" tIns="0" rIns="0" bIns="0" rtlCol="0"/>
          <a:lstStyle/>
          <a:p>
            <a:endParaRPr/>
          </a:p>
        </p:txBody>
      </p:sp>
      <p:sp>
        <p:nvSpPr>
          <p:cNvPr id="14" name="object 14"/>
          <p:cNvSpPr/>
          <p:nvPr/>
        </p:nvSpPr>
        <p:spPr>
          <a:xfrm>
            <a:off x="5801491" y="3312681"/>
            <a:ext cx="0" cy="663575"/>
          </a:xfrm>
          <a:custGeom>
            <a:avLst/>
            <a:gdLst/>
            <a:ahLst/>
            <a:cxnLst/>
            <a:rect l="l" t="t" r="r" b="b"/>
            <a:pathLst>
              <a:path h="663575">
                <a:moveTo>
                  <a:pt x="0" y="0"/>
                </a:moveTo>
                <a:lnTo>
                  <a:pt x="0" y="663213"/>
                </a:lnTo>
              </a:path>
            </a:pathLst>
          </a:custGeom>
          <a:ln w="19049">
            <a:solidFill>
              <a:srgbClr val="000000"/>
            </a:solidFill>
          </a:ln>
        </p:spPr>
        <p:txBody>
          <a:bodyPr wrap="square" lIns="0" tIns="0" rIns="0" bIns="0" rtlCol="0"/>
          <a:lstStyle/>
          <a:p>
            <a:endParaRPr/>
          </a:p>
        </p:txBody>
      </p:sp>
      <p:sp>
        <p:nvSpPr>
          <p:cNvPr id="15" name="object 15"/>
          <p:cNvSpPr txBox="1">
            <a:spLocks noGrp="1"/>
          </p:cNvSpPr>
          <p:nvPr>
            <p:ph type="body" idx="1"/>
          </p:nvPr>
        </p:nvSpPr>
        <p:spPr>
          <a:xfrm>
            <a:off x="1933706" y="1612647"/>
            <a:ext cx="7886700" cy="3171766"/>
          </a:xfrm>
          <a:prstGeom prst="rect">
            <a:avLst/>
          </a:prstGeom>
        </p:spPr>
        <p:txBody>
          <a:bodyPr vert="horz" wrap="square" lIns="0" tIns="12700" rIns="0" bIns="0" rtlCol="0">
            <a:spAutoFit/>
          </a:bodyPr>
          <a:lstStyle/>
          <a:p>
            <a:pPr marL="12700">
              <a:spcBef>
                <a:spcPts val="100"/>
              </a:spcBef>
            </a:pPr>
            <a:r>
              <a:rPr spc="-5" dirty="0"/>
              <a:t>32x32x3</a:t>
            </a:r>
            <a:r>
              <a:rPr spc="-10" dirty="0"/>
              <a:t> </a:t>
            </a:r>
            <a:r>
              <a:rPr spc="-5" dirty="0"/>
              <a:t>image</a:t>
            </a:r>
          </a:p>
          <a:p>
            <a:pPr>
              <a:spcBef>
                <a:spcPts val="50"/>
              </a:spcBef>
            </a:pPr>
            <a:endParaRPr dirty="0">
              <a:latin typeface="Times New Roman"/>
              <a:cs typeface="Times New Roman"/>
            </a:endParaRPr>
          </a:p>
          <a:p>
            <a:pPr marR="69215" algn="ctr"/>
            <a:r>
              <a:rPr spc="-5" dirty="0"/>
              <a:t>5x5x3</a:t>
            </a:r>
            <a:r>
              <a:rPr spc="-10" dirty="0"/>
              <a:t> </a:t>
            </a:r>
            <a:r>
              <a:rPr spc="-5" dirty="0"/>
              <a:t>filter</a:t>
            </a:r>
          </a:p>
          <a:p>
            <a:pPr marL="1283970">
              <a:spcBef>
                <a:spcPts val="1550"/>
              </a:spcBef>
            </a:pPr>
            <a:r>
              <a:rPr sz="1800" spc="-5" dirty="0"/>
              <a:t>32</a:t>
            </a:r>
            <a:endParaRPr sz="1800" dirty="0"/>
          </a:p>
          <a:p>
            <a:pPr marL="4458970">
              <a:spcBef>
                <a:spcPts val="1580"/>
              </a:spcBef>
            </a:pPr>
            <a:r>
              <a:rPr sz="1800" b="1" spc="-5" dirty="0">
                <a:latin typeface="Arial"/>
                <a:cs typeface="Arial"/>
              </a:rPr>
              <a:t>Convolve </a:t>
            </a:r>
            <a:r>
              <a:rPr sz="1800" spc="-5" dirty="0"/>
              <a:t>the filter with the</a:t>
            </a:r>
            <a:r>
              <a:rPr sz="1800" spc="-70" dirty="0"/>
              <a:t> </a:t>
            </a:r>
            <a:r>
              <a:rPr sz="1800" spc="-5" dirty="0"/>
              <a:t>image</a:t>
            </a:r>
            <a:endParaRPr sz="1800" dirty="0">
              <a:latin typeface="Arial"/>
              <a:cs typeface="Arial"/>
            </a:endParaRPr>
          </a:p>
          <a:p>
            <a:pPr marL="4458970" marR="5080">
              <a:lnSpc>
                <a:spcPct val="100699"/>
              </a:lnSpc>
            </a:pPr>
            <a:r>
              <a:rPr sz="1800" spc="-5" dirty="0"/>
              <a:t>i.e. </a:t>
            </a:r>
            <a:r>
              <a:rPr sz="1800" dirty="0"/>
              <a:t>“slide </a:t>
            </a:r>
            <a:r>
              <a:rPr sz="1800" spc="-5" dirty="0"/>
              <a:t>over the image</a:t>
            </a:r>
            <a:r>
              <a:rPr sz="1800" spc="-90" dirty="0"/>
              <a:t> </a:t>
            </a:r>
            <a:r>
              <a:rPr sz="1800" dirty="0"/>
              <a:t>spatially,  computing </a:t>
            </a:r>
            <a:r>
              <a:rPr sz="1800" spc="-5" dirty="0"/>
              <a:t>dot</a:t>
            </a:r>
            <a:r>
              <a:rPr sz="1800" spc="-25" dirty="0"/>
              <a:t> </a:t>
            </a:r>
            <a:r>
              <a:rPr sz="1800" spc="-5" dirty="0"/>
              <a:t>products”</a:t>
            </a:r>
            <a:endParaRPr sz="1800" dirty="0"/>
          </a:p>
        </p:txBody>
      </p:sp>
      <p:sp>
        <p:nvSpPr>
          <p:cNvPr id="16" name="object 16"/>
          <p:cNvSpPr txBox="1"/>
          <p:nvPr/>
        </p:nvSpPr>
        <p:spPr>
          <a:xfrm>
            <a:off x="1681926"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dirty="0">
              <a:latin typeface="Arial"/>
              <a:cs typeface="Arial"/>
            </a:endParaRPr>
          </a:p>
        </p:txBody>
      </p:sp>
      <p:sp>
        <p:nvSpPr>
          <p:cNvPr id="17" name="object 17"/>
          <p:cNvSpPr txBox="1"/>
          <p:nvPr/>
        </p:nvSpPr>
        <p:spPr>
          <a:xfrm>
            <a:off x="3199900" y="4668538"/>
            <a:ext cx="280035" cy="269304"/>
          </a:xfrm>
          <a:prstGeom prst="rect">
            <a:avLst/>
          </a:prstGeom>
        </p:spPr>
        <p:txBody>
          <a:bodyPr vert="horz" wrap="square" lIns="0" tIns="0" rIns="0" bIns="0" rtlCol="0">
            <a:spAutoFit/>
          </a:bodyPr>
          <a:lstStyle/>
          <a:p>
            <a:pPr marL="12700">
              <a:lnSpc>
                <a:spcPts val="2090"/>
              </a:lnSpc>
            </a:pPr>
            <a:r>
              <a:rPr spc="-5" dirty="0">
                <a:latin typeface="Arial"/>
                <a:cs typeface="Arial"/>
              </a:rPr>
              <a:t>32</a:t>
            </a:r>
            <a:endParaRPr>
              <a:latin typeface="Arial"/>
              <a:cs typeface="Arial"/>
            </a:endParaRPr>
          </a:p>
        </p:txBody>
      </p:sp>
      <p:sp>
        <p:nvSpPr>
          <p:cNvPr id="18" name="object 18"/>
          <p:cNvSpPr txBox="1"/>
          <p:nvPr/>
        </p:nvSpPr>
        <p:spPr>
          <a:xfrm>
            <a:off x="2605484" y="5060167"/>
            <a:ext cx="153035" cy="269304"/>
          </a:xfrm>
          <a:prstGeom prst="rect">
            <a:avLst/>
          </a:prstGeom>
        </p:spPr>
        <p:txBody>
          <a:bodyPr vert="horz" wrap="square" lIns="0" tIns="0" rIns="0" bIns="0" rtlCol="0">
            <a:spAutoFit/>
          </a:bodyPr>
          <a:lstStyle/>
          <a:p>
            <a:pPr marL="12700">
              <a:lnSpc>
                <a:spcPts val="2090"/>
              </a:lnSpc>
            </a:pPr>
            <a:r>
              <a:rPr dirty="0">
                <a:latin typeface="Arial"/>
                <a:cs typeface="Arial"/>
              </a:rPr>
              <a:t>3</a:t>
            </a:r>
            <a:endParaRPr>
              <a:latin typeface="Arial"/>
              <a:cs typeface="Arial"/>
            </a:endParaRPr>
          </a:p>
        </p:txBody>
      </p:sp>
    </p:spTree>
    <p:extLst>
      <p:ext uri="{BB962C8B-B14F-4D97-AF65-F5344CB8AC3E}">
        <p14:creationId xmlns:p14="http://schemas.microsoft.com/office/powerpoint/2010/main" val="2475087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97011" y="2524098"/>
            <a:ext cx="1177412" cy="1152897"/>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2132087" y="2095703"/>
            <a:ext cx="871855" cy="391160"/>
          </a:xfrm>
          <a:prstGeom prst="rect">
            <a:avLst/>
          </a:prstGeom>
        </p:spPr>
        <p:txBody>
          <a:bodyPr vert="horz" wrap="square" lIns="0" tIns="12700" rIns="0" bIns="0" rtlCol="0">
            <a:spAutoFit/>
          </a:bodyPr>
          <a:lstStyle/>
          <a:p>
            <a:pPr marL="12700">
              <a:spcBef>
                <a:spcPts val="100"/>
              </a:spcBef>
            </a:pPr>
            <a:r>
              <a:rPr sz="2400" spc="-5" dirty="0">
                <a:solidFill>
                  <a:srgbClr val="0000FF"/>
                </a:solidFill>
                <a:latin typeface="Arial"/>
                <a:cs typeface="Arial"/>
              </a:rPr>
              <a:t>Image</a:t>
            </a:r>
            <a:endParaRPr sz="2400">
              <a:latin typeface="Arial"/>
              <a:cs typeface="Arial"/>
            </a:endParaRPr>
          </a:p>
        </p:txBody>
      </p:sp>
      <p:sp>
        <p:nvSpPr>
          <p:cNvPr id="4" name="object 4"/>
          <p:cNvSpPr txBox="1"/>
          <p:nvPr/>
        </p:nvSpPr>
        <p:spPr>
          <a:xfrm>
            <a:off x="4852341" y="3921337"/>
            <a:ext cx="1566545" cy="1388110"/>
          </a:xfrm>
          <a:prstGeom prst="rect">
            <a:avLst/>
          </a:prstGeom>
        </p:spPr>
        <p:txBody>
          <a:bodyPr vert="horz" wrap="square" lIns="0" tIns="12700" rIns="0" bIns="0" rtlCol="0">
            <a:spAutoFit/>
          </a:bodyPr>
          <a:lstStyle/>
          <a:p>
            <a:pPr marR="74930" algn="ctr">
              <a:lnSpc>
                <a:spcPts val="5380"/>
              </a:lnSpc>
              <a:spcBef>
                <a:spcPts val="100"/>
              </a:spcBef>
            </a:pPr>
            <a:r>
              <a:rPr sz="4800" dirty="0">
                <a:solidFill>
                  <a:srgbClr val="FF0000"/>
                </a:solidFill>
                <a:latin typeface="Arial"/>
                <a:cs typeface="Arial"/>
              </a:rPr>
              <a:t>W</a:t>
            </a:r>
            <a:endParaRPr sz="4800">
              <a:latin typeface="Arial"/>
              <a:cs typeface="Arial"/>
            </a:endParaRPr>
          </a:p>
          <a:p>
            <a:pPr marL="12700">
              <a:lnSpc>
                <a:spcPts val="2485"/>
              </a:lnSpc>
            </a:pPr>
            <a:r>
              <a:rPr sz="2400" spc="-5" dirty="0">
                <a:solidFill>
                  <a:srgbClr val="FF0000"/>
                </a:solidFill>
                <a:latin typeface="Arial"/>
                <a:cs typeface="Arial"/>
              </a:rPr>
              <a:t>parameters</a:t>
            </a:r>
            <a:endParaRPr sz="2400">
              <a:latin typeface="Arial"/>
              <a:cs typeface="Arial"/>
            </a:endParaRPr>
          </a:p>
          <a:p>
            <a:pPr marL="12700">
              <a:lnSpc>
                <a:spcPts val="2865"/>
              </a:lnSpc>
            </a:pPr>
            <a:r>
              <a:rPr sz="2400" spc="-5" dirty="0">
                <a:solidFill>
                  <a:srgbClr val="FF0000"/>
                </a:solidFill>
                <a:latin typeface="Arial"/>
                <a:cs typeface="Arial"/>
              </a:rPr>
              <a:t>or</a:t>
            </a:r>
            <a:r>
              <a:rPr sz="2400" spc="-100" dirty="0">
                <a:solidFill>
                  <a:srgbClr val="FF0000"/>
                </a:solidFill>
                <a:latin typeface="Arial"/>
                <a:cs typeface="Arial"/>
              </a:rPr>
              <a:t> </a:t>
            </a:r>
            <a:r>
              <a:rPr sz="2400" spc="-5" dirty="0">
                <a:solidFill>
                  <a:srgbClr val="FF0000"/>
                </a:solidFill>
                <a:latin typeface="Arial"/>
                <a:cs typeface="Arial"/>
              </a:rPr>
              <a:t>weights</a:t>
            </a:r>
            <a:endParaRPr sz="2400">
              <a:latin typeface="Arial"/>
              <a:cs typeface="Arial"/>
            </a:endParaRPr>
          </a:p>
        </p:txBody>
      </p:sp>
      <p:sp>
        <p:nvSpPr>
          <p:cNvPr id="5" name="object 5"/>
          <p:cNvSpPr/>
          <p:nvPr/>
        </p:nvSpPr>
        <p:spPr>
          <a:xfrm>
            <a:off x="3343646" y="3100545"/>
            <a:ext cx="1449070" cy="0"/>
          </a:xfrm>
          <a:custGeom>
            <a:avLst/>
            <a:gdLst/>
            <a:ahLst/>
            <a:cxnLst/>
            <a:rect l="l" t="t" r="r" b="b"/>
            <a:pathLst>
              <a:path w="1449070">
                <a:moveTo>
                  <a:pt x="0" y="0"/>
                </a:moveTo>
                <a:lnTo>
                  <a:pt x="1448547" y="0"/>
                </a:lnTo>
              </a:path>
            </a:pathLst>
          </a:custGeom>
          <a:ln w="28574">
            <a:solidFill>
              <a:srgbClr val="000000"/>
            </a:solidFill>
          </a:ln>
        </p:spPr>
        <p:txBody>
          <a:bodyPr wrap="square" lIns="0" tIns="0" rIns="0" bIns="0" rtlCol="0"/>
          <a:lstStyle/>
          <a:p>
            <a:endParaRPr/>
          </a:p>
        </p:txBody>
      </p:sp>
      <p:sp>
        <p:nvSpPr>
          <p:cNvPr id="6" name="object 6"/>
          <p:cNvSpPr/>
          <p:nvPr/>
        </p:nvSpPr>
        <p:spPr>
          <a:xfrm>
            <a:off x="4777908" y="3039062"/>
            <a:ext cx="158249" cy="122969"/>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5645241" y="3571646"/>
            <a:ext cx="0" cy="301625"/>
          </a:xfrm>
          <a:custGeom>
            <a:avLst/>
            <a:gdLst/>
            <a:ahLst/>
            <a:cxnLst/>
            <a:rect l="l" t="t" r="r" b="b"/>
            <a:pathLst>
              <a:path h="301625">
                <a:moveTo>
                  <a:pt x="0" y="301049"/>
                </a:moveTo>
                <a:lnTo>
                  <a:pt x="0" y="0"/>
                </a:lnTo>
              </a:path>
            </a:pathLst>
          </a:custGeom>
          <a:ln w="28574">
            <a:solidFill>
              <a:srgbClr val="000000"/>
            </a:solidFill>
          </a:ln>
        </p:spPr>
        <p:txBody>
          <a:bodyPr wrap="square" lIns="0" tIns="0" rIns="0" bIns="0" rtlCol="0"/>
          <a:lstStyle/>
          <a:p>
            <a:endParaRPr/>
          </a:p>
        </p:txBody>
      </p:sp>
      <p:sp>
        <p:nvSpPr>
          <p:cNvPr id="8" name="object 8"/>
          <p:cNvSpPr/>
          <p:nvPr/>
        </p:nvSpPr>
        <p:spPr>
          <a:xfrm>
            <a:off x="5583754" y="3427684"/>
            <a:ext cx="122974" cy="158249"/>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6176265" y="3100545"/>
            <a:ext cx="1069340" cy="0"/>
          </a:xfrm>
          <a:custGeom>
            <a:avLst/>
            <a:gdLst/>
            <a:ahLst/>
            <a:cxnLst/>
            <a:rect l="l" t="t" r="r" b="b"/>
            <a:pathLst>
              <a:path w="1069339">
                <a:moveTo>
                  <a:pt x="0" y="0"/>
                </a:moveTo>
                <a:lnTo>
                  <a:pt x="1068747" y="0"/>
                </a:lnTo>
              </a:path>
            </a:pathLst>
          </a:custGeom>
          <a:ln w="28574">
            <a:solidFill>
              <a:srgbClr val="000000"/>
            </a:solidFill>
          </a:ln>
        </p:spPr>
        <p:txBody>
          <a:bodyPr wrap="square" lIns="0" tIns="0" rIns="0" bIns="0" rtlCol="0"/>
          <a:lstStyle/>
          <a:p>
            <a:endParaRPr/>
          </a:p>
        </p:txBody>
      </p:sp>
      <p:sp>
        <p:nvSpPr>
          <p:cNvPr id="10" name="object 10"/>
          <p:cNvSpPr/>
          <p:nvPr/>
        </p:nvSpPr>
        <p:spPr>
          <a:xfrm>
            <a:off x="7230728" y="3039062"/>
            <a:ext cx="158249" cy="122969"/>
          </a:xfrm>
          <a:prstGeom prst="rect">
            <a:avLst/>
          </a:prstGeom>
          <a:blipFill>
            <a:blip r:embed="rId3" cstate="print"/>
            <a:stretch>
              <a:fillRect/>
            </a:stretch>
          </a:blipFill>
        </p:spPr>
        <p:txBody>
          <a:bodyPr wrap="square" lIns="0" tIns="0" rIns="0" bIns="0" rtlCol="0"/>
          <a:lstStyle/>
          <a:p>
            <a:endParaRPr/>
          </a:p>
        </p:txBody>
      </p:sp>
      <p:sp>
        <p:nvSpPr>
          <p:cNvPr id="11" name="object 11"/>
          <p:cNvSpPr txBox="1"/>
          <p:nvPr/>
        </p:nvSpPr>
        <p:spPr>
          <a:xfrm>
            <a:off x="7673314" y="2740804"/>
            <a:ext cx="2514600" cy="772005"/>
          </a:xfrm>
          <a:prstGeom prst="rect">
            <a:avLst/>
          </a:prstGeom>
        </p:spPr>
        <p:txBody>
          <a:bodyPr vert="horz" wrap="square" lIns="0" tIns="27939" rIns="0" bIns="0" rtlCol="0">
            <a:spAutoFit/>
          </a:bodyPr>
          <a:lstStyle/>
          <a:p>
            <a:pPr marL="12700" marR="5080">
              <a:lnSpc>
                <a:spcPts val="2850"/>
              </a:lnSpc>
              <a:spcBef>
                <a:spcPts val="219"/>
              </a:spcBef>
            </a:pPr>
            <a:r>
              <a:rPr sz="2400" b="1" spc="-5" dirty="0">
                <a:latin typeface="Arial"/>
                <a:cs typeface="Arial"/>
              </a:rPr>
              <a:t>10 </a:t>
            </a:r>
            <a:r>
              <a:rPr sz="2400" spc="-5" dirty="0">
                <a:latin typeface="Arial"/>
                <a:cs typeface="Arial"/>
              </a:rPr>
              <a:t>numbers</a:t>
            </a:r>
            <a:r>
              <a:rPr sz="2400" spc="-95" dirty="0">
                <a:latin typeface="Arial"/>
                <a:cs typeface="Arial"/>
              </a:rPr>
              <a:t> </a:t>
            </a:r>
            <a:r>
              <a:rPr sz="2400" spc="-5" dirty="0">
                <a:latin typeface="Arial"/>
                <a:cs typeface="Arial"/>
              </a:rPr>
              <a:t>giving  </a:t>
            </a:r>
            <a:r>
              <a:rPr sz="2400" dirty="0">
                <a:latin typeface="Arial"/>
                <a:cs typeface="Arial"/>
              </a:rPr>
              <a:t>class</a:t>
            </a:r>
            <a:r>
              <a:rPr sz="2400" spc="-15" dirty="0">
                <a:latin typeface="Arial"/>
                <a:cs typeface="Arial"/>
              </a:rPr>
              <a:t> </a:t>
            </a:r>
            <a:r>
              <a:rPr sz="2400" dirty="0">
                <a:latin typeface="Arial"/>
                <a:cs typeface="Arial"/>
              </a:rPr>
              <a:t>scores</a:t>
            </a:r>
            <a:endParaRPr sz="2400">
              <a:latin typeface="Arial"/>
              <a:cs typeface="Arial"/>
            </a:endParaRPr>
          </a:p>
        </p:txBody>
      </p:sp>
      <p:sp>
        <p:nvSpPr>
          <p:cNvPr id="12" name="object 12"/>
          <p:cNvSpPr txBox="1"/>
          <p:nvPr/>
        </p:nvSpPr>
        <p:spPr>
          <a:xfrm>
            <a:off x="1561151" y="3746803"/>
            <a:ext cx="2732405" cy="553100"/>
          </a:xfrm>
          <a:prstGeom prst="rect">
            <a:avLst/>
          </a:prstGeom>
        </p:spPr>
        <p:txBody>
          <a:bodyPr vert="horz" wrap="square" lIns="0" tIns="10795" rIns="0" bIns="0" rtlCol="0">
            <a:spAutoFit/>
          </a:bodyPr>
          <a:lstStyle/>
          <a:p>
            <a:pPr marL="12700" marR="5080">
              <a:lnSpc>
                <a:spcPct val="100699"/>
              </a:lnSpc>
              <a:spcBef>
                <a:spcPts val="85"/>
              </a:spcBef>
            </a:pPr>
            <a:r>
              <a:rPr spc="-5" dirty="0">
                <a:latin typeface="Arial"/>
                <a:cs typeface="Arial"/>
              </a:rPr>
              <a:t>Array of </a:t>
            </a:r>
            <a:r>
              <a:rPr b="1" spc="-5" dirty="0">
                <a:latin typeface="Arial"/>
                <a:cs typeface="Arial"/>
              </a:rPr>
              <a:t>32x32x3 </a:t>
            </a:r>
            <a:r>
              <a:rPr spc="-5" dirty="0">
                <a:latin typeface="Arial"/>
                <a:cs typeface="Arial"/>
              </a:rPr>
              <a:t>numbers  </a:t>
            </a:r>
            <a:r>
              <a:rPr dirty="0">
                <a:latin typeface="Arial"/>
                <a:cs typeface="Arial"/>
              </a:rPr>
              <a:t>(3072 </a:t>
            </a:r>
            <a:r>
              <a:rPr spc="-5" dirty="0">
                <a:latin typeface="Arial"/>
                <a:cs typeface="Arial"/>
              </a:rPr>
              <a:t>numbers</a:t>
            </a:r>
            <a:r>
              <a:rPr spc="-30" dirty="0">
                <a:latin typeface="Arial"/>
                <a:cs typeface="Arial"/>
              </a:rPr>
              <a:t> </a:t>
            </a:r>
            <a:r>
              <a:rPr spc="-5" dirty="0">
                <a:latin typeface="Arial"/>
                <a:cs typeface="Arial"/>
              </a:rPr>
              <a:t>total)</a:t>
            </a:r>
            <a:endParaRPr>
              <a:latin typeface="Arial"/>
              <a:cs typeface="Arial"/>
            </a:endParaRPr>
          </a:p>
        </p:txBody>
      </p:sp>
      <p:sp>
        <p:nvSpPr>
          <p:cNvPr id="13" name="object 13"/>
          <p:cNvSpPr txBox="1"/>
          <p:nvPr/>
        </p:nvSpPr>
        <p:spPr>
          <a:xfrm>
            <a:off x="4242544" y="1786310"/>
            <a:ext cx="2934970" cy="566822"/>
          </a:xfrm>
          <a:prstGeom prst="rect">
            <a:avLst/>
          </a:prstGeom>
          <a:ln w="28574">
            <a:solidFill>
              <a:srgbClr val="38751C"/>
            </a:solidFill>
          </a:ln>
        </p:spPr>
        <p:txBody>
          <a:bodyPr vert="horz" wrap="square" lIns="0" tIns="12700" rIns="0" bIns="0" rtlCol="0">
            <a:spAutoFit/>
          </a:bodyPr>
          <a:lstStyle/>
          <a:p>
            <a:pPr marL="135890">
              <a:spcBef>
                <a:spcPts val="100"/>
              </a:spcBef>
            </a:pPr>
            <a:r>
              <a:rPr sz="3600" spc="-10" dirty="0">
                <a:latin typeface="Arial"/>
                <a:cs typeface="Arial"/>
              </a:rPr>
              <a:t>f(x,W) </a:t>
            </a:r>
            <a:r>
              <a:rPr sz="3600" dirty="0">
                <a:latin typeface="Arial"/>
                <a:cs typeface="Arial"/>
              </a:rPr>
              <a:t>= </a:t>
            </a:r>
            <a:r>
              <a:rPr sz="3600" spc="-5" dirty="0">
                <a:latin typeface="Arial"/>
                <a:cs typeface="Arial"/>
              </a:rPr>
              <a:t>Wx</a:t>
            </a:r>
            <a:r>
              <a:rPr sz="3600" spc="-114" dirty="0">
                <a:latin typeface="Arial"/>
                <a:cs typeface="Arial"/>
              </a:rPr>
              <a:t> </a:t>
            </a:r>
            <a:r>
              <a:rPr sz="3600" dirty="0">
                <a:latin typeface="Arial"/>
                <a:cs typeface="Arial"/>
              </a:rPr>
              <a:t>+</a:t>
            </a:r>
            <a:endParaRPr sz="3600">
              <a:latin typeface="Arial"/>
              <a:cs typeface="Arial"/>
            </a:endParaRPr>
          </a:p>
        </p:txBody>
      </p:sp>
      <p:sp>
        <p:nvSpPr>
          <p:cNvPr id="14" name="object 14"/>
          <p:cNvSpPr txBox="1"/>
          <p:nvPr/>
        </p:nvSpPr>
        <p:spPr>
          <a:xfrm>
            <a:off x="7200913" y="1871772"/>
            <a:ext cx="483234" cy="457834"/>
          </a:xfrm>
          <a:prstGeom prst="rect">
            <a:avLst/>
          </a:prstGeom>
          <a:ln w="28574">
            <a:solidFill>
              <a:srgbClr val="9900FF"/>
            </a:solidFill>
          </a:ln>
        </p:spPr>
        <p:txBody>
          <a:bodyPr vert="horz" wrap="square" lIns="0" tIns="0" rIns="0" bIns="0" rtlCol="0">
            <a:spAutoFit/>
          </a:bodyPr>
          <a:lstStyle/>
          <a:p>
            <a:pPr marL="88900">
              <a:lnSpc>
                <a:spcPts val="3604"/>
              </a:lnSpc>
            </a:pPr>
            <a:r>
              <a:rPr sz="3600" dirty="0">
                <a:latin typeface="Arial"/>
                <a:cs typeface="Arial"/>
              </a:rPr>
              <a:t>b</a:t>
            </a:r>
            <a:endParaRPr sz="3600">
              <a:latin typeface="Arial"/>
              <a:cs typeface="Arial"/>
            </a:endParaRPr>
          </a:p>
        </p:txBody>
      </p:sp>
      <p:sp>
        <p:nvSpPr>
          <p:cNvPr id="15" name="object 15"/>
          <p:cNvSpPr/>
          <p:nvPr/>
        </p:nvSpPr>
        <p:spPr>
          <a:xfrm>
            <a:off x="6569814" y="1990149"/>
            <a:ext cx="223520" cy="310515"/>
          </a:xfrm>
          <a:custGeom>
            <a:avLst/>
            <a:gdLst/>
            <a:ahLst/>
            <a:cxnLst/>
            <a:rect l="l" t="t" r="r" b="b"/>
            <a:pathLst>
              <a:path w="223520" h="310515">
                <a:moveTo>
                  <a:pt x="0" y="0"/>
                </a:moveTo>
                <a:lnTo>
                  <a:pt x="223199" y="0"/>
                </a:lnTo>
                <a:lnTo>
                  <a:pt x="223199" y="310199"/>
                </a:lnTo>
                <a:lnTo>
                  <a:pt x="0" y="310199"/>
                </a:lnTo>
                <a:lnTo>
                  <a:pt x="0" y="0"/>
                </a:lnTo>
                <a:close/>
              </a:path>
            </a:pathLst>
          </a:custGeom>
          <a:ln w="28574">
            <a:solidFill>
              <a:srgbClr val="0000FF"/>
            </a:solidFill>
          </a:ln>
        </p:spPr>
        <p:txBody>
          <a:bodyPr wrap="square" lIns="0" tIns="0" rIns="0" bIns="0" rtlCol="0"/>
          <a:lstStyle/>
          <a:p>
            <a:endParaRPr/>
          </a:p>
        </p:txBody>
      </p:sp>
      <p:sp>
        <p:nvSpPr>
          <p:cNvPr id="16" name="object 16"/>
          <p:cNvSpPr txBox="1"/>
          <p:nvPr/>
        </p:nvSpPr>
        <p:spPr>
          <a:xfrm>
            <a:off x="1531023" y="551525"/>
            <a:ext cx="6097270" cy="957580"/>
          </a:xfrm>
          <a:prstGeom prst="rect">
            <a:avLst/>
          </a:prstGeom>
        </p:spPr>
        <p:txBody>
          <a:bodyPr vert="horz" wrap="square" lIns="0" tIns="87630" rIns="0" bIns="0" rtlCol="0">
            <a:spAutoFit/>
          </a:bodyPr>
          <a:lstStyle/>
          <a:p>
            <a:pPr marL="12700">
              <a:spcBef>
                <a:spcPts val="690"/>
              </a:spcBef>
            </a:pPr>
            <a:r>
              <a:rPr sz="2800" spc="-10" dirty="0">
                <a:latin typeface="Arial"/>
                <a:cs typeface="Arial"/>
              </a:rPr>
              <a:t>Parametric Approach: </a:t>
            </a:r>
            <a:r>
              <a:rPr sz="2800" spc="-5" dirty="0">
                <a:latin typeface="Arial"/>
                <a:cs typeface="Arial"/>
              </a:rPr>
              <a:t>Linear</a:t>
            </a:r>
            <a:r>
              <a:rPr sz="2800" spc="-75" dirty="0">
                <a:latin typeface="Arial"/>
                <a:cs typeface="Arial"/>
              </a:rPr>
              <a:t> </a:t>
            </a:r>
            <a:r>
              <a:rPr sz="2800" spc="-5" dirty="0">
                <a:latin typeface="Arial"/>
                <a:cs typeface="Arial"/>
              </a:rPr>
              <a:t>Classifier</a:t>
            </a:r>
            <a:endParaRPr sz="2800" dirty="0">
              <a:latin typeface="Arial"/>
              <a:cs typeface="Arial"/>
            </a:endParaRPr>
          </a:p>
          <a:p>
            <a:pPr marR="606425" algn="r">
              <a:spcBef>
                <a:spcPts val="509"/>
              </a:spcBef>
            </a:pPr>
            <a:r>
              <a:rPr sz="2400" b="1" spc="-5" dirty="0">
                <a:solidFill>
                  <a:srgbClr val="0000FF"/>
                </a:solidFill>
                <a:latin typeface="Arial"/>
                <a:cs typeface="Arial"/>
              </a:rPr>
              <a:t>3072x1</a:t>
            </a:r>
            <a:endParaRPr sz="2400" dirty="0">
              <a:latin typeface="Arial"/>
              <a:cs typeface="Arial"/>
            </a:endParaRPr>
          </a:p>
        </p:txBody>
      </p:sp>
      <p:sp>
        <p:nvSpPr>
          <p:cNvPr id="17" name="object 17"/>
          <p:cNvSpPr txBox="1"/>
          <p:nvPr/>
        </p:nvSpPr>
        <p:spPr>
          <a:xfrm>
            <a:off x="4637496" y="2374221"/>
            <a:ext cx="2240915" cy="967740"/>
          </a:xfrm>
          <a:prstGeom prst="rect">
            <a:avLst/>
          </a:prstGeom>
        </p:spPr>
        <p:txBody>
          <a:bodyPr vert="horz" wrap="square" lIns="0" tIns="65405" rIns="0" bIns="0" rtlCol="0">
            <a:spAutoFit/>
          </a:bodyPr>
          <a:lstStyle/>
          <a:p>
            <a:pPr marL="12700">
              <a:spcBef>
                <a:spcPts val="515"/>
              </a:spcBef>
              <a:tabLst>
                <a:tab pos="1040765" algn="l"/>
              </a:tabLst>
            </a:pPr>
            <a:r>
              <a:rPr sz="2400" b="1" spc="-5" dirty="0">
                <a:solidFill>
                  <a:srgbClr val="38751C"/>
                </a:solidFill>
                <a:latin typeface="Arial"/>
                <a:cs typeface="Arial"/>
              </a:rPr>
              <a:t>10x</a:t>
            </a:r>
            <a:r>
              <a:rPr sz="2400" b="1" dirty="0">
                <a:solidFill>
                  <a:srgbClr val="38751C"/>
                </a:solidFill>
                <a:latin typeface="Arial"/>
                <a:cs typeface="Arial"/>
              </a:rPr>
              <a:t>1	</a:t>
            </a:r>
            <a:r>
              <a:rPr sz="2400" b="1" spc="-5" dirty="0">
                <a:solidFill>
                  <a:srgbClr val="FF0000"/>
                </a:solidFill>
                <a:latin typeface="Arial"/>
                <a:cs typeface="Arial"/>
              </a:rPr>
              <a:t>10x3072</a:t>
            </a:r>
            <a:endParaRPr sz="2400">
              <a:latin typeface="Arial"/>
              <a:cs typeface="Arial"/>
            </a:endParaRPr>
          </a:p>
          <a:p>
            <a:pPr marL="411480">
              <a:spcBef>
                <a:spcPts val="520"/>
              </a:spcBef>
            </a:pPr>
            <a:r>
              <a:rPr sz="3000" spc="-5" dirty="0">
                <a:latin typeface="Arial"/>
                <a:cs typeface="Arial"/>
              </a:rPr>
              <a:t>f(</a:t>
            </a:r>
            <a:r>
              <a:rPr sz="3000" b="1" spc="-5" dirty="0">
                <a:solidFill>
                  <a:srgbClr val="0000FF"/>
                </a:solidFill>
                <a:latin typeface="Arial"/>
                <a:cs typeface="Arial"/>
              </a:rPr>
              <a:t>x</a:t>
            </a:r>
            <a:r>
              <a:rPr sz="3000" spc="-5" dirty="0">
                <a:latin typeface="Arial"/>
                <a:cs typeface="Arial"/>
              </a:rPr>
              <a:t>,</a:t>
            </a:r>
            <a:r>
              <a:rPr sz="3000" b="1" spc="-5" dirty="0">
                <a:solidFill>
                  <a:srgbClr val="FF0000"/>
                </a:solidFill>
                <a:latin typeface="Arial"/>
                <a:cs typeface="Arial"/>
              </a:rPr>
              <a:t>W</a:t>
            </a:r>
            <a:r>
              <a:rPr sz="3000" spc="-5" dirty="0">
                <a:latin typeface="Arial"/>
                <a:cs typeface="Arial"/>
              </a:rPr>
              <a:t>)</a:t>
            </a:r>
            <a:endParaRPr sz="3000">
              <a:latin typeface="Arial"/>
              <a:cs typeface="Arial"/>
            </a:endParaRPr>
          </a:p>
        </p:txBody>
      </p:sp>
      <p:sp>
        <p:nvSpPr>
          <p:cNvPr id="18" name="object 18"/>
          <p:cNvSpPr/>
          <p:nvPr/>
        </p:nvSpPr>
        <p:spPr>
          <a:xfrm>
            <a:off x="6069740" y="1870472"/>
            <a:ext cx="483234" cy="457834"/>
          </a:xfrm>
          <a:custGeom>
            <a:avLst/>
            <a:gdLst/>
            <a:ahLst/>
            <a:cxnLst/>
            <a:rect l="l" t="t" r="r" b="b"/>
            <a:pathLst>
              <a:path w="483235" h="457834">
                <a:moveTo>
                  <a:pt x="0" y="0"/>
                </a:moveTo>
                <a:lnTo>
                  <a:pt x="482999" y="0"/>
                </a:lnTo>
                <a:lnTo>
                  <a:pt x="482999" y="457799"/>
                </a:lnTo>
                <a:lnTo>
                  <a:pt x="0" y="457799"/>
                </a:lnTo>
                <a:lnTo>
                  <a:pt x="0" y="0"/>
                </a:lnTo>
                <a:close/>
              </a:path>
            </a:pathLst>
          </a:custGeom>
          <a:ln w="28574">
            <a:solidFill>
              <a:srgbClr val="FF0000"/>
            </a:solidFill>
          </a:ln>
        </p:spPr>
        <p:txBody>
          <a:bodyPr wrap="square" lIns="0" tIns="0" rIns="0" bIns="0" rtlCol="0"/>
          <a:lstStyle/>
          <a:p>
            <a:endParaRPr/>
          </a:p>
        </p:txBody>
      </p:sp>
      <p:sp>
        <p:nvSpPr>
          <p:cNvPr id="19" name="object 19"/>
          <p:cNvSpPr txBox="1"/>
          <p:nvPr/>
        </p:nvSpPr>
        <p:spPr>
          <a:xfrm>
            <a:off x="7800559" y="1955429"/>
            <a:ext cx="703580" cy="391160"/>
          </a:xfrm>
          <a:prstGeom prst="rect">
            <a:avLst/>
          </a:prstGeom>
        </p:spPr>
        <p:txBody>
          <a:bodyPr vert="horz" wrap="square" lIns="0" tIns="12700" rIns="0" bIns="0" rtlCol="0">
            <a:spAutoFit/>
          </a:bodyPr>
          <a:lstStyle/>
          <a:p>
            <a:pPr marL="12700">
              <a:spcBef>
                <a:spcPts val="100"/>
              </a:spcBef>
            </a:pPr>
            <a:r>
              <a:rPr sz="2400" b="1" spc="-5" dirty="0">
                <a:solidFill>
                  <a:srgbClr val="9900FF"/>
                </a:solidFill>
                <a:latin typeface="Arial"/>
                <a:cs typeface="Arial"/>
              </a:rPr>
              <a:t>10x1</a:t>
            </a:r>
            <a:endParaRPr sz="2400">
              <a:latin typeface="Arial"/>
              <a:cs typeface="Arial"/>
            </a:endParaRPr>
          </a:p>
        </p:txBody>
      </p:sp>
      <p:sp>
        <p:nvSpPr>
          <p:cNvPr id="21" name="object 21"/>
          <p:cNvSpPr txBox="1"/>
          <p:nvPr/>
        </p:nvSpPr>
        <p:spPr>
          <a:xfrm>
            <a:off x="6629644" y="5550489"/>
            <a:ext cx="1117600" cy="269304"/>
          </a:xfrm>
          <a:prstGeom prst="rect">
            <a:avLst/>
          </a:prstGeom>
        </p:spPr>
        <p:txBody>
          <a:bodyPr vert="horz" wrap="square" lIns="0" tIns="0" rIns="0" bIns="0" rtlCol="0">
            <a:spAutoFit/>
          </a:bodyPr>
          <a:lstStyle/>
          <a:p>
            <a:pPr marL="12700">
              <a:lnSpc>
                <a:spcPts val="2090"/>
              </a:lnSpc>
            </a:pPr>
            <a:r>
              <a:rPr spc="-5" dirty="0">
                <a:solidFill>
                  <a:srgbClr val="FFFFFF"/>
                </a:solidFill>
                <a:latin typeface="Arial"/>
                <a:cs typeface="Arial"/>
              </a:rPr>
              <a:t>Lecture </a:t>
            </a:r>
            <a:r>
              <a:rPr dirty="0">
                <a:solidFill>
                  <a:srgbClr val="FFFFFF"/>
                </a:solidFill>
                <a:latin typeface="Arial"/>
                <a:cs typeface="Arial"/>
              </a:rPr>
              <a:t>2</a:t>
            </a:r>
            <a:r>
              <a:rPr spc="-90" dirty="0">
                <a:solidFill>
                  <a:srgbClr val="FFFFFF"/>
                </a:solidFill>
                <a:latin typeface="Arial"/>
                <a:cs typeface="Arial"/>
              </a:rPr>
              <a:t> </a:t>
            </a:r>
            <a:r>
              <a:rPr dirty="0">
                <a:solidFill>
                  <a:srgbClr val="FFFFFF"/>
                </a:solidFill>
                <a:latin typeface="Arial"/>
                <a:cs typeface="Arial"/>
              </a:rPr>
              <a:t>-</a:t>
            </a:r>
            <a:endParaRPr>
              <a:latin typeface="Arial"/>
              <a:cs typeface="Arial"/>
            </a:endParaRPr>
          </a:p>
        </p:txBody>
      </p:sp>
    </p:spTree>
    <p:extLst>
      <p:ext uri="{BB962C8B-B14F-4D97-AF65-F5344CB8AC3E}">
        <p14:creationId xmlns:p14="http://schemas.microsoft.com/office/powerpoint/2010/main" val="66996814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590447" y="3026237"/>
            <a:ext cx="213360" cy="2014855"/>
          </a:xfrm>
          <a:custGeom>
            <a:avLst/>
            <a:gdLst/>
            <a:ahLst/>
            <a:cxnLst/>
            <a:rect l="l" t="t" r="r" b="b"/>
            <a:pathLst>
              <a:path w="213359" h="2014854">
                <a:moveTo>
                  <a:pt x="0" y="0"/>
                </a:moveTo>
                <a:lnTo>
                  <a:pt x="213172" y="0"/>
                </a:lnTo>
                <a:lnTo>
                  <a:pt x="213172" y="2014680"/>
                </a:lnTo>
                <a:lnTo>
                  <a:pt x="0" y="2014680"/>
                </a:lnTo>
                <a:lnTo>
                  <a:pt x="0" y="0"/>
                </a:lnTo>
                <a:close/>
              </a:path>
            </a:pathLst>
          </a:custGeom>
          <a:solidFill>
            <a:srgbClr val="F4CCCC">
              <a:alpha val="51919"/>
            </a:srgbClr>
          </a:solidFill>
        </p:spPr>
        <p:txBody>
          <a:bodyPr wrap="square" lIns="0" tIns="0" rIns="0" bIns="0" rtlCol="0"/>
          <a:lstStyle/>
          <a:p>
            <a:endParaRPr/>
          </a:p>
        </p:txBody>
      </p:sp>
      <p:sp>
        <p:nvSpPr>
          <p:cNvPr id="3" name="object 3"/>
          <p:cNvSpPr/>
          <p:nvPr/>
        </p:nvSpPr>
        <p:spPr>
          <a:xfrm>
            <a:off x="2803621" y="2283009"/>
            <a:ext cx="743585" cy="2758440"/>
          </a:xfrm>
          <a:custGeom>
            <a:avLst/>
            <a:gdLst/>
            <a:ahLst/>
            <a:cxnLst/>
            <a:rect l="l" t="t" r="r" b="b"/>
            <a:pathLst>
              <a:path w="743585" h="2758440">
                <a:moveTo>
                  <a:pt x="0" y="2757907"/>
                </a:moveTo>
                <a:lnTo>
                  <a:pt x="0" y="743226"/>
                </a:lnTo>
                <a:lnTo>
                  <a:pt x="743226" y="0"/>
                </a:lnTo>
                <a:lnTo>
                  <a:pt x="743226" y="2014658"/>
                </a:lnTo>
                <a:lnTo>
                  <a:pt x="0" y="2757907"/>
                </a:lnTo>
                <a:close/>
              </a:path>
            </a:pathLst>
          </a:custGeom>
          <a:solidFill>
            <a:srgbClr val="C3A3A3">
              <a:alpha val="51919"/>
            </a:srgbClr>
          </a:solidFill>
        </p:spPr>
        <p:txBody>
          <a:bodyPr wrap="square" lIns="0" tIns="0" rIns="0" bIns="0" rtlCol="0"/>
          <a:lstStyle/>
          <a:p>
            <a:endParaRPr/>
          </a:p>
        </p:txBody>
      </p:sp>
      <p:sp>
        <p:nvSpPr>
          <p:cNvPr id="4" name="object 4"/>
          <p:cNvSpPr/>
          <p:nvPr/>
        </p:nvSpPr>
        <p:spPr>
          <a:xfrm>
            <a:off x="2590447" y="2283011"/>
            <a:ext cx="956944" cy="743585"/>
          </a:xfrm>
          <a:custGeom>
            <a:avLst/>
            <a:gdLst/>
            <a:ahLst/>
            <a:cxnLst/>
            <a:rect l="l" t="t" r="r" b="b"/>
            <a:pathLst>
              <a:path w="956944" h="743585">
                <a:moveTo>
                  <a:pt x="213172" y="743226"/>
                </a:moveTo>
                <a:lnTo>
                  <a:pt x="0" y="743226"/>
                </a:lnTo>
                <a:lnTo>
                  <a:pt x="743226" y="0"/>
                </a:lnTo>
                <a:lnTo>
                  <a:pt x="956398" y="0"/>
                </a:lnTo>
                <a:lnTo>
                  <a:pt x="213172" y="743226"/>
                </a:lnTo>
                <a:close/>
              </a:path>
            </a:pathLst>
          </a:custGeom>
          <a:solidFill>
            <a:srgbClr val="F6D6D6">
              <a:alpha val="51919"/>
            </a:srgbClr>
          </a:solidFill>
        </p:spPr>
        <p:txBody>
          <a:bodyPr wrap="square" lIns="0" tIns="0" rIns="0" bIns="0" rtlCol="0"/>
          <a:lstStyle/>
          <a:p>
            <a:endParaRPr/>
          </a:p>
        </p:txBody>
      </p:sp>
      <p:sp>
        <p:nvSpPr>
          <p:cNvPr id="5" name="object 5"/>
          <p:cNvSpPr/>
          <p:nvPr/>
        </p:nvSpPr>
        <p:spPr>
          <a:xfrm>
            <a:off x="2590447" y="2283009"/>
            <a:ext cx="956944" cy="2758440"/>
          </a:xfrm>
          <a:custGeom>
            <a:avLst/>
            <a:gdLst/>
            <a:ahLst/>
            <a:cxnLst/>
            <a:rect l="l" t="t" r="r" b="b"/>
            <a:pathLst>
              <a:path w="956944" h="2758440">
                <a:moveTo>
                  <a:pt x="0" y="743226"/>
                </a:moveTo>
                <a:lnTo>
                  <a:pt x="743226" y="0"/>
                </a:lnTo>
                <a:lnTo>
                  <a:pt x="956398" y="0"/>
                </a:lnTo>
                <a:lnTo>
                  <a:pt x="956398" y="2014658"/>
                </a:lnTo>
                <a:lnTo>
                  <a:pt x="213172" y="2757906"/>
                </a:lnTo>
                <a:lnTo>
                  <a:pt x="0" y="2757906"/>
                </a:lnTo>
                <a:lnTo>
                  <a:pt x="0" y="743226"/>
                </a:lnTo>
                <a:close/>
              </a:path>
            </a:pathLst>
          </a:custGeom>
          <a:ln w="19049">
            <a:solidFill>
              <a:srgbClr val="000000"/>
            </a:solidFill>
          </a:ln>
        </p:spPr>
        <p:txBody>
          <a:bodyPr wrap="square" lIns="0" tIns="0" rIns="0" bIns="0" rtlCol="0"/>
          <a:lstStyle/>
          <a:p>
            <a:endParaRPr/>
          </a:p>
        </p:txBody>
      </p:sp>
      <p:sp>
        <p:nvSpPr>
          <p:cNvPr id="6" name="object 6"/>
          <p:cNvSpPr/>
          <p:nvPr/>
        </p:nvSpPr>
        <p:spPr>
          <a:xfrm>
            <a:off x="2590447" y="2283011"/>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7" name="object 7"/>
          <p:cNvSpPr/>
          <p:nvPr/>
        </p:nvSpPr>
        <p:spPr>
          <a:xfrm>
            <a:off x="2803619" y="3026237"/>
            <a:ext cx="0" cy="2014855"/>
          </a:xfrm>
          <a:custGeom>
            <a:avLst/>
            <a:gdLst/>
            <a:ahLst/>
            <a:cxnLst/>
            <a:rect l="l" t="t" r="r" b="b"/>
            <a:pathLst>
              <a:path h="2014854">
                <a:moveTo>
                  <a:pt x="0" y="0"/>
                </a:moveTo>
                <a:lnTo>
                  <a:pt x="0" y="2014680"/>
                </a:lnTo>
              </a:path>
            </a:pathLst>
          </a:custGeom>
          <a:ln w="19049">
            <a:solidFill>
              <a:srgbClr val="000000"/>
            </a:solidFill>
          </a:ln>
        </p:spPr>
        <p:txBody>
          <a:bodyPr wrap="square" lIns="0" tIns="0" rIns="0" bIns="0" rtlCol="0"/>
          <a:lstStyle/>
          <a:p>
            <a:endParaRPr/>
          </a:p>
        </p:txBody>
      </p:sp>
      <p:sp>
        <p:nvSpPr>
          <p:cNvPr id="8" name="object 8"/>
          <p:cNvSpPr txBox="1">
            <a:spLocks noGrp="1"/>
          </p:cNvSpPr>
          <p:nvPr>
            <p:ph type="title"/>
          </p:nvPr>
        </p:nvSpPr>
        <p:spPr>
          <a:xfrm>
            <a:off x="1597024" y="638596"/>
            <a:ext cx="3708400" cy="1120820"/>
          </a:xfrm>
          <a:prstGeom prst="rect">
            <a:avLst/>
          </a:prstGeom>
        </p:spPr>
        <p:txBody>
          <a:bodyPr vert="horz" wrap="square" lIns="0" tIns="12700" rIns="0" bIns="0" rtlCol="0" anchor="ctr">
            <a:spAutoFit/>
          </a:bodyPr>
          <a:lstStyle/>
          <a:p>
            <a:pPr marL="12700">
              <a:spcBef>
                <a:spcPts val="100"/>
              </a:spcBef>
            </a:pPr>
            <a:r>
              <a:rPr spc="-5" dirty="0"/>
              <a:t>Convolution</a:t>
            </a:r>
            <a:r>
              <a:rPr spc="-90" dirty="0"/>
              <a:t> </a:t>
            </a:r>
            <a:r>
              <a:rPr spc="-5" dirty="0"/>
              <a:t>Layer</a:t>
            </a:r>
            <a:endParaRPr/>
          </a:p>
        </p:txBody>
      </p:sp>
      <p:sp>
        <p:nvSpPr>
          <p:cNvPr id="9" name="object 9"/>
          <p:cNvSpPr/>
          <p:nvPr/>
        </p:nvSpPr>
        <p:spPr>
          <a:xfrm>
            <a:off x="5669891" y="3312682"/>
            <a:ext cx="132080" cy="663575"/>
          </a:xfrm>
          <a:custGeom>
            <a:avLst/>
            <a:gdLst/>
            <a:ahLst/>
            <a:cxnLst/>
            <a:rect l="l" t="t" r="r" b="b"/>
            <a:pathLst>
              <a:path w="132079" h="663575">
                <a:moveTo>
                  <a:pt x="0" y="0"/>
                </a:moveTo>
                <a:lnTo>
                  <a:pt x="131599" y="0"/>
                </a:lnTo>
                <a:lnTo>
                  <a:pt x="131599" y="663213"/>
                </a:lnTo>
                <a:lnTo>
                  <a:pt x="0" y="663213"/>
                </a:lnTo>
                <a:lnTo>
                  <a:pt x="0" y="0"/>
                </a:lnTo>
                <a:close/>
              </a:path>
            </a:pathLst>
          </a:custGeom>
          <a:solidFill>
            <a:srgbClr val="C8DAF7"/>
          </a:solidFill>
        </p:spPr>
        <p:txBody>
          <a:bodyPr wrap="square" lIns="0" tIns="0" rIns="0" bIns="0" rtlCol="0"/>
          <a:lstStyle/>
          <a:p>
            <a:endParaRPr/>
          </a:p>
        </p:txBody>
      </p:sp>
      <p:sp>
        <p:nvSpPr>
          <p:cNvPr id="10" name="object 10"/>
          <p:cNvSpPr/>
          <p:nvPr/>
        </p:nvSpPr>
        <p:spPr>
          <a:xfrm>
            <a:off x="5801491" y="3161984"/>
            <a:ext cx="151130" cy="814069"/>
          </a:xfrm>
          <a:custGeom>
            <a:avLst/>
            <a:gdLst/>
            <a:ahLst/>
            <a:cxnLst/>
            <a:rect l="l" t="t" r="r" b="b"/>
            <a:pathLst>
              <a:path w="151129" h="814069">
                <a:moveTo>
                  <a:pt x="0" y="813910"/>
                </a:moveTo>
                <a:lnTo>
                  <a:pt x="0" y="150697"/>
                </a:lnTo>
                <a:lnTo>
                  <a:pt x="150699" y="0"/>
                </a:lnTo>
                <a:lnTo>
                  <a:pt x="150699" y="663211"/>
                </a:lnTo>
                <a:lnTo>
                  <a:pt x="0" y="813910"/>
                </a:lnTo>
                <a:close/>
              </a:path>
            </a:pathLst>
          </a:custGeom>
          <a:solidFill>
            <a:srgbClr val="A0AEC6"/>
          </a:solidFill>
        </p:spPr>
        <p:txBody>
          <a:bodyPr wrap="square" lIns="0" tIns="0" rIns="0" bIns="0" rtlCol="0"/>
          <a:lstStyle/>
          <a:p>
            <a:endParaRPr/>
          </a:p>
        </p:txBody>
      </p:sp>
      <p:sp>
        <p:nvSpPr>
          <p:cNvPr id="11" name="object 11"/>
          <p:cNvSpPr/>
          <p:nvPr/>
        </p:nvSpPr>
        <p:spPr>
          <a:xfrm>
            <a:off x="5669893" y="3161982"/>
            <a:ext cx="282575" cy="151130"/>
          </a:xfrm>
          <a:custGeom>
            <a:avLst/>
            <a:gdLst/>
            <a:ahLst/>
            <a:cxnLst/>
            <a:rect l="l" t="t" r="r" b="b"/>
            <a:pathLst>
              <a:path w="282575" h="151130">
                <a:moveTo>
                  <a:pt x="131599" y="150697"/>
                </a:moveTo>
                <a:lnTo>
                  <a:pt x="0" y="150697"/>
                </a:lnTo>
                <a:lnTo>
                  <a:pt x="150699" y="0"/>
                </a:lnTo>
                <a:lnTo>
                  <a:pt x="282299" y="0"/>
                </a:lnTo>
                <a:lnTo>
                  <a:pt x="131599" y="150697"/>
                </a:lnTo>
                <a:close/>
              </a:path>
            </a:pathLst>
          </a:custGeom>
          <a:solidFill>
            <a:srgbClr val="D3E1F9"/>
          </a:solidFill>
        </p:spPr>
        <p:txBody>
          <a:bodyPr wrap="square" lIns="0" tIns="0" rIns="0" bIns="0" rtlCol="0"/>
          <a:lstStyle/>
          <a:p>
            <a:endParaRPr/>
          </a:p>
        </p:txBody>
      </p:sp>
      <p:sp>
        <p:nvSpPr>
          <p:cNvPr id="12" name="object 12"/>
          <p:cNvSpPr/>
          <p:nvPr/>
        </p:nvSpPr>
        <p:spPr>
          <a:xfrm>
            <a:off x="5669893" y="3161984"/>
            <a:ext cx="282575" cy="814069"/>
          </a:xfrm>
          <a:custGeom>
            <a:avLst/>
            <a:gdLst/>
            <a:ahLst/>
            <a:cxnLst/>
            <a:rect l="l" t="t" r="r" b="b"/>
            <a:pathLst>
              <a:path w="282575" h="814069">
                <a:moveTo>
                  <a:pt x="0" y="150697"/>
                </a:moveTo>
                <a:lnTo>
                  <a:pt x="150699" y="0"/>
                </a:lnTo>
                <a:lnTo>
                  <a:pt x="282299" y="0"/>
                </a:lnTo>
                <a:lnTo>
                  <a:pt x="282299" y="663211"/>
                </a:lnTo>
                <a:lnTo>
                  <a:pt x="131599" y="813910"/>
                </a:lnTo>
                <a:lnTo>
                  <a:pt x="0" y="813910"/>
                </a:lnTo>
                <a:lnTo>
                  <a:pt x="0" y="150697"/>
                </a:lnTo>
                <a:close/>
              </a:path>
            </a:pathLst>
          </a:custGeom>
          <a:ln w="19049">
            <a:solidFill>
              <a:srgbClr val="000000"/>
            </a:solidFill>
          </a:ln>
        </p:spPr>
        <p:txBody>
          <a:bodyPr wrap="square" lIns="0" tIns="0" rIns="0" bIns="0" rtlCol="0"/>
          <a:lstStyle/>
          <a:p>
            <a:endParaRPr/>
          </a:p>
        </p:txBody>
      </p:sp>
      <p:sp>
        <p:nvSpPr>
          <p:cNvPr id="13" name="object 13"/>
          <p:cNvSpPr/>
          <p:nvPr/>
        </p:nvSpPr>
        <p:spPr>
          <a:xfrm>
            <a:off x="5669893" y="3161982"/>
            <a:ext cx="282575" cy="151130"/>
          </a:xfrm>
          <a:custGeom>
            <a:avLst/>
            <a:gdLst/>
            <a:ahLst/>
            <a:cxnLst/>
            <a:rect l="l" t="t" r="r" b="b"/>
            <a:pathLst>
              <a:path w="282575" h="151130">
                <a:moveTo>
                  <a:pt x="0" y="150697"/>
                </a:moveTo>
                <a:lnTo>
                  <a:pt x="131599" y="150697"/>
                </a:lnTo>
                <a:lnTo>
                  <a:pt x="282299" y="0"/>
                </a:lnTo>
              </a:path>
            </a:pathLst>
          </a:custGeom>
          <a:ln w="19049">
            <a:solidFill>
              <a:srgbClr val="000000"/>
            </a:solidFill>
          </a:ln>
        </p:spPr>
        <p:txBody>
          <a:bodyPr wrap="square" lIns="0" tIns="0" rIns="0" bIns="0" rtlCol="0"/>
          <a:lstStyle/>
          <a:p>
            <a:endParaRPr/>
          </a:p>
        </p:txBody>
      </p:sp>
      <p:sp>
        <p:nvSpPr>
          <p:cNvPr id="14" name="object 14"/>
          <p:cNvSpPr/>
          <p:nvPr/>
        </p:nvSpPr>
        <p:spPr>
          <a:xfrm>
            <a:off x="5801491" y="3312681"/>
            <a:ext cx="0" cy="663575"/>
          </a:xfrm>
          <a:custGeom>
            <a:avLst/>
            <a:gdLst/>
            <a:ahLst/>
            <a:cxnLst/>
            <a:rect l="l" t="t" r="r" b="b"/>
            <a:pathLst>
              <a:path h="663575">
                <a:moveTo>
                  <a:pt x="0" y="0"/>
                </a:moveTo>
                <a:lnTo>
                  <a:pt x="0" y="663213"/>
                </a:lnTo>
              </a:path>
            </a:pathLst>
          </a:custGeom>
          <a:ln w="19049">
            <a:solidFill>
              <a:srgbClr val="000000"/>
            </a:solidFill>
          </a:ln>
        </p:spPr>
        <p:txBody>
          <a:bodyPr wrap="square" lIns="0" tIns="0" rIns="0" bIns="0" rtlCol="0"/>
          <a:lstStyle/>
          <a:p>
            <a:endParaRPr/>
          </a:p>
        </p:txBody>
      </p:sp>
      <p:sp>
        <p:nvSpPr>
          <p:cNvPr id="15" name="object 15"/>
          <p:cNvSpPr txBox="1">
            <a:spLocks noGrp="1"/>
          </p:cNvSpPr>
          <p:nvPr>
            <p:ph type="body" idx="1"/>
          </p:nvPr>
        </p:nvSpPr>
        <p:spPr>
          <a:xfrm>
            <a:off x="2138172" y="1676778"/>
            <a:ext cx="7886700" cy="3171766"/>
          </a:xfrm>
          <a:prstGeom prst="rect">
            <a:avLst/>
          </a:prstGeom>
        </p:spPr>
        <p:txBody>
          <a:bodyPr vert="horz" wrap="square" lIns="0" tIns="12700" rIns="0" bIns="0" rtlCol="0">
            <a:spAutoFit/>
          </a:bodyPr>
          <a:lstStyle/>
          <a:p>
            <a:pPr marL="12700">
              <a:spcBef>
                <a:spcPts val="100"/>
              </a:spcBef>
            </a:pPr>
            <a:r>
              <a:rPr spc="-5" dirty="0"/>
              <a:t>32x32x</a:t>
            </a:r>
            <a:r>
              <a:rPr spc="-5" dirty="0">
                <a:solidFill>
                  <a:srgbClr val="0000FF"/>
                </a:solidFill>
              </a:rPr>
              <a:t>3</a:t>
            </a:r>
            <a:r>
              <a:rPr spc="-10" dirty="0">
                <a:solidFill>
                  <a:srgbClr val="0000FF"/>
                </a:solidFill>
              </a:rPr>
              <a:t> </a:t>
            </a:r>
            <a:r>
              <a:rPr spc="-5" dirty="0"/>
              <a:t>image</a:t>
            </a:r>
          </a:p>
          <a:p>
            <a:pPr>
              <a:spcBef>
                <a:spcPts val="50"/>
              </a:spcBef>
            </a:pPr>
            <a:endParaRPr dirty="0">
              <a:latin typeface="Times New Roman"/>
              <a:cs typeface="Times New Roman"/>
            </a:endParaRPr>
          </a:p>
          <a:p>
            <a:pPr marR="69215" algn="ctr"/>
            <a:r>
              <a:rPr spc="-5" dirty="0"/>
              <a:t>5x5x</a:t>
            </a:r>
            <a:r>
              <a:rPr spc="-5" dirty="0">
                <a:solidFill>
                  <a:srgbClr val="0000FF"/>
                </a:solidFill>
              </a:rPr>
              <a:t>3</a:t>
            </a:r>
            <a:r>
              <a:rPr spc="-10" dirty="0">
                <a:solidFill>
                  <a:srgbClr val="0000FF"/>
                </a:solidFill>
              </a:rPr>
              <a:t> </a:t>
            </a:r>
            <a:r>
              <a:rPr spc="-5" dirty="0"/>
              <a:t>filter</a:t>
            </a:r>
          </a:p>
          <a:p>
            <a:pPr marL="1283970">
              <a:spcBef>
                <a:spcPts val="1550"/>
              </a:spcBef>
            </a:pPr>
            <a:r>
              <a:rPr sz="1800" spc="-5" dirty="0"/>
              <a:t>32</a:t>
            </a:r>
            <a:endParaRPr sz="1800" dirty="0"/>
          </a:p>
          <a:p>
            <a:pPr marL="4458970">
              <a:spcBef>
                <a:spcPts val="1580"/>
              </a:spcBef>
            </a:pPr>
            <a:r>
              <a:rPr sz="1800" b="1" spc="-5" dirty="0">
                <a:latin typeface="Arial"/>
                <a:cs typeface="Arial"/>
              </a:rPr>
              <a:t>Convolve </a:t>
            </a:r>
            <a:r>
              <a:rPr sz="1800" spc="-5" dirty="0"/>
              <a:t>the filter with the</a:t>
            </a:r>
            <a:r>
              <a:rPr sz="1800" spc="-70" dirty="0"/>
              <a:t> </a:t>
            </a:r>
            <a:r>
              <a:rPr sz="1800" spc="-5" dirty="0"/>
              <a:t>image</a:t>
            </a:r>
            <a:endParaRPr sz="1800" dirty="0">
              <a:latin typeface="Arial"/>
              <a:cs typeface="Arial"/>
            </a:endParaRPr>
          </a:p>
          <a:p>
            <a:pPr marL="4458970" marR="5080">
              <a:lnSpc>
                <a:spcPct val="100699"/>
              </a:lnSpc>
            </a:pPr>
            <a:r>
              <a:rPr sz="1800" spc="-5" dirty="0"/>
              <a:t>i.e. </a:t>
            </a:r>
            <a:r>
              <a:rPr sz="1800" dirty="0"/>
              <a:t>“slide </a:t>
            </a:r>
            <a:r>
              <a:rPr sz="1800" spc="-5" dirty="0"/>
              <a:t>over the image</a:t>
            </a:r>
            <a:r>
              <a:rPr sz="1800" spc="-90" dirty="0"/>
              <a:t> </a:t>
            </a:r>
            <a:r>
              <a:rPr sz="1800" dirty="0"/>
              <a:t>spatially,  computing </a:t>
            </a:r>
            <a:r>
              <a:rPr sz="1800" spc="-5" dirty="0"/>
              <a:t>dot</a:t>
            </a:r>
            <a:r>
              <a:rPr sz="1800" spc="-25" dirty="0"/>
              <a:t> </a:t>
            </a:r>
            <a:r>
              <a:rPr sz="1800" spc="-5" dirty="0"/>
              <a:t>products”</a:t>
            </a:r>
            <a:endParaRPr sz="1800" dirty="0"/>
          </a:p>
        </p:txBody>
      </p:sp>
      <p:sp>
        <p:nvSpPr>
          <p:cNvPr id="16" name="object 16"/>
          <p:cNvSpPr txBox="1"/>
          <p:nvPr/>
        </p:nvSpPr>
        <p:spPr>
          <a:xfrm>
            <a:off x="6560539" y="1197131"/>
            <a:ext cx="2890520" cy="553100"/>
          </a:xfrm>
          <a:prstGeom prst="rect">
            <a:avLst/>
          </a:prstGeom>
        </p:spPr>
        <p:txBody>
          <a:bodyPr vert="horz" wrap="square" lIns="0" tIns="10795" rIns="0" bIns="0" rtlCol="0">
            <a:spAutoFit/>
          </a:bodyPr>
          <a:lstStyle/>
          <a:p>
            <a:pPr marL="12700" marR="5080">
              <a:lnSpc>
                <a:spcPct val="100699"/>
              </a:lnSpc>
              <a:spcBef>
                <a:spcPts val="85"/>
              </a:spcBef>
            </a:pPr>
            <a:r>
              <a:rPr spc="-5" dirty="0">
                <a:solidFill>
                  <a:srgbClr val="0000FF"/>
                </a:solidFill>
                <a:latin typeface="Arial"/>
                <a:cs typeface="Arial"/>
              </a:rPr>
              <a:t>Filters always extend the full  depth of the input</a:t>
            </a:r>
            <a:r>
              <a:rPr spc="-45" dirty="0">
                <a:solidFill>
                  <a:srgbClr val="0000FF"/>
                </a:solidFill>
                <a:latin typeface="Arial"/>
                <a:cs typeface="Arial"/>
              </a:rPr>
              <a:t> </a:t>
            </a:r>
            <a:r>
              <a:rPr dirty="0">
                <a:solidFill>
                  <a:srgbClr val="0000FF"/>
                </a:solidFill>
                <a:latin typeface="Arial"/>
                <a:cs typeface="Arial"/>
              </a:rPr>
              <a:t>volume</a:t>
            </a:r>
            <a:endParaRPr>
              <a:latin typeface="Arial"/>
              <a:cs typeface="Arial"/>
            </a:endParaRPr>
          </a:p>
        </p:txBody>
      </p:sp>
      <p:sp>
        <p:nvSpPr>
          <p:cNvPr id="17" name="object 17"/>
          <p:cNvSpPr/>
          <p:nvPr/>
        </p:nvSpPr>
        <p:spPr>
          <a:xfrm>
            <a:off x="6544540" y="1956437"/>
            <a:ext cx="547370" cy="488315"/>
          </a:xfrm>
          <a:custGeom>
            <a:avLst/>
            <a:gdLst/>
            <a:ahLst/>
            <a:cxnLst/>
            <a:rect l="l" t="t" r="r" b="b"/>
            <a:pathLst>
              <a:path w="547370" h="488315">
                <a:moveTo>
                  <a:pt x="547148" y="0"/>
                </a:moveTo>
                <a:lnTo>
                  <a:pt x="0" y="487864"/>
                </a:lnTo>
              </a:path>
            </a:pathLst>
          </a:custGeom>
          <a:ln w="9524">
            <a:solidFill>
              <a:srgbClr val="0000FF"/>
            </a:solidFill>
          </a:ln>
        </p:spPr>
        <p:txBody>
          <a:bodyPr wrap="square" lIns="0" tIns="0" rIns="0" bIns="0" rtlCol="0"/>
          <a:lstStyle/>
          <a:p>
            <a:endParaRPr/>
          </a:p>
        </p:txBody>
      </p:sp>
      <p:sp>
        <p:nvSpPr>
          <p:cNvPr id="18" name="object 18"/>
          <p:cNvSpPr/>
          <p:nvPr/>
        </p:nvSpPr>
        <p:spPr>
          <a:xfrm>
            <a:off x="6512290" y="2432556"/>
            <a:ext cx="43180" cy="40640"/>
          </a:xfrm>
          <a:custGeom>
            <a:avLst/>
            <a:gdLst/>
            <a:ahLst/>
            <a:cxnLst/>
            <a:rect l="l" t="t" r="r" b="b"/>
            <a:pathLst>
              <a:path w="43179" h="40640">
                <a:moveTo>
                  <a:pt x="0" y="40509"/>
                </a:moveTo>
                <a:lnTo>
                  <a:pt x="21774" y="0"/>
                </a:lnTo>
                <a:lnTo>
                  <a:pt x="42724" y="23484"/>
                </a:lnTo>
                <a:lnTo>
                  <a:pt x="0" y="40509"/>
                </a:lnTo>
                <a:close/>
              </a:path>
            </a:pathLst>
          </a:custGeom>
          <a:solidFill>
            <a:srgbClr val="0000FF"/>
          </a:solidFill>
        </p:spPr>
        <p:txBody>
          <a:bodyPr wrap="square" lIns="0" tIns="0" rIns="0" bIns="0" rtlCol="0"/>
          <a:lstStyle/>
          <a:p>
            <a:endParaRPr/>
          </a:p>
        </p:txBody>
      </p:sp>
      <p:sp>
        <p:nvSpPr>
          <p:cNvPr id="19" name="object 19"/>
          <p:cNvSpPr/>
          <p:nvPr/>
        </p:nvSpPr>
        <p:spPr>
          <a:xfrm>
            <a:off x="6512290" y="2432556"/>
            <a:ext cx="43180" cy="40640"/>
          </a:xfrm>
          <a:custGeom>
            <a:avLst/>
            <a:gdLst/>
            <a:ahLst/>
            <a:cxnLst/>
            <a:rect l="l" t="t" r="r" b="b"/>
            <a:pathLst>
              <a:path w="43179" h="40640">
                <a:moveTo>
                  <a:pt x="21774" y="0"/>
                </a:moveTo>
                <a:lnTo>
                  <a:pt x="0" y="40509"/>
                </a:lnTo>
                <a:lnTo>
                  <a:pt x="42724" y="23484"/>
                </a:lnTo>
                <a:lnTo>
                  <a:pt x="21774" y="0"/>
                </a:lnTo>
                <a:close/>
              </a:path>
            </a:pathLst>
          </a:custGeom>
          <a:ln w="9524">
            <a:solidFill>
              <a:srgbClr val="0000FF"/>
            </a:solidFill>
          </a:ln>
        </p:spPr>
        <p:txBody>
          <a:bodyPr wrap="square" lIns="0" tIns="0" rIns="0" bIns="0" rtlCol="0"/>
          <a:lstStyle/>
          <a:p>
            <a:endParaRPr/>
          </a:p>
        </p:txBody>
      </p:sp>
      <p:sp>
        <p:nvSpPr>
          <p:cNvPr id="20" name="object 20"/>
          <p:cNvSpPr/>
          <p:nvPr/>
        </p:nvSpPr>
        <p:spPr>
          <a:xfrm>
            <a:off x="3679673" y="1585348"/>
            <a:ext cx="2527300" cy="223520"/>
          </a:xfrm>
          <a:custGeom>
            <a:avLst/>
            <a:gdLst/>
            <a:ahLst/>
            <a:cxnLst/>
            <a:rect l="l" t="t" r="r" b="b"/>
            <a:pathLst>
              <a:path w="2527300" h="223519">
                <a:moveTo>
                  <a:pt x="2526967" y="0"/>
                </a:moveTo>
                <a:lnTo>
                  <a:pt x="0" y="223269"/>
                </a:lnTo>
              </a:path>
            </a:pathLst>
          </a:custGeom>
          <a:ln w="9524">
            <a:solidFill>
              <a:srgbClr val="0000FF"/>
            </a:solidFill>
          </a:ln>
        </p:spPr>
        <p:txBody>
          <a:bodyPr wrap="square" lIns="0" tIns="0" rIns="0" bIns="0" rtlCol="0"/>
          <a:lstStyle/>
          <a:p>
            <a:endParaRPr/>
          </a:p>
        </p:txBody>
      </p:sp>
      <p:sp>
        <p:nvSpPr>
          <p:cNvPr id="21" name="object 21"/>
          <p:cNvSpPr/>
          <p:nvPr/>
        </p:nvSpPr>
        <p:spPr>
          <a:xfrm>
            <a:off x="3636615" y="1792945"/>
            <a:ext cx="44450" cy="31750"/>
          </a:xfrm>
          <a:custGeom>
            <a:avLst/>
            <a:gdLst/>
            <a:ahLst/>
            <a:cxnLst/>
            <a:rect l="l" t="t" r="r" b="b"/>
            <a:pathLst>
              <a:path w="44450" h="31750">
                <a:moveTo>
                  <a:pt x="44442" y="31344"/>
                </a:moveTo>
                <a:lnTo>
                  <a:pt x="0" y="19477"/>
                </a:lnTo>
                <a:lnTo>
                  <a:pt x="41672" y="0"/>
                </a:lnTo>
                <a:lnTo>
                  <a:pt x="44442" y="31344"/>
                </a:lnTo>
                <a:close/>
              </a:path>
            </a:pathLst>
          </a:custGeom>
          <a:solidFill>
            <a:srgbClr val="0000FF"/>
          </a:solidFill>
        </p:spPr>
        <p:txBody>
          <a:bodyPr wrap="square" lIns="0" tIns="0" rIns="0" bIns="0" rtlCol="0"/>
          <a:lstStyle/>
          <a:p>
            <a:endParaRPr/>
          </a:p>
        </p:txBody>
      </p:sp>
      <p:sp>
        <p:nvSpPr>
          <p:cNvPr id="22" name="object 22"/>
          <p:cNvSpPr/>
          <p:nvPr/>
        </p:nvSpPr>
        <p:spPr>
          <a:xfrm>
            <a:off x="3636615" y="1792945"/>
            <a:ext cx="44450" cy="31750"/>
          </a:xfrm>
          <a:custGeom>
            <a:avLst/>
            <a:gdLst/>
            <a:ahLst/>
            <a:cxnLst/>
            <a:rect l="l" t="t" r="r" b="b"/>
            <a:pathLst>
              <a:path w="44450" h="31750">
                <a:moveTo>
                  <a:pt x="41672" y="0"/>
                </a:moveTo>
                <a:lnTo>
                  <a:pt x="0" y="19477"/>
                </a:lnTo>
                <a:lnTo>
                  <a:pt x="44442" y="31344"/>
                </a:lnTo>
                <a:lnTo>
                  <a:pt x="41672" y="0"/>
                </a:lnTo>
                <a:close/>
              </a:path>
            </a:pathLst>
          </a:custGeom>
          <a:ln w="9524">
            <a:solidFill>
              <a:srgbClr val="0000FF"/>
            </a:solidFill>
          </a:ln>
        </p:spPr>
        <p:txBody>
          <a:bodyPr wrap="square" lIns="0" tIns="0" rIns="0" bIns="0" rtlCol="0"/>
          <a:lstStyle/>
          <a:p>
            <a:endParaRPr/>
          </a:p>
        </p:txBody>
      </p:sp>
      <p:sp>
        <p:nvSpPr>
          <p:cNvPr id="23" name="object 23"/>
          <p:cNvSpPr txBox="1"/>
          <p:nvPr/>
        </p:nvSpPr>
        <p:spPr>
          <a:xfrm>
            <a:off x="1681926"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
        <p:nvSpPr>
          <p:cNvPr id="24" name="object 24"/>
          <p:cNvSpPr txBox="1"/>
          <p:nvPr/>
        </p:nvSpPr>
        <p:spPr>
          <a:xfrm>
            <a:off x="3199900" y="4668538"/>
            <a:ext cx="280035" cy="269304"/>
          </a:xfrm>
          <a:prstGeom prst="rect">
            <a:avLst/>
          </a:prstGeom>
        </p:spPr>
        <p:txBody>
          <a:bodyPr vert="horz" wrap="square" lIns="0" tIns="0" rIns="0" bIns="0" rtlCol="0">
            <a:spAutoFit/>
          </a:bodyPr>
          <a:lstStyle/>
          <a:p>
            <a:pPr marL="12700">
              <a:lnSpc>
                <a:spcPts val="2090"/>
              </a:lnSpc>
            </a:pPr>
            <a:r>
              <a:rPr spc="-5" dirty="0">
                <a:latin typeface="Arial"/>
                <a:cs typeface="Arial"/>
              </a:rPr>
              <a:t>32</a:t>
            </a:r>
            <a:endParaRPr>
              <a:latin typeface="Arial"/>
              <a:cs typeface="Arial"/>
            </a:endParaRPr>
          </a:p>
        </p:txBody>
      </p:sp>
      <p:sp>
        <p:nvSpPr>
          <p:cNvPr id="25" name="object 25"/>
          <p:cNvSpPr txBox="1"/>
          <p:nvPr/>
        </p:nvSpPr>
        <p:spPr>
          <a:xfrm>
            <a:off x="2605484" y="5060167"/>
            <a:ext cx="153035" cy="269304"/>
          </a:xfrm>
          <a:prstGeom prst="rect">
            <a:avLst/>
          </a:prstGeom>
        </p:spPr>
        <p:txBody>
          <a:bodyPr vert="horz" wrap="square" lIns="0" tIns="0" rIns="0" bIns="0" rtlCol="0">
            <a:spAutoFit/>
          </a:bodyPr>
          <a:lstStyle/>
          <a:p>
            <a:pPr marL="12700">
              <a:lnSpc>
                <a:spcPts val="2090"/>
              </a:lnSpc>
            </a:pPr>
            <a:r>
              <a:rPr dirty="0">
                <a:latin typeface="Arial"/>
                <a:cs typeface="Arial"/>
              </a:rPr>
              <a:t>3</a:t>
            </a:r>
            <a:endParaRPr>
              <a:latin typeface="Arial"/>
              <a:cs typeface="Arial"/>
            </a:endParaRPr>
          </a:p>
        </p:txBody>
      </p:sp>
    </p:spTree>
    <p:extLst>
      <p:ext uri="{BB962C8B-B14F-4D97-AF65-F5344CB8AC3E}">
        <p14:creationId xmlns:p14="http://schemas.microsoft.com/office/powerpoint/2010/main" val="199186182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162396" y="3170794"/>
            <a:ext cx="132080" cy="663575"/>
          </a:xfrm>
          <a:custGeom>
            <a:avLst/>
            <a:gdLst/>
            <a:ahLst/>
            <a:cxnLst/>
            <a:rect l="l" t="t" r="r" b="b"/>
            <a:pathLst>
              <a:path w="132080" h="663575">
                <a:moveTo>
                  <a:pt x="0" y="0"/>
                </a:moveTo>
                <a:lnTo>
                  <a:pt x="131602" y="0"/>
                </a:lnTo>
                <a:lnTo>
                  <a:pt x="131602" y="663201"/>
                </a:lnTo>
                <a:lnTo>
                  <a:pt x="0" y="663201"/>
                </a:lnTo>
                <a:lnTo>
                  <a:pt x="0" y="0"/>
                </a:lnTo>
                <a:close/>
              </a:path>
            </a:pathLst>
          </a:custGeom>
          <a:solidFill>
            <a:srgbClr val="C8DAF7"/>
          </a:solidFill>
        </p:spPr>
        <p:txBody>
          <a:bodyPr wrap="square" lIns="0" tIns="0" rIns="0" bIns="0" rtlCol="0"/>
          <a:lstStyle/>
          <a:p>
            <a:endParaRPr/>
          </a:p>
        </p:txBody>
      </p:sp>
      <p:sp>
        <p:nvSpPr>
          <p:cNvPr id="3" name="object 3"/>
          <p:cNvSpPr/>
          <p:nvPr/>
        </p:nvSpPr>
        <p:spPr>
          <a:xfrm>
            <a:off x="3293998" y="3020097"/>
            <a:ext cx="151130" cy="814069"/>
          </a:xfrm>
          <a:custGeom>
            <a:avLst/>
            <a:gdLst/>
            <a:ahLst/>
            <a:cxnLst/>
            <a:rect l="l" t="t" r="r" b="b"/>
            <a:pathLst>
              <a:path w="151130" h="814069">
                <a:moveTo>
                  <a:pt x="0" y="813898"/>
                </a:moveTo>
                <a:lnTo>
                  <a:pt x="0" y="150697"/>
                </a:lnTo>
                <a:lnTo>
                  <a:pt x="150697" y="0"/>
                </a:lnTo>
                <a:lnTo>
                  <a:pt x="150697" y="663198"/>
                </a:lnTo>
                <a:lnTo>
                  <a:pt x="0" y="813898"/>
                </a:lnTo>
                <a:close/>
              </a:path>
            </a:pathLst>
          </a:custGeom>
          <a:solidFill>
            <a:srgbClr val="A0AEC6"/>
          </a:solidFill>
        </p:spPr>
        <p:txBody>
          <a:bodyPr wrap="square" lIns="0" tIns="0" rIns="0" bIns="0" rtlCol="0"/>
          <a:lstStyle/>
          <a:p>
            <a:endParaRPr/>
          </a:p>
        </p:txBody>
      </p:sp>
      <p:sp>
        <p:nvSpPr>
          <p:cNvPr id="4" name="object 4"/>
          <p:cNvSpPr/>
          <p:nvPr/>
        </p:nvSpPr>
        <p:spPr>
          <a:xfrm>
            <a:off x="3162398" y="3020095"/>
            <a:ext cx="282575" cy="151130"/>
          </a:xfrm>
          <a:custGeom>
            <a:avLst/>
            <a:gdLst/>
            <a:ahLst/>
            <a:cxnLst/>
            <a:rect l="l" t="t" r="r" b="b"/>
            <a:pathLst>
              <a:path w="282575" h="151130">
                <a:moveTo>
                  <a:pt x="131602" y="150697"/>
                </a:moveTo>
                <a:lnTo>
                  <a:pt x="0" y="150697"/>
                </a:lnTo>
                <a:lnTo>
                  <a:pt x="150697" y="0"/>
                </a:lnTo>
                <a:lnTo>
                  <a:pt x="282299" y="0"/>
                </a:lnTo>
                <a:lnTo>
                  <a:pt x="131602" y="150697"/>
                </a:lnTo>
                <a:close/>
              </a:path>
            </a:pathLst>
          </a:custGeom>
          <a:solidFill>
            <a:srgbClr val="D3E1F9"/>
          </a:solidFill>
        </p:spPr>
        <p:txBody>
          <a:bodyPr wrap="square" lIns="0" tIns="0" rIns="0" bIns="0" rtlCol="0"/>
          <a:lstStyle/>
          <a:p>
            <a:endParaRPr/>
          </a:p>
        </p:txBody>
      </p:sp>
      <p:sp>
        <p:nvSpPr>
          <p:cNvPr id="5" name="object 5"/>
          <p:cNvSpPr/>
          <p:nvPr/>
        </p:nvSpPr>
        <p:spPr>
          <a:xfrm>
            <a:off x="3162398" y="3020097"/>
            <a:ext cx="282575" cy="814069"/>
          </a:xfrm>
          <a:custGeom>
            <a:avLst/>
            <a:gdLst/>
            <a:ahLst/>
            <a:cxnLst/>
            <a:rect l="l" t="t" r="r" b="b"/>
            <a:pathLst>
              <a:path w="282575" h="814069">
                <a:moveTo>
                  <a:pt x="0" y="150697"/>
                </a:moveTo>
                <a:lnTo>
                  <a:pt x="150697" y="0"/>
                </a:lnTo>
                <a:lnTo>
                  <a:pt x="282299" y="0"/>
                </a:lnTo>
                <a:lnTo>
                  <a:pt x="282299" y="663198"/>
                </a:lnTo>
                <a:lnTo>
                  <a:pt x="131602" y="813898"/>
                </a:lnTo>
                <a:lnTo>
                  <a:pt x="0" y="813898"/>
                </a:lnTo>
                <a:lnTo>
                  <a:pt x="0" y="150697"/>
                </a:lnTo>
                <a:close/>
              </a:path>
            </a:pathLst>
          </a:custGeom>
          <a:ln w="19049">
            <a:solidFill>
              <a:srgbClr val="000000"/>
            </a:solidFill>
          </a:ln>
        </p:spPr>
        <p:txBody>
          <a:bodyPr wrap="square" lIns="0" tIns="0" rIns="0" bIns="0" rtlCol="0"/>
          <a:lstStyle/>
          <a:p>
            <a:endParaRPr/>
          </a:p>
        </p:txBody>
      </p:sp>
      <p:sp>
        <p:nvSpPr>
          <p:cNvPr id="6" name="object 6"/>
          <p:cNvSpPr/>
          <p:nvPr/>
        </p:nvSpPr>
        <p:spPr>
          <a:xfrm>
            <a:off x="3162398" y="3020095"/>
            <a:ext cx="282575" cy="151130"/>
          </a:xfrm>
          <a:custGeom>
            <a:avLst/>
            <a:gdLst/>
            <a:ahLst/>
            <a:cxnLst/>
            <a:rect l="l" t="t" r="r" b="b"/>
            <a:pathLst>
              <a:path w="282575" h="151130">
                <a:moveTo>
                  <a:pt x="0" y="150697"/>
                </a:moveTo>
                <a:lnTo>
                  <a:pt x="131602" y="150697"/>
                </a:lnTo>
                <a:lnTo>
                  <a:pt x="282299" y="0"/>
                </a:lnTo>
              </a:path>
            </a:pathLst>
          </a:custGeom>
          <a:ln w="19049">
            <a:solidFill>
              <a:srgbClr val="000000"/>
            </a:solidFill>
          </a:ln>
        </p:spPr>
        <p:txBody>
          <a:bodyPr wrap="square" lIns="0" tIns="0" rIns="0" bIns="0" rtlCol="0"/>
          <a:lstStyle/>
          <a:p>
            <a:endParaRPr/>
          </a:p>
        </p:txBody>
      </p:sp>
      <p:sp>
        <p:nvSpPr>
          <p:cNvPr id="7" name="object 7"/>
          <p:cNvSpPr/>
          <p:nvPr/>
        </p:nvSpPr>
        <p:spPr>
          <a:xfrm>
            <a:off x="3293998" y="3170794"/>
            <a:ext cx="0" cy="663575"/>
          </a:xfrm>
          <a:custGeom>
            <a:avLst/>
            <a:gdLst/>
            <a:ahLst/>
            <a:cxnLst/>
            <a:rect l="l" t="t" r="r" b="b"/>
            <a:pathLst>
              <a:path h="663575">
                <a:moveTo>
                  <a:pt x="0" y="0"/>
                </a:moveTo>
                <a:lnTo>
                  <a:pt x="0" y="663201"/>
                </a:lnTo>
              </a:path>
            </a:pathLst>
          </a:custGeom>
          <a:ln w="19049">
            <a:solidFill>
              <a:srgbClr val="000000"/>
            </a:solidFill>
          </a:ln>
        </p:spPr>
        <p:txBody>
          <a:bodyPr wrap="square" lIns="0" tIns="0" rIns="0" bIns="0" rtlCol="0"/>
          <a:lstStyle/>
          <a:p>
            <a:endParaRPr/>
          </a:p>
        </p:txBody>
      </p:sp>
      <p:sp>
        <p:nvSpPr>
          <p:cNvPr id="8" name="object 8"/>
          <p:cNvSpPr/>
          <p:nvPr/>
        </p:nvSpPr>
        <p:spPr>
          <a:xfrm>
            <a:off x="4758645" y="3285897"/>
            <a:ext cx="282575" cy="282575"/>
          </a:xfrm>
          <a:custGeom>
            <a:avLst/>
            <a:gdLst/>
            <a:ahLst/>
            <a:cxnLst/>
            <a:rect l="l" t="t" r="r" b="b"/>
            <a:pathLst>
              <a:path w="282575" h="282575">
                <a:moveTo>
                  <a:pt x="141149" y="282299"/>
                </a:moveTo>
                <a:lnTo>
                  <a:pt x="96537" y="275103"/>
                </a:lnTo>
                <a:lnTo>
                  <a:pt x="57790" y="255064"/>
                </a:lnTo>
                <a:lnTo>
                  <a:pt x="27235" y="224508"/>
                </a:lnTo>
                <a:lnTo>
                  <a:pt x="7196" y="185762"/>
                </a:lnTo>
                <a:lnTo>
                  <a:pt x="0" y="141149"/>
                </a:lnTo>
                <a:lnTo>
                  <a:pt x="7196" y="96535"/>
                </a:lnTo>
                <a:lnTo>
                  <a:pt x="27235" y="57788"/>
                </a:lnTo>
                <a:lnTo>
                  <a:pt x="57790" y="27233"/>
                </a:lnTo>
                <a:lnTo>
                  <a:pt x="96537" y="7195"/>
                </a:lnTo>
                <a:lnTo>
                  <a:pt x="141149" y="0"/>
                </a:lnTo>
                <a:lnTo>
                  <a:pt x="168812" y="2737"/>
                </a:lnTo>
                <a:lnTo>
                  <a:pt x="219460" y="23714"/>
                </a:lnTo>
                <a:lnTo>
                  <a:pt x="258579" y="62841"/>
                </a:lnTo>
                <a:lnTo>
                  <a:pt x="279561" y="113488"/>
                </a:lnTo>
                <a:lnTo>
                  <a:pt x="282299" y="141149"/>
                </a:lnTo>
                <a:lnTo>
                  <a:pt x="275103" y="185762"/>
                </a:lnTo>
                <a:lnTo>
                  <a:pt x="255064" y="224508"/>
                </a:lnTo>
                <a:lnTo>
                  <a:pt x="224508" y="255064"/>
                </a:lnTo>
                <a:lnTo>
                  <a:pt x="185762" y="275103"/>
                </a:lnTo>
                <a:lnTo>
                  <a:pt x="141149" y="282299"/>
                </a:lnTo>
                <a:close/>
              </a:path>
            </a:pathLst>
          </a:custGeom>
          <a:solidFill>
            <a:srgbClr val="C8DAF7"/>
          </a:solidFill>
        </p:spPr>
        <p:txBody>
          <a:bodyPr wrap="square" lIns="0" tIns="0" rIns="0" bIns="0" rtlCol="0"/>
          <a:lstStyle/>
          <a:p>
            <a:endParaRPr/>
          </a:p>
        </p:txBody>
      </p:sp>
      <p:sp>
        <p:nvSpPr>
          <p:cNvPr id="9" name="object 9"/>
          <p:cNvSpPr/>
          <p:nvPr/>
        </p:nvSpPr>
        <p:spPr>
          <a:xfrm>
            <a:off x="4758645" y="3285897"/>
            <a:ext cx="282575" cy="282575"/>
          </a:xfrm>
          <a:custGeom>
            <a:avLst/>
            <a:gdLst/>
            <a:ahLst/>
            <a:cxnLst/>
            <a:rect l="l" t="t" r="r" b="b"/>
            <a:pathLst>
              <a:path w="282575" h="282575">
                <a:moveTo>
                  <a:pt x="0" y="141149"/>
                </a:moveTo>
                <a:lnTo>
                  <a:pt x="7196" y="96535"/>
                </a:lnTo>
                <a:lnTo>
                  <a:pt x="27235" y="57788"/>
                </a:lnTo>
                <a:lnTo>
                  <a:pt x="57790" y="27233"/>
                </a:lnTo>
                <a:lnTo>
                  <a:pt x="96537" y="7195"/>
                </a:lnTo>
                <a:lnTo>
                  <a:pt x="141149" y="0"/>
                </a:lnTo>
                <a:lnTo>
                  <a:pt x="195165" y="10744"/>
                </a:lnTo>
                <a:lnTo>
                  <a:pt x="240949" y="41342"/>
                </a:lnTo>
                <a:lnTo>
                  <a:pt x="271552" y="87137"/>
                </a:lnTo>
                <a:lnTo>
                  <a:pt x="282299" y="141149"/>
                </a:lnTo>
                <a:lnTo>
                  <a:pt x="275103" y="185762"/>
                </a:lnTo>
                <a:lnTo>
                  <a:pt x="255064" y="224508"/>
                </a:lnTo>
                <a:lnTo>
                  <a:pt x="224508" y="255064"/>
                </a:lnTo>
                <a:lnTo>
                  <a:pt x="185762" y="275103"/>
                </a:lnTo>
                <a:lnTo>
                  <a:pt x="141149" y="282299"/>
                </a:lnTo>
                <a:lnTo>
                  <a:pt x="96537" y="275103"/>
                </a:lnTo>
                <a:lnTo>
                  <a:pt x="57790" y="255064"/>
                </a:lnTo>
                <a:lnTo>
                  <a:pt x="27235" y="224508"/>
                </a:lnTo>
                <a:lnTo>
                  <a:pt x="7196" y="185762"/>
                </a:lnTo>
                <a:lnTo>
                  <a:pt x="0" y="141149"/>
                </a:lnTo>
                <a:close/>
              </a:path>
            </a:pathLst>
          </a:custGeom>
          <a:ln w="19049">
            <a:solidFill>
              <a:srgbClr val="000000"/>
            </a:solidFill>
          </a:ln>
        </p:spPr>
        <p:txBody>
          <a:bodyPr wrap="square" lIns="0" tIns="0" rIns="0" bIns="0" rtlCol="0"/>
          <a:lstStyle/>
          <a:p>
            <a:endParaRPr/>
          </a:p>
        </p:txBody>
      </p:sp>
      <p:sp>
        <p:nvSpPr>
          <p:cNvPr id="10" name="object 10"/>
          <p:cNvSpPr/>
          <p:nvPr/>
        </p:nvSpPr>
        <p:spPr>
          <a:xfrm>
            <a:off x="3269146" y="3427046"/>
            <a:ext cx="1489710" cy="399415"/>
          </a:xfrm>
          <a:custGeom>
            <a:avLst/>
            <a:gdLst/>
            <a:ahLst/>
            <a:cxnLst/>
            <a:rect l="l" t="t" r="r" b="b"/>
            <a:pathLst>
              <a:path w="1489710" h="399414">
                <a:moveTo>
                  <a:pt x="0" y="398999"/>
                </a:moveTo>
                <a:lnTo>
                  <a:pt x="1489496" y="0"/>
                </a:lnTo>
              </a:path>
            </a:pathLst>
          </a:custGeom>
          <a:ln w="19049">
            <a:solidFill>
              <a:srgbClr val="000000"/>
            </a:solidFill>
          </a:ln>
        </p:spPr>
        <p:txBody>
          <a:bodyPr wrap="square" lIns="0" tIns="0" rIns="0" bIns="0" rtlCol="0"/>
          <a:lstStyle/>
          <a:p>
            <a:endParaRPr/>
          </a:p>
        </p:txBody>
      </p:sp>
      <p:sp>
        <p:nvSpPr>
          <p:cNvPr id="11" name="object 11"/>
          <p:cNvSpPr/>
          <p:nvPr/>
        </p:nvSpPr>
        <p:spPr>
          <a:xfrm>
            <a:off x="3288648" y="3189745"/>
            <a:ext cx="1470025" cy="237490"/>
          </a:xfrm>
          <a:custGeom>
            <a:avLst/>
            <a:gdLst/>
            <a:ahLst/>
            <a:cxnLst/>
            <a:rect l="l" t="t" r="r" b="b"/>
            <a:pathLst>
              <a:path w="1470025" h="237489">
                <a:moveTo>
                  <a:pt x="0" y="0"/>
                </a:moveTo>
                <a:lnTo>
                  <a:pt x="1469997" y="237299"/>
                </a:lnTo>
              </a:path>
            </a:pathLst>
          </a:custGeom>
          <a:ln w="19049">
            <a:solidFill>
              <a:srgbClr val="000000"/>
            </a:solidFill>
          </a:ln>
        </p:spPr>
        <p:txBody>
          <a:bodyPr wrap="square" lIns="0" tIns="0" rIns="0" bIns="0" rtlCol="0"/>
          <a:lstStyle/>
          <a:p>
            <a:endParaRPr/>
          </a:p>
        </p:txBody>
      </p:sp>
      <p:sp>
        <p:nvSpPr>
          <p:cNvPr id="12" name="object 12"/>
          <p:cNvSpPr/>
          <p:nvPr/>
        </p:nvSpPr>
        <p:spPr>
          <a:xfrm>
            <a:off x="3424848" y="3040347"/>
            <a:ext cx="1334135" cy="386715"/>
          </a:xfrm>
          <a:custGeom>
            <a:avLst/>
            <a:gdLst/>
            <a:ahLst/>
            <a:cxnLst/>
            <a:rect l="l" t="t" r="r" b="b"/>
            <a:pathLst>
              <a:path w="1334135" h="386714">
                <a:moveTo>
                  <a:pt x="0" y="0"/>
                </a:moveTo>
                <a:lnTo>
                  <a:pt x="1333797" y="386699"/>
                </a:lnTo>
              </a:path>
            </a:pathLst>
          </a:custGeom>
          <a:ln w="19049">
            <a:solidFill>
              <a:srgbClr val="000000"/>
            </a:solidFill>
          </a:ln>
        </p:spPr>
        <p:txBody>
          <a:bodyPr wrap="square" lIns="0" tIns="0" rIns="0" bIns="0" rtlCol="0"/>
          <a:lstStyle/>
          <a:p>
            <a:endParaRPr/>
          </a:p>
        </p:txBody>
      </p:sp>
      <p:sp>
        <p:nvSpPr>
          <p:cNvPr id="13" name="object 13"/>
          <p:cNvSpPr/>
          <p:nvPr/>
        </p:nvSpPr>
        <p:spPr>
          <a:xfrm>
            <a:off x="3450946" y="3427044"/>
            <a:ext cx="1308100" cy="250190"/>
          </a:xfrm>
          <a:custGeom>
            <a:avLst/>
            <a:gdLst/>
            <a:ahLst/>
            <a:cxnLst/>
            <a:rect l="l" t="t" r="r" b="b"/>
            <a:pathLst>
              <a:path w="1308100" h="250189">
                <a:moveTo>
                  <a:pt x="0" y="249599"/>
                </a:moveTo>
                <a:lnTo>
                  <a:pt x="1307697" y="0"/>
                </a:lnTo>
              </a:path>
            </a:pathLst>
          </a:custGeom>
          <a:ln w="19049">
            <a:solidFill>
              <a:srgbClr val="000000"/>
            </a:solidFill>
          </a:ln>
        </p:spPr>
        <p:txBody>
          <a:bodyPr wrap="square" lIns="0" tIns="0" rIns="0" bIns="0" rtlCol="0"/>
          <a:lstStyle/>
          <a:p>
            <a:endParaRPr/>
          </a:p>
        </p:txBody>
      </p:sp>
      <p:sp>
        <p:nvSpPr>
          <p:cNvPr id="14" name="object 14"/>
          <p:cNvSpPr txBox="1"/>
          <p:nvPr/>
        </p:nvSpPr>
        <p:spPr>
          <a:xfrm>
            <a:off x="3431519" y="4411969"/>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32</a:t>
            </a:r>
            <a:endParaRPr>
              <a:latin typeface="Arial"/>
              <a:cs typeface="Arial"/>
            </a:endParaRPr>
          </a:p>
        </p:txBody>
      </p:sp>
      <p:sp>
        <p:nvSpPr>
          <p:cNvPr id="15" name="object 15"/>
          <p:cNvSpPr txBox="1">
            <a:spLocks noGrp="1"/>
          </p:cNvSpPr>
          <p:nvPr>
            <p:ph type="title"/>
          </p:nvPr>
        </p:nvSpPr>
        <p:spPr>
          <a:xfrm>
            <a:off x="1717899" y="665875"/>
            <a:ext cx="3094990" cy="1120820"/>
          </a:xfrm>
          <a:prstGeom prst="rect">
            <a:avLst/>
          </a:prstGeom>
        </p:spPr>
        <p:txBody>
          <a:bodyPr vert="horz" wrap="square" lIns="0" tIns="12700" rIns="0" bIns="0" rtlCol="0" anchor="ctr">
            <a:spAutoFit/>
          </a:bodyPr>
          <a:lstStyle/>
          <a:p>
            <a:pPr marL="12700">
              <a:spcBef>
                <a:spcPts val="100"/>
              </a:spcBef>
            </a:pPr>
            <a:r>
              <a:rPr spc="-5" dirty="0"/>
              <a:t>Convolution</a:t>
            </a:r>
            <a:r>
              <a:rPr spc="-85" dirty="0"/>
              <a:t> </a:t>
            </a:r>
            <a:r>
              <a:rPr spc="-5" dirty="0"/>
              <a:t>Layer</a:t>
            </a:r>
          </a:p>
        </p:txBody>
      </p:sp>
      <p:sp>
        <p:nvSpPr>
          <p:cNvPr id="16" name="object 16"/>
          <p:cNvSpPr/>
          <p:nvPr/>
        </p:nvSpPr>
        <p:spPr>
          <a:xfrm>
            <a:off x="2745872" y="2791325"/>
            <a:ext cx="213360" cy="2014855"/>
          </a:xfrm>
          <a:custGeom>
            <a:avLst/>
            <a:gdLst/>
            <a:ahLst/>
            <a:cxnLst/>
            <a:rect l="l" t="t" r="r" b="b"/>
            <a:pathLst>
              <a:path w="213359" h="2014854">
                <a:moveTo>
                  <a:pt x="0" y="0"/>
                </a:moveTo>
                <a:lnTo>
                  <a:pt x="213172" y="0"/>
                </a:lnTo>
                <a:lnTo>
                  <a:pt x="213172" y="2014668"/>
                </a:lnTo>
                <a:lnTo>
                  <a:pt x="0" y="2014668"/>
                </a:lnTo>
                <a:lnTo>
                  <a:pt x="0" y="0"/>
                </a:lnTo>
                <a:close/>
              </a:path>
            </a:pathLst>
          </a:custGeom>
          <a:solidFill>
            <a:srgbClr val="F4CCCC">
              <a:alpha val="51919"/>
            </a:srgbClr>
          </a:solidFill>
        </p:spPr>
        <p:txBody>
          <a:bodyPr wrap="square" lIns="0" tIns="0" rIns="0" bIns="0" rtlCol="0"/>
          <a:lstStyle/>
          <a:p>
            <a:endParaRPr/>
          </a:p>
        </p:txBody>
      </p:sp>
      <p:sp>
        <p:nvSpPr>
          <p:cNvPr id="17" name="object 17"/>
          <p:cNvSpPr/>
          <p:nvPr/>
        </p:nvSpPr>
        <p:spPr>
          <a:xfrm>
            <a:off x="2959046" y="2048097"/>
            <a:ext cx="743585" cy="2758440"/>
          </a:xfrm>
          <a:custGeom>
            <a:avLst/>
            <a:gdLst/>
            <a:ahLst/>
            <a:cxnLst/>
            <a:rect l="l" t="t" r="r" b="b"/>
            <a:pathLst>
              <a:path w="743585" h="2758440">
                <a:moveTo>
                  <a:pt x="0" y="2757894"/>
                </a:moveTo>
                <a:lnTo>
                  <a:pt x="0" y="743226"/>
                </a:lnTo>
                <a:lnTo>
                  <a:pt x="743226" y="0"/>
                </a:lnTo>
                <a:lnTo>
                  <a:pt x="743226" y="2014670"/>
                </a:lnTo>
                <a:lnTo>
                  <a:pt x="0" y="2757894"/>
                </a:lnTo>
                <a:close/>
              </a:path>
            </a:pathLst>
          </a:custGeom>
          <a:solidFill>
            <a:srgbClr val="C3A3A3">
              <a:alpha val="51919"/>
            </a:srgbClr>
          </a:solidFill>
        </p:spPr>
        <p:txBody>
          <a:bodyPr wrap="square" lIns="0" tIns="0" rIns="0" bIns="0" rtlCol="0"/>
          <a:lstStyle/>
          <a:p>
            <a:endParaRPr/>
          </a:p>
        </p:txBody>
      </p:sp>
      <p:sp>
        <p:nvSpPr>
          <p:cNvPr id="18" name="object 18"/>
          <p:cNvSpPr/>
          <p:nvPr/>
        </p:nvSpPr>
        <p:spPr>
          <a:xfrm>
            <a:off x="2745872" y="2048099"/>
            <a:ext cx="956944" cy="743585"/>
          </a:xfrm>
          <a:custGeom>
            <a:avLst/>
            <a:gdLst/>
            <a:ahLst/>
            <a:cxnLst/>
            <a:rect l="l" t="t" r="r" b="b"/>
            <a:pathLst>
              <a:path w="956944" h="743585">
                <a:moveTo>
                  <a:pt x="213172" y="743226"/>
                </a:moveTo>
                <a:lnTo>
                  <a:pt x="0" y="743226"/>
                </a:lnTo>
                <a:lnTo>
                  <a:pt x="743226" y="0"/>
                </a:lnTo>
                <a:lnTo>
                  <a:pt x="956398" y="0"/>
                </a:lnTo>
                <a:lnTo>
                  <a:pt x="213172" y="743226"/>
                </a:lnTo>
                <a:close/>
              </a:path>
            </a:pathLst>
          </a:custGeom>
          <a:solidFill>
            <a:srgbClr val="F6D6D6">
              <a:alpha val="51919"/>
            </a:srgbClr>
          </a:solidFill>
        </p:spPr>
        <p:txBody>
          <a:bodyPr wrap="square" lIns="0" tIns="0" rIns="0" bIns="0" rtlCol="0"/>
          <a:lstStyle/>
          <a:p>
            <a:endParaRPr/>
          </a:p>
        </p:txBody>
      </p:sp>
      <p:sp>
        <p:nvSpPr>
          <p:cNvPr id="19" name="object 19"/>
          <p:cNvSpPr/>
          <p:nvPr/>
        </p:nvSpPr>
        <p:spPr>
          <a:xfrm>
            <a:off x="2745872" y="2048097"/>
            <a:ext cx="956944" cy="2758440"/>
          </a:xfrm>
          <a:custGeom>
            <a:avLst/>
            <a:gdLst/>
            <a:ahLst/>
            <a:cxnLst/>
            <a:rect l="l" t="t" r="r" b="b"/>
            <a:pathLst>
              <a:path w="956944" h="2758440">
                <a:moveTo>
                  <a:pt x="0" y="743226"/>
                </a:moveTo>
                <a:lnTo>
                  <a:pt x="743226" y="0"/>
                </a:lnTo>
                <a:lnTo>
                  <a:pt x="956398" y="0"/>
                </a:lnTo>
                <a:lnTo>
                  <a:pt x="956398" y="2014670"/>
                </a:lnTo>
                <a:lnTo>
                  <a:pt x="213172"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20" name="object 20"/>
          <p:cNvSpPr/>
          <p:nvPr/>
        </p:nvSpPr>
        <p:spPr>
          <a:xfrm>
            <a:off x="2745872" y="2048099"/>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21" name="object 21"/>
          <p:cNvSpPr/>
          <p:nvPr/>
        </p:nvSpPr>
        <p:spPr>
          <a:xfrm>
            <a:off x="2959044" y="2791325"/>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22" name="object 22"/>
          <p:cNvSpPr txBox="1"/>
          <p:nvPr/>
        </p:nvSpPr>
        <p:spPr>
          <a:xfrm>
            <a:off x="3795821" y="1686556"/>
            <a:ext cx="3372485" cy="964366"/>
          </a:xfrm>
          <a:prstGeom prst="rect">
            <a:avLst/>
          </a:prstGeom>
        </p:spPr>
        <p:txBody>
          <a:bodyPr vert="horz" wrap="square" lIns="0" tIns="27939" rIns="0" bIns="0" rtlCol="0">
            <a:spAutoFit/>
          </a:bodyPr>
          <a:lstStyle/>
          <a:p>
            <a:pPr marL="1293495" marR="5080">
              <a:lnSpc>
                <a:spcPts val="2850"/>
              </a:lnSpc>
              <a:spcBef>
                <a:spcPts val="219"/>
              </a:spcBef>
            </a:pPr>
            <a:r>
              <a:rPr sz="2400" spc="-5" dirty="0">
                <a:solidFill>
                  <a:srgbClr val="FF0000"/>
                </a:solidFill>
                <a:latin typeface="Arial"/>
                <a:cs typeface="Arial"/>
              </a:rPr>
              <a:t>32x32x3</a:t>
            </a:r>
            <a:r>
              <a:rPr sz="2400" spc="-95" dirty="0">
                <a:solidFill>
                  <a:srgbClr val="FF0000"/>
                </a:solidFill>
                <a:latin typeface="Arial"/>
                <a:cs typeface="Arial"/>
              </a:rPr>
              <a:t> </a:t>
            </a:r>
            <a:r>
              <a:rPr sz="2400" spc="-5" dirty="0">
                <a:solidFill>
                  <a:srgbClr val="FF0000"/>
                </a:solidFill>
                <a:latin typeface="Arial"/>
                <a:cs typeface="Arial"/>
              </a:rPr>
              <a:t>image  </a:t>
            </a:r>
            <a:r>
              <a:rPr sz="2400" spc="-5" dirty="0">
                <a:solidFill>
                  <a:srgbClr val="0000FF"/>
                </a:solidFill>
                <a:latin typeface="Arial"/>
                <a:cs typeface="Arial"/>
              </a:rPr>
              <a:t>5x5x3</a:t>
            </a:r>
            <a:r>
              <a:rPr sz="2400" spc="-20" dirty="0">
                <a:solidFill>
                  <a:srgbClr val="0000FF"/>
                </a:solidFill>
                <a:latin typeface="Arial"/>
                <a:cs typeface="Arial"/>
              </a:rPr>
              <a:t> </a:t>
            </a:r>
            <a:r>
              <a:rPr sz="2400" spc="-5" dirty="0">
                <a:solidFill>
                  <a:srgbClr val="0000FF"/>
                </a:solidFill>
                <a:latin typeface="Arial"/>
                <a:cs typeface="Arial"/>
              </a:rPr>
              <a:t>filter</a:t>
            </a:r>
            <a:endParaRPr sz="2400">
              <a:latin typeface="Arial"/>
              <a:cs typeface="Arial"/>
            </a:endParaRPr>
          </a:p>
          <a:p>
            <a:pPr marL="12700">
              <a:lnSpc>
                <a:spcPts val="1475"/>
              </a:lnSpc>
            </a:pPr>
            <a:r>
              <a:rPr spc="-5" dirty="0">
                <a:latin typeface="Arial"/>
                <a:cs typeface="Arial"/>
              </a:rPr>
              <a:t>32</a:t>
            </a:r>
            <a:endParaRPr>
              <a:latin typeface="Arial"/>
              <a:cs typeface="Arial"/>
            </a:endParaRPr>
          </a:p>
        </p:txBody>
      </p:sp>
      <p:sp>
        <p:nvSpPr>
          <p:cNvPr id="23" name="object 23"/>
          <p:cNvSpPr/>
          <p:nvPr/>
        </p:nvSpPr>
        <p:spPr>
          <a:xfrm>
            <a:off x="3928259" y="1867499"/>
            <a:ext cx="929005" cy="220345"/>
          </a:xfrm>
          <a:custGeom>
            <a:avLst/>
            <a:gdLst/>
            <a:ahLst/>
            <a:cxnLst/>
            <a:rect l="l" t="t" r="r" b="b"/>
            <a:pathLst>
              <a:path w="929004" h="220344">
                <a:moveTo>
                  <a:pt x="928685" y="0"/>
                </a:moveTo>
                <a:lnTo>
                  <a:pt x="0" y="219929"/>
                </a:lnTo>
              </a:path>
            </a:pathLst>
          </a:custGeom>
          <a:ln w="9524">
            <a:solidFill>
              <a:srgbClr val="FF0000"/>
            </a:solidFill>
          </a:ln>
        </p:spPr>
        <p:txBody>
          <a:bodyPr wrap="square" lIns="0" tIns="0" rIns="0" bIns="0" rtlCol="0"/>
          <a:lstStyle/>
          <a:p>
            <a:endParaRPr/>
          </a:p>
        </p:txBody>
      </p:sp>
      <p:sp>
        <p:nvSpPr>
          <p:cNvPr id="24" name="object 24"/>
          <p:cNvSpPr/>
          <p:nvPr/>
        </p:nvSpPr>
        <p:spPr>
          <a:xfrm>
            <a:off x="3886195" y="2072119"/>
            <a:ext cx="45720" cy="31115"/>
          </a:xfrm>
          <a:custGeom>
            <a:avLst/>
            <a:gdLst/>
            <a:ahLst/>
            <a:cxnLst/>
            <a:rect l="l" t="t" r="r" b="b"/>
            <a:pathLst>
              <a:path w="45719" h="31115">
                <a:moveTo>
                  <a:pt x="45687" y="30619"/>
                </a:moveTo>
                <a:lnTo>
                  <a:pt x="0" y="25269"/>
                </a:lnTo>
                <a:lnTo>
                  <a:pt x="38434" y="0"/>
                </a:lnTo>
                <a:lnTo>
                  <a:pt x="45687" y="30619"/>
                </a:lnTo>
                <a:close/>
              </a:path>
            </a:pathLst>
          </a:custGeom>
          <a:solidFill>
            <a:srgbClr val="FF0000"/>
          </a:solidFill>
        </p:spPr>
        <p:txBody>
          <a:bodyPr wrap="square" lIns="0" tIns="0" rIns="0" bIns="0" rtlCol="0"/>
          <a:lstStyle/>
          <a:p>
            <a:endParaRPr/>
          </a:p>
        </p:txBody>
      </p:sp>
      <p:sp>
        <p:nvSpPr>
          <p:cNvPr id="25" name="object 25"/>
          <p:cNvSpPr/>
          <p:nvPr/>
        </p:nvSpPr>
        <p:spPr>
          <a:xfrm>
            <a:off x="3886195" y="2072119"/>
            <a:ext cx="45720" cy="31115"/>
          </a:xfrm>
          <a:custGeom>
            <a:avLst/>
            <a:gdLst/>
            <a:ahLst/>
            <a:cxnLst/>
            <a:rect l="l" t="t" r="r" b="b"/>
            <a:pathLst>
              <a:path w="45719" h="31115">
                <a:moveTo>
                  <a:pt x="38434" y="0"/>
                </a:moveTo>
                <a:lnTo>
                  <a:pt x="0" y="25269"/>
                </a:lnTo>
                <a:lnTo>
                  <a:pt x="45687" y="30619"/>
                </a:lnTo>
                <a:lnTo>
                  <a:pt x="38434" y="0"/>
                </a:lnTo>
                <a:close/>
              </a:path>
            </a:pathLst>
          </a:custGeom>
          <a:ln w="9524">
            <a:solidFill>
              <a:srgbClr val="FF0000"/>
            </a:solidFill>
          </a:ln>
        </p:spPr>
        <p:txBody>
          <a:bodyPr wrap="square" lIns="0" tIns="0" rIns="0" bIns="0" rtlCol="0"/>
          <a:lstStyle/>
          <a:p>
            <a:endParaRPr/>
          </a:p>
        </p:txBody>
      </p:sp>
      <p:sp>
        <p:nvSpPr>
          <p:cNvPr id="26" name="object 26"/>
          <p:cNvSpPr/>
          <p:nvPr/>
        </p:nvSpPr>
        <p:spPr>
          <a:xfrm>
            <a:off x="3614910" y="2351022"/>
            <a:ext cx="1346200" cy="523240"/>
          </a:xfrm>
          <a:custGeom>
            <a:avLst/>
            <a:gdLst/>
            <a:ahLst/>
            <a:cxnLst/>
            <a:rect l="l" t="t" r="r" b="b"/>
            <a:pathLst>
              <a:path w="1346200" h="523239">
                <a:moveTo>
                  <a:pt x="1345632" y="0"/>
                </a:moveTo>
                <a:lnTo>
                  <a:pt x="0" y="523188"/>
                </a:lnTo>
              </a:path>
            </a:pathLst>
          </a:custGeom>
          <a:ln w="9524">
            <a:solidFill>
              <a:srgbClr val="0000FF"/>
            </a:solidFill>
          </a:ln>
        </p:spPr>
        <p:txBody>
          <a:bodyPr wrap="square" lIns="0" tIns="0" rIns="0" bIns="0" rtlCol="0"/>
          <a:lstStyle/>
          <a:p>
            <a:endParaRPr/>
          </a:p>
        </p:txBody>
      </p:sp>
      <p:sp>
        <p:nvSpPr>
          <p:cNvPr id="27" name="object 27"/>
          <p:cNvSpPr/>
          <p:nvPr/>
        </p:nvSpPr>
        <p:spPr>
          <a:xfrm>
            <a:off x="3574625" y="2859548"/>
            <a:ext cx="46355" cy="30480"/>
          </a:xfrm>
          <a:custGeom>
            <a:avLst/>
            <a:gdLst/>
            <a:ahLst/>
            <a:cxnLst/>
            <a:rect l="l" t="t" r="r" b="b"/>
            <a:pathLst>
              <a:path w="46355" h="30480">
                <a:moveTo>
                  <a:pt x="0" y="30327"/>
                </a:moveTo>
                <a:lnTo>
                  <a:pt x="34587" y="0"/>
                </a:lnTo>
                <a:lnTo>
                  <a:pt x="45989" y="29324"/>
                </a:lnTo>
                <a:lnTo>
                  <a:pt x="0" y="30327"/>
                </a:lnTo>
                <a:close/>
              </a:path>
            </a:pathLst>
          </a:custGeom>
          <a:solidFill>
            <a:srgbClr val="0000FF"/>
          </a:solidFill>
        </p:spPr>
        <p:txBody>
          <a:bodyPr wrap="square" lIns="0" tIns="0" rIns="0" bIns="0" rtlCol="0"/>
          <a:lstStyle/>
          <a:p>
            <a:endParaRPr/>
          </a:p>
        </p:txBody>
      </p:sp>
      <p:sp>
        <p:nvSpPr>
          <p:cNvPr id="28" name="object 28"/>
          <p:cNvSpPr/>
          <p:nvPr/>
        </p:nvSpPr>
        <p:spPr>
          <a:xfrm>
            <a:off x="3574625" y="2859548"/>
            <a:ext cx="46355" cy="30480"/>
          </a:xfrm>
          <a:custGeom>
            <a:avLst/>
            <a:gdLst/>
            <a:ahLst/>
            <a:cxnLst/>
            <a:rect l="l" t="t" r="r" b="b"/>
            <a:pathLst>
              <a:path w="46355" h="30480">
                <a:moveTo>
                  <a:pt x="34587" y="0"/>
                </a:moveTo>
                <a:lnTo>
                  <a:pt x="0" y="30327"/>
                </a:lnTo>
                <a:lnTo>
                  <a:pt x="45989" y="29324"/>
                </a:lnTo>
                <a:lnTo>
                  <a:pt x="34587" y="0"/>
                </a:lnTo>
                <a:close/>
              </a:path>
            </a:pathLst>
          </a:custGeom>
          <a:ln w="9524">
            <a:solidFill>
              <a:srgbClr val="0000FF"/>
            </a:solidFill>
          </a:ln>
        </p:spPr>
        <p:txBody>
          <a:bodyPr wrap="square" lIns="0" tIns="0" rIns="0" bIns="0" rtlCol="0"/>
          <a:lstStyle/>
          <a:p>
            <a:endParaRPr/>
          </a:p>
        </p:txBody>
      </p:sp>
      <p:sp>
        <p:nvSpPr>
          <p:cNvPr id="29" name="object 29"/>
          <p:cNvSpPr/>
          <p:nvPr/>
        </p:nvSpPr>
        <p:spPr>
          <a:xfrm>
            <a:off x="5152619" y="3742969"/>
            <a:ext cx="354965" cy="127000"/>
          </a:xfrm>
          <a:custGeom>
            <a:avLst/>
            <a:gdLst/>
            <a:ahLst/>
            <a:cxnLst/>
            <a:rect l="l" t="t" r="r" b="b"/>
            <a:pathLst>
              <a:path w="354964" h="127000">
                <a:moveTo>
                  <a:pt x="354474" y="126574"/>
                </a:moveTo>
                <a:lnTo>
                  <a:pt x="0" y="0"/>
                </a:lnTo>
              </a:path>
            </a:pathLst>
          </a:custGeom>
          <a:ln w="9524">
            <a:solidFill>
              <a:srgbClr val="000000"/>
            </a:solidFill>
          </a:ln>
        </p:spPr>
        <p:txBody>
          <a:bodyPr wrap="square" lIns="0" tIns="0" rIns="0" bIns="0" rtlCol="0"/>
          <a:lstStyle/>
          <a:p>
            <a:endParaRPr/>
          </a:p>
        </p:txBody>
      </p:sp>
      <p:sp>
        <p:nvSpPr>
          <p:cNvPr id="30" name="object 30"/>
          <p:cNvSpPr/>
          <p:nvPr/>
        </p:nvSpPr>
        <p:spPr>
          <a:xfrm>
            <a:off x="5111919" y="3728146"/>
            <a:ext cx="46355" cy="29845"/>
          </a:xfrm>
          <a:custGeom>
            <a:avLst/>
            <a:gdLst/>
            <a:ahLst/>
            <a:cxnLst/>
            <a:rect l="l" t="t" r="r" b="b"/>
            <a:pathLst>
              <a:path w="46354" h="29844">
                <a:moveTo>
                  <a:pt x="35399" y="29624"/>
                </a:moveTo>
                <a:lnTo>
                  <a:pt x="0" y="274"/>
                </a:lnTo>
                <a:lnTo>
                  <a:pt x="45974" y="0"/>
                </a:lnTo>
                <a:lnTo>
                  <a:pt x="35399" y="29624"/>
                </a:lnTo>
                <a:close/>
              </a:path>
            </a:pathLst>
          </a:custGeom>
          <a:solidFill>
            <a:srgbClr val="000000"/>
          </a:solidFill>
        </p:spPr>
        <p:txBody>
          <a:bodyPr wrap="square" lIns="0" tIns="0" rIns="0" bIns="0" rtlCol="0"/>
          <a:lstStyle/>
          <a:p>
            <a:endParaRPr/>
          </a:p>
        </p:txBody>
      </p:sp>
      <p:sp>
        <p:nvSpPr>
          <p:cNvPr id="31" name="object 31"/>
          <p:cNvSpPr/>
          <p:nvPr/>
        </p:nvSpPr>
        <p:spPr>
          <a:xfrm>
            <a:off x="5111919" y="3728146"/>
            <a:ext cx="46355" cy="29845"/>
          </a:xfrm>
          <a:custGeom>
            <a:avLst/>
            <a:gdLst/>
            <a:ahLst/>
            <a:cxnLst/>
            <a:rect l="l" t="t" r="r" b="b"/>
            <a:pathLst>
              <a:path w="46354" h="29844">
                <a:moveTo>
                  <a:pt x="45974" y="0"/>
                </a:moveTo>
                <a:lnTo>
                  <a:pt x="0" y="274"/>
                </a:lnTo>
                <a:lnTo>
                  <a:pt x="35399" y="29624"/>
                </a:lnTo>
                <a:lnTo>
                  <a:pt x="45974" y="0"/>
                </a:lnTo>
                <a:close/>
              </a:path>
            </a:pathLst>
          </a:custGeom>
          <a:ln w="9524">
            <a:solidFill>
              <a:srgbClr val="000000"/>
            </a:solidFill>
          </a:ln>
        </p:spPr>
        <p:txBody>
          <a:bodyPr wrap="square" lIns="0" tIns="0" rIns="0" bIns="0" rtlCol="0"/>
          <a:lstStyle/>
          <a:p>
            <a:endParaRPr/>
          </a:p>
        </p:txBody>
      </p:sp>
      <p:sp>
        <p:nvSpPr>
          <p:cNvPr id="32" name="object 32"/>
          <p:cNvSpPr txBox="1"/>
          <p:nvPr/>
        </p:nvSpPr>
        <p:spPr>
          <a:xfrm>
            <a:off x="5667992" y="3670375"/>
            <a:ext cx="4799330" cy="1128395"/>
          </a:xfrm>
          <a:prstGeom prst="rect">
            <a:avLst/>
          </a:prstGeom>
        </p:spPr>
        <p:txBody>
          <a:bodyPr vert="horz" wrap="square" lIns="0" tIns="12700" rIns="0" bIns="0" rtlCol="0">
            <a:spAutoFit/>
          </a:bodyPr>
          <a:lstStyle/>
          <a:p>
            <a:pPr marL="12700">
              <a:spcBef>
                <a:spcPts val="100"/>
              </a:spcBef>
            </a:pPr>
            <a:r>
              <a:rPr b="1" dirty="0">
                <a:latin typeface="Arial"/>
                <a:cs typeface="Arial"/>
              </a:rPr>
              <a:t>1</a:t>
            </a:r>
            <a:r>
              <a:rPr b="1" spc="-10" dirty="0">
                <a:latin typeface="Arial"/>
                <a:cs typeface="Arial"/>
              </a:rPr>
              <a:t> </a:t>
            </a:r>
            <a:r>
              <a:rPr b="1" spc="-5" dirty="0">
                <a:latin typeface="Arial"/>
                <a:cs typeface="Arial"/>
              </a:rPr>
              <a:t>number:</a:t>
            </a:r>
            <a:endParaRPr>
              <a:latin typeface="Arial"/>
              <a:cs typeface="Arial"/>
            </a:endParaRPr>
          </a:p>
          <a:p>
            <a:pPr marL="12700" marR="210820">
              <a:lnSpc>
                <a:spcPct val="100699"/>
              </a:lnSpc>
            </a:pPr>
            <a:r>
              <a:rPr spc="-5" dirty="0">
                <a:latin typeface="Arial"/>
                <a:cs typeface="Arial"/>
              </a:rPr>
              <a:t>the </a:t>
            </a:r>
            <a:r>
              <a:rPr dirty="0">
                <a:latin typeface="Arial"/>
                <a:cs typeface="Arial"/>
              </a:rPr>
              <a:t>result </a:t>
            </a:r>
            <a:r>
              <a:rPr spc="-5" dirty="0">
                <a:latin typeface="Arial"/>
                <a:cs typeface="Arial"/>
              </a:rPr>
              <a:t>of taking </a:t>
            </a:r>
            <a:r>
              <a:rPr dirty="0">
                <a:latin typeface="Arial"/>
                <a:cs typeface="Arial"/>
              </a:rPr>
              <a:t>a </a:t>
            </a:r>
            <a:r>
              <a:rPr spc="-5" dirty="0">
                <a:latin typeface="Arial"/>
                <a:cs typeface="Arial"/>
              </a:rPr>
              <a:t>dot product between the  filter and </a:t>
            </a:r>
            <a:r>
              <a:rPr dirty="0">
                <a:latin typeface="Arial"/>
                <a:cs typeface="Arial"/>
              </a:rPr>
              <a:t>a small </a:t>
            </a:r>
            <a:r>
              <a:rPr spc="-5" dirty="0">
                <a:latin typeface="Arial"/>
                <a:cs typeface="Arial"/>
              </a:rPr>
              <a:t>5x5x3 </a:t>
            </a:r>
            <a:r>
              <a:rPr dirty="0">
                <a:latin typeface="Arial"/>
                <a:cs typeface="Arial"/>
              </a:rPr>
              <a:t>chunk </a:t>
            </a:r>
            <a:r>
              <a:rPr spc="-5" dirty="0">
                <a:latin typeface="Arial"/>
                <a:cs typeface="Arial"/>
              </a:rPr>
              <a:t>of the</a:t>
            </a:r>
            <a:r>
              <a:rPr spc="-70" dirty="0">
                <a:latin typeface="Arial"/>
                <a:cs typeface="Arial"/>
              </a:rPr>
              <a:t> </a:t>
            </a:r>
            <a:r>
              <a:rPr spc="-5" dirty="0">
                <a:latin typeface="Arial"/>
                <a:cs typeface="Arial"/>
              </a:rPr>
              <a:t>image</a:t>
            </a:r>
            <a:endParaRPr>
              <a:latin typeface="Arial"/>
              <a:cs typeface="Arial"/>
            </a:endParaRPr>
          </a:p>
          <a:p>
            <a:pPr marL="12700">
              <a:spcBef>
                <a:spcPts val="15"/>
              </a:spcBef>
            </a:pPr>
            <a:r>
              <a:rPr dirty="0">
                <a:latin typeface="Arial"/>
                <a:cs typeface="Arial"/>
              </a:rPr>
              <a:t>(i.e. </a:t>
            </a:r>
            <a:r>
              <a:rPr spc="-5" dirty="0">
                <a:latin typeface="Arial"/>
                <a:cs typeface="Arial"/>
              </a:rPr>
              <a:t>5*5*3 </a:t>
            </a:r>
            <a:r>
              <a:rPr dirty="0">
                <a:latin typeface="Arial"/>
                <a:cs typeface="Arial"/>
              </a:rPr>
              <a:t>= </a:t>
            </a:r>
            <a:r>
              <a:rPr spc="-5" dirty="0">
                <a:latin typeface="Arial"/>
                <a:cs typeface="Arial"/>
              </a:rPr>
              <a:t>75-dimensional dot product </a:t>
            </a:r>
            <a:r>
              <a:rPr dirty="0">
                <a:latin typeface="Arial"/>
                <a:cs typeface="Arial"/>
              </a:rPr>
              <a:t>+</a:t>
            </a:r>
            <a:r>
              <a:rPr spc="-90" dirty="0">
                <a:latin typeface="Arial"/>
                <a:cs typeface="Arial"/>
              </a:rPr>
              <a:t> </a:t>
            </a:r>
            <a:r>
              <a:rPr spc="-5" dirty="0">
                <a:latin typeface="Arial"/>
                <a:cs typeface="Arial"/>
              </a:rPr>
              <a:t>bias)</a:t>
            </a:r>
            <a:endParaRPr>
              <a:latin typeface="Arial"/>
              <a:cs typeface="Arial"/>
            </a:endParaRPr>
          </a:p>
        </p:txBody>
      </p:sp>
      <p:sp>
        <p:nvSpPr>
          <p:cNvPr id="33" name="object 33"/>
          <p:cNvSpPr/>
          <p:nvPr/>
        </p:nvSpPr>
        <p:spPr>
          <a:xfrm>
            <a:off x="6683064" y="2182549"/>
            <a:ext cx="282300" cy="235249"/>
          </a:xfrm>
          <a:prstGeom prst="rect">
            <a:avLst/>
          </a:prstGeom>
          <a:blipFill>
            <a:blip r:embed="rId2" cstate="print"/>
            <a:stretch>
              <a:fillRect/>
            </a:stretch>
          </a:blipFill>
        </p:spPr>
        <p:txBody>
          <a:bodyPr wrap="square" lIns="0" tIns="0" rIns="0" bIns="0" rtlCol="0"/>
          <a:lstStyle/>
          <a:p>
            <a:endParaRPr/>
          </a:p>
        </p:txBody>
      </p:sp>
      <p:sp>
        <p:nvSpPr>
          <p:cNvPr id="34" name="object 34"/>
          <p:cNvSpPr/>
          <p:nvPr/>
        </p:nvSpPr>
        <p:spPr>
          <a:xfrm>
            <a:off x="5740693" y="4893068"/>
            <a:ext cx="1195743" cy="393599"/>
          </a:xfrm>
          <a:prstGeom prst="rect">
            <a:avLst/>
          </a:prstGeom>
          <a:blipFill>
            <a:blip r:embed="rId3" cstate="print"/>
            <a:stretch>
              <a:fillRect/>
            </a:stretch>
          </a:blipFill>
        </p:spPr>
        <p:txBody>
          <a:bodyPr wrap="square" lIns="0" tIns="0" rIns="0" bIns="0" rtlCol="0"/>
          <a:lstStyle/>
          <a:p>
            <a:endParaRPr/>
          </a:p>
        </p:txBody>
      </p:sp>
      <p:sp>
        <p:nvSpPr>
          <p:cNvPr id="35" name="object 35"/>
          <p:cNvSpPr txBox="1"/>
          <p:nvPr/>
        </p:nvSpPr>
        <p:spPr>
          <a:xfrm>
            <a:off x="1681926"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
        <p:nvSpPr>
          <p:cNvPr id="36" name="object 36"/>
          <p:cNvSpPr txBox="1"/>
          <p:nvPr/>
        </p:nvSpPr>
        <p:spPr>
          <a:xfrm>
            <a:off x="2760912" y="4825262"/>
            <a:ext cx="153035" cy="269304"/>
          </a:xfrm>
          <a:prstGeom prst="rect">
            <a:avLst/>
          </a:prstGeom>
        </p:spPr>
        <p:txBody>
          <a:bodyPr vert="horz" wrap="square" lIns="0" tIns="0" rIns="0" bIns="0" rtlCol="0">
            <a:spAutoFit/>
          </a:bodyPr>
          <a:lstStyle/>
          <a:p>
            <a:pPr marL="12700">
              <a:lnSpc>
                <a:spcPts val="2090"/>
              </a:lnSpc>
            </a:pPr>
            <a:r>
              <a:rPr dirty="0">
                <a:latin typeface="Arial"/>
                <a:cs typeface="Arial"/>
              </a:rPr>
              <a:t>3</a:t>
            </a:r>
            <a:endParaRPr>
              <a:latin typeface="Arial"/>
              <a:cs typeface="Arial"/>
            </a:endParaRPr>
          </a:p>
        </p:txBody>
      </p:sp>
    </p:spTree>
    <p:extLst>
      <p:ext uri="{BB962C8B-B14F-4D97-AF65-F5344CB8AC3E}">
        <p14:creationId xmlns:p14="http://schemas.microsoft.com/office/powerpoint/2010/main" val="249784451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162396" y="3170794"/>
            <a:ext cx="132080" cy="663575"/>
          </a:xfrm>
          <a:custGeom>
            <a:avLst/>
            <a:gdLst/>
            <a:ahLst/>
            <a:cxnLst/>
            <a:rect l="l" t="t" r="r" b="b"/>
            <a:pathLst>
              <a:path w="132080" h="663575">
                <a:moveTo>
                  <a:pt x="0" y="0"/>
                </a:moveTo>
                <a:lnTo>
                  <a:pt x="131602" y="0"/>
                </a:lnTo>
                <a:lnTo>
                  <a:pt x="131602" y="663201"/>
                </a:lnTo>
                <a:lnTo>
                  <a:pt x="0" y="663201"/>
                </a:lnTo>
                <a:lnTo>
                  <a:pt x="0" y="0"/>
                </a:lnTo>
                <a:close/>
              </a:path>
            </a:pathLst>
          </a:custGeom>
          <a:solidFill>
            <a:srgbClr val="C8DAF7"/>
          </a:solidFill>
        </p:spPr>
        <p:txBody>
          <a:bodyPr wrap="square" lIns="0" tIns="0" rIns="0" bIns="0" rtlCol="0"/>
          <a:lstStyle/>
          <a:p>
            <a:endParaRPr/>
          </a:p>
        </p:txBody>
      </p:sp>
      <p:sp>
        <p:nvSpPr>
          <p:cNvPr id="3" name="object 3"/>
          <p:cNvSpPr/>
          <p:nvPr/>
        </p:nvSpPr>
        <p:spPr>
          <a:xfrm>
            <a:off x="3293998" y="3020097"/>
            <a:ext cx="151130" cy="814069"/>
          </a:xfrm>
          <a:custGeom>
            <a:avLst/>
            <a:gdLst/>
            <a:ahLst/>
            <a:cxnLst/>
            <a:rect l="l" t="t" r="r" b="b"/>
            <a:pathLst>
              <a:path w="151130" h="814069">
                <a:moveTo>
                  <a:pt x="0" y="813898"/>
                </a:moveTo>
                <a:lnTo>
                  <a:pt x="0" y="150697"/>
                </a:lnTo>
                <a:lnTo>
                  <a:pt x="150697" y="0"/>
                </a:lnTo>
                <a:lnTo>
                  <a:pt x="150697" y="663198"/>
                </a:lnTo>
                <a:lnTo>
                  <a:pt x="0" y="813898"/>
                </a:lnTo>
                <a:close/>
              </a:path>
            </a:pathLst>
          </a:custGeom>
          <a:solidFill>
            <a:srgbClr val="A0AEC6"/>
          </a:solidFill>
        </p:spPr>
        <p:txBody>
          <a:bodyPr wrap="square" lIns="0" tIns="0" rIns="0" bIns="0" rtlCol="0"/>
          <a:lstStyle/>
          <a:p>
            <a:endParaRPr/>
          </a:p>
        </p:txBody>
      </p:sp>
      <p:sp>
        <p:nvSpPr>
          <p:cNvPr id="4" name="object 4"/>
          <p:cNvSpPr/>
          <p:nvPr/>
        </p:nvSpPr>
        <p:spPr>
          <a:xfrm>
            <a:off x="3162398" y="3020095"/>
            <a:ext cx="282575" cy="151130"/>
          </a:xfrm>
          <a:custGeom>
            <a:avLst/>
            <a:gdLst/>
            <a:ahLst/>
            <a:cxnLst/>
            <a:rect l="l" t="t" r="r" b="b"/>
            <a:pathLst>
              <a:path w="282575" h="151130">
                <a:moveTo>
                  <a:pt x="131602" y="150697"/>
                </a:moveTo>
                <a:lnTo>
                  <a:pt x="0" y="150697"/>
                </a:lnTo>
                <a:lnTo>
                  <a:pt x="150697" y="0"/>
                </a:lnTo>
                <a:lnTo>
                  <a:pt x="282299" y="0"/>
                </a:lnTo>
                <a:lnTo>
                  <a:pt x="131602" y="150697"/>
                </a:lnTo>
                <a:close/>
              </a:path>
            </a:pathLst>
          </a:custGeom>
          <a:solidFill>
            <a:srgbClr val="D3E1F9"/>
          </a:solidFill>
        </p:spPr>
        <p:txBody>
          <a:bodyPr wrap="square" lIns="0" tIns="0" rIns="0" bIns="0" rtlCol="0"/>
          <a:lstStyle/>
          <a:p>
            <a:endParaRPr/>
          </a:p>
        </p:txBody>
      </p:sp>
      <p:sp>
        <p:nvSpPr>
          <p:cNvPr id="5" name="object 5"/>
          <p:cNvSpPr/>
          <p:nvPr/>
        </p:nvSpPr>
        <p:spPr>
          <a:xfrm>
            <a:off x="3162398" y="3020097"/>
            <a:ext cx="282575" cy="814069"/>
          </a:xfrm>
          <a:custGeom>
            <a:avLst/>
            <a:gdLst/>
            <a:ahLst/>
            <a:cxnLst/>
            <a:rect l="l" t="t" r="r" b="b"/>
            <a:pathLst>
              <a:path w="282575" h="814069">
                <a:moveTo>
                  <a:pt x="0" y="150697"/>
                </a:moveTo>
                <a:lnTo>
                  <a:pt x="150697" y="0"/>
                </a:lnTo>
                <a:lnTo>
                  <a:pt x="282299" y="0"/>
                </a:lnTo>
                <a:lnTo>
                  <a:pt x="282299" y="663198"/>
                </a:lnTo>
                <a:lnTo>
                  <a:pt x="131602" y="813898"/>
                </a:lnTo>
                <a:lnTo>
                  <a:pt x="0" y="813898"/>
                </a:lnTo>
                <a:lnTo>
                  <a:pt x="0" y="150697"/>
                </a:lnTo>
                <a:close/>
              </a:path>
            </a:pathLst>
          </a:custGeom>
          <a:ln w="19049">
            <a:solidFill>
              <a:srgbClr val="000000"/>
            </a:solidFill>
          </a:ln>
        </p:spPr>
        <p:txBody>
          <a:bodyPr wrap="square" lIns="0" tIns="0" rIns="0" bIns="0" rtlCol="0"/>
          <a:lstStyle/>
          <a:p>
            <a:endParaRPr/>
          </a:p>
        </p:txBody>
      </p:sp>
      <p:sp>
        <p:nvSpPr>
          <p:cNvPr id="6" name="object 6"/>
          <p:cNvSpPr/>
          <p:nvPr/>
        </p:nvSpPr>
        <p:spPr>
          <a:xfrm>
            <a:off x="3162398" y="3020095"/>
            <a:ext cx="282575" cy="151130"/>
          </a:xfrm>
          <a:custGeom>
            <a:avLst/>
            <a:gdLst/>
            <a:ahLst/>
            <a:cxnLst/>
            <a:rect l="l" t="t" r="r" b="b"/>
            <a:pathLst>
              <a:path w="282575" h="151130">
                <a:moveTo>
                  <a:pt x="0" y="150697"/>
                </a:moveTo>
                <a:lnTo>
                  <a:pt x="131602" y="150697"/>
                </a:lnTo>
                <a:lnTo>
                  <a:pt x="282299" y="0"/>
                </a:lnTo>
              </a:path>
            </a:pathLst>
          </a:custGeom>
          <a:ln w="19049">
            <a:solidFill>
              <a:srgbClr val="000000"/>
            </a:solidFill>
          </a:ln>
        </p:spPr>
        <p:txBody>
          <a:bodyPr wrap="square" lIns="0" tIns="0" rIns="0" bIns="0" rtlCol="0"/>
          <a:lstStyle/>
          <a:p>
            <a:endParaRPr/>
          </a:p>
        </p:txBody>
      </p:sp>
      <p:sp>
        <p:nvSpPr>
          <p:cNvPr id="7" name="object 7"/>
          <p:cNvSpPr/>
          <p:nvPr/>
        </p:nvSpPr>
        <p:spPr>
          <a:xfrm>
            <a:off x="3293998" y="3170794"/>
            <a:ext cx="0" cy="663575"/>
          </a:xfrm>
          <a:custGeom>
            <a:avLst/>
            <a:gdLst/>
            <a:ahLst/>
            <a:cxnLst/>
            <a:rect l="l" t="t" r="r" b="b"/>
            <a:pathLst>
              <a:path h="663575">
                <a:moveTo>
                  <a:pt x="0" y="0"/>
                </a:moveTo>
                <a:lnTo>
                  <a:pt x="0" y="663201"/>
                </a:lnTo>
              </a:path>
            </a:pathLst>
          </a:custGeom>
          <a:ln w="19049">
            <a:solidFill>
              <a:srgbClr val="000000"/>
            </a:solidFill>
          </a:ln>
        </p:spPr>
        <p:txBody>
          <a:bodyPr wrap="square" lIns="0" tIns="0" rIns="0" bIns="0" rtlCol="0"/>
          <a:lstStyle/>
          <a:p>
            <a:endParaRPr/>
          </a:p>
        </p:txBody>
      </p:sp>
      <p:sp>
        <p:nvSpPr>
          <p:cNvPr id="8" name="object 8"/>
          <p:cNvSpPr/>
          <p:nvPr/>
        </p:nvSpPr>
        <p:spPr>
          <a:xfrm>
            <a:off x="4758645" y="3285897"/>
            <a:ext cx="282575" cy="282575"/>
          </a:xfrm>
          <a:custGeom>
            <a:avLst/>
            <a:gdLst/>
            <a:ahLst/>
            <a:cxnLst/>
            <a:rect l="l" t="t" r="r" b="b"/>
            <a:pathLst>
              <a:path w="282575" h="282575">
                <a:moveTo>
                  <a:pt x="141149" y="282299"/>
                </a:moveTo>
                <a:lnTo>
                  <a:pt x="96537" y="275103"/>
                </a:lnTo>
                <a:lnTo>
                  <a:pt x="57790" y="255064"/>
                </a:lnTo>
                <a:lnTo>
                  <a:pt x="27235" y="224508"/>
                </a:lnTo>
                <a:lnTo>
                  <a:pt x="7196" y="185762"/>
                </a:lnTo>
                <a:lnTo>
                  <a:pt x="0" y="141149"/>
                </a:lnTo>
                <a:lnTo>
                  <a:pt x="7196" y="96535"/>
                </a:lnTo>
                <a:lnTo>
                  <a:pt x="27235" y="57788"/>
                </a:lnTo>
                <a:lnTo>
                  <a:pt x="57790" y="27233"/>
                </a:lnTo>
                <a:lnTo>
                  <a:pt x="96537" y="7195"/>
                </a:lnTo>
                <a:lnTo>
                  <a:pt x="141149" y="0"/>
                </a:lnTo>
                <a:lnTo>
                  <a:pt x="168812" y="2737"/>
                </a:lnTo>
                <a:lnTo>
                  <a:pt x="219460" y="23714"/>
                </a:lnTo>
                <a:lnTo>
                  <a:pt x="258579" y="62841"/>
                </a:lnTo>
                <a:lnTo>
                  <a:pt x="279561" y="113488"/>
                </a:lnTo>
                <a:lnTo>
                  <a:pt x="282299" y="141149"/>
                </a:lnTo>
                <a:lnTo>
                  <a:pt x="275103" y="185762"/>
                </a:lnTo>
                <a:lnTo>
                  <a:pt x="255064" y="224508"/>
                </a:lnTo>
                <a:lnTo>
                  <a:pt x="224508" y="255064"/>
                </a:lnTo>
                <a:lnTo>
                  <a:pt x="185762" y="275103"/>
                </a:lnTo>
                <a:lnTo>
                  <a:pt x="141149" y="282299"/>
                </a:lnTo>
                <a:close/>
              </a:path>
            </a:pathLst>
          </a:custGeom>
          <a:solidFill>
            <a:srgbClr val="C8DAF7"/>
          </a:solidFill>
        </p:spPr>
        <p:txBody>
          <a:bodyPr wrap="square" lIns="0" tIns="0" rIns="0" bIns="0" rtlCol="0"/>
          <a:lstStyle/>
          <a:p>
            <a:endParaRPr/>
          </a:p>
        </p:txBody>
      </p:sp>
      <p:sp>
        <p:nvSpPr>
          <p:cNvPr id="9" name="object 9"/>
          <p:cNvSpPr/>
          <p:nvPr/>
        </p:nvSpPr>
        <p:spPr>
          <a:xfrm>
            <a:off x="4758645" y="3285897"/>
            <a:ext cx="282575" cy="282575"/>
          </a:xfrm>
          <a:custGeom>
            <a:avLst/>
            <a:gdLst/>
            <a:ahLst/>
            <a:cxnLst/>
            <a:rect l="l" t="t" r="r" b="b"/>
            <a:pathLst>
              <a:path w="282575" h="282575">
                <a:moveTo>
                  <a:pt x="0" y="141149"/>
                </a:moveTo>
                <a:lnTo>
                  <a:pt x="7196" y="96535"/>
                </a:lnTo>
                <a:lnTo>
                  <a:pt x="27235" y="57788"/>
                </a:lnTo>
                <a:lnTo>
                  <a:pt x="57790" y="27233"/>
                </a:lnTo>
                <a:lnTo>
                  <a:pt x="96537" y="7195"/>
                </a:lnTo>
                <a:lnTo>
                  <a:pt x="141149" y="0"/>
                </a:lnTo>
                <a:lnTo>
                  <a:pt x="195165" y="10744"/>
                </a:lnTo>
                <a:lnTo>
                  <a:pt x="240949" y="41342"/>
                </a:lnTo>
                <a:lnTo>
                  <a:pt x="271552" y="87137"/>
                </a:lnTo>
                <a:lnTo>
                  <a:pt x="282299" y="141149"/>
                </a:lnTo>
                <a:lnTo>
                  <a:pt x="275103" y="185762"/>
                </a:lnTo>
                <a:lnTo>
                  <a:pt x="255064" y="224508"/>
                </a:lnTo>
                <a:lnTo>
                  <a:pt x="224508" y="255064"/>
                </a:lnTo>
                <a:lnTo>
                  <a:pt x="185762" y="275103"/>
                </a:lnTo>
                <a:lnTo>
                  <a:pt x="141149" y="282299"/>
                </a:lnTo>
                <a:lnTo>
                  <a:pt x="96537" y="275103"/>
                </a:lnTo>
                <a:lnTo>
                  <a:pt x="57790" y="255064"/>
                </a:lnTo>
                <a:lnTo>
                  <a:pt x="27235" y="224508"/>
                </a:lnTo>
                <a:lnTo>
                  <a:pt x="7196" y="185762"/>
                </a:lnTo>
                <a:lnTo>
                  <a:pt x="0" y="141149"/>
                </a:lnTo>
                <a:close/>
              </a:path>
            </a:pathLst>
          </a:custGeom>
          <a:ln w="19049">
            <a:solidFill>
              <a:srgbClr val="000000"/>
            </a:solidFill>
          </a:ln>
        </p:spPr>
        <p:txBody>
          <a:bodyPr wrap="square" lIns="0" tIns="0" rIns="0" bIns="0" rtlCol="0"/>
          <a:lstStyle/>
          <a:p>
            <a:endParaRPr/>
          </a:p>
        </p:txBody>
      </p:sp>
      <p:sp>
        <p:nvSpPr>
          <p:cNvPr id="10" name="object 10"/>
          <p:cNvSpPr/>
          <p:nvPr/>
        </p:nvSpPr>
        <p:spPr>
          <a:xfrm>
            <a:off x="3269146" y="3427046"/>
            <a:ext cx="1489710" cy="399415"/>
          </a:xfrm>
          <a:custGeom>
            <a:avLst/>
            <a:gdLst/>
            <a:ahLst/>
            <a:cxnLst/>
            <a:rect l="l" t="t" r="r" b="b"/>
            <a:pathLst>
              <a:path w="1489710" h="399414">
                <a:moveTo>
                  <a:pt x="0" y="398999"/>
                </a:moveTo>
                <a:lnTo>
                  <a:pt x="1489496" y="0"/>
                </a:lnTo>
              </a:path>
            </a:pathLst>
          </a:custGeom>
          <a:ln w="19049">
            <a:solidFill>
              <a:srgbClr val="000000"/>
            </a:solidFill>
          </a:ln>
        </p:spPr>
        <p:txBody>
          <a:bodyPr wrap="square" lIns="0" tIns="0" rIns="0" bIns="0" rtlCol="0"/>
          <a:lstStyle/>
          <a:p>
            <a:endParaRPr/>
          </a:p>
        </p:txBody>
      </p:sp>
      <p:sp>
        <p:nvSpPr>
          <p:cNvPr id="11" name="object 11"/>
          <p:cNvSpPr/>
          <p:nvPr/>
        </p:nvSpPr>
        <p:spPr>
          <a:xfrm>
            <a:off x="3288648" y="3189745"/>
            <a:ext cx="1470025" cy="237490"/>
          </a:xfrm>
          <a:custGeom>
            <a:avLst/>
            <a:gdLst/>
            <a:ahLst/>
            <a:cxnLst/>
            <a:rect l="l" t="t" r="r" b="b"/>
            <a:pathLst>
              <a:path w="1470025" h="237489">
                <a:moveTo>
                  <a:pt x="0" y="0"/>
                </a:moveTo>
                <a:lnTo>
                  <a:pt x="1469997" y="237299"/>
                </a:lnTo>
              </a:path>
            </a:pathLst>
          </a:custGeom>
          <a:ln w="19049">
            <a:solidFill>
              <a:srgbClr val="000000"/>
            </a:solidFill>
          </a:ln>
        </p:spPr>
        <p:txBody>
          <a:bodyPr wrap="square" lIns="0" tIns="0" rIns="0" bIns="0" rtlCol="0"/>
          <a:lstStyle/>
          <a:p>
            <a:endParaRPr/>
          </a:p>
        </p:txBody>
      </p:sp>
      <p:sp>
        <p:nvSpPr>
          <p:cNvPr id="12" name="object 12"/>
          <p:cNvSpPr/>
          <p:nvPr/>
        </p:nvSpPr>
        <p:spPr>
          <a:xfrm>
            <a:off x="3424848" y="3040347"/>
            <a:ext cx="1334135" cy="386715"/>
          </a:xfrm>
          <a:custGeom>
            <a:avLst/>
            <a:gdLst/>
            <a:ahLst/>
            <a:cxnLst/>
            <a:rect l="l" t="t" r="r" b="b"/>
            <a:pathLst>
              <a:path w="1334135" h="386714">
                <a:moveTo>
                  <a:pt x="0" y="0"/>
                </a:moveTo>
                <a:lnTo>
                  <a:pt x="1333797" y="386699"/>
                </a:lnTo>
              </a:path>
            </a:pathLst>
          </a:custGeom>
          <a:ln w="19049">
            <a:solidFill>
              <a:srgbClr val="000000"/>
            </a:solidFill>
          </a:ln>
        </p:spPr>
        <p:txBody>
          <a:bodyPr wrap="square" lIns="0" tIns="0" rIns="0" bIns="0" rtlCol="0"/>
          <a:lstStyle/>
          <a:p>
            <a:endParaRPr/>
          </a:p>
        </p:txBody>
      </p:sp>
      <p:sp>
        <p:nvSpPr>
          <p:cNvPr id="13" name="object 13"/>
          <p:cNvSpPr/>
          <p:nvPr/>
        </p:nvSpPr>
        <p:spPr>
          <a:xfrm>
            <a:off x="3450946" y="3427044"/>
            <a:ext cx="1308100" cy="250190"/>
          </a:xfrm>
          <a:custGeom>
            <a:avLst/>
            <a:gdLst/>
            <a:ahLst/>
            <a:cxnLst/>
            <a:rect l="l" t="t" r="r" b="b"/>
            <a:pathLst>
              <a:path w="1308100" h="250189">
                <a:moveTo>
                  <a:pt x="0" y="249599"/>
                </a:moveTo>
                <a:lnTo>
                  <a:pt x="1307697" y="0"/>
                </a:lnTo>
              </a:path>
            </a:pathLst>
          </a:custGeom>
          <a:ln w="19049">
            <a:solidFill>
              <a:srgbClr val="000000"/>
            </a:solidFill>
          </a:ln>
        </p:spPr>
        <p:txBody>
          <a:bodyPr wrap="square" lIns="0" tIns="0" rIns="0" bIns="0" rtlCol="0"/>
          <a:lstStyle/>
          <a:p>
            <a:endParaRPr/>
          </a:p>
        </p:txBody>
      </p:sp>
      <p:sp>
        <p:nvSpPr>
          <p:cNvPr id="14" name="object 14"/>
          <p:cNvSpPr txBox="1"/>
          <p:nvPr/>
        </p:nvSpPr>
        <p:spPr>
          <a:xfrm>
            <a:off x="3431519" y="4411969"/>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32</a:t>
            </a:r>
            <a:endParaRPr>
              <a:latin typeface="Arial"/>
              <a:cs typeface="Arial"/>
            </a:endParaRPr>
          </a:p>
        </p:txBody>
      </p:sp>
      <p:sp>
        <p:nvSpPr>
          <p:cNvPr id="15" name="object 15"/>
          <p:cNvSpPr txBox="1">
            <a:spLocks noGrp="1"/>
          </p:cNvSpPr>
          <p:nvPr>
            <p:ph type="title"/>
          </p:nvPr>
        </p:nvSpPr>
        <p:spPr>
          <a:xfrm>
            <a:off x="1717899" y="665875"/>
            <a:ext cx="3094990" cy="1120820"/>
          </a:xfrm>
          <a:prstGeom prst="rect">
            <a:avLst/>
          </a:prstGeom>
        </p:spPr>
        <p:txBody>
          <a:bodyPr vert="horz" wrap="square" lIns="0" tIns="12700" rIns="0" bIns="0" rtlCol="0" anchor="ctr">
            <a:spAutoFit/>
          </a:bodyPr>
          <a:lstStyle/>
          <a:p>
            <a:pPr marL="12700">
              <a:spcBef>
                <a:spcPts val="100"/>
              </a:spcBef>
            </a:pPr>
            <a:r>
              <a:rPr spc="-5" dirty="0"/>
              <a:t>Convolution</a:t>
            </a:r>
            <a:r>
              <a:rPr spc="-85" dirty="0"/>
              <a:t> </a:t>
            </a:r>
            <a:r>
              <a:rPr spc="-5" dirty="0"/>
              <a:t>Layer</a:t>
            </a:r>
          </a:p>
        </p:txBody>
      </p:sp>
      <p:sp>
        <p:nvSpPr>
          <p:cNvPr id="16" name="object 16"/>
          <p:cNvSpPr/>
          <p:nvPr/>
        </p:nvSpPr>
        <p:spPr>
          <a:xfrm>
            <a:off x="2745872" y="2791325"/>
            <a:ext cx="213360" cy="2014855"/>
          </a:xfrm>
          <a:custGeom>
            <a:avLst/>
            <a:gdLst/>
            <a:ahLst/>
            <a:cxnLst/>
            <a:rect l="l" t="t" r="r" b="b"/>
            <a:pathLst>
              <a:path w="213359" h="2014854">
                <a:moveTo>
                  <a:pt x="0" y="0"/>
                </a:moveTo>
                <a:lnTo>
                  <a:pt x="213172" y="0"/>
                </a:lnTo>
                <a:lnTo>
                  <a:pt x="213172" y="2014668"/>
                </a:lnTo>
                <a:lnTo>
                  <a:pt x="0" y="2014668"/>
                </a:lnTo>
                <a:lnTo>
                  <a:pt x="0" y="0"/>
                </a:lnTo>
                <a:close/>
              </a:path>
            </a:pathLst>
          </a:custGeom>
          <a:solidFill>
            <a:srgbClr val="F4CCCC">
              <a:alpha val="51919"/>
            </a:srgbClr>
          </a:solidFill>
        </p:spPr>
        <p:txBody>
          <a:bodyPr wrap="square" lIns="0" tIns="0" rIns="0" bIns="0" rtlCol="0"/>
          <a:lstStyle/>
          <a:p>
            <a:endParaRPr/>
          </a:p>
        </p:txBody>
      </p:sp>
      <p:sp>
        <p:nvSpPr>
          <p:cNvPr id="17" name="object 17"/>
          <p:cNvSpPr/>
          <p:nvPr/>
        </p:nvSpPr>
        <p:spPr>
          <a:xfrm>
            <a:off x="2959046" y="2048097"/>
            <a:ext cx="743585" cy="2758440"/>
          </a:xfrm>
          <a:custGeom>
            <a:avLst/>
            <a:gdLst/>
            <a:ahLst/>
            <a:cxnLst/>
            <a:rect l="l" t="t" r="r" b="b"/>
            <a:pathLst>
              <a:path w="743585" h="2758440">
                <a:moveTo>
                  <a:pt x="0" y="2757894"/>
                </a:moveTo>
                <a:lnTo>
                  <a:pt x="0" y="743226"/>
                </a:lnTo>
                <a:lnTo>
                  <a:pt x="743226" y="0"/>
                </a:lnTo>
                <a:lnTo>
                  <a:pt x="743226" y="2014670"/>
                </a:lnTo>
                <a:lnTo>
                  <a:pt x="0" y="2757894"/>
                </a:lnTo>
                <a:close/>
              </a:path>
            </a:pathLst>
          </a:custGeom>
          <a:solidFill>
            <a:srgbClr val="C3A3A3">
              <a:alpha val="51919"/>
            </a:srgbClr>
          </a:solidFill>
        </p:spPr>
        <p:txBody>
          <a:bodyPr wrap="square" lIns="0" tIns="0" rIns="0" bIns="0" rtlCol="0"/>
          <a:lstStyle/>
          <a:p>
            <a:endParaRPr/>
          </a:p>
        </p:txBody>
      </p:sp>
      <p:sp>
        <p:nvSpPr>
          <p:cNvPr id="18" name="object 18"/>
          <p:cNvSpPr/>
          <p:nvPr/>
        </p:nvSpPr>
        <p:spPr>
          <a:xfrm>
            <a:off x="2745872" y="2048099"/>
            <a:ext cx="956944" cy="743585"/>
          </a:xfrm>
          <a:custGeom>
            <a:avLst/>
            <a:gdLst/>
            <a:ahLst/>
            <a:cxnLst/>
            <a:rect l="l" t="t" r="r" b="b"/>
            <a:pathLst>
              <a:path w="956944" h="743585">
                <a:moveTo>
                  <a:pt x="213172" y="743226"/>
                </a:moveTo>
                <a:lnTo>
                  <a:pt x="0" y="743226"/>
                </a:lnTo>
                <a:lnTo>
                  <a:pt x="743226" y="0"/>
                </a:lnTo>
                <a:lnTo>
                  <a:pt x="956398" y="0"/>
                </a:lnTo>
                <a:lnTo>
                  <a:pt x="213172" y="743226"/>
                </a:lnTo>
                <a:close/>
              </a:path>
            </a:pathLst>
          </a:custGeom>
          <a:solidFill>
            <a:srgbClr val="F6D6D6">
              <a:alpha val="51919"/>
            </a:srgbClr>
          </a:solidFill>
        </p:spPr>
        <p:txBody>
          <a:bodyPr wrap="square" lIns="0" tIns="0" rIns="0" bIns="0" rtlCol="0"/>
          <a:lstStyle/>
          <a:p>
            <a:endParaRPr/>
          </a:p>
        </p:txBody>
      </p:sp>
      <p:sp>
        <p:nvSpPr>
          <p:cNvPr id="19" name="object 19"/>
          <p:cNvSpPr/>
          <p:nvPr/>
        </p:nvSpPr>
        <p:spPr>
          <a:xfrm>
            <a:off x="2745872" y="2048097"/>
            <a:ext cx="956944" cy="2758440"/>
          </a:xfrm>
          <a:custGeom>
            <a:avLst/>
            <a:gdLst/>
            <a:ahLst/>
            <a:cxnLst/>
            <a:rect l="l" t="t" r="r" b="b"/>
            <a:pathLst>
              <a:path w="956944" h="2758440">
                <a:moveTo>
                  <a:pt x="0" y="743226"/>
                </a:moveTo>
                <a:lnTo>
                  <a:pt x="743226" y="0"/>
                </a:lnTo>
                <a:lnTo>
                  <a:pt x="956398" y="0"/>
                </a:lnTo>
                <a:lnTo>
                  <a:pt x="956398" y="2014670"/>
                </a:lnTo>
                <a:lnTo>
                  <a:pt x="213172"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20" name="object 20"/>
          <p:cNvSpPr/>
          <p:nvPr/>
        </p:nvSpPr>
        <p:spPr>
          <a:xfrm>
            <a:off x="2745872" y="2048099"/>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21" name="object 21"/>
          <p:cNvSpPr/>
          <p:nvPr/>
        </p:nvSpPr>
        <p:spPr>
          <a:xfrm>
            <a:off x="2959044" y="2791325"/>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22" name="object 22"/>
          <p:cNvSpPr txBox="1"/>
          <p:nvPr/>
        </p:nvSpPr>
        <p:spPr>
          <a:xfrm>
            <a:off x="3795821" y="1686556"/>
            <a:ext cx="3372485" cy="964366"/>
          </a:xfrm>
          <a:prstGeom prst="rect">
            <a:avLst/>
          </a:prstGeom>
        </p:spPr>
        <p:txBody>
          <a:bodyPr vert="horz" wrap="square" lIns="0" tIns="27939" rIns="0" bIns="0" rtlCol="0">
            <a:spAutoFit/>
          </a:bodyPr>
          <a:lstStyle/>
          <a:p>
            <a:pPr marL="1293495" marR="5080">
              <a:lnSpc>
                <a:spcPts val="2850"/>
              </a:lnSpc>
              <a:spcBef>
                <a:spcPts val="219"/>
              </a:spcBef>
            </a:pPr>
            <a:r>
              <a:rPr sz="2400" spc="-5" dirty="0">
                <a:solidFill>
                  <a:srgbClr val="FF0000"/>
                </a:solidFill>
                <a:latin typeface="Arial"/>
                <a:cs typeface="Arial"/>
              </a:rPr>
              <a:t>32x32x3</a:t>
            </a:r>
            <a:r>
              <a:rPr sz="2400" spc="-95" dirty="0">
                <a:solidFill>
                  <a:srgbClr val="FF0000"/>
                </a:solidFill>
                <a:latin typeface="Arial"/>
                <a:cs typeface="Arial"/>
              </a:rPr>
              <a:t> </a:t>
            </a:r>
            <a:r>
              <a:rPr sz="2400" spc="-5" dirty="0">
                <a:solidFill>
                  <a:srgbClr val="FF0000"/>
                </a:solidFill>
                <a:latin typeface="Arial"/>
                <a:cs typeface="Arial"/>
              </a:rPr>
              <a:t>image  </a:t>
            </a:r>
            <a:r>
              <a:rPr sz="2400" spc="-5" dirty="0">
                <a:solidFill>
                  <a:srgbClr val="0000FF"/>
                </a:solidFill>
                <a:latin typeface="Arial"/>
                <a:cs typeface="Arial"/>
              </a:rPr>
              <a:t>5x5x3</a:t>
            </a:r>
            <a:r>
              <a:rPr sz="2400" spc="-20" dirty="0">
                <a:solidFill>
                  <a:srgbClr val="0000FF"/>
                </a:solidFill>
                <a:latin typeface="Arial"/>
                <a:cs typeface="Arial"/>
              </a:rPr>
              <a:t> </a:t>
            </a:r>
            <a:r>
              <a:rPr sz="2400" spc="-5" dirty="0">
                <a:solidFill>
                  <a:srgbClr val="0000FF"/>
                </a:solidFill>
                <a:latin typeface="Arial"/>
                <a:cs typeface="Arial"/>
              </a:rPr>
              <a:t>filter</a:t>
            </a:r>
            <a:endParaRPr sz="2400">
              <a:latin typeface="Arial"/>
              <a:cs typeface="Arial"/>
            </a:endParaRPr>
          </a:p>
          <a:p>
            <a:pPr marL="12700">
              <a:lnSpc>
                <a:spcPts val="1475"/>
              </a:lnSpc>
            </a:pPr>
            <a:r>
              <a:rPr spc="-5" dirty="0">
                <a:latin typeface="Arial"/>
                <a:cs typeface="Arial"/>
              </a:rPr>
              <a:t>32</a:t>
            </a:r>
            <a:endParaRPr>
              <a:latin typeface="Arial"/>
              <a:cs typeface="Arial"/>
            </a:endParaRPr>
          </a:p>
        </p:txBody>
      </p:sp>
      <p:sp>
        <p:nvSpPr>
          <p:cNvPr id="23" name="object 23"/>
          <p:cNvSpPr/>
          <p:nvPr/>
        </p:nvSpPr>
        <p:spPr>
          <a:xfrm>
            <a:off x="3928259" y="1867499"/>
            <a:ext cx="929005" cy="220345"/>
          </a:xfrm>
          <a:custGeom>
            <a:avLst/>
            <a:gdLst/>
            <a:ahLst/>
            <a:cxnLst/>
            <a:rect l="l" t="t" r="r" b="b"/>
            <a:pathLst>
              <a:path w="929004" h="220344">
                <a:moveTo>
                  <a:pt x="928685" y="0"/>
                </a:moveTo>
                <a:lnTo>
                  <a:pt x="0" y="219929"/>
                </a:lnTo>
              </a:path>
            </a:pathLst>
          </a:custGeom>
          <a:ln w="9524">
            <a:solidFill>
              <a:srgbClr val="FF0000"/>
            </a:solidFill>
          </a:ln>
        </p:spPr>
        <p:txBody>
          <a:bodyPr wrap="square" lIns="0" tIns="0" rIns="0" bIns="0" rtlCol="0"/>
          <a:lstStyle/>
          <a:p>
            <a:endParaRPr/>
          </a:p>
        </p:txBody>
      </p:sp>
      <p:sp>
        <p:nvSpPr>
          <p:cNvPr id="24" name="object 24"/>
          <p:cNvSpPr/>
          <p:nvPr/>
        </p:nvSpPr>
        <p:spPr>
          <a:xfrm>
            <a:off x="3886195" y="2072119"/>
            <a:ext cx="45720" cy="31115"/>
          </a:xfrm>
          <a:custGeom>
            <a:avLst/>
            <a:gdLst/>
            <a:ahLst/>
            <a:cxnLst/>
            <a:rect l="l" t="t" r="r" b="b"/>
            <a:pathLst>
              <a:path w="45719" h="31115">
                <a:moveTo>
                  <a:pt x="45687" y="30619"/>
                </a:moveTo>
                <a:lnTo>
                  <a:pt x="0" y="25269"/>
                </a:lnTo>
                <a:lnTo>
                  <a:pt x="38434" y="0"/>
                </a:lnTo>
                <a:lnTo>
                  <a:pt x="45687" y="30619"/>
                </a:lnTo>
                <a:close/>
              </a:path>
            </a:pathLst>
          </a:custGeom>
          <a:solidFill>
            <a:srgbClr val="FF0000"/>
          </a:solidFill>
        </p:spPr>
        <p:txBody>
          <a:bodyPr wrap="square" lIns="0" tIns="0" rIns="0" bIns="0" rtlCol="0"/>
          <a:lstStyle/>
          <a:p>
            <a:endParaRPr/>
          </a:p>
        </p:txBody>
      </p:sp>
      <p:sp>
        <p:nvSpPr>
          <p:cNvPr id="25" name="object 25"/>
          <p:cNvSpPr/>
          <p:nvPr/>
        </p:nvSpPr>
        <p:spPr>
          <a:xfrm>
            <a:off x="3886195" y="2072119"/>
            <a:ext cx="45720" cy="31115"/>
          </a:xfrm>
          <a:custGeom>
            <a:avLst/>
            <a:gdLst/>
            <a:ahLst/>
            <a:cxnLst/>
            <a:rect l="l" t="t" r="r" b="b"/>
            <a:pathLst>
              <a:path w="45719" h="31115">
                <a:moveTo>
                  <a:pt x="38434" y="0"/>
                </a:moveTo>
                <a:lnTo>
                  <a:pt x="0" y="25269"/>
                </a:lnTo>
                <a:lnTo>
                  <a:pt x="45687" y="30619"/>
                </a:lnTo>
                <a:lnTo>
                  <a:pt x="38434" y="0"/>
                </a:lnTo>
                <a:close/>
              </a:path>
            </a:pathLst>
          </a:custGeom>
          <a:ln w="9524">
            <a:solidFill>
              <a:srgbClr val="FF0000"/>
            </a:solidFill>
          </a:ln>
        </p:spPr>
        <p:txBody>
          <a:bodyPr wrap="square" lIns="0" tIns="0" rIns="0" bIns="0" rtlCol="0"/>
          <a:lstStyle/>
          <a:p>
            <a:endParaRPr/>
          </a:p>
        </p:txBody>
      </p:sp>
      <p:sp>
        <p:nvSpPr>
          <p:cNvPr id="26" name="object 26"/>
          <p:cNvSpPr/>
          <p:nvPr/>
        </p:nvSpPr>
        <p:spPr>
          <a:xfrm>
            <a:off x="3614910" y="2351022"/>
            <a:ext cx="1346200" cy="523240"/>
          </a:xfrm>
          <a:custGeom>
            <a:avLst/>
            <a:gdLst/>
            <a:ahLst/>
            <a:cxnLst/>
            <a:rect l="l" t="t" r="r" b="b"/>
            <a:pathLst>
              <a:path w="1346200" h="523239">
                <a:moveTo>
                  <a:pt x="1345632" y="0"/>
                </a:moveTo>
                <a:lnTo>
                  <a:pt x="0" y="523188"/>
                </a:lnTo>
              </a:path>
            </a:pathLst>
          </a:custGeom>
          <a:ln w="9524">
            <a:solidFill>
              <a:srgbClr val="0000FF"/>
            </a:solidFill>
          </a:ln>
        </p:spPr>
        <p:txBody>
          <a:bodyPr wrap="square" lIns="0" tIns="0" rIns="0" bIns="0" rtlCol="0"/>
          <a:lstStyle/>
          <a:p>
            <a:endParaRPr/>
          </a:p>
        </p:txBody>
      </p:sp>
      <p:sp>
        <p:nvSpPr>
          <p:cNvPr id="27" name="object 27"/>
          <p:cNvSpPr/>
          <p:nvPr/>
        </p:nvSpPr>
        <p:spPr>
          <a:xfrm>
            <a:off x="3574625" y="2859548"/>
            <a:ext cx="46355" cy="30480"/>
          </a:xfrm>
          <a:custGeom>
            <a:avLst/>
            <a:gdLst/>
            <a:ahLst/>
            <a:cxnLst/>
            <a:rect l="l" t="t" r="r" b="b"/>
            <a:pathLst>
              <a:path w="46355" h="30480">
                <a:moveTo>
                  <a:pt x="0" y="30327"/>
                </a:moveTo>
                <a:lnTo>
                  <a:pt x="34587" y="0"/>
                </a:lnTo>
                <a:lnTo>
                  <a:pt x="45989" y="29324"/>
                </a:lnTo>
                <a:lnTo>
                  <a:pt x="0" y="30327"/>
                </a:lnTo>
                <a:close/>
              </a:path>
            </a:pathLst>
          </a:custGeom>
          <a:solidFill>
            <a:srgbClr val="0000FF"/>
          </a:solidFill>
        </p:spPr>
        <p:txBody>
          <a:bodyPr wrap="square" lIns="0" tIns="0" rIns="0" bIns="0" rtlCol="0"/>
          <a:lstStyle/>
          <a:p>
            <a:endParaRPr/>
          </a:p>
        </p:txBody>
      </p:sp>
      <p:sp>
        <p:nvSpPr>
          <p:cNvPr id="28" name="object 28"/>
          <p:cNvSpPr/>
          <p:nvPr/>
        </p:nvSpPr>
        <p:spPr>
          <a:xfrm>
            <a:off x="3574625" y="2859548"/>
            <a:ext cx="46355" cy="30480"/>
          </a:xfrm>
          <a:custGeom>
            <a:avLst/>
            <a:gdLst/>
            <a:ahLst/>
            <a:cxnLst/>
            <a:rect l="l" t="t" r="r" b="b"/>
            <a:pathLst>
              <a:path w="46355" h="30480">
                <a:moveTo>
                  <a:pt x="34587" y="0"/>
                </a:moveTo>
                <a:lnTo>
                  <a:pt x="0" y="30327"/>
                </a:lnTo>
                <a:lnTo>
                  <a:pt x="45989" y="29324"/>
                </a:lnTo>
                <a:lnTo>
                  <a:pt x="34587" y="0"/>
                </a:lnTo>
                <a:close/>
              </a:path>
            </a:pathLst>
          </a:custGeom>
          <a:ln w="9524">
            <a:solidFill>
              <a:srgbClr val="0000FF"/>
            </a:solidFill>
          </a:ln>
        </p:spPr>
        <p:txBody>
          <a:bodyPr wrap="square" lIns="0" tIns="0" rIns="0" bIns="0" rtlCol="0"/>
          <a:lstStyle/>
          <a:p>
            <a:endParaRPr/>
          </a:p>
        </p:txBody>
      </p:sp>
      <p:sp>
        <p:nvSpPr>
          <p:cNvPr id="29" name="object 29"/>
          <p:cNvSpPr/>
          <p:nvPr/>
        </p:nvSpPr>
        <p:spPr>
          <a:xfrm>
            <a:off x="5495892" y="3430344"/>
            <a:ext cx="2308860" cy="0"/>
          </a:xfrm>
          <a:custGeom>
            <a:avLst/>
            <a:gdLst/>
            <a:ahLst/>
            <a:cxnLst/>
            <a:rect l="l" t="t" r="r" b="b"/>
            <a:pathLst>
              <a:path w="2308860">
                <a:moveTo>
                  <a:pt x="0" y="0"/>
                </a:moveTo>
                <a:lnTo>
                  <a:pt x="2308645" y="0"/>
                </a:lnTo>
              </a:path>
            </a:pathLst>
          </a:custGeom>
          <a:ln w="9524">
            <a:solidFill>
              <a:srgbClr val="666666"/>
            </a:solidFill>
          </a:ln>
        </p:spPr>
        <p:txBody>
          <a:bodyPr wrap="square" lIns="0" tIns="0" rIns="0" bIns="0" rtlCol="0"/>
          <a:lstStyle/>
          <a:p>
            <a:endParaRPr/>
          </a:p>
        </p:txBody>
      </p:sp>
      <p:sp>
        <p:nvSpPr>
          <p:cNvPr id="30" name="object 30"/>
          <p:cNvSpPr/>
          <p:nvPr/>
        </p:nvSpPr>
        <p:spPr>
          <a:xfrm>
            <a:off x="7804539" y="3414619"/>
            <a:ext cx="43815" cy="31750"/>
          </a:xfrm>
          <a:custGeom>
            <a:avLst/>
            <a:gdLst/>
            <a:ahLst/>
            <a:cxnLst/>
            <a:rect l="l" t="t" r="r" b="b"/>
            <a:pathLst>
              <a:path w="43814" h="31750">
                <a:moveTo>
                  <a:pt x="0" y="31449"/>
                </a:moveTo>
                <a:lnTo>
                  <a:pt x="0" y="0"/>
                </a:lnTo>
                <a:lnTo>
                  <a:pt x="43224" y="15724"/>
                </a:lnTo>
                <a:lnTo>
                  <a:pt x="0" y="31449"/>
                </a:lnTo>
                <a:close/>
              </a:path>
            </a:pathLst>
          </a:custGeom>
          <a:solidFill>
            <a:srgbClr val="666666"/>
          </a:solidFill>
        </p:spPr>
        <p:txBody>
          <a:bodyPr wrap="square" lIns="0" tIns="0" rIns="0" bIns="0" rtlCol="0"/>
          <a:lstStyle/>
          <a:p>
            <a:endParaRPr/>
          </a:p>
        </p:txBody>
      </p:sp>
      <p:sp>
        <p:nvSpPr>
          <p:cNvPr id="31" name="object 31"/>
          <p:cNvSpPr/>
          <p:nvPr/>
        </p:nvSpPr>
        <p:spPr>
          <a:xfrm>
            <a:off x="7804539" y="3414619"/>
            <a:ext cx="43815" cy="31750"/>
          </a:xfrm>
          <a:custGeom>
            <a:avLst/>
            <a:gdLst/>
            <a:ahLst/>
            <a:cxnLst/>
            <a:rect l="l" t="t" r="r" b="b"/>
            <a:pathLst>
              <a:path w="43814" h="31750">
                <a:moveTo>
                  <a:pt x="0" y="31449"/>
                </a:moveTo>
                <a:lnTo>
                  <a:pt x="43224" y="15724"/>
                </a:lnTo>
                <a:lnTo>
                  <a:pt x="0" y="0"/>
                </a:lnTo>
                <a:lnTo>
                  <a:pt x="0" y="31449"/>
                </a:lnTo>
                <a:close/>
              </a:path>
            </a:pathLst>
          </a:custGeom>
          <a:ln w="9524">
            <a:solidFill>
              <a:srgbClr val="666666"/>
            </a:solidFill>
          </a:ln>
        </p:spPr>
        <p:txBody>
          <a:bodyPr wrap="square" lIns="0" tIns="0" rIns="0" bIns="0" rtlCol="0"/>
          <a:lstStyle/>
          <a:p>
            <a:endParaRPr/>
          </a:p>
        </p:txBody>
      </p:sp>
      <p:sp>
        <p:nvSpPr>
          <p:cNvPr id="32" name="object 32"/>
          <p:cNvSpPr txBox="1"/>
          <p:nvPr/>
        </p:nvSpPr>
        <p:spPr>
          <a:xfrm>
            <a:off x="5439440" y="3632074"/>
            <a:ext cx="2413000" cy="553100"/>
          </a:xfrm>
          <a:prstGeom prst="rect">
            <a:avLst/>
          </a:prstGeom>
        </p:spPr>
        <p:txBody>
          <a:bodyPr vert="horz" wrap="square" lIns="0" tIns="10795" rIns="0" bIns="0" rtlCol="0">
            <a:spAutoFit/>
          </a:bodyPr>
          <a:lstStyle/>
          <a:p>
            <a:pPr marL="12700" marR="5080">
              <a:lnSpc>
                <a:spcPct val="100699"/>
              </a:lnSpc>
              <a:spcBef>
                <a:spcPts val="85"/>
              </a:spcBef>
            </a:pPr>
            <a:r>
              <a:rPr dirty="0">
                <a:latin typeface="Arial"/>
                <a:cs typeface="Arial"/>
              </a:rPr>
              <a:t>convolve (slide) </a:t>
            </a:r>
            <a:r>
              <a:rPr spc="-5" dirty="0">
                <a:latin typeface="Arial"/>
                <a:cs typeface="Arial"/>
              </a:rPr>
              <a:t>over</a:t>
            </a:r>
            <a:r>
              <a:rPr spc="-110" dirty="0">
                <a:latin typeface="Arial"/>
                <a:cs typeface="Arial"/>
              </a:rPr>
              <a:t> </a:t>
            </a:r>
            <a:r>
              <a:rPr spc="-5" dirty="0">
                <a:latin typeface="Arial"/>
                <a:cs typeface="Arial"/>
              </a:rPr>
              <a:t>all  </a:t>
            </a:r>
            <a:r>
              <a:rPr dirty="0">
                <a:latin typeface="Arial"/>
                <a:cs typeface="Arial"/>
              </a:rPr>
              <a:t>spatial</a:t>
            </a:r>
            <a:r>
              <a:rPr spc="-15" dirty="0">
                <a:latin typeface="Arial"/>
                <a:cs typeface="Arial"/>
              </a:rPr>
              <a:t> </a:t>
            </a:r>
            <a:r>
              <a:rPr spc="-5" dirty="0">
                <a:latin typeface="Arial"/>
                <a:cs typeface="Arial"/>
              </a:rPr>
              <a:t>locations</a:t>
            </a:r>
            <a:endParaRPr>
              <a:latin typeface="Arial"/>
              <a:cs typeface="Arial"/>
            </a:endParaRPr>
          </a:p>
        </p:txBody>
      </p:sp>
      <p:sp>
        <p:nvSpPr>
          <p:cNvPr id="33" name="object 33"/>
          <p:cNvSpPr/>
          <p:nvPr/>
        </p:nvSpPr>
        <p:spPr>
          <a:xfrm>
            <a:off x="8598935" y="2912272"/>
            <a:ext cx="92710" cy="1894205"/>
          </a:xfrm>
          <a:custGeom>
            <a:avLst/>
            <a:gdLst/>
            <a:ahLst/>
            <a:cxnLst/>
            <a:rect l="l" t="t" r="r" b="b"/>
            <a:pathLst>
              <a:path w="92709" h="1894204">
                <a:moveTo>
                  <a:pt x="0" y="0"/>
                </a:moveTo>
                <a:lnTo>
                  <a:pt x="92224" y="0"/>
                </a:lnTo>
                <a:lnTo>
                  <a:pt x="92224" y="1893721"/>
                </a:lnTo>
                <a:lnTo>
                  <a:pt x="0" y="1893721"/>
                </a:lnTo>
                <a:lnTo>
                  <a:pt x="0" y="0"/>
                </a:lnTo>
                <a:close/>
              </a:path>
            </a:pathLst>
          </a:custGeom>
          <a:solidFill>
            <a:srgbClr val="C8DAF7"/>
          </a:solidFill>
        </p:spPr>
        <p:txBody>
          <a:bodyPr wrap="square" lIns="0" tIns="0" rIns="0" bIns="0" rtlCol="0"/>
          <a:lstStyle/>
          <a:p>
            <a:endParaRPr/>
          </a:p>
        </p:txBody>
      </p:sp>
      <p:sp>
        <p:nvSpPr>
          <p:cNvPr id="34" name="object 34"/>
          <p:cNvSpPr/>
          <p:nvPr/>
        </p:nvSpPr>
        <p:spPr>
          <a:xfrm>
            <a:off x="8691162" y="2048097"/>
            <a:ext cx="864235" cy="2758440"/>
          </a:xfrm>
          <a:custGeom>
            <a:avLst/>
            <a:gdLst/>
            <a:ahLst/>
            <a:cxnLst/>
            <a:rect l="l" t="t" r="r" b="b"/>
            <a:pathLst>
              <a:path w="864234" h="2758440">
                <a:moveTo>
                  <a:pt x="0" y="2757894"/>
                </a:moveTo>
                <a:lnTo>
                  <a:pt x="0" y="864173"/>
                </a:lnTo>
                <a:lnTo>
                  <a:pt x="864173" y="0"/>
                </a:lnTo>
                <a:lnTo>
                  <a:pt x="864173" y="1893721"/>
                </a:lnTo>
                <a:lnTo>
                  <a:pt x="0" y="2757894"/>
                </a:lnTo>
                <a:close/>
              </a:path>
            </a:pathLst>
          </a:custGeom>
          <a:solidFill>
            <a:srgbClr val="A0AEC6"/>
          </a:solidFill>
        </p:spPr>
        <p:txBody>
          <a:bodyPr wrap="square" lIns="0" tIns="0" rIns="0" bIns="0" rtlCol="0"/>
          <a:lstStyle/>
          <a:p>
            <a:endParaRPr/>
          </a:p>
        </p:txBody>
      </p:sp>
      <p:sp>
        <p:nvSpPr>
          <p:cNvPr id="35" name="object 35"/>
          <p:cNvSpPr/>
          <p:nvPr/>
        </p:nvSpPr>
        <p:spPr>
          <a:xfrm>
            <a:off x="8598935" y="2048099"/>
            <a:ext cx="956944" cy="864235"/>
          </a:xfrm>
          <a:custGeom>
            <a:avLst/>
            <a:gdLst/>
            <a:ahLst/>
            <a:cxnLst/>
            <a:rect l="l" t="t" r="r" b="b"/>
            <a:pathLst>
              <a:path w="956945" h="864235">
                <a:moveTo>
                  <a:pt x="92224" y="864173"/>
                </a:moveTo>
                <a:lnTo>
                  <a:pt x="0" y="864173"/>
                </a:lnTo>
                <a:lnTo>
                  <a:pt x="864173" y="0"/>
                </a:lnTo>
                <a:lnTo>
                  <a:pt x="956398" y="0"/>
                </a:lnTo>
                <a:lnTo>
                  <a:pt x="92224" y="864173"/>
                </a:lnTo>
                <a:close/>
              </a:path>
            </a:pathLst>
          </a:custGeom>
          <a:solidFill>
            <a:srgbClr val="D3E1F9"/>
          </a:solidFill>
        </p:spPr>
        <p:txBody>
          <a:bodyPr wrap="square" lIns="0" tIns="0" rIns="0" bIns="0" rtlCol="0"/>
          <a:lstStyle/>
          <a:p>
            <a:endParaRPr/>
          </a:p>
        </p:txBody>
      </p:sp>
      <p:sp>
        <p:nvSpPr>
          <p:cNvPr id="36" name="object 36"/>
          <p:cNvSpPr/>
          <p:nvPr/>
        </p:nvSpPr>
        <p:spPr>
          <a:xfrm>
            <a:off x="8598935" y="2048097"/>
            <a:ext cx="956944" cy="2758440"/>
          </a:xfrm>
          <a:custGeom>
            <a:avLst/>
            <a:gdLst/>
            <a:ahLst/>
            <a:cxnLst/>
            <a:rect l="l" t="t" r="r" b="b"/>
            <a:pathLst>
              <a:path w="956945" h="2758440">
                <a:moveTo>
                  <a:pt x="0" y="864173"/>
                </a:moveTo>
                <a:lnTo>
                  <a:pt x="864173" y="0"/>
                </a:lnTo>
                <a:lnTo>
                  <a:pt x="956398" y="0"/>
                </a:lnTo>
                <a:lnTo>
                  <a:pt x="956398" y="1893721"/>
                </a:lnTo>
                <a:lnTo>
                  <a:pt x="92224" y="2757894"/>
                </a:lnTo>
                <a:lnTo>
                  <a:pt x="0" y="2757894"/>
                </a:lnTo>
                <a:lnTo>
                  <a:pt x="0" y="864173"/>
                </a:lnTo>
                <a:close/>
              </a:path>
            </a:pathLst>
          </a:custGeom>
          <a:ln w="19049">
            <a:solidFill>
              <a:srgbClr val="000000"/>
            </a:solidFill>
          </a:ln>
        </p:spPr>
        <p:txBody>
          <a:bodyPr wrap="square" lIns="0" tIns="0" rIns="0" bIns="0" rtlCol="0"/>
          <a:lstStyle/>
          <a:p>
            <a:endParaRPr/>
          </a:p>
        </p:txBody>
      </p:sp>
      <p:sp>
        <p:nvSpPr>
          <p:cNvPr id="37" name="object 37"/>
          <p:cNvSpPr/>
          <p:nvPr/>
        </p:nvSpPr>
        <p:spPr>
          <a:xfrm>
            <a:off x="8598935" y="2048099"/>
            <a:ext cx="956944" cy="864235"/>
          </a:xfrm>
          <a:custGeom>
            <a:avLst/>
            <a:gdLst/>
            <a:ahLst/>
            <a:cxnLst/>
            <a:rect l="l" t="t" r="r" b="b"/>
            <a:pathLst>
              <a:path w="956945" h="864235">
                <a:moveTo>
                  <a:pt x="0" y="864173"/>
                </a:moveTo>
                <a:lnTo>
                  <a:pt x="92224" y="864173"/>
                </a:lnTo>
                <a:lnTo>
                  <a:pt x="956398" y="0"/>
                </a:lnTo>
              </a:path>
            </a:pathLst>
          </a:custGeom>
          <a:ln w="19049">
            <a:solidFill>
              <a:srgbClr val="000000"/>
            </a:solidFill>
          </a:ln>
        </p:spPr>
        <p:txBody>
          <a:bodyPr wrap="square" lIns="0" tIns="0" rIns="0" bIns="0" rtlCol="0"/>
          <a:lstStyle/>
          <a:p>
            <a:endParaRPr/>
          </a:p>
        </p:txBody>
      </p:sp>
      <p:sp>
        <p:nvSpPr>
          <p:cNvPr id="38" name="object 38"/>
          <p:cNvSpPr/>
          <p:nvPr/>
        </p:nvSpPr>
        <p:spPr>
          <a:xfrm>
            <a:off x="8691160" y="2912272"/>
            <a:ext cx="0" cy="1894205"/>
          </a:xfrm>
          <a:custGeom>
            <a:avLst/>
            <a:gdLst/>
            <a:ahLst/>
            <a:cxnLst/>
            <a:rect l="l" t="t" r="r" b="b"/>
            <a:pathLst>
              <a:path h="1894204">
                <a:moveTo>
                  <a:pt x="0" y="0"/>
                </a:moveTo>
                <a:lnTo>
                  <a:pt x="0" y="1893721"/>
                </a:lnTo>
              </a:path>
            </a:pathLst>
          </a:custGeom>
          <a:ln w="19049">
            <a:solidFill>
              <a:srgbClr val="000000"/>
            </a:solidFill>
          </a:ln>
        </p:spPr>
        <p:txBody>
          <a:bodyPr wrap="square" lIns="0" tIns="0" rIns="0" bIns="0" rtlCol="0"/>
          <a:lstStyle/>
          <a:p>
            <a:endParaRPr/>
          </a:p>
        </p:txBody>
      </p:sp>
      <p:sp>
        <p:nvSpPr>
          <p:cNvPr id="39" name="object 39"/>
          <p:cNvSpPr txBox="1"/>
          <p:nvPr/>
        </p:nvSpPr>
        <p:spPr>
          <a:xfrm>
            <a:off x="8677362" y="1444804"/>
            <a:ext cx="1625600" cy="299720"/>
          </a:xfrm>
          <a:prstGeom prst="rect">
            <a:avLst/>
          </a:prstGeom>
        </p:spPr>
        <p:txBody>
          <a:bodyPr vert="horz" wrap="square" lIns="0" tIns="12700" rIns="0" bIns="0" rtlCol="0">
            <a:spAutoFit/>
          </a:bodyPr>
          <a:lstStyle/>
          <a:p>
            <a:pPr marL="12700">
              <a:spcBef>
                <a:spcPts val="100"/>
              </a:spcBef>
            </a:pPr>
            <a:r>
              <a:rPr b="1" spc="-5" dirty="0">
                <a:solidFill>
                  <a:srgbClr val="0000FF"/>
                </a:solidFill>
                <a:latin typeface="Arial"/>
                <a:cs typeface="Arial"/>
              </a:rPr>
              <a:t>activation</a:t>
            </a:r>
            <a:r>
              <a:rPr b="1" spc="-80" dirty="0">
                <a:solidFill>
                  <a:srgbClr val="0000FF"/>
                </a:solidFill>
                <a:latin typeface="Arial"/>
                <a:cs typeface="Arial"/>
              </a:rPr>
              <a:t> </a:t>
            </a:r>
            <a:r>
              <a:rPr b="1" spc="-5" dirty="0">
                <a:solidFill>
                  <a:srgbClr val="0000FF"/>
                </a:solidFill>
                <a:latin typeface="Arial"/>
                <a:cs typeface="Arial"/>
              </a:rPr>
              <a:t>map</a:t>
            </a:r>
            <a:endParaRPr>
              <a:latin typeface="Arial"/>
              <a:cs typeface="Arial"/>
            </a:endParaRPr>
          </a:p>
        </p:txBody>
      </p:sp>
      <p:sp>
        <p:nvSpPr>
          <p:cNvPr id="42" name="object 42"/>
          <p:cNvSpPr txBox="1"/>
          <p:nvPr/>
        </p:nvSpPr>
        <p:spPr>
          <a:xfrm>
            <a:off x="1681926"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
        <p:nvSpPr>
          <p:cNvPr id="43" name="object 43"/>
          <p:cNvSpPr txBox="1"/>
          <p:nvPr/>
        </p:nvSpPr>
        <p:spPr>
          <a:xfrm>
            <a:off x="2760912" y="4825262"/>
            <a:ext cx="153035" cy="269304"/>
          </a:xfrm>
          <a:prstGeom prst="rect">
            <a:avLst/>
          </a:prstGeom>
        </p:spPr>
        <p:txBody>
          <a:bodyPr vert="horz" wrap="square" lIns="0" tIns="0" rIns="0" bIns="0" rtlCol="0">
            <a:spAutoFit/>
          </a:bodyPr>
          <a:lstStyle/>
          <a:p>
            <a:pPr marL="12700">
              <a:lnSpc>
                <a:spcPts val="2090"/>
              </a:lnSpc>
            </a:pPr>
            <a:r>
              <a:rPr dirty="0">
                <a:latin typeface="Arial"/>
                <a:cs typeface="Arial"/>
              </a:rPr>
              <a:t>3</a:t>
            </a:r>
            <a:endParaRPr>
              <a:latin typeface="Arial"/>
              <a:cs typeface="Arial"/>
            </a:endParaRPr>
          </a:p>
        </p:txBody>
      </p:sp>
      <p:sp>
        <p:nvSpPr>
          <p:cNvPr id="44" name="object 44"/>
          <p:cNvSpPr txBox="1"/>
          <p:nvPr/>
        </p:nvSpPr>
        <p:spPr>
          <a:xfrm>
            <a:off x="8556454" y="4847103"/>
            <a:ext cx="153035" cy="269304"/>
          </a:xfrm>
          <a:prstGeom prst="rect">
            <a:avLst/>
          </a:prstGeom>
        </p:spPr>
        <p:txBody>
          <a:bodyPr vert="horz" wrap="square" lIns="0" tIns="0" rIns="0" bIns="0" rtlCol="0">
            <a:spAutoFit/>
          </a:bodyPr>
          <a:lstStyle/>
          <a:p>
            <a:pPr marL="12700">
              <a:lnSpc>
                <a:spcPts val="2090"/>
              </a:lnSpc>
            </a:pPr>
            <a:r>
              <a:rPr dirty="0">
                <a:latin typeface="Arial"/>
                <a:cs typeface="Arial"/>
              </a:rPr>
              <a:t>1</a:t>
            </a:r>
            <a:endParaRPr>
              <a:latin typeface="Arial"/>
              <a:cs typeface="Arial"/>
            </a:endParaRPr>
          </a:p>
        </p:txBody>
      </p:sp>
      <p:sp>
        <p:nvSpPr>
          <p:cNvPr id="40" name="object 40"/>
          <p:cNvSpPr txBox="1"/>
          <p:nvPr/>
        </p:nvSpPr>
        <p:spPr>
          <a:xfrm>
            <a:off x="9223964" y="4369773"/>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28</a:t>
            </a:r>
            <a:endParaRPr>
              <a:latin typeface="Arial"/>
              <a:cs typeface="Arial"/>
            </a:endParaRPr>
          </a:p>
        </p:txBody>
      </p:sp>
      <p:sp>
        <p:nvSpPr>
          <p:cNvPr id="41" name="object 41"/>
          <p:cNvSpPr txBox="1"/>
          <p:nvPr/>
        </p:nvSpPr>
        <p:spPr>
          <a:xfrm>
            <a:off x="9628367" y="2958790"/>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28</a:t>
            </a:r>
            <a:endParaRPr>
              <a:latin typeface="Arial"/>
              <a:cs typeface="Arial"/>
            </a:endParaRPr>
          </a:p>
        </p:txBody>
      </p:sp>
    </p:spTree>
    <p:extLst>
      <p:ext uri="{BB962C8B-B14F-4D97-AF65-F5344CB8AC3E}">
        <p14:creationId xmlns:p14="http://schemas.microsoft.com/office/powerpoint/2010/main" val="210617255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598935" y="2912272"/>
            <a:ext cx="92710" cy="1894205"/>
          </a:xfrm>
          <a:custGeom>
            <a:avLst/>
            <a:gdLst/>
            <a:ahLst/>
            <a:cxnLst/>
            <a:rect l="l" t="t" r="r" b="b"/>
            <a:pathLst>
              <a:path w="92709" h="1894204">
                <a:moveTo>
                  <a:pt x="0" y="0"/>
                </a:moveTo>
                <a:lnTo>
                  <a:pt x="92224" y="0"/>
                </a:lnTo>
                <a:lnTo>
                  <a:pt x="92224" y="1893721"/>
                </a:lnTo>
                <a:lnTo>
                  <a:pt x="0" y="1893721"/>
                </a:lnTo>
                <a:lnTo>
                  <a:pt x="0" y="0"/>
                </a:lnTo>
                <a:close/>
              </a:path>
            </a:pathLst>
          </a:custGeom>
          <a:solidFill>
            <a:srgbClr val="C8DAF7"/>
          </a:solidFill>
        </p:spPr>
        <p:txBody>
          <a:bodyPr wrap="square" lIns="0" tIns="0" rIns="0" bIns="0" rtlCol="0"/>
          <a:lstStyle/>
          <a:p>
            <a:endParaRPr/>
          </a:p>
        </p:txBody>
      </p:sp>
      <p:sp>
        <p:nvSpPr>
          <p:cNvPr id="3" name="object 3"/>
          <p:cNvSpPr/>
          <p:nvPr/>
        </p:nvSpPr>
        <p:spPr>
          <a:xfrm>
            <a:off x="8691162" y="2048097"/>
            <a:ext cx="864235" cy="2758440"/>
          </a:xfrm>
          <a:custGeom>
            <a:avLst/>
            <a:gdLst/>
            <a:ahLst/>
            <a:cxnLst/>
            <a:rect l="l" t="t" r="r" b="b"/>
            <a:pathLst>
              <a:path w="864234" h="2758440">
                <a:moveTo>
                  <a:pt x="0" y="2757894"/>
                </a:moveTo>
                <a:lnTo>
                  <a:pt x="0" y="864173"/>
                </a:lnTo>
                <a:lnTo>
                  <a:pt x="864173" y="0"/>
                </a:lnTo>
                <a:lnTo>
                  <a:pt x="864173" y="1893721"/>
                </a:lnTo>
                <a:lnTo>
                  <a:pt x="0" y="2757894"/>
                </a:lnTo>
                <a:close/>
              </a:path>
            </a:pathLst>
          </a:custGeom>
          <a:solidFill>
            <a:srgbClr val="A0AEC6"/>
          </a:solidFill>
        </p:spPr>
        <p:txBody>
          <a:bodyPr wrap="square" lIns="0" tIns="0" rIns="0" bIns="0" rtlCol="0"/>
          <a:lstStyle/>
          <a:p>
            <a:endParaRPr/>
          </a:p>
        </p:txBody>
      </p:sp>
      <p:sp>
        <p:nvSpPr>
          <p:cNvPr id="4" name="object 4"/>
          <p:cNvSpPr/>
          <p:nvPr/>
        </p:nvSpPr>
        <p:spPr>
          <a:xfrm>
            <a:off x="8598935" y="2048099"/>
            <a:ext cx="956944" cy="864235"/>
          </a:xfrm>
          <a:custGeom>
            <a:avLst/>
            <a:gdLst/>
            <a:ahLst/>
            <a:cxnLst/>
            <a:rect l="l" t="t" r="r" b="b"/>
            <a:pathLst>
              <a:path w="956945" h="864235">
                <a:moveTo>
                  <a:pt x="92224" y="864173"/>
                </a:moveTo>
                <a:lnTo>
                  <a:pt x="0" y="864173"/>
                </a:lnTo>
                <a:lnTo>
                  <a:pt x="864173" y="0"/>
                </a:lnTo>
                <a:lnTo>
                  <a:pt x="956398" y="0"/>
                </a:lnTo>
                <a:lnTo>
                  <a:pt x="92224" y="864173"/>
                </a:lnTo>
                <a:close/>
              </a:path>
            </a:pathLst>
          </a:custGeom>
          <a:solidFill>
            <a:srgbClr val="D3E1F9"/>
          </a:solidFill>
        </p:spPr>
        <p:txBody>
          <a:bodyPr wrap="square" lIns="0" tIns="0" rIns="0" bIns="0" rtlCol="0"/>
          <a:lstStyle/>
          <a:p>
            <a:endParaRPr/>
          </a:p>
        </p:txBody>
      </p:sp>
      <p:sp>
        <p:nvSpPr>
          <p:cNvPr id="5" name="object 5"/>
          <p:cNvSpPr/>
          <p:nvPr/>
        </p:nvSpPr>
        <p:spPr>
          <a:xfrm>
            <a:off x="8598935" y="2048097"/>
            <a:ext cx="956944" cy="2758440"/>
          </a:xfrm>
          <a:custGeom>
            <a:avLst/>
            <a:gdLst/>
            <a:ahLst/>
            <a:cxnLst/>
            <a:rect l="l" t="t" r="r" b="b"/>
            <a:pathLst>
              <a:path w="956945" h="2758440">
                <a:moveTo>
                  <a:pt x="0" y="864173"/>
                </a:moveTo>
                <a:lnTo>
                  <a:pt x="864173" y="0"/>
                </a:lnTo>
                <a:lnTo>
                  <a:pt x="956398" y="0"/>
                </a:lnTo>
                <a:lnTo>
                  <a:pt x="956398" y="1893721"/>
                </a:lnTo>
                <a:lnTo>
                  <a:pt x="92224" y="2757894"/>
                </a:lnTo>
                <a:lnTo>
                  <a:pt x="0" y="2757894"/>
                </a:lnTo>
                <a:lnTo>
                  <a:pt x="0" y="864173"/>
                </a:lnTo>
                <a:close/>
              </a:path>
            </a:pathLst>
          </a:custGeom>
          <a:ln w="19049">
            <a:solidFill>
              <a:srgbClr val="000000"/>
            </a:solidFill>
          </a:ln>
        </p:spPr>
        <p:txBody>
          <a:bodyPr wrap="square" lIns="0" tIns="0" rIns="0" bIns="0" rtlCol="0"/>
          <a:lstStyle/>
          <a:p>
            <a:endParaRPr/>
          </a:p>
        </p:txBody>
      </p:sp>
      <p:sp>
        <p:nvSpPr>
          <p:cNvPr id="6" name="object 6"/>
          <p:cNvSpPr/>
          <p:nvPr/>
        </p:nvSpPr>
        <p:spPr>
          <a:xfrm>
            <a:off x="8598935" y="2048099"/>
            <a:ext cx="956944" cy="864235"/>
          </a:xfrm>
          <a:custGeom>
            <a:avLst/>
            <a:gdLst/>
            <a:ahLst/>
            <a:cxnLst/>
            <a:rect l="l" t="t" r="r" b="b"/>
            <a:pathLst>
              <a:path w="956945" h="864235">
                <a:moveTo>
                  <a:pt x="0" y="864173"/>
                </a:moveTo>
                <a:lnTo>
                  <a:pt x="92224" y="864173"/>
                </a:lnTo>
                <a:lnTo>
                  <a:pt x="956398" y="0"/>
                </a:lnTo>
              </a:path>
            </a:pathLst>
          </a:custGeom>
          <a:ln w="19049">
            <a:solidFill>
              <a:srgbClr val="000000"/>
            </a:solidFill>
          </a:ln>
        </p:spPr>
        <p:txBody>
          <a:bodyPr wrap="square" lIns="0" tIns="0" rIns="0" bIns="0" rtlCol="0"/>
          <a:lstStyle/>
          <a:p>
            <a:endParaRPr/>
          </a:p>
        </p:txBody>
      </p:sp>
      <p:sp>
        <p:nvSpPr>
          <p:cNvPr id="7" name="object 7"/>
          <p:cNvSpPr/>
          <p:nvPr/>
        </p:nvSpPr>
        <p:spPr>
          <a:xfrm>
            <a:off x="8691160" y="2912272"/>
            <a:ext cx="0" cy="1894205"/>
          </a:xfrm>
          <a:custGeom>
            <a:avLst/>
            <a:gdLst/>
            <a:ahLst/>
            <a:cxnLst/>
            <a:rect l="l" t="t" r="r" b="b"/>
            <a:pathLst>
              <a:path h="1894204">
                <a:moveTo>
                  <a:pt x="0" y="0"/>
                </a:moveTo>
                <a:lnTo>
                  <a:pt x="0" y="1893721"/>
                </a:lnTo>
              </a:path>
            </a:pathLst>
          </a:custGeom>
          <a:ln w="19049">
            <a:solidFill>
              <a:srgbClr val="000000"/>
            </a:solidFill>
          </a:ln>
        </p:spPr>
        <p:txBody>
          <a:bodyPr wrap="square" lIns="0" tIns="0" rIns="0" bIns="0" rtlCol="0"/>
          <a:lstStyle/>
          <a:p>
            <a:endParaRPr/>
          </a:p>
        </p:txBody>
      </p:sp>
      <p:sp>
        <p:nvSpPr>
          <p:cNvPr id="8" name="object 8"/>
          <p:cNvSpPr/>
          <p:nvPr/>
        </p:nvSpPr>
        <p:spPr>
          <a:xfrm>
            <a:off x="3162396" y="3170794"/>
            <a:ext cx="132080" cy="663575"/>
          </a:xfrm>
          <a:custGeom>
            <a:avLst/>
            <a:gdLst/>
            <a:ahLst/>
            <a:cxnLst/>
            <a:rect l="l" t="t" r="r" b="b"/>
            <a:pathLst>
              <a:path w="132080" h="663575">
                <a:moveTo>
                  <a:pt x="0" y="0"/>
                </a:moveTo>
                <a:lnTo>
                  <a:pt x="131602" y="0"/>
                </a:lnTo>
                <a:lnTo>
                  <a:pt x="131602" y="663201"/>
                </a:lnTo>
                <a:lnTo>
                  <a:pt x="0" y="663201"/>
                </a:lnTo>
                <a:lnTo>
                  <a:pt x="0" y="0"/>
                </a:lnTo>
                <a:close/>
              </a:path>
            </a:pathLst>
          </a:custGeom>
          <a:solidFill>
            <a:srgbClr val="D8E9D3"/>
          </a:solidFill>
        </p:spPr>
        <p:txBody>
          <a:bodyPr wrap="square" lIns="0" tIns="0" rIns="0" bIns="0" rtlCol="0"/>
          <a:lstStyle/>
          <a:p>
            <a:endParaRPr/>
          </a:p>
        </p:txBody>
      </p:sp>
      <p:sp>
        <p:nvSpPr>
          <p:cNvPr id="9" name="object 9"/>
          <p:cNvSpPr/>
          <p:nvPr/>
        </p:nvSpPr>
        <p:spPr>
          <a:xfrm>
            <a:off x="3293998" y="3020097"/>
            <a:ext cx="151130" cy="814069"/>
          </a:xfrm>
          <a:custGeom>
            <a:avLst/>
            <a:gdLst/>
            <a:ahLst/>
            <a:cxnLst/>
            <a:rect l="l" t="t" r="r" b="b"/>
            <a:pathLst>
              <a:path w="151130" h="814069">
                <a:moveTo>
                  <a:pt x="0" y="813898"/>
                </a:moveTo>
                <a:lnTo>
                  <a:pt x="0" y="150697"/>
                </a:lnTo>
                <a:lnTo>
                  <a:pt x="150697" y="0"/>
                </a:lnTo>
                <a:lnTo>
                  <a:pt x="150697" y="663198"/>
                </a:lnTo>
                <a:lnTo>
                  <a:pt x="0" y="813898"/>
                </a:lnTo>
                <a:close/>
              </a:path>
            </a:pathLst>
          </a:custGeom>
          <a:solidFill>
            <a:srgbClr val="ACBAA8"/>
          </a:solidFill>
        </p:spPr>
        <p:txBody>
          <a:bodyPr wrap="square" lIns="0" tIns="0" rIns="0" bIns="0" rtlCol="0"/>
          <a:lstStyle/>
          <a:p>
            <a:endParaRPr/>
          </a:p>
        </p:txBody>
      </p:sp>
      <p:sp>
        <p:nvSpPr>
          <p:cNvPr id="10" name="object 10"/>
          <p:cNvSpPr/>
          <p:nvPr/>
        </p:nvSpPr>
        <p:spPr>
          <a:xfrm>
            <a:off x="3162398" y="3020095"/>
            <a:ext cx="282575" cy="151130"/>
          </a:xfrm>
          <a:custGeom>
            <a:avLst/>
            <a:gdLst/>
            <a:ahLst/>
            <a:cxnLst/>
            <a:rect l="l" t="t" r="r" b="b"/>
            <a:pathLst>
              <a:path w="282575" h="151130">
                <a:moveTo>
                  <a:pt x="131602" y="150697"/>
                </a:moveTo>
                <a:lnTo>
                  <a:pt x="0" y="150697"/>
                </a:lnTo>
                <a:lnTo>
                  <a:pt x="150697" y="0"/>
                </a:lnTo>
                <a:lnTo>
                  <a:pt x="282299" y="0"/>
                </a:lnTo>
                <a:lnTo>
                  <a:pt x="131602" y="150697"/>
                </a:lnTo>
                <a:close/>
              </a:path>
            </a:pathLst>
          </a:custGeom>
          <a:solidFill>
            <a:srgbClr val="DFEDDB"/>
          </a:solidFill>
        </p:spPr>
        <p:txBody>
          <a:bodyPr wrap="square" lIns="0" tIns="0" rIns="0" bIns="0" rtlCol="0"/>
          <a:lstStyle/>
          <a:p>
            <a:endParaRPr/>
          </a:p>
        </p:txBody>
      </p:sp>
      <p:sp>
        <p:nvSpPr>
          <p:cNvPr id="11" name="object 11"/>
          <p:cNvSpPr/>
          <p:nvPr/>
        </p:nvSpPr>
        <p:spPr>
          <a:xfrm>
            <a:off x="3162398" y="3020097"/>
            <a:ext cx="282575" cy="814069"/>
          </a:xfrm>
          <a:custGeom>
            <a:avLst/>
            <a:gdLst/>
            <a:ahLst/>
            <a:cxnLst/>
            <a:rect l="l" t="t" r="r" b="b"/>
            <a:pathLst>
              <a:path w="282575" h="814069">
                <a:moveTo>
                  <a:pt x="0" y="150697"/>
                </a:moveTo>
                <a:lnTo>
                  <a:pt x="150697" y="0"/>
                </a:lnTo>
                <a:lnTo>
                  <a:pt x="282299" y="0"/>
                </a:lnTo>
                <a:lnTo>
                  <a:pt x="282299" y="663198"/>
                </a:lnTo>
                <a:lnTo>
                  <a:pt x="131602" y="813898"/>
                </a:lnTo>
                <a:lnTo>
                  <a:pt x="0" y="813898"/>
                </a:lnTo>
                <a:lnTo>
                  <a:pt x="0" y="150697"/>
                </a:lnTo>
                <a:close/>
              </a:path>
            </a:pathLst>
          </a:custGeom>
          <a:ln w="19049">
            <a:solidFill>
              <a:srgbClr val="000000"/>
            </a:solidFill>
          </a:ln>
        </p:spPr>
        <p:txBody>
          <a:bodyPr wrap="square" lIns="0" tIns="0" rIns="0" bIns="0" rtlCol="0"/>
          <a:lstStyle/>
          <a:p>
            <a:endParaRPr/>
          </a:p>
        </p:txBody>
      </p:sp>
      <p:sp>
        <p:nvSpPr>
          <p:cNvPr id="12" name="object 12"/>
          <p:cNvSpPr/>
          <p:nvPr/>
        </p:nvSpPr>
        <p:spPr>
          <a:xfrm>
            <a:off x="3162398" y="3020095"/>
            <a:ext cx="282575" cy="151130"/>
          </a:xfrm>
          <a:custGeom>
            <a:avLst/>
            <a:gdLst/>
            <a:ahLst/>
            <a:cxnLst/>
            <a:rect l="l" t="t" r="r" b="b"/>
            <a:pathLst>
              <a:path w="282575" h="151130">
                <a:moveTo>
                  <a:pt x="0" y="150697"/>
                </a:moveTo>
                <a:lnTo>
                  <a:pt x="131602" y="150697"/>
                </a:lnTo>
                <a:lnTo>
                  <a:pt x="282299" y="0"/>
                </a:lnTo>
              </a:path>
            </a:pathLst>
          </a:custGeom>
          <a:ln w="19049">
            <a:solidFill>
              <a:srgbClr val="000000"/>
            </a:solidFill>
          </a:ln>
        </p:spPr>
        <p:txBody>
          <a:bodyPr wrap="square" lIns="0" tIns="0" rIns="0" bIns="0" rtlCol="0"/>
          <a:lstStyle/>
          <a:p>
            <a:endParaRPr/>
          </a:p>
        </p:txBody>
      </p:sp>
      <p:sp>
        <p:nvSpPr>
          <p:cNvPr id="13" name="object 13"/>
          <p:cNvSpPr/>
          <p:nvPr/>
        </p:nvSpPr>
        <p:spPr>
          <a:xfrm>
            <a:off x="3293998" y="3170794"/>
            <a:ext cx="0" cy="663575"/>
          </a:xfrm>
          <a:custGeom>
            <a:avLst/>
            <a:gdLst/>
            <a:ahLst/>
            <a:cxnLst/>
            <a:rect l="l" t="t" r="r" b="b"/>
            <a:pathLst>
              <a:path h="663575">
                <a:moveTo>
                  <a:pt x="0" y="0"/>
                </a:moveTo>
                <a:lnTo>
                  <a:pt x="0" y="663201"/>
                </a:lnTo>
              </a:path>
            </a:pathLst>
          </a:custGeom>
          <a:ln w="19049">
            <a:solidFill>
              <a:srgbClr val="000000"/>
            </a:solidFill>
          </a:ln>
        </p:spPr>
        <p:txBody>
          <a:bodyPr wrap="square" lIns="0" tIns="0" rIns="0" bIns="0" rtlCol="0"/>
          <a:lstStyle/>
          <a:p>
            <a:endParaRPr/>
          </a:p>
        </p:txBody>
      </p:sp>
      <p:sp>
        <p:nvSpPr>
          <p:cNvPr id="14" name="object 14"/>
          <p:cNvSpPr/>
          <p:nvPr/>
        </p:nvSpPr>
        <p:spPr>
          <a:xfrm>
            <a:off x="4758645" y="3285897"/>
            <a:ext cx="282575" cy="282575"/>
          </a:xfrm>
          <a:custGeom>
            <a:avLst/>
            <a:gdLst/>
            <a:ahLst/>
            <a:cxnLst/>
            <a:rect l="l" t="t" r="r" b="b"/>
            <a:pathLst>
              <a:path w="282575" h="282575">
                <a:moveTo>
                  <a:pt x="141149" y="282299"/>
                </a:moveTo>
                <a:lnTo>
                  <a:pt x="96537" y="275103"/>
                </a:lnTo>
                <a:lnTo>
                  <a:pt x="57790" y="255064"/>
                </a:lnTo>
                <a:lnTo>
                  <a:pt x="27235" y="224508"/>
                </a:lnTo>
                <a:lnTo>
                  <a:pt x="7196" y="185762"/>
                </a:lnTo>
                <a:lnTo>
                  <a:pt x="0" y="141149"/>
                </a:lnTo>
                <a:lnTo>
                  <a:pt x="7196" y="96535"/>
                </a:lnTo>
                <a:lnTo>
                  <a:pt x="27235" y="57788"/>
                </a:lnTo>
                <a:lnTo>
                  <a:pt x="57790" y="27233"/>
                </a:lnTo>
                <a:lnTo>
                  <a:pt x="96537" y="7195"/>
                </a:lnTo>
                <a:lnTo>
                  <a:pt x="141149" y="0"/>
                </a:lnTo>
                <a:lnTo>
                  <a:pt x="168812" y="2737"/>
                </a:lnTo>
                <a:lnTo>
                  <a:pt x="219460" y="23714"/>
                </a:lnTo>
                <a:lnTo>
                  <a:pt x="258579" y="62841"/>
                </a:lnTo>
                <a:lnTo>
                  <a:pt x="279561" y="113488"/>
                </a:lnTo>
                <a:lnTo>
                  <a:pt x="282299" y="141149"/>
                </a:lnTo>
                <a:lnTo>
                  <a:pt x="275103" y="185762"/>
                </a:lnTo>
                <a:lnTo>
                  <a:pt x="255064" y="224508"/>
                </a:lnTo>
                <a:lnTo>
                  <a:pt x="224508" y="255064"/>
                </a:lnTo>
                <a:lnTo>
                  <a:pt x="185762" y="275103"/>
                </a:lnTo>
                <a:lnTo>
                  <a:pt x="141149" y="282299"/>
                </a:lnTo>
                <a:close/>
              </a:path>
            </a:pathLst>
          </a:custGeom>
          <a:solidFill>
            <a:srgbClr val="D8E9D3"/>
          </a:solidFill>
        </p:spPr>
        <p:txBody>
          <a:bodyPr wrap="square" lIns="0" tIns="0" rIns="0" bIns="0" rtlCol="0"/>
          <a:lstStyle/>
          <a:p>
            <a:endParaRPr/>
          </a:p>
        </p:txBody>
      </p:sp>
      <p:sp>
        <p:nvSpPr>
          <p:cNvPr id="15" name="object 15"/>
          <p:cNvSpPr/>
          <p:nvPr/>
        </p:nvSpPr>
        <p:spPr>
          <a:xfrm>
            <a:off x="4758645" y="3285897"/>
            <a:ext cx="282575" cy="282575"/>
          </a:xfrm>
          <a:custGeom>
            <a:avLst/>
            <a:gdLst/>
            <a:ahLst/>
            <a:cxnLst/>
            <a:rect l="l" t="t" r="r" b="b"/>
            <a:pathLst>
              <a:path w="282575" h="282575">
                <a:moveTo>
                  <a:pt x="0" y="141149"/>
                </a:moveTo>
                <a:lnTo>
                  <a:pt x="7196" y="96535"/>
                </a:lnTo>
                <a:lnTo>
                  <a:pt x="27235" y="57788"/>
                </a:lnTo>
                <a:lnTo>
                  <a:pt x="57790" y="27233"/>
                </a:lnTo>
                <a:lnTo>
                  <a:pt x="96537" y="7195"/>
                </a:lnTo>
                <a:lnTo>
                  <a:pt x="141149" y="0"/>
                </a:lnTo>
                <a:lnTo>
                  <a:pt x="195165" y="10744"/>
                </a:lnTo>
                <a:lnTo>
                  <a:pt x="240949" y="41342"/>
                </a:lnTo>
                <a:lnTo>
                  <a:pt x="271552" y="87137"/>
                </a:lnTo>
                <a:lnTo>
                  <a:pt x="282299" y="141149"/>
                </a:lnTo>
                <a:lnTo>
                  <a:pt x="275103" y="185762"/>
                </a:lnTo>
                <a:lnTo>
                  <a:pt x="255064" y="224508"/>
                </a:lnTo>
                <a:lnTo>
                  <a:pt x="224508" y="255064"/>
                </a:lnTo>
                <a:lnTo>
                  <a:pt x="185762" y="275103"/>
                </a:lnTo>
                <a:lnTo>
                  <a:pt x="141149" y="282299"/>
                </a:lnTo>
                <a:lnTo>
                  <a:pt x="96537" y="275103"/>
                </a:lnTo>
                <a:lnTo>
                  <a:pt x="57790" y="255064"/>
                </a:lnTo>
                <a:lnTo>
                  <a:pt x="27235" y="224508"/>
                </a:lnTo>
                <a:lnTo>
                  <a:pt x="7196" y="185762"/>
                </a:lnTo>
                <a:lnTo>
                  <a:pt x="0" y="141149"/>
                </a:lnTo>
                <a:close/>
              </a:path>
            </a:pathLst>
          </a:custGeom>
          <a:ln w="19049">
            <a:solidFill>
              <a:srgbClr val="000000"/>
            </a:solidFill>
          </a:ln>
        </p:spPr>
        <p:txBody>
          <a:bodyPr wrap="square" lIns="0" tIns="0" rIns="0" bIns="0" rtlCol="0"/>
          <a:lstStyle/>
          <a:p>
            <a:endParaRPr/>
          </a:p>
        </p:txBody>
      </p:sp>
      <p:sp>
        <p:nvSpPr>
          <p:cNvPr id="16" name="object 16"/>
          <p:cNvSpPr/>
          <p:nvPr/>
        </p:nvSpPr>
        <p:spPr>
          <a:xfrm>
            <a:off x="3269146" y="3427046"/>
            <a:ext cx="1489710" cy="399415"/>
          </a:xfrm>
          <a:custGeom>
            <a:avLst/>
            <a:gdLst/>
            <a:ahLst/>
            <a:cxnLst/>
            <a:rect l="l" t="t" r="r" b="b"/>
            <a:pathLst>
              <a:path w="1489710" h="399414">
                <a:moveTo>
                  <a:pt x="0" y="398999"/>
                </a:moveTo>
                <a:lnTo>
                  <a:pt x="1489496" y="0"/>
                </a:lnTo>
              </a:path>
            </a:pathLst>
          </a:custGeom>
          <a:ln w="19049">
            <a:solidFill>
              <a:srgbClr val="000000"/>
            </a:solidFill>
          </a:ln>
        </p:spPr>
        <p:txBody>
          <a:bodyPr wrap="square" lIns="0" tIns="0" rIns="0" bIns="0" rtlCol="0"/>
          <a:lstStyle/>
          <a:p>
            <a:endParaRPr/>
          </a:p>
        </p:txBody>
      </p:sp>
      <p:sp>
        <p:nvSpPr>
          <p:cNvPr id="17" name="object 17"/>
          <p:cNvSpPr/>
          <p:nvPr/>
        </p:nvSpPr>
        <p:spPr>
          <a:xfrm>
            <a:off x="3288648" y="3189745"/>
            <a:ext cx="1470025" cy="237490"/>
          </a:xfrm>
          <a:custGeom>
            <a:avLst/>
            <a:gdLst/>
            <a:ahLst/>
            <a:cxnLst/>
            <a:rect l="l" t="t" r="r" b="b"/>
            <a:pathLst>
              <a:path w="1470025" h="237489">
                <a:moveTo>
                  <a:pt x="0" y="0"/>
                </a:moveTo>
                <a:lnTo>
                  <a:pt x="1469997" y="237299"/>
                </a:lnTo>
              </a:path>
            </a:pathLst>
          </a:custGeom>
          <a:ln w="19049">
            <a:solidFill>
              <a:srgbClr val="000000"/>
            </a:solidFill>
          </a:ln>
        </p:spPr>
        <p:txBody>
          <a:bodyPr wrap="square" lIns="0" tIns="0" rIns="0" bIns="0" rtlCol="0"/>
          <a:lstStyle/>
          <a:p>
            <a:endParaRPr/>
          </a:p>
        </p:txBody>
      </p:sp>
      <p:sp>
        <p:nvSpPr>
          <p:cNvPr id="18" name="object 18"/>
          <p:cNvSpPr/>
          <p:nvPr/>
        </p:nvSpPr>
        <p:spPr>
          <a:xfrm>
            <a:off x="3424848" y="3040347"/>
            <a:ext cx="1334135" cy="386715"/>
          </a:xfrm>
          <a:custGeom>
            <a:avLst/>
            <a:gdLst/>
            <a:ahLst/>
            <a:cxnLst/>
            <a:rect l="l" t="t" r="r" b="b"/>
            <a:pathLst>
              <a:path w="1334135" h="386714">
                <a:moveTo>
                  <a:pt x="0" y="0"/>
                </a:moveTo>
                <a:lnTo>
                  <a:pt x="1333797" y="386699"/>
                </a:lnTo>
              </a:path>
            </a:pathLst>
          </a:custGeom>
          <a:ln w="19049">
            <a:solidFill>
              <a:srgbClr val="000000"/>
            </a:solidFill>
          </a:ln>
        </p:spPr>
        <p:txBody>
          <a:bodyPr wrap="square" lIns="0" tIns="0" rIns="0" bIns="0" rtlCol="0"/>
          <a:lstStyle/>
          <a:p>
            <a:endParaRPr/>
          </a:p>
        </p:txBody>
      </p:sp>
      <p:sp>
        <p:nvSpPr>
          <p:cNvPr id="19" name="object 19"/>
          <p:cNvSpPr/>
          <p:nvPr/>
        </p:nvSpPr>
        <p:spPr>
          <a:xfrm>
            <a:off x="3450946" y="3427044"/>
            <a:ext cx="1308100" cy="250190"/>
          </a:xfrm>
          <a:custGeom>
            <a:avLst/>
            <a:gdLst/>
            <a:ahLst/>
            <a:cxnLst/>
            <a:rect l="l" t="t" r="r" b="b"/>
            <a:pathLst>
              <a:path w="1308100" h="250189">
                <a:moveTo>
                  <a:pt x="0" y="249599"/>
                </a:moveTo>
                <a:lnTo>
                  <a:pt x="1307697" y="0"/>
                </a:lnTo>
              </a:path>
            </a:pathLst>
          </a:custGeom>
          <a:ln w="19049">
            <a:solidFill>
              <a:srgbClr val="000000"/>
            </a:solidFill>
          </a:ln>
        </p:spPr>
        <p:txBody>
          <a:bodyPr wrap="square" lIns="0" tIns="0" rIns="0" bIns="0" rtlCol="0"/>
          <a:lstStyle/>
          <a:p>
            <a:endParaRPr/>
          </a:p>
        </p:txBody>
      </p:sp>
      <p:sp>
        <p:nvSpPr>
          <p:cNvPr id="20" name="object 20"/>
          <p:cNvSpPr txBox="1"/>
          <p:nvPr/>
        </p:nvSpPr>
        <p:spPr>
          <a:xfrm>
            <a:off x="3431519" y="4411969"/>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32</a:t>
            </a:r>
            <a:endParaRPr>
              <a:latin typeface="Arial"/>
              <a:cs typeface="Arial"/>
            </a:endParaRPr>
          </a:p>
        </p:txBody>
      </p:sp>
      <p:sp>
        <p:nvSpPr>
          <p:cNvPr id="21" name="object 21"/>
          <p:cNvSpPr txBox="1"/>
          <p:nvPr/>
        </p:nvSpPr>
        <p:spPr>
          <a:xfrm>
            <a:off x="3795821" y="2338800"/>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32</a:t>
            </a:r>
            <a:endParaRPr>
              <a:latin typeface="Arial"/>
              <a:cs typeface="Arial"/>
            </a:endParaRPr>
          </a:p>
        </p:txBody>
      </p:sp>
      <p:sp>
        <p:nvSpPr>
          <p:cNvPr id="22" name="object 22"/>
          <p:cNvSpPr txBox="1"/>
          <p:nvPr/>
        </p:nvSpPr>
        <p:spPr>
          <a:xfrm>
            <a:off x="2760912" y="4803608"/>
            <a:ext cx="153035" cy="299720"/>
          </a:xfrm>
          <a:prstGeom prst="rect">
            <a:avLst/>
          </a:prstGeom>
        </p:spPr>
        <p:txBody>
          <a:bodyPr vert="horz" wrap="square" lIns="0" tIns="12700" rIns="0" bIns="0" rtlCol="0">
            <a:spAutoFit/>
          </a:bodyPr>
          <a:lstStyle/>
          <a:p>
            <a:pPr marL="12700">
              <a:spcBef>
                <a:spcPts val="100"/>
              </a:spcBef>
            </a:pPr>
            <a:r>
              <a:rPr dirty="0">
                <a:latin typeface="Arial"/>
                <a:cs typeface="Arial"/>
              </a:rPr>
              <a:t>3</a:t>
            </a:r>
            <a:endParaRPr>
              <a:latin typeface="Arial"/>
              <a:cs typeface="Arial"/>
            </a:endParaRPr>
          </a:p>
        </p:txBody>
      </p:sp>
      <p:sp>
        <p:nvSpPr>
          <p:cNvPr id="23" name="object 23"/>
          <p:cNvSpPr txBox="1"/>
          <p:nvPr/>
        </p:nvSpPr>
        <p:spPr>
          <a:xfrm>
            <a:off x="1717899" y="984984"/>
            <a:ext cx="3094990" cy="482600"/>
          </a:xfrm>
          <a:prstGeom prst="rect">
            <a:avLst/>
          </a:prstGeom>
        </p:spPr>
        <p:txBody>
          <a:bodyPr vert="horz" wrap="square" lIns="0" tIns="12700" rIns="0" bIns="0" rtlCol="0">
            <a:spAutoFit/>
          </a:bodyPr>
          <a:lstStyle/>
          <a:p>
            <a:pPr marL="12700">
              <a:spcBef>
                <a:spcPts val="100"/>
              </a:spcBef>
            </a:pPr>
            <a:r>
              <a:rPr sz="3000" spc="-5" dirty="0">
                <a:latin typeface="Arial"/>
                <a:cs typeface="Arial"/>
              </a:rPr>
              <a:t>Convolution</a:t>
            </a:r>
            <a:r>
              <a:rPr sz="3000" spc="-85" dirty="0">
                <a:latin typeface="Arial"/>
                <a:cs typeface="Arial"/>
              </a:rPr>
              <a:t> </a:t>
            </a:r>
            <a:r>
              <a:rPr sz="3000" spc="-5" dirty="0">
                <a:latin typeface="Arial"/>
                <a:cs typeface="Arial"/>
              </a:rPr>
              <a:t>Layer</a:t>
            </a:r>
            <a:endParaRPr sz="3000">
              <a:latin typeface="Arial"/>
              <a:cs typeface="Arial"/>
            </a:endParaRPr>
          </a:p>
        </p:txBody>
      </p:sp>
      <p:sp>
        <p:nvSpPr>
          <p:cNvPr id="24" name="object 24"/>
          <p:cNvSpPr txBox="1"/>
          <p:nvPr/>
        </p:nvSpPr>
        <p:spPr>
          <a:xfrm>
            <a:off x="5076740" y="1686558"/>
            <a:ext cx="2091689" cy="772005"/>
          </a:xfrm>
          <a:prstGeom prst="rect">
            <a:avLst/>
          </a:prstGeom>
        </p:spPr>
        <p:txBody>
          <a:bodyPr vert="horz" wrap="square" lIns="0" tIns="27939" rIns="0" bIns="0" rtlCol="0">
            <a:spAutoFit/>
          </a:bodyPr>
          <a:lstStyle/>
          <a:p>
            <a:pPr marL="12700" marR="5080">
              <a:lnSpc>
                <a:spcPts val="2850"/>
              </a:lnSpc>
              <a:spcBef>
                <a:spcPts val="219"/>
              </a:spcBef>
            </a:pPr>
            <a:r>
              <a:rPr sz="2400" spc="-5" dirty="0">
                <a:solidFill>
                  <a:srgbClr val="FF0000"/>
                </a:solidFill>
                <a:latin typeface="Arial"/>
                <a:cs typeface="Arial"/>
              </a:rPr>
              <a:t>32x32x3</a:t>
            </a:r>
            <a:r>
              <a:rPr sz="2400" spc="-95" dirty="0">
                <a:solidFill>
                  <a:srgbClr val="FF0000"/>
                </a:solidFill>
                <a:latin typeface="Arial"/>
                <a:cs typeface="Arial"/>
              </a:rPr>
              <a:t> </a:t>
            </a:r>
            <a:r>
              <a:rPr sz="2400" spc="-5" dirty="0">
                <a:solidFill>
                  <a:srgbClr val="FF0000"/>
                </a:solidFill>
                <a:latin typeface="Arial"/>
                <a:cs typeface="Arial"/>
              </a:rPr>
              <a:t>image  </a:t>
            </a:r>
            <a:r>
              <a:rPr sz="2400" spc="-5" dirty="0">
                <a:solidFill>
                  <a:srgbClr val="38751C"/>
                </a:solidFill>
                <a:latin typeface="Arial"/>
                <a:cs typeface="Arial"/>
              </a:rPr>
              <a:t>5x5x3</a:t>
            </a:r>
            <a:r>
              <a:rPr sz="2400" spc="-20" dirty="0">
                <a:solidFill>
                  <a:srgbClr val="38751C"/>
                </a:solidFill>
                <a:latin typeface="Arial"/>
                <a:cs typeface="Arial"/>
              </a:rPr>
              <a:t> </a:t>
            </a:r>
            <a:r>
              <a:rPr sz="2400" spc="-5" dirty="0">
                <a:solidFill>
                  <a:srgbClr val="38751C"/>
                </a:solidFill>
                <a:latin typeface="Arial"/>
                <a:cs typeface="Arial"/>
              </a:rPr>
              <a:t>filter</a:t>
            </a:r>
            <a:endParaRPr sz="2400">
              <a:latin typeface="Arial"/>
              <a:cs typeface="Arial"/>
            </a:endParaRPr>
          </a:p>
        </p:txBody>
      </p:sp>
      <p:sp>
        <p:nvSpPr>
          <p:cNvPr id="25" name="object 25"/>
          <p:cNvSpPr/>
          <p:nvPr/>
        </p:nvSpPr>
        <p:spPr>
          <a:xfrm>
            <a:off x="3928259" y="1867499"/>
            <a:ext cx="929005" cy="220345"/>
          </a:xfrm>
          <a:custGeom>
            <a:avLst/>
            <a:gdLst/>
            <a:ahLst/>
            <a:cxnLst/>
            <a:rect l="l" t="t" r="r" b="b"/>
            <a:pathLst>
              <a:path w="929004" h="220344">
                <a:moveTo>
                  <a:pt x="928685" y="0"/>
                </a:moveTo>
                <a:lnTo>
                  <a:pt x="0" y="219929"/>
                </a:lnTo>
              </a:path>
            </a:pathLst>
          </a:custGeom>
          <a:ln w="9524">
            <a:solidFill>
              <a:srgbClr val="FF0000"/>
            </a:solidFill>
          </a:ln>
        </p:spPr>
        <p:txBody>
          <a:bodyPr wrap="square" lIns="0" tIns="0" rIns="0" bIns="0" rtlCol="0"/>
          <a:lstStyle/>
          <a:p>
            <a:endParaRPr/>
          </a:p>
        </p:txBody>
      </p:sp>
      <p:sp>
        <p:nvSpPr>
          <p:cNvPr id="26" name="object 26"/>
          <p:cNvSpPr/>
          <p:nvPr/>
        </p:nvSpPr>
        <p:spPr>
          <a:xfrm>
            <a:off x="3886195" y="2072119"/>
            <a:ext cx="45720" cy="31115"/>
          </a:xfrm>
          <a:custGeom>
            <a:avLst/>
            <a:gdLst/>
            <a:ahLst/>
            <a:cxnLst/>
            <a:rect l="l" t="t" r="r" b="b"/>
            <a:pathLst>
              <a:path w="45719" h="31115">
                <a:moveTo>
                  <a:pt x="45687" y="30619"/>
                </a:moveTo>
                <a:lnTo>
                  <a:pt x="0" y="25269"/>
                </a:lnTo>
                <a:lnTo>
                  <a:pt x="38434" y="0"/>
                </a:lnTo>
                <a:lnTo>
                  <a:pt x="45687" y="30619"/>
                </a:lnTo>
                <a:close/>
              </a:path>
            </a:pathLst>
          </a:custGeom>
          <a:solidFill>
            <a:srgbClr val="FF0000"/>
          </a:solidFill>
        </p:spPr>
        <p:txBody>
          <a:bodyPr wrap="square" lIns="0" tIns="0" rIns="0" bIns="0" rtlCol="0"/>
          <a:lstStyle/>
          <a:p>
            <a:endParaRPr/>
          </a:p>
        </p:txBody>
      </p:sp>
      <p:sp>
        <p:nvSpPr>
          <p:cNvPr id="27" name="object 27"/>
          <p:cNvSpPr/>
          <p:nvPr/>
        </p:nvSpPr>
        <p:spPr>
          <a:xfrm>
            <a:off x="3886195" y="2072119"/>
            <a:ext cx="45720" cy="31115"/>
          </a:xfrm>
          <a:custGeom>
            <a:avLst/>
            <a:gdLst/>
            <a:ahLst/>
            <a:cxnLst/>
            <a:rect l="l" t="t" r="r" b="b"/>
            <a:pathLst>
              <a:path w="45719" h="31115">
                <a:moveTo>
                  <a:pt x="38434" y="0"/>
                </a:moveTo>
                <a:lnTo>
                  <a:pt x="0" y="25269"/>
                </a:lnTo>
                <a:lnTo>
                  <a:pt x="45687" y="30619"/>
                </a:lnTo>
                <a:lnTo>
                  <a:pt x="38434" y="0"/>
                </a:lnTo>
                <a:close/>
              </a:path>
            </a:pathLst>
          </a:custGeom>
          <a:ln w="9524">
            <a:solidFill>
              <a:srgbClr val="FF0000"/>
            </a:solidFill>
          </a:ln>
        </p:spPr>
        <p:txBody>
          <a:bodyPr wrap="square" lIns="0" tIns="0" rIns="0" bIns="0" rtlCol="0"/>
          <a:lstStyle/>
          <a:p>
            <a:endParaRPr/>
          </a:p>
        </p:txBody>
      </p:sp>
      <p:sp>
        <p:nvSpPr>
          <p:cNvPr id="28" name="object 28"/>
          <p:cNvSpPr/>
          <p:nvPr/>
        </p:nvSpPr>
        <p:spPr>
          <a:xfrm>
            <a:off x="3614910" y="2351022"/>
            <a:ext cx="1346200" cy="523240"/>
          </a:xfrm>
          <a:custGeom>
            <a:avLst/>
            <a:gdLst/>
            <a:ahLst/>
            <a:cxnLst/>
            <a:rect l="l" t="t" r="r" b="b"/>
            <a:pathLst>
              <a:path w="1346200" h="523239">
                <a:moveTo>
                  <a:pt x="1345632" y="0"/>
                </a:moveTo>
                <a:lnTo>
                  <a:pt x="0" y="523188"/>
                </a:lnTo>
              </a:path>
            </a:pathLst>
          </a:custGeom>
          <a:ln w="9524">
            <a:solidFill>
              <a:srgbClr val="38751C"/>
            </a:solidFill>
          </a:ln>
        </p:spPr>
        <p:txBody>
          <a:bodyPr wrap="square" lIns="0" tIns="0" rIns="0" bIns="0" rtlCol="0"/>
          <a:lstStyle/>
          <a:p>
            <a:endParaRPr/>
          </a:p>
        </p:txBody>
      </p:sp>
      <p:sp>
        <p:nvSpPr>
          <p:cNvPr id="29" name="object 29"/>
          <p:cNvSpPr/>
          <p:nvPr/>
        </p:nvSpPr>
        <p:spPr>
          <a:xfrm>
            <a:off x="3574625" y="2859548"/>
            <a:ext cx="46355" cy="30480"/>
          </a:xfrm>
          <a:custGeom>
            <a:avLst/>
            <a:gdLst/>
            <a:ahLst/>
            <a:cxnLst/>
            <a:rect l="l" t="t" r="r" b="b"/>
            <a:pathLst>
              <a:path w="46355" h="30480">
                <a:moveTo>
                  <a:pt x="0" y="30327"/>
                </a:moveTo>
                <a:lnTo>
                  <a:pt x="34587" y="0"/>
                </a:lnTo>
                <a:lnTo>
                  <a:pt x="45989" y="29324"/>
                </a:lnTo>
                <a:lnTo>
                  <a:pt x="0" y="30327"/>
                </a:lnTo>
                <a:close/>
              </a:path>
            </a:pathLst>
          </a:custGeom>
          <a:solidFill>
            <a:srgbClr val="38751C"/>
          </a:solidFill>
        </p:spPr>
        <p:txBody>
          <a:bodyPr wrap="square" lIns="0" tIns="0" rIns="0" bIns="0" rtlCol="0"/>
          <a:lstStyle/>
          <a:p>
            <a:endParaRPr/>
          </a:p>
        </p:txBody>
      </p:sp>
      <p:sp>
        <p:nvSpPr>
          <p:cNvPr id="30" name="object 30"/>
          <p:cNvSpPr/>
          <p:nvPr/>
        </p:nvSpPr>
        <p:spPr>
          <a:xfrm>
            <a:off x="3574625" y="2859548"/>
            <a:ext cx="46355" cy="30480"/>
          </a:xfrm>
          <a:custGeom>
            <a:avLst/>
            <a:gdLst/>
            <a:ahLst/>
            <a:cxnLst/>
            <a:rect l="l" t="t" r="r" b="b"/>
            <a:pathLst>
              <a:path w="46355" h="30480">
                <a:moveTo>
                  <a:pt x="34587" y="0"/>
                </a:moveTo>
                <a:lnTo>
                  <a:pt x="0" y="30327"/>
                </a:lnTo>
                <a:lnTo>
                  <a:pt x="45989" y="29324"/>
                </a:lnTo>
                <a:lnTo>
                  <a:pt x="34587" y="0"/>
                </a:lnTo>
                <a:close/>
              </a:path>
            </a:pathLst>
          </a:custGeom>
          <a:ln w="9524">
            <a:solidFill>
              <a:srgbClr val="38751C"/>
            </a:solidFill>
          </a:ln>
        </p:spPr>
        <p:txBody>
          <a:bodyPr wrap="square" lIns="0" tIns="0" rIns="0" bIns="0" rtlCol="0"/>
          <a:lstStyle/>
          <a:p>
            <a:endParaRPr/>
          </a:p>
        </p:txBody>
      </p:sp>
      <p:sp>
        <p:nvSpPr>
          <p:cNvPr id="31" name="object 31"/>
          <p:cNvSpPr/>
          <p:nvPr/>
        </p:nvSpPr>
        <p:spPr>
          <a:xfrm>
            <a:off x="5495892" y="3430344"/>
            <a:ext cx="2308860" cy="0"/>
          </a:xfrm>
          <a:custGeom>
            <a:avLst/>
            <a:gdLst/>
            <a:ahLst/>
            <a:cxnLst/>
            <a:rect l="l" t="t" r="r" b="b"/>
            <a:pathLst>
              <a:path w="2308860">
                <a:moveTo>
                  <a:pt x="0" y="0"/>
                </a:moveTo>
                <a:lnTo>
                  <a:pt x="2308645" y="0"/>
                </a:lnTo>
              </a:path>
            </a:pathLst>
          </a:custGeom>
          <a:ln w="9524">
            <a:solidFill>
              <a:srgbClr val="666666"/>
            </a:solidFill>
          </a:ln>
        </p:spPr>
        <p:txBody>
          <a:bodyPr wrap="square" lIns="0" tIns="0" rIns="0" bIns="0" rtlCol="0"/>
          <a:lstStyle/>
          <a:p>
            <a:endParaRPr/>
          </a:p>
        </p:txBody>
      </p:sp>
      <p:sp>
        <p:nvSpPr>
          <p:cNvPr id="32" name="object 32"/>
          <p:cNvSpPr/>
          <p:nvPr/>
        </p:nvSpPr>
        <p:spPr>
          <a:xfrm>
            <a:off x="7804539" y="3414619"/>
            <a:ext cx="43815" cy="31750"/>
          </a:xfrm>
          <a:custGeom>
            <a:avLst/>
            <a:gdLst/>
            <a:ahLst/>
            <a:cxnLst/>
            <a:rect l="l" t="t" r="r" b="b"/>
            <a:pathLst>
              <a:path w="43814" h="31750">
                <a:moveTo>
                  <a:pt x="0" y="31449"/>
                </a:moveTo>
                <a:lnTo>
                  <a:pt x="0" y="0"/>
                </a:lnTo>
                <a:lnTo>
                  <a:pt x="43224" y="15724"/>
                </a:lnTo>
                <a:lnTo>
                  <a:pt x="0" y="31449"/>
                </a:lnTo>
                <a:close/>
              </a:path>
            </a:pathLst>
          </a:custGeom>
          <a:solidFill>
            <a:srgbClr val="666666"/>
          </a:solidFill>
        </p:spPr>
        <p:txBody>
          <a:bodyPr wrap="square" lIns="0" tIns="0" rIns="0" bIns="0" rtlCol="0"/>
          <a:lstStyle/>
          <a:p>
            <a:endParaRPr/>
          </a:p>
        </p:txBody>
      </p:sp>
      <p:sp>
        <p:nvSpPr>
          <p:cNvPr id="33" name="object 33"/>
          <p:cNvSpPr/>
          <p:nvPr/>
        </p:nvSpPr>
        <p:spPr>
          <a:xfrm>
            <a:off x="7804539" y="3414619"/>
            <a:ext cx="43815" cy="31750"/>
          </a:xfrm>
          <a:custGeom>
            <a:avLst/>
            <a:gdLst/>
            <a:ahLst/>
            <a:cxnLst/>
            <a:rect l="l" t="t" r="r" b="b"/>
            <a:pathLst>
              <a:path w="43814" h="31750">
                <a:moveTo>
                  <a:pt x="0" y="31449"/>
                </a:moveTo>
                <a:lnTo>
                  <a:pt x="43224" y="15724"/>
                </a:lnTo>
                <a:lnTo>
                  <a:pt x="0" y="0"/>
                </a:lnTo>
                <a:lnTo>
                  <a:pt x="0" y="31449"/>
                </a:lnTo>
                <a:close/>
              </a:path>
            </a:pathLst>
          </a:custGeom>
          <a:ln w="9524">
            <a:solidFill>
              <a:srgbClr val="666666"/>
            </a:solidFill>
          </a:ln>
        </p:spPr>
        <p:txBody>
          <a:bodyPr wrap="square" lIns="0" tIns="0" rIns="0" bIns="0" rtlCol="0"/>
          <a:lstStyle/>
          <a:p>
            <a:endParaRPr/>
          </a:p>
        </p:txBody>
      </p:sp>
      <p:sp>
        <p:nvSpPr>
          <p:cNvPr id="34" name="object 34"/>
          <p:cNvSpPr txBox="1"/>
          <p:nvPr/>
        </p:nvSpPr>
        <p:spPr>
          <a:xfrm>
            <a:off x="5439440" y="3632074"/>
            <a:ext cx="2413000" cy="553100"/>
          </a:xfrm>
          <a:prstGeom prst="rect">
            <a:avLst/>
          </a:prstGeom>
        </p:spPr>
        <p:txBody>
          <a:bodyPr vert="horz" wrap="square" lIns="0" tIns="10795" rIns="0" bIns="0" rtlCol="0">
            <a:spAutoFit/>
          </a:bodyPr>
          <a:lstStyle/>
          <a:p>
            <a:pPr marL="12700" marR="5080">
              <a:lnSpc>
                <a:spcPct val="100699"/>
              </a:lnSpc>
              <a:spcBef>
                <a:spcPts val="85"/>
              </a:spcBef>
            </a:pPr>
            <a:r>
              <a:rPr dirty="0">
                <a:latin typeface="Arial"/>
                <a:cs typeface="Arial"/>
              </a:rPr>
              <a:t>convolve (slide) </a:t>
            </a:r>
            <a:r>
              <a:rPr spc="-5" dirty="0">
                <a:latin typeface="Arial"/>
                <a:cs typeface="Arial"/>
              </a:rPr>
              <a:t>over</a:t>
            </a:r>
            <a:r>
              <a:rPr spc="-110" dirty="0">
                <a:latin typeface="Arial"/>
                <a:cs typeface="Arial"/>
              </a:rPr>
              <a:t> </a:t>
            </a:r>
            <a:r>
              <a:rPr spc="-5" dirty="0">
                <a:latin typeface="Arial"/>
                <a:cs typeface="Arial"/>
              </a:rPr>
              <a:t>all  </a:t>
            </a:r>
            <a:r>
              <a:rPr dirty="0">
                <a:latin typeface="Arial"/>
                <a:cs typeface="Arial"/>
              </a:rPr>
              <a:t>spatial</a:t>
            </a:r>
            <a:r>
              <a:rPr spc="-15" dirty="0">
                <a:latin typeface="Arial"/>
                <a:cs typeface="Arial"/>
              </a:rPr>
              <a:t> </a:t>
            </a:r>
            <a:r>
              <a:rPr spc="-5" dirty="0">
                <a:latin typeface="Arial"/>
                <a:cs typeface="Arial"/>
              </a:rPr>
              <a:t>locations</a:t>
            </a:r>
            <a:endParaRPr>
              <a:latin typeface="Arial"/>
              <a:cs typeface="Arial"/>
            </a:endParaRPr>
          </a:p>
        </p:txBody>
      </p:sp>
      <p:sp>
        <p:nvSpPr>
          <p:cNvPr id="35" name="object 35"/>
          <p:cNvSpPr/>
          <p:nvPr/>
        </p:nvSpPr>
        <p:spPr>
          <a:xfrm>
            <a:off x="8976910" y="2912272"/>
            <a:ext cx="92710" cy="1894205"/>
          </a:xfrm>
          <a:custGeom>
            <a:avLst/>
            <a:gdLst/>
            <a:ahLst/>
            <a:cxnLst/>
            <a:rect l="l" t="t" r="r" b="b"/>
            <a:pathLst>
              <a:path w="92709" h="1894204">
                <a:moveTo>
                  <a:pt x="0" y="0"/>
                </a:moveTo>
                <a:lnTo>
                  <a:pt x="92224" y="0"/>
                </a:lnTo>
                <a:lnTo>
                  <a:pt x="92224" y="1893721"/>
                </a:lnTo>
                <a:lnTo>
                  <a:pt x="0" y="1893721"/>
                </a:lnTo>
                <a:lnTo>
                  <a:pt x="0" y="0"/>
                </a:lnTo>
                <a:close/>
              </a:path>
            </a:pathLst>
          </a:custGeom>
          <a:solidFill>
            <a:srgbClr val="D8E9D3"/>
          </a:solidFill>
        </p:spPr>
        <p:txBody>
          <a:bodyPr wrap="square" lIns="0" tIns="0" rIns="0" bIns="0" rtlCol="0"/>
          <a:lstStyle/>
          <a:p>
            <a:endParaRPr/>
          </a:p>
        </p:txBody>
      </p:sp>
      <p:sp>
        <p:nvSpPr>
          <p:cNvPr id="36" name="object 36"/>
          <p:cNvSpPr/>
          <p:nvPr/>
        </p:nvSpPr>
        <p:spPr>
          <a:xfrm>
            <a:off x="9069136" y="2048097"/>
            <a:ext cx="864235" cy="2758440"/>
          </a:xfrm>
          <a:custGeom>
            <a:avLst/>
            <a:gdLst/>
            <a:ahLst/>
            <a:cxnLst/>
            <a:rect l="l" t="t" r="r" b="b"/>
            <a:pathLst>
              <a:path w="864234" h="2758440">
                <a:moveTo>
                  <a:pt x="0" y="2757894"/>
                </a:moveTo>
                <a:lnTo>
                  <a:pt x="0" y="864173"/>
                </a:lnTo>
                <a:lnTo>
                  <a:pt x="864173" y="0"/>
                </a:lnTo>
                <a:lnTo>
                  <a:pt x="864173" y="1893721"/>
                </a:lnTo>
                <a:lnTo>
                  <a:pt x="0" y="2757894"/>
                </a:lnTo>
                <a:close/>
              </a:path>
            </a:pathLst>
          </a:custGeom>
          <a:solidFill>
            <a:srgbClr val="ACBAA8"/>
          </a:solidFill>
        </p:spPr>
        <p:txBody>
          <a:bodyPr wrap="square" lIns="0" tIns="0" rIns="0" bIns="0" rtlCol="0"/>
          <a:lstStyle/>
          <a:p>
            <a:endParaRPr/>
          </a:p>
        </p:txBody>
      </p:sp>
      <p:sp>
        <p:nvSpPr>
          <p:cNvPr id="37" name="object 37"/>
          <p:cNvSpPr/>
          <p:nvPr/>
        </p:nvSpPr>
        <p:spPr>
          <a:xfrm>
            <a:off x="8976910" y="2048099"/>
            <a:ext cx="956944" cy="864235"/>
          </a:xfrm>
          <a:custGeom>
            <a:avLst/>
            <a:gdLst/>
            <a:ahLst/>
            <a:cxnLst/>
            <a:rect l="l" t="t" r="r" b="b"/>
            <a:pathLst>
              <a:path w="956945" h="864235">
                <a:moveTo>
                  <a:pt x="92224" y="864173"/>
                </a:moveTo>
                <a:lnTo>
                  <a:pt x="0" y="864173"/>
                </a:lnTo>
                <a:lnTo>
                  <a:pt x="864173" y="0"/>
                </a:lnTo>
                <a:lnTo>
                  <a:pt x="956398" y="0"/>
                </a:lnTo>
                <a:lnTo>
                  <a:pt x="92224" y="864173"/>
                </a:lnTo>
                <a:close/>
              </a:path>
            </a:pathLst>
          </a:custGeom>
          <a:solidFill>
            <a:srgbClr val="DFEDDB"/>
          </a:solidFill>
        </p:spPr>
        <p:txBody>
          <a:bodyPr wrap="square" lIns="0" tIns="0" rIns="0" bIns="0" rtlCol="0"/>
          <a:lstStyle/>
          <a:p>
            <a:endParaRPr/>
          </a:p>
        </p:txBody>
      </p:sp>
      <p:sp>
        <p:nvSpPr>
          <p:cNvPr id="38" name="object 38"/>
          <p:cNvSpPr/>
          <p:nvPr/>
        </p:nvSpPr>
        <p:spPr>
          <a:xfrm>
            <a:off x="8976910" y="2048097"/>
            <a:ext cx="956944" cy="2758440"/>
          </a:xfrm>
          <a:custGeom>
            <a:avLst/>
            <a:gdLst/>
            <a:ahLst/>
            <a:cxnLst/>
            <a:rect l="l" t="t" r="r" b="b"/>
            <a:pathLst>
              <a:path w="956945" h="2758440">
                <a:moveTo>
                  <a:pt x="0" y="864173"/>
                </a:moveTo>
                <a:lnTo>
                  <a:pt x="864173" y="0"/>
                </a:lnTo>
                <a:lnTo>
                  <a:pt x="956398" y="0"/>
                </a:lnTo>
                <a:lnTo>
                  <a:pt x="956398" y="1893721"/>
                </a:lnTo>
                <a:lnTo>
                  <a:pt x="92224" y="2757894"/>
                </a:lnTo>
                <a:lnTo>
                  <a:pt x="0" y="2757894"/>
                </a:lnTo>
                <a:lnTo>
                  <a:pt x="0" y="864173"/>
                </a:lnTo>
                <a:close/>
              </a:path>
            </a:pathLst>
          </a:custGeom>
          <a:ln w="19049">
            <a:solidFill>
              <a:srgbClr val="000000"/>
            </a:solidFill>
          </a:ln>
        </p:spPr>
        <p:txBody>
          <a:bodyPr wrap="square" lIns="0" tIns="0" rIns="0" bIns="0" rtlCol="0"/>
          <a:lstStyle/>
          <a:p>
            <a:endParaRPr/>
          </a:p>
        </p:txBody>
      </p:sp>
      <p:sp>
        <p:nvSpPr>
          <p:cNvPr id="39" name="object 39"/>
          <p:cNvSpPr/>
          <p:nvPr/>
        </p:nvSpPr>
        <p:spPr>
          <a:xfrm>
            <a:off x="8976910" y="2048099"/>
            <a:ext cx="956944" cy="864235"/>
          </a:xfrm>
          <a:custGeom>
            <a:avLst/>
            <a:gdLst/>
            <a:ahLst/>
            <a:cxnLst/>
            <a:rect l="l" t="t" r="r" b="b"/>
            <a:pathLst>
              <a:path w="956945" h="864235">
                <a:moveTo>
                  <a:pt x="0" y="864173"/>
                </a:moveTo>
                <a:lnTo>
                  <a:pt x="92224" y="864173"/>
                </a:lnTo>
                <a:lnTo>
                  <a:pt x="956398" y="0"/>
                </a:lnTo>
              </a:path>
            </a:pathLst>
          </a:custGeom>
          <a:ln w="19049">
            <a:solidFill>
              <a:srgbClr val="000000"/>
            </a:solidFill>
          </a:ln>
        </p:spPr>
        <p:txBody>
          <a:bodyPr wrap="square" lIns="0" tIns="0" rIns="0" bIns="0" rtlCol="0"/>
          <a:lstStyle/>
          <a:p>
            <a:endParaRPr/>
          </a:p>
        </p:txBody>
      </p:sp>
      <p:sp>
        <p:nvSpPr>
          <p:cNvPr id="40" name="object 40"/>
          <p:cNvSpPr/>
          <p:nvPr/>
        </p:nvSpPr>
        <p:spPr>
          <a:xfrm>
            <a:off x="9069134" y="2912272"/>
            <a:ext cx="0" cy="1894205"/>
          </a:xfrm>
          <a:custGeom>
            <a:avLst/>
            <a:gdLst/>
            <a:ahLst/>
            <a:cxnLst/>
            <a:rect l="l" t="t" r="r" b="b"/>
            <a:pathLst>
              <a:path h="1894204">
                <a:moveTo>
                  <a:pt x="0" y="0"/>
                </a:moveTo>
                <a:lnTo>
                  <a:pt x="0" y="1893721"/>
                </a:lnTo>
              </a:path>
            </a:pathLst>
          </a:custGeom>
          <a:ln w="19049">
            <a:solidFill>
              <a:srgbClr val="000000"/>
            </a:solidFill>
          </a:ln>
        </p:spPr>
        <p:txBody>
          <a:bodyPr wrap="square" lIns="0" tIns="0" rIns="0" bIns="0" rtlCol="0"/>
          <a:lstStyle/>
          <a:p>
            <a:endParaRPr/>
          </a:p>
        </p:txBody>
      </p:sp>
      <p:sp>
        <p:nvSpPr>
          <p:cNvPr id="41" name="object 41"/>
          <p:cNvSpPr txBox="1"/>
          <p:nvPr/>
        </p:nvSpPr>
        <p:spPr>
          <a:xfrm>
            <a:off x="8646910" y="1673404"/>
            <a:ext cx="1752600" cy="299720"/>
          </a:xfrm>
          <a:prstGeom prst="rect">
            <a:avLst/>
          </a:prstGeom>
        </p:spPr>
        <p:txBody>
          <a:bodyPr vert="horz" wrap="square" lIns="0" tIns="12700" rIns="0" bIns="0" rtlCol="0">
            <a:spAutoFit/>
          </a:bodyPr>
          <a:lstStyle/>
          <a:p>
            <a:pPr marL="12700">
              <a:spcBef>
                <a:spcPts val="100"/>
              </a:spcBef>
            </a:pPr>
            <a:r>
              <a:rPr b="1" spc="-5" dirty="0">
                <a:latin typeface="Arial"/>
                <a:cs typeface="Arial"/>
              </a:rPr>
              <a:t>activation</a:t>
            </a:r>
            <a:r>
              <a:rPr b="1" spc="-80" dirty="0">
                <a:latin typeface="Arial"/>
                <a:cs typeface="Arial"/>
              </a:rPr>
              <a:t> </a:t>
            </a:r>
            <a:r>
              <a:rPr b="1" spc="-5" dirty="0">
                <a:latin typeface="Arial"/>
                <a:cs typeface="Arial"/>
              </a:rPr>
              <a:t>maps</a:t>
            </a:r>
            <a:endParaRPr>
              <a:latin typeface="Arial"/>
              <a:cs typeface="Arial"/>
            </a:endParaRPr>
          </a:p>
        </p:txBody>
      </p:sp>
      <p:sp>
        <p:nvSpPr>
          <p:cNvPr id="42" name="object 42"/>
          <p:cNvSpPr txBox="1"/>
          <p:nvPr/>
        </p:nvSpPr>
        <p:spPr>
          <a:xfrm>
            <a:off x="8934434" y="4825449"/>
            <a:ext cx="153035" cy="299720"/>
          </a:xfrm>
          <a:prstGeom prst="rect">
            <a:avLst/>
          </a:prstGeom>
        </p:spPr>
        <p:txBody>
          <a:bodyPr vert="horz" wrap="square" lIns="0" tIns="12700" rIns="0" bIns="0" rtlCol="0">
            <a:spAutoFit/>
          </a:bodyPr>
          <a:lstStyle/>
          <a:p>
            <a:pPr marL="12700">
              <a:spcBef>
                <a:spcPts val="100"/>
              </a:spcBef>
            </a:pPr>
            <a:r>
              <a:rPr dirty="0">
                <a:latin typeface="Arial"/>
                <a:cs typeface="Arial"/>
              </a:rPr>
              <a:t>1</a:t>
            </a:r>
            <a:endParaRPr>
              <a:latin typeface="Arial"/>
              <a:cs typeface="Arial"/>
            </a:endParaRPr>
          </a:p>
        </p:txBody>
      </p:sp>
      <p:sp>
        <p:nvSpPr>
          <p:cNvPr id="43" name="object 43"/>
          <p:cNvSpPr txBox="1"/>
          <p:nvPr/>
        </p:nvSpPr>
        <p:spPr>
          <a:xfrm>
            <a:off x="9601944" y="4369773"/>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28</a:t>
            </a:r>
            <a:endParaRPr>
              <a:latin typeface="Arial"/>
              <a:cs typeface="Arial"/>
            </a:endParaRPr>
          </a:p>
        </p:txBody>
      </p:sp>
      <p:sp>
        <p:nvSpPr>
          <p:cNvPr id="44" name="object 44"/>
          <p:cNvSpPr txBox="1"/>
          <p:nvPr/>
        </p:nvSpPr>
        <p:spPr>
          <a:xfrm>
            <a:off x="10006336" y="2958790"/>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28</a:t>
            </a:r>
            <a:endParaRPr>
              <a:latin typeface="Arial"/>
              <a:cs typeface="Arial"/>
            </a:endParaRPr>
          </a:p>
        </p:txBody>
      </p:sp>
      <p:sp>
        <p:nvSpPr>
          <p:cNvPr id="45" name="object 45"/>
          <p:cNvSpPr/>
          <p:nvPr/>
        </p:nvSpPr>
        <p:spPr>
          <a:xfrm>
            <a:off x="2745872" y="2791325"/>
            <a:ext cx="213360" cy="2014855"/>
          </a:xfrm>
          <a:custGeom>
            <a:avLst/>
            <a:gdLst/>
            <a:ahLst/>
            <a:cxnLst/>
            <a:rect l="l" t="t" r="r" b="b"/>
            <a:pathLst>
              <a:path w="213359" h="2014854">
                <a:moveTo>
                  <a:pt x="0" y="0"/>
                </a:moveTo>
                <a:lnTo>
                  <a:pt x="213172" y="0"/>
                </a:lnTo>
                <a:lnTo>
                  <a:pt x="213172" y="2014668"/>
                </a:lnTo>
                <a:lnTo>
                  <a:pt x="0" y="2014668"/>
                </a:lnTo>
                <a:lnTo>
                  <a:pt x="0" y="0"/>
                </a:lnTo>
                <a:close/>
              </a:path>
            </a:pathLst>
          </a:custGeom>
          <a:solidFill>
            <a:srgbClr val="F4CCCC">
              <a:alpha val="51919"/>
            </a:srgbClr>
          </a:solidFill>
        </p:spPr>
        <p:txBody>
          <a:bodyPr wrap="square" lIns="0" tIns="0" rIns="0" bIns="0" rtlCol="0"/>
          <a:lstStyle/>
          <a:p>
            <a:endParaRPr/>
          </a:p>
        </p:txBody>
      </p:sp>
      <p:sp>
        <p:nvSpPr>
          <p:cNvPr id="46" name="object 46"/>
          <p:cNvSpPr/>
          <p:nvPr/>
        </p:nvSpPr>
        <p:spPr>
          <a:xfrm>
            <a:off x="2959046" y="2048097"/>
            <a:ext cx="743585" cy="2758440"/>
          </a:xfrm>
          <a:custGeom>
            <a:avLst/>
            <a:gdLst/>
            <a:ahLst/>
            <a:cxnLst/>
            <a:rect l="l" t="t" r="r" b="b"/>
            <a:pathLst>
              <a:path w="743585" h="2758440">
                <a:moveTo>
                  <a:pt x="0" y="2757894"/>
                </a:moveTo>
                <a:lnTo>
                  <a:pt x="0" y="743226"/>
                </a:lnTo>
                <a:lnTo>
                  <a:pt x="743226" y="0"/>
                </a:lnTo>
                <a:lnTo>
                  <a:pt x="743226" y="2014670"/>
                </a:lnTo>
                <a:lnTo>
                  <a:pt x="0" y="2757894"/>
                </a:lnTo>
                <a:close/>
              </a:path>
            </a:pathLst>
          </a:custGeom>
          <a:solidFill>
            <a:srgbClr val="C3A3A3">
              <a:alpha val="51919"/>
            </a:srgbClr>
          </a:solidFill>
        </p:spPr>
        <p:txBody>
          <a:bodyPr wrap="square" lIns="0" tIns="0" rIns="0" bIns="0" rtlCol="0"/>
          <a:lstStyle/>
          <a:p>
            <a:endParaRPr/>
          </a:p>
        </p:txBody>
      </p:sp>
      <p:sp>
        <p:nvSpPr>
          <p:cNvPr id="47" name="object 47"/>
          <p:cNvSpPr/>
          <p:nvPr/>
        </p:nvSpPr>
        <p:spPr>
          <a:xfrm>
            <a:off x="2745872" y="2048099"/>
            <a:ext cx="956944" cy="743585"/>
          </a:xfrm>
          <a:custGeom>
            <a:avLst/>
            <a:gdLst/>
            <a:ahLst/>
            <a:cxnLst/>
            <a:rect l="l" t="t" r="r" b="b"/>
            <a:pathLst>
              <a:path w="956944" h="743585">
                <a:moveTo>
                  <a:pt x="213172" y="743226"/>
                </a:moveTo>
                <a:lnTo>
                  <a:pt x="0" y="743226"/>
                </a:lnTo>
                <a:lnTo>
                  <a:pt x="743226" y="0"/>
                </a:lnTo>
                <a:lnTo>
                  <a:pt x="956398" y="0"/>
                </a:lnTo>
                <a:lnTo>
                  <a:pt x="213172" y="743226"/>
                </a:lnTo>
                <a:close/>
              </a:path>
            </a:pathLst>
          </a:custGeom>
          <a:solidFill>
            <a:srgbClr val="F6D6D6">
              <a:alpha val="51919"/>
            </a:srgbClr>
          </a:solidFill>
        </p:spPr>
        <p:txBody>
          <a:bodyPr wrap="square" lIns="0" tIns="0" rIns="0" bIns="0" rtlCol="0"/>
          <a:lstStyle/>
          <a:p>
            <a:endParaRPr/>
          </a:p>
        </p:txBody>
      </p:sp>
      <p:sp>
        <p:nvSpPr>
          <p:cNvPr id="48" name="object 48"/>
          <p:cNvSpPr/>
          <p:nvPr/>
        </p:nvSpPr>
        <p:spPr>
          <a:xfrm>
            <a:off x="2745872" y="2048097"/>
            <a:ext cx="956944" cy="2758440"/>
          </a:xfrm>
          <a:custGeom>
            <a:avLst/>
            <a:gdLst/>
            <a:ahLst/>
            <a:cxnLst/>
            <a:rect l="l" t="t" r="r" b="b"/>
            <a:pathLst>
              <a:path w="956944" h="2758440">
                <a:moveTo>
                  <a:pt x="0" y="743226"/>
                </a:moveTo>
                <a:lnTo>
                  <a:pt x="743226" y="0"/>
                </a:lnTo>
                <a:lnTo>
                  <a:pt x="956398" y="0"/>
                </a:lnTo>
                <a:lnTo>
                  <a:pt x="956398" y="2014670"/>
                </a:lnTo>
                <a:lnTo>
                  <a:pt x="213172"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49" name="object 49"/>
          <p:cNvSpPr/>
          <p:nvPr/>
        </p:nvSpPr>
        <p:spPr>
          <a:xfrm>
            <a:off x="2745872" y="2048099"/>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50" name="object 50"/>
          <p:cNvSpPr/>
          <p:nvPr/>
        </p:nvSpPr>
        <p:spPr>
          <a:xfrm>
            <a:off x="2959044" y="2791325"/>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51" name="object 51"/>
          <p:cNvSpPr txBox="1">
            <a:spLocks noGrp="1"/>
          </p:cNvSpPr>
          <p:nvPr>
            <p:ph type="title"/>
          </p:nvPr>
        </p:nvSpPr>
        <p:spPr>
          <a:xfrm>
            <a:off x="5708570" y="682018"/>
            <a:ext cx="4107179" cy="751488"/>
          </a:xfrm>
          <a:prstGeom prst="rect">
            <a:avLst/>
          </a:prstGeom>
        </p:spPr>
        <p:txBody>
          <a:bodyPr vert="horz" wrap="square" lIns="0" tIns="12700" rIns="0" bIns="0" rtlCol="0" anchor="ctr">
            <a:spAutoFit/>
          </a:bodyPr>
          <a:lstStyle/>
          <a:p>
            <a:pPr marL="12700">
              <a:spcBef>
                <a:spcPts val="100"/>
              </a:spcBef>
            </a:pPr>
            <a:r>
              <a:rPr sz="2400" dirty="0"/>
              <a:t>consider a second, </a:t>
            </a:r>
            <a:r>
              <a:rPr sz="2400" spc="-5" dirty="0">
                <a:solidFill>
                  <a:srgbClr val="38751C"/>
                </a:solidFill>
              </a:rPr>
              <a:t>green</a:t>
            </a:r>
            <a:r>
              <a:rPr sz="2400" spc="-100" dirty="0">
                <a:solidFill>
                  <a:srgbClr val="38751C"/>
                </a:solidFill>
              </a:rPr>
              <a:t> </a:t>
            </a:r>
            <a:r>
              <a:rPr sz="2400" spc="-5" dirty="0"/>
              <a:t>filter</a:t>
            </a:r>
            <a:endParaRPr sz="2400"/>
          </a:p>
        </p:txBody>
      </p:sp>
      <p:sp>
        <p:nvSpPr>
          <p:cNvPr id="52" name="object 52"/>
          <p:cNvSpPr txBox="1"/>
          <p:nvPr/>
        </p:nvSpPr>
        <p:spPr>
          <a:xfrm>
            <a:off x="1681926"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
        <p:nvSpPr>
          <p:cNvPr id="53" name="object 53"/>
          <p:cNvSpPr txBox="1"/>
          <p:nvPr/>
        </p:nvSpPr>
        <p:spPr>
          <a:xfrm>
            <a:off x="6923118" y="5562145"/>
            <a:ext cx="1579880" cy="318135"/>
          </a:xfrm>
          <a:prstGeom prst="rect">
            <a:avLst/>
          </a:prstGeom>
        </p:spPr>
        <p:txBody>
          <a:bodyPr vert="horz" wrap="square" lIns="0" tIns="0" rIns="0" bIns="0" rtlCol="0">
            <a:spAutoFit/>
          </a:bodyPr>
          <a:lstStyle/>
          <a:p>
            <a:pPr marL="12700">
              <a:lnSpc>
                <a:spcPts val="2380"/>
              </a:lnSpc>
            </a:pPr>
            <a:r>
              <a:rPr sz="3000" spc="-7" baseline="1388" dirty="0">
                <a:solidFill>
                  <a:srgbClr val="FFFFFF"/>
                </a:solidFill>
                <a:latin typeface="Arial"/>
                <a:cs typeface="Arial"/>
              </a:rPr>
              <a:t>Lecture </a:t>
            </a:r>
            <a:r>
              <a:rPr sz="3000" baseline="1388" dirty="0">
                <a:solidFill>
                  <a:srgbClr val="FFFFFF"/>
                </a:solidFill>
                <a:latin typeface="Arial"/>
                <a:cs typeface="Arial"/>
              </a:rPr>
              <a:t>5 -</a:t>
            </a:r>
            <a:r>
              <a:rPr sz="3000" spc="-284" baseline="1388" dirty="0">
                <a:solidFill>
                  <a:srgbClr val="FFFFFF"/>
                </a:solidFill>
                <a:latin typeface="Arial"/>
                <a:cs typeface="Arial"/>
              </a:rPr>
              <a:t> </a:t>
            </a:r>
            <a:r>
              <a:rPr sz="2000" spc="-5" dirty="0">
                <a:solidFill>
                  <a:srgbClr val="FFFFFF"/>
                </a:solidFill>
                <a:latin typeface="Arial"/>
                <a:cs typeface="Arial"/>
              </a:rPr>
              <a:t>33</a:t>
            </a:r>
            <a:endParaRPr sz="2000">
              <a:latin typeface="Arial"/>
              <a:cs typeface="Arial"/>
            </a:endParaRPr>
          </a:p>
        </p:txBody>
      </p:sp>
    </p:spTree>
    <p:extLst>
      <p:ext uri="{BB962C8B-B14F-4D97-AF65-F5344CB8AC3E}">
        <p14:creationId xmlns:p14="http://schemas.microsoft.com/office/powerpoint/2010/main" val="427247422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745872" y="2562726"/>
            <a:ext cx="213360" cy="2014855"/>
          </a:xfrm>
          <a:custGeom>
            <a:avLst/>
            <a:gdLst/>
            <a:ahLst/>
            <a:cxnLst/>
            <a:rect l="l" t="t" r="r" b="b"/>
            <a:pathLst>
              <a:path w="213359" h="2014854">
                <a:moveTo>
                  <a:pt x="0" y="0"/>
                </a:moveTo>
                <a:lnTo>
                  <a:pt x="213172" y="0"/>
                </a:lnTo>
                <a:lnTo>
                  <a:pt x="213172" y="2014668"/>
                </a:lnTo>
                <a:lnTo>
                  <a:pt x="0" y="2014668"/>
                </a:lnTo>
                <a:lnTo>
                  <a:pt x="0" y="0"/>
                </a:lnTo>
                <a:close/>
              </a:path>
            </a:pathLst>
          </a:custGeom>
          <a:solidFill>
            <a:srgbClr val="F4CCCC">
              <a:alpha val="51919"/>
            </a:srgbClr>
          </a:solidFill>
        </p:spPr>
        <p:txBody>
          <a:bodyPr wrap="square" lIns="0" tIns="0" rIns="0" bIns="0" rtlCol="0"/>
          <a:lstStyle/>
          <a:p>
            <a:endParaRPr/>
          </a:p>
        </p:txBody>
      </p:sp>
      <p:sp>
        <p:nvSpPr>
          <p:cNvPr id="3" name="object 3"/>
          <p:cNvSpPr/>
          <p:nvPr/>
        </p:nvSpPr>
        <p:spPr>
          <a:xfrm>
            <a:off x="2959046" y="1819498"/>
            <a:ext cx="743585" cy="2758440"/>
          </a:xfrm>
          <a:custGeom>
            <a:avLst/>
            <a:gdLst/>
            <a:ahLst/>
            <a:cxnLst/>
            <a:rect l="l" t="t" r="r" b="b"/>
            <a:pathLst>
              <a:path w="743585" h="2758440">
                <a:moveTo>
                  <a:pt x="0" y="2757894"/>
                </a:moveTo>
                <a:lnTo>
                  <a:pt x="0" y="743226"/>
                </a:lnTo>
                <a:lnTo>
                  <a:pt x="743226" y="0"/>
                </a:lnTo>
                <a:lnTo>
                  <a:pt x="743226" y="2014670"/>
                </a:lnTo>
                <a:lnTo>
                  <a:pt x="0" y="2757894"/>
                </a:lnTo>
                <a:close/>
              </a:path>
            </a:pathLst>
          </a:custGeom>
          <a:solidFill>
            <a:srgbClr val="C3A3A3">
              <a:alpha val="51919"/>
            </a:srgbClr>
          </a:solidFill>
        </p:spPr>
        <p:txBody>
          <a:bodyPr wrap="square" lIns="0" tIns="0" rIns="0" bIns="0" rtlCol="0"/>
          <a:lstStyle/>
          <a:p>
            <a:endParaRPr/>
          </a:p>
        </p:txBody>
      </p:sp>
      <p:sp>
        <p:nvSpPr>
          <p:cNvPr id="4" name="object 4"/>
          <p:cNvSpPr/>
          <p:nvPr/>
        </p:nvSpPr>
        <p:spPr>
          <a:xfrm>
            <a:off x="2745872" y="1819500"/>
            <a:ext cx="956944" cy="743585"/>
          </a:xfrm>
          <a:custGeom>
            <a:avLst/>
            <a:gdLst/>
            <a:ahLst/>
            <a:cxnLst/>
            <a:rect l="l" t="t" r="r" b="b"/>
            <a:pathLst>
              <a:path w="956944" h="743585">
                <a:moveTo>
                  <a:pt x="213172" y="743226"/>
                </a:moveTo>
                <a:lnTo>
                  <a:pt x="0" y="743226"/>
                </a:lnTo>
                <a:lnTo>
                  <a:pt x="743226" y="0"/>
                </a:lnTo>
                <a:lnTo>
                  <a:pt x="956398" y="0"/>
                </a:lnTo>
                <a:lnTo>
                  <a:pt x="213172" y="743226"/>
                </a:lnTo>
                <a:close/>
              </a:path>
            </a:pathLst>
          </a:custGeom>
          <a:solidFill>
            <a:srgbClr val="F6D6D6">
              <a:alpha val="51919"/>
            </a:srgbClr>
          </a:solidFill>
        </p:spPr>
        <p:txBody>
          <a:bodyPr wrap="square" lIns="0" tIns="0" rIns="0" bIns="0" rtlCol="0"/>
          <a:lstStyle/>
          <a:p>
            <a:endParaRPr/>
          </a:p>
        </p:txBody>
      </p:sp>
      <p:sp>
        <p:nvSpPr>
          <p:cNvPr id="5" name="object 5"/>
          <p:cNvSpPr/>
          <p:nvPr/>
        </p:nvSpPr>
        <p:spPr>
          <a:xfrm>
            <a:off x="2745872" y="1819498"/>
            <a:ext cx="956944" cy="2758440"/>
          </a:xfrm>
          <a:custGeom>
            <a:avLst/>
            <a:gdLst/>
            <a:ahLst/>
            <a:cxnLst/>
            <a:rect l="l" t="t" r="r" b="b"/>
            <a:pathLst>
              <a:path w="956944" h="2758440">
                <a:moveTo>
                  <a:pt x="0" y="743226"/>
                </a:moveTo>
                <a:lnTo>
                  <a:pt x="743226" y="0"/>
                </a:lnTo>
                <a:lnTo>
                  <a:pt x="956398" y="0"/>
                </a:lnTo>
                <a:lnTo>
                  <a:pt x="956398" y="2014670"/>
                </a:lnTo>
                <a:lnTo>
                  <a:pt x="213172"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6" name="object 6"/>
          <p:cNvSpPr/>
          <p:nvPr/>
        </p:nvSpPr>
        <p:spPr>
          <a:xfrm>
            <a:off x="2745872" y="1819500"/>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7" name="object 7"/>
          <p:cNvSpPr/>
          <p:nvPr/>
        </p:nvSpPr>
        <p:spPr>
          <a:xfrm>
            <a:off x="2959044" y="2562726"/>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8" name="object 8"/>
          <p:cNvSpPr/>
          <p:nvPr/>
        </p:nvSpPr>
        <p:spPr>
          <a:xfrm>
            <a:off x="7227338" y="2683673"/>
            <a:ext cx="92710" cy="1894205"/>
          </a:xfrm>
          <a:custGeom>
            <a:avLst/>
            <a:gdLst/>
            <a:ahLst/>
            <a:cxnLst/>
            <a:rect l="l" t="t" r="r" b="b"/>
            <a:pathLst>
              <a:path w="92710" h="1894204">
                <a:moveTo>
                  <a:pt x="0" y="0"/>
                </a:moveTo>
                <a:lnTo>
                  <a:pt x="92224" y="0"/>
                </a:lnTo>
                <a:lnTo>
                  <a:pt x="92224" y="1893721"/>
                </a:lnTo>
                <a:lnTo>
                  <a:pt x="0" y="1893721"/>
                </a:lnTo>
                <a:lnTo>
                  <a:pt x="0" y="0"/>
                </a:lnTo>
                <a:close/>
              </a:path>
            </a:pathLst>
          </a:custGeom>
          <a:solidFill>
            <a:srgbClr val="C8DAF7"/>
          </a:solidFill>
        </p:spPr>
        <p:txBody>
          <a:bodyPr wrap="square" lIns="0" tIns="0" rIns="0" bIns="0" rtlCol="0"/>
          <a:lstStyle/>
          <a:p>
            <a:endParaRPr/>
          </a:p>
        </p:txBody>
      </p:sp>
      <p:sp>
        <p:nvSpPr>
          <p:cNvPr id="9" name="object 9"/>
          <p:cNvSpPr/>
          <p:nvPr/>
        </p:nvSpPr>
        <p:spPr>
          <a:xfrm>
            <a:off x="7319565" y="1819498"/>
            <a:ext cx="864235" cy="2758440"/>
          </a:xfrm>
          <a:custGeom>
            <a:avLst/>
            <a:gdLst/>
            <a:ahLst/>
            <a:cxnLst/>
            <a:rect l="l" t="t" r="r" b="b"/>
            <a:pathLst>
              <a:path w="864234" h="2758440">
                <a:moveTo>
                  <a:pt x="0" y="2757894"/>
                </a:moveTo>
                <a:lnTo>
                  <a:pt x="0" y="864173"/>
                </a:lnTo>
                <a:lnTo>
                  <a:pt x="864173" y="0"/>
                </a:lnTo>
                <a:lnTo>
                  <a:pt x="864173" y="1893721"/>
                </a:lnTo>
                <a:lnTo>
                  <a:pt x="0" y="2757894"/>
                </a:lnTo>
                <a:close/>
              </a:path>
            </a:pathLst>
          </a:custGeom>
          <a:solidFill>
            <a:srgbClr val="A0AEC6"/>
          </a:solidFill>
        </p:spPr>
        <p:txBody>
          <a:bodyPr wrap="square" lIns="0" tIns="0" rIns="0" bIns="0" rtlCol="0"/>
          <a:lstStyle/>
          <a:p>
            <a:endParaRPr/>
          </a:p>
        </p:txBody>
      </p:sp>
      <p:sp>
        <p:nvSpPr>
          <p:cNvPr id="10" name="object 10"/>
          <p:cNvSpPr/>
          <p:nvPr/>
        </p:nvSpPr>
        <p:spPr>
          <a:xfrm>
            <a:off x="7227338" y="1819500"/>
            <a:ext cx="956944" cy="864235"/>
          </a:xfrm>
          <a:custGeom>
            <a:avLst/>
            <a:gdLst/>
            <a:ahLst/>
            <a:cxnLst/>
            <a:rect l="l" t="t" r="r" b="b"/>
            <a:pathLst>
              <a:path w="956945" h="864235">
                <a:moveTo>
                  <a:pt x="92224" y="864173"/>
                </a:moveTo>
                <a:lnTo>
                  <a:pt x="0" y="864173"/>
                </a:lnTo>
                <a:lnTo>
                  <a:pt x="864173" y="0"/>
                </a:lnTo>
                <a:lnTo>
                  <a:pt x="956398" y="0"/>
                </a:lnTo>
                <a:lnTo>
                  <a:pt x="92224" y="864173"/>
                </a:lnTo>
                <a:close/>
              </a:path>
            </a:pathLst>
          </a:custGeom>
          <a:solidFill>
            <a:srgbClr val="D3E1F9"/>
          </a:solidFill>
        </p:spPr>
        <p:txBody>
          <a:bodyPr wrap="square" lIns="0" tIns="0" rIns="0" bIns="0" rtlCol="0"/>
          <a:lstStyle/>
          <a:p>
            <a:endParaRPr/>
          </a:p>
        </p:txBody>
      </p:sp>
      <p:sp>
        <p:nvSpPr>
          <p:cNvPr id="11" name="object 11"/>
          <p:cNvSpPr/>
          <p:nvPr/>
        </p:nvSpPr>
        <p:spPr>
          <a:xfrm>
            <a:off x="7227338" y="1819498"/>
            <a:ext cx="956944" cy="2758440"/>
          </a:xfrm>
          <a:custGeom>
            <a:avLst/>
            <a:gdLst/>
            <a:ahLst/>
            <a:cxnLst/>
            <a:rect l="l" t="t" r="r" b="b"/>
            <a:pathLst>
              <a:path w="956945" h="2758440">
                <a:moveTo>
                  <a:pt x="0" y="864173"/>
                </a:moveTo>
                <a:lnTo>
                  <a:pt x="864173" y="0"/>
                </a:lnTo>
                <a:lnTo>
                  <a:pt x="956398" y="0"/>
                </a:lnTo>
                <a:lnTo>
                  <a:pt x="956398" y="1893721"/>
                </a:lnTo>
                <a:lnTo>
                  <a:pt x="92224" y="2757894"/>
                </a:lnTo>
                <a:lnTo>
                  <a:pt x="0" y="2757894"/>
                </a:lnTo>
                <a:lnTo>
                  <a:pt x="0" y="864173"/>
                </a:lnTo>
                <a:close/>
              </a:path>
            </a:pathLst>
          </a:custGeom>
          <a:ln w="19049">
            <a:solidFill>
              <a:srgbClr val="000000"/>
            </a:solidFill>
          </a:ln>
        </p:spPr>
        <p:txBody>
          <a:bodyPr wrap="square" lIns="0" tIns="0" rIns="0" bIns="0" rtlCol="0"/>
          <a:lstStyle/>
          <a:p>
            <a:endParaRPr/>
          </a:p>
        </p:txBody>
      </p:sp>
      <p:sp>
        <p:nvSpPr>
          <p:cNvPr id="12" name="object 12"/>
          <p:cNvSpPr/>
          <p:nvPr/>
        </p:nvSpPr>
        <p:spPr>
          <a:xfrm>
            <a:off x="7227338" y="1819500"/>
            <a:ext cx="956944" cy="864235"/>
          </a:xfrm>
          <a:custGeom>
            <a:avLst/>
            <a:gdLst/>
            <a:ahLst/>
            <a:cxnLst/>
            <a:rect l="l" t="t" r="r" b="b"/>
            <a:pathLst>
              <a:path w="956945" h="864235">
                <a:moveTo>
                  <a:pt x="0" y="864173"/>
                </a:moveTo>
                <a:lnTo>
                  <a:pt x="92224" y="864173"/>
                </a:lnTo>
                <a:lnTo>
                  <a:pt x="956398" y="0"/>
                </a:lnTo>
              </a:path>
            </a:pathLst>
          </a:custGeom>
          <a:ln w="19049">
            <a:solidFill>
              <a:srgbClr val="000000"/>
            </a:solidFill>
          </a:ln>
        </p:spPr>
        <p:txBody>
          <a:bodyPr wrap="square" lIns="0" tIns="0" rIns="0" bIns="0" rtlCol="0"/>
          <a:lstStyle/>
          <a:p>
            <a:endParaRPr/>
          </a:p>
        </p:txBody>
      </p:sp>
      <p:sp>
        <p:nvSpPr>
          <p:cNvPr id="13" name="object 13"/>
          <p:cNvSpPr/>
          <p:nvPr/>
        </p:nvSpPr>
        <p:spPr>
          <a:xfrm>
            <a:off x="7319563" y="2683673"/>
            <a:ext cx="0" cy="1894205"/>
          </a:xfrm>
          <a:custGeom>
            <a:avLst/>
            <a:gdLst/>
            <a:ahLst/>
            <a:cxnLst/>
            <a:rect l="l" t="t" r="r" b="b"/>
            <a:pathLst>
              <a:path h="1894204">
                <a:moveTo>
                  <a:pt x="0" y="0"/>
                </a:moveTo>
                <a:lnTo>
                  <a:pt x="0" y="1893721"/>
                </a:lnTo>
              </a:path>
            </a:pathLst>
          </a:custGeom>
          <a:ln w="19049">
            <a:solidFill>
              <a:srgbClr val="000000"/>
            </a:solidFill>
          </a:ln>
        </p:spPr>
        <p:txBody>
          <a:bodyPr wrap="square" lIns="0" tIns="0" rIns="0" bIns="0" rtlCol="0"/>
          <a:lstStyle/>
          <a:p>
            <a:endParaRPr/>
          </a:p>
        </p:txBody>
      </p:sp>
      <p:sp>
        <p:nvSpPr>
          <p:cNvPr id="14" name="object 14"/>
          <p:cNvSpPr txBox="1"/>
          <p:nvPr/>
        </p:nvSpPr>
        <p:spPr>
          <a:xfrm>
            <a:off x="3431519" y="4183370"/>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32</a:t>
            </a:r>
            <a:endParaRPr>
              <a:latin typeface="Arial"/>
              <a:cs typeface="Arial"/>
            </a:endParaRPr>
          </a:p>
        </p:txBody>
      </p:sp>
      <p:sp>
        <p:nvSpPr>
          <p:cNvPr id="15" name="object 15"/>
          <p:cNvSpPr txBox="1"/>
          <p:nvPr/>
        </p:nvSpPr>
        <p:spPr>
          <a:xfrm>
            <a:off x="3795821" y="2110200"/>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32</a:t>
            </a:r>
            <a:endParaRPr>
              <a:latin typeface="Arial"/>
              <a:cs typeface="Arial"/>
            </a:endParaRPr>
          </a:p>
        </p:txBody>
      </p:sp>
      <p:sp>
        <p:nvSpPr>
          <p:cNvPr id="16" name="object 16"/>
          <p:cNvSpPr txBox="1"/>
          <p:nvPr/>
        </p:nvSpPr>
        <p:spPr>
          <a:xfrm>
            <a:off x="2760912" y="4575008"/>
            <a:ext cx="153035" cy="299720"/>
          </a:xfrm>
          <a:prstGeom prst="rect">
            <a:avLst/>
          </a:prstGeom>
        </p:spPr>
        <p:txBody>
          <a:bodyPr vert="horz" wrap="square" lIns="0" tIns="12700" rIns="0" bIns="0" rtlCol="0">
            <a:spAutoFit/>
          </a:bodyPr>
          <a:lstStyle/>
          <a:p>
            <a:pPr marL="12700">
              <a:spcBef>
                <a:spcPts val="100"/>
              </a:spcBef>
            </a:pPr>
            <a:r>
              <a:rPr dirty="0">
                <a:latin typeface="Arial"/>
                <a:cs typeface="Arial"/>
              </a:rPr>
              <a:t>3</a:t>
            </a:r>
            <a:endParaRPr>
              <a:latin typeface="Arial"/>
              <a:cs typeface="Arial"/>
            </a:endParaRPr>
          </a:p>
        </p:txBody>
      </p:sp>
      <p:sp>
        <p:nvSpPr>
          <p:cNvPr id="17" name="object 17"/>
          <p:cNvSpPr/>
          <p:nvPr/>
        </p:nvSpPr>
        <p:spPr>
          <a:xfrm>
            <a:off x="4352894" y="3201745"/>
            <a:ext cx="2308860" cy="0"/>
          </a:xfrm>
          <a:custGeom>
            <a:avLst/>
            <a:gdLst/>
            <a:ahLst/>
            <a:cxnLst/>
            <a:rect l="l" t="t" r="r" b="b"/>
            <a:pathLst>
              <a:path w="2308860">
                <a:moveTo>
                  <a:pt x="0" y="0"/>
                </a:moveTo>
                <a:lnTo>
                  <a:pt x="2308645" y="0"/>
                </a:lnTo>
              </a:path>
            </a:pathLst>
          </a:custGeom>
          <a:ln w="9524">
            <a:solidFill>
              <a:srgbClr val="666666"/>
            </a:solidFill>
          </a:ln>
        </p:spPr>
        <p:txBody>
          <a:bodyPr wrap="square" lIns="0" tIns="0" rIns="0" bIns="0" rtlCol="0"/>
          <a:lstStyle/>
          <a:p>
            <a:endParaRPr/>
          </a:p>
        </p:txBody>
      </p:sp>
      <p:sp>
        <p:nvSpPr>
          <p:cNvPr id="18" name="object 18"/>
          <p:cNvSpPr/>
          <p:nvPr/>
        </p:nvSpPr>
        <p:spPr>
          <a:xfrm>
            <a:off x="6661541" y="3186012"/>
            <a:ext cx="43815" cy="31750"/>
          </a:xfrm>
          <a:custGeom>
            <a:avLst/>
            <a:gdLst/>
            <a:ahLst/>
            <a:cxnLst/>
            <a:rect l="l" t="t" r="r" b="b"/>
            <a:pathLst>
              <a:path w="43814" h="31750">
                <a:moveTo>
                  <a:pt x="0" y="31464"/>
                </a:moveTo>
                <a:lnTo>
                  <a:pt x="0" y="0"/>
                </a:lnTo>
                <a:lnTo>
                  <a:pt x="43224" y="15732"/>
                </a:lnTo>
                <a:lnTo>
                  <a:pt x="0" y="31464"/>
                </a:lnTo>
                <a:close/>
              </a:path>
            </a:pathLst>
          </a:custGeom>
          <a:solidFill>
            <a:srgbClr val="666666"/>
          </a:solidFill>
        </p:spPr>
        <p:txBody>
          <a:bodyPr wrap="square" lIns="0" tIns="0" rIns="0" bIns="0" rtlCol="0"/>
          <a:lstStyle/>
          <a:p>
            <a:endParaRPr/>
          </a:p>
        </p:txBody>
      </p:sp>
      <p:sp>
        <p:nvSpPr>
          <p:cNvPr id="19" name="object 19"/>
          <p:cNvSpPr/>
          <p:nvPr/>
        </p:nvSpPr>
        <p:spPr>
          <a:xfrm>
            <a:off x="6661541" y="3186012"/>
            <a:ext cx="43815" cy="31750"/>
          </a:xfrm>
          <a:custGeom>
            <a:avLst/>
            <a:gdLst/>
            <a:ahLst/>
            <a:cxnLst/>
            <a:rect l="l" t="t" r="r" b="b"/>
            <a:pathLst>
              <a:path w="43814" h="31750">
                <a:moveTo>
                  <a:pt x="0" y="31464"/>
                </a:moveTo>
                <a:lnTo>
                  <a:pt x="43224" y="15732"/>
                </a:lnTo>
                <a:lnTo>
                  <a:pt x="0" y="0"/>
                </a:lnTo>
                <a:lnTo>
                  <a:pt x="0" y="31464"/>
                </a:lnTo>
                <a:close/>
              </a:path>
            </a:pathLst>
          </a:custGeom>
          <a:ln w="9524">
            <a:solidFill>
              <a:srgbClr val="666666"/>
            </a:solidFill>
          </a:ln>
        </p:spPr>
        <p:txBody>
          <a:bodyPr wrap="square" lIns="0" tIns="0" rIns="0" bIns="0" rtlCol="0"/>
          <a:lstStyle/>
          <a:p>
            <a:endParaRPr/>
          </a:p>
        </p:txBody>
      </p:sp>
      <p:sp>
        <p:nvSpPr>
          <p:cNvPr id="20" name="object 20"/>
          <p:cNvSpPr txBox="1"/>
          <p:nvPr/>
        </p:nvSpPr>
        <p:spPr>
          <a:xfrm>
            <a:off x="4448842" y="3251074"/>
            <a:ext cx="1866900" cy="299720"/>
          </a:xfrm>
          <a:prstGeom prst="rect">
            <a:avLst/>
          </a:prstGeom>
        </p:spPr>
        <p:txBody>
          <a:bodyPr vert="horz" wrap="square" lIns="0" tIns="12700" rIns="0" bIns="0" rtlCol="0">
            <a:spAutoFit/>
          </a:bodyPr>
          <a:lstStyle/>
          <a:p>
            <a:pPr marL="12700">
              <a:spcBef>
                <a:spcPts val="100"/>
              </a:spcBef>
            </a:pPr>
            <a:r>
              <a:rPr spc="-5" dirty="0">
                <a:latin typeface="Arial"/>
                <a:cs typeface="Arial"/>
              </a:rPr>
              <a:t>Convolution</a:t>
            </a:r>
            <a:r>
              <a:rPr spc="-80" dirty="0">
                <a:latin typeface="Arial"/>
                <a:cs typeface="Arial"/>
              </a:rPr>
              <a:t> </a:t>
            </a:r>
            <a:r>
              <a:rPr spc="-5" dirty="0">
                <a:latin typeface="Arial"/>
                <a:cs typeface="Arial"/>
              </a:rPr>
              <a:t>Layer</a:t>
            </a:r>
            <a:endParaRPr>
              <a:latin typeface="Arial"/>
              <a:cs typeface="Arial"/>
            </a:endParaRPr>
          </a:p>
        </p:txBody>
      </p:sp>
      <p:sp>
        <p:nvSpPr>
          <p:cNvPr id="21" name="object 21"/>
          <p:cNvSpPr/>
          <p:nvPr/>
        </p:nvSpPr>
        <p:spPr>
          <a:xfrm>
            <a:off x="7376713" y="2683673"/>
            <a:ext cx="92710" cy="1894205"/>
          </a:xfrm>
          <a:custGeom>
            <a:avLst/>
            <a:gdLst/>
            <a:ahLst/>
            <a:cxnLst/>
            <a:rect l="l" t="t" r="r" b="b"/>
            <a:pathLst>
              <a:path w="92710" h="1894204">
                <a:moveTo>
                  <a:pt x="0" y="0"/>
                </a:moveTo>
                <a:lnTo>
                  <a:pt x="92224" y="0"/>
                </a:lnTo>
                <a:lnTo>
                  <a:pt x="92224" y="1893721"/>
                </a:lnTo>
                <a:lnTo>
                  <a:pt x="0" y="1893721"/>
                </a:lnTo>
                <a:lnTo>
                  <a:pt x="0" y="0"/>
                </a:lnTo>
                <a:close/>
              </a:path>
            </a:pathLst>
          </a:custGeom>
          <a:solidFill>
            <a:srgbClr val="D8E9D3"/>
          </a:solidFill>
        </p:spPr>
        <p:txBody>
          <a:bodyPr wrap="square" lIns="0" tIns="0" rIns="0" bIns="0" rtlCol="0"/>
          <a:lstStyle/>
          <a:p>
            <a:endParaRPr/>
          </a:p>
        </p:txBody>
      </p:sp>
      <p:sp>
        <p:nvSpPr>
          <p:cNvPr id="22" name="object 22"/>
          <p:cNvSpPr/>
          <p:nvPr/>
        </p:nvSpPr>
        <p:spPr>
          <a:xfrm>
            <a:off x="7468940" y="1819498"/>
            <a:ext cx="864235" cy="2758440"/>
          </a:xfrm>
          <a:custGeom>
            <a:avLst/>
            <a:gdLst/>
            <a:ahLst/>
            <a:cxnLst/>
            <a:rect l="l" t="t" r="r" b="b"/>
            <a:pathLst>
              <a:path w="864234" h="2758440">
                <a:moveTo>
                  <a:pt x="0" y="2757894"/>
                </a:moveTo>
                <a:lnTo>
                  <a:pt x="0" y="864173"/>
                </a:lnTo>
                <a:lnTo>
                  <a:pt x="864173" y="0"/>
                </a:lnTo>
                <a:lnTo>
                  <a:pt x="864173" y="1893721"/>
                </a:lnTo>
                <a:lnTo>
                  <a:pt x="0" y="2757894"/>
                </a:lnTo>
                <a:close/>
              </a:path>
            </a:pathLst>
          </a:custGeom>
          <a:solidFill>
            <a:srgbClr val="ACBAA8"/>
          </a:solidFill>
        </p:spPr>
        <p:txBody>
          <a:bodyPr wrap="square" lIns="0" tIns="0" rIns="0" bIns="0" rtlCol="0"/>
          <a:lstStyle/>
          <a:p>
            <a:endParaRPr/>
          </a:p>
        </p:txBody>
      </p:sp>
      <p:sp>
        <p:nvSpPr>
          <p:cNvPr id="23" name="object 23"/>
          <p:cNvSpPr/>
          <p:nvPr/>
        </p:nvSpPr>
        <p:spPr>
          <a:xfrm>
            <a:off x="7376713" y="1819500"/>
            <a:ext cx="956944" cy="864235"/>
          </a:xfrm>
          <a:custGeom>
            <a:avLst/>
            <a:gdLst/>
            <a:ahLst/>
            <a:cxnLst/>
            <a:rect l="l" t="t" r="r" b="b"/>
            <a:pathLst>
              <a:path w="956945" h="864235">
                <a:moveTo>
                  <a:pt x="92224" y="864173"/>
                </a:moveTo>
                <a:lnTo>
                  <a:pt x="0" y="864173"/>
                </a:lnTo>
                <a:lnTo>
                  <a:pt x="864173" y="0"/>
                </a:lnTo>
                <a:lnTo>
                  <a:pt x="956398" y="0"/>
                </a:lnTo>
                <a:lnTo>
                  <a:pt x="92224" y="864173"/>
                </a:lnTo>
                <a:close/>
              </a:path>
            </a:pathLst>
          </a:custGeom>
          <a:solidFill>
            <a:srgbClr val="DFEDDB"/>
          </a:solidFill>
        </p:spPr>
        <p:txBody>
          <a:bodyPr wrap="square" lIns="0" tIns="0" rIns="0" bIns="0" rtlCol="0"/>
          <a:lstStyle/>
          <a:p>
            <a:endParaRPr/>
          </a:p>
        </p:txBody>
      </p:sp>
      <p:sp>
        <p:nvSpPr>
          <p:cNvPr id="24" name="object 24"/>
          <p:cNvSpPr/>
          <p:nvPr/>
        </p:nvSpPr>
        <p:spPr>
          <a:xfrm>
            <a:off x="7376713" y="1819498"/>
            <a:ext cx="956944" cy="2758440"/>
          </a:xfrm>
          <a:custGeom>
            <a:avLst/>
            <a:gdLst/>
            <a:ahLst/>
            <a:cxnLst/>
            <a:rect l="l" t="t" r="r" b="b"/>
            <a:pathLst>
              <a:path w="956945" h="2758440">
                <a:moveTo>
                  <a:pt x="0" y="864173"/>
                </a:moveTo>
                <a:lnTo>
                  <a:pt x="864173" y="0"/>
                </a:lnTo>
                <a:lnTo>
                  <a:pt x="956398" y="0"/>
                </a:lnTo>
                <a:lnTo>
                  <a:pt x="956398" y="1893721"/>
                </a:lnTo>
                <a:lnTo>
                  <a:pt x="92224" y="2757894"/>
                </a:lnTo>
                <a:lnTo>
                  <a:pt x="0" y="2757894"/>
                </a:lnTo>
                <a:lnTo>
                  <a:pt x="0" y="864173"/>
                </a:lnTo>
                <a:close/>
              </a:path>
            </a:pathLst>
          </a:custGeom>
          <a:ln w="19049">
            <a:solidFill>
              <a:srgbClr val="000000"/>
            </a:solidFill>
          </a:ln>
        </p:spPr>
        <p:txBody>
          <a:bodyPr wrap="square" lIns="0" tIns="0" rIns="0" bIns="0" rtlCol="0"/>
          <a:lstStyle/>
          <a:p>
            <a:endParaRPr/>
          </a:p>
        </p:txBody>
      </p:sp>
      <p:sp>
        <p:nvSpPr>
          <p:cNvPr id="25" name="object 25"/>
          <p:cNvSpPr/>
          <p:nvPr/>
        </p:nvSpPr>
        <p:spPr>
          <a:xfrm>
            <a:off x="7376713" y="1819500"/>
            <a:ext cx="956944" cy="864235"/>
          </a:xfrm>
          <a:custGeom>
            <a:avLst/>
            <a:gdLst/>
            <a:ahLst/>
            <a:cxnLst/>
            <a:rect l="l" t="t" r="r" b="b"/>
            <a:pathLst>
              <a:path w="956945" h="864235">
                <a:moveTo>
                  <a:pt x="0" y="864173"/>
                </a:moveTo>
                <a:lnTo>
                  <a:pt x="92224" y="864173"/>
                </a:lnTo>
                <a:lnTo>
                  <a:pt x="956398" y="0"/>
                </a:lnTo>
              </a:path>
            </a:pathLst>
          </a:custGeom>
          <a:ln w="19049">
            <a:solidFill>
              <a:srgbClr val="000000"/>
            </a:solidFill>
          </a:ln>
        </p:spPr>
        <p:txBody>
          <a:bodyPr wrap="square" lIns="0" tIns="0" rIns="0" bIns="0" rtlCol="0"/>
          <a:lstStyle/>
          <a:p>
            <a:endParaRPr/>
          </a:p>
        </p:txBody>
      </p:sp>
      <p:sp>
        <p:nvSpPr>
          <p:cNvPr id="26" name="object 26"/>
          <p:cNvSpPr/>
          <p:nvPr/>
        </p:nvSpPr>
        <p:spPr>
          <a:xfrm>
            <a:off x="7468937" y="2683673"/>
            <a:ext cx="0" cy="1894205"/>
          </a:xfrm>
          <a:custGeom>
            <a:avLst/>
            <a:gdLst/>
            <a:ahLst/>
            <a:cxnLst/>
            <a:rect l="l" t="t" r="r" b="b"/>
            <a:pathLst>
              <a:path h="1894204">
                <a:moveTo>
                  <a:pt x="0" y="0"/>
                </a:moveTo>
                <a:lnTo>
                  <a:pt x="0" y="1893721"/>
                </a:lnTo>
              </a:path>
            </a:pathLst>
          </a:custGeom>
          <a:ln w="19049">
            <a:solidFill>
              <a:srgbClr val="000000"/>
            </a:solidFill>
          </a:ln>
        </p:spPr>
        <p:txBody>
          <a:bodyPr wrap="square" lIns="0" tIns="0" rIns="0" bIns="0" rtlCol="0"/>
          <a:lstStyle/>
          <a:p>
            <a:endParaRPr/>
          </a:p>
        </p:txBody>
      </p:sp>
      <p:sp>
        <p:nvSpPr>
          <p:cNvPr id="27" name="object 27"/>
          <p:cNvSpPr txBox="1"/>
          <p:nvPr/>
        </p:nvSpPr>
        <p:spPr>
          <a:xfrm>
            <a:off x="7427713" y="1444804"/>
            <a:ext cx="1752600" cy="299720"/>
          </a:xfrm>
          <a:prstGeom prst="rect">
            <a:avLst/>
          </a:prstGeom>
        </p:spPr>
        <p:txBody>
          <a:bodyPr vert="horz" wrap="square" lIns="0" tIns="12700" rIns="0" bIns="0" rtlCol="0">
            <a:spAutoFit/>
          </a:bodyPr>
          <a:lstStyle/>
          <a:p>
            <a:pPr marL="12700">
              <a:spcBef>
                <a:spcPts val="100"/>
              </a:spcBef>
            </a:pPr>
            <a:r>
              <a:rPr b="1" spc="-5" dirty="0">
                <a:latin typeface="Arial"/>
                <a:cs typeface="Arial"/>
              </a:rPr>
              <a:t>activation</a:t>
            </a:r>
            <a:r>
              <a:rPr b="1" spc="-80" dirty="0">
                <a:latin typeface="Arial"/>
                <a:cs typeface="Arial"/>
              </a:rPr>
              <a:t> </a:t>
            </a:r>
            <a:r>
              <a:rPr b="1" spc="-5" dirty="0">
                <a:latin typeface="Arial"/>
                <a:cs typeface="Arial"/>
              </a:rPr>
              <a:t>maps</a:t>
            </a:r>
            <a:endParaRPr>
              <a:latin typeface="Arial"/>
              <a:cs typeface="Arial"/>
            </a:endParaRPr>
          </a:p>
        </p:txBody>
      </p:sp>
      <p:sp>
        <p:nvSpPr>
          <p:cNvPr id="28" name="object 28"/>
          <p:cNvSpPr txBox="1"/>
          <p:nvPr/>
        </p:nvSpPr>
        <p:spPr>
          <a:xfrm>
            <a:off x="7562836" y="4596849"/>
            <a:ext cx="153035" cy="299720"/>
          </a:xfrm>
          <a:prstGeom prst="rect">
            <a:avLst/>
          </a:prstGeom>
        </p:spPr>
        <p:txBody>
          <a:bodyPr vert="horz" wrap="square" lIns="0" tIns="12700" rIns="0" bIns="0" rtlCol="0">
            <a:spAutoFit/>
          </a:bodyPr>
          <a:lstStyle/>
          <a:p>
            <a:pPr marL="12700">
              <a:spcBef>
                <a:spcPts val="100"/>
              </a:spcBef>
            </a:pPr>
            <a:r>
              <a:rPr dirty="0">
                <a:latin typeface="Arial"/>
                <a:cs typeface="Arial"/>
              </a:rPr>
              <a:t>6</a:t>
            </a:r>
            <a:endParaRPr>
              <a:latin typeface="Arial"/>
              <a:cs typeface="Arial"/>
            </a:endParaRPr>
          </a:p>
        </p:txBody>
      </p:sp>
      <p:sp>
        <p:nvSpPr>
          <p:cNvPr id="29" name="object 29"/>
          <p:cNvSpPr txBox="1"/>
          <p:nvPr/>
        </p:nvSpPr>
        <p:spPr>
          <a:xfrm>
            <a:off x="8618413" y="4160396"/>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28</a:t>
            </a:r>
            <a:endParaRPr>
              <a:latin typeface="Arial"/>
              <a:cs typeface="Arial"/>
            </a:endParaRPr>
          </a:p>
        </p:txBody>
      </p:sp>
      <p:sp>
        <p:nvSpPr>
          <p:cNvPr id="30" name="object 30"/>
          <p:cNvSpPr txBox="1"/>
          <p:nvPr/>
        </p:nvSpPr>
        <p:spPr>
          <a:xfrm>
            <a:off x="9110112" y="2580087"/>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28</a:t>
            </a:r>
            <a:endParaRPr>
              <a:latin typeface="Arial"/>
              <a:cs typeface="Arial"/>
            </a:endParaRPr>
          </a:p>
        </p:txBody>
      </p:sp>
      <p:sp>
        <p:nvSpPr>
          <p:cNvPr id="31" name="object 31"/>
          <p:cNvSpPr txBox="1">
            <a:spLocks noGrp="1"/>
          </p:cNvSpPr>
          <p:nvPr>
            <p:ph type="title"/>
          </p:nvPr>
        </p:nvSpPr>
        <p:spPr>
          <a:xfrm>
            <a:off x="1873351" y="866002"/>
            <a:ext cx="8189595" cy="628377"/>
          </a:xfrm>
          <a:prstGeom prst="rect">
            <a:avLst/>
          </a:prstGeom>
        </p:spPr>
        <p:txBody>
          <a:bodyPr vert="horz" wrap="square" lIns="0" tIns="12700" rIns="0" bIns="0" rtlCol="0" anchor="ctr">
            <a:spAutoFit/>
          </a:bodyPr>
          <a:lstStyle/>
          <a:p>
            <a:pPr marL="12700">
              <a:spcBef>
                <a:spcPts val="100"/>
              </a:spcBef>
            </a:pPr>
            <a:r>
              <a:rPr sz="2000" spc="-5" dirty="0"/>
              <a:t>For example, if we had </a:t>
            </a:r>
            <a:r>
              <a:rPr sz="2000" dirty="0"/>
              <a:t>6 </a:t>
            </a:r>
            <a:r>
              <a:rPr sz="2000" spc="-5" dirty="0"/>
              <a:t>5x5 filters, we’ll get </a:t>
            </a:r>
            <a:r>
              <a:rPr sz="2000" dirty="0"/>
              <a:t>6 separate </a:t>
            </a:r>
            <a:r>
              <a:rPr sz="2000" spc="-5" dirty="0"/>
              <a:t>activation</a:t>
            </a:r>
            <a:r>
              <a:rPr sz="2000" spc="-70" dirty="0"/>
              <a:t> </a:t>
            </a:r>
            <a:r>
              <a:rPr sz="2000" dirty="0"/>
              <a:t>maps:</a:t>
            </a:r>
            <a:endParaRPr sz="2000"/>
          </a:p>
        </p:txBody>
      </p:sp>
      <p:sp>
        <p:nvSpPr>
          <p:cNvPr id="32" name="object 32"/>
          <p:cNvSpPr/>
          <p:nvPr/>
        </p:nvSpPr>
        <p:spPr>
          <a:xfrm>
            <a:off x="7529112" y="2683673"/>
            <a:ext cx="92710" cy="1894205"/>
          </a:xfrm>
          <a:custGeom>
            <a:avLst/>
            <a:gdLst/>
            <a:ahLst/>
            <a:cxnLst/>
            <a:rect l="l" t="t" r="r" b="b"/>
            <a:pathLst>
              <a:path w="92710" h="1894204">
                <a:moveTo>
                  <a:pt x="0" y="0"/>
                </a:moveTo>
                <a:lnTo>
                  <a:pt x="92224" y="0"/>
                </a:lnTo>
                <a:lnTo>
                  <a:pt x="92224" y="1893721"/>
                </a:lnTo>
                <a:lnTo>
                  <a:pt x="0" y="1893721"/>
                </a:lnTo>
                <a:lnTo>
                  <a:pt x="0" y="0"/>
                </a:lnTo>
                <a:close/>
              </a:path>
            </a:pathLst>
          </a:custGeom>
          <a:solidFill>
            <a:srgbClr val="F4CCCC"/>
          </a:solidFill>
        </p:spPr>
        <p:txBody>
          <a:bodyPr wrap="square" lIns="0" tIns="0" rIns="0" bIns="0" rtlCol="0"/>
          <a:lstStyle/>
          <a:p>
            <a:endParaRPr/>
          </a:p>
        </p:txBody>
      </p:sp>
      <p:sp>
        <p:nvSpPr>
          <p:cNvPr id="33" name="object 33"/>
          <p:cNvSpPr/>
          <p:nvPr/>
        </p:nvSpPr>
        <p:spPr>
          <a:xfrm>
            <a:off x="7621339" y="1819498"/>
            <a:ext cx="864235" cy="2758440"/>
          </a:xfrm>
          <a:custGeom>
            <a:avLst/>
            <a:gdLst/>
            <a:ahLst/>
            <a:cxnLst/>
            <a:rect l="l" t="t" r="r" b="b"/>
            <a:pathLst>
              <a:path w="864234" h="2758440">
                <a:moveTo>
                  <a:pt x="0" y="2757894"/>
                </a:moveTo>
                <a:lnTo>
                  <a:pt x="0" y="864173"/>
                </a:lnTo>
                <a:lnTo>
                  <a:pt x="864173" y="0"/>
                </a:lnTo>
                <a:lnTo>
                  <a:pt x="864173" y="1893721"/>
                </a:lnTo>
                <a:lnTo>
                  <a:pt x="0" y="2757894"/>
                </a:lnTo>
                <a:close/>
              </a:path>
            </a:pathLst>
          </a:custGeom>
          <a:solidFill>
            <a:srgbClr val="C3A3A3"/>
          </a:solidFill>
        </p:spPr>
        <p:txBody>
          <a:bodyPr wrap="square" lIns="0" tIns="0" rIns="0" bIns="0" rtlCol="0"/>
          <a:lstStyle/>
          <a:p>
            <a:endParaRPr/>
          </a:p>
        </p:txBody>
      </p:sp>
      <p:sp>
        <p:nvSpPr>
          <p:cNvPr id="34" name="object 34"/>
          <p:cNvSpPr/>
          <p:nvPr/>
        </p:nvSpPr>
        <p:spPr>
          <a:xfrm>
            <a:off x="7529112" y="1819500"/>
            <a:ext cx="956944" cy="864235"/>
          </a:xfrm>
          <a:custGeom>
            <a:avLst/>
            <a:gdLst/>
            <a:ahLst/>
            <a:cxnLst/>
            <a:rect l="l" t="t" r="r" b="b"/>
            <a:pathLst>
              <a:path w="956945" h="864235">
                <a:moveTo>
                  <a:pt x="92224" y="864173"/>
                </a:moveTo>
                <a:lnTo>
                  <a:pt x="0" y="864173"/>
                </a:lnTo>
                <a:lnTo>
                  <a:pt x="864173" y="0"/>
                </a:lnTo>
                <a:lnTo>
                  <a:pt x="956398" y="0"/>
                </a:lnTo>
                <a:lnTo>
                  <a:pt x="92224" y="864173"/>
                </a:lnTo>
                <a:close/>
              </a:path>
            </a:pathLst>
          </a:custGeom>
          <a:solidFill>
            <a:srgbClr val="F6D6D6"/>
          </a:solidFill>
        </p:spPr>
        <p:txBody>
          <a:bodyPr wrap="square" lIns="0" tIns="0" rIns="0" bIns="0" rtlCol="0"/>
          <a:lstStyle/>
          <a:p>
            <a:endParaRPr/>
          </a:p>
        </p:txBody>
      </p:sp>
      <p:sp>
        <p:nvSpPr>
          <p:cNvPr id="35" name="object 35"/>
          <p:cNvSpPr/>
          <p:nvPr/>
        </p:nvSpPr>
        <p:spPr>
          <a:xfrm>
            <a:off x="7529112" y="1819498"/>
            <a:ext cx="956944" cy="2758440"/>
          </a:xfrm>
          <a:custGeom>
            <a:avLst/>
            <a:gdLst/>
            <a:ahLst/>
            <a:cxnLst/>
            <a:rect l="l" t="t" r="r" b="b"/>
            <a:pathLst>
              <a:path w="956945" h="2758440">
                <a:moveTo>
                  <a:pt x="0" y="864173"/>
                </a:moveTo>
                <a:lnTo>
                  <a:pt x="864173" y="0"/>
                </a:lnTo>
                <a:lnTo>
                  <a:pt x="956398" y="0"/>
                </a:lnTo>
                <a:lnTo>
                  <a:pt x="956398" y="1893721"/>
                </a:lnTo>
                <a:lnTo>
                  <a:pt x="92224" y="2757894"/>
                </a:lnTo>
                <a:lnTo>
                  <a:pt x="0" y="2757894"/>
                </a:lnTo>
                <a:lnTo>
                  <a:pt x="0" y="864173"/>
                </a:lnTo>
                <a:close/>
              </a:path>
            </a:pathLst>
          </a:custGeom>
          <a:ln w="19049">
            <a:solidFill>
              <a:srgbClr val="000000"/>
            </a:solidFill>
          </a:ln>
        </p:spPr>
        <p:txBody>
          <a:bodyPr wrap="square" lIns="0" tIns="0" rIns="0" bIns="0" rtlCol="0"/>
          <a:lstStyle/>
          <a:p>
            <a:endParaRPr/>
          </a:p>
        </p:txBody>
      </p:sp>
      <p:sp>
        <p:nvSpPr>
          <p:cNvPr id="36" name="object 36"/>
          <p:cNvSpPr/>
          <p:nvPr/>
        </p:nvSpPr>
        <p:spPr>
          <a:xfrm>
            <a:off x="7529112" y="1819500"/>
            <a:ext cx="956944" cy="864235"/>
          </a:xfrm>
          <a:custGeom>
            <a:avLst/>
            <a:gdLst/>
            <a:ahLst/>
            <a:cxnLst/>
            <a:rect l="l" t="t" r="r" b="b"/>
            <a:pathLst>
              <a:path w="956945" h="864235">
                <a:moveTo>
                  <a:pt x="0" y="864173"/>
                </a:moveTo>
                <a:lnTo>
                  <a:pt x="92224" y="864173"/>
                </a:lnTo>
                <a:lnTo>
                  <a:pt x="956398" y="0"/>
                </a:lnTo>
              </a:path>
            </a:pathLst>
          </a:custGeom>
          <a:ln w="19049">
            <a:solidFill>
              <a:srgbClr val="000000"/>
            </a:solidFill>
          </a:ln>
        </p:spPr>
        <p:txBody>
          <a:bodyPr wrap="square" lIns="0" tIns="0" rIns="0" bIns="0" rtlCol="0"/>
          <a:lstStyle/>
          <a:p>
            <a:endParaRPr/>
          </a:p>
        </p:txBody>
      </p:sp>
      <p:sp>
        <p:nvSpPr>
          <p:cNvPr id="37" name="object 37"/>
          <p:cNvSpPr/>
          <p:nvPr/>
        </p:nvSpPr>
        <p:spPr>
          <a:xfrm>
            <a:off x="7621337" y="2683673"/>
            <a:ext cx="0" cy="1894205"/>
          </a:xfrm>
          <a:custGeom>
            <a:avLst/>
            <a:gdLst/>
            <a:ahLst/>
            <a:cxnLst/>
            <a:rect l="l" t="t" r="r" b="b"/>
            <a:pathLst>
              <a:path h="1894204">
                <a:moveTo>
                  <a:pt x="0" y="0"/>
                </a:moveTo>
                <a:lnTo>
                  <a:pt x="0" y="1893721"/>
                </a:lnTo>
              </a:path>
            </a:pathLst>
          </a:custGeom>
          <a:ln w="19049">
            <a:solidFill>
              <a:srgbClr val="000000"/>
            </a:solidFill>
          </a:ln>
        </p:spPr>
        <p:txBody>
          <a:bodyPr wrap="square" lIns="0" tIns="0" rIns="0" bIns="0" rtlCol="0"/>
          <a:lstStyle/>
          <a:p>
            <a:endParaRPr/>
          </a:p>
        </p:txBody>
      </p:sp>
      <p:sp>
        <p:nvSpPr>
          <p:cNvPr id="38" name="object 38"/>
          <p:cNvSpPr/>
          <p:nvPr/>
        </p:nvSpPr>
        <p:spPr>
          <a:xfrm>
            <a:off x="7681512" y="2683673"/>
            <a:ext cx="92710" cy="1894205"/>
          </a:xfrm>
          <a:custGeom>
            <a:avLst/>
            <a:gdLst/>
            <a:ahLst/>
            <a:cxnLst/>
            <a:rect l="l" t="t" r="r" b="b"/>
            <a:pathLst>
              <a:path w="92710" h="1894204">
                <a:moveTo>
                  <a:pt x="0" y="0"/>
                </a:moveTo>
                <a:lnTo>
                  <a:pt x="92224" y="0"/>
                </a:lnTo>
                <a:lnTo>
                  <a:pt x="92224" y="1893721"/>
                </a:lnTo>
                <a:lnTo>
                  <a:pt x="0" y="1893721"/>
                </a:lnTo>
                <a:lnTo>
                  <a:pt x="0" y="0"/>
                </a:lnTo>
                <a:close/>
              </a:path>
            </a:pathLst>
          </a:custGeom>
          <a:solidFill>
            <a:srgbClr val="FFF2CC"/>
          </a:solidFill>
        </p:spPr>
        <p:txBody>
          <a:bodyPr wrap="square" lIns="0" tIns="0" rIns="0" bIns="0" rtlCol="0"/>
          <a:lstStyle/>
          <a:p>
            <a:endParaRPr/>
          </a:p>
        </p:txBody>
      </p:sp>
      <p:sp>
        <p:nvSpPr>
          <p:cNvPr id="39" name="object 39"/>
          <p:cNvSpPr/>
          <p:nvPr/>
        </p:nvSpPr>
        <p:spPr>
          <a:xfrm>
            <a:off x="7773739" y="1819498"/>
            <a:ext cx="864235" cy="2758440"/>
          </a:xfrm>
          <a:custGeom>
            <a:avLst/>
            <a:gdLst/>
            <a:ahLst/>
            <a:cxnLst/>
            <a:rect l="l" t="t" r="r" b="b"/>
            <a:pathLst>
              <a:path w="864234" h="2758440">
                <a:moveTo>
                  <a:pt x="0" y="2757894"/>
                </a:moveTo>
                <a:lnTo>
                  <a:pt x="0" y="864173"/>
                </a:lnTo>
                <a:lnTo>
                  <a:pt x="864173" y="0"/>
                </a:lnTo>
                <a:lnTo>
                  <a:pt x="864173" y="1893721"/>
                </a:lnTo>
                <a:lnTo>
                  <a:pt x="0" y="2757894"/>
                </a:lnTo>
                <a:close/>
              </a:path>
            </a:pathLst>
          </a:custGeom>
          <a:solidFill>
            <a:srgbClr val="CAC1A3"/>
          </a:solidFill>
        </p:spPr>
        <p:txBody>
          <a:bodyPr wrap="square" lIns="0" tIns="0" rIns="0" bIns="0" rtlCol="0"/>
          <a:lstStyle/>
          <a:p>
            <a:endParaRPr/>
          </a:p>
        </p:txBody>
      </p:sp>
      <p:sp>
        <p:nvSpPr>
          <p:cNvPr id="40" name="object 40"/>
          <p:cNvSpPr/>
          <p:nvPr/>
        </p:nvSpPr>
        <p:spPr>
          <a:xfrm>
            <a:off x="7681512" y="1819500"/>
            <a:ext cx="956944" cy="864235"/>
          </a:xfrm>
          <a:custGeom>
            <a:avLst/>
            <a:gdLst/>
            <a:ahLst/>
            <a:cxnLst/>
            <a:rect l="l" t="t" r="r" b="b"/>
            <a:pathLst>
              <a:path w="956945" h="864235">
                <a:moveTo>
                  <a:pt x="92224" y="864173"/>
                </a:moveTo>
                <a:lnTo>
                  <a:pt x="0" y="864173"/>
                </a:lnTo>
                <a:lnTo>
                  <a:pt x="864173" y="0"/>
                </a:lnTo>
                <a:lnTo>
                  <a:pt x="956398" y="0"/>
                </a:lnTo>
                <a:lnTo>
                  <a:pt x="92224" y="864173"/>
                </a:lnTo>
                <a:close/>
              </a:path>
            </a:pathLst>
          </a:custGeom>
          <a:solidFill>
            <a:srgbClr val="FFF4D6"/>
          </a:solidFill>
        </p:spPr>
        <p:txBody>
          <a:bodyPr wrap="square" lIns="0" tIns="0" rIns="0" bIns="0" rtlCol="0"/>
          <a:lstStyle/>
          <a:p>
            <a:endParaRPr/>
          </a:p>
        </p:txBody>
      </p:sp>
      <p:sp>
        <p:nvSpPr>
          <p:cNvPr id="41" name="object 41"/>
          <p:cNvSpPr/>
          <p:nvPr/>
        </p:nvSpPr>
        <p:spPr>
          <a:xfrm>
            <a:off x="7681512" y="1819498"/>
            <a:ext cx="956944" cy="2758440"/>
          </a:xfrm>
          <a:custGeom>
            <a:avLst/>
            <a:gdLst/>
            <a:ahLst/>
            <a:cxnLst/>
            <a:rect l="l" t="t" r="r" b="b"/>
            <a:pathLst>
              <a:path w="956945" h="2758440">
                <a:moveTo>
                  <a:pt x="0" y="864173"/>
                </a:moveTo>
                <a:lnTo>
                  <a:pt x="864173" y="0"/>
                </a:lnTo>
                <a:lnTo>
                  <a:pt x="956398" y="0"/>
                </a:lnTo>
                <a:lnTo>
                  <a:pt x="956398" y="1893721"/>
                </a:lnTo>
                <a:lnTo>
                  <a:pt x="92224" y="2757894"/>
                </a:lnTo>
                <a:lnTo>
                  <a:pt x="0" y="2757894"/>
                </a:lnTo>
                <a:lnTo>
                  <a:pt x="0" y="864173"/>
                </a:lnTo>
                <a:close/>
              </a:path>
            </a:pathLst>
          </a:custGeom>
          <a:ln w="19049">
            <a:solidFill>
              <a:srgbClr val="000000"/>
            </a:solidFill>
          </a:ln>
        </p:spPr>
        <p:txBody>
          <a:bodyPr wrap="square" lIns="0" tIns="0" rIns="0" bIns="0" rtlCol="0"/>
          <a:lstStyle/>
          <a:p>
            <a:endParaRPr/>
          </a:p>
        </p:txBody>
      </p:sp>
      <p:sp>
        <p:nvSpPr>
          <p:cNvPr id="42" name="object 42"/>
          <p:cNvSpPr/>
          <p:nvPr/>
        </p:nvSpPr>
        <p:spPr>
          <a:xfrm>
            <a:off x="7681512" y="1819500"/>
            <a:ext cx="956944" cy="864235"/>
          </a:xfrm>
          <a:custGeom>
            <a:avLst/>
            <a:gdLst/>
            <a:ahLst/>
            <a:cxnLst/>
            <a:rect l="l" t="t" r="r" b="b"/>
            <a:pathLst>
              <a:path w="956945" h="864235">
                <a:moveTo>
                  <a:pt x="0" y="864173"/>
                </a:moveTo>
                <a:lnTo>
                  <a:pt x="92224" y="864173"/>
                </a:lnTo>
                <a:lnTo>
                  <a:pt x="956398" y="0"/>
                </a:lnTo>
              </a:path>
            </a:pathLst>
          </a:custGeom>
          <a:ln w="19049">
            <a:solidFill>
              <a:srgbClr val="000000"/>
            </a:solidFill>
          </a:ln>
        </p:spPr>
        <p:txBody>
          <a:bodyPr wrap="square" lIns="0" tIns="0" rIns="0" bIns="0" rtlCol="0"/>
          <a:lstStyle/>
          <a:p>
            <a:endParaRPr/>
          </a:p>
        </p:txBody>
      </p:sp>
      <p:sp>
        <p:nvSpPr>
          <p:cNvPr id="43" name="object 43"/>
          <p:cNvSpPr/>
          <p:nvPr/>
        </p:nvSpPr>
        <p:spPr>
          <a:xfrm>
            <a:off x="7773737" y="2683673"/>
            <a:ext cx="0" cy="1894205"/>
          </a:xfrm>
          <a:custGeom>
            <a:avLst/>
            <a:gdLst/>
            <a:ahLst/>
            <a:cxnLst/>
            <a:rect l="l" t="t" r="r" b="b"/>
            <a:pathLst>
              <a:path h="1894204">
                <a:moveTo>
                  <a:pt x="0" y="0"/>
                </a:moveTo>
                <a:lnTo>
                  <a:pt x="0" y="1893721"/>
                </a:lnTo>
              </a:path>
            </a:pathLst>
          </a:custGeom>
          <a:ln w="19049">
            <a:solidFill>
              <a:srgbClr val="000000"/>
            </a:solidFill>
          </a:ln>
        </p:spPr>
        <p:txBody>
          <a:bodyPr wrap="square" lIns="0" tIns="0" rIns="0" bIns="0" rtlCol="0"/>
          <a:lstStyle/>
          <a:p>
            <a:endParaRPr/>
          </a:p>
        </p:txBody>
      </p:sp>
      <p:sp>
        <p:nvSpPr>
          <p:cNvPr id="44" name="object 44"/>
          <p:cNvSpPr/>
          <p:nvPr/>
        </p:nvSpPr>
        <p:spPr>
          <a:xfrm>
            <a:off x="7833912" y="2683673"/>
            <a:ext cx="92710" cy="1894205"/>
          </a:xfrm>
          <a:custGeom>
            <a:avLst/>
            <a:gdLst/>
            <a:ahLst/>
            <a:cxnLst/>
            <a:rect l="l" t="t" r="r" b="b"/>
            <a:pathLst>
              <a:path w="92710" h="1894204">
                <a:moveTo>
                  <a:pt x="0" y="0"/>
                </a:moveTo>
                <a:lnTo>
                  <a:pt x="92224" y="0"/>
                </a:lnTo>
                <a:lnTo>
                  <a:pt x="92224" y="1893721"/>
                </a:lnTo>
                <a:lnTo>
                  <a:pt x="0" y="1893721"/>
                </a:lnTo>
                <a:lnTo>
                  <a:pt x="0" y="0"/>
                </a:lnTo>
                <a:close/>
              </a:path>
            </a:pathLst>
          </a:custGeom>
          <a:solidFill>
            <a:srgbClr val="D8D1E8"/>
          </a:solidFill>
        </p:spPr>
        <p:txBody>
          <a:bodyPr wrap="square" lIns="0" tIns="0" rIns="0" bIns="0" rtlCol="0"/>
          <a:lstStyle/>
          <a:p>
            <a:endParaRPr/>
          </a:p>
        </p:txBody>
      </p:sp>
      <p:sp>
        <p:nvSpPr>
          <p:cNvPr id="45" name="object 45"/>
          <p:cNvSpPr/>
          <p:nvPr/>
        </p:nvSpPr>
        <p:spPr>
          <a:xfrm>
            <a:off x="7926139" y="1819498"/>
            <a:ext cx="864235" cy="2758440"/>
          </a:xfrm>
          <a:custGeom>
            <a:avLst/>
            <a:gdLst/>
            <a:ahLst/>
            <a:cxnLst/>
            <a:rect l="l" t="t" r="r" b="b"/>
            <a:pathLst>
              <a:path w="864234" h="2758440">
                <a:moveTo>
                  <a:pt x="0" y="2757894"/>
                </a:moveTo>
                <a:lnTo>
                  <a:pt x="0" y="864173"/>
                </a:lnTo>
                <a:lnTo>
                  <a:pt x="864173" y="0"/>
                </a:lnTo>
                <a:lnTo>
                  <a:pt x="864173" y="1893721"/>
                </a:lnTo>
                <a:lnTo>
                  <a:pt x="0" y="2757894"/>
                </a:lnTo>
                <a:close/>
              </a:path>
            </a:pathLst>
          </a:custGeom>
          <a:solidFill>
            <a:srgbClr val="ACA7BA"/>
          </a:solidFill>
        </p:spPr>
        <p:txBody>
          <a:bodyPr wrap="square" lIns="0" tIns="0" rIns="0" bIns="0" rtlCol="0"/>
          <a:lstStyle/>
          <a:p>
            <a:endParaRPr/>
          </a:p>
        </p:txBody>
      </p:sp>
      <p:sp>
        <p:nvSpPr>
          <p:cNvPr id="46" name="object 46"/>
          <p:cNvSpPr/>
          <p:nvPr/>
        </p:nvSpPr>
        <p:spPr>
          <a:xfrm>
            <a:off x="7833912" y="1819500"/>
            <a:ext cx="956944" cy="864235"/>
          </a:xfrm>
          <a:custGeom>
            <a:avLst/>
            <a:gdLst/>
            <a:ahLst/>
            <a:cxnLst/>
            <a:rect l="l" t="t" r="r" b="b"/>
            <a:pathLst>
              <a:path w="956945" h="864235">
                <a:moveTo>
                  <a:pt x="92224" y="864173"/>
                </a:moveTo>
                <a:lnTo>
                  <a:pt x="0" y="864173"/>
                </a:lnTo>
                <a:lnTo>
                  <a:pt x="864173" y="0"/>
                </a:lnTo>
                <a:lnTo>
                  <a:pt x="956398" y="0"/>
                </a:lnTo>
                <a:lnTo>
                  <a:pt x="92224" y="864173"/>
                </a:lnTo>
                <a:close/>
              </a:path>
            </a:pathLst>
          </a:custGeom>
          <a:solidFill>
            <a:srgbClr val="DFDBED"/>
          </a:solidFill>
        </p:spPr>
        <p:txBody>
          <a:bodyPr wrap="square" lIns="0" tIns="0" rIns="0" bIns="0" rtlCol="0"/>
          <a:lstStyle/>
          <a:p>
            <a:endParaRPr/>
          </a:p>
        </p:txBody>
      </p:sp>
      <p:sp>
        <p:nvSpPr>
          <p:cNvPr id="47" name="object 47"/>
          <p:cNvSpPr/>
          <p:nvPr/>
        </p:nvSpPr>
        <p:spPr>
          <a:xfrm>
            <a:off x="7833912" y="1819498"/>
            <a:ext cx="956944" cy="2758440"/>
          </a:xfrm>
          <a:custGeom>
            <a:avLst/>
            <a:gdLst/>
            <a:ahLst/>
            <a:cxnLst/>
            <a:rect l="l" t="t" r="r" b="b"/>
            <a:pathLst>
              <a:path w="956945" h="2758440">
                <a:moveTo>
                  <a:pt x="0" y="864173"/>
                </a:moveTo>
                <a:lnTo>
                  <a:pt x="864173" y="0"/>
                </a:lnTo>
                <a:lnTo>
                  <a:pt x="956398" y="0"/>
                </a:lnTo>
                <a:lnTo>
                  <a:pt x="956398" y="1893721"/>
                </a:lnTo>
                <a:lnTo>
                  <a:pt x="92224" y="2757894"/>
                </a:lnTo>
                <a:lnTo>
                  <a:pt x="0" y="2757894"/>
                </a:lnTo>
                <a:lnTo>
                  <a:pt x="0" y="864173"/>
                </a:lnTo>
                <a:close/>
              </a:path>
            </a:pathLst>
          </a:custGeom>
          <a:ln w="19049">
            <a:solidFill>
              <a:srgbClr val="000000"/>
            </a:solidFill>
          </a:ln>
        </p:spPr>
        <p:txBody>
          <a:bodyPr wrap="square" lIns="0" tIns="0" rIns="0" bIns="0" rtlCol="0"/>
          <a:lstStyle/>
          <a:p>
            <a:endParaRPr/>
          </a:p>
        </p:txBody>
      </p:sp>
      <p:sp>
        <p:nvSpPr>
          <p:cNvPr id="48" name="object 48"/>
          <p:cNvSpPr/>
          <p:nvPr/>
        </p:nvSpPr>
        <p:spPr>
          <a:xfrm>
            <a:off x="7833912" y="1819500"/>
            <a:ext cx="956944" cy="864235"/>
          </a:xfrm>
          <a:custGeom>
            <a:avLst/>
            <a:gdLst/>
            <a:ahLst/>
            <a:cxnLst/>
            <a:rect l="l" t="t" r="r" b="b"/>
            <a:pathLst>
              <a:path w="956945" h="864235">
                <a:moveTo>
                  <a:pt x="0" y="864173"/>
                </a:moveTo>
                <a:lnTo>
                  <a:pt x="92224" y="864173"/>
                </a:lnTo>
                <a:lnTo>
                  <a:pt x="956398" y="0"/>
                </a:lnTo>
              </a:path>
            </a:pathLst>
          </a:custGeom>
          <a:ln w="19049">
            <a:solidFill>
              <a:srgbClr val="000000"/>
            </a:solidFill>
          </a:ln>
        </p:spPr>
        <p:txBody>
          <a:bodyPr wrap="square" lIns="0" tIns="0" rIns="0" bIns="0" rtlCol="0"/>
          <a:lstStyle/>
          <a:p>
            <a:endParaRPr/>
          </a:p>
        </p:txBody>
      </p:sp>
      <p:sp>
        <p:nvSpPr>
          <p:cNvPr id="49" name="object 49"/>
          <p:cNvSpPr/>
          <p:nvPr/>
        </p:nvSpPr>
        <p:spPr>
          <a:xfrm>
            <a:off x="7926137" y="2683673"/>
            <a:ext cx="0" cy="1894205"/>
          </a:xfrm>
          <a:custGeom>
            <a:avLst/>
            <a:gdLst/>
            <a:ahLst/>
            <a:cxnLst/>
            <a:rect l="l" t="t" r="r" b="b"/>
            <a:pathLst>
              <a:path h="1894204">
                <a:moveTo>
                  <a:pt x="0" y="0"/>
                </a:moveTo>
                <a:lnTo>
                  <a:pt x="0" y="1893721"/>
                </a:lnTo>
              </a:path>
            </a:pathLst>
          </a:custGeom>
          <a:ln w="19049">
            <a:solidFill>
              <a:srgbClr val="000000"/>
            </a:solidFill>
          </a:ln>
        </p:spPr>
        <p:txBody>
          <a:bodyPr wrap="square" lIns="0" tIns="0" rIns="0" bIns="0" rtlCol="0"/>
          <a:lstStyle/>
          <a:p>
            <a:endParaRPr/>
          </a:p>
        </p:txBody>
      </p:sp>
      <p:sp>
        <p:nvSpPr>
          <p:cNvPr id="50" name="object 50"/>
          <p:cNvSpPr/>
          <p:nvPr/>
        </p:nvSpPr>
        <p:spPr>
          <a:xfrm>
            <a:off x="7986312" y="2683673"/>
            <a:ext cx="92710" cy="1894205"/>
          </a:xfrm>
          <a:custGeom>
            <a:avLst/>
            <a:gdLst/>
            <a:ahLst/>
            <a:cxnLst/>
            <a:rect l="l" t="t" r="r" b="b"/>
            <a:pathLst>
              <a:path w="92709" h="1894204">
                <a:moveTo>
                  <a:pt x="0" y="0"/>
                </a:moveTo>
                <a:lnTo>
                  <a:pt x="92224" y="0"/>
                </a:lnTo>
                <a:lnTo>
                  <a:pt x="92224" y="1893721"/>
                </a:lnTo>
                <a:lnTo>
                  <a:pt x="0" y="1893721"/>
                </a:lnTo>
                <a:lnTo>
                  <a:pt x="0" y="0"/>
                </a:lnTo>
                <a:close/>
              </a:path>
            </a:pathLst>
          </a:custGeom>
          <a:solidFill>
            <a:srgbClr val="FBE4CD"/>
          </a:solidFill>
        </p:spPr>
        <p:txBody>
          <a:bodyPr wrap="square" lIns="0" tIns="0" rIns="0" bIns="0" rtlCol="0"/>
          <a:lstStyle/>
          <a:p>
            <a:endParaRPr/>
          </a:p>
        </p:txBody>
      </p:sp>
      <p:sp>
        <p:nvSpPr>
          <p:cNvPr id="51" name="object 51"/>
          <p:cNvSpPr/>
          <p:nvPr/>
        </p:nvSpPr>
        <p:spPr>
          <a:xfrm>
            <a:off x="8078539" y="1819498"/>
            <a:ext cx="864235" cy="2758440"/>
          </a:xfrm>
          <a:custGeom>
            <a:avLst/>
            <a:gdLst/>
            <a:ahLst/>
            <a:cxnLst/>
            <a:rect l="l" t="t" r="r" b="b"/>
            <a:pathLst>
              <a:path w="864234" h="2758440">
                <a:moveTo>
                  <a:pt x="0" y="2757894"/>
                </a:moveTo>
                <a:lnTo>
                  <a:pt x="0" y="864173"/>
                </a:lnTo>
                <a:lnTo>
                  <a:pt x="864173" y="0"/>
                </a:lnTo>
                <a:lnTo>
                  <a:pt x="864173" y="1893721"/>
                </a:lnTo>
                <a:lnTo>
                  <a:pt x="0" y="2757894"/>
                </a:lnTo>
                <a:close/>
              </a:path>
            </a:pathLst>
          </a:custGeom>
          <a:solidFill>
            <a:srgbClr val="C8B6A3"/>
          </a:solidFill>
        </p:spPr>
        <p:txBody>
          <a:bodyPr wrap="square" lIns="0" tIns="0" rIns="0" bIns="0" rtlCol="0"/>
          <a:lstStyle/>
          <a:p>
            <a:endParaRPr/>
          </a:p>
        </p:txBody>
      </p:sp>
      <p:sp>
        <p:nvSpPr>
          <p:cNvPr id="52" name="object 52"/>
          <p:cNvSpPr/>
          <p:nvPr/>
        </p:nvSpPr>
        <p:spPr>
          <a:xfrm>
            <a:off x="7986312" y="1819500"/>
            <a:ext cx="956944" cy="864235"/>
          </a:xfrm>
          <a:custGeom>
            <a:avLst/>
            <a:gdLst/>
            <a:ahLst/>
            <a:cxnLst/>
            <a:rect l="l" t="t" r="r" b="b"/>
            <a:pathLst>
              <a:path w="956945" h="864235">
                <a:moveTo>
                  <a:pt x="92224" y="864173"/>
                </a:moveTo>
                <a:lnTo>
                  <a:pt x="0" y="864173"/>
                </a:lnTo>
                <a:lnTo>
                  <a:pt x="864173" y="0"/>
                </a:lnTo>
                <a:lnTo>
                  <a:pt x="956398" y="0"/>
                </a:lnTo>
                <a:lnTo>
                  <a:pt x="92224" y="864173"/>
                </a:lnTo>
                <a:close/>
              </a:path>
            </a:pathLst>
          </a:custGeom>
          <a:solidFill>
            <a:srgbClr val="FBE9D6"/>
          </a:solidFill>
        </p:spPr>
        <p:txBody>
          <a:bodyPr wrap="square" lIns="0" tIns="0" rIns="0" bIns="0" rtlCol="0"/>
          <a:lstStyle/>
          <a:p>
            <a:endParaRPr/>
          </a:p>
        </p:txBody>
      </p:sp>
      <p:sp>
        <p:nvSpPr>
          <p:cNvPr id="53" name="object 53"/>
          <p:cNvSpPr/>
          <p:nvPr/>
        </p:nvSpPr>
        <p:spPr>
          <a:xfrm>
            <a:off x="7986312" y="1819498"/>
            <a:ext cx="956944" cy="2758440"/>
          </a:xfrm>
          <a:custGeom>
            <a:avLst/>
            <a:gdLst/>
            <a:ahLst/>
            <a:cxnLst/>
            <a:rect l="l" t="t" r="r" b="b"/>
            <a:pathLst>
              <a:path w="956945" h="2758440">
                <a:moveTo>
                  <a:pt x="0" y="864173"/>
                </a:moveTo>
                <a:lnTo>
                  <a:pt x="864173" y="0"/>
                </a:lnTo>
                <a:lnTo>
                  <a:pt x="956398" y="0"/>
                </a:lnTo>
                <a:lnTo>
                  <a:pt x="956398" y="1893721"/>
                </a:lnTo>
                <a:lnTo>
                  <a:pt x="92224" y="2757894"/>
                </a:lnTo>
                <a:lnTo>
                  <a:pt x="0" y="2757894"/>
                </a:lnTo>
                <a:lnTo>
                  <a:pt x="0" y="864173"/>
                </a:lnTo>
                <a:close/>
              </a:path>
            </a:pathLst>
          </a:custGeom>
          <a:ln w="19049">
            <a:solidFill>
              <a:srgbClr val="000000"/>
            </a:solidFill>
          </a:ln>
        </p:spPr>
        <p:txBody>
          <a:bodyPr wrap="square" lIns="0" tIns="0" rIns="0" bIns="0" rtlCol="0"/>
          <a:lstStyle/>
          <a:p>
            <a:endParaRPr/>
          </a:p>
        </p:txBody>
      </p:sp>
      <p:sp>
        <p:nvSpPr>
          <p:cNvPr id="54" name="object 54"/>
          <p:cNvSpPr/>
          <p:nvPr/>
        </p:nvSpPr>
        <p:spPr>
          <a:xfrm>
            <a:off x="7986312" y="1819500"/>
            <a:ext cx="956944" cy="864235"/>
          </a:xfrm>
          <a:custGeom>
            <a:avLst/>
            <a:gdLst/>
            <a:ahLst/>
            <a:cxnLst/>
            <a:rect l="l" t="t" r="r" b="b"/>
            <a:pathLst>
              <a:path w="956945" h="864235">
                <a:moveTo>
                  <a:pt x="0" y="864173"/>
                </a:moveTo>
                <a:lnTo>
                  <a:pt x="92224" y="864173"/>
                </a:lnTo>
                <a:lnTo>
                  <a:pt x="956398" y="0"/>
                </a:lnTo>
              </a:path>
            </a:pathLst>
          </a:custGeom>
          <a:ln w="19049">
            <a:solidFill>
              <a:srgbClr val="000000"/>
            </a:solidFill>
          </a:ln>
        </p:spPr>
        <p:txBody>
          <a:bodyPr wrap="square" lIns="0" tIns="0" rIns="0" bIns="0" rtlCol="0"/>
          <a:lstStyle/>
          <a:p>
            <a:endParaRPr/>
          </a:p>
        </p:txBody>
      </p:sp>
      <p:sp>
        <p:nvSpPr>
          <p:cNvPr id="55" name="object 55"/>
          <p:cNvSpPr/>
          <p:nvPr/>
        </p:nvSpPr>
        <p:spPr>
          <a:xfrm>
            <a:off x="8078537" y="2683673"/>
            <a:ext cx="0" cy="1894205"/>
          </a:xfrm>
          <a:custGeom>
            <a:avLst/>
            <a:gdLst/>
            <a:ahLst/>
            <a:cxnLst/>
            <a:rect l="l" t="t" r="r" b="b"/>
            <a:pathLst>
              <a:path h="1894204">
                <a:moveTo>
                  <a:pt x="0" y="0"/>
                </a:moveTo>
                <a:lnTo>
                  <a:pt x="0" y="1893721"/>
                </a:lnTo>
              </a:path>
            </a:pathLst>
          </a:custGeom>
          <a:ln w="19049">
            <a:solidFill>
              <a:srgbClr val="000000"/>
            </a:solidFill>
          </a:ln>
        </p:spPr>
        <p:txBody>
          <a:bodyPr wrap="square" lIns="0" tIns="0" rIns="0" bIns="0" rtlCol="0"/>
          <a:lstStyle/>
          <a:p>
            <a:endParaRPr/>
          </a:p>
        </p:txBody>
      </p:sp>
      <p:sp>
        <p:nvSpPr>
          <p:cNvPr id="56" name="object 56"/>
          <p:cNvSpPr txBox="1"/>
          <p:nvPr/>
        </p:nvSpPr>
        <p:spPr>
          <a:xfrm>
            <a:off x="2416673" y="5030867"/>
            <a:ext cx="6399530" cy="330200"/>
          </a:xfrm>
          <a:prstGeom prst="rect">
            <a:avLst/>
          </a:prstGeom>
        </p:spPr>
        <p:txBody>
          <a:bodyPr vert="horz" wrap="square" lIns="0" tIns="12700" rIns="0" bIns="0" rtlCol="0">
            <a:spAutoFit/>
          </a:bodyPr>
          <a:lstStyle/>
          <a:p>
            <a:pPr marL="12700">
              <a:spcBef>
                <a:spcPts val="100"/>
              </a:spcBef>
            </a:pPr>
            <a:r>
              <a:rPr sz="2000" spc="-5" dirty="0">
                <a:latin typeface="Arial"/>
                <a:cs typeface="Arial"/>
              </a:rPr>
              <a:t>We </a:t>
            </a:r>
            <a:r>
              <a:rPr sz="2000" dirty="0">
                <a:latin typeface="Arial"/>
                <a:cs typeface="Arial"/>
              </a:rPr>
              <a:t>stack </a:t>
            </a:r>
            <a:r>
              <a:rPr sz="2000" spc="-5" dirty="0">
                <a:latin typeface="Arial"/>
                <a:cs typeface="Arial"/>
              </a:rPr>
              <a:t>these up to get </a:t>
            </a:r>
            <a:r>
              <a:rPr sz="2000" dirty="0">
                <a:latin typeface="Arial"/>
                <a:cs typeface="Arial"/>
              </a:rPr>
              <a:t>a “new </a:t>
            </a:r>
            <a:r>
              <a:rPr sz="2000" spc="-5" dirty="0">
                <a:latin typeface="Arial"/>
                <a:cs typeface="Arial"/>
              </a:rPr>
              <a:t>image” of </a:t>
            </a:r>
            <a:r>
              <a:rPr sz="2000" dirty="0">
                <a:latin typeface="Arial"/>
                <a:cs typeface="Arial"/>
              </a:rPr>
              <a:t>size</a:t>
            </a:r>
            <a:r>
              <a:rPr sz="2000" spc="-90" dirty="0">
                <a:latin typeface="Arial"/>
                <a:cs typeface="Arial"/>
              </a:rPr>
              <a:t> </a:t>
            </a:r>
            <a:r>
              <a:rPr sz="2000" spc="-5" dirty="0">
                <a:latin typeface="Arial"/>
                <a:cs typeface="Arial"/>
              </a:rPr>
              <a:t>28x28x6!</a:t>
            </a:r>
            <a:endParaRPr sz="2000">
              <a:latin typeface="Arial"/>
              <a:cs typeface="Arial"/>
            </a:endParaRPr>
          </a:p>
        </p:txBody>
      </p:sp>
      <p:sp>
        <p:nvSpPr>
          <p:cNvPr id="57" name="object 57"/>
          <p:cNvSpPr txBox="1"/>
          <p:nvPr/>
        </p:nvSpPr>
        <p:spPr>
          <a:xfrm>
            <a:off x="1681926"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Tree>
    <p:extLst>
      <p:ext uri="{BB962C8B-B14F-4D97-AF65-F5344CB8AC3E}">
        <p14:creationId xmlns:p14="http://schemas.microsoft.com/office/powerpoint/2010/main" val="297312403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02251" y="1076557"/>
            <a:ext cx="7517765" cy="575945"/>
          </a:xfrm>
          <a:prstGeom prst="rect">
            <a:avLst/>
          </a:prstGeom>
        </p:spPr>
        <p:txBody>
          <a:bodyPr vert="horz" wrap="square" lIns="0" tIns="10795" rIns="0" bIns="0" rtlCol="0" anchor="ctr">
            <a:spAutoFit/>
          </a:bodyPr>
          <a:lstStyle/>
          <a:p>
            <a:pPr marL="12700" marR="5080">
              <a:lnSpc>
                <a:spcPct val="100699"/>
              </a:lnSpc>
              <a:spcBef>
                <a:spcPts val="85"/>
              </a:spcBef>
            </a:pPr>
            <a:r>
              <a:rPr sz="1800" b="1" spc="-5" dirty="0">
                <a:latin typeface="Arial"/>
                <a:cs typeface="Arial"/>
              </a:rPr>
              <a:t>Preview: </a:t>
            </a:r>
            <a:r>
              <a:rPr sz="1800" spc="-5" dirty="0"/>
              <a:t>ConvNet is </a:t>
            </a:r>
            <a:r>
              <a:rPr sz="1800" dirty="0"/>
              <a:t>a sequence </a:t>
            </a:r>
            <a:r>
              <a:rPr sz="1800" spc="-5" dirty="0"/>
              <a:t>of Convolution Layers, interspersed with  activation</a:t>
            </a:r>
            <a:r>
              <a:rPr sz="1800" spc="-10" dirty="0"/>
              <a:t> </a:t>
            </a:r>
            <a:r>
              <a:rPr sz="1800" spc="-5" dirty="0"/>
              <a:t>functions</a:t>
            </a:r>
            <a:endParaRPr sz="1800">
              <a:latin typeface="Arial"/>
              <a:cs typeface="Arial"/>
            </a:endParaRPr>
          </a:p>
        </p:txBody>
      </p:sp>
      <p:sp>
        <p:nvSpPr>
          <p:cNvPr id="3" name="object 3"/>
          <p:cNvSpPr/>
          <p:nvPr/>
        </p:nvSpPr>
        <p:spPr>
          <a:xfrm>
            <a:off x="1701074" y="2726775"/>
            <a:ext cx="213360" cy="2014855"/>
          </a:xfrm>
          <a:custGeom>
            <a:avLst/>
            <a:gdLst/>
            <a:ahLst/>
            <a:cxnLst/>
            <a:rect l="l" t="t" r="r" b="b"/>
            <a:pathLst>
              <a:path w="213360" h="2014854">
                <a:moveTo>
                  <a:pt x="0" y="0"/>
                </a:moveTo>
                <a:lnTo>
                  <a:pt x="213172" y="0"/>
                </a:lnTo>
                <a:lnTo>
                  <a:pt x="213172" y="2014668"/>
                </a:lnTo>
                <a:lnTo>
                  <a:pt x="0" y="2014668"/>
                </a:lnTo>
                <a:lnTo>
                  <a:pt x="0" y="0"/>
                </a:lnTo>
                <a:close/>
              </a:path>
            </a:pathLst>
          </a:custGeom>
          <a:solidFill>
            <a:srgbClr val="F4CCCC">
              <a:alpha val="51919"/>
            </a:srgbClr>
          </a:solidFill>
        </p:spPr>
        <p:txBody>
          <a:bodyPr wrap="square" lIns="0" tIns="0" rIns="0" bIns="0" rtlCol="0"/>
          <a:lstStyle/>
          <a:p>
            <a:endParaRPr/>
          </a:p>
        </p:txBody>
      </p:sp>
      <p:sp>
        <p:nvSpPr>
          <p:cNvPr id="4" name="object 4"/>
          <p:cNvSpPr/>
          <p:nvPr/>
        </p:nvSpPr>
        <p:spPr>
          <a:xfrm>
            <a:off x="1914248" y="1983547"/>
            <a:ext cx="743585" cy="2758440"/>
          </a:xfrm>
          <a:custGeom>
            <a:avLst/>
            <a:gdLst/>
            <a:ahLst/>
            <a:cxnLst/>
            <a:rect l="l" t="t" r="r" b="b"/>
            <a:pathLst>
              <a:path w="743585" h="2758440">
                <a:moveTo>
                  <a:pt x="0" y="2757894"/>
                </a:moveTo>
                <a:lnTo>
                  <a:pt x="0" y="743226"/>
                </a:lnTo>
                <a:lnTo>
                  <a:pt x="743226" y="0"/>
                </a:lnTo>
                <a:lnTo>
                  <a:pt x="743226" y="2014670"/>
                </a:lnTo>
                <a:lnTo>
                  <a:pt x="0" y="2757894"/>
                </a:lnTo>
                <a:close/>
              </a:path>
            </a:pathLst>
          </a:custGeom>
          <a:solidFill>
            <a:srgbClr val="C3A3A3">
              <a:alpha val="51919"/>
            </a:srgbClr>
          </a:solidFill>
        </p:spPr>
        <p:txBody>
          <a:bodyPr wrap="square" lIns="0" tIns="0" rIns="0" bIns="0" rtlCol="0"/>
          <a:lstStyle/>
          <a:p>
            <a:endParaRPr/>
          </a:p>
        </p:txBody>
      </p:sp>
      <p:sp>
        <p:nvSpPr>
          <p:cNvPr id="5" name="object 5"/>
          <p:cNvSpPr/>
          <p:nvPr/>
        </p:nvSpPr>
        <p:spPr>
          <a:xfrm>
            <a:off x="1701074" y="1983549"/>
            <a:ext cx="956944" cy="743585"/>
          </a:xfrm>
          <a:custGeom>
            <a:avLst/>
            <a:gdLst/>
            <a:ahLst/>
            <a:cxnLst/>
            <a:rect l="l" t="t" r="r" b="b"/>
            <a:pathLst>
              <a:path w="956944" h="743585">
                <a:moveTo>
                  <a:pt x="213172" y="743226"/>
                </a:moveTo>
                <a:lnTo>
                  <a:pt x="0" y="743226"/>
                </a:lnTo>
                <a:lnTo>
                  <a:pt x="743226" y="0"/>
                </a:lnTo>
                <a:lnTo>
                  <a:pt x="956398" y="0"/>
                </a:lnTo>
                <a:lnTo>
                  <a:pt x="213172" y="743226"/>
                </a:lnTo>
                <a:close/>
              </a:path>
            </a:pathLst>
          </a:custGeom>
          <a:solidFill>
            <a:srgbClr val="F6D6D6">
              <a:alpha val="51919"/>
            </a:srgbClr>
          </a:solidFill>
        </p:spPr>
        <p:txBody>
          <a:bodyPr wrap="square" lIns="0" tIns="0" rIns="0" bIns="0" rtlCol="0"/>
          <a:lstStyle/>
          <a:p>
            <a:endParaRPr/>
          </a:p>
        </p:txBody>
      </p:sp>
      <p:sp>
        <p:nvSpPr>
          <p:cNvPr id="6" name="object 6"/>
          <p:cNvSpPr/>
          <p:nvPr/>
        </p:nvSpPr>
        <p:spPr>
          <a:xfrm>
            <a:off x="1701074" y="1983547"/>
            <a:ext cx="956944" cy="2758440"/>
          </a:xfrm>
          <a:custGeom>
            <a:avLst/>
            <a:gdLst/>
            <a:ahLst/>
            <a:cxnLst/>
            <a:rect l="l" t="t" r="r" b="b"/>
            <a:pathLst>
              <a:path w="956944" h="2758440">
                <a:moveTo>
                  <a:pt x="0" y="743226"/>
                </a:moveTo>
                <a:lnTo>
                  <a:pt x="743226" y="0"/>
                </a:lnTo>
                <a:lnTo>
                  <a:pt x="956398" y="0"/>
                </a:lnTo>
                <a:lnTo>
                  <a:pt x="956398" y="2014670"/>
                </a:lnTo>
                <a:lnTo>
                  <a:pt x="213172"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7" name="object 7"/>
          <p:cNvSpPr/>
          <p:nvPr/>
        </p:nvSpPr>
        <p:spPr>
          <a:xfrm>
            <a:off x="1701074" y="1983549"/>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8" name="object 8"/>
          <p:cNvSpPr/>
          <p:nvPr/>
        </p:nvSpPr>
        <p:spPr>
          <a:xfrm>
            <a:off x="1914246" y="2726775"/>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9" name="object 9"/>
          <p:cNvSpPr txBox="1"/>
          <p:nvPr/>
        </p:nvSpPr>
        <p:spPr>
          <a:xfrm>
            <a:off x="2386724" y="4347428"/>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32</a:t>
            </a:r>
            <a:endParaRPr>
              <a:latin typeface="Arial"/>
              <a:cs typeface="Arial"/>
            </a:endParaRPr>
          </a:p>
        </p:txBody>
      </p:sp>
      <p:sp>
        <p:nvSpPr>
          <p:cNvPr id="10" name="object 10"/>
          <p:cNvSpPr txBox="1"/>
          <p:nvPr/>
        </p:nvSpPr>
        <p:spPr>
          <a:xfrm>
            <a:off x="2751025" y="2274249"/>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32</a:t>
            </a:r>
            <a:endParaRPr>
              <a:latin typeface="Arial"/>
              <a:cs typeface="Arial"/>
            </a:endParaRPr>
          </a:p>
        </p:txBody>
      </p:sp>
      <p:sp>
        <p:nvSpPr>
          <p:cNvPr id="11" name="object 11"/>
          <p:cNvSpPr txBox="1"/>
          <p:nvPr/>
        </p:nvSpPr>
        <p:spPr>
          <a:xfrm>
            <a:off x="1716114" y="4739057"/>
            <a:ext cx="153035" cy="299720"/>
          </a:xfrm>
          <a:prstGeom prst="rect">
            <a:avLst/>
          </a:prstGeom>
        </p:spPr>
        <p:txBody>
          <a:bodyPr vert="horz" wrap="square" lIns="0" tIns="12700" rIns="0" bIns="0" rtlCol="0">
            <a:spAutoFit/>
          </a:bodyPr>
          <a:lstStyle/>
          <a:p>
            <a:pPr marL="12700">
              <a:spcBef>
                <a:spcPts val="100"/>
              </a:spcBef>
            </a:pPr>
            <a:r>
              <a:rPr dirty="0">
                <a:latin typeface="Arial"/>
                <a:cs typeface="Arial"/>
              </a:rPr>
              <a:t>3</a:t>
            </a:r>
            <a:endParaRPr>
              <a:latin typeface="Arial"/>
              <a:cs typeface="Arial"/>
            </a:endParaRPr>
          </a:p>
        </p:txBody>
      </p:sp>
      <p:sp>
        <p:nvSpPr>
          <p:cNvPr id="12" name="object 12"/>
          <p:cNvSpPr/>
          <p:nvPr/>
        </p:nvSpPr>
        <p:spPr>
          <a:xfrm>
            <a:off x="3005872" y="3262195"/>
            <a:ext cx="930910" cy="0"/>
          </a:xfrm>
          <a:custGeom>
            <a:avLst/>
            <a:gdLst/>
            <a:ahLst/>
            <a:cxnLst/>
            <a:rect l="l" t="t" r="r" b="b"/>
            <a:pathLst>
              <a:path w="930910">
                <a:moveTo>
                  <a:pt x="0" y="0"/>
                </a:moveTo>
                <a:lnTo>
                  <a:pt x="930448" y="0"/>
                </a:lnTo>
              </a:path>
            </a:pathLst>
          </a:custGeom>
          <a:ln w="9524">
            <a:solidFill>
              <a:srgbClr val="666666"/>
            </a:solidFill>
          </a:ln>
        </p:spPr>
        <p:txBody>
          <a:bodyPr wrap="square" lIns="0" tIns="0" rIns="0" bIns="0" rtlCol="0"/>
          <a:lstStyle/>
          <a:p>
            <a:endParaRPr/>
          </a:p>
        </p:txBody>
      </p:sp>
      <p:sp>
        <p:nvSpPr>
          <p:cNvPr id="13" name="object 13"/>
          <p:cNvSpPr/>
          <p:nvPr/>
        </p:nvSpPr>
        <p:spPr>
          <a:xfrm>
            <a:off x="3936322" y="3246462"/>
            <a:ext cx="43815" cy="31750"/>
          </a:xfrm>
          <a:custGeom>
            <a:avLst/>
            <a:gdLst/>
            <a:ahLst/>
            <a:cxnLst/>
            <a:rect l="l" t="t" r="r" b="b"/>
            <a:pathLst>
              <a:path w="43814" h="31750">
                <a:moveTo>
                  <a:pt x="0" y="31464"/>
                </a:moveTo>
                <a:lnTo>
                  <a:pt x="0" y="0"/>
                </a:lnTo>
                <a:lnTo>
                  <a:pt x="43224" y="15732"/>
                </a:lnTo>
                <a:lnTo>
                  <a:pt x="0" y="31464"/>
                </a:lnTo>
                <a:close/>
              </a:path>
            </a:pathLst>
          </a:custGeom>
          <a:solidFill>
            <a:srgbClr val="666666"/>
          </a:solidFill>
        </p:spPr>
        <p:txBody>
          <a:bodyPr wrap="square" lIns="0" tIns="0" rIns="0" bIns="0" rtlCol="0"/>
          <a:lstStyle/>
          <a:p>
            <a:endParaRPr/>
          </a:p>
        </p:txBody>
      </p:sp>
      <p:sp>
        <p:nvSpPr>
          <p:cNvPr id="14" name="object 14"/>
          <p:cNvSpPr/>
          <p:nvPr/>
        </p:nvSpPr>
        <p:spPr>
          <a:xfrm>
            <a:off x="3936322" y="3246462"/>
            <a:ext cx="43815" cy="31750"/>
          </a:xfrm>
          <a:custGeom>
            <a:avLst/>
            <a:gdLst/>
            <a:ahLst/>
            <a:cxnLst/>
            <a:rect l="l" t="t" r="r" b="b"/>
            <a:pathLst>
              <a:path w="43814" h="31750">
                <a:moveTo>
                  <a:pt x="0" y="31464"/>
                </a:moveTo>
                <a:lnTo>
                  <a:pt x="43224" y="15732"/>
                </a:lnTo>
                <a:lnTo>
                  <a:pt x="0" y="0"/>
                </a:lnTo>
                <a:lnTo>
                  <a:pt x="0" y="31464"/>
                </a:lnTo>
                <a:close/>
              </a:path>
            </a:pathLst>
          </a:custGeom>
          <a:ln w="9524">
            <a:solidFill>
              <a:srgbClr val="666666"/>
            </a:solidFill>
          </a:ln>
        </p:spPr>
        <p:txBody>
          <a:bodyPr wrap="square" lIns="0" tIns="0" rIns="0" bIns="0" rtlCol="0"/>
          <a:lstStyle/>
          <a:p>
            <a:endParaRPr/>
          </a:p>
        </p:txBody>
      </p:sp>
      <p:sp>
        <p:nvSpPr>
          <p:cNvPr id="15" name="object 15"/>
          <p:cNvSpPr/>
          <p:nvPr/>
        </p:nvSpPr>
        <p:spPr>
          <a:xfrm>
            <a:off x="4215669" y="2726775"/>
            <a:ext cx="213360" cy="2014855"/>
          </a:xfrm>
          <a:custGeom>
            <a:avLst/>
            <a:gdLst/>
            <a:ahLst/>
            <a:cxnLst/>
            <a:rect l="l" t="t" r="r" b="b"/>
            <a:pathLst>
              <a:path w="213360" h="2014854">
                <a:moveTo>
                  <a:pt x="0" y="0"/>
                </a:moveTo>
                <a:lnTo>
                  <a:pt x="213174" y="0"/>
                </a:lnTo>
                <a:lnTo>
                  <a:pt x="213174" y="2014668"/>
                </a:lnTo>
                <a:lnTo>
                  <a:pt x="0" y="2014668"/>
                </a:lnTo>
                <a:lnTo>
                  <a:pt x="0" y="0"/>
                </a:lnTo>
                <a:close/>
              </a:path>
            </a:pathLst>
          </a:custGeom>
          <a:solidFill>
            <a:srgbClr val="C8DAF7"/>
          </a:solidFill>
        </p:spPr>
        <p:txBody>
          <a:bodyPr wrap="square" lIns="0" tIns="0" rIns="0" bIns="0" rtlCol="0"/>
          <a:lstStyle/>
          <a:p>
            <a:endParaRPr/>
          </a:p>
        </p:txBody>
      </p:sp>
      <p:sp>
        <p:nvSpPr>
          <p:cNvPr id="16" name="object 16"/>
          <p:cNvSpPr/>
          <p:nvPr/>
        </p:nvSpPr>
        <p:spPr>
          <a:xfrm>
            <a:off x="4428846" y="1983547"/>
            <a:ext cx="743585" cy="2758440"/>
          </a:xfrm>
          <a:custGeom>
            <a:avLst/>
            <a:gdLst/>
            <a:ahLst/>
            <a:cxnLst/>
            <a:rect l="l" t="t" r="r" b="b"/>
            <a:pathLst>
              <a:path w="743585" h="2758440">
                <a:moveTo>
                  <a:pt x="0" y="2757894"/>
                </a:moveTo>
                <a:lnTo>
                  <a:pt x="0" y="743226"/>
                </a:lnTo>
                <a:lnTo>
                  <a:pt x="743223" y="0"/>
                </a:lnTo>
                <a:lnTo>
                  <a:pt x="743223" y="2014670"/>
                </a:lnTo>
                <a:lnTo>
                  <a:pt x="0" y="2757894"/>
                </a:lnTo>
                <a:close/>
              </a:path>
            </a:pathLst>
          </a:custGeom>
          <a:solidFill>
            <a:srgbClr val="A0AEC6"/>
          </a:solidFill>
        </p:spPr>
        <p:txBody>
          <a:bodyPr wrap="square" lIns="0" tIns="0" rIns="0" bIns="0" rtlCol="0"/>
          <a:lstStyle/>
          <a:p>
            <a:endParaRPr/>
          </a:p>
        </p:txBody>
      </p:sp>
      <p:sp>
        <p:nvSpPr>
          <p:cNvPr id="17" name="object 17"/>
          <p:cNvSpPr/>
          <p:nvPr/>
        </p:nvSpPr>
        <p:spPr>
          <a:xfrm>
            <a:off x="4215669" y="1983549"/>
            <a:ext cx="956944" cy="743585"/>
          </a:xfrm>
          <a:custGeom>
            <a:avLst/>
            <a:gdLst/>
            <a:ahLst/>
            <a:cxnLst/>
            <a:rect l="l" t="t" r="r" b="b"/>
            <a:pathLst>
              <a:path w="956945" h="743585">
                <a:moveTo>
                  <a:pt x="213174" y="743226"/>
                </a:moveTo>
                <a:lnTo>
                  <a:pt x="0" y="743226"/>
                </a:lnTo>
                <a:lnTo>
                  <a:pt x="743223" y="0"/>
                </a:lnTo>
                <a:lnTo>
                  <a:pt x="956398" y="0"/>
                </a:lnTo>
                <a:lnTo>
                  <a:pt x="213174" y="743226"/>
                </a:lnTo>
                <a:close/>
              </a:path>
            </a:pathLst>
          </a:custGeom>
          <a:solidFill>
            <a:srgbClr val="D3E1F9"/>
          </a:solidFill>
        </p:spPr>
        <p:txBody>
          <a:bodyPr wrap="square" lIns="0" tIns="0" rIns="0" bIns="0" rtlCol="0"/>
          <a:lstStyle/>
          <a:p>
            <a:endParaRPr/>
          </a:p>
        </p:txBody>
      </p:sp>
      <p:sp>
        <p:nvSpPr>
          <p:cNvPr id="18" name="object 18"/>
          <p:cNvSpPr/>
          <p:nvPr/>
        </p:nvSpPr>
        <p:spPr>
          <a:xfrm>
            <a:off x="4215669" y="1983547"/>
            <a:ext cx="956944" cy="2758440"/>
          </a:xfrm>
          <a:custGeom>
            <a:avLst/>
            <a:gdLst/>
            <a:ahLst/>
            <a:cxnLst/>
            <a:rect l="l" t="t" r="r" b="b"/>
            <a:pathLst>
              <a:path w="956945" h="2758440">
                <a:moveTo>
                  <a:pt x="0" y="743226"/>
                </a:moveTo>
                <a:lnTo>
                  <a:pt x="743223" y="0"/>
                </a:lnTo>
                <a:lnTo>
                  <a:pt x="956398" y="0"/>
                </a:lnTo>
                <a:lnTo>
                  <a:pt x="956398" y="2014670"/>
                </a:lnTo>
                <a:lnTo>
                  <a:pt x="213174"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19" name="object 19"/>
          <p:cNvSpPr/>
          <p:nvPr/>
        </p:nvSpPr>
        <p:spPr>
          <a:xfrm>
            <a:off x="4215669" y="1983549"/>
            <a:ext cx="956944" cy="743585"/>
          </a:xfrm>
          <a:custGeom>
            <a:avLst/>
            <a:gdLst/>
            <a:ahLst/>
            <a:cxnLst/>
            <a:rect l="l" t="t" r="r" b="b"/>
            <a:pathLst>
              <a:path w="956945" h="743585">
                <a:moveTo>
                  <a:pt x="0" y="743226"/>
                </a:moveTo>
                <a:lnTo>
                  <a:pt x="213174" y="743226"/>
                </a:lnTo>
                <a:lnTo>
                  <a:pt x="956398" y="0"/>
                </a:lnTo>
              </a:path>
            </a:pathLst>
          </a:custGeom>
          <a:ln w="19049">
            <a:solidFill>
              <a:srgbClr val="000000"/>
            </a:solidFill>
          </a:ln>
        </p:spPr>
        <p:txBody>
          <a:bodyPr wrap="square" lIns="0" tIns="0" rIns="0" bIns="0" rtlCol="0"/>
          <a:lstStyle/>
          <a:p>
            <a:endParaRPr/>
          </a:p>
        </p:txBody>
      </p:sp>
      <p:sp>
        <p:nvSpPr>
          <p:cNvPr id="20" name="object 20"/>
          <p:cNvSpPr/>
          <p:nvPr/>
        </p:nvSpPr>
        <p:spPr>
          <a:xfrm>
            <a:off x="4428844" y="2726775"/>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21" name="object 21"/>
          <p:cNvSpPr txBox="1"/>
          <p:nvPr/>
        </p:nvSpPr>
        <p:spPr>
          <a:xfrm>
            <a:off x="4901319" y="4347428"/>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28</a:t>
            </a:r>
            <a:endParaRPr>
              <a:latin typeface="Arial"/>
              <a:cs typeface="Arial"/>
            </a:endParaRPr>
          </a:p>
        </p:txBody>
      </p:sp>
      <p:sp>
        <p:nvSpPr>
          <p:cNvPr id="25" name="object 25"/>
          <p:cNvSpPr txBox="1"/>
          <p:nvPr/>
        </p:nvSpPr>
        <p:spPr>
          <a:xfrm>
            <a:off x="1681926"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
        <p:nvSpPr>
          <p:cNvPr id="22" name="object 22"/>
          <p:cNvSpPr txBox="1"/>
          <p:nvPr/>
        </p:nvSpPr>
        <p:spPr>
          <a:xfrm>
            <a:off x="5265620" y="2274249"/>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28</a:t>
            </a:r>
            <a:endParaRPr>
              <a:latin typeface="Arial"/>
              <a:cs typeface="Arial"/>
            </a:endParaRPr>
          </a:p>
        </p:txBody>
      </p:sp>
      <p:sp>
        <p:nvSpPr>
          <p:cNvPr id="23" name="object 23"/>
          <p:cNvSpPr txBox="1"/>
          <p:nvPr/>
        </p:nvSpPr>
        <p:spPr>
          <a:xfrm>
            <a:off x="4230712" y="4739057"/>
            <a:ext cx="153035" cy="299720"/>
          </a:xfrm>
          <a:prstGeom prst="rect">
            <a:avLst/>
          </a:prstGeom>
        </p:spPr>
        <p:txBody>
          <a:bodyPr vert="horz" wrap="square" lIns="0" tIns="12700" rIns="0" bIns="0" rtlCol="0">
            <a:spAutoFit/>
          </a:bodyPr>
          <a:lstStyle/>
          <a:p>
            <a:pPr marL="12700">
              <a:spcBef>
                <a:spcPts val="100"/>
              </a:spcBef>
            </a:pPr>
            <a:r>
              <a:rPr dirty="0">
                <a:latin typeface="Arial"/>
                <a:cs typeface="Arial"/>
              </a:rPr>
              <a:t>6</a:t>
            </a:r>
            <a:endParaRPr>
              <a:latin typeface="Arial"/>
              <a:cs typeface="Arial"/>
            </a:endParaRPr>
          </a:p>
        </p:txBody>
      </p:sp>
      <p:sp>
        <p:nvSpPr>
          <p:cNvPr id="24" name="object 24"/>
          <p:cNvSpPr txBox="1"/>
          <p:nvPr/>
        </p:nvSpPr>
        <p:spPr>
          <a:xfrm>
            <a:off x="3118221" y="3340323"/>
            <a:ext cx="749300" cy="1404620"/>
          </a:xfrm>
          <a:prstGeom prst="rect">
            <a:avLst/>
          </a:prstGeom>
        </p:spPr>
        <p:txBody>
          <a:bodyPr vert="horz" wrap="square" lIns="0" tIns="10795" rIns="0" bIns="0" rtlCol="0">
            <a:spAutoFit/>
          </a:bodyPr>
          <a:lstStyle/>
          <a:p>
            <a:pPr marL="12700" marR="5080">
              <a:lnSpc>
                <a:spcPct val="100699"/>
              </a:lnSpc>
              <a:spcBef>
                <a:spcPts val="85"/>
              </a:spcBef>
            </a:pPr>
            <a:r>
              <a:rPr spc="-5" dirty="0">
                <a:latin typeface="Arial"/>
                <a:cs typeface="Arial"/>
              </a:rPr>
              <a:t>CONV,  ReLU</a:t>
            </a:r>
            <a:endParaRPr>
              <a:latin typeface="Arial"/>
              <a:cs typeface="Arial"/>
            </a:endParaRPr>
          </a:p>
          <a:p>
            <a:pPr marL="12700" marR="118745" algn="just">
              <a:lnSpc>
                <a:spcPct val="100699"/>
              </a:lnSpc>
            </a:pPr>
            <a:r>
              <a:rPr spc="-5" dirty="0">
                <a:solidFill>
                  <a:srgbClr val="0000FF"/>
                </a:solidFill>
                <a:latin typeface="Arial"/>
                <a:cs typeface="Arial"/>
              </a:rPr>
              <a:t>e.g. </a:t>
            </a:r>
            <a:r>
              <a:rPr dirty="0">
                <a:solidFill>
                  <a:srgbClr val="0000FF"/>
                </a:solidFill>
                <a:latin typeface="Arial"/>
                <a:cs typeface="Arial"/>
              </a:rPr>
              <a:t>6  </a:t>
            </a:r>
            <a:r>
              <a:rPr spc="-5" dirty="0">
                <a:solidFill>
                  <a:srgbClr val="0000FF"/>
                </a:solidFill>
                <a:latin typeface="Arial"/>
                <a:cs typeface="Arial"/>
              </a:rPr>
              <a:t>5x5x3  filters</a:t>
            </a:r>
            <a:endParaRPr>
              <a:latin typeface="Arial"/>
              <a:cs typeface="Arial"/>
            </a:endParaRPr>
          </a:p>
        </p:txBody>
      </p:sp>
    </p:spTree>
    <p:extLst>
      <p:ext uri="{BB962C8B-B14F-4D97-AF65-F5344CB8AC3E}">
        <p14:creationId xmlns:p14="http://schemas.microsoft.com/office/powerpoint/2010/main" val="404624352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02251" y="1076557"/>
            <a:ext cx="7517765" cy="575945"/>
          </a:xfrm>
          <a:prstGeom prst="rect">
            <a:avLst/>
          </a:prstGeom>
        </p:spPr>
        <p:txBody>
          <a:bodyPr vert="horz" wrap="square" lIns="0" tIns="10795" rIns="0" bIns="0" rtlCol="0" anchor="ctr">
            <a:spAutoFit/>
          </a:bodyPr>
          <a:lstStyle/>
          <a:p>
            <a:pPr marL="12700" marR="5080">
              <a:lnSpc>
                <a:spcPct val="100699"/>
              </a:lnSpc>
              <a:spcBef>
                <a:spcPts val="85"/>
              </a:spcBef>
            </a:pPr>
            <a:r>
              <a:rPr sz="1800" b="1" spc="-5" dirty="0">
                <a:latin typeface="Arial"/>
                <a:cs typeface="Arial"/>
              </a:rPr>
              <a:t>Preview: </a:t>
            </a:r>
            <a:r>
              <a:rPr sz="1800" spc="-5" dirty="0"/>
              <a:t>ConvNet is </a:t>
            </a:r>
            <a:r>
              <a:rPr sz="1800" dirty="0"/>
              <a:t>a sequence </a:t>
            </a:r>
            <a:r>
              <a:rPr sz="1800" spc="-5" dirty="0"/>
              <a:t>of Convolution Layers, interspersed with  activation</a:t>
            </a:r>
            <a:r>
              <a:rPr sz="1800" spc="-10" dirty="0"/>
              <a:t> </a:t>
            </a:r>
            <a:r>
              <a:rPr sz="1800" spc="-5" dirty="0"/>
              <a:t>functions</a:t>
            </a:r>
            <a:endParaRPr sz="1800">
              <a:latin typeface="Arial"/>
              <a:cs typeface="Arial"/>
            </a:endParaRPr>
          </a:p>
        </p:txBody>
      </p:sp>
      <p:sp>
        <p:nvSpPr>
          <p:cNvPr id="3" name="object 3"/>
          <p:cNvSpPr/>
          <p:nvPr/>
        </p:nvSpPr>
        <p:spPr>
          <a:xfrm>
            <a:off x="1701074" y="2726775"/>
            <a:ext cx="213360" cy="2014855"/>
          </a:xfrm>
          <a:custGeom>
            <a:avLst/>
            <a:gdLst/>
            <a:ahLst/>
            <a:cxnLst/>
            <a:rect l="l" t="t" r="r" b="b"/>
            <a:pathLst>
              <a:path w="213360" h="2014854">
                <a:moveTo>
                  <a:pt x="0" y="0"/>
                </a:moveTo>
                <a:lnTo>
                  <a:pt x="213172" y="0"/>
                </a:lnTo>
                <a:lnTo>
                  <a:pt x="213172" y="2014668"/>
                </a:lnTo>
                <a:lnTo>
                  <a:pt x="0" y="2014668"/>
                </a:lnTo>
                <a:lnTo>
                  <a:pt x="0" y="0"/>
                </a:lnTo>
                <a:close/>
              </a:path>
            </a:pathLst>
          </a:custGeom>
          <a:solidFill>
            <a:srgbClr val="F4CCCC">
              <a:alpha val="51919"/>
            </a:srgbClr>
          </a:solidFill>
        </p:spPr>
        <p:txBody>
          <a:bodyPr wrap="square" lIns="0" tIns="0" rIns="0" bIns="0" rtlCol="0"/>
          <a:lstStyle/>
          <a:p>
            <a:endParaRPr/>
          </a:p>
        </p:txBody>
      </p:sp>
      <p:sp>
        <p:nvSpPr>
          <p:cNvPr id="4" name="object 4"/>
          <p:cNvSpPr/>
          <p:nvPr/>
        </p:nvSpPr>
        <p:spPr>
          <a:xfrm>
            <a:off x="1914248" y="1983547"/>
            <a:ext cx="743585" cy="2758440"/>
          </a:xfrm>
          <a:custGeom>
            <a:avLst/>
            <a:gdLst/>
            <a:ahLst/>
            <a:cxnLst/>
            <a:rect l="l" t="t" r="r" b="b"/>
            <a:pathLst>
              <a:path w="743585" h="2758440">
                <a:moveTo>
                  <a:pt x="0" y="2757894"/>
                </a:moveTo>
                <a:lnTo>
                  <a:pt x="0" y="743226"/>
                </a:lnTo>
                <a:lnTo>
                  <a:pt x="743226" y="0"/>
                </a:lnTo>
                <a:lnTo>
                  <a:pt x="743226" y="2014670"/>
                </a:lnTo>
                <a:lnTo>
                  <a:pt x="0" y="2757894"/>
                </a:lnTo>
                <a:close/>
              </a:path>
            </a:pathLst>
          </a:custGeom>
          <a:solidFill>
            <a:srgbClr val="C3A3A3">
              <a:alpha val="51919"/>
            </a:srgbClr>
          </a:solidFill>
        </p:spPr>
        <p:txBody>
          <a:bodyPr wrap="square" lIns="0" tIns="0" rIns="0" bIns="0" rtlCol="0"/>
          <a:lstStyle/>
          <a:p>
            <a:endParaRPr/>
          </a:p>
        </p:txBody>
      </p:sp>
      <p:sp>
        <p:nvSpPr>
          <p:cNvPr id="5" name="object 5"/>
          <p:cNvSpPr/>
          <p:nvPr/>
        </p:nvSpPr>
        <p:spPr>
          <a:xfrm>
            <a:off x="1701074" y="1983549"/>
            <a:ext cx="956944" cy="743585"/>
          </a:xfrm>
          <a:custGeom>
            <a:avLst/>
            <a:gdLst/>
            <a:ahLst/>
            <a:cxnLst/>
            <a:rect l="l" t="t" r="r" b="b"/>
            <a:pathLst>
              <a:path w="956944" h="743585">
                <a:moveTo>
                  <a:pt x="213172" y="743226"/>
                </a:moveTo>
                <a:lnTo>
                  <a:pt x="0" y="743226"/>
                </a:lnTo>
                <a:lnTo>
                  <a:pt x="743226" y="0"/>
                </a:lnTo>
                <a:lnTo>
                  <a:pt x="956398" y="0"/>
                </a:lnTo>
                <a:lnTo>
                  <a:pt x="213172" y="743226"/>
                </a:lnTo>
                <a:close/>
              </a:path>
            </a:pathLst>
          </a:custGeom>
          <a:solidFill>
            <a:srgbClr val="F6D6D6">
              <a:alpha val="51919"/>
            </a:srgbClr>
          </a:solidFill>
        </p:spPr>
        <p:txBody>
          <a:bodyPr wrap="square" lIns="0" tIns="0" rIns="0" bIns="0" rtlCol="0"/>
          <a:lstStyle/>
          <a:p>
            <a:endParaRPr/>
          </a:p>
        </p:txBody>
      </p:sp>
      <p:sp>
        <p:nvSpPr>
          <p:cNvPr id="6" name="object 6"/>
          <p:cNvSpPr/>
          <p:nvPr/>
        </p:nvSpPr>
        <p:spPr>
          <a:xfrm>
            <a:off x="1701074" y="1983547"/>
            <a:ext cx="956944" cy="2758440"/>
          </a:xfrm>
          <a:custGeom>
            <a:avLst/>
            <a:gdLst/>
            <a:ahLst/>
            <a:cxnLst/>
            <a:rect l="l" t="t" r="r" b="b"/>
            <a:pathLst>
              <a:path w="956944" h="2758440">
                <a:moveTo>
                  <a:pt x="0" y="743226"/>
                </a:moveTo>
                <a:lnTo>
                  <a:pt x="743226" y="0"/>
                </a:lnTo>
                <a:lnTo>
                  <a:pt x="956398" y="0"/>
                </a:lnTo>
                <a:lnTo>
                  <a:pt x="956398" y="2014670"/>
                </a:lnTo>
                <a:lnTo>
                  <a:pt x="213172"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7" name="object 7"/>
          <p:cNvSpPr/>
          <p:nvPr/>
        </p:nvSpPr>
        <p:spPr>
          <a:xfrm>
            <a:off x="1701074" y="1983549"/>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8" name="object 8"/>
          <p:cNvSpPr/>
          <p:nvPr/>
        </p:nvSpPr>
        <p:spPr>
          <a:xfrm>
            <a:off x="1914246" y="2726775"/>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9" name="object 9"/>
          <p:cNvSpPr txBox="1"/>
          <p:nvPr/>
        </p:nvSpPr>
        <p:spPr>
          <a:xfrm>
            <a:off x="2386724" y="4347428"/>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32</a:t>
            </a:r>
            <a:endParaRPr>
              <a:latin typeface="Arial"/>
              <a:cs typeface="Arial"/>
            </a:endParaRPr>
          </a:p>
        </p:txBody>
      </p:sp>
      <p:sp>
        <p:nvSpPr>
          <p:cNvPr id="10" name="object 10"/>
          <p:cNvSpPr txBox="1"/>
          <p:nvPr/>
        </p:nvSpPr>
        <p:spPr>
          <a:xfrm>
            <a:off x="2751025" y="2274249"/>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32</a:t>
            </a:r>
            <a:endParaRPr>
              <a:latin typeface="Arial"/>
              <a:cs typeface="Arial"/>
            </a:endParaRPr>
          </a:p>
        </p:txBody>
      </p:sp>
      <p:sp>
        <p:nvSpPr>
          <p:cNvPr id="11" name="object 11"/>
          <p:cNvSpPr txBox="1"/>
          <p:nvPr/>
        </p:nvSpPr>
        <p:spPr>
          <a:xfrm>
            <a:off x="1716114" y="4739057"/>
            <a:ext cx="153035" cy="299720"/>
          </a:xfrm>
          <a:prstGeom prst="rect">
            <a:avLst/>
          </a:prstGeom>
        </p:spPr>
        <p:txBody>
          <a:bodyPr vert="horz" wrap="square" lIns="0" tIns="12700" rIns="0" bIns="0" rtlCol="0">
            <a:spAutoFit/>
          </a:bodyPr>
          <a:lstStyle/>
          <a:p>
            <a:pPr marL="12700">
              <a:spcBef>
                <a:spcPts val="100"/>
              </a:spcBef>
            </a:pPr>
            <a:r>
              <a:rPr dirty="0">
                <a:latin typeface="Arial"/>
                <a:cs typeface="Arial"/>
              </a:rPr>
              <a:t>3</a:t>
            </a:r>
            <a:endParaRPr>
              <a:latin typeface="Arial"/>
              <a:cs typeface="Arial"/>
            </a:endParaRPr>
          </a:p>
        </p:txBody>
      </p:sp>
      <p:sp>
        <p:nvSpPr>
          <p:cNvPr id="12" name="object 12"/>
          <p:cNvSpPr/>
          <p:nvPr/>
        </p:nvSpPr>
        <p:spPr>
          <a:xfrm>
            <a:off x="3005872" y="3262195"/>
            <a:ext cx="930910" cy="0"/>
          </a:xfrm>
          <a:custGeom>
            <a:avLst/>
            <a:gdLst/>
            <a:ahLst/>
            <a:cxnLst/>
            <a:rect l="l" t="t" r="r" b="b"/>
            <a:pathLst>
              <a:path w="930910">
                <a:moveTo>
                  <a:pt x="0" y="0"/>
                </a:moveTo>
                <a:lnTo>
                  <a:pt x="930448" y="0"/>
                </a:lnTo>
              </a:path>
            </a:pathLst>
          </a:custGeom>
          <a:ln w="9524">
            <a:solidFill>
              <a:srgbClr val="666666"/>
            </a:solidFill>
          </a:ln>
        </p:spPr>
        <p:txBody>
          <a:bodyPr wrap="square" lIns="0" tIns="0" rIns="0" bIns="0" rtlCol="0"/>
          <a:lstStyle/>
          <a:p>
            <a:endParaRPr/>
          </a:p>
        </p:txBody>
      </p:sp>
      <p:sp>
        <p:nvSpPr>
          <p:cNvPr id="13" name="object 13"/>
          <p:cNvSpPr/>
          <p:nvPr/>
        </p:nvSpPr>
        <p:spPr>
          <a:xfrm>
            <a:off x="3936322" y="3246462"/>
            <a:ext cx="43815" cy="31750"/>
          </a:xfrm>
          <a:custGeom>
            <a:avLst/>
            <a:gdLst/>
            <a:ahLst/>
            <a:cxnLst/>
            <a:rect l="l" t="t" r="r" b="b"/>
            <a:pathLst>
              <a:path w="43814" h="31750">
                <a:moveTo>
                  <a:pt x="0" y="31464"/>
                </a:moveTo>
                <a:lnTo>
                  <a:pt x="0" y="0"/>
                </a:lnTo>
                <a:lnTo>
                  <a:pt x="43224" y="15732"/>
                </a:lnTo>
                <a:lnTo>
                  <a:pt x="0" y="31464"/>
                </a:lnTo>
                <a:close/>
              </a:path>
            </a:pathLst>
          </a:custGeom>
          <a:solidFill>
            <a:srgbClr val="666666"/>
          </a:solidFill>
        </p:spPr>
        <p:txBody>
          <a:bodyPr wrap="square" lIns="0" tIns="0" rIns="0" bIns="0" rtlCol="0"/>
          <a:lstStyle/>
          <a:p>
            <a:endParaRPr/>
          </a:p>
        </p:txBody>
      </p:sp>
      <p:sp>
        <p:nvSpPr>
          <p:cNvPr id="14" name="object 14"/>
          <p:cNvSpPr/>
          <p:nvPr/>
        </p:nvSpPr>
        <p:spPr>
          <a:xfrm>
            <a:off x="3936322" y="3246462"/>
            <a:ext cx="43815" cy="31750"/>
          </a:xfrm>
          <a:custGeom>
            <a:avLst/>
            <a:gdLst/>
            <a:ahLst/>
            <a:cxnLst/>
            <a:rect l="l" t="t" r="r" b="b"/>
            <a:pathLst>
              <a:path w="43814" h="31750">
                <a:moveTo>
                  <a:pt x="0" y="31464"/>
                </a:moveTo>
                <a:lnTo>
                  <a:pt x="43224" y="15732"/>
                </a:lnTo>
                <a:lnTo>
                  <a:pt x="0" y="0"/>
                </a:lnTo>
                <a:lnTo>
                  <a:pt x="0" y="31464"/>
                </a:lnTo>
                <a:close/>
              </a:path>
            </a:pathLst>
          </a:custGeom>
          <a:ln w="9524">
            <a:solidFill>
              <a:srgbClr val="666666"/>
            </a:solidFill>
          </a:ln>
        </p:spPr>
        <p:txBody>
          <a:bodyPr wrap="square" lIns="0" tIns="0" rIns="0" bIns="0" rtlCol="0"/>
          <a:lstStyle/>
          <a:p>
            <a:endParaRPr/>
          </a:p>
        </p:txBody>
      </p:sp>
      <p:sp>
        <p:nvSpPr>
          <p:cNvPr id="15" name="object 15"/>
          <p:cNvSpPr txBox="1"/>
          <p:nvPr/>
        </p:nvSpPr>
        <p:spPr>
          <a:xfrm>
            <a:off x="3118221" y="3340323"/>
            <a:ext cx="749300" cy="1404620"/>
          </a:xfrm>
          <a:prstGeom prst="rect">
            <a:avLst/>
          </a:prstGeom>
        </p:spPr>
        <p:txBody>
          <a:bodyPr vert="horz" wrap="square" lIns="0" tIns="10795" rIns="0" bIns="0" rtlCol="0">
            <a:spAutoFit/>
          </a:bodyPr>
          <a:lstStyle/>
          <a:p>
            <a:pPr marL="12700" marR="5080">
              <a:lnSpc>
                <a:spcPct val="100699"/>
              </a:lnSpc>
              <a:spcBef>
                <a:spcPts val="85"/>
              </a:spcBef>
            </a:pPr>
            <a:r>
              <a:rPr spc="-5" dirty="0">
                <a:latin typeface="Arial"/>
                <a:cs typeface="Arial"/>
              </a:rPr>
              <a:t>CONV,  ReLU</a:t>
            </a:r>
            <a:endParaRPr>
              <a:latin typeface="Arial"/>
              <a:cs typeface="Arial"/>
            </a:endParaRPr>
          </a:p>
          <a:p>
            <a:pPr marL="12700" marR="118745" algn="just">
              <a:lnSpc>
                <a:spcPct val="100699"/>
              </a:lnSpc>
            </a:pPr>
            <a:r>
              <a:rPr spc="-5" dirty="0">
                <a:solidFill>
                  <a:srgbClr val="0000FF"/>
                </a:solidFill>
                <a:latin typeface="Arial"/>
                <a:cs typeface="Arial"/>
              </a:rPr>
              <a:t>e.g. </a:t>
            </a:r>
            <a:r>
              <a:rPr dirty="0">
                <a:solidFill>
                  <a:srgbClr val="0000FF"/>
                </a:solidFill>
                <a:latin typeface="Arial"/>
                <a:cs typeface="Arial"/>
              </a:rPr>
              <a:t>6  </a:t>
            </a:r>
            <a:r>
              <a:rPr spc="-5" dirty="0">
                <a:solidFill>
                  <a:srgbClr val="0000FF"/>
                </a:solidFill>
                <a:latin typeface="Arial"/>
                <a:cs typeface="Arial"/>
              </a:rPr>
              <a:t>5x5x3  filters</a:t>
            </a:r>
            <a:endParaRPr>
              <a:latin typeface="Arial"/>
              <a:cs typeface="Arial"/>
            </a:endParaRPr>
          </a:p>
        </p:txBody>
      </p:sp>
      <p:sp>
        <p:nvSpPr>
          <p:cNvPr id="16" name="object 16"/>
          <p:cNvSpPr/>
          <p:nvPr/>
        </p:nvSpPr>
        <p:spPr>
          <a:xfrm>
            <a:off x="4215669" y="2726775"/>
            <a:ext cx="213360" cy="2014855"/>
          </a:xfrm>
          <a:custGeom>
            <a:avLst/>
            <a:gdLst/>
            <a:ahLst/>
            <a:cxnLst/>
            <a:rect l="l" t="t" r="r" b="b"/>
            <a:pathLst>
              <a:path w="213360" h="2014854">
                <a:moveTo>
                  <a:pt x="0" y="0"/>
                </a:moveTo>
                <a:lnTo>
                  <a:pt x="213174" y="0"/>
                </a:lnTo>
                <a:lnTo>
                  <a:pt x="213174" y="2014668"/>
                </a:lnTo>
                <a:lnTo>
                  <a:pt x="0" y="2014668"/>
                </a:lnTo>
                <a:lnTo>
                  <a:pt x="0" y="0"/>
                </a:lnTo>
                <a:close/>
              </a:path>
            </a:pathLst>
          </a:custGeom>
          <a:solidFill>
            <a:srgbClr val="C8DAF7"/>
          </a:solidFill>
        </p:spPr>
        <p:txBody>
          <a:bodyPr wrap="square" lIns="0" tIns="0" rIns="0" bIns="0" rtlCol="0"/>
          <a:lstStyle/>
          <a:p>
            <a:endParaRPr/>
          </a:p>
        </p:txBody>
      </p:sp>
      <p:sp>
        <p:nvSpPr>
          <p:cNvPr id="17" name="object 17"/>
          <p:cNvSpPr/>
          <p:nvPr/>
        </p:nvSpPr>
        <p:spPr>
          <a:xfrm>
            <a:off x="4428846" y="1983547"/>
            <a:ext cx="743585" cy="2758440"/>
          </a:xfrm>
          <a:custGeom>
            <a:avLst/>
            <a:gdLst/>
            <a:ahLst/>
            <a:cxnLst/>
            <a:rect l="l" t="t" r="r" b="b"/>
            <a:pathLst>
              <a:path w="743585" h="2758440">
                <a:moveTo>
                  <a:pt x="0" y="2757894"/>
                </a:moveTo>
                <a:lnTo>
                  <a:pt x="0" y="743226"/>
                </a:lnTo>
                <a:lnTo>
                  <a:pt x="743223" y="0"/>
                </a:lnTo>
                <a:lnTo>
                  <a:pt x="743223" y="2014670"/>
                </a:lnTo>
                <a:lnTo>
                  <a:pt x="0" y="2757894"/>
                </a:lnTo>
                <a:close/>
              </a:path>
            </a:pathLst>
          </a:custGeom>
          <a:solidFill>
            <a:srgbClr val="A0AEC6"/>
          </a:solidFill>
        </p:spPr>
        <p:txBody>
          <a:bodyPr wrap="square" lIns="0" tIns="0" rIns="0" bIns="0" rtlCol="0"/>
          <a:lstStyle/>
          <a:p>
            <a:endParaRPr/>
          </a:p>
        </p:txBody>
      </p:sp>
      <p:sp>
        <p:nvSpPr>
          <p:cNvPr id="18" name="object 18"/>
          <p:cNvSpPr/>
          <p:nvPr/>
        </p:nvSpPr>
        <p:spPr>
          <a:xfrm>
            <a:off x="4215669" y="1983549"/>
            <a:ext cx="956944" cy="743585"/>
          </a:xfrm>
          <a:custGeom>
            <a:avLst/>
            <a:gdLst/>
            <a:ahLst/>
            <a:cxnLst/>
            <a:rect l="l" t="t" r="r" b="b"/>
            <a:pathLst>
              <a:path w="956945" h="743585">
                <a:moveTo>
                  <a:pt x="213174" y="743226"/>
                </a:moveTo>
                <a:lnTo>
                  <a:pt x="0" y="743226"/>
                </a:lnTo>
                <a:lnTo>
                  <a:pt x="743223" y="0"/>
                </a:lnTo>
                <a:lnTo>
                  <a:pt x="956398" y="0"/>
                </a:lnTo>
                <a:lnTo>
                  <a:pt x="213174" y="743226"/>
                </a:lnTo>
                <a:close/>
              </a:path>
            </a:pathLst>
          </a:custGeom>
          <a:solidFill>
            <a:srgbClr val="D3E1F9"/>
          </a:solidFill>
        </p:spPr>
        <p:txBody>
          <a:bodyPr wrap="square" lIns="0" tIns="0" rIns="0" bIns="0" rtlCol="0"/>
          <a:lstStyle/>
          <a:p>
            <a:endParaRPr/>
          </a:p>
        </p:txBody>
      </p:sp>
      <p:sp>
        <p:nvSpPr>
          <p:cNvPr id="19" name="object 19"/>
          <p:cNvSpPr/>
          <p:nvPr/>
        </p:nvSpPr>
        <p:spPr>
          <a:xfrm>
            <a:off x="4215669" y="1983547"/>
            <a:ext cx="956944" cy="2758440"/>
          </a:xfrm>
          <a:custGeom>
            <a:avLst/>
            <a:gdLst/>
            <a:ahLst/>
            <a:cxnLst/>
            <a:rect l="l" t="t" r="r" b="b"/>
            <a:pathLst>
              <a:path w="956945" h="2758440">
                <a:moveTo>
                  <a:pt x="0" y="743226"/>
                </a:moveTo>
                <a:lnTo>
                  <a:pt x="743223" y="0"/>
                </a:lnTo>
                <a:lnTo>
                  <a:pt x="956398" y="0"/>
                </a:lnTo>
                <a:lnTo>
                  <a:pt x="956398" y="2014670"/>
                </a:lnTo>
                <a:lnTo>
                  <a:pt x="213174"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20" name="object 20"/>
          <p:cNvSpPr/>
          <p:nvPr/>
        </p:nvSpPr>
        <p:spPr>
          <a:xfrm>
            <a:off x="4215669" y="1983549"/>
            <a:ext cx="956944" cy="743585"/>
          </a:xfrm>
          <a:custGeom>
            <a:avLst/>
            <a:gdLst/>
            <a:ahLst/>
            <a:cxnLst/>
            <a:rect l="l" t="t" r="r" b="b"/>
            <a:pathLst>
              <a:path w="956945" h="743585">
                <a:moveTo>
                  <a:pt x="0" y="743226"/>
                </a:moveTo>
                <a:lnTo>
                  <a:pt x="213174" y="743226"/>
                </a:lnTo>
                <a:lnTo>
                  <a:pt x="956398" y="0"/>
                </a:lnTo>
              </a:path>
            </a:pathLst>
          </a:custGeom>
          <a:ln w="19049">
            <a:solidFill>
              <a:srgbClr val="000000"/>
            </a:solidFill>
          </a:ln>
        </p:spPr>
        <p:txBody>
          <a:bodyPr wrap="square" lIns="0" tIns="0" rIns="0" bIns="0" rtlCol="0"/>
          <a:lstStyle/>
          <a:p>
            <a:endParaRPr/>
          </a:p>
        </p:txBody>
      </p:sp>
      <p:sp>
        <p:nvSpPr>
          <p:cNvPr id="21" name="object 21"/>
          <p:cNvSpPr/>
          <p:nvPr/>
        </p:nvSpPr>
        <p:spPr>
          <a:xfrm>
            <a:off x="4428844" y="2726775"/>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22" name="object 22"/>
          <p:cNvSpPr txBox="1"/>
          <p:nvPr/>
        </p:nvSpPr>
        <p:spPr>
          <a:xfrm>
            <a:off x="4901319" y="4347428"/>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28</a:t>
            </a:r>
            <a:endParaRPr>
              <a:latin typeface="Arial"/>
              <a:cs typeface="Arial"/>
            </a:endParaRPr>
          </a:p>
        </p:txBody>
      </p:sp>
      <p:sp>
        <p:nvSpPr>
          <p:cNvPr id="23" name="object 23"/>
          <p:cNvSpPr txBox="1"/>
          <p:nvPr/>
        </p:nvSpPr>
        <p:spPr>
          <a:xfrm>
            <a:off x="5265620" y="2274249"/>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28</a:t>
            </a:r>
            <a:endParaRPr>
              <a:latin typeface="Arial"/>
              <a:cs typeface="Arial"/>
            </a:endParaRPr>
          </a:p>
        </p:txBody>
      </p:sp>
      <p:sp>
        <p:nvSpPr>
          <p:cNvPr id="24" name="object 24"/>
          <p:cNvSpPr txBox="1"/>
          <p:nvPr/>
        </p:nvSpPr>
        <p:spPr>
          <a:xfrm>
            <a:off x="4230712" y="4739057"/>
            <a:ext cx="153035" cy="299720"/>
          </a:xfrm>
          <a:prstGeom prst="rect">
            <a:avLst/>
          </a:prstGeom>
        </p:spPr>
        <p:txBody>
          <a:bodyPr vert="horz" wrap="square" lIns="0" tIns="12700" rIns="0" bIns="0" rtlCol="0">
            <a:spAutoFit/>
          </a:bodyPr>
          <a:lstStyle/>
          <a:p>
            <a:pPr marL="12700">
              <a:spcBef>
                <a:spcPts val="100"/>
              </a:spcBef>
            </a:pPr>
            <a:r>
              <a:rPr dirty="0">
                <a:latin typeface="Arial"/>
                <a:cs typeface="Arial"/>
              </a:rPr>
              <a:t>6</a:t>
            </a:r>
            <a:endParaRPr>
              <a:latin typeface="Arial"/>
              <a:cs typeface="Arial"/>
            </a:endParaRPr>
          </a:p>
        </p:txBody>
      </p:sp>
      <p:sp>
        <p:nvSpPr>
          <p:cNvPr id="25" name="object 25"/>
          <p:cNvSpPr/>
          <p:nvPr/>
        </p:nvSpPr>
        <p:spPr>
          <a:xfrm>
            <a:off x="5749066" y="3338395"/>
            <a:ext cx="930910" cy="0"/>
          </a:xfrm>
          <a:custGeom>
            <a:avLst/>
            <a:gdLst/>
            <a:ahLst/>
            <a:cxnLst/>
            <a:rect l="l" t="t" r="r" b="b"/>
            <a:pathLst>
              <a:path w="930910">
                <a:moveTo>
                  <a:pt x="0" y="0"/>
                </a:moveTo>
                <a:lnTo>
                  <a:pt x="930448" y="0"/>
                </a:lnTo>
              </a:path>
            </a:pathLst>
          </a:custGeom>
          <a:ln w="9524">
            <a:solidFill>
              <a:srgbClr val="666666"/>
            </a:solidFill>
          </a:ln>
        </p:spPr>
        <p:txBody>
          <a:bodyPr wrap="square" lIns="0" tIns="0" rIns="0" bIns="0" rtlCol="0"/>
          <a:lstStyle/>
          <a:p>
            <a:endParaRPr/>
          </a:p>
        </p:txBody>
      </p:sp>
      <p:sp>
        <p:nvSpPr>
          <p:cNvPr id="26" name="object 26"/>
          <p:cNvSpPr/>
          <p:nvPr/>
        </p:nvSpPr>
        <p:spPr>
          <a:xfrm>
            <a:off x="6679516" y="3322662"/>
            <a:ext cx="43815" cy="31750"/>
          </a:xfrm>
          <a:custGeom>
            <a:avLst/>
            <a:gdLst/>
            <a:ahLst/>
            <a:cxnLst/>
            <a:rect l="l" t="t" r="r" b="b"/>
            <a:pathLst>
              <a:path w="43814" h="31750">
                <a:moveTo>
                  <a:pt x="0" y="31464"/>
                </a:moveTo>
                <a:lnTo>
                  <a:pt x="0" y="0"/>
                </a:lnTo>
                <a:lnTo>
                  <a:pt x="43224" y="15732"/>
                </a:lnTo>
                <a:lnTo>
                  <a:pt x="0" y="31464"/>
                </a:lnTo>
                <a:close/>
              </a:path>
            </a:pathLst>
          </a:custGeom>
          <a:solidFill>
            <a:srgbClr val="666666"/>
          </a:solidFill>
        </p:spPr>
        <p:txBody>
          <a:bodyPr wrap="square" lIns="0" tIns="0" rIns="0" bIns="0" rtlCol="0"/>
          <a:lstStyle/>
          <a:p>
            <a:endParaRPr/>
          </a:p>
        </p:txBody>
      </p:sp>
      <p:sp>
        <p:nvSpPr>
          <p:cNvPr id="27" name="object 27"/>
          <p:cNvSpPr/>
          <p:nvPr/>
        </p:nvSpPr>
        <p:spPr>
          <a:xfrm>
            <a:off x="6679516" y="3322662"/>
            <a:ext cx="43815" cy="31750"/>
          </a:xfrm>
          <a:custGeom>
            <a:avLst/>
            <a:gdLst/>
            <a:ahLst/>
            <a:cxnLst/>
            <a:rect l="l" t="t" r="r" b="b"/>
            <a:pathLst>
              <a:path w="43814" h="31750">
                <a:moveTo>
                  <a:pt x="0" y="31464"/>
                </a:moveTo>
                <a:lnTo>
                  <a:pt x="43224" y="15732"/>
                </a:lnTo>
                <a:lnTo>
                  <a:pt x="0" y="0"/>
                </a:lnTo>
                <a:lnTo>
                  <a:pt x="0" y="31464"/>
                </a:lnTo>
                <a:close/>
              </a:path>
            </a:pathLst>
          </a:custGeom>
          <a:ln w="9524">
            <a:solidFill>
              <a:srgbClr val="666666"/>
            </a:solidFill>
          </a:ln>
        </p:spPr>
        <p:txBody>
          <a:bodyPr wrap="square" lIns="0" tIns="0" rIns="0" bIns="0" rtlCol="0"/>
          <a:lstStyle/>
          <a:p>
            <a:endParaRPr/>
          </a:p>
        </p:txBody>
      </p:sp>
      <p:sp>
        <p:nvSpPr>
          <p:cNvPr id="28" name="object 28"/>
          <p:cNvSpPr txBox="1"/>
          <p:nvPr/>
        </p:nvSpPr>
        <p:spPr>
          <a:xfrm>
            <a:off x="5861415" y="3416523"/>
            <a:ext cx="749300" cy="1404620"/>
          </a:xfrm>
          <a:prstGeom prst="rect">
            <a:avLst/>
          </a:prstGeom>
        </p:spPr>
        <p:txBody>
          <a:bodyPr vert="horz" wrap="square" lIns="0" tIns="10795" rIns="0" bIns="0" rtlCol="0">
            <a:spAutoFit/>
          </a:bodyPr>
          <a:lstStyle/>
          <a:p>
            <a:pPr marL="12700" marR="5080">
              <a:lnSpc>
                <a:spcPct val="100699"/>
              </a:lnSpc>
              <a:spcBef>
                <a:spcPts val="85"/>
              </a:spcBef>
            </a:pPr>
            <a:r>
              <a:rPr spc="-5" dirty="0">
                <a:latin typeface="Arial"/>
                <a:cs typeface="Arial"/>
              </a:rPr>
              <a:t>CONV,  ReLU</a:t>
            </a:r>
            <a:endParaRPr>
              <a:latin typeface="Arial"/>
              <a:cs typeface="Arial"/>
            </a:endParaRPr>
          </a:p>
          <a:p>
            <a:pPr marL="12700" marR="29845">
              <a:lnSpc>
                <a:spcPct val="100699"/>
              </a:lnSpc>
            </a:pPr>
            <a:r>
              <a:rPr spc="-5" dirty="0">
                <a:solidFill>
                  <a:srgbClr val="38751C"/>
                </a:solidFill>
                <a:latin typeface="Arial"/>
                <a:cs typeface="Arial"/>
              </a:rPr>
              <a:t>e.g.</a:t>
            </a:r>
            <a:r>
              <a:rPr spc="-95" dirty="0">
                <a:solidFill>
                  <a:srgbClr val="38751C"/>
                </a:solidFill>
                <a:latin typeface="Arial"/>
                <a:cs typeface="Arial"/>
              </a:rPr>
              <a:t> </a:t>
            </a:r>
            <a:r>
              <a:rPr spc="-5" dirty="0">
                <a:solidFill>
                  <a:srgbClr val="38751C"/>
                </a:solidFill>
                <a:latin typeface="Arial"/>
                <a:cs typeface="Arial"/>
              </a:rPr>
              <a:t>10  5x5x</a:t>
            </a:r>
            <a:r>
              <a:rPr b="1" spc="-5" dirty="0">
                <a:solidFill>
                  <a:srgbClr val="38751C"/>
                </a:solidFill>
                <a:latin typeface="Arial"/>
                <a:cs typeface="Arial"/>
              </a:rPr>
              <a:t>6  </a:t>
            </a:r>
            <a:r>
              <a:rPr spc="-5" dirty="0">
                <a:solidFill>
                  <a:srgbClr val="38751C"/>
                </a:solidFill>
                <a:latin typeface="Arial"/>
                <a:cs typeface="Arial"/>
              </a:rPr>
              <a:t>filters</a:t>
            </a:r>
            <a:endParaRPr>
              <a:latin typeface="Arial"/>
              <a:cs typeface="Arial"/>
            </a:endParaRPr>
          </a:p>
        </p:txBody>
      </p:sp>
      <p:sp>
        <p:nvSpPr>
          <p:cNvPr id="29" name="object 29"/>
          <p:cNvSpPr/>
          <p:nvPr/>
        </p:nvSpPr>
        <p:spPr>
          <a:xfrm>
            <a:off x="6958864" y="2802975"/>
            <a:ext cx="213360" cy="2014855"/>
          </a:xfrm>
          <a:custGeom>
            <a:avLst/>
            <a:gdLst/>
            <a:ahLst/>
            <a:cxnLst/>
            <a:rect l="l" t="t" r="r" b="b"/>
            <a:pathLst>
              <a:path w="213360" h="2014854">
                <a:moveTo>
                  <a:pt x="0" y="0"/>
                </a:moveTo>
                <a:lnTo>
                  <a:pt x="213174" y="0"/>
                </a:lnTo>
                <a:lnTo>
                  <a:pt x="213174" y="2014668"/>
                </a:lnTo>
                <a:lnTo>
                  <a:pt x="0" y="2014668"/>
                </a:lnTo>
                <a:lnTo>
                  <a:pt x="0" y="0"/>
                </a:lnTo>
                <a:close/>
              </a:path>
            </a:pathLst>
          </a:custGeom>
          <a:solidFill>
            <a:srgbClr val="D8E9D3"/>
          </a:solidFill>
        </p:spPr>
        <p:txBody>
          <a:bodyPr wrap="square" lIns="0" tIns="0" rIns="0" bIns="0" rtlCol="0"/>
          <a:lstStyle/>
          <a:p>
            <a:endParaRPr/>
          </a:p>
        </p:txBody>
      </p:sp>
      <p:sp>
        <p:nvSpPr>
          <p:cNvPr id="30" name="object 30"/>
          <p:cNvSpPr/>
          <p:nvPr/>
        </p:nvSpPr>
        <p:spPr>
          <a:xfrm>
            <a:off x="7172040" y="2059747"/>
            <a:ext cx="743585" cy="2758440"/>
          </a:xfrm>
          <a:custGeom>
            <a:avLst/>
            <a:gdLst/>
            <a:ahLst/>
            <a:cxnLst/>
            <a:rect l="l" t="t" r="r" b="b"/>
            <a:pathLst>
              <a:path w="743585" h="2758440">
                <a:moveTo>
                  <a:pt x="0" y="2757894"/>
                </a:moveTo>
                <a:lnTo>
                  <a:pt x="0" y="743226"/>
                </a:lnTo>
                <a:lnTo>
                  <a:pt x="743223" y="0"/>
                </a:lnTo>
                <a:lnTo>
                  <a:pt x="743223" y="2014670"/>
                </a:lnTo>
                <a:lnTo>
                  <a:pt x="0" y="2757894"/>
                </a:lnTo>
                <a:close/>
              </a:path>
            </a:pathLst>
          </a:custGeom>
          <a:solidFill>
            <a:srgbClr val="ACBAA8"/>
          </a:solidFill>
        </p:spPr>
        <p:txBody>
          <a:bodyPr wrap="square" lIns="0" tIns="0" rIns="0" bIns="0" rtlCol="0"/>
          <a:lstStyle/>
          <a:p>
            <a:endParaRPr/>
          </a:p>
        </p:txBody>
      </p:sp>
      <p:sp>
        <p:nvSpPr>
          <p:cNvPr id="31" name="object 31"/>
          <p:cNvSpPr/>
          <p:nvPr/>
        </p:nvSpPr>
        <p:spPr>
          <a:xfrm>
            <a:off x="6958864" y="2059749"/>
            <a:ext cx="956944" cy="743585"/>
          </a:xfrm>
          <a:custGeom>
            <a:avLst/>
            <a:gdLst/>
            <a:ahLst/>
            <a:cxnLst/>
            <a:rect l="l" t="t" r="r" b="b"/>
            <a:pathLst>
              <a:path w="956945" h="743585">
                <a:moveTo>
                  <a:pt x="213174" y="743226"/>
                </a:moveTo>
                <a:lnTo>
                  <a:pt x="0" y="743226"/>
                </a:lnTo>
                <a:lnTo>
                  <a:pt x="743223" y="0"/>
                </a:lnTo>
                <a:lnTo>
                  <a:pt x="956398" y="0"/>
                </a:lnTo>
                <a:lnTo>
                  <a:pt x="213174" y="743226"/>
                </a:lnTo>
                <a:close/>
              </a:path>
            </a:pathLst>
          </a:custGeom>
          <a:solidFill>
            <a:srgbClr val="DFEDDB"/>
          </a:solidFill>
        </p:spPr>
        <p:txBody>
          <a:bodyPr wrap="square" lIns="0" tIns="0" rIns="0" bIns="0" rtlCol="0"/>
          <a:lstStyle/>
          <a:p>
            <a:endParaRPr/>
          </a:p>
        </p:txBody>
      </p:sp>
      <p:sp>
        <p:nvSpPr>
          <p:cNvPr id="32" name="object 32"/>
          <p:cNvSpPr/>
          <p:nvPr/>
        </p:nvSpPr>
        <p:spPr>
          <a:xfrm>
            <a:off x="6958863" y="2059747"/>
            <a:ext cx="956944" cy="2758440"/>
          </a:xfrm>
          <a:custGeom>
            <a:avLst/>
            <a:gdLst/>
            <a:ahLst/>
            <a:cxnLst/>
            <a:rect l="l" t="t" r="r" b="b"/>
            <a:pathLst>
              <a:path w="956945" h="2758440">
                <a:moveTo>
                  <a:pt x="0" y="743226"/>
                </a:moveTo>
                <a:lnTo>
                  <a:pt x="743223" y="0"/>
                </a:lnTo>
                <a:lnTo>
                  <a:pt x="956398" y="0"/>
                </a:lnTo>
                <a:lnTo>
                  <a:pt x="956398" y="2014670"/>
                </a:lnTo>
                <a:lnTo>
                  <a:pt x="213174"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33" name="object 33"/>
          <p:cNvSpPr/>
          <p:nvPr/>
        </p:nvSpPr>
        <p:spPr>
          <a:xfrm>
            <a:off x="6958863" y="2059749"/>
            <a:ext cx="956944" cy="743585"/>
          </a:xfrm>
          <a:custGeom>
            <a:avLst/>
            <a:gdLst/>
            <a:ahLst/>
            <a:cxnLst/>
            <a:rect l="l" t="t" r="r" b="b"/>
            <a:pathLst>
              <a:path w="956945" h="743585">
                <a:moveTo>
                  <a:pt x="0" y="743226"/>
                </a:moveTo>
                <a:lnTo>
                  <a:pt x="213174" y="743226"/>
                </a:lnTo>
                <a:lnTo>
                  <a:pt x="956398" y="0"/>
                </a:lnTo>
              </a:path>
            </a:pathLst>
          </a:custGeom>
          <a:ln w="19049">
            <a:solidFill>
              <a:srgbClr val="000000"/>
            </a:solidFill>
          </a:ln>
        </p:spPr>
        <p:txBody>
          <a:bodyPr wrap="square" lIns="0" tIns="0" rIns="0" bIns="0" rtlCol="0"/>
          <a:lstStyle/>
          <a:p>
            <a:endParaRPr/>
          </a:p>
        </p:txBody>
      </p:sp>
      <p:sp>
        <p:nvSpPr>
          <p:cNvPr id="34" name="object 34"/>
          <p:cNvSpPr/>
          <p:nvPr/>
        </p:nvSpPr>
        <p:spPr>
          <a:xfrm>
            <a:off x="7172038" y="2802975"/>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35" name="object 35"/>
          <p:cNvSpPr/>
          <p:nvPr/>
        </p:nvSpPr>
        <p:spPr>
          <a:xfrm>
            <a:off x="8339861" y="3338395"/>
            <a:ext cx="930910" cy="0"/>
          </a:xfrm>
          <a:custGeom>
            <a:avLst/>
            <a:gdLst/>
            <a:ahLst/>
            <a:cxnLst/>
            <a:rect l="l" t="t" r="r" b="b"/>
            <a:pathLst>
              <a:path w="930909">
                <a:moveTo>
                  <a:pt x="0" y="0"/>
                </a:moveTo>
                <a:lnTo>
                  <a:pt x="930448" y="0"/>
                </a:lnTo>
              </a:path>
            </a:pathLst>
          </a:custGeom>
          <a:ln w="9524">
            <a:solidFill>
              <a:srgbClr val="666666"/>
            </a:solidFill>
          </a:ln>
        </p:spPr>
        <p:txBody>
          <a:bodyPr wrap="square" lIns="0" tIns="0" rIns="0" bIns="0" rtlCol="0"/>
          <a:lstStyle/>
          <a:p>
            <a:endParaRPr/>
          </a:p>
        </p:txBody>
      </p:sp>
      <p:sp>
        <p:nvSpPr>
          <p:cNvPr id="36" name="object 36"/>
          <p:cNvSpPr/>
          <p:nvPr/>
        </p:nvSpPr>
        <p:spPr>
          <a:xfrm>
            <a:off x="9270311" y="3322662"/>
            <a:ext cx="43815" cy="31750"/>
          </a:xfrm>
          <a:custGeom>
            <a:avLst/>
            <a:gdLst/>
            <a:ahLst/>
            <a:cxnLst/>
            <a:rect l="l" t="t" r="r" b="b"/>
            <a:pathLst>
              <a:path w="43815" h="31750">
                <a:moveTo>
                  <a:pt x="0" y="31464"/>
                </a:moveTo>
                <a:lnTo>
                  <a:pt x="0" y="0"/>
                </a:lnTo>
                <a:lnTo>
                  <a:pt x="43224" y="15732"/>
                </a:lnTo>
                <a:lnTo>
                  <a:pt x="0" y="31464"/>
                </a:lnTo>
                <a:close/>
              </a:path>
            </a:pathLst>
          </a:custGeom>
          <a:solidFill>
            <a:srgbClr val="666666"/>
          </a:solidFill>
        </p:spPr>
        <p:txBody>
          <a:bodyPr wrap="square" lIns="0" tIns="0" rIns="0" bIns="0" rtlCol="0"/>
          <a:lstStyle/>
          <a:p>
            <a:endParaRPr/>
          </a:p>
        </p:txBody>
      </p:sp>
      <p:sp>
        <p:nvSpPr>
          <p:cNvPr id="37" name="object 37"/>
          <p:cNvSpPr/>
          <p:nvPr/>
        </p:nvSpPr>
        <p:spPr>
          <a:xfrm>
            <a:off x="9270311" y="3322662"/>
            <a:ext cx="43815" cy="31750"/>
          </a:xfrm>
          <a:custGeom>
            <a:avLst/>
            <a:gdLst/>
            <a:ahLst/>
            <a:cxnLst/>
            <a:rect l="l" t="t" r="r" b="b"/>
            <a:pathLst>
              <a:path w="43815" h="31750">
                <a:moveTo>
                  <a:pt x="0" y="31464"/>
                </a:moveTo>
                <a:lnTo>
                  <a:pt x="43224" y="15732"/>
                </a:lnTo>
                <a:lnTo>
                  <a:pt x="0" y="0"/>
                </a:lnTo>
                <a:lnTo>
                  <a:pt x="0" y="31464"/>
                </a:lnTo>
                <a:close/>
              </a:path>
            </a:pathLst>
          </a:custGeom>
          <a:ln w="9524">
            <a:solidFill>
              <a:srgbClr val="666666"/>
            </a:solidFill>
          </a:ln>
        </p:spPr>
        <p:txBody>
          <a:bodyPr wrap="square" lIns="0" tIns="0" rIns="0" bIns="0" rtlCol="0"/>
          <a:lstStyle/>
          <a:p>
            <a:endParaRPr/>
          </a:p>
        </p:txBody>
      </p:sp>
      <p:sp>
        <p:nvSpPr>
          <p:cNvPr id="38" name="object 38"/>
          <p:cNvSpPr txBox="1"/>
          <p:nvPr/>
        </p:nvSpPr>
        <p:spPr>
          <a:xfrm>
            <a:off x="8452210" y="3416524"/>
            <a:ext cx="749300" cy="553100"/>
          </a:xfrm>
          <a:prstGeom prst="rect">
            <a:avLst/>
          </a:prstGeom>
        </p:spPr>
        <p:txBody>
          <a:bodyPr vert="horz" wrap="square" lIns="0" tIns="10795" rIns="0" bIns="0" rtlCol="0">
            <a:spAutoFit/>
          </a:bodyPr>
          <a:lstStyle/>
          <a:p>
            <a:pPr marL="12700" marR="5080">
              <a:lnSpc>
                <a:spcPct val="100699"/>
              </a:lnSpc>
              <a:spcBef>
                <a:spcPts val="85"/>
              </a:spcBef>
            </a:pPr>
            <a:r>
              <a:rPr spc="-5" dirty="0">
                <a:latin typeface="Arial"/>
                <a:cs typeface="Arial"/>
              </a:rPr>
              <a:t>CONV,  ReLU</a:t>
            </a:r>
            <a:endParaRPr>
              <a:latin typeface="Arial"/>
              <a:cs typeface="Arial"/>
            </a:endParaRPr>
          </a:p>
        </p:txBody>
      </p:sp>
      <p:sp>
        <p:nvSpPr>
          <p:cNvPr id="43" name="object 43"/>
          <p:cNvSpPr txBox="1"/>
          <p:nvPr/>
        </p:nvSpPr>
        <p:spPr>
          <a:xfrm>
            <a:off x="1681926"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
        <p:nvSpPr>
          <p:cNvPr id="39" name="object 39"/>
          <p:cNvSpPr txBox="1"/>
          <p:nvPr/>
        </p:nvSpPr>
        <p:spPr>
          <a:xfrm>
            <a:off x="9668808" y="3154424"/>
            <a:ext cx="415290" cy="391160"/>
          </a:xfrm>
          <a:prstGeom prst="rect">
            <a:avLst/>
          </a:prstGeom>
        </p:spPr>
        <p:txBody>
          <a:bodyPr vert="horz" wrap="square" lIns="0" tIns="12700" rIns="0" bIns="0" rtlCol="0">
            <a:spAutoFit/>
          </a:bodyPr>
          <a:lstStyle/>
          <a:p>
            <a:pPr marL="12700">
              <a:spcBef>
                <a:spcPts val="100"/>
              </a:spcBef>
            </a:pPr>
            <a:r>
              <a:rPr sz="2400" dirty="0">
                <a:latin typeface="Arial"/>
                <a:cs typeface="Arial"/>
              </a:rPr>
              <a:t>….</a:t>
            </a:r>
            <a:endParaRPr sz="2400">
              <a:latin typeface="Arial"/>
              <a:cs typeface="Arial"/>
            </a:endParaRPr>
          </a:p>
        </p:txBody>
      </p:sp>
      <p:sp>
        <p:nvSpPr>
          <p:cNvPr id="40" name="object 40"/>
          <p:cNvSpPr txBox="1"/>
          <p:nvPr/>
        </p:nvSpPr>
        <p:spPr>
          <a:xfrm>
            <a:off x="6897707" y="4815257"/>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10</a:t>
            </a:r>
            <a:endParaRPr>
              <a:latin typeface="Arial"/>
              <a:cs typeface="Arial"/>
            </a:endParaRPr>
          </a:p>
        </p:txBody>
      </p:sp>
      <p:sp>
        <p:nvSpPr>
          <p:cNvPr id="41" name="object 41"/>
          <p:cNvSpPr txBox="1"/>
          <p:nvPr/>
        </p:nvSpPr>
        <p:spPr>
          <a:xfrm>
            <a:off x="7644513" y="4423628"/>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24</a:t>
            </a:r>
            <a:endParaRPr>
              <a:latin typeface="Arial"/>
              <a:cs typeface="Arial"/>
            </a:endParaRPr>
          </a:p>
        </p:txBody>
      </p:sp>
      <p:sp>
        <p:nvSpPr>
          <p:cNvPr id="42" name="object 42"/>
          <p:cNvSpPr txBox="1"/>
          <p:nvPr/>
        </p:nvSpPr>
        <p:spPr>
          <a:xfrm>
            <a:off x="8008815" y="2350449"/>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24</a:t>
            </a:r>
            <a:endParaRPr>
              <a:latin typeface="Arial"/>
              <a:cs typeface="Arial"/>
            </a:endParaRPr>
          </a:p>
        </p:txBody>
      </p:sp>
    </p:spTree>
    <p:extLst>
      <p:ext uri="{BB962C8B-B14F-4D97-AF65-F5344CB8AC3E}">
        <p14:creationId xmlns:p14="http://schemas.microsoft.com/office/powerpoint/2010/main" val="218894450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11901" y="966655"/>
            <a:ext cx="888365" cy="299720"/>
          </a:xfrm>
          <a:prstGeom prst="rect">
            <a:avLst/>
          </a:prstGeom>
        </p:spPr>
        <p:txBody>
          <a:bodyPr vert="horz" wrap="square" lIns="0" tIns="12700" rIns="0" bIns="0" rtlCol="0">
            <a:spAutoFit/>
          </a:bodyPr>
          <a:lstStyle/>
          <a:p>
            <a:pPr marL="12700">
              <a:spcBef>
                <a:spcPts val="100"/>
              </a:spcBef>
            </a:pPr>
            <a:r>
              <a:rPr b="1" spc="-5" dirty="0">
                <a:latin typeface="Arial"/>
                <a:cs typeface="Arial"/>
              </a:rPr>
              <a:t>Preview</a:t>
            </a:r>
            <a:endParaRPr>
              <a:latin typeface="Arial"/>
              <a:cs typeface="Arial"/>
            </a:endParaRPr>
          </a:p>
        </p:txBody>
      </p:sp>
      <p:sp>
        <p:nvSpPr>
          <p:cNvPr id="3" name="object 3"/>
          <p:cNvSpPr txBox="1"/>
          <p:nvPr/>
        </p:nvSpPr>
        <p:spPr>
          <a:xfrm>
            <a:off x="6296814" y="968687"/>
            <a:ext cx="1958339" cy="228268"/>
          </a:xfrm>
          <a:prstGeom prst="rect">
            <a:avLst/>
          </a:prstGeom>
        </p:spPr>
        <p:txBody>
          <a:bodyPr vert="horz" wrap="square" lIns="0" tIns="12700" rIns="0" bIns="0" rtlCol="0">
            <a:spAutoFit/>
          </a:bodyPr>
          <a:lstStyle/>
          <a:p>
            <a:pPr marL="12700">
              <a:spcBef>
                <a:spcPts val="100"/>
              </a:spcBef>
            </a:pPr>
            <a:r>
              <a:rPr sz="1400" i="1" spc="-5" dirty="0">
                <a:latin typeface="Arial"/>
                <a:cs typeface="Arial"/>
              </a:rPr>
              <a:t>[Zeiler and Fergus</a:t>
            </a:r>
            <a:r>
              <a:rPr sz="1400" i="1" spc="-80" dirty="0">
                <a:latin typeface="Arial"/>
                <a:cs typeface="Arial"/>
              </a:rPr>
              <a:t> </a:t>
            </a:r>
            <a:r>
              <a:rPr sz="1400" i="1" spc="-5" dirty="0">
                <a:latin typeface="Arial"/>
                <a:cs typeface="Arial"/>
              </a:rPr>
              <a:t>2013]</a:t>
            </a:r>
            <a:endParaRPr sz="1400">
              <a:latin typeface="Arial"/>
              <a:cs typeface="Arial"/>
            </a:endParaRPr>
          </a:p>
        </p:txBody>
      </p:sp>
      <p:sp>
        <p:nvSpPr>
          <p:cNvPr id="4" name="object 4"/>
          <p:cNvSpPr/>
          <p:nvPr/>
        </p:nvSpPr>
        <p:spPr>
          <a:xfrm>
            <a:off x="8491447" y="984883"/>
            <a:ext cx="2086806" cy="8736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8493268" y="1127758"/>
            <a:ext cx="2081530" cy="87361"/>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1570726" y="1345676"/>
            <a:ext cx="9050531" cy="4166641"/>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1681926"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Tree>
    <p:extLst>
      <p:ext uri="{BB962C8B-B14F-4D97-AF65-F5344CB8AC3E}">
        <p14:creationId xmlns:p14="http://schemas.microsoft.com/office/powerpoint/2010/main" val="303605978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11901" y="966655"/>
            <a:ext cx="888365" cy="299720"/>
          </a:xfrm>
          <a:prstGeom prst="rect">
            <a:avLst/>
          </a:prstGeom>
        </p:spPr>
        <p:txBody>
          <a:bodyPr vert="horz" wrap="square" lIns="0" tIns="12700" rIns="0" bIns="0" rtlCol="0">
            <a:spAutoFit/>
          </a:bodyPr>
          <a:lstStyle/>
          <a:p>
            <a:pPr marL="12700">
              <a:spcBef>
                <a:spcPts val="100"/>
              </a:spcBef>
            </a:pPr>
            <a:r>
              <a:rPr b="1" spc="-5" dirty="0">
                <a:latin typeface="Arial"/>
                <a:cs typeface="Arial"/>
              </a:rPr>
              <a:t>Preview</a:t>
            </a:r>
            <a:endParaRPr>
              <a:latin typeface="Arial"/>
              <a:cs typeface="Arial"/>
            </a:endParaRPr>
          </a:p>
        </p:txBody>
      </p:sp>
      <p:sp>
        <p:nvSpPr>
          <p:cNvPr id="3" name="object 3"/>
          <p:cNvSpPr/>
          <p:nvPr/>
        </p:nvSpPr>
        <p:spPr>
          <a:xfrm>
            <a:off x="3901147" y="3877020"/>
            <a:ext cx="3085243" cy="156832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032238" y="3983118"/>
            <a:ext cx="1176472" cy="1453522"/>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3051821" y="947201"/>
            <a:ext cx="6206062" cy="2857119"/>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1681926"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Tree>
    <p:extLst>
      <p:ext uri="{BB962C8B-B14F-4D97-AF65-F5344CB8AC3E}">
        <p14:creationId xmlns:p14="http://schemas.microsoft.com/office/powerpoint/2010/main" val="335367414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84051" y="934151"/>
            <a:ext cx="4308841" cy="445584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592217" y="1113624"/>
            <a:ext cx="683895" cy="632460"/>
          </a:xfrm>
          <a:custGeom>
            <a:avLst/>
            <a:gdLst/>
            <a:ahLst/>
            <a:cxnLst/>
            <a:rect l="l" t="t" r="r" b="b"/>
            <a:pathLst>
              <a:path w="683894" h="632460">
                <a:moveTo>
                  <a:pt x="0" y="0"/>
                </a:moveTo>
                <a:lnTo>
                  <a:pt x="683698" y="0"/>
                </a:lnTo>
                <a:lnTo>
                  <a:pt x="683698" y="632398"/>
                </a:lnTo>
                <a:lnTo>
                  <a:pt x="0" y="632398"/>
                </a:lnTo>
                <a:lnTo>
                  <a:pt x="0" y="0"/>
                </a:lnTo>
                <a:close/>
              </a:path>
            </a:pathLst>
          </a:custGeom>
          <a:solidFill>
            <a:srgbClr val="FFFFFF"/>
          </a:solidFill>
        </p:spPr>
        <p:txBody>
          <a:bodyPr wrap="square" lIns="0" tIns="0" rIns="0" bIns="0" rtlCol="0"/>
          <a:lstStyle/>
          <a:p>
            <a:endParaRPr/>
          </a:p>
        </p:txBody>
      </p:sp>
      <p:sp>
        <p:nvSpPr>
          <p:cNvPr id="4" name="object 4"/>
          <p:cNvSpPr/>
          <p:nvPr/>
        </p:nvSpPr>
        <p:spPr>
          <a:xfrm>
            <a:off x="1934199" y="857250"/>
            <a:ext cx="957580" cy="256540"/>
          </a:xfrm>
          <a:custGeom>
            <a:avLst/>
            <a:gdLst/>
            <a:ahLst/>
            <a:cxnLst/>
            <a:rect l="l" t="t" r="r" b="b"/>
            <a:pathLst>
              <a:path w="957580" h="256540">
                <a:moveTo>
                  <a:pt x="957298" y="0"/>
                </a:moveTo>
                <a:lnTo>
                  <a:pt x="957298" y="256374"/>
                </a:lnTo>
                <a:lnTo>
                  <a:pt x="0" y="256374"/>
                </a:lnTo>
                <a:lnTo>
                  <a:pt x="0" y="0"/>
                </a:lnTo>
                <a:lnTo>
                  <a:pt x="957298" y="0"/>
                </a:lnTo>
                <a:close/>
              </a:path>
            </a:pathLst>
          </a:custGeom>
          <a:solidFill>
            <a:srgbClr val="FFFFFF"/>
          </a:solidFill>
        </p:spPr>
        <p:txBody>
          <a:bodyPr wrap="square" lIns="0" tIns="0" rIns="0" bIns="0" rtlCol="0"/>
          <a:lstStyle/>
          <a:p>
            <a:endParaRPr/>
          </a:p>
        </p:txBody>
      </p:sp>
      <p:sp>
        <p:nvSpPr>
          <p:cNvPr id="5" name="object 5"/>
          <p:cNvSpPr/>
          <p:nvPr/>
        </p:nvSpPr>
        <p:spPr>
          <a:xfrm>
            <a:off x="3275923" y="1027281"/>
            <a:ext cx="7163135" cy="257799"/>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7863759" y="1380983"/>
            <a:ext cx="2563495" cy="664845"/>
          </a:xfrm>
          <a:prstGeom prst="rect">
            <a:avLst/>
          </a:prstGeom>
        </p:spPr>
        <p:txBody>
          <a:bodyPr vert="horz" wrap="square" lIns="0" tIns="12700" rIns="0" bIns="0" rtlCol="0">
            <a:spAutoFit/>
          </a:bodyPr>
          <a:lstStyle/>
          <a:p>
            <a:pPr marL="12700">
              <a:lnSpc>
                <a:spcPts val="2875"/>
              </a:lnSpc>
              <a:spcBef>
                <a:spcPts val="100"/>
              </a:spcBef>
            </a:pPr>
            <a:r>
              <a:rPr sz="2400" spc="-5" dirty="0">
                <a:latin typeface="Arial"/>
                <a:cs typeface="Arial"/>
              </a:rPr>
              <a:t>example 5x5</a:t>
            </a:r>
            <a:r>
              <a:rPr sz="2400" spc="-90" dirty="0">
                <a:latin typeface="Arial"/>
                <a:cs typeface="Arial"/>
              </a:rPr>
              <a:t> </a:t>
            </a:r>
            <a:r>
              <a:rPr sz="2400" spc="-5" dirty="0">
                <a:latin typeface="Arial"/>
                <a:cs typeface="Arial"/>
              </a:rPr>
              <a:t>filters</a:t>
            </a:r>
            <a:endParaRPr sz="2400">
              <a:latin typeface="Arial"/>
              <a:cs typeface="Arial"/>
            </a:endParaRPr>
          </a:p>
          <a:p>
            <a:pPr marL="12700">
              <a:lnSpc>
                <a:spcPts val="2155"/>
              </a:lnSpc>
            </a:pPr>
            <a:r>
              <a:rPr dirty="0">
                <a:latin typeface="Arial"/>
                <a:cs typeface="Arial"/>
              </a:rPr>
              <a:t>(32</a:t>
            </a:r>
            <a:r>
              <a:rPr spc="-10" dirty="0">
                <a:latin typeface="Arial"/>
                <a:cs typeface="Arial"/>
              </a:rPr>
              <a:t> </a:t>
            </a:r>
            <a:r>
              <a:rPr spc="-5" dirty="0">
                <a:latin typeface="Arial"/>
                <a:cs typeface="Arial"/>
              </a:rPr>
              <a:t>total)</a:t>
            </a:r>
            <a:endParaRPr>
              <a:latin typeface="Arial"/>
              <a:cs typeface="Arial"/>
            </a:endParaRPr>
          </a:p>
        </p:txBody>
      </p:sp>
      <p:sp>
        <p:nvSpPr>
          <p:cNvPr id="7" name="object 7"/>
          <p:cNvSpPr/>
          <p:nvPr/>
        </p:nvSpPr>
        <p:spPr>
          <a:xfrm>
            <a:off x="3327165" y="1027375"/>
            <a:ext cx="248285" cy="257810"/>
          </a:xfrm>
          <a:custGeom>
            <a:avLst/>
            <a:gdLst/>
            <a:ahLst/>
            <a:cxnLst/>
            <a:rect l="l" t="t" r="r" b="b"/>
            <a:pathLst>
              <a:path w="248285" h="257809">
                <a:moveTo>
                  <a:pt x="0" y="0"/>
                </a:moveTo>
                <a:lnTo>
                  <a:pt x="247799" y="0"/>
                </a:lnTo>
                <a:lnTo>
                  <a:pt x="247799" y="257700"/>
                </a:lnTo>
                <a:lnTo>
                  <a:pt x="0" y="257700"/>
                </a:lnTo>
                <a:lnTo>
                  <a:pt x="0" y="0"/>
                </a:lnTo>
                <a:close/>
              </a:path>
            </a:pathLst>
          </a:custGeom>
          <a:ln w="19049">
            <a:solidFill>
              <a:srgbClr val="FF0000"/>
            </a:solidFill>
          </a:ln>
        </p:spPr>
        <p:txBody>
          <a:bodyPr wrap="square" lIns="0" tIns="0" rIns="0" bIns="0" rtlCol="0"/>
          <a:lstStyle/>
          <a:p>
            <a:endParaRPr/>
          </a:p>
        </p:txBody>
      </p:sp>
      <p:sp>
        <p:nvSpPr>
          <p:cNvPr id="8" name="object 8"/>
          <p:cNvSpPr/>
          <p:nvPr/>
        </p:nvSpPr>
        <p:spPr>
          <a:xfrm>
            <a:off x="2026826" y="2171847"/>
            <a:ext cx="565785" cy="632460"/>
          </a:xfrm>
          <a:custGeom>
            <a:avLst/>
            <a:gdLst/>
            <a:ahLst/>
            <a:cxnLst/>
            <a:rect l="l" t="t" r="r" b="b"/>
            <a:pathLst>
              <a:path w="565785" h="632460">
                <a:moveTo>
                  <a:pt x="0" y="0"/>
                </a:moveTo>
                <a:lnTo>
                  <a:pt x="565498" y="0"/>
                </a:lnTo>
                <a:lnTo>
                  <a:pt x="565498" y="632398"/>
                </a:lnTo>
                <a:lnTo>
                  <a:pt x="0" y="632398"/>
                </a:lnTo>
                <a:lnTo>
                  <a:pt x="0" y="0"/>
                </a:lnTo>
                <a:close/>
              </a:path>
            </a:pathLst>
          </a:custGeom>
          <a:ln w="19049">
            <a:solidFill>
              <a:srgbClr val="FF0000"/>
            </a:solidFill>
          </a:ln>
        </p:spPr>
        <p:txBody>
          <a:bodyPr wrap="square" lIns="0" tIns="0" rIns="0" bIns="0" rtlCol="0"/>
          <a:lstStyle/>
          <a:p>
            <a:endParaRPr/>
          </a:p>
        </p:txBody>
      </p:sp>
      <p:sp>
        <p:nvSpPr>
          <p:cNvPr id="9" name="object 9"/>
          <p:cNvSpPr/>
          <p:nvPr/>
        </p:nvSpPr>
        <p:spPr>
          <a:xfrm>
            <a:off x="2658865" y="1285076"/>
            <a:ext cx="792480" cy="1109980"/>
          </a:xfrm>
          <a:custGeom>
            <a:avLst/>
            <a:gdLst/>
            <a:ahLst/>
            <a:cxnLst/>
            <a:rect l="l" t="t" r="r" b="b"/>
            <a:pathLst>
              <a:path w="792480" h="1109980">
                <a:moveTo>
                  <a:pt x="792198" y="0"/>
                </a:moveTo>
                <a:lnTo>
                  <a:pt x="0" y="1109962"/>
                </a:lnTo>
              </a:path>
            </a:pathLst>
          </a:custGeom>
          <a:ln w="19049">
            <a:solidFill>
              <a:srgbClr val="FF0000"/>
            </a:solidFill>
          </a:ln>
        </p:spPr>
        <p:txBody>
          <a:bodyPr wrap="square" lIns="0" tIns="0" rIns="0" bIns="0" rtlCol="0"/>
          <a:lstStyle/>
          <a:p>
            <a:endParaRPr/>
          </a:p>
        </p:txBody>
      </p:sp>
      <p:sp>
        <p:nvSpPr>
          <p:cNvPr id="10" name="object 10"/>
          <p:cNvSpPr/>
          <p:nvPr/>
        </p:nvSpPr>
        <p:spPr>
          <a:xfrm>
            <a:off x="2599117" y="2367234"/>
            <a:ext cx="94882" cy="107694"/>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6506164" y="3765346"/>
            <a:ext cx="4009048" cy="453839"/>
          </a:xfrm>
          <a:prstGeom prst="rect">
            <a:avLst/>
          </a:prstGeom>
          <a:blipFill>
            <a:blip r:embed="rId5" cstate="print"/>
            <a:stretch>
              <a:fillRect/>
            </a:stretch>
          </a:blipFill>
        </p:spPr>
        <p:txBody>
          <a:bodyPr wrap="square" lIns="0" tIns="0" rIns="0" bIns="0" rtlCol="0"/>
          <a:lstStyle/>
          <a:p>
            <a:endParaRPr/>
          </a:p>
        </p:txBody>
      </p:sp>
      <p:sp>
        <p:nvSpPr>
          <p:cNvPr id="12" name="object 12"/>
          <p:cNvSpPr txBox="1"/>
          <p:nvPr/>
        </p:nvSpPr>
        <p:spPr>
          <a:xfrm>
            <a:off x="6802141" y="2713553"/>
            <a:ext cx="3530600" cy="852169"/>
          </a:xfrm>
          <a:prstGeom prst="rect">
            <a:avLst/>
          </a:prstGeom>
        </p:spPr>
        <p:txBody>
          <a:bodyPr vert="horz" wrap="square" lIns="0" tIns="10795" rIns="0" bIns="0" rtlCol="0">
            <a:spAutoFit/>
          </a:bodyPr>
          <a:lstStyle/>
          <a:p>
            <a:pPr marL="12700" marR="5080">
              <a:lnSpc>
                <a:spcPct val="100699"/>
              </a:lnSpc>
              <a:spcBef>
                <a:spcPts val="85"/>
              </a:spcBef>
            </a:pPr>
            <a:r>
              <a:rPr spc="-5" dirty="0">
                <a:latin typeface="Arial"/>
                <a:cs typeface="Arial"/>
              </a:rPr>
              <a:t>We </a:t>
            </a:r>
            <a:r>
              <a:rPr dirty="0">
                <a:latin typeface="Arial"/>
                <a:cs typeface="Arial"/>
              </a:rPr>
              <a:t>call </a:t>
            </a:r>
            <a:r>
              <a:rPr spc="-5" dirty="0">
                <a:latin typeface="Arial"/>
                <a:cs typeface="Arial"/>
              </a:rPr>
              <a:t>the layer </a:t>
            </a:r>
            <a:r>
              <a:rPr dirty="0">
                <a:latin typeface="Arial"/>
                <a:cs typeface="Arial"/>
              </a:rPr>
              <a:t>convolutional  </a:t>
            </a:r>
            <a:r>
              <a:rPr spc="-5" dirty="0">
                <a:latin typeface="Arial"/>
                <a:cs typeface="Arial"/>
              </a:rPr>
              <a:t>because it is </a:t>
            </a:r>
            <a:r>
              <a:rPr dirty="0">
                <a:latin typeface="Arial"/>
                <a:cs typeface="Arial"/>
              </a:rPr>
              <a:t>related </a:t>
            </a:r>
            <a:r>
              <a:rPr spc="-5" dirty="0">
                <a:latin typeface="Arial"/>
                <a:cs typeface="Arial"/>
              </a:rPr>
              <a:t>to</a:t>
            </a:r>
            <a:r>
              <a:rPr spc="-90" dirty="0">
                <a:latin typeface="Arial"/>
                <a:cs typeface="Arial"/>
              </a:rPr>
              <a:t> </a:t>
            </a:r>
            <a:r>
              <a:rPr dirty="0">
                <a:latin typeface="Arial"/>
                <a:cs typeface="Arial"/>
              </a:rPr>
              <a:t>convolution  </a:t>
            </a:r>
            <a:r>
              <a:rPr spc="-5" dirty="0">
                <a:latin typeface="Arial"/>
                <a:cs typeface="Arial"/>
              </a:rPr>
              <a:t>of two</a:t>
            </a:r>
            <a:r>
              <a:rPr spc="-15" dirty="0">
                <a:latin typeface="Arial"/>
                <a:cs typeface="Arial"/>
              </a:rPr>
              <a:t> </a:t>
            </a:r>
            <a:r>
              <a:rPr dirty="0">
                <a:latin typeface="Arial"/>
                <a:cs typeface="Arial"/>
              </a:rPr>
              <a:t>signals:</a:t>
            </a:r>
            <a:endParaRPr>
              <a:latin typeface="Arial"/>
              <a:cs typeface="Arial"/>
            </a:endParaRPr>
          </a:p>
        </p:txBody>
      </p:sp>
      <p:sp>
        <p:nvSpPr>
          <p:cNvPr id="13" name="object 13"/>
          <p:cNvSpPr/>
          <p:nvPr/>
        </p:nvSpPr>
        <p:spPr>
          <a:xfrm>
            <a:off x="9198109" y="4295793"/>
            <a:ext cx="0" cy="339090"/>
          </a:xfrm>
          <a:custGeom>
            <a:avLst/>
            <a:gdLst/>
            <a:ahLst/>
            <a:cxnLst/>
            <a:rect l="l" t="t" r="r" b="b"/>
            <a:pathLst>
              <a:path h="339089">
                <a:moveTo>
                  <a:pt x="0" y="338699"/>
                </a:moveTo>
                <a:lnTo>
                  <a:pt x="0" y="0"/>
                </a:lnTo>
              </a:path>
            </a:pathLst>
          </a:custGeom>
          <a:ln w="19049">
            <a:solidFill>
              <a:srgbClr val="666666"/>
            </a:solidFill>
          </a:ln>
        </p:spPr>
        <p:txBody>
          <a:bodyPr wrap="square" lIns="0" tIns="0" rIns="0" bIns="0" rtlCol="0"/>
          <a:lstStyle/>
          <a:p>
            <a:endParaRPr/>
          </a:p>
        </p:txBody>
      </p:sp>
      <p:sp>
        <p:nvSpPr>
          <p:cNvPr id="14" name="object 14"/>
          <p:cNvSpPr/>
          <p:nvPr/>
        </p:nvSpPr>
        <p:spPr>
          <a:xfrm>
            <a:off x="9157111" y="4199820"/>
            <a:ext cx="81999" cy="105499"/>
          </a:xfrm>
          <a:prstGeom prst="rect">
            <a:avLst/>
          </a:prstGeom>
          <a:blipFill>
            <a:blip r:embed="rId6" cstate="print"/>
            <a:stretch>
              <a:fillRect/>
            </a:stretch>
          </a:blipFill>
        </p:spPr>
        <p:txBody>
          <a:bodyPr wrap="square" lIns="0" tIns="0" rIns="0" bIns="0" rtlCol="0"/>
          <a:lstStyle/>
          <a:p>
            <a:endParaRPr/>
          </a:p>
        </p:txBody>
      </p:sp>
      <p:sp>
        <p:nvSpPr>
          <p:cNvPr id="15" name="object 15"/>
          <p:cNvSpPr txBox="1"/>
          <p:nvPr/>
        </p:nvSpPr>
        <p:spPr>
          <a:xfrm>
            <a:off x="7492188" y="4667632"/>
            <a:ext cx="3018790" cy="459100"/>
          </a:xfrm>
          <a:prstGeom prst="rect">
            <a:avLst/>
          </a:prstGeom>
        </p:spPr>
        <p:txBody>
          <a:bodyPr vert="horz" wrap="square" lIns="0" tIns="22860" rIns="0" bIns="0" rtlCol="0">
            <a:spAutoFit/>
          </a:bodyPr>
          <a:lstStyle/>
          <a:p>
            <a:pPr marL="12700" marR="5080">
              <a:lnSpc>
                <a:spcPts val="1650"/>
              </a:lnSpc>
              <a:spcBef>
                <a:spcPts val="180"/>
              </a:spcBef>
            </a:pPr>
            <a:r>
              <a:rPr sz="1400" spc="-5" dirty="0">
                <a:latin typeface="Arial"/>
                <a:cs typeface="Arial"/>
              </a:rPr>
              <a:t>elementwise </a:t>
            </a:r>
            <a:r>
              <a:rPr sz="1400" dirty="0">
                <a:latin typeface="Arial"/>
                <a:cs typeface="Arial"/>
              </a:rPr>
              <a:t>multiplication </a:t>
            </a:r>
            <a:r>
              <a:rPr sz="1400" spc="-5" dirty="0">
                <a:latin typeface="Arial"/>
                <a:cs typeface="Arial"/>
              </a:rPr>
              <a:t>and </a:t>
            </a:r>
            <a:r>
              <a:rPr sz="1400" dirty="0">
                <a:latin typeface="Arial"/>
                <a:cs typeface="Arial"/>
              </a:rPr>
              <a:t>sum</a:t>
            </a:r>
            <a:r>
              <a:rPr sz="1400" spc="-95" dirty="0">
                <a:latin typeface="Arial"/>
                <a:cs typeface="Arial"/>
              </a:rPr>
              <a:t> </a:t>
            </a:r>
            <a:r>
              <a:rPr sz="1400" spc="-5" dirty="0">
                <a:latin typeface="Arial"/>
                <a:cs typeface="Arial"/>
              </a:rPr>
              <a:t>of  </a:t>
            </a:r>
            <a:r>
              <a:rPr sz="1400" dirty="0">
                <a:latin typeface="Arial"/>
                <a:cs typeface="Arial"/>
              </a:rPr>
              <a:t>a </a:t>
            </a:r>
            <a:r>
              <a:rPr sz="1400" spc="-5" dirty="0">
                <a:latin typeface="Arial"/>
                <a:cs typeface="Arial"/>
              </a:rPr>
              <a:t>filter and the </a:t>
            </a:r>
            <a:r>
              <a:rPr sz="1400" dirty="0">
                <a:latin typeface="Arial"/>
                <a:cs typeface="Arial"/>
              </a:rPr>
              <a:t>signal</a:t>
            </a:r>
            <a:r>
              <a:rPr sz="1400" spc="-35" dirty="0">
                <a:latin typeface="Arial"/>
                <a:cs typeface="Arial"/>
              </a:rPr>
              <a:t> </a:t>
            </a:r>
            <a:r>
              <a:rPr sz="1400" dirty="0">
                <a:latin typeface="Arial"/>
                <a:cs typeface="Arial"/>
              </a:rPr>
              <a:t>(image)</a:t>
            </a:r>
            <a:endParaRPr sz="1400">
              <a:latin typeface="Arial"/>
              <a:cs typeface="Arial"/>
            </a:endParaRPr>
          </a:p>
        </p:txBody>
      </p:sp>
      <p:sp>
        <p:nvSpPr>
          <p:cNvPr id="16" name="object 16"/>
          <p:cNvSpPr txBox="1">
            <a:spLocks noGrp="1"/>
          </p:cNvSpPr>
          <p:nvPr>
            <p:ph type="title"/>
          </p:nvPr>
        </p:nvSpPr>
        <p:spPr>
          <a:xfrm>
            <a:off x="3628798" y="1105155"/>
            <a:ext cx="1943100" cy="843821"/>
          </a:xfrm>
          <a:prstGeom prst="rect">
            <a:avLst/>
          </a:prstGeom>
        </p:spPr>
        <p:txBody>
          <a:bodyPr vert="horz" wrap="square" lIns="0" tIns="12700" rIns="0" bIns="0" rtlCol="0" anchor="ctr">
            <a:spAutoFit/>
          </a:bodyPr>
          <a:lstStyle/>
          <a:p>
            <a:pPr marL="12700">
              <a:spcBef>
                <a:spcPts val="100"/>
              </a:spcBef>
            </a:pPr>
            <a:r>
              <a:rPr sz="1800" spc="-5" dirty="0">
                <a:solidFill>
                  <a:srgbClr val="FF0000"/>
                </a:solidFill>
              </a:rPr>
              <a:t>one filter</a:t>
            </a:r>
            <a:r>
              <a:rPr sz="1800" spc="-20" dirty="0">
                <a:solidFill>
                  <a:srgbClr val="FF0000"/>
                </a:solidFill>
              </a:rPr>
              <a:t> </a:t>
            </a:r>
            <a:r>
              <a:rPr sz="1800" spc="-5" dirty="0">
                <a:solidFill>
                  <a:srgbClr val="FF0000"/>
                </a:solidFill>
              </a:rPr>
              <a:t>=&gt;</a:t>
            </a:r>
            <a:endParaRPr sz="1800"/>
          </a:p>
          <a:p>
            <a:pPr marL="12700">
              <a:spcBef>
                <a:spcPts val="15"/>
              </a:spcBef>
            </a:pPr>
            <a:r>
              <a:rPr sz="1800" spc="-5" dirty="0">
                <a:solidFill>
                  <a:srgbClr val="FF0000"/>
                </a:solidFill>
              </a:rPr>
              <a:t>one activation</a:t>
            </a:r>
            <a:r>
              <a:rPr sz="1800" spc="-85" dirty="0">
                <a:solidFill>
                  <a:srgbClr val="FF0000"/>
                </a:solidFill>
              </a:rPr>
              <a:t> </a:t>
            </a:r>
            <a:r>
              <a:rPr sz="1800" dirty="0">
                <a:solidFill>
                  <a:srgbClr val="FF0000"/>
                </a:solidFill>
              </a:rPr>
              <a:t>map</a:t>
            </a:r>
            <a:endParaRPr sz="1800"/>
          </a:p>
        </p:txBody>
      </p:sp>
      <p:sp>
        <p:nvSpPr>
          <p:cNvPr id="17" name="object 17"/>
          <p:cNvSpPr/>
          <p:nvPr/>
        </p:nvSpPr>
        <p:spPr>
          <a:xfrm>
            <a:off x="6432591" y="1035975"/>
            <a:ext cx="248285" cy="257810"/>
          </a:xfrm>
          <a:custGeom>
            <a:avLst/>
            <a:gdLst/>
            <a:ahLst/>
            <a:cxnLst/>
            <a:rect l="l" t="t" r="r" b="b"/>
            <a:pathLst>
              <a:path w="248285" h="257809">
                <a:moveTo>
                  <a:pt x="0" y="0"/>
                </a:moveTo>
                <a:lnTo>
                  <a:pt x="247799" y="0"/>
                </a:lnTo>
                <a:lnTo>
                  <a:pt x="247799" y="257700"/>
                </a:lnTo>
                <a:lnTo>
                  <a:pt x="0" y="257700"/>
                </a:lnTo>
                <a:lnTo>
                  <a:pt x="0" y="0"/>
                </a:lnTo>
                <a:close/>
              </a:path>
            </a:pathLst>
          </a:custGeom>
          <a:ln w="19049">
            <a:solidFill>
              <a:srgbClr val="0000FF"/>
            </a:solidFill>
          </a:ln>
        </p:spPr>
        <p:txBody>
          <a:bodyPr wrap="square" lIns="0" tIns="0" rIns="0" bIns="0" rtlCol="0"/>
          <a:lstStyle/>
          <a:p>
            <a:endParaRPr/>
          </a:p>
        </p:txBody>
      </p:sp>
      <p:sp>
        <p:nvSpPr>
          <p:cNvPr id="18" name="object 18"/>
          <p:cNvSpPr/>
          <p:nvPr/>
        </p:nvSpPr>
        <p:spPr>
          <a:xfrm>
            <a:off x="2677260" y="1293678"/>
            <a:ext cx="3879850" cy="2150745"/>
          </a:xfrm>
          <a:custGeom>
            <a:avLst/>
            <a:gdLst/>
            <a:ahLst/>
            <a:cxnLst/>
            <a:rect l="l" t="t" r="r" b="b"/>
            <a:pathLst>
              <a:path w="3879850" h="2150745">
                <a:moveTo>
                  <a:pt x="3879229" y="0"/>
                </a:moveTo>
                <a:lnTo>
                  <a:pt x="0" y="2150193"/>
                </a:lnTo>
              </a:path>
            </a:pathLst>
          </a:custGeom>
          <a:ln w="19049">
            <a:solidFill>
              <a:srgbClr val="0000FF"/>
            </a:solidFill>
          </a:ln>
        </p:spPr>
        <p:txBody>
          <a:bodyPr wrap="square" lIns="0" tIns="0" rIns="0" bIns="0" rtlCol="0"/>
          <a:lstStyle/>
          <a:p>
            <a:endParaRPr/>
          </a:p>
        </p:txBody>
      </p:sp>
      <p:sp>
        <p:nvSpPr>
          <p:cNvPr id="19" name="object 19"/>
          <p:cNvSpPr/>
          <p:nvPr/>
        </p:nvSpPr>
        <p:spPr>
          <a:xfrm>
            <a:off x="2592124" y="3406819"/>
            <a:ext cx="109917" cy="88474"/>
          </a:xfrm>
          <a:prstGeom prst="rect">
            <a:avLst/>
          </a:prstGeom>
          <a:blipFill>
            <a:blip r:embed="rId7" cstate="print"/>
            <a:stretch>
              <a:fillRect/>
            </a:stretch>
          </a:blipFill>
        </p:spPr>
        <p:txBody>
          <a:bodyPr wrap="square" lIns="0" tIns="0" rIns="0" bIns="0" rtlCol="0"/>
          <a:lstStyle/>
          <a:p>
            <a:endParaRPr/>
          </a:p>
        </p:txBody>
      </p:sp>
      <p:sp>
        <p:nvSpPr>
          <p:cNvPr id="20" name="object 20"/>
          <p:cNvSpPr/>
          <p:nvPr/>
        </p:nvSpPr>
        <p:spPr>
          <a:xfrm>
            <a:off x="2026826" y="3458619"/>
            <a:ext cx="565785" cy="632460"/>
          </a:xfrm>
          <a:custGeom>
            <a:avLst/>
            <a:gdLst/>
            <a:ahLst/>
            <a:cxnLst/>
            <a:rect l="l" t="t" r="r" b="b"/>
            <a:pathLst>
              <a:path w="565785" h="632460">
                <a:moveTo>
                  <a:pt x="0" y="0"/>
                </a:moveTo>
                <a:lnTo>
                  <a:pt x="565498" y="0"/>
                </a:lnTo>
                <a:lnTo>
                  <a:pt x="565498" y="632398"/>
                </a:lnTo>
                <a:lnTo>
                  <a:pt x="0" y="632398"/>
                </a:lnTo>
                <a:lnTo>
                  <a:pt x="0" y="0"/>
                </a:lnTo>
                <a:close/>
              </a:path>
            </a:pathLst>
          </a:custGeom>
          <a:ln w="19049">
            <a:solidFill>
              <a:srgbClr val="0000FF"/>
            </a:solidFill>
          </a:ln>
        </p:spPr>
        <p:txBody>
          <a:bodyPr wrap="square" lIns="0" tIns="0" rIns="0" bIns="0" rtlCol="0"/>
          <a:lstStyle/>
          <a:p>
            <a:endParaRPr/>
          </a:p>
        </p:txBody>
      </p:sp>
      <p:sp>
        <p:nvSpPr>
          <p:cNvPr id="21" name="object 21"/>
          <p:cNvSpPr/>
          <p:nvPr/>
        </p:nvSpPr>
        <p:spPr>
          <a:xfrm>
            <a:off x="5187116" y="5257663"/>
            <a:ext cx="1030357" cy="65335"/>
          </a:xfrm>
          <a:prstGeom prst="rect">
            <a:avLst/>
          </a:prstGeom>
          <a:blipFill>
            <a:blip r:embed="rId8" cstate="print"/>
            <a:stretch>
              <a:fillRect/>
            </a:stretch>
          </a:blipFill>
        </p:spPr>
        <p:txBody>
          <a:bodyPr wrap="square" lIns="0" tIns="0" rIns="0" bIns="0" rtlCol="0"/>
          <a:lstStyle/>
          <a:p>
            <a:endParaRPr/>
          </a:p>
        </p:txBody>
      </p:sp>
      <p:sp>
        <p:nvSpPr>
          <p:cNvPr id="22" name="object 22"/>
          <p:cNvSpPr txBox="1"/>
          <p:nvPr/>
        </p:nvSpPr>
        <p:spPr>
          <a:xfrm>
            <a:off x="1681926"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Tree>
    <p:extLst>
      <p:ext uri="{BB962C8B-B14F-4D97-AF65-F5344CB8AC3E}">
        <p14:creationId xmlns:p14="http://schemas.microsoft.com/office/powerpoint/2010/main" val="1789168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25899" y="964582"/>
            <a:ext cx="8886190" cy="391160"/>
          </a:xfrm>
          <a:prstGeom prst="rect">
            <a:avLst/>
          </a:prstGeom>
        </p:spPr>
        <p:txBody>
          <a:bodyPr vert="horz" wrap="square" lIns="0" tIns="12700" rIns="0" bIns="0" rtlCol="0" anchor="ctr">
            <a:spAutoFit/>
          </a:bodyPr>
          <a:lstStyle/>
          <a:p>
            <a:pPr marL="12700">
              <a:spcBef>
                <a:spcPts val="100"/>
              </a:spcBef>
            </a:pPr>
            <a:r>
              <a:rPr sz="2400" spc="-5" dirty="0">
                <a:latin typeface="Arial"/>
                <a:cs typeface="Arial"/>
              </a:rPr>
              <a:t>Example with an image with </a:t>
            </a:r>
            <a:r>
              <a:rPr sz="2400" dirty="0">
                <a:latin typeface="Arial"/>
                <a:cs typeface="Arial"/>
              </a:rPr>
              <a:t>4 </a:t>
            </a:r>
            <a:r>
              <a:rPr sz="2400" spc="-5" dirty="0">
                <a:latin typeface="Arial"/>
                <a:cs typeface="Arial"/>
              </a:rPr>
              <a:t>pixels, and </a:t>
            </a:r>
            <a:r>
              <a:rPr sz="2400" dirty="0">
                <a:latin typeface="Arial"/>
                <a:cs typeface="Arial"/>
              </a:rPr>
              <a:t>3 classes</a:t>
            </a:r>
            <a:r>
              <a:rPr sz="2400" spc="-25" dirty="0">
                <a:latin typeface="Arial"/>
                <a:cs typeface="Arial"/>
              </a:rPr>
              <a:t> </a:t>
            </a:r>
            <a:r>
              <a:rPr sz="2400" dirty="0">
                <a:latin typeface="Arial"/>
                <a:cs typeface="Arial"/>
              </a:rPr>
              <a:t>(</a:t>
            </a:r>
            <a:r>
              <a:rPr sz="2400" dirty="0">
                <a:solidFill>
                  <a:srgbClr val="B35E05"/>
                </a:solidFill>
                <a:latin typeface="Arial"/>
                <a:cs typeface="Arial"/>
              </a:rPr>
              <a:t>cat</a:t>
            </a:r>
            <a:r>
              <a:rPr sz="2400" dirty="0">
                <a:latin typeface="Arial"/>
                <a:cs typeface="Arial"/>
              </a:rPr>
              <a:t>/</a:t>
            </a:r>
            <a:r>
              <a:rPr sz="2400" dirty="0">
                <a:solidFill>
                  <a:srgbClr val="341C75"/>
                </a:solidFill>
                <a:latin typeface="Arial"/>
                <a:cs typeface="Arial"/>
              </a:rPr>
              <a:t>dog</a:t>
            </a:r>
            <a:r>
              <a:rPr sz="2400" dirty="0">
                <a:latin typeface="Arial"/>
                <a:cs typeface="Arial"/>
              </a:rPr>
              <a:t>/</a:t>
            </a:r>
            <a:r>
              <a:rPr sz="2400" dirty="0">
                <a:solidFill>
                  <a:srgbClr val="38751C"/>
                </a:solidFill>
                <a:latin typeface="Arial"/>
                <a:cs typeface="Arial"/>
              </a:rPr>
              <a:t>ship</a:t>
            </a:r>
            <a:r>
              <a:rPr sz="2400" dirty="0">
                <a:latin typeface="Arial"/>
                <a:cs typeface="Arial"/>
              </a:rPr>
              <a:t>)</a:t>
            </a:r>
            <a:endParaRPr sz="2400">
              <a:latin typeface="Arial"/>
              <a:cs typeface="Arial"/>
            </a:endParaRPr>
          </a:p>
        </p:txBody>
      </p:sp>
      <p:graphicFrame>
        <p:nvGraphicFramePr>
          <p:cNvPr id="3" name="object 3"/>
          <p:cNvGraphicFramePr>
            <a:graphicFrameLocks noGrp="1"/>
          </p:cNvGraphicFramePr>
          <p:nvPr/>
        </p:nvGraphicFramePr>
        <p:xfrm>
          <a:off x="3470985" y="2657108"/>
          <a:ext cx="2473959" cy="1760220"/>
        </p:xfrm>
        <a:graphic>
          <a:graphicData uri="http://schemas.openxmlformats.org/drawingml/2006/table">
            <a:tbl>
              <a:tblPr firstRow="1" bandRow="1">
                <a:tableStyleId>{2D5ABB26-0587-4C30-8999-92F81FD0307C}</a:tableStyleId>
              </a:tblPr>
              <a:tblGrid>
                <a:gridCol w="618490">
                  <a:extLst>
                    <a:ext uri="{9D8B030D-6E8A-4147-A177-3AD203B41FA5}">
                      <a16:colId xmlns:a16="http://schemas.microsoft.com/office/drawing/2014/main" val="20000"/>
                    </a:ext>
                  </a:extLst>
                </a:gridCol>
                <a:gridCol w="618490">
                  <a:extLst>
                    <a:ext uri="{9D8B030D-6E8A-4147-A177-3AD203B41FA5}">
                      <a16:colId xmlns:a16="http://schemas.microsoft.com/office/drawing/2014/main" val="20001"/>
                    </a:ext>
                  </a:extLst>
                </a:gridCol>
                <a:gridCol w="618490">
                  <a:extLst>
                    <a:ext uri="{9D8B030D-6E8A-4147-A177-3AD203B41FA5}">
                      <a16:colId xmlns:a16="http://schemas.microsoft.com/office/drawing/2014/main" val="20002"/>
                    </a:ext>
                  </a:extLst>
                </a:gridCol>
                <a:gridCol w="618489">
                  <a:extLst>
                    <a:ext uri="{9D8B030D-6E8A-4147-A177-3AD203B41FA5}">
                      <a16:colId xmlns:a16="http://schemas.microsoft.com/office/drawing/2014/main" val="20003"/>
                    </a:ext>
                  </a:extLst>
                </a:gridCol>
              </a:tblGrid>
              <a:tr h="586740">
                <a:tc>
                  <a:txBody>
                    <a:bodyPr/>
                    <a:lstStyle/>
                    <a:p>
                      <a:pPr marL="8890" algn="ctr">
                        <a:lnSpc>
                          <a:spcPct val="100000"/>
                        </a:lnSpc>
                        <a:spcBef>
                          <a:spcPts val="1270"/>
                        </a:spcBef>
                      </a:pPr>
                      <a:r>
                        <a:rPr sz="1600" b="1" spc="-5" dirty="0">
                          <a:latin typeface="Arial"/>
                          <a:cs typeface="Arial"/>
                        </a:rPr>
                        <a:t>0.2</a:t>
                      </a:r>
                      <a:endParaRPr sz="1600">
                        <a:latin typeface="Arial"/>
                        <a:cs typeface="Arial"/>
                      </a:endParaRPr>
                    </a:p>
                  </a:txBody>
                  <a:tcPr marL="0" marR="0" marT="1612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BE4CD"/>
                    </a:solidFill>
                  </a:tcPr>
                </a:tc>
                <a:tc>
                  <a:txBody>
                    <a:bodyPr/>
                    <a:lstStyle/>
                    <a:p>
                      <a:pPr marL="138430">
                        <a:lnSpc>
                          <a:spcPct val="100000"/>
                        </a:lnSpc>
                        <a:spcBef>
                          <a:spcPts val="1270"/>
                        </a:spcBef>
                      </a:pPr>
                      <a:r>
                        <a:rPr sz="1600" b="1" dirty="0">
                          <a:latin typeface="Arial"/>
                          <a:cs typeface="Arial"/>
                        </a:rPr>
                        <a:t>-0.5</a:t>
                      </a:r>
                      <a:endParaRPr sz="1600">
                        <a:latin typeface="Arial"/>
                        <a:cs typeface="Arial"/>
                      </a:endParaRPr>
                    </a:p>
                  </a:txBody>
                  <a:tcPr marL="0" marR="0" marT="1612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BE4CD"/>
                    </a:solidFill>
                  </a:tcPr>
                </a:tc>
                <a:tc>
                  <a:txBody>
                    <a:bodyPr/>
                    <a:lstStyle/>
                    <a:p>
                      <a:pPr marL="8890" algn="ctr">
                        <a:lnSpc>
                          <a:spcPct val="100000"/>
                        </a:lnSpc>
                        <a:spcBef>
                          <a:spcPts val="1270"/>
                        </a:spcBef>
                      </a:pPr>
                      <a:r>
                        <a:rPr sz="1600" b="1" spc="-5" dirty="0">
                          <a:latin typeface="Arial"/>
                          <a:cs typeface="Arial"/>
                        </a:rPr>
                        <a:t>0.1</a:t>
                      </a:r>
                      <a:endParaRPr sz="1600">
                        <a:latin typeface="Arial"/>
                        <a:cs typeface="Arial"/>
                      </a:endParaRPr>
                    </a:p>
                  </a:txBody>
                  <a:tcPr marL="0" marR="0" marT="1612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BE4CD"/>
                    </a:solidFill>
                  </a:tcPr>
                </a:tc>
                <a:tc>
                  <a:txBody>
                    <a:bodyPr/>
                    <a:lstStyle/>
                    <a:p>
                      <a:pPr marL="8890" algn="ctr">
                        <a:lnSpc>
                          <a:spcPct val="100000"/>
                        </a:lnSpc>
                        <a:spcBef>
                          <a:spcPts val="1270"/>
                        </a:spcBef>
                      </a:pPr>
                      <a:r>
                        <a:rPr sz="1600" b="1" spc="-5" dirty="0">
                          <a:latin typeface="Arial"/>
                          <a:cs typeface="Arial"/>
                        </a:rPr>
                        <a:t>2.0</a:t>
                      </a:r>
                      <a:endParaRPr sz="1600">
                        <a:latin typeface="Arial"/>
                        <a:cs typeface="Arial"/>
                      </a:endParaRPr>
                    </a:p>
                  </a:txBody>
                  <a:tcPr marL="0" marR="0" marT="1612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BE4CD"/>
                    </a:solidFill>
                  </a:tcPr>
                </a:tc>
                <a:extLst>
                  <a:ext uri="{0D108BD9-81ED-4DB2-BD59-A6C34878D82A}">
                    <a16:rowId xmlns:a16="http://schemas.microsoft.com/office/drawing/2014/main" val="10000"/>
                  </a:ext>
                </a:extLst>
              </a:tr>
              <a:tr h="586740">
                <a:tc>
                  <a:txBody>
                    <a:bodyPr/>
                    <a:lstStyle/>
                    <a:p>
                      <a:pPr marL="8890" algn="ctr">
                        <a:lnSpc>
                          <a:spcPct val="100000"/>
                        </a:lnSpc>
                        <a:spcBef>
                          <a:spcPts val="1270"/>
                        </a:spcBef>
                      </a:pPr>
                      <a:r>
                        <a:rPr sz="1600" b="1" spc="-5" dirty="0">
                          <a:latin typeface="Arial"/>
                          <a:cs typeface="Arial"/>
                        </a:rPr>
                        <a:t>1.5</a:t>
                      </a:r>
                      <a:endParaRPr sz="1600">
                        <a:latin typeface="Arial"/>
                        <a:cs typeface="Arial"/>
                      </a:endParaRPr>
                    </a:p>
                  </a:txBody>
                  <a:tcPr marL="0" marR="0" marT="1612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8D1E8"/>
                    </a:solidFill>
                  </a:tcPr>
                </a:tc>
                <a:tc>
                  <a:txBody>
                    <a:bodyPr/>
                    <a:lstStyle/>
                    <a:p>
                      <a:pPr marL="172720">
                        <a:lnSpc>
                          <a:spcPct val="100000"/>
                        </a:lnSpc>
                        <a:spcBef>
                          <a:spcPts val="1270"/>
                        </a:spcBef>
                      </a:pPr>
                      <a:r>
                        <a:rPr sz="1600" b="1" spc="-5" dirty="0">
                          <a:latin typeface="Arial"/>
                          <a:cs typeface="Arial"/>
                        </a:rPr>
                        <a:t>1.3</a:t>
                      </a:r>
                      <a:endParaRPr sz="1600">
                        <a:latin typeface="Arial"/>
                        <a:cs typeface="Arial"/>
                      </a:endParaRPr>
                    </a:p>
                  </a:txBody>
                  <a:tcPr marL="0" marR="0" marT="1612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8D1E8"/>
                    </a:solidFill>
                  </a:tcPr>
                </a:tc>
                <a:tc>
                  <a:txBody>
                    <a:bodyPr/>
                    <a:lstStyle/>
                    <a:p>
                      <a:pPr marL="8890" algn="ctr">
                        <a:lnSpc>
                          <a:spcPct val="100000"/>
                        </a:lnSpc>
                        <a:spcBef>
                          <a:spcPts val="1270"/>
                        </a:spcBef>
                      </a:pPr>
                      <a:r>
                        <a:rPr sz="1600" b="1" spc="-5" dirty="0">
                          <a:latin typeface="Arial"/>
                          <a:cs typeface="Arial"/>
                        </a:rPr>
                        <a:t>2.1</a:t>
                      </a:r>
                      <a:endParaRPr sz="1600">
                        <a:latin typeface="Arial"/>
                        <a:cs typeface="Arial"/>
                      </a:endParaRPr>
                    </a:p>
                  </a:txBody>
                  <a:tcPr marL="0" marR="0" marT="1612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8D1E8"/>
                    </a:solidFill>
                  </a:tcPr>
                </a:tc>
                <a:tc>
                  <a:txBody>
                    <a:bodyPr/>
                    <a:lstStyle/>
                    <a:p>
                      <a:pPr marL="8890" algn="ctr">
                        <a:lnSpc>
                          <a:spcPct val="100000"/>
                        </a:lnSpc>
                        <a:spcBef>
                          <a:spcPts val="1270"/>
                        </a:spcBef>
                      </a:pPr>
                      <a:r>
                        <a:rPr sz="1600" b="1" spc="-5" dirty="0">
                          <a:latin typeface="Arial"/>
                          <a:cs typeface="Arial"/>
                        </a:rPr>
                        <a:t>0.0</a:t>
                      </a:r>
                      <a:endParaRPr sz="1600">
                        <a:latin typeface="Arial"/>
                        <a:cs typeface="Arial"/>
                      </a:endParaRPr>
                    </a:p>
                  </a:txBody>
                  <a:tcPr marL="0" marR="0" marT="1612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8D1E8"/>
                    </a:solidFill>
                  </a:tcPr>
                </a:tc>
                <a:extLst>
                  <a:ext uri="{0D108BD9-81ED-4DB2-BD59-A6C34878D82A}">
                    <a16:rowId xmlns:a16="http://schemas.microsoft.com/office/drawing/2014/main" val="10001"/>
                  </a:ext>
                </a:extLst>
              </a:tr>
              <a:tr h="586740">
                <a:tc>
                  <a:txBody>
                    <a:bodyPr/>
                    <a:lstStyle/>
                    <a:p>
                      <a:pPr marL="8890" algn="ctr">
                        <a:lnSpc>
                          <a:spcPct val="100000"/>
                        </a:lnSpc>
                        <a:spcBef>
                          <a:spcPts val="1270"/>
                        </a:spcBef>
                      </a:pPr>
                      <a:r>
                        <a:rPr sz="1600" b="1" dirty="0">
                          <a:latin typeface="Arial"/>
                          <a:cs typeface="Arial"/>
                        </a:rPr>
                        <a:t>0</a:t>
                      </a:r>
                      <a:endParaRPr sz="1600">
                        <a:latin typeface="Arial"/>
                        <a:cs typeface="Arial"/>
                      </a:endParaRPr>
                    </a:p>
                  </a:txBody>
                  <a:tcPr marL="0" marR="0" marT="1612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8E9D3"/>
                    </a:solidFill>
                  </a:tcPr>
                </a:tc>
                <a:tc>
                  <a:txBody>
                    <a:bodyPr/>
                    <a:lstStyle/>
                    <a:p>
                      <a:pPr marL="116205">
                        <a:lnSpc>
                          <a:spcPct val="100000"/>
                        </a:lnSpc>
                        <a:spcBef>
                          <a:spcPts val="1270"/>
                        </a:spcBef>
                      </a:pPr>
                      <a:r>
                        <a:rPr sz="1600" b="1" spc="-5" dirty="0">
                          <a:latin typeface="Arial"/>
                          <a:cs typeface="Arial"/>
                        </a:rPr>
                        <a:t>0.25</a:t>
                      </a:r>
                      <a:endParaRPr sz="1600">
                        <a:latin typeface="Arial"/>
                        <a:cs typeface="Arial"/>
                      </a:endParaRPr>
                    </a:p>
                  </a:txBody>
                  <a:tcPr marL="0" marR="0" marT="1612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8E9D3"/>
                    </a:solidFill>
                  </a:tcPr>
                </a:tc>
                <a:tc>
                  <a:txBody>
                    <a:bodyPr/>
                    <a:lstStyle/>
                    <a:p>
                      <a:pPr marL="8890" algn="ctr">
                        <a:lnSpc>
                          <a:spcPct val="100000"/>
                        </a:lnSpc>
                        <a:spcBef>
                          <a:spcPts val="1270"/>
                        </a:spcBef>
                      </a:pPr>
                      <a:r>
                        <a:rPr sz="1600" b="1" spc="-5" dirty="0">
                          <a:latin typeface="Arial"/>
                          <a:cs typeface="Arial"/>
                        </a:rPr>
                        <a:t>0.2</a:t>
                      </a:r>
                      <a:endParaRPr sz="1600">
                        <a:latin typeface="Arial"/>
                        <a:cs typeface="Arial"/>
                      </a:endParaRPr>
                    </a:p>
                  </a:txBody>
                  <a:tcPr marL="0" marR="0" marT="1612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8E9D3"/>
                    </a:solidFill>
                  </a:tcPr>
                </a:tc>
                <a:tc>
                  <a:txBody>
                    <a:bodyPr/>
                    <a:lstStyle/>
                    <a:p>
                      <a:pPr marL="8890" algn="ctr">
                        <a:lnSpc>
                          <a:spcPct val="100000"/>
                        </a:lnSpc>
                        <a:spcBef>
                          <a:spcPts val="1270"/>
                        </a:spcBef>
                      </a:pPr>
                      <a:r>
                        <a:rPr sz="1600" b="1" dirty="0">
                          <a:latin typeface="Arial"/>
                          <a:cs typeface="Arial"/>
                        </a:rPr>
                        <a:t>-0.3</a:t>
                      </a:r>
                      <a:endParaRPr sz="1600">
                        <a:latin typeface="Arial"/>
                        <a:cs typeface="Arial"/>
                      </a:endParaRPr>
                    </a:p>
                  </a:txBody>
                  <a:tcPr marL="0" marR="0" marT="1612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8E9D3"/>
                    </a:solidFill>
                  </a:tcPr>
                </a:tc>
                <a:extLst>
                  <a:ext uri="{0D108BD9-81ED-4DB2-BD59-A6C34878D82A}">
                    <a16:rowId xmlns:a16="http://schemas.microsoft.com/office/drawing/2014/main" val="10002"/>
                  </a:ext>
                </a:extLst>
              </a:tr>
            </a:tbl>
          </a:graphicData>
        </a:graphic>
      </p:graphicFrame>
      <p:sp>
        <p:nvSpPr>
          <p:cNvPr id="4" name="object 4"/>
          <p:cNvSpPr txBox="1"/>
          <p:nvPr/>
        </p:nvSpPr>
        <p:spPr>
          <a:xfrm>
            <a:off x="4484180" y="4420532"/>
            <a:ext cx="457200" cy="574040"/>
          </a:xfrm>
          <a:prstGeom prst="rect">
            <a:avLst/>
          </a:prstGeom>
        </p:spPr>
        <p:txBody>
          <a:bodyPr vert="horz" wrap="square" lIns="0" tIns="12700" rIns="0" bIns="0" rtlCol="0">
            <a:spAutoFit/>
          </a:bodyPr>
          <a:lstStyle/>
          <a:p>
            <a:pPr marL="12700">
              <a:spcBef>
                <a:spcPts val="100"/>
              </a:spcBef>
            </a:pPr>
            <a:r>
              <a:rPr sz="3600" dirty="0">
                <a:latin typeface="Arial"/>
                <a:cs typeface="Arial"/>
              </a:rPr>
              <a:t>W</a:t>
            </a:r>
            <a:endParaRPr sz="3600">
              <a:latin typeface="Arial"/>
              <a:cs typeface="Arial"/>
            </a:endParaRPr>
          </a:p>
        </p:txBody>
      </p:sp>
      <p:sp>
        <p:nvSpPr>
          <p:cNvPr id="5" name="object 5"/>
          <p:cNvSpPr txBox="1"/>
          <p:nvPr/>
        </p:nvSpPr>
        <p:spPr>
          <a:xfrm>
            <a:off x="1824301" y="4161256"/>
            <a:ext cx="953135" cy="228268"/>
          </a:xfrm>
          <a:prstGeom prst="rect">
            <a:avLst/>
          </a:prstGeom>
        </p:spPr>
        <p:txBody>
          <a:bodyPr vert="horz" wrap="square" lIns="0" tIns="12700" rIns="0" bIns="0" rtlCol="0">
            <a:spAutoFit/>
          </a:bodyPr>
          <a:lstStyle/>
          <a:p>
            <a:pPr marL="12700">
              <a:spcBef>
                <a:spcPts val="100"/>
              </a:spcBef>
            </a:pPr>
            <a:r>
              <a:rPr sz="1400" spc="-5" dirty="0">
                <a:latin typeface="Arial"/>
                <a:cs typeface="Arial"/>
              </a:rPr>
              <a:t>Input</a:t>
            </a:r>
            <a:r>
              <a:rPr sz="1400" spc="-75" dirty="0">
                <a:latin typeface="Arial"/>
                <a:cs typeface="Arial"/>
              </a:rPr>
              <a:t> </a:t>
            </a:r>
            <a:r>
              <a:rPr sz="1400" spc="-5" dirty="0">
                <a:latin typeface="Arial"/>
                <a:cs typeface="Arial"/>
              </a:rPr>
              <a:t>image</a:t>
            </a:r>
            <a:endParaRPr sz="1400">
              <a:latin typeface="Arial"/>
              <a:cs typeface="Arial"/>
            </a:endParaRPr>
          </a:p>
        </p:txBody>
      </p:sp>
      <p:graphicFrame>
        <p:nvGraphicFramePr>
          <p:cNvPr id="6" name="object 6"/>
          <p:cNvGraphicFramePr>
            <a:graphicFrameLocks noGrp="1"/>
          </p:cNvGraphicFramePr>
          <p:nvPr/>
        </p:nvGraphicFramePr>
        <p:xfrm>
          <a:off x="6168628" y="2363697"/>
          <a:ext cx="618490" cy="2346960"/>
        </p:xfrm>
        <a:graphic>
          <a:graphicData uri="http://schemas.openxmlformats.org/drawingml/2006/table">
            <a:tbl>
              <a:tblPr firstRow="1" bandRow="1">
                <a:tableStyleId>{2D5ABB26-0587-4C30-8999-92F81FD0307C}</a:tableStyleId>
              </a:tblPr>
              <a:tblGrid>
                <a:gridCol w="618490">
                  <a:extLst>
                    <a:ext uri="{9D8B030D-6E8A-4147-A177-3AD203B41FA5}">
                      <a16:colId xmlns:a16="http://schemas.microsoft.com/office/drawing/2014/main" val="20000"/>
                    </a:ext>
                  </a:extLst>
                </a:gridCol>
              </a:tblGrid>
              <a:tr h="586740">
                <a:tc>
                  <a:txBody>
                    <a:bodyPr/>
                    <a:lstStyle/>
                    <a:p>
                      <a:pPr marL="8890" algn="ctr">
                        <a:lnSpc>
                          <a:spcPct val="100000"/>
                        </a:lnSpc>
                        <a:spcBef>
                          <a:spcPts val="1270"/>
                        </a:spcBef>
                      </a:pPr>
                      <a:r>
                        <a:rPr sz="1600" b="1" spc="-5" dirty="0">
                          <a:latin typeface="Arial"/>
                          <a:cs typeface="Arial"/>
                        </a:rPr>
                        <a:t>56</a:t>
                      </a:r>
                      <a:endParaRPr sz="1600">
                        <a:latin typeface="Arial"/>
                        <a:cs typeface="Arial"/>
                      </a:endParaRPr>
                    </a:p>
                  </a:txBody>
                  <a:tcPr marL="0" marR="0" marT="1612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0"/>
                  </a:ext>
                </a:extLst>
              </a:tr>
              <a:tr h="586740">
                <a:tc>
                  <a:txBody>
                    <a:bodyPr/>
                    <a:lstStyle/>
                    <a:p>
                      <a:pPr marL="8890" algn="ctr">
                        <a:lnSpc>
                          <a:spcPct val="100000"/>
                        </a:lnSpc>
                        <a:spcBef>
                          <a:spcPts val="1270"/>
                        </a:spcBef>
                      </a:pPr>
                      <a:r>
                        <a:rPr sz="1600" b="1" spc="-5" dirty="0">
                          <a:latin typeface="Arial"/>
                          <a:cs typeface="Arial"/>
                        </a:rPr>
                        <a:t>231</a:t>
                      </a:r>
                      <a:endParaRPr sz="1600">
                        <a:latin typeface="Arial"/>
                        <a:cs typeface="Arial"/>
                      </a:endParaRPr>
                    </a:p>
                  </a:txBody>
                  <a:tcPr marL="0" marR="0" marT="1612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1"/>
                  </a:ext>
                </a:extLst>
              </a:tr>
              <a:tr h="586740">
                <a:tc>
                  <a:txBody>
                    <a:bodyPr/>
                    <a:lstStyle/>
                    <a:p>
                      <a:pPr marL="8890" algn="ctr">
                        <a:lnSpc>
                          <a:spcPct val="100000"/>
                        </a:lnSpc>
                        <a:spcBef>
                          <a:spcPts val="1270"/>
                        </a:spcBef>
                      </a:pPr>
                      <a:r>
                        <a:rPr sz="1600" b="1" spc="-5" dirty="0">
                          <a:latin typeface="Arial"/>
                          <a:cs typeface="Arial"/>
                        </a:rPr>
                        <a:t>24</a:t>
                      </a:r>
                      <a:endParaRPr sz="1600">
                        <a:latin typeface="Arial"/>
                        <a:cs typeface="Arial"/>
                      </a:endParaRPr>
                    </a:p>
                  </a:txBody>
                  <a:tcPr marL="0" marR="0" marT="1612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2"/>
                  </a:ext>
                </a:extLst>
              </a:tr>
              <a:tr h="586740">
                <a:tc>
                  <a:txBody>
                    <a:bodyPr/>
                    <a:lstStyle/>
                    <a:p>
                      <a:pPr marL="8890" algn="ctr">
                        <a:lnSpc>
                          <a:spcPct val="100000"/>
                        </a:lnSpc>
                        <a:spcBef>
                          <a:spcPts val="1270"/>
                        </a:spcBef>
                      </a:pPr>
                      <a:r>
                        <a:rPr sz="1600" b="1" dirty="0">
                          <a:latin typeface="Arial"/>
                          <a:cs typeface="Arial"/>
                        </a:rPr>
                        <a:t>2</a:t>
                      </a:r>
                      <a:endParaRPr sz="1600">
                        <a:latin typeface="Arial"/>
                        <a:cs typeface="Arial"/>
                      </a:endParaRPr>
                    </a:p>
                  </a:txBody>
                  <a:tcPr marL="0" marR="0" marT="1612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3"/>
                  </a:ext>
                </a:extLst>
              </a:tr>
            </a:tbl>
          </a:graphicData>
        </a:graphic>
      </p:graphicFrame>
      <p:graphicFrame>
        <p:nvGraphicFramePr>
          <p:cNvPr id="7" name="object 7"/>
          <p:cNvGraphicFramePr>
            <a:graphicFrameLocks noGrp="1"/>
          </p:cNvGraphicFramePr>
          <p:nvPr/>
        </p:nvGraphicFramePr>
        <p:xfrm>
          <a:off x="1721912" y="2832433"/>
          <a:ext cx="1236980" cy="1173480"/>
        </p:xfrm>
        <a:graphic>
          <a:graphicData uri="http://schemas.openxmlformats.org/drawingml/2006/table">
            <a:tbl>
              <a:tblPr firstRow="1" bandRow="1">
                <a:tableStyleId>{2D5ABB26-0587-4C30-8999-92F81FD0307C}</a:tableStyleId>
              </a:tblPr>
              <a:tblGrid>
                <a:gridCol w="618490">
                  <a:extLst>
                    <a:ext uri="{9D8B030D-6E8A-4147-A177-3AD203B41FA5}">
                      <a16:colId xmlns:a16="http://schemas.microsoft.com/office/drawing/2014/main" val="20000"/>
                    </a:ext>
                  </a:extLst>
                </a:gridCol>
                <a:gridCol w="618490">
                  <a:extLst>
                    <a:ext uri="{9D8B030D-6E8A-4147-A177-3AD203B41FA5}">
                      <a16:colId xmlns:a16="http://schemas.microsoft.com/office/drawing/2014/main" val="20001"/>
                    </a:ext>
                  </a:extLst>
                </a:gridCol>
              </a:tblGrid>
              <a:tr h="586740">
                <a:tc>
                  <a:txBody>
                    <a:bodyPr/>
                    <a:lstStyle/>
                    <a:p>
                      <a:pPr marL="8890" algn="ctr">
                        <a:lnSpc>
                          <a:spcPct val="100000"/>
                        </a:lnSpc>
                        <a:spcBef>
                          <a:spcPts val="1270"/>
                        </a:spcBef>
                      </a:pPr>
                      <a:r>
                        <a:rPr sz="1600" b="1" spc="-5" dirty="0">
                          <a:latin typeface="Arial"/>
                          <a:cs typeface="Arial"/>
                        </a:rPr>
                        <a:t>56</a:t>
                      </a:r>
                      <a:endParaRPr sz="1600">
                        <a:latin typeface="Arial"/>
                        <a:cs typeface="Arial"/>
                      </a:endParaRPr>
                    </a:p>
                  </a:txBody>
                  <a:tcPr marL="0" marR="0" marT="1612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890" algn="ctr">
                        <a:lnSpc>
                          <a:spcPct val="100000"/>
                        </a:lnSpc>
                        <a:spcBef>
                          <a:spcPts val="1270"/>
                        </a:spcBef>
                      </a:pPr>
                      <a:r>
                        <a:rPr sz="1600" b="1" spc="-5" dirty="0">
                          <a:latin typeface="Arial"/>
                          <a:cs typeface="Arial"/>
                        </a:rPr>
                        <a:t>231</a:t>
                      </a:r>
                      <a:endParaRPr sz="1600">
                        <a:latin typeface="Arial"/>
                        <a:cs typeface="Arial"/>
                      </a:endParaRPr>
                    </a:p>
                  </a:txBody>
                  <a:tcPr marL="0" marR="0" marT="1612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0"/>
                  </a:ext>
                </a:extLst>
              </a:tr>
              <a:tr h="586740">
                <a:tc>
                  <a:txBody>
                    <a:bodyPr/>
                    <a:lstStyle/>
                    <a:p>
                      <a:pPr marL="8890" algn="ctr">
                        <a:lnSpc>
                          <a:spcPct val="100000"/>
                        </a:lnSpc>
                        <a:spcBef>
                          <a:spcPts val="1270"/>
                        </a:spcBef>
                      </a:pPr>
                      <a:r>
                        <a:rPr sz="1600" b="1" spc="-5" dirty="0">
                          <a:latin typeface="Arial"/>
                          <a:cs typeface="Arial"/>
                        </a:rPr>
                        <a:t>24</a:t>
                      </a:r>
                      <a:endParaRPr sz="1600">
                        <a:latin typeface="Arial"/>
                        <a:cs typeface="Arial"/>
                      </a:endParaRPr>
                    </a:p>
                  </a:txBody>
                  <a:tcPr marL="0" marR="0" marT="1612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890" algn="ctr">
                        <a:lnSpc>
                          <a:spcPct val="100000"/>
                        </a:lnSpc>
                        <a:spcBef>
                          <a:spcPts val="1270"/>
                        </a:spcBef>
                      </a:pPr>
                      <a:r>
                        <a:rPr sz="1600" b="1" dirty="0">
                          <a:latin typeface="Arial"/>
                          <a:cs typeface="Arial"/>
                        </a:rPr>
                        <a:t>2</a:t>
                      </a:r>
                      <a:endParaRPr sz="1600">
                        <a:latin typeface="Arial"/>
                        <a:cs typeface="Arial"/>
                      </a:endParaRPr>
                    </a:p>
                  </a:txBody>
                  <a:tcPr marL="0" marR="0" marT="1612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1"/>
                  </a:ext>
                </a:extLst>
              </a:tr>
            </a:tbl>
          </a:graphicData>
        </a:graphic>
      </p:graphicFrame>
      <p:sp>
        <p:nvSpPr>
          <p:cNvPr id="8" name="object 8"/>
          <p:cNvSpPr/>
          <p:nvPr/>
        </p:nvSpPr>
        <p:spPr>
          <a:xfrm>
            <a:off x="1659515" y="2752698"/>
            <a:ext cx="1371196" cy="1342647"/>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2345113" y="2039599"/>
            <a:ext cx="2294890" cy="713105"/>
          </a:xfrm>
          <a:custGeom>
            <a:avLst/>
            <a:gdLst/>
            <a:ahLst/>
            <a:cxnLst/>
            <a:rect l="l" t="t" r="r" b="b"/>
            <a:pathLst>
              <a:path w="2294890" h="713105">
                <a:moveTo>
                  <a:pt x="0" y="713098"/>
                </a:moveTo>
                <a:lnTo>
                  <a:pt x="0" y="0"/>
                </a:lnTo>
                <a:lnTo>
                  <a:pt x="2294705" y="0"/>
                </a:lnTo>
              </a:path>
            </a:pathLst>
          </a:custGeom>
          <a:ln w="28574">
            <a:solidFill>
              <a:srgbClr val="595959"/>
            </a:solidFill>
          </a:ln>
        </p:spPr>
        <p:txBody>
          <a:bodyPr wrap="square" lIns="0" tIns="0" rIns="0" bIns="0" rtlCol="0"/>
          <a:lstStyle/>
          <a:p>
            <a:endParaRPr/>
          </a:p>
        </p:txBody>
      </p:sp>
      <p:sp>
        <p:nvSpPr>
          <p:cNvPr id="10" name="object 10"/>
          <p:cNvSpPr/>
          <p:nvPr/>
        </p:nvSpPr>
        <p:spPr>
          <a:xfrm>
            <a:off x="4614420" y="2039697"/>
            <a:ext cx="1857375" cy="160020"/>
          </a:xfrm>
          <a:custGeom>
            <a:avLst/>
            <a:gdLst/>
            <a:ahLst/>
            <a:cxnLst/>
            <a:rect l="l" t="t" r="r" b="b"/>
            <a:pathLst>
              <a:path w="1857375" h="160019">
                <a:moveTo>
                  <a:pt x="0" y="0"/>
                </a:moveTo>
                <a:lnTo>
                  <a:pt x="1856796" y="0"/>
                </a:lnTo>
                <a:lnTo>
                  <a:pt x="1856796" y="159629"/>
                </a:lnTo>
              </a:path>
            </a:pathLst>
          </a:custGeom>
          <a:ln w="28574">
            <a:solidFill>
              <a:srgbClr val="595959"/>
            </a:solidFill>
          </a:ln>
        </p:spPr>
        <p:txBody>
          <a:bodyPr wrap="square" lIns="0" tIns="0" rIns="0" bIns="0" rtlCol="0"/>
          <a:lstStyle/>
          <a:p>
            <a:endParaRPr/>
          </a:p>
        </p:txBody>
      </p:sp>
      <p:sp>
        <p:nvSpPr>
          <p:cNvPr id="11" name="object 11"/>
          <p:cNvSpPr/>
          <p:nvPr/>
        </p:nvSpPr>
        <p:spPr>
          <a:xfrm>
            <a:off x="6409854" y="2181512"/>
            <a:ext cx="122699" cy="161414"/>
          </a:xfrm>
          <a:prstGeom prst="rect">
            <a:avLst/>
          </a:prstGeom>
          <a:blipFill>
            <a:blip r:embed="rId3" cstate="print"/>
            <a:stretch>
              <a:fillRect/>
            </a:stretch>
          </a:blipFill>
        </p:spPr>
        <p:txBody>
          <a:bodyPr wrap="square" lIns="0" tIns="0" rIns="0" bIns="0" rtlCol="0"/>
          <a:lstStyle/>
          <a:p>
            <a:endParaRPr/>
          </a:p>
        </p:txBody>
      </p:sp>
      <p:sp>
        <p:nvSpPr>
          <p:cNvPr id="12" name="object 12"/>
          <p:cNvSpPr txBox="1"/>
          <p:nvPr/>
        </p:nvSpPr>
        <p:spPr>
          <a:xfrm>
            <a:off x="3322143" y="1712011"/>
            <a:ext cx="2047875" cy="228268"/>
          </a:xfrm>
          <a:prstGeom prst="rect">
            <a:avLst/>
          </a:prstGeom>
        </p:spPr>
        <p:txBody>
          <a:bodyPr vert="horz" wrap="square" lIns="0" tIns="12700" rIns="0" bIns="0" rtlCol="0">
            <a:spAutoFit/>
          </a:bodyPr>
          <a:lstStyle/>
          <a:p>
            <a:pPr marL="12700">
              <a:spcBef>
                <a:spcPts val="100"/>
              </a:spcBef>
            </a:pPr>
            <a:r>
              <a:rPr sz="1400" spc="-5" dirty="0">
                <a:latin typeface="Arial"/>
                <a:cs typeface="Arial"/>
              </a:rPr>
              <a:t>Stretch pixels into</a:t>
            </a:r>
            <a:r>
              <a:rPr sz="1400" spc="-80" dirty="0">
                <a:latin typeface="Arial"/>
                <a:cs typeface="Arial"/>
              </a:rPr>
              <a:t> </a:t>
            </a:r>
            <a:r>
              <a:rPr sz="1400" dirty="0">
                <a:latin typeface="Arial"/>
                <a:cs typeface="Arial"/>
              </a:rPr>
              <a:t>column</a:t>
            </a:r>
            <a:endParaRPr sz="1400">
              <a:latin typeface="Arial"/>
              <a:cs typeface="Arial"/>
            </a:endParaRPr>
          </a:p>
        </p:txBody>
      </p:sp>
      <p:sp>
        <p:nvSpPr>
          <p:cNvPr id="21" name="object 21"/>
          <p:cNvSpPr txBox="1"/>
          <p:nvPr/>
        </p:nvSpPr>
        <p:spPr>
          <a:xfrm>
            <a:off x="6629644" y="5550489"/>
            <a:ext cx="1117600" cy="269304"/>
          </a:xfrm>
          <a:prstGeom prst="rect">
            <a:avLst/>
          </a:prstGeom>
        </p:spPr>
        <p:txBody>
          <a:bodyPr vert="horz" wrap="square" lIns="0" tIns="0" rIns="0" bIns="0" rtlCol="0">
            <a:spAutoFit/>
          </a:bodyPr>
          <a:lstStyle/>
          <a:p>
            <a:pPr marL="12700">
              <a:lnSpc>
                <a:spcPts val="2090"/>
              </a:lnSpc>
            </a:pPr>
            <a:r>
              <a:rPr spc="-5" dirty="0">
                <a:solidFill>
                  <a:srgbClr val="FFFFFF"/>
                </a:solidFill>
                <a:latin typeface="Arial"/>
                <a:cs typeface="Arial"/>
              </a:rPr>
              <a:t>Lecture </a:t>
            </a:r>
            <a:r>
              <a:rPr dirty="0">
                <a:solidFill>
                  <a:srgbClr val="FFFFFF"/>
                </a:solidFill>
                <a:latin typeface="Arial"/>
                <a:cs typeface="Arial"/>
              </a:rPr>
              <a:t>2</a:t>
            </a:r>
            <a:r>
              <a:rPr spc="-90" dirty="0">
                <a:solidFill>
                  <a:srgbClr val="FFFFFF"/>
                </a:solidFill>
                <a:latin typeface="Arial"/>
                <a:cs typeface="Arial"/>
              </a:rPr>
              <a:t> </a:t>
            </a:r>
            <a:r>
              <a:rPr dirty="0">
                <a:solidFill>
                  <a:srgbClr val="FFFFFF"/>
                </a:solidFill>
                <a:latin typeface="Arial"/>
                <a:cs typeface="Arial"/>
              </a:rPr>
              <a:t>-</a:t>
            </a:r>
            <a:endParaRPr>
              <a:latin typeface="Arial"/>
              <a:cs typeface="Arial"/>
            </a:endParaRPr>
          </a:p>
        </p:txBody>
      </p:sp>
      <p:graphicFrame>
        <p:nvGraphicFramePr>
          <p:cNvPr id="13" name="object 13"/>
          <p:cNvGraphicFramePr>
            <a:graphicFrameLocks noGrp="1"/>
          </p:cNvGraphicFramePr>
          <p:nvPr/>
        </p:nvGraphicFramePr>
        <p:xfrm>
          <a:off x="7207975" y="2657121"/>
          <a:ext cx="618490" cy="1760220"/>
        </p:xfrm>
        <a:graphic>
          <a:graphicData uri="http://schemas.openxmlformats.org/drawingml/2006/table">
            <a:tbl>
              <a:tblPr firstRow="1" bandRow="1">
                <a:tableStyleId>{2D5ABB26-0587-4C30-8999-92F81FD0307C}</a:tableStyleId>
              </a:tblPr>
              <a:tblGrid>
                <a:gridCol w="618490">
                  <a:extLst>
                    <a:ext uri="{9D8B030D-6E8A-4147-A177-3AD203B41FA5}">
                      <a16:colId xmlns:a16="http://schemas.microsoft.com/office/drawing/2014/main" val="20000"/>
                    </a:ext>
                  </a:extLst>
                </a:gridCol>
              </a:tblGrid>
              <a:tr h="586740">
                <a:tc>
                  <a:txBody>
                    <a:bodyPr/>
                    <a:lstStyle/>
                    <a:p>
                      <a:pPr marL="172720">
                        <a:lnSpc>
                          <a:spcPct val="100000"/>
                        </a:lnSpc>
                        <a:spcBef>
                          <a:spcPts val="1270"/>
                        </a:spcBef>
                      </a:pPr>
                      <a:r>
                        <a:rPr sz="1600" b="1" spc="-5" dirty="0">
                          <a:latin typeface="Arial"/>
                          <a:cs typeface="Arial"/>
                        </a:rPr>
                        <a:t>1.1</a:t>
                      </a:r>
                      <a:endParaRPr sz="1600">
                        <a:latin typeface="Arial"/>
                        <a:cs typeface="Arial"/>
                      </a:endParaRPr>
                    </a:p>
                  </a:txBody>
                  <a:tcPr marL="0" marR="0" marT="1612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BE4CD"/>
                    </a:solidFill>
                  </a:tcPr>
                </a:tc>
                <a:extLst>
                  <a:ext uri="{0D108BD9-81ED-4DB2-BD59-A6C34878D82A}">
                    <a16:rowId xmlns:a16="http://schemas.microsoft.com/office/drawing/2014/main" val="10000"/>
                  </a:ext>
                </a:extLst>
              </a:tr>
              <a:tr h="586740">
                <a:tc>
                  <a:txBody>
                    <a:bodyPr/>
                    <a:lstStyle/>
                    <a:p>
                      <a:pPr marL="172720">
                        <a:lnSpc>
                          <a:spcPct val="100000"/>
                        </a:lnSpc>
                        <a:spcBef>
                          <a:spcPts val="1270"/>
                        </a:spcBef>
                      </a:pPr>
                      <a:r>
                        <a:rPr sz="1600" b="1" spc="-5" dirty="0">
                          <a:latin typeface="Arial"/>
                          <a:cs typeface="Arial"/>
                        </a:rPr>
                        <a:t>3.2</a:t>
                      </a:r>
                      <a:endParaRPr sz="1600">
                        <a:latin typeface="Arial"/>
                        <a:cs typeface="Arial"/>
                      </a:endParaRPr>
                    </a:p>
                  </a:txBody>
                  <a:tcPr marL="0" marR="0" marT="1612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8D1E8"/>
                    </a:solidFill>
                  </a:tcPr>
                </a:tc>
                <a:extLst>
                  <a:ext uri="{0D108BD9-81ED-4DB2-BD59-A6C34878D82A}">
                    <a16:rowId xmlns:a16="http://schemas.microsoft.com/office/drawing/2014/main" val="10001"/>
                  </a:ext>
                </a:extLst>
              </a:tr>
              <a:tr h="586740">
                <a:tc>
                  <a:txBody>
                    <a:bodyPr/>
                    <a:lstStyle/>
                    <a:p>
                      <a:pPr marL="138430">
                        <a:lnSpc>
                          <a:spcPct val="100000"/>
                        </a:lnSpc>
                        <a:spcBef>
                          <a:spcPts val="1270"/>
                        </a:spcBef>
                      </a:pPr>
                      <a:r>
                        <a:rPr sz="1600" b="1" dirty="0">
                          <a:latin typeface="Arial"/>
                          <a:cs typeface="Arial"/>
                        </a:rPr>
                        <a:t>-1.2</a:t>
                      </a:r>
                      <a:endParaRPr sz="1600">
                        <a:latin typeface="Arial"/>
                        <a:cs typeface="Arial"/>
                      </a:endParaRPr>
                    </a:p>
                  </a:txBody>
                  <a:tcPr marL="0" marR="0" marT="1612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8E9D3"/>
                    </a:solidFill>
                  </a:tcPr>
                </a:tc>
                <a:extLst>
                  <a:ext uri="{0D108BD9-81ED-4DB2-BD59-A6C34878D82A}">
                    <a16:rowId xmlns:a16="http://schemas.microsoft.com/office/drawing/2014/main" val="10002"/>
                  </a:ext>
                </a:extLst>
              </a:tr>
            </a:tbl>
          </a:graphicData>
        </a:graphic>
      </p:graphicFrame>
      <p:graphicFrame>
        <p:nvGraphicFramePr>
          <p:cNvPr id="14" name="object 14"/>
          <p:cNvGraphicFramePr>
            <a:graphicFrameLocks noGrp="1"/>
          </p:cNvGraphicFramePr>
          <p:nvPr/>
        </p:nvGraphicFramePr>
        <p:xfrm>
          <a:off x="8356500" y="2657121"/>
          <a:ext cx="840105" cy="1760220"/>
        </p:xfrm>
        <a:graphic>
          <a:graphicData uri="http://schemas.openxmlformats.org/drawingml/2006/table">
            <a:tbl>
              <a:tblPr firstRow="1" bandRow="1">
                <a:tableStyleId>{2D5ABB26-0587-4C30-8999-92F81FD0307C}</a:tableStyleId>
              </a:tblPr>
              <a:tblGrid>
                <a:gridCol w="840105">
                  <a:extLst>
                    <a:ext uri="{9D8B030D-6E8A-4147-A177-3AD203B41FA5}">
                      <a16:colId xmlns:a16="http://schemas.microsoft.com/office/drawing/2014/main" val="20000"/>
                    </a:ext>
                  </a:extLst>
                </a:gridCol>
              </a:tblGrid>
              <a:tr h="586740">
                <a:tc>
                  <a:txBody>
                    <a:bodyPr/>
                    <a:lstStyle/>
                    <a:p>
                      <a:pPr marL="193040">
                        <a:lnSpc>
                          <a:spcPct val="100000"/>
                        </a:lnSpc>
                        <a:spcBef>
                          <a:spcPts val="1270"/>
                        </a:spcBef>
                      </a:pPr>
                      <a:r>
                        <a:rPr sz="1600" b="1" dirty="0">
                          <a:latin typeface="Arial"/>
                          <a:cs typeface="Arial"/>
                        </a:rPr>
                        <a:t>-96.8</a:t>
                      </a:r>
                      <a:endParaRPr sz="1600">
                        <a:latin typeface="Arial"/>
                        <a:cs typeface="Arial"/>
                      </a:endParaRPr>
                    </a:p>
                  </a:txBody>
                  <a:tcPr marL="0" marR="0" marT="1612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BE4CD"/>
                    </a:solidFill>
                  </a:tcPr>
                </a:tc>
                <a:extLst>
                  <a:ext uri="{0D108BD9-81ED-4DB2-BD59-A6C34878D82A}">
                    <a16:rowId xmlns:a16="http://schemas.microsoft.com/office/drawing/2014/main" val="10000"/>
                  </a:ext>
                </a:extLst>
              </a:tr>
              <a:tr h="586740">
                <a:tc>
                  <a:txBody>
                    <a:bodyPr/>
                    <a:lstStyle/>
                    <a:p>
                      <a:pPr marL="170180">
                        <a:lnSpc>
                          <a:spcPct val="100000"/>
                        </a:lnSpc>
                        <a:spcBef>
                          <a:spcPts val="1270"/>
                        </a:spcBef>
                      </a:pPr>
                      <a:r>
                        <a:rPr sz="1600" b="1" spc="-5" dirty="0">
                          <a:latin typeface="Arial"/>
                          <a:cs typeface="Arial"/>
                        </a:rPr>
                        <a:t>437.9</a:t>
                      </a:r>
                      <a:endParaRPr sz="1600">
                        <a:latin typeface="Arial"/>
                        <a:cs typeface="Arial"/>
                      </a:endParaRPr>
                    </a:p>
                  </a:txBody>
                  <a:tcPr marL="0" marR="0" marT="1612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8D1E8"/>
                    </a:solidFill>
                  </a:tcPr>
                </a:tc>
                <a:extLst>
                  <a:ext uri="{0D108BD9-81ED-4DB2-BD59-A6C34878D82A}">
                    <a16:rowId xmlns:a16="http://schemas.microsoft.com/office/drawing/2014/main" val="10001"/>
                  </a:ext>
                </a:extLst>
              </a:tr>
              <a:tr h="586740">
                <a:tc>
                  <a:txBody>
                    <a:bodyPr/>
                    <a:lstStyle/>
                    <a:p>
                      <a:pPr marL="170180">
                        <a:lnSpc>
                          <a:spcPct val="100000"/>
                        </a:lnSpc>
                        <a:spcBef>
                          <a:spcPts val="1270"/>
                        </a:spcBef>
                      </a:pPr>
                      <a:r>
                        <a:rPr sz="1600" b="1" spc="-5" dirty="0">
                          <a:latin typeface="Arial"/>
                          <a:cs typeface="Arial"/>
                        </a:rPr>
                        <a:t>61.95</a:t>
                      </a:r>
                      <a:endParaRPr sz="1600">
                        <a:latin typeface="Arial"/>
                        <a:cs typeface="Arial"/>
                      </a:endParaRPr>
                    </a:p>
                  </a:txBody>
                  <a:tcPr marL="0" marR="0" marT="1612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8E9D3"/>
                    </a:solidFill>
                  </a:tcPr>
                </a:tc>
                <a:extLst>
                  <a:ext uri="{0D108BD9-81ED-4DB2-BD59-A6C34878D82A}">
                    <a16:rowId xmlns:a16="http://schemas.microsoft.com/office/drawing/2014/main" val="10002"/>
                  </a:ext>
                </a:extLst>
              </a:tr>
            </a:tbl>
          </a:graphicData>
        </a:graphic>
      </p:graphicFrame>
      <p:sp>
        <p:nvSpPr>
          <p:cNvPr id="15" name="object 15"/>
          <p:cNvSpPr txBox="1"/>
          <p:nvPr/>
        </p:nvSpPr>
        <p:spPr>
          <a:xfrm>
            <a:off x="6856089" y="3280059"/>
            <a:ext cx="1346200" cy="574040"/>
          </a:xfrm>
          <a:prstGeom prst="rect">
            <a:avLst/>
          </a:prstGeom>
        </p:spPr>
        <p:txBody>
          <a:bodyPr vert="horz" wrap="square" lIns="0" tIns="12700" rIns="0" bIns="0" rtlCol="0">
            <a:spAutoFit/>
          </a:bodyPr>
          <a:lstStyle/>
          <a:p>
            <a:pPr marL="12700">
              <a:spcBef>
                <a:spcPts val="100"/>
              </a:spcBef>
              <a:tabLst>
                <a:tab pos="1065530" algn="l"/>
              </a:tabLst>
            </a:pPr>
            <a:r>
              <a:rPr sz="3600" dirty="0">
                <a:latin typeface="Arial"/>
                <a:cs typeface="Arial"/>
              </a:rPr>
              <a:t>+	=</a:t>
            </a:r>
            <a:endParaRPr sz="3600">
              <a:latin typeface="Arial"/>
              <a:cs typeface="Arial"/>
            </a:endParaRPr>
          </a:p>
        </p:txBody>
      </p:sp>
      <p:sp>
        <p:nvSpPr>
          <p:cNvPr id="16" name="object 16"/>
          <p:cNvSpPr txBox="1"/>
          <p:nvPr/>
        </p:nvSpPr>
        <p:spPr>
          <a:xfrm>
            <a:off x="9329587" y="2817589"/>
            <a:ext cx="894715" cy="269240"/>
          </a:xfrm>
          <a:prstGeom prst="rect">
            <a:avLst/>
          </a:prstGeom>
        </p:spPr>
        <p:txBody>
          <a:bodyPr vert="horz" wrap="square" lIns="0" tIns="12700" rIns="0" bIns="0" rtlCol="0">
            <a:spAutoFit/>
          </a:bodyPr>
          <a:lstStyle/>
          <a:p>
            <a:pPr marL="12700">
              <a:spcBef>
                <a:spcPts val="100"/>
              </a:spcBef>
            </a:pPr>
            <a:r>
              <a:rPr sz="1600" spc="-5" dirty="0">
                <a:latin typeface="Arial"/>
                <a:cs typeface="Arial"/>
              </a:rPr>
              <a:t>Cat</a:t>
            </a:r>
            <a:r>
              <a:rPr sz="1600" spc="-85" dirty="0">
                <a:latin typeface="Arial"/>
                <a:cs typeface="Arial"/>
              </a:rPr>
              <a:t> </a:t>
            </a:r>
            <a:r>
              <a:rPr sz="1600" dirty="0">
                <a:latin typeface="Arial"/>
                <a:cs typeface="Arial"/>
              </a:rPr>
              <a:t>score</a:t>
            </a:r>
            <a:endParaRPr sz="1600">
              <a:latin typeface="Arial"/>
              <a:cs typeface="Arial"/>
            </a:endParaRPr>
          </a:p>
        </p:txBody>
      </p:sp>
      <p:sp>
        <p:nvSpPr>
          <p:cNvPr id="17" name="object 17"/>
          <p:cNvSpPr txBox="1"/>
          <p:nvPr/>
        </p:nvSpPr>
        <p:spPr>
          <a:xfrm>
            <a:off x="9329585" y="3432551"/>
            <a:ext cx="951230" cy="269240"/>
          </a:xfrm>
          <a:prstGeom prst="rect">
            <a:avLst/>
          </a:prstGeom>
        </p:spPr>
        <p:txBody>
          <a:bodyPr vert="horz" wrap="square" lIns="0" tIns="12700" rIns="0" bIns="0" rtlCol="0">
            <a:spAutoFit/>
          </a:bodyPr>
          <a:lstStyle/>
          <a:p>
            <a:pPr marL="12700">
              <a:spcBef>
                <a:spcPts val="100"/>
              </a:spcBef>
            </a:pPr>
            <a:r>
              <a:rPr sz="1600" spc="-5" dirty="0">
                <a:latin typeface="Arial"/>
                <a:cs typeface="Arial"/>
              </a:rPr>
              <a:t>Dog</a:t>
            </a:r>
            <a:r>
              <a:rPr sz="1600" spc="-85" dirty="0">
                <a:latin typeface="Arial"/>
                <a:cs typeface="Arial"/>
              </a:rPr>
              <a:t> </a:t>
            </a:r>
            <a:r>
              <a:rPr sz="1600" dirty="0">
                <a:latin typeface="Arial"/>
                <a:cs typeface="Arial"/>
              </a:rPr>
              <a:t>score</a:t>
            </a:r>
            <a:endParaRPr sz="1600">
              <a:latin typeface="Arial"/>
              <a:cs typeface="Arial"/>
            </a:endParaRPr>
          </a:p>
        </p:txBody>
      </p:sp>
      <p:sp>
        <p:nvSpPr>
          <p:cNvPr id="18" name="object 18"/>
          <p:cNvSpPr txBox="1"/>
          <p:nvPr/>
        </p:nvSpPr>
        <p:spPr>
          <a:xfrm>
            <a:off x="9329585" y="4009174"/>
            <a:ext cx="984250" cy="269240"/>
          </a:xfrm>
          <a:prstGeom prst="rect">
            <a:avLst/>
          </a:prstGeom>
        </p:spPr>
        <p:txBody>
          <a:bodyPr vert="horz" wrap="square" lIns="0" tIns="12700" rIns="0" bIns="0" rtlCol="0">
            <a:spAutoFit/>
          </a:bodyPr>
          <a:lstStyle/>
          <a:p>
            <a:pPr marL="12700">
              <a:spcBef>
                <a:spcPts val="100"/>
              </a:spcBef>
            </a:pPr>
            <a:r>
              <a:rPr sz="1600" spc="-5" dirty="0">
                <a:latin typeface="Arial"/>
                <a:cs typeface="Arial"/>
              </a:rPr>
              <a:t>Ship</a:t>
            </a:r>
            <a:r>
              <a:rPr sz="1600" spc="-85" dirty="0">
                <a:latin typeface="Arial"/>
                <a:cs typeface="Arial"/>
              </a:rPr>
              <a:t> </a:t>
            </a:r>
            <a:r>
              <a:rPr sz="1600" dirty="0">
                <a:latin typeface="Arial"/>
                <a:cs typeface="Arial"/>
              </a:rPr>
              <a:t>score</a:t>
            </a:r>
            <a:endParaRPr sz="1600">
              <a:latin typeface="Arial"/>
              <a:cs typeface="Arial"/>
            </a:endParaRPr>
          </a:p>
        </p:txBody>
      </p:sp>
      <p:sp>
        <p:nvSpPr>
          <p:cNvPr id="19" name="object 19"/>
          <p:cNvSpPr txBox="1"/>
          <p:nvPr/>
        </p:nvSpPr>
        <p:spPr>
          <a:xfrm>
            <a:off x="7382126" y="4413388"/>
            <a:ext cx="280035" cy="574040"/>
          </a:xfrm>
          <a:prstGeom prst="rect">
            <a:avLst/>
          </a:prstGeom>
        </p:spPr>
        <p:txBody>
          <a:bodyPr vert="horz" wrap="square" lIns="0" tIns="12700" rIns="0" bIns="0" rtlCol="0">
            <a:spAutoFit/>
          </a:bodyPr>
          <a:lstStyle/>
          <a:p>
            <a:pPr marL="12700">
              <a:spcBef>
                <a:spcPts val="100"/>
              </a:spcBef>
            </a:pPr>
            <a:r>
              <a:rPr sz="3600" dirty="0">
                <a:latin typeface="Arial"/>
                <a:cs typeface="Arial"/>
              </a:rPr>
              <a:t>b</a:t>
            </a:r>
            <a:endParaRPr sz="3600">
              <a:latin typeface="Arial"/>
              <a:cs typeface="Arial"/>
            </a:endParaRPr>
          </a:p>
        </p:txBody>
      </p:sp>
    </p:spTree>
    <p:extLst>
      <p:ext uri="{BB962C8B-B14F-4D97-AF65-F5344CB8AC3E}">
        <p14:creationId xmlns:p14="http://schemas.microsoft.com/office/powerpoint/2010/main" val="200053574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2" y="1101399"/>
            <a:ext cx="9143981" cy="4378916"/>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640201" y="857250"/>
            <a:ext cx="687705" cy="228268"/>
          </a:xfrm>
          <a:prstGeom prst="rect">
            <a:avLst/>
          </a:prstGeom>
        </p:spPr>
        <p:txBody>
          <a:bodyPr vert="horz" wrap="square" lIns="0" tIns="12700" rIns="0" bIns="0" rtlCol="0">
            <a:spAutoFit/>
          </a:bodyPr>
          <a:lstStyle/>
          <a:p>
            <a:pPr marL="12700">
              <a:spcBef>
                <a:spcPts val="100"/>
              </a:spcBef>
            </a:pPr>
            <a:r>
              <a:rPr sz="1400" spc="-5" dirty="0">
                <a:latin typeface="Arial"/>
                <a:cs typeface="Arial"/>
              </a:rPr>
              <a:t>preview:</a:t>
            </a:r>
            <a:endParaRPr sz="1400">
              <a:latin typeface="Arial"/>
              <a:cs typeface="Arial"/>
            </a:endParaRPr>
          </a:p>
        </p:txBody>
      </p:sp>
      <p:sp>
        <p:nvSpPr>
          <p:cNvPr id="4" name="object 4"/>
          <p:cNvSpPr/>
          <p:nvPr/>
        </p:nvSpPr>
        <p:spPr>
          <a:xfrm>
            <a:off x="1567177" y="2945525"/>
            <a:ext cx="2192645" cy="2002443"/>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1681926"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Tree>
    <p:extLst>
      <p:ext uri="{BB962C8B-B14F-4D97-AF65-F5344CB8AC3E}">
        <p14:creationId xmlns:p14="http://schemas.microsoft.com/office/powerpoint/2010/main" val="366804110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38048" y="888593"/>
            <a:ext cx="5187950" cy="751488"/>
          </a:xfrm>
          <a:prstGeom prst="rect">
            <a:avLst/>
          </a:prstGeom>
        </p:spPr>
        <p:txBody>
          <a:bodyPr vert="horz" wrap="square" lIns="0" tIns="12700" rIns="0" bIns="0" rtlCol="0" anchor="ctr">
            <a:spAutoFit/>
          </a:bodyPr>
          <a:lstStyle/>
          <a:p>
            <a:pPr marL="12700">
              <a:spcBef>
                <a:spcPts val="100"/>
              </a:spcBef>
            </a:pPr>
            <a:r>
              <a:rPr sz="2400" spc="-5" dirty="0"/>
              <a:t>The brain/neuron </a:t>
            </a:r>
            <a:r>
              <a:rPr sz="2400" dirty="0"/>
              <a:t>view </a:t>
            </a:r>
            <a:r>
              <a:rPr sz="2400" spc="-5" dirty="0"/>
              <a:t>of CONV</a:t>
            </a:r>
            <a:r>
              <a:rPr sz="2400" spc="-95" dirty="0"/>
              <a:t> </a:t>
            </a:r>
            <a:r>
              <a:rPr sz="2400" spc="-5" dirty="0"/>
              <a:t>Layer</a:t>
            </a:r>
            <a:endParaRPr sz="2400"/>
          </a:p>
        </p:txBody>
      </p:sp>
      <p:sp>
        <p:nvSpPr>
          <p:cNvPr id="3" name="object 3"/>
          <p:cNvSpPr/>
          <p:nvPr/>
        </p:nvSpPr>
        <p:spPr>
          <a:xfrm>
            <a:off x="2186948" y="3297669"/>
            <a:ext cx="132080" cy="663575"/>
          </a:xfrm>
          <a:custGeom>
            <a:avLst/>
            <a:gdLst/>
            <a:ahLst/>
            <a:cxnLst/>
            <a:rect l="l" t="t" r="r" b="b"/>
            <a:pathLst>
              <a:path w="132079" h="663575">
                <a:moveTo>
                  <a:pt x="0" y="0"/>
                </a:moveTo>
                <a:lnTo>
                  <a:pt x="131602" y="0"/>
                </a:lnTo>
                <a:lnTo>
                  <a:pt x="131602" y="663201"/>
                </a:lnTo>
                <a:lnTo>
                  <a:pt x="0" y="663201"/>
                </a:lnTo>
                <a:lnTo>
                  <a:pt x="0" y="0"/>
                </a:lnTo>
                <a:close/>
              </a:path>
            </a:pathLst>
          </a:custGeom>
          <a:solidFill>
            <a:srgbClr val="C8DAF7"/>
          </a:solidFill>
        </p:spPr>
        <p:txBody>
          <a:bodyPr wrap="square" lIns="0" tIns="0" rIns="0" bIns="0" rtlCol="0"/>
          <a:lstStyle/>
          <a:p>
            <a:endParaRPr/>
          </a:p>
        </p:txBody>
      </p:sp>
      <p:sp>
        <p:nvSpPr>
          <p:cNvPr id="4" name="object 4"/>
          <p:cNvSpPr/>
          <p:nvPr/>
        </p:nvSpPr>
        <p:spPr>
          <a:xfrm>
            <a:off x="2318550" y="3146972"/>
            <a:ext cx="151130" cy="814069"/>
          </a:xfrm>
          <a:custGeom>
            <a:avLst/>
            <a:gdLst/>
            <a:ahLst/>
            <a:cxnLst/>
            <a:rect l="l" t="t" r="r" b="b"/>
            <a:pathLst>
              <a:path w="151130" h="814069">
                <a:moveTo>
                  <a:pt x="0" y="813898"/>
                </a:moveTo>
                <a:lnTo>
                  <a:pt x="0" y="150697"/>
                </a:lnTo>
                <a:lnTo>
                  <a:pt x="150697" y="0"/>
                </a:lnTo>
                <a:lnTo>
                  <a:pt x="150697" y="663198"/>
                </a:lnTo>
                <a:lnTo>
                  <a:pt x="0" y="813898"/>
                </a:lnTo>
                <a:close/>
              </a:path>
            </a:pathLst>
          </a:custGeom>
          <a:solidFill>
            <a:srgbClr val="A0AEC6"/>
          </a:solidFill>
        </p:spPr>
        <p:txBody>
          <a:bodyPr wrap="square" lIns="0" tIns="0" rIns="0" bIns="0" rtlCol="0"/>
          <a:lstStyle/>
          <a:p>
            <a:endParaRPr/>
          </a:p>
        </p:txBody>
      </p:sp>
      <p:sp>
        <p:nvSpPr>
          <p:cNvPr id="5" name="object 5"/>
          <p:cNvSpPr/>
          <p:nvPr/>
        </p:nvSpPr>
        <p:spPr>
          <a:xfrm>
            <a:off x="2186950" y="3146970"/>
            <a:ext cx="282575" cy="151130"/>
          </a:xfrm>
          <a:custGeom>
            <a:avLst/>
            <a:gdLst/>
            <a:ahLst/>
            <a:cxnLst/>
            <a:rect l="l" t="t" r="r" b="b"/>
            <a:pathLst>
              <a:path w="282575" h="151130">
                <a:moveTo>
                  <a:pt x="131602" y="150697"/>
                </a:moveTo>
                <a:lnTo>
                  <a:pt x="0" y="150697"/>
                </a:lnTo>
                <a:lnTo>
                  <a:pt x="150697" y="0"/>
                </a:lnTo>
                <a:lnTo>
                  <a:pt x="282299" y="0"/>
                </a:lnTo>
                <a:lnTo>
                  <a:pt x="131602" y="150697"/>
                </a:lnTo>
                <a:close/>
              </a:path>
            </a:pathLst>
          </a:custGeom>
          <a:solidFill>
            <a:srgbClr val="D3E1F9"/>
          </a:solidFill>
        </p:spPr>
        <p:txBody>
          <a:bodyPr wrap="square" lIns="0" tIns="0" rIns="0" bIns="0" rtlCol="0"/>
          <a:lstStyle/>
          <a:p>
            <a:endParaRPr/>
          </a:p>
        </p:txBody>
      </p:sp>
      <p:sp>
        <p:nvSpPr>
          <p:cNvPr id="6" name="object 6"/>
          <p:cNvSpPr/>
          <p:nvPr/>
        </p:nvSpPr>
        <p:spPr>
          <a:xfrm>
            <a:off x="2186950" y="3146972"/>
            <a:ext cx="282575" cy="814069"/>
          </a:xfrm>
          <a:custGeom>
            <a:avLst/>
            <a:gdLst/>
            <a:ahLst/>
            <a:cxnLst/>
            <a:rect l="l" t="t" r="r" b="b"/>
            <a:pathLst>
              <a:path w="282575" h="814069">
                <a:moveTo>
                  <a:pt x="0" y="150697"/>
                </a:moveTo>
                <a:lnTo>
                  <a:pt x="150697" y="0"/>
                </a:lnTo>
                <a:lnTo>
                  <a:pt x="282299" y="0"/>
                </a:lnTo>
                <a:lnTo>
                  <a:pt x="282299" y="663198"/>
                </a:lnTo>
                <a:lnTo>
                  <a:pt x="131602" y="813898"/>
                </a:lnTo>
                <a:lnTo>
                  <a:pt x="0" y="813898"/>
                </a:lnTo>
                <a:lnTo>
                  <a:pt x="0" y="150697"/>
                </a:lnTo>
                <a:close/>
              </a:path>
            </a:pathLst>
          </a:custGeom>
          <a:ln w="19049">
            <a:solidFill>
              <a:srgbClr val="000000"/>
            </a:solidFill>
          </a:ln>
        </p:spPr>
        <p:txBody>
          <a:bodyPr wrap="square" lIns="0" tIns="0" rIns="0" bIns="0" rtlCol="0"/>
          <a:lstStyle/>
          <a:p>
            <a:endParaRPr/>
          </a:p>
        </p:txBody>
      </p:sp>
      <p:sp>
        <p:nvSpPr>
          <p:cNvPr id="7" name="object 7"/>
          <p:cNvSpPr/>
          <p:nvPr/>
        </p:nvSpPr>
        <p:spPr>
          <a:xfrm>
            <a:off x="2186950" y="3146970"/>
            <a:ext cx="282575" cy="151130"/>
          </a:xfrm>
          <a:custGeom>
            <a:avLst/>
            <a:gdLst/>
            <a:ahLst/>
            <a:cxnLst/>
            <a:rect l="l" t="t" r="r" b="b"/>
            <a:pathLst>
              <a:path w="282575" h="151130">
                <a:moveTo>
                  <a:pt x="0" y="150697"/>
                </a:moveTo>
                <a:lnTo>
                  <a:pt x="131602" y="150697"/>
                </a:lnTo>
                <a:lnTo>
                  <a:pt x="282299" y="0"/>
                </a:lnTo>
              </a:path>
            </a:pathLst>
          </a:custGeom>
          <a:ln w="19049">
            <a:solidFill>
              <a:srgbClr val="000000"/>
            </a:solidFill>
          </a:ln>
        </p:spPr>
        <p:txBody>
          <a:bodyPr wrap="square" lIns="0" tIns="0" rIns="0" bIns="0" rtlCol="0"/>
          <a:lstStyle/>
          <a:p>
            <a:endParaRPr/>
          </a:p>
        </p:txBody>
      </p:sp>
      <p:sp>
        <p:nvSpPr>
          <p:cNvPr id="8" name="object 8"/>
          <p:cNvSpPr/>
          <p:nvPr/>
        </p:nvSpPr>
        <p:spPr>
          <a:xfrm>
            <a:off x="2318550" y="3297669"/>
            <a:ext cx="0" cy="663575"/>
          </a:xfrm>
          <a:custGeom>
            <a:avLst/>
            <a:gdLst/>
            <a:ahLst/>
            <a:cxnLst/>
            <a:rect l="l" t="t" r="r" b="b"/>
            <a:pathLst>
              <a:path h="663575">
                <a:moveTo>
                  <a:pt x="0" y="0"/>
                </a:moveTo>
                <a:lnTo>
                  <a:pt x="0" y="663201"/>
                </a:lnTo>
              </a:path>
            </a:pathLst>
          </a:custGeom>
          <a:ln w="19049">
            <a:solidFill>
              <a:srgbClr val="000000"/>
            </a:solidFill>
          </a:ln>
        </p:spPr>
        <p:txBody>
          <a:bodyPr wrap="square" lIns="0" tIns="0" rIns="0" bIns="0" rtlCol="0"/>
          <a:lstStyle/>
          <a:p>
            <a:endParaRPr/>
          </a:p>
        </p:txBody>
      </p:sp>
      <p:sp>
        <p:nvSpPr>
          <p:cNvPr id="9" name="object 9"/>
          <p:cNvSpPr/>
          <p:nvPr/>
        </p:nvSpPr>
        <p:spPr>
          <a:xfrm>
            <a:off x="3783197" y="3412771"/>
            <a:ext cx="282575" cy="282575"/>
          </a:xfrm>
          <a:custGeom>
            <a:avLst/>
            <a:gdLst/>
            <a:ahLst/>
            <a:cxnLst/>
            <a:rect l="l" t="t" r="r" b="b"/>
            <a:pathLst>
              <a:path w="282575" h="282575">
                <a:moveTo>
                  <a:pt x="141149" y="282299"/>
                </a:moveTo>
                <a:lnTo>
                  <a:pt x="96535" y="275103"/>
                </a:lnTo>
                <a:lnTo>
                  <a:pt x="57788" y="255064"/>
                </a:lnTo>
                <a:lnTo>
                  <a:pt x="27233" y="224508"/>
                </a:lnTo>
                <a:lnTo>
                  <a:pt x="7195" y="185762"/>
                </a:lnTo>
                <a:lnTo>
                  <a:pt x="0" y="141149"/>
                </a:lnTo>
                <a:lnTo>
                  <a:pt x="7195" y="96537"/>
                </a:lnTo>
                <a:lnTo>
                  <a:pt x="27233" y="57790"/>
                </a:lnTo>
                <a:lnTo>
                  <a:pt x="57788" y="27235"/>
                </a:lnTo>
                <a:lnTo>
                  <a:pt x="96535" y="7196"/>
                </a:lnTo>
                <a:lnTo>
                  <a:pt x="141149" y="0"/>
                </a:lnTo>
                <a:lnTo>
                  <a:pt x="168815" y="2737"/>
                </a:lnTo>
                <a:lnTo>
                  <a:pt x="219456" y="23719"/>
                </a:lnTo>
                <a:lnTo>
                  <a:pt x="258579" y="62849"/>
                </a:lnTo>
                <a:lnTo>
                  <a:pt x="279561" y="113490"/>
                </a:lnTo>
                <a:lnTo>
                  <a:pt x="282299" y="141149"/>
                </a:lnTo>
                <a:lnTo>
                  <a:pt x="275103" y="185762"/>
                </a:lnTo>
                <a:lnTo>
                  <a:pt x="255065" y="224508"/>
                </a:lnTo>
                <a:lnTo>
                  <a:pt x="224510" y="255064"/>
                </a:lnTo>
                <a:lnTo>
                  <a:pt x="185763" y="275103"/>
                </a:lnTo>
                <a:lnTo>
                  <a:pt x="141149" y="282299"/>
                </a:lnTo>
                <a:close/>
              </a:path>
            </a:pathLst>
          </a:custGeom>
          <a:solidFill>
            <a:srgbClr val="C8DAF7"/>
          </a:solidFill>
        </p:spPr>
        <p:txBody>
          <a:bodyPr wrap="square" lIns="0" tIns="0" rIns="0" bIns="0" rtlCol="0"/>
          <a:lstStyle/>
          <a:p>
            <a:endParaRPr/>
          </a:p>
        </p:txBody>
      </p:sp>
      <p:sp>
        <p:nvSpPr>
          <p:cNvPr id="10" name="object 10"/>
          <p:cNvSpPr/>
          <p:nvPr/>
        </p:nvSpPr>
        <p:spPr>
          <a:xfrm>
            <a:off x="3783197" y="3412771"/>
            <a:ext cx="282575" cy="282575"/>
          </a:xfrm>
          <a:custGeom>
            <a:avLst/>
            <a:gdLst/>
            <a:ahLst/>
            <a:cxnLst/>
            <a:rect l="l" t="t" r="r" b="b"/>
            <a:pathLst>
              <a:path w="282575" h="282575">
                <a:moveTo>
                  <a:pt x="0" y="141149"/>
                </a:moveTo>
                <a:lnTo>
                  <a:pt x="7195" y="96537"/>
                </a:lnTo>
                <a:lnTo>
                  <a:pt x="27233" y="57790"/>
                </a:lnTo>
                <a:lnTo>
                  <a:pt x="57788" y="27235"/>
                </a:lnTo>
                <a:lnTo>
                  <a:pt x="96535" y="7196"/>
                </a:lnTo>
                <a:lnTo>
                  <a:pt x="141149" y="0"/>
                </a:lnTo>
                <a:lnTo>
                  <a:pt x="195164" y="10746"/>
                </a:lnTo>
                <a:lnTo>
                  <a:pt x="240949" y="41349"/>
                </a:lnTo>
                <a:lnTo>
                  <a:pt x="271552" y="87143"/>
                </a:lnTo>
                <a:lnTo>
                  <a:pt x="282299" y="141149"/>
                </a:lnTo>
                <a:lnTo>
                  <a:pt x="275103" y="185762"/>
                </a:lnTo>
                <a:lnTo>
                  <a:pt x="255065" y="224508"/>
                </a:lnTo>
                <a:lnTo>
                  <a:pt x="224510" y="255064"/>
                </a:lnTo>
                <a:lnTo>
                  <a:pt x="185763" y="275103"/>
                </a:lnTo>
                <a:lnTo>
                  <a:pt x="141149" y="282299"/>
                </a:lnTo>
                <a:lnTo>
                  <a:pt x="96535" y="275103"/>
                </a:lnTo>
                <a:lnTo>
                  <a:pt x="57788" y="255064"/>
                </a:lnTo>
                <a:lnTo>
                  <a:pt x="27233" y="224508"/>
                </a:lnTo>
                <a:lnTo>
                  <a:pt x="7195" y="185762"/>
                </a:lnTo>
                <a:lnTo>
                  <a:pt x="0" y="141149"/>
                </a:lnTo>
                <a:close/>
              </a:path>
            </a:pathLst>
          </a:custGeom>
          <a:ln w="19049">
            <a:solidFill>
              <a:srgbClr val="000000"/>
            </a:solidFill>
          </a:ln>
        </p:spPr>
        <p:txBody>
          <a:bodyPr wrap="square" lIns="0" tIns="0" rIns="0" bIns="0" rtlCol="0"/>
          <a:lstStyle/>
          <a:p>
            <a:endParaRPr/>
          </a:p>
        </p:txBody>
      </p:sp>
      <p:sp>
        <p:nvSpPr>
          <p:cNvPr id="11" name="object 11"/>
          <p:cNvSpPr/>
          <p:nvPr/>
        </p:nvSpPr>
        <p:spPr>
          <a:xfrm>
            <a:off x="2293698" y="3553921"/>
            <a:ext cx="1489710" cy="399415"/>
          </a:xfrm>
          <a:custGeom>
            <a:avLst/>
            <a:gdLst/>
            <a:ahLst/>
            <a:cxnLst/>
            <a:rect l="l" t="t" r="r" b="b"/>
            <a:pathLst>
              <a:path w="1489710" h="399414">
                <a:moveTo>
                  <a:pt x="0" y="398999"/>
                </a:moveTo>
                <a:lnTo>
                  <a:pt x="1489496" y="0"/>
                </a:lnTo>
              </a:path>
            </a:pathLst>
          </a:custGeom>
          <a:ln w="19049">
            <a:solidFill>
              <a:srgbClr val="000000"/>
            </a:solidFill>
          </a:ln>
        </p:spPr>
        <p:txBody>
          <a:bodyPr wrap="square" lIns="0" tIns="0" rIns="0" bIns="0" rtlCol="0"/>
          <a:lstStyle/>
          <a:p>
            <a:endParaRPr/>
          </a:p>
        </p:txBody>
      </p:sp>
      <p:sp>
        <p:nvSpPr>
          <p:cNvPr id="12" name="object 12"/>
          <p:cNvSpPr/>
          <p:nvPr/>
        </p:nvSpPr>
        <p:spPr>
          <a:xfrm>
            <a:off x="2313200" y="3316620"/>
            <a:ext cx="1470025" cy="237490"/>
          </a:xfrm>
          <a:custGeom>
            <a:avLst/>
            <a:gdLst/>
            <a:ahLst/>
            <a:cxnLst/>
            <a:rect l="l" t="t" r="r" b="b"/>
            <a:pathLst>
              <a:path w="1470025" h="237489">
                <a:moveTo>
                  <a:pt x="0" y="0"/>
                </a:moveTo>
                <a:lnTo>
                  <a:pt x="1469997" y="237299"/>
                </a:lnTo>
              </a:path>
            </a:pathLst>
          </a:custGeom>
          <a:ln w="19049">
            <a:solidFill>
              <a:srgbClr val="000000"/>
            </a:solidFill>
          </a:ln>
        </p:spPr>
        <p:txBody>
          <a:bodyPr wrap="square" lIns="0" tIns="0" rIns="0" bIns="0" rtlCol="0"/>
          <a:lstStyle/>
          <a:p>
            <a:endParaRPr/>
          </a:p>
        </p:txBody>
      </p:sp>
      <p:sp>
        <p:nvSpPr>
          <p:cNvPr id="13" name="object 13"/>
          <p:cNvSpPr/>
          <p:nvPr/>
        </p:nvSpPr>
        <p:spPr>
          <a:xfrm>
            <a:off x="2449400" y="3167222"/>
            <a:ext cx="1334135" cy="386715"/>
          </a:xfrm>
          <a:custGeom>
            <a:avLst/>
            <a:gdLst/>
            <a:ahLst/>
            <a:cxnLst/>
            <a:rect l="l" t="t" r="r" b="b"/>
            <a:pathLst>
              <a:path w="1334135" h="386714">
                <a:moveTo>
                  <a:pt x="0" y="0"/>
                </a:moveTo>
                <a:lnTo>
                  <a:pt x="1333797" y="386699"/>
                </a:lnTo>
              </a:path>
            </a:pathLst>
          </a:custGeom>
          <a:ln w="19049">
            <a:solidFill>
              <a:srgbClr val="000000"/>
            </a:solidFill>
          </a:ln>
        </p:spPr>
        <p:txBody>
          <a:bodyPr wrap="square" lIns="0" tIns="0" rIns="0" bIns="0" rtlCol="0"/>
          <a:lstStyle/>
          <a:p>
            <a:endParaRPr/>
          </a:p>
        </p:txBody>
      </p:sp>
      <p:sp>
        <p:nvSpPr>
          <p:cNvPr id="14" name="object 14"/>
          <p:cNvSpPr/>
          <p:nvPr/>
        </p:nvSpPr>
        <p:spPr>
          <a:xfrm>
            <a:off x="2475498" y="3553919"/>
            <a:ext cx="1308100" cy="250190"/>
          </a:xfrm>
          <a:custGeom>
            <a:avLst/>
            <a:gdLst/>
            <a:ahLst/>
            <a:cxnLst/>
            <a:rect l="l" t="t" r="r" b="b"/>
            <a:pathLst>
              <a:path w="1308100" h="250189">
                <a:moveTo>
                  <a:pt x="0" y="249599"/>
                </a:moveTo>
                <a:lnTo>
                  <a:pt x="1307697" y="0"/>
                </a:lnTo>
              </a:path>
            </a:pathLst>
          </a:custGeom>
          <a:ln w="19049">
            <a:solidFill>
              <a:srgbClr val="000000"/>
            </a:solidFill>
          </a:ln>
        </p:spPr>
        <p:txBody>
          <a:bodyPr wrap="square" lIns="0" tIns="0" rIns="0" bIns="0" rtlCol="0"/>
          <a:lstStyle/>
          <a:p>
            <a:endParaRPr/>
          </a:p>
        </p:txBody>
      </p:sp>
      <p:sp>
        <p:nvSpPr>
          <p:cNvPr id="15" name="object 15"/>
          <p:cNvSpPr/>
          <p:nvPr/>
        </p:nvSpPr>
        <p:spPr>
          <a:xfrm>
            <a:off x="1770424" y="2918200"/>
            <a:ext cx="213360" cy="2014855"/>
          </a:xfrm>
          <a:custGeom>
            <a:avLst/>
            <a:gdLst/>
            <a:ahLst/>
            <a:cxnLst/>
            <a:rect l="l" t="t" r="r" b="b"/>
            <a:pathLst>
              <a:path w="213359" h="2014854">
                <a:moveTo>
                  <a:pt x="0" y="0"/>
                </a:moveTo>
                <a:lnTo>
                  <a:pt x="213172" y="0"/>
                </a:lnTo>
                <a:lnTo>
                  <a:pt x="213172" y="2014668"/>
                </a:lnTo>
                <a:lnTo>
                  <a:pt x="0" y="2014668"/>
                </a:lnTo>
                <a:lnTo>
                  <a:pt x="0" y="0"/>
                </a:lnTo>
                <a:close/>
              </a:path>
            </a:pathLst>
          </a:custGeom>
          <a:solidFill>
            <a:srgbClr val="F4CCCC">
              <a:alpha val="51919"/>
            </a:srgbClr>
          </a:solidFill>
        </p:spPr>
        <p:txBody>
          <a:bodyPr wrap="square" lIns="0" tIns="0" rIns="0" bIns="0" rtlCol="0"/>
          <a:lstStyle/>
          <a:p>
            <a:endParaRPr/>
          </a:p>
        </p:txBody>
      </p:sp>
      <p:sp>
        <p:nvSpPr>
          <p:cNvPr id="16" name="object 16"/>
          <p:cNvSpPr/>
          <p:nvPr/>
        </p:nvSpPr>
        <p:spPr>
          <a:xfrm>
            <a:off x="1983598" y="2174972"/>
            <a:ext cx="743585" cy="2758440"/>
          </a:xfrm>
          <a:custGeom>
            <a:avLst/>
            <a:gdLst/>
            <a:ahLst/>
            <a:cxnLst/>
            <a:rect l="l" t="t" r="r" b="b"/>
            <a:pathLst>
              <a:path w="743585" h="2758440">
                <a:moveTo>
                  <a:pt x="0" y="2757894"/>
                </a:moveTo>
                <a:lnTo>
                  <a:pt x="0" y="743226"/>
                </a:lnTo>
                <a:lnTo>
                  <a:pt x="743226" y="0"/>
                </a:lnTo>
                <a:lnTo>
                  <a:pt x="743226" y="2014670"/>
                </a:lnTo>
                <a:lnTo>
                  <a:pt x="0" y="2757894"/>
                </a:lnTo>
                <a:close/>
              </a:path>
            </a:pathLst>
          </a:custGeom>
          <a:solidFill>
            <a:srgbClr val="C3A3A3">
              <a:alpha val="51919"/>
            </a:srgbClr>
          </a:solidFill>
        </p:spPr>
        <p:txBody>
          <a:bodyPr wrap="square" lIns="0" tIns="0" rIns="0" bIns="0" rtlCol="0"/>
          <a:lstStyle/>
          <a:p>
            <a:endParaRPr/>
          </a:p>
        </p:txBody>
      </p:sp>
      <p:sp>
        <p:nvSpPr>
          <p:cNvPr id="17" name="object 17"/>
          <p:cNvSpPr/>
          <p:nvPr/>
        </p:nvSpPr>
        <p:spPr>
          <a:xfrm>
            <a:off x="1770424" y="2174974"/>
            <a:ext cx="956944" cy="743585"/>
          </a:xfrm>
          <a:custGeom>
            <a:avLst/>
            <a:gdLst/>
            <a:ahLst/>
            <a:cxnLst/>
            <a:rect l="l" t="t" r="r" b="b"/>
            <a:pathLst>
              <a:path w="956944" h="743585">
                <a:moveTo>
                  <a:pt x="213172" y="743226"/>
                </a:moveTo>
                <a:lnTo>
                  <a:pt x="0" y="743226"/>
                </a:lnTo>
                <a:lnTo>
                  <a:pt x="743226" y="0"/>
                </a:lnTo>
                <a:lnTo>
                  <a:pt x="956398" y="0"/>
                </a:lnTo>
                <a:lnTo>
                  <a:pt x="213172" y="743226"/>
                </a:lnTo>
                <a:close/>
              </a:path>
            </a:pathLst>
          </a:custGeom>
          <a:solidFill>
            <a:srgbClr val="F6D6D6">
              <a:alpha val="51919"/>
            </a:srgbClr>
          </a:solidFill>
        </p:spPr>
        <p:txBody>
          <a:bodyPr wrap="square" lIns="0" tIns="0" rIns="0" bIns="0" rtlCol="0"/>
          <a:lstStyle/>
          <a:p>
            <a:endParaRPr/>
          </a:p>
        </p:txBody>
      </p:sp>
      <p:sp>
        <p:nvSpPr>
          <p:cNvPr id="18" name="object 18"/>
          <p:cNvSpPr/>
          <p:nvPr/>
        </p:nvSpPr>
        <p:spPr>
          <a:xfrm>
            <a:off x="1770424" y="2174972"/>
            <a:ext cx="956944" cy="2758440"/>
          </a:xfrm>
          <a:custGeom>
            <a:avLst/>
            <a:gdLst/>
            <a:ahLst/>
            <a:cxnLst/>
            <a:rect l="l" t="t" r="r" b="b"/>
            <a:pathLst>
              <a:path w="956944" h="2758440">
                <a:moveTo>
                  <a:pt x="0" y="743226"/>
                </a:moveTo>
                <a:lnTo>
                  <a:pt x="743226" y="0"/>
                </a:lnTo>
                <a:lnTo>
                  <a:pt x="956398" y="0"/>
                </a:lnTo>
                <a:lnTo>
                  <a:pt x="956398" y="2014670"/>
                </a:lnTo>
                <a:lnTo>
                  <a:pt x="213172"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19" name="object 19"/>
          <p:cNvSpPr/>
          <p:nvPr/>
        </p:nvSpPr>
        <p:spPr>
          <a:xfrm>
            <a:off x="1770424" y="2174974"/>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20" name="object 20"/>
          <p:cNvSpPr/>
          <p:nvPr/>
        </p:nvSpPr>
        <p:spPr>
          <a:xfrm>
            <a:off x="1983596" y="2918200"/>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21" name="object 21"/>
          <p:cNvSpPr txBox="1"/>
          <p:nvPr/>
        </p:nvSpPr>
        <p:spPr>
          <a:xfrm>
            <a:off x="2820377" y="1813430"/>
            <a:ext cx="3372485" cy="964366"/>
          </a:xfrm>
          <a:prstGeom prst="rect">
            <a:avLst/>
          </a:prstGeom>
        </p:spPr>
        <p:txBody>
          <a:bodyPr vert="horz" wrap="square" lIns="0" tIns="27939" rIns="0" bIns="0" rtlCol="0">
            <a:spAutoFit/>
          </a:bodyPr>
          <a:lstStyle/>
          <a:p>
            <a:pPr marL="1293495" marR="5080">
              <a:lnSpc>
                <a:spcPts val="2850"/>
              </a:lnSpc>
              <a:spcBef>
                <a:spcPts val="219"/>
              </a:spcBef>
            </a:pPr>
            <a:r>
              <a:rPr sz="2400" spc="-5" dirty="0">
                <a:solidFill>
                  <a:srgbClr val="FF0000"/>
                </a:solidFill>
                <a:latin typeface="Arial"/>
                <a:cs typeface="Arial"/>
              </a:rPr>
              <a:t>32x32x3</a:t>
            </a:r>
            <a:r>
              <a:rPr sz="2400" spc="-95" dirty="0">
                <a:solidFill>
                  <a:srgbClr val="FF0000"/>
                </a:solidFill>
                <a:latin typeface="Arial"/>
                <a:cs typeface="Arial"/>
              </a:rPr>
              <a:t> </a:t>
            </a:r>
            <a:r>
              <a:rPr sz="2400" spc="-5" dirty="0">
                <a:solidFill>
                  <a:srgbClr val="FF0000"/>
                </a:solidFill>
                <a:latin typeface="Arial"/>
                <a:cs typeface="Arial"/>
              </a:rPr>
              <a:t>image  </a:t>
            </a:r>
            <a:r>
              <a:rPr sz="2400" spc="-5" dirty="0">
                <a:solidFill>
                  <a:srgbClr val="0000FF"/>
                </a:solidFill>
                <a:latin typeface="Arial"/>
                <a:cs typeface="Arial"/>
              </a:rPr>
              <a:t>5x5x3</a:t>
            </a:r>
            <a:r>
              <a:rPr sz="2400" spc="-20" dirty="0">
                <a:solidFill>
                  <a:srgbClr val="0000FF"/>
                </a:solidFill>
                <a:latin typeface="Arial"/>
                <a:cs typeface="Arial"/>
              </a:rPr>
              <a:t> </a:t>
            </a:r>
            <a:r>
              <a:rPr sz="2400" spc="-5" dirty="0">
                <a:solidFill>
                  <a:srgbClr val="0000FF"/>
                </a:solidFill>
                <a:latin typeface="Arial"/>
                <a:cs typeface="Arial"/>
              </a:rPr>
              <a:t>filter</a:t>
            </a:r>
            <a:endParaRPr sz="2400">
              <a:latin typeface="Arial"/>
              <a:cs typeface="Arial"/>
            </a:endParaRPr>
          </a:p>
          <a:p>
            <a:pPr marL="12700">
              <a:lnSpc>
                <a:spcPts val="1475"/>
              </a:lnSpc>
            </a:pPr>
            <a:r>
              <a:rPr spc="-5" dirty="0">
                <a:latin typeface="Arial"/>
                <a:cs typeface="Arial"/>
              </a:rPr>
              <a:t>32</a:t>
            </a:r>
            <a:endParaRPr>
              <a:latin typeface="Arial"/>
              <a:cs typeface="Arial"/>
            </a:endParaRPr>
          </a:p>
        </p:txBody>
      </p:sp>
      <p:sp>
        <p:nvSpPr>
          <p:cNvPr id="22" name="object 22"/>
          <p:cNvSpPr/>
          <p:nvPr/>
        </p:nvSpPr>
        <p:spPr>
          <a:xfrm>
            <a:off x="2952811" y="1994374"/>
            <a:ext cx="929005" cy="220345"/>
          </a:xfrm>
          <a:custGeom>
            <a:avLst/>
            <a:gdLst/>
            <a:ahLst/>
            <a:cxnLst/>
            <a:rect l="l" t="t" r="r" b="b"/>
            <a:pathLst>
              <a:path w="929005" h="220344">
                <a:moveTo>
                  <a:pt x="928685" y="0"/>
                </a:moveTo>
                <a:lnTo>
                  <a:pt x="0" y="219929"/>
                </a:lnTo>
              </a:path>
            </a:pathLst>
          </a:custGeom>
          <a:ln w="9524">
            <a:solidFill>
              <a:srgbClr val="FF0000"/>
            </a:solidFill>
          </a:ln>
        </p:spPr>
        <p:txBody>
          <a:bodyPr wrap="square" lIns="0" tIns="0" rIns="0" bIns="0" rtlCol="0"/>
          <a:lstStyle/>
          <a:p>
            <a:endParaRPr/>
          </a:p>
        </p:txBody>
      </p:sp>
      <p:sp>
        <p:nvSpPr>
          <p:cNvPr id="23" name="object 23"/>
          <p:cNvSpPr/>
          <p:nvPr/>
        </p:nvSpPr>
        <p:spPr>
          <a:xfrm>
            <a:off x="2910747" y="2198994"/>
            <a:ext cx="45720" cy="31115"/>
          </a:xfrm>
          <a:custGeom>
            <a:avLst/>
            <a:gdLst/>
            <a:ahLst/>
            <a:cxnLst/>
            <a:rect l="l" t="t" r="r" b="b"/>
            <a:pathLst>
              <a:path w="45719" h="31115">
                <a:moveTo>
                  <a:pt x="45687" y="30619"/>
                </a:moveTo>
                <a:lnTo>
                  <a:pt x="0" y="25269"/>
                </a:lnTo>
                <a:lnTo>
                  <a:pt x="38437" y="0"/>
                </a:lnTo>
                <a:lnTo>
                  <a:pt x="45687" y="30619"/>
                </a:lnTo>
                <a:close/>
              </a:path>
            </a:pathLst>
          </a:custGeom>
          <a:solidFill>
            <a:srgbClr val="FF0000"/>
          </a:solidFill>
        </p:spPr>
        <p:txBody>
          <a:bodyPr wrap="square" lIns="0" tIns="0" rIns="0" bIns="0" rtlCol="0"/>
          <a:lstStyle/>
          <a:p>
            <a:endParaRPr/>
          </a:p>
        </p:txBody>
      </p:sp>
      <p:sp>
        <p:nvSpPr>
          <p:cNvPr id="24" name="object 24"/>
          <p:cNvSpPr/>
          <p:nvPr/>
        </p:nvSpPr>
        <p:spPr>
          <a:xfrm>
            <a:off x="2910747" y="2198994"/>
            <a:ext cx="45720" cy="31115"/>
          </a:xfrm>
          <a:custGeom>
            <a:avLst/>
            <a:gdLst/>
            <a:ahLst/>
            <a:cxnLst/>
            <a:rect l="l" t="t" r="r" b="b"/>
            <a:pathLst>
              <a:path w="45719" h="31115">
                <a:moveTo>
                  <a:pt x="38437" y="0"/>
                </a:moveTo>
                <a:lnTo>
                  <a:pt x="0" y="25269"/>
                </a:lnTo>
                <a:lnTo>
                  <a:pt x="45687" y="30619"/>
                </a:lnTo>
                <a:lnTo>
                  <a:pt x="38437" y="0"/>
                </a:lnTo>
                <a:close/>
              </a:path>
            </a:pathLst>
          </a:custGeom>
          <a:ln w="9524">
            <a:solidFill>
              <a:srgbClr val="FF0000"/>
            </a:solidFill>
          </a:ln>
        </p:spPr>
        <p:txBody>
          <a:bodyPr wrap="square" lIns="0" tIns="0" rIns="0" bIns="0" rtlCol="0"/>
          <a:lstStyle/>
          <a:p>
            <a:endParaRPr/>
          </a:p>
        </p:txBody>
      </p:sp>
      <p:sp>
        <p:nvSpPr>
          <p:cNvPr id="25" name="object 25"/>
          <p:cNvSpPr/>
          <p:nvPr/>
        </p:nvSpPr>
        <p:spPr>
          <a:xfrm>
            <a:off x="2639462" y="2477896"/>
            <a:ext cx="1346200" cy="523240"/>
          </a:xfrm>
          <a:custGeom>
            <a:avLst/>
            <a:gdLst/>
            <a:ahLst/>
            <a:cxnLst/>
            <a:rect l="l" t="t" r="r" b="b"/>
            <a:pathLst>
              <a:path w="1346200" h="523239">
                <a:moveTo>
                  <a:pt x="1345632" y="0"/>
                </a:moveTo>
                <a:lnTo>
                  <a:pt x="0" y="523188"/>
                </a:lnTo>
              </a:path>
            </a:pathLst>
          </a:custGeom>
          <a:ln w="9524">
            <a:solidFill>
              <a:srgbClr val="0000FF"/>
            </a:solidFill>
          </a:ln>
        </p:spPr>
        <p:txBody>
          <a:bodyPr wrap="square" lIns="0" tIns="0" rIns="0" bIns="0" rtlCol="0"/>
          <a:lstStyle/>
          <a:p>
            <a:endParaRPr/>
          </a:p>
        </p:txBody>
      </p:sp>
      <p:sp>
        <p:nvSpPr>
          <p:cNvPr id="26" name="object 26"/>
          <p:cNvSpPr/>
          <p:nvPr/>
        </p:nvSpPr>
        <p:spPr>
          <a:xfrm>
            <a:off x="2599177" y="2986423"/>
            <a:ext cx="46355" cy="30480"/>
          </a:xfrm>
          <a:custGeom>
            <a:avLst/>
            <a:gdLst/>
            <a:ahLst/>
            <a:cxnLst/>
            <a:rect l="l" t="t" r="r" b="b"/>
            <a:pathLst>
              <a:path w="46355" h="30480">
                <a:moveTo>
                  <a:pt x="0" y="30327"/>
                </a:moveTo>
                <a:lnTo>
                  <a:pt x="34587" y="0"/>
                </a:lnTo>
                <a:lnTo>
                  <a:pt x="45989" y="29324"/>
                </a:lnTo>
                <a:lnTo>
                  <a:pt x="0" y="30327"/>
                </a:lnTo>
                <a:close/>
              </a:path>
            </a:pathLst>
          </a:custGeom>
          <a:solidFill>
            <a:srgbClr val="0000FF"/>
          </a:solidFill>
        </p:spPr>
        <p:txBody>
          <a:bodyPr wrap="square" lIns="0" tIns="0" rIns="0" bIns="0" rtlCol="0"/>
          <a:lstStyle/>
          <a:p>
            <a:endParaRPr/>
          </a:p>
        </p:txBody>
      </p:sp>
      <p:sp>
        <p:nvSpPr>
          <p:cNvPr id="27" name="object 27"/>
          <p:cNvSpPr/>
          <p:nvPr/>
        </p:nvSpPr>
        <p:spPr>
          <a:xfrm>
            <a:off x="2599177" y="2986423"/>
            <a:ext cx="46355" cy="30480"/>
          </a:xfrm>
          <a:custGeom>
            <a:avLst/>
            <a:gdLst/>
            <a:ahLst/>
            <a:cxnLst/>
            <a:rect l="l" t="t" r="r" b="b"/>
            <a:pathLst>
              <a:path w="46355" h="30480">
                <a:moveTo>
                  <a:pt x="34587" y="0"/>
                </a:moveTo>
                <a:lnTo>
                  <a:pt x="0" y="30327"/>
                </a:lnTo>
                <a:lnTo>
                  <a:pt x="45989" y="29324"/>
                </a:lnTo>
                <a:lnTo>
                  <a:pt x="34587" y="0"/>
                </a:lnTo>
                <a:close/>
              </a:path>
            </a:pathLst>
          </a:custGeom>
          <a:ln w="9524">
            <a:solidFill>
              <a:srgbClr val="0000FF"/>
            </a:solidFill>
          </a:ln>
        </p:spPr>
        <p:txBody>
          <a:bodyPr wrap="square" lIns="0" tIns="0" rIns="0" bIns="0" rtlCol="0"/>
          <a:lstStyle/>
          <a:p>
            <a:endParaRPr/>
          </a:p>
        </p:txBody>
      </p:sp>
      <p:sp>
        <p:nvSpPr>
          <p:cNvPr id="28" name="object 28"/>
          <p:cNvSpPr/>
          <p:nvPr/>
        </p:nvSpPr>
        <p:spPr>
          <a:xfrm>
            <a:off x="4150394" y="3900968"/>
            <a:ext cx="257810" cy="476884"/>
          </a:xfrm>
          <a:custGeom>
            <a:avLst/>
            <a:gdLst/>
            <a:ahLst/>
            <a:cxnLst/>
            <a:rect l="l" t="t" r="r" b="b"/>
            <a:pathLst>
              <a:path w="257810" h="476885">
                <a:moveTo>
                  <a:pt x="257799" y="476524"/>
                </a:moveTo>
                <a:lnTo>
                  <a:pt x="0" y="0"/>
                </a:lnTo>
              </a:path>
            </a:pathLst>
          </a:custGeom>
          <a:ln w="9524">
            <a:solidFill>
              <a:srgbClr val="000000"/>
            </a:solidFill>
          </a:ln>
        </p:spPr>
        <p:txBody>
          <a:bodyPr wrap="square" lIns="0" tIns="0" rIns="0" bIns="0" rtlCol="0"/>
          <a:lstStyle/>
          <a:p>
            <a:endParaRPr/>
          </a:p>
        </p:txBody>
      </p:sp>
      <p:sp>
        <p:nvSpPr>
          <p:cNvPr id="29" name="object 29"/>
          <p:cNvSpPr/>
          <p:nvPr/>
        </p:nvSpPr>
        <p:spPr>
          <a:xfrm>
            <a:off x="4129821" y="3862944"/>
            <a:ext cx="34925" cy="45720"/>
          </a:xfrm>
          <a:custGeom>
            <a:avLst/>
            <a:gdLst/>
            <a:ahLst/>
            <a:cxnLst/>
            <a:rect l="l" t="t" r="r" b="b"/>
            <a:pathLst>
              <a:path w="34925" h="45719">
                <a:moveTo>
                  <a:pt x="6724" y="45499"/>
                </a:moveTo>
                <a:lnTo>
                  <a:pt x="0" y="0"/>
                </a:lnTo>
                <a:lnTo>
                  <a:pt x="34399" y="30524"/>
                </a:lnTo>
                <a:lnTo>
                  <a:pt x="6724" y="45499"/>
                </a:lnTo>
                <a:close/>
              </a:path>
            </a:pathLst>
          </a:custGeom>
          <a:solidFill>
            <a:srgbClr val="000000"/>
          </a:solidFill>
        </p:spPr>
        <p:txBody>
          <a:bodyPr wrap="square" lIns="0" tIns="0" rIns="0" bIns="0" rtlCol="0"/>
          <a:lstStyle/>
          <a:p>
            <a:endParaRPr/>
          </a:p>
        </p:txBody>
      </p:sp>
      <p:sp>
        <p:nvSpPr>
          <p:cNvPr id="30" name="object 30"/>
          <p:cNvSpPr/>
          <p:nvPr/>
        </p:nvSpPr>
        <p:spPr>
          <a:xfrm>
            <a:off x="4129821" y="3862943"/>
            <a:ext cx="34925" cy="45720"/>
          </a:xfrm>
          <a:custGeom>
            <a:avLst/>
            <a:gdLst/>
            <a:ahLst/>
            <a:cxnLst/>
            <a:rect l="l" t="t" r="r" b="b"/>
            <a:pathLst>
              <a:path w="34925" h="45719">
                <a:moveTo>
                  <a:pt x="34399" y="30524"/>
                </a:moveTo>
                <a:lnTo>
                  <a:pt x="0" y="0"/>
                </a:lnTo>
                <a:lnTo>
                  <a:pt x="6724" y="45499"/>
                </a:lnTo>
                <a:lnTo>
                  <a:pt x="34399" y="30524"/>
                </a:lnTo>
                <a:close/>
              </a:path>
            </a:pathLst>
          </a:custGeom>
          <a:ln w="9524">
            <a:solidFill>
              <a:srgbClr val="000000"/>
            </a:solidFill>
          </a:ln>
        </p:spPr>
        <p:txBody>
          <a:bodyPr wrap="square" lIns="0" tIns="0" rIns="0" bIns="0" rtlCol="0"/>
          <a:lstStyle/>
          <a:p>
            <a:endParaRPr/>
          </a:p>
        </p:txBody>
      </p:sp>
      <p:sp>
        <p:nvSpPr>
          <p:cNvPr id="31" name="object 31"/>
          <p:cNvSpPr txBox="1"/>
          <p:nvPr/>
        </p:nvSpPr>
        <p:spPr>
          <a:xfrm>
            <a:off x="1681926"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
        <p:nvSpPr>
          <p:cNvPr id="32" name="object 32"/>
          <p:cNvSpPr txBox="1"/>
          <p:nvPr/>
        </p:nvSpPr>
        <p:spPr>
          <a:xfrm>
            <a:off x="4463941" y="4276099"/>
            <a:ext cx="4213225" cy="1109980"/>
          </a:xfrm>
          <a:prstGeom prst="rect">
            <a:avLst/>
          </a:prstGeom>
        </p:spPr>
        <p:txBody>
          <a:bodyPr vert="horz" wrap="square" lIns="0" tIns="0" rIns="0" bIns="0" rtlCol="0">
            <a:spAutoFit/>
          </a:bodyPr>
          <a:lstStyle/>
          <a:p>
            <a:pPr marL="12700">
              <a:lnSpc>
                <a:spcPts val="2090"/>
              </a:lnSpc>
            </a:pPr>
            <a:r>
              <a:rPr b="1" dirty="0">
                <a:latin typeface="Arial"/>
                <a:cs typeface="Arial"/>
              </a:rPr>
              <a:t>1</a:t>
            </a:r>
            <a:r>
              <a:rPr b="1" spc="-10" dirty="0">
                <a:latin typeface="Arial"/>
                <a:cs typeface="Arial"/>
              </a:rPr>
              <a:t> </a:t>
            </a:r>
            <a:r>
              <a:rPr b="1" spc="-5" dirty="0">
                <a:latin typeface="Arial"/>
                <a:cs typeface="Arial"/>
              </a:rPr>
              <a:t>number:</a:t>
            </a:r>
            <a:endParaRPr>
              <a:latin typeface="Arial"/>
              <a:cs typeface="Arial"/>
            </a:endParaRPr>
          </a:p>
          <a:p>
            <a:pPr marL="12700" marR="5080">
              <a:lnSpc>
                <a:spcPct val="100699"/>
              </a:lnSpc>
            </a:pPr>
            <a:r>
              <a:rPr spc="-5" dirty="0">
                <a:latin typeface="Arial"/>
                <a:cs typeface="Arial"/>
              </a:rPr>
              <a:t>the </a:t>
            </a:r>
            <a:r>
              <a:rPr dirty="0">
                <a:latin typeface="Arial"/>
                <a:cs typeface="Arial"/>
              </a:rPr>
              <a:t>result </a:t>
            </a:r>
            <a:r>
              <a:rPr spc="-5" dirty="0">
                <a:latin typeface="Arial"/>
                <a:cs typeface="Arial"/>
              </a:rPr>
              <a:t>of taking </a:t>
            </a:r>
            <a:r>
              <a:rPr dirty="0">
                <a:latin typeface="Arial"/>
                <a:cs typeface="Arial"/>
              </a:rPr>
              <a:t>a </a:t>
            </a:r>
            <a:r>
              <a:rPr spc="-5" dirty="0">
                <a:latin typeface="Arial"/>
                <a:cs typeface="Arial"/>
              </a:rPr>
              <a:t>dot product between  the filter and this part of the</a:t>
            </a:r>
            <a:r>
              <a:rPr spc="-30" dirty="0">
                <a:latin typeface="Arial"/>
                <a:cs typeface="Arial"/>
              </a:rPr>
              <a:t> </a:t>
            </a:r>
            <a:r>
              <a:rPr spc="-5" dirty="0">
                <a:latin typeface="Arial"/>
                <a:cs typeface="Arial"/>
              </a:rPr>
              <a:t>image</a:t>
            </a:r>
            <a:endParaRPr>
              <a:latin typeface="Arial"/>
              <a:cs typeface="Arial"/>
            </a:endParaRPr>
          </a:p>
          <a:p>
            <a:pPr marL="12700">
              <a:spcBef>
                <a:spcPts val="15"/>
              </a:spcBef>
            </a:pPr>
            <a:r>
              <a:rPr dirty="0">
                <a:latin typeface="Arial"/>
                <a:cs typeface="Arial"/>
              </a:rPr>
              <a:t>(i.e. </a:t>
            </a:r>
            <a:r>
              <a:rPr spc="-5" dirty="0">
                <a:latin typeface="Arial"/>
                <a:cs typeface="Arial"/>
              </a:rPr>
              <a:t>5*5*3 </a:t>
            </a:r>
            <a:r>
              <a:rPr dirty="0">
                <a:latin typeface="Arial"/>
                <a:cs typeface="Arial"/>
              </a:rPr>
              <a:t>= </a:t>
            </a:r>
            <a:r>
              <a:rPr spc="-5" dirty="0">
                <a:latin typeface="Arial"/>
                <a:cs typeface="Arial"/>
              </a:rPr>
              <a:t>75-dimensional dot</a:t>
            </a:r>
            <a:r>
              <a:rPr spc="-80" dirty="0">
                <a:latin typeface="Arial"/>
                <a:cs typeface="Arial"/>
              </a:rPr>
              <a:t> </a:t>
            </a:r>
            <a:r>
              <a:rPr spc="-5" dirty="0">
                <a:latin typeface="Arial"/>
                <a:cs typeface="Arial"/>
              </a:rPr>
              <a:t>product)</a:t>
            </a:r>
            <a:endParaRPr>
              <a:latin typeface="Arial"/>
              <a:cs typeface="Arial"/>
            </a:endParaRPr>
          </a:p>
        </p:txBody>
      </p:sp>
      <p:sp>
        <p:nvSpPr>
          <p:cNvPr id="33" name="object 33"/>
          <p:cNvSpPr txBox="1"/>
          <p:nvPr/>
        </p:nvSpPr>
        <p:spPr>
          <a:xfrm>
            <a:off x="2456075" y="4560506"/>
            <a:ext cx="280035" cy="269304"/>
          </a:xfrm>
          <a:prstGeom prst="rect">
            <a:avLst/>
          </a:prstGeom>
        </p:spPr>
        <p:txBody>
          <a:bodyPr vert="horz" wrap="square" lIns="0" tIns="0" rIns="0" bIns="0" rtlCol="0">
            <a:spAutoFit/>
          </a:bodyPr>
          <a:lstStyle/>
          <a:p>
            <a:pPr marL="12700">
              <a:lnSpc>
                <a:spcPts val="2090"/>
              </a:lnSpc>
            </a:pPr>
            <a:r>
              <a:rPr spc="-5" dirty="0">
                <a:latin typeface="Arial"/>
                <a:cs typeface="Arial"/>
              </a:rPr>
              <a:t>32</a:t>
            </a:r>
            <a:endParaRPr>
              <a:latin typeface="Arial"/>
              <a:cs typeface="Arial"/>
            </a:endParaRPr>
          </a:p>
        </p:txBody>
      </p:sp>
      <p:sp>
        <p:nvSpPr>
          <p:cNvPr id="34" name="object 34"/>
          <p:cNvSpPr txBox="1"/>
          <p:nvPr/>
        </p:nvSpPr>
        <p:spPr>
          <a:xfrm>
            <a:off x="1785464" y="4952135"/>
            <a:ext cx="153035" cy="269304"/>
          </a:xfrm>
          <a:prstGeom prst="rect">
            <a:avLst/>
          </a:prstGeom>
        </p:spPr>
        <p:txBody>
          <a:bodyPr vert="horz" wrap="square" lIns="0" tIns="0" rIns="0" bIns="0" rtlCol="0">
            <a:spAutoFit/>
          </a:bodyPr>
          <a:lstStyle/>
          <a:p>
            <a:pPr marL="12700">
              <a:lnSpc>
                <a:spcPts val="2090"/>
              </a:lnSpc>
            </a:pPr>
            <a:r>
              <a:rPr dirty="0">
                <a:latin typeface="Arial"/>
                <a:cs typeface="Arial"/>
              </a:rPr>
              <a:t>3</a:t>
            </a:r>
            <a:endParaRPr>
              <a:latin typeface="Arial"/>
              <a:cs typeface="Arial"/>
            </a:endParaRPr>
          </a:p>
        </p:txBody>
      </p:sp>
    </p:spTree>
    <p:extLst>
      <p:ext uri="{BB962C8B-B14F-4D97-AF65-F5344CB8AC3E}">
        <p14:creationId xmlns:p14="http://schemas.microsoft.com/office/powerpoint/2010/main" val="23967904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38048" y="888593"/>
            <a:ext cx="5187950" cy="751488"/>
          </a:xfrm>
          <a:prstGeom prst="rect">
            <a:avLst/>
          </a:prstGeom>
        </p:spPr>
        <p:txBody>
          <a:bodyPr vert="horz" wrap="square" lIns="0" tIns="12700" rIns="0" bIns="0" rtlCol="0" anchor="ctr">
            <a:spAutoFit/>
          </a:bodyPr>
          <a:lstStyle/>
          <a:p>
            <a:pPr marL="12700">
              <a:spcBef>
                <a:spcPts val="100"/>
              </a:spcBef>
            </a:pPr>
            <a:r>
              <a:rPr sz="2400" spc="-5" dirty="0"/>
              <a:t>The brain/neuron </a:t>
            </a:r>
            <a:r>
              <a:rPr sz="2400" dirty="0"/>
              <a:t>view </a:t>
            </a:r>
            <a:r>
              <a:rPr sz="2400" spc="-5" dirty="0"/>
              <a:t>of CONV</a:t>
            </a:r>
            <a:r>
              <a:rPr sz="2400" spc="-95" dirty="0"/>
              <a:t> </a:t>
            </a:r>
            <a:r>
              <a:rPr sz="2400" spc="-5" dirty="0"/>
              <a:t>Layer</a:t>
            </a:r>
            <a:endParaRPr sz="2400"/>
          </a:p>
        </p:txBody>
      </p:sp>
      <p:sp>
        <p:nvSpPr>
          <p:cNvPr id="3" name="object 3"/>
          <p:cNvSpPr/>
          <p:nvPr/>
        </p:nvSpPr>
        <p:spPr>
          <a:xfrm>
            <a:off x="2186948" y="3297669"/>
            <a:ext cx="132080" cy="663575"/>
          </a:xfrm>
          <a:custGeom>
            <a:avLst/>
            <a:gdLst/>
            <a:ahLst/>
            <a:cxnLst/>
            <a:rect l="l" t="t" r="r" b="b"/>
            <a:pathLst>
              <a:path w="132079" h="663575">
                <a:moveTo>
                  <a:pt x="0" y="0"/>
                </a:moveTo>
                <a:lnTo>
                  <a:pt x="131602" y="0"/>
                </a:lnTo>
                <a:lnTo>
                  <a:pt x="131602" y="663201"/>
                </a:lnTo>
                <a:lnTo>
                  <a:pt x="0" y="663201"/>
                </a:lnTo>
                <a:lnTo>
                  <a:pt x="0" y="0"/>
                </a:lnTo>
                <a:close/>
              </a:path>
            </a:pathLst>
          </a:custGeom>
          <a:solidFill>
            <a:srgbClr val="C8DAF7"/>
          </a:solidFill>
        </p:spPr>
        <p:txBody>
          <a:bodyPr wrap="square" lIns="0" tIns="0" rIns="0" bIns="0" rtlCol="0"/>
          <a:lstStyle/>
          <a:p>
            <a:endParaRPr/>
          </a:p>
        </p:txBody>
      </p:sp>
      <p:sp>
        <p:nvSpPr>
          <p:cNvPr id="4" name="object 4"/>
          <p:cNvSpPr/>
          <p:nvPr/>
        </p:nvSpPr>
        <p:spPr>
          <a:xfrm>
            <a:off x="2318550" y="3146972"/>
            <a:ext cx="151130" cy="814069"/>
          </a:xfrm>
          <a:custGeom>
            <a:avLst/>
            <a:gdLst/>
            <a:ahLst/>
            <a:cxnLst/>
            <a:rect l="l" t="t" r="r" b="b"/>
            <a:pathLst>
              <a:path w="151130" h="814069">
                <a:moveTo>
                  <a:pt x="0" y="813898"/>
                </a:moveTo>
                <a:lnTo>
                  <a:pt x="0" y="150697"/>
                </a:lnTo>
                <a:lnTo>
                  <a:pt x="150697" y="0"/>
                </a:lnTo>
                <a:lnTo>
                  <a:pt x="150697" y="663198"/>
                </a:lnTo>
                <a:lnTo>
                  <a:pt x="0" y="813898"/>
                </a:lnTo>
                <a:close/>
              </a:path>
            </a:pathLst>
          </a:custGeom>
          <a:solidFill>
            <a:srgbClr val="A0AEC6"/>
          </a:solidFill>
        </p:spPr>
        <p:txBody>
          <a:bodyPr wrap="square" lIns="0" tIns="0" rIns="0" bIns="0" rtlCol="0"/>
          <a:lstStyle/>
          <a:p>
            <a:endParaRPr/>
          </a:p>
        </p:txBody>
      </p:sp>
      <p:sp>
        <p:nvSpPr>
          <p:cNvPr id="5" name="object 5"/>
          <p:cNvSpPr/>
          <p:nvPr/>
        </p:nvSpPr>
        <p:spPr>
          <a:xfrm>
            <a:off x="2186950" y="3146970"/>
            <a:ext cx="282575" cy="151130"/>
          </a:xfrm>
          <a:custGeom>
            <a:avLst/>
            <a:gdLst/>
            <a:ahLst/>
            <a:cxnLst/>
            <a:rect l="l" t="t" r="r" b="b"/>
            <a:pathLst>
              <a:path w="282575" h="151130">
                <a:moveTo>
                  <a:pt x="131602" y="150697"/>
                </a:moveTo>
                <a:lnTo>
                  <a:pt x="0" y="150697"/>
                </a:lnTo>
                <a:lnTo>
                  <a:pt x="150697" y="0"/>
                </a:lnTo>
                <a:lnTo>
                  <a:pt x="282299" y="0"/>
                </a:lnTo>
                <a:lnTo>
                  <a:pt x="131602" y="150697"/>
                </a:lnTo>
                <a:close/>
              </a:path>
            </a:pathLst>
          </a:custGeom>
          <a:solidFill>
            <a:srgbClr val="D3E1F9"/>
          </a:solidFill>
        </p:spPr>
        <p:txBody>
          <a:bodyPr wrap="square" lIns="0" tIns="0" rIns="0" bIns="0" rtlCol="0"/>
          <a:lstStyle/>
          <a:p>
            <a:endParaRPr/>
          </a:p>
        </p:txBody>
      </p:sp>
      <p:sp>
        <p:nvSpPr>
          <p:cNvPr id="6" name="object 6"/>
          <p:cNvSpPr/>
          <p:nvPr/>
        </p:nvSpPr>
        <p:spPr>
          <a:xfrm>
            <a:off x="2186950" y="3146972"/>
            <a:ext cx="282575" cy="814069"/>
          </a:xfrm>
          <a:custGeom>
            <a:avLst/>
            <a:gdLst/>
            <a:ahLst/>
            <a:cxnLst/>
            <a:rect l="l" t="t" r="r" b="b"/>
            <a:pathLst>
              <a:path w="282575" h="814069">
                <a:moveTo>
                  <a:pt x="0" y="150697"/>
                </a:moveTo>
                <a:lnTo>
                  <a:pt x="150697" y="0"/>
                </a:lnTo>
                <a:lnTo>
                  <a:pt x="282299" y="0"/>
                </a:lnTo>
                <a:lnTo>
                  <a:pt x="282299" y="663198"/>
                </a:lnTo>
                <a:lnTo>
                  <a:pt x="131602" y="813898"/>
                </a:lnTo>
                <a:lnTo>
                  <a:pt x="0" y="813898"/>
                </a:lnTo>
                <a:lnTo>
                  <a:pt x="0" y="150697"/>
                </a:lnTo>
                <a:close/>
              </a:path>
            </a:pathLst>
          </a:custGeom>
          <a:ln w="19049">
            <a:solidFill>
              <a:srgbClr val="000000"/>
            </a:solidFill>
          </a:ln>
        </p:spPr>
        <p:txBody>
          <a:bodyPr wrap="square" lIns="0" tIns="0" rIns="0" bIns="0" rtlCol="0"/>
          <a:lstStyle/>
          <a:p>
            <a:endParaRPr/>
          </a:p>
        </p:txBody>
      </p:sp>
      <p:sp>
        <p:nvSpPr>
          <p:cNvPr id="7" name="object 7"/>
          <p:cNvSpPr/>
          <p:nvPr/>
        </p:nvSpPr>
        <p:spPr>
          <a:xfrm>
            <a:off x="2186950" y="3146970"/>
            <a:ext cx="282575" cy="151130"/>
          </a:xfrm>
          <a:custGeom>
            <a:avLst/>
            <a:gdLst/>
            <a:ahLst/>
            <a:cxnLst/>
            <a:rect l="l" t="t" r="r" b="b"/>
            <a:pathLst>
              <a:path w="282575" h="151130">
                <a:moveTo>
                  <a:pt x="0" y="150697"/>
                </a:moveTo>
                <a:lnTo>
                  <a:pt x="131602" y="150697"/>
                </a:lnTo>
                <a:lnTo>
                  <a:pt x="282299" y="0"/>
                </a:lnTo>
              </a:path>
            </a:pathLst>
          </a:custGeom>
          <a:ln w="19049">
            <a:solidFill>
              <a:srgbClr val="000000"/>
            </a:solidFill>
          </a:ln>
        </p:spPr>
        <p:txBody>
          <a:bodyPr wrap="square" lIns="0" tIns="0" rIns="0" bIns="0" rtlCol="0"/>
          <a:lstStyle/>
          <a:p>
            <a:endParaRPr/>
          </a:p>
        </p:txBody>
      </p:sp>
      <p:sp>
        <p:nvSpPr>
          <p:cNvPr id="8" name="object 8"/>
          <p:cNvSpPr/>
          <p:nvPr/>
        </p:nvSpPr>
        <p:spPr>
          <a:xfrm>
            <a:off x="2318550" y="3297669"/>
            <a:ext cx="0" cy="663575"/>
          </a:xfrm>
          <a:custGeom>
            <a:avLst/>
            <a:gdLst/>
            <a:ahLst/>
            <a:cxnLst/>
            <a:rect l="l" t="t" r="r" b="b"/>
            <a:pathLst>
              <a:path h="663575">
                <a:moveTo>
                  <a:pt x="0" y="0"/>
                </a:moveTo>
                <a:lnTo>
                  <a:pt x="0" y="663201"/>
                </a:lnTo>
              </a:path>
            </a:pathLst>
          </a:custGeom>
          <a:ln w="19049">
            <a:solidFill>
              <a:srgbClr val="000000"/>
            </a:solidFill>
          </a:ln>
        </p:spPr>
        <p:txBody>
          <a:bodyPr wrap="square" lIns="0" tIns="0" rIns="0" bIns="0" rtlCol="0"/>
          <a:lstStyle/>
          <a:p>
            <a:endParaRPr/>
          </a:p>
        </p:txBody>
      </p:sp>
      <p:sp>
        <p:nvSpPr>
          <p:cNvPr id="9" name="object 9"/>
          <p:cNvSpPr/>
          <p:nvPr/>
        </p:nvSpPr>
        <p:spPr>
          <a:xfrm>
            <a:off x="3783197" y="3412771"/>
            <a:ext cx="282575" cy="282575"/>
          </a:xfrm>
          <a:custGeom>
            <a:avLst/>
            <a:gdLst/>
            <a:ahLst/>
            <a:cxnLst/>
            <a:rect l="l" t="t" r="r" b="b"/>
            <a:pathLst>
              <a:path w="282575" h="282575">
                <a:moveTo>
                  <a:pt x="141149" y="282299"/>
                </a:moveTo>
                <a:lnTo>
                  <a:pt x="96535" y="275103"/>
                </a:lnTo>
                <a:lnTo>
                  <a:pt x="57788" y="255064"/>
                </a:lnTo>
                <a:lnTo>
                  <a:pt x="27233" y="224508"/>
                </a:lnTo>
                <a:lnTo>
                  <a:pt x="7195" y="185762"/>
                </a:lnTo>
                <a:lnTo>
                  <a:pt x="0" y="141149"/>
                </a:lnTo>
                <a:lnTo>
                  <a:pt x="7195" y="96537"/>
                </a:lnTo>
                <a:lnTo>
                  <a:pt x="27233" y="57790"/>
                </a:lnTo>
                <a:lnTo>
                  <a:pt x="57788" y="27235"/>
                </a:lnTo>
                <a:lnTo>
                  <a:pt x="96535" y="7196"/>
                </a:lnTo>
                <a:lnTo>
                  <a:pt x="141149" y="0"/>
                </a:lnTo>
                <a:lnTo>
                  <a:pt x="168815" y="2737"/>
                </a:lnTo>
                <a:lnTo>
                  <a:pt x="219456" y="23719"/>
                </a:lnTo>
                <a:lnTo>
                  <a:pt x="258579" y="62849"/>
                </a:lnTo>
                <a:lnTo>
                  <a:pt x="279561" y="113490"/>
                </a:lnTo>
                <a:lnTo>
                  <a:pt x="282299" y="141149"/>
                </a:lnTo>
                <a:lnTo>
                  <a:pt x="275103" y="185762"/>
                </a:lnTo>
                <a:lnTo>
                  <a:pt x="255065" y="224508"/>
                </a:lnTo>
                <a:lnTo>
                  <a:pt x="224510" y="255064"/>
                </a:lnTo>
                <a:lnTo>
                  <a:pt x="185763" y="275103"/>
                </a:lnTo>
                <a:lnTo>
                  <a:pt x="141149" y="282299"/>
                </a:lnTo>
                <a:close/>
              </a:path>
            </a:pathLst>
          </a:custGeom>
          <a:solidFill>
            <a:srgbClr val="C8DAF7"/>
          </a:solidFill>
        </p:spPr>
        <p:txBody>
          <a:bodyPr wrap="square" lIns="0" tIns="0" rIns="0" bIns="0" rtlCol="0"/>
          <a:lstStyle/>
          <a:p>
            <a:endParaRPr/>
          </a:p>
        </p:txBody>
      </p:sp>
      <p:sp>
        <p:nvSpPr>
          <p:cNvPr id="10" name="object 10"/>
          <p:cNvSpPr/>
          <p:nvPr/>
        </p:nvSpPr>
        <p:spPr>
          <a:xfrm>
            <a:off x="3783197" y="3412771"/>
            <a:ext cx="282575" cy="282575"/>
          </a:xfrm>
          <a:custGeom>
            <a:avLst/>
            <a:gdLst/>
            <a:ahLst/>
            <a:cxnLst/>
            <a:rect l="l" t="t" r="r" b="b"/>
            <a:pathLst>
              <a:path w="282575" h="282575">
                <a:moveTo>
                  <a:pt x="0" y="141149"/>
                </a:moveTo>
                <a:lnTo>
                  <a:pt x="7195" y="96537"/>
                </a:lnTo>
                <a:lnTo>
                  <a:pt x="27233" y="57790"/>
                </a:lnTo>
                <a:lnTo>
                  <a:pt x="57788" y="27235"/>
                </a:lnTo>
                <a:lnTo>
                  <a:pt x="96535" y="7196"/>
                </a:lnTo>
                <a:lnTo>
                  <a:pt x="141149" y="0"/>
                </a:lnTo>
                <a:lnTo>
                  <a:pt x="195164" y="10746"/>
                </a:lnTo>
                <a:lnTo>
                  <a:pt x="240949" y="41349"/>
                </a:lnTo>
                <a:lnTo>
                  <a:pt x="271552" y="87143"/>
                </a:lnTo>
                <a:lnTo>
                  <a:pt x="282299" y="141149"/>
                </a:lnTo>
                <a:lnTo>
                  <a:pt x="275103" y="185762"/>
                </a:lnTo>
                <a:lnTo>
                  <a:pt x="255065" y="224508"/>
                </a:lnTo>
                <a:lnTo>
                  <a:pt x="224510" y="255064"/>
                </a:lnTo>
                <a:lnTo>
                  <a:pt x="185763" y="275103"/>
                </a:lnTo>
                <a:lnTo>
                  <a:pt x="141149" y="282299"/>
                </a:lnTo>
                <a:lnTo>
                  <a:pt x="96535" y="275103"/>
                </a:lnTo>
                <a:lnTo>
                  <a:pt x="57788" y="255064"/>
                </a:lnTo>
                <a:lnTo>
                  <a:pt x="27233" y="224508"/>
                </a:lnTo>
                <a:lnTo>
                  <a:pt x="7195" y="185762"/>
                </a:lnTo>
                <a:lnTo>
                  <a:pt x="0" y="141149"/>
                </a:lnTo>
                <a:close/>
              </a:path>
            </a:pathLst>
          </a:custGeom>
          <a:ln w="19049">
            <a:solidFill>
              <a:srgbClr val="000000"/>
            </a:solidFill>
          </a:ln>
        </p:spPr>
        <p:txBody>
          <a:bodyPr wrap="square" lIns="0" tIns="0" rIns="0" bIns="0" rtlCol="0"/>
          <a:lstStyle/>
          <a:p>
            <a:endParaRPr/>
          </a:p>
        </p:txBody>
      </p:sp>
      <p:sp>
        <p:nvSpPr>
          <p:cNvPr id="11" name="object 11"/>
          <p:cNvSpPr/>
          <p:nvPr/>
        </p:nvSpPr>
        <p:spPr>
          <a:xfrm>
            <a:off x="2293698" y="3553921"/>
            <a:ext cx="1489710" cy="399415"/>
          </a:xfrm>
          <a:custGeom>
            <a:avLst/>
            <a:gdLst/>
            <a:ahLst/>
            <a:cxnLst/>
            <a:rect l="l" t="t" r="r" b="b"/>
            <a:pathLst>
              <a:path w="1489710" h="399414">
                <a:moveTo>
                  <a:pt x="0" y="398999"/>
                </a:moveTo>
                <a:lnTo>
                  <a:pt x="1489496" y="0"/>
                </a:lnTo>
              </a:path>
            </a:pathLst>
          </a:custGeom>
          <a:ln w="19049">
            <a:solidFill>
              <a:srgbClr val="000000"/>
            </a:solidFill>
          </a:ln>
        </p:spPr>
        <p:txBody>
          <a:bodyPr wrap="square" lIns="0" tIns="0" rIns="0" bIns="0" rtlCol="0"/>
          <a:lstStyle/>
          <a:p>
            <a:endParaRPr/>
          </a:p>
        </p:txBody>
      </p:sp>
      <p:sp>
        <p:nvSpPr>
          <p:cNvPr id="12" name="object 12"/>
          <p:cNvSpPr/>
          <p:nvPr/>
        </p:nvSpPr>
        <p:spPr>
          <a:xfrm>
            <a:off x="2313200" y="3316620"/>
            <a:ext cx="1470025" cy="237490"/>
          </a:xfrm>
          <a:custGeom>
            <a:avLst/>
            <a:gdLst/>
            <a:ahLst/>
            <a:cxnLst/>
            <a:rect l="l" t="t" r="r" b="b"/>
            <a:pathLst>
              <a:path w="1470025" h="237489">
                <a:moveTo>
                  <a:pt x="0" y="0"/>
                </a:moveTo>
                <a:lnTo>
                  <a:pt x="1469997" y="237299"/>
                </a:lnTo>
              </a:path>
            </a:pathLst>
          </a:custGeom>
          <a:ln w="19049">
            <a:solidFill>
              <a:srgbClr val="000000"/>
            </a:solidFill>
          </a:ln>
        </p:spPr>
        <p:txBody>
          <a:bodyPr wrap="square" lIns="0" tIns="0" rIns="0" bIns="0" rtlCol="0"/>
          <a:lstStyle/>
          <a:p>
            <a:endParaRPr/>
          </a:p>
        </p:txBody>
      </p:sp>
      <p:sp>
        <p:nvSpPr>
          <p:cNvPr id="13" name="object 13"/>
          <p:cNvSpPr/>
          <p:nvPr/>
        </p:nvSpPr>
        <p:spPr>
          <a:xfrm>
            <a:off x="2449400" y="3167222"/>
            <a:ext cx="1334135" cy="386715"/>
          </a:xfrm>
          <a:custGeom>
            <a:avLst/>
            <a:gdLst/>
            <a:ahLst/>
            <a:cxnLst/>
            <a:rect l="l" t="t" r="r" b="b"/>
            <a:pathLst>
              <a:path w="1334135" h="386714">
                <a:moveTo>
                  <a:pt x="0" y="0"/>
                </a:moveTo>
                <a:lnTo>
                  <a:pt x="1333797" y="386699"/>
                </a:lnTo>
              </a:path>
            </a:pathLst>
          </a:custGeom>
          <a:ln w="19049">
            <a:solidFill>
              <a:srgbClr val="000000"/>
            </a:solidFill>
          </a:ln>
        </p:spPr>
        <p:txBody>
          <a:bodyPr wrap="square" lIns="0" tIns="0" rIns="0" bIns="0" rtlCol="0"/>
          <a:lstStyle/>
          <a:p>
            <a:endParaRPr/>
          </a:p>
        </p:txBody>
      </p:sp>
      <p:sp>
        <p:nvSpPr>
          <p:cNvPr id="14" name="object 14"/>
          <p:cNvSpPr/>
          <p:nvPr/>
        </p:nvSpPr>
        <p:spPr>
          <a:xfrm>
            <a:off x="2475498" y="3553919"/>
            <a:ext cx="1308100" cy="250190"/>
          </a:xfrm>
          <a:custGeom>
            <a:avLst/>
            <a:gdLst/>
            <a:ahLst/>
            <a:cxnLst/>
            <a:rect l="l" t="t" r="r" b="b"/>
            <a:pathLst>
              <a:path w="1308100" h="250189">
                <a:moveTo>
                  <a:pt x="0" y="249599"/>
                </a:moveTo>
                <a:lnTo>
                  <a:pt x="1307697" y="0"/>
                </a:lnTo>
              </a:path>
            </a:pathLst>
          </a:custGeom>
          <a:ln w="19049">
            <a:solidFill>
              <a:srgbClr val="000000"/>
            </a:solidFill>
          </a:ln>
        </p:spPr>
        <p:txBody>
          <a:bodyPr wrap="square" lIns="0" tIns="0" rIns="0" bIns="0" rtlCol="0"/>
          <a:lstStyle/>
          <a:p>
            <a:endParaRPr/>
          </a:p>
        </p:txBody>
      </p:sp>
      <p:sp>
        <p:nvSpPr>
          <p:cNvPr id="15" name="object 15"/>
          <p:cNvSpPr/>
          <p:nvPr/>
        </p:nvSpPr>
        <p:spPr>
          <a:xfrm>
            <a:off x="1770424" y="2918200"/>
            <a:ext cx="213360" cy="2014855"/>
          </a:xfrm>
          <a:custGeom>
            <a:avLst/>
            <a:gdLst/>
            <a:ahLst/>
            <a:cxnLst/>
            <a:rect l="l" t="t" r="r" b="b"/>
            <a:pathLst>
              <a:path w="213359" h="2014854">
                <a:moveTo>
                  <a:pt x="0" y="0"/>
                </a:moveTo>
                <a:lnTo>
                  <a:pt x="213172" y="0"/>
                </a:lnTo>
                <a:lnTo>
                  <a:pt x="213172" y="2014668"/>
                </a:lnTo>
                <a:lnTo>
                  <a:pt x="0" y="2014668"/>
                </a:lnTo>
                <a:lnTo>
                  <a:pt x="0" y="0"/>
                </a:lnTo>
                <a:close/>
              </a:path>
            </a:pathLst>
          </a:custGeom>
          <a:solidFill>
            <a:srgbClr val="F4CCCC">
              <a:alpha val="51919"/>
            </a:srgbClr>
          </a:solidFill>
        </p:spPr>
        <p:txBody>
          <a:bodyPr wrap="square" lIns="0" tIns="0" rIns="0" bIns="0" rtlCol="0"/>
          <a:lstStyle/>
          <a:p>
            <a:endParaRPr/>
          </a:p>
        </p:txBody>
      </p:sp>
      <p:sp>
        <p:nvSpPr>
          <p:cNvPr id="16" name="object 16"/>
          <p:cNvSpPr/>
          <p:nvPr/>
        </p:nvSpPr>
        <p:spPr>
          <a:xfrm>
            <a:off x="1983598" y="2174972"/>
            <a:ext cx="743585" cy="2758440"/>
          </a:xfrm>
          <a:custGeom>
            <a:avLst/>
            <a:gdLst/>
            <a:ahLst/>
            <a:cxnLst/>
            <a:rect l="l" t="t" r="r" b="b"/>
            <a:pathLst>
              <a:path w="743585" h="2758440">
                <a:moveTo>
                  <a:pt x="0" y="2757894"/>
                </a:moveTo>
                <a:lnTo>
                  <a:pt x="0" y="743226"/>
                </a:lnTo>
                <a:lnTo>
                  <a:pt x="743226" y="0"/>
                </a:lnTo>
                <a:lnTo>
                  <a:pt x="743226" y="2014670"/>
                </a:lnTo>
                <a:lnTo>
                  <a:pt x="0" y="2757894"/>
                </a:lnTo>
                <a:close/>
              </a:path>
            </a:pathLst>
          </a:custGeom>
          <a:solidFill>
            <a:srgbClr val="C3A3A3">
              <a:alpha val="51919"/>
            </a:srgbClr>
          </a:solidFill>
        </p:spPr>
        <p:txBody>
          <a:bodyPr wrap="square" lIns="0" tIns="0" rIns="0" bIns="0" rtlCol="0"/>
          <a:lstStyle/>
          <a:p>
            <a:endParaRPr/>
          </a:p>
        </p:txBody>
      </p:sp>
      <p:sp>
        <p:nvSpPr>
          <p:cNvPr id="17" name="object 17"/>
          <p:cNvSpPr/>
          <p:nvPr/>
        </p:nvSpPr>
        <p:spPr>
          <a:xfrm>
            <a:off x="1770424" y="2174974"/>
            <a:ext cx="956944" cy="743585"/>
          </a:xfrm>
          <a:custGeom>
            <a:avLst/>
            <a:gdLst/>
            <a:ahLst/>
            <a:cxnLst/>
            <a:rect l="l" t="t" r="r" b="b"/>
            <a:pathLst>
              <a:path w="956944" h="743585">
                <a:moveTo>
                  <a:pt x="213172" y="743226"/>
                </a:moveTo>
                <a:lnTo>
                  <a:pt x="0" y="743226"/>
                </a:lnTo>
                <a:lnTo>
                  <a:pt x="743226" y="0"/>
                </a:lnTo>
                <a:lnTo>
                  <a:pt x="956398" y="0"/>
                </a:lnTo>
                <a:lnTo>
                  <a:pt x="213172" y="743226"/>
                </a:lnTo>
                <a:close/>
              </a:path>
            </a:pathLst>
          </a:custGeom>
          <a:solidFill>
            <a:srgbClr val="F6D6D6">
              <a:alpha val="51919"/>
            </a:srgbClr>
          </a:solidFill>
        </p:spPr>
        <p:txBody>
          <a:bodyPr wrap="square" lIns="0" tIns="0" rIns="0" bIns="0" rtlCol="0"/>
          <a:lstStyle/>
          <a:p>
            <a:endParaRPr/>
          </a:p>
        </p:txBody>
      </p:sp>
      <p:sp>
        <p:nvSpPr>
          <p:cNvPr id="18" name="object 18"/>
          <p:cNvSpPr/>
          <p:nvPr/>
        </p:nvSpPr>
        <p:spPr>
          <a:xfrm>
            <a:off x="1770424" y="2174972"/>
            <a:ext cx="956944" cy="2758440"/>
          </a:xfrm>
          <a:custGeom>
            <a:avLst/>
            <a:gdLst/>
            <a:ahLst/>
            <a:cxnLst/>
            <a:rect l="l" t="t" r="r" b="b"/>
            <a:pathLst>
              <a:path w="956944" h="2758440">
                <a:moveTo>
                  <a:pt x="0" y="743226"/>
                </a:moveTo>
                <a:lnTo>
                  <a:pt x="743226" y="0"/>
                </a:lnTo>
                <a:lnTo>
                  <a:pt x="956398" y="0"/>
                </a:lnTo>
                <a:lnTo>
                  <a:pt x="956398" y="2014670"/>
                </a:lnTo>
                <a:lnTo>
                  <a:pt x="213172"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19" name="object 19"/>
          <p:cNvSpPr/>
          <p:nvPr/>
        </p:nvSpPr>
        <p:spPr>
          <a:xfrm>
            <a:off x="1770424" y="2174974"/>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20" name="object 20"/>
          <p:cNvSpPr/>
          <p:nvPr/>
        </p:nvSpPr>
        <p:spPr>
          <a:xfrm>
            <a:off x="1983596" y="2918200"/>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21" name="object 21"/>
          <p:cNvSpPr txBox="1"/>
          <p:nvPr/>
        </p:nvSpPr>
        <p:spPr>
          <a:xfrm>
            <a:off x="2820377" y="1813430"/>
            <a:ext cx="3372485" cy="964366"/>
          </a:xfrm>
          <a:prstGeom prst="rect">
            <a:avLst/>
          </a:prstGeom>
        </p:spPr>
        <p:txBody>
          <a:bodyPr vert="horz" wrap="square" lIns="0" tIns="27939" rIns="0" bIns="0" rtlCol="0">
            <a:spAutoFit/>
          </a:bodyPr>
          <a:lstStyle/>
          <a:p>
            <a:pPr marL="1293495" marR="5080">
              <a:lnSpc>
                <a:spcPts val="2850"/>
              </a:lnSpc>
              <a:spcBef>
                <a:spcPts val="219"/>
              </a:spcBef>
            </a:pPr>
            <a:r>
              <a:rPr sz="2400" spc="-5" dirty="0">
                <a:solidFill>
                  <a:srgbClr val="FF0000"/>
                </a:solidFill>
                <a:latin typeface="Arial"/>
                <a:cs typeface="Arial"/>
              </a:rPr>
              <a:t>32x32x3</a:t>
            </a:r>
            <a:r>
              <a:rPr sz="2400" spc="-95" dirty="0">
                <a:solidFill>
                  <a:srgbClr val="FF0000"/>
                </a:solidFill>
                <a:latin typeface="Arial"/>
                <a:cs typeface="Arial"/>
              </a:rPr>
              <a:t> </a:t>
            </a:r>
            <a:r>
              <a:rPr sz="2400" spc="-5" dirty="0">
                <a:solidFill>
                  <a:srgbClr val="FF0000"/>
                </a:solidFill>
                <a:latin typeface="Arial"/>
                <a:cs typeface="Arial"/>
              </a:rPr>
              <a:t>image  </a:t>
            </a:r>
            <a:r>
              <a:rPr sz="2400" spc="-5" dirty="0">
                <a:solidFill>
                  <a:srgbClr val="0000FF"/>
                </a:solidFill>
                <a:latin typeface="Arial"/>
                <a:cs typeface="Arial"/>
              </a:rPr>
              <a:t>5x5x3</a:t>
            </a:r>
            <a:r>
              <a:rPr sz="2400" spc="-20" dirty="0">
                <a:solidFill>
                  <a:srgbClr val="0000FF"/>
                </a:solidFill>
                <a:latin typeface="Arial"/>
                <a:cs typeface="Arial"/>
              </a:rPr>
              <a:t> </a:t>
            </a:r>
            <a:r>
              <a:rPr sz="2400" spc="-5" dirty="0">
                <a:solidFill>
                  <a:srgbClr val="0000FF"/>
                </a:solidFill>
                <a:latin typeface="Arial"/>
                <a:cs typeface="Arial"/>
              </a:rPr>
              <a:t>filter</a:t>
            </a:r>
            <a:endParaRPr sz="2400">
              <a:latin typeface="Arial"/>
              <a:cs typeface="Arial"/>
            </a:endParaRPr>
          </a:p>
          <a:p>
            <a:pPr marL="12700">
              <a:lnSpc>
                <a:spcPts val="1475"/>
              </a:lnSpc>
            </a:pPr>
            <a:r>
              <a:rPr spc="-5" dirty="0">
                <a:latin typeface="Arial"/>
                <a:cs typeface="Arial"/>
              </a:rPr>
              <a:t>32</a:t>
            </a:r>
            <a:endParaRPr>
              <a:latin typeface="Arial"/>
              <a:cs typeface="Arial"/>
            </a:endParaRPr>
          </a:p>
        </p:txBody>
      </p:sp>
      <p:sp>
        <p:nvSpPr>
          <p:cNvPr id="22" name="object 22"/>
          <p:cNvSpPr/>
          <p:nvPr/>
        </p:nvSpPr>
        <p:spPr>
          <a:xfrm>
            <a:off x="2952811" y="1994374"/>
            <a:ext cx="929005" cy="220345"/>
          </a:xfrm>
          <a:custGeom>
            <a:avLst/>
            <a:gdLst/>
            <a:ahLst/>
            <a:cxnLst/>
            <a:rect l="l" t="t" r="r" b="b"/>
            <a:pathLst>
              <a:path w="929005" h="220344">
                <a:moveTo>
                  <a:pt x="928685" y="0"/>
                </a:moveTo>
                <a:lnTo>
                  <a:pt x="0" y="219929"/>
                </a:lnTo>
              </a:path>
            </a:pathLst>
          </a:custGeom>
          <a:ln w="9524">
            <a:solidFill>
              <a:srgbClr val="FF0000"/>
            </a:solidFill>
          </a:ln>
        </p:spPr>
        <p:txBody>
          <a:bodyPr wrap="square" lIns="0" tIns="0" rIns="0" bIns="0" rtlCol="0"/>
          <a:lstStyle/>
          <a:p>
            <a:endParaRPr/>
          </a:p>
        </p:txBody>
      </p:sp>
      <p:sp>
        <p:nvSpPr>
          <p:cNvPr id="23" name="object 23"/>
          <p:cNvSpPr/>
          <p:nvPr/>
        </p:nvSpPr>
        <p:spPr>
          <a:xfrm>
            <a:off x="2910747" y="2198994"/>
            <a:ext cx="45720" cy="31115"/>
          </a:xfrm>
          <a:custGeom>
            <a:avLst/>
            <a:gdLst/>
            <a:ahLst/>
            <a:cxnLst/>
            <a:rect l="l" t="t" r="r" b="b"/>
            <a:pathLst>
              <a:path w="45719" h="31115">
                <a:moveTo>
                  <a:pt x="45687" y="30619"/>
                </a:moveTo>
                <a:lnTo>
                  <a:pt x="0" y="25269"/>
                </a:lnTo>
                <a:lnTo>
                  <a:pt x="38437" y="0"/>
                </a:lnTo>
                <a:lnTo>
                  <a:pt x="45687" y="30619"/>
                </a:lnTo>
                <a:close/>
              </a:path>
            </a:pathLst>
          </a:custGeom>
          <a:solidFill>
            <a:srgbClr val="FF0000"/>
          </a:solidFill>
        </p:spPr>
        <p:txBody>
          <a:bodyPr wrap="square" lIns="0" tIns="0" rIns="0" bIns="0" rtlCol="0"/>
          <a:lstStyle/>
          <a:p>
            <a:endParaRPr/>
          </a:p>
        </p:txBody>
      </p:sp>
      <p:sp>
        <p:nvSpPr>
          <p:cNvPr id="24" name="object 24"/>
          <p:cNvSpPr/>
          <p:nvPr/>
        </p:nvSpPr>
        <p:spPr>
          <a:xfrm>
            <a:off x="2910747" y="2198994"/>
            <a:ext cx="45720" cy="31115"/>
          </a:xfrm>
          <a:custGeom>
            <a:avLst/>
            <a:gdLst/>
            <a:ahLst/>
            <a:cxnLst/>
            <a:rect l="l" t="t" r="r" b="b"/>
            <a:pathLst>
              <a:path w="45719" h="31115">
                <a:moveTo>
                  <a:pt x="38437" y="0"/>
                </a:moveTo>
                <a:lnTo>
                  <a:pt x="0" y="25269"/>
                </a:lnTo>
                <a:lnTo>
                  <a:pt x="45687" y="30619"/>
                </a:lnTo>
                <a:lnTo>
                  <a:pt x="38437" y="0"/>
                </a:lnTo>
                <a:close/>
              </a:path>
            </a:pathLst>
          </a:custGeom>
          <a:ln w="9524">
            <a:solidFill>
              <a:srgbClr val="FF0000"/>
            </a:solidFill>
          </a:ln>
        </p:spPr>
        <p:txBody>
          <a:bodyPr wrap="square" lIns="0" tIns="0" rIns="0" bIns="0" rtlCol="0"/>
          <a:lstStyle/>
          <a:p>
            <a:endParaRPr/>
          </a:p>
        </p:txBody>
      </p:sp>
      <p:sp>
        <p:nvSpPr>
          <p:cNvPr id="25" name="object 25"/>
          <p:cNvSpPr/>
          <p:nvPr/>
        </p:nvSpPr>
        <p:spPr>
          <a:xfrm>
            <a:off x="2639462" y="2477896"/>
            <a:ext cx="1346200" cy="523240"/>
          </a:xfrm>
          <a:custGeom>
            <a:avLst/>
            <a:gdLst/>
            <a:ahLst/>
            <a:cxnLst/>
            <a:rect l="l" t="t" r="r" b="b"/>
            <a:pathLst>
              <a:path w="1346200" h="523239">
                <a:moveTo>
                  <a:pt x="1345632" y="0"/>
                </a:moveTo>
                <a:lnTo>
                  <a:pt x="0" y="523188"/>
                </a:lnTo>
              </a:path>
            </a:pathLst>
          </a:custGeom>
          <a:ln w="9524">
            <a:solidFill>
              <a:srgbClr val="0000FF"/>
            </a:solidFill>
          </a:ln>
        </p:spPr>
        <p:txBody>
          <a:bodyPr wrap="square" lIns="0" tIns="0" rIns="0" bIns="0" rtlCol="0"/>
          <a:lstStyle/>
          <a:p>
            <a:endParaRPr/>
          </a:p>
        </p:txBody>
      </p:sp>
      <p:sp>
        <p:nvSpPr>
          <p:cNvPr id="26" name="object 26"/>
          <p:cNvSpPr/>
          <p:nvPr/>
        </p:nvSpPr>
        <p:spPr>
          <a:xfrm>
            <a:off x="2599177" y="2986423"/>
            <a:ext cx="46355" cy="30480"/>
          </a:xfrm>
          <a:custGeom>
            <a:avLst/>
            <a:gdLst/>
            <a:ahLst/>
            <a:cxnLst/>
            <a:rect l="l" t="t" r="r" b="b"/>
            <a:pathLst>
              <a:path w="46355" h="30480">
                <a:moveTo>
                  <a:pt x="0" y="30327"/>
                </a:moveTo>
                <a:lnTo>
                  <a:pt x="34587" y="0"/>
                </a:lnTo>
                <a:lnTo>
                  <a:pt x="45989" y="29324"/>
                </a:lnTo>
                <a:lnTo>
                  <a:pt x="0" y="30327"/>
                </a:lnTo>
                <a:close/>
              </a:path>
            </a:pathLst>
          </a:custGeom>
          <a:solidFill>
            <a:srgbClr val="0000FF"/>
          </a:solidFill>
        </p:spPr>
        <p:txBody>
          <a:bodyPr wrap="square" lIns="0" tIns="0" rIns="0" bIns="0" rtlCol="0"/>
          <a:lstStyle/>
          <a:p>
            <a:endParaRPr/>
          </a:p>
        </p:txBody>
      </p:sp>
      <p:sp>
        <p:nvSpPr>
          <p:cNvPr id="27" name="object 27"/>
          <p:cNvSpPr/>
          <p:nvPr/>
        </p:nvSpPr>
        <p:spPr>
          <a:xfrm>
            <a:off x="2599177" y="2986423"/>
            <a:ext cx="46355" cy="30480"/>
          </a:xfrm>
          <a:custGeom>
            <a:avLst/>
            <a:gdLst/>
            <a:ahLst/>
            <a:cxnLst/>
            <a:rect l="l" t="t" r="r" b="b"/>
            <a:pathLst>
              <a:path w="46355" h="30480">
                <a:moveTo>
                  <a:pt x="34587" y="0"/>
                </a:moveTo>
                <a:lnTo>
                  <a:pt x="0" y="30327"/>
                </a:lnTo>
                <a:lnTo>
                  <a:pt x="45989" y="29324"/>
                </a:lnTo>
                <a:lnTo>
                  <a:pt x="34587" y="0"/>
                </a:lnTo>
                <a:close/>
              </a:path>
            </a:pathLst>
          </a:custGeom>
          <a:ln w="9524">
            <a:solidFill>
              <a:srgbClr val="0000FF"/>
            </a:solidFill>
          </a:ln>
        </p:spPr>
        <p:txBody>
          <a:bodyPr wrap="square" lIns="0" tIns="0" rIns="0" bIns="0" rtlCol="0"/>
          <a:lstStyle/>
          <a:p>
            <a:endParaRPr/>
          </a:p>
        </p:txBody>
      </p:sp>
      <p:sp>
        <p:nvSpPr>
          <p:cNvPr id="28" name="object 28"/>
          <p:cNvSpPr/>
          <p:nvPr/>
        </p:nvSpPr>
        <p:spPr>
          <a:xfrm>
            <a:off x="4150394" y="3900968"/>
            <a:ext cx="257810" cy="476884"/>
          </a:xfrm>
          <a:custGeom>
            <a:avLst/>
            <a:gdLst/>
            <a:ahLst/>
            <a:cxnLst/>
            <a:rect l="l" t="t" r="r" b="b"/>
            <a:pathLst>
              <a:path w="257810" h="476885">
                <a:moveTo>
                  <a:pt x="257799" y="476524"/>
                </a:moveTo>
                <a:lnTo>
                  <a:pt x="0" y="0"/>
                </a:lnTo>
              </a:path>
            </a:pathLst>
          </a:custGeom>
          <a:ln w="9524">
            <a:solidFill>
              <a:srgbClr val="000000"/>
            </a:solidFill>
          </a:ln>
        </p:spPr>
        <p:txBody>
          <a:bodyPr wrap="square" lIns="0" tIns="0" rIns="0" bIns="0" rtlCol="0"/>
          <a:lstStyle/>
          <a:p>
            <a:endParaRPr/>
          </a:p>
        </p:txBody>
      </p:sp>
      <p:sp>
        <p:nvSpPr>
          <p:cNvPr id="29" name="object 29"/>
          <p:cNvSpPr/>
          <p:nvPr/>
        </p:nvSpPr>
        <p:spPr>
          <a:xfrm>
            <a:off x="4129821" y="3862944"/>
            <a:ext cx="34925" cy="45720"/>
          </a:xfrm>
          <a:custGeom>
            <a:avLst/>
            <a:gdLst/>
            <a:ahLst/>
            <a:cxnLst/>
            <a:rect l="l" t="t" r="r" b="b"/>
            <a:pathLst>
              <a:path w="34925" h="45719">
                <a:moveTo>
                  <a:pt x="6724" y="45499"/>
                </a:moveTo>
                <a:lnTo>
                  <a:pt x="0" y="0"/>
                </a:lnTo>
                <a:lnTo>
                  <a:pt x="34399" y="30524"/>
                </a:lnTo>
                <a:lnTo>
                  <a:pt x="6724" y="45499"/>
                </a:lnTo>
                <a:close/>
              </a:path>
            </a:pathLst>
          </a:custGeom>
          <a:solidFill>
            <a:srgbClr val="000000"/>
          </a:solidFill>
        </p:spPr>
        <p:txBody>
          <a:bodyPr wrap="square" lIns="0" tIns="0" rIns="0" bIns="0" rtlCol="0"/>
          <a:lstStyle/>
          <a:p>
            <a:endParaRPr/>
          </a:p>
        </p:txBody>
      </p:sp>
      <p:sp>
        <p:nvSpPr>
          <p:cNvPr id="30" name="object 30"/>
          <p:cNvSpPr/>
          <p:nvPr/>
        </p:nvSpPr>
        <p:spPr>
          <a:xfrm>
            <a:off x="4129821" y="3862943"/>
            <a:ext cx="34925" cy="45720"/>
          </a:xfrm>
          <a:custGeom>
            <a:avLst/>
            <a:gdLst/>
            <a:ahLst/>
            <a:cxnLst/>
            <a:rect l="l" t="t" r="r" b="b"/>
            <a:pathLst>
              <a:path w="34925" h="45719">
                <a:moveTo>
                  <a:pt x="34399" y="30524"/>
                </a:moveTo>
                <a:lnTo>
                  <a:pt x="0" y="0"/>
                </a:lnTo>
                <a:lnTo>
                  <a:pt x="6724" y="45499"/>
                </a:lnTo>
                <a:lnTo>
                  <a:pt x="34399" y="30524"/>
                </a:lnTo>
                <a:close/>
              </a:path>
            </a:pathLst>
          </a:custGeom>
          <a:ln w="9524">
            <a:solidFill>
              <a:srgbClr val="000000"/>
            </a:solidFill>
          </a:ln>
        </p:spPr>
        <p:txBody>
          <a:bodyPr wrap="square" lIns="0" tIns="0" rIns="0" bIns="0" rtlCol="0"/>
          <a:lstStyle/>
          <a:p>
            <a:endParaRPr/>
          </a:p>
        </p:txBody>
      </p:sp>
      <p:sp>
        <p:nvSpPr>
          <p:cNvPr id="31" name="object 31"/>
          <p:cNvSpPr/>
          <p:nvPr/>
        </p:nvSpPr>
        <p:spPr>
          <a:xfrm>
            <a:off x="7092365" y="1919922"/>
            <a:ext cx="3181793" cy="1815396"/>
          </a:xfrm>
          <a:prstGeom prst="rect">
            <a:avLst/>
          </a:prstGeom>
          <a:blipFill>
            <a:blip r:embed="rId2" cstate="print"/>
            <a:stretch>
              <a:fillRect/>
            </a:stretch>
          </a:blipFill>
        </p:spPr>
        <p:txBody>
          <a:bodyPr wrap="square" lIns="0" tIns="0" rIns="0" bIns="0" rtlCol="0"/>
          <a:lstStyle/>
          <a:p>
            <a:endParaRPr/>
          </a:p>
        </p:txBody>
      </p:sp>
      <p:sp>
        <p:nvSpPr>
          <p:cNvPr id="32" name="object 32"/>
          <p:cNvSpPr/>
          <p:nvPr/>
        </p:nvSpPr>
        <p:spPr>
          <a:xfrm>
            <a:off x="7087588" y="1915162"/>
            <a:ext cx="3191510" cy="1824989"/>
          </a:xfrm>
          <a:custGeom>
            <a:avLst/>
            <a:gdLst/>
            <a:ahLst/>
            <a:cxnLst/>
            <a:rect l="l" t="t" r="r" b="b"/>
            <a:pathLst>
              <a:path w="3191509" h="1824989">
                <a:moveTo>
                  <a:pt x="0" y="0"/>
                </a:moveTo>
                <a:lnTo>
                  <a:pt x="3191343" y="0"/>
                </a:lnTo>
                <a:lnTo>
                  <a:pt x="3191343" y="1824933"/>
                </a:lnTo>
                <a:lnTo>
                  <a:pt x="0" y="1824933"/>
                </a:lnTo>
                <a:lnTo>
                  <a:pt x="0" y="0"/>
                </a:lnTo>
                <a:close/>
              </a:path>
            </a:pathLst>
          </a:custGeom>
          <a:ln w="9524">
            <a:solidFill>
              <a:srgbClr val="000000"/>
            </a:solidFill>
          </a:ln>
        </p:spPr>
        <p:txBody>
          <a:bodyPr wrap="square" lIns="0" tIns="0" rIns="0" bIns="0" rtlCol="0"/>
          <a:lstStyle/>
          <a:p>
            <a:endParaRPr/>
          </a:p>
        </p:txBody>
      </p:sp>
      <p:sp>
        <p:nvSpPr>
          <p:cNvPr id="33" name="object 33"/>
          <p:cNvSpPr txBox="1"/>
          <p:nvPr/>
        </p:nvSpPr>
        <p:spPr>
          <a:xfrm>
            <a:off x="7227736" y="3774425"/>
            <a:ext cx="2702560" cy="553100"/>
          </a:xfrm>
          <a:prstGeom prst="rect">
            <a:avLst/>
          </a:prstGeom>
        </p:spPr>
        <p:txBody>
          <a:bodyPr vert="horz" wrap="square" lIns="0" tIns="10795" rIns="0" bIns="0" rtlCol="0">
            <a:spAutoFit/>
          </a:bodyPr>
          <a:lstStyle/>
          <a:p>
            <a:pPr marL="12700" marR="5080">
              <a:lnSpc>
                <a:spcPct val="100699"/>
              </a:lnSpc>
              <a:spcBef>
                <a:spcPts val="85"/>
              </a:spcBef>
            </a:pPr>
            <a:r>
              <a:rPr spc="-5" dirty="0">
                <a:solidFill>
                  <a:srgbClr val="38751C"/>
                </a:solidFill>
                <a:latin typeface="Arial"/>
                <a:cs typeface="Arial"/>
              </a:rPr>
              <a:t>It’s just </a:t>
            </a:r>
            <a:r>
              <a:rPr dirty="0">
                <a:solidFill>
                  <a:srgbClr val="38751C"/>
                </a:solidFill>
                <a:latin typeface="Arial"/>
                <a:cs typeface="Arial"/>
              </a:rPr>
              <a:t>a </a:t>
            </a:r>
            <a:r>
              <a:rPr spc="-5" dirty="0">
                <a:solidFill>
                  <a:srgbClr val="38751C"/>
                </a:solidFill>
                <a:latin typeface="Arial"/>
                <a:cs typeface="Arial"/>
              </a:rPr>
              <a:t>neuron with local  </a:t>
            </a:r>
            <a:r>
              <a:rPr dirty="0">
                <a:solidFill>
                  <a:srgbClr val="38751C"/>
                </a:solidFill>
                <a:latin typeface="Arial"/>
                <a:cs typeface="Arial"/>
              </a:rPr>
              <a:t>connectivity...</a:t>
            </a:r>
            <a:endParaRPr>
              <a:latin typeface="Arial"/>
              <a:cs typeface="Arial"/>
            </a:endParaRPr>
          </a:p>
        </p:txBody>
      </p:sp>
      <p:sp>
        <p:nvSpPr>
          <p:cNvPr id="34" name="object 34"/>
          <p:cNvSpPr txBox="1"/>
          <p:nvPr/>
        </p:nvSpPr>
        <p:spPr>
          <a:xfrm>
            <a:off x="1681926"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
        <p:nvSpPr>
          <p:cNvPr id="35" name="object 35"/>
          <p:cNvSpPr txBox="1"/>
          <p:nvPr/>
        </p:nvSpPr>
        <p:spPr>
          <a:xfrm>
            <a:off x="4463941" y="4276099"/>
            <a:ext cx="4213225" cy="1109980"/>
          </a:xfrm>
          <a:prstGeom prst="rect">
            <a:avLst/>
          </a:prstGeom>
        </p:spPr>
        <p:txBody>
          <a:bodyPr vert="horz" wrap="square" lIns="0" tIns="0" rIns="0" bIns="0" rtlCol="0">
            <a:spAutoFit/>
          </a:bodyPr>
          <a:lstStyle/>
          <a:p>
            <a:pPr marL="12700">
              <a:lnSpc>
                <a:spcPts val="2090"/>
              </a:lnSpc>
            </a:pPr>
            <a:r>
              <a:rPr b="1" dirty="0">
                <a:latin typeface="Arial"/>
                <a:cs typeface="Arial"/>
              </a:rPr>
              <a:t>1</a:t>
            </a:r>
            <a:r>
              <a:rPr b="1" spc="-10" dirty="0">
                <a:latin typeface="Arial"/>
                <a:cs typeface="Arial"/>
              </a:rPr>
              <a:t> </a:t>
            </a:r>
            <a:r>
              <a:rPr b="1" spc="-5" dirty="0">
                <a:latin typeface="Arial"/>
                <a:cs typeface="Arial"/>
              </a:rPr>
              <a:t>number:</a:t>
            </a:r>
            <a:endParaRPr>
              <a:latin typeface="Arial"/>
              <a:cs typeface="Arial"/>
            </a:endParaRPr>
          </a:p>
          <a:p>
            <a:pPr marL="12700" marR="5080">
              <a:lnSpc>
                <a:spcPct val="100699"/>
              </a:lnSpc>
            </a:pPr>
            <a:r>
              <a:rPr spc="-5" dirty="0">
                <a:latin typeface="Arial"/>
                <a:cs typeface="Arial"/>
              </a:rPr>
              <a:t>the </a:t>
            </a:r>
            <a:r>
              <a:rPr dirty="0">
                <a:latin typeface="Arial"/>
                <a:cs typeface="Arial"/>
              </a:rPr>
              <a:t>result </a:t>
            </a:r>
            <a:r>
              <a:rPr spc="-5" dirty="0">
                <a:latin typeface="Arial"/>
                <a:cs typeface="Arial"/>
              </a:rPr>
              <a:t>of taking </a:t>
            </a:r>
            <a:r>
              <a:rPr dirty="0">
                <a:latin typeface="Arial"/>
                <a:cs typeface="Arial"/>
              </a:rPr>
              <a:t>a </a:t>
            </a:r>
            <a:r>
              <a:rPr spc="-5" dirty="0">
                <a:latin typeface="Arial"/>
                <a:cs typeface="Arial"/>
              </a:rPr>
              <a:t>dot product between  the filter and this part of the</a:t>
            </a:r>
            <a:r>
              <a:rPr spc="-30" dirty="0">
                <a:latin typeface="Arial"/>
                <a:cs typeface="Arial"/>
              </a:rPr>
              <a:t> </a:t>
            </a:r>
            <a:r>
              <a:rPr spc="-5" dirty="0">
                <a:latin typeface="Arial"/>
                <a:cs typeface="Arial"/>
              </a:rPr>
              <a:t>image</a:t>
            </a:r>
            <a:endParaRPr>
              <a:latin typeface="Arial"/>
              <a:cs typeface="Arial"/>
            </a:endParaRPr>
          </a:p>
          <a:p>
            <a:pPr marL="12700">
              <a:spcBef>
                <a:spcPts val="15"/>
              </a:spcBef>
            </a:pPr>
            <a:r>
              <a:rPr dirty="0">
                <a:latin typeface="Arial"/>
                <a:cs typeface="Arial"/>
              </a:rPr>
              <a:t>(i.e. </a:t>
            </a:r>
            <a:r>
              <a:rPr spc="-5" dirty="0">
                <a:latin typeface="Arial"/>
                <a:cs typeface="Arial"/>
              </a:rPr>
              <a:t>5*5*3 </a:t>
            </a:r>
            <a:r>
              <a:rPr dirty="0">
                <a:latin typeface="Arial"/>
                <a:cs typeface="Arial"/>
              </a:rPr>
              <a:t>= </a:t>
            </a:r>
            <a:r>
              <a:rPr spc="-5" dirty="0">
                <a:latin typeface="Arial"/>
                <a:cs typeface="Arial"/>
              </a:rPr>
              <a:t>75-dimensional dot</a:t>
            </a:r>
            <a:r>
              <a:rPr spc="-80" dirty="0">
                <a:latin typeface="Arial"/>
                <a:cs typeface="Arial"/>
              </a:rPr>
              <a:t> </a:t>
            </a:r>
            <a:r>
              <a:rPr spc="-5" dirty="0">
                <a:latin typeface="Arial"/>
                <a:cs typeface="Arial"/>
              </a:rPr>
              <a:t>product)</a:t>
            </a:r>
            <a:endParaRPr>
              <a:latin typeface="Arial"/>
              <a:cs typeface="Arial"/>
            </a:endParaRPr>
          </a:p>
        </p:txBody>
      </p:sp>
      <p:sp>
        <p:nvSpPr>
          <p:cNvPr id="36" name="object 36"/>
          <p:cNvSpPr txBox="1"/>
          <p:nvPr/>
        </p:nvSpPr>
        <p:spPr>
          <a:xfrm>
            <a:off x="2456075" y="4560506"/>
            <a:ext cx="280035" cy="269304"/>
          </a:xfrm>
          <a:prstGeom prst="rect">
            <a:avLst/>
          </a:prstGeom>
        </p:spPr>
        <p:txBody>
          <a:bodyPr vert="horz" wrap="square" lIns="0" tIns="0" rIns="0" bIns="0" rtlCol="0">
            <a:spAutoFit/>
          </a:bodyPr>
          <a:lstStyle/>
          <a:p>
            <a:pPr marL="12700">
              <a:lnSpc>
                <a:spcPts val="2090"/>
              </a:lnSpc>
            </a:pPr>
            <a:r>
              <a:rPr spc="-5" dirty="0">
                <a:latin typeface="Arial"/>
                <a:cs typeface="Arial"/>
              </a:rPr>
              <a:t>32</a:t>
            </a:r>
            <a:endParaRPr>
              <a:latin typeface="Arial"/>
              <a:cs typeface="Arial"/>
            </a:endParaRPr>
          </a:p>
        </p:txBody>
      </p:sp>
      <p:sp>
        <p:nvSpPr>
          <p:cNvPr id="37" name="object 37"/>
          <p:cNvSpPr txBox="1"/>
          <p:nvPr/>
        </p:nvSpPr>
        <p:spPr>
          <a:xfrm>
            <a:off x="1785464" y="4952135"/>
            <a:ext cx="153035" cy="269304"/>
          </a:xfrm>
          <a:prstGeom prst="rect">
            <a:avLst/>
          </a:prstGeom>
        </p:spPr>
        <p:txBody>
          <a:bodyPr vert="horz" wrap="square" lIns="0" tIns="0" rIns="0" bIns="0" rtlCol="0">
            <a:spAutoFit/>
          </a:bodyPr>
          <a:lstStyle/>
          <a:p>
            <a:pPr marL="12700">
              <a:lnSpc>
                <a:spcPts val="2090"/>
              </a:lnSpc>
            </a:pPr>
            <a:r>
              <a:rPr dirty="0">
                <a:latin typeface="Arial"/>
                <a:cs typeface="Arial"/>
              </a:rPr>
              <a:t>3</a:t>
            </a:r>
            <a:endParaRPr>
              <a:latin typeface="Arial"/>
              <a:cs typeface="Arial"/>
            </a:endParaRPr>
          </a:p>
        </p:txBody>
      </p:sp>
    </p:spTree>
    <p:extLst>
      <p:ext uri="{BB962C8B-B14F-4D97-AF65-F5344CB8AC3E}">
        <p14:creationId xmlns:p14="http://schemas.microsoft.com/office/powerpoint/2010/main" val="279273717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38048" y="888593"/>
            <a:ext cx="5187950" cy="751488"/>
          </a:xfrm>
          <a:prstGeom prst="rect">
            <a:avLst/>
          </a:prstGeom>
        </p:spPr>
        <p:txBody>
          <a:bodyPr vert="horz" wrap="square" lIns="0" tIns="12700" rIns="0" bIns="0" rtlCol="0" anchor="ctr">
            <a:spAutoFit/>
          </a:bodyPr>
          <a:lstStyle/>
          <a:p>
            <a:pPr marL="12700">
              <a:spcBef>
                <a:spcPts val="100"/>
              </a:spcBef>
            </a:pPr>
            <a:r>
              <a:rPr sz="2400" spc="-5" dirty="0"/>
              <a:t>The brain/neuron </a:t>
            </a:r>
            <a:r>
              <a:rPr sz="2400" dirty="0"/>
              <a:t>view </a:t>
            </a:r>
            <a:r>
              <a:rPr sz="2400" spc="-5" dirty="0"/>
              <a:t>of CONV</a:t>
            </a:r>
            <a:r>
              <a:rPr sz="2400" spc="-95" dirty="0"/>
              <a:t> </a:t>
            </a:r>
            <a:r>
              <a:rPr sz="2400" spc="-5" dirty="0"/>
              <a:t>Layer</a:t>
            </a:r>
            <a:endParaRPr sz="2400"/>
          </a:p>
        </p:txBody>
      </p:sp>
      <p:sp>
        <p:nvSpPr>
          <p:cNvPr id="3" name="object 3"/>
          <p:cNvSpPr/>
          <p:nvPr/>
        </p:nvSpPr>
        <p:spPr>
          <a:xfrm>
            <a:off x="2186948" y="3297669"/>
            <a:ext cx="132080" cy="663575"/>
          </a:xfrm>
          <a:custGeom>
            <a:avLst/>
            <a:gdLst/>
            <a:ahLst/>
            <a:cxnLst/>
            <a:rect l="l" t="t" r="r" b="b"/>
            <a:pathLst>
              <a:path w="132079" h="663575">
                <a:moveTo>
                  <a:pt x="0" y="0"/>
                </a:moveTo>
                <a:lnTo>
                  <a:pt x="131602" y="0"/>
                </a:lnTo>
                <a:lnTo>
                  <a:pt x="131602" y="663201"/>
                </a:lnTo>
                <a:lnTo>
                  <a:pt x="0" y="663201"/>
                </a:lnTo>
                <a:lnTo>
                  <a:pt x="0" y="0"/>
                </a:lnTo>
                <a:close/>
              </a:path>
            </a:pathLst>
          </a:custGeom>
          <a:solidFill>
            <a:srgbClr val="C8DAF7"/>
          </a:solidFill>
        </p:spPr>
        <p:txBody>
          <a:bodyPr wrap="square" lIns="0" tIns="0" rIns="0" bIns="0" rtlCol="0"/>
          <a:lstStyle/>
          <a:p>
            <a:endParaRPr/>
          </a:p>
        </p:txBody>
      </p:sp>
      <p:sp>
        <p:nvSpPr>
          <p:cNvPr id="4" name="object 4"/>
          <p:cNvSpPr/>
          <p:nvPr/>
        </p:nvSpPr>
        <p:spPr>
          <a:xfrm>
            <a:off x="2318550" y="3146972"/>
            <a:ext cx="151130" cy="814069"/>
          </a:xfrm>
          <a:custGeom>
            <a:avLst/>
            <a:gdLst/>
            <a:ahLst/>
            <a:cxnLst/>
            <a:rect l="l" t="t" r="r" b="b"/>
            <a:pathLst>
              <a:path w="151130" h="814069">
                <a:moveTo>
                  <a:pt x="0" y="813898"/>
                </a:moveTo>
                <a:lnTo>
                  <a:pt x="0" y="150697"/>
                </a:lnTo>
                <a:lnTo>
                  <a:pt x="150697" y="0"/>
                </a:lnTo>
                <a:lnTo>
                  <a:pt x="150697" y="663198"/>
                </a:lnTo>
                <a:lnTo>
                  <a:pt x="0" y="813898"/>
                </a:lnTo>
                <a:close/>
              </a:path>
            </a:pathLst>
          </a:custGeom>
          <a:solidFill>
            <a:srgbClr val="A0AEC6"/>
          </a:solidFill>
        </p:spPr>
        <p:txBody>
          <a:bodyPr wrap="square" lIns="0" tIns="0" rIns="0" bIns="0" rtlCol="0"/>
          <a:lstStyle/>
          <a:p>
            <a:endParaRPr/>
          </a:p>
        </p:txBody>
      </p:sp>
      <p:sp>
        <p:nvSpPr>
          <p:cNvPr id="5" name="object 5"/>
          <p:cNvSpPr/>
          <p:nvPr/>
        </p:nvSpPr>
        <p:spPr>
          <a:xfrm>
            <a:off x="2186950" y="3146970"/>
            <a:ext cx="282575" cy="151130"/>
          </a:xfrm>
          <a:custGeom>
            <a:avLst/>
            <a:gdLst/>
            <a:ahLst/>
            <a:cxnLst/>
            <a:rect l="l" t="t" r="r" b="b"/>
            <a:pathLst>
              <a:path w="282575" h="151130">
                <a:moveTo>
                  <a:pt x="131602" y="150697"/>
                </a:moveTo>
                <a:lnTo>
                  <a:pt x="0" y="150697"/>
                </a:lnTo>
                <a:lnTo>
                  <a:pt x="150697" y="0"/>
                </a:lnTo>
                <a:lnTo>
                  <a:pt x="282299" y="0"/>
                </a:lnTo>
                <a:lnTo>
                  <a:pt x="131602" y="150697"/>
                </a:lnTo>
                <a:close/>
              </a:path>
            </a:pathLst>
          </a:custGeom>
          <a:solidFill>
            <a:srgbClr val="D3E1F9"/>
          </a:solidFill>
        </p:spPr>
        <p:txBody>
          <a:bodyPr wrap="square" lIns="0" tIns="0" rIns="0" bIns="0" rtlCol="0"/>
          <a:lstStyle/>
          <a:p>
            <a:endParaRPr/>
          </a:p>
        </p:txBody>
      </p:sp>
      <p:sp>
        <p:nvSpPr>
          <p:cNvPr id="6" name="object 6"/>
          <p:cNvSpPr/>
          <p:nvPr/>
        </p:nvSpPr>
        <p:spPr>
          <a:xfrm>
            <a:off x="2186950" y="3146972"/>
            <a:ext cx="282575" cy="814069"/>
          </a:xfrm>
          <a:custGeom>
            <a:avLst/>
            <a:gdLst/>
            <a:ahLst/>
            <a:cxnLst/>
            <a:rect l="l" t="t" r="r" b="b"/>
            <a:pathLst>
              <a:path w="282575" h="814069">
                <a:moveTo>
                  <a:pt x="0" y="150697"/>
                </a:moveTo>
                <a:lnTo>
                  <a:pt x="150697" y="0"/>
                </a:lnTo>
                <a:lnTo>
                  <a:pt x="282299" y="0"/>
                </a:lnTo>
                <a:lnTo>
                  <a:pt x="282299" y="663198"/>
                </a:lnTo>
                <a:lnTo>
                  <a:pt x="131602" y="813898"/>
                </a:lnTo>
                <a:lnTo>
                  <a:pt x="0" y="813898"/>
                </a:lnTo>
                <a:lnTo>
                  <a:pt x="0" y="150697"/>
                </a:lnTo>
                <a:close/>
              </a:path>
            </a:pathLst>
          </a:custGeom>
          <a:ln w="19049">
            <a:solidFill>
              <a:srgbClr val="000000"/>
            </a:solidFill>
          </a:ln>
        </p:spPr>
        <p:txBody>
          <a:bodyPr wrap="square" lIns="0" tIns="0" rIns="0" bIns="0" rtlCol="0"/>
          <a:lstStyle/>
          <a:p>
            <a:endParaRPr/>
          </a:p>
        </p:txBody>
      </p:sp>
      <p:sp>
        <p:nvSpPr>
          <p:cNvPr id="7" name="object 7"/>
          <p:cNvSpPr/>
          <p:nvPr/>
        </p:nvSpPr>
        <p:spPr>
          <a:xfrm>
            <a:off x="2186950" y="3146970"/>
            <a:ext cx="282575" cy="151130"/>
          </a:xfrm>
          <a:custGeom>
            <a:avLst/>
            <a:gdLst/>
            <a:ahLst/>
            <a:cxnLst/>
            <a:rect l="l" t="t" r="r" b="b"/>
            <a:pathLst>
              <a:path w="282575" h="151130">
                <a:moveTo>
                  <a:pt x="0" y="150697"/>
                </a:moveTo>
                <a:lnTo>
                  <a:pt x="131602" y="150697"/>
                </a:lnTo>
                <a:lnTo>
                  <a:pt x="282299" y="0"/>
                </a:lnTo>
              </a:path>
            </a:pathLst>
          </a:custGeom>
          <a:ln w="19049">
            <a:solidFill>
              <a:srgbClr val="000000"/>
            </a:solidFill>
          </a:ln>
        </p:spPr>
        <p:txBody>
          <a:bodyPr wrap="square" lIns="0" tIns="0" rIns="0" bIns="0" rtlCol="0"/>
          <a:lstStyle/>
          <a:p>
            <a:endParaRPr/>
          </a:p>
        </p:txBody>
      </p:sp>
      <p:sp>
        <p:nvSpPr>
          <p:cNvPr id="8" name="object 8"/>
          <p:cNvSpPr/>
          <p:nvPr/>
        </p:nvSpPr>
        <p:spPr>
          <a:xfrm>
            <a:off x="2318550" y="3297669"/>
            <a:ext cx="0" cy="663575"/>
          </a:xfrm>
          <a:custGeom>
            <a:avLst/>
            <a:gdLst/>
            <a:ahLst/>
            <a:cxnLst/>
            <a:rect l="l" t="t" r="r" b="b"/>
            <a:pathLst>
              <a:path h="663575">
                <a:moveTo>
                  <a:pt x="0" y="0"/>
                </a:moveTo>
                <a:lnTo>
                  <a:pt x="0" y="663201"/>
                </a:lnTo>
              </a:path>
            </a:pathLst>
          </a:custGeom>
          <a:ln w="19049">
            <a:solidFill>
              <a:srgbClr val="000000"/>
            </a:solidFill>
          </a:ln>
        </p:spPr>
        <p:txBody>
          <a:bodyPr wrap="square" lIns="0" tIns="0" rIns="0" bIns="0" rtlCol="0"/>
          <a:lstStyle/>
          <a:p>
            <a:endParaRPr/>
          </a:p>
        </p:txBody>
      </p:sp>
      <p:sp>
        <p:nvSpPr>
          <p:cNvPr id="9" name="object 9"/>
          <p:cNvSpPr/>
          <p:nvPr/>
        </p:nvSpPr>
        <p:spPr>
          <a:xfrm>
            <a:off x="3783197" y="3412771"/>
            <a:ext cx="282575" cy="282575"/>
          </a:xfrm>
          <a:custGeom>
            <a:avLst/>
            <a:gdLst/>
            <a:ahLst/>
            <a:cxnLst/>
            <a:rect l="l" t="t" r="r" b="b"/>
            <a:pathLst>
              <a:path w="282575" h="282575">
                <a:moveTo>
                  <a:pt x="141149" y="282299"/>
                </a:moveTo>
                <a:lnTo>
                  <a:pt x="96535" y="275103"/>
                </a:lnTo>
                <a:lnTo>
                  <a:pt x="57788" y="255064"/>
                </a:lnTo>
                <a:lnTo>
                  <a:pt x="27233" y="224508"/>
                </a:lnTo>
                <a:lnTo>
                  <a:pt x="7195" y="185762"/>
                </a:lnTo>
                <a:lnTo>
                  <a:pt x="0" y="141149"/>
                </a:lnTo>
                <a:lnTo>
                  <a:pt x="7195" y="96537"/>
                </a:lnTo>
                <a:lnTo>
                  <a:pt x="27233" y="57790"/>
                </a:lnTo>
                <a:lnTo>
                  <a:pt x="57788" y="27235"/>
                </a:lnTo>
                <a:lnTo>
                  <a:pt x="96535" y="7196"/>
                </a:lnTo>
                <a:lnTo>
                  <a:pt x="141149" y="0"/>
                </a:lnTo>
                <a:lnTo>
                  <a:pt x="168815" y="2737"/>
                </a:lnTo>
                <a:lnTo>
                  <a:pt x="219456" y="23719"/>
                </a:lnTo>
                <a:lnTo>
                  <a:pt x="258579" y="62849"/>
                </a:lnTo>
                <a:lnTo>
                  <a:pt x="279561" y="113490"/>
                </a:lnTo>
                <a:lnTo>
                  <a:pt x="282299" y="141149"/>
                </a:lnTo>
                <a:lnTo>
                  <a:pt x="275103" y="185762"/>
                </a:lnTo>
                <a:lnTo>
                  <a:pt x="255065" y="224508"/>
                </a:lnTo>
                <a:lnTo>
                  <a:pt x="224510" y="255064"/>
                </a:lnTo>
                <a:lnTo>
                  <a:pt x="185763" y="275103"/>
                </a:lnTo>
                <a:lnTo>
                  <a:pt x="141149" y="282299"/>
                </a:lnTo>
                <a:close/>
              </a:path>
            </a:pathLst>
          </a:custGeom>
          <a:solidFill>
            <a:srgbClr val="C8DAF7"/>
          </a:solidFill>
        </p:spPr>
        <p:txBody>
          <a:bodyPr wrap="square" lIns="0" tIns="0" rIns="0" bIns="0" rtlCol="0"/>
          <a:lstStyle/>
          <a:p>
            <a:endParaRPr/>
          </a:p>
        </p:txBody>
      </p:sp>
      <p:sp>
        <p:nvSpPr>
          <p:cNvPr id="10" name="object 10"/>
          <p:cNvSpPr/>
          <p:nvPr/>
        </p:nvSpPr>
        <p:spPr>
          <a:xfrm>
            <a:off x="3783197" y="3412771"/>
            <a:ext cx="282575" cy="282575"/>
          </a:xfrm>
          <a:custGeom>
            <a:avLst/>
            <a:gdLst/>
            <a:ahLst/>
            <a:cxnLst/>
            <a:rect l="l" t="t" r="r" b="b"/>
            <a:pathLst>
              <a:path w="282575" h="282575">
                <a:moveTo>
                  <a:pt x="0" y="141149"/>
                </a:moveTo>
                <a:lnTo>
                  <a:pt x="7195" y="96537"/>
                </a:lnTo>
                <a:lnTo>
                  <a:pt x="27233" y="57790"/>
                </a:lnTo>
                <a:lnTo>
                  <a:pt x="57788" y="27235"/>
                </a:lnTo>
                <a:lnTo>
                  <a:pt x="96535" y="7196"/>
                </a:lnTo>
                <a:lnTo>
                  <a:pt x="141149" y="0"/>
                </a:lnTo>
                <a:lnTo>
                  <a:pt x="195164" y="10746"/>
                </a:lnTo>
                <a:lnTo>
                  <a:pt x="240949" y="41349"/>
                </a:lnTo>
                <a:lnTo>
                  <a:pt x="271552" y="87143"/>
                </a:lnTo>
                <a:lnTo>
                  <a:pt x="282299" y="141149"/>
                </a:lnTo>
                <a:lnTo>
                  <a:pt x="275103" y="185762"/>
                </a:lnTo>
                <a:lnTo>
                  <a:pt x="255065" y="224508"/>
                </a:lnTo>
                <a:lnTo>
                  <a:pt x="224510" y="255064"/>
                </a:lnTo>
                <a:lnTo>
                  <a:pt x="185763" y="275103"/>
                </a:lnTo>
                <a:lnTo>
                  <a:pt x="141149" y="282299"/>
                </a:lnTo>
                <a:lnTo>
                  <a:pt x="96535" y="275103"/>
                </a:lnTo>
                <a:lnTo>
                  <a:pt x="57788" y="255064"/>
                </a:lnTo>
                <a:lnTo>
                  <a:pt x="27233" y="224508"/>
                </a:lnTo>
                <a:lnTo>
                  <a:pt x="7195" y="185762"/>
                </a:lnTo>
                <a:lnTo>
                  <a:pt x="0" y="141149"/>
                </a:lnTo>
                <a:close/>
              </a:path>
            </a:pathLst>
          </a:custGeom>
          <a:ln w="19049">
            <a:solidFill>
              <a:srgbClr val="000000"/>
            </a:solidFill>
          </a:ln>
        </p:spPr>
        <p:txBody>
          <a:bodyPr wrap="square" lIns="0" tIns="0" rIns="0" bIns="0" rtlCol="0"/>
          <a:lstStyle/>
          <a:p>
            <a:endParaRPr/>
          </a:p>
        </p:txBody>
      </p:sp>
      <p:sp>
        <p:nvSpPr>
          <p:cNvPr id="11" name="object 11"/>
          <p:cNvSpPr/>
          <p:nvPr/>
        </p:nvSpPr>
        <p:spPr>
          <a:xfrm>
            <a:off x="2293698" y="3553921"/>
            <a:ext cx="1489710" cy="399415"/>
          </a:xfrm>
          <a:custGeom>
            <a:avLst/>
            <a:gdLst/>
            <a:ahLst/>
            <a:cxnLst/>
            <a:rect l="l" t="t" r="r" b="b"/>
            <a:pathLst>
              <a:path w="1489710" h="399414">
                <a:moveTo>
                  <a:pt x="0" y="398999"/>
                </a:moveTo>
                <a:lnTo>
                  <a:pt x="1489496" y="0"/>
                </a:lnTo>
              </a:path>
            </a:pathLst>
          </a:custGeom>
          <a:ln w="19049">
            <a:solidFill>
              <a:srgbClr val="000000"/>
            </a:solidFill>
          </a:ln>
        </p:spPr>
        <p:txBody>
          <a:bodyPr wrap="square" lIns="0" tIns="0" rIns="0" bIns="0" rtlCol="0"/>
          <a:lstStyle/>
          <a:p>
            <a:endParaRPr/>
          </a:p>
        </p:txBody>
      </p:sp>
      <p:sp>
        <p:nvSpPr>
          <p:cNvPr id="12" name="object 12"/>
          <p:cNvSpPr/>
          <p:nvPr/>
        </p:nvSpPr>
        <p:spPr>
          <a:xfrm>
            <a:off x="2313200" y="3316620"/>
            <a:ext cx="1470025" cy="237490"/>
          </a:xfrm>
          <a:custGeom>
            <a:avLst/>
            <a:gdLst/>
            <a:ahLst/>
            <a:cxnLst/>
            <a:rect l="l" t="t" r="r" b="b"/>
            <a:pathLst>
              <a:path w="1470025" h="237489">
                <a:moveTo>
                  <a:pt x="0" y="0"/>
                </a:moveTo>
                <a:lnTo>
                  <a:pt x="1469997" y="237299"/>
                </a:lnTo>
              </a:path>
            </a:pathLst>
          </a:custGeom>
          <a:ln w="19049">
            <a:solidFill>
              <a:srgbClr val="000000"/>
            </a:solidFill>
          </a:ln>
        </p:spPr>
        <p:txBody>
          <a:bodyPr wrap="square" lIns="0" tIns="0" rIns="0" bIns="0" rtlCol="0"/>
          <a:lstStyle/>
          <a:p>
            <a:endParaRPr/>
          </a:p>
        </p:txBody>
      </p:sp>
      <p:sp>
        <p:nvSpPr>
          <p:cNvPr id="13" name="object 13"/>
          <p:cNvSpPr/>
          <p:nvPr/>
        </p:nvSpPr>
        <p:spPr>
          <a:xfrm>
            <a:off x="2449400" y="3167222"/>
            <a:ext cx="1334135" cy="386715"/>
          </a:xfrm>
          <a:custGeom>
            <a:avLst/>
            <a:gdLst/>
            <a:ahLst/>
            <a:cxnLst/>
            <a:rect l="l" t="t" r="r" b="b"/>
            <a:pathLst>
              <a:path w="1334135" h="386714">
                <a:moveTo>
                  <a:pt x="0" y="0"/>
                </a:moveTo>
                <a:lnTo>
                  <a:pt x="1333797" y="386699"/>
                </a:lnTo>
              </a:path>
            </a:pathLst>
          </a:custGeom>
          <a:ln w="19049">
            <a:solidFill>
              <a:srgbClr val="000000"/>
            </a:solidFill>
          </a:ln>
        </p:spPr>
        <p:txBody>
          <a:bodyPr wrap="square" lIns="0" tIns="0" rIns="0" bIns="0" rtlCol="0"/>
          <a:lstStyle/>
          <a:p>
            <a:endParaRPr/>
          </a:p>
        </p:txBody>
      </p:sp>
      <p:sp>
        <p:nvSpPr>
          <p:cNvPr id="14" name="object 14"/>
          <p:cNvSpPr/>
          <p:nvPr/>
        </p:nvSpPr>
        <p:spPr>
          <a:xfrm>
            <a:off x="2475498" y="3553919"/>
            <a:ext cx="1308100" cy="250190"/>
          </a:xfrm>
          <a:custGeom>
            <a:avLst/>
            <a:gdLst/>
            <a:ahLst/>
            <a:cxnLst/>
            <a:rect l="l" t="t" r="r" b="b"/>
            <a:pathLst>
              <a:path w="1308100" h="250189">
                <a:moveTo>
                  <a:pt x="0" y="249599"/>
                </a:moveTo>
                <a:lnTo>
                  <a:pt x="1307697" y="0"/>
                </a:lnTo>
              </a:path>
            </a:pathLst>
          </a:custGeom>
          <a:ln w="19049">
            <a:solidFill>
              <a:srgbClr val="000000"/>
            </a:solidFill>
          </a:ln>
        </p:spPr>
        <p:txBody>
          <a:bodyPr wrap="square" lIns="0" tIns="0" rIns="0" bIns="0" rtlCol="0"/>
          <a:lstStyle/>
          <a:p>
            <a:endParaRPr/>
          </a:p>
        </p:txBody>
      </p:sp>
      <p:sp>
        <p:nvSpPr>
          <p:cNvPr id="15" name="object 15"/>
          <p:cNvSpPr txBox="1"/>
          <p:nvPr/>
        </p:nvSpPr>
        <p:spPr>
          <a:xfrm>
            <a:off x="2456075" y="4538852"/>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32</a:t>
            </a:r>
            <a:endParaRPr>
              <a:latin typeface="Arial"/>
              <a:cs typeface="Arial"/>
            </a:endParaRPr>
          </a:p>
        </p:txBody>
      </p:sp>
      <p:sp>
        <p:nvSpPr>
          <p:cNvPr id="16" name="object 16"/>
          <p:cNvSpPr txBox="1"/>
          <p:nvPr/>
        </p:nvSpPr>
        <p:spPr>
          <a:xfrm>
            <a:off x="2820377" y="2465673"/>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32</a:t>
            </a:r>
            <a:endParaRPr>
              <a:latin typeface="Arial"/>
              <a:cs typeface="Arial"/>
            </a:endParaRPr>
          </a:p>
        </p:txBody>
      </p:sp>
      <p:sp>
        <p:nvSpPr>
          <p:cNvPr id="17" name="object 17"/>
          <p:cNvSpPr txBox="1"/>
          <p:nvPr/>
        </p:nvSpPr>
        <p:spPr>
          <a:xfrm>
            <a:off x="1785464" y="4930481"/>
            <a:ext cx="153035" cy="299720"/>
          </a:xfrm>
          <a:prstGeom prst="rect">
            <a:avLst/>
          </a:prstGeom>
        </p:spPr>
        <p:txBody>
          <a:bodyPr vert="horz" wrap="square" lIns="0" tIns="12700" rIns="0" bIns="0" rtlCol="0">
            <a:spAutoFit/>
          </a:bodyPr>
          <a:lstStyle/>
          <a:p>
            <a:pPr marL="12700">
              <a:spcBef>
                <a:spcPts val="100"/>
              </a:spcBef>
            </a:pPr>
            <a:r>
              <a:rPr dirty="0">
                <a:latin typeface="Arial"/>
                <a:cs typeface="Arial"/>
              </a:rPr>
              <a:t>3</a:t>
            </a:r>
            <a:endParaRPr>
              <a:latin typeface="Arial"/>
              <a:cs typeface="Arial"/>
            </a:endParaRPr>
          </a:p>
        </p:txBody>
      </p:sp>
      <p:sp>
        <p:nvSpPr>
          <p:cNvPr id="18" name="object 18"/>
          <p:cNvSpPr/>
          <p:nvPr/>
        </p:nvSpPr>
        <p:spPr>
          <a:xfrm>
            <a:off x="1770424" y="2918200"/>
            <a:ext cx="213360" cy="2014855"/>
          </a:xfrm>
          <a:custGeom>
            <a:avLst/>
            <a:gdLst/>
            <a:ahLst/>
            <a:cxnLst/>
            <a:rect l="l" t="t" r="r" b="b"/>
            <a:pathLst>
              <a:path w="213359" h="2014854">
                <a:moveTo>
                  <a:pt x="0" y="0"/>
                </a:moveTo>
                <a:lnTo>
                  <a:pt x="213172" y="0"/>
                </a:lnTo>
                <a:lnTo>
                  <a:pt x="213172" y="2014668"/>
                </a:lnTo>
                <a:lnTo>
                  <a:pt x="0" y="2014668"/>
                </a:lnTo>
                <a:lnTo>
                  <a:pt x="0" y="0"/>
                </a:lnTo>
                <a:close/>
              </a:path>
            </a:pathLst>
          </a:custGeom>
          <a:solidFill>
            <a:srgbClr val="F4CCCC">
              <a:alpha val="51919"/>
            </a:srgbClr>
          </a:solidFill>
        </p:spPr>
        <p:txBody>
          <a:bodyPr wrap="square" lIns="0" tIns="0" rIns="0" bIns="0" rtlCol="0"/>
          <a:lstStyle/>
          <a:p>
            <a:endParaRPr/>
          </a:p>
        </p:txBody>
      </p:sp>
      <p:sp>
        <p:nvSpPr>
          <p:cNvPr id="19" name="object 19"/>
          <p:cNvSpPr/>
          <p:nvPr/>
        </p:nvSpPr>
        <p:spPr>
          <a:xfrm>
            <a:off x="1983598" y="2174972"/>
            <a:ext cx="743585" cy="2758440"/>
          </a:xfrm>
          <a:custGeom>
            <a:avLst/>
            <a:gdLst/>
            <a:ahLst/>
            <a:cxnLst/>
            <a:rect l="l" t="t" r="r" b="b"/>
            <a:pathLst>
              <a:path w="743585" h="2758440">
                <a:moveTo>
                  <a:pt x="0" y="2757894"/>
                </a:moveTo>
                <a:lnTo>
                  <a:pt x="0" y="743226"/>
                </a:lnTo>
                <a:lnTo>
                  <a:pt x="743226" y="0"/>
                </a:lnTo>
                <a:lnTo>
                  <a:pt x="743226" y="2014670"/>
                </a:lnTo>
                <a:lnTo>
                  <a:pt x="0" y="2757894"/>
                </a:lnTo>
                <a:close/>
              </a:path>
            </a:pathLst>
          </a:custGeom>
          <a:solidFill>
            <a:srgbClr val="C3A3A3">
              <a:alpha val="51919"/>
            </a:srgbClr>
          </a:solidFill>
        </p:spPr>
        <p:txBody>
          <a:bodyPr wrap="square" lIns="0" tIns="0" rIns="0" bIns="0" rtlCol="0"/>
          <a:lstStyle/>
          <a:p>
            <a:endParaRPr/>
          </a:p>
        </p:txBody>
      </p:sp>
      <p:sp>
        <p:nvSpPr>
          <p:cNvPr id="20" name="object 20"/>
          <p:cNvSpPr/>
          <p:nvPr/>
        </p:nvSpPr>
        <p:spPr>
          <a:xfrm>
            <a:off x="1770424" y="2174974"/>
            <a:ext cx="956944" cy="743585"/>
          </a:xfrm>
          <a:custGeom>
            <a:avLst/>
            <a:gdLst/>
            <a:ahLst/>
            <a:cxnLst/>
            <a:rect l="l" t="t" r="r" b="b"/>
            <a:pathLst>
              <a:path w="956944" h="743585">
                <a:moveTo>
                  <a:pt x="213172" y="743226"/>
                </a:moveTo>
                <a:lnTo>
                  <a:pt x="0" y="743226"/>
                </a:lnTo>
                <a:lnTo>
                  <a:pt x="743226" y="0"/>
                </a:lnTo>
                <a:lnTo>
                  <a:pt x="956398" y="0"/>
                </a:lnTo>
                <a:lnTo>
                  <a:pt x="213172" y="743226"/>
                </a:lnTo>
                <a:close/>
              </a:path>
            </a:pathLst>
          </a:custGeom>
          <a:solidFill>
            <a:srgbClr val="F6D6D6">
              <a:alpha val="51919"/>
            </a:srgbClr>
          </a:solidFill>
        </p:spPr>
        <p:txBody>
          <a:bodyPr wrap="square" lIns="0" tIns="0" rIns="0" bIns="0" rtlCol="0"/>
          <a:lstStyle/>
          <a:p>
            <a:endParaRPr/>
          </a:p>
        </p:txBody>
      </p:sp>
      <p:sp>
        <p:nvSpPr>
          <p:cNvPr id="21" name="object 21"/>
          <p:cNvSpPr/>
          <p:nvPr/>
        </p:nvSpPr>
        <p:spPr>
          <a:xfrm>
            <a:off x="1770424" y="2174972"/>
            <a:ext cx="956944" cy="2758440"/>
          </a:xfrm>
          <a:custGeom>
            <a:avLst/>
            <a:gdLst/>
            <a:ahLst/>
            <a:cxnLst/>
            <a:rect l="l" t="t" r="r" b="b"/>
            <a:pathLst>
              <a:path w="956944" h="2758440">
                <a:moveTo>
                  <a:pt x="0" y="743226"/>
                </a:moveTo>
                <a:lnTo>
                  <a:pt x="743226" y="0"/>
                </a:lnTo>
                <a:lnTo>
                  <a:pt x="956398" y="0"/>
                </a:lnTo>
                <a:lnTo>
                  <a:pt x="956398" y="2014670"/>
                </a:lnTo>
                <a:lnTo>
                  <a:pt x="213172"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22" name="object 22"/>
          <p:cNvSpPr/>
          <p:nvPr/>
        </p:nvSpPr>
        <p:spPr>
          <a:xfrm>
            <a:off x="1770424" y="2174974"/>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23" name="object 23"/>
          <p:cNvSpPr/>
          <p:nvPr/>
        </p:nvSpPr>
        <p:spPr>
          <a:xfrm>
            <a:off x="1983596" y="2918200"/>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24" name="object 24"/>
          <p:cNvSpPr/>
          <p:nvPr/>
        </p:nvSpPr>
        <p:spPr>
          <a:xfrm>
            <a:off x="8075736" y="1101151"/>
            <a:ext cx="2279620" cy="1300647"/>
          </a:xfrm>
          <a:prstGeom prst="rect">
            <a:avLst/>
          </a:prstGeom>
          <a:blipFill>
            <a:blip r:embed="rId2" cstate="print"/>
            <a:stretch>
              <a:fillRect/>
            </a:stretch>
          </a:blipFill>
        </p:spPr>
        <p:txBody>
          <a:bodyPr wrap="square" lIns="0" tIns="0" rIns="0" bIns="0" rtlCol="0"/>
          <a:lstStyle/>
          <a:p>
            <a:endParaRPr/>
          </a:p>
        </p:txBody>
      </p:sp>
      <p:sp>
        <p:nvSpPr>
          <p:cNvPr id="25" name="object 25"/>
          <p:cNvSpPr/>
          <p:nvPr/>
        </p:nvSpPr>
        <p:spPr>
          <a:xfrm>
            <a:off x="8070963" y="1096387"/>
            <a:ext cx="2289175" cy="1310640"/>
          </a:xfrm>
          <a:custGeom>
            <a:avLst/>
            <a:gdLst/>
            <a:ahLst/>
            <a:cxnLst/>
            <a:rect l="l" t="t" r="r" b="b"/>
            <a:pathLst>
              <a:path w="2289175" h="1310640">
                <a:moveTo>
                  <a:pt x="0" y="0"/>
                </a:moveTo>
                <a:lnTo>
                  <a:pt x="2289145" y="0"/>
                </a:lnTo>
                <a:lnTo>
                  <a:pt x="2289145" y="1310172"/>
                </a:lnTo>
                <a:lnTo>
                  <a:pt x="0" y="1310172"/>
                </a:lnTo>
                <a:lnTo>
                  <a:pt x="0" y="0"/>
                </a:lnTo>
                <a:close/>
              </a:path>
            </a:pathLst>
          </a:custGeom>
          <a:ln w="9524">
            <a:solidFill>
              <a:srgbClr val="000000"/>
            </a:solidFill>
          </a:ln>
        </p:spPr>
        <p:txBody>
          <a:bodyPr wrap="square" lIns="0" tIns="0" rIns="0" bIns="0" rtlCol="0"/>
          <a:lstStyle/>
          <a:p>
            <a:endParaRPr/>
          </a:p>
        </p:txBody>
      </p:sp>
      <p:sp>
        <p:nvSpPr>
          <p:cNvPr id="26" name="object 26"/>
          <p:cNvSpPr txBox="1"/>
          <p:nvPr/>
        </p:nvSpPr>
        <p:spPr>
          <a:xfrm>
            <a:off x="5253017" y="3231101"/>
            <a:ext cx="4596130" cy="553100"/>
          </a:xfrm>
          <a:prstGeom prst="rect">
            <a:avLst/>
          </a:prstGeom>
        </p:spPr>
        <p:txBody>
          <a:bodyPr vert="horz" wrap="square" lIns="0" tIns="10795" rIns="0" bIns="0" rtlCol="0">
            <a:spAutoFit/>
          </a:bodyPr>
          <a:lstStyle/>
          <a:p>
            <a:pPr marL="12700" marR="5080">
              <a:lnSpc>
                <a:spcPct val="100699"/>
              </a:lnSpc>
              <a:spcBef>
                <a:spcPts val="85"/>
              </a:spcBef>
            </a:pPr>
            <a:r>
              <a:rPr spc="-5" dirty="0">
                <a:solidFill>
                  <a:srgbClr val="38751C"/>
                </a:solidFill>
                <a:latin typeface="Arial"/>
                <a:cs typeface="Arial"/>
              </a:rPr>
              <a:t>An activation </a:t>
            </a:r>
            <a:r>
              <a:rPr dirty="0">
                <a:solidFill>
                  <a:srgbClr val="38751C"/>
                </a:solidFill>
                <a:latin typeface="Arial"/>
                <a:cs typeface="Arial"/>
              </a:rPr>
              <a:t>map </a:t>
            </a:r>
            <a:r>
              <a:rPr spc="-5" dirty="0">
                <a:solidFill>
                  <a:srgbClr val="38751C"/>
                </a:solidFill>
                <a:latin typeface="Arial"/>
                <a:cs typeface="Arial"/>
              </a:rPr>
              <a:t>is </a:t>
            </a:r>
            <a:r>
              <a:rPr dirty="0">
                <a:solidFill>
                  <a:srgbClr val="38751C"/>
                </a:solidFill>
                <a:latin typeface="Arial"/>
                <a:cs typeface="Arial"/>
              </a:rPr>
              <a:t>a </a:t>
            </a:r>
            <a:r>
              <a:rPr spc="-5" dirty="0">
                <a:solidFill>
                  <a:srgbClr val="38751C"/>
                </a:solidFill>
                <a:latin typeface="Arial"/>
                <a:cs typeface="Arial"/>
              </a:rPr>
              <a:t>28x28 </a:t>
            </a:r>
            <a:r>
              <a:rPr dirty="0">
                <a:solidFill>
                  <a:srgbClr val="38751C"/>
                </a:solidFill>
                <a:latin typeface="Arial"/>
                <a:cs typeface="Arial"/>
              </a:rPr>
              <a:t>sheet </a:t>
            </a:r>
            <a:r>
              <a:rPr spc="-5" dirty="0">
                <a:solidFill>
                  <a:srgbClr val="38751C"/>
                </a:solidFill>
                <a:latin typeface="Arial"/>
                <a:cs typeface="Arial"/>
              </a:rPr>
              <a:t>of neuron  outputs:</a:t>
            </a:r>
            <a:endParaRPr>
              <a:latin typeface="Arial"/>
              <a:cs typeface="Arial"/>
            </a:endParaRPr>
          </a:p>
        </p:txBody>
      </p:sp>
      <p:sp>
        <p:nvSpPr>
          <p:cNvPr id="27" name="object 27"/>
          <p:cNvSpPr txBox="1"/>
          <p:nvPr/>
        </p:nvSpPr>
        <p:spPr>
          <a:xfrm>
            <a:off x="5290968" y="3783551"/>
            <a:ext cx="5229860" cy="575945"/>
          </a:xfrm>
          <a:prstGeom prst="rect">
            <a:avLst/>
          </a:prstGeom>
        </p:spPr>
        <p:txBody>
          <a:bodyPr vert="horz" wrap="square" lIns="0" tIns="12700" rIns="0" bIns="0" rtlCol="0">
            <a:spAutoFit/>
          </a:bodyPr>
          <a:lstStyle/>
          <a:p>
            <a:pPr marL="431800" indent="-419100">
              <a:spcBef>
                <a:spcPts val="100"/>
              </a:spcBef>
              <a:buAutoNum type="arabicPeriod"/>
              <a:tabLst>
                <a:tab pos="431800" algn="l"/>
                <a:tab pos="432434" algn="l"/>
              </a:tabLst>
            </a:pPr>
            <a:r>
              <a:rPr spc="-5" dirty="0">
                <a:solidFill>
                  <a:srgbClr val="38751C"/>
                </a:solidFill>
                <a:latin typeface="Arial"/>
                <a:cs typeface="Arial"/>
              </a:rPr>
              <a:t>Each is </a:t>
            </a:r>
            <a:r>
              <a:rPr dirty="0">
                <a:solidFill>
                  <a:srgbClr val="38751C"/>
                </a:solidFill>
                <a:latin typeface="Arial"/>
                <a:cs typeface="Arial"/>
              </a:rPr>
              <a:t>connected </a:t>
            </a:r>
            <a:r>
              <a:rPr spc="-5" dirty="0">
                <a:solidFill>
                  <a:srgbClr val="38751C"/>
                </a:solidFill>
                <a:latin typeface="Arial"/>
                <a:cs typeface="Arial"/>
              </a:rPr>
              <a:t>to </a:t>
            </a:r>
            <a:r>
              <a:rPr dirty="0">
                <a:solidFill>
                  <a:srgbClr val="38751C"/>
                </a:solidFill>
                <a:latin typeface="Arial"/>
                <a:cs typeface="Arial"/>
              </a:rPr>
              <a:t>a small region </a:t>
            </a:r>
            <a:r>
              <a:rPr spc="-5" dirty="0">
                <a:solidFill>
                  <a:srgbClr val="38751C"/>
                </a:solidFill>
                <a:latin typeface="Arial"/>
                <a:cs typeface="Arial"/>
              </a:rPr>
              <a:t>in the</a:t>
            </a:r>
            <a:r>
              <a:rPr spc="-105" dirty="0">
                <a:solidFill>
                  <a:srgbClr val="38751C"/>
                </a:solidFill>
                <a:latin typeface="Arial"/>
                <a:cs typeface="Arial"/>
              </a:rPr>
              <a:t> </a:t>
            </a:r>
            <a:r>
              <a:rPr spc="-5" dirty="0">
                <a:solidFill>
                  <a:srgbClr val="38751C"/>
                </a:solidFill>
                <a:latin typeface="Arial"/>
                <a:cs typeface="Arial"/>
              </a:rPr>
              <a:t>input</a:t>
            </a:r>
            <a:endParaRPr>
              <a:latin typeface="Arial"/>
              <a:cs typeface="Arial"/>
            </a:endParaRPr>
          </a:p>
          <a:p>
            <a:pPr marL="431800" indent="-419100">
              <a:spcBef>
                <a:spcPts val="15"/>
              </a:spcBef>
              <a:buAutoNum type="arabicPeriod"/>
              <a:tabLst>
                <a:tab pos="431800" algn="l"/>
                <a:tab pos="432434" algn="l"/>
              </a:tabLst>
            </a:pPr>
            <a:r>
              <a:rPr spc="-5" dirty="0">
                <a:solidFill>
                  <a:srgbClr val="38751C"/>
                </a:solidFill>
                <a:latin typeface="Arial"/>
                <a:cs typeface="Arial"/>
              </a:rPr>
              <a:t>All of them </a:t>
            </a:r>
            <a:r>
              <a:rPr dirty="0">
                <a:solidFill>
                  <a:srgbClr val="38751C"/>
                </a:solidFill>
                <a:latin typeface="Arial"/>
                <a:cs typeface="Arial"/>
              </a:rPr>
              <a:t>share</a:t>
            </a:r>
            <a:r>
              <a:rPr spc="-20" dirty="0">
                <a:solidFill>
                  <a:srgbClr val="38751C"/>
                </a:solidFill>
                <a:latin typeface="Arial"/>
                <a:cs typeface="Arial"/>
              </a:rPr>
              <a:t> </a:t>
            </a:r>
            <a:r>
              <a:rPr spc="-5" dirty="0">
                <a:solidFill>
                  <a:srgbClr val="38751C"/>
                </a:solidFill>
                <a:latin typeface="Arial"/>
                <a:cs typeface="Arial"/>
              </a:rPr>
              <a:t>parameters</a:t>
            </a:r>
            <a:endParaRPr>
              <a:latin typeface="Arial"/>
              <a:cs typeface="Arial"/>
            </a:endParaRPr>
          </a:p>
        </p:txBody>
      </p:sp>
      <p:sp>
        <p:nvSpPr>
          <p:cNvPr id="28" name="object 28"/>
          <p:cNvSpPr txBox="1"/>
          <p:nvPr/>
        </p:nvSpPr>
        <p:spPr>
          <a:xfrm>
            <a:off x="5253017" y="4612222"/>
            <a:ext cx="5030470" cy="299720"/>
          </a:xfrm>
          <a:prstGeom prst="rect">
            <a:avLst/>
          </a:prstGeom>
        </p:spPr>
        <p:txBody>
          <a:bodyPr vert="horz" wrap="square" lIns="0" tIns="12700" rIns="0" bIns="0" rtlCol="0">
            <a:spAutoFit/>
          </a:bodyPr>
          <a:lstStyle/>
          <a:p>
            <a:pPr marL="12700">
              <a:spcBef>
                <a:spcPts val="100"/>
              </a:spcBef>
            </a:pPr>
            <a:r>
              <a:rPr dirty="0">
                <a:solidFill>
                  <a:srgbClr val="0000FF"/>
                </a:solidFill>
                <a:latin typeface="Arial"/>
                <a:cs typeface="Arial"/>
              </a:rPr>
              <a:t>“5x5 </a:t>
            </a:r>
            <a:r>
              <a:rPr spc="-5" dirty="0">
                <a:solidFill>
                  <a:srgbClr val="0000FF"/>
                </a:solidFill>
                <a:latin typeface="Arial"/>
                <a:cs typeface="Arial"/>
              </a:rPr>
              <a:t>filter” </a:t>
            </a:r>
            <a:r>
              <a:rPr dirty="0">
                <a:solidFill>
                  <a:srgbClr val="0000FF"/>
                </a:solidFill>
                <a:latin typeface="Arial"/>
                <a:cs typeface="Arial"/>
              </a:rPr>
              <a:t>-&gt; “5x5 receptive </a:t>
            </a:r>
            <a:r>
              <a:rPr spc="-5" dirty="0">
                <a:solidFill>
                  <a:srgbClr val="0000FF"/>
                </a:solidFill>
                <a:latin typeface="Arial"/>
                <a:cs typeface="Arial"/>
              </a:rPr>
              <a:t>field for each</a:t>
            </a:r>
            <a:r>
              <a:rPr spc="-105" dirty="0">
                <a:solidFill>
                  <a:srgbClr val="0000FF"/>
                </a:solidFill>
                <a:latin typeface="Arial"/>
                <a:cs typeface="Arial"/>
              </a:rPr>
              <a:t> </a:t>
            </a:r>
            <a:r>
              <a:rPr spc="-5" dirty="0">
                <a:solidFill>
                  <a:srgbClr val="0000FF"/>
                </a:solidFill>
                <a:latin typeface="Arial"/>
                <a:cs typeface="Arial"/>
              </a:rPr>
              <a:t>neuron”</a:t>
            </a:r>
            <a:endParaRPr>
              <a:latin typeface="Arial"/>
              <a:cs typeface="Arial"/>
            </a:endParaRPr>
          </a:p>
        </p:txBody>
      </p:sp>
      <p:sp>
        <p:nvSpPr>
          <p:cNvPr id="29" name="object 29"/>
          <p:cNvSpPr/>
          <p:nvPr/>
        </p:nvSpPr>
        <p:spPr>
          <a:xfrm>
            <a:off x="3567647" y="2729363"/>
            <a:ext cx="159385" cy="2204085"/>
          </a:xfrm>
          <a:custGeom>
            <a:avLst/>
            <a:gdLst/>
            <a:ahLst/>
            <a:cxnLst/>
            <a:rect l="l" t="t" r="r" b="b"/>
            <a:pathLst>
              <a:path w="159385" h="2204085">
                <a:moveTo>
                  <a:pt x="0" y="0"/>
                </a:moveTo>
                <a:lnTo>
                  <a:pt x="159009" y="0"/>
                </a:lnTo>
                <a:lnTo>
                  <a:pt x="159009" y="2203505"/>
                </a:lnTo>
                <a:lnTo>
                  <a:pt x="0" y="2203505"/>
                </a:lnTo>
                <a:lnTo>
                  <a:pt x="0" y="0"/>
                </a:lnTo>
                <a:close/>
              </a:path>
            </a:pathLst>
          </a:custGeom>
          <a:solidFill>
            <a:srgbClr val="C8DAF7">
              <a:alpha val="42689"/>
            </a:srgbClr>
          </a:solidFill>
        </p:spPr>
        <p:txBody>
          <a:bodyPr wrap="square" lIns="0" tIns="0" rIns="0" bIns="0" rtlCol="0"/>
          <a:lstStyle/>
          <a:p>
            <a:endParaRPr/>
          </a:p>
        </p:txBody>
      </p:sp>
      <p:sp>
        <p:nvSpPr>
          <p:cNvPr id="30" name="object 30"/>
          <p:cNvSpPr/>
          <p:nvPr/>
        </p:nvSpPr>
        <p:spPr>
          <a:xfrm>
            <a:off x="3726655" y="2174972"/>
            <a:ext cx="554990" cy="2758440"/>
          </a:xfrm>
          <a:custGeom>
            <a:avLst/>
            <a:gdLst/>
            <a:ahLst/>
            <a:cxnLst/>
            <a:rect l="l" t="t" r="r" b="b"/>
            <a:pathLst>
              <a:path w="554989" h="2758440">
                <a:moveTo>
                  <a:pt x="0" y="2757894"/>
                </a:moveTo>
                <a:lnTo>
                  <a:pt x="0" y="554388"/>
                </a:lnTo>
                <a:lnTo>
                  <a:pt x="554388" y="0"/>
                </a:lnTo>
                <a:lnTo>
                  <a:pt x="554388" y="2203495"/>
                </a:lnTo>
                <a:lnTo>
                  <a:pt x="0" y="2757894"/>
                </a:lnTo>
                <a:close/>
              </a:path>
            </a:pathLst>
          </a:custGeom>
          <a:solidFill>
            <a:srgbClr val="A0AEC6">
              <a:alpha val="42689"/>
            </a:srgbClr>
          </a:solidFill>
        </p:spPr>
        <p:txBody>
          <a:bodyPr wrap="square" lIns="0" tIns="0" rIns="0" bIns="0" rtlCol="0"/>
          <a:lstStyle/>
          <a:p>
            <a:endParaRPr/>
          </a:p>
        </p:txBody>
      </p:sp>
      <p:sp>
        <p:nvSpPr>
          <p:cNvPr id="31" name="object 31"/>
          <p:cNvSpPr/>
          <p:nvPr/>
        </p:nvSpPr>
        <p:spPr>
          <a:xfrm>
            <a:off x="3567645" y="2174972"/>
            <a:ext cx="713740" cy="554990"/>
          </a:xfrm>
          <a:custGeom>
            <a:avLst/>
            <a:gdLst/>
            <a:ahLst/>
            <a:cxnLst/>
            <a:rect l="l" t="t" r="r" b="b"/>
            <a:pathLst>
              <a:path w="713739" h="554989">
                <a:moveTo>
                  <a:pt x="159009" y="554388"/>
                </a:moveTo>
                <a:lnTo>
                  <a:pt x="0" y="554388"/>
                </a:lnTo>
                <a:lnTo>
                  <a:pt x="554398" y="0"/>
                </a:lnTo>
                <a:lnTo>
                  <a:pt x="713398" y="0"/>
                </a:lnTo>
                <a:lnTo>
                  <a:pt x="159009" y="554388"/>
                </a:lnTo>
                <a:close/>
              </a:path>
            </a:pathLst>
          </a:custGeom>
          <a:solidFill>
            <a:srgbClr val="D3E1F9">
              <a:alpha val="42689"/>
            </a:srgbClr>
          </a:solidFill>
        </p:spPr>
        <p:txBody>
          <a:bodyPr wrap="square" lIns="0" tIns="0" rIns="0" bIns="0" rtlCol="0"/>
          <a:lstStyle/>
          <a:p>
            <a:endParaRPr/>
          </a:p>
        </p:txBody>
      </p:sp>
      <p:sp>
        <p:nvSpPr>
          <p:cNvPr id="32" name="object 32"/>
          <p:cNvSpPr/>
          <p:nvPr/>
        </p:nvSpPr>
        <p:spPr>
          <a:xfrm>
            <a:off x="3567645" y="2174972"/>
            <a:ext cx="713740" cy="2758440"/>
          </a:xfrm>
          <a:custGeom>
            <a:avLst/>
            <a:gdLst/>
            <a:ahLst/>
            <a:cxnLst/>
            <a:rect l="l" t="t" r="r" b="b"/>
            <a:pathLst>
              <a:path w="713739" h="2758440">
                <a:moveTo>
                  <a:pt x="0" y="554388"/>
                </a:moveTo>
                <a:lnTo>
                  <a:pt x="554398" y="0"/>
                </a:lnTo>
                <a:lnTo>
                  <a:pt x="713398" y="0"/>
                </a:lnTo>
                <a:lnTo>
                  <a:pt x="713398" y="2203495"/>
                </a:lnTo>
                <a:lnTo>
                  <a:pt x="159009" y="2757894"/>
                </a:lnTo>
                <a:lnTo>
                  <a:pt x="0" y="2757894"/>
                </a:lnTo>
                <a:lnTo>
                  <a:pt x="0" y="554388"/>
                </a:lnTo>
                <a:close/>
              </a:path>
            </a:pathLst>
          </a:custGeom>
          <a:ln w="19049">
            <a:solidFill>
              <a:srgbClr val="000000"/>
            </a:solidFill>
          </a:ln>
        </p:spPr>
        <p:txBody>
          <a:bodyPr wrap="square" lIns="0" tIns="0" rIns="0" bIns="0" rtlCol="0"/>
          <a:lstStyle/>
          <a:p>
            <a:endParaRPr/>
          </a:p>
        </p:txBody>
      </p:sp>
      <p:sp>
        <p:nvSpPr>
          <p:cNvPr id="33" name="object 33"/>
          <p:cNvSpPr/>
          <p:nvPr/>
        </p:nvSpPr>
        <p:spPr>
          <a:xfrm>
            <a:off x="3567645" y="2174972"/>
            <a:ext cx="713740" cy="554990"/>
          </a:xfrm>
          <a:custGeom>
            <a:avLst/>
            <a:gdLst/>
            <a:ahLst/>
            <a:cxnLst/>
            <a:rect l="l" t="t" r="r" b="b"/>
            <a:pathLst>
              <a:path w="713739" h="554989">
                <a:moveTo>
                  <a:pt x="0" y="554388"/>
                </a:moveTo>
                <a:lnTo>
                  <a:pt x="159009" y="554388"/>
                </a:lnTo>
                <a:lnTo>
                  <a:pt x="713398" y="0"/>
                </a:lnTo>
              </a:path>
            </a:pathLst>
          </a:custGeom>
          <a:ln w="19049">
            <a:solidFill>
              <a:srgbClr val="000000"/>
            </a:solidFill>
          </a:ln>
        </p:spPr>
        <p:txBody>
          <a:bodyPr wrap="square" lIns="0" tIns="0" rIns="0" bIns="0" rtlCol="0"/>
          <a:lstStyle/>
          <a:p>
            <a:endParaRPr/>
          </a:p>
        </p:txBody>
      </p:sp>
      <p:sp>
        <p:nvSpPr>
          <p:cNvPr id="34" name="object 34"/>
          <p:cNvSpPr/>
          <p:nvPr/>
        </p:nvSpPr>
        <p:spPr>
          <a:xfrm>
            <a:off x="3726655" y="2729363"/>
            <a:ext cx="0" cy="2204085"/>
          </a:xfrm>
          <a:custGeom>
            <a:avLst/>
            <a:gdLst/>
            <a:ahLst/>
            <a:cxnLst/>
            <a:rect l="l" t="t" r="r" b="b"/>
            <a:pathLst>
              <a:path h="2204085">
                <a:moveTo>
                  <a:pt x="0" y="0"/>
                </a:moveTo>
                <a:lnTo>
                  <a:pt x="0" y="2203505"/>
                </a:lnTo>
              </a:path>
            </a:pathLst>
          </a:custGeom>
          <a:ln w="19049">
            <a:solidFill>
              <a:srgbClr val="000000"/>
            </a:solidFill>
          </a:ln>
        </p:spPr>
        <p:txBody>
          <a:bodyPr wrap="square" lIns="0" tIns="0" rIns="0" bIns="0" rtlCol="0"/>
          <a:lstStyle/>
          <a:p>
            <a:endParaRPr/>
          </a:p>
        </p:txBody>
      </p:sp>
      <p:sp>
        <p:nvSpPr>
          <p:cNvPr id="35" name="object 35"/>
          <p:cNvSpPr txBox="1"/>
          <p:nvPr/>
        </p:nvSpPr>
        <p:spPr>
          <a:xfrm>
            <a:off x="4058622" y="4591353"/>
            <a:ext cx="364490" cy="391160"/>
          </a:xfrm>
          <a:prstGeom prst="rect">
            <a:avLst/>
          </a:prstGeom>
        </p:spPr>
        <p:txBody>
          <a:bodyPr vert="horz" wrap="square" lIns="0" tIns="12700" rIns="0" bIns="0" rtlCol="0">
            <a:spAutoFit/>
          </a:bodyPr>
          <a:lstStyle/>
          <a:p>
            <a:pPr marL="12700">
              <a:spcBef>
                <a:spcPts val="100"/>
              </a:spcBef>
            </a:pPr>
            <a:r>
              <a:rPr sz="2400" spc="-5" dirty="0">
                <a:latin typeface="Arial"/>
                <a:cs typeface="Arial"/>
              </a:rPr>
              <a:t>28</a:t>
            </a:r>
            <a:endParaRPr sz="2400">
              <a:latin typeface="Arial"/>
              <a:cs typeface="Arial"/>
            </a:endParaRPr>
          </a:p>
        </p:txBody>
      </p:sp>
      <p:sp>
        <p:nvSpPr>
          <p:cNvPr id="37" name="object 37"/>
          <p:cNvSpPr txBox="1"/>
          <p:nvPr/>
        </p:nvSpPr>
        <p:spPr>
          <a:xfrm>
            <a:off x="1681926"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
        <p:nvSpPr>
          <p:cNvPr id="36" name="object 36"/>
          <p:cNvSpPr txBox="1"/>
          <p:nvPr/>
        </p:nvSpPr>
        <p:spPr>
          <a:xfrm>
            <a:off x="4363422" y="3219756"/>
            <a:ext cx="364490" cy="391160"/>
          </a:xfrm>
          <a:prstGeom prst="rect">
            <a:avLst/>
          </a:prstGeom>
        </p:spPr>
        <p:txBody>
          <a:bodyPr vert="horz" wrap="square" lIns="0" tIns="12700" rIns="0" bIns="0" rtlCol="0">
            <a:spAutoFit/>
          </a:bodyPr>
          <a:lstStyle/>
          <a:p>
            <a:pPr marL="12700">
              <a:spcBef>
                <a:spcPts val="100"/>
              </a:spcBef>
            </a:pPr>
            <a:r>
              <a:rPr sz="2400" spc="-5" dirty="0">
                <a:latin typeface="Arial"/>
                <a:cs typeface="Arial"/>
              </a:rPr>
              <a:t>28</a:t>
            </a:r>
            <a:endParaRPr sz="2400">
              <a:latin typeface="Arial"/>
              <a:cs typeface="Arial"/>
            </a:endParaRPr>
          </a:p>
        </p:txBody>
      </p:sp>
    </p:spTree>
    <p:extLst>
      <p:ext uri="{BB962C8B-B14F-4D97-AF65-F5344CB8AC3E}">
        <p14:creationId xmlns:p14="http://schemas.microsoft.com/office/powerpoint/2010/main" val="359360384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38048" y="888593"/>
            <a:ext cx="5187950" cy="751488"/>
          </a:xfrm>
          <a:prstGeom prst="rect">
            <a:avLst/>
          </a:prstGeom>
        </p:spPr>
        <p:txBody>
          <a:bodyPr vert="horz" wrap="square" lIns="0" tIns="12700" rIns="0" bIns="0" rtlCol="0" anchor="ctr">
            <a:spAutoFit/>
          </a:bodyPr>
          <a:lstStyle/>
          <a:p>
            <a:pPr marL="12700">
              <a:spcBef>
                <a:spcPts val="100"/>
              </a:spcBef>
            </a:pPr>
            <a:r>
              <a:rPr sz="2400" spc="-5" dirty="0"/>
              <a:t>The brain/neuron </a:t>
            </a:r>
            <a:r>
              <a:rPr sz="2400" dirty="0"/>
              <a:t>view </a:t>
            </a:r>
            <a:r>
              <a:rPr sz="2400" spc="-5" dirty="0"/>
              <a:t>of CONV</a:t>
            </a:r>
            <a:r>
              <a:rPr sz="2400" spc="-95" dirty="0"/>
              <a:t> </a:t>
            </a:r>
            <a:r>
              <a:rPr sz="2400" spc="-5" dirty="0"/>
              <a:t>Layer</a:t>
            </a:r>
            <a:endParaRPr sz="2400"/>
          </a:p>
        </p:txBody>
      </p:sp>
      <p:sp>
        <p:nvSpPr>
          <p:cNvPr id="3" name="object 3"/>
          <p:cNvSpPr/>
          <p:nvPr/>
        </p:nvSpPr>
        <p:spPr>
          <a:xfrm>
            <a:off x="2186948" y="3297669"/>
            <a:ext cx="132080" cy="663575"/>
          </a:xfrm>
          <a:custGeom>
            <a:avLst/>
            <a:gdLst/>
            <a:ahLst/>
            <a:cxnLst/>
            <a:rect l="l" t="t" r="r" b="b"/>
            <a:pathLst>
              <a:path w="132079" h="663575">
                <a:moveTo>
                  <a:pt x="0" y="0"/>
                </a:moveTo>
                <a:lnTo>
                  <a:pt x="131602" y="0"/>
                </a:lnTo>
                <a:lnTo>
                  <a:pt x="131602" y="663201"/>
                </a:lnTo>
                <a:lnTo>
                  <a:pt x="0" y="663201"/>
                </a:lnTo>
                <a:lnTo>
                  <a:pt x="0" y="0"/>
                </a:lnTo>
                <a:close/>
              </a:path>
            </a:pathLst>
          </a:custGeom>
          <a:solidFill>
            <a:srgbClr val="C8DAF7"/>
          </a:solidFill>
        </p:spPr>
        <p:txBody>
          <a:bodyPr wrap="square" lIns="0" tIns="0" rIns="0" bIns="0" rtlCol="0"/>
          <a:lstStyle/>
          <a:p>
            <a:endParaRPr/>
          </a:p>
        </p:txBody>
      </p:sp>
      <p:sp>
        <p:nvSpPr>
          <p:cNvPr id="4" name="object 4"/>
          <p:cNvSpPr/>
          <p:nvPr/>
        </p:nvSpPr>
        <p:spPr>
          <a:xfrm>
            <a:off x="2318550" y="3146972"/>
            <a:ext cx="151130" cy="814069"/>
          </a:xfrm>
          <a:custGeom>
            <a:avLst/>
            <a:gdLst/>
            <a:ahLst/>
            <a:cxnLst/>
            <a:rect l="l" t="t" r="r" b="b"/>
            <a:pathLst>
              <a:path w="151130" h="814069">
                <a:moveTo>
                  <a:pt x="0" y="813898"/>
                </a:moveTo>
                <a:lnTo>
                  <a:pt x="0" y="150697"/>
                </a:lnTo>
                <a:lnTo>
                  <a:pt x="150697" y="0"/>
                </a:lnTo>
                <a:lnTo>
                  <a:pt x="150697" y="663198"/>
                </a:lnTo>
                <a:lnTo>
                  <a:pt x="0" y="813898"/>
                </a:lnTo>
                <a:close/>
              </a:path>
            </a:pathLst>
          </a:custGeom>
          <a:solidFill>
            <a:srgbClr val="A0AEC6"/>
          </a:solidFill>
        </p:spPr>
        <p:txBody>
          <a:bodyPr wrap="square" lIns="0" tIns="0" rIns="0" bIns="0" rtlCol="0"/>
          <a:lstStyle/>
          <a:p>
            <a:endParaRPr/>
          </a:p>
        </p:txBody>
      </p:sp>
      <p:sp>
        <p:nvSpPr>
          <p:cNvPr id="5" name="object 5"/>
          <p:cNvSpPr/>
          <p:nvPr/>
        </p:nvSpPr>
        <p:spPr>
          <a:xfrm>
            <a:off x="2186950" y="3146970"/>
            <a:ext cx="282575" cy="151130"/>
          </a:xfrm>
          <a:custGeom>
            <a:avLst/>
            <a:gdLst/>
            <a:ahLst/>
            <a:cxnLst/>
            <a:rect l="l" t="t" r="r" b="b"/>
            <a:pathLst>
              <a:path w="282575" h="151130">
                <a:moveTo>
                  <a:pt x="131602" y="150697"/>
                </a:moveTo>
                <a:lnTo>
                  <a:pt x="0" y="150697"/>
                </a:lnTo>
                <a:lnTo>
                  <a:pt x="150697" y="0"/>
                </a:lnTo>
                <a:lnTo>
                  <a:pt x="282299" y="0"/>
                </a:lnTo>
                <a:lnTo>
                  <a:pt x="131602" y="150697"/>
                </a:lnTo>
                <a:close/>
              </a:path>
            </a:pathLst>
          </a:custGeom>
          <a:solidFill>
            <a:srgbClr val="D3E1F9"/>
          </a:solidFill>
        </p:spPr>
        <p:txBody>
          <a:bodyPr wrap="square" lIns="0" tIns="0" rIns="0" bIns="0" rtlCol="0"/>
          <a:lstStyle/>
          <a:p>
            <a:endParaRPr/>
          </a:p>
        </p:txBody>
      </p:sp>
      <p:sp>
        <p:nvSpPr>
          <p:cNvPr id="6" name="object 6"/>
          <p:cNvSpPr/>
          <p:nvPr/>
        </p:nvSpPr>
        <p:spPr>
          <a:xfrm>
            <a:off x="2186950" y="3146972"/>
            <a:ext cx="282575" cy="814069"/>
          </a:xfrm>
          <a:custGeom>
            <a:avLst/>
            <a:gdLst/>
            <a:ahLst/>
            <a:cxnLst/>
            <a:rect l="l" t="t" r="r" b="b"/>
            <a:pathLst>
              <a:path w="282575" h="814069">
                <a:moveTo>
                  <a:pt x="0" y="150697"/>
                </a:moveTo>
                <a:lnTo>
                  <a:pt x="150697" y="0"/>
                </a:lnTo>
                <a:lnTo>
                  <a:pt x="282299" y="0"/>
                </a:lnTo>
                <a:lnTo>
                  <a:pt x="282299" y="663198"/>
                </a:lnTo>
                <a:lnTo>
                  <a:pt x="131602" y="813898"/>
                </a:lnTo>
                <a:lnTo>
                  <a:pt x="0" y="813898"/>
                </a:lnTo>
                <a:lnTo>
                  <a:pt x="0" y="150697"/>
                </a:lnTo>
                <a:close/>
              </a:path>
            </a:pathLst>
          </a:custGeom>
          <a:ln w="19049">
            <a:solidFill>
              <a:srgbClr val="000000"/>
            </a:solidFill>
          </a:ln>
        </p:spPr>
        <p:txBody>
          <a:bodyPr wrap="square" lIns="0" tIns="0" rIns="0" bIns="0" rtlCol="0"/>
          <a:lstStyle/>
          <a:p>
            <a:endParaRPr/>
          </a:p>
        </p:txBody>
      </p:sp>
      <p:sp>
        <p:nvSpPr>
          <p:cNvPr id="7" name="object 7"/>
          <p:cNvSpPr/>
          <p:nvPr/>
        </p:nvSpPr>
        <p:spPr>
          <a:xfrm>
            <a:off x="2186950" y="3146970"/>
            <a:ext cx="282575" cy="151130"/>
          </a:xfrm>
          <a:custGeom>
            <a:avLst/>
            <a:gdLst/>
            <a:ahLst/>
            <a:cxnLst/>
            <a:rect l="l" t="t" r="r" b="b"/>
            <a:pathLst>
              <a:path w="282575" h="151130">
                <a:moveTo>
                  <a:pt x="0" y="150697"/>
                </a:moveTo>
                <a:lnTo>
                  <a:pt x="131602" y="150697"/>
                </a:lnTo>
                <a:lnTo>
                  <a:pt x="282299" y="0"/>
                </a:lnTo>
              </a:path>
            </a:pathLst>
          </a:custGeom>
          <a:ln w="19049">
            <a:solidFill>
              <a:srgbClr val="000000"/>
            </a:solidFill>
          </a:ln>
        </p:spPr>
        <p:txBody>
          <a:bodyPr wrap="square" lIns="0" tIns="0" rIns="0" bIns="0" rtlCol="0"/>
          <a:lstStyle/>
          <a:p>
            <a:endParaRPr/>
          </a:p>
        </p:txBody>
      </p:sp>
      <p:sp>
        <p:nvSpPr>
          <p:cNvPr id="8" name="object 8"/>
          <p:cNvSpPr/>
          <p:nvPr/>
        </p:nvSpPr>
        <p:spPr>
          <a:xfrm>
            <a:off x="2318550" y="3297669"/>
            <a:ext cx="0" cy="663575"/>
          </a:xfrm>
          <a:custGeom>
            <a:avLst/>
            <a:gdLst/>
            <a:ahLst/>
            <a:cxnLst/>
            <a:rect l="l" t="t" r="r" b="b"/>
            <a:pathLst>
              <a:path h="663575">
                <a:moveTo>
                  <a:pt x="0" y="0"/>
                </a:moveTo>
                <a:lnTo>
                  <a:pt x="0" y="663201"/>
                </a:lnTo>
              </a:path>
            </a:pathLst>
          </a:custGeom>
          <a:ln w="19049">
            <a:solidFill>
              <a:srgbClr val="000000"/>
            </a:solidFill>
          </a:ln>
        </p:spPr>
        <p:txBody>
          <a:bodyPr wrap="square" lIns="0" tIns="0" rIns="0" bIns="0" rtlCol="0"/>
          <a:lstStyle/>
          <a:p>
            <a:endParaRPr/>
          </a:p>
        </p:txBody>
      </p:sp>
      <p:sp>
        <p:nvSpPr>
          <p:cNvPr id="9" name="object 9"/>
          <p:cNvSpPr txBox="1"/>
          <p:nvPr/>
        </p:nvSpPr>
        <p:spPr>
          <a:xfrm>
            <a:off x="2456075" y="4538852"/>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32</a:t>
            </a:r>
            <a:endParaRPr>
              <a:latin typeface="Arial"/>
              <a:cs typeface="Arial"/>
            </a:endParaRPr>
          </a:p>
        </p:txBody>
      </p:sp>
      <p:sp>
        <p:nvSpPr>
          <p:cNvPr id="10" name="object 10"/>
          <p:cNvSpPr txBox="1"/>
          <p:nvPr/>
        </p:nvSpPr>
        <p:spPr>
          <a:xfrm>
            <a:off x="2820377" y="2465673"/>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32</a:t>
            </a:r>
            <a:endParaRPr>
              <a:latin typeface="Arial"/>
              <a:cs typeface="Arial"/>
            </a:endParaRPr>
          </a:p>
        </p:txBody>
      </p:sp>
      <p:sp>
        <p:nvSpPr>
          <p:cNvPr id="11" name="object 11"/>
          <p:cNvSpPr txBox="1"/>
          <p:nvPr/>
        </p:nvSpPr>
        <p:spPr>
          <a:xfrm>
            <a:off x="1785464" y="4930481"/>
            <a:ext cx="153035" cy="299720"/>
          </a:xfrm>
          <a:prstGeom prst="rect">
            <a:avLst/>
          </a:prstGeom>
        </p:spPr>
        <p:txBody>
          <a:bodyPr vert="horz" wrap="square" lIns="0" tIns="12700" rIns="0" bIns="0" rtlCol="0">
            <a:spAutoFit/>
          </a:bodyPr>
          <a:lstStyle/>
          <a:p>
            <a:pPr marL="12700">
              <a:spcBef>
                <a:spcPts val="100"/>
              </a:spcBef>
            </a:pPr>
            <a:r>
              <a:rPr dirty="0">
                <a:latin typeface="Arial"/>
                <a:cs typeface="Arial"/>
              </a:rPr>
              <a:t>3</a:t>
            </a:r>
            <a:endParaRPr>
              <a:latin typeface="Arial"/>
              <a:cs typeface="Arial"/>
            </a:endParaRPr>
          </a:p>
        </p:txBody>
      </p:sp>
      <p:sp>
        <p:nvSpPr>
          <p:cNvPr id="12" name="object 12"/>
          <p:cNvSpPr/>
          <p:nvPr/>
        </p:nvSpPr>
        <p:spPr>
          <a:xfrm>
            <a:off x="1770424" y="2918200"/>
            <a:ext cx="213360" cy="2014855"/>
          </a:xfrm>
          <a:custGeom>
            <a:avLst/>
            <a:gdLst/>
            <a:ahLst/>
            <a:cxnLst/>
            <a:rect l="l" t="t" r="r" b="b"/>
            <a:pathLst>
              <a:path w="213359" h="2014854">
                <a:moveTo>
                  <a:pt x="0" y="0"/>
                </a:moveTo>
                <a:lnTo>
                  <a:pt x="213172" y="0"/>
                </a:lnTo>
                <a:lnTo>
                  <a:pt x="213172" y="2014668"/>
                </a:lnTo>
                <a:lnTo>
                  <a:pt x="0" y="2014668"/>
                </a:lnTo>
                <a:lnTo>
                  <a:pt x="0" y="0"/>
                </a:lnTo>
                <a:close/>
              </a:path>
            </a:pathLst>
          </a:custGeom>
          <a:solidFill>
            <a:srgbClr val="F4CCCC">
              <a:alpha val="51919"/>
            </a:srgbClr>
          </a:solidFill>
        </p:spPr>
        <p:txBody>
          <a:bodyPr wrap="square" lIns="0" tIns="0" rIns="0" bIns="0" rtlCol="0"/>
          <a:lstStyle/>
          <a:p>
            <a:endParaRPr/>
          </a:p>
        </p:txBody>
      </p:sp>
      <p:sp>
        <p:nvSpPr>
          <p:cNvPr id="13" name="object 13"/>
          <p:cNvSpPr/>
          <p:nvPr/>
        </p:nvSpPr>
        <p:spPr>
          <a:xfrm>
            <a:off x="1983598" y="2174972"/>
            <a:ext cx="743585" cy="2758440"/>
          </a:xfrm>
          <a:custGeom>
            <a:avLst/>
            <a:gdLst/>
            <a:ahLst/>
            <a:cxnLst/>
            <a:rect l="l" t="t" r="r" b="b"/>
            <a:pathLst>
              <a:path w="743585" h="2758440">
                <a:moveTo>
                  <a:pt x="0" y="2757894"/>
                </a:moveTo>
                <a:lnTo>
                  <a:pt x="0" y="743226"/>
                </a:lnTo>
                <a:lnTo>
                  <a:pt x="743226" y="0"/>
                </a:lnTo>
                <a:lnTo>
                  <a:pt x="743226" y="2014670"/>
                </a:lnTo>
                <a:lnTo>
                  <a:pt x="0" y="2757894"/>
                </a:lnTo>
                <a:close/>
              </a:path>
            </a:pathLst>
          </a:custGeom>
          <a:solidFill>
            <a:srgbClr val="C3A3A3">
              <a:alpha val="51919"/>
            </a:srgbClr>
          </a:solidFill>
        </p:spPr>
        <p:txBody>
          <a:bodyPr wrap="square" lIns="0" tIns="0" rIns="0" bIns="0" rtlCol="0"/>
          <a:lstStyle/>
          <a:p>
            <a:endParaRPr/>
          </a:p>
        </p:txBody>
      </p:sp>
      <p:sp>
        <p:nvSpPr>
          <p:cNvPr id="14" name="object 14"/>
          <p:cNvSpPr/>
          <p:nvPr/>
        </p:nvSpPr>
        <p:spPr>
          <a:xfrm>
            <a:off x="1770424" y="2174974"/>
            <a:ext cx="956944" cy="743585"/>
          </a:xfrm>
          <a:custGeom>
            <a:avLst/>
            <a:gdLst/>
            <a:ahLst/>
            <a:cxnLst/>
            <a:rect l="l" t="t" r="r" b="b"/>
            <a:pathLst>
              <a:path w="956944" h="743585">
                <a:moveTo>
                  <a:pt x="213172" y="743226"/>
                </a:moveTo>
                <a:lnTo>
                  <a:pt x="0" y="743226"/>
                </a:lnTo>
                <a:lnTo>
                  <a:pt x="743226" y="0"/>
                </a:lnTo>
                <a:lnTo>
                  <a:pt x="956398" y="0"/>
                </a:lnTo>
                <a:lnTo>
                  <a:pt x="213172" y="743226"/>
                </a:lnTo>
                <a:close/>
              </a:path>
            </a:pathLst>
          </a:custGeom>
          <a:solidFill>
            <a:srgbClr val="F6D6D6">
              <a:alpha val="51919"/>
            </a:srgbClr>
          </a:solidFill>
        </p:spPr>
        <p:txBody>
          <a:bodyPr wrap="square" lIns="0" tIns="0" rIns="0" bIns="0" rtlCol="0"/>
          <a:lstStyle/>
          <a:p>
            <a:endParaRPr/>
          </a:p>
        </p:txBody>
      </p:sp>
      <p:sp>
        <p:nvSpPr>
          <p:cNvPr id="15" name="object 15"/>
          <p:cNvSpPr/>
          <p:nvPr/>
        </p:nvSpPr>
        <p:spPr>
          <a:xfrm>
            <a:off x="1770424" y="2174972"/>
            <a:ext cx="956944" cy="2758440"/>
          </a:xfrm>
          <a:custGeom>
            <a:avLst/>
            <a:gdLst/>
            <a:ahLst/>
            <a:cxnLst/>
            <a:rect l="l" t="t" r="r" b="b"/>
            <a:pathLst>
              <a:path w="956944" h="2758440">
                <a:moveTo>
                  <a:pt x="0" y="743226"/>
                </a:moveTo>
                <a:lnTo>
                  <a:pt x="743226" y="0"/>
                </a:lnTo>
                <a:lnTo>
                  <a:pt x="956398" y="0"/>
                </a:lnTo>
                <a:lnTo>
                  <a:pt x="956398" y="2014670"/>
                </a:lnTo>
                <a:lnTo>
                  <a:pt x="213172" y="2757894"/>
                </a:lnTo>
                <a:lnTo>
                  <a:pt x="0" y="2757894"/>
                </a:lnTo>
                <a:lnTo>
                  <a:pt x="0" y="743226"/>
                </a:lnTo>
                <a:close/>
              </a:path>
            </a:pathLst>
          </a:custGeom>
          <a:ln w="19049">
            <a:solidFill>
              <a:srgbClr val="000000"/>
            </a:solidFill>
          </a:ln>
        </p:spPr>
        <p:txBody>
          <a:bodyPr wrap="square" lIns="0" tIns="0" rIns="0" bIns="0" rtlCol="0"/>
          <a:lstStyle/>
          <a:p>
            <a:endParaRPr/>
          </a:p>
        </p:txBody>
      </p:sp>
      <p:sp>
        <p:nvSpPr>
          <p:cNvPr id="16" name="object 16"/>
          <p:cNvSpPr/>
          <p:nvPr/>
        </p:nvSpPr>
        <p:spPr>
          <a:xfrm>
            <a:off x="1770424" y="2174974"/>
            <a:ext cx="956944" cy="743585"/>
          </a:xfrm>
          <a:custGeom>
            <a:avLst/>
            <a:gdLst/>
            <a:ahLst/>
            <a:cxnLst/>
            <a:rect l="l" t="t" r="r" b="b"/>
            <a:pathLst>
              <a:path w="956944" h="743585">
                <a:moveTo>
                  <a:pt x="0" y="743226"/>
                </a:moveTo>
                <a:lnTo>
                  <a:pt x="213172" y="743226"/>
                </a:lnTo>
                <a:lnTo>
                  <a:pt x="956398" y="0"/>
                </a:lnTo>
              </a:path>
            </a:pathLst>
          </a:custGeom>
          <a:ln w="19049">
            <a:solidFill>
              <a:srgbClr val="000000"/>
            </a:solidFill>
          </a:ln>
        </p:spPr>
        <p:txBody>
          <a:bodyPr wrap="square" lIns="0" tIns="0" rIns="0" bIns="0" rtlCol="0"/>
          <a:lstStyle/>
          <a:p>
            <a:endParaRPr/>
          </a:p>
        </p:txBody>
      </p:sp>
      <p:sp>
        <p:nvSpPr>
          <p:cNvPr id="17" name="object 17"/>
          <p:cNvSpPr/>
          <p:nvPr/>
        </p:nvSpPr>
        <p:spPr>
          <a:xfrm>
            <a:off x="1983596" y="2918200"/>
            <a:ext cx="0" cy="2014855"/>
          </a:xfrm>
          <a:custGeom>
            <a:avLst/>
            <a:gdLst/>
            <a:ahLst/>
            <a:cxnLst/>
            <a:rect l="l" t="t" r="r" b="b"/>
            <a:pathLst>
              <a:path h="2014854">
                <a:moveTo>
                  <a:pt x="0" y="0"/>
                </a:moveTo>
                <a:lnTo>
                  <a:pt x="0" y="2014668"/>
                </a:lnTo>
              </a:path>
            </a:pathLst>
          </a:custGeom>
          <a:ln w="19049">
            <a:solidFill>
              <a:srgbClr val="000000"/>
            </a:solidFill>
          </a:ln>
        </p:spPr>
        <p:txBody>
          <a:bodyPr wrap="square" lIns="0" tIns="0" rIns="0" bIns="0" rtlCol="0"/>
          <a:lstStyle/>
          <a:p>
            <a:endParaRPr/>
          </a:p>
        </p:txBody>
      </p:sp>
      <p:sp>
        <p:nvSpPr>
          <p:cNvPr id="18" name="object 18"/>
          <p:cNvSpPr/>
          <p:nvPr/>
        </p:nvSpPr>
        <p:spPr>
          <a:xfrm>
            <a:off x="8075736" y="1101151"/>
            <a:ext cx="2279620" cy="1300647"/>
          </a:xfrm>
          <a:prstGeom prst="rect">
            <a:avLst/>
          </a:prstGeom>
          <a:blipFill>
            <a:blip r:embed="rId2" cstate="print"/>
            <a:stretch>
              <a:fillRect/>
            </a:stretch>
          </a:blipFill>
        </p:spPr>
        <p:txBody>
          <a:bodyPr wrap="square" lIns="0" tIns="0" rIns="0" bIns="0" rtlCol="0"/>
          <a:lstStyle/>
          <a:p>
            <a:endParaRPr/>
          </a:p>
        </p:txBody>
      </p:sp>
      <p:sp>
        <p:nvSpPr>
          <p:cNvPr id="19" name="object 19"/>
          <p:cNvSpPr/>
          <p:nvPr/>
        </p:nvSpPr>
        <p:spPr>
          <a:xfrm>
            <a:off x="8070963" y="1096387"/>
            <a:ext cx="2289175" cy="1310640"/>
          </a:xfrm>
          <a:custGeom>
            <a:avLst/>
            <a:gdLst/>
            <a:ahLst/>
            <a:cxnLst/>
            <a:rect l="l" t="t" r="r" b="b"/>
            <a:pathLst>
              <a:path w="2289175" h="1310640">
                <a:moveTo>
                  <a:pt x="0" y="0"/>
                </a:moveTo>
                <a:lnTo>
                  <a:pt x="2289145" y="0"/>
                </a:lnTo>
                <a:lnTo>
                  <a:pt x="2289145" y="1310172"/>
                </a:lnTo>
                <a:lnTo>
                  <a:pt x="0" y="1310172"/>
                </a:lnTo>
                <a:lnTo>
                  <a:pt x="0" y="0"/>
                </a:lnTo>
                <a:close/>
              </a:path>
            </a:pathLst>
          </a:custGeom>
          <a:ln w="9524">
            <a:solidFill>
              <a:srgbClr val="000000"/>
            </a:solidFill>
          </a:ln>
        </p:spPr>
        <p:txBody>
          <a:bodyPr wrap="square" lIns="0" tIns="0" rIns="0" bIns="0" rtlCol="0"/>
          <a:lstStyle/>
          <a:p>
            <a:endParaRPr/>
          </a:p>
        </p:txBody>
      </p:sp>
      <p:sp>
        <p:nvSpPr>
          <p:cNvPr id="20" name="object 20"/>
          <p:cNvSpPr/>
          <p:nvPr/>
        </p:nvSpPr>
        <p:spPr>
          <a:xfrm>
            <a:off x="5412819" y="3325527"/>
            <a:ext cx="238125" cy="465455"/>
          </a:xfrm>
          <a:custGeom>
            <a:avLst/>
            <a:gdLst/>
            <a:ahLst/>
            <a:cxnLst/>
            <a:rect l="l" t="t" r="r" b="b"/>
            <a:pathLst>
              <a:path w="238125" h="465455">
                <a:moveTo>
                  <a:pt x="0" y="465069"/>
                </a:moveTo>
                <a:lnTo>
                  <a:pt x="238099" y="465069"/>
                </a:lnTo>
                <a:lnTo>
                  <a:pt x="238099" y="0"/>
                </a:lnTo>
                <a:lnTo>
                  <a:pt x="0" y="0"/>
                </a:lnTo>
                <a:lnTo>
                  <a:pt x="0" y="465069"/>
                </a:lnTo>
                <a:close/>
              </a:path>
            </a:pathLst>
          </a:custGeom>
          <a:solidFill>
            <a:srgbClr val="C8DAF7">
              <a:alpha val="42689"/>
            </a:srgbClr>
          </a:solidFill>
        </p:spPr>
        <p:txBody>
          <a:bodyPr wrap="square" lIns="0" tIns="0" rIns="0" bIns="0" rtlCol="0"/>
          <a:lstStyle/>
          <a:p>
            <a:endParaRPr/>
          </a:p>
        </p:txBody>
      </p:sp>
      <p:sp>
        <p:nvSpPr>
          <p:cNvPr id="21" name="object 21"/>
          <p:cNvSpPr/>
          <p:nvPr/>
        </p:nvSpPr>
        <p:spPr>
          <a:xfrm>
            <a:off x="5650918" y="3170502"/>
            <a:ext cx="155575" cy="620395"/>
          </a:xfrm>
          <a:custGeom>
            <a:avLst/>
            <a:gdLst/>
            <a:ahLst/>
            <a:cxnLst/>
            <a:rect l="l" t="t" r="r" b="b"/>
            <a:pathLst>
              <a:path w="155575" h="620394">
                <a:moveTo>
                  <a:pt x="0" y="620093"/>
                </a:moveTo>
                <a:lnTo>
                  <a:pt x="0" y="155024"/>
                </a:lnTo>
                <a:lnTo>
                  <a:pt x="155024" y="0"/>
                </a:lnTo>
                <a:lnTo>
                  <a:pt x="155024" y="465069"/>
                </a:lnTo>
                <a:lnTo>
                  <a:pt x="0" y="620093"/>
                </a:lnTo>
                <a:close/>
              </a:path>
            </a:pathLst>
          </a:custGeom>
          <a:solidFill>
            <a:srgbClr val="A0AEC6">
              <a:alpha val="42689"/>
            </a:srgbClr>
          </a:solidFill>
        </p:spPr>
        <p:txBody>
          <a:bodyPr wrap="square" lIns="0" tIns="0" rIns="0" bIns="0" rtlCol="0"/>
          <a:lstStyle/>
          <a:p>
            <a:endParaRPr/>
          </a:p>
        </p:txBody>
      </p:sp>
      <p:sp>
        <p:nvSpPr>
          <p:cNvPr id="22" name="object 22"/>
          <p:cNvSpPr/>
          <p:nvPr/>
        </p:nvSpPr>
        <p:spPr>
          <a:xfrm>
            <a:off x="3778239" y="3170502"/>
            <a:ext cx="2028189" cy="155575"/>
          </a:xfrm>
          <a:custGeom>
            <a:avLst/>
            <a:gdLst/>
            <a:ahLst/>
            <a:cxnLst/>
            <a:rect l="l" t="t" r="r" b="b"/>
            <a:pathLst>
              <a:path w="2028189" h="155575">
                <a:moveTo>
                  <a:pt x="1872678" y="155024"/>
                </a:moveTo>
                <a:lnTo>
                  <a:pt x="0" y="155024"/>
                </a:lnTo>
                <a:lnTo>
                  <a:pt x="155024" y="0"/>
                </a:lnTo>
                <a:lnTo>
                  <a:pt x="2027703" y="0"/>
                </a:lnTo>
                <a:lnTo>
                  <a:pt x="1872678" y="155024"/>
                </a:lnTo>
                <a:close/>
              </a:path>
            </a:pathLst>
          </a:custGeom>
          <a:solidFill>
            <a:srgbClr val="D3E1F9">
              <a:alpha val="42689"/>
            </a:srgbClr>
          </a:solidFill>
        </p:spPr>
        <p:txBody>
          <a:bodyPr wrap="square" lIns="0" tIns="0" rIns="0" bIns="0" rtlCol="0"/>
          <a:lstStyle/>
          <a:p>
            <a:endParaRPr/>
          </a:p>
        </p:txBody>
      </p:sp>
      <p:sp>
        <p:nvSpPr>
          <p:cNvPr id="23" name="object 23"/>
          <p:cNvSpPr/>
          <p:nvPr/>
        </p:nvSpPr>
        <p:spPr>
          <a:xfrm>
            <a:off x="3778239" y="3170502"/>
            <a:ext cx="2028189" cy="620395"/>
          </a:xfrm>
          <a:custGeom>
            <a:avLst/>
            <a:gdLst/>
            <a:ahLst/>
            <a:cxnLst/>
            <a:rect l="l" t="t" r="r" b="b"/>
            <a:pathLst>
              <a:path w="2028189" h="620394">
                <a:moveTo>
                  <a:pt x="0" y="155024"/>
                </a:moveTo>
                <a:lnTo>
                  <a:pt x="155024" y="0"/>
                </a:lnTo>
                <a:lnTo>
                  <a:pt x="2027703" y="0"/>
                </a:lnTo>
                <a:lnTo>
                  <a:pt x="2027703" y="465069"/>
                </a:lnTo>
                <a:lnTo>
                  <a:pt x="1872678" y="620093"/>
                </a:lnTo>
                <a:lnTo>
                  <a:pt x="0" y="620093"/>
                </a:lnTo>
                <a:lnTo>
                  <a:pt x="0" y="155024"/>
                </a:lnTo>
                <a:close/>
              </a:path>
            </a:pathLst>
          </a:custGeom>
          <a:ln w="19049">
            <a:solidFill>
              <a:srgbClr val="000000"/>
            </a:solidFill>
          </a:ln>
        </p:spPr>
        <p:txBody>
          <a:bodyPr wrap="square" lIns="0" tIns="0" rIns="0" bIns="0" rtlCol="0"/>
          <a:lstStyle/>
          <a:p>
            <a:endParaRPr/>
          </a:p>
        </p:txBody>
      </p:sp>
      <p:sp>
        <p:nvSpPr>
          <p:cNvPr id="24" name="object 24"/>
          <p:cNvSpPr/>
          <p:nvPr/>
        </p:nvSpPr>
        <p:spPr>
          <a:xfrm>
            <a:off x="3778239" y="3170502"/>
            <a:ext cx="2028189" cy="155575"/>
          </a:xfrm>
          <a:custGeom>
            <a:avLst/>
            <a:gdLst/>
            <a:ahLst/>
            <a:cxnLst/>
            <a:rect l="l" t="t" r="r" b="b"/>
            <a:pathLst>
              <a:path w="2028189" h="155575">
                <a:moveTo>
                  <a:pt x="0" y="155024"/>
                </a:moveTo>
                <a:lnTo>
                  <a:pt x="1872678" y="155024"/>
                </a:lnTo>
                <a:lnTo>
                  <a:pt x="2027703" y="0"/>
                </a:lnTo>
              </a:path>
            </a:pathLst>
          </a:custGeom>
          <a:ln w="19049">
            <a:solidFill>
              <a:srgbClr val="000000"/>
            </a:solidFill>
          </a:ln>
        </p:spPr>
        <p:txBody>
          <a:bodyPr wrap="square" lIns="0" tIns="0" rIns="0" bIns="0" rtlCol="0"/>
          <a:lstStyle/>
          <a:p>
            <a:endParaRPr/>
          </a:p>
        </p:txBody>
      </p:sp>
      <p:sp>
        <p:nvSpPr>
          <p:cNvPr id="25" name="object 25"/>
          <p:cNvSpPr/>
          <p:nvPr/>
        </p:nvSpPr>
        <p:spPr>
          <a:xfrm>
            <a:off x="5650916" y="3325527"/>
            <a:ext cx="0" cy="465455"/>
          </a:xfrm>
          <a:custGeom>
            <a:avLst/>
            <a:gdLst/>
            <a:ahLst/>
            <a:cxnLst/>
            <a:rect l="l" t="t" r="r" b="b"/>
            <a:pathLst>
              <a:path h="465455">
                <a:moveTo>
                  <a:pt x="0" y="0"/>
                </a:moveTo>
                <a:lnTo>
                  <a:pt x="0" y="465069"/>
                </a:lnTo>
              </a:path>
            </a:pathLst>
          </a:custGeom>
          <a:ln w="19049">
            <a:solidFill>
              <a:srgbClr val="000000"/>
            </a:solidFill>
          </a:ln>
        </p:spPr>
        <p:txBody>
          <a:bodyPr wrap="square" lIns="0" tIns="0" rIns="0" bIns="0" rtlCol="0"/>
          <a:lstStyle/>
          <a:p>
            <a:endParaRPr/>
          </a:p>
        </p:txBody>
      </p:sp>
      <p:sp>
        <p:nvSpPr>
          <p:cNvPr id="26" name="object 26"/>
          <p:cNvSpPr/>
          <p:nvPr/>
        </p:nvSpPr>
        <p:spPr>
          <a:xfrm>
            <a:off x="3778239" y="3394046"/>
            <a:ext cx="282575" cy="282575"/>
          </a:xfrm>
          <a:custGeom>
            <a:avLst/>
            <a:gdLst/>
            <a:ahLst/>
            <a:cxnLst/>
            <a:rect l="l" t="t" r="r" b="b"/>
            <a:pathLst>
              <a:path w="282575" h="282575">
                <a:moveTo>
                  <a:pt x="141149" y="282299"/>
                </a:moveTo>
                <a:lnTo>
                  <a:pt x="96535" y="275103"/>
                </a:lnTo>
                <a:lnTo>
                  <a:pt x="57788" y="255064"/>
                </a:lnTo>
                <a:lnTo>
                  <a:pt x="27233" y="224508"/>
                </a:lnTo>
                <a:lnTo>
                  <a:pt x="7195" y="185762"/>
                </a:lnTo>
                <a:lnTo>
                  <a:pt x="0" y="141149"/>
                </a:lnTo>
                <a:lnTo>
                  <a:pt x="7195" y="96537"/>
                </a:lnTo>
                <a:lnTo>
                  <a:pt x="27233" y="57790"/>
                </a:lnTo>
                <a:lnTo>
                  <a:pt x="57788" y="27235"/>
                </a:lnTo>
                <a:lnTo>
                  <a:pt x="96535" y="7196"/>
                </a:lnTo>
                <a:lnTo>
                  <a:pt x="141149" y="0"/>
                </a:lnTo>
                <a:lnTo>
                  <a:pt x="168815" y="2737"/>
                </a:lnTo>
                <a:lnTo>
                  <a:pt x="219459" y="23719"/>
                </a:lnTo>
                <a:lnTo>
                  <a:pt x="258587" y="62849"/>
                </a:lnTo>
                <a:lnTo>
                  <a:pt x="279569" y="113490"/>
                </a:lnTo>
                <a:lnTo>
                  <a:pt x="282306" y="141149"/>
                </a:lnTo>
                <a:lnTo>
                  <a:pt x="275110" y="185762"/>
                </a:lnTo>
                <a:lnTo>
                  <a:pt x="255070" y="224508"/>
                </a:lnTo>
                <a:lnTo>
                  <a:pt x="224513" y="255064"/>
                </a:lnTo>
                <a:lnTo>
                  <a:pt x="185764" y="275103"/>
                </a:lnTo>
                <a:lnTo>
                  <a:pt x="141149" y="282299"/>
                </a:lnTo>
                <a:close/>
              </a:path>
            </a:pathLst>
          </a:custGeom>
          <a:solidFill>
            <a:srgbClr val="C8DAF7"/>
          </a:solidFill>
        </p:spPr>
        <p:txBody>
          <a:bodyPr wrap="square" lIns="0" tIns="0" rIns="0" bIns="0" rtlCol="0"/>
          <a:lstStyle/>
          <a:p>
            <a:endParaRPr/>
          </a:p>
        </p:txBody>
      </p:sp>
      <p:sp>
        <p:nvSpPr>
          <p:cNvPr id="27" name="object 27"/>
          <p:cNvSpPr/>
          <p:nvPr/>
        </p:nvSpPr>
        <p:spPr>
          <a:xfrm>
            <a:off x="3778239" y="3394046"/>
            <a:ext cx="282575" cy="282575"/>
          </a:xfrm>
          <a:custGeom>
            <a:avLst/>
            <a:gdLst/>
            <a:ahLst/>
            <a:cxnLst/>
            <a:rect l="l" t="t" r="r" b="b"/>
            <a:pathLst>
              <a:path w="282575" h="282575">
                <a:moveTo>
                  <a:pt x="0" y="141149"/>
                </a:moveTo>
                <a:lnTo>
                  <a:pt x="7195" y="96537"/>
                </a:lnTo>
                <a:lnTo>
                  <a:pt x="27233" y="57790"/>
                </a:lnTo>
                <a:lnTo>
                  <a:pt x="57788" y="27235"/>
                </a:lnTo>
                <a:lnTo>
                  <a:pt x="96535" y="7196"/>
                </a:lnTo>
                <a:lnTo>
                  <a:pt x="141149" y="0"/>
                </a:lnTo>
                <a:lnTo>
                  <a:pt x="195165" y="10746"/>
                </a:lnTo>
                <a:lnTo>
                  <a:pt x="240957" y="41349"/>
                </a:lnTo>
                <a:lnTo>
                  <a:pt x="271560" y="87143"/>
                </a:lnTo>
                <a:lnTo>
                  <a:pt x="282306" y="141149"/>
                </a:lnTo>
                <a:lnTo>
                  <a:pt x="275110" y="185762"/>
                </a:lnTo>
                <a:lnTo>
                  <a:pt x="255070" y="224508"/>
                </a:lnTo>
                <a:lnTo>
                  <a:pt x="224513" y="255064"/>
                </a:lnTo>
                <a:lnTo>
                  <a:pt x="185764" y="275103"/>
                </a:lnTo>
                <a:lnTo>
                  <a:pt x="141149" y="282299"/>
                </a:lnTo>
                <a:lnTo>
                  <a:pt x="96535" y="275103"/>
                </a:lnTo>
                <a:lnTo>
                  <a:pt x="57788" y="255064"/>
                </a:lnTo>
                <a:lnTo>
                  <a:pt x="27233" y="224508"/>
                </a:lnTo>
                <a:lnTo>
                  <a:pt x="7195" y="185762"/>
                </a:lnTo>
                <a:lnTo>
                  <a:pt x="0" y="141149"/>
                </a:lnTo>
                <a:close/>
              </a:path>
            </a:pathLst>
          </a:custGeom>
          <a:ln w="19049">
            <a:solidFill>
              <a:srgbClr val="000000"/>
            </a:solidFill>
          </a:ln>
        </p:spPr>
        <p:txBody>
          <a:bodyPr wrap="square" lIns="0" tIns="0" rIns="0" bIns="0" rtlCol="0"/>
          <a:lstStyle/>
          <a:p>
            <a:endParaRPr/>
          </a:p>
        </p:txBody>
      </p:sp>
      <p:sp>
        <p:nvSpPr>
          <p:cNvPr id="28" name="object 28"/>
          <p:cNvSpPr/>
          <p:nvPr/>
        </p:nvSpPr>
        <p:spPr>
          <a:xfrm>
            <a:off x="4159246" y="3394046"/>
            <a:ext cx="282575" cy="282575"/>
          </a:xfrm>
          <a:custGeom>
            <a:avLst/>
            <a:gdLst/>
            <a:ahLst/>
            <a:cxnLst/>
            <a:rect l="l" t="t" r="r" b="b"/>
            <a:pathLst>
              <a:path w="282575" h="282575">
                <a:moveTo>
                  <a:pt x="141149" y="282299"/>
                </a:moveTo>
                <a:lnTo>
                  <a:pt x="96527" y="275103"/>
                </a:lnTo>
                <a:lnTo>
                  <a:pt x="57779" y="255064"/>
                </a:lnTo>
                <a:lnTo>
                  <a:pt x="27227" y="224508"/>
                </a:lnTo>
                <a:lnTo>
                  <a:pt x="7193" y="185762"/>
                </a:lnTo>
                <a:lnTo>
                  <a:pt x="0" y="141149"/>
                </a:lnTo>
                <a:lnTo>
                  <a:pt x="7193" y="96537"/>
                </a:lnTo>
                <a:lnTo>
                  <a:pt x="27227" y="57790"/>
                </a:lnTo>
                <a:lnTo>
                  <a:pt x="57779" y="27235"/>
                </a:lnTo>
                <a:lnTo>
                  <a:pt x="96527" y="7196"/>
                </a:lnTo>
                <a:lnTo>
                  <a:pt x="141149" y="0"/>
                </a:lnTo>
                <a:lnTo>
                  <a:pt x="168809" y="2737"/>
                </a:lnTo>
                <a:lnTo>
                  <a:pt x="219449" y="23719"/>
                </a:lnTo>
                <a:lnTo>
                  <a:pt x="258579" y="62849"/>
                </a:lnTo>
                <a:lnTo>
                  <a:pt x="279561" y="113490"/>
                </a:lnTo>
                <a:lnTo>
                  <a:pt x="282299" y="141149"/>
                </a:lnTo>
                <a:lnTo>
                  <a:pt x="275103" y="185762"/>
                </a:lnTo>
                <a:lnTo>
                  <a:pt x="255064" y="224508"/>
                </a:lnTo>
                <a:lnTo>
                  <a:pt x="224508" y="255064"/>
                </a:lnTo>
                <a:lnTo>
                  <a:pt x="185762" y="275103"/>
                </a:lnTo>
                <a:lnTo>
                  <a:pt x="141149" y="282299"/>
                </a:lnTo>
                <a:close/>
              </a:path>
            </a:pathLst>
          </a:custGeom>
          <a:solidFill>
            <a:srgbClr val="C8DAF7"/>
          </a:solidFill>
        </p:spPr>
        <p:txBody>
          <a:bodyPr wrap="square" lIns="0" tIns="0" rIns="0" bIns="0" rtlCol="0"/>
          <a:lstStyle/>
          <a:p>
            <a:endParaRPr/>
          </a:p>
        </p:txBody>
      </p:sp>
      <p:sp>
        <p:nvSpPr>
          <p:cNvPr id="29" name="object 29"/>
          <p:cNvSpPr/>
          <p:nvPr/>
        </p:nvSpPr>
        <p:spPr>
          <a:xfrm>
            <a:off x="4159246" y="3394046"/>
            <a:ext cx="282575" cy="282575"/>
          </a:xfrm>
          <a:custGeom>
            <a:avLst/>
            <a:gdLst/>
            <a:ahLst/>
            <a:cxnLst/>
            <a:rect l="l" t="t" r="r" b="b"/>
            <a:pathLst>
              <a:path w="282575" h="282575">
                <a:moveTo>
                  <a:pt x="0" y="141149"/>
                </a:moveTo>
                <a:lnTo>
                  <a:pt x="7193" y="96537"/>
                </a:lnTo>
                <a:lnTo>
                  <a:pt x="27227" y="57790"/>
                </a:lnTo>
                <a:lnTo>
                  <a:pt x="57779" y="27235"/>
                </a:lnTo>
                <a:lnTo>
                  <a:pt x="96527" y="7196"/>
                </a:lnTo>
                <a:lnTo>
                  <a:pt x="141149" y="0"/>
                </a:lnTo>
                <a:lnTo>
                  <a:pt x="195155" y="10746"/>
                </a:lnTo>
                <a:lnTo>
                  <a:pt x="240949" y="41349"/>
                </a:lnTo>
                <a:lnTo>
                  <a:pt x="271552" y="87143"/>
                </a:lnTo>
                <a:lnTo>
                  <a:pt x="282299" y="141149"/>
                </a:lnTo>
                <a:lnTo>
                  <a:pt x="275103" y="185762"/>
                </a:lnTo>
                <a:lnTo>
                  <a:pt x="255064" y="224508"/>
                </a:lnTo>
                <a:lnTo>
                  <a:pt x="224508" y="255064"/>
                </a:lnTo>
                <a:lnTo>
                  <a:pt x="185762" y="275103"/>
                </a:lnTo>
                <a:lnTo>
                  <a:pt x="141149" y="282299"/>
                </a:lnTo>
                <a:lnTo>
                  <a:pt x="96527" y="275103"/>
                </a:lnTo>
                <a:lnTo>
                  <a:pt x="57779" y="255064"/>
                </a:lnTo>
                <a:lnTo>
                  <a:pt x="27227" y="224508"/>
                </a:lnTo>
                <a:lnTo>
                  <a:pt x="7193" y="185762"/>
                </a:lnTo>
                <a:lnTo>
                  <a:pt x="0" y="141149"/>
                </a:lnTo>
                <a:close/>
              </a:path>
            </a:pathLst>
          </a:custGeom>
          <a:ln w="19049">
            <a:solidFill>
              <a:srgbClr val="000000"/>
            </a:solidFill>
          </a:ln>
        </p:spPr>
        <p:txBody>
          <a:bodyPr wrap="square" lIns="0" tIns="0" rIns="0" bIns="0" rtlCol="0"/>
          <a:lstStyle/>
          <a:p>
            <a:endParaRPr/>
          </a:p>
        </p:txBody>
      </p:sp>
      <p:sp>
        <p:nvSpPr>
          <p:cNvPr id="30" name="object 30"/>
          <p:cNvSpPr/>
          <p:nvPr/>
        </p:nvSpPr>
        <p:spPr>
          <a:xfrm>
            <a:off x="4540245" y="3394046"/>
            <a:ext cx="282575" cy="282575"/>
          </a:xfrm>
          <a:custGeom>
            <a:avLst/>
            <a:gdLst/>
            <a:ahLst/>
            <a:cxnLst/>
            <a:rect l="l" t="t" r="r" b="b"/>
            <a:pathLst>
              <a:path w="282575" h="282575">
                <a:moveTo>
                  <a:pt x="141149" y="282299"/>
                </a:moveTo>
                <a:lnTo>
                  <a:pt x="96527" y="275103"/>
                </a:lnTo>
                <a:lnTo>
                  <a:pt x="57779" y="255064"/>
                </a:lnTo>
                <a:lnTo>
                  <a:pt x="27227" y="224508"/>
                </a:lnTo>
                <a:lnTo>
                  <a:pt x="7193" y="185762"/>
                </a:lnTo>
                <a:lnTo>
                  <a:pt x="0" y="141149"/>
                </a:lnTo>
                <a:lnTo>
                  <a:pt x="7193" y="96537"/>
                </a:lnTo>
                <a:lnTo>
                  <a:pt x="27227" y="57790"/>
                </a:lnTo>
                <a:lnTo>
                  <a:pt x="57779" y="27235"/>
                </a:lnTo>
                <a:lnTo>
                  <a:pt x="96527" y="7196"/>
                </a:lnTo>
                <a:lnTo>
                  <a:pt x="141149" y="0"/>
                </a:lnTo>
                <a:lnTo>
                  <a:pt x="168809" y="2737"/>
                </a:lnTo>
                <a:lnTo>
                  <a:pt x="219449" y="23719"/>
                </a:lnTo>
                <a:lnTo>
                  <a:pt x="258579" y="62849"/>
                </a:lnTo>
                <a:lnTo>
                  <a:pt x="279561" y="113490"/>
                </a:lnTo>
                <a:lnTo>
                  <a:pt x="282299" y="141149"/>
                </a:lnTo>
                <a:lnTo>
                  <a:pt x="275103" y="185762"/>
                </a:lnTo>
                <a:lnTo>
                  <a:pt x="255064" y="224508"/>
                </a:lnTo>
                <a:lnTo>
                  <a:pt x="224508" y="255064"/>
                </a:lnTo>
                <a:lnTo>
                  <a:pt x="185762" y="275103"/>
                </a:lnTo>
                <a:lnTo>
                  <a:pt x="141149" y="282299"/>
                </a:lnTo>
                <a:close/>
              </a:path>
            </a:pathLst>
          </a:custGeom>
          <a:solidFill>
            <a:srgbClr val="C8DAF7"/>
          </a:solidFill>
        </p:spPr>
        <p:txBody>
          <a:bodyPr wrap="square" lIns="0" tIns="0" rIns="0" bIns="0" rtlCol="0"/>
          <a:lstStyle/>
          <a:p>
            <a:endParaRPr/>
          </a:p>
        </p:txBody>
      </p:sp>
      <p:sp>
        <p:nvSpPr>
          <p:cNvPr id="31" name="object 31"/>
          <p:cNvSpPr/>
          <p:nvPr/>
        </p:nvSpPr>
        <p:spPr>
          <a:xfrm>
            <a:off x="4540245" y="3394046"/>
            <a:ext cx="282575" cy="282575"/>
          </a:xfrm>
          <a:custGeom>
            <a:avLst/>
            <a:gdLst/>
            <a:ahLst/>
            <a:cxnLst/>
            <a:rect l="l" t="t" r="r" b="b"/>
            <a:pathLst>
              <a:path w="282575" h="282575">
                <a:moveTo>
                  <a:pt x="0" y="141149"/>
                </a:moveTo>
                <a:lnTo>
                  <a:pt x="7193" y="96537"/>
                </a:lnTo>
                <a:lnTo>
                  <a:pt x="27227" y="57790"/>
                </a:lnTo>
                <a:lnTo>
                  <a:pt x="57779" y="27235"/>
                </a:lnTo>
                <a:lnTo>
                  <a:pt x="96527" y="7196"/>
                </a:lnTo>
                <a:lnTo>
                  <a:pt x="141149" y="0"/>
                </a:lnTo>
                <a:lnTo>
                  <a:pt x="195155" y="10746"/>
                </a:lnTo>
                <a:lnTo>
                  <a:pt x="240949" y="41349"/>
                </a:lnTo>
                <a:lnTo>
                  <a:pt x="271552" y="87143"/>
                </a:lnTo>
                <a:lnTo>
                  <a:pt x="282299" y="141149"/>
                </a:lnTo>
                <a:lnTo>
                  <a:pt x="275103" y="185762"/>
                </a:lnTo>
                <a:lnTo>
                  <a:pt x="255064" y="224508"/>
                </a:lnTo>
                <a:lnTo>
                  <a:pt x="224508" y="255064"/>
                </a:lnTo>
                <a:lnTo>
                  <a:pt x="185762" y="275103"/>
                </a:lnTo>
                <a:lnTo>
                  <a:pt x="141149" y="282299"/>
                </a:lnTo>
                <a:lnTo>
                  <a:pt x="96527" y="275103"/>
                </a:lnTo>
                <a:lnTo>
                  <a:pt x="57779" y="255064"/>
                </a:lnTo>
                <a:lnTo>
                  <a:pt x="27227" y="224508"/>
                </a:lnTo>
                <a:lnTo>
                  <a:pt x="7193" y="185762"/>
                </a:lnTo>
                <a:lnTo>
                  <a:pt x="0" y="141149"/>
                </a:lnTo>
                <a:close/>
              </a:path>
            </a:pathLst>
          </a:custGeom>
          <a:ln w="19049">
            <a:solidFill>
              <a:srgbClr val="000000"/>
            </a:solidFill>
          </a:ln>
        </p:spPr>
        <p:txBody>
          <a:bodyPr wrap="square" lIns="0" tIns="0" rIns="0" bIns="0" rtlCol="0"/>
          <a:lstStyle/>
          <a:p>
            <a:endParaRPr/>
          </a:p>
        </p:txBody>
      </p:sp>
      <p:sp>
        <p:nvSpPr>
          <p:cNvPr id="32" name="object 32"/>
          <p:cNvSpPr/>
          <p:nvPr/>
        </p:nvSpPr>
        <p:spPr>
          <a:xfrm>
            <a:off x="4921245" y="3394046"/>
            <a:ext cx="282575" cy="282575"/>
          </a:xfrm>
          <a:custGeom>
            <a:avLst/>
            <a:gdLst/>
            <a:ahLst/>
            <a:cxnLst/>
            <a:rect l="l" t="t" r="r" b="b"/>
            <a:pathLst>
              <a:path w="282575" h="282575">
                <a:moveTo>
                  <a:pt x="141149" y="282299"/>
                </a:moveTo>
                <a:lnTo>
                  <a:pt x="96527" y="275103"/>
                </a:lnTo>
                <a:lnTo>
                  <a:pt x="57779" y="255064"/>
                </a:lnTo>
                <a:lnTo>
                  <a:pt x="27227" y="224508"/>
                </a:lnTo>
                <a:lnTo>
                  <a:pt x="7193" y="185762"/>
                </a:lnTo>
                <a:lnTo>
                  <a:pt x="0" y="141149"/>
                </a:lnTo>
                <a:lnTo>
                  <a:pt x="7193" y="96537"/>
                </a:lnTo>
                <a:lnTo>
                  <a:pt x="27227" y="57790"/>
                </a:lnTo>
                <a:lnTo>
                  <a:pt x="57779" y="27235"/>
                </a:lnTo>
                <a:lnTo>
                  <a:pt x="96527" y="7196"/>
                </a:lnTo>
                <a:lnTo>
                  <a:pt x="141149" y="0"/>
                </a:lnTo>
                <a:lnTo>
                  <a:pt x="168809" y="2737"/>
                </a:lnTo>
                <a:lnTo>
                  <a:pt x="219449" y="23719"/>
                </a:lnTo>
                <a:lnTo>
                  <a:pt x="258579" y="62849"/>
                </a:lnTo>
                <a:lnTo>
                  <a:pt x="279561" y="113490"/>
                </a:lnTo>
                <a:lnTo>
                  <a:pt x="282299" y="141149"/>
                </a:lnTo>
                <a:lnTo>
                  <a:pt x="275103" y="185762"/>
                </a:lnTo>
                <a:lnTo>
                  <a:pt x="255064" y="224508"/>
                </a:lnTo>
                <a:lnTo>
                  <a:pt x="224508" y="255064"/>
                </a:lnTo>
                <a:lnTo>
                  <a:pt x="185762" y="275103"/>
                </a:lnTo>
                <a:lnTo>
                  <a:pt x="141149" y="282299"/>
                </a:lnTo>
                <a:close/>
              </a:path>
            </a:pathLst>
          </a:custGeom>
          <a:solidFill>
            <a:srgbClr val="C8DAF7"/>
          </a:solidFill>
        </p:spPr>
        <p:txBody>
          <a:bodyPr wrap="square" lIns="0" tIns="0" rIns="0" bIns="0" rtlCol="0"/>
          <a:lstStyle/>
          <a:p>
            <a:endParaRPr/>
          </a:p>
        </p:txBody>
      </p:sp>
      <p:sp>
        <p:nvSpPr>
          <p:cNvPr id="33" name="object 33"/>
          <p:cNvSpPr/>
          <p:nvPr/>
        </p:nvSpPr>
        <p:spPr>
          <a:xfrm>
            <a:off x="4921245" y="3394046"/>
            <a:ext cx="282575" cy="282575"/>
          </a:xfrm>
          <a:custGeom>
            <a:avLst/>
            <a:gdLst/>
            <a:ahLst/>
            <a:cxnLst/>
            <a:rect l="l" t="t" r="r" b="b"/>
            <a:pathLst>
              <a:path w="282575" h="282575">
                <a:moveTo>
                  <a:pt x="0" y="141149"/>
                </a:moveTo>
                <a:lnTo>
                  <a:pt x="7193" y="96537"/>
                </a:lnTo>
                <a:lnTo>
                  <a:pt x="27227" y="57790"/>
                </a:lnTo>
                <a:lnTo>
                  <a:pt x="57779" y="27235"/>
                </a:lnTo>
                <a:lnTo>
                  <a:pt x="96527" y="7196"/>
                </a:lnTo>
                <a:lnTo>
                  <a:pt x="141149" y="0"/>
                </a:lnTo>
                <a:lnTo>
                  <a:pt x="195155" y="10746"/>
                </a:lnTo>
                <a:lnTo>
                  <a:pt x="240949" y="41349"/>
                </a:lnTo>
                <a:lnTo>
                  <a:pt x="271552" y="87143"/>
                </a:lnTo>
                <a:lnTo>
                  <a:pt x="282299" y="141149"/>
                </a:lnTo>
                <a:lnTo>
                  <a:pt x="275103" y="185762"/>
                </a:lnTo>
                <a:lnTo>
                  <a:pt x="255064" y="224508"/>
                </a:lnTo>
                <a:lnTo>
                  <a:pt x="224508" y="255064"/>
                </a:lnTo>
                <a:lnTo>
                  <a:pt x="185762" y="275103"/>
                </a:lnTo>
                <a:lnTo>
                  <a:pt x="141149" y="282299"/>
                </a:lnTo>
                <a:lnTo>
                  <a:pt x="96527" y="275103"/>
                </a:lnTo>
                <a:lnTo>
                  <a:pt x="57779" y="255064"/>
                </a:lnTo>
                <a:lnTo>
                  <a:pt x="27227" y="224508"/>
                </a:lnTo>
                <a:lnTo>
                  <a:pt x="7193" y="185762"/>
                </a:lnTo>
                <a:lnTo>
                  <a:pt x="0" y="141149"/>
                </a:lnTo>
                <a:close/>
              </a:path>
            </a:pathLst>
          </a:custGeom>
          <a:ln w="19049">
            <a:solidFill>
              <a:srgbClr val="000000"/>
            </a:solidFill>
          </a:ln>
        </p:spPr>
        <p:txBody>
          <a:bodyPr wrap="square" lIns="0" tIns="0" rIns="0" bIns="0" rtlCol="0"/>
          <a:lstStyle/>
          <a:p>
            <a:endParaRPr/>
          </a:p>
        </p:txBody>
      </p:sp>
      <p:sp>
        <p:nvSpPr>
          <p:cNvPr id="34" name="object 34"/>
          <p:cNvSpPr/>
          <p:nvPr/>
        </p:nvSpPr>
        <p:spPr>
          <a:xfrm>
            <a:off x="5302244" y="3394046"/>
            <a:ext cx="282575" cy="282575"/>
          </a:xfrm>
          <a:custGeom>
            <a:avLst/>
            <a:gdLst/>
            <a:ahLst/>
            <a:cxnLst/>
            <a:rect l="l" t="t" r="r" b="b"/>
            <a:pathLst>
              <a:path w="282575" h="282575">
                <a:moveTo>
                  <a:pt x="141149" y="282299"/>
                </a:moveTo>
                <a:lnTo>
                  <a:pt x="96527" y="275103"/>
                </a:lnTo>
                <a:lnTo>
                  <a:pt x="57779" y="255064"/>
                </a:lnTo>
                <a:lnTo>
                  <a:pt x="27227" y="224508"/>
                </a:lnTo>
                <a:lnTo>
                  <a:pt x="7193" y="185762"/>
                </a:lnTo>
                <a:lnTo>
                  <a:pt x="0" y="141149"/>
                </a:lnTo>
                <a:lnTo>
                  <a:pt x="7193" y="96537"/>
                </a:lnTo>
                <a:lnTo>
                  <a:pt x="27227" y="57790"/>
                </a:lnTo>
                <a:lnTo>
                  <a:pt x="57779" y="27235"/>
                </a:lnTo>
                <a:lnTo>
                  <a:pt x="96527" y="7196"/>
                </a:lnTo>
                <a:lnTo>
                  <a:pt x="141149" y="0"/>
                </a:lnTo>
                <a:lnTo>
                  <a:pt x="168809" y="2737"/>
                </a:lnTo>
                <a:lnTo>
                  <a:pt x="219449" y="23719"/>
                </a:lnTo>
                <a:lnTo>
                  <a:pt x="258579" y="62849"/>
                </a:lnTo>
                <a:lnTo>
                  <a:pt x="279561" y="113490"/>
                </a:lnTo>
                <a:lnTo>
                  <a:pt x="282299" y="141149"/>
                </a:lnTo>
                <a:lnTo>
                  <a:pt x="275103" y="185762"/>
                </a:lnTo>
                <a:lnTo>
                  <a:pt x="255064" y="224508"/>
                </a:lnTo>
                <a:lnTo>
                  <a:pt x="224508" y="255064"/>
                </a:lnTo>
                <a:lnTo>
                  <a:pt x="185762" y="275103"/>
                </a:lnTo>
                <a:lnTo>
                  <a:pt x="141149" y="282299"/>
                </a:lnTo>
                <a:close/>
              </a:path>
            </a:pathLst>
          </a:custGeom>
          <a:solidFill>
            <a:srgbClr val="C8DAF7"/>
          </a:solidFill>
        </p:spPr>
        <p:txBody>
          <a:bodyPr wrap="square" lIns="0" tIns="0" rIns="0" bIns="0" rtlCol="0"/>
          <a:lstStyle/>
          <a:p>
            <a:endParaRPr/>
          </a:p>
        </p:txBody>
      </p:sp>
      <p:sp>
        <p:nvSpPr>
          <p:cNvPr id="35" name="object 35"/>
          <p:cNvSpPr/>
          <p:nvPr/>
        </p:nvSpPr>
        <p:spPr>
          <a:xfrm>
            <a:off x="5302244" y="3394046"/>
            <a:ext cx="282575" cy="282575"/>
          </a:xfrm>
          <a:custGeom>
            <a:avLst/>
            <a:gdLst/>
            <a:ahLst/>
            <a:cxnLst/>
            <a:rect l="l" t="t" r="r" b="b"/>
            <a:pathLst>
              <a:path w="282575" h="282575">
                <a:moveTo>
                  <a:pt x="0" y="141149"/>
                </a:moveTo>
                <a:lnTo>
                  <a:pt x="7193" y="96537"/>
                </a:lnTo>
                <a:lnTo>
                  <a:pt x="27227" y="57790"/>
                </a:lnTo>
                <a:lnTo>
                  <a:pt x="57779" y="27235"/>
                </a:lnTo>
                <a:lnTo>
                  <a:pt x="96527" y="7196"/>
                </a:lnTo>
                <a:lnTo>
                  <a:pt x="141149" y="0"/>
                </a:lnTo>
                <a:lnTo>
                  <a:pt x="195155" y="10746"/>
                </a:lnTo>
                <a:lnTo>
                  <a:pt x="240949" y="41349"/>
                </a:lnTo>
                <a:lnTo>
                  <a:pt x="271552" y="87143"/>
                </a:lnTo>
                <a:lnTo>
                  <a:pt x="282299" y="141149"/>
                </a:lnTo>
                <a:lnTo>
                  <a:pt x="275103" y="185762"/>
                </a:lnTo>
                <a:lnTo>
                  <a:pt x="255064" y="224508"/>
                </a:lnTo>
                <a:lnTo>
                  <a:pt x="224508" y="255064"/>
                </a:lnTo>
                <a:lnTo>
                  <a:pt x="185762" y="275103"/>
                </a:lnTo>
                <a:lnTo>
                  <a:pt x="141149" y="282299"/>
                </a:lnTo>
                <a:lnTo>
                  <a:pt x="96527" y="275103"/>
                </a:lnTo>
                <a:lnTo>
                  <a:pt x="57779" y="255064"/>
                </a:lnTo>
                <a:lnTo>
                  <a:pt x="27227" y="224508"/>
                </a:lnTo>
                <a:lnTo>
                  <a:pt x="7193" y="185762"/>
                </a:lnTo>
                <a:lnTo>
                  <a:pt x="0" y="141149"/>
                </a:lnTo>
                <a:close/>
              </a:path>
            </a:pathLst>
          </a:custGeom>
          <a:ln w="19049">
            <a:solidFill>
              <a:srgbClr val="000000"/>
            </a:solidFill>
          </a:ln>
        </p:spPr>
        <p:txBody>
          <a:bodyPr wrap="square" lIns="0" tIns="0" rIns="0" bIns="0" rtlCol="0"/>
          <a:lstStyle/>
          <a:p>
            <a:endParaRPr/>
          </a:p>
        </p:txBody>
      </p:sp>
      <p:sp>
        <p:nvSpPr>
          <p:cNvPr id="36" name="object 36"/>
          <p:cNvSpPr txBox="1"/>
          <p:nvPr/>
        </p:nvSpPr>
        <p:spPr>
          <a:xfrm>
            <a:off x="6319986" y="3067851"/>
            <a:ext cx="364490" cy="391160"/>
          </a:xfrm>
          <a:prstGeom prst="rect">
            <a:avLst/>
          </a:prstGeom>
        </p:spPr>
        <p:txBody>
          <a:bodyPr vert="horz" wrap="square" lIns="0" tIns="12700" rIns="0" bIns="0" rtlCol="0">
            <a:spAutoFit/>
          </a:bodyPr>
          <a:lstStyle/>
          <a:p>
            <a:pPr marL="12700">
              <a:spcBef>
                <a:spcPts val="100"/>
              </a:spcBef>
            </a:pPr>
            <a:r>
              <a:rPr sz="2400" spc="-5" dirty="0">
                <a:latin typeface="Arial"/>
                <a:cs typeface="Arial"/>
              </a:rPr>
              <a:t>28</a:t>
            </a:r>
            <a:endParaRPr sz="2400">
              <a:latin typeface="Arial"/>
              <a:cs typeface="Arial"/>
            </a:endParaRPr>
          </a:p>
        </p:txBody>
      </p:sp>
      <p:sp>
        <p:nvSpPr>
          <p:cNvPr id="37" name="object 37"/>
          <p:cNvSpPr txBox="1"/>
          <p:nvPr/>
        </p:nvSpPr>
        <p:spPr>
          <a:xfrm>
            <a:off x="5894667" y="4535804"/>
            <a:ext cx="364490" cy="391160"/>
          </a:xfrm>
          <a:prstGeom prst="rect">
            <a:avLst/>
          </a:prstGeom>
        </p:spPr>
        <p:txBody>
          <a:bodyPr vert="horz" wrap="square" lIns="0" tIns="12700" rIns="0" bIns="0" rtlCol="0">
            <a:spAutoFit/>
          </a:bodyPr>
          <a:lstStyle/>
          <a:p>
            <a:pPr marL="12700">
              <a:spcBef>
                <a:spcPts val="100"/>
              </a:spcBef>
            </a:pPr>
            <a:r>
              <a:rPr sz="2400" spc="-5" dirty="0">
                <a:latin typeface="Arial"/>
                <a:cs typeface="Arial"/>
              </a:rPr>
              <a:t>28</a:t>
            </a:r>
            <a:endParaRPr sz="2400">
              <a:latin typeface="Arial"/>
              <a:cs typeface="Arial"/>
            </a:endParaRPr>
          </a:p>
        </p:txBody>
      </p:sp>
      <p:sp>
        <p:nvSpPr>
          <p:cNvPr id="38" name="object 38"/>
          <p:cNvSpPr txBox="1"/>
          <p:nvPr/>
        </p:nvSpPr>
        <p:spPr>
          <a:xfrm>
            <a:off x="7371792" y="2956182"/>
            <a:ext cx="3060700" cy="1128395"/>
          </a:xfrm>
          <a:prstGeom prst="rect">
            <a:avLst/>
          </a:prstGeom>
        </p:spPr>
        <p:txBody>
          <a:bodyPr vert="horz" wrap="square" lIns="0" tIns="12700" rIns="0" bIns="0" rtlCol="0">
            <a:spAutoFit/>
          </a:bodyPr>
          <a:lstStyle/>
          <a:p>
            <a:pPr marL="12700">
              <a:spcBef>
                <a:spcPts val="100"/>
              </a:spcBef>
            </a:pPr>
            <a:r>
              <a:rPr spc="-5" dirty="0">
                <a:latin typeface="Arial"/>
                <a:cs typeface="Arial"/>
              </a:rPr>
              <a:t>E.g. with </a:t>
            </a:r>
            <a:r>
              <a:rPr dirty="0">
                <a:latin typeface="Arial"/>
                <a:cs typeface="Arial"/>
              </a:rPr>
              <a:t>5</a:t>
            </a:r>
            <a:r>
              <a:rPr spc="-25" dirty="0">
                <a:latin typeface="Arial"/>
                <a:cs typeface="Arial"/>
              </a:rPr>
              <a:t> </a:t>
            </a:r>
            <a:r>
              <a:rPr spc="-5" dirty="0">
                <a:latin typeface="Arial"/>
                <a:cs typeface="Arial"/>
              </a:rPr>
              <a:t>filters,</a:t>
            </a:r>
            <a:endParaRPr>
              <a:latin typeface="Arial"/>
              <a:cs typeface="Arial"/>
            </a:endParaRPr>
          </a:p>
          <a:p>
            <a:pPr marL="12700" marR="5080">
              <a:lnSpc>
                <a:spcPct val="100699"/>
              </a:lnSpc>
            </a:pPr>
            <a:r>
              <a:rPr spc="-5" dirty="0">
                <a:latin typeface="Arial"/>
                <a:cs typeface="Arial"/>
              </a:rPr>
              <a:t>CONV layer </a:t>
            </a:r>
            <a:r>
              <a:rPr dirty="0">
                <a:latin typeface="Arial"/>
                <a:cs typeface="Arial"/>
              </a:rPr>
              <a:t>consists </a:t>
            </a:r>
            <a:r>
              <a:rPr spc="-5" dirty="0">
                <a:latin typeface="Arial"/>
                <a:cs typeface="Arial"/>
              </a:rPr>
              <a:t>of  neurons arranged in </a:t>
            </a:r>
            <a:r>
              <a:rPr dirty="0">
                <a:latin typeface="Arial"/>
                <a:cs typeface="Arial"/>
              </a:rPr>
              <a:t>a </a:t>
            </a:r>
            <a:r>
              <a:rPr spc="-5" dirty="0">
                <a:latin typeface="Arial"/>
                <a:cs typeface="Arial"/>
              </a:rPr>
              <a:t>3D grid  </a:t>
            </a:r>
            <a:r>
              <a:rPr dirty="0">
                <a:latin typeface="Arial"/>
                <a:cs typeface="Arial"/>
              </a:rPr>
              <a:t>(28x28x5)</a:t>
            </a:r>
            <a:endParaRPr>
              <a:latin typeface="Arial"/>
              <a:cs typeface="Arial"/>
            </a:endParaRPr>
          </a:p>
        </p:txBody>
      </p:sp>
      <p:sp>
        <p:nvSpPr>
          <p:cNvPr id="39" name="object 39"/>
          <p:cNvSpPr txBox="1"/>
          <p:nvPr/>
        </p:nvSpPr>
        <p:spPr>
          <a:xfrm>
            <a:off x="7371792" y="4337305"/>
            <a:ext cx="3186430" cy="852169"/>
          </a:xfrm>
          <a:prstGeom prst="rect">
            <a:avLst/>
          </a:prstGeom>
        </p:spPr>
        <p:txBody>
          <a:bodyPr vert="horz" wrap="square" lIns="0" tIns="10795" rIns="0" bIns="0" rtlCol="0">
            <a:spAutoFit/>
          </a:bodyPr>
          <a:lstStyle/>
          <a:p>
            <a:pPr marL="12700" marR="5080">
              <a:lnSpc>
                <a:spcPct val="100699"/>
              </a:lnSpc>
              <a:spcBef>
                <a:spcPts val="85"/>
              </a:spcBef>
            </a:pPr>
            <a:r>
              <a:rPr spc="-5" dirty="0">
                <a:latin typeface="Arial"/>
                <a:cs typeface="Arial"/>
              </a:rPr>
              <a:t>There will be </a:t>
            </a:r>
            <a:r>
              <a:rPr dirty="0">
                <a:latin typeface="Arial"/>
                <a:cs typeface="Arial"/>
              </a:rPr>
              <a:t>5 </a:t>
            </a:r>
            <a:r>
              <a:rPr spc="-5" dirty="0">
                <a:latin typeface="Arial"/>
                <a:cs typeface="Arial"/>
              </a:rPr>
              <a:t>different  neurons all looking at the </a:t>
            </a:r>
            <a:r>
              <a:rPr dirty="0">
                <a:latin typeface="Arial"/>
                <a:cs typeface="Arial"/>
              </a:rPr>
              <a:t>same  region </a:t>
            </a:r>
            <a:r>
              <a:rPr spc="-5" dirty="0">
                <a:latin typeface="Arial"/>
                <a:cs typeface="Arial"/>
              </a:rPr>
              <a:t>in the input</a:t>
            </a:r>
            <a:r>
              <a:rPr spc="-40" dirty="0">
                <a:latin typeface="Arial"/>
                <a:cs typeface="Arial"/>
              </a:rPr>
              <a:t> </a:t>
            </a:r>
            <a:r>
              <a:rPr dirty="0">
                <a:latin typeface="Arial"/>
                <a:cs typeface="Arial"/>
              </a:rPr>
              <a:t>volume</a:t>
            </a:r>
            <a:endParaRPr>
              <a:latin typeface="Arial"/>
              <a:cs typeface="Arial"/>
            </a:endParaRPr>
          </a:p>
        </p:txBody>
      </p:sp>
      <p:sp>
        <p:nvSpPr>
          <p:cNvPr id="40" name="object 40"/>
          <p:cNvSpPr txBox="1"/>
          <p:nvPr/>
        </p:nvSpPr>
        <p:spPr>
          <a:xfrm>
            <a:off x="4203757" y="5017634"/>
            <a:ext cx="153035" cy="299720"/>
          </a:xfrm>
          <a:prstGeom prst="rect">
            <a:avLst/>
          </a:prstGeom>
        </p:spPr>
        <p:txBody>
          <a:bodyPr vert="horz" wrap="square" lIns="0" tIns="12700" rIns="0" bIns="0" rtlCol="0">
            <a:spAutoFit/>
          </a:bodyPr>
          <a:lstStyle/>
          <a:p>
            <a:pPr marL="12700">
              <a:spcBef>
                <a:spcPts val="100"/>
              </a:spcBef>
            </a:pPr>
            <a:r>
              <a:rPr dirty="0">
                <a:latin typeface="Arial"/>
                <a:cs typeface="Arial"/>
              </a:rPr>
              <a:t>5</a:t>
            </a:r>
            <a:endParaRPr>
              <a:latin typeface="Arial"/>
              <a:cs typeface="Arial"/>
            </a:endParaRPr>
          </a:p>
        </p:txBody>
      </p:sp>
      <p:sp>
        <p:nvSpPr>
          <p:cNvPr id="41" name="object 41"/>
          <p:cNvSpPr/>
          <p:nvPr/>
        </p:nvSpPr>
        <p:spPr>
          <a:xfrm>
            <a:off x="3274866" y="2891997"/>
            <a:ext cx="2138045" cy="2138045"/>
          </a:xfrm>
          <a:custGeom>
            <a:avLst/>
            <a:gdLst/>
            <a:ahLst/>
            <a:cxnLst/>
            <a:rect l="l" t="t" r="r" b="b"/>
            <a:pathLst>
              <a:path w="2138045" h="2138045">
                <a:moveTo>
                  <a:pt x="0" y="0"/>
                </a:moveTo>
                <a:lnTo>
                  <a:pt x="2137953" y="0"/>
                </a:lnTo>
                <a:lnTo>
                  <a:pt x="2137953" y="2137945"/>
                </a:lnTo>
                <a:lnTo>
                  <a:pt x="0" y="2137945"/>
                </a:lnTo>
                <a:lnTo>
                  <a:pt x="0" y="0"/>
                </a:lnTo>
                <a:close/>
              </a:path>
            </a:pathLst>
          </a:custGeom>
          <a:solidFill>
            <a:srgbClr val="C8DAF7">
              <a:alpha val="42689"/>
            </a:srgbClr>
          </a:solidFill>
        </p:spPr>
        <p:txBody>
          <a:bodyPr wrap="square" lIns="0" tIns="0" rIns="0" bIns="0" rtlCol="0"/>
          <a:lstStyle/>
          <a:p>
            <a:endParaRPr/>
          </a:p>
        </p:txBody>
      </p:sp>
      <p:sp>
        <p:nvSpPr>
          <p:cNvPr id="42" name="object 42"/>
          <p:cNvSpPr/>
          <p:nvPr/>
        </p:nvSpPr>
        <p:spPr>
          <a:xfrm>
            <a:off x="5412819" y="2179347"/>
            <a:ext cx="713105" cy="2851150"/>
          </a:xfrm>
          <a:custGeom>
            <a:avLst/>
            <a:gdLst/>
            <a:ahLst/>
            <a:cxnLst/>
            <a:rect l="l" t="t" r="r" b="b"/>
            <a:pathLst>
              <a:path w="713104" h="2851150">
                <a:moveTo>
                  <a:pt x="0" y="2850594"/>
                </a:moveTo>
                <a:lnTo>
                  <a:pt x="0" y="712648"/>
                </a:lnTo>
                <a:lnTo>
                  <a:pt x="712648" y="0"/>
                </a:lnTo>
                <a:lnTo>
                  <a:pt x="712648" y="2137945"/>
                </a:lnTo>
                <a:lnTo>
                  <a:pt x="0" y="2850594"/>
                </a:lnTo>
                <a:close/>
              </a:path>
            </a:pathLst>
          </a:custGeom>
          <a:solidFill>
            <a:srgbClr val="A0AEC6">
              <a:alpha val="42689"/>
            </a:srgbClr>
          </a:solidFill>
        </p:spPr>
        <p:txBody>
          <a:bodyPr wrap="square" lIns="0" tIns="0" rIns="0" bIns="0" rtlCol="0"/>
          <a:lstStyle/>
          <a:p>
            <a:endParaRPr/>
          </a:p>
        </p:txBody>
      </p:sp>
      <p:sp>
        <p:nvSpPr>
          <p:cNvPr id="43" name="object 43"/>
          <p:cNvSpPr/>
          <p:nvPr/>
        </p:nvSpPr>
        <p:spPr>
          <a:xfrm>
            <a:off x="3274864" y="2179349"/>
            <a:ext cx="2851150" cy="713105"/>
          </a:xfrm>
          <a:custGeom>
            <a:avLst/>
            <a:gdLst/>
            <a:ahLst/>
            <a:cxnLst/>
            <a:rect l="l" t="t" r="r" b="b"/>
            <a:pathLst>
              <a:path w="2851150" h="713105">
                <a:moveTo>
                  <a:pt x="2137953" y="712648"/>
                </a:moveTo>
                <a:lnTo>
                  <a:pt x="0" y="712648"/>
                </a:lnTo>
                <a:lnTo>
                  <a:pt x="712648" y="0"/>
                </a:lnTo>
                <a:lnTo>
                  <a:pt x="2850601" y="0"/>
                </a:lnTo>
                <a:lnTo>
                  <a:pt x="2137953" y="712648"/>
                </a:lnTo>
                <a:close/>
              </a:path>
            </a:pathLst>
          </a:custGeom>
          <a:solidFill>
            <a:srgbClr val="D3E1F9">
              <a:alpha val="42689"/>
            </a:srgbClr>
          </a:solidFill>
        </p:spPr>
        <p:txBody>
          <a:bodyPr wrap="square" lIns="0" tIns="0" rIns="0" bIns="0" rtlCol="0"/>
          <a:lstStyle/>
          <a:p>
            <a:endParaRPr/>
          </a:p>
        </p:txBody>
      </p:sp>
      <p:sp>
        <p:nvSpPr>
          <p:cNvPr id="44" name="object 44"/>
          <p:cNvSpPr/>
          <p:nvPr/>
        </p:nvSpPr>
        <p:spPr>
          <a:xfrm>
            <a:off x="3274864" y="2179347"/>
            <a:ext cx="2851150" cy="2851150"/>
          </a:xfrm>
          <a:custGeom>
            <a:avLst/>
            <a:gdLst/>
            <a:ahLst/>
            <a:cxnLst/>
            <a:rect l="l" t="t" r="r" b="b"/>
            <a:pathLst>
              <a:path w="2851150" h="2851150">
                <a:moveTo>
                  <a:pt x="0" y="712648"/>
                </a:moveTo>
                <a:lnTo>
                  <a:pt x="712648" y="0"/>
                </a:lnTo>
                <a:lnTo>
                  <a:pt x="2850601" y="0"/>
                </a:lnTo>
                <a:lnTo>
                  <a:pt x="2850601" y="2137945"/>
                </a:lnTo>
                <a:lnTo>
                  <a:pt x="2137953" y="2850594"/>
                </a:lnTo>
                <a:lnTo>
                  <a:pt x="0" y="2850594"/>
                </a:lnTo>
                <a:lnTo>
                  <a:pt x="0" y="712648"/>
                </a:lnTo>
                <a:close/>
              </a:path>
            </a:pathLst>
          </a:custGeom>
          <a:ln w="19049">
            <a:solidFill>
              <a:srgbClr val="000000"/>
            </a:solidFill>
          </a:ln>
        </p:spPr>
        <p:txBody>
          <a:bodyPr wrap="square" lIns="0" tIns="0" rIns="0" bIns="0" rtlCol="0"/>
          <a:lstStyle/>
          <a:p>
            <a:endParaRPr/>
          </a:p>
        </p:txBody>
      </p:sp>
      <p:sp>
        <p:nvSpPr>
          <p:cNvPr id="45" name="object 45"/>
          <p:cNvSpPr/>
          <p:nvPr/>
        </p:nvSpPr>
        <p:spPr>
          <a:xfrm>
            <a:off x="3274864" y="2179349"/>
            <a:ext cx="2851150" cy="713105"/>
          </a:xfrm>
          <a:custGeom>
            <a:avLst/>
            <a:gdLst/>
            <a:ahLst/>
            <a:cxnLst/>
            <a:rect l="l" t="t" r="r" b="b"/>
            <a:pathLst>
              <a:path w="2851150" h="713105">
                <a:moveTo>
                  <a:pt x="0" y="712648"/>
                </a:moveTo>
                <a:lnTo>
                  <a:pt x="2137953" y="712648"/>
                </a:lnTo>
                <a:lnTo>
                  <a:pt x="2850601" y="0"/>
                </a:lnTo>
              </a:path>
            </a:pathLst>
          </a:custGeom>
          <a:ln w="19049">
            <a:solidFill>
              <a:srgbClr val="000000"/>
            </a:solidFill>
          </a:ln>
        </p:spPr>
        <p:txBody>
          <a:bodyPr wrap="square" lIns="0" tIns="0" rIns="0" bIns="0" rtlCol="0"/>
          <a:lstStyle/>
          <a:p>
            <a:endParaRPr/>
          </a:p>
        </p:txBody>
      </p:sp>
      <p:sp>
        <p:nvSpPr>
          <p:cNvPr id="46" name="object 46"/>
          <p:cNvSpPr/>
          <p:nvPr/>
        </p:nvSpPr>
        <p:spPr>
          <a:xfrm>
            <a:off x="5412817" y="2891997"/>
            <a:ext cx="0" cy="2138045"/>
          </a:xfrm>
          <a:custGeom>
            <a:avLst/>
            <a:gdLst/>
            <a:ahLst/>
            <a:cxnLst/>
            <a:rect l="l" t="t" r="r" b="b"/>
            <a:pathLst>
              <a:path h="2138045">
                <a:moveTo>
                  <a:pt x="0" y="0"/>
                </a:moveTo>
                <a:lnTo>
                  <a:pt x="0" y="2137945"/>
                </a:lnTo>
              </a:path>
            </a:pathLst>
          </a:custGeom>
          <a:ln w="19049">
            <a:solidFill>
              <a:srgbClr val="000000"/>
            </a:solidFill>
          </a:ln>
        </p:spPr>
        <p:txBody>
          <a:bodyPr wrap="square" lIns="0" tIns="0" rIns="0" bIns="0" rtlCol="0"/>
          <a:lstStyle/>
          <a:p>
            <a:endParaRPr/>
          </a:p>
        </p:txBody>
      </p:sp>
      <p:sp>
        <p:nvSpPr>
          <p:cNvPr id="47" name="object 47"/>
          <p:cNvSpPr txBox="1"/>
          <p:nvPr/>
        </p:nvSpPr>
        <p:spPr>
          <a:xfrm>
            <a:off x="1681926"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Tree>
    <p:extLst>
      <p:ext uri="{BB962C8B-B14F-4D97-AF65-F5344CB8AC3E}">
        <p14:creationId xmlns:p14="http://schemas.microsoft.com/office/powerpoint/2010/main" val="194970874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97027" y="3449803"/>
            <a:ext cx="534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3072</a:t>
            </a:r>
            <a:endParaRPr>
              <a:latin typeface="Arial"/>
              <a:cs typeface="Arial"/>
            </a:endParaRPr>
          </a:p>
        </p:txBody>
      </p:sp>
      <p:sp>
        <p:nvSpPr>
          <p:cNvPr id="3" name="object 3"/>
          <p:cNvSpPr txBox="1"/>
          <p:nvPr/>
        </p:nvSpPr>
        <p:spPr>
          <a:xfrm>
            <a:off x="1697439" y="3177941"/>
            <a:ext cx="153035" cy="299720"/>
          </a:xfrm>
          <a:prstGeom prst="rect">
            <a:avLst/>
          </a:prstGeom>
        </p:spPr>
        <p:txBody>
          <a:bodyPr vert="horz" wrap="square" lIns="0" tIns="12700" rIns="0" bIns="0" rtlCol="0">
            <a:spAutoFit/>
          </a:bodyPr>
          <a:lstStyle/>
          <a:p>
            <a:pPr marL="12700">
              <a:spcBef>
                <a:spcPts val="100"/>
              </a:spcBef>
            </a:pPr>
            <a:r>
              <a:rPr dirty="0">
                <a:latin typeface="Arial"/>
                <a:cs typeface="Arial"/>
              </a:rPr>
              <a:t>1</a:t>
            </a:r>
            <a:endParaRPr>
              <a:latin typeface="Arial"/>
              <a:cs typeface="Arial"/>
            </a:endParaRPr>
          </a:p>
        </p:txBody>
      </p:sp>
      <p:sp>
        <p:nvSpPr>
          <p:cNvPr id="4" name="object 4"/>
          <p:cNvSpPr txBox="1">
            <a:spLocks noGrp="1"/>
          </p:cNvSpPr>
          <p:nvPr>
            <p:ph type="title"/>
          </p:nvPr>
        </p:nvSpPr>
        <p:spPr>
          <a:xfrm>
            <a:off x="1597026" y="1007367"/>
            <a:ext cx="5694045" cy="566822"/>
          </a:xfrm>
          <a:prstGeom prst="rect">
            <a:avLst/>
          </a:prstGeom>
        </p:spPr>
        <p:txBody>
          <a:bodyPr vert="horz" wrap="square" lIns="0" tIns="12700" rIns="0" bIns="0" rtlCol="0" anchor="ctr">
            <a:spAutoFit/>
          </a:bodyPr>
          <a:lstStyle/>
          <a:p>
            <a:pPr marL="12700">
              <a:spcBef>
                <a:spcPts val="100"/>
              </a:spcBef>
            </a:pPr>
            <a:endParaRPr spc="-5" dirty="0"/>
          </a:p>
        </p:txBody>
      </p:sp>
      <p:sp>
        <p:nvSpPr>
          <p:cNvPr id="5" name="object 5"/>
          <p:cNvSpPr txBox="1"/>
          <p:nvPr/>
        </p:nvSpPr>
        <p:spPr>
          <a:xfrm>
            <a:off x="2348250" y="1762105"/>
            <a:ext cx="5045075" cy="391160"/>
          </a:xfrm>
          <a:prstGeom prst="rect">
            <a:avLst/>
          </a:prstGeom>
        </p:spPr>
        <p:txBody>
          <a:bodyPr vert="horz" wrap="square" lIns="0" tIns="12700" rIns="0" bIns="0" rtlCol="0">
            <a:spAutoFit/>
          </a:bodyPr>
          <a:lstStyle/>
          <a:p>
            <a:pPr marL="12700">
              <a:spcBef>
                <a:spcPts val="100"/>
              </a:spcBef>
            </a:pPr>
            <a:r>
              <a:rPr sz="2400" spc="-5" dirty="0">
                <a:latin typeface="Arial"/>
                <a:cs typeface="Arial"/>
              </a:rPr>
              <a:t>32x32x3 image </a:t>
            </a:r>
            <a:r>
              <a:rPr sz="2400" dirty="0">
                <a:latin typeface="Arial"/>
                <a:cs typeface="Arial"/>
              </a:rPr>
              <a:t>-&gt; stretch </a:t>
            </a:r>
            <a:r>
              <a:rPr sz="2400" spc="-5" dirty="0">
                <a:latin typeface="Arial"/>
                <a:cs typeface="Arial"/>
              </a:rPr>
              <a:t>to 3072 </a:t>
            </a:r>
            <a:r>
              <a:rPr sz="2400" dirty="0">
                <a:latin typeface="Arial"/>
                <a:cs typeface="Arial"/>
              </a:rPr>
              <a:t>x</a:t>
            </a:r>
            <a:r>
              <a:rPr sz="2400" spc="-100" dirty="0">
                <a:latin typeface="Arial"/>
                <a:cs typeface="Arial"/>
              </a:rPr>
              <a:t> </a:t>
            </a:r>
            <a:r>
              <a:rPr sz="2400" dirty="0">
                <a:latin typeface="Arial"/>
                <a:cs typeface="Arial"/>
              </a:rPr>
              <a:t>1</a:t>
            </a:r>
            <a:endParaRPr sz="2400">
              <a:latin typeface="Arial"/>
              <a:cs typeface="Arial"/>
            </a:endParaRPr>
          </a:p>
        </p:txBody>
      </p:sp>
      <p:sp>
        <p:nvSpPr>
          <p:cNvPr id="6" name="object 6"/>
          <p:cNvSpPr txBox="1"/>
          <p:nvPr/>
        </p:nvSpPr>
        <p:spPr>
          <a:xfrm>
            <a:off x="5713505" y="3321504"/>
            <a:ext cx="1029335" cy="575945"/>
          </a:xfrm>
          <a:prstGeom prst="rect">
            <a:avLst/>
          </a:prstGeom>
        </p:spPr>
        <p:txBody>
          <a:bodyPr vert="horz" wrap="square" lIns="0" tIns="12700" rIns="0" bIns="0" rtlCol="0">
            <a:spAutoFit/>
          </a:bodyPr>
          <a:lstStyle/>
          <a:p>
            <a:pPr algn="ctr">
              <a:spcBef>
                <a:spcPts val="100"/>
              </a:spcBef>
            </a:pPr>
            <a:r>
              <a:rPr spc="-5" dirty="0">
                <a:latin typeface="Arial"/>
                <a:cs typeface="Arial"/>
              </a:rPr>
              <a:t>10 </a:t>
            </a:r>
            <a:r>
              <a:rPr dirty="0">
                <a:latin typeface="Arial"/>
                <a:cs typeface="Arial"/>
              </a:rPr>
              <a:t>x</a:t>
            </a:r>
            <a:r>
              <a:rPr spc="-90" dirty="0">
                <a:latin typeface="Arial"/>
                <a:cs typeface="Arial"/>
              </a:rPr>
              <a:t> </a:t>
            </a:r>
            <a:r>
              <a:rPr spc="-5" dirty="0">
                <a:latin typeface="Arial"/>
                <a:cs typeface="Arial"/>
              </a:rPr>
              <a:t>3072</a:t>
            </a:r>
            <a:endParaRPr>
              <a:latin typeface="Arial"/>
              <a:cs typeface="Arial"/>
            </a:endParaRPr>
          </a:p>
          <a:p>
            <a:pPr algn="ctr">
              <a:spcBef>
                <a:spcPts val="15"/>
              </a:spcBef>
            </a:pPr>
            <a:r>
              <a:rPr spc="-5" dirty="0">
                <a:latin typeface="Arial"/>
                <a:cs typeface="Arial"/>
              </a:rPr>
              <a:t>weights</a:t>
            </a:r>
            <a:endParaRPr>
              <a:latin typeface="Arial"/>
              <a:cs typeface="Arial"/>
            </a:endParaRPr>
          </a:p>
        </p:txBody>
      </p:sp>
      <p:sp>
        <p:nvSpPr>
          <p:cNvPr id="7" name="object 7"/>
          <p:cNvSpPr txBox="1"/>
          <p:nvPr/>
        </p:nvSpPr>
        <p:spPr>
          <a:xfrm>
            <a:off x="8252814" y="2693636"/>
            <a:ext cx="1092200" cy="299720"/>
          </a:xfrm>
          <a:prstGeom prst="rect">
            <a:avLst/>
          </a:prstGeom>
        </p:spPr>
        <p:txBody>
          <a:bodyPr vert="horz" wrap="square" lIns="0" tIns="12700" rIns="0" bIns="0" rtlCol="0">
            <a:spAutoFit/>
          </a:bodyPr>
          <a:lstStyle/>
          <a:p>
            <a:pPr marL="12700">
              <a:spcBef>
                <a:spcPts val="100"/>
              </a:spcBef>
            </a:pPr>
            <a:r>
              <a:rPr b="1" spc="-5" dirty="0">
                <a:latin typeface="Arial"/>
                <a:cs typeface="Arial"/>
              </a:rPr>
              <a:t>activation</a:t>
            </a:r>
            <a:endParaRPr>
              <a:latin typeface="Arial"/>
              <a:cs typeface="Arial"/>
            </a:endParaRPr>
          </a:p>
        </p:txBody>
      </p:sp>
      <p:sp>
        <p:nvSpPr>
          <p:cNvPr id="8" name="object 8"/>
          <p:cNvSpPr/>
          <p:nvPr/>
        </p:nvSpPr>
        <p:spPr>
          <a:xfrm>
            <a:off x="7974437" y="3210745"/>
            <a:ext cx="1682114" cy="212090"/>
          </a:xfrm>
          <a:custGeom>
            <a:avLst/>
            <a:gdLst/>
            <a:ahLst/>
            <a:cxnLst/>
            <a:rect l="l" t="t" r="r" b="b"/>
            <a:pathLst>
              <a:path w="1682115" h="212089">
                <a:moveTo>
                  <a:pt x="0" y="0"/>
                </a:moveTo>
                <a:lnTo>
                  <a:pt x="1681721" y="0"/>
                </a:lnTo>
                <a:lnTo>
                  <a:pt x="1681721" y="211724"/>
                </a:lnTo>
                <a:lnTo>
                  <a:pt x="0" y="211724"/>
                </a:lnTo>
                <a:lnTo>
                  <a:pt x="0" y="0"/>
                </a:lnTo>
                <a:close/>
              </a:path>
            </a:pathLst>
          </a:custGeom>
          <a:solidFill>
            <a:srgbClr val="C8DAF7">
              <a:alpha val="42689"/>
            </a:srgbClr>
          </a:solidFill>
        </p:spPr>
        <p:txBody>
          <a:bodyPr wrap="square" lIns="0" tIns="0" rIns="0" bIns="0" rtlCol="0"/>
          <a:lstStyle/>
          <a:p>
            <a:endParaRPr/>
          </a:p>
        </p:txBody>
      </p:sp>
      <p:sp>
        <p:nvSpPr>
          <p:cNvPr id="9" name="object 9"/>
          <p:cNvSpPr/>
          <p:nvPr/>
        </p:nvSpPr>
        <p:spPr>
          <a:xfrm>
            <a:off x="9656158" y="3140172"/>
            <a:ext cx="71120" cy="282575"/>
          </a:xfrm>
          <a:custGeom>
            <a:avLst/>
            <a:gdLst/>
            <a:ahLst/>
            <a:cxnLst/>
            <a:rect l="l" t="t" r="r" b="b"/>
            <a:pathLst>
              <a:path w="71120" h="282575">
                <a:moveTo>
                  <a:pt x="0" y="282299"/>
                </a:moveTo>
                <a:lnTo>
                  <a:pt x="0" y="70574"/>
                </a:lnTo>
                <a:lnTo>
                  <a:pt x="70574" y="0"/>
                </a:lnTo>
                <a:lnTo>
                  <a:pt x="70574" y="211724"/>
                </a:lnTo>
                <a:lnTo>
                  <a:pt x="0" y="282299"/>
                </a:lnTo>
                <a:close/>
              </a:path>
            </a:pathLst>
          </a:custGeom>
          <a:solidFill>
            <a:srgbClr val="A0AEC6">
              <a:alpha val="42689"/>
            </a:srgbClr>
          </a:solidFill>
        </p:spPr>
        <p:txBody>
          <a:bodyPr wrap="square" lIns="0" tIns="0" rIns="0" bIns="0" rtlCol="0"/>
          <a:lstStyle/>
          <a:p>
            <a:endParaRPr/>
          </a:p>
        </p:txBody>
      </p:sp>
      <p:sp>
        <p:nvSpPr>
          <p:cNvPr id="10" name="object 10"/>
          <p:cNvSpPr/>
          <p:nvPr/>
        </p:nvSpPr>
        <p:spPr>
          <a:xfrm>
            <a:off x="7974437" y="3140170"/>
            <a:ext cx="1752600" cy="71120"/>
          </a:xfrm>
          <a:custGeom>
            <a:avLst/>
            <a:gdLst/>
            <a:ahLst/>
            <a:cxnLst/>
            <a:rect l="l" t="t" r="r" b="b"/>
            <a:pathLst>
              <a:path w="1752600" h="71119">
                <a:moveTo>
                  <a:pt x="1681721" y="70574"/>
                </a:moveTo>
                <a:lnTo>
                  <a:pt x="0" y="70574"/>
                </a:lnTo>
                <a:lnTo>
                  <a:pt x="70574" y="0"/>
                </a:lnTo>
                <a:lnTo>
                  <a:pt x="1752296" y="0"/>
                </a:lnTo>
                <a:lnTo>
                  <a:pt x="1681721" y="70574"/>
                </a:lnTo>
                <a:close/>
              </a:path>
            </a:pathLst>
          </a:custGeom>
          <a:solidFill>
            <a:srgbClr val="D3E1F9">
              <a:alpha val="42689"/>
            </a:srgbClr>
          </a:solidFill>
        </p:spPr>
        <p:txBody>
          <a:bodyPr wrap="square" lIns="0" tIns="0" rIns="0" bIns="0" rtlCol="0"/>
          <a:lstStyle/>
          <a:p>
            <a:endParaRPr/>
          </a:p>
        </p:txBody>
      </p:sp>
      <p:sp>
        <p:nvSpPr>
          <p:cNvPr id="11" name="object 11"/>
          <p:cNvSpPr/>
          <p:nvPr/>
        </p:nvSpPr>
        <p:spPr>
          <a:xfrm>
            <a:off x="7974436" y="3140172"/>
            <a:ext cx="1752600" cy="282575"/>
          </a:xfrm>
          <a:custGeom>
            <a:avLst/>
            <a:gdLst/>
            <a:ahLst/>
            <a:cxnLst/>
            <a:rect l="l" t="t" r="r" b="b"/>
            <a:pathLst>
              <a:path w="1752600" h="282575">
                <a:moveTo>
                  <a:pt x="0" y="70574"/>
                </a:moveTo>
                <a:lnTo>
                  <a:pt x="70574" y="0"/>
                </a:lnTo>
                <a:lnTo>
                  <a:pt x="1752296" y="0"/>
                </a:lnTo>
                <a:lnTo>
                  <a:pt x="1752296" y="211724"/>
                </a:lnTo>
                <a:lnTo>
                  <a:pt x="1681721" y="282299"/>
                </a:lnTo>
                <a:lnTo>
                  <a:pt x="0" y="282299"/>
                </a:lnTo>
                <a:lnTo>
                  <a:pt x="0" y="70574"/>
                </a:lnTo>
                <a:close/>
              </a:path>
            </a:pathLst>
          </a:custGeom>
          <a:ln w="19049">
            <a:solidFill>
              <a:srgbClr val="000000"/>
            </a:solidFill>
          </a:ln>
        </p:spPr>
        <p:txBody>
          <a:bodyPr wrap="square" lIns="0" tIns="0" rIns="0" bIns="0" rtlCol="0"/>
          <a:lstStyle/>
          <a:p>
            <a:endParaRPr/>
          </a:p>
        </p:txBody>
      </p:sp>
      <p:sp>
        <p:nvSpPr>
          <p:cNvPr id="12" name="object 12"/>
          <p:cNvSpPr/>
          <p:nvPr/>
        </p:nvSpPr>
        <p:spPr>
          <a:xfrm>
            <a:off x="7974436" y="3140170"/>
            <a:ext cx="1752600" cy="71120"/>
          </a:xfrm>
          <a:custGeom>
            <a:avLst/>
            <a:gdLst/>
            <a:ahLst/>
            <a:cxnLst/>
            <a:rect l="l" t="t" r="r" b="b"/>
            <a:pathLst>
              <a:path w="1752600" h="71119">
                <a:moveTo>
                  <a:pt x="0" y="70574"/>
                </a:moveTo>
                <a:lnTo>
                  <a:pt x="1681721" y="70574"/>
                </a:lnTo>
                <a:lnTo>
                  <a:pt x="1752296" y="0"/>
                </a:lnTo>
              </a:path>
            </a:pathLst>
          </a:custGeom>
          <a:ln w="19049">
            <a:solidFill>
              <a:srgbClr val="000000"/>
            </a:solidFill>
          </a:ln>
        </p:spPr>
        <p:txBody>
          <a:bodyPr wrap="square" lIns="0" tIns="0" rIns="0" bIns="0" rtlCol="0"/>
          <a:lstStyle/>
          <a:p>
            <a:endParaRPr/>
          </a:p>
        </p:txBody>
      </p:sp>
      <p:sp>
        <p:nvSpPr>
          <p:cNvPr id="13" name="object 13"/>
          <p:cNvSpPr/>
          <p:nvPr/>
        </p:nvSpPr>
        <p:spPr>
          <a:xfrm>
            <a:off x="9656158" y="3210745"/>
            <a:ext cx="0" cy="212090"/>
          </a:xfrm>
          <a:custGeom>
            <a:avLst/>
            <a:gdLst/>
            <a:ahLst/>
            <a:cxnLst/>
            <a:rect l="l" t="t" r="r" b="b"/>
            <a:pathLst>
              <a:path h="212089">
                <a:moveTo>
                  <a:pt x="0" y="0"/>
                </a:moveTo>
                <a:lnTo>
                  <a:pt x="0" y="211724"/>
                </a:lnTo>
              </a:path>
            </a:pathLst>
          </a:custGeom>
          <a:ln w="19049">
            <a:solidFill>
              <a:srgbClr val="000000"/>
            </a:solidFill>
          </a:ln>
        </p:spPr>
        <p:txBody>
          <a:bodyPr wrap="square" lIns="0" tIns="0" rIns="0" bIns="0" rtlCol="0"/>
          <a:lstStyle/>
          <a:p>
            <a:endParaRPr/>
          </a:p>
        </p:txBody>
      </p:sp>
      <p:sp>
        <p:nvSpPr>
          <p:cNvPr id="14" name="object 14"/>
          <p:cNvSpPr/>
          <p:nvPr/>
        </p:nvSpPr>
        <p:spPr>
          <a:xfrm>
            <a:off x="8041139" y="3223722"/>
            <a:ext cx="169349" cy="171749"/>
          </a:xfrm>
          <a:prstGeom prst="rect">
            <a:avLst/>
          </a:prstGeom>
          <a:blipFill>
            <a:blip r:embed="rId2" cstate="print"/>
            <a:stretch>
              <a:fillRect/>
            </a:stretch>
          </a:blipFill>
        </p:spPr>
        <p:txBody>
          <a:bodyPr wrap="square" lIns="0" tIns="0" rIns="0" bIns="0" rtlCol="0"/>
          <a:lstStyle/>
          <a:p>
            <a:endParaRPr/>
          </a:p>
        </p:txBody>
      </p:sp>
      <p:sp>
        <p:nvSpPr>
          <p:cNvPr id="15" name="object 15"/>
          <p:cNvSpPr/>
          <p:nvPr/>
        </p:nvSpPr>
        <p:spPr>
          <a:xfrm>
            <a:off x="1912924" y="3210745"/>
            <a:ext cx="2713990" cy="212090"/>
          </a:xfrm>
          <a:custGeom>
            <a:avLst/>
            <a:gdLst/>
            <a:ahLst/>
            <a:cxnLst/>
            <a:rect l="l" t="t" r="r" b="b"/>
            <a:pathLst>
              <a:path w="2713990" h="212089">
                <a:moveTo>
                  <a:pt x="0" y="0"/>
                </a:moveTo>
                <a:lnTo>
                  <a:pt x="2713719" y="0"/>
                </a:lnTo>
                <a:lnTo>
                  <a:pt x="2713719" y="211724"/>
                </a:lnTo>
                <a:lnTo>
                  <a:pt x="0" y="211724"/>
                </a:lnTo>
                <a:lnTo>
                  <a:pt x="0" y="0"/>
                </a:lnTo>
                <a:close/>
              </a:path>
            </a:pathLst>
          </a:custGeom>
          <a:solidFill>
            <a:srgbClr val="F4CCCC">
              <a:alpha val="51919"/>
            </a:srgbClr>
          </a:solidFill>
        </p:spPr>
        <p:txBody>
          <a:bodyPr wrap="square" lIns="0" tIns="0" rIns="0" bIns="0" rtlCol="0"/>
          <a:lstStyle/>
          <a:p>
            <a:endParaRPr/>
          </a:p>
        </p:txBody>
      </p:sp>
      <p:sp>
        <p:nvSpPr>
          <p:cNvPr id="16" name="object 16"/>
          <p:cNvSpPr/>
          <p:nvPr/>
        </p:nvSpPr>
        <p:spPr>
          <a:xfrm>
            <a:off x="4626643" y="3140172"/>
            <a:ext cx="71120" cy="282575"/>
          </a:xfrm>
          <a:custGeom>
            <a:avLst/>
            <a:gdLst/>
            <a:ahLst/>
            <a:cxnLst/>
            <a:rect l="l" t="t" r="r" b="b"/>
            <a:pathLst>
              <a:path w="71119" h="282575">
                <a:moveTo>
                  <a:pt x="0" y="282299"/>
                </a:moveTo>
                <a:lnTo>
                  <a:pt x="0" y="70574"/>
                </a:lnTo>
                <a:lnTo>
                  <a:pt x="70574" y="0"/>
                </a:lnTo>
                <a:lnTo>
                  <a:pt x="70574" y="211724"/>
                </a:lnTo>
                <a:lnTo>
                  <a:pt x="0" y="282299"/>
                </a:lnTo>
                <a:close/>
              </a:path>
            </a:pathLst>
          </a:custGeom>
          <a:solidFill>
            <a:srgbClr val="C3A3A3">
              <a:alpha val="51919"/>
            </a:srgbClr>
          </a:solidFill>
        </p:spPr>
        <p:txBody>
          <a:bodyPr wrap="square" lIns="0" tIns="0" rIns="0" bIns="0" rtlCol="0"/>
          <a:lstStyle/>
          <a:p>
            <a:endParaRPr/>
          </a:p>
        </p:txBody>
      </p:sp>
      <p:sp>
        <p:nvSpPr>
          <p:cNvPr id="17" name="object 17"/>
          <p:cNvSpPr/>
          <p:nvPr/>
        </p:nvSpPr>
        <p:spPr>
          <a:xfrm>
            <a:off x="1912926" y="3140170"/>
            <a:ext cx="2784475" cy="71120"/>
          </a:xfrm>
          <a:custGeom>
            <a:avLst/>
            <a:gdLst/>
            <a:ahLst/>
            <a:cxnLst/>
            <a:rect l="l" t="t" r="r" b="b"/>
            <a:pathLst>
              <a:path w="2784475" h="71119">
                <a:moveTo>
                  <a:pt x="2713719" y="70574"/>
                </a:moveTo>
                <a:lnTo>
                  <a:pt x="0" y="70574"/>
                </a:lnTo>
                <a:lnTo>
                  <a:pt x="70574" y="0"/>
                </a:lnTo>
                <a:lnTo>
                  <a:pt x="2784294" y="0"/>
                </a:lnTo>
                <a:lnTo>
                  <a:pt x="2713719" y="70574"/>
                </a:lnTo>
                <a:close/>
              </a:path>
            </a:pathLst>
          </a:custGeom>
          <a:solidFill>
            <a:srgbClr val="F6D6D6">
              <a:alpha val="51919"/>
            </a:srgbClr>
          </a:solidFill>
        </p:spPr>
        <p:txBody>
          <a:bodyPr wrap="square" lIns="0" tIns="0" rIns="0" bIns="0" rtlCol="0"/>
          <a:lstStyle/>
          <a:p>
            <a:endParaRPr/>
          </a:p>
        </p:txBody>
      </p:sp>
      <p:sp>
        <p:nvSpPr>
          <p:cNvPr id="18" name="object 18"/>
          <p:cNvSpPr/>
          <p:nvPr/>
        </p:nvSpPr>
        <p:spPr>
          <a:xfrm>
            <a:off x="1912926" y="3140172"/>
            <a:ext cx="2784475" cy="282575"/>
          </a:xfrm>
          <a:custGeom>
            <a:avLst/>
            <a:gdLst/>
            <a:ahLst/>
            <a:cxnLst/>
            <a:rect l="l" t="t" r="r" b="b"/>
            <a:pathLst>
              <a:path w="2784475" h="282575">
                <a:moveTo>
                  <a:pt x="0" y="70574"/>
                </a:moveTo>
                <a:lnTo>
                  <a:pt x="70574" y="0"/>
                </a:lnTo>
                <a:lnTo>
                  <a:pt x="2784294" y="0"/>
                </a:lnTo>
                <a:lnTo>
                  <a:pt x="2784294" y="211724"/>
                </a:lnTo>
                <a:lnTo>
                  <a:pt x="2713719" y="282299"/>
                </a:lnTo>
                <a:lnTo>
                  <a:pt x="0" y="282299"/>
                </a:lnTo>
                <a:lnTo>
                  <a:pt x="0" y="70574"/>
                </a:lnTo>
                <a:close/>
              </a:path>
            </a:pathLst>
          </a:custGeom>
          <a:ln w="19049">
            <a:solidFill>
              <a:srgbClr val="000000"/>
            </a:solidFill>
          </a:ln>
        </p:spPr>
        <p:txBody>
          <a:bodyPr wrap="square" lIns="0" tIns="0" rIns="0" bIns="0" rtlCol="0"/>
          <a:lstStyle/>
          <a:p>
            <a:endParaRPr/>
          </a:p>
        </p:txBody>
      </p:sp>
      <p:sp>
        <p:nvSpPr>
          <p:cNvPr id="19" name="object 19"/>
          <p:cNvSpPr/>
          <p:nvPr/>
        </p:nvSpPr>
        <p:spPr>
          <a:xfrm>
            <a:off x="1912926" y="3140170"/>
            <a:ext cx="2784475" cy="71120"/>
          </a:xfrm>
          <a:custGeom>
            <a:avLst/>
            <a:gdLst/>
            <a:ahLst/>
            <a:cxnLst/>
            <a:rect l="l" t="t" r="r" b="b"/>
            <a:pathLst>
              <a:path w="2784475" h="71119">
                <a:moveTo>
                  <a:pt x="0" y="70574"/>
                </a:moveTo>
                <a:lnTo>
                  <a:pt x="2713719" y="70574"/>
                </a:lnTo>
                <a:lnTo>
                  <a:pt x="2784294" y="0"/>
                </a:lnTo>
              </a:path>
            </a:pathLst>
          </a:custGeom>
          <a:ln w="19049">
            <a:solidFill>
              <a:srgbClr val="000000"/>
            </a:solidFill>
          </a:ln>
        </p:spPr>
        <p:txBody>
          <a:bodyPr wrap="square" lIns="0" tIns="0" rIns="0" bIns="0" rtlCol="0"/>
          <a:lstStyle/>
          <a:p>
            <a:endParaRPr/>
          </a:p>
        </p:txBody>
      </p:sp>
      <p:sp>
        <p:nvSpPr>
          <p:cNvPr id="20" name="object 20"/>
          <p:cNvSpPr/>
          <p:nvPr/>
        </p:nvSpPr>
        <p:spPr>
          <a:xfrm>
            <a:off x="4626643" y="3210745"/>
            <a:ext cx="0" cy="212090"/>
          </a:xfrm>
          <a:custGeom>
            <a:avLst/>
            <a:gdLst/>
            <a:ahLst/>
            <a:cxnLst/>
            <a:rect l="l" t="t" r="r" b="b"/>
            <a:pathLst>
              <a:path h="212089">
                <a:moveTo>
                  <a:pt x="0" y="0"/>
                </a:moveTo>
                <a:lnTo>
                  <a:pt x="0" y="211724"/>
                </a:lnTo>
              </a:path>
            </a:pathLst>
          </a:custGeom>
          <a:ln w="19049">
            <a:solidFill>
              <a:srgbClr val="000000"/>
            </a:solidFill>
          </a:ln>
        </p:spPr>
        <p:txBody>
          <a:bodyPr wrap="square" lIns="0" tIns="0" rIns="0" bIns="0" rtlCol="0"/>
          <a:lstStyle/>
          <a:p>
            <a:endParaRPr/>
          </a:p>
        </p:txBody>
      </p:sp>
      <p:sp>
        <p:nvSpPr>
          <p:cNvPr id="21" name="object 21"/>
          <p:cNvSpPr/>
          <p:nvPr/>
        </p:nvSpPr>
        <p:spPr>
          <a:xfrm>
            <a:off x="5953493" y="2924245"/>
            <a:ext cx="542923" cy="257174"/>
          </a:xfrm>
          <a:prstGeom prst="rect">
            <a:avLst/>
          </a:prstGeom>
          <a:blipFill>
            <a:blip r:embed="rId3" cstate="print"/>
            <a:stretch>
              <a:fillRect/>
            </a:stretch>
          </a:blipFill>
        </p:spPr>
        <p:txBody>
          <a:bodyPr wrap="square" lIns="0" tIns="0" rIns="0" bIns="0" rtlCol="0"/>
          <a:lstStyle/>
          <a:p>
            <a:endParaRPr/>
          </a:p>
        </p:txBody>
      </p:sp>
      <p:sp>
        <p:nvSpPr>
          <p:cNvPr id="22" name="object 22"/>
          <p:cNvSpPr txBox="1"/>
          <p:nvPr/>
        </p:nvSpPr>
        <p:spPr>
          <a:xfrm>
            <a:off x="2985683" y="2693636"/>
            <a:ext cx="583565" cy="299720"/>
          </a:xfrm>
          <a:prstGeom prst="rect">
            <a:avLst/>
          </a:prstGeom>
        </p:spPr>
        <p:txBody>
          <a:bodyPr vert="horz" wrap="square" lIns="0" tIns="12700" rIns="0" bIns="0" rtlCol="0">
            <a:spAutoFit/>
          </a:bodyPr>
          <a:lstStyle/>
          <a:p>
            <a:pPr marL="12700">
              <a:spcBef>
                <a:spcPts val="100"/>
              </a:spcBef>
            </a:pPr>
            <a:r>
              <a:rPr b="1" spc="-5" dirty="0">
                <a:latin typeface="Arial"/>
                <a:cs typeface="Arial"/>
              </a:rPr>
              <a:t>input</a:t>
            </a:r>
            <a:endParaRPr>
              <a:latin typeface="Arial"/>
              <a:cs typeface="Arial"/>
            </a:endParaRPr>
          </a:p>
        </p:txBody>
      </p:sp>
      <p:sp>
        <p:nvSpPr>
          <p:cNvPr id="23" name="object 23"/>
          <p:cNvSpPr txBox="1"/>
          <p:nvPr/>
        </p:nvSpPr>
        <p:spPr>
          <a:xfrm>
            <a:off x="7438592" y="3945458"/>
            <a:ext cx="2671445" cy="897682"/>
          </a:xfrm>
          <a:prstGeom prst="rect">
            <a:avLst/>
          </a:prstGeom>
        </p:spPr>
        <p:txBody>
          <a:bodyPr vert="horz" wrap="square" lIns="0" tIns="12700" rIns="0" bIns="0" rtlCol="0">
            <a:spAutoFit/>
          </a:bodyPr>
          <a:lstStyle/>
          <a:p>
            <a:pPr marL="12700">
              <a:lnSpc>
                <a:spcPts val="1664"/>
              </a:lnSpc>
              <a:spcBef>
                <a:spcPts val="100"/>
              </a:spcBef>
            </a:pPr>
            <a:r>
              <a:rPr sz="1400" b="1" dirty="0">
                <a:solidFill>
                  <a:srgbClr val="0000FF"/>
                </a:solidFill>
                <a:latin typeface="Arial"/>
                <a:cs typeface="Arial"/>
              </a:rPr>
              <a:t>1</a:t>
            </a:r>
            <a:r>
              <a:rPr sz="1400" b="1" spc="-10" dirty="0">
                <a:solidFill>
                  <a:srgbClr val="0000FF"/>
                </a:solidFill>
                <a:latin typeface="Arial"/>
                <a:cs typeface="Arial"/>
              </a:rPr>
              <a:t> </a:t>
            </a:r>
            <a:r>
              <a:rPr sz="1400" b="1" spc="-5" dirty="0">
                <a:solidFill>
                  <a:srgbClr val="0000FF"/>
                </a:solidFill>
                <a:latin typeface="Arial"/>
                <a:cs typeface="Arial"/>
              </a:rPr>
              <a:t>number:</a:t>
            </a:r>
            <a:endParaRPr sz="1400">
              <a:latin typeface="Arial"/>
              <a:cs typeface="Arial"/>
            </a:endParaRPr>
          </a:p>
          <a:p>
            <a:pPr marL="12700" marR="5080">
              <a:lnSpc>
                <a:spcPts val="1650"/>
              </a:lnSpc>
              <a:spcBef>
                <a:spcPts val="65"/>
              </a:spcBef>
            </a:pPr>
            <a:r>
              <a:rPr sz="1400" spc="-5" dirty="0">
                <a:solidFill>
                  <a:srgbClr val="0000FF"/>
                </a:solidFill>
                <a:latin typeface="Arial"/>
                <a:cs typeface="Arial"/>
              </a:rPr>
              <a:t>the </a:t>
            </a:r>
            <a:r>
              <a:rPr sz="1400" dirty="0">
                <a:solidFill>
                  <a:srgbClr val="0000FF"/>
                </a:solidFill>
                <a:latin typeface="Arial"/>
                <a:cs typeface="Arial"/>
              </a:rPr>
              <a:t>result </a:t>
            </a:r>
            <a:r>
              <a:rPr sz="1400" spc="-5" dirty="0">
                <a:solidFill>
                  <a:srgbClr val="0000FF"/>
                </a:solidFill>
                <a:latin typeface="Arial"/>
                <a:cs typeface="Arial"/>
              </a:rPr>
              <a:t>of taking </a:t>
            </a:r>
            <a:r>
              <a:rPr sz="1400" dirty="0">
                <a:solidFill>
                  <a:srgbClr val="0000FF"/>
                </a:solidFill>
                <a:latin typeface="Arial"/>
                <a:cs typeface="Arial"/>
              </a:rPr>
              <a:t>a </a:t>
            </a:r>
            <a:r>
              <a:rPr sz="1400" spc="-5" dirty="0">
                <a:solidFill>
                  <a:srgbClr val="0000FF"/>
                </a:solidFill>
                <a:latin typeface="Arial"/>
                <a:cs typeface="Arial"/>
              </a:rPr>
              <a:t>dot product  between </a:t>
            </a:r>
            <a:r>
              <a:rPr sz="1400" dirty="0">
                <a:solidFill>
                  <a:srgbClr val="0000FF"/>
                </a:solidFill>
                <a:latin typeface="Arial"/>
                <a:cs typeface="Arial"/>
              </a:rPr>
              <a:t>a row </a:t>
            </a:r>
            <a:r>
              <a:rPr sz="1400" spc="-5" dirty="0">
                <a:solidFill>
                  <a:srgbClr val="0000FF"/>
                </a:solidFill>
                <a:latin typeface="Arial"/>
                <a:cs typeface="Arial"/>
              </a:rPr>
              <a:t>of </a:t>
            </a:r>
            <a:r>
              <a:rPr sz="1400" dirty="0">
                <a:solidFill>
                  <a:srgbClr val="0000FF"/>
                </a:solidFill>
                <a:latin typeface="Arial"/>
                <a:cs typeface="Arial"/>
              </a:rPr>
              <a:t>W </a:t>
            </a:r>
            <a:r>
              <a:rPr sz="1400" spc="-5" dirty="0">
                <a:solidFill>
                  <a:srgbClr val="0000FF"/>
                </a:solidFill>
                <a:latin typeface="Arial"/>
                <a:cs typeface="Arial"/>
              </a:rPr>
              <a:t>and the</a:t>
            </a:r>
            <a:r>
              <a:rPr sz="1400" spc="-100" dirty="0">
                <a:solidFill>
                  <a:srgbClr val="0000FF"/>
                </a:solidFill>
                <a:latin typeface="Arial"/>
                <a:cs typeface="Arial"/>
              </a:rPr>
              <a:t> </a:t>
            </a:r>
            <a:r>
              <a:rPr sz="1400" spc="-5" dirty="0">
                <a:solidFill>
                  <a:srgbClr val="0000FF"/>
                </a:solidFill>
                <a:latin typeface="Arial"/>
                <a:cs typeface="Arial"/>
              </a:rPr>
              <a:t>input  </a:t>
            </a:r>
            <a:r>
              <a:rPr sz="1400" dirty="0">
                <a:solidFill>
                  <a:srgbClr val="0000FF"/>
                </a:solidFill>
                <a:latin typeface="Arial"/>
                <a:cs typeface="Arial"/>
              </a:rPr>
              <a:t>(a </a:t>
            </a:r>
            <a:r>
              <a:rPr sz="1400" spc="-5" dirty="0">
                <a:solidFill>
                  <a:srgbClr val="0000FF"/>
                </a:solidFill>
                <a:latin typeface="Arial"/>
                <a:cs typeface="Arial"/>
              </a:rPr>
              <a:t>3072-dimensional dot</a:t>
            </a:r>
            <a:r>
              <a:rPr sz="1400" spc="-80" dirty="0">
                <a:solidFill>
                  <a:srgbClr val="0000FF"/>
                </a:solidFill>
                <a:latin typeface="Arial"/>
                <a:cs typeface="Arial"/>
              </a:rPr>
              <a:t> </a:t>
            </a:r>
            <a:r>
              <a:rPr sz="1400" spc="-5" dirty="0">
                <a:solidFill>
                  <a:srgbClr val="0000FF"/>
                </a:solidFill>
                <a:latin typeface="Arial"/>
                <a:cs typeface="Arial"/>
              </a:rPr>
              <a:t>product)</a:t>
            </a:r>
            <a:endParaRPr sz="1400">
              <a:latin typeface="Arial"/>
              <a:cs typeface="Arial"/>
            </a:endParaRPr>
          </a:p>
        </p:txBody>
      </p:sp>
      <p:sp>
        <p:nvSpPr>
          <p:cNvPr id="24" name="object 24"/>
          <p:cNvSpPr txBox="1"/>
          <p:nvPr/>
        </p:nvSpPr>
        <p:spPr>
          <a:xfrm>
            <a:off x="7695129" y="3177941"/>
            <a:ext cx="153035" cy="299720"/>
          </a:xfrm>
          <a:prstGeom prst="rect">
            <a:avLst/>
          </a:prstGeom>
        </p:spPr>
        <p:txBody>
          <a:bodyPr vert="horz" wrap="square" lIns="0" tIns="12700" rIns="0" bIns="0" rtlCol="0">
            <a:spAutoFit/>
          </a:bodyPr>
          <a:lstStyle/>
          <a:p>
            <a:pPr marL="12700">
              <a:spcBef>
                <a:spcPts val="100"/>
              </a:spcBef>
            </a:pPr>
            <a:r>
              <a:rPr dirty="0">
                <a:latin typeface="Arial"/>
                <a:cs typeface="Arial"/>
              </a:rPr>
              <a:t>1</a:t>
            </a:r>
            <a:endParaRPr>
              <a:latin typeface="Arial"/>
              <a:cs typeface="Arial"/>
            </a:endParaRPr>
          </a:p>
        </p:txBody>
      </p:sp>
      <p:sp>
        <p:nvSpPr>
          <p:cNvPr id="25" name="object 25"/>
          <p:cNvSpPr txBox="1"/>
          <p:nvPr/>
        </p:nvSpPr>
        <p:spPr>
          <a:xfrm>
            <a:off x="8712015" y="3449803"/>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10</a:t>
            </a:r>
            <a:endParaRPr>
              <a:latin typeface="Arial"/>
              <a:cs typeface="Arial"/>
            </a:endParaRPr>
          </a:p>
        </p:txBody>
      </p:sp>
      <p:sp>
        <p:nvSpPr>
          <p:cNvPr id="26" name="object 26"/>
          <p:cNvSpPr/>
          <p:nvPr/>
        </p:nvSpPr>
        <p:spPr>
          <a:xfrm>
            <a:off x="7698012" y="3603319"/>
            <a:ext cx="245110" cy="317500"/>
          </a:xfrm>
          <a:custGeom>
            <a:avLst/>
            <a:gdLst/>
            <a:ahLst/>
            <a:cxnLst/>
            <a:rect l="l" t="t" r="r" b="b"/>
            <a:pathLst>
              <a:path w="245110" h="317500">
                <a:moveTo>
                  <a:pt x="0" y="317024"/>
                </a:moveTo>
                <a:lnTo>
                  <a:pt x="244974" y="0"/>
                </a:lnTo>
              </a:path>
            </a:pathLst>
          </a:custGeom>
          <a:ln w="28574">
            <a:solidFill>
              <a:srgbClr val="666666"/>
            </a:solidFill>
          </a:ln>
        </p:spPr>
        <p:txBody>
          <a:bodyPr wrap="square" lIns="0" tIns="0" rIns="0" bIns="0" rtlCol="0"/>
          <a:lstStyle/>
          <a:p>
            <a:endParaRPr/>
          </a:p>
        </p:txBody>
      </p:sp>
      <p:sp>
        <p:nvSpPr>
          <p:cNvPr id="27" name="object 27"/>
          <p:cNvSpPr/>
          <p:nvPr/>
        </p:nvSpPr>
        <p:spPr>
          <a:xfrm>
            <a:off x="7891351" y="3486409"/>
            <a:ext cx="145199" cy="160049"/>
          </a:xfrm>
          <a:prstGeom prst="rect">
            <a:avLst/>
          </a:prstGeom>
          <a:blipFill>
            <a:blip r:embed="rId4" cstate="print"/>
            <a:stretch>
              <a:fillRect/>
            </a:stretch>
          </a:blipFill>
        </p:spPr>
        <p:txBody>
          <a:bodyPr wrap="square" lIns="0" tIns="0" rIns="0" bIns="0" rtlCol="0"/>
          <a:lstStyle/>
          <a:p>
            <a:endParaRPr/>
          </a:p>
        </p:txBody>
      </p:sp>
      <p:sp>
        <p:nvSpPr>
          <p:cNvPr id="28" name="object 28"/>
          <p:cNvSpPr/>
          <p:nvPr/>
        </p:nvSpPr>
        <p:spPr>
          <a:xfrm>
            <a:off x="4870368" y="3281320"/>
            <a:ext cx="436880" cy="8890"/>
          </a:xfrm>
          <a:custGeom>
            <a:avLst/>
            <a:gdLst/>
            <a:ahLst/>
            <a:cxnLst/>
            <a:rect l="l" t="t" r="r" b="b"/>
            <a:pathLst>
              <a:path w="436879" h="8889">
                <a:moveTo>
                  <a:pt x="0" y="0"/>
                </a:moveTo>
                <a:lnTo>
                  <a:pt x="436399" y="8614"/>
                </a:lnTo>
              </a:path>
            </a:pathLst>
          </a:custGeom>
          <a:ln w="28574">
            <a:solidFill>
              <a:srgbClr val="666666"/>
            </a:solidFill>
          </a:ln>
        </p:spPr>
        <p:txBody>
          <a:bodyPr wrap="square" lIns="0" tIns="0" rIns="0" bIns="0" rtlCol="0"/>
          <a:lstStyle/>
          <a:p>
            <a:endParaRPr/>
          </a:p>
        </p:txBody>
      </p:sp>
      <p:sp>
        <p:nvSpPr>
          <p:cNvPr id="29" name="object 29"/>
          <p:cNvSpPr/>
          <p:nvPr/>
        </p:nvSpPr>
        <p:spPr>
          <a:xfrm>
            <a:off x="5291556" y="3228460"/>
            <a:ext cx="159149" cy="122952"/>
          </a:xfrm>
          <a:prstGeom prst="rect">
            <a:avLst/>
          </a:prstGeom>
          <a:blipFill>
            <a:blip r:embed="rId5" cstate="print"/>
            <a:stretch>
              <a:fillRect/>
            </a:stretch>
          </a:blipFill>
        </p:spPr>
        <p:txBody>
          <a:bodyPr wrap="square" lIns="0" tIns="0" rIns="0" bIns="0" rtlCol="0"/>
          <a:lstStyle/>
          <a:p>
            <a:endParaRPr/>
          </a:p>
        </p:txBody>
      </p:sp>
      <p:sp>
        <p:nvSpPr>
          <p:cNvPr id="30" name="object 30"/>
          <p:cNvSpPr/>
          <p:nvPr/>
        </p:nvSpPr>
        <p:spPr>
          <a:xfrm>
            <a:off x="6918488" y="3272645"/>
            <a:ext cx="443230" cy="6350"/>
          </a:xfrm>
          <a:custGeom>
            <a:avLst/>
            <a:gdLst/>
            <a:ahLst/>
            <a:cxnLst/>
            <a:rect l="l" t="t" r="r" b="b"/>
            <a:pathLst>
              <a:path w="443229" h="6350">
                <a:moveTo>
                  <a:pt x="0" y="0"/>
                </a:moveTo>
                <a:lnTo>
                  <a:pt x="442974" y="6272"/>
                </a:lnTo>
              </a:path>
            </a:pathLst>
          </a:custGeom>
          <a:ln w="28574">
            <a:solidFill>
              <a:srgbClr val="666666"/>
            </a:solidFill>
          </a:ln>
        </p:spPr>
        <p:txBody>
          <a:bodyPr wrap="square" lIns="0" tIns="0" rIns="0" bIns="0" rtlCol="0"/>
          <a:lstStyle/>
          <a:p>
            <a:endParaRPr/>
          </a:p>
        </p:txBody>
      </p:sp>
      <p:sp>
        <p:nvSpPr>
          <p:cNvPr id="31" name="object 31"/>
          <p:cNvSpPr/>
          <p:nvPr/>
        </p:nvSpPr>
        <p:spPr>
          <a:xfrm>
            <a:off x="7346502" y="3217439"/>
            <a:ext cx="158899" cy="122959"/>
          </a:xfrm>
          <a:prstGeom prst="rect">
            <a:avLst/>
          </a:prstGeom>
          <a:blipFill>
            <a:blip r:embed="rId6" cstate="print"/>
            <a:stretch>
              <a:fillRect/>
            </a:stretch>
          </a:blipFill>
        </p:spPr>
        <p:txBody>
          <a:bodyPr wrap="square" lIns="0" tIns="0" rIns="0" bIns="0" rtlCol="0"/>
          <a:lstStyle/>
          <a:p>
            <a:endParaRPr/>
          </a:p>
        </p:txBody>
      </p:sp>
      <p:sp>
        <p:nvSpPr>
          <p:cNvPr id="32" name="object 32"/>
          <p:cNvSpPr txBox="1"/>
          <p:nvPr/>
        </p:nvSpPr>
        <p:spPr>
          <a:xfrm>
            <a:off x="8100312" y="1324406"/>
            <a:ext cx="2053589" cy="1143902"/>
          </a:xfrm>
          <a:prstGeom prst="rect">
            <a:avLst/>
          </a:prstGeom>
        </p:spPr>
        <p:txBody>
          <a:bodyPr vert="horz" wrap="square" lIns="0" tIns="27939" rIns="0" bIns="0" rtlCol="0">
            <a:spAutoFit/>
          </a:bodyPr>
          <a:lstStyle/>
          <a:p>
            <a:pPr marL="12700" marR="5080">
              <a:lnSpc>
                <a:spcPts val="2850"/>
              </a:lnSpc>
              <a:spcBef>
                <a:spcPts val="219"/>
              </a:spcBef>
            </a:pPr>
            <a:r>
              <a:rPr sz="2400" spc="-5" dirty="0">
                <a:solidFill>
                  <a:srgbClr val="0000FF"/>
                </a:solidFill>
                <a:latin typeface="Arial"/>
                <a:cs typeface="Arial"/>
              </a:rPr>
              <a:t>Each neuron  looks at the</a:t>
            </a:r>
            <a:r>
              <a:rPr sz="2400" spc="-95" dirty="0">
                <a:solidFill>
                  <a:srgbClr val="0000FF"/>
                </a:solidFill>
                <a:latin typeface="Arial"/>
                <a:cs typeface="Arial"/>
              </a:rPr>
              <a:t> </a:t>
            </a:r>
            <a:r>
              <a:rPr sz="2400" spc="-5" dirty="0">
                <a:solidFill>
                  <a:srgbClr val="0000FF"/>
                </a:solidFill>
                <a:latin typeface="Arial"/>
                <a:cs typeface="Arial"/>
              </a:rPr>
              <a:t>full  input</a:t>
            </a:r>
            <a:r>
              <a:rPr sz="2400" spc="-30" dirty="0">
                <a:solidFill>
                  <a:srgbClr val="0000FF"/>
                </a:solidFill>
                <a:latin typeface="Arial"/>
                <a:cs typeface="Arial"/>
              </a:rPr>
              <a:t> </a:t>
            </a:r>
            <a:r>
              <a:rPr sz="2400" dirty="0">
                <a:solidFill>
                  <a:srgbClr val="0000FF"/>
                </a:solidFill>
                <a:latin typeface="Arial"/>
                <a:cs typeface="Arial"/>
              </a:rPr>
              <a:t>volume</a:t>
            </a:r>
            <a:endParaRPr sz="2400">
              <a:latin typeface="Arial"/>
              <a:cs typeface="Arial"/>
            </a:endParaRPr>
          </a:p>
        </p:txBody>
      </p:sp>
      <p:sp>
        <p:nvSpPr>
          <p:cNvPr id="33" name="object 33"/>
          <p:cNvSpPr txBox="1"/>
          <p:nvPr/>
        </p:nvSpPr>
        <p:spPr>
          <a:xfrm>
            <a:off x="1681926"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Tree>
    <p:extLst>
      <p:ext uri="{BB962C8B-B14F-4D97-AF65-F5344CB8AC3E}">
        <p14:creationId xmlns:p14="http://schemas.microsoft.com/office/powerpoint/2010/main" val="235962896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2" y="1101399"/>
            <a:ext cx="9143981" cy="4378916"/>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640199" y="857250"/>
            <a:ext cx="2600960" cy="228268"/>
          </a:xfrm>
          <a:prstGeom prst="rect">
            <a:avLst/>
          </a:prstGeom>
        </p:spPr>
        <p:txBody>
          <a:bodyPr vert="horz" wrap="square" lIns="0" tIns="12700" rIns="0" bIns="0" rtlCol="0">
            <a:spAutoFit/>
          </a:bodyPr>
          <a:lstStyle/>
          <a:p>
            <a:pPr marL="12700">
              <a:spcBef>
                <a:spcPts val="100"/>
              </a:spcBef>
            </a:pPr>
            <a:r>
              <a:rPr sz="1400" spc="-5" dirty="0">
                <a:latin typeface="Arial"/>
                <a:cs typeface="Arial"/>
              </a:rPr>
              <a:t>two </a:t>
            </a:r>
            <a:r>
              <a:rPr sz="1400" dirty="0">
                <a:latin typeface="Arial"/>
                <a:cs typeface="Arial"/>
              </a:rPr>
              <a:t>more </a:t>
            </a:r>
            <a:r>
              <a:rPr sz="1400" spc="-5" dirty="0">
                <a:latin typeface="Arial"/>
                <a:cs typeface="Arial"/>
              </a:rPr>
              <a:t>layers to go:</a:t>
            </a:r>
            <a:r>
              <a:rPr sz="1400" spc="-85" dirty="0">
                <a:latin typeface="Arial"/>
                <a:cs typeface="Arial"/>
              </a:rPr>
              <a:t> </a:t>
            </a:r>
            <a:r>
              <a:rPr sz="1400" spc="-5" dirty="0">
                <a:latin typeface="Arial"/>
                <a:cs typeface="Arial"/>
              </a:rPr>
              <a:t>POOL/FC</a:t>
            </a:r>
            <a:endParaRPr sz="1400">
              <a:latin typeface="Arial"/>
              <a:cs typeface="Arial"/>
            </a:endParaRPr>
          </a:p>
        </p:txBody>
      </p:sp>
      <p:sp>
        <p:nvSpPr>
          <p:cNvPr id="4" name="object 4"/>
          <p:cNvSpPr/>
          <p:nvPr/>
        </p:nvSpPr>
        <p:spPr>
          <a:xfrm>
            <a:off x="1567177" y="2945525"/>
            <a:ext cx="2192645" cy="2002443"/>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1681926"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Tree>
    <p:extLst>
      <p:ext uri="{BB962C8B-B14F-4D97-AF65-F5344CB8AC3E}">
        <p14:creationId xmlns:p14="http://schemas.microsoft.com/office/powerpoint/2010/main" val="421774427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909945" y="2213374"/>
            <a:ext cx="3989140" cy="3118213"/>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1681926"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
        <p:nvSpPr>
          <p:cNvPr id="4" name="object 4"/>
          <p:cNvSpPr txBox="1"/>
          <p:nvPr/>
        </p:nvSpPr>
        <p:spPr>
          <a:xfrm>
            <a:off x="1971700" y="1414656"/>
            <a:ext cx="6172835" cy="575945"/>
          </a:xfrm>
          <a:prstGeom prst="rect">
            <a:avLst/>
          </a:prstGeom>
        </p:spPr>
        <p:txBody>
          <a:bodyPr vert="horz" wrap="square" lIns="0" tIns="12700" rIns="0" bIns="0" rtlCol="0">
            <a:spAutoFit/>
          </a:bodyPr>
          <a:lstStyle/>
          <a:p>
            <a:pPr marL="316865" indent="-304165">
              <a:spcBef>
                <a:spcPts val="100"/>
              </a:spcBef>
              <a:buChar char="-"/>
              <a:tabLst>
                <a:tab pos="316865" algn="l"/>
                <a:tab pos="317500" algn="l"/>
              </a:tabLst>
            </a:pPr>
            <a:r>
              <a:rPr dirty="0">
                <a:latin typeface="Arial"/>
                <a:cs typeface="Arial"/>
              </a:rPr>
              <a:t>makes </a:t>
            </a:r>
            <a:r>
              <a:rPr spc="-5" dirty="0">
                <a:latin typeface="Arial"/>
                <a:cs typeface="Arial"/>
              </a:rPr>
              <a:t>the </a:t>
            </a:r>
            <a:r>
              <a:rPr dirty="0">
                <a:latin typeface="Arial"/>
                <a:cs typeface="Arial"/>
              </a:rPr>
              <a:t>representations smaller </a:t>
            </a:r>
            <a:r>
              <a:rPr spc="-5" dirty="0">
                <a:latin typeface="Arial"/>
                <a:cs typeface="Arial"/>
              </a:rPr>
              <a:t>and </a:t>
            </a:r>
            <a:r>
              <a:rPr dirty="0">
                <a:latin typeface="Arial"/>
                <a:cs typeface="Arial"/>
              </a:rPr>
              <a:t>more</a:t>
            </a:r>
            <a:r>
              <a:rPr spc="-110" dirty="0">
                <a:latin typeface="Arial"/>
                <a:cs typeface="Arial"/>
              </a:rPr>
              <a:t> </a:t>
            </a:r>
            <a:r>
              <a:rPr dirty="0">
                <a:latin typeface="Arial"/>
                <a:cs typeface="Arial"/>
              </a:rPr>
              <a:t>manageable</a:t>
            </a:r>
            <a:endParaRPr>
              <a:latin typeface="Arial"/>
              <a:cs typeface="Arial"/>
            </a:endParaRPr>
          </a:p>
          <a:p>
            <a:pPr marL="316865" indent="-304165">
              <a:spcBef>
                <a:spcPts val="15"/>
              </a:spcBef>
              <a:buChar char="-"/>
              <a:tabLst>
                <a:tab pos="316865" algn="l"/>
                <a:tab pos="317500" algn="l"/>
              </a:tabLst>
            </a:pPr>
            <a:r>
              <a:rPr spc="-5" dirty="0">
                <a:latin typeface="Arial"/>
                <a:cs typeface="Arial"/>
              </a:rPr>
              <a:t>operates over each activation </a:t>
            </a:r>
            <a:r>
              <a:rPr dirty="0">
                <a:latin typeface="Arial"/>
                <a:cs typeface="Arial"/>
              </a:rPr>
              <a:t>map</a:t>
            </a:r>
            <a:r>
              <a:rPr spc="-30" dirty="0">
                <a:latin typeface="Arial"/>
                <a:cs typeface="Arial"/>
              </a:rPr>
              <a:t> </a:t>
            </a:r>
            <a:r>
              <a:rPr spc="-5" dirty="0">
                <a:latin typeface="Arial"/>
                <a:cs typeface="Arial"/>
              </a:rPr>
              <a:t>independently:</a:t>
            </a:r>
            <a:endParaRPr>
              <a:latin typeface="Arial"/>
              <a:cs typeface="Arial"/>
            </a:endParaRPr>
          </a:p>
        </p:txBody>
      </p:sp>
      <p:sp>
        <p:nvSpPr>
          <p:cNvPr id="9" name="Rectangle 8"/>
          <p:cNvSpPr/>
          <p:nvPr/>
        </p:nvSpPr>
        <p:spPr>
          <a:xfrm>
            <a:off x="4396211" y="802761"/>
            <a:ext cx="2313775" cy="584775"/>
          </a:xfrm>
          <a:prstGeom prst="rect">
            <a:avLst/>
          </a:prstGeom>
        </p:spPr>
        <p:txBody>
          <a:bodyPr wrap="none">
            <a:spAutoFit/>
          </a:bodyPr>
          <a:lstStyle/>
          <a:p>
            <a:pPr marL="12700">
              <a:spcBef>
                <a:spcPts val="100"/>
              </a:spcBef>
            </a:pPr>
            <a:r>
              <a:rPr lang="en-US" sz="3200" spc="-10" dirty="0"/>
              <a:t>Pooling</a:t>
            </a:r>
            <a:r>
              <a:rPr lang="en-US" sz="3200" spc="-90" dirty="0"/>
              <a:t> </a:t>
            </a:r>
            <a:r>
              <a:rPr lang="en-US" sz="3200" spc="-5" dirty="0"/>
              <a:t>layer</a:t>
            </a:r>
          </a:p>
        </p:txBody>
      </p:sp>
    </p:spTree>
    <p:extLst>
      <p:ext uri="{BB962C8B-B14F-4D97-AF65-F5344CB8AC3E}">
        <p14:creationId xmlns:p14="http://schemas.microsoft.com/office/powerpoint/2010/main" val="195643531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2471737" y="2262184"/>
          <a:ext cx="2423159" cy="2423160"/>
        </p:xfrm>
        <a:graphic>
          <a:graphicData uri="http://schemas.openxmlformats.org/drawingml/2006/table">
            <a:tbl>
              <a:tblPr firstRow="1" bandRow="1">
                <a:tableStyleId>{2D5ABB26-0587-4C30-8999-92F81FD0307C}</a:tableStyleId>
              </a:tblPr>
              <a:tblGrid>
                <a:gridCol w="605790">
                  <a:extLst>
                    <a:ext uri="{9D8B030D-6E8A-4147-A177-3AD203B41FA5}">
                      <a16:colId xmlns:a16="http://schemas.microsoft.com/office/drawing/2014/main" val="20000"/>
                    </a:ext>
                  </a:extLst>
                </a:gridCol>
                <a:gridCol w="605790">
                  <a:extLst>
                    <a:ext uri="{9D8B030D-6E8A-4147-A177-3AD203B41FA5}">
                      <a16:colId xmlns:a16="http://schemas.microsoft.com/office/drawing/2014/main" val="20001"/>
                    </a:ext>
                  </a:extLst>
                </a:gridCol>
                <a:gridCol w="605790">
                  <a:extLst>
                    <a:ext uri="{9D8B030D-6E8A-4147-A177-3AD203B41FA5}">
                      <a16:colId xmlns:a16="http://schemas.microsoft.com/office/drawing/2014/main" val="20002"/>
                    </a:ext>
                  </a:extLst>
                </a:gridCol>
                <a:gridCol w="605789">
                  <a:extLst>
                    <a:ext uri="{9D8B030D-6E8A-4147-A177-3AD203B41FA5}">
                      <a16:colId xmlns:a16="http://schemas.microsoft.com/office/drawing/2014/main" val="20003"/>
                    </a:ext>
                  </a:extLst>
                </a:gridCol>
              </a:tblGrid>
              <a:tr h="605790">
                <a:tc>
                  <a:txBody>
                    <a:bodyPr/>
                    <a:lstStyle/>
                    <a:p>
                      <a:pPr marL="222885">
                        <a:lnSpc>
                          <a:spcPct val="100000"/>
                        </a:lnSpc>
                        <a:spcBef>
                          <a:spcPts val="575"/>
                        </a:spcBef>
                      </a:pPr>
                      <a:r>
                        <a:rPr sz="2400" dirty="0">
                          <a:latin typeface="Arial"/>
                          <a:cs typeface="Arial"/>
                        </a:rPr>
                        <a:t>1</a:t>
                      </a:r>
                      <a:endParaRPr sz="2400">
                        <a:latin typeface="Arial"/>
                        <a:cs typeface="Arial"/>
                      </a:endParaRPr>
                    </a:p>
                  </a:txBody>
                  <a:tcPr marL="0" marR="0" marT="730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4CCCC"/>
                    </a:solidFill>
                  </a:tcPr>
                </a:tc>
                <a:tc>
                  <a:txBody>
                    <a:bodyPr/>
                    <a:lstStyle/>
                    <a:p>
                      <a:pPr marL="222885">
                        <a:lnSpc>
                          <a:spcPct val="100000"/>
                        </a:lnSpc>
                        <a:spcBef>
                          <a:spcPts val="575"/>
                        </a:spcBef>
                      </a:pPr>
                      <a:r>
                        <a:rPr sz="2400" dirty="0">
                          <a:latin typeface="Arial"/>
                          <a:cs typeface="Arial"/>
                        </a:rPr>
                        <a:t>1</a:t>
                      </a:r>
                      <a:endParaRPr sz="2400">
                        <a:latin typeface="Arial"/>
                        <a:cs typeface="Arial"/>
                      </a:endParaRPr>
                    </a:p>
                  </a:txBody>
                  <a:tcPr marL="0" marR="0" marT="730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4CCCC"/>
                    </a:solidFill>
                  </a:tcPr>
                </a:tc>
                <a:tc>
                  <a:txBody>
                    <a:bodyPr/>
                    <a:lstStyle/>
                    <a:p>
                      <a:pPr marL="222885">
                        <a:lnSpc>
                          <a:spcPct val="100000"/>
                        </a:lnSpc>
                        <a:spcBef>
                          <a:spcPts val="575"/>
                        </a:spcBef>
                      </a:pPr>
                      <a:r>
                        <a:rPr sz="2400" dirty="0">
                          <a:latin typeface="Arial"/>
                          <a:cs typeface="Arial"/>
                        </a:rPr>
                        <a:t>2</a:t>
                      </a:r>
                      <a:endParaRPr sz="2400">
                        <a:latin typeface="Arial"/>
                        <a:cs typeface="Arial"/>
                      </a:endParaRPr>
                    </a:p>
                  </a:txBody>
                  <a:tcPr marL="0" marR="0" marT="730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8E9D3"/>
                    </a:solidFill>
                  </a:tcPr>
                </a:tc>
                <a:tc>
                  <a:txBody>
                    <a:bodyPr/>
                    <a:lstStyle/>
                    <a:p>
                      <a:pPr marL="9525" algn="ctr">
                        <a:lnSpc>
                          <a:spcPct val="100000"/>
                        </a:lnSpc>
                        <a:spcBef>
                          <a:spcPts val="575"/>
                        </a:spcBef>
                      </a:pPr>
                      <a:r>
                        <a:rPr sz="2400" dirty="0">
                          <a:latin typeface="Arial"/>
                          <a:cs typeface="Arial"/>
                        </a:rPr>
                        <a:t>4</a:t>
                      </a:r>
                      <a:endParaRPr sz="2400">
                        <a:latin typeface="Arial"/>
                        <a:cs typeface="Arial"/>
                      </a:endParaRPr>
                    </a:p>
                  </a:txBody>
                  <a:tcPr marL="0" marR="0" marT="730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8E9D3"/>
                    </a:solidFill>
                  </a:tcPr>
                </a:tc>
                <a:extLst>
                  <a:ext uri="{0D108BD9-81ED-4DB2-BD59-A6C34878D82A}">
                    <a16:rowId xmlns:a16="http://schemas.microsoft.com/office/drawing/2014/main" val="10000"/>
                  </a:ext>
                </a:extLst>
              </a:tr>
              <a:tr h="605790">
                <a:tc>
                  <a:txBody>
                    <a:bodyPr/>
                    <a:lstStyle/>
                    <a:p>
                      <a:pPr marL="222885">
                        <a:lnSpc>
                          <a:spcPct val="100000"/>
                        </a:lnSpc>
                        <a:spcBef>
                          <a:spcPts val="575"/>
                        </a:spcBef>
                      </a:pPr>
                      <a:r>
                        <a:rPr sz="2400" dirty="0">
                          <a:latin typeface="Arial"/>
                          <a:cs typeface="Arial"/>
                        </a:rPr>
                        <a:t>5</a:t>
                      </a:r>
                      <a:endParaRPr sz="2400">
                        <a:latin typeface="Arial"/>
                        <a:cs typeface="Arial"/>
                      </a:endParaRPr>
                    </a:p>
                  </a:txBody>
                  <a:tcPr marL="0" marR="0" marT="730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4CCCC"/>
                    </a:solidFill>
                  </a:tcPr>
                </a:tc>
                <a:tc>
                  <a:txBody>
                    <a:bodyPr/>
                    <a:lstStyle/>
                    <a:p>
                      <a:pPr marL="222885">
                        <a:lnSpc>
                          <a:spcPct val="100000"/>
                        </a:lnSpc>
                        <a:spcBef>
                          <a:spcPts val="575"/>
                        </a:spcBef>
                      </a:pPr>
                      <a:r>
                        <a:rPr sz="2400" dirty="0">
                          <a:latin typeface="Arial"/>
                          <a:cs typeface="Arial"/>
                        </a:rPr>
                        <a:t>6</a:t>
                      </a:r>
                      <a:endParaRPr sz="2400">
                        <a:latin typeface="Arial"/>
                        <a:cs typeface="Arial"/>
                      </a:endParaRPr>
                    </a:p>
                  </a:txBody>
                  <a:tcPr marL="0" marR="0" marT="730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4CCCC"/>
                    </a:solidFill>
                  </a:tcPr>
                </a:tc>
                <a:tc>
                  <a:txBody>
                    <a:bodyPr/>
                    <a:lstStyle/>
                    <a:p>
                      <a:pPr marL="222885">
                        <a:lnSpc>
                          <a:spcPct val="100000"/>
                        </a:lnSpc>
                        <a:spcBef>
                          <a:spcPts val="575"/>
                        </a:spcBef>
                      </a:pPr>
                      <a:r>
                        <a:rPr sz="2400" dirty="0">
                          <a:latin typeface="Arial"/>
                          <a:cs typeface="Arial"/>
                        </a:rPr>
                        <a:t>7</a:t>
                      </a:r>
                      <a:endParaRPr sz="2400">
                        <a:latin typeface="Arial"/>
                        <a:cs typeface="Arial"/>
                      </a:endParaRPr>
                    </a:p>
                  </a:txBody>
                  <a:tcPr marL="0" marR="0" marT="730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8E9D3"/>
                    </a:solidFill>
                  </a:tcPr>
                </a:tc>
                <a:tc>
                  <a:txBody>
                    <a:bodyPr/>
                    <a:lstStyle/>
                    <a:p>
                      <a:pPr marL="9525" algn="ctr">
                        <a:lnSpc>
                          <a:spcPct val="100000"/>
                        </a:lnSpc>
                        <a:spcBef>
                          <a:spcPts val="575"/>
                        </a:spcBef>
                      </a:pPr>
                      <a:r>
                        <a:rPr sz="2400" dirty="0">
                          <a:latin typeface="Arial"/>
                          <a:cs typeface="Arial"/>
                        </a:rPr>
                        <a:t>8</a:t>
                      </a:r>
                      <a:endParaRPr sz="2400">
                        <a:latin typeface="Arial"/>
                        <a:cs typeface="Arial"/>
                      </a:endParaRPr>
                    </a:p>
                  </a:txBody>
                  <a:tcPr marL="0" marR="0" marT="730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8E9D3"/>
                    </a:solidFill>
                  </a:tcPr>
                </a:tc>
                <a:extLst>
                  <a:ext uri="{0D108BD9-81ED-4DB2-BD59-A6C34878D82A}">
                    <a16:rowId xmlns:a16="http://schemas.microsoft.com/office/drawing/2014/main" val="10001"/>
                  </a:ext>
                </a:extLst>
              </a:tr>
              <a:tr h="605790">
                <a:tc>
                  <a:txBody>
                    <a:bodyPr/>
                    <a:lstStyle/>
                    <a:p>
                      <a:pPr marL="222885">
                        <a:lnSpc>
                          <a:spcPct val="100000"/>
                        </a:lnSpc>
                        <a:spcBef>
                          <a:spcPts val="580"/>
                        </a:spcBef>
                      </a:pPr>
                      <a:r>
                        <a:rPr sz="2400" dirty="0">
                          <a:latin typeface="Arial"/>
                          <a:cs typeface="Arial"/>
                        </a:rPr>
                        <a:t>3</a:t>
                      </a:r>
                      <a:endParaRPr sz="2400">
                        <a:latin typeface="Arial"/>
                        <a:cs typeface="Arial"/>
                      </a:endParaRPr>
                    </a:p>
                  </a:txBody>
                  <a:tcPr marL="0" marR="0" marT="736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2CC"/>
                    </a:solidFill>
                  </a:tcPr>
                </a:tc>
                <a:tc>
                  <a:txBody>
                    <a:bodyPr/>
                    <a:lstStyle/>
                    <a:p>
                      <a:pPr marL="222885">
                        <a:lnSpc>
                          <a:spcPct val="100000"/>
                        </a:lnSpc>
                        <a:spcBef>
                          <a:spcPts val="580"/>
                        </a:spcBef>
                      </a:pPr>
                      <a:r>
                        <a:rPr sz="2400" dirty="0">
                          <a:latin typeface="Arial"/>
                          <a:cs typeface="Arial"/>
                        </a:rPr>
                        <a:t>2</a:t>
                      </a:r>
                      <a:endParaRPr sz="2400">
                        <a:latin typeface="Arial"/>
                        <a:cs typeface="Arial"/>
                      </a:endParaRPr>
                    </a:p>
                  </a:txBody>
                  <a:tcPr marL="0" marR="0" marT="736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2CC"/>
                    </a:solidFill>
                  </a:tcPr>
                </a:tc>
                <a:tc>
                  <a:txBody>
                    <a:bodyPr/>
                    <a:lstStyle/>
                    <a:p>
                      <a:pPr marL="222885">
                        <a:lnSpc>
                          <a:spcPct val="100000"/>
                        </a:lnSpc>
                        <a:spcBef>
                          <a:spcPts val="580"/>
                        </a:spcBef>
                      </a:pPr>
                      <a:r>
                        <a:rPr sz="2400" dirty="0">
                          <a:latin typeface="Arial"/>
                          <a:cs typeface="Arial"/>
                        </a:rPr>
                        <a:t>1</a:t>
                      </a:r>
                      <a:endParaRPr sz="2400">
                        <a:latin typeface="Arial"/>
                        <a:cs typeface="Arial"/>
                      </a:endParaRPr>
                    </a:p>
                  </a:txBody>
                  <a:tcPr marL="0" marR="0" marT="736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8DAF7"/>
                    </a:solidFill>
                  </a:tcPr>
                </a:tc>
                <a:tc>
                  <a:txBody>
                    <a:bodyPr/>
                    <a:lstStyle/>
                    <a:p>
                      <a:pPr marL="9525" algn="ctr">
                        <a:lnSpc>
                          <a:spcPct val="100000"/>
                        </a:lnSpc>
                        <a:spcBef>
                          <a:spcPts val="580"/>
                        </a:spcBef>
                      </a:pPr>
                      <a:r>
                        <a:rPr sz="2400" dirty="0">
                          <a:latin typeface="Arial"/>
                          <a:cs typeface="Arial"/>
                        </a:rPr>
                        <a:t>0</a:t>
                      </a:r>
                      <a:endParaRPr sz="2400">
                        <a:latin typeface="Arial"/>
                        <a:cs typeface="Arial"/>
                      </a:endParaRPr>
                    </a:p>
                  </a:txBody>
                  <a:tcPr marL="0" marR="0" marT="736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8DAF7"/>
                    </a:solidFill>
                  </a:tcPr>
                </a:tc>
                <a:extLst>
                  <a:ext uri="{0D108BD9-81ED-4DB2-BD59-A6C34878D82A}">
                    <a16:rowId xmlns:a16="http://schemas.microsoft.com/office/drawing/2014/main" val="10002"/>
                  </a:ext>
                </a:extLst>
              </a:tr>
              <a:tr h="605790">
                <a:tc>
                  <a:txBody>
                    <a:bodyPr/>
                    <a:lstStyle/>
                    <a:p>
                      <a:pPr marL="222885">
                        <a:lnSpc>
                          <a:spcPct val="100000"/>
                        </a:lnSpc>
                        <a:spcBef>
                          <a:spcPts val="580"/>
                        </a:spcBef>
                      </a:pPr>
                      <a:r>
                        <a:rPr sz="2400" dirty="0">
                          <a:latin typeface="Arial"/>
                          <a:cs typeface="Arial"/>
                        </a:rPr>
                        <a:t>1</a:t>
                      </a:r>
                      <a:endParaRPr sz="2400">
                        <a:latin typeface="Arial"/>
                        <a:cs typeface="Arial"/>
                      </a:endParaRPr>
                    </a:p>
                  </a:txBody>
                  <a:tcPr marL="0" marR="0" marT="736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2CC"/>
                    </a:solidFill>
                  </a:tcPr>
                </a:tc>
                <a:tc>
                  <a:txBody>
                    <a:bodyPr/>
                    <a:lstStyle/>
                    <a:p>
                      <a:pPr marL="222885">
                        <a:lnSpc>
                          <a:spcPct val="100000"/>
                        </a:lnSpc>
                        <a:spcBef>
                          <a:spcPts val="580"/>
                        </a:spcBef>
                      </a:pPr>
                      <a:r>
                        <a:rPr sz="2400" dirty="0">
                          <a:latin typeface="Arial"/>
                          <a:cs typeface="Arial"/>
                        </a:rPr>
                        <a:t>2</a:t>
                      </a:r>
                      <a:endParaRPr sz="2400">
                        <a:latin typeface="Arial"/>
                        <a:cs typeface="Arial"/>
                      </a:endParaRPr>
                    </a:p>
                  </a:txBody>
                  <a:tcPr marL="0" marR="0" marT="736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2CC"/>
                    </a:solidFill>
                  </a:tcPr>
                </a:tc>
                <a:tc>
                  <a:txBody>
                    <a:bodyPr/>
                    <a:lstStyle/>
                    <a:p>
                      <a:pPr marL="222885">
                        <a:lnSpc>
                          <a:spcPct val="100000"/>
                        </a:lnSpc>
                        <a:spcBef>
                          <a:spcPts val="580"/>
                        </a:spcBef>
                      </a:pPr>
                      <a:r>
                        <a:rPr sz="2400" dirty="0">
                          <a:latin typeface="Arial"/>
                          <a:cs typeface="Arial"/>
                        </a:rPr>
                        <a:t>3</a:t>
                      </a:r>
                      <a:endParaRPr sz="2400">
                        <a:latin typeface="Arial"/>
                        <a:cs typeface="Arial"/>
                      </a:endParaRPr>
                    </a:p>
                  </a:txBody>
                  <a:tcPr marL="0" marR="0" marT="736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8DAF7"/>
                    </a:solidFill>
                  </a:tcPr>
                </a:tc>
                <a:tc>
                  <a:txBody>
                    <a:bodyPr/>
                    <a:lstStyle/>
                    <a:p>
                      <a:pPr marL="9525" algn="ctr">
                        <a:lnSpc>
                          <a:spcPct val="100000"/>
                        </a:lnSpc>
                        <a:spcBef>
                          <a:spcPts val="580"/>
                        </a:spcBef>
                      </a:pPr>
                      <a:r>
                        <a:rPr sz="2400" dirty="0">
                          <a:latin typeface="Arial"/>
                          <a:cs typeface="Arial"/>
                        </a:rPr>
                        <a:t>4</a:t>
                      </a:r>
                      <a:endParaRPr sz="2400">
                        <a:latin typeface="Arial"/>
                        <a:cs typeface="Arial"/>
                      </a:endParaRPr>
                    </a:p>
                  </a:txBody>
                  <a:tcPr marL="0" marR="0" marT="736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8DAF7"/>
                    </a:solidFill>
                  </a:tcPr>
                </a:tc>
                <a:extLst>
                  <a:ext uri="{0D108BD9-81ED-4DB2-BD59-A6C34878D82A}">
                    <a16:rowId xmlns:a16="http://schemas.microsoft.com/office/drawing/2014/main" val="10003"/>
                  </a:ext>
                </a:extLst>
              </a:tr>
            </a:tbl>
          </a:graphicData>
        </a:graphic>
      </p:graphicFrame>
      <p:sp>
        <p:nvSpPr>
          <p:cNvPr id="3" name="object 3"/>
          <p:cNvSpPr txBox="1"/>
          <p:nvPr/>
        </p:nvSpPr>
        <p:spPr>
          <a:xfrm>
            <a:off x="2528872" y="1818205"/>
            <a:ext cx="2410460" cy="391160"/>
          </a:xfrm>
          <a:prstGeom prst="rect">
            <a:avLst/>
          </a:prstGeom>
        </p:spPr>
        <p:txBody>
          <a:bodyPr vert="horz" wrap="square" lIns="0" tIns="12700" rIns="0" bIns="0" rtlCol="0">
            <a:spAutoFit/>
          </a:bodyPr>
          <a:lstStyle/>
          <a:p>
            <a:pPr marL="12700">
              <a:spcBef>
                <a:spcPts val="100"/>
              </a:spcBef>
            </a:pPr>
            <a:r>
              <a:rPr sz="2400" spc="-5" dirty="0">
                <a:latin typeface="Arial"/>
                <a:cs typeface="Arial"/>
              </a:rPr>
              <a:t>Single depth</a:t>
            </a:r>
            <a:r>
              <a:rPr sz="2400" spc="-95" dirty="0">
                <a:latin typeface="Arial"/>
                <a:cs typeface="Arial"/>
              </a:rPr>
              <a:t> </a:t>
            </a:r>
            <a:r>
              <a:rPr sz="2400" dirty="0">
                <a:latin typeface="Arial"/>
                <a:cs typeface="Arial"/>
              </a:rPr>
              <a:t>slice</a:t>
            </a:r>
            <a:endParaRPr sz="2400">
              <a:latin typeface="Arial"/>
              <a:cs typeface="Arial"/>
            </a:endParaRPr>
          </a:p>
        </p:txBody>
      </p:sp>
      <p:sp>
        <p:nvSpPr>
          <p:cNvPr id="4" name="object 4"/>
          <p:cNvSpPr/>
          <p:nvPr/>
        </p:nvSpPr>
        <p:spPr>
          <a:xfrm>
            <a:off x="2166923" y="2410998"/>
            <a:ext cx="0" cy="2249805"/>
          </a:xfrm>
          <a:custGeom>
            <a:avLst/>
            <a:gdLst/>
            <a:ahLst/>
            <a:cxnLst/>
            <a:rect l="l" t="t" r="r" b="b"/>
            <a:pathLst>
              <a:path h="2249804">
                <a:moveTo>
                  <a:pt x="0" y="2249695"/>
                </a:moveTo>
                <a:lnTo>
                  <a:pt x="0" y="0"/>
                </a:lnTo>
              </a:path>
            </a:pathLst>
          </a:custGeom>
          <a:ln w="19049">
            <a:solidFill>
              <a:srgbClr val="000000"/>
            </a:solidFill>
          </a:ln>
        </p:spPr>
        <p:txBody>
          <a:bodyPr wrap="square" lIns="0" tIns="0" rIns="0" bIns="0" rtlCol="0"/>
          <a:lstStyle/>
          <a:p>
            <a:endParaRPr/>
          </a:p>
        </p:txBody>
      </p:sp>
      <p:sp>
        <p:nvSpPr>
          <p:cNvPr id="5" name="object 5"/>
          <p:cNvSpPr/>
          <p:nvPr/>
        </p:nvSpPr>
        <p:spPr>
          <a:xfrm>
            <a:off x="2125935" y="2315024"/>
            <a:ext cx="81979" cy="105499"/>
          </a:xfrm>
          <a:prstGeom prst="rect">
            <a:avLst/>
          </a:prstGeom>
          <a:blipFill>
            <a:blip r:embed="rId2" cstate="print"/>
            <a:stretch>
              <a:fillRect/>
            </a:stretch>
          </a:blipFill>
        </p:spPr>
        <p:txBody>
          <a:bodyPr wrap="square" lIns="0" tIns="0" rIns="0" bIns="0" rtlCol="0"/>
          <a:lstStyle/>
          <a:p>
            <a:endParaRPr/>
          </a:p>
        </p:txBody>
      </p:sp>
      <p:sp>
        <p:nvSpPr>
          <p:cNvPr id="6" name="object 6"/>
          <p:cNvSpPr txBox="1"/>
          <p:nvPr/>
        </p:nvSpPr>
        <p:spPr>
          <a:xfrm>
            <a:off x="1874549" y="2481903"/>
            <a:ext cx="177800" cy="391160"/>
          </a:xfrm>
          <a:prstGeom prst="rect">
            <a:avLst/>
          </a:prstGeom>
        </p:spPr>
        <p:txBody>
          <a:bodyPr vert="horz" wrap="square" lIns="0" tIns="12700" rIns="0" bIns="0" rtlCol="0">
            <a:spAutoFit/>
          </a:bodyPr>
          <a:lstStyle/>
          <a:p>
            <a:pPr marL="12700">
              <a:spcBef>
                <a:spcPts val="100"/>
              </a:spcBef>
            </a:pPr>
            <a:r>
              <a:rPr sz="2400" dirty="0">
                <a:latin typeface="Arial"/>
                <a:cs typeface="Arial"/>
              </a:rPr>
              <a:t>x</a:t>
            </a:r>
            <a:endParaRPr sz="2400">
              <a:latin typeface="Arial"/>
              <a:cs typeface="Arial"/>
            </a:endParaRPr>
          </a:p>
        </p:txBody>
      </p:sp>
      <p:sp>
        <p:nvSpPr>
          <p:cNvPr id="7" name="object 7"/>
          <p:cNvSpPr/>
          <p:nvPr/>
        </p:nvSpPr>
        <p:spPr>
          <a:xfrm>
            <a:off x="2449998" y="5007916"/>
            <a:ext cx="2362200" cy="0"/>
          </a:xfrm>
          <a:custGeom>
            <a:avLst/>
            <a:gdLst/>
            <a:ahLst/>
            <a:cxnLst/>
            <a:rect l="l" t="t" r="r" b="b"/>
            <a:pathLst>
              <a:path w="2362200">
                <a:moveTo>
                  <a:pt x="0" y="0"/>
                </a:moveTo>
                <a:lnTo>
                  <a:pt x="2362195" y="0"/>
                </a:lnTo>
              </a:path>
            </a:pathLst>
          </a:custGeom>
          <a:ln w="19049">
            <a:solidFill>
              <a:srgbClr val="000000"/>
            </a:solidFill>
          </a:ln>
        </p:spPr>
        <p:txBody>
          <a:bodyPr wrap="square" lIns="0" tIns="0" rIns="0" bIns="0" rtlCol="0"/>
          <a:lstStyle/>
          <a:p>
            <a:endParaRPr/>
          </a:p>
        </p:txBody>
      </p:sp>
      <p:sp>
        <p:nvSpPr>
          <p:cNvPr id="8" name="object 8"/>
          <p:cNvSpPr/>
          <p:nvPr/>
        </p:nvSpPr>
        <p:spPr>
          <a:xfrm>
            <a:off x="4802670" y="4966918"/>
            <a:ext cx="105499" cy="81999"/>
          </a:xfrm>
          <a:prstGeom prst="rect">
            <a:avLst/>
          </a:prstGeom>
          <a:blipFill>
            <a:blip r:embed="rId3" cstate="print"/>
            <a:stretch>
              <a:fillRect/>
            </a:stretch>
          </a:blipFill>
        </p:spPr>
        <p:txBody>
          <a:bodyPr wrap="square" lIns="0" tIns="0" rIns="0" bIns="0" rtlCol="0"/>
          <a:lstStyle/>
          <a:p>
            <a:endParaRPr/>
          </a:p>
        </p:txBody>
      </p:sp>
      <p:sp>
        <p:nvSpPr>
          <p:cNvPr id="9" name="object 9"/>
          <p:cNvSpPr txBox="1"/>
          <p:nvPr/>
        </p:nvSpPr>
        <p:spPr>
          <a:xfrm>
            <a:off x="4475293" y="4999099"/>
            <a:ext cx="177800" cy="391160"/>
          </a:xfrm>
          <a:prstGeom prst="rect">
            <a:avLst/>
          </a:prstGeom>
        </p:spPr>
        <p:txBody>
          <a:bodyPr vert="horz" wrap="square" lIns="0" tIns="12700" rIns="0" bIns="0" rtlCol="0">
            <a:spAutoFit/>
          </a:bodyPr>
          <a:lstStyle/>
          <a:p>
            <a:pPr marL="12700">
              <a:spcBef>
                <a:spcPts val="100"/>
              </a:spcBef>
            </a:pPr>
            <a:r>
              <a:rPr sz="2400" dirty="0">
                <a:latin typeface="Arial"/>
                <a:cs typeface="Arial"/>
              </a:rPr>
              <a:t>y</a:t>
            </a:r>
            <a:endParaRPr sz="2400">
              <a:latin typeface="Arial"/>
              <a:cs typeface="Arial"/>
            </a:endParaRPr>
          </a:p>
        </p:txBody>
      </p:sp>
      <p:sp>
        <p:nvSpPr>
          <p:cNvPr id="10" name="object 10"/>
          <p:cNvSpPr/>
          <p:nvPr/>
        </p:nvSpPr>
        <p:spPr>
          <a:xfrm>
            <a:off x="5277692" y="3478694"/>
            <a:ext cx="1918970" cy="0"/>
          </a:xfrm>
          <a:custGeom>
            <a:avLst/>
            <a:gdLst/>
            <a:ahLst/>
            <a:cxnLst/>
            <a:rect l="l" t="t" r="r" b="b"/>
            <a:pathLst>
              <a:path w="1918970">
                <a:moveTo>
                  <a:pt x="0" y="0"/>
                </a:moveTo>
                <a:lnTo>
                  <a:pt x="1918496" y="0"/>
                </a:lnTo>
              </a:path>
            </a:pathLst>
          </a:custGeom>
          <a:ln w="19049">
            <a:solidFill>
              <a:srgbClr val="000000"/>
            </a:solidFill>
          </a:ln>
        </p:spPr>
        <p:txBody>
          <a:bodyPr wrap="square" lIns="0" tIns="0" rIns="0" bIns="0" rtlCol="0"/>
          <a:lstStyle/>
          <a:p>
            <a:endParaRPr/>
          </a:p>
        </p:txBody>
      </p:sp>
      <p:sp>
        <p:nvSpPr>
          <p:cNvPr id="11" name="object 11"/>
          <p:cNvSpPr/>
          <p:nvPr/>
        </p:nvSpPr>
        <p:spPr>
          <a:xfrm>
            <a:off x="7186665" y="3437696"/>
            <a:ext cx="105499" cy="81999"/>
          </a:xfrm>
          <a:prstGeom prst="rect">
            <a:avLst/>
          </a:prstGeom>
          <a:blipFill>
            <a:blip r:embed="rId4" cstate="print"/>
            <a:stretch>
              <a:fillRect/>
            </a:stretch>
          </a:blipFill>
        </p:spPr>
        <p:txBody>
          <a:bodyPr wrap="square" lIns="0" tIns="0" rIns="0" bIns="0" rtlCol="0"/>
          <a:lstStyle/>
          <a:p>
            <a:endParaRPr/>
          </a:p>
        </p:txBody>
      </p:sp>
      <p:sp>
        <p:nvSpPr>
          <p:cNvPr id="12" name="object 12"/>
          <p:cNvSpPr txBox="1"/>
          <p:nvPr/>
        </p:nvSpPr>
        <p:spPr>
          <a:xfrm>
            <a:off x="5258296" y="2709656"/>
            <a:ext cx="2460625" cy="553100"/>
          </a:xfrm>
          <a:prstGeom prst="rect">
            <a:avLst/>
          </a:prstGeom>
        </p:spPr>
        <p:txBody>
          <a:bodyPr vert="horz" wrap="square" lIns="0" tIns="10795" rIns="0" bIns="0" rtlCol="0">
            <a:spAutoFit/>
          </a:bodyPr>
          <a:lstStyle/>
          <a:p>
            <a:pPr marL="12700" marR="5080">
              <a:lnSpc>
                <a:spcPct val="100699"/>
              </a:lnSpc>
              <a:spcBef>
                <a:spcPts val="85"/>
              </a:spcBef>
            </a:pPr>
            <a:r>
              <a:rPr dirty="0">
                <a:latin typeface="Arial"/>
                <a:cs typeface="Arial"/>
              </a:rPr>
              <a:t>max </a:t>
            </a:r>
            <a:r>
              <a:rPr spc="-5" dirty="0">
                <a:latin typeface="Arial"/>
                <a:cs typeface="Arial"/>
              </a:rPr>
              <a:t>pool with 2x2</a:t>
            </a:r>
            <a:r>
              <a:rPr spc="-95" dirty="0">
                <a:latin typeface="Arial"/>
                <a:cs typeface="Arial"/>
              </a:rPr>
              <a:t> </a:t>
            </a:r>
            <a:r>
              <a:rPr spc="-5" dirty="0">
                <a:latin typeface="Arial"/>
                <a:cs typeface="Arial"/>
              </a:rPr>
              <a:t>filters  and </a:t>
            </a:r>
            <a:r>
              <a:rPr dirty="0">
                <a:latin typeface="Arial"/>
                <a:cs typeface="Arial"/>
              </a:rPr>
              <a:t>stride</a:t>
            </a:r>
            <a:r>
              <a:rPr spc="-15" dirty="0">
                <a:latin typeface="Arial"/>
                <a:cs typeface="Arial"/>
              </a:rPr>
              <a:t> </a:t>
            </a:r>
            <a:r>
              <a:rPr dirty="0">
                <a:latin typeface="Arial"/>
                <a:cs typeface="Arial"/>
              </a:rPr>
              <a:t>2</a:t>
            </a:r>
            <a:endParaRPr>
              <a:latin typeface="Arial"/>
              <a:cs typeface="Arial"/>
            </a:endParaRPr>
          </a:p>
        </p:txBody>
      </p:sp>
      <p:sp>
        <p:nvSpPr>
          <p:cNvPr id="15" name="object 15"/>
          <p:cNvSpPr txBox="1"/>
          <p:nvPr/>
        </p:nvSpPr>
        <p:spPr>
          <a:xfrm>
            <a:off x="1681926"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graphicFrame>
        <p:nvGraphicFramePr>
          <p:cNvPr id="13" name="object 13"/>
          <p:cNvGraphicFramePr>
            <a:graphicFrameLocks noGrp="1"/>
          </p:cNvGraphicFramePr>
          <p:nvPr/>
        </p:nvGraphicFramePr>
        <p:xfrm>
          <a:off x="8141474" y="2829108"/>
          <a:ext cx="1211580" cy="1211580"/>
        </p:xfrm>
        <a:graphic>
          <a:graphicData uri="http://schemas.openxmlformats.org/drawingml/2006/table">
            <a:tbl>
              <a:tblPr firstRow="1" bandRow="1">
                <a:tableStyleId>{2D5ABB26-0587-4C30-8999-92F81FD0307C}</a:tableStyleId>
              </a:tblPr>
              <a:tblGrid>
                <a:gridCol w="605790">
                  <a:extLst>
                    <a:ext uri="{9D8B030D-6E8A-4147-A177-3AD203B41FA5}">
                      <a16:colId xmlns:a16="http://schemas.microsoft.com/office/drawing/2014/main" val="20000"/>
                    </a:ext>
                  </a:extLst>
                </a:gridCol>
                <a:gridCol w="605790">
                  <a:extLst>
                    <a:ext uri="{9D8B030D-6E8A-4147-A177-3AD203B41FA5}">
                      <a16:colId xmlns:a16="http://schemas.microsoft.com/office/drawing/2014/main" val="20001"/>
                    </a:ext>
                  </a:extLst>
                </a:gridCol>
              </a:tblGrid>
              <a:tr h="605790">
                <a:tc>
                  <a:txBody>
                    <a:bodyPr/>
                    <a:lstStyle/>
                    <a:p>
                      <a:pPr marR="205104" algn="r">
                        <a:lnSpc>
                          <a:spcPct val="100000"/>
                        </a:lnSpc>
                        <a:spcBef>
                          <a:spcPts val="580"/>
                        </a:spcBef>
                      </a:pPr>
                      <a:r>
                        <a:rPr sz="2400" dirty="0">
                          <a:latin typeface="Arial"/>
                          <a:cs typeface="Arial"/>
                        </a:rPr>
                        <a:t>6</a:t>
                      </a:r>
                      <a:endParaRPr sz="2400">
                        <a:latin typeface="Arial"/>
                        <a:cs typeface="Arial"/>
                      </a:endParaRPr>
                    </a:p>
                  </a:txBody>
                  <a:tcPr marL="0" marR="0" marT="736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4CCCC"/>
                    </a:solidFill>
                  </a:tcPr>
                </a:tc>
                <a:tc>
                  <a:txBody>
                    <a:bodyPr/>
                    <a:lstStyle/>
                    <a:p>
                      <a:pPr marR="205104" algn="r">
                        <a:lnSpc>
                          <a:spcPct val="100000"/>
                        </a:lnSpc>
                        <a:spcBef>
                          <a:spcPts val="580"/>
                        </a:spcBef>
                      </a:pPr>
                      <a:r>
                        <a:rPr sz="2400" dirty="0">
                          <a:latin typeface="Arial"/>
                          <a:cs typeface="Arial"/>
                        </a:rPr>
                        <a:t>8</a:t>
                      </a:r>
                      <a:endParaRPr sz="2400">
                        <a:latin typeface="Arial"/>
                        <a:cs typeface="Arial"/>
                      </a:endParaRPr>
                    </a:p>
                  </a:txBody>
                  <a:tcPr marL="0" marR="0" marT="736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8E9D3"/>
                    </a:solidFill>
                  </a:tcPr>
                </a:tc>
                <a:extLst>
                  <a:ext uri="{0D108BD9-81ED-4DB2-BD59-A6C34878D82A}">
                    <a16:rowId xmlns:a16="http://schemas.microsoft.com/office/drawing/2014/main" val="10000"/>
                  </a:ext>
                </a:extLst>
              </a:tr>
              <a:tr h="605790">
                <a:tc>
                  <a:txBody>
                    <a:bodyPr/>
                    <a:lstStyle/>
                    <a:p>
                      <a:pPr marR="205104" algn="r">
                        <a:lnSpc>
                          <a:spcPct val="100000"/>
                        </a:lnSpc>
                        <a:spcBef>
                          <a:spcPts val="580"/>
                        </a:spcBef>
                      </a:pPr>
                      <a:r>
                        <a:rPr sz="2400" dirty="0">
                          <a:latin typeface="Arial"/>
                          <a:cs typeface="Arial"/>
                        </a:rPr>
                        <a:t>3</a:t>
                      </a:r>
                      <a:endParaRPr sz="2400">
                        <a:latin typeface="Arial"/>
                        <a:cs typeface="Arial"/>
                      </a:endParaRPr>
                    </a:p>
                  </a:txBody>
                  <a:tcPr marL="0" marR="0" marT="736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2CC"/>
                    </a:solidFill>
                  </a:tcPr>
                </a:tc>
                <a:tc>
                  <a:txBody>
                    <a:bodyPr/>
                    <a:lstStyle/>
                    <a:p>
                      <a:pPr marR="205104" algn="r">
                        <a:lnSpc>
                          <a:spcPct val="100000"/>
                        </a:lnSpc>
                        <a:spcBef>
                          <a:spcPts val="580"/>
                        </a:spcBef>
                      </a:pPr>
                      <a:r>
                        <a:rPr sz="2400" dirty="0">
                          <a:latin typeface="Arial"/>
                          <a:cs typeface="Arial"/>
                        </a:rPr>
                        <a:t>4</a:t>
                      </a:r>
                      <a:endParaRPr sz="2400">
                        <a:latin typeface="Arial"/>
                        <a:cs typeface="Arial"/>
                      </a:endParaRPr>
                    </a:p>
                  </a:txBody>
                  <a:tcPr marL="0" marR="0" marT="736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8DAF7"/>
                    </a:solidFill>
                  </a:tcPr>
                </a:tc>
                <a:extLst>
                  <a:ext uri="{0D108BD9-81ED-4DB2-BD59-A6C34878D82A}">
                    <a16:rowId xmlns:a16="http://schemas.microsoft.com/office/drawing/2014/main" val="10001"/>
                  </a:ext>
                </a:extLst>
              </a:tr>
            </a:tbl>
          </a:graphicData>
        </a:graphic>
      </p:graphicFrame>
      <p:sp>
        <p:nvSpPr>
          <p:cNvPr id="14" name="object 14"/>
          <p:cNvSpPr txBox="1">
            <a:spLocks noGrp="1"/>
          </p:cNvSpPr>
          <p:nvPr>
            <p:ph type="title"/>
          </p:nvPr>
        </p:nvSpPr>
        <p:spPr>
          <a:xfrm>
            <a:off x="4515947" y="1054842"/>
            <a:ext cx="4932855" cy="566822"/>
          </a:xfrm>
          <a:prstGeom prst="rect">
            <a:avLst/>
          </a:prstGeom>
        </p:spPr>
        <p:txBody>
          <a:bodyPr vert="horz" wrap="square" lIns="0" tIns="12700" rIns="0" bIns="0" rtlCol="0" anchor="ctr">
            <a:spAutoFit/>
          </a:bodyPr>
          <a:lstStyle/>
          <a:p>
            <a:pPr marL="12700">
              <a:spcBef>
                <a:spcPts val="100"/>
              </a:spcBef>
            </a:pPr>
            <a:r>
              <a:rPr dirty="0"/>
              <a:t>MAX</a:t>
            </a:r>
            <a:r>
              <a:rPr spc="-95" dirty="0"/>
              <a:t> </a:t>
            </a:r>
            <a:r>
              <a:rPr spc="-5" dirty="0"/>
              <a:t>POOLING</a:t>
            </a:r>
          </a:p>
        </p:txBody>
      </p:sp>
    </p:spTree>
    <p:extLst>
      <p:ext uri="{BB962C8B-B14F-4D97-AF65-F5344CB8AC3E}">
        <p14:creationId xmlns:p14="http://schemas.microsoft.com/office/powerpoint/2010/main" val="267295829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35099" y="1021334"/>
            <a:ext cx="8441690" cy="1126334"/>
          </a:xfrm>
          <a:prstGeom prst="rect">
            <a:avLst/>
          </a:prstGeom>
        </p:spPr>
        <p:txBody>
          <a:bodyPr vert="horz" wrap="square" lIns="0" tIns="12700" rIns="0" bIns="0" rtlCol="0" anchor="ctr">
            <a:spAutoFit/>
          </a:bodyPr>
          <a:lstStyle/>
          <a:p>
            <a:pPr marL="12700">
              <a:spcBef>
                <a:spcPts val="100"/>
              </a:spcBef>
            </a:pPr>
            <a:r>
              <a:rPr sz="3600" spc="-5" dirty="0"/>
              <a:t>Fully Connected Layer </a:t>
            </a:r>
            <a:r>
              <a:rPr sz="3600" dirty="0"/>
              <a:t>(FC</a:t>
            </a:r>
            <a:r>
              <a:rPr sz="3600" spc="-25" dirty="0"/>
              <a:t> </a:t>
            </a:r>
            <a:r>
              <a:rPr sz="3600" spc="-5" dirty="0"/>
              <a:t>layer)</a:t>
            </a:r>
          </a:p>
          <a:p>
            <a:pPr marL="469265" marR="5080" indent="-304800">
              <a:lnSpc>
                <a:spcPct val="100699"/>
              </a:lnSpc>
              <a:spcBef>
                <a:spcPts val="30"/>
              </a:spcBef>
              <a:tabLst>
                <a:tab pos="469265" algn="l"/>
              </a:tabLst>
            </a:pPr>
            <a:r>
              <a:rPr sz="1800" dirty="0"/>
              <a:t>-	</a:t>
            </a:r>
            <a:r>
              <a:rPr sz="1800" spc="-5" dirty="0"/>
              <a:t>Contains neurons that </a:t>
            </a:r>
            <a:r>
              <a:rPr sz="1800" dirty="0"/>
              <a:t>connect </a:t>
            </a:r>
            <a:r>
              <a:rPr sz="1800" spc="-5" dirty="0"/>
              <a:t>to the entire input </a:t>
            </a:r>
            <a:r>
              <a:rPr sz="1800" dirty="0"/>
              <a:t>volume, </a:t>
            </a:r>
            <a:r>
              <a:rPr sz="1800" spc="-5" dirty="0"/>
              <a:t>as in ordinary Neural  Networks</a:t>
            </a:r>
            <a:endParaRPr sz="1800" dirty="0"/>
          </a:p>
        </p:txBody>
      </p:sp>
      <p:sp>
        <p:nvSpPr>
          <p:cNvPr id="3" name="object 3"/>
          <p:cNvSpPr/>
          <p:nvPr/>
        </p:nvSpPr>
        <p:spPr>
          <a:xfrm>
            <a:off x="2818347" y="2298497"/>
            <a:ext cx="6164912" cy="295229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869747" y="3542649"/>
            <a:ext cx="1470522" cy="1342969"/>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1681926"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
        <p:nvSpPr>
          <p:cNvPr id="6" name="object 6"/>
          <p:cNvSpPr txBox="1">
            <a:spLocks noGrp="1"/>
          </p:cNvSpPr>
          <p:nvPr>
            <p:ph type="sldNum" sz="quarter" idx="7"/>
          </p:nvPr>
        </p:nvSpPr>
        <p:spPr>
          <a:xfrm>
            <a:off x="6457950" y="6356351"/>
            <a:ext cx="2057400" cy="365125"/>
          </a:xfrm>
          <a:prstGeom prst="rect">
            <a:avLst/>
          </a:prstGeom>
        </p:spPr>
        <p:txBody>
          <a:bodyPr vert="horz" wrap="square" lIns="0" tIns="0" rIns="0" bIns="0" rtlCol="0" anchor="ctr">
            <a:spAutoFit/>
          </a:bodyPr>
          <a:lstStyle>
            <a:defPPr>
              <a:defRPr lang="zh-TW"/>
            </a:defPPr>
            <a:lvl1pPr marL="0" algn="r" defTabSz="914400" rtl="0" eaLnBrk="1" latinLnBrk="0" hangingPunct="1">
              <a:defRPr sz="1800" b="0" i="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2090"/>
              </a:lnSpc>
            </a:pPr>
            <a:r>
              <a:rPr lang="en-US" spc="-5"/>
              <a:t>Lecture </a:t>
            </a:r>
            <a:r>
              <a:rPr lang="en-US"/>
              <a:t>4 -</a:t>
            </a:r>
            <a:r>
              <a:rPr lang="en-US" spc="-215"/>
              <a:t> </a:t>
            </a:r>
            <a:fld id="{81D60167-4931-47E6-BA6A-407CBD079E47}" type="slidenum">
              <a:rPr smtClean="0"/>
              <a:pPr marL="12700">
                <a:lnSpc>
                  <a:spcPts val="2090"/>
                </a:lnSpc>
              </a:pPr>
              <a:t>189</a:t>
            </a:fld>
            <a:endParaRPr sz="2000"/>
          </a:p>
        </p:txBody>
      </p:sp>
      <p:sp>
        <p:nvSpPr>
          <p:cNvPr id="7" name="object 7"/>
          <p:cNvSpPr txBox="1">
            <a:spLocks noGrp="1"/>
          </p:cNvSpPr>
          <p:nvPr>
            <p:ph type="dt" sz="half" idx="6"/>
          </p:nvPr>
        </p:nvSpPr>
        <p:spPr>
          <a:xfrm>
            <a:off x="628650" y="6356351"/>
            <a:ext cx="2057400" cy="365125"/>
          </a:xfrm>
          <a:prstGeom prst="rect">
            <a:avLst/>
          </a:prstGeom>
        </p:spPr>
        <p:txBody>
          <a:bodyPr vert="horz" wrap="square" lIns="0" tIns="0" rIns="0" bIns="0" rtlCol="0" anchor="ctr">
            <a:spAutoFit/>
          </a:bodyPr>
          <a:lstStyle>
            <a:defPPr>
              <a:defRPr lang="zh-TW"/>
            </a:defPPr>
            <a:lvl1pPr marL="0" algn="l" defTabSz="914400" rtl="0" eaLnBrk="1" latinLnBrk="0" hangingPunct="1">
              <a:defRPr sz="1800" b="0" i="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2310"/>
              </a:lnSpc>
            </a:pPr>
            <a:r>
              <a:rPr lang="en-US" spc="-5"/>
              <a:t>April 12,</a:t>
            </a:r>
            <a:r>
              <a:rPr lang="en-US" spc="-90"/>
              <a:t> </a:t>
            </a:r>
            <a:r>
              <a:rPr lang="en-US" spc="-5"/>
              <a:t>2018</a:t>
            </a:r>
            <a:endParaRPr spc="-5" dirty="0"/>
          </a:p>
        </p:txBody>
      </p:sp>
      <p:sp>
        <p:nvSpPr>
          <p:cNvPr id="8" name="object 8"/>
          <p:cNvSpPr txBox="1">
            <a:spLocks noGrp="1"/>
          </p:cNvSpPr>
          <p:nvPr>
            <p:ph type="ftr" sz="quarter" idx="5"/>
          </p:nvPr>
        </p:nvSpPr>
        <p:spPr>
          <a:xfrm>
            <a:off x="3028950" y="6356351"/>
            <a:ext cx="3086100" cy="365125"/>
          </a:xfrm>
          <a:prstGeom prst="rect">
            <a:avLst/>
          </a:prstGeom>
        </p:spPr>
        <p:txBody>
          <a:bodyPr vert="horz" wrap="square" lIns="0" tIns="0" rIns="0" bIns="0" rtlCol="0" anchor="ctr">
            <a:spAutoFit/>
          </a:bodyPr>
          <a:lstStyle>
            <a:defPPr>
              <a:defRPr lang="zh-TW"/>
            </a:defPPr>
            <a:lvl1pPr marL="0" algn="ctr" defTabSz="914400" rtl="0" eaLnBrk="1" latinLnBrk="0" hangingPunct="1">
              <a:defRPr sz="1800" b="0" i="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2090"/>
              </a:lnSpc>
            </a:pPr>
            <a:r>
              <a:rPr lang="en-US" spc="-5"/>
              <a:t>Fei-Fei Li </a:t>
            </a:r>
            <a:r>
              <a:rPr lang="en-US"/>
              <a:t>&amp; Justin Johnson &amp; </a:t>
            </a:r>
            <a:r>
              <a:rPr lang="en-US" spc="-5"/>
              <a:t>Serena</a:t>
            </a:r>
            <a:r>
              <a:rPr lang="en-US" spc="-125"/>
              <a:t> </a:t>
            </a:r>
            <a:r>
              <a:rPr lang="en-US" spc="-5"/>
              <a:t>Yeung</a:t>
            </a:r>
            <a:endParaRPr spc="-5" dirty="0"/>
          </a:p>
        </p:txBody>
      </p:sp>
    </p:spTree>
    <p:extLst>
      <p:ext uri="{BB962C8B-B14F-4D97-AF65-F5344CB8AC3E}">
        <p14:creationId xmlns:p14="http://schemas.microsoft.com/office/powerpoint/2010/main" val="17960946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25899" y="964582"/>
            <a:ext cx="8886190" cy="391160"/>
          </a:xfrm>
          <a:prstGeom prst="rect">
            <a:avLst/>
          </a:prstGeom>
        </p:spPr>
        <p:txBody>
          <a:bodyPr vert="horz" wrap="square" lIns="0" tIns="12700" rIns="0" bIns="0" rtlCol="0" anchor="ctr">
            <a:spAutoFit/>
          </a:bodyPr>
          <a:lstStyle/>
          <a:p>
            <a:pPr marL="12700">
              <a:spcBef>
                <a:spcPts val="100"/>
              </a:spcBef>
            </a:pPr>
            <a:r>
              <a:rPr sz="2400" spc="-5" dirty="0">
                <a:latin typeface="Arial"/>
                <a:cs typeface="Arial"/>
              </a:rPr>
              <a:t>Example with an image with </a:t>
            </a:r>
            <a:r>
              <a:rPr sz="2400" dirty="0">
                <a:latin typeface="Arial"/>
                <a:cs typeface="Arial"/>
              </a:rPr>
              <a:t>4 </a:t>
            </a:r>
            <a:r>
              <a:rPr sz="2400" spc="-5" dirty="0">
                <a:latin typeface="Arial"/>
                <a:cs typeface="Arial"/>
              </a:rPr>
              <a:t>pixels, and </a:t>
            </a:r>
            <a:r>
              <a:rPr sz="2400" dirty="0">
                <a:latin typeface="Arial"/>
                <a:cs typeface="Arial"/>
              </a:rPr>
              <a:t>3 classes</a:t>
            </a:r>
            <a:r>
              <a:rPr sz="2400" spc="-25" dirty="0">
                <a:latin typeface="Arial"/>
                <a:cs typeface="Arial"/>
              </a:rPr>
              <a:t> </a:t>
            </a:r>
            <a:r>
              <a:rPr sz="2400" dirty="0">
                <a:latin typeface="Arial"/>
                <a:cs typeface="Arial"/>
              </a:rPr>
              <a:t>(</a:t>
            </a:r>
            <a:r>
              <a:rPr sz="2400" dirty="0">
                <a:solidFill>
                  <a:srgbClr val="B35E05"/>
                </a:solidFill>
                <a:latin typeface="Arial"/>
                <a:cs typeface="Arial"/>
              </a:rPr>
              <a:t>cat</a:t>
            </a:r>
            <a:r>
              <a:rPr sz="2400" dirty="0">
                <a:latin typeface="Arial"/>
                <a:cs typeface="Arial"/>
              </a:rPr>
              <a:t>/</a:t>
            </a:r>
            <a:r>
              <a:rPr sz="2400" dirty="0">
                <a:solidFill>
                  <a:srgbClr val="341C75"/>
                </a:solidFill>
                <a:latin typeface="Arial"/>
                <a:cs typeface="Arial"/>
              </a:rPr>
              <a:t>dog</a:t>
            </a:r>
            <a:r>
              <a:rPr sz="2400" dirty="0">
                <a:latin typeface="Arial"/>
                <a:cs typeface="Arial"/>
              </a:rPr>
              <a:t>/</a:t>
            </a:r>
            <a:r>
              <a:rPr sz="2400" dirty="0">
                <a:solidFill>
                  <a:srgbClr val="38751C"/>
                </a:solidFill>
                <a:latin typeface="Arial"/>
                <a:cs typeface="Arial"/>
              </a:rPr>
              <a:t>ship</a:t>
            </a:r>
            <a:r>
              <a:rPr sz="2400" dirty="0">
                <a:latin typeface="Arial"/>
                <a:cs typeface="Arial"/>
              </a:rPr>
              <a:t>)</a:t>
            </a:r>
            <a:endParaRPr sz="2400">
              <a:latin typeface="Arial"/>
              <a:cs typeface="Arial"/>
            </a:endParaRPr>
          </a:p>
        </p:txBody>
      </p:sp>
      <p:sp>
        <p:nvSpPr>
          <p:cNvPr id="3" name="object 3"/>
          <p:cNvSpPr/>
          <p:nvPr/>
        </p:nvSpPr>
        <p:spPr>
          <a:xfrm>
            <a:off x="1795413" y="3271339"/>
            <a:ext cx="3600405" cy="1304049"/>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2675624" y="1728055"/>
            <a:ext cx="2026920" cy="1113125"/>
          </a:xfrm>
          <a:prstGeom prst="rect">
            <a:avLst/>
          </a:prstGeom>
        </p:spPr>
        <p:txBody>
          <a:bodyPr vert="horz" wrap="square" lIns="0" tIns="12700" rIns="0" bIns="0" rtlCol="0">
            <a:spAutoFit/>
          </a:bodyPr>
          <a:lstStyle/>
          <a:p>
            <a:pPr marL="12700">
              <a:spcBef>
                <a:spcPts val="100"/>
              </a:spcBef>
            </a:pPr>
            <a:r>
              <a:rPr u="heavy" spc="-5" dirty="0">
                <a:uFill>
                  <a:solidFill>
                    <a:srgbClr val="000000"/>
                  </a:solidFill>
                </a:uFill>
                <a:latin typeface="Arial"/>
                <a:cs typeface="Arial"/>
              </a:rPr>
              <a:t>Algebraic</a:t>
            </a:r>
            <a:r>
              <a:rPr u="heavy" spc="-85" dirty="0">
                <a:uFill>
                  <a:solidFill>
                    <a:srgbClr val="000000"/>
                  </a:solidFill>
                </a:uFill>
                <a:latin typeface="Arial"/>
                <a:cs typeface="Arial"/>
              </a:rPr>
              <a:t> </a:t>
            </a:r>
            <a:r>
              <a:rPr u="heavy" spc="-5" dirty="0">
                <a:uFill>
                  <a:solidFill>
                    <a:srgbClr val="000000"/>
                  </a:solidFill>
                </a:uFill>
                <a:latin typeface="Arial"/>
                <a:cs typeface="Arial"/>
              </a:rPr>
              <a:t>Viewpoint</a:t>
            </a:r>
            <a:endParaRPr>
              <a:latin typeface="Arial"/>
              <a:cs typeface="Arial"/>
            </a:endParaRPr>
          </a:p>
          <a:p>
            <a:pPr>
              <a:lnSpc>
                <a:spcPct val="100000"/>
              </a:lnSpc>
            </a:pPr>
            <a:endParaRPr sz="2000">
              <a:latin typeface="Times New Roman"/>
              <a:cs typeface="Times New Roman"/>
            </a:endParaRPr>
          </a:p>
          <a:p>
            <a:pPr>
              <a:spcBef>
                <a:spcPts val="45"/>
              </a:spcBef>
            </a:pPr>
            <a:endParaRPr sz="1550">
              <a:latin typeface="Times New Roman"/>
              <a:cs typeface="Times New Roman"/>
            </a:endParaRPr>
          </a:p>
          <a:p>
            <a:pPr marL="313690"/>
            <a:r>
              <a:rPr spc="-5" dirty="0">
                <a:latin typeface="Arial"/>
                <a:cs typeface="Arial"/>
              </a:rPr>
              <a:t>f(x,W) </a:t>
            </a:r>
            <a:r>
              <a:rPr dirty="0">
                <a:latin typeface="Arial"/>
                <a:cs typeface="Arial"/>
              </a:rPr>
              <a:t>=</a:t>
            </a:r>
            <a:r>
              <a:rPr spc="-25" dirty="0">
                <a:latin typeface="Arial"/>
                <a:cs typeface="Arial"/>
              </a:rPr>
              <a:t> </a:t>
            </a:r>
            <a:r>
              <a:rPr spc="-5" dirty="0">
                <a:latin typeface="Arial"/>
                <a:cs typeface="Arial"/>
              </a:rPr>
              <a:t>Wx</a:t>
            </a:r>
            <a:endParaRPr>
              <a:latin typeface="Arial"/>
              <a:cs typeface="Arial"/>
            </a:endParaRPr>
          </a:p>
        </p:txBody>
      </p:sp>
    </p:spTree>
    <p:extLst>
      <p:ext uri="{BB962C8B-B14F-4D97-AF65-F5344CB8AC3E}">
        <p14:creationId xmlns:p14="http://schemas.microsoft.com/office/powerpoint/2010/main" val="116206249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Convolutional Neural Network for </a:t>
            </a:r>
            <a:br>
              <a:rPr lang="en-US" dirty="0"/>
            </a:br>
            <a:r>
              <a:rPr lang="en-US" dirty="0"/>
              <a:t>Image/Video Recognition</a:t>
            </a:r>
          </a:p>
        </p:txBody>
      </p:sp>
      <p:pic>
        <p:nvPicPr>
          <p:cNvPr id="4" name="Picture 3"/>
          <p:cNvPicPr>
            <a:picLocks noChangeAspect="1"/>
          </p:cNvPicPr>
          <p:nvPr/>
        </p:nvPicPr>
        <p:blipFill>
          <a:blip r:embed="rId2"/>
          <a:stretch>
            <a:fillRect/>
          </a:stretch>
        </p:blipFill>
        <p:spPr>
          <a:xfrm>
            <a:off x="6553201" y="1988341"/>
            <a:ext cx="3726607" cy="2242264"/>
          </a:xfrm>
          <a:prstGeom prst="rect">
            <a:avLst/>
          </a:prstGeom>
        </p:spPr>
      </p:pic>
      <p:pic>
        <p:nvPicPr>
          <p:cNvPr id="5" name="Picture 4"/>
          <p:cNvPicPr>
            <a:picLocks noChangeAspect="1"/>
          </p:cNvPicPr>
          <p:nvPr/>
        </p:nvPicPr>
        <p:blipFill>
          <a:blip r:embed="rId3"/>
          <a:stretch>
            <a:fillRect/>
          </a:stretch>
        </p:blipFill>
        <p:spPr>
          <a:xfrm>
            <a:off x="1981200" y="2008395"/>
            <a:ext cx="4444422" cy="2222211"/>
          </a:xfrm>
          <a:prstGeom prst="rect">
            <a:avLst/>
          </a:prstGeom>
        </p:spPr>
      </p:pic>
      <p:pic>
        <p:nvPicPr>
          <p:cNvPr id="6" name="Picture 5"/>
          <p:cNvPicPr>
            <a:picLocks noChangeAspect="1"/>
          </p:cNvPicPr>
          <p:nvPr/>
        </p:nvPicPr>
        <p:blipFill>
          <a:blip r:embed="rId4"/>
          <a:stretch>
            <a:fillRect/>
          </a:stretch>
        </p:blipFill>
        <p:spPr>
          <a:xfrm>
            <a:off x="1981201" y="4387556"/>
            <a:ext cx="4407261" cy="186084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1098" y="4387556"/>
            <a:ext cx="2410810" cy="1860844"/>
          </a:xfrm>
          <a:prstGeom prst="rect">
            <a:avLst/>
          </a:prstGeom>
        </p:spPr>
      </p:pic>
    </p:spTree>
    <p:extLst>
      <p:ext uri="{BB962C8B-B14F-4D97-AF65-F5344CB8AC3E}">
        <p14:creationId xmlns:p14="http://schemas.microsoft.com/office/powerpoint/2010/main" val="424781484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ImageNet Top-5 Classification Accuracy</a:t>
            </a:r>
            <a:br>
              <a:rPr lang="en-US" dirty="0"/>
            </a:br>
            <a:r>
              <a:rPr lang="en-US" dirty="0"/>
              <a:t>Over the Years</a:t>
            </a:r>
          </a:p>
        </p:txBody>
      </p:sp>
      <p:pic>
        <p:nvPicPr>
          <p:cNvPr id="1026" name="Picture 2" descr="This slide from the ImageNet team shows the winning team's error rate each year in the top-5 classification task. The error rate fell steadily from 2010 to 2017."/>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5177"/>
          <a:stretch/>
        </p:blipFill>
        <p:spPr bwMode="auto">
          <a:xfrm>
            <a:off x="1567090" y="1976378"/>
            <a:ext cx="8848269" cy="44189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37695" y="6414664"/>
            <a:ext cx="7515225" cy="338554"/>
          </a:xfrm>
          <a:prstGeom prst="rect">
            <a:avLst/>
          </a:prstGeom>
        </p:spPr>
        <p:txBody>
          <a:bodyPr wrap="square">
            <a:spAutoFit/>
          </a:bodyPr>
          <a:lstStyle/>
          <a:p>
            <a:r>
              <a:rPr lang="en-US" sz="1600" dirty="0"/>
              <a:t>image-net.org “ImageNet Large Scale Visual Recognition Challenge (ILSVRC) 2017,” 2017</a:t>
            </a:r>
          </a:p>
        </p:txBody>
      </p:sp>
      <p:sp>
        <p:nvSpPr>
          <p:cNvPr id="5" name="Down Arrow 4"/>
          <p:cNvSpPr/>
          <p:nvPr/>
        </p:nvSpPr>
        <p:spPr>
          <a:xfrm rot="3171776">
            <a:off x="5267325" y="3324225"/>
            <a:ext cx="419100" cy="628650"/>
          </a:xfrm>
          <a:prstGeom prst="downArrow">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334000" y="2938832"/>
            <a:ext cx="2604752" cy="400110"/>
          </a:xfrm>
          <a:prstGeom prst="rect">
            <a:avLst/>
          </a:prstGeom>
          <a:noFill/>
        </p:spPr>
        <p:txBody>
          <a:bodyPr wrap="none" rtlCol="0">
            <a:spAutoFit/>
          </a:bodyPr>
          <a:lstStyle/>
          <a:p>
            <a:r>
              <a:rPr lang="en-US" sz="2000" dirty="0" err="1"/>
              <a:t>AlexNet</a:t>
            </a:r>
            <a:r>
              <a:rPr lang="en-US" sz="2000" dirty="0"/>
              <a:t>, The Beginning</a:t>
            </a:r>
          </a:p>
        </p:txBody>
      </p:sp>
      <p:sp>
        <p:nvSpPr>
          <p:cNvPr id="7" name="TextBox 6"/>
          <p:cNvSpPr txBox="1"/>
          <p:nvPr/>
        </p:nvSpPr>
        <p:spPr>
          <a:xfrm>
            <a:off x="2915542" y="1607046"/>
            <a:ext cx="6151364" cy="400110"/>
          </a:xfrm>
          <a:prstGeom prst="rect">
            <a:avLst/>
          </a:prstGeom>
          <a:noFill/>
        </p:spPr>
        <p:txBody>
          <a:bodyPr wrap="none" rtlCol="0">
            <a:spAutoFit/>
          </a:bodyPr>
          <a:lstStyle/>
          <a:p>
            <a:r>
              <a:rPr lang="en-US" sz="2000" dirty="0"/>
              <a:t>15 million images 1000 classes in the ImageNet challenge</a:t>
            </a:r>
          </a:p>
        </p:txBody>
      </p:sp>
      <p:sp>
        <p:nvSpPr>
          <p:cNvPr id="9" name="TextBox 8"/>
          <p:cNvSpPr txBox="1"/>
          <p:nvPr/>
        </p:nvSpPr>
        <p:spPr>
          <a:xfrm>
            <a:off x="5991224" y="3347288"/>
            <a:ext cx="5193088" cy="923330"/>
          </a:xfrm>
          <a:prstGeom prst="rect">
            <a:avLst/>
          </a:prstGeom>
          <a:solidFill>
            <a:schemeClr val="bg1"/>
          </a:solidFill>
          <a:ln>
            <a:solidFill>
              <a:srgbClr val="000000"/>
            </a:solidFill>
          </a:ln>
        </p:spPr>
        <p:txBody>
          <a:bodyPr wrap="none" rtlCol="0">
            <a:spAutoFit/>
          </a:bodyPr>
          <a:lstStyle/>
          <a:p>
            <a:r>
              <a:rPr lang="en-US" dirty="0"/>
              <a:t>“The first* fast** </a:t>
            </a:r>
          </a:p>
          <a:p>
            <a:r>
              <a:rPr lang="en-US" dirty="0"/>
              <a:t>GPU-accelerated Deep Convolutional Neural Network</a:t>
            </a:r>
          </a:p>
          <a:p>
            <a:r>
              <a:rPr lang="en-US" dirty="0"/>
              <a:t>to win an image recognition contest</a:t>
            </a:r>
          </a:p>
        </p:txBody>
      </p:sp>
    </p:spTree>
    <p:extLst>
      <p:ext uri="{BB962C8B-B14F-4D97-AF65-F5344CB8AC3E}">
        <p14:creationId xmlns:p14="http://schemas.microsoft.com/office/powerpoint/2010/main" val="331110123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ight Arrow 12"/>
          <p:cNvSpPr/>
          <p:nvPr/>
        </p:nvSpPr>
        <p:spPr>
          <a:xfrm>
            <a:off x="2819647" y="3823428"/>
            <a:ext cx="6543428" cy="714375"/>
          </a:xfrm>
          <a:prstGeom prst="rightArrow">
            <a:avLst/>
          </a:prstGeom>
          <a:solidFill>
            <a:schemeClr val="bg1">
              <a:lumMod val="95000"/>
            </a:schemeClr>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Convolutional Neural Networks Overview</a:t>
            </a:r>
          </a:p>
        </p:txBody>
      </p:sp>
      <p:pic>
        <p:nvPicPr>
          <p:cNvPr id="4" name="Picture 3"/>
          <p:cNvPicPr>
            <a:picLocks noChangeAspect="1"/>
          </p:cNvPicPr>
          <p:nvPr/>
        </p:nvPicPr>
        <p:blipFill>
          <a:blip r:embed="rId2"/>
          <a:stretch>
            <a:fillRect/>
          </a:stretch>
        </p:blipFill>
        <p:spPr>
          <a:xfrm>
            <a:off x="593180" y="3537540"/>
            <a:ext cx="1932740" cy="1286151"/>
          </a:xfrm>
          <a:prstGeom prst="rect">
            <a:avLst/>
          </a:prstGeom>
        </p:spPr>
      </p:pic>
      <p:sp>
        <p:nvSpPr>
          <p:cNvPr id="5" name="Rectangle 4"/>
          <p:cNvSpPr/>
          <p:nvPr/>
        </p:nvSpPr>
        <p:spPr>
          <a:xfrm rot="16200000">
            <a:off x="1397537" y="3885340"/>
            <a:ext cx="4024484" cy="590550"/>
          </a:xfrm>
          <a:prstGeom prst="rect">
            <a:avLst/>
          </a:prstGeom>
          <a:solidFill>
            <a:schemeClr val="accent2">
              <a:lumMod val="40000"/>
              <a:lumOff val="60000"/>
            </a:schemeClr>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00"/>
                </a:solidFill>
              </a:rPr>
              <a:t>Convolution Layer</a:t>
            </a:r>
          </a:p>
        </p:txBody>
      </p:sp>
      <p:sp>
        <p:nvSpPr>
          <p:cNvPr id="7" name="Rectangle 6"/>
          <p:cNvSpPr/>
          <p:nvPr/>
        </p:nvSpPr>
        <p:spPr>
          <a:xfrm rot="16200000">
            <a:off x="4532685" y="3885341"/>
            <a:ext cx="4024484" cy="590550"/>
          </a:xfrm>
          <a:prstGeom prst="rect">
            <a:avLst/>
          </a:prstGeom>
          <a:solidFill>
            <a:schemeClr val="accent6">
              <a:lumMod val="40000"/>
              <a:lumOff val="60000"/>
            </a:schemeClr>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00"/>
                </a:solidFill>
              </a:rPr>
              <a:t>Fully Connected Layer</a:t>
            </a:r>
          </a:p>
        </p:txBody>
      </p:sp>
      <p:sp>
        <p:nvSpPr>
          <p:cNvPr id="9" name="Rectangle 8"/>
          <p:cNvSpPr/>
          <p:nvPr/>
        </p:nvSpPr>
        <p:spPr>
          <a:xfrm rot="16200000">
            <a:off x="2206920" y="3885341"/>
            <a:ext cx="4024484" cy="590550"/>
          </a:xfrm>
          <a:prstGeom prst="rect">
            <a:avLst/>
          </a:prstGeom>
          <a:solidFill>
            <a:schemeClr val="accent2">
              <a:lumMod val="40000"/>
              <a:lumOff val="60000"/>
            </a:schemeClr>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00"/>
                </a:solidFill>
              </a:rPr>
              <a:t>Convolution Layer</a:t>
            </a:r>
          </a:p>
        </p:txBody>
      </p:sp>
      <p:sp>
        <p:nvSpPr>
          <p:cNvPr id="10" name="Rectangle 9"/>
          <p:cNvSpPr/>
          <p:nvPr/>
        </p:nvSpPr>
        <p:spPr>
          <a:xfrm rot="16200000">
            <a:off x="3517440" y="3885341"/>
            <a:ext cx="4024484" cy="590550"/>
          </a:xfrm>
          <a:prstGeom prst="rect">
            <a:avLst/>
          </a:prstGeom>
          <a:solidFill>
            <a:schemeClr val="accent2">
              <a:lumMod val="40000"/>
              <a:lumOff val="60000"/>
            </a:schemeClr>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00"/>
                </a:solidFill>
              </a:rPr>
              <a:t>Convolution Layer</a:t>
            </a:r>
          </a:p>
        </p:txBody>
      </p:sp>
      <p:sp>
        <p:nvSpPr>
          <p:cNvPr id="11" name="Rectangle 10"/>
          <p:cNvSpPr/>
          <p:nvPr/>
        </p:nvSpPr>
        <p:spPr>
          <a:xfrm rot="16200000">
            <a:off x="5285160" y="3885340"/>
            <a:ext cx="4024484" cy="590550"/>
          </a:xfrm>
          <a:prstGeom prst="rect">
            <a:avLst/>
          </a:prstGeom>
          <a:solidFill>
            <a:schemeClr val="accent6">
              <a:lumMod val="40000"/>
              <a:lumOff val="60000"/>
            </a:schemeClr>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00"/>
                </a:solidFill>
              </a:rPr>
              <a:t>Fully Connected Layer</a:t>
            </a:r>
          </a:p>
        </p:txBody>
      </p:sp>
      <p:sp>
        <p:nvSpPr>
          <p:cNvPr id="12" name="Rectangle 11"/>
          <p:cNvSpPr/>
          <p:nvPr/>
        </p:nvSpPr>
        <p:spPr>
          <a:xfrm rot="16200000">
            <a:off x="6394999" y="3885341"/>
            <a:ext cx="4024484" cy="590550"/>
          </a:xfrm>
          <a:prstGeom prst="rect">
            <a:avLst/>
          </a:prstGeom>
          <a:solidFill>
            <a:schemeClr val="accent6">
              <a:lumMod val="40000"/>
              <a:lumOff val="60000"/>
            </a:schemeClr>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00"/>
                </a:solidFill>
              </a:rPr>
              <a:t>Fully Connected Layer</a:t>
            </a:r>
          </a:p>
        </p:txBody>
      </p:sp>
      <p:sp>
        <p:nvSpPr>
          <p:cNvPr id="14" name="TextBox 13"/>
          <p:cNvSpPr txBox="1"/>
          <p:nvPr/>
        </p:nvSpPr>
        <p:spPr>
          <a:xfrm>
            <a:off x="9558927" y="2305050"/>
            <a:ext cx="1898148" cy="400110"/>
          </a:xfrm>
          <a:prstGeom prst="rect">
            <a:avLst/>
          </a:prstGeom>
          <a:noFill/>
        </p:spPr>
        <p:txBody>
          <a:bodyPr wrap="none" rtlCol="0">
            <a:spAutoFit/>
          </a:bodyPr>
          <a:lstStyle/>
          <a:p>
            <a:r>
              <a:rPr lang="en-US" sz="2000" dirty="0"/>
              <a:t>goldfish: 0.002%</a:t>
            </a:r>
          </a:p>
        </p:txBody>
      </p:sp>
      <p:sp>
        <p:nvSpPr>
          <p:cNvPr id="15" name="TextBox 14"/>
          <p:cNvSpPr txBox="1"/>
          <p:nvPr/>
        </p:nvSpPr>
        <p:spPr>
          <a:xfrm>
            <a:off x="9558927" y="2745427"/>
            <a:ext cx="1513556" cy="400110"/>
          </a:xfrm>
          <a:prstGeom prst="rect">
            <a:avLst/>
          </a:prstGeom>
          <a:noFill/>
        </p:spPr>
        <p:txBody>
          <a:bodyPr wrap="none" rtlCol="0">
            <a:spAutoFit/>
          </a:bodyPr>
          <a:lstStyle/>
          <a:p>
            <a:r>
              <a:rPr lang="en-US" sz="2000" dirty="0"/>
              <a:t>shark: 0.08%</a:t>
            </a:r>
          </a:p>
        </p:txBody>
      </p:sp>
      <p:sp>
        <p:nvSpPr>
          <p:cNvPr id="16" name="TextBox 15"/>
          <p:cNvSpPr txBox="1"/>
          <p:nvPr/>
        </p:nvSpPr>
        <p:spPr>
          <a:xfrm>
            <a:off x="9558927" y="3185804"/>
            <a:ext cx="1776448" cy="400110"/>
          </a:xfrm>
          <a:prstGeom prst="rect">
            <a:avLst/>
          </a:prstGeom>
          <a:noFill/>
        </p:spPr>
        <p:txBody>
          <a:bodyPr wrap="none" rtlCol="0">
            <a:spAutoFit/>
          </a:bodyPr>
          <a:lstStyle/>
          <a:p>
            <a:r>
              <a:rPr lang="en-US" sz="2000" dirty="0"/>
              <a:t>magpie: 0. 02%</a:t>
            </a:r>
          </a:p>
        </p:txBody>
      </p:sp>
      <p:sp>
        <p:nvSpPr>
          <p:cNvPr id="17" name="TextBox 16"/>
          <p:cNvSpPr txBox="1"/>
          <p:nvPr/>
        </p:nvSpPr>
        <p:spPr>
          <a:xfrm>
            <a:off x="9558927" y="3987394"/>
            <a:ext cx="1444434" cy="400110"/>
          </a:xfrm>
          <a:prstGeom prst="rect">
            <a:avLst/>
          </a:prstGeom>
          <a:noFill/>
        </p:spPr>
        <p:txBody>
          <a:bodyPr wrap="none" rtlCol="0">
            <a:spAutoFit/>
          </a:bodyPr>
          <a:lstStyle/>
          <a:p>
            <a:r>
              <a:rPr lang="en-US" sz="2000" b="1" dirty="0">
                <a:solidFill>
                  <a:srgbClr val="FF0000"/>
                </a:solidFill>
              </a:rPr>
              <a:t>Palace: 89%</a:t>
            </a:r>
          </a:p>
        </p:txBody>
      </p:sp>
      <p:sp>
        <p:nvSpPr>
          <p:cNvPr id="18" name="TextBox 17"/>
          <p:cNvSpPr txBox="1"/>
          <p:nvPr/>
        </p:nvSpPr>
        <p:spPr>
          <a:xfrm rot="5400000">
            <a:off x="10110226" y="3580945"/>
            <a:ext cx="365880" cy="400110"/>
          </a:xfrm>
          <a:prstGeom prst="rect">
            <a:avLst/>
          </a:prstGeom>
          <a:noFill/>
        </p:spPr>
        <p:txBody>
          <a:bodyPr wrap="square" rtlCol="0">
            <a:spAutoFit/>
          </a:bodyPr>
          <a:lstStyle/>
          <a:p>
            <a:r>
              <a:rPr lang="en-US" sz="2000" dirty="0"/>
              <a:t>…</a:t>
            </a:r>
          </a:p>
        </p:txBody>
      </p:sp>
      <p:sp>
        <p:nvSpPr>
          <p:cNvPr id="19" name="TextBox 18"/>
          <p:cNvSpPr txBox="1"/>
          <p:nvPr/>
        </p:nvSpPr>
        <p:spPr>
          <a:xfrm rot="5400000">
            <a:off x="10088329" y="4387822"/>
            <a:ext cx="365880" cy="400110"/>
          </a:xfrm>
          <a:prstGeom prst="rect">
            <a:avLst/>
          </a:prstGeom>
          <a:noFill/>
        </p:spPr>
        <p:txBody>
          <a:bodyPr wrap="square" rtlCol="0">
            <a:spAutoFit/>
          </a:bodyPr>
          <a:lstStyle/>
          <a:p>
            <a:r>
              <a:rPr lang="en-US" sz="2000" dirty="0"/>
              <a:t>…</a:t>
            </a:r>
          </a:p>
        </p:txBody>
      </p:sp>
      <p:sp>
        <p:nvSpPr>
          <p:cNvPr id="20" name="TextBox 19"/>
          <p:cNvSpPr txBox="1"/>
          <p:nvPr/>
        </p:nvSpPr>
        <p:spPr>
          <a:xfrm>
            <a:off x="9558927" y="4707622"/>
            <a:ext cx="2064924" cy="400110"/>
          </a:xfrm>
          <a:prstGeom prst="rect">
            <a:avLst/>
          </a:prstGeom>
          <a:noFill/>
        </p:spPr>
        <p:txBody>
          <a:bodyPr wrap="none" rtlCol="0">
            <a:spAutoFit/>
          </a:bodyPr>
          <a:lstStyle/>
          <a:p>
            <a:r>
              <a:rPr lang="en-US" sz="2000" dirty="0"/>
              <a:t>Paper towel: 1.4%</a:t>
            </a:r>
          </a:p>
        </p:txBody>
      </p:sp>
      <p:sp>
        <p:nvSpPr>
          <p:cNvPr id="21" name="TextBox 20"/>
          <p:cNvSpPr txBox="1"/>
          <p:nvPr/>
        </p:nvSpPr>
        <p:spPr>
          <a:xfrm>
            <a:off x="9558927" y="5474075"/>
            <a:ext cx="1855829" cy="400110"/>
          </a:xfrm>
          <a:prstGeom prst="rect">
            <a:avLst/>
          </a:prstGeom>
          <a:noFill/>
        </p:spPr>
        <p:txBody>
          <a:bodyPr wrap="none" rtlCol="0">
            <a:spAutoFit/>
          </a:bodyPr>
          <a:lstStyle/>
          <a:p>
            <a:r>
              <a:rPr lang="en-US" sz="2000" dirty="0"/>
              <a:t>Spatula: 0.001%</a:t>
            </a:r>
          </a:p>
        </p:txBody>
      </p:sp>
      <p:sp>
        <p:nvSpPr>
          <p:cNvPr id="22" name="TextBox 21"/>
          <p:cNvSpPr txBox="1"/>
          <p:nvPr/>
        </p:nvSpPr>
        <p:spPr>
          <a:xfrm rot="5400000">
            <a:off x="10110226" y="5126217"/>
            <a:ext cx="365880" cy="400110"/>
          </a:xfrm>
          <a:prstGeom prst="rect">
            <a:avLst/>
          </a:prstGeom>
          <a:noFill/>
        </p:spPr>
        <p:txBody>
          <a:bodyPr wrap="square" rtlCol="0">
            <a:spAutoFit/>
          </a:bodyPr>
          <a:lstStyle/>
          <a:p>
            <a:r>
              <a:rPr lang="en-US" sz="2000" dirty="0"/>
              <a:t>…</a:t>
            </a:r>
          </a:p>
        </p:txBody>
      </p:sp>
      <p:sp>
        <p:nvSpPr>
          <p:cNvPr id="23" name="TextBox 22"/>
          <p:cNvSpPr txBox="1"/>
          <p:nvPr/>
        </p:nvSpPr>
        <p:spPr>
          <a:xfrm>
            <a:off x="4660124" y="2370429"/>
            <a:ext cx="397866" cy="461665"/>
          </a:xfrm>
          <a:prstGeom prst="rect">
            <a:avLst/>
          </a:prstGeom>
          <a:noFill/>
        </p:spPr>
        <p:txBody>
          <a:bodyPr wrap="none" rtlCol="0">
            <a:spAutoFit/>
          </a:bodyPr>
          <a:lstStyle/>
          <a:p>
            <a:r>
              <a:rPr lang="en-US" sz="2400" dirty="0"/>
              <a:t>…</a:t>
            </a:r>
          </a:p>
        </p:txBody>
      </p:sp>
      <p:sp>
        <p:nvSpPr>
          <p:cNvPr id="24" name="TextBox 23"/>
          <p:cNvSpPr txBox="1"/>
          <p:nvPr/>
        </p:nvSpPr>
        <p:spPr>
          <a:xfrm>
            <a:off x="7680227" y="2370429"/>
            <a:ext cx="397866" cy="461665"/>
          </a:xfrm>
          <a:prstGeom prst="rect">
            <a:avLst/>
          </a:prstGeom>
          <a:noFill/>
        </p:spPr>
        <p:txBody>
          <a:bodyPr wrap="none" rtlCol="0">
            <a:spAutoFit/>
          </a:bodyPr>
          <a:lstStyle/>
          <a:p>
            <a:r>
              <a:rPr lang="en-US" sz="2400" dirty="0"/>
              <a:t>…</a:t>
            </a:r>
          </a:p>
        </p:txBody>
      </p:sp>
      <p:sp>
        <p:nvSpPr>
          <p:cNvPr id="25" name="TextBox 24"/>
          <p:cNvSpPr txBox="1"/>
          <p:nvPr/>
        </p:nvSpPr>
        <p:spPr>
          <a:xfrm>
            <a:off x="3673853" y="6288414"/>
            <a:ext cx="1652825" cy="400110"/>
          </a:xfrm>
          <a:prstGeom prst="rect">
            <a:avLst/>
          </a:prstGeom>
          <a:noFill/>
        </p:spPr>
        <p:txBody>
          <a:bodyPr wrap="none" rtlCol="0">
            <a:spAutoFit/>
          </a:bodyPr>
          <a:lstStyle/>
          <a:p>
            <a:r>
              <a:rPr lang="en-US" sz="2000" dirty="0"/>
              <a:t>“Convolution”</a:t>
            </a:r>
          </a:p>
        </p:txBody>
      </p:sp>
      <p:sp>
        <p:nvSpPr>
          <p:cNvPr id="26" name="TextBox 25"/>
          <p:cNvSpPr txBox="1"/>
          <p:nvPr/>
        </p:nvSpPr>
        <p:spPr>
          <a:xfrm>
            <a:off x="6569159" y="6288414"/>
            <a:ext cx="2052806" cy="400110"/>
          </a:xfrm>
          <a:prstGeom prst="rect">
            <a:avLst/>
          </a:prstGeom>
          <a:noFill/>
        </p:spPr>
        <p:txBody>
          <a:bodyPr wrap="none" rtlCol="0">
            <a:spAutoFit/>
          </a:bodyPr>
          <a:lstStyle/>
          <a:p>
            <a:r>
              <a:rPr lang="en-US" sz="2000" dirty="0"/>
              <a:t>“Neural Network”</a:t>
            </a:r>
          </a:p>
        </p:txBody>
      </p:sp>
      <p:sp>
        <p:nvSpPr>
          <p:cNvPr id="27" name="TextBox 26"/>
          <p:cNvSpPr txBox="1"/>
          <p:nvPr/>
        </p:nvSpPr>
        <p:spPr>
          <a:xfrm rot="5400000">
            <a:off x="10110226" y="5846445"/>
            <a:ext cx="365880" cy="400110"/>
          </a:xfrm>
          <a:prstGeom prst="rect">
            <a:avLst/>
          </a:prstGeom>
          <a:noFill/>
        </p:spPr>
        <p:txBody>
          <a:bodyPr wrap="square" rtlCol="0">
            <a:spAutoFit/>
          </a:bodyPr>
          <a:lstStyle/>
          <a:p>
            <a:r>
              <a:rPr lang="en-US" sz="2000" dirty="0"/>
              <a:t>…</a:t>
            </a:r>
          </a:p>
        </p:txBody>
      </p:sp>
    </p:spTree>
    <p:extLst>
      <p:ext uri="{BB962C8B-B14F-4D97-AF65-F5344CB8AC3E}">
        <p14:creationId xmlns:p14="http://schemas.microsoft.com/office/powerpoint/2010/main" val="2795494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vs. Inference</a:t>
            </a:r>
          </a:p>
        </p:txBody>
      </p:sp>
      <p:sp>
        <p:nvSpPr>
          <p:cNvPr id="3" name="Content Placeholder 2"/>
          <p:cNvSpPr>
            <a:spLocks noGrp="1"/>
          </p:cNvSpPr>
          <p:nvPr>
            <p:ph idx="1"/>
          </p:nvPr>
        </p:nvSpPr>
        <p:spPr/>
        <p:txBody>
          <a:bodyPr>
            <a:normAutofit/>
          </a:bodyPr>
          <a:lstStyle/>
          <a:p>
            <a:r>
              <a:rPr lang="en-US" dirty="0"/>
              <a:t>Training: Tuning parameters using training data</a:t>
            </a:r>
          </a:p>
          <a:p>
            <a:pPr lvl="1"/>
            <a:r>
              <a:rPr lang="en-US" dirty="0"/>
              <a:t>Backpropagation using stochastic gradient descent is the most popular algorithm</a:t>
            </a:r>
          </a:p>
          <a:p>
            <a:pPr lvl="1"/>
            <a:r>
              <a:rPr lang="en-US" dirty="0"/>
              <a:t>Training in data centers and distributing trained data is a common model*</a:t>
            </a:r>
          </a:p>
          <a:p>
            <a:pPr lvl="1"/>
            <a:r>
              <a:rPr lang="en-US" dirty="0"/>
              <a:t>Because training algorithm changes rapidly, GPU cluster is the most popular hardware (</a:t>
            </a:r>
            <a:r>
              <a:rPr lang="en-US" dirty="0">
                <a:solidFill>
                  <a:srgbClr val="FF0000"/>
                </a:solidFill>
              </a:rPr>
              <a:t>Low demand for application-specific accelerators</a:t>
            </a:r>
            <a:r>
              <a:rPr lang="en-US" dirty="0"/>
              <a:t>)</a:t>
            </a:r>
          </a:p>
          <a:p>
            <a:r>
              <a:rPr lang="en-US" dirty="0"/>
              <a:t>Inference: Determining class of a new input data</a:t>
            </a:r>
          </a:p>
          <a:p>
            <a:pPr lvl="1"/>
            <a:r>
              <a:rPr lang="en-US" dirty="0"/>
              <a:t>Using a trained model, determine class of a new input data</a:t>
            </a:r>
          </a:p>
          <a:p>
            <a:pPr lvl="1"/>
            <a:r>
              <a:rPr lang="en-US" dirty="0"/>
              <a:t>Inference usually occurs close to clients</a:t>
            </a:r>
          </a:p>
          <a:p>
            <a:pPr lvl="1"/>
            <a:r>
              <a:rPr lang="en-US" dirty="0"/>
              <a:t>Low-latency and power-efficiency is </a:t>
            </a:r>
            <a:r>
              <a:rPr lang="en-US"/>
              <a:t>required </a:t>
            </a:r>
            <a:br>
              <a:rPr lang="en-US"/>
            </a:br>
            <a:r>
              <a:rPr lang="en-US"/>
              <a:t>(</a:t>
            </a:r>
            <a:r>
              <a:rPr lang="en-US" dirty="0">
                <a:solidFill>
                  <a:srgbClr val="FF0000"/>
                </a:solidFill>
              </a:rPr>
              <a:t>High demand for application specific accelerators</a:t>
            </a:r>
            <a:r>
              <a:rPr lang="en-US" dirty="0"/>
              <a:t>)</a:t>
            </a:r>
          </a:p>
          <a:p>
            <a:endParaRPr lang="en-US" dirty="0"/>
          </a:p>
        </p:txBody>
      </p:sp>
    </p:spTree>
    <p:extLst>
      <p:ext uri="{BB962C8B-B14F-4D97-AF65-F5344CB8AC3E}">
        <p14:creationId xmlns:p14="http://schemas.microsoft.com/office/powerpoint/2010/main" val="393016673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 Layer</a:t>
            </a:r>
          </a:p>
        </p:txBody>
      </p:sp>
      <p:pic>
        <p:nvPicPr>
          <p:cNvPr id="4098" name="Picture 2" descr="YDusp.png (800Ã54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2125" y="2303933"/>
            <a:ext cx="5278369" cy="3615683"/>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p:cNvSpPr/>
          <p:nvPr/>
        </p:nvSpPr>
        <p:spPr>
          <a:xfrm>
            <a:off x="9661461" y="4042104"/>
            <a:ext cx="676887" cy="570709"/>
          </a:xfrm>
          <a:prstGeom prst="rightArrow">
            <a:avLst/>
          </a:prstGeom>
          <a:solidFill>
            <a:schemeClr val="bg1">
              <a:lumMod val="8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7556939" y="3458183"/>
            <a:ext cx="1852382" cy="1762612"/>
            <a:chOff x="2743200" y="2838073"/>
            <a:chExt cx="1852382" cy="1762612"/>
          </a:xfrm>
        </p:grpSpPr>
        <p:sp>
          <p:nvSpPr>
            <p:cNvPr id="7" name="Rectangle 6"/>
            <p:cNvSpPr/>
            <p:nvPr/>
          </p:nvSpPr>
          <p:spPr>
            <a:xfrm>
              <a:off x="2743201" y="2838073"/>
              <a:ext cx="462783" cy="462784"/>
            </a:xfrm>
            <a:prstGeom prst="rect">
              <a:avLst/>
            </a:prstGeom>
            <a:solidFill>
              <a:schemeClr val="accent6">
                <a:lumMod val="40000"/>
                <a:lumOff val="6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chemeClr val="tx1"/>
                  </a:solidFill>
                </a:rPr>
                <a:t>31</a:t>
              </a:r>
            </a:p>
          </p:txBody>
        </p:sp>
        <p:sp>
          <p:nvSpPr>
            <p:cNvPr id="8" name="Rectangle 7"/>
            <p:cNvSpPr/>
            <p:nvPr/>
          </p:nvSpPr>
          <p:spPr>
            <a:xfrm>
              <a:off x="3205985" y="2838073"/>
              <a:ext cx="462783" cy="462784"/>
            </a:xfrm>
            <a:prstGeom prst="rect">
              <a:avLst/>
            </a:prstGeom>
            <a:solidFill>
              <a:schemeClr val="accent6">
                <a:lumMod val="40000"/>
                <a:lumOff val="6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chemeClr val="tx1"/>
                  </a:solidFill>
                </a:rPr>
                <a:t>7</a:t>
              </a:r>
            </a:p>
          </p:txBody>
        </p:sp>
        <p:sp>
          <p:nvSpPr>
            <p:cNvPr id="9" name="Rectangle 8"/>
            <p:cNvSpPr/>
            <p:nvPr/>
          </p:nvSpPr>
          <p:spPr>
            <a:xfrm>
              <a:off x="3668769" y="2838073"/>
              <a:ext cx="462783" cy="462784"/>
            </a:xfrm>
            <a:prstGeom prst="rect">
              <a:avLst/>
            </a:prstGeom>
            <a:solidFill>
              <a:schemeClr val="accent2">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44</a:t>
              </a:r>
              <a:endParaRPr lang="en-US" dirty="0"/>
            </a:p>
          </p:txBody>
        </p:sp>
        <p:sp>
          <p:nvSpPr>
            <p:cNvPr id="10" name="Rectangle 9"/>
            <p:cNvSpPr/>
            <p:nvPr/>
          </p:nvSpPr>
          <p:spPr>
            <a:xfrm>
              <a:off x="2743201" y="3246325"/>
              <a:ext cx="462783" cy="462784"/>
            </a:xfrm>
            <a:prstGeom prst="rect">
              <a:avLst/>
            </a:prstGeom>
            <a:solidFill>
              <a:schemeClr val="accent6">
                <a:lumMod val="40000"/>
                <a:lumOff val="6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65</a:t>
              </a:r>
              <a:endParaRPr lang="en-US" dirty="0"/>
            </a:p>
          </p:txBody>
        </p:sp>
        <p:sp>
          <p:nvSpPr>
            <p:cNvPr id="11" name="Rectangle 10"/>
            <p:cNvSpPr/>
            <p:nvPr/>
          </p:nvSpPr>
          <p:spPr>
            <a:xfrm>
              <a:off x="3205985" y="3246325"/>
              <a:ext cx="462783" cy="462784"/>
            </a:xfrm>
            <a:prstGeom prst="rect">
              <a:avLst/>
            </a:prstGeom>
            <a:solidFill>
              <a:schemeClr val="accent6">
                <a:lumMod val="40000"/>
                <a:lumOff val="6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35</a:t>
              </a:r>
              <a:endParaRPr lang="en-US" dirty="0"/>
            </a:p>
          </p:txBody>
        </p:sp>
        <p:sp>
          <p:nvSpPr>
            <p:cNvPr id="12" name="Rectangle 11"/>
            <p:cNvSpPr/>
            <p:nvPr/>
          </p:nvSpPr>
          <p:spPr>
            <a:xfrm>
              <a:off x="3668769" y="3246325"/>
              <a:ext cx="462783" cy="462784"/>
            </a:xfrm>
            <a:prstGeom prst="rect">
              <a:avLst/>
            </a:prstGeom>
            <a:solidFill>
              <a:schemeClr val="accent2">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40</a:t>
              </a:r>
              <a:endParaRPr lang="en-US" dirty="0"/>
            </a:p>
          </p:txBody>
        </p:sp>
        <p:sp>
          <p:nvSpPr>
            <p:cNvPr id="13" name="Rectangle 12"/>
            <p:cNvSpPr/>
            <p:nvPr/>
          </p:nvSpPr>
          <p:spPr>
            <a:xfrm>
              <a:off x="2743201" y="3707349"/>
              <a:ext cx="462783" cy="462784"/>
            </a:xfrm>
            <a:prstGeom prst="rect">
              <a:avLst/>
            </a:prstGeom>
            <a:solidFill>
              <a:schemeClr val="accent5">
                <a:lumMod val="40000"/>
                <a:lumOff val="6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46</a:t>
              </a:r>
              <a:endParaRPr lang="en-US" dirty="0"/>
            </a:p>
          </p:txBody>
        </p:sp>
        <p:sp>
          <p:nvSpPr>
            <p:cNvPr id="14" name="Rectangle 13"/>
            <p:cNvSpPr/>
            <p:nvPr/>
          </p:nvSpPr>
          <p:spPr>
            <a:xfrm>
              <a:off x="3205985" y="3707349"/>
              <a:ext cx="462783" cy="462784"/>
            </a:xfrm>
            <a:prstGeom prst="rect">
              <a:avLst/>
            </a:prstGeom>
            <a:solidFill>
              <a:schemeClr val="accent5">
                <a:lumMod val="40000"/>
                <a:lumOff val="6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29</a:t>
              </a:r>
              <a:endParaRPr lang="en-US" dirty="0"/>
            </a:p>
          </p:txBody>
        </p:sp>
        <p:sp>
          <p:nvSpPr>
            <p:cNvPr id="15" name="Rectangle 14"/>
            <p:cNvSpPr/>
            <p:nvPr/>
          </p:nvSpPr>
          <p:spPr>
            <a:xfrm>
              <a:off x="3668769" y="3707349"/>
              <a:ext cx="462783" cy="462784"/>
            </a:xfrm>
            <a:prstGeom prst="rect">
              <a:avLst/>
            </a:prstGeom>
            <a:solidFill>
              <a:schemeClr val="accent1">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32</a:t>
              </a:r>
              <a:endParaRPr lang="en-US" dirty="0"/>
            </a:p>
          </p:txBody>
        </p:sp>
        <p:sp>
          <p:nvSpPr>
            <p:cNvPr id="16" name="Rectangle 15"/>
            <p:cNvSpPr/>
            <p:nvPr/>
          </p:nvSpPr>
          <p:spPr>
            <a:xfrm>
              <a:off x="4131552" y="2838073"/>
              <a:ext cx="462783" cy="462784"/>
            </a:xfrm>
            <a:prstGeom prst="rect">
              <a:avLst/>
            </a:prstGeom>
            <a:solidFill>
              <a:schemeClr val="accent2">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33</a:t>
              </a:r>
              <a:endParaRPr lang="en-US" dirty="0"/>
            </a:p>
          </p:txBody>
        </p:sp>
        <p:sp>
          <p:nvSpPr>
            <p:cNvPr id="17" name="Rectangle 16"/>
            <p:cNvSpPr/>
            <p:nvPr/>
          </p:nvSpPr>
          <p:spPr>
            <a:xfrm>
              <a:off x="4131552" y="3246325"/>
              <a:ext cx="462783" cy="462784"/>
            </a:xfrm>
            <a:prstGeom prst="rect">
              <a:avLst/>
            </a:prstGeom>
            <a:solidFill>
              <a:schemeClr val="accent2">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46</a:t>
              </a:r>
              <a:endParaRPr lang="en-US" dirty="0"/>
            </a:p>
          </p:txBody>
        </p:sp>
        <p:sp>
          <p:nvSpPr>
            <p:cNvPr id="18" name="Rectangle 17"/>
            <p:cNvSpPr/>
            <p:nvPr/>
          </p:nvSpPr>
          <p:spPr>
            <a:xfrm>
              <a:off x="4131552" y="3707349"/>
              <a:ext cx="462783" cy="462784"/>
            </a:xfrm>
            <a:prstGeom prst="rect">
              <a:avLst/>
            </a:prstGeom>
            <a:solidFill>
              <a:schemeClr val="accent1">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30</a:t>
              </a:r>
              <a:endParaRPr lang="en-US" dirty="0"/>
            </a:p>
          </p:txBody>
        </p:sp>
        <p:sp>
          <p:nvSpPr>
            <p:cNvPr id="19" name="Rectangle 18"/>
            <p:cNvSpPr/>
            <p:nvPr/>
          </p:nvSpPr>
          <p:spPr>
            <a:xfrm>
              <a:off x="2743200" y="4137901"/>
              <a:ext cx="462783" cy="462784"/>
            </a:xfrm>
            <a:prstGeom prst="rect">
              <a:avLst/>
            </a:prstGeom>
            <a:solidFill>
              <a:schemeClr val="accent5">
                <a:lumMod val="40000"/>
                <a:lumOff val="6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24</a:t>
              </a:r>
              <a:endParaRPr lang="en-US" dirty="0"/>
            </a:p>
          </p:txBody>
        </p:sp>
        <p:sp>
          <p:nvSpPr>
            <p:cNvPr id="20" name="Rectangle 19"/>
            <p:cNvSpPr/>
            <p:nvPr/>
          </p:nvSpPr>
          <p:spPr>
            <a:xfrm>
              <a:off x="3205983" y="4137901"/>
              <a:ext cx="462783" cy="462784"/>
            </a:xfrm>
            <a:prstGeom prst="rect">
              <a:avLst/>
            </a:prstGeom>
            <a:solidFill>
              <a:schemeClr val="accent5">
                <a:lumMod val="40000"/>
                <a:lumOff val="6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49</a:t>
              </a:r>
              <a:endParaRPr lang="en-US" dirty="0"/>
            </a:p>
          </p:txBody>
        </p:sp>
        <p:sp>
          <p:nvSpPr>
            <p:cNvPr id="21" name="Rectangle 20"/>
            <p:cNvSpPr/>
            <p:nvPr/>
          </p:nvSpPr>
          <p:spPr>
            <a:xfrm>
              <a:off x="3668768" y="4137901"/>
              <a:ext cx="462783" cy="462784"/>
            </a:xfrm>
            <a:prstGeom prst="rect">
              <a:avLst/>
            </a:prstGeom>
            <a:solidFill>
              <a:schemeClr val="accent1">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8</a:t>
              </a:r>
              <a:endParaRPr lang="en-US" dirty="0"/>
            </a:p>
          </p:txBody>
        </p:sp>
        <p:sp>
          <p:nvSpPr>
            <p:cNvPr id="22" name="Rectangle 21"/>
            <p:cNvSpPr/>
            <p:nvPr/>
          </p:nvSpPr>
          <p:spPr>
            <a:xfrm>
              <a:off x="4132799" y="4137901"/>
              <a:ext cx="462783" cy="462784"/>
            </a:xfrm>
            <a:prstGeom prst="rect">
              <a:avLst/>
            </a:prstGeom>
            <a:solidFill>
              <a:schemeClr val="accent1">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64</a:t>
              </a:r>
              <a:endParaRPr lang="en-US" dirty="0"/>
            </a:p>
          </p:txBody>
        </p:sp>
      </p:grpSp>
      <p:grpSp>
        <p:nvGrpSpPr>
          <p:cNvPr id="33" name="Group 32"/>
          <p:cNvGrpSpPr/>
          <p:nvPr/>
        </p:nvGrpSpPr>
        <p:grpSpPr>
          <a:xfrm>
            <a:off x="10591735" y="3861716"/>
            <a:ext cx="925567" cy="908115"/>
            <a:chOff x="7390831" y="3230440"/>
            <a:chExt cx="925567" cy="908115"/>
          </a:xfrm>
        </p:grpSpPr>
        <p:sp>
          <p:nvSpPr>
            <p:cNvPr id="29" name="Rectangle 28"/>
            <p:cNvSpPr/>
            <p:nvPr/>
          </p:nvSpPr>
          <p:spPr>
            <a:xfrm>
              <a:off x="7390831" y="3230440"/>
              <a:ext cx="462783" cy="462784"/>
            </a:xfrm>
            <a:prstGeom prst="rect">
              <a:avLst/>
            </a:prstGeom>
            <a:solidFill>
              <a:schemeClr val="accent6">
                <a:lumMod val="40000"/>
                <a:lumOff val="6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a:solidFill>
                    <a:schemeClr val="tx1"/>
                  </a:solidFill>
                </a:rPr>
                <a:t>65</a:t>
              </a:r>
              <a:endParaRPr lang="en-US" dirty="0">
                <a:solidFill>
                  <a:schemeClr val="tx1"/>
                </a:solidFill>
              </a:endParaRPr>
            </a:p>
          </p:txBody>
        </p:sp>
        <p:sp>
          <p:nvSpPr>
            <p:cNvPr id="30" name="Rectangle 29"/>
            <p:cNvSpPr/>
            <p:nvPr/>
          </p:nvSpPr>
          <p:spPr>
            <a:xfrm>
              <a:off x="7853615" y="3230440"/>
              <a:ext cx="462783" cy="462784"/>
            </a:xfrm>
            <a:prstGeom prst="rect">
              <a:avLst/>
            </a:prstGeom>
            <a:solidFill>
              <a:schemeClr val="accent2">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46</a:t>
              </a:r>
            </a:p>
          </p:txBody>
        </p:sp>
        <p:sp>
          <p:nvSpPr>
            <p:cNvPr id="31" name="Rectangle 30"/>
            <p:cNvSpPr/>
            <p:nvPr/>
          </p:nvSpPr>
          <p:spPr>
            <a:xfrm>
              <a:off x="7390831" y="3675771"/>
              <a:ext cx="462783" cy="462784"/>
            </a:xfrm>
            <a:prstGeom prst="rect">
              <a:avLst/>
            </a:prstGeom>
            <a:solidFill>
              <a:schemeClr val="accent5">
                <a:lumMod val="40000"/>
                <a:lumOff val="6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46</a:t>
              </a:r>
            </a:p>
          </p:txBody>
        </p:sp>
        <p:sp>
          <p:nvSpPr>
            <p:cNvPr id="32" name="Rectangle 31"/>
            <p:cNvSpPr/>
            <p:nvPr/>
          </p:nvSpPr>
          <p:spPr>
            <a:xfrm>
              <a:off x="7853615" y="3675771"/>
              <a:ext cx="462783" cy="462784"/>
            </a:xfrm>
            <a:prstGeom prst="rect">
              <a:avLst/>
            </a:prstGeom>
            <a:solidFill>
              <a:schemeClr val="accent1">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64</a:t>
              </a:r>
            </a:p>
          </p:txBody>
        </p:sp>
      </p:grpSp>
      <p:sp>
        <p:nvSpPr>
          <p:cNvPr id="36" name="TextBox 35"/>
          <p:cNvSpPr txBox="1"/>
          <p:nvPr/>
        </p:nvSpPr>
        <p:spPr>
          <a:xfrm>
            <a:off x="2084862" y="1688927"/>
            <a:ext cx="2372894" cy="461665"/>
          </a:xfrm>
          <a:prstGeom prst="rect">
            <a:avLst/>
          </a:prstGeom>
          <a:noFill/>
        </p:spPr>
        <p:txBody>
          <a:bodyPr wrap="none" rtlCol="0">
            <a:spAutoFit/>
          </a:bodyPr>
          <a:lstStyle/>
          <a:p>
            <a:r>
              <a:rPr lang="en-US" sz="2400" dirty="0"/>
              <a:t>Convolution layer</a:t>
            </a:r>
          </a:p>
        </p:txBody>
      </p:sp>
      <p:sp>
        <p:nvSpPr>
          <p:cNvPr id="37" name="TextBox 36"/>
          <p:cNvSpPr txBox="1"/>
          <p:nvPr/>
        </p:nvSpPr>
        <p:spPr>
          <a:xfrm>
            <a:off x="8019722" y="1688927"/>
            <a:ext cx="2943819" cy="461665"/>
          </a:xfrm>
          <a:prstGeom prst="rect">
            <a:avLst/>
          </a:prstGeom>
          <a:noFill/>
        </p:spPr>
        <p:txBody>
          <a:bodyPr wrap="none" rtlCol="0">
            <a:spAutoFit/>
          </a:bodyPr>
          <a:lstStyle/>
          <a:p>
            <a:r>
              <a:rPr lang="en-US" sz="2400" dirty="0"/>
              <a:t>Optional pooling layer</a:t>
            </a:r>
          </a:p>
        </p:txBody>
      </p:sp>
    </p:spTree>
    <p:extLst>
      <p:ext uri="{BB962C8B-B14F-4D97-AF65-F5344CB8AC3E}">
        <p14:creationId xmlns:p14="http://schemas.microsoft.com/office/powerpoint/2010/main" val="36487402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 Example</a:t>
            </a:r>
          </a:p>
        </p:txBody>
      </p:sp>
      <p:grpSp>
        <p:nvGrpSpPr>
          <p:cNvPr id="153" name="Group 152"/>
          <p:cNvGrpSpPr/>
          <p:nvPr/>
        </p:nvGrpSpPr>
        <p:grpSpPr>
          <a:xfrm>
            <a:off x="1331760" y="2590280"/>
            <a:ext cx="1217017" cy="1218474"/>
            <a:chOff x="2998655" y="2192602"/>
            <a:chExt cx="1217017" cy="1218474"/>
          </a:xfrm>
        </p:grpSpPr>
        <p:sp>
          <p:nvSpPr>
            <p:cNvPr id="4" name="Rectangle 3"/>
            <p:cNvSpPr/>
            <p:nvPr/>
          </p:nvSpPr>
          <p:spPr>
            <a:xfrm>
              <a:off x="2998655" y="2192602"/>
              <a:ext cx="405672" cy="405672"/>
            </a:xfrm>
            <a:prstGeom prst="rect">
              <a:avLst/>
            </a:prstGeom>
            <a:solidFill>
              <a:schemeClr val="tx2">
                <a:lumMod val="10000"/>
                <a:lumOff val="90000"/>
              </a:scheme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1</a:t>
              </a:r>
            </a:p>
          </p:txBody>
        </p:sp>
        <p:sp>
          <p:nvSpPr>
            <p:cNvPr id="5" name="Rectangle 4"/>
            <p:cNvSpPr/>
            <p:nvPr/>
          </p:nvSpPr>
          <p:spPr>
            <a:xfrm>
              <a:off x="3404327" y="2192602"/>
              <a:ext cx="405672" cy="405672"/>
            </a:xfrm>
            <a:prstGeom prst="rect">
              <a:avLst/>
            </a:prstGeom>
            <a:solidFill>
              <a:schemeClr val="tx2">
                <a:lumMod val="10000"/>
                <a:lumOff val="90000"/>
              </a:scheme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2</a:t>
              </a:r>
            </a:p>
          </p:txBody>
        </p:sp>
        <p:sp>
          <p:nvSpPr>
            <p:cNvPr id="6" name="Rectangle 5"/>
            <p:cNvSpPr/>
            <p:nvPr/>
          </p:nvSpPr>
          <p:spPr>
            <a:xfrm>
              <a:off x="3810000" y="2192602"/>
              <a:ext cx="405672" cy="405672"/>
            </a:xfrm>
            <a:prstGeom prst="rect">
              <a:avLst/>
            </a:prstGeom>
            <a:solidFill>
              <a:schemeClr val="tx2">
                <a:lumMod val="10000"/>
                <a:lumOff val="90000"/>
              </a:scheme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3</a:t>
              </a:r>
            </a:p>
          </p:txBody>
        </p:sp>
        <p:sp>
          <p:nvSpPr>
            <p:cNvPr id="7" name="Rectangle 6"/>
            <p:cNvSpPr/>
            <p:nvPr/>
          </p:nvSpPr>
          <p:spPr>
            <a:xfrm>
              <a:off x="2998655" y="2601274"/>
              <a:ext cx="405672" cy="405672"/>
            </a:xfrm>
            <a:prstGeom prst="rect">
              <a:avLst/>
            </a:prstGeom>
            <a:solidFill>
              <a:schemeClr val="tx2">
                <a:lumMod val="10000"/>
                <a:lumOff val="90000"/>
              </a:scheme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-2</a:t>
              </a:r>
            </a:p>
          </p:txBody>
        </p:sp>
        <p:sp>
          <p:nvSpPr>
            <p:cNvPr id="8" name="Rectangle 7"/>
            <p:cNvSpPr/>
            <p:nvPr/>
          </p:nvSpPr>
          <p:spPr>
            <a:xfrm>
              <a:off x="3404327" y="2601274"/>
              <a:ext cx="405672" cy="405672"/>
            </a:xfrm>
            <a:prstGeom prst="rect">
              <a:avLst/>
            </a:prstGeom>
            <a:solidFill>
              <a:schemeClr val="tx2">
                <a:lumMod val="10000"/>
                <a:lumOff val="90000"/>
              </a:scheme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0</a:t>
              </a:r>
            </a:p>
          </p:txBody>
        </p:sp>
        <p:sp>
          <p:nvSpPr>
            <p:cNvPr id="9" name="Rectangle 8"/>
            <p:cNvSpPr/>
            <p:nvPr/>
          </p:nvSpPr>
          <p:spPr>
            <a:xfrm>
              <a:off x="3810000" y="2601274"/>
              <a:ext cx="405672" cy="405672"/>
            </a:xfrm>
            <a:prstGeom prst="rect">
              <a:avLst/>
            </a:prstGeom>
            <a:solidFill>
              <a:schemeClr val="tx2">
                <a:lumMod val="10000"/>
                <a:lumOff val="90000"/>
              </a:scheme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-1</a:t>
              </a:r>
            </a:p>
          </p:txBody>
        </p:sp>
        <p:sp>
          <p:nvSpPr>
            <p:cNvPr id="10" name="Rectangle 9"/>
            <p:cNvSpPr/>
            <p:nvPr/>
          </p:nvSpPr>
          <p:spPr>
            <a:xfrm>
              <a:off x="2998655" y="3005404"/>
              <a:ext cx="405672" cy="405672"/>
            </a:xfrm>
            <a:prstGeom prst="rect">
              <a:avLst/>
            </a:prstGeom>
            <a:solidFill>
              <a:schemeClr val="tx2">
                <a:lumMod val="10000"/>
                <a:lumOff val="90000"/>
              </a:scheme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5</a:t>
              </a:r>
            </a:p>
          </p:txBody>
        </p:sp>
        <p:sp>
          <p:nvSpPr>
            <p:cNvPr id="11" name="Rectangle 10"/>
            <p:cNvSpPr/>
            <p:nvPr/>
          </p:nvSpPr>
          <p:spPr>
            <a:xfrm>
              <a:off x="3404327" y="3005404"/>
              <a:ext cx="405672" cy="405672"/>
            </a:xfrm>
            <a:prstGeom prst="rect">
              <a:avLst/>
            </a:prstGeom>
            <a:solidFill>
              <a:schemeClr val="tx2">
                <a:lumMod val="10000"/>
                <a:lumOff val="90000"/>
              </a:scheme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-2</a:t>
              </a:r>
            </a:p>
          </p:txBody>
        </p:sp>
        <p:sp>
          <p:nvSpPr>
            <p:cNvPr id="12" name="Rectangle 11"/>
            <p:cNvSpPr/>
            <p:nvPr/>
          </p:nvSpPr>
          <p:spPr>
            <a:xfrm>
              <a:off x="3810000" y="3005404"/>
              <a:ext cx="405672" cy="405672"/>
            </a:xfrm>
            <a:prstGeom prst="rect">
              <a:avLst/>
            </a:prstGeom>
            <a:solidFill>
              <a:schemeClr val="tx2">
                <a:lumMod val="10000"/>
                <a:lumOff val="90000"/>
              </a:scheme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4</a:t>
              </a:r>
            </a:p>
          </p:txBody>
        </p:sp>
      </p:grpSp>
      <p:sp>
        <p:nvSpPr>
          <p:cNvPr id="59" name="Content Placeholder 2"/>
          <p:cNvSpPr txBox="1">
            <a:spLocks/>
          </p:cNvSpPr>
          <p:nvPr/>
        </p:nvSpPr>
        <p:spPr>
          <a:xfrm>
            <a:off x="7663649" y="4689783"/>
            <a:ext cx="3477693" cy="192868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Helvetica" charset="0"/>
                <a:ea typeface="Helvetica" charset="0"/>
                <a:cs typeface="Helvetica"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Helvetica" charset="0"/>
                <a:ea typeface="Helvetica" charset="0"/>
                <a:cs typeface="Helvetica"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00000"/>
              </a:buClr>
              <a:buNone/>
            </a:pPr>
            <a:r>
              <a:rPr lang="en-US" sz="2000" dirty="0"/>
              <a:t>Channel partial sum[0][0] = </a:t>
            </a:r>
          </a:p>
          <a:p>
            <a:pPr marL="0" indent="0">
              <a:buClr>
                <a:srgbClr val="000000"/>
              </a:buClr>
              <a:buNone/>
            </a:pPr>
            <a:r>
              <a:rPr lang="en-US" sz="2000" dirty="0"/>
              <a:t>   1 x 0     + 2 x 1     + 3 x 0</a:t>
            </a:r>
          </a:p>
          <a:p>
            <a:pPr marL="0" indent="0">
              <a:buClr>
                <a:srgbClr val="000000"/>
              </a:buClr>
              <a:buNone/>
            </a:pPr>
            <a:r>
              <a:rPr lang="en-US" sz="2000" dirty="0"/>
              <a:t>+ (-2) x 2 + 0 x 4     + (-1) x 3</a:t>
            </a:r>
          </a:p>
          <a:p>
            <a:pPr marL="0" indent="0">
              <a:buClr>
                <a:srgbClr val="000000"/>
              </a:buClr>
              <a:buNone/>
            </a:pPr>
            <a:r>
              <a:rPr lang="en-US" sz="2000" dirty="0"/>
              <a:t>+ 5 x 5     + (-2) x 2 + 4 x 7</a:t>
            </a:r>
          </a:p>
          <a:p>
            <a:pPr marL="0" indent="0">
              <a:buClr>
                <a:srgbClr val="000000"/>
              </a:buClr>
              <a:buNone/>
            </a:pPr>
            <a:r>
              <a:rPr lang="en-US" sz="2000" dirty="0"/>
              <a:t>= 44</a:t>
            </a:r>
          </a:p>
        </p:txBody>
      </p:sp>
      <p:grpSp>
        <p:nvGrpSpPr>
          <p:cNvPr id="155" name="Group 154"/>
          <p:cNvGrpSpPr/>
          <p:nvPr/>
        </p:nvGrpSpPr>
        <p:grpSpPr>
          <a:xfrm>
            <a:off x="8272405" y="2590280"/>
            <a:ext cx="1852382" cy="1813414"/>
            <a:chOff x="7423260" y="4321847"/>
            <a:chExt cx="1852382" cy="1813414"/>
          </a:xfrm>
        </p:grpSpPr>
        <p:sp>
          <p:nvSpPr>
            <p:cNvPr id="61" name="Rectangle 60"/>
            <p:cNvSpPr/>
            <p:nvPr/>
          </p:nvSpPr>
          <p:spPr>
            <a:xfrm>
              <a:off x="7423261" y="4321847"/>
              <a:ext cx="462783" cy="462784"/>
            </a:xfrm>
            <a:prstGeom prst="rect">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rgbClr val="FF0000"/>
                  </a:solidFill>
                </a:rPr>
                <a:t>44</a:t>
              </a:r>
            </a:p>
          </p:txBody>
        </p:sp>
        <p:sp>
          <p:nvSpPr>
            <p:cNvPr id="62" name="Rectangle 61"/>
            <p:cNvSpPr/>
            <p:nvPr/>
          </p:nvSpPr>
          <p:spPr>
            <a:xfrm>
              <a:off x="7886045" y="4321847"/>
              <a:ext cx="462783" cy="462784"/>
            </a:xfrm>
            <a:prstGeom prst="rect">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3" name="Rectangle 62"/>
            <p:cNvSpPr/>
            <p:nvPr/>
          </p:nvSpPr>
          <p:spPr>
            <a:xfrm>
              <a:off x="8348829" y="4321847"/>
              <a:ext cx="462783" cy="462784"/>
            </a:xfrm>
            <a:prstGeom prst="rect">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4" name="Rectangle 63"/>
            <p:cNvSpPr/>
            <p:nvPr/>
          </p:nvSpPr>
          <p:spPr>
            <a:xfrm>
              <a:off x="7423261" y="4780901"/>
              <a:ext cx="462783" cy="462784"/>
            </a:xfrm>
            <a:prstGeom prst="rect">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5" name="Rectangle 64"/>
            <p:cNvSpPr/>
            <p:nvPr/>
          </p:nvSpPr>
          <p:spPr>
            <a:xfrm>
              <a:off x="7886045" y="4780901"/>
              <a:ext cx="462783" cy="462784"/>
            </a:xfrm>
            <a:prstGeom prst="rect">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6" name="Rectangle 65"/>
            <p:cNvSpPr/>
            <p:nvPr/>
          </p:nvSpPr>
          <p:spPr>
            <a:xfrm>
              <a:off x="8348829" y="4780901"/>
              <a:ext cx="462783" cy="462784"/>
            </a:xfrm>
            <a:prstGeom prst="rect">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7" name="Rectangle 66"/>
            <p:cNvSpPr/>
            <p:nvPr/>
          </p:nvSpPr>
          <p:spPr>
            <a:xfrm>
              <a:off x="7423261" y="5241925"/>
              <a:ext cx="462783" cy="462784"/>
            </a:xfrm>
            <a:prstGeom prst="rect">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8" name="Rectangle 67"/>
            <p:cNvSpPr/>
            <p:nvPr/>
          </p:nvSpPr>
          <p:spPr>
            <a:xfrm>
              <a:off x="7886045" y="5241925"/>
              <a:ext cx="462783" cy="462784"/>
            </a:xfrm>
            <a:prstGeom prst="rect">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9" name="Rectangle 68"/>
            <p:cNvSpPr/>
            <p:nvPr/>
          </p:nvSpPr>
          <p:spPr>
            <a:xfrm>
              <a:off x="8348829" y="5241925"/>
              <a:ext cx="462783" cy="462784"/>
            </a:xfrm>
            <a:prstGeom prst="rect">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0" name="Rectangle 69"/>
            <p:cNvSpPr/>
            <p:nvPr/>
          </p:nvSpPr>
          <p:spPr>
            <a:xfrm>
              <a:off x="8811612" y="4321847"/>
              <a:ext cx="462783" cy="462784"/>
            </a:xfrm>
            <a:prstGeom prst="rect">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71" name="Rectangle 70"/>
            <p:cNvSpPr/>
            <p:nvPr/>
          </p:nvSpPr>
          <p:spPr>
            <a:xfrm>
              <a:off x="8811612" y="4780901"/>
              <a:ext cx="462783" cy="462784"/>
            </a:xfrm>
            <a:prstGeom prst="rect">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2" name="Rectangle 71"/>
            <p:cNvSpPr/>
            <p:nvPr/>
          </p:nvSpPr>
          <p:spPr>
            <a:xfrm>
              <a:off x="8811612" y="5241925"/>
              <a:ext cx="462783" cy="462784"/>
            </a:xfrm>
            <a:prstGeom prst="rect">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3" name="Rectangle 72"/>
            <p:cNvSpPr/>
            <p:nvPr/>
          </p:nvSpPr>
          <p:spPr>
            <a:xfrm>
              <a:off x="7423260" y="5672477"/>
              <a:ext cx="462783" cy="462784"/>
            </a:xfrm>
            <a:prstGeom prst="rect">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74" name="Rectangle 73"/>
            <p:cNvSpPr/>
            <p:nvPr/>
          </p:nvSpPr>
          <p:spPr>
            <a:xfrm>
              <a:off x="7886043" y="5672477"/>
              <a:ext cx="462783" cy="462784"/>
            </a:xfrm>
            <a:prstGeom prst="rect">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5" name="Rectangle 74"/>
            <p:cNvSpPr/>
            <p:nvPr/>
          </p:nvSpPr>
          <p:spPr>
            <a:xfrm>
              <a:off x="8348828" y="5672477"/>
              <a:ext cx="462783" cy="462784"/>
            </a:xfrm>
            <a:prstGeom prst="rect">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6" name="Rectangle 75"/>
            <p:cNvSpPr/>
            <p:nvPr/>
          </p:nvSpPr>
          <p:spPr>
            <a:xfrm>
              <a:off x="8812859" y="5672477"/>
              <a:ext cx="462783" cy="462784"/>
            </a:xfrm>
            <a:prstGeom prst="rect">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grpSp>
        <p:nvGrpSpPr>
          <p:cNvPr id="154" name="Group 153"/>
          <p:cNvGrpSpPr/>
          <p:nvPr/>
        </p:nvGrpSpPr>
        <p:grpSpPr>
          <a:xfrm>
            <a:off x="4313325" y="2590348"/>
            <a:ext cx="2435127" cy="2427743"/>
            <a:chOff x="7133528" y="1526970"/>
            <a:chExt cx="2435127" cy="2427743"/>
          </a:xfrm>
        </p:grpSpPr>
        <p:sp>
          <p:nvSpPr>
            <p:cNvPr id="91" name="Rectangle 90"/>
            <p:cNvSpPr/>
            <p:nvPr/>
          </p:nvSpPr>
          <p:spPr>
            <a:xfrm>
              <a:off x="7133529" y="1526970"/>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0</a:t>
              </a:r>
            </a:p>
          </p:txBody>
        </p:sp>
        <p:sp>
          <p:nvSpPr>
            <p:cNvPr id="92" name="Rectangle 91"/>
            <p:cNvSpPr/>
            <p:nvPr/>
          </p:nvSpPr>
          <p:spPr>
            <a:xfrm>
              <a:off x="7539201" y="1526970"/>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1</a:t>
              </a:r>
            </a:p>
          </p:txBody>
        </p:sp>
        <p:sp>
          <p:nvSpPr>
            <p:cNvPr id="93" name="Rectangle 92"/>
            <p:cNvSpPr/>
            <p:nvPr/>
          </p:nvSpPr>
          <p:spPr>
            <a:xfrm>
              <a:off x="7944874" y="1526970"/>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0</a:t>
              </a:r>
            </a:p>
          </p:txBody>
        </p:sp>
        <p:sp>
          <p:nvSpPr>
            <p:cNvPr id="94" name="Rectangle 93"/>
            <p:cNvSpPr/>
            <p:nvPr/>
          </p:nvSpPr>
          <p:spPr>
            <a:xfrm>
              <a:off x="7133529" y="1929290"/>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2</a:t>
              </a:r>
            </a:p>
          </p:txBody>
        </p:sp>
        <p:sp>
          <p:nvSpPr>
            <p:cNvPr id="95" name="Rectangle 94"/>
            <p:cNvSpPr/>
            <p:nvPr/>
          </p:nvSpPr>
          <p:spPr>
            <a:xfrm>
              <a:off x="7539201" y="1929290"/>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4</a:t>
              </a:r>
            </a:p>
          </p:txBody>
        </p:sp>
        <p:sp>
          <p:nvSpPr>
            <p:cNvPr id="96" name="Rectangle 95"/>
            <p:cNvSpPr/>
            <p:nvPr/>
          </p:nvSpPr>
          <p:spPr>
            <a:xfrm>
              <a:off x="7944874" y="1929290"/>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3</a:t>
              </a:r>
            </a:p>
          </p:txBody>
        </p:sp>
        <p:sp>
          <p:nvSpPr>
            <p:cNvPr id="97" name="Rectangle 96"/>
            <p:cNvSpPr/>
            <p:nvPr/>
          </p:nvSpPr>
          <p:spPr>
            <a:xfrm>
              <a:off x="7133529" y="2333420"/>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5</a:t>
              </a:r>
            </a:p>
          </p:txBody>
        </p:sp>
        <p:sp>
          <p:nvSpPr>
            <p:cNvPr id="98" name="Rectangle 97"/>
            <p:cNvSpPr/>
            <p:nvPr/>
          </p:nvSpPr>
          <p:spPr>
            <a:xfrm>
              <a:off x="7539201" y="2333420"/>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2</a:t>
              </a:r>
            </a:p>
          </p:txBody>
        </p:sp>
        <p:sp>
          <p:nvSpPr>
            <p:cNvPr id="99" name="Rectangle 98"/>
            <p:cNvSpPr/>
            <p:nvPr/>
          </p:nvSpPr>
          <p:spPr>
            <a:xfrm>
              <a:off x="7944874" y="2333420"/>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7</a:t>
              </a:r>
            </a:p>
          </p:txBody>
        </p:sp>
        <p:sp>
          <p:nvSpPr>
            <p:cNvPr id="100" name="Rectangle 99"/>
            <p:cNvSpPr/>
            <p:nvPr/>
          </p:nvSpPr>
          <p:spPr>
            <a:xfrm>
              <a:off x="8350545" y="1526970"/>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1</a:t>
              </a:r>
            </a:p>
          </p:txBody>
        </p:sp>
        <p:sp>
          <p:nvSpPr>
            <p:cNvPr id="101" name="Rectangle 100"/>
            <p:cNvSpPr/>
            <p:nvPr/>
          </p:nvSpPr>
          <p:spPr>
            <a:xfrm>
              <a:off x="8756217" y="1526970"/>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0</a:t>
              </a:r>
            </a:p>
          </p:txBody>
        </p:sp>
        <p:sp>
          <p:nvSpPr>
            <p:cNvPr id="102" name="Rectangle 101"/>
            <p:cNvSpPr/>
            <p:nvPr/>
          </p:nvSpPr>
          <p:spPr>
            <a:xfrm>
              <a:off x="9161890" y="1526970"/>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1</a:t>
              </a:r>
            </a:p>
          </p:txBody>
        </p:sp>
        <p:sp>
          <p:nvSpPr>
            <p:cNvPr id="103" name="Rectangle 102"/>
            <p:cNvSpPr/>
            <p:nvPr/>
          </p:nvSpPr>
          <p:spPr>
            <a:xfrm>
              <a:off x="8350545" y="1929290"/>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1</a:t>
              </a:r>
            </a:p>
          </p:txBody>
        </p:sp>
        <p:sp>
          <p:nvSpPr>
            <p:cNvPr id="104" name="Rectangle 103"/>
            <p:cNvSpPr/>
            <p:nvPr/>
          </p:nvSpPr>
          <p:spPr>
            <a:xfrm>
              <a:off x="8756217" y="1929290"/>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0</a:t>
              </a:r>
            </a:p>
          </p:txBody>
        </p:sp>
        <p:sp>
          <p:nvSpPr>
            <p:cNvPr id="105" name="Rectangle 104"/>
            <p:cNvSpPr/>
            <p:nvPr/>
          </p:nvSpPr>
          <p:spPr>
            <a:xfrm>
              <a:off x="9161890" y="1929290"/>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0</a:t>
              </a:r>
            </a:p>
          </p:txBody>
        </p:sp>
        <p:sp>
          <p:nvSpPr>
            <p:cNvPr id="106" name="Rectangle 105"/>
            <p:cNvSpPr/>
            <p:nvPr/>
          </p:nvSpPr>
          <p:spPr>
            <a:xfrm>
              <a:off x="8350545" y="2333420"/>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2</a:t>
              </a:r>
            </a:p>
          </p:txBody>
        </p:sp>
        <p:sp>
          <p:nvSpPr>
            <p:cNvPr id="107" name="Rectangle 106"/>
            <p:cNvSpPr/>
            <p:nvPr/>
          </p:nvSpPr>
          <p:spPr>
            <a:xfrm>
              <a:off x="8756217" y="2333420"/>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1</a:t>
              </a:r>
            </a:p>
          </p:txBody>
        </p:sp>
        <p:sp>
          <p:nvSpPr>
            <p:cNvPr id="108" name="Rectangle 107"/>
            <p:cNvSpPr/>
            <p:nvPr/>
          </p:nvSpPr>
          <p:spPr>
            <a:xfrm>
              <a:off x="9161890" y="2333420"/>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5</a:t>
              </a:r>
            </a:p>
          </p:txBody>
        </p:sp>
        <p:sp>
          <p:nvSpPr>
            <p:cNvPr id="109" name="Rectangle 108"/>
            <p:cNvSpPr/>
            <p:nvPr/>
          </p:nvSpPr>
          <p:spPr>
            <a:xfrm>
              <a:off x="7133528" y="2736239"/>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4</a:t>
              </a:r>
            </a:p>
          </p:txBody>
        </p:sp>
        <p:sp>
          <p:nvSpPr>
            <p:cNvPr id="110" name="Rectangle 109"/>
            <p:cNvSpPr/>
            <p:nvPr/>
          </p:nvSpPr>
          <p:spPr>
            <a:xfrm>
              <a:off x="7539200" y="2736239"/>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1</a:t>
              </a:r>
            </a:p>
          </p:txBody>
        </p:sp>
        <p:sp>
          <p:nvSpPr>
            <p:cNvPr id="111" name="Rectangle 110"/>
            <p:cNvSpPr/>
            <p:nvPr/>
          </p:nvSpPr>
          <p:spPr>
            <a:xfrm>
              <a:off x="7944873" y="2736239"/>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8</a:t>
              </a:r>
            </a:p>
          </p:txBody>
        </p:sp>
        <p:sp>
          <p:nvSpPr>
            <p:cNvPr id="112" name="Rectangle 111"/>
            <p:cNvSpPr/>
            <p:nvPr/>
          </p:nvSpPr>
          <p:spPr>
            <a:xfrm>
              <a:off x="7133528" y="3144911"/>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5</a:t>
              </a:r>
            </a:p>
          </p:txBody>
        </p:sp>
        <p:sp>
          <p:nvSpPr>
            <p:cNvPr id="113" name="Rectangle 112"/>
            <p:cNvSpPr/>
            <p:nvPr/>
          </p:nvSpPr>
          <p:spPr>
            <a:xfrm>
              <a:off x="7539200" y="3144911"/>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t>0</a:t>
              </a:r>
            </a:p>
          </p:txBody>
        </p:sp>
        <p:sp>
          <p:nvSpPr>
            <p:cNvPr id="114" name="Rectangle 113"/>
            <p:cNvSpPr/>
            <p:nvPr/>
          </p:nvSpPr>
          <p:spPr>
            <a:xfrm>
              <a:off x="7944873" y="3144911"/>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1</a:t>
              </a:r>
            </a:p>
          </p:txBody>
        </p:sp>
        <p:sp>
          <p:nvSpPr>
            <p:cNvPr id="115" name="Rectangle 114"/>
            <p:cNvSpPr/>
            <p:nvPr/>
          </p:nvSpPr>
          <p:spPr>
            <a:xfrm>
              <a:off x="7133528" y="3549041"/>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0</a:t>
              </a:r>
            </a:p>
          </p:txBody>
        </p:sp>
        <p:sp>
          <p:nvSpPr>
            <p:cNvPr id="116" name="Rectangle 115"/>
            <p:cNvSpPr/>
            <p:nvPr/>
          </p:nvSpPr>
          <p:spPr>
            <a:xfrm>
              <a:off x="7539200" y="3549041"/>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0</a:t>
              </a:r>
            </a:p>
          </p:txBody>
        </p:sp>
        <p:sp>
          <p:nvSpPr>
            <p:cNvPr id="117" name="Rectangle 116"/>
            <p:cNvSpPr/>
            <p:nvPr/>
          </p:nvSpPr>
          <p:spPr>
            <a:xfrm>
              <a:off x="7944873" y="3549041"/>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0</a:t>
              </a:r>
            </a:p>
          </p:txBody>
        </p:sp>
        <p:sp>
          <p:nvSpPr>
            <p:cNvPr id="118" name="Rectangle 117"/>
            <p:cNvSpPr/>
            <p:nvPr/>
          </p:nvSpPr>
          <p:spPr>
            <a:xfrm>
              <a:off x="8351638" y="2736239"/>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4</a:t>
              </a:r>
            </a:p>
          </p:txBody>
        </p:sp>
        <p:sp>
          <p:nvSpPr>
            <p:cNvPr id="119" name="Rectangle 118"/>
            <p:cNvSpPr/>
            <p:nvPr/>
          </p:nvSpPr>
          <p:spPr>
            <a:xfrm>
              <a:off x="8757310" y="2736239"/>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2</a:t>
              </a:r>
            </a:p>
          </p:txBody>
        </p:sp>
        <p:sp>
          <p:nvSpPr>
            <p:cNvPr id="120" name="Rectangle 119"/>
            <p:cNvSpPr/>
            <p:nvPr/>
          </p:nvSpPr>
          <p:spPr>
            <a:xfrm>
              <a:off x="9162983" y="2736239"/>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8</a:t>
              </a:r>
            </a:p>
          </p:txBody>
        </p:sp>
        <p:sp>
          <p:nvSpPr>
            <p:cNvPr id="121" name="Rectangle 120"/>
            <p:cNvSpPr/>
            <p:nvPr/>
          </p:nvSpPr>
          <p:spPr>
            <a:xfrm>
              <a:off x="8351638" y="3144911"/>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5</a:t>
              </a:r>
            </a:p>
          </p:txBody>
        </p:sp>
        <p:sp>
          <p:nvSpPr>
            <p:cNvPr id="122" name="Rectangle 121"/>
            <p:cNvSpPr/>
            <p:nvPr/>
          </p:nvSpPr>
          <p:spPr>
            <a:xfrm>
              <a:off x="8757310" y="3144911"/>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8</a:t>
              </a:r>
            </a:p>
          </p:txBody>
        </p:sp>
        <p:sp>
          <p:nvSpPr>
            <p:cNvPr id="123" name="Rectangle 122"/>
            <p:cNvSpPr/>
            <p:nvPr/>
          </p:nvSpPr>
          <p:spPr>
            <a:xfrm>
              <a:off x="9162983" y="3144911"/>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3</a:t>
              </a:r>
            </a:p>
          </p:txBody>
        </p:sp>
        <p:sp>
          <p:nvSpPr>
            <p:cNvPr id="124" name="Rectangle 123"/>
            <p:cNvSpPr/>
            <p:nvPr/>
          </p:nvSpPr>
          <p:spPr>
            <a:xfrm>
              <a:off x="8351638" y="3549041"/>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5</a:t>
              </a:r>
            </a:p>
          </p:txBody>
        </p:sp>
        <p:sp>
          <p:nvSpPr>
            <p:cNvPr id="125" name="Rectangle 124"/>
            <p:cNvSpPr/>
            <p:nvPr/>
          </p:nvSpPr>
          <p:spPr>
            <a:xfrm>
              <a:off x="8757310" y="3549041"/>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2</a:t>
              </a:r>
            </a:p>
          </p:txBody>
        </p:sp>
        <p:sp>
          <p:nvSpPr>
            <p:cNvPr id="126" name="Rectangle 125"/>
            <p:cNvSpPr/>
            <p:nvPr/>
          </p:nvSpPr>
          <p:spPr>
            <a:xfrm>
              <a:off x="9162983" y="3549041"/>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6</a:t>
              </a:r>
            </a:p>
          </p:txBody>
        </p:sp>
      </p:grpSp>
      <p:grpSp>
        <p:nvGrpSpPr>
          <p:cNvPr id="127" name="Group 126"/>
          <p:cNvGrpSpPr/>
          <p:nvPr/>
        </p:nvGrpSpPr>
        <p:grpSpPr>
          <a:xfrm>
            <a:off x="4312778" y="2583519"/>
            <a:ext cx="1217017" cy="1212122"/>
            <a:chOff x="5857775" y="1924895"/>
            <a:chExt cx="1217017" cy="1212122"/>
          </a:xfrm>
        </p:grpSpPr>
        <p:sp>
          <p:nvSpPr>
            <p:cNvPr id="128" name="Rectangle 127"/>
            <p:cNvSpPr/>
            <p:nvPr/>
          </p:nvSpPr>
          <p:spPr>
            <a:xfrm>
              <a:off x="5857775" y="1924895"/>
              <a:ext cx="405672" cy="405672"/>
            </a:xfrm>
            <a:prstGeom prst="rect">
              <a:avLst/>
            </a:prstGeom>
            <a:solidFill>
              <a:srgbClr val="D6E3FF">
                <a:alpha val="43922"/>
              </a:srgb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29" name="Rectangle 128"/>
            <p:cNvSpPr/>
            <p:nvPr/>
          </p:nvSpPr>
          <p:spPr>
            <a:xfrm>
              <a:off x="6263447" y="1924895"/>
              <a:ext cx="405672" cy="405672"/>
            </a:xfrm>
            <a:prstGeom prst="rect">
              <a:avLst/>
            </a:prstGeom>
            <a:solidFill>
              <a:srgbClr val="D6E3FF">
                <a:alpha val="43922"/>
              </a:srgb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0" name="Rectangle 129"/>
            <p:cNvSpPr/>
            <p:nvPr/>
          </p:nvSpPr>
          <p:spPr>
            <a:xfrm>
              <a:off x="6669120" y="1924895"/>
              <a:ext cx="405672" cy="405672"/>
            </a:xfrm>
            <a:prstGeom prst="rect">
              <a:avLst/>
            </a:prstGeom>
            <a:solidFill>
              <a:srgbClr val="D6E3FF">
                <a:alpha val="43922"/>
              </a:srgb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1" name="Rectangle 130"/>
            <p:cNvSpPr/>
            <p:nvPr/>
          </p:nvSpPr>
          <p:spPr>
            <a:xfrm>
              <a:off x="5857775" y="2327215"/>
              <a:ext cx="405672" cy="405672"/>
            </a:xfrm>
            <a:prstGeom prst="rect">
              <a:avLst/>
            </a:prstGeom>
            <a:solidFill>
              <a:srgbClr val="D6E3FF">
                <a:alpha val="43922"/>
              </a:srgb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2" name="Rectangle 131"/>
            <p:cNvSpPr/>
            <p:nvPr/>
          </p:nvSpPr>
          <p:spPr>
            <a:xfrm>
              <a:off x="6263447" y="2327215"/>
              <a:ext cx="405672" cy="405672"/>
            </a:xfrm>
            <a:prstGeom prst="rect">
              <a:avLst/>
            </a:prstGeom>
            <a:solidFill>
              <a:srgbClr val="D6E3FF">
                <a:alpha val="43922"/>
              </a:srgb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3" name="Rectangle 132"/>
            <p:cNvSpPr/>
            <p:nvPr/>
          </p:nvSpPr>
          <p:spPr>
            <a:xfrm>
              <a:off x="6669120" y="2327215"/>
              <a:ext cx="405672" cy="405672"/>
            </a:xfrm>
            <a:prstGeom prst="rect">
              <a:avLst/>
            </a:prstGeom>
            <a:solidFill>
              <a:srgbClr val="D6E3FF">
                <a:alpha val="43922"/>
              </a:srgb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4" name="Rectangle 133"/>
            <p:cNvSpPr/>
            <p:nvPr/>
          </p:nvSpPr>
          <p:spPr>
            <a:xfrm>
              <a:off x="5857775" y="2731345"/>
              <a:ext cx="405672" cy="405672"/>
            </a:xfrm>
            <a:prstGeom prst="rect">
              <a:avLst/>
            </a:prstGeom>
            <a:solidFill>
              <a:srgbClr val="D6E3FF">
                <a:alpha val="43922"/>
              </a:srgb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5" name="Rectangle 134"/>
            <p:cNvSpPr/>
            <p:nvPr/>
          </p:nvSpPr>
          <p:spPr>
            <a:xfrm>
              <a:off x="6263447" y="2731345"/>
              <a:ext cx="405672" cy="405672"/>
            </a:xfrm>
            <a:prstGeom prst="rect">
              <a:avLst/>
            </a:prstGeom>
            <a:solidFill>
              <a:srgbClr val="D6E3FF">
                <a:alpha val="43922"/>
              </a:srgb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6" name="Rectangle 135"/>
            <p:cNvSpPr/>
            <p:nvPr/>
          </p:nvSpPr>
          <p:spPr>
            <a:xfrm>
              <a:off x="6669120" y="2731345"/>
              <a:ext cx="405672" cy="405672"/>
            </a:xfrm>
            <a:prstGeom prst="rect">
              <a:avLst/>
            </a:prstGeom>
            <a:solidFill>
              <a:srgbClr val="D6E3FF">
                <a:alpha val="43922"/>
              </a:srgb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38" name="Content Placeholder 2"/>
          <p:cNvSpPr txBox="1">
            <a:spLocks/>
          </p:cNvSpPr>
          <p:nvPr/>
        </p:nvSpPr>
        <p:spPr>
          <a:xfrm>
            <a:off x="7663649" y="4689783"/>
            <a:ext cx="3477693" cy="192868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Helvetica" charset="0"/>
                <a:ea typeface="Helvetica" charset="0"/>
                <a:cs typeface="Helvetica"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Helvetica" charset="0"/>
                <a:ea typeface="Helvetica" charset="0"/>
                <a:cs typeface="Helvetica"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00000"/>
              </a:buClr>
              <a:buNone/>
            </a:pPr>
            <a:r>
              <a:rPr lang="en-US" sz="2000" dirty="0"/>
              <a:t>Channel partial sum[0][0] = </a:t>
            </a:r>
          </a:p>
          <a:p>
            <a:pPr marL="0" indent="0">
              <a:buClr>
                <a:srgbClr val="000000"/>
              </a:buClr>
              <a:buNone/>
            </a:pPr>
            <a:r>
              <a:rPr lang="en-US" sz="2000" dirty="0"/>
              <a:t>   1 x 0     + 2 x 1     + 3 x 0</a:t>
            </a:r>
          </a:p>
          <a:p>
            <a:pPr marL="0" indent="0">
              <a:buClr>
                <a:srgbClr val="000000"/>
              </a:buClr>
              <a:buNone/>
            </a:pPr>
            <a:r>
              <a:rPr lang="en-US" sz="2000" dirty="0"/>
              <a:t>+ (-2) x 2 + 0 x 4     + (-1) x 3</a:t>
            </a:r>
          </a:p>
          <a:p>
            <a:pPr marL="0" indent="0">
              <a:buClr>
                <a:srgbClr val="000000"/>
              </a:buClr>
              <a:buNone/>
            </a:pPr>
            <a:r>
              <a:rPr lang="en-US" sz="2000" dirty="0"/>
              <a:t>+ 5 x 5     + (-2) x 2 + 4 x 7</a:t>
            </a:r>
          </a:p>
          <a:p>
            <a:pPr marL="0" indent="0">
              <a:buClr>
                <a:srgbClr val="000000"/>
              </a:buClr>
              <a:buNone/>
            </a:pPr>
            <a:r>
              <a:rPr lang="en-US" sz="2000" dirty="0"/>
              <a:t>= 44</a:t>
            </a:r>
          </a:p>
        </p:txBody>
      </p:sp>
      <p:grpSp>
        <p:nvGrpSpPr>
          <p:cNvPr id="141" name="Group 140"/>
          <p:cNvGrpSpPr/>
          <p:nvPr/>
        </p:nvGrpSpPr>
        <p:grpSpPr>
          <a:xfrm>
            <a:off x="8272405" y="2590280"/>
            <a:ext cx="925567" cy="462784"/>
            <a:chOff x="6265115" y="4212875"/>
            <a:chExt cx="925567" cy="462784"/>
          </a:xfrm>
        </p:grpSpPr>
        <p:sp>
          <p:nvSpPr>
            <p:cNvPr id="139" name="Rectangle 138"/>
            <p:cNvSpPr/>
            <p:nvPr/>
          </p:nvSpPr>
          <p:spPr>
            <a:xfrm>
              <a:off x="6265115" y="4212875"/>
              <a:ext cx="462783" cy="462784"/>
            </a:xfrm>
            <a:prstGeom prst="rect">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chemeClr val="tx1"/>
                  </a:solidFill>
                </a:rPr>
                <a:t>44</a:t>
              </a:r>
            </a:p>
          </p:txBody>
        </p:sp>
        <p:sp>
          <p:nvSpPr>
            <p:cNvPr id="140" name="Rectangle 139"/>
            <p:cNvSpPr/>
            <p:nvPr/>
          </p:nvSpPr>
          <p:spPr>
            <a:xfrm>
              <a:off x="6727899" y="4212875"/>
              <a:ext cx="462783" cy="462784"/>
            </a:xfrm>
            <a:prstGeom prst="rect">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a:solidFill>
                    <a:srgbClr val="FF0000"/>
                  </a:solidFill>
                </a:rPr>
                <a:t>-1</a:t>
              </a:r>
            </a:p>
          </p:txBody>
        </p:sp>
      </p:grpSp>
      <p:grpSp>
        <p:nvGrpSpPr>
          <p:cNvPr id="142" name="Group 141"/>
          <p:cNvGrpSpPr/>
          <p:nvPr/>
        </p:nvGrpSpPr>
        <p:grpSpPr>
          <a:xfrm>
            <a:off x="4717904" y="2590990"/>
            <a:ext cx="1217017" cy="1212122"/>
            <a:chOff x="5857775" y="1924895"/>
            <a:chExt cx="1217017" cy="1212122"/>
          </a:xfrm>
        </p:grpSpPr>
        <p:sp>
          <p:nvSpPr>
            <p:cNvPr id="143" name="Rectangle 142"/>
            <p:cNvSpPr/>
            <p:nvPr/>
          </p:nvSpPr>
          <p:spPr>
            <a:xfrm>
              <a:off x="5857775" y="1924895"/>
              <a:ext cx="405672" cy="405672"/>
            </a:xfrm>
            <a:prstGeom prst="rect">
              <a:avLst/>
            </a:prstGeom>
            <a:solidFill>
              <a:srgbClr val="D6E3FF">
                <a:alpha val="43922"/>
              </a:srgb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44" name="Rectangle 143"/>
            <p:cNvSpPr/>
            <p:nvPr/>
          </p:nvSpPr>
          <p:spPr>
            <a:xfrm>
              <a:off x="6263447" y="1924895"/>
              <a:ext cx="405672" cy="405672"/>
            </a:xfrm>
            <a:prstGeom prst="rect">
              <a:avLst/>
            </a:prstGeom>
            <a:solidFill>
              <a:srgbClr val="D6E3FF">
                <a:alpha val="43922"/>
              </a:srgb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45" name="Rectangle 144"/>
            <p:cNvSpPr/>
            <p:nvPr/>
          </p:nvSpPr>
          <p:spPr>
            <a:xfrm>
              <a:off x="6669120" y="1924895"/>
              <a:ext cx="405672" cy="405672"/>
            </a:xfrm>
            <a:prstGeom prst="rect">
              <a:avLst/>
            </a:prstGeom>
            <a:solidFill>
              <a:srgbClr val="D6E3FF">
                <a:alpha val="43922"/>
              </a:srgb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46" name="Rectangle 145"/>
            <p:cNvSpPr/>
            <p:nvPr/>
          </p:nvSpPr>
          <p:spPr>
            <a:xfrm>
              <a:off x="5857775" y="2327215"/>
              <a:ext cx="405672" cy="405672"/>
            </a:xfrm>
            <a:prstGeom prst="rect">
              <a:avLst/>
            </a:prstGeom>
            <a:solidFill>
              <a:srgbClr val="D6E3FF">
                <a:alpha val="43922"/>
              </a:srgb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47" name="Rectangle 146"/>
            <p:cNvSpPr/>
            <p:nvPr/>
          </p:nvSpPr>
          <p:spPr>
            <a:xfrm>
              <a:off x="6263447" y="2327215"/>
              <a:ext cx="405672" cy="405672"/>
            </a:xfrm>
            <a:prstGeom prst="rect">
              <a:avLst/>
            </a:prstGeom>
            <a:solidFill>
              <a:srgbClr val="D6E3FF">
                <a:alpha val="43922"/>
              </a:srgb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48" name="Rectangle 147"/>
            <p:cNvSpPr/>
            <p:nvPr/>
          </p:nvSpPr>
          <p:spPr>
            <a:xfrm>
              <a:off x="6669120" y="2327215"/>
              <a:ext cx="405672" cy="405672"/>
            </a:xfrm>
            <a:prstGeom prst="rect">
              <a:avLst/>
            </a:prstGeom>
            <a:solidFill>
              <a:srgbClr val="D6E3FF">
                <a:alpha val="43922"/>
              </a:srgb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49" name="Rectangle 148"/>
            <p:cNvSpPr/>
            <p:nvPr/>
          </p:nvSpPr>
          <p:spPr>
            <a:xfrm>
              <a:off x="5857775" y="2731345"/>
              <a:ext cx="405672" cy="405672"/>
            </a:xfrm>
            <a:prstGeom prst="rect">
              <a:avLst/>
            </a:prstGeom>
            <a:solidFill>
              <a:srgbClr val="D6E3FF">
                <a:alpha val="43922"/>
              </a:srgb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50" name="Rectangle 149"/>
            <p:cNvSpPr/>
            <p:nvPr/>
          </p:nvSpPr>
          <p:spPr>
            <a:xfrm>
              <a:off x="6263447" y="2731345"/>
              <a:ext cx="405672" cy="405672"/>
            </a:xfrm>
            <a:prstGeom prst="rect">
              <a:avLst/>
            </a:prstGeom>
            <a:solidFill>
              <a:srgbClr val="D6E3FF">
                <a:alpha val="43922"/>
              </a:srgb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51" name="Rectangle 150"/>
            <p:cNvSpPr/>
            <p:nvPr/>
          </p:nvSpPr>
          <p:spPr>
            <a:xfrm>
              <a:off x="6669120" y="2731345"/>
              <a:ext cx="405672" cy="405672"/>
            </a:xfrm>
            <a:prstGeom prst="rect">
              <a:avLst/>
            </a:prstGeom>
            <a:solidFill>
              <a:srgbClr val="D6E3FF">
                <a:alpha val="43922"/>
              </a:srgb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52" name="TextBox 151"/>
          <p:cNvSpPr txBox="1"/>
          <p:nvPr/>
        </p:nvSpPr>
        <p:spPr>
          <a:xfrm>
            <a:off x="1039185" y="5672968"/>
            <a:ext cx="5761193" cy="830997"/>
          </a:xfrm>
          <a:prstGeom prst="rect">
            <a:avLst/>
          </a:prstGeom>
          <a:noFill/>
          <a:ln>
            <a:solidFill>
              <a:srgbClr val="000000"/>
            </a:solidFill>
          </a:ln>
        </p:spPr>
        <p:txBody>
          <a:bodyPr wrap="none" rtlCol="0">
            <a:spAutoFit/>
          </a:bodyPr>
          <a:lstStyle/>
          <a:p>
            <a:r>
              <a:rPr lang="en-US" sz="2400" dirty="0"/>
              <a:t>Typically adds zero padding to source matrix </a:t>
            </a:r>
          </a:p>
          <a:p>
            <a:r>
              <a:rPr lang="en-US" sz="2400" dirty="0"/>
              <a:t>to maintain dimensions </a:t>
            </a:r>
          </a:p>
        </p:txBody>
      </p:sp>
      <p:sp>
        <p:nvSpPr>
          <p:cNvPr id="156" name="TextBox 155"/>
          <p:cNvSpPr txBox="1"/>
          <p:nvPr/>
        </p:nvSpPr>
        <p:spPr>
          <a:xfrm>
            <a:off x="1092920" y="1690688"/>
            <a:ext cx="1694695" cy="830997"/>
          </a:xfrm>
          <a:prstGeom prst="rect">
            <a:avLst/>
          </a:prstGeom>
          <a:noFill/>
        </p:spPr>
        <p:txBody>
          <a:bodyPr wrap="none" rtlCol="0">
            <a:spAutoFit/>
          </a:bodyPr>
          <a:lstStyle/>
          <a:p>
            <a:pPr algn="ctr"/>
            <a:r>
              <a:rPr lang="en-US" sz="2400" dirty="0"/>
              <a:t>Convolution</a:t>
            </a:r>
          </a:p>
          <a:p>
            <a:pPr algn="ctr"/>
            <a:r>
              <a:rPr lang="en-US" sz="2400" dirty="0"/>
              <a:t>Filter</a:t>
            </a:r>
          </a:p>
        </p:txBody>
      </p:sp>
      <p:sp>
        <p:nvSpPr>
          <p:cNvPr id="157" name="TextBox 156"/>
          <p:cNvSpPr txBox="1"/>
          <p:nvPr/>
        </p:nvSpPr>
        <p:spPr>
          <a:xfrm>
            <a:off x="4842297" y="1698007"/>
            <a:ext cx="1473481" cy="461665"/>
          </a:xfrm>
          <a:prstGeom prst="rect">
            <a:avLst/>
          </a:prstGeom>
          <a:noFill/>
        </p:spPr>
        <p:txBody>
          <a:bodyPr wrap="none" rtlCol="0">
            <a:spAutoFit/>
          </a:bodyPr>
          <a:lstStyle/>
          <a:p>
            <a:pPr algn="ctr"/>
            <a:r>
              <a:rPr lang="en-US" sz="2400" dirty="0"/>
              <a:t>Input map</a:t>
            </a:r>
          </a:p>
        </p:txBody>
      </p:sp>
      <p:sp>
        <p:nvSpPr>
          <p:cNvPr id="158" name="TextBox 157"/>
          <p:cNvSpPr txBox="1"/>
          <p:nvPr/>
        </p:nvSpPr>
        <p:spPr>
          <a:xfrm>
            <a:off x="8304053" y="1686317"/>
            <a:ext cx="1702710" cy="461665"/>
          </a:xfrm>
          <a:prstGeom prst="rect">
            <a:avLst/>
          </a:prstGeom>
          <a:noFill/>
        </p:spPr>
        <p:txBody>
          <a:bodyPr wrap="none" rtlCol="0">
            <a:spAutoFit/>
          </a:bodyPr>
          <a:lstStyle/>
          <a:p>
            <a:pPr algn="ctr"/>
            <a:r>
              <a:rPr lang="en-US" sz="2400" dirty="0"/>
              <a:t>Output map</a:t>
            </a:r>
          </a:p>
        </p:txBody>
      </p:sp>
      <p:sp>
        <p:nvSpPr>
          <p:cNvPr id="159" name="TextBox 158"/>
          <p:cNvSpPr txBox="1"/>
          <p:nvPr/>
        </p:nvSpPr>
        <p:spPr>
          <a:xfrm>
            <a:off x="3192857" y="2859166"/>
            <a:ext cx="389850" cy="584775"/>
          </a:xfrm>
          <a:prstGeom prst="rect">
            <a:avLst/>
          </a:prstGeom>
          <a:noFill/>
        </p:spPr>
        <p:txBody>
          <a:bodyPr wrap="none" rtlCol="0">
            <a:spAutoFit/>
          </a:bodyPr>
          <a:lstStyle/>
          <a:p>
            <a:r>
              <a:rPr lang="en-US" sz="3200" dirty="0"/>
              <a:t>×</a:t>
            </a:r>
          </a:p>
        </p:txBody>
      </p:sp>
      <p:sp>
        <p:nvSpPr>
          <p:cNvPr id="160" name="TextBox 159"/>
          <p:cNvSpPr txBox="1"/>
          <p:nvPr/>
        </p:nvSpPr>
        <p:spPr>
          <a:xfrm>
            <a:off x="7399804" y="2859165"/>
            <a:ext cx="389850" cy="584775"/>
          </a:xfrm>
          <a:prstGeom prst="rect">
            <a:avLst/>
          </a:prstGeom>
          <a:noFill/>
        </p:spPr>
        <p:txBody>
          <a:bodyPr wrap="none" rtlCol="0">
            <a:spAutoFit/>
          </a:bodyPr>
          <a:lstStyle/>
          <a:p>
            <a:r>
              <a:rPr lang="en-US" sz="3200" dirty="0"/>
              <a:t>=</a:t>
            </a:r>
          </a:p>
        </p:txBody>
      </p:sp>
    </p:spTree>
    <p:extLst>
      <p:ext uri="{BB962C8B-B14F-4D97-AF65-F5344CB8AC3E}">
        <p14:creationId xmlns:p14="http://schemas.microsoft.com/office/powerpoint/2010/main" val="54334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7"/>
                                        </p:tgtEl>
                                      </p:cBhvr>
                                    </p:animEffect>
                                    <p:set>
                                      <p:cBhvr>
                                        <p:cTn id="7" dur="1" fill="hold">
                                          <p:stCondLst>
                                            <p:cond delay="499"/>
                                          </p:stCondLst>
                                        </p:cTn>
                                        <p:tgtEl>
                                          <p:spTgt spid="127"/>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2"/>
                                        </p:tgtEl>
                                        <p:attrNameLst>
                                          <p:attrName>style.visibility</p:attrName>
                                        </p:attrNameLst>
                                      </p:cBhvr>
                                      <p:to>
                                        <p:strVal val="visible"/>
                                      </p:to>
                                    </p:set>
                                    <p:animEffect transition="in" filter="fade">
                                      <p:cBhvr>
                                        <p:cTn id="11" dur="500"/>
                                        <p:tgtEl>
                                          <p:spTgt spid="14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59"/>
                                        </p:tgtEl>
                                      </p:cBhvr>
                                    </p:animEffect>
                                    <p:set>
                                      <p:cBhvr>
                                        <p:cTn id="16" dur="1" fill="hold">
                                          <p:stCondLst>
                                            <p:cond delay="499"/>
                                          </p:stCondLst>
                                        </p:cTn>
                                        <p:tgtEl>
                                          <p:spTgt spid="59"/>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38"/>
                                        </p:tgtEl>
                                        <p:attrNameLst>
                                          <p:attrName>style.visibility</p:attrName>
                                        </p:attrNameLst>
                                      </p:cBhvr>
                                      <p:to>
                                        <p:strVal val="visible"/>
                                      </p:to>
                                    </p:set>
                                    <p:animEffect transition="in" filter="fade">
                                      <p:cBhvr>
                                        <p:cTn id="20" dur="500"/>
                                        <p:tgtEl>
                                          <p:spTgt spid="13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1"/>
                                        </p:tgtEl>
                                        <p:attrNameLst>
                                          <p:attrName>style.visibility</p:attrName>
                                        </p:attrNameLst>
                                      </p:cBhvr>
                                      <p:to>
                                        <p:strVal val="visible"/>
                                      </p:to>
                                    </p:set>
                                    <p:animEffect transition="in" filter="fade">
                                      <p:cBhvr>
                                        <p:cTn id="25"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138"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Rectangle 168"/>
          <p:cNvSpPr/>
          <p:nvPr/>
        </p:nvSpPr>
        <p:spPr>
          <a:xfrm>
            <a:off x="6227546" y="4204437"/>
            <a:ext cx="1944303" cy="1842231"/>
          </a:xfrm>
          <a:prstGeom prst="rect">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Multidimensional Convolution</a:t>
            </a:r>
          </a:p>
        </p:txBody>
      </p:sp>
      <p:sp>
        <p:nvSpPr>
          <p:cNvPr id="3" name="Content Placeholder 2"/>
          <p:cNvSpPr>
            <a:spLocks noGrp="1"/>
          </p:cNvSpPr>
          <p:nvPr>
            <p:ph idx="1"/>
          </p:nvPr>
        </p:nvSpPr>
        <p:spPr>
          <a:xfrm>
            <a:off x="484415" y="1825623"/>
            <a:ext cx="11223171" cy="2623295"/>
          </a:xfrm>
        </p:spPr>
        <p:txBody>
          <a:bodyPr>
            <a:normAutofit/>
          </a:bodyPr>
          <a:lstStyle/>
          <a:p>
            <a:r>
              <a:rPr lang="en-US" dirty="0"/>
              <a:t>“Feature Map” usually has multiple layers</a:t>
            </a:r>
          </a:p>
          <a:p>
            <a:pPr lvl="1"/>
            <a:r>
              <a:rPr lang="en-US" dirty="0"/>
              <a:t>An image has R, G, B layers, or “channels”</a:t>
            </a:r>
          </a:p>
          <a:p>
            <a:r>
              <a:rPr lang="en-US" dirty="0"/>
              <a:t>One layer has many convolution filters, which create a multichannel output map</a:t>
            </a:r>
          </a:p>
        </p:txBody>
      </p:sp>
      <p:grpSp>
        <p:nvGrpSpPr>
          <p:cNvPr id="104" name="Group 103"/>
          <p:cNvGrpSpPr/>
          <p:nvPr/>
        </p:nvGrpSpPr>
        <p:grpSpPr>
          <a:xfrm>
            <a:off x="2672133" y="4204437"/>
            <a:ext cx="1623782" cy="1587425"/>
            <a:chOff x="-522381" y="4651884"/>
            <a:chExt cx="1623782" cy="1587425"/>
          </a:xfrm>
        </p:grpSpPr>
        <p:sp>
          <p:nvSpPr>
            <p:cNvPr id="5" name="Rectangle 4"/>
            <p:cNvSpPr/>
            <p:nvPr/>
          </p:nvSpPr>
          <p:spPr>
            <a:xfrm>
              <a:off x="-522380" y="4651884"/>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6" name="Rectangle 5"/>
            <p:cNvSpPr/>
            <p:nvPr/>
          </p:nvSpPr>
          <p:spPr>
            <a:xfrm>
              <a:off x="-116708" y="4651884"/>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Rectangle 6"/>
            <p:cNvSpPr/>
            <p:nvPr/>
          </p:nvSpPr>
          <p:spPr>
            <a:xfrm>
              <a:off x="288965" y="4651884"/>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Rectangle 7"/>
            <p:cNvSpPr/>
            <p:nvPr/>
          </p:nvSpPr>
          <p:spPr>
            <a:xfrm>
              <a:off x="-522380" y="5052089"/>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Rectangle 8"/>
            <p:cNvSpPr/>
            <p:nvPr/>
          </p:nvSpPr>
          <p:spPr>
            <a:xfrm>
              <a:off x="-116708" y="5052089"/>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 name="Rectangle 9"/>
            <p:cNvSpPr/>
            <p:nvPr/>
          </p:nvSpPr>
          <p:spPr>
            <a:xfrm>
              <a:off x="288965" y="5052089"/>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Rectangle 10"/>
            <p:cNvSpPr/>
            <p:nvPr/>
          </p:nvSpPr>
          <p:spPr>
            <a:xfrm>
              <a:off x="-522380" y="5456219"/>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 name="Rectangle 11"/>
            <p:cNvSpPr/>
            <p:nvPr/>
          </p:nvSpPr>
          <p:spPr>
            <a:xfrm>
              <a:off x="-116708" y="5456219"/>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p:cNvSpPr/>
            <p:nvPr/>
          </p:nvSpPr>
          <p:spPr>
            <a:xfrm>
              <a:off x="288965" y="5456219"/>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4" name="Rectangle 13"/>
            <p:cNvSpPr/>
            <p:nvPr/>
          </p:nvSpPr>
          <p:spPr>
            <a:xfrm>
              <a:off x="694636" y="4651884"/>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5" name="Rectangle 14"/>
            <p:cNvSpPr/>
            <p:nvPr/>
          </p:nvSpPr>
          <p:spPr>
            <a:xfrm>
              <a:off x="694636" y="5052089"/>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Rectangle 15"/>
            <p:cNvSpPr/>
            <p:nvPr/>
          </p:nvSpPr>
          <p:spPr>
            <a:xfrm>
              <a:off x="694636" y="5456219"/>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7" name="Rectangle 16"/>
            <p:cNvSpPr/>
            <p:nvPr/>
          </p:nvSpPr>
          <p:spPr>
            <a:xfrm>
              <a:off x="-522381" y="5833637"/>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8" name="Rectangle 17"/>
            <p:cNvSpPr/>
            <p:nvPr/>
          </p:nvSpPr>
          <p:spPr>
            <a:xfrm>
              <a:off x="-116709" y="5833637"/>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9" name="Rectangle 18"/>
            <p:cNvSpPr/>
            <p:nvPr/>
          </p:nvSpPr>
          <p:spPr>
            <a:xfrm>
              <a:off x="288964" y="5833637"/>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0" name="Rectangle 19"/>
            <p:cNvSpPr/>
            <p:nvPr/>
          </p:nvSpPr>
          <p:spPr>
            <a:xfrm>
              <a:off x="695729" y="5833637"/>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grpSp>
        <p:nvGrpSpPr>
          <p:cNvPr id="103" name="Group 102"/>
          <p:cNvGrpSpPr/>
          <p:nvPr/>
        </p:nvGrpSpPr>
        <p:grpSpPr>
          <a:xfrm>
            <a:off x="6355378" y="4362571"/>
            <a:ext cx="1217017" cy="1218474"/>
            <a:chOff x="6408221" y="3445387"/>
            <a:chExt cx="1217017" cy="1218474"/>
          </a:xfrm>
        </p:grpSpPr>
        <p:sp>
          <p:nvSpPr>
            <p:cNvPr id="76" name="Rectangle 75"/>
            <p:cNvSpPr/>
            <p:nvPr/>
          </p:nvSpPr>
          <p:spPr>
            <a:xfrm>
              <a:off x="6408221" y="3445387"/>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77" name="Rectangle 76"/>
            <p:cNvSpPr/>
            <p:nvPr/>
          </p:nvSpPr>
          <p:spPr>
            <a:xfrm>
              <a:off x="6813893" y="3445387"/>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78" name="Rectangle 77"/>
            <p:cNvSpPr/>
            <p:nvPr/>
          </p:nvSpPr>
          <p:spPr>
            <a:xfrm>
              <a:off x="7219566" y="3445387"/>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79" name="Rectangle 78"/>
            <p:cNvSpPr/>
            <p:nvPr/>
          </p:nvSpPr>
          <p:spPr>
            <a:xfrm>
              <a:off x="6408221" y="3854059"/>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80" name="Rectangle 79"/>
            <p:cNvSpPr/>
            <p:nvPr/>
          </p:nvSpPr>
          <p:spPr>
            <a:xfrm>
              <a:off x="6813893" y="3854059"/>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81" name="Rectangle 80"/>
            <p:cNvSpPr/>
            <p:nvPr/>
          </p:nvSpPr>
          <p:spPr>
            <a:xfrm>
              <a:off x="7219566" y="3854059"/>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82" name="Rectangle 81"/>
            <p:cNvSpPr/>
            <p:nvPr/>
          </p:nvSpPr>
          <p:spPr>
            <a:xfrm>
              <a:off x="6408221" y="4258189"/>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83" name="Rectangle 82"/>
            <p:cNvSpPr/>
            <p:nvPr/>
          </p:nvSpPr>
          <p:spPr>
            <a:xfrm>
              <a:off x="6813893" y="4258189"/>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84" name="Rectangle 83"/>
            <p:cNvSpPr/>
            <p:nvPr/>
          </p:nvSpPr>
          <p:spPr>
            <a:xfrm>
              <a:off x="7219566" y="4258189"/>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grpSp>
        <p:nvGrpSpPr>
          <p:cNvPr id="141" name="Group 140"/>
          <p:cNvGrpSpPr/>
          <p:nvPr/>
        </p:nvGrpSpPr>
        <p:grpSpPr>
          <a:xfrm>
            <a:off x="6554523" y="4502522"/>
            <a:ext cx="1217017" cy="1218474"/>
            <a:chOff x="8293065" y="3944034"/>
            <a:chExt cx="1217017" cy="1218474"/>
          </a:xfrm>
        </p:grpSpPr>
        <p:sp>
          <p:nvSpPr>
            <p:cNvPr id="94" name="Rectangle 93"/>
            <p:cNvSpPr/>
            <p:nvPr/>
          </p:nvSpPr>
          <p:spPr>
            <a:xfrm>
              <a:off x="8293065" y="3944034"/>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5" name="Rectangle 94"/>
            <p:cNvSpPr/>
            <p:nvPr/>
          </p:nvSpPr>
          <p:spPr>
            <a:xfrm>
              <a:off x="8698737" y="3944034"/>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6" name="Rectangle 95"/>
            <p:cNvSpPr/>
            <p:nvPr/>
          </p:nvSpPr>
          <p:spPr>
            <a:xfrm>
              <a:off x="9104410" y="3944034"/>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7" name="Rectangle 96"/>
            <p:cNvSpPr/>
            <p:nvPr/>
          </p:nvSpPr>
          <p:spPr>
            <a:xfrm>
              <a:off x="8293065" y="4352706"/>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8" name="Rectangle 97"/>
            <p:cNvSpPr/>
            <p:nvPr/>
          </p:nvSpPr>
          <p:spPr>
            <a:xfrm>
              <a:off x="8698737" y="4352706"/>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9" name="Rectangle 98"/>
            <p:cNvSpPr/>
            <p:nvPr/>
          </p:nvSpPr>
          <p:spPr>
            <a:xfrm>
              <a:off x="9104410" y="4352706"/>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00" name="Rectangle 99"/>
            <p:cNvSpPr/>
            <p:nvPr/>
          </p:nvSpPr>
          <p:spPr>
            <a:xfrm>
              <a:off x="8293065" y="4756836"/>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01" name="Rectangle 100"/>
            <p:cNvSpPr/>
            <p:nvPr/>
          </p:nvSpPr>
          <p:spPr>
            <a:xfrm>
              <a:off x="8698737" y="4756836"/>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02" name="Rectangle 101"/>
            <p:cNvSpPr/>
            <p:nvPr/>
          </p:nvSpPr>
          <p:spPr>
            <a:xfrm>
              <a:off x="9104410" y="4756836"/>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grpSp>
        <p:nvGrpSpPr>
          <p:cNvPr id="122" name="Group 121"/>
          <p:cNvGrpSpPr/>
          <p:nvPr/>
        </p:nvGrpSpPr>
        <p:grpSpPr>
          <a:xfrm>
            <a:off x="2824533" y="4356837"/>
            <a:ext cx="1623782" cy="1587425"/>
            <a:chOff x="337376" y="3261241"/>
            <a:chExt cx="1623782" cy="1587425"/>
          </a:xfrm>
        </p:grpSpPr>
        <p:sp>
          <p:nvSpPr>
            <p:cNvPr id="106" name="Rectangle 105"/>
            <p:cNvSpPr/>
            <p:nvPr/>
          </p:nvSpPr>
          <p:spPr>
            <a:xfrm>
              <a:off x="337377" y="3261241"/>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07" name="Rectangle 106"/>
            <p:cNvSpPr/>
            <p:nvPr/>
          </p:nvSpPr>
          <p:spPr>
            <a:xfrm>
              <a:off x="743049" y="3261241"/>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8" name="Rectangle 107"/>
            <p:cNvSpPr/>
            <p:nvPr/>
          </p:nvSpPr>
          <p:spPr>
            <a:xfrm>
              <a:off x="1148722" y="3261241"/>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9" name="Rectangle 108"/>
            <p:cNvSpPr/>
            <p:nvPr/>
          </p:nvSpPr>
          <p:spPr>
            <a:xfrm>
              <a:off x="337377" y="3661446"/>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0" name="Rectangle 109"/>
            <p:cNvSpPr/>
            <p:nvPr/>
          </p:nvSpPr>
          <p:spPr>
            <a:xfrm>
              <a:off x="743049" y="3661446"/>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1" name="Rectangle 110"/>
            <p:cNvSpPr/>
            <p:nvPr/>
          </p:nvSpPr>
          <p:spPr>
            <a:xfrm>
              <a:off x="1148722" y="3661446"/>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2" name="Rectangle 111"/>
            <p:cNvSpPr/>
            <p:nvPr/>
          </p:nvSpPr>
          <p:spPr>
            <a:xfrm>
              <a:off x="337377" y="4065576"/>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3" name="Rectangle 112"/>
            <p:cNvSpPr/>
            <p:nvPr/>
          </p:nvSpPr>
          <p:spPr>
            <a:xfrm>
              <a:off x="743049" y="4065576"/>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4" name="Rectangle 113"/>
            <p:cNvSpPr/>
            <p:nvPr/>
          </p:nvSpPr>
          <p:spPr>
            <a:xfrm>
              <a:off x="1148722" y="4065576"/>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5" name="Rectangle 114"/>
            <p:cNvSpPr/>
            <p:nvPr/>
          </p:nvSpPr>
          <p:spPr>
            <a:xfrm>
              <a:off x="1554393" y="3261241"/>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16" name="Rectangle 115"/>
            <p:cNvSpPr/>
            <p:nvPr/>
          </p:nvSpPr>
          <p:spPr>
            <a:xfrm>
              <a:off x="1554393" y="3661446"/>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7" name="Rectangle 116"/>
            <p:cNvSpPr/>
            <p:nvPr/>
          </p:nvSpPr>
          <p:spPr>
            <a:xfrm>
              <a:off x="1554393" y="4065576"/>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8" name="Rectangle 117"/>
            <p:cNvSpPr/>
            <p:nvPr/>
          </p:nvSpPr>
          <p:spPr>
            <a:xfrm>
              <a:off x="337376" y="4442994"/>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19" name="Rectangle 118"/>
            <p:cNvSpPr/>
            <p:nvPr/>
          </p:nvSpPr>
          <p:spPr>
            <a:xfrm>
              <a:off x="743048" y="4442994"/>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0" name="Rectangle 119"/>
            <p:cNvSpPr/>
            <p:nvPr/>
          </p:nvSpPr>
          <p:spPr>
            <a:xfrm>
              <a:off x="1148721" y="4442994"/>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1" name="Rectangle 120"/>
            <p:cNvSpPr/>
            <p:nvPr/>
          </p:nvSpPr>
          <p:spPr>
            <a:xfrm>
              <a:off x="1555486" y="4442994"/>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grpSp>
        <p:nvGrpSpPr>
          <p:cNvPr id="140" name="Group 139"/>
          <p:cNvGrpSpPr/>
          <p:nvPr/>
        </p:nvGrpSpPr>
        <p:grpSpPr>
          <a:xfrm>
            <a:off x="3003742" y="4549596"/>
            <a:ext cx="1623782" cy="1587425"/>
            <a:chOff x="2357524" y="4493430"/>
            <a:chExt cx="1623782" cy="1587425"/>
          </a:xfrm>
        </p:grpSpPr>
        <p:sp>
          <p:nvSpPr>
            <p:cNvPr id="124" name="Rectangle 123"/>
            <p:cNvSpPr/>
            <p:nvPr/>
          </p:nvSpPr>
          <p:spPr>
            <a:xfrm>
              <a:off x="2357525" y="4493430"/>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25" name="Rectangle 124"/>
            <p:cNvSpPr/>
            <p:nvPr/>
          </p:nvSpPr>
          <p:spPr>
            <a:xfrm>
              <a:off x="2763197" y="4493430"/>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6" name="Rectangle 125"/>
            <p:cNvSpPr/>
            <p:nvPr/>
          </p:nvSpPr>
          <p:spPr>
            <a:xfrm>
              <a:off x="3168870" y="4493430"/>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7" name="Rectangle 126"/>
            <p:cNvSpPr/>
            <p:nvPr/>
          </p:nvSpPr>
          <p:spPr>
            <a:xfrm>
              <a:off x="2357525" y="4893635"/>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8" name="Rectangle 127"/>
            <p:cNvSpPr/>
            <p:nvPr/>
          </p:nvSpPr>
          <p:spPr>
            <a:xfrm>
              <a:off x="2763197" y="4893635"/>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9" name="Rectangle 128"/>
            <p:cNvSpPr/>
            <p:nvPr/>
          </p:nvSpPr>
          <p:spPr>
            <a:xfrm>
              <a:off x="3168870" y="4893635"/>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0" name="Rectangle 129"/>
            <p:cNvSpPr/>
            <p:nvPr/>
          </p:nvSpPr>
          <p:spPr>
            <a:xfrm>
              <a:off x="2357525" y="5297765"/>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1" name="Rectangle 130"/>
            <p:cNvSpPr/>
            <p:nvPr/>
          </p:nvSpPr>
          <p:spPr>
            <a:xfrm>
              <a:off x="2763197" y="5297765"/>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2" name="Rectangle 131"/>
            <p:cNvSpPr/>
            <p:nvPr/>
          </p:nvSpPr>
          <p:spPr>
            <a:xfrm>
              <a:off x="3168870" y="5297765"/>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3" name="Rectangle 132"/>
            <p:cNvSpPr/>
            <p:nvPr/>
          </p:nvSpPr>
          <p:spPr>
            <a:xfrm>
              <a:off x="3574541" y="4493430"/>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4" name="Rectangle 133"/>
            <p:cNvSpPr/>
            <p:nvPr/>
          </p:nvSpPr>
          <p:spPr>
            <a:xfrm>
              <a:off x="3574541" y="4893635"/>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5" name="Rectangle 134"/>
            <p:cNvSpPr/>
            <p:nvPr/>
          </p:nvSpPr>
          <p:spPr>
            <a:xfrm>
              <a:off x="3574541" y="5297765"/>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6" name="Rectangle 135"/>
            <p:cNvSpPr/>
            <p:nvPr/>
          </p:nvSpPr>
          <p:spPr>
            <a:xfrm>
              <a:off x="2357524" y="5675183"/>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7" name="Rectangle 136"/>
            <p:cNvSpPr/>
            <p:nvPr/>
          </p:nvSpPr>
          <p:spPr>
            <a:xfrm>
              <a:off x="2763196" y="5675183"/>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8" name="Rectangle 137"/>
            <p:cNvSpPr/>
            <p:nvPr/>
          </p:nvSpPr>
          <p:spPr>
            <a:xfrm>
              <a:off x="3168869" y="5675183"/>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9" name="Rectangle 138"/>
            <p:cNvSpPr/>
            <p:nvPr/>
          </p:nvSpPr>
          <p:spPr>
            <a:xfrm>
              <a:off x="3575634" y="5675183"/>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grpSp>
        <p:nvGrpSpPr>
          <p:cNvPr id="142" name="Group 141"/>
          <p:cNvGrpSpPr/>
          <p:nvPr/>
        </p:nvGrpSpPr>
        <p:grpSpPr>
          <a:xfrm>
            <a:off x="6748393" y="4660290"/>
            <a:ext cx="1217017" cy="1218474"/>
            <a:chOff x="5105264" y="5061092"/>
            <a:chExt cx="1217017" cy="1218474"/>
          </a:xfrm>
        </p:grpSpPr>
        <p:sp>
          <p:nvSpPr>
            <p:cNvPr id="85" name="Rectangle 84"/>
            <p:cNvSpPr/>
            <p:nvPr/>
          </p:nvSpPr>
          <p:spPr>
            <a:xfrm>
              <a:off x="5105264" y="5061092"/>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1</a:t>
              </a:r>
            </a:p>
          </p:txBody>
        </p:sp>
        <p:sp>
          <p:nvSpPr>
            <p:cNvPr id="86" name="Rectangle 85"/>
            <p:cNvSpPr/>
            <p:nvPr/>
          </p:nvSpPr>
          <p:spPr>
            <a:xfrm>
              <a:off x="5510936" y="5061092"/>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2</a:t>
              </a:r>
            </a:p>
          </p:txBody>
        </p:sp>
        <p:sp>
          <p:nvSpPr>
            <p:cNvPr id="87" name="Rectangle 86"/>
            <p:cNvSpPr/>
            <p:nvPr/>
          </p:nvSpPr>
          <p:spPr>
            <a:xfrm>
              <a:off x="5916609" y="5061092"/>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3</a:t>
              </a:r>
            </a:p>
          </p:txBody>
        </p:sp>
        <p:sp>
          <p:nvSpPr>
            <p:cNvPr id="88" name="Rectangle 87"/>
            <p:cNvSpPr/>
            <p:nvPr/>
          </p:nvSpPr>
          <p:spPr>
            <a:xfrm>
              <a:off x="5105264" y="5469764"/>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-2</a:t>
              </a:r>
            </a:p>
          </p:txBody>
        </p:sp>
        <p:sp>
          <p:nvSpPr>
            <p:cNvPr id="89" name="Rectangle 88"/>
            <p:cNvSpPr/>
            <p:nvPr/>
          </p:nvSpPr>
          <p:spPr>
            <a:xfrm>
              <a:off x="5510936" y="5469764"/>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0</a:t>
              </a:r>
            </a:p>
          </p:txBody>
        </p:sp>
        <p:sp>
          <p:nvSpPr>
            <p:cNvPr id="90" name="Rectangle 89"/>
            <p:cNvSpPr/>
            <p:nvPr/>
          </p:nvSpPr>
          <p:spPr>
            <a:xfrm>
              <a:off x="5916609" y="5469764"/>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-1</a:t>
              </a:r>
            </a:p>
          </p:txBody>
        </p:sp>
        <p:sp>
          <p:nvSpPr>
            <p:cNvPr id="91" name="Rectangle 90"/>
            <p:cNvSpPr/>
            <p:nvPr/>
          </p:nvSpPr>
          <p:spPr>
            <a:xfrm>
              <a:off x="5105264" y="5873894"/>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5</a:t>
              </a:r>
            </a:p>
          </p:txBody>
        </p:sp>
        <p:sp>
          <p:nvSpPr>
            <p:cNvPr id="92" name="Rectangle 91"/>
            <p:cNvSpPr/>
            <p:nvPr/>
          </p:nvSpPr>
          <p:spPr>
            <a:xfrm>
              <a:off x="5510936" y="5873894"/>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-2</a:t>
              </a:r>
            </a:p>
          </p:txBody>
        </p:sp>
        <p:sp>
          <p:nvSpPr>
            <p:cNvPr id="93" name="Rectangle 92"/>
            <p:cNvSpPr/>
            <p:nvPr/>
          </p:nvSpPr>
          <p:spPr>
            <a:xfrm>
              <a:off x="5916609" y="5873894"/>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4</a:t>
              </a:r>
            </a:p>
          </p:txBody>
        </p:sp>
      </p:grpSp>
      <p:grpSp>
        <p:nvGrpSpPr>
          <p:cNvPr id="143" name="Group 142"/>
          <p:cNvGrpSpPr/>
          <p:nvPr/>
        </p:nvGrpSpPr>
        <p:grpSpPr>
          <a:xfrm>
            <a:off x="9653195" y="4166165"/>
            <a:ext cx="1623782" cy="1587425"/>
            <a:chOff x="2357524" y="4493430"/>
            <a:chExt cx="1623782" cy="1587425"/>
          </a:xfrm>
          <a:solidFill>
            <a:schemeClr val="bg1">
              <a:lumMod val="95000"/>
            </a:schemeClr>
          </a:solidFill>
        </p:grpSpPr>
        <p:sp>
          <p:nvSpPr>
            <p:cNvPr id="144" name="Rectangle 143"/>
            <p:cNvSpPr/>
            <p:nvPr/>
          </p:nvSpPr>
          <p:spPr>
            <a:xfrm>
              <a:off x="2357525" y="4493430"/>
              <a:ext cx="405672" cy="405672"/>
            </a:xfrm>
            <a:prstGeom prst="rect">
              <a:avLst/>
            </a:prstGeom>
            <a:grp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45" name="Rectangle 144"/>
            <p:cNvSpPr/>
            <p:nvPr/>
          </p:nvSpPr>
          <p:spPr>
            <a:xfrm>
              <a:off x="2763197" y="4493430"/>
              <a:ext cx="405672" cy="405672"/>
            </a:xfrm>
            <a:prstGeom prst="rect">
              <a:avLst/>
            </a:prstGeom>
            <a:grp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46" name="Rectangle 145"/>
            <p:cNvSpPr/>
            <p:nvPr/>
          </p:nvSpPr>
          <p:spPr>
            <a:xfrm>
              <a:off x="3168870" y="4493430"/>
              <a:ext cx="405672" cy="405672"/>
            </a:xfrm>
            <a:prstGeom prst="rect">
              <a:avLst/>
            </a:prstGeom>
            <a:grp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47" name="Rectangle 146"/>
            <p:cNvSpPr/>
            <p:nvPr/>
          </p:nvSpPr>
          <p:spPr>
            <a:xfrm>
              <a:off x="2357525" y="4893635"/>
              <a:ext cx="405672" cy="405672"/>
            </a:xfrm>
            <a:prstGeom prst="rect">
              <a:avLst/>
            </a:prstGeom>
            <a:grp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48" name="Rectangle 147"/>
            <p:cNvSpPr/>
            <p:nvPr/>
          </p:nvSpPr>
          <p:spPr>
            <a:xfrm>
              <a:off x="2763197" y="4893635"/>
              <a:ext cx="405672" cy="405672"/>
            </a:xfrm>
            <a:prstGeom prst="rect">
              <a:avLst/>
            </a:prstGeom>
            <a:grp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49" name="Rectangle 148"/>
            <p:cNvSpPr/>
            <p:nvPr/>
          </p:nvSpPr>
          <p:spPr>
            <a:xfrm>
              <a:off x="3168870" y="4893635"/>
              <a:ext cx="405672" cy="405672"/>
            </a:xfrm>
            <a:prstGeom prst="rect">
              <a:avLst/>
            </a:prstGeom>
            <a:grp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0" name="Rectangle 149"/>
            <p:cNvSpPr/>
            <p:nvPr/>
          </p:nvSpPr>
          <p:spPr>
            <a:xfrm>
              <a:off x="2357525" y="5297765"/>
              <a:ext cx="405672" cy="405672"/>
            </a:xfrm>
            <a:prstGeom prst="rect">
              <a:avLst/>
            </a:prstGeom>
            <a:grp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1" name="Rectangle 150"/>
            <p:cNvSpPr/>
            <p:nvPr/>
          </p:nvSpPr>
          <p:spPr>
            <a:xfrm>
              <a:off x="2763197" y="5297765"/>
              <a:ext cx="405672" cy="405672"/>
            </a:xfrm>
            <a:prstGeom prst="rect">
              <a:avLst/>
            </a:prstGeom>
            <a:grp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2" name="Rectangle 151"/>
            <p:cNvSpPr/>
            <p:nvPr/>
          </p:nvSpPr>
          <p:spPr>
            <a:xfrm>
              <a:off x="3168870" y="5297765"/>
              <a:ext cx="405672" cy="405672"/>
            </a:xfrm>
            <a:prstGeom prst="rect">
              <a:avLst/>
            </a:prstGeom>
            <a:grp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3" name="Rectangle 152"/>
            <p:cNvSpPr/>
            <p:nvPr/>
          </p:nvSpPr>
          <p:spPr>
            <a:xfrm>
              <a:off x="3574541" y="4493430"/>
              <a:ext cx="405672" cy="405672"/>
            </a:xfrm>
            <a:prstGeom prst="rect">
              <a:avLst/>
            </a:prstGeom>
            <a:grp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54" name="Rectangle 153"/>
            <p:cNvSpPr/>
            <p:nvPr/>
          </p:nvSpPr>
          <p:spPr>
            <a:xfrm>
              <a:off x="3574541" y="4893635"/>
              <a:ext cx="405672" cy="405672"/>
            </a:xfrm>
            <a:prstGeom prst="rect">
              <a:avLst/>
            </a:prstGeom>
            <a:grp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5" name="Rectangle 154"/>
            <p:cNvSpPr/>
            <p:nvPr/>
          </p:nvSpPr>
          <p:spPr>
            <a:xfrm>
              <a:off x="3574541" y="5297765"/>
              <a:ext cx="405672" cy="405672"/>
            </a:xfrm>
            <a:prstGeom prst="rect">
              <a:avLst/>
            </a:prstGeom>
            <a:grp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6" name="Rectangle 155"/>
            <p:cNvSpPr/>
            <p:nvPr/>
          </p:nvSpPr>
          <p:spPr>
            <a:xfrm>
              <a:off x="2357524" y="5675183"/>
              <a:ext cx="405672" cy="405672"/>
            </a:xfrm>
            <a:prstGeom prst="rect">
              <a:avLst/>
            </a:prstGeom>
            <a:grp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57" name="Rectangle 156"/>
            <p:cNvSpPr/>
            <p:nvPr/>
          </p:nvSpPr>
          <p:spPr>
            <a:xfrm>
              <a:off x="2763196" y="5675183"/>
              <a:ext cx="405672" cy="405672"/>
            </a:xfrm>
            <a:prstGeom prst="rect">
              <a:avLst/>
            </a:prstGeom>
            <a:grp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8" name="Rectangle 157"/>
            <p:cNvSpPr/>
            <p:nvPr/>
          </p:nvSpPr>
          <p:spPr>
            <a:xfrm>
              <a:off x="3168869" y="5675183"/>
              <a:ext cx="405672" cy="405672"/>
            </a:xfrm>
            <a:prstGeom prst="rect">
              <a:avLst/>
            </a:prstGeom>
            <a:grp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9" name="Rectangle 158"/>
            <p:cNvSpPr/>
            <p:nvPr/>
          </p:nvSpPr>
          <p:spPr>
            <a:xfrm>
              <a:off x="3575634" y="5675183"/>
              <a:ext cx="405672" cy="405672"/>
            </a:xfrm>
            <a:prstGeom prst="rect">
              <a:avLst/>
            </a:prstGeom>
            <a:grp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60" name="Content Placeholder 2"/>
          <p:cNvSpPr txBox="1">
            <a:spLocks/>
          </p:cNvSpPr>
          <p:nvPr/>
        </p:nvSpPr>
        <p:spPr>
          <a:xfrm rot="2192565">
            <a:off x="1857804" y="6203422"/>
            <a:ext cx="1433061" cy="36954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Helvetica" charset="0"/>
                <a:ea typeface="Helvetica" charset="0"/>
                <a:cs typeface="Helvetica"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Helvetica" charset="0"/>
                <a:ea typeface="Helvetica" charset="0"/>
                <a:cs typeface="Helvetica"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rgbClr val="000000"/>
              </a:buClr>
              <a:buNone/>
            </a:pPr>
            <a:r>
              <a:rPr lang="en-US" sz="2000" dirty="0">
                <a:solidFill>
                  <a:srgbClr val="000000"/>
                </a:solidFill>
                <a:latin typeface="+mn-lt"/>
              </a:rPr>
              <a:t>Channels</a:t>
            </a:r>
          </a:p>
        </p:txBody>
      </p:sp>
      <p:sp>
        <p:nvSpPr>
          <p:cNvPr id="161" name="Right Brace 160"/>
          <p:cNvSpPr/>
          <p:nvPr/>
        </p:nvSpPr>
        <p:spPr>
          <a:xfrm rot="7574467">
            <a:off x="2590145" y="5906010"/>
            <a:ext cx="288561" cy="523455"/>
          </a:xfrm>
          <a:prstGeom prst="rightBrace">
            <a:avLst/>
          </a:prstGeom>
          <a:ln w="127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164" name="TextBox 163"/>
          <p:cNvSpPr txBox="1"/>
          <p:nvPr/>
        </p:nvSpPr>
        <p:spPr>
          <a:xfrm>
            <a:off x="2387491" y="3628445"/>
            <a:ext cx="2449518" cy="461665"/>
          </a:xfrm>
          <a:prstGeom prst="rect">
            <a:avLst/>
          </a:prstGeom>
          <a:noFill/>
        </p:spPr>
        <p:txBody>
          <a:bodyPr wrap="none" rtlCol="0">
            <a:spAutoFit/>
          </a:bodyPr>
          <a:lstStyle/>
          <a:p>
            <a:pPr algn="ctr"/>
            <a:r>
              <a:rPr lang="en-US" sz="2400" dirty="0"/>
              <a:t>Input feature map</a:t>
            </a:r>
          </a:p>
        </p:txBody>
      </p:sp>
      <p:sp>
        <p:nvSpPr>
          <p:cNvPr id="165" name="TextBox 164"/>
          <p:cNvSpPr txBox="1"/>
          <p:nvPr/>
        </p:nvSpPr>
        <p:spPr>
          <a:xfrm>
            <a:off x="6362891" y="3636727"/>
            <a:ext cx="1582356" cy="461665"/>
          </a:xfrm>
          <a:prstGeom prst="rect">
            <a:avLst/>
          </a:prstGeom>
          <a:noFill/>
        </p:spPr>
        <p:txBody>
          <a:bodyPr wrap="none" rtlCol="0">
            <a:spAutoFit/>
          </a:bodyPr>
          <a:lstStyle/>
          <a:p>
            <a:pPr algn="ctr"/>
            <a:r>
              <a:rPr lang="en-US" sz="2400" dirty="0"/>
              <a:t>3x3x3 filter</a:t>
            </a:r>
          </a:p>
        </p:txBody>
      </p:sp>
      <p:sp>
        <p:nvSpPr>
          <p:cNvPr id="166" name="TextBox 165"/>
          <p:cNvSpPr txBox="1"/>
          <p:nvPr/>
        </p:nvSpPr>
        <p:spPr>
          <a:xfrm>
            <a:off x="5331450" y="4779233"/>
            <a:ext cx="389850" cy="584775"/>
          </a:xfrm>
          <a:prstGeom prst="rect">
            <a:avLst/>
          </a:prstGeom>
          <a:noFill/>
        </p:spPr>
        <p:txBody>
          <a:bodyPr wrap="none" rtlCol="0">
            <a:spAutoFit/>
          </a:bodyPr>
          <a:lstStyle/>
          <a:p>
            <a:r>
              <a:rPr lang="en-US" sz="3200" dirty="0"/>
              <a:t>×</a:t>
            </a:r>
          </a:p>
        </p:txBody>
      </p:sp>
      <p:sp>
        <p:nvSpPr>
          <p:cNvPr id="167" name="TextBox 166"/>
          <p:cNvSpPr txBox="1"/>
          <p:nvPr/>
        </p:nvSpPr>
        <p:spPr>
          <a:xfrm>
            <a:off x="9201463" y="3502435"/>
            <a:ext cx="2678747" cy="461665"/>
          </a:xfrm>
          <a:prstGeom prst="rect">
            <a:avLst/>
          </a:prstGeom>
          <a:noFill/>
        </p:spPr>
        <p:txBody>
          <a:bodyPr wrap="none" rtlCol="0">
            <a:spAutoFit/>
          </a:bodyPr>
          <a:lstStyle/>
          <a:p>
            <a:pPr algn="ctr"/>
            <a:r>
              <a:rPr lang="en-US" sz="2400" dirty="0"/>
              <a:t>Output feature map</a:t>
            </a:r>
          </a:p>
        </p:txBody>
      </p:sp>
      <p:sp>
        <p:nvSpPr>
          <p:cNvPr id="168" name="TextBox 167"/>
          <p:cNvSpPr txBox="1"/>
          <p:nvPr/>
        </p:nvSpPr>
        <p:spPr>
          <a:xfrm>
            <a:off x="8693362" y="4752432"/>
            <a:ext cx="389850" cy="584775"/>
          </a:xfrm>
          <a:prstGeom prst="rect">
            <a:avLst/>
          </a:prstGeom>
          <a:noFill/>
        </p:spPr>
        <p:txBody>
          <a:bodyPr wrap="none" rtlCol="0">
            <a:spAutoFit/>
          </a:bodyPr>
          <a:lstStyle/>
          <a:p>
            <a:r>
              <a:rPr lang="en-US" sz="3200" dirty="0"/>
              <a:t>=</a:t>
            </a:r>
          </a:p>
        </p:txBody>
      </p:sp>
    </p:spTree>
    <p:extLst>
      <p:ext uri="{BB962C8B-B14F-4D97-AF65-F5344CB8AC3E}">
        <p14:creationId xmlns:p14="http://schemas.microsoft.com/office/powerpoint/2010/main" val="332121575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Multiple Convolutions</a:t>
            </a:r>
          </a:p>
        </p:txBody>
      </p:sp>
      <p:grpSp>
        <p:nvGrpSpPr>
          <p:cNvPr id="215" name="Group 214"/>
          <p:cNvGrpSpPr/>
          <p:nvPr/>
        </p:nvGrpSpPr>
        <p:grpSpPr>
          <a:xfrm>
            <a:off x="2128099" y="2306413"/>
            <a:ext cx="1217017" cy="1167672"/>
            <a:chOff x="457200" y="1727928"/>
            <a:chExt cx="1217017" cy="1167672"/>
          </a:xfrm>
          <a:solidFill>
            <a:schemeClr val="accent2">
              <a:lumMod val="40000"/>
              <a:lumOff val="60000"/>
            </a:schemeClr>
          </a:solidFill>
        </p:grpSpPr>
        <p:sp>
          <p:nvSpPr>
            <p:cNvPr id="216" name="Rectangle 215"/>
            <p:cNvSpPr/>
            <p:nvPr/>
          </p:nvSpPr>
          <p:spPr>
            <a:xfrm>
              <a:off x="457200" y="1727928"/>
              <a:ext cx="405672" cy="405672"/>
            </a:xfrm>
            <a:prstGeom prst="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217" name="Rectangle 216"/>
            <p:cNvSpPr/>
            <p:nvPr/>
          </p:nvSpPr>
          <p:spPr>
            <a:xfrm>
              <a:off x="862872" y="1727928"/>
              <a:ext cx="405672" cy="405672"/>
            </a:xfrm>
            <a:prstGeom prst="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18" name="Rectangle 217"/>
            <p:cNvSpPr/>
            <p:nvPr/>
          </p:nvSpPr>
          <p:spPr>
            <a:xfrm>
              <a:off x="1268545" y="1727928"/>
              <a:ext cx="405672" cy="405672"/>
            </a:xfrm>
            <a:prstGeom prst="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19" name="Rectangle 218"/>
            <p:cNvSpPr/>
            <p:nvPr/>
          </p:nvSpPr>
          <p:spPr>
            <a:xfrm>
              <a:off x="457200" y="2085798"/>
              <a:ext cx="405672" cy="405672"/>
            </a:xfrm>
            <a:prstGeom prst="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20" name="Rectangle 219"/>
            <p:cNvSpPr/>
            <p:nvPr/>
          </p:nvSpPr>
          <p:spPr>
            <a:xfrm>
              <a:off x="862872" y="2085798"/>
              <a:ext cx="405672" cy="405672"/>
            </a:xfrm>
            <a:prstGeom prst="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21" name="Rectangle 220"/>
            <p:cNvSpPr/>
            <p:nvPr/>
          </p:nvSpPr>
          <p:spPr>
            <a:xfrm>
              <a:off x="1268545" y="2085798"/>
              <a:ext cx="405672" cy="405672"/>
            </a:xfrm>
            <a:prstGeom prst="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22" name="Rectangle 221"/>
            <p:cNvSpPr/>
            <p:nvPr/>
          </p:nvSpPr>
          <p:spPr>
            <a:xfrm>
              <a:off x="457200" y="2489928"/>
              <a:ext cx="405672" cy="405672"/>
            </a:xfrm>
            <a:prstGeom prst="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23" name="Rectangle 222"/>
            <p:cNvSpPr/>
            <p:nvPr/>
          </p:nvSpPr>
          <p:spPr>
            <a:xfrm>
              <a:off x="862872" y="2489928"/>
              <a:ext cx="405672" cy="405672"/>
            </a:xfrm>
            <a:prstGeom prst="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24" name="Rectangle 223"/>
            <p:cNvSpPr/>
            <p:nvPr/>
          </p:nvSpPr>
          <p:spPr>
            <a:xfrm>
              <a:off x="1268545" y="2489928"/>
              <a:ext cx="405672" cy="405672"/>
            </a:xfrm>
            <a:prstGeom prst="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grpSp>
        <p:nvGrpSpPr>
          <p:cNvPr id="225" name="Group 224"/>
          <p:cNvGrpSpPr/>
          <p:nvPr/>
        </p:nvGrpSpPr>
        <p:grpSpPr>
          <a:xfrm>
            <a:off x="2036885" y="2417366"/>
            <a:ext cx="1217017" cy="1167672"/>
            <a:chOff x="457200" y="1727928"/>
            <a:chExt cx="1217017" cy="1167672"/>
          </a:xfrm>
          <a:solidFill>
            <a:schemeClr val="accent3">
              <a:lumMod val="40000"/>
              <a:lumOff val="60000"/>
            </a:schemeClr>
          </a:solidFill>
        </p:grpSpPr>
        <p:sp>
          <p:nvSpPr>
            <p:cNvPr id="226" name="Rectangle 225"/>
            <p:cNvSpPr/>
            <p:nvPr/>
          </p:nvSpPr>
          <p:spPr>
            <a:xfrm>
              <a:off x="457200" y="1727928"/>
              <a:ext cx="405672" cy="405672"/>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227" name="Rectangle 226"/>
            <p:cNvSpPr/>
            <p:nvPr/>
          </p:nvSpPr>
          <p:spPr>
            <a:xfrm>
              <a:off x="862872" y="1727928"/>
              <a:ext cx="405672" cy="405672"/>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28" name="Rectangle 227"/>
            <p:cNvSpPr/>
            <p:nvPr/>
          </p:nvSpPr>
          <p:spPr>
            <a:xfrm>
              <a:off x="1268545" y="1727928"/>
              <a:ext cx="405672" cy="405672"/>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29" name="Rectangle 228"/>
            <p:cNvSpPr/>
            <p:nvPr/>
          </p:nvSpPr>
          <p:spPr>
            <a:xfrm>
              <a:off x="457200" y="2085798"/>
              <a:ext cx="405672" cy="405672"/>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30" name="Rectangle 229"/>
            <p:cNvSpPr/>
            <p:nvPr/>
          </p:nvSpPr>
          <p:spPr>
            <a:xfrm>
              <a:off x="862872" y="2085798"/>
              <a:ext cx="405672" cy="405672"/>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31" name="Rectangle 230"/>
            <p:cNvSpPr/>
            <p:nvPr/>
          </p:nvSpPr>
          <p:spPr>
            <a:xfrm>
              <a:off x="1268545" y="2085798"/>
              <a:ext cx="405672" cy="405672"/>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32" name="Rectangle 231"/>
            <p:cNvSpPr/>
            <p:nvPr/>
          </p:nvSpPr>
          <p:spPr>
            <a:xfrm>
              <a:off x="457200" y="2489928"/>
              <a:ext cx="405672" cy="405672"/>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33" name="Rectangle 232"/>
            <p:cNvSpPr/>
            <p:nvPr/>
          </p:nvSpPr>
          <p:spPr>
            <a:xfrm>
              <a:off x="862872" y="2489928"/>
              <a:ext cx="405672" cy="405672"/>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34" name="Rectangle 233"/>
            <p:cNvSpPr/>
            <p:nvPr/>
          </p:nvSpPr>
          <p:spPr>
            <a:xfrm>
              <a:off x="1268545" y="2489928"/>
              <a:ext cx="405672" cy="405672"/>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grpSp>
        <p:nvGrpSpPr>
          <p:cNvPr id="235" name="Group 234"/>
          <p:cNvGrpSpPr/>
          <p:nvPr/>
        </p:nvGrpSpPr>
        <p:grpSpPr>
          <a:xfrm>
            <a:off x="1925793" y="2510341"/>
            <a:ext cx="1217017" cy="1167672"/>
            <a:chOff x="457200" y="1727928"/>
            <a:chExt cx="1217017" cy="1167672"/>
          </a:xfrm>
          <a:solidFill>
            <a:schemeClr val="tx2">
              <a:lumMod val="20000"/>
              <a:lumOff val="80000"/>
            </a:schemeClr>
          </a:solidFill>
        </p:grpSpPr>
        <p:sp>
          <p:nvSpPr>
            <p:cNvPr id="236" name="Rectangle 235"/>
            <p:cNvSpPr/>
            <p:nvPr/>
          </p:nvSpPr>
          <p:spPr>
            <a:xfrm>
              <a:off x="457200" y="1727928"/>
              <a:ext cx="405672" cy="405672"/>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37" name="Rectangle 236"/>
            <p:cNvSpPr/>
            <p:nvPr/>
          </p:nvSpPr>
          <p:spPr>
            <a:xfrm>
              <a:off x="862872" y="1727928"/>
              <a:ext cx="405672" cy="405672"/>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38" name="Rectangle 237"/>
            <p:cNvSpPr/>
            <p:nvPr/>
          </p:nvSpPr>
          <p:spPr>
            <a:xfrm>
              <a:off x="1268545" y="1727928"/>
              <a:ext cx="405672" cy="405672"/>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39" name="Rectangle 238"/>
            <p:cNvSpPr/>
            <p:nvPr/>
          </p:nvSpPr>
          <p:spPr>
            <a:xfrm>
              <a:off x="457200" y="2085798"/>
              <a:ext cx="405672" cy="405672"/>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40" name="Rectangle 239"/>
            <p:cNvSpPr/>
            <p:nvPr/>
          </p:nvSpPr>
          <p:spPr>
            <a:xfrm>
              <a:off x="862872" y="2085798"/>
              <a:ext cx="405672" cy="405672"/>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41" name="Rectangle 240"/>
            <p:cNvSpPr/>
            <p:nvPr/>
          </p:nvSpPr>
          <p:spPr>
            <a:xfrm>
              <a:off x="1268545" y="2085798"/>
              <a:ext cx="405672" cy="405672"/>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42" name="Rectangle 241"/>
            <p:cNvSpPr/>
            <p:nvPr/>
          </p:nvSpPr>
          <p:spPr>
            <a:xfrm>
              <a:off x="457200" y="2489928"/>
              <a:ext cx="405672" cy="405672"/>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43" name="Rectangle 242"/>
            <p:cNvSpPr/>
            <p:nvPr/>
          </p:nvSpPr>
          <p:spPr>
            <a:xfrm>
              <a:off x="862872" y="2489928"/>
              <a:ext cx="405672" cy="405672"/>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44" name="Rectangle 243"/>
            <p:cNvSpPr/>
            <p:nvPr/>
          </p:nvSpPr>
          <p:spPr>
            <a:xfrm>
              <a:off x="1268545" y="2489928"/>
              <a:ext cx="405672" cy="405672"/>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grpSp>
        <p:nvGrpSpPr>
          <p:cNvPr id="245" name="Group 244"/>
          <p:cNvGrpSpPr/>
          <p:nvPr/>
        </p:nvGrpSpPr>
        <p:grpSpPr>
          <a:xfrm>
            <a:off x="4040738" y="2746618"/>
            <a:ext cx="2435127" cy="2307090"/>
            <a:chOff x="3963490" y="1603782"/>
            <a:chExt cx="2435127" cy="2307090"/>
          </a:xfrm>
        </p:grpSpPr>
        <p:sp>
          <p:nvSpPr>
            <p:cNvPr id="246" name="Rectangle 245"/>
            <p:cNvSpPr/>
            <p:nvPr/>
          </p:nvSpPr>
          <p:spPr>
            <a:xfrm>
              <a:off x="3963491" y="1603782"/>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247" name="Rectangle 246"/>
            <p:cNvSpPr/>
            <p:nvPr/>
          </p:nvSpPr>
          <p:spPr>
            <a:xfrm>
              <a:off x="4369163" y="1603782"/>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48" name="Rectangle 247"/>
            <p:cNvSpPr/>
            <p:nvPr/>
          </p:nvSpPr>
          <p:spPr>
            <a:xfrm>
              <a:off x="4774836" y="1603782"/>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49" name="Rectangle 248"/>
            <p:cNvSpPr/>
            <p:nvPr/>
          </p:nvSpPr>
          <p:spPr>
            <a:xfrm>
              <a:off x="3963491" y="1961652"/>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50" name="Rectangle 249"/>
            <p:cNvSpPr/>
            <p:nvPr/>
          </p:nvSpPr>
          <p:spPr>
            <a:xfrm>
              <a:off x="4369163" y="1961652"/>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51" name="Rectangle 250"/>
            <p:cNvSpPr/>
            <p:nvPr/>
          </p:nvSpPr>
          <p:spPr>
            <a:xfrm>
              <a:off x="4774836" y="1961652"/>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52" name="Rectangle 251"/>
            <p:cNvSpPr/>
            <p:nvPr/>
          </p:nvSpPr>
          <p:spPr>
            <a:xfrm>
              <a:off x="3963491" y="2365782"/>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53" name="Rectangle 252"/>
            <p:cNvSpPr/>
            <p:nvPr/>
          </p:nvSpPr>
          <p:spPr>
            <a:xfrm>
              <a:off x="4369163" y="2365782"/>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54" name="Rectangle 253"/>
            <p:cNvSpPr/>
            <p:nvPr/>
          </p:nvSpPr>
          <p:spPr>
            <a:xfrm>
              <a:off x="4774836" y="2365782"/>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55" name="Rectangle 254"/>
            <p:cNvSpPr/>
            <p:nvPr/>
          </p:nvSpPr>
          <p:spPr>
            <a:xfrm>
              <a:off x="5180507" y="1603782"/>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256" name="Rectangle 255"/>
            <p:cNvSpPr/>
            <p:nvPr/>
          </p:nvSpPr>
          <p:spPr>
            <a:xfrm>
              <a:off x="5586179" y="1603782"/>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57" name="Rectangle 256"/>
            <p:cNvSpPr/>
            <p:nvPr/>
          </p:nvSpPr>
          <p:spPr>
            <a:xfrm>
              <a:off x="5991852" y="1603782"/>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58" name="Rectangle 257"/>
            <p:cNvSpPr/>
            <p:nvPr/>
          </p:nvSpPr>
          <p:spPr>
            <a:xfrm>
              <a:off x="5180507" y="1961652"/>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59" name="Rectangle 258"/>
            <p:cNvSpPr/>
            <p:nvPr/>
          </p:nvSpPr>
          <p:spPr>
            <a:xfrm>
              <a:off x="5586179" y="1961652"/>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60" name="Rectangle 259"/>
            <p:cNvSpPr/>
            <p:nvPr/>
          </p:nvSpPr>
          <p:spPr>
            <a:xfrm>
              <a:off x="5991852" y="1961652"/>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61" name="Rectangle 260"/>
            <p:cNvSpPr/>
            <p:nvPr/>
          </p:nvSpPr>
          <p:spPr>
            <a:xfrm>
              <a:off x="5180507" y="2365782"/>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62" name="Rectangle 261"/>
            <p:cNvSpPr/>
            <p:nvPr/>
          </p:nvSpPr>
          <p:spPr>
            <a:xfrm>
              <a:off x="5586179" y="2365782"/>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63" name="Rectangle 262"/>
            <p:cNvSpPr/>
            <p:nvPr/>
          </p:nvSpPr>
          <p:spPr>
            <a:xfrm>
              <a:off x="5991852" y="2365782"/>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64" name="Rectangle 263"/>
            <p:cNvSpPr/>
            <p:nvPr/>
          </p:nvSpPr>
          <p:spPr>
            <a:xfrm>
              <a:off x="3963490" y="2743200"/>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265" name="Rectangle 264"/>
            <p:cNvSpPr/>
            <p:nvPr/>
          </p:nvSpPr>
          <p:spPr>
            <a:xfrm>
              <a:off x="4369162" y="2743200"/>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66" name="Rectangle 265"/>
            <p:cNvSpPr/>
            <p:nvPr/>
          </p:nvSpPr>
          <p:spPr>
            <a:xfrm>
              <a:off x="4774835" y="2743200"/>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67" name="Rectangle 266"/>
            <p:cNvSpPr/>
            <p:nvPr/>
          </p:nvSpPr>
          <p:spPr>
            <a:xfrm>
              <a:off x="3963490" y="3101070"/>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68" name="Rectangle 267"/>
            <p:cNvSpPr/>
            <p:nvPr/>
          </p:nvSpPr>
          <p:spPr>
            <a:xfrm>
              <a:off x="4369162" y="3101070"/>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69" name="Rectangle 268"/>
            <p:cNvSpPr/>
            <p:nvPr/>
          </p:nvSpPr>
          <p:spPr>
            <a:xfrm>
              <a:off x="4774835" y="3101070"/>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70" name="Rectangle 269"/>
            <p:cNvSpPr/>
            <p:nvPr/>
          </p:nvSpPr>
          <p:spPr>
            <a:xfrm>
              <a:off x="3963490" y="3505200"/>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71" name="Rectangle 270"/>
            <p:cNvSpPr/>
            <p:nvPr/>
          </p:nvSpPr>
          <p:spPr>
            <a:xfrm>
              <a:off x="4369162" y="3505200"/>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72" name="Rectangle 271"/>
            <p:cNvSpPr/>
            <p:nvPr/>
          </p:nvSpPr>
          <p:spPr>
            <a:xfrm>
              <a:off x="4774835" y="3505200"/>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73" name="Rectangle 272"/>
            <p:cNvSpPr/>
            <p:nvPr/>
          </p:nvSpPr>
          <p:spPr>
            <a:xfrm>
              <a:off x="5181600" y="2743200"/>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274" name="Rectangle 273"/>
            <p:cNvSpPr/>
            <p:nvPr/>
          </p:nvSpPr>
          <p:spPr>
            <a:xfrm>
              <a:off x="5587272" y="2743200"/>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75" name="Rectangle 274"/>
            <p:cNvSpPr/>
            <p:nvPr/>
          </p:nvSpPr>
          <p:spPr>
            <a:xfrm>
              <a:off x="5992945" y="2743200"/>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76" name="Rectangle 275"/>
            <p:cNvSpPr/>
            <p:nvPr/>
          </p:nvSpPr>
          <p:spPr>
            <a:xfrm>
              <a:off x="5181600" y="3101070"/>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77" name="Rectangle 276"/>
            <p:cNvSpPr/>
            <p:nvPr/>
          </p:nvSpPr>
          <p:spPr>
            <a:xfrm>
              <a:off x="5587272" y="3101070"/>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78" name="Rectangle 277"/>
            <p:cNvSpPr/>
            <p:nvPr/>
          </p:nvSpPr>
          <p:spPr>
            <a:xfrm>
              <a:off x="5992945" y="3101070"/>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79" name="Rectangle 278"/>
            <p:cNvSpPr/>
            <p:nvPr/>
          </p:nvSpPr>
          <p:spPr>
            <a:xfrm>
              <a:off x="5181600" y="3505200"/>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80" name="Rectangle 279"/>
            <p:cNvSpPr/>
            <p:nvPr/>
          </p:nvSpPr>
          <p:spPr>
            <a:xfrm>
              <a:off x="5587272" y="3505200"/>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81" name="Rectangle 280"/>
            <p:cNvSpPr/>
            <p:nvPr/>
          </p:nvSpPr>
          <p:spPr>
            <a:xfrm>
              <a:off x="5992945" y="3505200"/>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grpSp>
        <p:nvGrpSpPr>
          <p:cNvPr id="282" name="Group 281"/>
          <p:cNvGrpSpPr/>
          <p:nvPr/>
        </p:nvGrpSpPr>
        <p:grpSpPr>
          <a:xfrm>
            <a:off x="3882230" y="2870128"/>
            <a:ext cx="2435127" cy="2307090"/>
            <a:chOff x="3963490" y="1603782"/>
            <a:chExt cx="2435127" cy="2307090"/>
          </a:xfrm>
        </p:grpSpPr>
        <p:sp>
          <p:nvSpPr>
            <p:cNvPr id="283" name="Rectangle 282"/>
            <p:cNvSpPr/>
            <p:nvPr/>
          </p:nvSpPr>
          <p:spPr>
            <a:xfrm>
              <a:off x="3963491" y="1603782"/>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284" name="Rectangle 283"/>
            <p:cNvSpPr/>
            <p:nvPr/>
          </p:nvSpPr>
          <p:spPr>
            <a:xfrm>
              <a:off x="4369163" y="1603782"/>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85" name="Rectangle 284"/>
            <p:cNvSpPr/>
            <p:nvPr/>
          </p:nvSpPr>
          <p:spPr>
            <a:xfrm>
              <a:off x="4774836" y="1603782"/>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86" name="Rectangle 285"/>
            <p:cNvSpPr/>
            <p:nvPr/>
          </p:nvSpPr>
          <p:spPr>
            <a:xfrm>
              <a:off x="3963491" y="1961652"/>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87" name="Rectangle 286"/>
            <p:cNvSpPr/>
            <p:nvPr/>
          </p:nvSpPr>
          <p:spPr>
            <a:xfrm>
              <a:off x="4369163" y="1961652"/>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88" name="Rectangle 287"/>
            <p:cNvSpPr/>
            <p:nvPr/>
          </p:nvSpPr>
          <p:spPr>
            <a:xfrm>
              <a:off x="4774836" y="1961652"/>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89" name="Rectangle 288"/>
            <p:cNvSpPr/>
            <p:nvPr/>
          </p:nvSpPr>
          <p:spPr>
            <a:xfrm>
              <a:off x="3963491" y="2365782"/>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90" name="Rectangle 289"/>
            <p:cNvSpPr/>
            <p:nvPr/>
          </p:nvSpPr>
          <p:spPr>
            <a:xfrm>
              <a:off x="4369163" y="2365782"/>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91" name="Rectangle 290"/>
            <p:cNvSpPr/>
            <p:nvPr/>
          </p:nvSpPr>
          <p:spPr>
            <a:xfrm>
              <a:off x="4774836" y="2365782"/>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92" name="Rectangle 291"/>
            <p:cNvSpPr/>
            <p:nvPr/>
          </p:nvSpPr>
          <p:spPr>
            <a:xfrm>
              <a:off x="5180507" y="1603782"/>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293" name="Rectangle 292"/>
            <p:cNvSpPr/>
            <p:nvPr/>
          </p:nvSpPr>
          <p:spPr>
            <a:xfrm>
              <a:off x="5586179" y="1603782"/>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94" name="Rectangle 293"/>
            <p:cNvSpPr/>
            <p:nvPr/>
          </p:nvSpPr>
          <p:spPr>
            <a:xfrm>
              <a:off x="5991852" y="1603782"/>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95" name="Rectangle 294"/>
            <p:cNvSpPr/>
            <p:nvPr/>
          </p:nvSpPr>
          <p:spPr>
            <a:xfrm>
              <a:off x="5180507" y="1961652"/>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96" name="Rectangle 295"/>
            <p:cNvSpPr/>
            <p:nvPr/>
          </p:nvSpPr>
          <p:spPr>
            <a:xfrm>
              <a:off x="5586179" y="1961652"/>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97" name="Rectangle 296"/>
            <p:cNvSpPr/>
            <p:nvPr/>
          </p:nvSpPr>
          <p:spPr>
            <a:xfrm>
              <a:off x="5991852" y="1961652"/>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98" name="Rectangle 297"/>
            <p:cNvSpPr/>
            <p:nvPr/>
          </p:nvSpPr>
          <p:spPr>
            <a:xfrm>
              <a:off x="5180507" y="2365782"/>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99" name="Rectangle 298"/>
            <p:cNvSpPr/>
            <p:nvPr/>
          </p:nvSpPr>
          <p:spPr>
            <a:xfrm>
              <a:off x="5586179" y="2365782"/>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00" name="Rectangle 299"/>
            <p:cNvSpPr/>
            <p:nvPr/>
          </p:nvSpPr>
          <p:spPr>
            <a:xfrm>
              <a:off x="5991852" y="2365782"/>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01" name="Rectangle 300"/>
            <p:cNvSpPr/>
            <p:nvPr/>
          </p:nvSpPr>
          <p:spPr>
            <a:xfrm>
              <a:off x="3963490" y="2743200"/>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302" name="Rectangle 301"/>
            <p:cNvSpPr/>
            <p:nvPr/>
          </p:nvSpPr>
          <p:spPr>
            <a:xfrm>
              <a:off x="4369162" y="2743200"/>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03" name="Rectangle 302"/>
            <p:cNvSpPr/>
            <p:nvPr/>
          </p:nvSpPr>
          <p:spPr>
            <a:xfrm>
              <a:off x="4774835" y="2743200"/>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04" name="Rectangle 303"/>
            <p:cNvSpPr/>
            <p:nvPr/>
          </p:nvSpPr>
          <p:spPr>
            <a:xfrm>
              <a:off x="3963490" y="3101070"/>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05" name="Rectangle 304"/>
            <p:cNvSpPr/>
            <p:nvPr/>
          </p:nvSpPr>
          <p:spPr>
            <a:xfrm>
              <a:off x="4369162" y="3101070"/>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06" name="Rectangle 305"/>
            <p:cNvSpPr/>
            <p:nvPr/>
          </p:nvSpPr>
          <p:spPr>
            <a:xfrm>
              <a:off x="4774835" y="3101070"/>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07" name="Rectangle 306"/>
            <p:cNvSpPr/>
            <p:nvPr/>
          </p:nvSpPr>
          <p:spPr>
            <a:xfrm>
              <a:off x="3963490" y="3505200"/>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08" name="Rectangle 307"/>
            <p:cNvSpPr/>
            <p:nvPr/>
          </p:nvSpPr>
          <p:spPr>
            <a:xfrm>
              <a:off x="4369162" y="3505200"/>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09" name="Rectangle 308"/>
            <p:cNvSpPr/>
            <p:nvPr/>
          </p:nvSpPr>
          <p:spPr>
            <a:xfrm>
              <a:off x="4774835" y="3505200"/>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10" name="Rectangle 309"/>
            <p:cNvSpPr/>
            <p:nvPr/>
          </p:nvSpPr>
          <p:spPr>
            <a:xfrm>
              <a:off x="5181600" y="2743200"/>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311" name="Rectangle 310"/>
            <p:cNvSpPr/>
            <p:nvPr/>
          </p:nvSpPr>
          <p:spPr>
            <a:xfrm>
              <a:off x="5587272" y="2743200"/>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12" name="Rectangle 311"/>
            <p:cNvSpPr/>
            <p:nvPr/>
          </p:nvSpPr>
          <p:spPr>
            <a:xfrm>
              <a:off x="5992945" y="2743200"/>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13" name="Rectangle 312"/>
            <p:cNvSpPr/>
            <p:nvPr/>
          </p:nvSpPr>
          <p:spPr>
            <a:xfrm>
              <a:off x="5181600" y="3101070"/>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14" name="Rectangle 313"/>
            <p:cNvSpPr/>
            <p:nvPr/>
          </p:nvSpPr>
          <p:spPr>
            <a:xfrm>
              <a:off x="5587272" y="3101070"/>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15" name="Rectangle 314"/>
            <p:cNvSpPr/>
            <p:nvPr/>
          </p:nvSpPr>
          <p:spPr>
            <a:xfrm>
              <a:off x="5992945" y="3101070"/>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16" name="Rectangle 315"/>
            <p:cNvSpPr/>
            <p:nvPr/>
          </p:nvSpPr>
          <p:spPr>
            <a:xfrm>
              <a:off x="5181600" y="3505200"/>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17" name="Rectangle 316"/>
            <p:cNvSpPr/>
            <p:nvPr/>
          </p:nvSpPr>
          <p:spPr>
            <a:xfrm>
              <a:off x="5587272" y="3505200"/>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18" name="Rectangle 317"/>
            <p:cNvSpPr/>
            <p:nvPr/>
          </p:nvSpPr>
          <p:spPr>
            <a:xfrm>
              <a:off x="5992945" y="3505200"/>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grpSp>
        <p:nvGrpSpPr>
          <p:cNvPr id="319" name="Group 318"/>
          <p:cNvGrpSpPr/>
          <p:nvPr/>
        </p:nvGrpSpPr>
        <p:grpSpPr>
          <a:xfrm>
            <a:off x="3735937" y="3011365"/>
            <a:ext cx="2435127" cy="2307090"/>
            <a:chOff x="3963490" y="1603782"/>
            <a:chExt cx="2435127" cy="2307090"/>
          </a:xfrm>
        </p:grpSpPr>
        <p:sp>
          <p:nvSpPr>
            <p:cNvPr id="320" name="Rectangle 319"/>
            <p:cNvSpPr/>
            <p:nvPr/>
          </p:nvSpPr>
          <p:spPr>
            <a:xfrm>
              <a:off x="3963491" y="1603782"/>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21" name="Rectangle 320"/>
            <p:cNvSpPr/>
            <p:nvPr/>
          </p:nvSpPr>
          <p:spPr>
            <a:xfrm>
              <a:off x="4369163" y="1603782"/>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22" name="Rectangle 321"/>
            <p:cNvSpPr/>
            <p:nvPr/>
          </p:nvSpPr>
          <p:spPr>
            <a:xfrm>
              <a:off x="4774836" y="1603782"/>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23" name="Rectangle 322"/>
            <p:cNvSpPr/>
            <p:nvPr/>
          </p:nvSpPr>
          <p:spPr>
            <a:xfrm>
              <a:off x="3963491" y="1961652"/>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24" name="Rectangle 323"/>
            <p:cNvSpPr/>
            <p:nvPr/>
          </p:nvSpPr>
          <p:spPr>
            <a:xfrm>
              <a:off x="4369163" y="1961652"/>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25" name="Rectangle 324"/>
            <p:cNvSpPr/>
            <p:nvPr/>
          </p:nvSpPr>
          <p:spPr>
            <a:xfrm>
              <a:off x="4774836" y="1961652"/>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26" name="Rectangle 325"/>
            <p:cNvSpPr/>
            <p:nvPr/>
          </p:nvSpPr>
          <p:spPr>
            <a:xfrm>
              <a:off x="3963491" y="2365782"/>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27" name="Rectangle 326"/>
            <p:cNvSpPr/>
            <p:nvPr/>
          </p:nvSpPr>
          <p:spPr>
            <a:xfrm>
              <a:off x="4369163" y="2365782"/>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28" name="Rectangle 327"/>
            <p:cNvSpPr/>
            <p:nvPr/>
          </p:nvSpPr>
          <p:spPr>
            <a:xfrm>
              <a:off x="4774836" y="2365782"/>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29" name="Rectangle 328"/>
            <p:cNvSpPr/>
            <p:nvPr/>
          </p:nvSpPr>
          <p:spPr>
            <a:xfrm>
              <a:off x="5180507" y="1603782"/>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30" name="Rectangle 329"/>
            <p:cNvSpPr/>
            <p:nvPr/>
          </p:nvSpPr>
          <p:spPr>
            <a:xfrm>
              <a:off x="5586179" y="1603782"/>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31" name="Rectangle 330"/>
            <p:cNvSpPr/>
            <p:nvPr/>
          </p:nvSpPr>
          <p:spPr>
            <a:xfrm>
              <a:off x="5991852" y="1603782"/>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32" name="Rectangle 331"/>
            <p:cNvSpPr/>
            <p:nvPr/>
          </p:nvSpPr>
          <p:spPr>
            <a:xfrm>
              <a:off x="5180507" y="1961652"/>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33" name="Rectangle 332"/>
            <p:cNvSpPr/>
            <p:nvPr/>
          </p:nvSpPr>
          <p:spPr>
            <a:xfrm>
              <a:off x="5586179" y="1961652"/>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34" name="Rectangle 333"/>
            <p:cNvSpPr/>
            <p:nvPr/>
          </p:nvSpPr>
          <p:spPr>
            <a:xfrm>
              <a:off x="5991852" y="1961652"/>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35" name="Rectangle 334"/>
            <p:cNvSpPr/>
            <p:nvPr/>
          </p:nvSpPr>
          <p:spPr>
            <a:xfrm>
              <a:off x="5180507" y="2365782"/>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36" name="Rectangle 335"/>
            <p:cNvSpPr/>
            <p:nvPr/>
          </p:nvSpPr>
          <p:spPr>
            <a:xfrm>
              <a:off x="5586179" y="2365782"/>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37" name="Rectangle 336"/>
            <p:cNvSpPr/>
            <p:nvPr/>
          </p:nvSpPr>
          <p:spPr>
            <a:xfrm>
              <a:off x="5991852" y="2365782"/>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38" name="Rectangle 337"/>
            <p:cNvSpPr/>
            <p:nvPr/>
          </p:nvSpPr>
          <p:spPr>
            <a:xfrm>
              <a:off x="3963490" y="2743200"/>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39" name="Rectangle 338"/>
            <p:cNvSpPr/>
            <p:nvPr/>
          </p:nvSpPr>
          <p:spPr>
            <a:xfrm>
              <a:off x="4369162" y="2743200"/>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40" name="Rectangle 339"/>
            <p:cNvSpPr/>
            <p:nvPr/>
          </p:nvSpPr>
          <p:spPr>
            <a:xfrm>
              <a:off x="4774835" y="2743200"/>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41" name="Rectangle 340"/>
            <p:cNvSpPr/>
            <p:nvPr/>
          </p:nvSpPr>
          <p:spPr>
            <a:xfrm>
              <a:off x="3963490" y="3101070"/>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42" name="Rectangle 341"/>
            <p:cNvSpPr/>
            <p:nvPr/>
          </p:nvSpPr>
          <p:spPr>
            <a:xfrm>
              <a:off x="4369162" y="3101070"/>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43" name="Rectangle 342"/>
            <p:cNvSpPr/>
            <p:nvPr/>
          </p:nvSpPr>
          <p:spPr>
            <a:xfrm>
              <a:off x="4774835" y="3101070"/>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44" name="Rectangle 343"/>
            <p:cNvSpPr/>
            <p:nvPr/>
          </p:nvSpPr>
          <p:spPr>
            <a:xfrm>
              <a:off x="3963490" y="3505200"/>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45" name="Rectangle 344"/>
            <p:cNvSpPr/>
            <p:nvPr/>
          </p:nvSpPr>
          <p:spPr>
            <a:xfrm>
              <a:off x="4369162" y="3505200"/>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46" name="Rectangle 345"/>
            <p:cNvSpPr/>
            <p:nvPr/>
          </p:nvSpPr>
          <p:spPr>
            <a:xfrm>
              <a:off x="4774835" y="3505200"/>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47" name="Rectangle 346"/>
            <p:cNvSpPr/>
            <p:nvPr/>
          </p:nvSpPr>
          <p:spPr>
            <a:xfrm>
              <a:off x="5181600" y="2743200"/>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48" name="Rectangle 347"/>
            <p:cNvSpPr/>
            <p:nvPr/>
          </p:nvSpPr>
          <p:spPr>
            <a:xfrm>
              <a:off x="5587272" y="2743200"/>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49" name="Rectangle 348"/>
            <p:cNvSpPr/>
            <p:nvPr/>
          </p:nvSpPr>
          <p:spPr>
            <a:xfrm>
              <a:off x="5992945" y="2743200"/>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50" name="Rectangle 349"/>
            <p:cNvSpPr/>
            <p:nvPr/>
          </p:nvSpPr>
          <p:spPr>
            <a:xfrm>
              <a:off x="5181600" y="3101070"/>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51" name="Rectangle 350"/>
            <p:cNvSpPr/>
            <p:nvPr/>
          </p:nvSpPr>
          <p:spPr>
            <a:xfrm>
              <a:off x="5587272" y="3101070"/>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52" name="Rectangle 351"/>
            <p:cNvSpPr/>
            <p:nvPr/>
          </p:nvSpPr>
          <p:spPr>
            <a:xfrm>
              <a:off x="5992945" y="3101070"/>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53" name="Rectangle 352"/>
            <p:cNvSpPr/>
            <p:nvPr/>
          </p:nvSpPr>
          <p:spPr>
            <a:xfrm>
              <a:off x="5181600" y="3505200"/>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54" name="Rectangle 353"/>
            <p:cNvSpPr/>
            <p:nvPr/>
          </p:nvSpPr>
          <p:spPr>
            <a:xfrm>
              <a:off x="5587272" y="3505200"/>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55" name="Rectangle 354"/>
            <p:cNvSpPr/>
            <p:nvPr/>
          </p:nvSpPr>
          <p:spPr>
            <a:xfrm>
              <a:off x="5992945" y="3505200"/>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356" name="Content Placeholder 2"/>
          <p:cNvSpPr txBox="1">
            <a:spLocks/>
          </p:cNvSpPr>
          <p:nvPr/>
        </p:nvSpPr>
        <p:spPr>
          <a:xfrm>
            <a:off x="1537897" y="3727888"/>
            <a:ext cx="1869915" cy="42695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Helvetica" charset="0"/>
                <a:ea typeface="Helvetica" charset="0"/>
                <a:cs typeface="Helvetica"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Helvetica" charset="0"/>
                <a:ea typeface="Helvetica" charset="0"/>
                <a:cs typeface="Helvetica"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rgbClr val="000000"/>
              </a:buClr>
              <a:buNone/>
            </a:pPr>
            <a:r>
              <a:rPr lang="en-US" sz="2000" dirty="0">
                <a:latin typeface="+mn-lt"/>
              </a:rPr>
              <a:t>Filter 0</a:t>
            </a:r>
          </a:p>
        </p:txBody>
      </p:sp>
      <p:grpSp>
        <p:nvGrpSpPr>
          <p:cNvPr id="357" name="Group 356"/>
          <p:cNvGrpSpPr/>
          <p:nvPr/>
        </p:nvGrpSpPr>
        <p:grpSpPr>
          <a:xfrm>
            <a:off x="2076578" y="4408646"/>
            <a:ext cx="1217017" cy="1167672"/>
            <a:chOff x="457200" y="1727928"/>
            <a:chExt cx="1217017" cy="1167672"/>
          </a:xfrm>
          <a:solidFill>
            <a:schemeClr val="accent2">
              <a:lumMod val="40000"/>
              <a:lumOff val="60000"/>
            </a:schemeClr>
          </a:solidFill>
        </p:grpSpPr>
        <p:sp>
          <p:nvSpPr>
            <p:cNvPr id="358" name="Rectangle 357"/>
            <p:cNvSpPr/>
            <p:nvPr/>
          </p:nvSpPr>
          <p:spPr>
            <a:xfrm>
              <a:off x="457200" y="1727928"/>
              <a:ext cx="405672" cy="405672"/>
            </a:xfrm>
            <a:prstGeom prst="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359" name="Rectangle 358"/>
            <p:cNvSpPr/>
            <p:nvPr/>
          </p:nvSpPr>
          <p:spPr>
            <a:xfrm>
              <a:off x="862872" y="1727928"/>
              <a:ext cx="405672" cy="405672"/>
            </a:xfrm>
            <a:prstGeom prst="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60" name="Rectangle 359"/>
            <p:cNvSpPr/>
            <p:nvPr/>
          </p:nvSpPr>
          <p:spPr>
            <a:xfrm>
              <a:off x="1268545" y="1727928"/>
              <a:ext cx="405672" cy="405672"/>
            </a:xfrm>
            <a:prstGeom prst="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61" name="Rectangle 360"/>
            <p:cNvSpPr/>
            <p:nvPr/>
          </p:nvSpPr>
          <p:spPr>
            <a:xfrm>
              <a:off x="457200" y="2085798"/>
              <a:ext cx="405672" cy="405672"/>
            </a:xfrm>
            <a:prstGeom prst="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62" name="Rectangle 361"/>
            <p:cNvSpPr/>
            <p:nvPr/>
          </p:nvSpPr>
          <p:spPr>
            <a:xfrm>
              <a:off x="862872" y="2085798"/>
              <a:ext cx="405672" cy="405672"/>
            </a:xfrm>
            <a:prstGeom prst="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63" name="Rectangle 362"/>
            <p:cNvSpPr/>
            <p:nvPr/>
          </p:nvSpPr>
          <p:spPr>
            <a:xfrm>
              <a:off x="1268545" y="2085798"/>
              <a:ext cx="405672" cy="405672"/>
            </a:xfrm>
            <a:prstGeom prst="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64" name="Rectangle 363"/>
            <p:cNvSpPr/>
            <p:nvPr/>
          </p:nvSpPr>
          <p:spPr>
            <a:xfrm>
              <a:off x="457200" y="2489928"/>
              <a:ext cx="405672" cy="405672"/>
            </a:xfrm>
            <a:prstGeom prst="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65" name="Rectangle 364"/>
            <p:cNvSpPr/>
            <p:nvPr/>
          </p:nvSpPr>
          <p:spPr>
            <a:xfrm>
              <a:off x="862872" y="2489928"/>
              <a:ext cx="405672" cy="405672"/>
            </a:xfrm>
            <a:prstGeom prst="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66" name="Rectangle 365"/>
            <p:cNvSpPr/>
            <p:nvPr/>
          </p:nvSpPr>
          <p:spPr>
            <a:xfrm>
              <a:off x="1268545" y="2489928"/>
              <a:ext cx="405672" cy="405672"/>
            </a:xfrm>
            <a:prstGeom prst="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grpSp>
        <p:nvGrpSpPr>
          <p:cNvPr id="367" name="Group 366"/>
          <p:cNvGrpSpPr/>
          <p:nvPr/>
        </p:nvGrpSpPr>
        <p:grpSpPr>
          <a:xfrm>
            <a:off x="1985364" y="4519599"/>
            <a:ext cx="1217017" cy="1167672"/>
            <a:chOff x="457200" y="1727928"/>
            <a:chExt cx="1217017" cy="1167672"/>
          </a:xfrm>
          <a:solidFill>
            <a:schemeClr val="accent3">
              <a:lumMod val="40000"/>
              <a:lumOff val="60000"/>
            </a:schemeClr>
          </a:solidFill>
        </p:grpSpPr>
        <p:sp>
          <p:nvSpPr>
            <p:cNvPr id="368" name="Rectangle 367"/>
            <p:cNvSpPr/>
            <p:nvPr/>
          </p:nvSpPr>
          <p:spPr>
            <a:xfrm>
              <a:off x="457200" y="1727928"/>
              <a:ext cx="405672" cy="405672"/>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369" name="Rectangle 368"/>
            <p:cNvSpPr/>
            <p:nvPr/>
          </p:nvSpPr>
          <p:spPr>
            <a:xfrm>
              <a:off x="862872" y="1727928"/>
              <a:ext cx="405672" cy="405672"/>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70" name="Rectangle 369"/>
            <p:cNvSpPr/>
            <p:nvPr/>
          </p:nvSpPr>
          <p:spPr>
            <a:xfrm>
              <a:off x="1268545" y="1727928"/>
              <a:ext cx="405672" cy="405672"/>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71" name="Rectangle 370"/>
            <p:cNvSpPr/>
            <p:nvPr/>
          </p:nvSpPr>
          <p:spPr>
            <a:xfrm>
              <a:off x="457200" y="2085798"/>
              <a:ext cx="405672" cy="405672"/>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72" name="Rectangle 371"/>
            <p:cNvSpPr/>
            <p:nvPr/>
          </p:nvSpPr>
          <p:spPr>
            <a:xfrm>
              <a:off x="862872" y="2085798"/>
              <a:ext cx="405672" cy="405672"/>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73" name="Rectangle 372"/>
            <p:cNvSpPr/>
            <p:nvPr/>
          </p:nvSpPr>
          <p:spPr>
            <a:xfrm>
              <a:off x="1268545" y="2085798"/>
              <a:ext cx="405672" cy="405672"/>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74" name="Rectangle 373"/>
            <p:cNvSpPr/>
            <p:nvPr/>
          </p:nvSpPr>
          <p:spPr>
            <a:xfrm>
              <a:off x="457200" y="2489928"/>
              <a:ext cx="405672" cy="405672"/>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75" name="Rectangle 374"/>
            <p:cNvSpPr/>
            <p:nvPr/>
          </p:nvSpPr>
          <p:spPr>
            <a:xfrm>
              <a:off x="862872" y="2489928"/>
              <a:ext cx="405672" cy="405672"/>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76" name="Rectangle 375"/>
            <p:cNvSpPr/>
            <p:nvPr/>
          </p:nvSpPr>
          <p:spPr>
            <a:xfrm>
              <a:off x="1268545" y="2489928"/>
              <a:ext cx="405672" cy="405672"/>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grpSp>
        <p:nvGrpSpPr>
          <p:cNvPr id="377" name="Group 376"/>
          <p:cNvGrpSpPr/>
          <p:nvPr/>
        </p:nvGrpSpPr>
        <p:grpSpPr>
          <a:xfrm>
            <a:off x="1874272" y="4612574"/>
            <a:ext cx="1217017" cy="1167672"/>
            <a:chOff x="457200" y="1727928"/>
            <a:chExt cx="1217017" cy="1167672"/>
          </a:xfrm>
          <a:solidFill>
            <a:schemeClr val="tx2">
              <a:lumMod val="20000"/>
              <a:lumOff val="80000"/>
            </a:schemeClr>
          </a:solidFill>
        </p:grpSpPr>
        <p:sp>
          <p:nvSpPr>
            <p:cNvPr id="378" name="Rectangle 377"/>
            <p:cNvSpPr/>
            <p:nvPr/>
          </p:nvSpPr>
          <p:spPr>
            <a:xfrm>
              <a:off x="457200" y="1727928"/>
              <a:ext cx="405672" cy="405672"/>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79" name="Rectangle 378"/>
            <p:cNvSpPr/>
            <p:nvPr/>
          </p:nvSpPr>
          <p:spPr>
            <a:xfrm>
              <a:off x="862872" y="1727928"/>
              <a:ext cx="405672" cy="405672"/>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80" name="Rectangle 379"/>
            <p:cNvSpPr/>
            <p:nvPr/>
          </p:nvSpPr>
          <p:spPr>
            <a:xfrm>
              <a:off x="1268545" y="1727928"/>
              <a:ext cx="405672" cy="405672"/>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81" name="Rectangle 380"/>
            <p:cNvSpPr/>
            <p:nvPr/>
          </p:nvSpPr>
          <p:spPr>
            <a:xfrm>
              <a:off x="457200" y="2085798"/>
              <a:ext cx="405672" cy="405672"/>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82" name="Rectangle 381"/>
            <p:cNvSpPr/>
            <p:nvPr/>
          </p:nvSpPr>
          <p:spPr>
            <a:xfrm>
              <a:off x="862872" y="2085798"/>
              <a:ext cx="405672" cy="405672"/>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83" name="Rectangle 382"/>
            <p:cNvSpPr/>
            <p:nvPr/>
          </p:nvSpPr>
          <p:spPr>
            <a:xfrm>
              <a:off x="1268545" y="2085798"/>
              <a:ext cx="405672" cy="405672"/>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84" name="Rectangle 383"/>
            <p:cNvSpPr/>
            <p:nvPr/>
          </p:nvSpPr>
          <p:spPr>
            <a:xfrm>
              <a:off x="457200" y="2489928"/>
              <a:ext cx="405672" cy="405672"/>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85" name="Rectangle 384"/>
            <p:cNvSpPr/>
            <p:nvPr/>
          </p:nvSpPr>
          <p:spPr>
            <a:xfrm>
              <a:off x="862872" y="2489928"/>
              <a:ext cx="405672" cy="405672"/>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86" name="Rectangle 385"/>
            <p:cNvSpPr/>
            <p:nvPr/>
          </p:nvSpPr>
          <p:spPr>
            <a:xfrm>
              <a:off x="1268545" y="2489928"/>
              <a:ext cx="405672" cy="405672"/>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387" name="Content Placeholder 2"/>
          <p:cNvSpPr txBox="1">
            <a:spLocks/>
          </p:cNvSpPr>
          <p:nvPr/>
        </p:nvSpPr>
        <p:spPr>
          <a:xfrm>
            <a:off x="1839998" y="5830121"/>
            <a:ext cx="1250761" cy="42695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Helvetica" charset="0"/>
                <a:ea typeface="Helvetica" charset="0"/>
                <a:cs typeface="Helvetica"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Helvetica" charset="0"/>
                <a:ea typeface="Helvetica" charset="0"/>
                <a:cs typeface="Helvetica"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rgbClr val="000000"/>
              </a:buClr>
              <a:buNone/>
            </a:pPr>
            <a:r>
              <a:rPr lang="en-US" sz="2000" dirty="0">
                <a:latin typeface="+mn-lt"/>
              </a:rPr>
              <a:t>Filter 1</a:t>
            </a:r>
          </a:p>
        </p:txBody>
      </p:sp>
      <p:sp>
        <p:nvSpPr>
          <p:cNvPr id="388" name="Right Arrow 387"/>
          <p:cNvSpPr/>
          <p:nvPr/>
        </p:nvSpPr>
        <p:spPr>
          <a:xfrm>
            <a:off x="6819900" y="3941365"/>
            <a:ext cx="676887" cy="570709"/>
          </a:xfrm>
          <a:prstGeom prst="rightArrow">
            <a:avLst/>
          </a:prstGeom>
          <a:solidFill>
            <a:schemeClr val="bg1">
              <a:lumMod val="9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Content Placeholder 2"/>
          <p:cNvSpPr txBox="1">
            <a:spLocks/>
          </p:cNvSpPr>
          <p:nvPr/>
        </p:nvSpPr>
        <p:spPr>
          <a:xfrm>
            <a:off x="3830119" y="5486915"/>
            <a:ext cx="2449599" cy="42695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Helvetica" charset="0"/>
                <a:ea typeface="Helvetica" charset="0"/>
                <a:cs typeface="Helvetica"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Helvetica" charset="0"/>
                <a:ea typeface="Helvetica" charset="0"/>
                <a:cs typeface="Helvetica"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rgbClr val="000000"/>
              </a:buClr>
              <a:buNone/>
            </a:pPr>
            <a:r>
              <a:rPr lang="en-US" sz="2000" dirty="0">
                <a:latin typeface="+mn-lt"/>
              </a:rPr>
              <a:t>Input feature map</a:t>
            </a:r>
          </a:p>
        </p:txBody>
      </p:sp>
      <p:grpSp>
        <p:nvGrpSpPr>
          <p:cNvPr id="390" name="Group 389"/>
          <p:cNvGrpSpPr/>
          <p:nvPr/>
        </p:nvGrpSpPr>
        <p:grpSpPr>
          <a:xfrm>
            <a:off x="7886700" y="2020973"/>
            <a:ext cx="1852382" cy="1762612"/>
            <a:chOff x="424543" y="1477574"/>
            <a:chExt cx="1623782" cy="1545090"/>
          </a:xfrm>
          <a:solidFill>
            <a:srgbClr val="FFC000"/>
          </a:solidFill>
        </p:grpSpPr>
        <p:sp>
          <p:nvSpPr>
            <p:cNvPr id="391" name="Rectangle 390"/>
            <p:cNvSpPr/>
            <p:nvPr/>
          </p:nvSpPr>
          <p:spPr>
            <a:xfrm>
              <a:off x="424544" y="147757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chemeClr val="tx1"/>
                </a:solidFill>
              </a:endParaRPr>
            </a:p>
          </p:txBody>
        </p:sp>
        <p:sp>
          <p:nvSpPr>
            <p:cNvPr id="392" name="Rectangle 391"/>
            <p:cNvSpPr/>
            <p:nvPr/>
          </p:nvSpPr>
          <p:spPr>
            <a:xfrm>
              <a:off x="830216" y="147757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chemeClr val="tx1"/>
                </a:solidFill>
              </a:endParaRPr>
            </a:p>
          </p:txBody>
        </p:sp>
        <p:sp>
          <p:nvSpPr>
            <p:cNvPr id="393" name="Rectangle 392"/>
            <p:cNvSpPr/>
            <p:nvPr/>
          </p:nvSpPr>
          <p:spPr>
            <a:xfrm>
              <a:off x="1235889" y="147757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94" name="Rectangle 393"/>
            <p:cNvSpPr/>
            <p:nvPr/>
          </p:nvSpPr>
          <p:spPr>
            <a:xfrm>
              <a:off x="424544" y="183544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95" name="Rectangle 394"/>
            <p:cNvSpPr/>
            <p:nvPr/>
          </p:nvSpPr>
          <p:spPr>
            <a:xfrm>
              <a:off x="830216" y="183544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96" name="Rectangle 395"/>
            <p:cNvSpPr/>
            <p:nvPr/>
          </p:nvSpPr>
          <p:spPr>
            <a:xfrm>
              <a:off x="1235889" y="183544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97" name="Rectangle 396"/>
            <p:cNvSpPr/>
            <p:nvPr/>
          </p:nvSpPr>
          <p:spPr>
            <a:xfrm>
              <a:off x="424544" y="223957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98" name="Rectangle 397"/>
            <p:cNvSpPr/>
            <p:nvPr/>
          </p:nvSpPr>
          <p:spPr>
            <a:xfrm>
              <a:off x="830216" y="223957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99" name="Rectangle 398"/>
            <p:cNvSpPr/>
            <p:nvPr/>
          </p:nvSpPr>
          <p:spPr>
            <a:xfrm>
              <a:off x="1235889" y="223957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00" name="Rectangle 399"/>
            <p:cNvSpPr/>
            <p:nvPr/>
          </p:nvSpPr>
          <p:spPr>
            <a:xfrm>
              <a:off x="1641560" y="147757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01" name="Rectangle 400"/>
            <p:cNvSpPr/>
            <p:nvPr/>
          </p:nvSpPr>
          <p:spPr>
            <a:xfrm>
              <a:off x="1641560" y="183544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02" name="Rectangle 401"/>
            <p:cNvSpPr/>
            <p:nvPr/>
          </p:nvSpPr>
          <p:spPr>
            <a:xfrm>
              <a:off x="1641560" y="223957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03" name="Rectangle 402"/>
            <p:cNvSpPr/>
            <p:nvPr/>
          </p:nvSpPr>
          <p:spPr>
            <a:xfrm>
              <a:off x="424543" y="2616992"/>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04" name="Rectangle 403"/>
            <p:cNvSpPr/>
            <p:nvPr/>
          </p:nvSpPr>
          <p:spPr>
            <a:xfrm>
              <a:off x="830215" y="2616992"/>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05" name="Rectangle 404"/>
            <p:cNvSpPr/>
            <p:nvPr/>
          </p:nvSpPr>
          <p:spPr>
            <a:xfrm>
              <a:off x="1235888" y="2616992"/>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06" name="Rectangle 405"/>
            <p:cNvSpPr/>
            <p:nvPr/>
          </p:nvSpPr>
          <p:spPr>
            <a:xfrm>
              <a:off x="1642653" y="2616992"/>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407" name="Content Placeholder 2"/>
          <p:cNvSpPr txBox="1">
            <a:spLocks/>
          </p:cNvSpPr>
          <p:nvPr/>
        </p:nvSpPr>
        <p:spPr>
          <a:xfrm>
            <a:off x="7587466" y="3807533"/>
            <a:ext cx="2661434" cy="42695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Helvetica" charset="0"/>
                <a:ea typeface="Helvetica" charset="0"/>
                <a:cs typeface="Helvetica"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Helvetica" charset="0"/>
                <a:ea typeface="Helvetica" charset="0"/>
                <a:cs typeface="Helvetica"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rgbClr val="000000"/>
              </a:buClr>
              <a:buNone/>
            </a:pPr>
            <a:r>
              <a:rPr lang="en-US" sz="2000">
                <a:latin typeface="+mn-lt"/>
              </a:rPr>
              <a:t>Output feature map 0</a:t>
            </a:r>
            <a:endParaRPr lang="en-US" sz="2000" dirty="0">
              <a:latin typeface="+mn-lt"/>
            </a:endParaRPr>
          </a:p>
        </p:txBody>
      </p:sp>
      <p:grpSp>
        <p:nvGrpSpPr>
          <p:cNvPr id="408" name="Group 407"/>
          <p:cNvGrpSpPr/>
          <p:nvPr/>
        </p:nvGrpSpPr>
        <p:grpSpPr>
          <a:xfrm>
            <a:off x="7840822" y="4307520"/>
            <a:ext cx="1852382" cy="1762612"/>
            <a:chOff x="424543" y="1477574"/>
            <a:chExt cx="1623782" cy="1545090"/>
          </a:xfrm>
          <a:solidFill>
            <a:srgbClr val="FFC000"/>
          </a:solidFill>
        </p:grpSpPr>
        <p:sp>
          <p:nvSpPr>
            <p:cNvPr id="409" name="Rectangle 408"/>
            <p:cNvSpPr/>
            <p:nvPr/>
          </p:nvSpPr>
          <p:spPr>
            <a:xfrm>
              <a:off x="424544" y="147757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chemeClr val="tx1"/>
                </a:solidFill>
              </a:endParaRPr>
            </a:p>
          </p:txBody>
        </p:sp>
        <p:sp>
          <p:nvSpPr>
            <p:cNvPr id="410" name="Rectangle 409"/>
            <p:cNvSpPr/>
            <p:nvPr/>
          </p:nvSpPr>
          <p:spPr>
            <a:xfrm>
              <a:off x="830216" y="147757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chemeClr val="tx1"/>
                </a:solidFill>
              </a:endParaRPr>
            </a:p>
          </p:txBody>
        </p:sp>
        <p:sp>
          <p:nvSpPr>
            <p:cNvPr id="411" name="Rectangle 410"/>
            <p:cNvSpPr/>
            <p:nvPr/>
          </p:nvSpPr>
          <p:spPr>
            <a:xfrm>
              <a:off x="1235889" y="147757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12" name="Rectangle 411"/>
            <p:cNvSpPr/>
            <p:nvPr/>
          </p:nvSpPr>
          <p:spPr>
            <a:xfrm>
              <a:off x="424544" y="183544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13" name="Rectangle 412"/>
            <p:cNvSpPr/>
            <p:nvPr/>
          </p:nvSpPr>
          <p:spPr>
            <a:xfrm>
              <a:off x="830216" y="183544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14" name="Rectangle 413"/>
            <p:cNvSpPr/>
            <p:nvPr/>
          </p:nvSpPr>
          <p:spPr>
            <a:xfrm>
              <a:off x="1235889" y="183544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15" name="Rectangle 414"/>
            <p:cNvSpPr/>
            <p:nvPr/>
          </p:nvSpPr>
          <p:spPr>
            <a:xfrm>
              <a:off x="424544" y="223957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16" name="Rectangle 415"/>
            <p:cNvSpPr/>
            <p:nvPr/>
          </p:nvSpPr>
          <p:spPr>
            <a:xfrm>
              <a:off x="830216" y="223957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17" name="Rectangle 416"/>
            <p:cNvSpPr/>
            <p:nvPr/>
          </p:nvSpPr>
          <p:spPr>
            <a:xfrm>
              <a:off x="1235889" y="223957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18" name="Rectangle 417"/>
            <p:cNvSpPr/>
            <p:nvPr/>
          </p:nvSpPr>
          <p:spPr>
            <a:xfrm>
              <a:off x="1641560" y="147757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19" name="Rectangle 418"/>
            <p:cNvSpPr/>
            <p:nvPr/>
          </p:nvSpPr>
          <p:spPr>
            <a:xfrm>
              <a:off x="1641560" y="183544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20" name="Rectangle 419"/>
            <p:cNvSpPr/>
            <p:nvPr/>
          </p:nvSpPr>
          <p:spPr>
            <a:xfrm>
              <a:off x="1641560" y="223957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21" name="Rectangle 420"/>
            <p:cNvSpPr/>
            <p:nvPr/>
          </p:nvSpPr>
          <p:spPr>
            <a:xfrm>
              <a:off x="424543" y="2616992"/>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22" name="Rectangle 421"/>
            <p:cNvSpPr/>
            <p:nvPr/>
          </p:nvSpPr>
          <p:spPr>
            <a:xfrm>
              <a:off x="830215" y="2616992"/>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23" name="Rectangle 422"/>
            <p:cNvSpPr/>
            <p:nvPr/>
          </p:nvSpPr>
          <p:spPr>
            <a:xfrm>
              <a:off x="1235888" y="2616992"/>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24" name="Rectangle 423"/>
            <p:cNvSpPr/>
            <p:nvPr/>
          </p:nvSpPr>
          <p:spPr>
            <a:xfrm>
              <a:off x="1642653" y="2616992"/>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425" name="Content Placeholder 2"/>
          <p:cNvSpPr txBox="1">
            <a:spLocks/>
          </p:cNvSpPr>
          <p:nvPr/>
        </p:nvSpPr>
        <p:spPr>
          <a:xfrm>
            <a:off x="7541588" y="6094080"/>
            <a:ext cx="2661434" cy="42695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Helvetica" charset="0"/>
                <a:ea typeface="Helvetica" charset="0"/>
                <a:cs typeface="Helvetica"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Helvetica" charset="0"/>
                <a:ea typeface="Helvetica" charset="0"/>
                <a:cs typeface="Helvetica"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rgbClr val="000000"/>
              </a:buClr>
              <a:buNone/>
            </a:pPr>
            <a:r>
              <a:rPr lang="en-US" sz="2000" dirty="0">
                <a:latin typeface="+mn-lt"/>
              </a:rPr>
              <a:t>Output feature map 1</a:t>
            </a:r>
          </a:p>
        </p:txBody>
      </p:sp>
    </p:spTree>
    <p:extLst>
      <p:ext uri="{BB962C8B-B14F-4D97-AF65-F5344CB8AC3E}">
        <p14:creationId xmlns:p14="http://schemas.microsoft.com/office/powerpoint/2010/main" val="214243468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Learned Convolution Filters</a:t>
            </a:r>
          </a:p>
        </p:txBody>
      </p:sp>
      <p:pic>
        <p:nvPicPr>
          <p:cNvPr id="8194" name="Picture 2" descr="undefin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2459" y="1825625"/>
            <a:ext cx="11107082" cy="43513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6519446"/>
            <a:ext cx="9984606" cy="338554"/>
          </a:xfrm>
          <a:prstGeom prst="rect">
            <a:avLst/>
          </a:prstGeom>
        </p:spPr>
        <p:txBody>
          <a:bodyPr wrap="square">
            <a:spAutoFit/>
          </a:bodyPr>
          <a:lstStyle/>
          <a:p>
            <a:r>
              <a:rPr lang="en-US" sz="1600" dirty="0"/>
              <a:t>Alex </a:t>
            </a:r>
            <a:r>
              <a:rPr lang="en-US" sz="1600" dirty="0" err="1"/>
              <a:t>Krizhevsky</a:t>
            </a:r>
            <a:r>
              <a:rPr lang="en-US" sz="1600" dirty="0"/>
              <a:t> et al., “ImageNet Classification with Deep Convolutional Neural Networks,” NIPS, 2012</a:t>
            </a:r>
          </a:p>
        </p:txBody>
      </p:sp>
    </p:spTree>
    <p:extLst>
      <p:ext uri="{BB962C8B-B14F-4D97-AF65-F5344CB8AC3E}">
        <p14:creationId xmlns:p14="http://schemas.microsoft.com/office/powerpoint/2010/main" val="41239732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Multidimensional Convolution</a:t>
            </a:r>
          </a:p>
        </p:txBody>
      </p:sp>
      <p:pic>
        <p:nvPicPr>
          <p:cNvPr id="5122" name="Picture 2" descr="enter image description her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24501" y="1690688"/>
            <a:ext cx="8059894" cy="44228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6519446"/>
            <a:ext cx="3969100" cy="338554"/>
          </a:xfrm>
          <a:prstGeom prst="rect">
            <a:avLst/>
          </a:prstGeom>
          <a:noFill/>
        </p:spPr>
        <p:txBody>
          <a:bodyPr wrap="none" rtlCol="0">
            <a:spAutoFit/>
          </a:bodyPr>
          <a:lstStyle/>
          <a:p>
            <a:r>
              <a:rPr lang="en-US" sz="1600" dirty="0"/>
              <a:t>Image found online. Original source unknown</a:t>
            </a:r>
          </a:p>
        </p:txBody>
      </p:sp>
    </p:spTree>
    <p:extLst>
      <p:ext uri="{BB962C8B-B14F-4D97-AF65-F5344CB8AC3E}">
        <p14:creationId xmlns:p14="http://schemas.microsoft.com/office/powerpoint/2010/main" val="4104911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51384" y="1052736"/>
            <a:ext cx="10873208" cy="3600400"/>
          </a:xfrm>
        </p:spPr>
        <p:txBody>
          <a:bodyPr/>
          <a:lstStyle/>
          <a:p>
            <a:r>
              <a:rPr lang="en-US" dirty="0">
                <a:solidFill>
                  <a:srgbClr val="0000FF"/>
                </a:solidFill>
              </a:rPr>
              <a:t> Deep Learning</a:t>
            </a:r>
            <a:br>
              <a:rPr lang="en-US" dirty="0">
                <a:solidFill>
                  <a:srgbClr val="0000FF"/>
                </a:solidFill>
              </a:rPr>
            </a:br>
            <a:r>
              <a:rPr lang="en-US" dirty="0">
                <a:solidFill>
                  <a:srgbClr val="0000FF"/>
                </a:solidFill>
              </a:rPr>
              <a:t>Lecture 4:</a:t>
            </a:r>
            <a:br>
              <a:rPr lang="en-US" dirty="0">
                <a:solidFill>
                  <a:srgbClr val="0000FF"/>
                </a:solidFill>
              </a:rPr>
            </a:br>
            <a:r>
              <a:rPr lang="en-US" dirty="0">
                <a:solidFill>
                  <a:srgbClr val="0000FF"/>
                </a:solidFill>
              </a:rPr>
              <a:t>Deep Neural Networks – Principles &amp; Learning</a:t>
            </a:r>
          </a:p>
        </p:txBody>
      </p:sp>
      <p:sp>
        <p:nvSpPr>
          <p:cNvPr id="5" name="Subtitle 4"/>
          <p:cNvSpPr>
            <a:spLocks noGrp="1"/>
          </p:cNvSpPr>
          <p:nvPr>
            <p:ph type="subTitle" idx="1"/>
          </p:nvPr>
        </p:nvSpPr>
        <p:spPr>
          <a:xfrm>
            <a:off x="1631504" y="4916760"/>
            <a:ext cx="8928992" cy="1536576"/>
          </a:xfrm>
        </p:spPr>
        <p:txBody>
          <a:bodyPr>
            <a:normAutofit fontScale="77500" lnSpcReduction="20000"/>
          </a:bodyPr>
          <a:lstStyle/>
          <a:p>
            <a:r>
              <a:rPr lang="en-US" sz="2800" b="1" dirty="0">
                <a:solidFill>
                  <a:srgbClr val="0000FF"/>
                </a:solidFill>
              </a:rPr>
              <a:t>Theocharis Theocharides</a:t>
            </a:r>
          </a:p>
          <a:p>
            <a:r>
              <a:rPr lang="en-US" sz="2600" i="1" dirty="0">
                <a:solidFill>
                  <a:schemeClr val="tx2">
                    <a:lumMod val="60000"/>
                    <a:lumOff val="40000"/>
                  </a:schemeClr>
                </a:solidFill>
              </a:rPr>
              <a:t>Associate Professor</a:t>
            </a:r>
            <a:br>
              <a:rPr lang="en-US" sz="2600" i="1" dirty="0">
                <a:solidFill>
                  <a:schemeClr val="tx2">
                    <a:lumMod val="60000"/>
                    <a:lumOff val="40000"/>
                  </a:schemeClr>
                </a:solidFill>
              </a:rPr>
            </a:br>
            <a:r>
              <a:rPr lang="en-US" sz="2600" i="1" dirty="0">
                <a:solidFill>
                  <a:schemeClr val="tx2">
                    <a:lumMod val="60000"/>
                    <a:lumOff val="40000"/>
                  </a:schemeClr>
                </a:solidFill>
              </a:rPr>
              <a:t>Dept. of Electrical and Computer Engineering</a:t>
            </a:r>
            <a:br>
              <a:rPr lang="en-US" sz="2600" i="1" dirty="0">
                <a:solidFill>
                  <a:schemeClr val="tx2">
                    <a:lumMod val="60000"/>
                    <a:lumOff val="40000"/>
                  </a:schemeClr>
                </a:solidFill>
              </a:rPr>
            </a:br>
            <a:r>
              <a:rPr lang="en-US" sz="2600" i="1" dirty="0">
                <a:solidFill>
                  <a:schemeClr val="tx2">
                    <a:lumMod val="60000"/>
                    <a:lumOff val="40000"/>
                  </a:schemeClr>
                </a:solidFill>
              </a:rPr>
              <a:t>Director of Research, KIOS Research and Innovation Center of Excellence</a:t>
            </a:r>
          </a:p>
          <a:p>
            <a:r>
              <a:rPr lang="en-US" sz="2800" i="1" dirty="0">
                <a:solidFill>
                  <a:schemeClr val="tx2">
                    <a:lumMod val="60000"/>
                    <a:lumOff val="40000"/>
                  </a:schemeClr>
                </a:solidFill>
              </a:rPr>
              <a:t>University of Cyprus</a:t>
            </a:r>
          </a:p>
        </p:txBody>
      </p:sp>
    </p:spTree>
    <p:extLst>
      <p:ext uri="{BB962C8B-B14F-4D97-AF65-F5344CB8AC3E}">
        <p14:creationId xmlns:p14="http://schemas.microsoft.com/office/powerpoint/2010/main" val="477594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25899" y="964582"/>
            <a:ext cx="8886190" cy="391160"/>
          </a:xfrm>
          <a:prstGeom prst="rect">
            <a:avLst/>
          </a:prstGeom>
        </p:spPr>
        <p:txBody>
          <a:bodyPr vert="horz" wrap="square" lIns="0" tIns="12700" rIns="0" bIns="0" rtlCol="0" anchor="ctr">
            <a:spAutoFit/>
          </a:bodyPr>
          <a:lstStyle/>
          <a:p>
            <a:pPr marL="12700">
              <a:spcBef>
                <a:spcPts val="100"/>
              </a:spcBef>
            </a:pPr>
            <a:r>
              <a:rPr sz="2400" spc="-5" dirty="0">
                <a:latin typeface="Arial"/>
                <a:cs typeface="Arial"/>
              </a:rPr>
              <a:t>Example with an image with </a:t>
            </a:r>
            <a:r>
              <a:rPr sz="2400" dirty="0">
                <a:latin typeface="Arial"/>
                <a:cs typeface="Arial"/>
              </a:rPr>
              <a:t>4 </a:t>
            </a:r>
            <a:r>
              <a:rPr sz="2400" spc="-5" dirty="0">
                <a:latin typeface="Arial"/>
                <a:cs typeface="Arial"/>
              </a:rPr>
              <a:t>pixels, and </a:t>
            </a:r>
            <a:r>
              <a:rPr sz="2400" dirty="0">
                <a:latin typeface="Arial"/>
                <a:cs typeface="Arial"/>
              </a:rPr>
              <a:t>3 classes</a:t>
            </a:r>
            <a:r>
              <a:rPr sz="2400" spc="-25" dirty="0">
                <a:latin typeface="Arial"/>
                <a:cs typeface="Arial"/>
              </a:rPr>
              <a:t> </a:t>
            </a:r>
            <a:r>
              <a:rPr sz="2400" dirty="0">
                <a:latin typeface="Arial"/>
                <a:cs typeface="Arial"/>
              </a:rPr>
              <a:t>(</a:t>
            </a:r>
            <a:r>
              <a:rPr sz="2400" dirty="0">
                <a:solidFill>
                  <a:srgbClr val="B35E05"/>
                </a:solidFill>
                <a:latin typeface="Arial"/>
                <a:cs typeface="Arial"/>
              </a:rPr>
              <a:t>cat</a:t>
            </a:r>
            <a:r>
              <a:rPr sz="2400" dirty="0">
                <a:latin typeface="Arial"/>
                <a:cs typeface="Arial"/>
              </a:rPr>
              <a:t>/</a:t>
            </a:r>
            <a:r>
              <a:rPr sz="2400" dirty="0">
                <a:solidFill>
                  <a:srgbClr val="341C75"/>
                </a:solidFill>
                <a:latin typeface="Arial"/>
                <a:cs typeface="Arial"/>
              </a:rPr>
              <a:t>dog</a:t>
            </a:r>
            <a:r>
              <a:rPr sz="2400" dirty="0">
                <a:latin typeface="Arial"/>
                <a:cs typeface="Arial"/>
              </a:rPr>
              <a:t>/</a:t>
            </a:r>
            <a:r>
              <a:rPr sz="2400" dirty="0">
                <a:solidFill>
                  <a:srgbClr val="38751C"/>
                </a:solidFill>
                <a:latin typeface="Arial"/>
                <a:cs typeface="Arial"/>
              </a:rPr>
              <a:t>ship</a:t>
            </a:r>
            <a:r>
              <a:rPr sz="2400" dirty="0">
                <a:latin typeface="Arial"/>
                <a:cs typeface="Arial"/>
              </a:rPr>
              <a:t>)</a:t>
            </a:r>
            <a:endParaRPr sz="2400">
              <a:latin typeface="Arial"/>
              <a:cs typeface="Arial"/>
            </a:endParaRPr>
          </a:p>
        </p:txBody>
      </p:sp>
      <p:sp>
        <p:nvSpPr>
          <p:cNvPr id="3" name="object 3"/>
          <p:cNvSpPr/>
          <p:nvPr/>
        </p:nvSpPr>
        <p:spPr>
          <a:xfrm>
            <a:off x="1795413" y="3271339"/>
            <a:ext cx="3600405" cy="130404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732439" y="1787375"/>
            <a:ext cx="906223" cy="889123"/>
          </a:xfrm>
          <a:prstGeom prst="rect">
            <a:avLst/>
          </a:prstGeom>
          <a:blipFill>
            <a:blip r:embed="rId3" cstate="print"/>
            <a:stretch>
              <a:fillRect/>
            </a:stretch>
          </a:blipFill>
        </p:spPr>
        <p:txBody>
          <a:bodyPr wrap="square" lIns="0" tIns="0" rIns="0" bIns="0" rtlCol="0"/>
          <a:lstStyle/>
          <a:p>
            <a:endParaRPr/>
          </a:p>
        </p:txBody>
      </p:sp>
      <p:graphicFrame>
        <p:nvGraphicFramePr>
          <p:cNvPr id="5" name="object 5"/>
          <p:cNvGraphicFramePr>
            <a:graphicFrameLocks noGrp="1"/>
          </p:cNvGraphicFramePr>
          <p:nvPr/>
        </p:nvGraphicFramePr>
        <p:xfrm>
          <a:off x="6350127" y="2938560"/>
          <a:ext cx="906780" cy="892809"/>
        </p:xfrm>
        <a:graphic>
          <a:graphicData uri="http://schemas.openxmlformats.org/drawingml/2006/table">
            <a:tbl>
              <a:tblPr firstRow="1" bandRow="1">
                <a:tableStyleId>{2D5ABB26-0587-4C30-8999-92F81FD0307C}</a:tableStyleId>
              </a:tblPr>
              <a:tblGrid>
                <a:gridCol w="453390">
                  <a:extLst>
                    <a:ext uri="{9D8B030D-6E8A-4147-A177-3AD203B41FA5}">
                      <a16:colId xmlns:a16="http://schemas.microsoft.com/office/drawing/2014/main" val="20000"/>
                    </a:ext>
                  </a:extLst>
                </a:gridCol>
                <a:gridCol w="453390">
                  <a:extLst>
                    <a:ext uri="{9D8B030D-6E8A-4147-A177-3AD203B41FA5}">
                      <a16:colId xmlns:a16="http://schemas.microsoft.com/office/drawing/2014/main" val="20001"/>
                    </a:ext>
                  </a:extLst>
                </a:gridCol>
              </a:tblGrid>
              <a:tr h="463550">
                <a:tc>
                  <a:txBody>
                    <a:bodyPr/>
                    <a:lstStyle/>
                    <a:p>
                      <a:pPr>
                        <a:lnSpc>
                          <a:spcPct val="100000"/>
                        </a:lnSpc>
                        <a:spcBef>
                          <a:spcPts val="15"/>
                        </a:spcBef>
                      </a:pPr>
                      <a:endParaRPr sz="950">
                        <a:latin typeface="Times New Roman"/>
                        <a:cs typeface="Times New Roman"/>
                      </a:endParaRPr>
                    </a:p>
                    <a:p>
                      <a:pPr marL="8890" algn="ctr">
                        <a:lnSpc>
                          <a:spcPct val="100000"/>
                        </a:lnSpc>
                      </a:pPr>
                      <a:r>
                        <a:rPr sz="1100" b="1" spc="-5" dirty="0">
                          <a:latin typeface="Arial"/>
                          <a:cs typeface="Arial"/>
                        </a:rPr>
                        <a:t>0.2</a:t>
                      </a:r>
                      <a:endParaRPr sz="1100">
                        <a:latin typeface="Arial"/>
                        <a:cs typeface="Arial"/>
                      </a:endParaRPr>
                    </a:p>
                  </a:txBody>
                  <a:tcPr marL="0" marR="0" marT="190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BE4CD"/>
                    </a:solidFill>
                  </a:tcPr>
                </a:tc>
                <a:tc>
                  <a:txBody>
                    <a:bodyPr/>
                    <a:lstStyle/>
                    <a:p>
                      <a:pPr>
                        <a:lnSpc>
                          <a:spcPct val="100000"/>
                        </a:lnSpc>
                        <a:spcBef>
                          <a:spcPts val="15"/>
                        </a:spcBef>
                      </a:pPr>
                      <a:endParaRPr sz="950">
                        <a:latin typeface="Times New Roman"/>
                        <a:cs typeface="Times New Roman"/>
                      </a:endParaRPr>
                    </a:p>
                    <a:p>
                      <a:pPr marL="110489">
                        <a:lnSpc>
                          <a:spcPct val="100000"/>
                        </a:lnSpc>
                      </a:pPr>
                      <a:r>
                        <a:rPr sz="1100" b="1" dirty="0">
                          <a:latin typeface="Arial"/>
                          <a:cs typeface="Arial"/>
                        </a:rPr>
                        <a:t>-0.5</a:t>
                      </a:r>
                      <a:endParaRPr sz="1100">
                        <a:latin typeface="Arial"/>
                        <a:cs typeface="Arial"/>
                      </a:endParaRPr>
                    </a:p>
                  </a:txBody>
                  <a:tcPr marL="0" marR="0" marT="190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BE4CD"/>
                    </a:solidFill>
                  </a:tcPr>
                </a:tc>
                <a:extLst>
                  <a:ext uri="{0D108BD9-81ED-4DB2-BD59-A6C34878D82A}">
                    <a16:rowId xmlns:a16="http://schemas.microsoft.com/office/drawing/2014/main" val="10000"/>
                  </a:ext>
                </a:extLst>
              </a:tr>
              <a:tr h="429259">
                <a:tc>
                  <a:txBody>
                    <a:bodyPr/>
                    <a:lstStyle/>
                    <a:p>
                      <a:pPr marL="8890" algn="ctr">
                        <a:lnSpc>
                          <a:spcPct val="100000"/>
                        </a:lnSpc>
                        <a:spcBef>
                          <a:spcPts val="969"/>
                        </a:spcBef>
                      </a:pPr>
                      <a:r>
                        <a:rPr sz="1100" b="1" spc="-5" dirty="0">
                          <a:latin typeface="Arial"/>
                          <a:cs typeface="Arial"/>
                        </a:rPr>
                        <a:t>0.1</a:t>
                      </a:r>
                      <a:endParaRPr sz="1100">
                        <a:latin typeface="Arial"/>
                        <a:cs typeface="Arial"/>
                      </a:endParaRPr>
                    </a:p>
                  </a:txBody>
                  <a:tcPr marL="0" marR="0" marT="12318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BE4CD"/>
                    </a:solidFill>
                  </a:tcPr>
                </a:tc>
                <a:tc>
                  <a:txBody>
                    <a:bodyPr/>
                    <a:lstStyle/>
                    <a:p>
                      <a:pPr marL="133985">
                        <a:lnSpc>
                          <a:spcPct val="100000"/>
                        </a:lnSpc>
                        <a:spcBef>
                          <a:spcPts val="969"/>
                        </a:spcBef>
                      </a:pPr>
                      <a:r>
                        <a:rPr sz="1100" b="1" spc="-5" dirty="0">
                          <a:latin typeface="Arial"/>
                          <a:cs typeface="Arial"/>
                        </a:rPr>
                        <a:t>2.0</a:t>
                      </a:r>
                      <a:endParaRPr sz="1100">
                        <a:latin typeface="Arial"/>
                        <a:cs typeface="Arial"/>
                      </a:endParaRPr>
                    </a:p>
                  </a:txBody>
                  <a:tcPr marL="0" marR="0" marT="12318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BE4CD"/>
                    </a:solidFill>
                  </a:tcPr>
                </a:tc>
                <a:extLst>
                  <a:ext uri="{0D108BD9-81ED-4DB2-BD59-A6C34878D82A}">
                    <a16:rowId xmlns:a16="http://schemas.microsoft.com/office/drawing/2014/main" val="10001"/>
                  </a:ext>
                </a:extLst>
              </a:tr>
            </a:tbl>
          </a:graphicData>
        </a:graphic>
      </p:graphicFrame>
      <p:graphicFrame>
        <p:nvGraphicFramePr>
          <p:cNvPr id="6" name="object 6"/>
          <p:cNvGraphicFramePr>
            <a:graphicFrameLocks noGrp="1"/>
          </p:cNvGraphicFramePr>
          <p:nvPr/>
        </p:nvGraphicFramePr>
        <p:xfrm>
          <a:off x="7727650" y="2938560"/>
          <a:ext cx="906780" cy="892809"/>
        </p:xfrm>
        <a:graphic>
          <a:graphicData uri="http://schemas.openxmlformats.org/drawingml/2006/table">
            <a:tbl>
              <a:tblPr firstRow="1" bandRow="1">
                <a:tableStyleId>{2D5ABB26-0587-4C30-8999-92F81FD0307C}</a:tableStyleId>
              </a:tblPr>
              <a:tblGrid>
                <a:gridCol w="453390">
                  <a:extLst>
                    <a:ext uri="{9D8B030D-6E8A-4147-A177-3AD203B41FA5}">
                      <a16:colId xmlns:a16="http://schemas.microsoft.com/office/drawing/2014/main" val="20000"/>
                    </a:ext>
                  </a:extLst>
                </a:gridCol>
                <a:gridCol w="453390">
                  <a:extLst>
                    <a:ext uri="{9D8B030D-6E8A-4147-A177-3AD203B41FA5}">
                      <a16:colId xmlns:a16="http://schemas.microsoft.com/office/drawing/2014/main" val="20001"/>
                    </a:ext>
                  </a:extLst>
                </a:gridCol>
              </a:tblGrid>
              <a:tr h="463550">
                <a:tc>
                  <a:txBody>
                    <a:bodyPr/>
                    <a:lstStyle/>
                    <a:p>
                      <a:pPr>
                        <a:lnSpc>
                          <a:spcPct val="100000"/>
                        </a:lnSpc>
                        <a:spcBef>
                          <a:spcPts val="15"/>
                        </a:spcBef>
                      </a:pPr>
                      <a:endParaRPr sz="950">
                        <a:latin typeface="Times New Roman"/>
                        <a:cs typeface="Times New Roman"/>
                      </a:endParaRPr>
                    </a:p>
                    <a:p>
                      <a:pPr marR="116839" algn="r">
                        <a:lnSpc>
                          <a:spcPct val="100000"/>
                        </a:lnSpc>
                      </a:pPr>
                      <a:r>
                        <a:rPr sz="1100" b="1" spc="-5" dirty="0">
                          <a:latin typeface="Arial"/>
                          <a:cs typeface="Arial"/>
                        </a:rPr>
                        <a:t>1.5</a:t>
                      </a:r>
                      <a:endParaRPr sz="1100">
                        <a:latin typeface="Arial"/>
                        <a:cs typeface="Arial"/>
                      </a:endParaRPr>
                    </a:p>
                  </a:txBody>
                  <a:tcPr marL="0" marR="0" marT="190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8D1E8"/>
                    </a:solidFill>
                  </a:tcPr>
                </a:tc>
                <a:tc>
                  <a:txBody>
                    <a:bodyPr/>
                    <a:lstStyle/>
                    <a:p>
                      <a:pPr>
                        <a:lnSpc>
                          <a:spcPct val="100000"/>
                        </a:lnSpc>
                        <a:spcBef>
                          <a:spcPts val="15"/>
                        </a:spcBef>
                      </a:pPr>
                      <a:endParaRPr sz="950">
                        <a:latin typeface="Times New Roman"/>
                        <a:cs typeface="Times New Roman"/>
                      </a:endParaRPr>
                    </a:p>
                    <a:p>
                      <a:pPr marR="117475" algn="r">
                        <a:lnSpc>
                          <a:spcPct val="100000"/>
                        </a:lnSpc>
                      </a:pPr>
                      <a:r>
                        <a:rPr sz="1100" b="1" spc="-5" dirty="0">
                          <a:latin typeface="Arial"/>
                          <a:cs typeface="Arial"/>
                        </a:rPr>
                        <a:t>1.3</a:t>
                      </a:r>
                      <a:endParaRPr sz="1100">
                        <a:latin typeface="Arial"/>
                        <a:cs typeface="Arial"/>
                      </a:endParaRPr>
                    </a:p>
                  </a:txBody>
                  <a:tcPr marL="0" marR="0" marT="190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8D1E8"/>
                    </a:solidFill>
                  </a:tcPr>
                </a:tc>
                <a:extLst>
                  <a:ext uri="{0D108BD9-81ED-4DB2-BD59-A6C34878D82A}">
                    <a16:rowId xmlns:a16="http://schemas.microsoft.com/office/drawing/2014/main" val="10000"/>
                  </a:ext>
                </a:extLst>
              </a:tr>
              <a:tr h="429259">
                <a:tc>
                  <a:txBody>
                    <a:bodyPr/>
                    <a:lstStyle/>
                    <a:p>
                      <a:pPr marR="116839" algn="r">
                        <a:lnSpc>
                          <a:spcPct val="100000"/>
                        </a:lnSpc>
                        <a:spcBef>
                          <a:spcPts val="969"/>
                        </a:spcBef>
                      </a:pPr>
                      <a:r>
                        <a:rPr sz="1100" b="1" spc="-5" dirty="0">
                          <a:latin typeface="Arial"/>
                          <a:cs typeface="Arial"/>
                        </a:rPr>
                        <a:t>2.1</a:t>
                      </a:r>
                      <a:endParaRPr sz="1100">
                        <a:latin typeface="Arial"/>
                        <a:cs typeface="Arial"/>
                      </a:endParaRPr>
                    </a:p>
                  </a:txBody>
                  <a:tcPr marL="0" marR="0" marT="12318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8D1E8"/>
                    </a:solidFill>
                  </a:tcPr>
                </a:tc>
                <a:tc>
                  <a:txBody>
                    <a:bodyPr/>
                    <a:lstStyle/>
                    <a:p>
                      <a:pPr marR="117475" algn="r">
                        <a:lnSpc>
                          <a:spcPct val="100000"/>
                        </a:lnSpc>
                        <a:spcBef>
                          <a:spcPts val="969"/>
                        </a:spcBef>
                      </a:pPr>
                      <a:r>
                        <a:rPr sz="1100" b="1" spc="-5" dirty="0">
                          <a:latin typeface="Arial"/>
                          <a:cs typeface="Arial"/>
                        </a:rPr>
                        <a:t>0.0</a:t>
                      </a:r>
                      <a:endParaRPr sz="1100">
                        <a:latin typeface="Arial"/>
                        <a:cs typeface="Arial"/>
                      </a:endParaRPr>
                    </a:p>
                  </a:txBody>
                  <a:tcPr marL="0" marR="0" marT="12318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8D1E8"/>
                    </a:solidFill>
                  </a:tcPr>
                </a:tc>
                <a:extLst>
                  <a:ext uri="{0D108BD9-81ED-4DB2-BD59-A6C34878D82A}">
                    <a16:rowId xmlns:a16="http://schemas.microsoft.com/office/drawing/2014/main" val="10001"/>
                  </a:ext>
                </a:extLst>
              </a:tr>
            </a:tbl>
          </a:graphicData>
        </a:graphic>
      </p:graphicFrame>
      <p:graphicFrame>
        <p:nvGraphicFramePr>
          <p:cNvPr id="7" name="object 7"/>
          <p:cNvGraphicFramePr>
            <a:graphicFrameLocks noGrp="1"/>
          </p:cNvGraphicFramePr>
          <p:nvPr/>
        </p:nvGraphicFramePr>
        <p:xfrm>
          <a:off x="9105196" y="2938560"/>
          <a:ext cx="906780" cy="892809"/>
        </p:xfrm>
        <a:graphic>
          <a:graphicData uri="http://schemas.openxmlformats.org/drawingml/2006/table">
            <a:tbl>
              <a:tblPr firstRow="1" bandRow="1">
                <a:tableStyleId>{2D5ABB26-0587-4C30-8999-92F81FD0307C}</a:tableStyleId>
              </a:tblPr>
              <a:tblGrid>
                <a:gridCol w="453390">
                  <a:extLst>
                    <a:ext uri="{9D8B030D-6E8A-4147-A177-3AD203B41FA5}">
                      <a16:colId xmlns:a16="http://schemas.microsoft.com/office/drawing/2014/main" val="20000"/>
                    </a:ext>
                  </a:extLst>
                </a:gridCol>
                <a:gridCol w="453390">
                  <a:extLst>
                    <a:ext uri="{9D8B030D-6E8A-4147-A177-3AD203B41FA5}">
                      <a16:colId xmlns:a16="http://schemas.microsoft.com/office/drawing/2014/main" val="20001"/>
                    </a:ext>
                  </a:extLst>
                </a:gridCol>
              </a:tblGrid>
              <a:tr h="463550">
                <a:tc>
                  <a:txBody>
                    <a:bodyPr/>
                    <a:lstStyle/>
                    <a:p>
                      <a:pPr>
                        <a:lnSpc>
                          <a:spcPct val="100000"/>
                        </a:lnSpc>
                        <a:spcBef>
                          <a:spcPts val="15"/>
                        </a:spcBef>
                      </a:pPr>
                      <a:endParaRPr sz="950">
                        <a:latin typeface="Times New Roman"/>
                        <a:cs typeface="Times New Roman"/>
                      </a:endParaRPr>
                    </a:p>
                    <a:p>
                      <a:pPr marL="8890" algn="ctr">
                        <a:lnSpc>
                          <a:spcPct val="100000"/>
                        </a:lnSpc>
                      </a:pPr>
                      <a:r>
                        <a:rPr sz="1100" b="1" dirty="0">
                          <a:latin typeface="Arial"/>
                          <a:cs typeface="Arial"/>
                        </a:rPr>
                        <a:t>0</a:t>
                      </a:r>
                      <a:endParaRPr sz="1100">
                        <a:latin typeface="Arial"/>
                        <a:cs typeface="Arial"/>
                      </a:endParaRPr>
                    </a:p>
                  </a:txBody>
                  <a:tcPr marL="0" marR="0" marT="190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8E9D3"/>
                    </a:solidFill>
                  </a:tcPr>
                </a:tc>
                <a:tc>
                  <a:txBody>
                    <a:bodyPr/>
                    <a:lstStyle/>
                    <a:p>
                      <a:pPr>
                        <a:lnSpc>
                          <a:spcPct val="100000"/>
                        </a:lnSpc>
                        <a:spcBef>
                          <a:spcPts val="15"/>
                        </a:spcBef>
                      </a:pPr>
                      <a:endParaRPr sz="950">
                        <a:latin typeface="Times New Roman"/>
                        <a:cs typeface="Times New Roman"/>
                      </a:endParaRPr>
                    </a:p>
                    <a:p>
                      <a:pPr marL="8255" algn="ctr">
                        <a:lnSpc>
                          <a:spcPct val="100000"/>
                        </a:lnSpc>
                      </a:pPr>
                      <a:r>
                        <a:rPr sz="1100" b="1" spc="-5" dirty="0">
                          <a:latin typeface="Arial"/>
                          <a:cs typeface="Arial"/>
                        </a:rPr>
                        <a:t>.25</a:t>
                      </a:r>
                      <a:endParaRPr sz="1100">
                        <a:latin typeface="Arial"/>
                        <a:cs typeface="Arial"/>
                      </a:endParaRPr>
                    </a:p>
                  </a:txBody>
                  <a:tcPr marL="0" marR="0" marT="190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8E9D3"/>
                    </a:solidFill>
                  </a:tcPr>
                </a:tc>
                <a:extLst>
                  <a:ext uri="{0D108BD9-81ED-4DB2-BD59-A6C34878D82A}">
                    <a16:rowId xmlns:a16="http://schemas.microsoft.com/office/drawing/2014/main" val="10000"/>
                  </a:ext>
                </a:extLst>
              </a:tr>
              <a:tr h="429259">
                <a:tc>
                  <a:txBody>
                    <a:bodyPr/>
                    <a:lstStyle/>
                    <a:p>
                      <a:pPr marL="8890" algn="ctr">
                        <a:lnSpc>
                          <a:spcPct val="100000"/>
                        </a:lnSpc>
                        <a:spcBef>
                          <a:spcPts val="969"/>
                        </a:spcBef>
                      </a:pPr>
                      <a:r>
                        <a:rPr sz="1100" b="1" spc="-5" dirty="0">
                          <a:latin typeface="Arial"/>
                          <a:cs typeface="Arial"/>
                        </a:rPr>
                        <a:t>0.2</a:t>
                      </a:r>
                      <a:endParaRPr sz="1100">
                        <a:latin typeface="Arial"/>
                        <a:cs typeface="Arial"/>
                      </a:endParaRPr>
                    </a:p>
                  </a:txBody>
                  <a:tcPr marL="0" marR="0" marT="12318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8E9D3"/>
                    </a:solidFill>
                  </a:tcPr>
                </a:tc>
                <a:tc>
                  <a:txBody>
                    <a:bodyPr/>
                    <a:lstStyle/>
                    <a:p>
                      <a:pPr marL="8890" algn="ctr">
                        <a:lnSpc>
                          <a:spcPct val="100000"/>
                        </a:lnSpc>
                        <a:spcBef>
                          <a:spcPts val="969"/>
                        </a:spcBef>
                      </a:pPr>
                      <a:r>
                        <a:rPr sz="1100" b="1" dirty="0">
                          <a:latin typeface="Arial"/>
                          <a:cs typeface="Arial"/>
                        </a:rPr>
                        <a:t>-0.3</a:t>
                      </a:r>
                      <a:endParaRPr sz="1100">
                        <a:latin typeface="Arial"/>
                        <a:cs typeface="Arial"/>
                      </a:endParaRPr>
                    </a:p>
                  </a:txBody>
                  <a:tcPr marL="0" marR="0" marT="12318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8E9D3"/>
                    </a:solidFill>
                  </a:tcPr>
                </a:tc>
                <a:extLst>
                  <a:ext uri="{0D108BD9-81ED-4DB2-BD59-A6C34878D82A}">
                    <a16:rowId xmlns:a16="http://schemas.microsoft.com/office/drawing/2014/main" val="10001"/>
                  </a:ext>
                </a:extLst>
              </a:tr>
            </a:tbl>
          </a:graphicData>
        </a:graphic>
      </p:graphicFrame>
      <p:sp>
        <p:nvSpPr>
          <p:cNvPr id="8" name="object 8"/>
          <p:cNvSpPr/>
          <p:nvPr/>
        </p:nvSpPr>
        <p:spPr>
          <a:xfrm>
            <a:off x="6616591" y="4090018"/>
            <a:ext cx="382905" cy="525780"/>
          </a:xfrm>
          <a:custGeom>
            <a:avLst/>
            <a:gdLst/>
            <a:ahLst/>
            <a:cxnLst/>
            <a:rect l="l" t="t" r="r" b="b"/>
            <a:pathLst>
              <a:path w="382904" h="525779">
                <a:moveTo>
                  <a:pt x="0" y="0"/>
                </a:moveTo>
                <a:lnTo>
                  <a:pt x="382849" y="0"/>
                </a:lnTo>
                <a:lnTo>
                  <a:pt x="382849" y="525748"/>
                </a:lnTo>
                <a:lnTo>
                  <a:pt x="0" y="525748"/>
                </a:lnTo>
                <a:lnTo>
                  <a:pt x="0" y="0"/>
                </a:lnTo>
                <a:close/>
              </a:path>
            </a:pathLst>
          </a:custGeom>
          <a:solidFill>
            <a:srgbClr val="FBE4CD"/>
          </a:solidFill>
        </p:spPr>
        <p:txBody>
          <a:bodyPr wrap="square" lIns="0" tIns="0" rIns="0" bIns="0" rtlCol="0"/>
          <a:lstStyle/>
          <a:p>
            <a:endParaRPr/>
          </a:p>
        </p:txBody>
      </p:sp>
      <p:sp>
        <p:nvSpPr>
          <p:cNvPr id="9" name="object 9"/>
          <p:cNvSpPr txBox="1"/>
          <p:nvPr/>
        </p:nvSpPr>
        <p:spPr>
          <a:xfrm>
            <a:off x="6616591" y="4090020"/>
            <a:ext cx="382905" cy="349455"/>
          </a:xfrm>
          <a:prstGeom prst="rect">
            <a:avLst/>
          </a:prstGeom>
          <a:ln w="9524">
            <a:solidFill>
              <a:srgbClr val="000000"/>
            </a:solidFill>
          </a:ln>
        </p:spPr>
        <p:txBody>
          <a:bodyPr vert="horz" wrap="square" lIns="0" tIns="3175" rIns="0" bIns="0" rtlCol="0">
            <a:spAutoFit/>
          </a:bodyPr>
          <a:lstStyle/>
          <a:p>
            <a:pPr>
              <a:spcBef>
                <a:spcPts val="25"/>
              </a:spcBef>
            </a:pPr>
            <a:endParaRPr sz="1150">
              <a:latin typeface="Times New Roman"/>
              <a:cs typeface="Times New Roman"/>
            </a:endParaRPr>
          </a:p>
          <a:p>
            <a:pPr marL="93980"/>
            <a:r>
              <a:rPr sz="1100" spc="-5" dirty="0">
                <a:latin typeface="Arial"/>
                <a:cs typeface="Arial"/>
              </a:rPr>
              <a:t>1.1</a:t>
            </a:r>
            <a:endParaRPr sz="1100">
              <a:latin typeface="Arial"/>
              <a:cs typeface="Arial"/>
            </a:endParaRPr>
          </a:p>
        </p:txBody>
      </p:sp>
      <p:sp>
        <p:nvSpPr>
          <p:cNvPr id="10" name="object 10"/>
          <p:cNvSpPr/>
          <p:nvPr/>
        </p:nvSpPr>
        <p:spPr>
          <a:xfrm>
            <a:off x="7994139" y="4090018"/>
            <a:ext cx="382905" cy="525780"/>
          </a:xfrm>
          <a:custGeom>
            <a:avLst/>
            <a:gdLst/>
            <a:ahLst/>
            <a:cxnLst/>
            <a:rect l="l" t="t" r="r" b="b"/>
            <a:pathLst>
              <a:path w="382904" h="525779">
                <a:moveTo>
                  <a:pt x="0" y="0"/>
                </a:moveTo>
                <a:lnTo>
                  <a:pt x="382824" y="0"/>
                </a:lnTo>
                <a:lnTo>
                  <a:pt x="382824" y="525748"/>
                </a:lnTo>
                <a:lnTo>
                  <a:pt x="0" y="525748"/>
                </a:lnTo>
                <a:lnTo>
                  <a:pt x="0" y="0"/>
                </a:lnTo>
                <a:close/>
              </a:path>
            </a:pathLst>
          </a:custGeom>
          <a:solidFill>
            <a:srgbClr val="D8D1E8"/>
          </a:solidFill>
        </p:spPr>
        <p:txBody>
          <a:bodyPr wrap="square" lIns="0" tIns="0" rIns="0" bIns="0" rtlCol="0"/>
          <a:lstStyle/>
          <a:p>
            <a:endParaRPr/>
          </a:p>
        </p:txBody>
      </p:sp>
      <p:sp>
        <p:nvSpPr>
          <p:cNvPr id="11" name="object 11"/>
          <p:cNvSpPr txBox="1"/>
          <p:nvPr/>
        </p:nvSpPr>
        <p:spPr>
          <a:xfrm>
            <a:off x="7994138" y="4090020"/>
            <a:ext cx="382905" cy="349455"/>
          </a:xfrm>
          <a:prstGeom prst="rect">
            <a:avLst/>
          </a:prstGeom>
          <a:ln w="9524">
            <a:solidFill>
              <a:srgbClr val="000000"/>
            </a:solidFill>
          </a:ln>
        </p:spPr>
        <p:txBody>
          <a:bodyPr vert="horz" wrap="square" lIns="0" tIns="3175" rIns="0" bIns="0" rtlCol="0">
            <a:spAutoFit/>
          </a:bodyPr>
          <a:lstStyle/>
          <a:p>
            <a:pPr>
              <a:spcBef>
                <a:spcPts val="25"/>
              </a:spcBef>
            </a:pPr>
            <a:endParaRPr sz="1150">
              <a:latin typeface="Times New Roman"/>
              <a:cs typeface="Times New Roman"/>
            </a:endParaRPr>
          </a:p>
          <a:p>
            <a:pPr marL="93980"/>
            <a:r>
              <a:rPr sz="1100" spc="-5" dirty="0">
                <a:latin typeface="Arial"/>
                <a:cs typeface="Arial"/>
              </a:rPr>
              <a:t>3.2</a:t>
            </a:r>
            <a:endParaRPr sz="1100">
              <a:latin typeface="Arial"/>
              <a:cs typeface="Arial"/>
            </a:endParaRPr>
          </a:p>
        </p:txBody>
      </p:sp>
      <p:sp>
        <p:nvSpPr>
          <p:cNvPr id="12" name="object 12"/>
          <p:cNvSpPr/>
          <p:nvPr/>
        </p:nvSpPr>
        <p:spPr>
          <a:xfrm>
            <a:off x="9382911" y="4090018"/>
            <a:ext cx="382905" cy="449580"/>
          </a:xfrm>
          <a:custGeom>
            <a:avLst/>
            <a:gdLst/>
            <a:ahLst/>
            <a:cxnLst/>
            <a:rect l="l" t="t" r="r" b="b"/>
            <a:pathLst>
              <a:path w="382904" h="449579">
                <a:moveTo>
                  <a:pt x="0" y="0"/>
                </a:moveTo>
                <a:lnTo>
                  <a:pt x="382849" y="0"/>
                </a:lnTo>
                <a:lnTo>
                  <a:pt x="382849" y="449549"/>
                </a:lnTo>
                <a:lnTo>
                  <a:pt x="0" y="449549"/>
                </a:lnTo>
                <a:lnTo>
                  <a:pt x="0" y="0"/>
                </a:lnTo>
                <a:close/>
              </a:path>
            </a:pathLst>
          </a:custGeom>
          <a:solidFill>
            <a:srgbClr val="D8E9D3"/>
          </a:solidFill>
        </p:spPr>
        <p:txBody>
          <a:bodyPr wrap="square" lIns="0" tIns="0" rIns="0" bIns="0" rtlCol="0"/>
          <a:lstStyle/>
          <a:p>
            <a:endParaRPr/>
          </a:p>
        </p:txBody>
      </p:sp>
      <p:sp>
        <p:nvSpPr>
          <p:cNvPr id="13" name="object 13"/>
          <p:cNvSpPr txBox="1"/>
          <p:nvPr/>
        </p:nvSpPr>
        <p:spPr>
          <a:xfrm>
            <a:off x="9382911" y="4090018"/>
            <a:ext cx="382905" cy="300082"/>
          </a:xfrm>
          <a:prstGeom prst="rect">
            <a:avLst/>
          </a:prstGeom>
          <a:ln w="9524">
            <a:solidFill>
              <a:srgbClr val="000000"/>
            </a:solidFill>
          </a:ln>
        </p:spPr>
        <p:txBody>
          <a:bodyPr vert="horz" wrap="square" lIns="0" tIns="0" rIns="0" bIns="0" rtlCol="0">
            <a:spAutoFit/>
          </a:bodyPr>
          <a:lstStyle/>
          <a:p>
            <a:pPr>
              <a:lnSpc>
                <a:spcPct val="100000"/>
              </a:lnSpc>
            </a:pPr>
            <a:endParaRPr sz="1050">
              <a:latin typeface="Times New Roman"/>
              <a:cs typeface="Times New Roman"/>
            </a:endParaRPr>
          </a:p>
          <a:p>
            <a:pPr marL="92710"/>
            <a:r>
              <a:rPr sz="900" dirty="0">
                <a:latin typeface="Arial"/>
                <a:cs typeface="Arial"/>
              </a:rPr>
              <a:t>-1.2</a:t>
            </a:r>
            <a:endParaRPr sz="900">
              <a:latin typeface="Arial"/>
              <a:cs typeface="Arial"/>
            </a:endParaRPr>
          </a:p>
        </p:txBody>
      </p:sp>
      <p:sp>
        <p:nvSpPr>
          <p:cNvPr id="14" name="object 14"/>
          <p:cNvSpPr txBox="1"/>
          <p:nvPr/>
        </p:nvSpPr>
        <p:spPr>
          <a:xfrm>
            <a:off x="5894620" y="4122238"/>
            <a:ext cx="165100" cy="299720"/>
          </a:xfrm>
          <a:prstGeom prst="rect">
            <a:avLst/>
          </a:prstGeom>
        </p:spPr>
        <p:txBody>
          <a:bodyPr vert="horz" wrap="square" lIns="0" tIns="12700" rIns="0" bIns="0" rtlCol="0">
            <a:spAutoFit/>
          </a:bodyPr>
          <a:lstStyle/>
          <a:p>
            <a:pPr marL="12700">
              <a:spcBef>
                <a:spcPts val="100"/>
              </a:spcBef>
            </a:pPr>
            <a:r>
              <a:rPr b="1" dirty="0">
                <a:latin typeface="Arial"/>
                <a:cs typeface="Arial"/>
              </a:rPr>
              <a:t>b</a:t>
            </a:r>
            <a:endParaRPr>
              <a:latin typeface="Arial"/>
              <a:cs typeface="Arial"/>
            </a:endParaRPr>
          </a:p>
        </p:txBody>
      </p:sp>
      <p:sp>
        <p:nvSpPr>
          <p:cNvPr id="15" name="object 15"/>
          <p:cNvSpPr/>
          <p:nvPr/>
        </p:nvSpPr>
        <p:spPr>
          <a:xfrm>
            <a:off x="6793516" y="2234074"/>
            <a:ext cx="939165" cy="598805"/>
          </a:xfrm>
          <a:custGeom>
            <a:avLst/>
            <a:gdLst/>
            <a:ahLst/>
            <a:cxnLst/>
            <a:rect l="l" t="t" r="r" b="b"/>
            <a:pathLst>
              <a:path w="939164" h="598805">
                <a:moveTo>
                  <a:pt x="938923" y="0"/>
                </a:moveTo>
                <a:lnTo>
                  <a:pt x="0" y="0"/>
                </a:lnTo>
                <a:lnTo>
                  <a:pt x="0" y="598386"/>
                </a:lnTo>
              </a:path>
            </a:pathLst>
          </a:custGeom>
          <a:ln w="19049">
            <a:solidFill>
              <a:srgbClr val="595959"/>
            </a:solidFill>
          </a:ln>
        </p:spPr>
        <p:txBody>
          <a:bodyPr wrap="square" lIns="0" tIns="0" rIns="0" bIns="0" rtlCol="0"/>
          <a:lstStyle/>
          <a:p>
            <a:endParaRPr/>
          </a:p>
        </p:txBody>
      </p:sp>
      <p:sp>
        <p:nvSpPr>
          <p:cNvPr id="16" name="object 16"/>
          <p:cNvSpPr/>
          <p:nvPr/>
        </p:nvSpPr>
        <p:spPr>
          <a:xfrm>
            <a:off x="6752564" y="2821135"/>
            <a:ext cx="81874" cy="107157"/>
          </a:xfrm>
          <a:prstGeom prst="rect">
            <a:avLst/>
          </a:prstGeom>
          <a:blipFill>
            <a:blip r:embed="rId4" cstate="print"/>
            <a:stretch>
              <a:fillRect/>
            </a:stretch>
          </a:blipFill>
        </p:spPr>
        <p:txBody>
          <a:bodyPr wrap="square" lIns="0" tIns="0" rIns="0" bIns="0" rtlCol="0"/>
          <a:lstStyle/>
          <a:p>
            <a:endParaRPr/>
          </a:p>
        </p:txBody>
      </p:sp>
      <p:sp>
        <p:nvSpPr>
          <p:cNvPr id="17" name="object 17"/>
          <p:cNvSpPr txBox="1"/>
          <p:nvPr/>
        </p:nvSpPr>
        <p:spPr>
          <a:xfrm>
            <a:off x="2675624" y="1504386"/>
            <a:ext cx="5942330" cy="2072362"/>
          </a:xfrm>
          <a:prstGeom prst="rect">
            <a:avLst/>
          </a:prstGeom>
        </p:spPr>
        <p:txBody>
          <a:bodyPr vert="horz" wrap="square" lIns="0" tIns="12700" rIns="0" bIns="0" rtlCol="0">
            <a:spAutoFit/>
          </a:bodyPr>
          <a:lstStyle/>
          <a:p>
            <a:pPr marR="5080" algn="r">
              <a:spcBef>
                <a:spcPts val="100"/>
              </a:spcBef>
            </a:pPr>
            <a:r>
              <a:rPr sz="1400" spc="-5" dirty="0">
                <a:latin typeface="Arial"/>
                <a:cs typeface="Arial"/>
              </a:rPr>
              <a:t>Input</a:t>
            </a:r>
            <a:r>
              <a:rPr sz="1400" spc="-100" dirty="0">
                <a:latin typeface="Arial"/>
                <a:cs typeface="Arial"/>
              </a:rPr>
              <a:t> </a:t>
            </a:r>
            <a:r>
              <a:rPr sz="1400" spc="-5" dirty="0">
                <a:latin typeface="Arial"/>
                <a:cs typeface="Arial"/>
              </a:rPr>
              <a:t>image</a:t>
            </a:r>
            <a:endParaRPr sz="1400">
              <a:latin typeface="Arial"/>
              <a:cs typeface="Arial"/>
            </a:endParaRPr>
          </a:p>
          <a:p>
            <a:pPr marL="12700">
              <a:spcBef>
                <a:spcPts val="80"/>
              </a:spcBef>
            </a:pPr>
            <a:r>
              <a:rPr u="heavy" spc="-5" dirty="0">
                <a:uFill>
                  <a:solidFill>
                    <a:srgbClr val="000000"/>
                  </a:solidFill>
                </a:uFill>
                <a:latin typeface="Arial"/>
                <a:cs typeface="Arial"/>
              </a:rPr>
              <a:t>Algebraic</a:t>
            </a:r>
            <a:r>
              <a:rPr u="heavy" spc="-15" dirty="0">
                <a:uFill>
                  <a:solidFill>
                    <a:srgbClr val="000000"/>
                  </a:solidFill>
                </a:uFill>
                <a:latin typeface="Arial"/>
                <a:cs typeface="Arial"/>
              </a:rPr>
              <a:t> </a:t>
            </a:r>
            <a:r>
              <a:rPr u="heavy" spc="-5" dirty="0">
                <a:uFill>
                  <a:solidFill>
                    <a:srgbClr val="000000"/>
                  </a:solidFill>
                </a:uFill>
                <a:latin typeface="Arial"/>
                <a:cs typeface="Arial"/>
              </a:rPr>
              <a:t>Viewpoint</a:t>
            </a:r>
            <a:endParaRPr>
              <a:latin typeface="Arial"/>
              <a:cs typeface="Arial"/>
            </a:endParaRPr>
          </a:p>
          <a:p>
            <a:pPr>
              <a:lnSpc>
                <a:spcPct val="100000"/>
              </a:lnSpc>
            </a:pPr>
            <a:endParaRPr sz="2000">
              <a:latin typeface="Times New Roman"/>
              <a:cs typeface="Times New Roman"/>
            </a:endParaRPr>
          </a:p>
          <a:p>
            <a:pPr>
              <a:spcBef>
                <a:spcPts val="45"/>
              </a:spcBef>
            </a:pPr>
            <a:endParaRPr sz="1550">
              <a:latin typeface="Times New Roman"/>
              <a:cs typeface="Times New Roman"/>
            </a:endParaRPr>
          </a:p>
          <a:p>
            <a:pPr marL="313690"/>
            <a:r>
              <a:rPr spc="-5" dirty="0">
                <a:latin typeface="Arial"/>
                <a:cs typeface="Arial"/>
              </a:rPr>
              <a:t>f(x,W) </a:t>
            </a:r>
            <a:r>
              <a:rPr dirty="0">
                <a:latin typeface="Arial"/>
                <a:cs typeface="Arial"/>
              </a:rPr>
              <a:t>=</a:t>
            </a:r>
            <a:r>
              <a:rPr spc="-10" dirty="0">
                <a:latin typeface="Arial"/>
                <a:cs typeface="Arial"/>
              </a:rPr>
              <a:t> </a:t>
            </a:r>
            <a:r>
              <a:rPr spc="-5" dirty="0">
                <a:latin typeface="Arial"/>
                <a:cs typeface="Arial"/>
              </a:rPr>
              <a:t>Wx</a:t>
            </a:r>
            <a:endParaRPr>
              <a:latin typeface="Arial"/>
              <a:cs typeface="Arial"/>
            </a:endParaRPr>
          </a:p>
          <a:p>
            <a:pPr>
              <a:lnSpc>
                <a:spcPct val="100000"/>
              </a:lnSpc>
            </a:pPr>
            <a:endParaRPr sz="2950">
              <a:latin typeface="Times New Roman"/>
              <a:cs typeface="Times New Roman"/>
            </a:endParaRPr>
          </a:p>
          <a:p>
            <a:pPr marL="737235" algn="ctr"/>
            <a:r>
              <a:rPr b="1" dirty="0">
                <a:latin typeface="Arial"/>
                <a:cs typeface="Arial"/>
              </a:rPr>
              <a:t>W</a:t>
            </a:r>
            <a:endParaRPr>
              <a:latin typeface="Arial"/>
              <a:cs typeface="Arial"/>
            </a:endParaRPr>
          </a:p>
        </p:txBody>
      </p:sp>
      <p:sp>
        <p:nvSpPr>
          <p:cNvPr id="18" name="object 18"/>
          <p:cNvSpPr/>
          <p:nvPr/>
        </p:nvSpPr>
        <p:spPr>
          <a:xfrm>
            <a:off x="8638660" y="2234072"/>
            <a:ext cx="912494" cy="585470"/>
          </a:xfrm>
          <a:custGeom>
            <a:avLst/>
            <a:gdLst/>
            <a:ahLst/>
            <a:cxnLst/>
            <a:rect l="l" t="t" r="r" b="b"/>
            <a:pathLst>
              <a:path w="912495" h="585469">
                <a:moveTo>
                  <a:pt x="0" y="0"/>
                </a:moveTo>
                <a:lnTo>
                  <a:pt x="911948" y="0"/>
                </a:lnTo>
                <a:lnTo>
                  <a:pt x="911948" y="585193"/>
                </a:lnTo>
              </a:path>
            </a:pathLst>
          </a:custGeom>
          <a:ln w="19049">
            <a:solidFill>
              <a:srgbClr val="595959"/>
            </a:solidFill>
          </a:ln>
        </p:spPr>
        <p:txBody>
          <a:bodyPr wrap="square" lIns="0" tIns="0" rIns="0" bIns="0" rtlCol="0"/>
          <a:lstStyle/>
          <a:p>
            <a:endParaRPr/>
          </a:p>
        </p:txBody>
      </p:sp>
      <p:sp>
        <p:nvSpPr>
          <p:cNvPr id="19" name="object 19"/>
          <p:cNvSpPr/>
          <p:nvPr/>
        </p:nvSpPr>
        <p:spPr>
          <a:xfrm>
            <a:off x="9509659" y="2807908"/>
            <a:ext cx="81874" cy="107187"/>
          </a:xfrm>
          <a:prstGeom prst="rect">
            <a:avLst/>
          </a:prstGeom>
          <a:blipFill>
            <a:blip r:embed="rId5" cstate="print"/>
            <a:stretch>
              <a:fillRect/>
            </a:stretch>
          </a:blipFill>
        </p:spPr>
        <p:txBody>
          <a:bodyPr wrap="square" lIns="0" tIns="0" rIns="0" bIns="0" rtlCol="0"/>
          <a:lstStyle/>
          <a:p>
            <a:endParaRPr/>
          </a:p>
        </p:txBody>
      </p:sp>
      <p:sp>
        <p:nvSpPr>
          <p:cNvPr id="20" name="object 20"/>
          <p:cNvSpPr/>
          <p:nvPr/>
        </p:nvSpPr>
        <p:spPr>
          <a:xfrm>
            <a:off x="8147561" y="2671248"/>
            <a:ext cx="81974" cy="256999"/>
          </a:xfrm>
          <a:prstGeom prst="rect">
            <a:avLst/>
          </a:prstGeom>
          <a:blipFill>
            <a:blip r:embed="rId6" cstate="print"/>
            <a:stretch>
              <a:fillRect/>
            </a:stretch>
          </a:blipFill>
        </p:spPr>
        <p:txBody>
          <a:bodyPr wrap="square" lIns="0" tIns="0" rIns="0" bIns="0" rtlCol="0"/>
          <a:lstStyle/>
          <a:p>
            <a:endParaRPr/>
          </a:p>
        </p:txBody>
      </p:sp>
      <p:sp>
        <p:nvSpPr>
          <p:cNvPr id="21" name="object 21"/>
          <p:cNvSpPr/>
          <p:nvPr/>
        </p:nvSpPr>
        <p:spPr>
          <a:xfrm>
            <a:off x="6765741" y="3865568"/>
            <a:ext cx="81999" cy="179974"/>
          </a:xfrm>
          <a:prstGeom prst="rect">
            <a:avLst/>
          </a:prstGeom>
          <a:blipFill>
            <a:blip r:embed="rId7" cstate="print"/>
            <a:stretch>
              <a:fillRect/>
            </a:stretch>
          </a:blipFill>
        </p:spPr>
        <p:txBody>
          <a:bodyPr wrap="square" lIns="0" tIns="0" rIns="0" bIns="0" rtlCol="0"/>
          <a:lstStyle/>
          <a:p>
            <a:endParaRPr/>
          </a:p>
        </p:txBody>
      </p:sp>
      <p:sp>
        <p:nvSpPr>
          <p:cNvPr id="22" name="object 22"/>
          <p:cNvSpPr/>
          <p:nvPr/>
        </p:nvSpPr>
        <p:spPr>
          <a:xfrm>
            <a:off x="8137338" y="3865568"/>
            <a:ext cx="81999" cy="179974"/>
          </a:xfrm>
          <a:prstGeom prst="rect">
            <a:avLst/>
          </a:prstGeom>
          <a:blipFill>
            <a:blip r:embed="rId7" cstate="print"/>
            <a:stretch>
              <a:fillRect/>
            </a:stretch>
          </a:blipFill>
        </p:spPr>
        <p:txBody>
          <a:bodyPr wrap="square" lIns="0" tIns="0" rIns="0" bIns="0" rtlCol="0"/>
          <a:lstStyle/>
          <a:p>
            <a:endParaRPr/>
          </a:p>
        </p:txBody>
      </p:sp>
      <p:sp>
        <p:nvSpPr>
          <p:cNvPr id="23" name="object 23"/>
          <p:cNvSpPr/>
          <p:nvPr/>
        </p:nvSpPr>
        <p:spPr>
          <a:xfrm>
            <a:off x="9528783" y="3865568"/>
            <a:ext cx="81974" cy="179974"/>
          </a:xfrm>
          <a:prstGeom prst="rect">
            <a:avLst/>
          </a:prstGeom>
          <a:blipFill>
            <a:blip r:embed="rId8" cstate="print"/>
            <a:stretch>
              <a:fillRect/>
            </a:stretch>
          </a:blipFill>
        </p:spPr>
        <p:txBody>
          <a:bodyPr wrap="square" lIns="0" tIns="0" rIns="0" bIns="0" rtlCol="0"/>
          <a:lstStyle/>
          <a:p>
            <a:endParaRPr/>
          </a:p>
        </p:txBody>
      </p:sp>
      <p:sp>
        <p:nvSpPr>
          <p:cNvPr id="24" name="object 24"/>
          <p:cNvSpPr txBox="1"/>
          <p:nvPr/>
        </p:nvSpPr>
        <p:spPr>
          <a:xfrm>
            <a:off x="6532392" y="4677617"/>
            <a:ext cx="549275" cy="279564"/>
          </a:xfrm>
          <a:prstGeom prst="rect">
            <a:avLst/>
          </a:prstGeom>
          <a:solidFill>
            <a:srgbClr val="FBE4CD"/>
          </a:solidFill>
          <a:ln w="9524">
            <a:solidFill>
              <a:srgbClr val="000000"/>
            </a:solidFill>
          </a:ln>
        </p:spPr>
        <p:txBody>
          <a:bodyPr vert="horz" wrap="square" lIns="0" tIns="93980" rIns="0" bIns="0" rtlCol="0">
            <a:spAutoFit/>
          </a:bodyPr>
          <a:lstStyle/>
          <a:p>
            <a:pPr marL="100330">
              <a:spcBef>
                <a:spcPts val="740"/>
              </a:spcBef>
            </a:pPr>
            <a:r>
              <a:rPr sz="1200" dirty="0">
                <a:latin typeface="Arial"/>
                <a:cs typeface="Arial"/>
              </a:rPr>
              <a:t>-96.8</a:t>
            </a:r>
            <a:endParaRPr sz="1200">
              <a:latin typeface="Arial"/>
              <a:cs typeface="Arial"/>
            </a:endParaRPr>
          </a:p>
        </p:txBody>
      </p:sp>
      <p:sp>
        <p:nvSpPr>
          <p:cNvPr id="25" name="object 25"/>
          <p:cNvSpPr txBox="1"/>
          <p:nvPr/>
        </p:nvSpPr>
        <p:spPr>
          <a:xfrm>
            <a:off x="5597480" y="4709844"/>
            <a:ext cx="659765" cy="299720"/>
          </a:xfrm>
          <a:prstGeom prst="rect">
            <a:avLst/>
          </a:prstGeom>
        </p:spPr>
        <p:txBody>
          <a:bodyPr vert="horz" wrap="square" lIns="0" tIns="12700" rIns="0" bIns="0" rtlCol="0">
            <a:spAutoFit/>
          </a:bodyPr>
          <a:lstStyle/>
          <a:p>
            <a:pPr marL="12700">
              <a:spcBef>
                <a:spcPts val="100"/>
              </a:spcBef>
            </a:pPr>
            <a:r>
              <a:rPr b="1" spc="-5" dirty="0">
                <a:latin typeface="Arial"/>
                <a:cs typeface="Arial"/>
              </a:rPr>
              <a:t>Score</a:t>
            </a:r>
            <a:endParaRPr>
              <a:latin typeface="Arial"/>
              <a:cs typeface="Arial"/>
            </a:endParaRPr>
          </a:p>
        </p:txBody>
      </p:sp>
      <p:sp>
        <p:nvSpPr>
          <p:cNvPr id="26" name="object 26"/>
          <p:cNvSpPr/>
          <p:nvPr/>
        </p:nvSpPr>
        <p:spPr>
          <a:xfrm>
            <a:off x="6765741" y="4475167"/>
            <a:ext cx="81999" cy="179974"/>
          </a:xfrm>
          <a:prstGeom prst="rect">
            <a:avLst/>
          </a:prstGeom>
          <a:blipFill>
            <a:blip r:embed="rId7" cstate="print"/>
            <a:stretch>
              <a:fillRect/>
            </a:stretch>
          </a:blipFill>
        </p:spPr>
        <p:txBody>
          <a:bodyPr wrap="square" lIns="0" tIns="0" rIns="0" bIns="0" rtlCol="0"/>
          <a:lstStyle/>
          <a:p>
            <a:endParaRPr/>
          </a:p>
        </p:txBody>
      </p:sp>
      <p:sp>
        <p:nvSpPr>
          <p:cNvPr id="27" name="object 27"/>
          <p:cNvSpPr/>
          <p:nvPr/>
        </p:nvSpPr>
        <p:spPr>
          <a:xfrm>
            <a:off x="8137338" y="4475167"/>
            <a:ext cx="81999" cy="179974"/>
          </a:xfrm>
          <a:prstGeom prst="rect">
            <a:avLst/>
          </a:prstGeom>
          <a:blipFill>
            <a:blip r:embed="rId7" cstate="print"/>
            <a:stretch>
              <a:fillRect/>
            </a:stretch>
          </a:blipFill>
        </p:spPr>
        <p:txBody>
          <a:bodyPr wrap="square" lIns="0" tIns="0" rIns="0" bIns="0" rtlCol="0"/>
          <a:lstStyle/>
          <a:p>
            <a:endParaRPr/>
          </a:p>
        </p:txBody>
      </p:sp>
      <p:sp>
        <p:nvSpPr>
          <p:cNvPr id="28" name="object 28"/>
          <p:cNvSpPr/>
          <p:nvPr/>
        </p:nvSpPr>
        <p:spPr>
          <a:xfrm>
            <a:off x="9528783" y="4475167"/>
            <a:ext cx="81974" cy="179974"/>
          </a:xfrm>
          <a:prstGeom prst="rect">
            <a:avLst/>
          </a:prstGeom>
          <a:blipFill>
            <a:blip r:embed="rId8" cstate="print"/>
            <a:stretch>
              <a:fillRect/>
            </a:stretch>
          </a:blipFill>
        </p:spPr>
        <p:txBody>
          <a:bodyPr wrap="square" lIns="0" tIns="0" rIns="0" bIns="0" rtlCol="0"/>
          <a:lstStyle/>
          <a:p>
            <a:endParaRPr/>
          </a:p>
        </p:txBody>
      </p:sp>
      <p:sp>
        <p:nvSpPr>
          <p:cNvPr id="29" name="object 29"/>
          <p:cNvSpPr txBox="1"/>
          <p:nvPr/>
        </p:nvSpPr>
        <p:spPr>
          <a:xfrm>
            <a:off x="7862412" y="4677617"/>
            <a:ext cx="632460" cy="279564"/>
          </a:xfrm>
          <a:prstGeom prst="rect">
            <a:avLst/>
          </a:prstGeom>
          <a:solidFill>
            <a:srgbClr val="D8D1E8"/>
          </a:solidFill>
          <a:ln w="9524">
            <a:solidFill>
              <a:srgbClr val="000000"/>
            </a:solidFill>
          </a:ln>
        </p:spPr>
        <p:txBody>
          <a:bodyPr vert="horz" wrap="square" lIns="0" tIns="93980" rIns="0" bIns="0" rtlCol="0">
            <a:spAutoFit/>
          </a:bodyPr>
          <a:lstStyle/>
          <a:p>
            <a:pPr marL="125095">
              <a:spcBef>
                <a:spcPts val="740"/>
              </a:spcBef>
            </a:pPr>
            <a:r>
              <a:rPr sz="1200" spc="-5" dirty="0">
                <a:latin typeface="Arial"/>
                <a:cs typeface="Arial"/>
              </a:rPr>
              <a:t>437.9</a:t>
            </a:r>
            <a:endParaRPr sz="1200">
              <a:latin typeface="Arial"/>
              <a:cs typeface="Arial"/>
            </a:endParaRPr>
          </a:p>
        </p:txBody>
      </p:sp>
      <p:sp>
        <p:nvSpPr>
          <p:cNvPr id="30" name="object 30"/>
          <p:cNvSpPr txBox="1"/>
          <p:nvPr/>
        </p:nvSpPr>
        <p:spPr>
          <a:xfrm>
            <a:off x="9247184" y="4677617"/>
            <a:ext cx="632460" cy="279564"/>
          </a:xfrm>
          <a:prstGeom prst="rect">
            <a:avLst/>
          </a:prstGeom>
          <a:solidFill>
            <a:srgbClr val="D8E9D3"/>
          </a:solidFill>
          <a:ln w="9524">
            <a:solidFill>
              <a:srgbClr val="000000"/>
            </a:solidFill>
          </a:ln>
        </p:spPr>
        <p:txBody>
          <a:bodyPr vert="horz" wrap="square" lIns="0" tIns="93980" rIns="0" bIns="0" rtlCol="0">
            <a:spAutoFit/>
          </a:bodyPr>
          <a:lstStyle/>
          <a:p>
            <a:pPr marL="125095">
              <a:spcBef>
                <a:spcPts val="740"/>
              </a:spcBef>
            </a:pPr>
            <a:r>
              <a:rPr sz="1200" spc="-5" dirty="0">
                <a:latin typeface="Arial"/>
                <a:cs typeface="Arial"/>
              </a:rPr>
              <a:t>61.95</a:t>
            </a:r>
            <a:endParaRPr sz="1200">
              <a:latin typeface="Arial"/>
              <a:cs typeface="Arial"/>
            </a:endParaRPr>
          </a:p>
        </p:txBody>
      </p:sp>
    </p:spTree>
    <p:extLst>
      <p:ext uri="{BB962C8B-B14F-4D97-AF65-F5344CB8AC3E}">
        <p14:creationId xmlns:p14="http://schemas.microsoft.com/office/powerpoint/2010/main" val="147951802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Pooling Layer</a:t>
            </a:r>
          </a:p>
        </p:txBody>
      </p:sp>
      <p:sp>
        <p:nvSpPr>
          <p:cNvPr id="3" name="Content Placeholder 2"/>
          <p:cNvSpPr>
            <a:spLocks noGrp="1"/>
          </p:cNvSpPr>
          <p:nvPr>
            <p:ph idx="1"/>
          </p:nvPr>
        </p:nvSpPr>
        <p:spPr>
          <a:xfrm>
            <a:off x="484415" y="1825625"/>
            <a:ext cx="11223171" cy="1167832"/>
          </a:xfrm>
        </p:spPr>
        <p:txBody>
          <a:bodyPr/>
          <a:lstStyle/>
          <a:p>
            <a:r>
              <a:rPr lang="en-US" dirty="0"/>
              <a:t>Reduces size of the feature map</a:t>
            </a:r>
          </a:p>
          <a:p>
            <a:pPr lvl="1"/>
            <a:r>
              <a:rPr lang="en-US" dirty="0"/>
              <a:t>Max pooling, Average pooling, …</a:t>
            </a:r>
          </a:p>
        </p:txBody>
      </p:sp>
      <p:sp>
        <p:nvSpPr>
          <p:cNvPr id="4" name="Right Arrow 3"/>
          <p:cNvSpPr/>
          <p:nvPr/>
        </p:nvSpPr>
        <p:spPr>
          <a:xfrm>
            <a:off x="5792105" y="4677372"/>
            <a:ext cx="676887" cy="570709"/>
          </a:xfrm>
          <a:prstGeom prst="rightArrow">
            <a:avLst/>
          </a:prstGeom>
          <a:solidFill>
            <a:schemeClr val="bg1">
              <a:lumMod val="8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3687583" y="4093451"/>
            <a:ext cx="1852382" cy="1762612"/>
            <a:chOff x="2743200" y="2838073"/>
            <a:chExt cx="1852382" cy="1762612"/>
          </a:xfrm>
        </p:grpSpPr>
        <p:sp>
          <p:nvSpPr>
            <p:cNvPr id="6" name="Rectangle 5"/>
            <p:cNvSpPr/>
            <p:nvPr/>
          </p:nvSpPr>
          <p:spPr>
            <a:xfrm>
              <a:off x="2743201" y="2838073"/>
              <a:ext cx="462783" cy="462784"/>
            </a:xfrm>
            <a:prstGeom prst="rect">
              <a:avLst/>
            </a:prstGeom>
            <a:solidFill>
              <a:schemeClr val="accent6">
                <a:lumMod val="40000"/>
                <a:lumOff val="6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chemeClr val="tx1"/>
                  </a:solidFill>
                </a:rPr>
                <a:t>31</a:t>
              </a:r>
            </a:p>
          </p:txBody>
        </p:sp>
        <p:sp>
          <p:nvSpPr>
            <p:cNvPr id="7" name="Rectangle 6"/>
            <p:cNvSpPr/>
            <p:nvPr/>
          </p:nvSpPr>
          <p:spPr>
            <a:xfrm>
              <a:off x="3205985" y="2838073"/>
              <a:ext cx="462783" cy="462784"/>
            </a:xfrm>
            <a:prstGeom prst="rect">
              <a:avLst/>
            </a:prstGeom>
            <a:solidFill>
              <a:schemeClr val="accent6">
                <a:lumMod val="40000"/>
                <a:lumOff val="6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chemeClr val="tx1"/>
                  </a:solidFill>
                </a:rPr>
                <a:t>7</a:t>
              </a:r>
            </a:p>
          </p:txBody>
        </p:sp>
        <p:sp>
          <p:nvSpPr>
            <p:cNvPr id="8" name="Rectangle 7"/>
            <p:cNvSpPr/>
            <p:nvPr/>
          </p:nvSpPr>
          <p:spPr>
            <a:xfrm>
              <a:off x="3668769" y="2838073"/>
              <a:ext cx="462783" cy="462784"/>
            </a:xfrm>
            <a:prstGeom prst="rect">
              <a:avLst/>
            </a:prstGeom>
            <a:solidFill>
              <a:schemeClr val="accent2">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44</a:t>
              </a:r>
              <a:endParaRPr lang="en-US" dirty="0"/>
            </a:p>
          </p:txBody>
        </p:sp>
        <p:sp>
          <p:nvSpPr>
            <p:cNvPr id="9" name="Rectangle 8"/>
            <p:cNvSpPr/>
            <p:nvPr/>
          </p:nvSpPr>
          <p:spPr>
            <a:xfrm>
              <a:off x="2743201" y="3246325"/>
              <a:ext cx="462783" cy="462784"/>
            </a:xfrm>
            <a:prstGeom prst="rect">
              <a:avLst/>
            </a:prstGeom>
            <a:solidFill>
              <a:schemeClr val="accent6">
                <a:lumMod val="40000"/>
                <a:lumOff val="6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65</a:t>
              </a:r>
              <a:endParaRPr lang="en-US" dirty="0"/>
            </a:p>
          </p:txBody>
        </p:sp>
        <p:sp>
          <p:nvSpPr>
            <p:cNvPr id="10" name="Rectangle 9"/>
            <p:cNvSpPr/>
            <p:nvPr/>
          </p:nvSpPr>
          <p:spPr>
            <a:xfrm>
              <a:off x="3205985" y="3246325"/>
              <a:ext cx="462783" cy="462784"/>
            </a:xfrm>
            <a:prstGeom prst="rect">
              <a:avLst/>
            </a:prstGeom>
            <a:solidFill>
              <a:schemeClr val="accent6">
                <a:lumMod val="40000"/>
                <a:lumOff val="6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35</a:t>
              </a:r>
              <a:endParaRPr lang="en-US" dirty="0"/>
            </a:p>
          </p:txBody>
        </p:sp>
        <p:sp>
          <p:nvSpPr>
            <p:cNvPr id="11" name="Rectangle 10"/>
            <p:cNvSpPr/>
            <p:nvPr/>
          </p:nvSpPr>
          <p:spPr>
            <a:xfrm>
              <a:off x="3668769" y="3246325"/>
              <a:ext cx="462783" cy="462784"/>
            </a:xfrm>
            <a:prstGeom prst="rect">
              <a:avLst/>
            </a:prstGeom>
            <a:solidFill>
              <a:schemeClr val="accent2">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40</a:t>
              </a:r>
              <a:endParaRPr lang="en-US" dirty="0"/>
            </a:p>
          </p:txBody>
        </p:sp>
        <p:sp>
          <p:nvSpPr>
            <p:cNvPr id="12" name="Rectangle 11"/>
            <p:cNvSpPr/>
            <p:nvPr/>
          </p:nvSpPr>
          <p:spPr>
            <a:xfrm>
              <a:off x="2743201" y="3707349"/>
              <a:ext cx="462783" cy="462784"/>
            </a:xfrm>
            <a:prstGeom prst="rect">
              <a:avLst/>
            </a:prstGeom>
            <a:solidFill>
              <a:schemeClr val="accent5">
                <a:lumMod val="40000"/>
                <a:lumOff val="6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46</a:t>
              </a:r>
              <a:endParaRPr lang="en-US" dirty="0"/>
            </a:p>
          </p:txBody>
        </p:sp>
        <p:sp>
          <p:nvSpPr>
            <p:cNvPr id="13" name="Rectangle 12"/>
            <p:cNvSpPr/>
            <p:nvPr/>
          </p:nvSpPr>
          <p:spPr>
            <a:xfrm>
              <a:off x="3205985" y="3707349"/>
              <a:ext cx="462783" cy="462784"/>
            </a:xfrm>
            <a:prstGeom prst="rect">
              <a:avLst/>
            </a:prstGeom>
            <a:solidFill>
              <a:schemeClr val="accent5">
                <a:lumMod val="40000"/>
                <a:lumOff val="6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29</a:t>
              </a:r>
              <a:endParaRPr lang="en-US" dirty="0"/>
            </a:p>
          </p:txBody>
        </p:sp>
        <p:sp>
          <p:nvSpPr>
            <p:cNvPr id="14" name="Rectangle 13"/>
            <p:cNvSpPr/>
            <p:nvPr/>
          </p:nvSpPr>
          <p:spPr>
            <a:xfrm>
              <a:off x="3668769" y="3707349"/>
              <a:ext cx="462783" cy="462784"/>
            </a:xfrm>
            <a:prstGeom prst="rect">
              <a:avLst/>
            </a:prstGeom>
            <a:solidFill>
              <a:schemeClr val="accent1">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32</a:t>
              </a:r>
              <a:endParaRPr lang="en-US" dirty="0"/>
            </a:p>
          </p:txBody>
        </p:sp>
        <p:sp>
          <p:nvSpPr>
            <p:cNvPr id="15" name="Rectangle 14"/>
            <p:cNvSpPr/>
            <p:nvPr/>
          </p:nvSpPr>
          <p:spPr>
            <a:xfrm>
              <a:off x="4131552" y="2838073"/>
              <a:ext cx="462783" cy="462784"/>
            </a:xfrm>
            <a:prstGeom prst="rect">
              <a:avLst/>
            </a:prstGeom>
            <a:solidFill>
              <a:schemeClr val="accent2">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33</a:t>
              </a:r>
              <a:endParaRPr lang="en-US" dirty="0"/>
            </a:p>
          </p:txBody>
        </p:sp>
        <p:sp>
          <p:nvSpPr>
            <p:cNvPr id="16" name="Rectangle 15"/>
            <p:cNvSpPr/>
            <p:nvPr/>
          </p:nvSpPr>
          <p:spPr>
            <a:xfrm>
              <a:off x="4131552" y="3246325"/>
              <a:ext cx="462783" cy="462784"/>
            </a:xfrm>
            <a:prstGeom prst="rect">
              <a:avLst/>
            </a:prstGeom>
            <a:solidFill>
              <a:schemeClr val="accent2">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46</a:t>
              </a:r>
              <a:endParaRPr lang="en-US" dirty="0"/>
            </a:p>
          </p:txBody>
        </p:sp>
        <p:sp>
          <p:nvSpPr>
            <p:cNvPr id="17" name="Rectangle 16"/>
            <p:cNvSpPr/>
            <p:nvPr/>
          </p:nvSpPr>
          <p:spPr>
            <a:xfrm>
              <a:off x="4131552" y="3707349"/>
              <a:ext cx="462783" cy="462784"/>
            </a:xfrm>
            <a:prstGeom prst="rect">
              <a:avLst/>
            </a:prstGeom>
            <a:solidFill>
              <a:schemeClr val="accent1">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30</a:t>
              </a:r>
              <a:endParaRPr lang="en-US" dirty="0"/>
            </a:p>
          </p:txBody>
        </p:sp>
        <p:sp>
          <p:nvSpPr>
            <p:cNvPr id="18" name="Rectangle 17"/>
            <p:cNvSpPr/>
            <p:nvPr/>
          </p:nvSpPr>
          <p:spPr>
            <a:xfrm>
              <a:off x="2743200" y="4137901"/>
              <a:ext cx="462783" cy="462784"/>
            </a:xfrm>
            <a:prstGeom prst="rect">
              <a:avLst/>
            </a:prstGeom>
            <a:solidFill>
              <a:schemeClr val="accent5">
                <a:lumMod val="40000"/>
                <a:lumOff val="6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24</a:t>
              </a:r>
              <a:endParaRPr lang="en-US" dirty="0"/>
            </a:p>
          </p:txBody>
        </p:sp>
        <p:sp>
          <p:nvSpPr>
            <p:cNvPr id="19" name="Rectangle 18"/>
            <p:cNvSpPr/>
            <p:nvPr/>
          </p:nvSpPr>
          <p:spPr>
            <a:xfrm>
              <a:off x="3205983" y="4137901"/>
              <a:ext cx="462783" cy="462784"/>
            </a:xfrm>
            <a:prstGeom prst="rect">
              <a:avLst/>
            </a:prstGeom>
            <a:solidFill>
              <a:schemeClr val="accent5">
                <a:lumMod val="40000"/>
                <a:lumOff val="6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49</a:t>
              </a:r>
              <a:endParaRPr lang="en-US" dirty="0"/>
            </a:p>
          </p:txBody>
        </p:sp>
        <p:sp>
          <p:nvSpPr>
            <p:cNvPr id="20" name="Rectangle 19"/>
            <p:cNvSpPr/>
            <p:nvPr/>
          </p:nvSpPr>
          <p:spPr>
            <a:xfrm>
              <a:off x="3668768" y="4137901"/>
              <a:ext cx="462783" cy="462784"/>
            </a:xfrm>
            <a:prstGeom prst="rect">
              <a:avLst/>
            </a:prstGeom>
            <a:solidFill>
              <a:schemeClr val="accent1">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8</a:t>
              </a:r>
              <a:endParaRPr lang="en-US" dirty="0"/>
            </a:p>
          </p:txBody>
        </p:sp>
        <p:sp>
          <p:nvSpPr>
            <p:cNvPr id="21" name="Rectangle 20"/>
            <p:cNvSpPr/>
            <p:nvPr/>
          </p:nvSpPr>
          <p:spPr>
            <a:xfrm>
              <a:off x="4132799" y="4137901"/>
              <a:ext cx="462783" cy="462784"/>
            </a:xfrm>
            <a:prstGeom prst="rect">
              <a:avLst/>
            </a:prstGeom>
            <a:solidFill>
              <a:schemeClr val="accent1">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64</a:t>
              </a:r>
              <a:endParaRPr lang="en-US" dirty="0"/>
            </a:p>
          </p:txBody>
        </p:sp>
      </p:grpSp>
      <p:grpSp>
        <p:nvGrpSpPr>
          <p:cNvPr id="22" name="Group 21"/>
          <p:cNvGrpSpPr/>
          <p:nvPr/>
        </p:nvGrpSpPr>
        <p:grpSpPr>
          <a:xfrm>
            <a:off x="6722379" y="4496984"/>
            <a:ext cx="925567" cy="908115"/>
            <a:chOff x="7390831" y="3230440"/>
            <a:chExt cx="925567" cy="908115"/>
          </a:xfrm>
        </p:grpSpPr>
        <p:sp>
          <p:nvSpPr>
            <p:cNvPr id="23" name="Rectangle 22"/>
            <p:cNvSpPr/>
            <p:nvPr/>
          </p:nvSpPr>
          <p:spPr>
            <a:xfrm>
              <a:off x="7390831" y="3230440"/>
              <a:ext cx="462783" cy="462784"/>
            </a:xfrm>
            <a:prstGeom prst="rect">
              <a:avLst/>
            </a:prstGeom>
            <a:solidFill>
              <a:schemeClr val="accent6">
                <a:lumMod val="40000"/>
                <a:lumOff val="6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a:solidFill>
                    <a:schemeClr val="tx1"/>
                  </a:solidFill>
                </a:rPr>
                <a:t>65</a:t>
              </a:r>
              <a:endParaRPr lang="en-US" dirty="0">
                <a:solidFill>
                  <a:schemeClr val="tx1"/>
                </a:solidFill>
              </a:endParaRPr>
            </a:p>
          </p:txBody>
        </p:sp>
        <p:sp>
          <p:nvSpPr>
            <p:cNvPr id="24" name="Rectangle 23"/>
            <p:cNvSpPr/>
            <p:nvPr/>
          </p:nvSpPr>
          <p:spPr>
            <a:xfrm>
              <a:off x="7853615" y="3230440"/>
              <a:ext cx="462783" cy="462784"/>
            </a:xfrm>
            <a:prstGeom prst="rect">
              <a:avLst/>
            </a:prstGeom>
            <a:solidFill>
              <a:schemeClr val="accent2">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46</a:t>
              </a:r>
            </a:p>
          </p:txBody>
        </p:sp>
        <p:sp>
          <p:nvSpPr>
            <p:cNvPr id="25" name="Rectangle 24"/>
            <p:cNvSpPr/>
            <p:nvPr/>
          </p:nvSpPr>
          <p:spPr>
            <a:xfrm>
              <a:off x="7390831" y="3675771"/>
              <a:ext cx="462783" cy="462784"/>
            </a:xfrm>
            <a:prstGeom prst="rect">
              <a:avLst/>
            </a:prstGeom>
            <a:solidFill>
              <a:schemeClr val="accent5">
                <a:lumMod val="40000"/>
                <a:lumOff val="6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46</a:t>
              </a:r>
            </a:p>
          </p:txBody>
        </p:sp>
        <p:sp>
          <p:nvSpPr>
            <p:cNvPr id="26" name="Rectangle 25"/>
            <p:cNvSpPr/>
            <p:nvPr/>
          </p:nvSpPr>
          <p:spPr>
            <a:xfrm>
              <a:off x="7853615" y="3675771"/>
              <a:ext cx="462783" cy="462784"/>
            </a:xfrm>
            <a:prstGeom prst="rect">
              <a:avLst/>
            </a:prstGeom>
            <a:solidFill>
              <a:schemeClr val="accent1">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64</a:t>
              </a:r>
            </a:p>
          </p:txBody>
        </p:sp>
      </p:grpSp>
      <p:sp>
        <p:nvSpPr>
          <p:cNvPr id="27" name="TextBox 26"/>
          <p:cNvSpPr txBox="1"/>
          <p:nvPr/>
        </p:nvSpPr>
        <p:spPr>
          <a:xfrm>
            <a:off x="4564811" y="3169116"/>
            <a:ext cx="2851743" cy="461665"/>
          </a:xfrm>
          <a:prstGeom prst="rect">
            <a:avLst/>
          </a:prstGeom>
          <a:noFill/>
        </p:spPr>
        <p:txBody>
          <a:bodyPr wrap="none" rtlCol="0">
            <a:spAutoFit/>
          </a:bodyPr>
          <a:lstStyle/>
          <a:p>
            <a:r>
              <a:rPr lang="en-US" sz="2400" dirty="0"/>
              <a:t>Max pooling example</a:t>
            </a:r>
          </a:p>
        </p:txBody>
      </p:sp>
    </p:spTree>
    <p:extLst>
      <p:ext uri="{BB962C8B-B14F-4D97-AF65-F5344CB8AC3E}">
        <p14:creationId xmlns:p14="http://schemas.microsoft.com/office/powerpoint/2010/main" val="300218931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Real Convolutional Neural Network</a:t>
            </a:r>
            <a:br>
              <a:rPr lang="en-US" dirty="0"/>
            </a:br>
            <a:r>
              <a:rPr lang="en-US" dirty="0"/>
              <a:t>-- </a:t>
            </a:r>
            <a:r>
              <a:rPr lang="en-US" dirty="0" err="1"/>
              <a:t>AlexNet</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4415" y="1690688"/>
            <a:ext cx="11223625" cy="3666776"/>
          </a:xfrm>
          <a:prstGeom prst="rect">
            <a:avLst/>
          </a:prstGeom>
        </p:spPr>
      </p:pic>
      <p:sp>
        <p:nvSpPr>
          <p:cNvPr id="6" name="Rectangle 5"/>
          <p:cNvSpPr/>
          <p:nvPr/>
        </p:nvSpPr>
        <p:spPr>
          <a:xfrm>
            <a:off x="0" y="6519446"/>
            <a:ext cx="9984606" cy="338554"/>
          </a:xfrm>
          <a:prstGeom prst="rect">
            <a:avLst/>
          </a:prstGeom>
        </p:spPr>
        <p:txBody>
          <a:bodyPr wrap="square">
            <a:spAutoFit/>
          </a:bodyPr>
          <a:lstStyle/>
          <a:p>
            <a:r>
              <a:rPr lang="en-US" sz="1600" dirty="0"/>
              <a:t>Alex </a:t>
            </a:r>
            <a:r>
              <a:rPr lang="en-US" sz="1600" dirty="0" err="1"/>
              <a:t>Krizhevsky</a:t>
            </a:r>
            <a:r>
              <a:rPr lang="en-US" sz="1600" dirty="0"/>
              <a:t> et al., “ImageNet Classification with Deep Convolutional Neural Networks,” NIPS, 2012</a:t>
            </a:r>
          </a:p>
        </p:txBody>
      </p:sp>
      <p:sp>
        <p:nvSpPr>
          <p:cNvPr id="8" name="TextBox 7"/>
          <p:cNvSpPr txBox="1"/>
          <p:nvPr/>
        </p:nvSpPr>
        <p:spPr>
          <a:xfrm>
            <a:off x="577970" y="5357464"/>
            <a:ext cx="1980607" cy="369332"/>
          </a:xfrm>
          <a:prstGeom prst="rect">
            <a:avLst/>
          </a:prstGeom>
          <a:noFill/>
        </p:spPr>
        <p:txBody>
          <a:bodyPr wrap="none" rtlCol="0">
            <a:spAutoFit/>
          </a:bodyPr>
          <a:lstStyle/>
          <a:p>
            <a:r>
              <a:rPr lang="en-US" dirty="0"/>
              <a:t>96 11x11x3 kernels</a:t>
            </a:r>
          </a:p>
        </p:txBody>
      </p:sp>
      <p:sp>
        <p:nvSpPr>
          <p:cNvPr id="10" name="TextBox 9"/>
          <p:cNvSpPr txBox="1"/>
          <p:nvPr/>
        </p:nvSpPr>
        <p:spPr>
          <a:xfrm>
            <a:off x="2886429" y="5357464"/>
            <a:ext cx="1255472" cy="369332"/>
          </a:xfrm>
          <a:prstGeom prst="rect">
            <a:avLst/>
          </a:prstGeom>
          <a:noFill/>
        </p:spPr>
        <p:txBody>
          <a:bodyPr wrap="none" rtlCol="0">
            <a:spAutoFit/>
          </a:bodyPr>
          <a:lstStyle/>
          <a:p>
            <a:r>
              <a:rPr lang="en-US" dirty="0"/>
              <a:t>256 5x5x48</a:t>
            </a:r>
          </a:p>
        </p:txBody>
      </p:sp>
      <p:sp>
        <p:nvSpPr>
          <p:cNvPr id="11" name="TextBox 10"/>
          <p:cNvSpPr txBox="1"/>
          <p:nvPr/>
        </p:nvSpPr>
        <p:spPr>
          <a:xfrm>
            <a:off x="4992757" y="5357464"/>
            <a:ext cx="1372492" cy="369332"/>
          </a:xfrm>
          <a:prstGeom prst="rect">
            <a:avLst/>
          </a:prstGeom>
          <a:noFill/>
        </p:spPr>
        <p:txBody>
          <a:bodyPr wrap="none" rtlCol="0">
            <a:spAutoFit/>
          </a:bodyPr>
          <a:lstStyle/>
          <a:p>
            <a:r>
              <a:rPr lang="en-US" dirty="0"/>
              <a:t>384 3x3x128</a:t>
            </a:r>
          </a:p>
        </p:txBody>
      </p:sp>
      <p:sp>
        <p:nvSpPr>
          <p:cNvPr id="12" name="TextBox 11"/>
          <p:cNvSpPr txBox="1"/>
          <p:nvPr/>
        </p:nvSpPr>
        <p:spPr>
          <a:xfrm>
            <a:off x="7124721" y="5357464"/>
            <a:ext cx="343364" cy="369332"/>
          </a:xfrm>
          <a:prstGeom prst="rect">
            <a:avLst/>
          </a:prstGeom>
          <a:noFill/>
        </p:spPr>
        <p:txBody>
          <a:bodyPr wrap="none" rtlCol="0">
            <a:spAutoFit/>
          </a:bodyPr>
          <a:lstStyle/>
          <a:p>
            <a:r>
              <a:rPr lang="en-US" dirty="0"/>
              <a:t>…</a:t>
            </a:r>
          </a:p>
        </p:txBody>
      </p:sp>
      <p:cxnSp>
        <p:nvCxnSpPr>
          <p:cNvPr id="13" name="Straight Arrow Connector 12"/>
          <p:cNvCxnSpPr/>
          <p:nvPr/>
        </p:nvCxnSpPr>
        <p:spPr>
          <a:xfrm>
            <a:off x="414340" y="5817704"/>
            <a:ext cx="1108830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299161" y="5817704"/>
            <a:ext cx="6277616" cy="400110"/>
          </a:xfrm>
          <a:prstGeom prst="rect">
            <a:avLst/>
          </a:prstGeom>
          <a:noFill/>
        </p:spPr>
        <p:txBody>
          <a:bodyPr wrap="none" rtlCol="0">
            <a:spAutoFit/>
          </a:bodyPr>
          <a:lstStyle/>
          <a:p>
            <a:r>
              <a:rPr lang="en-US" sz="2000" dirty="0"/>
              <a:t>Simplified intuition: Higher order information at later layer</a:t>
            </a:r>
          </a:p>
        </p:txBody>
      </p:sp>
    </p:spTree>
    <p:extLst>
      <p:ext uri="{BB962C8B-B14F-4D97-AF65-F5344CB8AC3E}">
        <p14:creationId xmlns:p14="http://schemas.microsoft.com/office/powerpoint/2010/main" val="80116085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Real Convolutional Neural Network</a:t>
            </a:r>
            <a:br>
              <a:rPr lang="en-US" dirty="0"/>
            </a:br>
            <a:r>
              <a:rPr lang="en-US" dirty="0"/>
              <a:t>-- VGG 16</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2208" y="1929398"/>
            <a:ext cx="7423335" cy="4351338"/>
          </a:xfrm>
          <a:prstGeom prst="rect">
            <a:avLst/>
          </a:prstGeom>
        </p:spPr>
      </p:pic>
      <p:sp>
        <p:nvSpPr>
          <p:cNvPr id="5" name="Rectangle 4"/>
          <p:cNvSpPr/>
          <p:nvPr/>
        </p:nvSpPr>
        <p:spPr>
          <a:xfrm>
            <a:off x="0" y="6519446"/>
            <a:ext cx="11091512" cy="338554"/>
          </a:xfrm>
          <a:prstGeom prst="rect">
            <a:avLst/>
          </a:prstGeom>
        </p:spPr>
        <p:txBody>
          <a:bodyPr wrap="square">
            <a:spAutoFit/>
          </a:bodyPr>
          <a:lstStyle/>
          <a:p>
            <a:r>
              <a:rPr lang="en-US" sz="1600" dirty="0" err="1"/>
              <a:t>Heuritech</a:t>
            </a:r>
            <a:r>
              <a:rPr lang="en-US" sz="1600" dirty="0"/>
              <a:t> blog (https://blog.heuritech.com/2016/02/29/a-brief-report-of-the-heuritech-deep-learning-meetup-5/)</a:t>
            </a:r>
          </a:p>
        </p:txBody>
      </p:sp>
      <p:sp>
        <p:nvSpPr>
          <p:cNvPr id="3" name="Rectangle 2"/>
          <p:cNvSpPr/>
          <p:nvPr/>
        </p:nvSpPr>
        <p:spPr>
          <a:xfrm>
            <a:off x="4229100" y="2372410"/>
            <a:ext cx="6667500" cy="830997"/>
          </a:xfrm>
          <a:prstGeom prst="rect">
            <a:avLst/>
          </a:prstGeom>
          <a:ln w="12700">
            <a:solidFill>
              <a:srgbClr val="000000"/>
            </a:solidFill>
          </a:ln>
        </p:spPr>
        <p:txBody>
          <a:bodyPr wrap="square">
            <a:spAutoFit/>
          </a:bodyPr>
          <a:lstStyle/>
          <a:p>
            <a:r>
              <a:rPr lang="en-US" sz="2400" dirty="0"/>
              <a:t>Contains 138 million weights and </a:t>
            </a:r>
          </a:p>
          <a:p>
            <a:r>
              <a:rPr lang="en-US" sz="2400" dirty="0"/>
              <a:t>15.5G MACs to process one 224 × 224 input image</a:t>
            </a:r>
          </a:p>
        </p:txBody>
      </p:sp>
    </p:spTree>
    <p:extLst>
      <p:ext uri="{BB962C8B-B14F-4D97-AF65-F5344CB8AC3E}">
        <p14:creationId xmlns:p14="http://schemas.microsoft.com/office/powerpoint/2010/main" val="102860954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 are Many, Many Neural Networks</a:t>
            </a:r>
          </a:p>
        </p:txBody>
      </p:sp>
      <p:sp>
        <p:nvSpPr>
          <p:cNvPr id="3" name="Content Placeholder 2"/>
          <p:cNvSpPr>
            <a:spLocks noGrp="1"/>
          </p:cNvSpPr>
          <p:nvPr>
            <p:ph idx="1"/>
          </p:nvPr>
        </p:nvSpPr>
        <p:spPr/>
        <p:txBody>
          <a:bodyPr/>
          <a:lstStyle/>
          <a:p>
            <a:r>
              <a:rPr lang="en-US" dirty="0" err="1"/>
              <a:t>GoogLeNet</a:t>
            </a:r>
            <a:r>
              <a:rPr lang="en-US" dirty="0"/>
              <a:t>, </a:t>
            </a:r>
            <a:r>
              <a:rPr lang="en-US" dirty="0" err="1"/>
              <a:t>ResNet</a:t>
            </a:r>
            <a:r>
              <a:rPr lang="en-US" dirty="0"/>
              <a:t>, YOLO, …</a:t>
            </a:r>
          </a:p>
          <a:p>
            <a:pPr lvl="1"/>
            <a:r>
              <a:rPr lang="en-US" dirty="0"/>
              <a:t>Share common building blocks, but look drastically different</a:t>
            </a:r>
          </a:p>
        </p:txBody>
      </p:sp>
      <p:pic>
        <p:nvPicPr>
          <p:cNvPr id="9220" name="Picture 4" descr="https://qph.fs.quoracdn.net/main-qimg-cf89aa517e5b641dc8e41e7a57bafc2c"/>
          <p:cNvPicPr>
            <a:picLocks noChangeAspect="1" noChangeArrowheads="1"/>
          </p:cNvPicPr>
          <p:nvPr/>
        </p:nvPicPr>
        <p:blipFill rotWithShape="1">
          <a:blip r:embed="rId2">
            <a:extLst>
              <a:ext uri="{28A0092B-C50C-407E-A947-70E740481C1C}">
                <a14:useLocalDpi xmlns:a14="http://schemas.microsoft.com/office/drawing/2010/main" val="0"/>
              </a:ext>
            </a:extLst>
          </a:blip>
          <a:srcRect l="63950"/>
          <a:stretch/>
        </p:blipFill>
        <p:spPr bwMode="auto">
          <a:xfrm rot="16200000">
            <a:off x="3789107" y="1681708"/>
            <a:ext cx="1416224" cy="87855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rot="16200000">
            <a:off x="3797293" y="1442236"/>
            <a:ext cx="2555879" cy="5038734"/>
          </a:xfrm>
          <a:prstGeom prst="rect">
            <a:avLst/>
          </a:prstGeom>
        </p:spPr>
      </p:pic>
      <p:sp>
        <p:nvSpPr>
          <p:cNvPr id="6" name="TextBox 5"/>
          <p:cNvSpPr txBox="1"/>
          <p:nvPr/>
        </p:nvSpPr>
        <p:spPr>
          <a:xfrm>
            <a:off x="7394743" y="4316865"/>
            <a:ext cx="4692823" cy="461665"/>
          </a:xfrm>
          <a:prstGeom prst="rect">
            <a:avLst/>
          </a:prstGeom>
          <a:noFill/>
        </p:spPr>
        <p:txBody>
          <a:bodyPr wrap="none" rtlCol="0">
            <a:spAutoFit/>
          </a:bodyPr>
          <a:lstStyle/>
          <a:p>
            <a:r>
              <a:rPr lang="en-US" sz="2400" dirty="0" err="1"/>
              <a:t>GoogLeNet</a:t>
            </a:r>
            <a:r>
              <a:rPr lang="en-US" sz="2400" dirty="0"/>
              <a:t> (ImageNet 2014 winner)</a:t>
            </a:r>
          </a:p>
        </p:txBody>
      </p:sp>
      <p:sp>
        <p:nvSpPr>
          <p:cNvPr id="8" name="TextBox 7"/>
          <p:cNvSpPr txBox="1"/>
          <p:nvPr/>
        </p:nvSpPr>
        <p:spPr>
          <a:xfrm>
            <a:off x="8863029" y="5875044"/>
            <a:ext cx="3224537" cy="830997"/>
          </a:xfrm>
          <a:prstGeom prst="rect">
            <a:avLst/>
          </a:prstGeom>
          <a:noFill/>
        </p:spPr>
        <p:txBody>
          <a:bodyPr wrap="none" rtlCol="0">
            <a:spAutoFit/>
          </a:bodyPr>
          <a:lstStyle/>
          <a:p>
            <a:r>
              <a:rPr lang="en-US" sz="2400" dirty="0" err="1"/>
              <a:t>ResNet</a:t>
            </a:r>
            <a:r>
              <a:rPr lang="en-US" sz="2400" dirty="0"/>
              <a:t> </a:t>
            </a:r>
          </a:p>
          <a:p>
            <a:r>
              <a:rPr lang="en-US" sz="2400" dirty="0"/>
              <a:t>(ImageNet 2015 winner)</a:t>
            </a:r>
          </a:p>
        </p:txBody>
      </p:sp>
    </p:spTree>
    <p:extLst>
      <p:ext uri="{BB962C8B-B14F-4D97-AF65-F5344CB8AC3E}">
        <p14:creationId xmlns:p14="http://schemas.microsoft.com/office/powerpoint/2010/main" val="340620158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952625" y="273929"/>
            <a:ext cx="8229600" cy="914400"/>
          </a:xfrm>
        </p:spPr>
        <p:txBody>
          <a:bodyPr>
            <a:normAutofit fontScale="90000"/>
          </a:bodyPr>
          <a:lstStyle/>
          <a:p>
            <a:r>
              <a:rPr lang="en-US" sz="3200" dirty="0"/>
              <a:t>Convolutional Neural Networks </a:t>
            </a:r>
            <a:br>
              <a:rPr lang="en-US" sz="3200" dirty="0"/>
            </a:br>
            <a:r>
              <a:rPr lang="en-US" sz="3200" dirty="0"/>
              <a:t>(CNN, </a:t>
            </a:r>
            <a:r>
              <a:rPr lang="en-US" sz="3200" dirty="0" err="1"/>
              <a:t>ConvNet</a:t>
            </a:r>
            <a:r>
              <a:rPr lang="en-US" sz="3200" dirty="0"/>
              <a:t>, DCN)</a:t>
            </a:r>
            <a:endParaRPr lang="en-US" altLang="en-US" sz="3200" dirty="0"/>
          </a:p>
        </p:txBody>
      </p:sp>
      <p:sp>
        <p:nvSpPr>
          <p:cNvPr id="20483" name="Content Placeholder 2"/>
          <p:cNvSpPr>
            <a:spLocks noGrp="1"/>
          </p:cNvSpPr>
          <p:nvPr>
            <p:ph idx="1"/>
          </p:nvPr>
        </p:nvSpPr>
        <p:spPr>
          <a:xfrm>
            <a:off x="1962150" y="1464489"/>
            <a:ext cx="8229600" cy="5135563"/>
          </a:xfrm>
        </p:spPr>
        <p:txBody>
          <a:bodyPr/>
          <a:lstStyle/>
          <a:p>
            <a:pPr>
              <a:defRPr/>
            </a:pPr>
            <a:r>
              <a:rPr lang="en-US" altLang="en-US" dirty="0"/>
              <a:t>CNN = a multi-layer neural network with</a:t>
            </a:r>
          </a:p>
          <a:p>
            <a:pPr lvl="1">
              <a:defRPr/>
            </a:pPr>
            <a:r>
              <a:rPr lang="en-US" b="1" dirty="0"/>
              <a:t>Local</a:t>
            </a:r>
            <a:r>
              <a:rPr lang="en-US" dirty="0"/>
              <a:t> connectivity:</a:t>
            </a:r>
          </a:p>
          <a:p>
            <a:pPr lvl="2">
              <a:defRPr/>
            </a:pPr>
            <a:r>
              <a:rPr lang="en-US" dirty="0"/>
              <a:t>Neurons in a layer are only connected to a small region of the layer before it </a:t>
            </a:r>
          </a:p>
          <a:p>
            <a:pPr lvl="1">
              <a:defRPr/>
            </a:pPr>
            <a:r>
              <a:rPr lang="en-US" altLang="en-US" b="1" dirty="0"/>
              <a:t>Share</a:t>
            </a:r>
            <a:r>
              <a:rPr lang="en-US" altLang="en-US" dirty="0"/>
              <a:t> </a:t>
            </a:r>
            <a:r>
              <a:rPr lang="en-US" dirty="0"/>
              <a:t>weight parameters across spatial positions:</a:t>
            </a:r>
          </a:p>
          <a:p>
            <a:pPr lvl="2">
              <a:defRPr/>
            </a:pPr>
            <a:r>
              <a:rPr lang="en-US" dirty="0"/>
              <a:t>Learning shift-invariant filter kernels</a:t>
            </a:r>
          </a:p>
          <a:p>
            <a:pPr marL="457200" lvl="1" indent="0">
              <a:buNone/>
              <a:defRPr/>
            </a:pPr>
            <a:endParaRPr lang="en-US" dirty="0"/>
          </a:p>
          <a:p>
            <a:pPr>
              <a:defRPr/>
            </a:pPr>
            <a:endParaRPr lang="en-US" dirty="0"/>
          </a:p>
          <a:p>
            <a:pPr>
              <a:defRPr/>
            </a:pPr>
            <a:endParaRPr lang="en-US" dirty="0"/>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val="0"/>
              </a:ext>
            </a:extLst>
          </a:blip>
          <a:srcRect t="-1"/>
          <a:stretch/>
        </p:blipFill>
        <p:spPr>
          <a:xfrm>
            <a:off x="7008159" y="4267200"/>
            <a:ext cx="3200400" cy="2056692"/>
          </a:xfrm>
          <a:prstGeom prst="rect">
            <a:avLst/>
          </a:prstGeom>
        </p:spPr>
      </p:pic>
      <p:sp>
        <p:nvSpPr>
          <p:cNvPr id="5" name="Rectangle 4"/>
          <p:cNvSpPr/>
          <p:nvPr/>
        </p:nvSpPr>
        <p:spPr>
          <a:xfrm>
            <a:off x="7486225" y="6400801"/>
            <a:ext cx="2244269" cy="307777"/>
          </a:xfrm>
          <a:prstGeom prst="rect">
            <a:avLst/>
          </a:prstGeom>
        </p:spPr>
        <p:txBody>
          <a:bodyPr wrap="none">
            <a:spAutoFit/>
          </a:bodyPr>
          <a:lstStyle/>
          <a:p>
            <a:pPr eaLnBrk="0" fontAlgn="base" hangingPunct="0">
              <a:spcBef>
                <a:spcPct val="0"/>
              </a:spcBef>
              <a:spcAft>
                <a:spcPct val="0"/>
              </a:spcAft>
              <a:defRPr/>
            </a:pPr>
            <a:r>
              <a:rPr lang="en-US" sz="1400" dirty="0">
                <a:solidFill>
                  <a:prstClr val="black"/>
                </a:solidFill>
                <a:latin typeface="Arial" panose="020B0604020202020204" pitchFamily="34" charset="0"/>
                <a:ea typeface="MS PGothic" panose="020B0600070205080204" pitchFamily="34" charset="-128"/>
              </a:rPr>
              <a:t>Image credit: A. </a:t>
            </a:r>
            <a:r>
              <a:rPr lang="en-US" sz="1400" dirty="0" err="1">
                <a:solidFill>
                  <a:prstClr val="black"/>
                </a:solidFill>
                <a:latin typeface="Arial" panose="020B0604020202020204" pitchFamily="34" charset="0"/>
                <a:ea typeface="MS PGothic" panose="020B0600070205080204" pitchFamily="34" charset="-128"/>
              </a:rPr>
              <a:t>Karpathy</a:t>
            </a:r>
            <a:r>
              <a:rPr lang="en-US" sz="1400" dirty="0">
                <a:solidFill>
                  <a:prstClr val="black"/>
                </a:solidFill>
                <a:latin typeface="Arial" panose="020B0604020202020204" pitchFamily="34" charset="0"/>
                <a:ea typeface="MS PGothic" panose="020B0600070205080204" pitchFamily="34" charset="-128"/>
              </a:rPr>
              <a:t> </a:t>
            </a:r>
          </a:p>
        </p:txBody>
      </p:sp>
      <p:sp>
        <p:nvSpPr>
          <p:cNvPr id="6" name="TextBox 5"/>
          <p:cNvSpPr txBox="1"/>
          <p:nvPr/>
        </p:nvSpPr>
        <p:spPr>
          <a:xfrm>
            <a:off x="1524001" y="6590527"/>
            <a:ext cx="7026275" cy="276999"/>
          </a:xfrm>
          <a:prstGeom prst="rect">
            <a:avLst/>
          </a:prstGeom>
          <a:noFill/>
        </p:spPr>
        <p:txBody>
          <a:bodyPr wrap="square" rtlCol="0">
            <a:spAutoFit/>
          </a:bodyPr>
          <a:lstStyle/>
          <a:p>
            <a:pPr eaLnBrk="0" fontAlgn="base" hangingPunct="0">
              <a:spcBef>
                <a:spcPct val="0"/>
              </a:spcBef>
              <a:spcAft>
                <a:spcPct val="0"/>
              </a:spcAft>
              <a:defRPr/>
            </a:pPr>
            <a:r>
              <a:rPr lang="en-US" altLang="en-US" sz="1200" dirty="0" err="1">
                <a:solidFill>
                  <a:prstClr val="black"/>
                </a:solidFill>
                <a:latin typeface="Arial" panose="020B0604020202020204" pitchFamily="34" charset="0"/>
                <a:ea typeface="MS PGothic" panose="020B0600070205080204" pitchFamily="34" charset="-128"/>
              </a:rPr>
              <a:t>Jia</a:t>
            </a:r>
            <a:r>
              <a:rPr lang="en-US" altLang="en-US" sz="1200" dirty="0">
                <a:solidFill>
                  <a:prstClr val="black"/>
                </a:solidFill>
                <a:latin typeface="Arial" panose="020B0604020202020204" pitchFamily="34" charset="0"/>
                <a:ea typeface="MS PGothic" panose="020B0600070205080204" pitchFamily="34" charset="-128"/>
              </a:rPr>
              <a:t>-Bin Huang and Derek </a:t>
            </a:r>
            <a:r>
              <a:rPr lang="en-US" altLang="en-US" sz="1200" dirty="0" err="1">
                <a:solidFill>
                  <a:prstClr val="black"/>
                </a:solidFill>
                <a:latin typeface="Arial" panose="020B0604020202020204" pitchFamily="34" charset="0"/>
                <a:ea typeface="MS PGothic" panose="020B0600070205080204" pitchFamily="34" charset="-128"/>
              </a:rPr>
              <a:t>Hoiem</a:t>
            </a:r>
            <a:r>
              <a:rPr lang="en-US" altLang="en-US" sz="1200" dirty="0">
                <a:solidFill>
                  <a:prstClr val="black"/>
                </a:solidFill>
                <a:latin typeface="Arial" panose="020B0604020202020204" pitchFamily="34" charset="0"/>
                <a:ea typeface="MS PGothic" panose="020B0600070205080204" pitchFamily="34" charset="-128"/>
              </a:rPr>
              <a:t>, UIUC</a:t>
            </a:r>
          </a:p>
        </p:txBody>
      </p:sp>
    </p:spTree>
    <p:extLst>
      <p:ext uri="{BB962C8B-B14F-4D97-AF65-F5344CB8AC3E}">
        <p14:creationId xmlns:p14="http://schemas.microsoft.com/office/powerpoint/2010/main" val="224407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8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48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normAutofit/>
          </a:bodyPr>
          <a:lstStyle/>
          <a:p>
            <a:r>
              <a:rPr lang="en-US" altLang="en-US" dirty="0" err="1"/>
              <a:t>LeNet</a:t>
            </a:r>
            <a:r>
              <a:rPr lang="en-US" altLang="en-US" dirty="0"/>
              <a:t> [LeCun et al. 1998]</a:t>
            </a:r>
          </a:p>
        </p:txBody>
      </p:sp>
      <p:sp>
        <p:nvSpPr>
          <p:cNvPr id="2" name="Rectangle 1"/>
          <p:cNvSpPr/>
          <p:nvPr/>
        </p:nvSpPr>
        <p:spPr>
          <a:xfrm>
            <a:off x="1291776" y="5539177"/>
            <a:ext cx="4800600" cy="584775"/>
          </a:xfrm>
          <a:prstGeom prst="rect">
            <a:avLst/>
          </a:prstGeom>
        </p:spPr>
        <p:txBody>
          <a:bodyPr wrap="square">
            <a:spAutoFit/>
          </a:bodyPr>
          <a:lstStyle/>
          <a:p>
            <a:pPr eaLnBrk="0" fontAlgn="base" hangingPunct="0">
              <a:spcBef>
                <a:spcPct val="0"/>
              </a:spcBef>
              <a:spcAft>
                <a:spcPct val="0"/>
              </a:spcAft>
              <a:defRPr/>
            </a:pPr>
            <a:r>
              <a:rPr lang="en-US" sz="1600" dirty="0">
                <a:solidFill>
                  <a:prstClr val="black"/>
                </a:solidFill>
                <a:latin typeface="Calibri"/>
                <a:ea typeface="MS PGothic" panose="020B0600070205080204" pitchFamily="34" charset="-128"/>
              </a:rPr>
              <a:t>Gradient-based learning applied to document recognition [</a:t>
            </a:r>
            <a:r>
              <a:rPr lang="en-US" sz="1600" dirty="0">
                <a:solidFill>
                  <a:prstClr val="black"/>
                </a:solidFill>
                <a:latin typeface="Calibri"/>
                <a:ea typeface="MS PGothic" panose="020B0600070205080204" pitchFamily="34" charset="-128"/>
                <a:hlinkClick r:id="rId4"/>
              </a:rPr>
              <a:t>LeCun, </a:t>
            </a:r>
            <a:r>
              <a:rPr lang="en-US" sz="1600" dirty="0" err="1">
                <a:solidFill>
                  <a:prstClr val="black"/>
                </a:solidFill>
                <a:latin typeface="Calibri"/>
                <a:ea typeface="MS PGothic" panose="020B0600070205080204" pitchFamily="34" charset="-128"/>
                <a:hlinkClick r:id="rId4"/>
              </a:rPr>
              <a:t>Bottou</a:t>
            </a:r>
            <a:r>
              <a:rPr lang="en-US" sz="1600" dirty="0">
                <a:solidFill>
                  <a:prstClr val="black"/>
                </a:solidFill>
                <a:latin typeface="Calibri"/>
                <a:ea typeface="MS PGothic" panose="020B0600070205080204" pitchFamily="34" charset="-128"/>
                <a:hlinkClick r:id="rId4"/>
              </a:rPr>
              <a:t>, </a:t>
            </a:r>
            <a:r>
              <a:rPr lang="en-US" sz="1600" dirty="0" err="1">
                <a:solidFill>
                  <a:prstClr val="black"/>
                </a:solidFill>
                <a:latin typeface="Calibri"/>
                <a:ea typeface="MS PGothic" panose="020B0600070205080204" pitchFamily="34" charset="-128"/>
                <a:hlinkClick r:id="rId4"/>
              </a:rPr>
              <a:t>Bengio</a:t>
            </a:r>
            <a:r>
              <a:rPr lang="en-US" sz="1600" dirty="0">
                <a:solidFill>
                  <a:prstClr val="black"/>
                </a:solidFill>
                <a:latin typeface="Calibri"/>
                <a:ea typeface="MS PGothic" panose="020B0600070205080204" pitchFamily="34" charset="-128"/>
                <a:hlinkClick r:id="rId4"/>
              </a:rPr>
              <a:t>, </a:t>
            </a:r>
            <a:r>
              <a:rPr lang="en-US" sz="1600" dirty="0" err="1">
                <a:solidFill>
                  <a:prstClr val="black"/>
                </a:solidFill>
                <a:latin typeface="Calibri"/>
                <a:ea typeface="MS PGothic" panose="020B0600070205080204" pitchFamily="34" charset="-128"/>
                <a:hlinkClick r:id="rId4"/>
              </a:rPr>
              <a:t>Haffner</a:t>
            </a:r>
            <a:r>
              <a:rPr lang="en-US" sz="1600" dirty="0">
                <a:solidFill>
                  <a:prstClr val="black"/>
                </a:solidFill>
                <a:latin typeface="Calibri"/>
                <a:ea typeface="MS PGothic" panose="020B0600070205080204" pitchFamily="34" charset="-128"/>
                <a:hlinkClick r:id="rId4"/>
              </a:rPr>
              <a:t> 1998</a:t>
            </a:r>
            <a:r>
              <a:rPr lang="en-US" sz="1600" dirty="0">
                <a:solidFill>
                  <a:prstClr val="black"/>
                </a:solidFill>
                <a:latin typeface="Calibri"/>
                <a:ea typeface="MS PGothic" panose="020B0600070205080204" pitchFamily="34" charset="-128"/>
              </a:rPr>
              <a:t>]</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800" y="932329"/>
            <a:ext cx="8527152" cy="2429470"/>
          </a:xfrm>
          <a:prstGeom prst="rect">
            <a:avLst/>
          </a:prstGeom>
        </p:spPr>
      </p:pic>
      <p:sp>
        <p:nvSpPr>
          <p:cNvPr id="4" name="Rectangle 3"/>
          <p:cNvSpPr/>
          <p:nvPr/>
        </p:nvSpPr>
        <p:spPr>
          <a:xfrm>
            <a:off x="7140405" y="6324600"/>
            <a:ext cx="2108269" cy="369332"/>
          </a:xfrm>
          <a:prstGeom prst="rect">
            <a:avLst/>
          </a:prstGeom>
        </p:spPr>
        <p:txBody>
          <a:bodyPr wrap="none">
            <a:spAutoFit/>
          </a:bodyPr>
          <a:lstStyle/>
          <a:p>
            <a:pPr eaLnBrk="0" fontAlgn="base" hangingPunct="0">
              <a:spcBef>
                <a:spcPct val="0"/>
              </a:spcBef>
              <a:spcAft>
                <a:spcPct val="0"/>
              </a:spcAft>
              <a:defRPr/>
            </a:pPr>
            <a:r>
              <a:rPr lang="en-US" dirty="0">
                <a:solidFill>
                  <a:srgbClr val="000000"/>
                </a:solidFill>
                <a:latin typeface="arial" panose="020B0604020202020204" pitchFamily="34" charset="0"/>
                <a:ea typeface="MS PGothic" panose="020B0600070205080204" pitchFamily="34" charset="-128"/>
              </a:rPr>
              <a:t>LeNet-1 from 1993</a:t>
            </a:r>
            <a:endParaRPr lang="en-US" dirty="0">
              <a:solidFill>
                <a:prstClr val="black"/>
              </a:solidFill>
              <a:latin typeface="Arial" panose="020B0604020202020204" pitchFamily="34" charset="0"/>
              <a:ea typeface="MS PGothic" panose="020B0600070205080204" pitchFamily="34" charset="-128"/>
            </a:endParaRPr>
          </a:p>
        </p:txBody>
      </p:sp>
      <p:pic>
        <p:nvPicPr>
          <p:cNvPr id="7" name="Convolutional Network Demo from 1993">
            <a:hlinkClick r:id="" action="ppaction://media"/>
          </p:cNvPr>
          <p:cNvPicPr>
            <a:picLocks noGrp="1" noChangeAspect="1"/>
          </p:cNvPicPr>
          <p:nvPr>
            <p:ph idx="1"/>
            <a:videoFile r:link="rId1"/>
            <p:extLst>
              <p:ext uri="{DAA4B4D4-6D71-4841-9C94-3DE7FCFB9230}">
                <p14:media xmlns:p14="http://schemas.microsoft.com/office/powerpoint/2010/main" r:embed="rId2">
                  <p14:trim st="1552"/>
                </p14:media>
              </p:ext>
            </p:extLst>
          </p:nvPr>
        </p:nvPicPr>
        <p:blipFill>
          <a:blip r:embed="rId6"/>
          <a:stretch>
            <a:fillRect/>
          </a:stretch>
        </p:blipFill>
        <p:spPr>
          <a:xfrm>
            <a:off x="6213338" y="3410272"/>
            <a:ext cx="3962400" cy="2911280"/>
          </a:xfrm>
        </p:spPr>
      </p:pic>
      <p:sp>
        <p:nvSpPr>
          <p:cNvPr id="8" name="TextBox 7"/>
          <p:cNvSpPr txBox="1"/>
          <p:nvPr/>
        </p:nvSpPr>
        <p:spPr>
          <a:xfrm>
            <a:off x="1318171" y="6232267"/>
            <a:ext cx="7026275" cy="276999"/>
          </a:xfrm>
          <a:prstGeom prst="rect">
            <a:avLst/>
          </a:prstGeom>
          <a:noFill/>
        </p:spPr>
        <p:txBody>
          <a:bodyPr wrap="square" rtlCol="0">
            <a:spAutoFit/>
          </a:bodyPr>
          <a:lstStyle/>
          <a:p>
            <a:pPr eaLnBrk="0" fontAlgn="base" hangingPunct="0">
              <a:spcBef>
                <a:spcPct val="0"/>
              </a:spcBef>
              <a:spcAft>
                <a:spcPct val="0"/>
              </a:spcAft>
              <a:defRPr/>
            </a:pPr>
            <a:r>
              <a:rPr lang="en-US" altLang="en-US" sz="1200" dirty="0" err="1">
                <a:solidFill>
                  <a:prstClr val="black"/>
                </a:solidFill>
                <a:latin typeface="Arial" panose="020B0604020202020204" pitchFamily="34" charset="0"/>
                <a:ea typeface="MS PGothic" panose="020B0600070205080204" pitchFamily="34" charset="-128"/>
              </a:rPr>
              <a:t>Jia</a:t>
            </a:r>
            <a:r>
              <a:rPr lang="en-US" altLang="en-US" sz="1200" dirty="0">
                <a:solidFill>
                  <a:prstClr val="black"/>
                </a:solidFill>
                <a:latin typeface="Arial" panose="020B0604020202020204" pitchFamily="34" charset="0"/>
                <a:ea typeface="MS PGothic" panose="020B0600070205080204" pitchFamily="34" charset="-128"/>
              </a:rPr>
              <a:t>-Bin Huang and Derek </a:t>
            </a:r>
            <a:r>
              <a:rPr lang="en-US" altLang="en-US" sz="1200" dirty="0" err="1">
                <a:solidFill>
                  <a:prstClr val="black"/>
                </a:solidFill>
                <a:latin typeface="Arial" panose="020B0604020202020204" pitchFamily="34" charset="0"/>
                <a:ea typeface="MS PGothic" panose="020B0600070205080204" pitchFamily="34" charset="-128"/>
              </a:rPr>
              <a:t>Hoiem</a:t>
            </a:r>
            <a:r>
              <a:rPr lang="en-US" altLang="en-US" sz="1200" dirty="0">
                <a:solidFill>
                  <a:prstClr val="black"/>
                </a:solidFill>
                <a:latin typeface="Arial" panose="020B0604020202020204" pitchFamily="34" charset="0"/>
                <a:ea typeface="MS PGothic" panose="020B0600070205080204" pitchFamily="34" charset="-128"/>
              </a:rPr>
              <a:t>, UIUC</a:t>
            </a:r>
          </a:p>
        </p:txBody>
      </p:sp>
    </p:spTree>
    <p:extLst>
      <p:ext uri="{BB962C8B-B14F-4D97-AF65-F5344CB8AC3E}">
        <p14:creationId xmlns:p14="http://schemas.microsoft.com/office/powerpoint/2010/main" val="369160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65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27447" y="177168"/>
            <a:ext cx="10849205" cy="599009"/>
          </a:xfrm>
          <a:prstGeom prst="rect">
            <a:avLst/>
          </a:prstGeom>
        </p:spPr>
        <p:txBody>
          <a:bodyPr vert="horz" wrap="square" lIns="0" tIns="44576" rIns="0" bIns="0" rtlCol="0" anchor="ctr">
            <a:spAutoFit/>
          </a:bodyPr>
          <a:lstStyle/>
          <a:p>
            <a:pPr marL="1882139"/>
            <a:r>
              <a:rPr spc="-10" dirty="0">
                <a:latin typeface="Calibri"/>
                <a:cs typeface="Calibri"/>
              </a:rPr>
              <a:t>Application: ImageNet</a:t>
            </a:r>
          </a:p>
        </p:txBody>
      </p:sp>
      <p:sp>
        <p:nvSpPr>
          <p:cNvPr id="3" name="object 3"/>
          <p:cNvSpPr/>
          <p:nvPr/>
        </p:nvSpPr>
        <p:spPr>
          <a:xfrm>
            <a:off x="1600200" y="1295439"/>
            <a:ext cx="3493262" cy="481291"/>
          </a:xfrm>
          <a:prstGeom prst="rect">
            <a:avLst/>
          </a:prstGeom>
          <a:blipFill>
            <a:blip r:embed="rId2" cstate="print"/>
            <a:stretch>
              <a:fillRect/>
            </a:stretch>
          </a:blipFill>
        </p:spPr>
        <p:txBody>
          <a:bodyPr wrap="square" lIns="0" tIns="0" rIns="0" bIns="0" rtlCol="0"/>
          <a:lstStyle/>
          <a:p>
            <a:pPr>
              <a:defRPr/>
            </a:pPr>
            <a:endParaRPr>
              <a:solidFill>
                <a:prstClr val="black"/>
              </a:solidFill>
              <a:latin typeface="Calibri"/>
              <a:ea typeface="MS PGothic" panose="020B0600070205080204" pitchFamily="34" charset="-128"/>
            </a:endParaRPr>
          </a:p>
        </p:txBody>
      </p:sp>
      <p:sp>
        <p:nvSpPr>
          <p:cNvPr id="4" name="object 4"/>
          <p:cNvSpPr/>
          <p:nvPr/>
        </p:nvSpPr>
        <p:spPr>
          <a:xfrm>
            <a:off x="1676400" y="1904978"/>
            <a:ext cx="3429416" cy="2458615"/>
          </a:xfrm>
          <a:prstGeom prst="rect">
            <a:avLst/>
          </a:prstGeom>
          <a:blipFill>
            <a:blip r:embed="rId3" cstate="print"/>
            <a:stretch>
              <a:fillRect/>
            </a:stretch>
          </a:blipFill>
        </p:spPr>
        <p:txBody>
          <a:bodyPr wrap="square" lIns="0" tIns="0" rIns="0" bIns="0" rtlCol="0"/>
          <a:lstStyle/>
          <a:p>
            <a:pPr>
              <a:defRPr/>
            </a:pPr>
            <a:endParaRPr>
              <a:solidFill>
                <a:prstClr val="black"/>
              </a:solidFill>
              <a:latin typeface="Calibri"/>
              <a:ea typeface="MS PGothic" panose="020B0600070205080204" pitchFamily="34" charset="-128"/>
            </a:endParaRPr>
          </a:p>
        </p:txBody>
      </p:sp>
      <p:sp>
        <p:nvSpPr>
          <p:cNvPr id="5" name="object 5"/>
          <p:cNvSpPr txBox="1"/>
          <p:nvPr/>
        </p:nvSpPr>
        <p:spPr>
          <a:xfrm>
            <a:off x="1631087" y="4384295"/>
            <a:ext cx="2526665" cy="285115"/>
          </a:xfrm>
          <a:prstGeom prst="rect">
            <a:avLst/>
          </a:prstGeom>
        </p:spPr>
        <p:txBody>
          <a:bodyPr vert="horz" wrap="square" lIns="0" tIns="0" rIns="0" bIns="0" rtlCol="0">
            <a:spAutoFit/>
          </a:bodyPr>
          <a:lstStyle/>
          <a:p>
            <a:pPr marL="12700">
              <a:defRPr/>
            </a:pPr>
            <a:r>
              <a:rPr spc="-5" dirty="0">
                <a:solidFill>
                  <a:prstClr val="black"/>
                </a:solidFill>
                <a:latin typeface="Arial"/>
                <a:ea typeface="MS PGothic" panose="020B0600070205080204" pitchFamily="34" charset="-128"/>
                <a:cs typeface="Arial"/>
              </a:rPr>
              <a:t>[Deng et al. CVPR</a:t>
            </a:r>
            <a:r>
              <a:rPr spc="-30" dirty="0">
                <a:solidFill>
                  <a:prstClr val="black"/>
                </a:solidFill>
                <a:latin typeface="Arial"/>
                <a:ea typeface="MS PGothic" panose="020B0600070205080204" pitchFamily="34" charset="-128"/>
                <a:cs typeface="Arial"/>
              </a:rPr>
              <a:t> </a:t>
            </a:r>
            <a:r>
              <a:rPr spc="-10" dirty="0">
                <a:solidFill>
                  <a:prstClr val="black"/>
                </a:solidFill>
                <a:latin typeface="Arial"/>
                <a:ea typeface="MS PGothic" panose="020B0600070205080204" pitchFamily="34" charset="-128"/>
                <a:cs typeface="Arial"/>
              </a:rPr>
              <a:t>2009]</a:t>
            </a:r>
            <a:endParaRPr>
              <a:solidFill>
                <a:prstClr val="black"/>
              </a:solidFill>
              <a:latin typeface="Arial"/>
              <a:ea typeface="MS PGothic" panose="020B0600070205080204" pitchFamily="34" charset="-128"/>
              <a:cs typeface="Arial"/>
            </a:endParaRPr>
          </a:p>
        </p:txBody>
      </p:sp>
      <p:sp>
        <p:nvSpPr>
          <p:cNvPr id="6" name="object 6"/>
          <p:cNvSpPr txBox="1"/>
          <p:nvPr/>
        </p:nvSpPr>
        <p:spPr>
          <a:xfrm>
            <a:off x="5337175" y="1715642"/>
            <a:ext cx="4839970" cy="1554272"/>
          </a:xfrm>
          <a:prstGeom prst="rect">
            <a:avLst/>
          </a:prstGeom>
        </p:spPr>
        <p:txBody>
          <a:bodyPr vert="horz" wrap="square" lIns="0" tIns="0" rIns="0" bIns="0" rtlCol="0">
            <a:spAutoFit/>
          </a:bodyPr>
          <a:lstStyle/>
          <a:p>
            <a:pPr marL="355600" indent="-342900">
              <a:buFont typeface="Arial"/>
              <a:buChar char="•"/>
              <a:tabLst>
                <a:tab pos="355600" algn="l"/>
              </a:tabLst>
              <a:defRPr/>
            </a:pPr>
            <a:r>
              <a:rPr sz="2000" dirty="0">
                <a:solidFill>
                  <a:prstClr val="black"/>
                </a:solidFill>
                <a:latin typeface="Arial"/>
                <a:ea typeface="MS PGothic" panose="020B0600070205080204" pitchFamily="34" charset="-128"/>
                <a:cs typeface="Arial"/>
              </a:rPr>
              <a:t>~14 million labeled images, 20k</a:t>
            </a:r>
            <a:r>
              <a:rPr sz="2000" spc="-95" dirty="0">
                <a:solidFill>
                  <a:prstClr val="black"/>
                </a:solidFill>
                <a:latin typeface="Arial"/>
                <a:ea typeface="MS PGothic" panose="020B0600070205080204" pitchFamily="34" charset="-128"/>
                <a:cs typeface="Arial"/>
              </a:rPr>
              <a:t> </a:t>
            </a:r>
            <a:r>
              <a:rPr sz="2000" dirty="0">
                <a:solidFill>
                  <a:prstClr val="black"/>
                </a:solidFill>
                <a:latin typeface="Arial"/>
                <a:ea typeface="MS PGothic" panose="020B0600070205080204" pitchFamily="34" charset="-128"/>
                <a:cs typeface="Arial"/>
              </a:rPr>
              <a:t>classes</a:t>
            </a:r>
            <a:endParaRPr sz="2000">
              <a:solidFill>
                <a:prstClr val="black"/>
              </a:solidFill>
              <a:latin typeface="Arial"/>
              <a:ea typeface="MS PGothic" panose="020B0600070205080204" pitchFamily="34" charset="-128"/>
              <a:cs typeface="Arial"/>
            </a:endParaRPr>
          </a:p>
          <a:p>
            <a:pPr>
              <a:spcBef>
                <a:spcPts val="42"/>
              </a:spcBef>
              <a:buFont typeface="Arial"/>
              <a:buChar char="•"/>
              <a:defRPr/>
            </a:pPr>
            <a:endParaRPr sz="2050">
              <a:solidFill>
                <a:prstClr val="black"/>
              </a:solidFill>
              <a:latin typeface="Times New Roman"/>
              <a:ea typeface="MS PGothic" panose="020B0600070205080204" pitchFamily="34" charset="-128"/>
              <a:cs typeface="Times New Roman"/>
            </a:endParaRPr>
          </a:p>
          <a:p>
            <a:pPr marL="355600" indent="-342900">
              <a:buFont typeface="Arial"/>
              <a:buChar char="•"/>
              <a:tabLst>
                <a:tab pos="355600" algn="l"/>
              </a:tabLst>
              <a:defRPr/>
            </a:pPr>
            <a:r>
              <a:rPr sz="2000" dirty="0">
                <a:solidFill>
                  <a:prstClr val="black"/>
                </a:solidFill>
                <a:latin typeface="Arial"/>
                <a:ea typeface="MS PGothic" panose="020B0600070205080204" pitchFamily="34" charset="-128"/>
                <a:cs typeface="Arial"/>
              </a:rPr>
              <a:t>Images gathered from</a:t>
            </a:r>
            <a:r>
              <a:rPr sz="2000" spc="-165" dirty="0">
                <a:solidFill>
                  <a:prstClr val="black"/>
                </a:solidFill>
                <a:latin typeface="Arial"/>
                <a:ea typeface="MS PGothic" panose="020B0600070205080204" pitchFamily="34" charset="-128"/>
                <a:cs typeface="Arial"/>
              </a:rPr>
              <a:t> </a:t>
            </a:r>
            <a:r>
              <a:rPr sz="2000" dirty="0">
                <a:solidFill>
                  <a:prstClr val="black"/>
                </a:solidFill>
                <a:latin typeface="Arial"/>
                <a:ea typeface="MS PGothic" panose="020B0600070205080204" pitchFamily="34" charset="-128"/>
                <a:cs typeface="Arial"/>
              </a:rPr>
              <a:t>Internet</a:t>
            </a:r>
            <a:endParaRPr sz="2000">
              <a:solidFill>
                <a:prstClr val="black"/>
              </a:solidFill>
              <a:latin typeface="Arial"/>
              <a:ea typeface="MS PGothic" panose="020B0600070205080204" pitchFamily="34" charset="-128"/>
              <a:cs typeface="Arial"/>
            </a:endParaRPr>
          </a:p>
          <a:p>
            <a:pPr>
              <a:spcBef>
                <a:spcPts val="42"/>
              </a:spcBef>
              <a:buFont typeface="Arial"/>
              <a:buChar char="•"/>
              <a:defRPr/>
            </a:pPr>
            <a:endParaRPr sz="2050">
              <a:solidFill>
                <a:prstClr val="black"/>
              </a:solidFill>
              <a:latin typeface="Times New Roman"/>
              <a:ea typeface="MS PGothic" panose="020B0600070205080204" pitchFamily="34" charset="-128"/>
              <a:cs typeface="Times New Roman"/>
            </a:endParaRPr>
          </a:p>
          <a:p>
            <a:pPr marL="355600" indent="-342900">
              <a:buFont typeface="Arial"/>
              <a:buChar char="•"/>
              <a:tabLst>
                <a:tab pos="355600" algn="l"/>
              </a:tabLst>
              <a:defRPr/>
            </a:pPr>
            <a:r>
              <a:rPr sz="2000" dirty="0">
                <a:solidFill>
                  <a:prstClr val="black"/>
                </a:solidFill>
                <a:latin typeface="Arial"/>
                <a:ea typeface="MS PGothic" panose="020B0600070205080204" pitchFamily="34" charset="-128"/>
                <a:cs typeface="Arial"/>
              </a:rPr>
              <a:t>Human labels </a:t>
            </a:r>
            <a:r>
              <a:rPr sz="2000" spc="-5" dirty="0">
                <a:solidFill>
                  <a:prstClr val="black"/>
                </a:solidFill>
                <a:latin typeface="Arial"/>
                <a:ea typeface="MS PGothic" panose="020B0600070205080204" pitchFamily="34" charset="-128"/>
                <a:cs typeface="Arial"/>
              </a:rPr>
              <a:t>via </a:t>
            </a:r>
            <a:r>
              <a:rPr sz="2000" dirty="0">
                <a:solidFill>
                  <a:prstClr val="black"/>
                </a:solidFill>
                <a:latin typeface="Arial"/>
                <a:ea typeface="MS PGothic" panose="020B0600070205080204" pitchFamily="34" charset="-128"/>
                <a:cs typeface="Arial"/>
              </a:rPr>
              <a:t>Amazon</a:t>
            </a:r>
            <a:r>
              <a:rPr sz="2000" spc="-240" dirty="0">
                <a:solidFill>
                  <a:prstClr val="black"/>
                </a:solidFill>
                <a:latin typeface="Arial"/>
                <a:ea typeface="MS PGothic" panose="020B0600070205080204" pitchFamily="34" charset="-128"/>
                <a:cs typeface="Arial"/>
              </a:rPr>
              <a:t> </a:t>
            </a:r>
            <a:r>
              <a:rPr sz="2000" spc="-20" dirty="0">
                <a:solidFill>
                  <a:prstClr val="black"/>
                </a:solidFill>
                <a:latin typeface="Arial"/>
                <a:ea typeface="MS PGothic" panose="020B0600070205080204" pitchFamily="34" charset="-128"/>
                <a:cs typeface="Arial"/>
              </a:rPr>
              <a:t>Turk</a:t>
            </a:r>
            <a:endParaRPr sz="2000">
              <a:solidFill>
                <a:prstClr val="black"/>
              </a:solidFill>
              <a:latin typeface="Arial"/>
              <a:ea typeface="MS PGothic" panose="020B0600070205080204" pitchFamily="34" charset="-128"/>
              <a:cs typeface="Arial"/>
            </a:endParaRPr>
          </a:p>
        </p:txBody>
      </p:sp>
      <p:sp>
        <p:nvSpPr>
          <p:cNvPr id="7" name="object 4"/>
          <p:cNvSpPr txBox="1"/>
          <p:nvPr/>
        </p:nvSpPr>
        <p:spPr>
          <a:xfrm>
            <a:off x="1654809" y="6553707"/>
            <a:ext cx="5162550" cy="285115"/>
          </a:xfrm>
          <a:prstGeom prst="rect">
            <a:avLst/>
          </a:prstGeom>
        </p:spPr>
        <p:txBody>
          <a:bodyPr vert="horz" wrap="square" lIns="0" tIns="0" rIns="0" bIns="0" rtlCol="0">
            <a:spAutoFit/>
          </a:bodyPr>
          <a:lstStyle/>
          <a:p>
            <a:pPr marL="12700">
              <a:defRPr/>
            </a:pPr>
            <a:r>
              <a:rPr spc="-5" dirty="0">
                <a:solidFill>
                  <a:prstClr val="black"/>
                </a:solidFill>
                <a:latin typeface="Arial"/>
                <a:ea typeface="MS PGothic" panose="020B0600070205080204" pitchFamily="34" charset="-128"/>
                <a:cs typeface="Arial"/>
              </a:rPr>
              <a:t>https://sites.google.com/site/deeplearningcvpr2014</a:t>
            </a:r>
            <a:endParaRPr dirty="0">
              <a:solidFill>
                <a:prstClr val="black"/>
              </a:solidFill>
              <a:latin typeface="Arial"/>
              <a:ea typeface="MS PGothic" panose="020B0600070205080204" pitchFamily="34" charset="-128"/>
              <a:cs typeface="Arial"/>
            </a:endParaRPr>
          </a:p>
        </p:txBody>
      </p:sp>
      <p:sp>
        <p:nvSpPr>
          <p:cNvPr id="8" name="object 14"/>
          <p:cNvSpPr txBox="1"/>
          <p:nvPr/>
        </p:nvSpPr>
        <p:spPr>
          <a:xfrm>
            <a:off x="8909050" y="6560449"/>
            <a:ext cx="1662430" cy="243656"/>
          </a:xfrm>
          <a:prstGeom prst="rect">
            <a:avLst/>
          </a:prstGeom>
        </p:spPr>
        <p:txBody>
          <a:bodyPr vert="horz" wrap="square" lIns="0" tIns="0" rIns="0" bIns="0" rtlCol="0">
            <a:spAutoFit/>
          </a:bodyPr>
          <a:lstStyle/>
          <a:p>
            <a:pPr marL="12700">
              <a:lnSpc>
                <a:spcPts val="1920"/>
              </a:lnSpc>
              <a:defRPr/>
            </a:pPr>
            <a:r>
              <a:rPr spc="-5" dirty="0">
                <a:solidFill>
                  <a:prstClr val="black"/>
                </a:solidFill>
                <a:latin typeface="Arial"/>
                <a:ea typeface="MS PGothic" panose="020B0600070205080204" pitchFamily="34" charset="-128"/>
                <a:cs typeface="Arial"/>
              </a:rPr>
              <a:t>Slide: </a:t>
            </a:r>
            <a:r>
              <a:rPr dirty="0">
                <a:solidFill>
                  <a:prstClr val="black"/>
                </a:solidFill>
                <a:latin typeface="Arial"/>
                <a:ea typeface="MS PGothic" panose="020B0600070205080204" pitchFamily="34" charset="-128"/>
                <a:cs typeface="Arial"/>
              </a:rPr>
              <a:t>R.</a:t>
            </a:r>
            <a:r>
              <a:rPr spc="-75" dirty="0">
                <a:solidFill>
                  <a:prstClr val="black"/>
                </a:solidFill>
                <a:latin typeface="Arial"/>
                <a:ea typeface="MS PGothic" panose="020B0600070205080204" pitchFamily="34" charset="-128"/>
                <a:cs typeface="Arial"/>
              </a:rPr>
              <a:t> </a:t>
            </a:r>
            <a:r>
              <a:rPr spc="-5" dirty="0">
                <a:solidFill>
                  <a:prstClr val="black"/>
                </a:solidFill>
                <a:latin typeface="Arial"/>
                <a:ea typeface="MS PGothic" panose="020B0600070205080204" pitchFamily="34" charset="-128"/>
                <a:cs typeface="Arial"/>
              </a:rPr>
              <a:t>Fergus</a:t>
            </a:r>
            <a:endParaRPr>
              <a:solidFill>
                <a:prstClr val="black"/>
              </a:solidFill>
              <a:latin typeface="Arial"/>
              <a:ea typeface="MS PGothic" panose="020B0600070205080204" pitchFamily="34" charset="-128"/>
              <a:cs typeface="Arial"/>
            </a:endParaRPr>
          </a:p>
        </p:txBody>
      </p:sp>
    </p:spTree>
    <p:extLst>
      <p:ext uri="{BB962C8B-B14F-4D97-AF65-F5344CB8AC3E}">
        <p14:creationId xmlns:p14="http://schemas.microsoft.com/office/powerpoint/2010/main" val="417213284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err="1"/>
              <a:t>AlexNet</a:t>
            </a:r>
            <a:endParaRPr lang="en-US" dirty="0">
              <a:latin typeface="+mn-lt"/>
            </a:endParaRPr>
          </a:p>
        </p:txBody>
      </p:sp>
      <p:pic>
        <p:nvPicPr>
          <p:cNvPr id="30723" name="Picture 3"/>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524000" y="3271838"/>
            <a:ext cx="9144000" cy="267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Rectangle 2"/>
          <p:cNvSpPr>
            <a:spLocks noChangeArrowheads="1"/>
          </p:cNvSpPr>
          <p:nvPr/>
        </p:nvSpPr>
        <p:spPr bwMode="auto">
          <a:xfrm>
            <a:off x="2057400" y="1127126"/>
            <a:ext cx="85344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marL="341313" indent="-341313">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98513" indent="-341313">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255713" indent="-341313">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0" fontAlgn="base" hangingPunct="0">
              <a:spcBef>
                <a:spcPct val="0"/>
              </a:spcBef>
              <a:spcAft>
                <a:spcPct val="0"/>
              </a:spcAft>
              <a:defRPr/>
            </a:pPr>
            <a:r>
              <a:rPr lang="fr-FR" altLang="en-US" sz="2400" dirty="0" err="1">
                <a:solidFill>
                  <a:prstClr val="black"/>
                </a:solidFill>
                <a:latin typeface="Calibri"/>
                <a:ea typeface="Adobe Caslon Pro"/>
                <a:cs typeface="Adobe Caslon Pro"/>
              </a:rPr>
              <a:t>Similar</a:t>
            </a:r>
            <a:r>
              <a:rPr lang="fr-FR" altLang="en-US" sz="2400" dirty="0">
                <a:solidFill>
                  <a:prstClr val="black"/>
                </a:solidFill>
                <a:latin typeface="Calibri"/>
                <a:ea typeface="Adobe Caslon Pro"/>
                <a:cs typeface="Adobe Caslon Pro"/>
              </a:rPr>
              <a:t> </a:t>
            </a:r>
            <a:r>
              <a:rPr lang="fr-FR" altLang="en-US" sz="2400" dirty="0" err="1">
                <a:solidFill>
                  <a:prstClr val="black"/>
                </a:solidFill>
                <a:latin typeface="Calibri"/>
                <a:ea typeface="Adobe Caslon Pro"/>
                <a:cs typeface="Adobe Caslon Pro"/>
              </a:rPr>
              <a:t>framework</a:t>
            </a:r>
            <a:r>
              <a:rPr lang="fr-FR" altLang="en-US" sz="2400" dirty="0">
                <a:solidFill>
                  <a:prstClr val="black"/>
                </a:solidFill>
                <a:latin typeface="Calibri"/>
                <a:ea typeface="Adobe Caslon Pro"/>
                <a:cs typeface="Adobe Caslon Pro"/>
              </a:rPr>
              <a:t> to LeCun’98 but:</a:t>
            </a:r>
            <a:endParaRPr lang="fr-FR" altLang="en-US" sz="1800" dirty="0">
              <a:solidFill>
                <a:prstClr val="black"/>
              </a:solidFill>
              <a:latin typeface="Calibri"/>
              <a:ea typeface="Adobe Caslon Pro"/>
              <a:cs typeface="Adobe Caslon Pro"/>
            </a:endParaRPr>
          </a:p>
          <a:p>
            <a:pPr lvl="1" eaLnBrk="0" fontAlgn="base" hangingPunct="0">
              <a:spcBef>
                <a:spcPct val="0"/>
              </a:spcBef>
              <a:spcAft>
                <a:spcPct val="0"/>
              </a:spcAft>
              <a:buFont typeface="Arial" panose="020B0604020202020204" pitchFamily="34" charset="0"/>
              <a:buChar char="•"/>
              <a:defRPr/>
            </a:pPr>
            <a:r>
              <a:rPr lang="fr-FR" altLang="en-US" sz="2000" dirty="0" err="1">
                <a:solidFill>
                  <a:prstClr val="black"/>
                </a:solidFill>
                <a:latin typeface="Calibri"/>
                <a:ea typeface="Adobe Caslon Pro"/>
                <a:cs typeface="Adobe Caslon Pro"/>
              </a:rPr>
              <a:t>Bigger</a:t>
            </a:r>
            <a:r>
              <a:rPr lang="fr-FR" altLang="en-US" sz="2000" dirty="0">
                <a:solidFill>
                  <a:prstClr val="black"/>
                </a:solidFill>
                <a:latin typeface="Calibri"/>
                <a:ea typeface="Adobe Caslon Pro"/>
                <a:cs typeface="Adobe Caslon Pro"/>
              </a:rPr>
              <a:t> model (7 </a:t>
            </a:r>
            <a:r>
              <a:rPr lang="fr-FR" altLang="en-US" sz="2000" dirty="0" err="1">
                <a:solidFill>
                  <a:prstClr val="black"/>
                </a:solidFill>
                <a:latin typeface="Calibri"/>
                <a:ea typeface="Adobe Caslon Pro"/>
                <a:cs typeface="Adobe Caslon Pro"/>
              </a:rPr>
              <a:t>hidden</a:t>
            </a:r>
            <a:r>
              <a:rPr lang="fr-FR" altLang="en-US" sz="2000" dirty="0">
                <a:solidFill>
                  <a:prstClr val="black"/>
                </a:solidFill>
                <a:latin typeface="Calibri"/>
                <a:ea typeface="Adobe Caslon Pro"/>
                <a:cs typeface="Adobe Caslon Pro"/>
              </a:rPr>
              <a:t> </a:t>
            </a:r>
            <a:r>
              <a:rPr lang="fr-FR" altLang="en-US" sz="2000" dirty="0" err="1">
                <a:solidFill>
                  <a:prstClr val="black"/>
                </a:solidFill>
                <a:latin typeface="Calibri"/>
                <a:ea typeface="Adobe Caslon Pro"/>
                <a:cs typeface="Adobe Caslon Pro"/>
              </a:rPr>
              <a:t>layers</a:t>
            </a:r>
            <a:r>
              <a:rPr lang="fr-FR" altLang="en-US" sz="2000" dirty="0">
                <a:solidFill>
                  <a:prstClr val="black"/>
                </a:solidFill>
                <a:latin typeface="Calibri"/>
                <a:ea typeface="Adobe Caslon Pro"/>
                <a:cs typeface="Adobe Caslon Pro"/>
              </a:rPr>
              <a:t>, 650,000 </a:t>
            </a:r>
            <a:r>
              <a:rPr lang="fr-FR" altLang="en-US" sz="2000" dirty="0" err="1">
                <a:solidFill>
                  <a:prstClr val="black"/>
                </a:solidFill>
                <a:latin typeface="Calibri"/>
                <a:ea typeface="Adobe Caslon Pro"/>
                <a:cs typeface="Adobe Caslon Pro"/>
              </a:rPr>
              <a:t>units</a:t>
            </a:r>
            <a:r>
              <a:rPr lang="fr-FR" altLang="en-US" sz="2000" dirty="0">
                <a:solidFill>
                  <a:prstClr val="black"/>
                </a:solidFill>
                <a:latin typeface="Calibri"/>
                <a:ea typeface="Adobe Caslon Pro"/>
                <a:cs typeface="Adobe Caslon Pro"/>
              </a:rPr>
              <a:t>, </a:t>
            </a:r>
            <a:r>
              <a:rPr lang="pt-BR" altLang="en-US" sz="2000" dirty="0">
                <a:solidFill>
                  <a:prstClr val="black"/>
                </a:solidFill>
                <a:latin typeface="Calibri"/>
                <a:ea typeface="Adobe Caslon Pro"/>
                <a:cs typeface="Adobe Caslon Pro"/>
              </a:rPr>
              <a:t>60,000,000 params</a:t>
            </a:r>
            <a:r>
              <a:rPr lang="fr-FR" altLang="en-US" sz="2000" dirty="0">
                <a:solidFill>
                  <a:prstClr val="black"/>
                </a:solidFill>
                <a:latin typeface="Calibri"/>
                <a:ea typeface="Adobe Caslon Pro"/>
                <a:cs typeface="Adobe Caslon Pro"/>
              </a:rPr>
              <a:t>)</a:t>
            </a:r>
          </a:p>
          <a:p>
            <a:pPr lvl="1" eaLnBrk="0" fontAlgn="base" hangingPunct="0">
              <a:spcBef>
                <a:spcPct val="0"/>
              </a:spcBef>
              <a:spcAft>
                <a:spcPct val="0"/>
              </a:spcAft>
              <a:buFont typeface="Arial" panose="020B0604020202020204" pitchFamily="34" charset="0"/>
              <a:buChar char="•"/>
              <a:defRPr/>
            </a:pPr>
            <a:r>
              <a:rPr lang="fr-FR" altLang="en-US" sz="2000" dirty="0">
                <a:solidFill>
                  <a:prstClr val="black"/>
                </a:solidFill>
                <a:latin typeface="Calibri"/>
                <a:ea typeface="Adobe Caslon Pro"/>
                <a:cs typeface="Adobe Caslon Pro"/>
              </a:rPr>
              <a:t>More data (10</a:t>
            </a:r>
            <a:r>
              <a:rPr lang="fr-FR" altLang="en-US" sz="2000" baseline="30000" dirty="0">
                <a:solidFill>
                  <a:prstClr val="black"/>
                </a:solidFill>
                <a:latin typeface="Calibri"/>
                <a:ea typeface="Adobe Caslon Pro"/>
                <a:cs typeface="Adobe Caslon Pro"/>
              </a:rPr>
              <a:t>6</a:t>
            </a:r>
            <a:r>
              <a:rPr lang="fr-FR" altLang="en-US" sz="2000" dirty="0">
                <a:solidFill>
                  <a:prstClr val="black"/>
                </a:solidFill>
                <a:latin typeface="Calibri"/>
                <a:ea typeface="Adobe Caslon Pro"/>
                <a:cs typeface="Adobe Caslon Pro"/>
              </a:rPr>
              <a:t> vs. 10</a:t>
            </a:r>
            <a:r>
              <a:rPr lang="fr-FR" altLang="en-US" sz="2000" baseline="30000" dirty="0">
                <a:solidFill>
                  <a:prstClr val="black"/>
                </a:solidFill>
                <a:latin typeface="Calibri"/>
                <a:ea typeface="Adobe Caslon Pro"/>
                <a:cs typeface="Adobe Caslon Pro"/>
              </a:rPr>
              <a:t>3</a:t>
            </a:r>
            <a:r>
              <a:rPr lang="fr-FR" altLang="en-US" sz="2000" dirty="0">
                <a:solidFill>
                  <a:prstClr val="black"/>
                </a:solidFill>
                <a:latin typeface="Calibri"/>
                <a:ea typeface="Adobe Caslon Pro"/>
                <a:cs typeface="Adobe Caslon Pro"/>
              </a:rPr>
              <a:t> images)</a:t>
            </a:r>
          </a:p>
          <a:p>
            <a:pPr lvl="1" eaLnBrk="0" fontAlgn="base" hangingPunct="0">
              <a:spcBef>
                <a:spcPct val="0"/>
              </a:spcBef>
              <a:spcAft>
                <a:spcPct val="0"/>
              </a:spcAft>
              <a:buFont typeface="Arial" panose="020B0604020202020204" pitchFamily="34" charset="0"/>
              <a:buChar char="•"/>
              <a:defRPr/>
            </a:pPr>
            <a:r>
              <a:rPr lang="fr-FR" altLang="en-US" sz="2000" dirty="0">
                <a:solidFill>
                  <a:prstClr val="black"/>
                </a:solidFill>
                <a:latin typeface="Calibri"/>
                <a:ea typeface="Adobe Caslon Pro"/>
                <a:cs typeface="Adobe Caslon Pro"/>
              </a:rPr>
              <a:t>GPU </a:t>
            </a:r>
            <a:r>
              <a:rPr lang="fr-FR" altLang="en-US" sz="2000" dirty="0" err="1">
                <a:solidFill>
                  <a:prstClr val="black"/>
                </a:solidFill>
                <a:latin typeface="Calibri"/>
                <a:ea typeface="Adobe Caslon Pro"/>
                <a:cs typeface="Adobe Caslon Pro"/>
              </a:rPr>
              <a:t>implementation</a:t>
            </a:r>
            <a:r>
              <a:rPr lang="fr-FR" altLang="en-US" sz="2000" dirty="0">
                <a:solidFill>
                  <a:prstClr val="black"/>
                </a:solidFill>
                <a:latin typeface="Calibri"/>
                <a:ea typeface="Adobe Caslon Pro"/>
                <a:cs typeface="Adobe Caslon Pro"/>
              </a:rPr>
              <a:t> (50x </a:t>
            </a:r>
            <a:r>
              <a:rPr lang="fr-FR" altLang="en-US" sz="2000" dirty="0" err="1">
                <a:solidFill>
                  <a:prstClr val="black"/>
                </a:solidFill>
                <a:latin typeface="Calibri"/>
                <a:ea typeface="Adobe Caslon Pro"/>
                <a:cs typeface="Adobe Caslon Pro"/>
              </a:rPr>
              <a:t>speedup</a:t>
            </a:r>
            <a:r>
              <a:rPr lang="fr-FR" altLang="en-US" sz="2000" dirty="0">
                <a:solidFill>
                  <a:prstClr val="black"/>
                </a:solidFill>
                <a:latin typeface="Calibri"/>
                <a:ea typeface="Adobe Caslon Pro"/>
                <a:cs typeface="Adobe Caslon Pro"/>
              </a:rPr>
              <a:t> over CPU)</a:t>
            </a:r>
          </a:p>
          <a:p>
            <a:pPr lvl="2" eaLnBrk="0" fontAlgn="base" hangingPunct="0">
              <a:spcBef>
                <a:spcPct val="0"/>
              </a:spcBef>
              <a:spcAft>
                <a:spcPct val="0"/>
              </a:spcAft>
              <a:defRPr/>
            </a:pPr>
            <a:r>
              <a:rPr lang="fr-FR" altLang="en-US" dirty="0" err="1">
                <a:solidFill>
                  <a:prstClr val="black"/>
                </a:solidFill>
                <a:latin typeface="Calibri"/>
                <a:ea typeface="Adobe Caslon Pro"/>
                <a:cs typeface="Adobe Caslon Pro"/>
              </a:rPr>
              <a:t>Trained</a:t>
            </a:r>
            <a:r>
              <a:rPr lang="fr-FR" altLang="en-US" dirty="0">
                <a:solidFill>
                  <a:prstClr val="black"/>
                </a:solidFill>
                <a:latin typeface="Calibri"/>
                <a:ea typeface="Adobe Caslon Pro"/>
                <a:cs typeface="Adobe Caslon Pro"/>
              </a:rPr>
              <a:t> on </a:t>
            </a:r>
            <a:r>
              <a:rPr lang="fr-FR" altLang="en-US" dirty="0" err="1">
                <a:solidFill>
                  <a:prstClr val="black"/>
                </a:solidFill>
                <a:latin typeface="Calibri"/>
                <a:ea typeface="Adobe Caslon Pro"/>
                <a:cs typeface="Adobe Caslon Pro"/>
              </a:rPr>
              <a:t>two</a:t>
            </a:r>
            <a:r>
              <a:rPr lang="fr-FR" altLang="en-US" dirty="0">
                <a:solidFill>
                  <a:prstClr val="black"/>
                </a:solidFill>
                <a:latin typeface="Calibri"/>
                <a:ea typeface="Adobe Caslon Pro"/>
                <a:cs typeface="Adobe Caslon Pro"/>
              </a:rPr>
              <a:t> </a:t>
            </a:r>
            <a:r>
              <a:rPr lang="fr-FR" altLang="en-US" dirty="0" err="1">
                <a:solidFill>
                  <a:prstClr val="black"/>
                </a:solidFill>
                <a:latin typeface="Calibri"/>
                <a:ea typeface="Adobe Caslon Pro"/>
                <a:cs typeface="Adobe Caslon Pro"/>
              </a:rPr>
              <a:t>GPUs</a:t>
            </a:r>
            <a:r>
              <a:rPr lang="fr-FR" altLang="en-US" dirty="0">
                <a:solidFill>
                  <a:prstClr val="black"/>
                </a:solidFill>
                <a:latin typeface="Calibri"/>
                <a:ea typeface="Adobe Caslon Pro"/>
                <a:cs typeface="Adobe Caslon Pro"/>
              </a:rPr>
              <a:t> for a </a:t>
            </a:r>
            <a:r>
              <a:rPr lang="fr-FR" altLang="en-US" dirty="0" err="1">
                <a:solidFill>
                  <a:prstClr val="black"/>
                </a:solidFill>
                <a:latin typeface="Calibri"/>
                <a:ea typeface="Adobe Caslon Pro"/>
                <a:cs typeface="Adobe Caslon Pro"/>
              </a:rPr>
              <a:t>week</a:t>
            </a:r>
            <a:endParaRPr lang="fr-FR" altLang="en-US" dirty="0">
              <a:solidFill>
                <a:prstClr val="black"/>
              </a:solidFill>
              <a:latin typeface="Calibri"/>
              <a:ea typeface="Adobe Caslon Pro"/>
              <a:cs typeface="Adobe Caslon Pro"/>
            </a:endParaRPr>
          </a:p>
        </p:txBody>
      </p:sp>
      <p:sp>
        <p:nvSpPr>
          <p:cNvPr id="30725" name="TextBox 7"/>
          <p:cNvSpPr txBox="1">
            <a:spLocks noChangeArrowheads="1"/>
          </p:cNvSpPr>
          <p:nvPr/>
        </p:nvSpPr>
        <p:spPr bwMode="auto">
          <a:xfrm>
            <a:off x="1371600" y="6059488"/>
            <a:ext cx="9220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0" fontAlgn="base" hangingPunct="0">
              <a:spcBef>
                <a:spcPct val="0"/>
              </a:spcBef>
              <a:spcAft>
                <a:spcPct val="0"/>
              </a:spcAft>
              <a:buNone/>
              <a:defRPr/>
            </a:pPr>
            <a:r>
              <a:rPr lang="en-US" altLang="en-US" sz="1800" dirty="0">
                <a:solidFill>
                  <a:prstClr val="black"/>
                </a:solidFill>
                <a:latin typeface="Calibri"/>
              </a:rPr>
              <a:t>A. </a:t>
            </a:r>
            <a:r>
              <a:rPr lang="en-US" altLang="en-US" sz="1800" dirty="0" err="1">
                <a:solidFill>
                  <a:prstClr val="black"/>
                </a:solidFill>
                <a:latin typeface="Calibri"/>
              </a:rPr>
              <a:t>Krizhevsky</a:t>
            </a:r>
            <a:r>
              <a:rPr lang="en-US" altLang="en-US" sz="1800" dirty="0">
                <a:solidFill>
                  <a:prstClr val="black"/>
                </a:solidFill>
                <a:latin typeface="Calibri"/>
              </a:rPr>
              <a:t>, I. </a:t>
            </a:r>
            <a:r>
              <a:rPr lang="en-US" altLang="en-US" sz="1800" dirty="0" err="1">
                <a:solidFill>
                  <a:prstClr val="black"/>
                </a:solidFill>
                <a:latin typeface="Calibri"/>
              </a:rPr>
              <a:t>Sutskever</a:t>
            </a:r>
            <a:r>
              <a:rPr lang="en-US" altLang="en-US" sz="1800" dirty="0">
                <a:solidFill>
                  <a:prstClr val="black"/>
                </a:solidFill>
                <a:latin typeface="Calibri"/>
              </a:rPr>
              <a:t>, and G. Hinton, </a:t>
            </a:r>
            <a:br>
              <a:rPr lang="en-US" altLang="en-US" sz="1800" dirty="0">
                <a:solidFill>
                  <a:prstClr val="black"/>
                </a:solidFill>
                <a:latin typeface="Calibri"/>
              </a:rPr>
            </a:br>
            <a:r>
              <a:rPr lang="en-US" altLang="en-US" sz="1800" dirty="0" err="1">
                <a:solidFill>
                  <a:prstClr val="black"/>
                </a:solidFill>
                <a:latin typeface="Calibri"/>
                <a:hlinkClick r:id="rId4"/>
              </a:rPr>
              <a:t>ImageNet</a:t>
            </a:r>
            <a:r>
              <a:rPr lang="en-US" altLang="en-US" sz="1800" dirty="0">
                <a:solidFill>
                  <a:prstClr val="black"/>
                </a:solidFill>
                <a:latin typeface="Calibri"/>
                <a:hlinkClick r:id="rId4"/>
              </a:rPr>
              <a:t> Classification with Deep Convolutional Neural Networks</a:t>
            </a:r>
            <a:r>
              <a:rPr lang="en-US" altLang="en-US" sz="1800" dirty="0">
                <a:solidFill>
                  <a:prstClr val="black"/>
                </a:solidFill>
                <a:latin typeface="Calibri"/>
              </a:rPr>
              <a:t>, NIPS 2012</a:t>
            </a:r>
          </a:p>
        </p:txBody>
      </p:sp>
      <p:sp>
        <p:nvSpPr>
          <p:cNvPr id="6" name="TextBox 5"/>
          <p:cNvSpPr txBox="1"/>
          <p:nvPr/>
        </p:nvSpPr>
        <p:spPr>
          <a:xfrm>
            <a:off x="1524001" y="6590527"/>
            <a:ext cx="7026275" cy="276999"/>
          </a:xfrm>
          <a:prstGeom prst="rect">
            <a:avLst/>
          </a:prstGeom>
          <a:noFill/>
        </p:spPr>
        <p:txBody>
          <a:bodyPr wrap="square" rtlCol="0">
            <a:spAutoFit/>
          </a:bodyPr>
          <a:lstStyle/>
          <a:p>
            <a:pPr eaLnBrk="0" fontAlgn="base" hangingPunct="0">
              <a:spcBef>
                <a:spcPct val="0"/>
              </a:spcBef>
              <a:spcAft>
                <a:spcPct val="0"/>
              </a:spcAft>
              <a:defRPr/>
            </a:pPr>
            <a:r>
              <a:rPr lang="en-US" altLang="en-US" sz="1200" dirty="0" err="1">
                <a:solidFill>
                  <a:prstClr val="black"/>
                </a:solidFill>
                <a:latin typeface="Arial" panose="020B0604020202020204" pitchFamily="34" charset="0"/>
                <a:ea typeface="MS PGothic" panose="020B0600070205080204" pitchFamily="34" charset="-128"/>
              </a:rPr>
              <a:t>Jia</a:t>
            </a:r>
            <a:r>
              <a:rPr lang="en-US" altLang="en-US" sz="1200" dirty="0">
                <a:solidFill>
                  <a:prstClr val="black"/>
                </a:solidFill>
                <a:latin typeface="Arial" panose="020B0604020202020204" pitchFamily="34" charset="0"/>
                <a:ea typeface="MS PGothic" panose="020B0600070205080204" pitchFamily="34" charset="-128"/>
              </a:rPr>
              <a:t>-Bin Huang and Derek </a:t>
            </a:r>
            <a:r>
              <a:rPr lang="en-US" altLang="en-US" sz="1200" dirty="0" err="1">
                <a:solidFill>
                  <a:prstClr val="black"/>
                </a:solidFill>
                <a:latin typeface="Arial" panose="020B0604020202020204" pitchFamily="34" charset="0"/>
                <a:ea typeface="MS PGothic" panose="020B0600070205080204" pitchFamily="34" charset="-128"/>
              </a:rPr>
              <a:t>Hoiem</a:t>
            </a:r>
            <a:r>
              <a:rPr lang="en-US" altLang="en-US" sz="1200" dirty="0">
                <a:solidFill>
                  <a:prstClr val="black"/>
                </a:solidFill>
                <a:latin typeface="Arial" panose="020B0604020202020204" pitchFamily="34" charset="0"/>
                <a:ea typeface="MS PGothic" panose="020B0600070205080204" pitchFamily="34" charset="-128"/>
              </a:rPr>
              <a:t>, UIUC</a:t>
            </a:r>
          </a:p>
        </p:txBody>
      </p:sp>
    </p:spTree>
    <p:extLst>
      <p:ext uri="{BB962C8B-B14F-4D97-AF65-F5344CB8AC3E}">
        <p14:creationId xmlns:p14="http://schemas.microsoft.com/office/powerpoint/2010/main" val="161200234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81200" y="96076"/>
            <a:ext cx="8229600" cy="722248"/>
          </a:xfrm>
          <a:prstGeom prst="rect">
            <a:avLst/>
          </a:prstGeom>
        </p:spPr>
        <p:txBody>
          <a:bodyPr vert="horz" wrap="square" lIns="0" tIns="105663" rIns="0" bIns="0" rtlCol="0" anchor="ctr">
            <a:spAutoFit/>
          </a:bodyPr>
          <a:lstStyle/>
          <a:p>
            <a:pPr marL="642620"/>
            <a:r>
              <a:rPr sz="4000" spc="-10" dirty="0">
                <a:latin typeface="Calibri"/>
                <a:cs typeface="Calibri"/>
              </a:rPr>
              <a:t>ImageNet Classification </a:t>
            </a:r>
            <a:r>
              <a:rPr lang="en-US" sz="4000" spc="-5" dirty="0">
                <a:latin typeface="Calibri"/>
                <a:cs typeface="Calibri"/>
              </a:rPr>
              <a:t>Challenge</a:t>
            </a:r>
            <a:endParaRPr sz="4000" dirty="0">
              <a:latin typeface="Calibri"/>
              <a:cs typeface="Calibri"/>
            </a:endParaRPr>
          </a:p>
        </p:txBody>
      </p:sp>
      <p:pic>
        <p:nvPicPr>
          <p:cNvPr id="84" name="Picture 83"/>
          <p:cNvPicPr>
            <a:picLocks noChangeAspect="1"/>
          </p:cNvPicPr>
          <p:nvPr/>
        </p:nvPicPr>
        <p:blipFill rotWithShape="1">
          <a:blip r:embed="rId3"/>
          <a:srcRect l="6499" t="36666" r="51384" b="10942"/>
          <a:stretch/>
        </p:blipFill>
        <p:spPr>
          <a:xfrm>
            <a:off x="2275300" y="1310640"/>
            <a:ext cx="7702361" cy="5090160"/>
          </a:xfrm>
          <a:prstGeom prst="rect">
            <a:avLst/>
          </a:prstGeom>
        </p:spPr>
      </p:pic>
      <p:sp>
        <p:nvSpPr>
          <p:cNvPr id="85" name="TextBox 84"/>
          <p:cNvSpPr txBox="1"/>
          <p:nvPr/>
        </p:nvSpPr>
        <p:spPr>
          <a:xfrm>
            <a:off x="2651760" y="6400800"/>
            <a:ext cx="8625840" cy="369332"/>
          </a:xfrm>
          <a:prstGeom prst="rect">
            <a:avLst/>
          </a:prstGeom>
          <a:noFill/>
        </p:spPr>
        <p:txBody>
          <a:bodyPr wrap="square" rtlCol="0">
            <a:spAutoFit/>
          </a:bodyPr>
          <a:lstStyle/>
          <a:p>
            <a:r>
              <a:rPr lang="en-US" dirty="0"/>
              <a:t>http://image-net.org/challenges/talks/2016/ILSVRC2016_10_09_clsloc.pdf</a:t>
            </a:r>
          </a:p>
        </p:txBody>
      </p:sp>
      <p:sp>
        <p:nvSpPr>
          <p:cNvPr id="86" name="TextBox 85"/>
          <p:cNvSpPr txBox="1"/>
          <p:nvPr/>
        </p:nvSpPr>
        <p:spPr>
          <a:xfrm>
            <a:off x="6055630" y="1862234"/>
            <a:ext cx="3048000" cy="523220"/>
          </a:xfrm>
          <a:prstGeom prst="rect">
            <a:avLst/>
          </a:prstGeom>
          <a:noFill/>
        </p:spPr>
        <p:txBody>
          <a:bodyPr wrap="square" rtlCol="0">
            <a:spAutoFit/>
          </a:bodyPr>
          <a:lstStyle/>
          <a:p>
            <a:r>
              <a:rPr lang="en-US" sz="2800" dirty="0" err="1">
                <a:solidFill>
                  <a:srgbClr val="FF0000"/>
                </a:solidFill>
              </a:rPr>
              <a:t>AlexNet</a:t>
            </a:r>
            <a:endParaRPr lang="en-US" sz="2800" dirty="0">
              <a:solidFill>
                <a:srgbClr val="FF0000"/>
              </a:solidFill>
            </a:endParaRPr>
          </a:p>
        </p:txBody>
      </p:sp>
      <p:cxnSp>
        <p:nvCxnSpPr>
          <p:cNvPr id="90" name="Straight Arrow Connector 89"/>
          <p:cNvCxnSpPr/>
          <p:nvPr/>
        </p:nvCxnSpPr>
        <p:spPr>
          <a:xfrm flipH="1">
            <a:off x="5781041" y="2354550"/>
            <a:ext cx="314961" cy="43945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289723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27447" y="152866"/>
            <a:ext cx="10849205" cy="647612"/>
          </a:xfrm>
          <a:prstGeom prst="rect">
            <a:avLst/>
          </a:prstGeom>
        </p:spPr>
        <p:txBody>
          <a:bodyPr vert="horz" wrap="square" lIns="0" tIns="92709" rIns="0" bIns="0" rtlCol="0" anchor="ctr">
            <a:spAutoFit/>
          </a:bodyPr>
          <a:lstStyle/>
          <a:p>
            <a:pPr marL="2016125"/>
            <a:r>
              <a:rPr spc="-5" dirty="0">
                <a:latin typeface="Calibri"/>
                <a:cs typeface="Calibri"/>
              </a:rPr>
              <a:t>Industry</a:t>
            </a:r>
            <a:r>
              <a:rPr spc="-95" dirty="0">
                <a:latin typeface="Calibri"/>
                <a:cs typeface="Calibri"/>
              </a:rPr>
              <a:t> </a:t>
            </a:r>
            <a:r>
              <a:rPr spc="-5" dirty="0">
                <a:latin typeface="Calibri"/>
                <a:cs typeface="Calibri"/>
              </a:rPr>
              <a:t>Deployment</a:t>
            </a:r>
          </a:p>
        </p:txBody>
      </p:sp>
      <p:sp>
        <p:nvSpPr>
          <p:cNvPr id="3" name="object 3"/>
          <p:cNvSpPr txBox="1">
            <a:spLocks noGrp="1"/>
          </p:cNvSpPr>
          <p:nvPr>
            <p:ph type="body" idx="1"/>
          </p:nvPr>
        </p:nvSpPr>
        <p:spPr>
          <a:xfrm>
            <a:off x="1763351" y="919262"/>
            <a:ext cx="11713301" cy="1797414"/>
          </a:xfrm>
          <a:prstGeom prst="rect">
            <a:avLst/>
          </a:prstGeom>
        </p:spPr>
        <p:txBody>
          <a:bodyPr vert="horz" wrap="square" lIns="0" tIns="113791" rIns="0" bIns="0" rtlCol="0">
            <a:spAutoFit/>
          </a:bodyPr>
          <a:lstStyle/>
          <a:p>
            <a:pPr marL="717550">
              <a:buFont typeface="Arial"/>
              <a:buChar char="•"/>
              <a:tabLst>
                <a:tab pos="718185" algn="l"/>
              </a:tabLst>
            </a:pPr>
            <a:r>
              <a:rPr spc="-5" dirty="0"/>
              <a:t>Used in </a:t>
            </a:r>
            <a:r>
              <a:rPr spc="-10" dirty="0"/>
              <a:t>Facebook, </a:t>
            </a:r>
            <a:r>
              <a:rPr dirty="0"/>
              <a:t>Google,</a:t>
            </a:r>
            <a:r>
              <a:rPr spc="-25" dirty="0"/>
              <a:t> </a:t>
            </a:r>
            <a:r>
              <a:rPr spc="-10" dirty="0"/>
              <a:t>Microsoft</a:t>
            </a:r>
            <a:endParaRPr/>
          </a:p>
          <a:p>
            <a:pPr marL="717550">
              <a:spcBef>
                <a:spcPts val="770"/>
              </a:spcBef>
              <a:buFont typeface="Arial"/>
              <a:buChar char="•"/>
              <a:tabLst>
                <a:tab pos="718185" algn="l"/>
              </a:tabLst>
            </a:pPr>
            <a:r>
              <a:rPr spc="-5" dirty="0">
                <a:latin typeface="Calibri"/>
                <a:cs typeface="Calibri"/>
              </a:rPr>
              <a:t>Image Recognition, </a:t>
            </a:r>
            <a:r>
              <a:rPr dirty="0">
                <a:latin typeface="Calibri"/>
                <a:cs typeface="Calibri"/>
              </a:rPr>
              <a:t>Speech </a:t>
            </a:r>
            <a:r>
              <a:rPr spc="-10" dirty="0">
                <a:latin typeface="Calibri"/>
                <a:cs typeface="Calibri"/>
              </a:rPr>
              <a:t>Recognition,</a:t>
            </a:r>
            <a:r>
              <a:rPr spc="-30" dirty="0">
                <a:latin typeface="Calibri"/>
                <a:cs typeface="Calibri"/>
              </a:rPr>
              <a:t> </a:t>
            </a:r>
            <a:r>
              <a:rPr dirty="0">
                <a:latin typeface="Calibri"/>
                <a:cs typeface="Calibri"/>
              </a:rPr>
              <a:t>….</a:t>
            </a:r>
            <a:endParaRPr>
              <a:latin typeface="Calibri"/>
              <a:cs typeface="Calibri"/>
            </a:endParaRPr>
          </a:p>
          <a:p>
            <a:pPr marL="717550">
              <a:spcBef>
                <a:spcPts val="765"/>
              </a:spcBef>
              <a:buFont typeface="Arial"/>
              <a:buChar char="•"/>
              <a:tabLst>
                <a:tab pos="718185" algn="l"/>
              </a:tabLst>
            </a:pPr>
            <a:r>
              <a:rPr spc="-30" dirty="0"/>
              <a:t>Fast </a:t>
            </a:r>
            <a:r>
              <a:rPr spc="-10" dirty="0"/>
              <a:t>at </a:t>
            </a:r>
            <a:r>
              <a:rPr spc="-20" dirty="0"/>
              <a:t>test</a:t>
            </a:r>
            <a:r>
              <a:rPr spc="-45" dirty="0"/>
              <a:t> </a:t>
            </a:r>
            <a:r>
              <a:rPr spc="-5" dirty="0"/>
              <a:t>time</a:t>
            </a:r>
            <a:endParaRPr/>
          </a:p>
        </p:txBody>
      </p:sp>
      <p:sp>
        <p:nvSpPr>
          <p:cNvPr id="4" name="object 4"/>
          <p:cNvSpPr txBox="1"/>
          <p:nvPr/>
        </p:nvSpPr>
        <p:spPr>
          <a:xfrm>
            <a:off x="1790801" y="5908548"/>
            <a:ext cx="8196580" cy="559435"/>
          </a:xfrm>
          <a:prstGeom prst="rect">
            <a:avLst/>
          </a:prstGeom>
        </p:spPr>
        <p:txBody>
          <a:bodyPr vert="horz" wrap="square" lIns="0" tIns="0" rIns="0" bIns="0" rtlCol="0">
            <a:spAutoFit/>
          </a:bodyPr>
          <a:lstStyle/>
          <a:p>
            <a:pPr marL="12700" marR="5080">
              <a:defRPr/>
            </a:pPr>
            <a:r>
              <a:rPr spc="-30" dirty="0">
                <a:solidFill>
                  <a:prstClr val="black"/>
                </a:solidFill>
                <a:latin typeface="Arial"/>
                <a:ea typeface="MS PGothic" panose="020B0600070205080204" pitchFamily="34" charset="-128"/>
                <a:cs typeface="Arial"/>
              </a:rPr>
              <a:t>Taigman </a:t>
            </a:r>
            <a:r>
              <a:rPr dirty="0">
                <a:solidFill>
                  <a:prstClr val="black"/>
                </a:solidFill>
                <a:latin typeface="Arial"/>
                <a:ea typeface="MS PGothic" panose="020B0600070205080204" pitchFamily="34" charset="-128"/>
                <a:cs typeface="Arial"/>
              </a:rPr>
              <a:t>et al. </a:t>
            </a:r>
            <a:r>
              <a:rPr spc="-5" dirty="0">
                <a:solidFill>
                  <a:prstClr val="black"/>
                </a:solidFill>
                <a:latin typeface="Arial"/>
                <a:ea typeface="MS PGothic" panose="020B0600070205080204" pitchFamily="34" charset="-128"/>
                <a:cs typeface="Arial"/>
              </a:rPr>
              <a:t>DeepFace: Closing </a:t>
            </a:r>
            <a:r>
              <a:rPr dirty="0">
                <a:solidFill>
                  <a:prstClr val="black"/>
                </a:solidFill>
                <a:latin typeface="Arial"/>
                <a:ea typeface="MS PGothic" panose="020B0600070205080204" pitchFamily="34" charset="-128"/>
                <a:cs typeface="Arial"/>
              </a:rPr>
              <a:t>the Gap to </a:t>
            </a:r>
            <a:r>
              <a:rPr spc="-5" dirty="0">
                <a:solidFill>
                  <a:prstClr val="black"/>
                </a:solidFill>
                <a:latin typeface="Arial"/>
                <a:ea typeface="MS PGothic" panose="020B0600070205080204" pitchFamily="34" charset="-128"/>
                <a:cs typeface="Arial"/>
              </a:rPr>
              <a:t>Human-Level Performance in </a:t>
            </a:r>
            <a:r>
              <a:rPr dirty="0">
                <a:solidFill>
                  <a:prstClr val="black"/>
                </a:solidFill>
                <a:latin typeface="Arial"/>
                <a:ea typeface="MS PGothic" panose="020B0600070205080204" pitchFamily="34" charset="-128"/>
                <a:cs typeface="Arial"/>
              </a:rPr>
              <a:t>Face  </a:t>
            </a:r>
            <a:r>
              <a:rPr spc="-10" dirty="0">
                <a:solidFill>
                  <a:prstClr val="black"/>
                </a:solidFill>
                <a:latin typeface="Arial"/>
                <a:ea typeface="MS PGothic" panose="020B0600070205080204" pitchFamily="34" charset="-128"/>
                <a:cs typeface="Arial"/>
              </a:rPr>
              <a:t>Veriﬁcation,</a:t>
            </a:r>
            <a:r>
              <a:rPr spc="-50" dirty="0">
                <a:solidFill>
                  <a:prstClr val="black"/>
                </a:solidFill>
                <a:latin typeface="Arial"/>
                <a:ea typeface="MS PGothic" panose="020B0600070205080204" pitchFamily="34" charset="-128"/>
                <a:cs typeface="Arial"/>
              </a:rPr>
              <a:t> </a:t>
            </a:r>
            <a:r>
              <a:rPr spc="-5" dirty="0">
                <a:solidFill>
                  <a:prstClr val="black"/>
                </a:solidFill>
                <a:latin typeface="Arial"/>
                <a:ea typeface="MS PGothic" panose="020B0600070205080204" pitchFamily="34" charset="-128"/>
                <a:cs typeface="Arial"/>
              </a:rPr>
              <a:t>CVPR’14</a:t>
            </a:r>
            <a:endParaRPr>
              <a:solidFill>
                <a:prstClr val="black"/>
              </a:solidFill>
              <a:latin typeface="Arial"/>
              <a:ea typeface="MS PGothic" panose="020B0600070205080204" pitchFamily="34" charset="-128"/>
              <a:cs typeface="Arial"/>
            </a:endParaRPr>
          </a:p>
        </p:txBody>
      </p:sp>
      <p:sp>
        <p:nvSpPr>
          <p:cNvPr id="5" name="object 5"/>
          <p:cNvSpPr/>
          <p:nvPr/>
        </p:nvSpPr>
        <p:spPr>
          <a:xfrm>
            <a:off x="1524000" y="3548939"/>
            <a:ext cx="9144000" cy="2177161"/>
          </a:xfrm>
          <a:prstGeom prst="rect">
            <a:avLst/>
          </a:prstGeom>
          <a:blipFill>
            <a:blip r:embed="rId2" cstate="print"/>
            <a:stretch>
              <a:fillRect/>
            </a:stretch>
          </a:blipFill>
        </p:spPr>
        <p:txBody>
          <a:bodyPr wrap="square" lIns="0" tIns="0" rIns="0" bIns="0" rtlCol="0"/>
          <a:lstStyle/>
          <a:p>
            <a:pPr>
              <a:defRPr/>
            </a:pPr>
            <a:endParaRPr>
              <a:solidFill>
                <a:prstClr val="black"/>
              </a:solidFill>
              <a:latin typeface="Calibri"/>
              <a:ea typeface="MS PGothic" panose="020B0600070205080204" pitchFamily="34" charset="-128"/>
            </a:endParaRPr>
          </a:p>
        </p:txBody>
      </p:sp>
      <p:sp>
        <p:nvSpPr>
          <p:cNvPr id="6" name="object 6"/>
          <p:cNvSpPr txBox="1"/>
          <p:nvPr/>
        </p:nvSpPr>
        <p:spPr>
          <a:xfrm>
            <a:off x="8909050" y="6560449"/>
            <a:ext cx="1662430" cy="243656"/>
          </a:xfrm>
          <a:prstGeom prst="rect">
            <a:avLst/>
          </a:prstGeom>
        </p:spPr>
        <p:txBody>
          <a:bodyPr vert="horz" wrap="square" lIns="0" tIns="0" rIns="0" bIns="0" rtlCol="0">
            <a:spAutoFit/>
          </a:bodyPr>
          <a:lstStyle/>
          <a:p>
            <a:pPr marL="12700">
              <a:lnSpc>
                <a:spcPts val="1920"/>
              </a:lnSpc>
              <a:defRPr/>
            </a:pPr>
            <a:r>
              <a:rPr spc="-5" dirty="0">
                <a:solidFill>
                  <a:prstClr val="black"/>
                </a:solidFill>
                <a:latin typeface="Arial"/>
                <a:ea typeface="MS PGothic" panose="020B0600070205080204" pitchFamily="34" charset="-128"/>
                <a:cs typeface="Arial"/>
              </a:rPr>
              <a:t>Slide: </a:t>
            </a:r>
            <a:r>
              <a:rPr dirty="0">
                <a:solidFill>
                  <a:prstClr val="black"/>
                </a:solidFill>
                <a:latin typeface="Arial"/>
                <a:ea typeface="MS PGothic" panose="020B0600070205080204" pitchFamily="34" charset="-128"/>
                <a:cs typeface="Arial"/>
              </a:rPr>
              <a:t>R.</a:t>
            </a:r>
            <a:r>
              <a:rPr spc="-75" dirty="0">
                <a:solidFill>
                  <a:prstClr val="black"/>
                </a:solidFill>
                <a:latin typeface="Arial"/>
                <a:ea typeface="MS PGothic" panose="020B0600070205080204" pitchFamily="34" charset="-128"/>
                <a:cs typeface="Arial"/>
              </a:rPr>
              <a:t> </a:t>
            </a:r>
            <a:r>
              <a:rPr spc="-5" dirty="0">
                <a:solidFill>
                  <a:prstClr val="black"/>
                </a:solidFill>
                <a:latin typeface="Arial"/>
                <a:ea typeface="MS PGothic" panose="020B0600070205080204" pitchFamily="34" charset="-128"/>
                <a:cs typeface="Arial"/>
              </a:rPr>
              <a:t>Fergus</a:t>
            </a:r>
            <a:endParaRPr>
              <a:solidFill>
                <a:prstClr val="black"/>
              </a:solidFill>
              <a:latin typeface="Arial"/>
              <a:ea typeface="MS PGothic" panose="020B0600070205080204" pitchFamily="34" charset="-128"/>
              <a:cs typeface="Arial"/>
            </a:endParaRPr>
          </a:p>
        </p:txBody>
      </p:sp>
    </p:spTree>
    <p:extLst>
      <p:ext uri="{BB962C8B-B14F-4D97-AF65-F5344CB8AC3E}">
        <p14:creationId xmlns:p14="http://schemas.microsoft.com/office/powerpoint/2010/main" val="24715146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08724" y="781011"/>
            <a:ext cx="4759960" cy="874598"/>
          </a:xfrm>
          <a:prstGeom prst="rect">
            <a:avLst/>
          </a:prstGeom>
        </p:spPr>
        <p:txBody>
          <a:bodyPr vert="horz" wrap="square" lIns="0" tIns="12700" rIns="0" bIns="0" rtlCol="0" anchor="ctr">
            <a:spAutoFit/>
          </a:bodyPr>
          <a:lstStyle/>
          <a:p>
            <a:pPr marL="12700">
              <a:spcBef>
                <a:spcPts val="100"/>
              </a:spcBef>
            </a:pPr>
            <a:r>
              <a:rPr sz="2800" spc="-5" dirty="0"/>
              <a:t>Interpreting </a:t>
            </a:r>
            <a:r>
              <a:rPr sz="2800" dirty="0"/>
              <a:t>a </a:t>
            </a:r>
            <a:r>
              <a:rPr sz="2800" spc="-5" dirty="0"/>
              <a:t>Linear</a:t>
            </a:r>
            <a:r>
              <a:rPr sz="2800" spc="-100" dirty="0"/>
              <a:t> </a:t>
            </a:r>
            <a:r>
              <a:rPr sz="2800" spc="-5" dirty="0"/>
              <a:t>Classifier</a:t>
            </a:r>
            <a:endParaRPr sz="2800" dirty="0"/>
          </a:p>
        </p:txBody>
      </p:sp>
      <p:sp>
        <p:nvSpPr>
          <p:cNvPr id="3" name="object 3"/>
          <p:cNvSpPr/>
          <p:nvPr/>
        </p:nvSpPr>
        <p:spPr>
          <a:xfrm>
            <a:off x="1808847" y="1785376"/>
            <a:ext cx="3634692" cy="272374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542315" y="1545661"/>
            <a:ext cx="3226190" cy="2555612"/>
          </a:xfrm>
          <a:prstGeom prst="rect">
            <a:avLst/>
          </a:prstGeom>
          <a:blipFill>
            <a:blip r:embed="rId3" cstate="print"/>
            <a:stretch>
              <a:fillRect/>
            </a:stretch>
          </a:blipFill>
        </p:spPr>
        <p:txBody>
          <a:bodyPr wrap="square" lIns="0" tIns="0" rIns="0" bIns="0" rtlCol="0"/>
          <a:lstStyle/>
          <a:p>
            <a:endParaRPr/>
          </a:p>
        </p:txBody>
      </p:sp>
      <p:sp>
        <p:nvSpPr>
          <p:cNvPr id="5" name="object 5"/>
          <p:cNvSpPr txBox="1">
            <a:spLocks noGrp="1"/>
          </p:cNvSpPr>
          <p:nvPr>
            <p:ph type="dt" sz="half" idx="6"/>
          </p:nvPr>
        </p:nvSpPr>
        <p:spPr>
          <a:xfrm>
            <a:off x="628650" y="6356351"/>
            <a:ext cx="2057400" cy="365125"/>
          </a:xfrm>
          <a:prstGeom prst="rect">
            <a:avLst/>
          </a:prstGeom>
        </p:spPr>
        <p:txBody>
          <a:bodyPr vert="horz" wrap="square" lIns="0" tIns="0" rIns="0" bIns="0" rtlCol="0" anchor="ctr">
            <a:spAutoFit/>
          </a:bodyPr>
          <a:lstStyle>
            <a:defPPr>
              <a:defRPr lang="zh-TW"/>
            </a:defPPr>
            <a:lvl1pPr marL="0" algn="l" defTabSz="914400" rtl="0" eaLnBrk="1" latinLnBrk="0" hangingPunct="1">
              <a:defRPr sz="1800" b="0" i="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2090"/>
              </a:lnSpc>
            </a:pPr>
            <a:r>
              <a:rPr lang="en-US" spc="-5"/>
              <a:t>April 12,</a:t>
            </a:r>
            <a:r>
              <a:rPr lang="en-US" spc="-90"/>
              <a:t> </a:t>
            </a:r>
            <a:r>
              <a:rPr lang="en-US" spc="-5"/>
              <a:t>2018</a:t>
            </a:r>
            <a:endParaRPr spc="-5" dirty="0"/>
          </a:p>
        </p:txBody>
      </p:sp>
      <p:sp>
        <p:nvSpPr>
          <p:cNvPr id="6" name="object 6"/>
          <p:cNvSpPr txBox="1"/>
          <p:nvPr/>
        </p:nvSpPr>
        <p:spPr>
          <a:xfrm>
            <a:off x="6629644" y="5550489"/>
            <a:ext cx="1117600" cy="269304"/>
          </a:xfrm>
          <a:prstGeom prst="rect">
            <a:avLst/>
          </a:prstGeom>
        </p:spPr>
        <p:txBody>
          <a:bodyPr vert="horz" wrap="square" lIns="0" tIns="0" rIns="0" bIns="0" rtlCol="0">
            <a:spAutoFit/>
          </a:bodyPr>
          <a:lstStyle/>
          <a:p>
            <a:pPr marL="12700">
              <a:lnSpc>
                <a:spcPts val="2090"/>
              </a:lnSpc>
            </a:pPr>
            <a:r>
              <a:rPr spc="-5" dirty="0">
                <a:solidFill>
                  <a:srgbClr val="FFFFFF"/>
                </a:solidFill>
                <a:latin typeface="Arial"/>
                <a:cs typeface="Arial"/>
              </a:rPr>
              <a:t>Lecture </a:t>
            </a:r>
            <a:r>
              <a:rPr dirty="0">
                <a:solidFill>
                  <a:srgbClr val="FFFFFF"/>
                </a:solidFill>
                <a:latin typeface="Arial"/>
                <a:cs typeface="Arial"/>
              </a:rPr>
              <a:t>2</a:t>
            </a:r>
            <a:r>
              <a:rPr spc="-90" dirty="0">
                <a:solidFill>
                  <a:srgbClr val="FFFFFF"/>
                </a:solidFill>
                <a:latin typeface="Arial"/>
                <a:cs typeface="Arial"/>
              </a:rPr>
              <a:t> </a:t>
            </a:r>
            <a:r>
              <a:rPr dirty="0">
                <a:solidFill>
                  <a:srgbClr val="FFFFFF"/>
                </a:solidFill>
                <a:latin typeface="Arial"/>
                <a:cs typeface="Arial"/>
              </a:rPr>
              <a:t>-</a:t>
            </a:r>
            <a:endParaRPr>
              <a:latin typeface="Arial"/>
              <a:cs typeface="Arial"/>
            </a:endParaRPr>
          </a:p>
        </p:txBody>
      </p:sp>
      <p:sp>
        <p:nvSpPr>
          <p:cNvPr id="7" name="object 7"/>
          <p:cNvSpPr txBox="1">
            <a:spLocks noGrp="1"/>
          </p:cNvSpPr>
          <p:nvPr>
            <p:ph type="sldNum" sz="quarter" idx="7"/>
          </p:nvPr>
        </p:nvSpPr>
        <p:spPr>
          <a:xfrm>
            <a:off x="6457950" y="6356351"/>
            <a:ext cx="2057400" cy="365125"/>
          </a:xfrm>
          <a:prstGeom prst="rect">
            <a:avLst/>
          </a:prstGeom>
        </p:spPr>
        <p:txBody>
          <a:bodyPr vert="horz" wrap="square" lIns="0" tIns="0" rIns="0" bIns="0" rtlCol="0" anchor="ctr">
            <a:spAutoFit/>
          </a:bodyPr>
          <a:lstStyle>
            <a:defPPr>
              <a:defRPr lang="zh-TW"/>
            </a:defPPr>
            <a:lvl1pPr marL="0" algn="r" defTabSz="914400" rtl="0" eaLnBrk="1" latinLnBrk="0" hangingPunct="1">
              <a:defRPr sz="1800" b="0" i="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2090"/>
              </a:lnSpc>
            </a:pPr>
            <a:r>
              <a:rPr lang="en-US" spc="-5"/>
              <a:t>Lecture </a:t>
            </a:r>
            <a:r>
              <a:rPr lang="en-US"/>
              <a:t>4 -</a:t>
            </a:r>
            <a:r>
              <a:rPr lang="en-US" spc="-215"/>
              <a:t> </a:t>
            </a:r>
            <a:fld id="{81D60167-4931-47E6-BA6A-407CBD079E47}" type="slidenum">
              <a:rPr smtClean="0"/>
              <a:pPr marL="12700">
                <a:lnSpc>
                  <a:spcPts val="2090"/>
                </a:lnSpc>
              </a:pPr>
              <a:t>21</a:t>
            </a:fld>
            <a:endParaRPr dirty="0"/>
          </a:p>
        </p:txBody>
      </p:sp>
      <p:sp>
        <p:nvSpPr>
          <p:cNvPr id="8" name="object 8"/>
          <p:cNvSpPr txBox="1">
            <a:spLocks noGrp="1"/>
          </p:cNvSpPr>
          <p:nvPr>
            <p:ph type="ftr" sz="quarter" idx="5"/>
          </p:nvPr>
        </p:nvSpPr>
        <p:spPr>
          <a:xfrm>
            <a:off x="3028950" y="6356351"/>
            <a:ext cx="3086100" cy="365125"/>
          </a:xfrm>
          <a:prstGeom prst="rect">
            <a:avLst/>
          </a:prstGeom>
        </p:spPr>
        <p:txBody>
          <a:bodyPr vert="horz" wrap="square" lIns="0" tIns="0" rIns="0" bIns="0" rtlCol="0" anchor="ctr">
            <a:spAutoFit/>
          </a:bodyPr>
          <a:lstStyle>
            <a:defPPr>
              <a:defRPr lang="zh-TW"/>
            </a:defPPr>
            <a:lvl1pPr marL="0" algn="ctr" defTabSz="914400" rtl="0" eaLnBrk="1" latinLnBrk="0" hangingPunct="1">
              <a:defRPr sz="1800" b="0" i="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2090"/>
              </a:lnSpc>
            </a:pPr>
            <a:r>
              <a:rPr lang="en-US" spc="-5"/>
              <a:t>Fei-Fei Li </a:t>
            </a:r>
            <a:r>
              <a:rPr lang="en-US"/>
              <a:t>&amp; Justin Johnson &amp; </a:t>
            </a:r>
            <a:r>
              <a:rPr lang="en-US" spc="-5"/>
              <a:t>Serena</a:t>
            </a:r>
            <a:r>
              <a:rPr lang="en-US" spc="-125"/>
              <a:t> </a:t>
            </a:r>
            <a:r>
              <a:rPr lang="en-US" spc="-5"/>
              <a:t>Yeung</a:t>
            </a:r>
            <a:endParaRPr spc="-5" dirty="0"/>
          </a:p>
        </p:txBody>
      </p:sp>
    </p:spTree>
    <p:extLst>
      <p:ext uri="{BB962C8B-B14F-4D97-AF65-F5344CB8AC3E}">
        <p14:creationId xmlns:p14="http://schemas.microsoft.com/office/powerpoint/2010/main" val="1468090885"/>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150464"/>
            <a:ext cx="8229600" cy="1143000"/>
          </a:xfrm>
        </p:spPr>
        <p:txBody>
          <a:bodyPr>
            <a:normAutofit fontScale="90000"/>
          </a:bodyPr>
          <a:lstStyle/>
          <a:p>
            <a:r>
              <a:rPr lang="en-US" b="1" dirty="0"/>
              <a:t>CNN architectures and algorithms</a:t>
            </a:r>
            <a:br>
              <a:rPr lang="en-US" dirty="0"/>
            </a:br>
            <a:br>
              <a:rPr lang="en-US" dirty="0"/>
            </a:br>
            <a:br>
              <a:rPr lang="en-US" dirty="0"/>
            </a:br>
            <a:endParaRPr lang="en-US" dirty="0"/>
          </a:p>
        </p:txBody>
      </p:sp>
    </p:spTree>
    <p:extLst>
      <p:ext uri="{BB962C8B-B14F-4D97-AF65-F5344CB8AC3E}">
        <p14:creationId xmlns:p14="http://schemas.microsoft.com/office/powerpoint/2010/main" val="85898392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CNN architectures</a:t>
            </a:r>
          </a:p>
        </p:txBody>
      </p:sp>
      <p:sp>
        <p:nvSpPr>
          <p:cNvPr id="6" name="Content Placeholder 2"/>
          <p:cNvSpPr txBox="1">
            <a:spLocks/>
          </p:cNvSpPr>
          <p:nvPr/>
        </p:nvSpPr>
        <p:spPr>
          <a:xfrm>
            <a:off x="2110510" y="1517083"/>
            <a:ext cx="8100291" cy="4929475"/>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2800" kern="1200">
                <a:solidFill>
                  <a:schemeClr val="accent6">
                    <a:lumMod val="25000"/>
                  </a:schemeClr>
                </a:solidFill>
                <a:effectLst>
                  <a:glow rad="12700">
                    <a:schemeClr val="tx1">
                      <a:lumMod val="50000"/>
                      <a:lumOff val="50000"/>
                      <a:alpha val="50000"/>
                    </a:schemeClr>
                  </a:glow>
                </a:effectLst>
                <a:latin typeface="Calibri"/>
                <a:ea typeface="Heiti SC Light"/>
                <a:cs typeface="Calibri"/>
              </a:defRPr>
            </a:lvl1pPr>
            <a:lvl2pPr marL="742950" indent="-285750" algn="l" defTabSz="457200" rtl="0" eaLnBrk="1" latinLnBrk="0" hangingPunct="1">
              <a:spcBef>
                <a:spcPct val="20000"/>
              </a:spcBef>
              <a:buFont typeface="Arial"/>
              <a:buChar char="–"/>
              <a:defRPr sz="2400" kern="1200">
                <a:solidFill>
                  <a:schemeClr val="accent6">
                    <a:lumMod val="25000"/>
                  </a:schemeClr>
                </a:solidFill>
                <a:effectLst>
                  <a:glow rad="12700">
                    <a:schemeClr val="tx1">
                      <a:lumMod val="50000"/>
                      <a:lumOff val="50000"/>
                      <a:alpha val="50000"/>
                    </a:schemeClr>
                  </a:glow>
                </a:effectLst>
                <a:latin typeface="Calibri"/>
                <a:ea typeface="Heiti SC Light"/>
                <a:cs typeface="Calibri"/>
              </a:defRPr>
            </a:lvl2pPr>
            <a:lvl3pPr marL="1143000" indent="-228600" algn="l" defTabSz="457200" rtl="0" eaLnBrk="1" latinLnBrk="0" hangingPunct="1">
              <a:spcBef>
                <a:spcPct val="20000"/>
              </a:spcBef>
              <a:buFont typeface="Arial"/>
              <a:buChar char="•"/>
              <a:defRPr sz="2000" kern="1200">
                <a:solidFill>
                  <a:schemeClr val="accent6">
                    <a:lumMod val="25000"/>
                  </a:schemeClr>
                </a:solidFill>
                <a:effectLst>
                  <a:glow rad="12700">
                    <a:schemeClr val="tx1">
                      <a:lumMod val="50000"/>
                      <a:lumOff val="50000"/>
                      <a:alpha val="50000"/>
                    </a:schemeClr>
                  </a:glow>
                </a:effectLst>
                <a:latin typeface="Calibri"/>
                <a:ea typeface="Heiti SC Light"/>
                <a:cs typeface="Calibri"/>
              </a:defRPr>
            </a:lvl3pPr>
            <a:lvl4pPr marL="1600200" indent="-228600" algn="l" defTabSz="457200" rtl="0" eaLnBrk="1" latinLnBrk="0" hangingPunct="1">
              <a:spcBef>
                <a:spcPct val="20000"/>
              </a:spcBef>
              <a:buFont typeface="Arial"/>
              <a:buChar char="–"/>
              <a:defRPr sz="1800" kern="1200">
                <a:solidFill>
                  <a:schemeClr val="accent6">
                    <a:lumMod val="25000"/>
                  </a:schemeClr>
                </a:solidFill>
                <a:effectLst>
                  <a:glow rad="12700">
                    <a:schemeClr val="tx1">
                      <a:lumMod val="50000"/>
                      <a:lumOff val="50000"/>
                      <a:alpha val="50000"/>
                    </a:schemeClr>
                  </a:glow>
                </a:effectLst>
                <a:latin typeface="Calibri"/>
                <a:ea typeface="Heiti SC Light"/>
                <a:cs typeface="Calibri"/>
              </a:defRPr>
            </a:lvl4pPr>
            <a:lvl5pPr marL="2057400" indent="-228600" algn="l" defTabSz="457200" rtl="0" eaLnBrk="1" latinLnBrk="0" hangingPunct="1">
              <a:spcBef>
                <a:spcPct val="20000"/>
              </a:spcBef>
              <a:buFont typeface="Arial"/>
              <a:buChar char="»"/>
              <a:defRPr sz="1800" kern="1200">
                <a:solidFill>
                  <a:schemeClr val="accent6">
                    <a:lumMod val="25000"/>
                  </a:schemeClr>
                </a:solidFill>
                <a:effectLst>
                  <a:glow rad="12700">
                    <a:schemeClr val="tx1">
                      <a:lumMod val="50000"/>
                      <a:lumOff val="50000"/>
                      <a:alpha val="50000"/>
                    </a:schemeClr>
                  </a:glow>
                </a:effectLst>
                <a:latin typeface="Calibri"/>
                <a:ea typeface="Heiti SC Light"/>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conventional linear structure, linear list of layers, feedforward</a:t>
            </a:r>
          </a:p>
          <a:p>
            <a:r>
              <a:rPr lang="en-US" dirty="0"/>
              <a:t>Generally a DAG, directed acyclic graph</a:t>
            </a:r>
          </a:p>
          <a:p>
            <a:r>
              <a:rPr lang="en-US" dirty="0" err="1"/>
              <a:t>ResNet</a:t>
            </a:r>
            <a:r>
              <a:rPr lang="en-US" dirty="0"/>
              <a:t> simply adds back</a:t>
            </a:r>
          </a:p>
          <a:p>
            <a:endParaRPr lang="en-US" dirty="0"/>
          </a:p>
          <a:p>
            <a:r>
              <a:rPr lang="en-US" dirty="0"/>
              <a:t>Different terminology: complex layer and simple layer</a:t>
            </a:r>
          </a:p>
          <a:p>
            <a:pPr lvl="1"/>
            <a:r>
              <a:rPr lang="en-US" dirty="0"/>
              <a:t>A complex (complete) convolutional layer, including different stages such as convolution per se,  batch normalization, nonlinearity, and pooling</a:t>
            </a:r>
          </a:p>
          <a:p>
            <a:pPr lvl="1"/>
            <a:r>
              <a:rPr lang="en-US" dirty="0"/>
              <a:t>Each stage is a layer, even there are no parameters</a:t>
            </a:r>
          </a:p>
          <a:p>
            <a:r>
              <a:rPr lang="en-US" dirty="0"/>
              <a:t>The traditional CNNs are just a few complex convolutional layers to extract features, then are followed by a </a:t>
            </a:r>
            <a:r>
              <a:rPr lang="en-US" dirty="0" err="1"/>
              <a:t>softmax</a:t>
            </a:r>
            <a:r>
              <a:rPr lang="en-US" dirty="0"/>
              <a:t> classification output layer</a:t>
            </a:r>
          </a:p>
          <a:p>
            <a:r>
              <a:rPr lang="en-US" dirty="0"/>
              <a:t>Convolutional networks output a high-dimensional, structured object, rather than just predicting a class label for a </a:t>
            </a:r>
            <a:r>
              <a:rPr lang="en-US" dirty="0" err="1"/>
              <a:t>classiciation</a:t>
            </a:r>
            <a:r>
              <a:rPr lang="en-US" dirty="0"/>
              <a:t> task or a real </a:t>
            </a:r>
            <a:r>
              <a:rPr lang="en-US" dirty="0" err="1"/>
              <a:t>valuefor</a:t>
            </a:r>
            <a:r>
              <a:rPr lang="en-US" dirty="0"/>
              <a:t> a regression task, it </a:t>
            </a:r>
            <a:r>
              <a:rPr lang="en-US" dirty="0" err="1"/>
              <a:t>it</a:t>
            </a:r>
            <a:r>
              <a:rPr lang="en-US" dirty="0"/>
              <a:t> an output tensor</a:t>
            </a:r>
          </a:p>
          <a:p>
            <a:pPr lvl="1"/>
            <a:r>
              <a:rPr lang="en-US" dirty="0" err="1"/>
              <a:t>S_i,j,k</a:t>
            </a:r>
            <a:r>
              <a:rPr lang="en-US" dirty="0"/>
              <a:t> is the probability that pixel </a:t>
            </a:r>
            <a:r>
              <a:rPr lang="en-US" dirty="0" err="1"/>
              <a:t>j,k</a:t>
            </a:r>
            <a:r>
              <a:rPr lang="en-US" dirty="0"/>
              <a:t> belongs to class I</a:t>
            </a:r>
          </a:p>
        </p:txBody>
      </p:sp>
    </p:spTree>
    <p:extLst>
      <p:ext uri="{BB962C8B-B14F-4D97-AF65-F5344CB8AC3E}">
        <p14:creationId xmlns:p14="http://schemas.microsoft.com/office/powerpoint/2010/main" val="905060865"/>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popular CNN </a:t>
            </a:r>
          </a:p>
        </p:txBody>
      </p:sp>
      <p:sp>
        <p:nvSpPr>
          <p:cNvPr id="5" name="Content Placeholder 2"/>
          <p:cNvSpPr txBox="1">
            <a:spLocks/>
          </p:cNvSpPr>
          <p:nvPr/>
        </p:nvSpPr>
        <p:spPr>
          <a:xfrm>
            <a:off x="1524001" y="2442352"/>
            <a:ext cx="3540143" cy="241538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accent6">
                    <a:lumMod val="25000"/>
                  </a:schemeClr>
                </a:solidFill>
                <a:effectLst>
                  <a:glow rad="12700">
                    <a:schemeClr val="tx1">
                      <a:lumMod val="50000"/>
                      <a:lumOff val="50000"/>
                      <a:alpha val="50000"/>
                    </a:schemeClr>
                  </a:glow>
                </a:effectLst>
                <a:latin typeface="Calibri"/>
                <a:ea typeface="Heiti SC Light"/>
                <a:cs typeface="Calibri"/>
              </a:defRPr>
            </a:lvl1pPr>
            <a:lvl2pPr marL="742950" indent="-285750" algn="l" defTabSz="457200" rtl="0" eaLnBrk="1" latinLnBrk="0" hangingPunct="1">
              <a:spcBef>
                <a:spcPct val="20000"/>
              </a:spcBef>
              <a:buFont typeface="Arial"/>
              <a:buChar char="–"/>
              <a:defRPr sz="2400" kern="1200">
                <a:solidFill>
                  <a:schemeClr val="accent6">
                    <a:lumMod val="25000"/>
                  </a:schemeClr>
                </a:solidFill>
                <a:effectLst>
                  <a:glow rad="12700">
                    <a:schemeClr val="tx1">
                      <a:lumMod val="50000"/>
                      <a:lumOff val="50000"/>
                      <a:alpha val="50000"/>
                    </a:schemeClr>
                  </a:glow>
                </a:effectLst>
                <a:latin typeface="Calibri"/>
                <a:ea typeface="Heiti SC Light"/>
                <a:cs typeface="Calibri"/>
              </a:defRPr>
            </a:lvl2pPr>
            <a:lvl3pPr marL="1143000" indent="-228600" algn="l" defTabSz="457200" rtl="0" eaLnBrk="1" latinLnBrk="0" hangingPunct="1">
              <a:spcBef>
                <a:spcPct val="20000"/>
              </a:spcBef>
              <a:buFont typeface="Arial"/>
              <a:buChar char="•"/>
              <a:defRPr sz="2000" kern="1200">
                <a:solidFill>
                  <a:schemeClr val="accent6">
                    <a:lumMod val="25000"/>
                  </a:schemeClr>
                </a:solidFill>
                <a:effectLst>
                  <a:glow rad="12700">
                    <a:schemeClr val="tx1">
                      <a:lumMod val="50000"/>
                      <a:lumOff val="50000"/>
                      <a:alpha val="50000"/>
                    </a:schemeClr>
                  </a:glow>
                </a:effectLst>
                <a:latin typeface="Calibri"/>
                <a:ea typeface="Heiti SC Light"/>
                <a:cs typeface="Calibri"/>
              </a:defRPr>
            </a:lvl3pPr>
            <a:lvl4pPr marL="1600200" indent="-228600" algn="l" defTabSz="457200" rtl="0" eaLnBrk="1" latinLnBrk="0" hangingPunct="1">
              <a:spcBef>
                <a:spcPct val="20000"/>
              </a:spcBef>
              <a:buFont typeface="Arial"/>
              <a:buChar char="–"/>
              <a:defRPr sz="1800" kern="1200">
                <a:solidFill>
                  <a:schemeClr val="accent6">
                    <a:lumMod val="25000"/>
                  </a:schemeClr>
                </a:solidFill>
                <a:effectLst>
                  <a:glow rad="12700">
                    <a:schemeClr val="tx1">
                      <a:lumMod val="50000"/>
                      <a:lumOff val="50000"/>
                      <a:alpha val="50000"/>
                    </a:schemeClr>
                  </a:glow>
                </a:effectLst>
                <a:latin typeface="Calibri"/>
                <a:ea typeface="Heiti SC Light"/>
                <a:cs typeface="Calibri"/>
              </a:defRPr>
            </a:lvl4pPr>
            <a:lvl5pPr marL="2057400" indent="-228600" algn="l" defTabSz="457200" rtl="0" eaLnBrk="1" latinLnBrk="0" hangingPunct="1">
              <a:spcBef>
                <a:spcPct val="20000"/>
              </a:spcBef>
              <a:buFont typeface="Arial"/>
              <a:buChar char="»"/>
              <a:defRPr sz="1800" kern="1200">
                <a:solidFill>
                  <a:schemeClr val="accent6">
                    <a:lumMod val="25000"/>
                  </a:schemeClr>
                </a:solidFill>
                <a:effectLst>
                  <a:glow rad="12700">
                    <a:schemeClr val="tx1">
                      <a:lumMod val="50000"/>
                      <a:lumOff val="50000"/>
                      <a:alpha val="50000"/>
                    </a:schemeClr>
                  </a:glow>
                </a:effectLst>
                <a:latin typeface="Calibri"/>
                <a:ea typeface="Heiti SC Light"/>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err="1"/>
              <a:t>LeNet</a:t>
            </a:r>
            <a:r>
              <a:rPr lang="en-US" dirty="0"/>
              <a:t>, 1998</a:t>
            </a:r>
          </a:p>
          <a:p>
            <a:r>
              <a:rPr lang="en-US" dirty="0" err="1"/>
              <a:t>AlexNet</a:t>
            </a:r>
            <a:r>
              <a:rPr lang="en-US" dirty="0"/>
              <a:t>, 2012</a:t>
            </a:r>
          </a:p>
          <a:p>
            <a:r>
              <a:rPr lang="en-US" dirty="0" err="1"/>
              <a:t>VGGNet</a:t>
            </a:r>
            <a:r>
              <a:rPr lang="en-US" dirty="0"/>
              <a:t>, 2014</a:t>
            </a:r>
          </a:p>
          <a:p>
            <a:r>
              <a:rPr lang="en-US" dirty="0" err="1"/>
              <a:t>ResNet</a:t>
            </a:r>
            <a:r>
              <a:rPr lang="en-US" dirty="0"/>
              <a:t>, 2015</a:t>
            </a:r>
          </a:p>
        </p:txBody>
      </p:sp>
      <p:pic>
        <p:nvPicPr>
          <p:cNvPr id="3" name="Picture 2"/>
          <p:cNvPicPr>
            <a:picLocks noChangeAspect="1"/>
          </p:cNvPicPr>
          <p:nvPr/>
        </p:nvPicPr>
        <p:blipFill>
          <a:blip r:embed="rId3"/>
          <a:stretch>
            <a:fillRect/>
          </a:stretch>
        </p:blipFill>
        <p:spPr>
          <a:xfrm>
            <a:off x="4451176" y="1953491"/>
            <a:ext cx="6011936" cy="3055791"/>
          </a:xfrm>
          <a:prstGeom prst="rect">
            <a:avLst/>
          </a:prstGeom>
        </p:spPr>
      </p:pic>
    </p:spTree>
    <p:extLst>
      <p:ext uri="{BB962C8B-B14F-4D97-AF65-F5344CB8AC3E}">
        <p14:creationId xmlns:p14="http://schemas.microsoft.com/office/powerpoint/2010/main" val="100697876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HK" dirty="0" err="1"/>
              <a:t>VGGNet</a:t>
            </a:r>
            <a:endParaRPr lang="en-US" dirty="0"/>
          </a:p>
        </p:txBody>
      </p:sp>
      <p:sp>
        <p:nvSpPr>
          <p:cNvPr id="7" name="Content Placeholder 5"/>
          <p:cNvSpPr>
            <a:spLocks noGrp="1"/>
          </p:cNvSpPr>
          <p:nvPr>
            <p:ph idx="1"/>
          </p:nvPr>
        </p:nvSpPr>
        <p:spPr>
          <a:xfrm>
            <a:off x="2092036" y="2099889"/>
            <a:ext cx="2723804" cy="3901902"/>
          </a:xfrm>
        </p:spPr>
        <p:txBody>
          <a:bodyPr/>
          <a:lstStyle/>
          <a:p>
            <a:r>
              <a:rPr lang="en-HK" dirty="0"/>
              <a:t>16 layers</a:t>
            </a:r>
          </a:p>
          <a:p>
            <a:r>
              <a:rPr lang="en-HK" dirty="0"/>
              <a:t>Only 3*3 convolutions</a:t>
            </a:r>
          </a:p>
          <a:p>
            <a:r>
              <a:rPr lang="en-HK" dirty="0"/>
              <a:t>138 million parameters</a:t>
            </a:r>
            <a:endParaRPr lang="en-US" dirty="0"/>
          </a:p>
        </p:txBody>
      </p:sp>
      <p:pic>
        <p:nvPicPr>
          <p:cNvPr id="4" name="Picture 3"/>
          <p:cNvPicPr>
            <a:picLocks noChangeAspect="1"/>
          </p:cNvPicPr>
          <p:nvPr/>
        </p:nvPicPr>
        <p:blipFill>
          <a:blip r:embed="rId2"/>
          <a:stretch>
            <a:fillRect/>
          </a:stretch>
        </p:blipFill>
        <p:spPr>
          <a:xfrm>
            <a:off x="5283028" y="2913712"/>
            <a:ext cx="2283391" cy="3524033"/>
          </a:xfrm>
          <a:prstGeom prst="rect">
            <a:avLst/>
          </a:prstGeom>
        </p:spPr>
      </p:pic>
      <p:pic>
        <p:nvPicPr>
          <p:cNvPr id="5" name="Picture 4"/>
          <p:cNvPicPr>
            <a:picLocks noChangeAspect="1"/>
          </p:cNvPicPr>
          <p:nvPr/>
        </p:nvPicPr>
        <p:blipFill>
          <a:blip r:embed="rId3"/>
          <a:stretch>
            <a:fillRect/>
          </a:stretch>
        </p:blipFill>
        <p:spPr>
          <a:xfrm>
            <a:off x="7777769" y="274638"/>
            <a:ext cx="2221680" cy="6163106"/>
          </a:xfrm>
          <a:prstGeom prst="rect">
            <a:avLst/>
          </a:prstGeom>
        </p:spPr>
      </p:pic>
    </p:spTree>
    <p:extLst>
      <p:ext uri="{BB962C8B-B14F-4D97-AF65-F5344CB8AC3E}">
        <p14:creationId xmlns:p14="http://schemas.microsoft.com/office/powerpoint/2010/main" val="99159158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ResNet</a:t>
            </a:r>
            <a:endParaRPr lang="en-US" dirty="0"/>
          </a:p>
        </p:txBody>
      </p:sp>
      <p:pic>
        <p:nvPicPr>
          <p:cNvPr id="5" name="Picture 4"/>
          <p:cNvPicPr>
            <a:picLocks noChangeAspect="1"/>
          </p:cNvPicPr>
          <p:nvPr/>
        </p:nvPicPr>
        <p:blipFill>
          <a:blip r:embed="rId2"/>
          <a:stretch>
            <a:fillRect/>
          </a:stretch>
        </p:blipFill>
        <p:spPr>
          <a:xfrm>
            <a:off x="3312280" y="1749641"/>
            <a:ext cx="3886200" cy="2324100"/>
          </a:xfrm>
          <a:prstGeom prst="rect">
            <a:avLst/>
          </a:prstGeom>
        </p:spPr>
      </p:pic>
      <p:sp>
        <p:nvSpPr>
          <p:cNvPr id="6" name="Content Placeholder 5"/>
          <p:cNvSpPr>
            <a:spLocks noGrp="1"/>
          </p:cNvSpPr>
          <p:nvPr>
            <p:ph idx="1"/>
          </p:nvPr>
        </p:nvSpPr>
        <p:spPr>
          <a:xfrm>
            <a:off x="3408219" y="4751965"/>
            <a:ext cx="4895273" cy="3477636"/>
          </a:xfrm>
        </p:spPr>
        <p:txBody>
          <a:bodyPr/>
          <a:lstStyle/>
          <a:p>
            <a:r>
              <a:rPr lang="en-HK" dirty="0"/>
              <a:t>152 layers</a:t>
            </a:r>
          </a:p>
          <a:p>
            <a:r>
              <a:rPr lang="en-HK" dirty="0"/>
              <a:t>ResNet50</a:t>
            </a:r>
            <a:endParaRPr lang="en-US" dirty="0"/>
          </a:p>
        </p:txBody>
      </p:sp>
      <p:pic>
        <p:nvPicPr>
          <p:cNvPr id="3" name="Picture 2"/>
          <p:cNvPicPr>
            <a:picLocks noChangeAspect="1"/>
          </p:cNvPicPr>
          <p:nvPr/>
        </p:nvPicPr>
        <p:blipFill>
          <a:blip r:embed="rId3"/>
          <a:stretch>
            <a:fillRect/>
          </a:stretch>
        </p:blipFill>
        <p:spPr>
          <a:xfrm>
            <a:off x="7821353" y="75134"/>
            <a:ext cx="1750977" cy="6679651"/>
          </a:xfrm>
          <a:prstGeom prst="rect">
            <a:avLst/>
          </a:prstGeom>
        </p:spPr>
      </p:pic>
    </p:spTree>
    <p:extLst>
      <p:ext uri="{BB962C8B-B14F-4D97-AF65-F5344CB8AC3E}">
        <p14:creationId xmlns:p14="http://schemas.microsoft.com/office/powerpoint/2010/main" val="75536037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Computational complexity</a:t>
            </a:r>
          </a:p>
        </p:txBody>
      </p:sp>
      <p:sp>
        <p:nvSpPr>
          <p:cNvPr id="3" name="Content Placeholder 2"/>
          <p:cNvSpPr>
            <a:spLocks noGrp="1"/>
          </p:cNvSpPr>
          <p:nvPr>
            <p:ph idx="1"/>
          </p:nvPr>
        </p:nvSpPr>
        <p:spPr>
          <a:xfrm>
            <a:off x="239349" y="216569"/>
            <a:ext cx="10096142" cy="3185953"/>
          </a:xfrm>
        </p:spPr>
        <p:txBody>
          <a:bodyPr>
            <a:normAutofit/>
          </a:bodyPr>
          <a:lstStyle/>
          <a:p>
            <a:pPr marL="0" indent="0">
              <a:buNone/>
            </a:pPr>
            <a:endParaRPr lang="en-US" dirty="0"/>
          </a:p>
          <a:p>
            <a:endParaRPr lang="en-US" dirty="0"/>
          </a:p>
          <a:p>
            <a:r>
              <a:rPr lang="en-US" dirty="0"/>
              <a:t>The memory bottleneck</a:t>
            </a:r>
          </a:p>
          <a:p>
            <a:r>
              <a:rPr lang="en-US" dirty="0"/>
              <a:t>GPU, a few GB</a:t>
            </a:r>
          </a:p>
        </p:txBody>
      </p:sp>
      <p:pic>
        <p:nvPicPr>
          <p:cNvPr id="4" name="Picture 3"/>
          <p:cNvPicPr>
            <a:picLocks noChangeAspect="1"/>
          </p:cNvPicPr>
          <p:nvPr/>
        </p:nvPicPr>
        <p:blipFill>
          <a:blip r:embed="rId2"/>
          <a:stretch>
            <a:fillRect/>
          </a:stretch>
        </p:blipFill>
        <p:spPr>
          <a:xfrm>
            <a:off x="1981201" y="2654043"/>
            <a:ext cx="7818967" cy="4025035"/>
          </a:xfrm>
          <a:prstGeom prst="rect">
            <a:avLst/>
          </a:prstGeom>
        </p:spPr>
      </p:pic>
    </p:spTree>
    <p:extLst>
      <p:ext uri="{BB962C8B-B14F-4D97-AF65-F5344CB8AC3E}">
        <p14:creationId xmlns:p14="http://schemas.microsoft.com/office/powerpoint/2010/main" val="376047200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5053BB-CD2A-E82B-A6C4-8F203748B3FD}"/>
              </a:ext>
            </a:extLst>
          </p:cNvPr>
          <p:cNvSpPr>
            <a:spLocks noGrp="1"/>
          </p:cNvSpPr>
          <p:nvPr>
            <p:ph type="ctrTitle"/>
          </p:nvPr>
        </p:nvSpPr>
        <p:spPr/>
        <p:txBody>
          <a:bodyPr/>
          <a:lstStyle/>
          <a:p>
            <a:r>
              <a:rPr lang="en-CY" dirty="0"/>
              <a:t>DEEP Convolutional Neural Networks</a:t>
            </a:r>
          </a:p>
        </p:txBody>
      </p:sp>
      <p:sp>
        <p:nvSpPr>
          <p:cNvPr id="5" name="Subtitle 4">
            <a:extLst>
              <a:ext uri="{FF2B5EF4-FFF2-40B4-BE49-F238E27FC236}">
                <a16:creationId xmlns:a16="http://schemas.microsoft.com/office/drawing/2014/main" id="{7E4269E5-3E04-4503-8EE2-E34D73D4EA40}"/>
              </a:ext>
            </a:extLst>
          </p:cNvPr>
          <p:cNvSpPr>
            <a:spLocks noGrp="1"/>
          </p:cNvSpPr>
          <p:nvPr>
            <p:ph type="subTitle" idx="1"/>
          </p:nvPr>
        </p:nvSpPr>
        <p:spPr/>
        <p:txBody>
          <a:bodyPr/>
          <a:lstStyle/>
          <a:p>
            <a:r>
              <a:rPr lang="en-CY" dirty="0"/>
              <a:t>Yeah, add more depth and more math!</a:t>
            </a:r>
          </a:p>
        </p:txBody>
      </p:sp>
    </p:spTree>
    <p:extLst>
      <p:ext uri="{BB962C8B-B14F-4D97-AF65-F5344CB8AC3E}">
        <p14:creationId xmlns:p14="http://schemas.microsoft.com/office/powerpoint/2010/main" val="2706551871"/>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3">
            <a:extLst>
              <a:ext uri="{FF2B5EF4-FFF2-40B4-BE49-F238E27FC236}">
                <a16:creationId xmlns:a16="http://schemas.microsoft.com/office/drawing/2014/main" id="{632D0804-7535-4B0B-A552-278D524D3535}"/>
              </a:ext>
            </a:extLst>
          </p:cNvPr>
          <p:cNvSpPr>
            <a:spLocks noGrp="1"/>
          </p:cNvSpPr>
          <p:nvPr>
            <p:ph type="sldNum" sz="quarter" idx="12"/>
          </p:nvPr>
        </p:nvSpPr>
        <p:spPr bwMode="auto">
          <a:xfrm>
            <a:off x="65532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5pPr>
            <a:lvl6pPr marL="2286000" algn="l" defTabSz="914400" rtl="0" eaLnBrk="1" latinLnBrk="0" hangingPunct="1">
              <a:defRPr sz="3600" kern="1200">
                <a:solidFill>
                  <a:schemeClr val="tx1"/>
                </a:solidFill>
                <a:latin typeface="Arial" panose="020B0604020202020204" pitchFamily="34" charset="0"/>
                <a:ea typeface="+mn-ea"/>
                <a:cs typeface="+mn-cs"/>
              </a:defRPr>
            </a:lvl6pPr>
            <a:lvl7pPr marL="2743200" algn="l" defTabSz="914400" rtl="0" eaLnBrk="1" latinLnBrk="0" hangingPunct="1">
              <a:defRPr sz="3600" kern="1200">
                <a:solidFill>
                  <a:schemeClr val="tx1"/>
                </a:solidFill>
                <a:latin typeface="Arial" panose="020B0604020202020204" pitchFamily="34" charset="0"/>
                <a:ea typeface="+mn-ea"/>
                <a:cs typeface="+mn-cs"/>
              </a:defRPr>
            </a:lvl7pPr>
            <a:lvl8pPr marL="3200400" algn="l" defTabSz="914400" rtl="0" eaLnBrk="1" latinLnBrk="0" hangingPunct="1">
              <a:defRPr sz="3600" kern="1200">
                <a:solidFill>
                  <a:schemeClr val="tx1"/>
                </a:solidFill>
                <a:latin typeface="Arial" panose="020B0604020202020204" pitchFamily="34" charset="0"/>
                <a:ea typeface="+mn-ea"/>
                <a:cs typeface="+mn-cs"/>
              </a:defRPr>
            </a:lvl8pPr>
            <a:lvl9pPr marL="3657600" algn="l" defTabSz="914400" rtl="0" eaLnBrk="1" latinLnBrk="0" hangingPunct="1">
              <a:defRPr sz="3600" kern="1200">
                <a:solidFill>
                  <a:schemeClr val="tx1"/>
                </a:solidFill>
                <a:latin typeface="Arial" panose="020B0604020202020204" pitchFamily="34" charset="0"/>
                <a:ea typeface="+mn-ea"/>
                <a:cs typeface="+mn-cs"/>
              </a:defRPr>
            </a:lvl9pPr>
          </a:lstStyle>
          <a:p>
            <a:pPr>
              <a:spcBef>
                <a:spcPct val="0"/>
              </a:spcBef>
              <a:buFontTx/>
              <a:buNone/>
              <a:defRPr/>
            </a:pPr>
            <a:fld id="{3588BF29-15F1-410B-85D9-2C308EBA9D94}" type="slidenum">
              <a:rPr lang="en-US" smtClean="0"/>
              <a:pPr>
                <a:spcBef>
                  <a:spcPct val="0"/>
                </a:spcBef>
                <a:buFontTx/>
                <a:buNone/>
                <a:defRPr/>
              </a:pPr>
              <a:t>217</a:t>
            </a:fld>
            <a:endParaRPr lang="en-US" altLang="en-US" sz="1400"/>
          </a:p>
        </p:txBody>
      </p:sp>
      <p:sp>
        <p:nvSpPr>
          <p:cNvPr id="45059" name="Text Box 2">
            <a:extLst>
              <a:ext uri="{FF2B5EF4-FFF2-40B4-BE49-F238E27FC236}">
                <a16:creationId xmlns:a16="http://schemas.microsoft.com/office/drawing/2014/main" id="{4A698867-52F6-4138-A21C-85C6C3123E7A}"/>
              </a:ext>
            </a:extLst>
          </p:cNvPr>
          <p:cNvSpPr txBox="1">
            <a:spLocks noChangeArrowheads="1"/>
          </p:cNvSpPr>
          <p:nvPr/>
        </p:nvSpPr>
        <p:spPr bwMode="auto">
          <a:xfrm>
            <a:off x="1965326" y="396876"/>
            <a:ext cx="635795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a:solidFill>
                  <a:srgbClr val="CC0000"/>
                </a:solidFill>
                <a:latin typeface="Calibri" panose="020F0502020204030204" pitchFamily="34" charset="0"/>
                <a:cs typeface="Calibri" panose="020F0502020204030204" pitchFamily="34" charset="0"/>
              </a:rPr>
              <a:t>Deep Convolutional Neural Networks</a:t>
            </a:r>
          </a:p>
        </p:txBody>
      </p:sp>
      <p:sp>
        <p:nvSpPr>
          <p:cNvPr id="45060" name="Line 3">
            <a:extLst>
              <a:ext uri="{FF2B5EF4-FFF2-40B4-BE49-F238E27FC236}">
                <a16:creationId xmlns:a16="http://schemas.microsoft.com/office/drawing/2014/main" id="{D379C999-D135-42A2-A7F3-C946E9F75DCC}"/>
              </a:ext>
            </a:extLst>
          </p:cNvPr>
          <p:cNvSpPr>
            <a:spLocks noChangeShapeType="1"/>
          </p:cNvSpPr>
          <p:nvPr/>
        </p:nvSpPr>
        <p:spPr bwMode="auto">
          <a:xfrm>
            <a:off x="1905000" y="1143000"/>
            <a:ext cx="83058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61" name="Text Box 4">
            <a:extLst>
              <a:ext uri="{FF2B5EF4-FFF2-40B4-BE49-F238E27FC236}">
                <a16:creationId xmlns:a16="http://schemas.microsoft.com/office/drawing/2014/main" id="{78182A38-C278-44C4-B4A5-05D88A4E94AD}"/>
              </a:ext>
            </a:extLst>
          </p:cNvPr>
          <p:cNvSpPr txBox="1">
            <a:spLocks noChangeArrowheads="1"/>
          </p:cNvSpPr>
          <p:nvPr/>
        </p:nvSpPr>
        <p:spPr bwMode="auto">
          <a:xfrm>
            <a:off x="1782451" y="1406972"/>
            <a:ext cx="86664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Clr>
                <a:srgbClr val="CC0000"/>
              </a:buClr>
              <a:buFontTx/>
              <a:buNone/>
            </a:pPr>
            <a:r>
              <a:rPr lang="en-US" altLang="en-US" sz="2400">
                <a:latin typeface="Calibri" panose="020F0502020204030204" pitchFamily="34" charset="0"/>
                <a:cs typeface="Calibri" panose="020F0502020204030204" pitchFamily="34" charset="0"/>
              </a:rPr>
              <a:t>Three Major Changes: local receptive fields, pooling, shared weights</a:t>
            </a:r>
          </a:p>
        </p:txBody>
      </p:sp>
      <p:pic>
        <p:nvPicPr>
          <p:cNvPr id="45062" name="Picture 2" descr="http://neuralnetworksanddeeplearning.com/images/tikz44.png">
            <a:extLst>
              <a:ext uri="{FF2B5EF4-FFF2-40B4-BE49-F238E27FC236}">
                <a16:creationId xmlns:a16="http://schemas.microsoft.com/office/drawing/2014/main" id="{39796158-9653-4708-954A-32A1E4DE99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6450" y="2393950"/>
            <a:ext cx="3867150"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4" descr="http://neuralnetworksanddeeplearning.com/images/tikz45.png">
            <a:extLst>
              <a:ext uri="{FF2B5EF4-FFF2-40B4-BE49-F238E27FC236}">
                <a16:creationId xmlns:a16="http://schemas.microsoft.com/office/drawing/2014/main" id="{073A3A8E-8135-4FAE-B255-5B257405A5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6450" y="4689476"/>
            <a:ext cx="39243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4" name="Text Box 4">
            <a:extLst>
              <a:ext uri="{FF2B5EF4-FFF2-40B4-BE49-F238E27FC236}">
                <a16:creationId xmlns:a16="http://schemas.microsoft.com/office/drawing/2014/main" id="{716D2455-3E28-400D-90CD-90E1099C1EEB}"/>
              </a:ext>
            </a:extLst>
          </p:cNvPr>
          <p:cNvSpPr txBox="1">
            <a:spLocks noChangeArrowheads="1"/>
          </p:cNvSpPr>
          <p:nvPr/>
        </p:nvSpPr>
        <p:spPr bwMode="auto">
          <a:xfrm>
            <a:off x="6248401" y="2190751"/>
            <a:ext cx="393255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Clr>
                <a:srgbClr val="CC0000"/>
              </a:buClr>
              <a:buFontTx/>
              <a:buNone/>
            </a:pPr>
            <a:r>
              <a:rPr lang="en-US" altLang="en-US" sz="2000">
                <a:latin typeface="Calibri" panose="020F0502020204030204" pitchFamily="34" charset="0"/>
                <a:cs typeface="Calibri" panose="020F0502020204030204" pitchFamily="34" charset="0"/>
              </a:rPr>
              <a:t>Each neuron only sees a “local</a:t>
            </a:r>
          </a:p>
          <a:p>
            <a:pPr eaLnBrk="1" hangingPunct="1">
              <a:spcBef>
                <a:spcPct val="0"/>
              </a:spcBef>
              <a:buClr>
                <a:srgbClr val="CC0000"/>
              </a:buClr>
              <a:buFontTx/>
              <a:buNone/>
            </a:pPr>
            <a:r>
              <a:rPr lang="en-US" altLang="en-US" sz="2000">
                <a:latin typeface="Calibri" panose="020F0502020204030204" pitchFamily="34" charset="0"/>
                <a:cs typeface="Calibri" panose="020F0502020204030204" pitchFamily="34" charset="0"/>
              </a:rPr>
              <a:t>receptive field” (5x5 grid of neurons</a:t>
            </a:r>
          </a:p>
          <a:p>
            <a:pPr eaLnBrk="1" hangingPunct="1">
              <a:spcBef>
                <a:spcPct val="0"/>
              </a:spcBef>
              <a:buClr>
                <a:srgbClr val="CC0000"/>
              </a:buClr>
              <a:buFontTx/>
              <a:buNone/>
            </a:pPr>
            <a:r>
              <a:rPr lang="en-US" altLang="en-US" sz="2000">
                <a:latin typeface="Calibri" panose="020F0502020204030204" pitchFamily="34" charset="0"/>
                <a:cs typeface="Calibri" panose="020F0502020204030204" pitchFamily="34" charset="0"/>
              </a:rPr>
              <a:t>in this example).</a:t>
            </a:r>
          </a:p>
        </p:txBody>
      </p:sp>
      <p:sp>
        <p:nvSpPr>
          <p:cNvPr id="45065" name="Text Box 4">
            <a:extLst>
              <a:ext uri="{FF2B5EF4-FFF2-40B4-BE49-F238E27FC236}">
                <a16:creationId xmlns:a16="http://schemas.microsoft.com/office/drawing/2014/main" id="{95088870-FF99-4545-821C-D56EC927D129}"/>
              </a:ext>
            </a:extLst>
          </p:cNvPr>
          <p:cNvSpPr txBox="1">
            <a:spLocks noChangeArrowheads="1"/>
          </p:cNvSpPr>
          <p:nvPr/>
        </p:nvSpPr>
        <p:spPr bwMode="auto">
          <a:xfrm>
            <a:off x="6248401" y="3389313"/>
            <a:ext cx="3890937"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Clr>
                <a:srgbClr val="CC0000"/>
              </a:buClr>
              <a:buFontTx/>
              <a:buNone/>
            </a:pPr>
            <a:r>
              <a:rPr lang="en-US" altLang="en-US" sz="2000" dirty="0">
                <a:latin typeface="Calibri" panose="020F0502020204030204" pitchFamily="34" charset="0"/>
                <a:cs typeface="Calibri" panose="020F0502020204030204" pitchFamily="34" charset="0"/>
              </a:rPr>
              <a:t>All the neurons use the same set</a:t>
            </a:r>
          </a:p>
          <a:p>
            <a:pPr eaLnBrk="1" hangingPunct="1">
              <a:spcBef>
                <a:spcPct val="0"/>
              </a:spcBef>
              <a:buClr>
                <a:srgbClr val="CC0000"/>
              </a:buClr>
              <a:buFontTx/>
              <a:buNone/>
            </a:pPr>
            <a:r>
              <a:rPr lang="en-US" altLang="en-US" sz="2000" dirty="0">
                <a:latin typeface="Calibri" panose="020F0502020204030204" pitchFamily="34" charset="0"/>
                <a:cs typeface="Calibri" panose="020F0502020204030204" pitchFamily="34" charset="0"/>
              </a:rPr>
              <a:t>of weights for their local receptive</a:t>
            </a:r>
          </a:p>
          <a:p>
            <a:pPr eaLnBrk="1" hangingPunct="1">
              <a:spcBef>
                <a:spcPct val="0"/>
              </a:spcBef>
              <a:buClr>
                <a:srgbClr val="CC0000"/>
              </a:buClr>
              <a:buFontTx/>
              <a:buNone/>
            </a:pPr>
            <a:r>
              <a:rPr lang="en-US" altLang="en-US" sz="2000" dirty="0">
                <a:latin typeface="Calibri" panose="020F0502020204030204" pitchFamily="34" charset="0"/>
                <a:cs typeface="Calibri" panose="020F0502020204030204" pitchFamily="34" charset="0"/>
              </a:rPr>
              <a:t>field, i.e., they are all looking for</a:t>
            </a:r>
          </a:p>
          <a:p>
            <a:pPr eaLnBrk="1" hangingPunct="1">
              <a:spcBef>
                <a:spcPct val="0"/>
              </a:spcBef>
              <a:buClr>
                <a:srgbClr val="CC0000"/>
              </a:buClr>
              <a:buFontTx/>
              <a:buNone/>
            </a:pPr>
            <a:r>
              <a:rPr lang="en-US" altLang="en-US" sz="2000" dirty="0">
                <a:latin typeface="Calibri" panose="020F0502020204030204" pitchFamily="34" charset="0"/>
                <a:cs typeface="Calibri" panose="020F0502020204030204" pitchFamily="34" charset="0"/>
              </a:rPr>
              <a:t>the same pattern in different parts</a:t>
            </a:r>
          </a:p>
          <a:p>
            <a:pPr eaLnBrk="1" hangingPunct="1">
              <a:spcBef>
                <a:spcPct val="0"/>
              </a:spcBef>
              <a:buClr>
                <a:srgbClr val="CC0000"/>
              </a:buClr>
              <a:buFontTx/>
              <a:buNone/>
            </a:pPr>
            <a:r>
              <a:rPr lang="en-US" altLang="en-US" sz="2000" dirty="0">
                <a:latin typeface="Calibri" panose="020F0502020204030204" pitchFamily="34" charset="0"/>
                <a:cs typeface="Calibri" panose="020F0502020204030204" pitchFamily="34" charset="0"/>
              </a:rPr>
              <a:t>of the image.</a:t>
            </a:r>
          </a:p>
          <a:p>
            <a:pPr eaLnBrk="1" hangingPunct="1">
              <a:spcBef>
                <a:spcPct val="0"/>
              </a:spcBef>
              <a:buClr>
                <a:srgbClr val="CC0000"/>
              </a:buClr>
              <a:buFontTx/>
              <a:buNone/>
            </a:pPr>
            <a:endParaRPr lang="en-US" altLang="en-US" sz="2000" dirty="0">
              <a:latin typeface="Calibri" panose="020F0502020204030204" pitchFamily="34" charset="0"/>
              <a:cs typeface="Calibri" panose="020F0502020204030204" pitchFamily="34" charset="0"/>
            </a:endParaRPr>
          </a:p>
          <a:p>
            <a:pPr eaLnBrk="1" hangingPunct="1">
              <a:spcBef>
                <a:spcPct val="0"/>
              </a:spcBef>
              <a:buClr>
                <a:srgbClr val="CC0000"/>
              </a:buClr>
              <a:buFontTx/>
              <a:buNone/>
            </a:pPr>
            <a:r>
              <a:rPr lang="en-US" altLang="en-US" sz="2000" dirty="0">
                <a:latin typeface="Calibri" panose="020F0502020204030204" pitchFamily="34" charset="0"/>
                <a:cs typeface="Calibri" panose="020F0502020204030204" pitchFamily="34" charset="0"/>
              </a:rPr>
              <a:t>What we’ve shown here is 1 “filter”</a:t>
            </a:r>
          </a:p>
          <a:p>
            <a:pPr eaLnBrk="1" hangingPunct="1">
              <a:spcBef>
                <a:spcPct val="0"/>
              </a:spcBef>
              <a:buClr>
                <a:srgbClr val="CC0000"/>
              </a:buClr>
              <a:buFontTx/>
              <a:buNone/>
            </a:pPr>
            <a:r>
              <a:rPr lang="en-US" altLang="en-US" sz="2000" dirty="0">
                <a:latin typeface="Calibri" panose="020F0502020204030204" pitchFamily="34" charset="0"/>
                <a:cs typeface="Calibri" panose="020F0502020204030204" pitchFamily="34" charset="0"/>
              </a:rPr>
              <a:t>or 1 “feature map”.</a:t>
            </a:r>
          </a:p>
          <a:p>
            <a:pPr eaLnBrk="1" hangingPunct="1">
              <a:spcBef>
                <a:spcPct val="0"/>
              </a:spcBef>
              <a:buClr>
                <a:srgbClr val="CC0000"/>
              </a:buClr>
              <a:buFontTx/>
              <a:buNone/>
            </a:pPr>
            <a:endParaRPr lang="en-US" altLang="en-US" sz="2000" dirty="0">
              <a:latin typeface="Calibri" panose="020F0502020204030204" pitchFamily="34" charset="0"/>
              <a:cs typeface="Calibri" panose="020F0502020204030204" pitchFamily="34" charset="0"/>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3">
            <a:extLst>
              <a:ext uri="{FF2B5EF4-FFF2-40B4-BE49-F238E27FC236}">
                <a16:creationId xmlns:a16="http://schemas.microsoft.com/office/drawing/2014/main" id="{632D0804-7535-4B0B-A552-278D524D3535}"/>
              </a:ext>
            </a:extLst>
          </p:cNvPr>
          <p:cNvSpPr>
            <a:spLocks noGrp="1"/>
          </p:cNvSpPr>
          <p:nvPr>
            <p:ph type="sldNum" sz="quarter" idx="12"/>
          </p:nvPr>
        </p:nvSpPr>
        <p:spPr bwMode="auto">
          <a:xfrm>
            <a:off x="65532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5pPr>
            <a:lvl6pPr marL="2286000" algn="l" defTabSz="914400" rtl="0" eaLnBrk="1" latinLnBrk="0" hangingPunct="1">
              <a:defRPr sz="3600" kern="1200">
                <a:solidFill>
                  <a:schemeClr val="tx1"/>
                </a:solidFill>
                <a:latin typeface="Arial" panose="020B0604020202020204" pitchFamily="34" charset="0"/>
                <a:ea typeface="+mn-ea"/>
                <a:cs typeface="+mn-cs"/>
              </a:defRPr>
            </a:lvl6pPr>
            <a:lvl7pPr marL="2743200" algn="l" defTabSz="914400" rtl="0" eaLnBrk="1" latinLnBrk="0" hangingPunct="1">
              <a:defRPr sz="3600" kern="1200">
                <a:solidFill>
                  <a:schemeClr val="tx1"/>
                </a:solidFill>
                <a:latin typeface="Arial" panose="020B0604020202020204" pitchFamily="34" charset="0"/>
                <a:ea typeface="+mn-ea"/>
                <a:cs typeface="+mn-cs"/>
              </a:defRPr>
            </a:lvl7pPr>
            <a:lvl8pPr marL="3200400" algn="l" defTabSz="914400" rtl="0" eaLnBrk="1" latinLnBrk="0" hangingPunct="1">
              <a:defRPr sz="3600" kern="1200">
                <a:solidFill>
                  <a:schemeClr val="tx1"/>
                </a:solidFill>
                <a:latin typeface="Arial" panose="020B0604020202020204" pitchFamily="34" charset="0"/>
                <a:ea typeface="+mn-ea"/>
                <a:cs typeface="+mn-cs"/>
              </a:defRPr>
            </a:lvl8pPr>
            <a:lvl9pPr marL="3657600" algn="l" defTabSz="914400" rtl="0" eaLnBrk="1" latinLnBrk="0" hangingPunct="1">
              <a:defRPr sz="3600" kern="1200">
                <a:solidFill>
                  <a:schemeClr val="tx1"/>
                </a:solidFill>
                <a:latin typeface="Arial" panose="020B0604020202020204" pitchFamily="34" charset="0"/>
                <a:ea typeface="+mn-ea"/>
                <a:cs typeface="+mn-cs"/>
              </a:defRPr>
            </a:lvl9pPr>
          </a:lstStyle>
          <a:p>
            <a:pPr>
              <a:spcBef>
                <a:spcPct val="0"/>
              </a:spcBef>
              <a:buFontTx/>
              <a:buNone/>
              <a:defRPr/>
            </a:pPr>
            <a:fld id="{3588BF29-15F1-410B-85D9-2C308EBA9D94}" type="slidenum">
              <a:rPr lang="en-US" smtClean="0"/>
              <a:pPr>
                <a:spcBef>
                  <a:spcPct val="0"/>
                </a:spcBef>
                <a:buFontTx/>
                <a:buNone/>
                <a:defRPr/>
              </a:pPr>
              <a:t>218</a:t>
            </a:fld>
            <a:endParaRPr lang="en-US" altLang="en-US" sz="1400"/>
          </a:p>
        </p:txBody>
      </p:sp>
      <p:sp>
        <p:nvSpPr>
          <p:cNvPr id="45059" name="Text Box 2">
            <a:extLst>
              <a:ext uri="{FF2B5EF4-FFF2-40B4-BE49-F238E27FC236}">
                <a16:creationId xmlns:a16="http://schemas.microsoft.com/office/drawing/2014/main" id="{4A698867-52F6-4138-A21C-85C6C3123E7A}"/>
              </a:ext>
            </a:extLst>
          </p:cNvPr>
          <p:cNvSpPr txBox="1">
            <a:spLocks noChangeArrowheads="1"/>
          </p:cNvSpPr>
          <p:nvPr/>
        </p:nvSpPr>
        <p:spPr bwMode="auto">
          <a:xfrm>
            <a:off x="1965326" y="396876"/>
            <a:ext cx="635795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a:solidFill>
                  <a:srgbClr val="CC0000"/>
                </a:solidFill>
                <a:latin typeface="Calibri" panose="020F0502020204030204" pitchFamily="34" charset="0"/>
                <a:cs typeface="Calibri" panose="020F0502020204030204" pitchFamily="34" charset="0"/>
              </a:rPr>
              <a:t>Deep Convolutional Neural Networks</a:t>
            </a:r>
          </a:p>
        </p:txBody>
      </p:sp>
      <p:sp>
        <p:nvSpPr>
          <p:cNvPr id="45060" name="Line 3">
            <a:extLst>
              <a:ext uri="{FF2B5EF4-FFF2-40B4-BE49-F238E27FC236}">
                <a16:creationId xmlns:a16="http://schemas.microsoft.com/office/drawing/2014/main" id="{D379C999-D135-42A2-A7F3-C946E9F75DCC}"/>
              </a:ext>
            </a:extLst>
          </p:cNvPr>
          <p:cNvSpPr>
            <a:spLocks noChangeShapeType="1"/>
          </p:cNvSpPr>
          <p:nvPr/>
        </p:nvSpPr>
        <p:spPr bwMode="auto">
          <a:xfrm>
            <a:off x="1905000" y="1143000"/>
            <a:ext cx="83058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61" name="Text Box 4">
            <a:extLst>
              <a:ext uri="{FF2B5EF4-FFF2-40B4-BE49-F238E27FC236}">
                <a16:creationId xmlns:a16="http://schemas.microsoft.com/office/drawing/2014/main" id="{78182A38-C278-44C4-B4A5-05D88A4E94AD}"/>
              </a:ext>
            </a:extLst>
          </p:cNvPr>
          <p:cNvSpPr txBox="1">
            <a:spLocks noChangeArrowheads="1"/>
          </p:cNvSpPr>
          <p:nvPr/>
        </p:nvSpPr>
        <p:spPr bwMode="auto">
          <a:xfrm>
            <a:off x="1782451" y="1406972"/>
            <a:ext cx="86664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Clr>
                <a:srgbClr val="CC0000"/>
              </a:buClr>
              <a:buFontTx/>
              <a:buNone/>
            </a:pPr>
            <a:r>
              <a:rPr lang="en-US" altLang="en-US" sz="2400">
                <a:latin typeface="Calibri" panose="020F0502020204030204" pitchFamily="34" charset="0"/>
                <a:cs typeface="Calibri" panose="020F0502020204030204" pitchFamily="34" charset="0"/>
              </a:rPr>
              <a:t>Three Major Changes: local receptive fields, pooling, shared weights</a:t>
            </a:r>
          </a:p>
        </p:txBody>
      </p:sp>
      <p:pic>
        <p:nvPicPr>
          <p:cNvPr id="45062" name="Picture 2" descr="http://neuralnetworksanddeeplearning.com/images/tikz44.png">
            <a:extLst>
              <a:ext uri="{FF2B5EF4-FFF2-40B4-BE49-F238E27FC236}">
                <a16:creationId xmlns:a16="http://schemas.microsoft.com/office/drawing/2014/main" id="{39796158-9653-4708-954A-32A1E4DE99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6450" y="2393950"/>
            <a:ext cx="3867150"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4" descr="http://neuralnetworksanddeeplearning.com/images/tikz45.png">
            <a:extLst>
              <a:ext uri="{FF2B5EF4-FFF2-40B4-BE49-F238E27FC236}">
                <a16:creationId xmlns:a16="http://schemas.microsoft.com/office/drawing/2014/main" id="{073A3A8E-8135-4FAE-B255-5B257405A5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6450" y="4689476"/>
            <a:ext cx="39243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A7ED18BC-C0E8-49A7-BAE8-A43235D5049B}"/>
              </a:ext>
            </a:extLst>
          </p:cNvPr>
          <p:cNvSpPr txBox="1">
            <a:spLocks noChangeArrowheads="1"/>
          </p:cNvSpPr>
          <p:nvPr/>
        </p:nvSpPr>
        <p:spPr bwMode="auto">
          <a:xfrm>
            <a:off x="6218238" y="3206751"/>
            <a:ext cx="4267200" cy="3540125"/>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latin typeface="Calibri" panose="020F0502020204030204" pitchFamily="34" charset="0"/>
              </a:rPr>
              <a:t>To create a deep network, we’ll rely on three major changes.  The first is the use of a local receptive field.  The image here shows one layer or neurons with its inputs.  Instead of laying the neurons in a vertical line like we always do, we’ll lay them out as a 2D grid because each neuron (and input) essentially represents a pixel in an image.  Usually, a neuron receives all available inputs.  But here, a neuron can only see a small subset of the input, or a “local receptive field”.  In the top image, the first neuron only sees the top-left 5x5 corner of the image.  The second neuron sees a 5x5 grid that is shifted one place to the right.</a:t>
            </a:r>
          </a:p>
        </p:txBody>
      </p:sp>
    </p:spTree>
    <p:extLst>
      <p:ext uri="{BB962C8B-B14F-4D97-AF65-F5344CB8AC3E}">
        <p14:creationId xmlns:p14="http://schemas.microsoft.com/office/powerpoint/2010/main" val="1513890414"/>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3">
            <a:extLst>
              <a:ext uri="{FF2B5EF4-FFF2-40B4-BE49-F238E27FC236}">
                <a16:creationId xmlns:a16="http://schemas.microsoft.com/office/drawing/2014/main" id="{632D0804-7535-4B0B-A552-278D524D3535}"/>
              </a:ext>
            </a:extLst>
          </p:cNvPr>
          <p:cNvSpPr>
            <a:spLocks noGrp="1"/>
          </p:cNvSpPr>
          <p:nvPr>
            <p:ph type="sldNum" sz="quarter" idx="12"/>
          </p:nvPr>
        </p:nvSpPr>
        <p:spPr bwMode="auto">
          <a:xfrm>
            <a:off x="65532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5pPr>
            <a:lvl6pPr marL="2286000" algn="l" defTabSz="914400" rtl="0" eaLnBrk="1" latinLnBrk="0" hangingPunct="1">
              <a:defRPr sz="3600" kern="1200">
                <a:solidFill>
                  <a:schemeClr val="tx1"/>
                </a:solidFill>
                <a:latin typeface="Arial" panose="020B0604020202020204" pitchFamily="34" charset="0"/>
                <a:ea typeface="+mn-ea"/>
                <a:cs typeface="+mn-cs"/>
              </a:defRPr>
            </a:lvl6pPr>
            <a:lvl7pPr marL="2743200" algn="l" defTabSz="914400" rtl="0" eaLnBrk="1" latinLnBrk="0" hangingPunct="1">
              <a:defRPr sz="3600" kern="1200">
                <a:solidFill>
                  <a:schemeClr val="tx1"/>
                </a:solidFill>
                <a:latin typeface="Arial" panose="020B0604020202020204" pitchFamily="34" charset="0"/>
                <a:ea typeface="+mn-ea"/>
                <a:cs typeface="+mn-cs"/>
              </a:defRPr>
            </a:lvl7pPr>
            <a:lvl8pPr marL="3200400" algn="l" defTabSz="914400" rtl="0" eaLnBrk="1" latinLnBrk="0" hangingPunct="1">
              <a:defRPr sz="3600" kern="1200">
                <a:solidFill>
                  <a:schemeClr val="tx1"/>
                </a:solidFill>
                <a:latin typeface="Arial" panose="020B0604020202020204" pitchFamily="34" charset="0"/>
                <a:ea typeface="+mn-ea"/>
                <a:cs typeface="+mn-cs"/>
              </a:defRPr>
            </a:lvl8pPr>
            <a:lvl9pPr marL="3657600" algn="l" defTabSz="914400" rtl="0" eaLnBrk="1" latinLnBrk="0" hangingPunct="1">
              <a:defRPr sz="3600" kern="1200">
                <a:solidFill>
                  <a:schemeClr val="tx1"/>
                </a:solidFill>
                <a:latin typeface="Arial" panose="020B0604020202020204" pitchFamily="34" charset="0"/>
                <a:ea typeface="+mn-ea"/>
                <a:cs typeface="+mn-cs"/>
              </a:defRPr>
            </a:lvl9pPr>
          </a:lstStyle>
          <a:p>
            <a:pPr>
              <a:spcBef>
                <a:spcPct val="0"/>
              </a:spcBef>
              <a:buFontTx/>
              <a:buNone/>
              <a:defRPr/>
            </a:pPr>
            <a:fld id="{3588BF29-15F1-410B-85D9-2C308EBA9D94}" type="slidenum">
              <a:rPr lang="en-US" smtClean="0"/>
              <a:pPr>
                <a:spcBef>
                  <a:spcPct val="0"/>
                </a:spcBef>
                <a:buFontTx/>
                <a:buNone/>
                <a:defRPr/>
              </a:pPr>
              <a:t>219</a:t>
            </a:fld>
            <a:endParaRPr lang="en-US" altLang="en-US" sz="1400"/>
          </a:p>
        </p:txBody>
      </p:sp>
      <p:sp>
        <p:nvSpPr>
          <p:cNvPr id="45059" name="Text Box 2">
            <a:extLst>
              <a:ext uri="{FF2B5EF4-FFF2-40B4-BE49-F238E27FC236}">
                <a16:creationId xmlns:a16="http://schemas.microsoft.com/office/drawing/2014/main" id="{4A698867-52F6-4138-A21C-85C6C3123E7A}"/>
              </a:ext>
            </a:extLst>
          </p:cNvPr>
          <p:cNvSpPr txBox="1">
            <a:spLocks noChangeArrowheads="1"/>
          </p:cNvSpPr>
          <p:nvPr/>
        </p:nvSpPr>
        <p:spPr bwMode="auto">
          <a:xfrm>
            <a:off x="1965326" y="396876"/>
            <a:ext cx="635795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a:solidFill>
                  <a:srgbClr val="CC0000"/>
                </a:solidFill>
                <a:latin typeface="Calibri" panose="020F0502020204030204" pitchFamily="34" charset="0"/>
                <a:cs typeface="Calibri" panose="020F0502020204030204" pitchFamily="34" charset="0"/>
              </a:rPr>
              <a:t>Deep Convolutional Neural Networks</a:t>
            </a:r>
          </a:p>
        </p:txBody>
      </p:sp>
      <p:sp>
        <p:nvSpPr>
          <p:cNvPr id="45060" name="Line 3">
            <a:extLst>
              <a:ext uri="{FF2B5EF4-FFF2-40B4-BE49-F238E27FC236}">
                <a16:creationId xmlns:a16="http://schemas.microsoft.com/office/drawing/2014/main" id="{D379C999-D135-42A2-A7F3-C946E9F75DCC}"/>
              </a:ext>
            </a:extLst>
          </p:cNvPr>
          <p:cNvSpPr>
            <a:spLocks noChangeShapeType="1"/>
          </p:cNvSpPr>
          <p:nvPr/>
        </p:nvSpPr>
        <p:spPr bwMode="auto">
          <a:xfrm>
            <a:off x="1905000" y="1143000"/>
            <a:ext cx="83058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61" name="Text Box 4">
            <a:extLst>
              <a:ext uri="{FF2B5EF4-FFF2-40B4-BE49-F238E27FC236}">
                <a16:creationId xmlns:a16="http://schemas.microsoft.com/office/drawing/2014/main" id="{78182A38-C278-44C4-B4A5-05D88A4E94AD}"/>
              </a:ext>
            </a:extLst>
          </p:cNvPr>
          <p:cNvSpPr txBox="1">
            <a:spLocks noChangeArrowheads="1"/>
          </p:cNvSpPr>
          <p:nvPr/>
        </p:nvSpPr>
        <p:spPr bwMode="auto">
          <a:xfrm>
            <a:off x="1782451" y="1406972"/>
            <a:ext cx="86664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Clr>
                <a:srgbClr val="CC0000"/>
              </a:buClr>
              <a:buFontTx/>
              <a:buNone/>
            </a:pPr>
            <a:r>
              <a:rPr lang="en-US" altLang="en-US" sz="2400">
                <a:latin typeface="Calibri" panose="020F0502020204030204" pitchFamily="34" charset="0"/>
                <a:cs typeface="Calibri" panose="020F0502020204030204" pitchFamily="34" charset="0"/>
              </a:rPr>
              <a:t>Three Major Changes: local receptive fields, pooling, shared weights</a:t>
            </a:r>
          </a:p>
        </p:txBody>
      </p:sp>
      <p:pic>
        <p:nvPicPr>
          <p:cNvPr id="45062" name="Picture 2" descr="http://neuralnetworksanddeeplearning.com/images/tikz44.png">
            <a:extLst>
              <a:ext uri="{FF2B5EF4-FFF2-40B4-BE49-F238E27FC236}">
                <a16:creationId xmlns:a16="http://schemas.microsoft.com/office/drawing/2014/main" id="{39796158-9653-4708-954A-32A1E4DE99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6450" y="2393950"/>
            <a:ext cx="3867150"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4" descr="http://neuralnetworksanddeeplearning.com/images/tikz45.png">
            <a:extLst>
              <a:ext uri="{FF2B5EF4-FFF2-40B4-BE49-F238E27FC236}">
                <a16:creationId xmlns:a16="http://schemas.microsoft.com/office/drawing/2014/main" id="{073A3A8E-8135-4FAE-B255-5B257405A5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6450" y="4689476"/>
            <a:ext cx="39243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9">
            <a:extLst>
              <a:ext uri="{FF2B5EF4-FFF2-40B4-BE49-F238E27FC236}">
                <a16:creationId xmlns:a16="http://schemas.microsoft.com/office/drawing/2014/main" id="{8D917C77-315B-406E-B3AA-FB0DDC5224BC}"/>
              </a:ext>
            </a:extLst>
          </p:cNvPr>
          <p:cNvSpPr txBox="1">
            <a:spLocks noChangeArrowheads="1"/>
          </p:cNvSpPr>
          <p:nvPr/>
        </p:nvSpPr>
        <p:spPr bwMode="auto">
          <a:xfrm>
            <a:off x="6218238" y="3206751"/>
            <a:ext cx="4267200" cy="3292475"/>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dirty="0">
                <a:latin typeface="Calibri" panose="020F0502020204030204" pitchFamily="34" charset="0"/>
              </a:rPr>
              <a:t>So the first neuron is essentially looking for a pattern or feature in the top-left 5x5 corner of the image.  It combines the 25 inputs with 25 synaptic weights to determine its output.  Intuitively (and is done in many image processing apps), the weights look like the feature that you’re looking for.  For example, if you’re looking for a straight line, the weights in the middle columns will be +1 and -1.  The set of 5x5 weights (and the corresponding bias) is therefore referred to as a “filter”.  The resulting 24x24 image in this example indicates if you found the feature in different parts of the image.</a:t>
            </a:r>
          </a:p>
        </p:txBody>
      </p:sp>
    </p:spTree>
    <p:extLst>
      <p:ext uri="{BB962C8B-B14F-4D97-AF65-F5344CB8AC3E}">
        <p14:creationId xmlns:p14="http://schemas.microsoft.com/office/powerpoint/2010/main" val="2510645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08724" y="992250"/>
            <a:ext cx="8228330" cy="452120"/>
          </a:xfrm>
          <a:prstGeom prst="rect">
            <a:avLst/>
          </a:prstGeom>
        </p:spPr>
        <p:txBody>
          <a:bodyPr vert="horz" wrap="square" lIns="0" tIns="12700" rIns="0" bIns="0" rtlCol="0" anchor="ctr">
            <a:spAutoFit/>
          </a:bodyPr>
          <a:lstStyle/>
          <a:p>
            <a:pPr marL="12700">
              <a:spcBef>
                <a:spcPts val="100"/>
              </a:spcBef>
            </a:pPr>
            <a:r>
              <a:rPr sz="2800" spc="-5" dirty="0">
                <a:latin typeface="Arial"/>
                <a:cs typeface="Arial"/>
              </a:rPr>
              <a:t>Interpreting </a:t>
            </a:r>
            <a:r>
              <a:rPr sz="2800" dirty="0">
                <a:latin typeface="Arial"/>
                <a:cs typeface="Arial"/>
              </a:rPr>
              <a:t>a </a:t>
            </a:r>
            <a:r>
              <a:rPr sz="2800" spc="-5" dirty="0">
                <a:latin typeface="Arial"/>
                <a:cs typeface="Arial"/>
              </a:rPr>
              <a:t>Linear Classifier: </a:t>
            </a:r>
            <a:r>
              <a:rPr sz="2800" u="heavy" spc="-5" dirty="0">
                <a:uFill>
                  <a:solidFill>
                    <a:srgbClr val="000000"/>
                  </a:solidFill>
                </a:uFill>
                <a:latin typeface="Arial"/>
                <a:cs typeface="Arial"/>
              </a:rPr>
              <a:t>Geometric</a:t>
            </a:r>
            <a:r>
              <a:rPr sz="2800" u="heavy" spc="-100" dirty="0">
                <a:uFill>
                  <a:solidFill>
                    <a:srgbClr val="000000"/>
                  </a:solidFill>
                </a:uFill>
                <a:latin typeface="Arial"/>
                <a:cs typeface="Arial"/>
              </a:rPr>
              <a:t> </a:t>
            </a:r>
            <a:r>
              <a:rPr sz="2800" u="heavy" spc="-5" dirty="0">
                <a:uFill>
                  <a:solidFill>
                    <a:srgbClr val="000000"/>
                  </a:solidFill>
                </a:uFill>
                <a:latin typeface="Arial"/>
                <a:cs typeface="Arial"/>
              </a:rPr>
              <a:t>Viewpoint</a:t>
            </a:r>
            <a:endParaRPr sz="2800">
              <a:latin typeface="Arial"/>
              <a:cs typeface="Arial"/>
            </a:endParaRPr>
          </a:p>
        </p:txBody>
      </p:sp>
      <p:sp>
        <p:nvSpPr>
          <p:cNvPr id="3" name="object 3"/>
          <p:cNvSpPr/>
          <p:nvPr/>
        </p:nvSpPr>
        <p:spPr>
          <a:xfrm>
            <a:off x="2511072" y="1660650"/>
            <a:ext cx="4081566" cy="2994693"/>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6906887" y="1815210"/>
            <a:ext cx="3191510" cy="574040"/>
          </a:xfrm>
          <a:prstGeom prst="rect">
            <a:avLst/>
          </a:prstGeom>
        </p:spPr>
        <p:txBody>
          <a:bodyPr vert="horz" wrap="square" lIns="0" tIns="12700" rIns="0" bIns="0" rtlCol="0">
            <a:spAutoFit/>
          </a:bodyPr>
          <a:lstStyle/>
          <a:p>
            <a:pPr marL="12700">
              <a:spcBef>
                <a:spcPts val="100"/>
              </a:spcBef>
            </a:pPr>
            <a:r>
              <a:rPr sz="3600" spc="-10" dirty="0">
                <a:latin typeface="Arial"/>
                <a:cs typeface="Arial"/>
              </a:rPr>
              <a:t>f(x,W) </a:t>
            </a:r>
            <a:r>
              <a:rPr sz="3600" dirty="0">
                <a:latin typeface="Arial"/>
                <a:cs typeface="Arial"/>
              </a:rPr>
              <a:t>= </a:t>
            </a:r>
            <a:r>
              <a:rPr sz="3600" spc="-5" dirty="0">
                <a:latin typeface="Arial"/>
                <a:cs typeface="Arial"/>
              </a:rPr>
              <a:t>Wx </a:t>
            </a:r>
            <a:r>
              <a:rPr sz="3600" dirty="0">
                <a:latin typeface="Arial"/>
                <a:cs typeface="Arial"/>
              </a:rPr>
              <a:t>+</a:t>
            </a:r>
            <a:r>
              <a:rPr sz="3600" spc="-125" dirty="0">
                <a:latin typeface="Arial"/>
                <a:cs typeface="Arial"/>
              </a:rPr>
              <a:t> </a:t>
            </a:r>
            <a:r>
              <a:rPr sz="3600" dirty="0">
                <a:latin typeface="Arial"/>
                <a:cs typeface="Arial"/>
              </a:rPr>
              <a:t>b</a:t>
            </a:r>
            <a:endParaRPr sz="3600">
              <a:latin typeface="Arial"/>
              <a:cs typeface="Arial"/>
            </a:endParaRPr>
          </a:p>
        </p:txBody>
      </p:sp>
      <p:sp>
        <p:nvSpPr>
          <p:cNvPr id="5" name="object 5"/>
          <p:cNvSpPr/>
          <p:nvPr/>
        </p:nvSpPr>
        <p:spPr>
          <a:xfrm>
            <a:off x="7986562" y="2669923"/>
            <a:ext cx="1177422" cy="1152897"/>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7218889" y="3964877"/>
            <a:ext cx="2732405" cy="553100"/>
          </a:xfrm>
          <a:prstGeom prst="rect">
            <a:avLst/>
          </a:prstGeom>
        </p:spPr>
        <p:txBody>
          <a:bodyPr vert="horz" wrap="square" lIns="0" tIns="10795" rIns="0" bIns="0" rtlCol="0">
            <a:spAutoFit/>
          </a:bodyPr>
          <a:lstStyle/>
          <a:p>
            <a:pPr marL="12700" marR="5080">
              <a:lnSpc>
                <a:spcPct val="100699"/>
              </a:lnSpc>
              <a:spcBef>
                <a:spcPts val="85"/>
              </a:spcBef>
            </a:pPr>
            <a:r>
              <a:rPr spc="-5" dirty="0">
                <a:latin typeface="Arial"/>
                <a:cs typeface="Arial"/>
              </a:rPr>
              <a:t>Array of </a:t>
            </a:r>
            <a:r>
              <a:rPr b="1" spc="-5" dirty="0">
                <a:latin typeface="Arial"/>
                <a:cs typeface="Arial"/>
              </a:rPr>
              <a:t>32x32x3 </a:t>
            </a:r>
            <a:r>
              <a:rPr spc="-5" dirty="0">
                <a:latin typeface="Arial"/>
                <a:cs typeface="Arial"/>
              </a:rPr>
              <a:t>numbers  </a:t>
            </a:r>
            <a:r>
              <a:rPr dirty="0">
                <a:latin typeface="Arial"/>
                <a:cs typeface="Arial"/>
              </a:rPr>
              <a:t>(3072 </a:t>
            </a:r>
            <a:r>
              <a:rPr spc="-5" dirty="0">
                <a:latin typeface="Arial"/>
                <a:cs typeface="Arial"/>
              </a:rPr>
              <a:t>numbers</a:t>
            </a:r>
            <a:r>
              <a:rPr spc="-30" dirty="0">
                <a:latin typeface="Arial"/>
                <a:cs typeface="Arial"/>
              </a:rPr>
              <a:t> </a:t>
            </a:r>
            <a:r>
              <a:rPr spc="-5" dirty="0">
                <a:latin typeface="Arial"/>
                <a:cs typeface="Arial"/>
              </a:rPr>
              <a:t>total)</a:t>
            </a:r>
            <a:endParaRPr>
              <a:latin typeface="Arial"/>
              <a:cs typeface="Arial"/>
            </a:endParaRPr>
          </a:p>
        </p:txBody>
      </p:sp>
      <p:sp>
        <p:nvSpPr>
          <p:cNvPr id="7" name="object 7"/>
          <p:cNvSpPr/>
          <p:nvPr/>
        </p:nvSpPr>
        <p:spPr>
          <a:xfrm>
            <a:off x="1551074" y="3572471"/>
            <a:ext cx="1969896" cy="1558321"/>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4976669" y="4332242"/>
            <a:ext cx="840823" cy="798548"/>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5817491" y="1506148"/>
            <a:ext cx="775148" cy="798548"/>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2311675" y="1745373"/>
            <a:ext cx="801975" cy="798548"/>
          </a:xfrm>
          <a:prstGeom prst="rect">
            <a:avLst/>
          </a:prstGeom>
          <a:blipFill>
            <a:blip r:embed="rId7" cstate="print"/>
            <a:stretch>
              <a:fillRect/>
            </a:stretch>
          </a:blipFill>
        </p:spPr>
        <p:txBody>
          <a:bodyPr wrap="square" lIns="0" tIns="0" rIns="0" bIns="0" rtlCol="0"/>
          <a:lstStyle/>
          <a:p>
            <a:endParaRPr/>
          </a:p>
        </p:txBody>
      </p:sp>
      <p:sp>
        <p:nvSpPr>
          <p:cNvPr id="11" name="object 11"/>
          <p:cNvSpPr txBox="1"/>
          <p:nvPr/>
        </p:nvSpPr>
        <p:spPr>
          <a:xfrm>
            <a:off x="8914907" y="5200773"/>
            <a:ext cx="1664335" cy="105157"/>
          </a:xfrm>
          <a:prstGeom prst="rect">
            <a:avLst/>
          </a:prstGeom>
        </p:spPr>
        <p:txBody>
          <a:bodyPr vert="horz" wrap="square" lIns="0" tIns="12700" rIns="0" bIns="0" rtlCol="0">
            <a:spAutoFit/>
          </a:bodyPr>
          <a:lstStyle/>
          <a:p>
            <a:pPr marL="12700">
              <a:spcBef>
                <a:spcPts val="100"/>
              </a:spcBef>
            </a:pPr>
            <a:r>
              <a:rPr sz="600" u="sng" spc="-5" dirty="0">
                <a:solidFill>
                  <a:srgbClr val="0097A7"/>
                </a:solidFill>
                <a:uFill>
                  <a:solidFill>
                    <a:srgbClr val="0097A7"/>
                  </a:solidFill>
                </a:uFill>
                <a:latin typeface="Arial"/>
                <a:cs typeface="Arial"/>
                <a:hlinkClick r:id="rId8"/>
              </a:rPr>
              <a:t>Cat image</a:t>
            </a:r>
            <a:r>
              <a:rPr sz="600" spc="-5" dirty="0">
                <a:solidFill>
                  <a:srgbClr val="0097A7"/>
                </a:solidFill>
                <a:latin typeface="Arial"/>
                <a:cs typeface="Arial"/>
                <a:hlinkClick r:id="rId8"/>
              </a:rPr>
              <a:t> </a:t>
            </a:r>
            <a:r>
              <a:rPr sz="600" spc="-5" dirty="0">
                <a:latin typeface="Arial"/>
                <a:cs typeface="Arial"/>
              </a:rPr>
              <a:t>by </a:t>
            </a:r>
            <a:r>
              <a:rPr sz="600" u="sng" spc="-5" dirty="0">
                <a:solidFill>
                  <a:srgbClr val="0097A7"/>
                </a:solidFill>
                <a:uFill>
                  <a:solidFill>
                    <a:srgbClr val="0097A7"/>
                  </a:solidFill>
                </a:uFill>
                <a:latin typeface="Arial"/>
                <a:cs typeface="Arial"/>
                <a:hlinkClick r:id="rId9"/>
              </a:rPr>
              <a:t>Nikita</a:t>
            </a:r>
            <a:r>
              <a:rPr sz="600" spc="-5" dirty="0">
                <a:solidFill>
                  <a:srgbClr val="0097A7"/>
                </a:solidFill>
                <a:latin typeface="Arial"/>
                <a:cs typeface="Arial"/>
                <a:hlinkClick r:id="rId9"/>
              </a:rPr>
              <a:t> </a:t>
            </a:r>
            <a:r>
              <a:rPr sz="600" spc="-5" dirty="0">
                <a:latin typeface="Arial"/>
                <a:cs typeface="Arial"/>
              </a:rPr>
              <a:t>is licensed under </a:t>
            </a:r>
            <a:r>
              <a:rPr sz="600" u="sng" spc="-5" dirty="0">
                <a:solidFill>
                  <a:srgbClr val="0097A7"/>
                </a:solidFill>
                <a:uFill>
                  <a:solidFill>
                    <a:srgbClr val="0097A7"/>
                  </a:solidFill>
                </a:uFill>
                <a:latin typeface="Arial"/>
                <a:cs typeface="Arial"/>
                <a:hlinkClick r:id="rId10"/>
              </a:rPr>
              <a:t>CC-BY</a:t>
            </a:r>
            <a:r>
              <a:rPr sz="600" u="sng" spc="-35" dirty="0">
                <a:solidFill>
                  <a:srgbClr val="0097A7"/>
                </a:solidFill>
                <a:uFill>
                  <a:solidFill>
                    <a:srgbClr val="0097A7"/>
                  </a:solidFill>
                </a:uFill>
                <a:latin typeface="Arial"/>
                <a:cs typeface="Arial"/>
                <a:hlinkClick r:id="rId10"/>
              </a:rPr>
              <a:t> </a:t>
            </a:r>
            <a:r>
              <a:rPr sz="600" u="sng" spc="-5" dirty="0">
                <a:solidFill>
                  <a:srgbClr val="0097A7"/>
                </a:solidFill>
                <a:uFill>
                  <a:solidFill>
                    <a:srgbClr val="0097A7"/>
                  </a:solidFill>
                </a:uFill>
                <a:latin typeface="Arial"/>
                <a:cs typeface="Arial"/>
                <a:hlinkClick r:id="rId10"/>
              </a:rPr>
              <a:t>2.0</a:t>
            </a:r>
            <a:endParaRPr sz="600">
              <a:latin typeface="Arial"/>
              <a:cs typeface="Arial"/>
            </a:endParaRPr>
          </a:p>
        </p:txBody>
      </p:sp>
      <p:sp>
        <p:nvSpPr>
          <p:cNvPr id="14" name="object 14"/>
          <p:cNvSpPr txBox="1"/>
          <p:nvPr/>
        </p:nvSpPr>
        <p:spPr>
          <a:xfrm>
            <a:off x="6629644" y="5550489"/>
            <a:ext cx="1117600" cy="269304"/>
          </a:xfrm>
          <a:prstGeom prst="rect">
            <a:avLst/>
          </a:prstGeom>
        </p:spPr>
        <p:txBody>
          <a:bodyPr vert="horz" wrap="square" lIns="0" tIns="0" rIns="0" bIns="0" rtlCol="0">
            <a:spAutoFit/>
          </a:bodyPr>
          <a:lstStyle/>
          <a:p>
            <a:pPr marL="12700">
              <a:lnSpc>
                <a:spcPts val="2090"/>
              </a:lnSpc>
            </a:pPr>
            <a:r>
              <a:rPr spc="-5" dirty="0">
                <a:solidFill>
                  <a:srgbClr val="FFFFFF"/>
                </a:solidFill>
                <a:latin typeface="Arial"/>
                <a:cs typeface="Arial"/>
              </a:rPr>
              <a:t>Lecture </a:t>
            </a:r>
            <a:r>
              <a:rPr dirty="0">
                <a:solidFill>
                  <a:srgbClr val="FFFFFF"/>
                </a:solidFill>
                <a:latin typeface="Arial"/>
                <a:cs typeface="Arial"/>
              </a:rPr>
              <a:t>2</a:t>
            </a:r>
            <a:r>
              <a:rPr spc="-90" dirty="0">
                <a:solidFill>
                  <a:srgbClr val="FFFFFF"/>
                </a:solidFill>
                <a:latin typeface="Arial"/>
                <a:cs typeface="Arial"/>
              </a:rPr>
              <a:t> </a:t>
            </a:r>
            <a:r>
              <a:rPr dirty="0">
                <a:solidFill>
                  <a:srgbClr val="FFFFFF"/>
                </a:solidFill>
                <a:latin typeface="Arial"/>
                <a:cs typeface="Arial"/>
              </a:rPr>
              <a:t>-</a:t>
            </a:r>
            <a:endParaRPr>
              <a:latin typeface="Arial"/>
              <a:cs typeface="Arial"/>
            </a:endParaRPr>
          </a:p>
        </p:txBody>
      </p:sp>
      <p:sp>
        <p:nvSpPr>
          <p:cNvPr id="12" name="object 12"/>
          <p:cNvSpPr txBox="1"/>
          <p:nvPr/>
        </p:nvSpPr>
        <p:spPr>
          <a:xfrm>
            <a:off x="1597024" y="5200773"/>
            <a:ext cx="1159510" cy="105157"/>
          </a:xfrm>
          <a:prstGeom prst="rect">
            <a:avLst/>
          </a:prstGeom>
        </p:spPr>
        <p:txBody>
          <a:bodyPr vert="horz" wrap="square" lIns="0" tIns="12700" rIns="0" bIns="0" rtlCol="0">
            <a:spAutoFit/>
          </a:bodyPr>
          <a:lstStyle/>
          <a:p>
            <a:pPr marL="12700">
              <a:spcBef>
                <a:spcPts val="100"/>
              </a:spcBef>
            </a:pPr>
            <a:r>
              <a:rPr sz="600" spc="-5" dirty="0">
                <a:latin typeface="Arial"/>
                <a:cs typeface="Arial"/>
              </a:rPr>
              <a:t>Plot </a:t>
            </a:r>
            <a:r>
              <a:rPr sz="600" dirty="0">
                <a:latin typeface="Arial"/>
                <a:cs typeface="Arial"/>
              </a:rPr>
              <a:t>created </a:t>
            </a:r>
            <a:r>
              <a:rPr sz="600" spc="-5" dirty="0">
                <a:latin typeface="Arial"/>
                <a:cs typeface="Arial"/>
              </a:rPr>
              <a:t>using </a:t>
            </a:r>
            <a:r>
              <a:rPr sz="600" u="sng" spc="-5" dirty="0">
                <a:solidFill>
                  <a:srgbClr val="0097A7"/>
                </a:solidFill>
                <a:uFill>
                  <a:solidFill>
                    <a:srgbClr val="0097A7"/>
                  </a:solidFill>
                </a:uFill>
                <a:latin typeface="Arial"/>
                <a:cs typeface="Arial"/>
                <a:hlinkClick r:id="rId11"/>
              </a:rPr>
              <a:t>Wolfram</a:t>
            </a:r>
            <a:r>
              <a:rPr sz="600" u="sng" spc="-70" dirty="0">
                <a:solidFill>
                  <a:srgbClr val="0097A7"/>
                </a:solidFill>
                <a:uFill>
                  <a:solidFill>
                    <a:srgbClr val="0097A7"/>
                  </a:solidFill>
                </a:uFill>
                <a:latin typeface="Arial"/>
                <a:cs typeface="Arial"/>
                <a:hlinkClick r:id="rId11"/>
              </a:rPr>
              <a:t> </a:t>
            </a:r>
            <a:r>
              <a:rPr sz="600" u="sng" spc="-5" dirty="0">
                <a:solidFill>
                  <a:srgbClr val="0097A7"/>
                </a:solidFill>
                <a:uFill>
                  <a:solidFill>
                    <a:srgbClr val="0097A7"/>
                  </a:solidFill>
                </a:uFill>
                <a:latin typeface="Arial"/>
                <a:cs typeface="Arial"/>
                <a:hlinkClick r:id="rId11"/>
              </a:rPr>
              <a:t>Cloud</a:t>
            </a:r>
            <a:endParaRPr sz="600">
              <a:latin typeface="Arial"/>
              <a:cs typeface="Arial"/>
            </a:endParaRPr>
          </a:p>
        </p:txBody>
      </p:sp>
    </p:spTree>
    <p:extLst>
      <p:ext uri="{BB962C8B-B14F-4D97-AF65-F5344CB8AC3E}">
        <p14:creationId xmlns:p14="http://schemas.microsoft.com/office/powerpoint/2010/main" val="3138134082"/>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3">
            <a:extLst>
              <a:ext uri="{FF2B5EF4-FFF2-40B4-BE49-F238E27FC236}">
                <a16:creationId xmlns:a16="http://schemas.microsoft.com/office/drawing/2014/main" id="{632D0804-7535-4B0B-A552-278D524D3535}"/>
              </a:ext>
            </a:extLst>
          </p:cNvPr>
          <p:cNvSpPr>
            <a:spLocks noGrp="1"/>
          </p:cNvSpPr>
          <p:nvPr>
            <p:ph type="sldNum" sz="quarter" idx="12"/>
          </p:nvPr>
        </p:nvSpPr>
        <p:spPr bwMode="auto">
          <a:xfrm>
            <a:off x="65532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5pPr>
            <a:lvl6pPr marL="2286000" algn="l" defTabSz="914400" rtl="0" eaLnBrk="1" latinLnBrk="0" hangingPunct="1">
              <a:defRPr sz="3600" kern="1200">
                <a:solidFill>
                  <a:schemeClr val="tx1"/>
                </a:solidFill>
                <a:latin typeface="Arial" panose="020B0604020202020204" pitchFamily="34" charset="0"/>
                <a:ea typeface="+mn-ea"/>
                <a:cs typeface="+mn-cs"/>
              </a:defRPr>
            </a:lvl6pPr>
            <a:lvl7pPr marL="2743200" algn="l" defTabSz="914400" rtl="0" eaLnBrk="1" latinLnBrk="0" hangingPunct="1">
              <a:defRPr sz="3600" kern="1200">
                <a:solidFill>
                  <a:schemeClr val="tx1"/>
                </a:solidFill>
                <a:latin typeface="Arial" panose="020B0604020202020204" pitchFamily="34" charset="0"/>
                <a:ea typeface="+mn-ea"/>
                <a:cs typeface="+mn-cs"/>
              </a:defRPr>
            </a:lvl7pPr>
            <a:lvl8pPr marL="3200400" algn="l" defTabSz="914400" rtl="0" eaLnBrk="1" latinLnBrk="0" hangingPunct="1">
              <a:defRPr sz="3600" kern="1200">
                <a:solidFill>
                  <a:schemeClr val="tx1"/>
                </a:solidFill>
                <a:latin typeface="Arial" panose="020B0604020202020204" pitchFamily="34" charset="0"/>
                <a:ea typeface="+mn-ea"/>
                <a:cs typeface="+mn-cs"/>
              </a:defRPr>
            </a:lvl8pPr>
            <a:lvl9pPr marL="3657600" algn="l" defTabSz="914400" rtl="0" eaLnBrk="1" latinLnBrk="0" hangingPunct="1">
              <a:defRPr sz="3600" kern="1200">
                <a:solidFill>
                  <a:schemeClr val="tx1"/>
                </a:solidFill>
                <a:latin typeface="Arial" panose="020B0604020202020204" pitchFamily="34" charset="0"/>
                <a:ea typeface="+mn-ea"/>
                <a:cs typeface="+mn-cs"/>
              </a:defRPr>
            </a:lvl9pPr>
          </a:lstStyle>
          <a:p>
            <a:pPr>
              <a:spcBef>
                <a:spcPct val="0"/>
              </a:spcBef>
              <a:buFontTx/>
              <a:buNone/>
              <a:defRPr/>
            </a:pPr>
            <a:fld id="{3588BF29-15F1-410B-85D9-2C308EBA9D94}" type="slidenum">
              <a:rPr lang="en-US" smtClean="0"/>
              <a:pPr>
                <a:spcBef>
                  <a:spcPct val="0"/>
                </a:spcBef>
                <a:buFontTx/>
                <a:buNone/>
                <a:defRPr/>
              </a:pPr>
              <a:t>220</a:t>
            </a:fld>
            <a:endParaRPr lang="en-US" altLang="en-US" sz="1400"/>
          </a:p>
        </p:txBody>
      </p:sp>
      <p:sp>
        <p:nvSpPr>
          <p:cNvPr id="45059" name="Text Box 2">
            <a:extLst>
              <a:ext uri="{FF2B5EF4-FFF2-40B4-BE49-F238E27FC236}">
                <a16:creationId xmlns:a16="http://schemas.microsoft.com/office/drawing/2014/main" id="{4A698867-52F6-4138-A21C-85C6C3123E7A}"/>
              </a:ext>
            </a:extLst>
          </p:cNvPr>
          <p:cNvSpPr txBox="1">
            <a:spLocks noChangeArrowheads="1"/>
          </p:cNvSpPr>
          <p:nvPr/>
        </p:nvSpPr>
        <p:spPr bwMode="auto">
          <a:xfrm>
            <a:off x="1965326" y="396876"/>
            <a:ext cx="635795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a:solidFill>
                  <a:srgbClr val="CC0000"/>
                </a:solidFill>
                <a:latin typeface="Calibri" panose="020F0502020204030204" pitchFamily="34" charset="0"/>
                <a:cs typeface="Calibri" panose="020F0502020204030204" pitchFamily="34" charset="0"/>
              </a:rPr>
              <a:t>Deep Convolutional Neural Networks</a:t>
            </a:r>
          </a:p>
        </p:txBody>
      </p:sp>
      <p:sp>
        <p:nvSpPr>
          <p:cNvPr id="45060" name="Line 3">
            <a:extLst>
              <a:ext uri="{FF2B5EF4-FFF2-40B4-BE49-F238E27FC236}">
                <a16:creationId xmlns:a16="http://schemas.microsoft.com/office/drawing/2014/main" id="{D379C999-D135-42A2-A7F3-C946E9F75DCC}"/>
              </a:ext>
            </a:extLst>
          </p:cNvPr>
          <p:cNvSpPr>
            <a:spLocks noChangeShapeType="1"/>
          </p:cNvSpPr>
          <p:nvPr/>
        </p:nvSpPr>
        <p:spPr bwMode="auto">
          <a:xfrm>
            <a:off x="1905000" y="1143000"/>
            <a:ext cx="83058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61" name="Text Box 4">
            <a:extLst>
              <a:ext uri="{FF2B5EF4-FFF2-40B4-BE49-F238E27FC236}">
                <a16:creationId xmlns:a16="http://schemas.microsoft.com/office/drawing/2014/main" id="{78182A38-C278-44C4-B4A5-05D88A4E94AD}"/>
              </a:ext>
            </a:extLst>
          </p:cNvPr>
          <p:cNvSpPr txBox="1">
            <a:spLocks noChangeArrowheads="1"/>
          </p:cNvSpPr>
          <p:nvPr/>
        </p:nvSpPr>
        <p:spPr bwMode="auto">
          <a:xfrm>
            <a:off x="1782451" y="1406972"/>
            <a:ext cx="86664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Clr>
                <a:srgbClr val="CC0000"/>
              </a:buClr>
              <a:buFontTx/>
              <a:buNone/>
            </a:pPr>
            <a:r>
              <a:rPr lang="en-US" altLang="en-US" sz="2400">
                <a:latin typeface="Calibri" panose="020F0502020204030204" pitchFamily="34" charset="0"/>
                <a:cs typeface="Calibri" panose="020F0502020204030204" pitchFamily="34" charset="0"/>
              </a:rPr>
              <a:t>Three Major Changes: local receptive fields, pooling, shared weights</a:t>
            </a:r>
          </a:p>
        </p:txBody>
      </p:sp>
      <p:pic>
        <p:nvPicPr>
          <p:cNvPr id="45062" name="Picture 2" descr="http://neuralnetworksanddeeplearning.com/images/tikz44.png">
            <a:extLst>
              <a:ext uri="{FF2B5EF4-FFF2-40B4-BE49-F238E27FC236}">
                <a16:creationId xmlns:a16="http://schemas.microsoft.com/office/drawing/2014/main" id="{39796158-9653-4708-954A-32A1E4DE99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6450" y="2393950"/>
            <a:ext cx="3867150"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4" descr="http://neuralnetworksanddeeplearning.com/images/tikz45.png">
            <a:extLst>
              <a:ext uri="{FF2B5EF4-FFF2-40B4-BE49-F238E27FC236}">
                <a16:creationId xmlns:a16="http://schemas.microsoft.com/office/drawing/2014/main" id="{073A3A8E-8135-4FAE-B255-5B257405A5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6450" y="4689476"/>
            <a:ext cx="39243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9">
            <a:extLst>
              <a:ext uri="{FF2B5EF4-FFF2-40B4-BE49-F238E27FC236}">
                <a16:creationId xmlns:a16="http://schemas.microsoft.com/office/drawing/2014/main" id="{98CD227F-7596-421C-8BD2-CF25FCCDCC92}"/>
              </a:ext>
            </a:extLst>
          </p:cNvPr>
          <p:cNvSpPr txBox="1">
            <a:spLocks noChangeArrowheads="1"/>
          </p:cNvSpPr>
          <p:nvPr/>
        </p:nvSpPr>
        <p:spPr bwMode="auto">
          <a:xfrm>
            <a:off x="6218238" y="3206751"/>
            <a:ext cx="4297362" cy="3540125"/>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latin typeface="Calibri" panose="020F0502020204030204" pitchFamily="34" charset="0"/>
              </a:rPr>
              <a:t>This approach of applying a 5x5 filter or kernel to each part of the image is referred to as a “convolution”.  Note that we are applying the same set of 5x5 weights to all parts of the image, i.e., all the neurons are sharing the same set of 25 weights (plus bias).  By drastically cutting down the trainable weights, we are trying to alleviate the potential slow learning rate in early layers of the network.  The use of a small local receptive field and the use of shared weights are therefore key to realizing deep networks.  Note that such a network is called a convolutional neural network.  If we didn’t have shared weights, we’d refer to this as a deep neural network.</a:t>
            </a:r>
          </a:p>
        </p:txBody>
      </p:sp>
    </p:spTree>
    <p:extLst>
      <p:ext uri="{BB962C8B-B14F-4D97-AF65-F5344CB8AC3E}">
        <p14:creationId xmlns:p14="http://schemas.microsoft.com/office/powerpoint/2010/main" val="200111936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3">
            <a:extLst>
              <a:ext uri="{FF2B5EF4-FFF2-40B4-BE49-F238E27FC236}">
                <a16:creationId xmlns:a16="http://schemas.microsoft.com/office/drawing/2014/main" id="{632D0804-7535-4B0B-A552-278D524D3535}"/>
              </a:ext>
            </a:extLst>
          </p:cNvPr>
          <p:cNvSpPr>
            <a:spLocks noGrp="1"/>
          </p:cNvSpPr>
          <p:nvPr>
            <p:ph type="sldNum" sz="quarter" idx="12"/>
          </p:nvPr>
        </p:nvSpPr>
        <p:spPr bwMode="auto">
          <a:xfrm>
            <a:off x="65532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5pPr>
            <a:lvl6pPr marL="2286000" algn="l" defTabSz="914400" rtl="0" eaLnBrk="1" latinLnBrk="0" hangingPunct="1">
              <a:defRPr sz="3600" kern="1200">
                <a:solidFill>
                  <a:schemeClr val="tx1"/>
                </a:solidFill>
                <a:latin typeface="Arial" panose="020B0604020202020204" pitchFamily="34" charset="0"/>
                <a:ea typeface="+mn-ea"/>
                <a:cs typeface="+mn-cs"/>
              </a:defRPr>
            </a:lvl6pPr>
            <a:lvl7pPr marL="2743200" algn="l" defTabSz="914400" rtl="0" eaLnBrk="1" latinLnBrk="0" hangingPunct="1">
              <a:defRPr sz="3600" kern="1200">
                <a:solidFill>
                  <a:schemeClr val="tx1"/>
                </a:solidFill>
                <a:latin typeface="Arial" panose="020B0604020202020204" pitchFamily="34" charset="0"/>
                <a:ea typeface="+mn-ea"/>
                <a:cs typeface="+mn-cs"/>
              </a:defRPr>
            </a:lvl7pPr>
            <a:lvl8pPr marL="3200400" algn="l" defTabSz="914400" rtl="0" eaLnBrk="1" latinLnBrk="0" hangingPunct="1">
              <a:defRPr sz="3600" kern="1200">
                <a:solidFill>
                  <a:schemeClr val="tx1"/>
                </a:solidFill>
                <a:latin typeface="Arial" panose="020B0604020202020204" pitchFamily="34" charset="0"/>
                <a:ea typeface="+mn-ea"/>
                <a:cs typeface="+mn-cs"/>
              </a:defRPr>
            </a:lvl8pPr>
            <a:lvl9pPr marL="3657600" algn="l" defTabSz="914400" rtl="0" eaLnBrk="1" latinLnBrk="0" hangingPunct="1">
              <a:defRPr sz="3600" kern="1200">
                <a:solidFill>
                  <a:schemeClr val="tx1"/>
                </a:solidFill>
                <a:latin typeface="Arial" panose="020B0604020202020204" pitchFamily="34" charset="0"/>
                <a:ea typeface="+mn-ea"/>
                <a:cs typeface="+mn-cs"/>
              </a:defRPr>
            </a:lvl9pPr>
          </a:lstStyle>
          <a:p>
            <a:pPr>
              <a:spcBef>
                <a:spcPct val="0"/>
              </a:spcBef>
              <a:buFontTx/>
              <a:buNone/>
              <a:defRPr/>
            </a:pPr>
            <a:fld id="{3588BF29-15F1-410B-85D9-2C308EBA9D94}" type="slidenum">
              <a:rPr lang="en-US" smtClean="0"/>
              <a:pPr>
                <a:spcBef>
                  <a:spcPct val="0"/>
                </a:spcBef>
                <a:buFontTx/>
                <a:buNone/>
                <a:defRPr/>
              </a:pPr>
              <a:t>221</a:t>
            </a:fld>
            <a:endParaRPr lang="en-US" altLang="en-US" sz="1400"/>
          </a:p>
        </p:txBody>
      </p:sp>
      <p:sp>
        <p:nvSpPr>
          <p:cNvPr id="45059" name="Text Box 2">
            <a:extLst>
              <a:ext uri="{FF2B5EF4-FFF2-40B4-BE49-F238E27FC236}">
                <a16:creationId xmlns:a16="http://schemas.microsoft.com/office/drawing/2014/main" id="{4A698867-52F6-4138-A21C-85C6C3123E7A}"/>
              </a:ext>
            </a:extLst>
          </p:cNvPr>
          <p:cNvSpPr txBox="1">
            <a:spLocks noChangeArrowheads="1"/>
          </p:cNvSpPr>
          <p:nvPr/>
        </p:nvSpPr>
        <p:spPr bwMode="auto">
          <a:xfrm>
            <a:off x="1965326" y="396876"/>
            <a:ext cx="635795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a:solidFill>
                  <a:srgbClr val="CC0000"/>
                </a:solidFill>
                <a:latin typeface="Calibri" panose="020F0502020204030204" pitchFamily="34" charset="0"/>
                <a:cs typeface="Calibri" panose="020F0502020204030204" pitchFamily="34" charset="0"/>
              </a:rPr>
              <a:t>Deep Convolutional Neural Networks</a:t>
            </a:r>
          </a:p>
        </p:txBody>
      </p:sp>
      <p:sp>
        <p:nvSpPr>
          <p:cNvPr id="45060" name="Line 3">
            <a:extLst>
              <a:ext uri="{FF2B5EF4-FFF2-40B4-BE49-F238E27FC236}">
                <a16:creationId xmlns:a16="http://schemas.microsoft.com/office/drawing/2014/main" id="{D379C999-D135-42A2-A7F3-C946E9F75DCC}"/>
              </a:ext>
            </a:extLst>
          </p:cNvPr>
          <p:cNvSpPr>
            <a:spLocks noChangeShapeType="1"/>
          </p:cNvSpPr>
          <p:nvPr/>
        </p:nvSpPr>
        <p:spPr bwMode="auto">
          <a:xfrm>
            <a:off x="1905000" y="1143000"/>
            <a:ext cx="83058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61" name="Text Box 4">
            <a:extLst>
              <a:ext uri="{FF2B5EF4-FFF2-40B4-BE49-F238E27FC236}">
                <a16:creationId xmlns:a16="http://schemas.microsoft.com/office/drawing/2014/main" id="{78182A38-C278-44C4-B4A5-05D88A4E94AD}"/>
              </a:ext>
            </a:extLst>
          </p:cNvPr>
          <p:cNvSpPr txBox="1">
            <a:spLocks noChangeArrowheads="1"/>
          </p:cNvSpPr>
          <p:nvPr/>
        </p:nvSpPr>
        <p:spPr bwMode="auto">
          <a:xfrm>
            <a:off x="1782451" y="1406972"/>
            <a:ext cx="86664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Clr>
                <a:srgbClr val="CC0000"/>
              </a:buClr>
              <a:buFontTx/>
              <a:buNone/>
            </a:pPr>
            <a:r>
              <a:rPr lang="en-US" altLang="en-US" sz="2400">
                <a:latin typeface="Calibri" panose="020F0502020204030204" pitchFamily="34" charset="0"/>
                <a:cs typeface="Calibri" panose="020F0502020204030204" pitchFamily="34" charset="0"/>
              </a:rPr>
              <a:t>Three Major Changes: local receptive fields, pooling, shared weights</a:t>
            </a:r>
          </a:p>
        </p:txBody>
      </p:sp>
      <p:pic>
        <p:nvPicPr>
          <p:cNvPr id="45062" name="Picture 2" descr="http://neuralnetworksanddeeplearning.com/images/tikz44.png">
            <a:extLst>
              <a:ext uri="{FF2B5EF4-FFF2-40B4-BE49-F238E27FC236}">
                <a16:creationId xmlns:a16="http://schemas.microsoft.com/office/drawing/2014/main" id="{39796158-9653-4708-954A-32A1E4DE99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6450" y="2393950"/>
            <a:ext cx="3867150"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4" descr="http://neuralnetworksanddeeplearning.com/images/tikz45.png">
            <a:extLst>
              <a:ext uri="{FF2B5EF4-FFF2-40B4-BE49-F238E27FC236}">
                <a16:creationId xmlns:a16="http://schemas.microsoft.com/office/drawing/2014/main" id="{073A3A8E-8135-4FAE-B255-5B257405A5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6450" y="4689476"/>
            <a:ext cx="39243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9">
            <a:extLst>
              <a:ext uri="{FF2B5EF4-FFF2-40B4-BE49-F238E27FC236}">
                <a16:creationId xmlns:a16="http://schemas.microsoft.com/office/drawing/2014/main" id="{4843B5E4-B563-45B7-AEA5-393E2BFE28FA}"/>
              </a:ext>
            </a:extLst>
          </p:cNvPr>
          <p:cNvSpPr txBox="1">
            <a:spLocks noChangeArrowheads="1"/>
          </p:cNvSpPr>
          <p:nvPr/>
        </p:nvSpPr>
        <p:spPr bwMode="auto">
          <a:xfrm>
            <a:off x="6218238" y="3206751"/>
            <a:ext cx="4267200" cy="3292475"/>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latin typeface="Calibri" panose="020F0502020204030204" pitchFamily="34" charset="0"/>
              </a:rPr>
              <a:t>This example only shows one filter and one resulting “feature map” (the output image).  Typically, you’ll look for several features in parallel.  So you may apply 20 different filters to the input image to produce 20 different feature maps.  For example, one filter may look for vertical lines, others may look for diagonal lines, others may look for circles, etc.  So this first layer has 784 inputs (the pixels in the input image) and 20x24x24 neurons.  This is already looking like a pretty large neural network, but the key here is that by using shared weights, we would only have to learn 20x(5x5+1) weights/biases.</a:t>
            </a:r>
          </a:p>
        </p:txBody>
      </p:sp>
    </p:spTree>
    <p:extLst>
      <p:ext uri="{BB962C8B-B14F-4D97-AF65-F5344CB8AC3E}">
        <p14:creationId xmlns:p14="http://schemas.microsoft.com/office/powerpoint/2010/main" val="19995392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3">
            <a:extLst>
              <a:ext uri="{FF2B5EF4-FFF2-40B4-BE49-F238E27FC236}">
                <a16:creationId xmlns:a16="http://schemas.microsoft.com/office/drawing/2014/main" id="{C8A2FF59-6E1F-41E1-A58F-05F30B80B0E9}"/>
              </a:ext>
            </a:extLst>
          </p:cNvPr>
          <p:cNvSpPr>
            <a:spLocks noGrp="1"/>
          </p:cNvSpPr>
          <p:nvPr>
            <p:ph type="sldNum" sz="quarter" idx="12"/>
          </p:nvPr>
        </p:nvSpPr>
        <p:spPr bwMode="auto">
          <a:xfrm>
            <a:off x="65532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5pPr>
            <a:lvl6pPr marL="2286000" algn="l" defTabSz="914400" rtl="0" eaLnBrk="1" latinLnBrk="0" hangingPunct="1">
              <a:defRPr sz="3600" kern="1200">
                <a:solidFill>
                  <a:schemeClr val="tx1"/>
                </a:solidFill>
                <a:latin typeface="Arial" panose="020B0604020202020204" pitchFamily="34" charset="0"/>
                <a:ea typeface="+mn-ea"/>
                <a:cs typeface="+mn-cs"/>
              </a:defRPr>
            </a:lvl6pPr>
            <a:lvl7pPr marL="2743200" algn="l" defTabSz="914400" rtl="0" eaLnBrk="1" latinLnBrk="0" hangingPunct="1">
              <a:defRPr sz="3600" kern="1200">
                <a:solidFill>
                  <a:schemeClr val="tx1"/>
                </a:solidFill>
                <a:latin typeface="Arial" panose="020B0604020202020204" pitchFamily="34" charset="0"/>
                <a:ea typeface="+mn-ea"/>
                <a:cs typeface="+mn-cs"/>
              </a:defRPr>
            </a:lvl7pPr>
            <a:lvl8pPr marL="3200400" algn="l" defTabSz="914400" rtl="0" eaLnBrk="1" latinLnBrk="0" hangingPunct="1">
              <a:defRPr sz="3600" kern="1200">
                <a:solidFill>
                  <a:schemeClr val="tx1"/>
                </a:solidFill>
                <a:latin typeface="Arial" panose="020B0604020202020204" pitchFamily="34" charset="0"/>
                <a:ea typeface="+mn-ea"/>
                <a:cs typeface="+mn-cs"/>
              </a:defRPr>
            </a:lvl8pPr>
            <a:lvl9pPr marL="3657600" algn="l" defTabSz="914400" rtl="0" eaLnBrk="1" latinLnBrk="0" hangingPunct="1">
              <a:defRPr sz="3600" kern="1200">
                <a:solidFill>
                  <a:schemeClr val="tx1"/>
                </a:solidFill>
                <a:latin typeface="Arial" panose="020B0604020202020204" pitchFamily="34" charset="0"/>
                <a:ea typeface="+mn-ea"/>
                <a:cs typeface="+mn-cs"/>
              </a:defRPr>
            </a:lvl9pPr>
          </a:lstStyle>
          <a:p>
            <a:pPr>
              <a:spcBef>
                <a:spcPct val="0"/>
              </a:spcBef>
              <a:buFontTx/>
              <a:buNone/>
              <a:defRPr/>
            </a:pPr>
            <a:fld id="{3588BF29-15F1-410B-85D9-2C308EBA9D94}" type="slidenum">
              <a:rPr lang="en-US" smtClean="0"/>
              <a:pPr>
                <a:spcBef>
                  <a:spcPct val="0"/>
                </a:spcBef>
                <a:buFontTx/>
                <a:buNone/>
                <a:defRPr/>
              </a:pPr>
              <a:t>222</a:t>
            </a:fld>
            <a:endParaRPr lang="en-US" altLang="en-US" sz="1400"/>
          </a:p>
        </p:txBody>
      </p:sp>
      <p:sp>
        <p:nvSpPr>
          <p:cNvPr id="47107" name="Text Box 2">
            <a:extLst>
              <a:ext uri="{FF2B5EF4-FFF2-40B4-BE49-F238E27FC236}">
                <a16:creationId xmlns:a16="http://schemas.microsoft.com/office/drawing/2014/main" id="{CAF195FB-7829-424B-981E-D269F3792605}"/>
              </a:ext>
            </a:extLst>
          </p:cNvPr>
          <p:cNvSpPr txBox="1">
            <a:spLocks noChangeArrowheads="1"/>
          </p:cNvSpPr>
          <p:nvPr/>
        </p:nvSpPr>
        <p:spPr bwMode="auto">
          <a:xfrm>
            <a:off x="1965326" y="396876"/>
            <a:ext cx="34796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dirty="0">
                <a:solidFill>
                  <a:srgbClr val="CC0000"/>
                </a:solidFill>
                <a:latin typeface="Calibri" panose="020F0502020204030204" pitchFamily="34" charset="0"/>
                <a:cs typeface="Calibri" panose="020F0502020204030204" pitchFamily="34" charset="0"/>
              </a:rPr>
              <a:t>Convolutional Layer</a:t>
            </a:r>
          </a:p>
        </p:txBody>
      </p:sp>
      <p:sp>
        <p:nvSpPr>
          <p:cNvPr id="47108" name="Line 3">
            <a:extLst>
              <a:ext uri="{FF2B5EF4-FFF2-40B4-BE49-F238E27FC236}">
                <a16:creationId xmlns:a16="http://schemas.microsoft.com/office/drawing/2014/main" id="{A270CB9F-E0DF-44C6-8E90-61E3EDC13FF9}"/>
              </a:ext>
            </a:extLst>
          </p:cNvPr>
          <p:cNvSpPr>
            <a:spLocks noChangeShapeType="1"/>
          </p:cNvSpPr>
          <p:nvPr/>
        </p:nvSpPr>
        <p:spPr bwMode="auto">
          <a:xfrm>
            <a:off x="1905000" y="1143000"/>
            <a:ext cx="83058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109" name="Text Box 4">
            <a:extLst>
              <a:ext uri="{FF2B5EF4-FFF2-40B4-BE49-F238E27FC236}">
                <a16:creationId xmlns:a16="http://schemas.microsoft.com/office/drawing/2014/main" id="{5E55EE74-7150-444C-99D2-4FFD1F198FBF}"/>
              </a:ext>
            </a:extLst>
          </p:cNvPr>
          <p:cNvSpPr txBox="1">
            <a:spLocks noChangeArrowheads="1"/>
          </p:cNvSpPr>
          <p:nvPr/>
        </p:nvSpPr>
        <p:spPr bwMode="auto">
          <a:xfrm>
            <a:off x="2041525" y="1563689"/>
            <a:ext cx="54756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Clr>
                <a:srgbClr val="CC0000"/>
              </a:buClr>
              <a:buFontTx/>
              <a:buNone/>
            </a:pPr>
            <a:r>
              <a:rPr lang="en-US" altLang="en-US" sz="2400">
                <a:latin typeface="Calibri" panose="020F0502020204030204" pitchFamily="34" charset="0"/>
                <a:cs typeface="Calibri" panose="020F0502020204030204" pitchFamily="34" charset="0"/>
              </a:rPr>
              <a:t>A given layer can have many parallel filters</a:t>
            </a:r>
          </a:p>
        </p:txBody>
      </p:sp>
      <p:pic>
        <p:nvPicPr>
          <p:cNvPr id="47110" name="Picture 2" descr="http://neuralnetworksanddeeplearning.com/images/tikz46.png">
            <a:extLst>
              <a:ext uri="{FF2B5EF4-FFF2-40B4-BE49-F238E27FC236}">
                <a16:creationId xmlns:a16="http://schemas.microsoft.com/office/drawing/2014/main" id="{7D79F27D-558F-4026-90CF-C488925F4B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939" y="2286001"/>
            <a:ext cx="6257925" cy="298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3">
            <a:extLst>
              <a:ext uri="{FF2B5EF4-FFF2-40B4-BE49-F238E27FC236}">
                <a16:creationId xmlns:a16="http://schemas.microsoft.com/office/drawing/2014/main" id="{C35011C1-6EB5-47AD-88D4-2CB24829D081}"/>
              </a:ext>
            </a:extLst>
          </p:cNvPr>
          <p:cNvSpPr>
            <a:spLocks noGrp="1"/>
          </p:cNvSpPr>
          <p:nvPr>
            <p:ph type="sldNum" sz="quarter" idx="12"/>
          </p:nvPr>
        </p:nvSpPr>
        <p:spPr bwMode="auto">
          <a:xfrm>
            <a:off x="65532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5pPr>
            <a:lvl6pPr marL="2286000" algn="l" defTabSz="914400" rtl="0" eaLnBrk="1" latinLnBrk="0" hangingPunct="1">
              <a:defRPr sz="3600" kern="1200">
                <a:solidFill>
                  <a:schemeClr val="tx1"/>
                </a:solidFill>
                <a:latin typeface="Arial" panose="020B0604020202020204" pitchFamily="34" charset="0"/>
                <a:ea typeface="+mn-ea"/>
                <a:cs typeface="+mn-cs"/>
              </a:defRPr>
            </a:lvl6pPr>
            <a:lvl7pPr marL="2743200" algn="l" defTabSz="914400" rtl="0" eaLnBrk="1" latinLnBrk="0" hangingPunct="1">
              <a:defRPr sz="3600" kern="1200">
                <a:solidFill>
                  <a:schemeClr val="tx1"/>
                </a:solidFill>
                <a:latin typeface="Arial" panose="020B0604020202020204" pitchFamily="34" charset="0"/>
                <a:ea typeface="+mn-ea"/>
                <a:cs typeface="+mn-cs"/>
              </a:defRPr>
            </a:lvl7pPr>
            <a:lvl8pPr marL="3200400" algn="l" defTabSz="914400" rtl="0" eaLnBrk="1" latinLnBrk="0" hangingPunct="1">
              <a:defRPr sz="3600" kern="1200">
                <a:solidFill>
                  <a:schemeClr val="tx1"/>
                </a:solidFill>
                <a:latin typeface="Arial" panose="020B0604020202020204" pitchFamily="34" charset="0"/>
                <a:ea typeface="+mn-ea"/>
                <a:cs typeface="+mn-cs"/>
              </a:defRPr>
            </a:lvl8pPr>
            <a:lvl9pPr marL="3657600" algn="l" defTabSz="914400" rtl="0" eaLnBrk="1" latinLnBrk="0" hangingPunct="1">
              <a:defRPr sz="3600" kern="1200">
                <a:solidFill>
                  <a:schemeClr val="tx1"/>
                </a:solidFill>
                <a:latin typeface="Arial" panose="020B0604020202020204" pitchFamily="34" charset="0"/>
                <a:ea typeface="+mn-ea"/>
                <a:cs typeface="+mn-cs"/>
              </a:defRPr>
            </a:lvl9pPr>
          </a:lstStyle>
          <a:p>
            <a:pPr>
              <a:spcBef>
                <a:spcPct val="0"/>
              </a:spcBef>
              <a:buFontTx/>
              <a:buNone/>
              <a:defRPr/>
            </a:pPr>
            <a:fld id="{3588BF29-15F1-410B-85D9-2C308EBA9D94}" type="slidenum">
              <a:rPr lang="en-US" smtClean="0"/>
              <a:pPr>
                <a:spcBef>
                  <a:spcPct val="0"/>
                </a:spcBef>
                <a:buFontTx/>
                <a:buNone/>
                <a:defRPr/>
              </a:pPr>
              <a:t>223</a:t>
            </a:fld>
            <a:endParaRPr lang="en-US" altLang="en-US" sz="1400"/>
          </a:p>
        </p:txBody>
      </p:sp>
      <p:sp>
        <p:nvSpPr>
          <p:cNvPr id="49155" name="Text Box 2">
            <a:extLst>
              <a:ext uri="{FF2B5EF4-FFF2-40B4-BE49-F238E27FC236}">
                <a16:creationId xmlns:a16="http://schemas.microsoft.com/office/drawing/2014/main" id="{D4E4ED15-6385-4522-8438-613D39832D63}"/>
              </a:ext>
            </a:extLst>
          </p:cNvPr>
          <p:cNvSpPr txBox="1">
            <a:spLocks noChangeArrowheads="1"/>
          </p:cNvSpPr>
          <p:nvPr/>
        </p:nvSpPr>
        <p:spPr bwMode="auto">
          <a:xfrm>
            <a:off x="1965325" y="396876"/>
            <a:ext cx="11959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a:solidFill>
                  <a:srgbClr val="CC0000"/>
                </a:solidFill>
                <a:latin typeface="Calibri" panose="020F0502020204030204" pitchFamily="34" charset="0"/>
                <a:cs typeface="Calibri" panose="020F0502020204030204" pitchFamily="34" charset="0"/>
              </a:rPr>
              <a:t>Filters</a:t>
            </a:r>
          </a:p>
        </p:txBody>
      </p:sp>
      <p:sp>
        <p:nvSpPr>
          <p:cNvPr id="49156" name="Line 3">
            <a:extLst>
              <a:ext uri="{FF2B5EF4-FFF2-40B4-BE49-F238E27FC236}">
                <a16:creationId xmlns:a16="http://schemas.microsoft.com/office/drawing/2014/main" id="{A24F6AC3-39CB-4D86-98C2-5CEC8DB8B08C}"/>
              </a:ext>
            </a:extLst>
          </p:cNvPr>
          <p:cNvSpPr>
            <a:spLocks noChangeShapeType="1"/>
          </p:cNvSpPr>
          <p:nvPr/>
        </p:nvSpPr>
        <p:spPr bwMode="auto">
          <a:xfrm>
            <a:off x="1905000" y="1143000"/>
            <a:ext cx="83058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57" name="Text Box 4">
            <a:extLst>
              <a:ext uri="{FF2B5EF4-FFF2-40B4-BE49-F238E27FC236}">
                <a16:creationId xmlns:a16="http://schemas.microsoft.com/office/drawing/2014/main" id="{3509B56A-34C6-49D5-B687-ACB251D8CBDF}"/>
              </a:ext>
            </a:extLst>
          </p:cNvPr>
          <p:cNvSpPr txBox="1">
            <a:spLocks noChangeArrowheads="1"/>
          </p:cNvSpPr>
          <p:nvPr/>
        </p:nvSpPr>
        <p:spPr bwMode="auto">
          <a:xfrm>
            <a:off x="2041525" y="1563689"/>
            <a:ext cx="769877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Clr>
                <a:srgbClr val="CC0000"/>
              </a:buClr>
              <a:buFontTx/>
              <a:buNone/>
            </a:pPr>
            <a:r>
              <a:rPr lang="en-US" altLang="en-US" sz="2400" dirty="0">
                <a:latin typeface="Calibri" panose="020F0502020204030204" pitchFamily="34" charset="0"/>
                <a:cs typeface="Calibri" panose="020F0502020204030204" pitchFamily="34" charset="0"/>
              </a:rPr>
              <a:t>Intuitively, think of an early filter as detecting small localized</a:t>
            </a:r>
          </a:p>
          <a:p>
            <a:pPr eaLnBrk="1" hangingPunct="1">
              <a:spcBef>
                <a:spcPct val="0"/>
              </a:spcBef>
              <a:buClr>
                <a:srgbClr val="CC0000"/>
              </a:buClr>
              <a:buFontTx/>
              <a:buNone/>
            </a:pPr>
            <a:r>
              <a:rPr lang="en-US" altLang="en-US" sz="2400" dirty="0">
                <a:latin typeface="Calibri" panose="020F0502020204030204" pitchFamily="34" charset="0"/>
                <a:cs typeface="Calibri" panose="020F0502020204030204" pitchFamily="34" charset="0"/>
              </a:rPr>
              <a:t>patterns (edge detection).  In practice, they look like this:</a:t>
            </a:r>
          </a:p>
        </p:txBody>
      </p:sp>
      <p:pic>
        <p:nvPicPr>
          <p:cNvPr id="49158" name="Picture 2" descr="http://neuralnetworksanddeeplearning.com/images/net_full_layer_0.png">
            <a:extLst>
              <a:ext uri="{FF2B5EF4-FFF2-40B4-BE49-F238E27FC236}">
                <a16:creationId xmlns:a16="http://schemas.microsoft.com/office/drawing/2014/main" id="{581B80F1-1C96-472F-87BE-C6D176C629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5514" y="2345671"/>
            <a:ext cx="5324475" cy="399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1CFEDFD9-674B-4BC0-BE2E-75C8AD72E508}"/>
              </a:ext>
            </a:extLst>
          </p:cNvPr>
          <p:cNvSpPr txBox="1">
            <a:spLocks noChangeArrowheads="1"/>
          </p:cNvSpPr>
          <p:nvPr/>
        </p:nvSpPr>
        <p:spPr bwMode="auto">
          <a:xfrm>
            <a:off x="1800226" y="2955926"/>
            <a:ext cx="3565525" cy="3046413"/>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latin typeface="Calibri" panose="020F0502020204030204" pitchFamily="34" charset="0"/>
              </a:rPr>
              <a:t>We said that each filter is looking for a certain pattern or feature.  Intuitively, it helps to say that each filter has weights that make it look like a certain shape (straight line, diagonal line, circle, etc.).  But we don’t get to pick that shape.  Those shapes emerge out of the training process.  And in reality, they don’t look at all like the lines and circles we imagined.  They look like the images on the right.  Good luck understanding why deep networks work! </a:t>
            </a:r>
            <a:r>
              <a:rPr lang="en-US" altLang="en-US" sz="1600">
                <a:latin typeface="Calibri" panose="020F0502020204030204" pitchFamily="34" charset="0"/>
                <a:sym typeface="Wingdings" panose="05000000000000000000" pitchFamily="2" charset="2"/>
              </a:rPr>
              <a:t></a:t>
            </a:r>
            <a:endParaRPr lang="en-US" altLang="en-US" sz="1600">
              <a:latin typeface="Calibri" panose="020F0502020204030204" pitchFamily="34" charset="0"/>
            </a:endParaRP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3">
            <a:extLst>
              <a:ext uri="{FF2B5EF4-FFF2-40B4-BE49-F238E27FC236}">
                <a16:creationId xmlns:a16="http://schemas.microsoft.com/office/drawing/2014/main" id="{A48C9A6E-99A9-4E3D-ABBE-73E5666D7AFB}"/>
              </a:ext>
            </a:extLst>
          </p:cNvPr>
          <p:cNvSpPr>
            <a:spLocks noGrp="1"/>
          </p:cNvSpPr>
          <p:nvPr>
            <p:ph type="sldNum" sz="quarter" idx="12"/>
          </p:nvPr>
        </p:nvSpPr>
        <p:spPr bwMode="auto">
          <a:xfrm>
            <a:off x="65532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5pPr>
            <a:lvl6pPr marL="2286000" algn="l" defTabSz="914400" rtl="0" eaLnBrk="1" latinLnBrk="0" hangingPunct="1">
              <a:defRPr sz="3600" kern="1200">
                <a:solidFill>
                  <a:schemeClr val="tx1"/>
                </a:solidFill>
                <a:latin typeface="Arial" panose="020B0604020202020204" pitchFamily="34" charset="0"/>
                <a:ea typeface="+mn-ea"/>
                <a:cs typeface="+mn-cs"/>
              </a:defRPr>
            </a:lvl6pPr>
            <a:lvl7pPr marL="2743200" algn="l" defTabSz="914400" rtl="0" eaLnBrk="1" latinLnBrk="0" hangingPunct="1">
              <a:defRPr sz="3600" kern="1200">
                <a:solidFill>
                  <a:schemeClr val="tx1"/>
                </a:solidFill>
                <a:latin typeface="Arial" panose="020B0604020202020204" pitchFamily="34" charset="0"/>
                <a:ea typeface="+mn-ea"/>
                <a:cs typeface="+mn-cs"/>
              </a:defRPr>
            </a:lvl7pPr>
            <a:lvl8pPr marL="3200400" algn="l" defTabSz="914400" rtl="0" eaLnBrk="1" latinLnBrk="0" hangingPunct="1">
              <a:defRPr sz="3600" kern="1200">
                <a:solidFill>
                  <a:schemeClr val="tx1"/>
                </a:solidFill>
                <a:latin typeface="Arial" panose="020B0604020202020204" pitchFamily="34" charset="0"/>
                <a:ea typeface="+mn-ea"/>
                <a:cs typeface="+mn-cs"/>
              </a:defRPr>
            </a:lvl8pPr>
            <a:lvl9pPr marL="3657600" algn="l" defTabSz="914400" rtl="0" eaLnBrk="1" latinLnBrk="0" hangingPunct="1">
              <a:defRPr sz="3600" kern="1200">
                <a:solidFill>
                  <a:schemeClr val="tx1"/>
                </a:solidFill>
                <a:latin typeface="Arial" panose="020B0604020202020204" pitchFamily="34" charset="0"/>
                <a:ea typeface="+mn-ea"/>
                <a:cs typeface="+mn-cs"/>
              </a:defRPr>
            </a:lvl9pPr>
          </a:lstStyle>
          <a:p>
            <a:pPr>
              <a:spcBef>
                <a:spcPct val="0"/>
              </a:spcBef>
              <a:buFontTx/>
              <a:buNone/>
              <a:defRPr/>
            </a:pPr>
            <a:fld id="{3588BF29-15F1-410B-85D9-2C308EBA9D94}" type="slidenum">
              <a:rPr lang="en-US" smtClean="0"/>
              <a:pPr>
                <a:spcBef>
                  <a:spcPct val="0"/>
                </a:spcBef>
                <a:buFontTx/>
                <a:buNone/>
                <a:defRPr/>
              </a:pPr>
              <a:t>224</a:t>
            </a:fld>
            <a:endParaRPr lang="en-US" altLang="en-US" sz="1400"/>
          </a:p>
        </p:txBody>
      </p:sp>
      <p:sp>
        <p:nvSpPr>
          <p:cNvPr id="51203" name="Text Box 2">
            <a:extLst>
              <a:ext uri="{FF2B5EF4-FFF2-40B4-BE49-F238E27FC236}">
                <a16:creationId xmlns:a16="http://schemas.microsoft.com/office/drawing/2014/main" id="{1C02D711-DC95-42AE-A0A4-AD73451C26D2}"/>
              </a:ext>
            </a:extLst>
          </p:cNvPr>
          <p:cNvSpPr txBox="1">
            <a:spLocks noChangeArrowheads="1"/>
          </p:cNvSpPr>
          <p:nvPr/>
        </p:nvSpPr>
        <p:spPr bwMode="auto">
          <a:xfrm>
            <a:off x="1965326" y="396876"/>
            <a:ext cx="142038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dirty="0">
                <a:solidFill>
                  <a:srgbClr val="CC0000"/>
                </a:solidFill>
                <a:latin typeface="Calibri" panose="020F0502020204030204" pitchFamily="34" charset="0"/>
                <a:cs typeface="Calibri" panose="020F0502020204030204" pitchFamily="34" charset="0"/>
              </a:rPr>
              <a:t>Pooling</a:t>
            </a:r>
          </a:p>
        </p:txBody>
      </p:sp>
      <p:sp>
        <p:nvSpPr>
          <p:cNvPr id="51204" name="Line 3">
            <a:extLst>
              <a:ext uri="{FF2B5EF4-FFF2-40B4-BE49-F238E27FC236}">
                <a16:creationId xmlns:a16="http://schemas.microsoft.com/office/drawing/2014/main" id="{F1734082-0662-4BBC-8019-82E3289AC391}"/>
              </a:ext>
            </a:extLst>
          </p:cNvPr>
          <p:cNvSpPr>
            <a:spLocks noChangeShapeType="1"/>
          </p:cNvSpPr>
          <p:nvPr/>
        </p:nvSpPr>
        <p:spPr bwMode="auto">
          <a:xfrm>
            <a:off x="1905000" y="1143000"/>
            <a:ext cx="83058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05" name="Text Box 4">
            <a:extLst>
              <a:ext uri="{FF2B5EF4-FFF2-40B4-BE49-F238E27FC236}">
                <a16:creationId xmlns:a16="http://schemas.microsoft.com/office/drawing/2014/main" id="{7E95F529-2408-42AF-A80C-5F2DEA0480FA}"/>
              </a:ext>
            </a:extLst>
          </p:cNvPr>
          <p:cNvSpPr txBox="1">
            <a:spLocks noChangeArrowheads="1"/>
          </p:cNvSpPr>
          <p:nvPr/>
        </p:nvSpPr>
        <p:spPr bwMode="auto">
          <a:xfrm>
            <a:off x="1965326" y="1423989"/>
            <a:ext cx="77353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Clr>
                <a:srgbClr val="CC0000"/>
              </a:buClr>
              <a:buFontTx/>
              <a:buNone/>
            </a:pPr>
            <a:r>
              <a:rPr lang="en-US" altLang="en-US" sz="2000" dirty="0">
                <a:latin typeface="Calibri" panose="020F0502020204030204" pitchFamily="34" charset="0"/>
                <a:cs typeface="Calibri" panose="020F0502020204030204" pitchFamily="34" charset="0"/>
              </a:rPr>
              <a:t>Simplify/condense information: once a feature has been found, it’s exact</a:t>
            </a:r>
          </a:p>
          <a:p>
            <a:pPr eaLnBrk="1" hangingPunct="1">
              <a:spcBef>
                <a:spcPct val="0"/>
              </a:spcBef>
              <a:buClr>
                <a:srgbClr val="CC0000"/>
              </a:buClr>
              <a:buFontTx/>
              <a:buNone/>
            </a:pPr>
            <a:r>
              <a:rPr lang="en-US" altLang="en-US" sz="2000" dirty="0">
                <a:latin typeface="Calibri" panose="020F0502020204030204" pitchFamily="34" charset="0"/>
                <a:cs typeface="Calibri" panose="020F0502020204030204" pitchFamily="34" charset="0"/>
              </a:rPr>
              <a:t>location is not as important as its relative location – especially if it helps</a:t>
            </a:r>
          </a:p>
          <a:p>
            <a:pPr eaLnBrk="1" hangingPunct="1">
              <a:spcBef>
                <a:spcPct val="0"/>
              </a:spcBef>
              <a:buClr>
                <a:srgbClr val="CC0000"/>
              </a:buClr>
              <a:buFontTx/>
              <a:buNone/>
            </a:pPr>
            <a:r>
              <a:rPr lang="en-US" altLang="en-US" sz="2000" dirty="0">
                <a:latin typeface="Calibri" panose="020F0502020204030204" pitchFamily="34" charset="0"/>
                <a:cs typeface="Calibri" panose="020F0502020204030204" pitchFamily="34" charset="0"/>
              </a:rPr>
              <a:t>us reduce the parameters.  Commonly used: max, L2.</a:t>
            </a:r>
          </a:p>
        </p:txBody>
      </p:sp>
      <p:pic>
        <p:nvPicPr>
          <p:cNvPr id="51206" name="Picture 2" descr="http://neuralnetworksanddeeplearning.com/images/tikz47.png">
            <a:extLst>
              <a:ext uri="{FF2B5EF4-FFF2-40B4-BE49-F238E27FC236}">
                <a16:creationId xmlns:a16="http://schemas.microsoft.com/office/drawing/2014/main" id="{6F6EBCA9-2AB1-4799-B1BC-9F0866CE12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76" y="2579689"/>
            <a:ext cx="5153025" cy="275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4" descr="http://neuralnetworksanddeeplearning.com/images/tikz48.png">
            <a:extLst>
              <a:ext uri="{FF2B5EF4-FFF2-40B4-BE49-F238E27FC236}">
                <a16:creationId xmlns:a16="http://schemas.microsoft.com/office/drawing/2014/main" id="{4D9BF4EF-16F2-4698-9458-3E46311723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5939" y="4648201"/>
            <a:ext cx="496252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EE8AF174-1337-4440-970C-E55F6D182756}"/>
              </a:ext>
            </a:extLst>
          </p:cNvPr>
          <p:cNvSpPr txBox="1">
            <a:spLocks noChangeArrowheads="1"/>
          </p:cNvSpPr>
          <p:nvPr/>
        </p:nvSpPr>
        <p:spPr bwMode="auto">
          <a:xfrm>
            <a:off x="7239001" y="2549526"/>
            <a:ext cx="3319463" cy="2062163"/>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latin typeface="Calibri" panose="020F0502020204030204" pitchFamily="34" charset="0"/>
              </a:rPr>
              <a:t>To further reduce the network, we condense the information of (say) 4 neurons into a single neuron.  This is referred to as pooling.  Max pooling looks for the largest value in the pool, while L2 pooling takes the root of the sum of squares of the values in the pool.</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3">
            <a:extLst>
              <a:ext uri="{FF2B5EF4-FFF2-40B4-BE49-F238E27FC236}">
                <a16:creationId xmlns:a16="http://schemas.microsoft.com/office/drawing/2014/main" id="{18727CDD-29FE-4AFE-BE5E-6F6C1D580B78}"/>
              </a:ext>
            </a:extLst>
          </p:cNvPr>
          <p:cNvSpPr>
            <a:spLocks noGrp="1"/>
          </p:cNvSpPr>
          <p:nvPr>
            <p:ph type="sldNum" sz="quarter" idx="12"/>
          </p:nvPr>
        </p:nvSpPr>
        <p:spPr bwMode="auto">
          <a:xfrm>
            <a:off x="65532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5pPr>
            <a:lvl6pPr marL="2286000" algn="l" defTabSz="914400" rtl="0" eaLnBrk="1" latinLnBrk="0" hangingPunct="1">
              <a:defRPr sz="3600" kern="1200">
                <a:solidFill>
                  <a:schemeClr val="tx1"/>
                </a:solidFill>
                <a:latin typeface="Arial" panose="020B0604020202020204" pitchFamily="34" charset="0"/>
                <a:ea typeface="+mn-ea"/>
                <a:cs typeface="+mn-cs"/>
              </a:defRPr>
            </a:lvl6pPr>
            <a:lvl7pPr marL="2743200" algn="l" defTabSz="914400" rtl="0" eaLnBrk="1" latinLnBrk="0" hangingPunct="1">
              <a:defRPr sz="3600" kern="1200">
                <a:solidFill>
                  <a:schemeClr val="tx1"/>
                </a:solidFill>
                <a:latin typeface="Arial" panose="020B0604020202020204" pitchFamily="34" charset="0"/>
                <a:ea typeface="+mn-ea"/>
                <a:cs typeface="+mn-cs"/>
              </a:defRPr>
            </a:lvl7pPr>
            <a:lvl8pPr marL="3200400" algn="l" defTabSz="914400" rtl="0" eaLnBrk="1" latinLnBrk="0" hangingPunct="1">
              <a:defRPr sz="3600" kern="1200">
                <a:solidFill>
                  <a:schemeClr val="tx1"/>
                </a:solidFill>
                <a:latin typeface="Arial" panose="020B0604020202020204" pitchFamily="34" charset="0"/>
                <a:ea typeface="+mn-ea"/>
                <a:cs typeface="+mn-cs"/>
              </a:defRPr>
            </a:lvl8pPr>
            <a:lvl9pPr marL="3657600" algn="l" defTabSz="914400" rtl="0" eaLnBrk="1" latinLnBrk="0" hangingPunct="1">
              <a:defRPr sz="3600" kern="1200">
                <a:solidFill>
                  <a:schemeClr val="tx1"/>
                </a:solidFill>
                <a:latin typeface="Arial" panose="020B0604020202020204" pitchFamily="34" charset="0"/>
                <a:ea typeface="+mn-ea"/>
                <a:cs typeface="+mn-cs"/>
              </a:defRPr>
            </a:lvl9pPr>
          </a:lstStyle>
          <a:p>
            <a:pPr>
              <a:spcBef>
                <a:spcPct val="0"/>
              </a:spcBef>
              <a:buFontTx/>
              <a:buNone/>
              <a:defRPr/>
            </a:pPr>
            <a:fld id="{3588BF29-15F1-410B-85D9-2C308EBA9D94}" type="slidenum">
              <a:rPr lang="en-US" smtClean="0"/>
              <a:pPr>
                <a:spcBef>
                  <a:spcPct val="0"/>
                </a:spcBef>
                <a:buFontTx/>
                <a:buNone/>
                <a:defRPr/>
              </a:pPr>
              <a:t>225</a:t>
            </a:fld>
            <a:endParaRPr lang="en-US" altLang="en-US" sz="1400"/>
          </a:p>
        </p:txBody>
      </p:sp>
      <p:sp>
        <p:nvSpPr>
          <p:cNvPr id="55299" name="Text Box 2">
            <a:extLst>
              <a:ext uri="{FF2B5EF4-FFF2-40B4-BE49-F238E27FC236}">
                <a16:creationId xmlns:a16="http://schemas.microsoft.com/office/drawing/2014/main" id="{FDC75CB7-50F7-4C76-9D40-BF965DBA57FF}"/>
              </a:ext>
            </a:extLst>
          </p:cNvPr>
          <p:cNvSpPr txBox="1">
            <a:spLocks noChangeArrowheads="1"/>
          </p:cNvSpPr>
          <p:nvPr/>
        </p:nvSpPr>
        <p:spPr bwMode="auto">
          <a:xfrm>
            <a:off x="1965325" y="396876"/>
            <a:ext cx="44244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dirty="0">
                <a:solidFill>
                  <a:srgbClr val="CC0000"/>
                </a:solidFill>
                <a:latin typeface="Calibri" panose="020F0502020204030204" pitchFamily="34" charset="0"/>
                <a:cs typeface="Calibri" panose="020F0502020204030204" pitchFamily="34" charset="0"/>
              </a:rPr>
              <a:t>A Shallow CNN for MNIST</a:t>
            </a:r>
          </a:p>
        </p:txBody>
      </p:sp>
      <p:sp>
        <p:nvSpPr>
          <p:cNvPr id="55300" name="Line 3">
            <a:extLst>
              <a:ext uri="{FF2B5EF4-FFF2-40B4-BE49-F238E27FC236}">
                <a16:creationId xmlns:a16="http://schemas.microsoft.com/office/drawing/2014/main" id="{C470C1B4-E589-4CA7-ACB0-A81E2A814BD9}"/>
              </a:ext>
            </a:extLst>
          </p:cNvPr>
          <p:cNvSpPr>
            <a:spLocks noChangeShapeType="1"/>
          </p:cNvSpPr>
          <p:nvPr/>
        </p:nvSpPr>
        <p:spPr bwMode="auto">
          <a:xfrm>
            <a:off x="1905000" y="1143000"/>
            <a:ext cx="83058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55301" name="Picture 2">
            <a:extLst>
              <a:ext uri="{FF2B5EF4-FFF2-40B4-BE49-F238E27FC236}">
                <a16:creationId xmlns:a16="http://schemas.microsoft.com/office/drawing/2014/main" id="{EF214F6E-89E3-4D79-BE8E-203E16F74B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210041"/>
            <a:ext cx="7372350" cy="283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Text Box 4">
            <a:extLst>
              <a:ext uri="{FF2B5EF4-FFF2-40B4-BE49-F238E27FC236}">
                <a16:creationId xmlns:a16="http://schemas.microsoft.com/office/drawing/2014/main" id="{C55EE0D3-FC8B-4321-AB81-95A794DD4193}"/>
              </a:ext>
            </a:extLst>
          </p:cNvPr>
          <p:cNvSpPr txBox="1">
            <a:spLocks noChangeArrowheads="1"/>
          </p:cNvSpPr>
          <p:nvPr/>
        </p:nvSpPr>
        <p:spPr bwMode="auto">
          <a:xfrm>
            <a:off x="2133600" y="3872189"/>
            <a:ext cx="672709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Clr>
                <a:srgbClr val="CC0000"/>
              </a:buClr>
              <a:buFontTx/>
              <a:buNone/>
            </a:pPr>
            <a:r>
              <a:rPr lang="en-US" altLang="en-US" sz="2400" dirty="0">
                <a:latin typeface="Calibri" panose="020F0502020204030204" pitchFamily="34" charset="0"/>
                <a:cs typeface="Calibri" panose="020F0502020204030204" pitchFamily="34" charset="0"/>
              </a:rPr>
              <a:t>How many weights/biases does this network need?  </a:t>
            </a:r>
          </a:p>
          <a:p>
            <a:pPr eaLnBrk="1" hangingPunct="1">
              <a:spcBef>
                <a:spcPct val="0"/>
              </a:spcBef>
              <a:buClr>
                <a:srgbClr val="CC0000"/>
              </a:buClr>
              <a:buFontTx/>
              <a:buNone/>
            </a:pPr>
            <a:r>
              <a:rPr lang="en-US" altLang="en-US" sz="2400" dirty="0">
                <a:latin typeface="Calibri" panose="020F0502020204030204" pitchFamily="34" charset="0"/>
                <a:cs typeface="Calibri" panose="020F0502020204030204" pitchFamily="34" charset="0"/>
              </a:rPr>
              <a:t>(25+1) x 3 + ((3x12x12 + 1) x 10 ) = 4408</a:t>
            </a:r>
          </a:p>
          <a:p>
            <a:pPr eaLnBrk="1" hangingPunct="1">
              <a:spcBef>
                <a:spcPct val="0"/>
              </a:spcBef>
              <a:buClr>
                <a:srgbClr val="CC0000"/>
              </a:buClr>
              <a:buFontTx/>
              <a:buNone/>
            </a:pPr>
            <a:endParaRPr lang="en-US" altLang="en-US" sz="24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DEF22638-DA48-4372-B6C1-C1B0514E57CA}"/>
              </a:ext>
            </a:extLst>
          </p:cNvPr>
          <p:cNvSpPr txBox="1">
            <a:spLocks noChangeArrowheads="1"/>
          </p:cNvSpPr>
          <p:nvPr/>
        </p:nvSpPr>
        <p:spPr bwMode="auto">
          <a:xfrm>
            <a:off x="1668463" y="4702176"/>
            <a:ext cx="8778875" cy="1077912"/>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latin typeface="Calibri" panose="020F0502020204030204" pitchFamily="34" charset="0"/>
              </a:rPr>
              <a:t>Here’s a relatively simple not-so-deep network for MNIST.  It uses three filters in the first layer, followed by a max-pool, followed by a classifier layer.  Note that the final set of feature maps have to be fed to a fully-connected neural network to perform the classification.  In this example, the top neuron on the far right receives all 432 inputs from the previous layer and decides if it can spot a hand-written “0”.</a:t>
            </a:r>
          </a:p>
        </p:txBody>
      </p:sp>
      <p:sp>
        <p:nvSpPr>
          <p:cNvPr id="8" name="TextBox 6">
            <a:extLst>
              <a:ext uri="{FF2B5EF4-FFF2-40B4-BE49-F238E27FC236}">
                <a16:creationId xmlns:a16="http://schemas.microsoft.com/office/drawing/2014/main" id="{2DC9B2F0-C086-405C-A7BE-C65688529DD0}"/>
              </a:ext>
            </a:extLst>
          </p:cNvPr>
          <p:cNvSpPr txBox="1">
            <a:spLocks noChangeArrowheads="1"/>
          </p:cNvSpPr>
          <p:nvPr/>
        </p:nvSpPr>
        <p:spPr bwMode="auto">
          <a:xfrm>
            <a:off x="1668463" y="5832475"/>
            <a:ext cx="8778875" cy="831850"/>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dirty="0">
                <a:latin typeface="Calibri" panose="020F0502020204030204" pitchFamily="34" charset="0"/>
              </a:rPr>
              <a:t>Note that most of the trainable weights are in the last fully-connected layer.  The early layers (which have a learning rate problem) only contain 78 trainable weights.  The pooling layer does not include any weights of course.  Most of the multiplications are in the early layers though.</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3">
            <a:extLst>
              <a:ext uri="{FF2B5EF4-FFF2-40B4-BE49-F238E27FC236}">
                <a16:creationId xmlns:a16="http://schemas.microsoft.com/office/drawing/2014/main" id="{E0A268A0-600C-46F6-B701-0020E6F2AB3E}"/>
              </a:ext>
            </a:extLst>
          </p:cNvPr>
          <p:cNvSpPr>
            <a:spLocks noGrp="1"/>
          </p:cNvSpPr>
          <p:nvPr>
            <p:ph type="sldNum" sz="quarter" idx="12"/>
          </p:nvPr>
        </p:nvSpPr>
        <p:spPr bwMode="auto">
          <a:xfrm>
            <a:off x="65532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5pPr>
            <a:lvl6pPr marL="2286000" algn="l" defTabSz="914400" rtl="0" eaLnBrk="1" latinLnBrk="0" hangingPunct="1">
              <a:defRPr sz="3600" kern="1200">
                <a:solidFill>
                  <a:schemeClr val="tx1"/>
                </a:solidFill>
                <a:latin typeface="Arial" panose="020B0604020202020204" pitchFamily="34" charset="0"/>
                <a:ea typeface="+mn-ea"/>
                <a:cs typeface="+mn-cs"/>
              </a:defRPr>
            </a:lvl6pPr>
            <a:lvl7pPr marL="2743200" algn="l" defTabSz="914400" rtl="0" eaLnBrk="1" latinLnBrk="0" hangingPunct="1">
              <a:defRPr sz="3600" kern="1200">
                <a:solidFill>
                  <a:schemeClr val="tx1"/>
                </a:solidFill>
                <a:latin typeface="Arial" panose="020B0604020202020204" pitchFamily="34" charset="0"/>
                <a:ea typeface="+mn-ea"/>
                <a:cs typeface="+mn-cs"/>
              </a:defRPr>
            </a:lvl7pPr>
            <a:lvl8pPr marL="3200400" algn="l" defTabSz="914400" rtl="0" eaLnBrk="1" latinLnBrk="0" hangingPunct="1">
              <a:defRPr sz="3600" kern="1200">
                <a:solidFill>
                  <a:schemeClr val="tx1"/>
                </a:solidFill>
                <a:latin typeface="Arial" panose="020B0604020202020204" pitchFamily="34" charset="0"/>
                <a:ea typeface="+mn-ea"/>
                <a:cs typeface="+mn-cs"/>
              </a:defRPr>
            </a:lvl8pPr>
            <a:lvl9pPr marL="3657600" algn="l" defTabSz="914400" rtl="0" eaLnBrk="1" latinLnBrk="0" hangingPunct="1">
              <a:defRPr sz="3600" kern="1200">
                <a:solidFill>
                  <a:schemeClr val="tx1"/>
                </a:solidFill>
                <a:latin typeface="Arial" panose="020B0604020202020204" pitchFamily="34" charset="0"/>
                <a:ea typeface="+mn-ea"/>
                <a:cs typeface="+mn-cs"/>
              </a:defRPr>
            </a:lvl9pPr>
          </a:lstStyle>
          <a:p>
            <a:pPr>
              <a:spcBef>
                <a:spcPct val="0"/>
              </a:spcBef>
              <a:buFontTx/>
              <a:buNone/>
              <a:defRPr/>
            </a:pPr>
            <a:fld id="{3588BF29-15F1-410B-85D9-2C308EBA9D94}" type="slidenum">
              <a:rPr lang="en-US" smtClean="0"/>
              <a:pPr>
                <a:spcBef>
                  <a:spcPct val="0"/>
                </a:spcBef>
                <a:buFontTx/>
                <a:buNone/>
                <a:defRPr/>
              </a:pPr>
              <a:t>226</a:t>
            </a:fld>
            <a:endParaRPr lang="en-US" altLang="en-US" sz="1400"/>
          </a:p>
        </p:txBody>
      </p:sp>
      <p:sp>
        <p:nvSpPr>
          <p:cNvPr id="26627" name="Text Box 2">
            <a:extLst>
              <a:ext uri="{FF2B5EF4-FFF2-40B4-BE49-F238E27FC236}">
                <a16:creationId xmlns:a16="http://schemas.microsoft.com/office/drawing/2014/main" id="{4B9EE61F-CCDF-461A-BE43-C07EA09AD9E9}"/>
              </a:ext>
            </a:extLst>
          </p:cNvPr>
          <p:cNvSpPr txBox="1">
            <a:spLocks noChangeArrowheads="1"/>
          </p:cNvSpPr>
          <p:nvPr/>
        </p:nvSpPr>
        <p:spPr bwMode="auto">
          <a:xfrm>
            <a:off x="1965325" y="396876"/>
            <a:ext cx="38752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a:solidFill>
                  <a:srgbClr val="CC0000"/>
                </a:solidFill>
                <a:latin typeface="Calibri" panose="020F0502020204030204" pitchFamily="34" charset="0"/>
                <a:cs typeface="Calibri" panose="020F0502020204030204" pitchFamily="34" charset="0"/>
              </a:rPr>
              <a:t>Krizhevsky et al., 2012</a:t>
            </a:r>
          </a:p>
        </p:txBody>
      </p:sp>
      <p:sp>
        <p:nvSpPr>
          <p:cNvPr id="26628" name="Line 3">
            <a:extLst>
              <a:ext uri="{FF2B5EF4-FFF2-40B4-BE49-F238E27FC236}">
                <a16:creationId xmlns:a16="http://schemas.microsoft.com/office/drawing/2014/main" id="{D4B84DBC-257E-4C47-98AB-CC6958EF60C1}"/>
              </a:ext>
            </a:extLst>
          </p:cNvPr>
          <p:cNvSpPr>
            <a:spLocks noChangeShapeType="1"/>
          </p:cNvSpPr>
          <p:nvPr/>
        </p:nvSpPr>
        <p:spPr bwMode="auto">
          <a:xfrm>
            <a:off x="1905000" y="1143000"/>
            <a:ext cx="83058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29" name="Text Box 4">
            <a:extLst>
              <a:ext uri="{FF2B5EF4-FFF2-40B4-BE49-F238E27FC236}">
                <a16:creationId xmlns:a16="http://schemas.microsoft.com/office/drawing/2014/main" id="{F01E82E3-3AC4-4C4D-ACB0-7F8B0AE45374}"/>
              </a:ext>
            </a:extLst>
          </p:cNvPr>
          <p:cNvSpPr txBox="1">
            <a:spLocks noChangeArrowheads="1"/>
          </p:cNvSpPr>
          <p:nvPr/>
        </p:nvSpPr>
        <p:spPr bwMode="auto">
          <a:xfrm>
            <a:off x="2041526" y="1563689"/>
            <a:ext cx="702929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Clr>
                <a:srgbClr val="CC0000"/>
              </a:buClr>
              <a:buFontTx/>
              <a:buNone/>
            </a:pPr>
            <a:r>
              <a:rPr lang="en-US" altLang="en-US" sz="2400" dirty="0">
                <a:latin typeface="Calibri" panose="020F0502020204030204" pitchFamily="34" charset="0"/>
                <a:cs typeface="Calibri" panose="020F0502020204030204" pitchFamily="34" charset="0"/>
              </a:rPr>
              <a:t>Deep network (5 </a:t>
            </a:r>
            <a:r>
              <a:rPr lang="en-US" altLang="en-US" sz="2400" dirty="0" err="1">
                <a:latin typeface="Calibri" panose="020F0502020204030204" pitchFamily="34" charset="0"/>
                <a:cs typeface="Calibri" panose="020F0502020204030204" pitchFamily="34" charset="0"/>
              </a:rPr>
              <a:t>conv+maxpool</a:t>
            </a:r>
            <a:r>
              <a:rPr lang="en-US" altLang="en-US" sz="2400" dirty="0">
                <a:latin typeface="Calibri" panose="020F0502020204030204" pitchFamily="34" charset="0"/>
                <a:cs typeface="Calibri" panose="020F0502020204030204" pitchFamily="34" charset="0"/>
              </a:rPr>
              <a:t> and 2 fully-connected)</a:t>
            </a:r>
          </a:p>
          <a:p>
            <a:pPr eaLnBrk="1" hangingPunct="1">
              <a:spcBef>
                <a:spcPct val="0"/>
              </a:spcBef>
              <a:buClr>
                <a:srgbClr val="CC0000"/>
              </a:buClr>
              <a:buFontTx/>
              <a:buNone/>
            </a:pPr>
            <a:r>
              <a:rPr lang="en-US" altLang="en-US" sz="2400" dirty="0">
                <a:latin typeface="Calibri" panose="020F0502020204030204" pitchFamily="34" charset="0"/>
                <a:cs typeface="Calibri" panose="020F0502020204030204" pitchFamily="34" charset="0"/>
              </a:rPr>
              <a:t>that uses 2 GPUs and enforces locality in some layers</a:t>
            </a:r>
          </a:p>
        </p:txBody>
      </p:sp>
      <p:pic>
        <p:nvPicPr>
          <p:cNvPr id="26630" name="Picture 2">
            <a:extLst>
              <a:ext uri="{FF2B5EF4-FFF2-40B4-BE49-F238E27FC236}">
                <a16:creationId xmlns:a16="http://schemas.microsoft.com/office/drawing/2014/main" id="{1F40A1E9-7F89-4088-8F7A-9D3E7BE053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2297114"/>
            <a:ext cx="7848600"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17A99426-646D-4493-85ED-E641EB620861}"/>
              </a:ext>
            </a:extLst>
          </p:cNvPr>
          <p:cNvSpPr txBox="1">
            <a:spLocks noChangeArrowheads="1"/>
          </p:cNvSpPr>
          <p:nvPr/>
        </p:nvSpPr>
        <p:spPr bwMode="auto">
          <a:xfrm>
            <a:off x="1668464" y="4986338"/>
            <a:ext cx="8778875" cy="1568450"/>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latin typeface="Calibri" panose="020F0502020204030204" pitchFamily="34" charset="0"/>
              </a:rPr>
              <a:t>This is an example deep network that won the ILSVRC competition in 2012.  It runs on two GPUs.  To reduce communication between GPUs, some of the convolutional layers only use the local feature maps (the feature maps computed on that GPU) as inputs.  This is an example of architecture-algorithm co-design that is perfect for class projects.  That is, a good class project can make changes to the algorithm to help simplify the hardware – you can evaluate the corresponding impact on hardware overheads and algorithm accuracy.</a:t>
            </a:r>
          </a:p>
        </p:txBody>
      </p:sp>
    </p:spTree>
    <p:extLst>
      <p:ext uri="{BB962C8B-B14F-4D97-AF65-F5344CB8AC3E}">
        <p14:creationId xmlns:p14="http://schemas.microsoft.com/office/powerpoint/2010/main" val="2955473229"/>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437272" y="1568774"/>
            <a:ext cx="10761324" cy="4503256"/>
          </a:xfrm>
        </p:spPr>
        <p:txBody>
          <a:bodyPr>
            <a:normAutofit/>
          </a:bodyPr>
          <a:lstStyle/>
          <a:p>
            <a:pPr marL="0" indent="0" algn="ctr">
              <a:buNone/>
            </a:pPr>
            <a:r>
              <a:rPr lang="en-US" sz="2400" b="0" i="0" u="none" strike="noStrike" baseline="0" dirty="0">
                <a:latin typeface="Calibri (Body)"/>
              </a:rPr>
              <a:t>Assume a 6x6 matrix </a:t>
            </a:r>
            <a:r>
              <a:rPr lang="en-US" sz="2400" b="1" i="0" u="none" strike="noStrike" baseline="0" dirty="0">
                <a:latin typeface="Calibri (Body)"/>
              </a:rPr>
              <a:t>M </a:t>
            </a:r>
            <a:r>
              <a:rPr lang="en-US" sz="2400" b="0" i="0" u="none" strike="noStrike" baseline="0" dirty="0">
                <a:latin typeface="Calibri (Body)"/>
              </a:rPr>
              <a:t>as input. The 2D convolution of </a:t>
            </a:r>
            <a:r>
              <a:rPr lang="en-US" sz="2400" b="1" i="0" u="none" strike="noStrike" baseline="0" dirty="0">
                <a:latin typeface="Calibri (Body)"/>
              </a:rPr>
              <a:t>M</a:t>
            </a:r>
            <a:r>
              <a:rPr lang="en-US" sz="2400" b="0" i="0" u="none" strike="noStrike" baseline="0" dirty="0">
                <a:latin typeface="Calibri (Body)"/>
              </a:rPr>
              <a:t> with </a:t>
            </a:r>
            <a:r>
              <a:rPr lang="en-US" sz="2400" b="0" i="1" u="none" strike="noStrike" baseline="0" dirty="0">
                <a:latin typeface="Calibri (Body)"/>
              </a:rPr>
              <a:t>filter (or kernel)</a:t>
            </a:r>
            <a:r>
              <a:rPr lang="en-US" sz="2400" b="0" i="0" u="none" strike="noStrike" baseline="0" dirty="0">
                <a:latin typeface="Calibri (Body)"/>
              </a:rPr>
              <a:t> </a:t>
            </a:r>
            <a:r>
              <a:rPr lang="en-US" sz="2400" b="1" i="0" u="none" strike="noStrike" baseline="0" dirty="0">
                <a:latin typeface="Calibri (Body)"/>
              </a:rPr>
              <a:t>F</a:t>
            </a:r>
            <a:r>
              <a:rPr lang="en-US" sz="2400" b="0" i="0" u="none" strike="noStrike" baseline="0" dirty="0">
                <a:latin typeface="Calibri (Body)"/>
              </a:rPr>
              <a:t> and </a:t>
            </a:r>
            <a:r>
              <a:rPr lang="en-US" sz="2400" b="0" i="1" u="none" strike="noStrike" baseline="0" dirty="0">
                <a:latin typeface="Calibri (Body)"/>
              </a:rPr>
              <a:t>stride</a:t>
            </a:r>
            <a:r>
              <a:rPr lang="en-US" sz="2400" b="0" i="0" u="none" strike="noStrike" baseline="0" dirty="0">
                <a:latin typeface="Calibri (Body)"/>
              </a:rPr>
              <a:t> 1 is a 4x4 matrix </a:t>
            </a:r>
            <a:r>
              <a:rPr lang="en-US" sz="2400" b="1" i="0" u="none" strike="noStrike" baseline="0" dirty="0">
                <a:latin typeface="Calibri (Body)"/>
              </a:rPr>
              <a:t>CM</a:t>
            </a:r>
            <a:r>
              <a:rPr lang="en-US" sz="2400" b="0" i="0" u="none" strike="noStrike" baseline="0" dirty="0">
                <a:latin typeface="Calibri (Body)"/>
              </a:rPr>
              <a:t> (sometimes called </a:t>
            </a:r>
            <a:r>
              <a:rPr lang="en-US" sz="2400" b="0" i="1" u="none" strike="noStrike" baseline="0" dirty="0">
                <a:latin typeface="Calibri (Body)"/>
              </a:rPr>
              <a:t>feature map</a:t>
            </a:r>
            <a:r>
              <a:rPr lang="en-US" sz="2400" b="0" i="0" u="none" strike="noStrike" baseline="0" dirty="0">
                <a:latin typeface="Calibri (Body)"/>
              </a:rPr>
              <a:t>) computed as follows:</a:t>
            </a:r>
            <a:endParaRPr lang="en-US"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dirty="0">
              <a:solidFill>
                <a:srgbClr val="222222"/>
              </a:solidFill>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endParaRPr lang="en-US" dirty="0"/>
          </a:p>
        </p:txBody>
      </p:sp>
      <p:graphicFrame>
        <p:nvGraphicFramePr>
          <p:cNvPr id="7" name="Table 7">
            <a:extLst>
              <a:ext uri="{FF2B5EF4-FFF2-40B4-BE49-F238E27FC236}">
                <a16:creationId xmlns:a16="http://schemas.microsoft.com/office/drawing/2014/main" id="{C96143EF-6F06-40B1-982F-0455F602D790}"/>
              </a:ext>
            </a:extLst>
          </p:cNvPr>
          <p:cNvGraphicFramePr>
            <a:graphicFrameLocks noGrp="1"/>
          </p:cNvGraphicFramePr>
          <p:nvPr/>
        </p:nvGraphicFramePr>
        <p:xfrm>
          <a:off x="593619" y="2774499"/>
          <a:ext cx="3351660" cy="2225040"/>
        </p:xfrm>
        <a:graphic>
          <a:graphicData uri="http://schemas.openxmlformats.org/drawingml/2006/table">
            <a:tbl>
              <a:tblPr firstRow="1" bandRow="1">
                <a:tableStyleId>{5940675A-B579-460E-94D1-54222C63F5DA}</a:tableStyleId>
              </a:tblPr>
              <a:tblGrid>
                <a:gridCol w="558610">
                  <a:extLst>
                    <a:ext uri="{9D8B030D-6E8A-4147-A177-3AD203B41FA5}">
                      <a16:colId xmlns:a16="http://schemas.microsoft.com/office/drawing/2014/main" val="3220512773"/>
                    </a:ext>
                  </a:extLst>
                </a:gridCol>
                <a:gridCol w="558610">
                  <a:extLst>
                    <a:ext uri="{9D8B030D-6E8A-4147-A177-3AD203B41FA5}">
                      <a16:colId xmlns:a16="http://schemas.microsoft.com/office/drawing/2014/main" val="2756876980"/>
                    </a:ext>
                  </a:extLst>
                </a:gridCol>
                <a:gridCol w="558610">
                  <a:extLst>
                    <a:ext uri="{9D8B030D-6E8A-4147-A177-3AD203B41FA5}">
                      <a16:colId xmlns:a16="http://schemas.microsoft.com/office/drawing/2014/main" val="649877815"/>
                    </a:ext>
                  </a:extLst>
                </a:gridCol>
                <a:gridCol w="558610">
                  <a:extLst>
                    <a:ext uri="{9D8B030D-6E8A-4147-A177-3AD203B41FA5}">
                      <a16:colId xmlns:a16="http://schemas.microsoft.com/office/drawing/2014/main" val="2359442927"/>
                    </a:ext>
                  </a:extLst>
                </a:gridCol>
                <a:gridCol w="558610">
                  <a:extLst>
                    <a:ext uri="{9D8B030D-6E8A-4147-A177-3AD203B41FA5}">
                      <a16:colId xmlns:a16="http://schemas.microsoft.com/office/drawing/2014/main" val="3387251620"/>
                    </a:ext>
                  </a:extLst>
                </a:gridCol>
                <a:gridCol w="558610">
                  <a:extLst>
                    <a:ext uri="{9D8B030D-6E8A-4147-A177-3AD203B41FA5}">
                      <a16:colId xmlns:a16="http://schemas.microsoft.com/office/drawing/2014/main" val="3850752484"/>
                    </a:ext>
                  </a:extLst>
                </a:gridCol>
              </a:tblGrid>
              <a:tr h="370840">
                <a:tc>
                  <a:txBody>
                    <a:bodyPr/>
                    <a:lstStyle/>
                    <a:p>
                      <a:pPr algn="ctr"/>
                      <a:r>
                        <a:rPr lang="en-US" dirty="0"/>
                        <a:t>3</a:t>
                      </a:r>
                    </a:p>
                  </a:txBody>
                  <a:tcPr/>
                </a:tc>
                <a:tc>
                  <a:txBody>
                    <a:bodyPr/>
                    <a:lstStyle/>
                    <a:p>
                      <a:pPr algn="ctr"/>
                      <a:r>
                        <a:rPr lang="en-US" dirty="0"/>
                        <a:t>0</a:t>
                      </a:r>
                    </a:p>
                  </a:txBody>
                  <a:tcPr/>
                </a:tc>
                <a:tc>
                  <a:txBody>
                    <a:bodyPr/>
                    <a:lstStyle/>
                    <a:p>
                      <a:pPr algn="ctr"/>
                      <a:r>
                        <a:rPr lang="en-US" dirty="0"/>
                        <a:t>1</a:t>
                      </a:r>
                    </a:p>
                  </a:txBody>
                  <a:tcPr/>
                </a:tc>
                <a:tc>
                  <a:txBody>
                    <a:bodyPr/>
                    <a:lstStyle/>
                    <a:p>
                      <a:pPr algn="ctr"/>
                      <a:r>
                        <a:rPr lang="en-US" dirty="0"/>
                        <a:t>2</a:t>
                      </a:r>
                    </a:p>
                  </a:txBody>
                  <a:tcPr/>
                </a:tc>
                <a:tc>
                  <a:txBody>
                    <a:bodyPr/>
                    <a:lstStyle/>
                    <a:p>
                      <a:pPr algn="ctr"/>
                      <a:r>
                        <a:rPr lang="en-US" dirty="0"/>
                        <a:t>4</a:t>
                      </a:r>
                    </a:p>
                  </a:txBody>
                  <a:tcPr/>
                </a:tc>
                <a:tc>
                  <a:txBody>
                    <a:bodyPr/>
                    <a:lstStyle/>
                    <a:p>
                      <a:pPr algn="ctr"/>
                      <a:r>
                        <a:rPr lang="en-US" dirty="0"/>
                        <a:t>7</a:t>
                      </a:r>
                    </a:p>
                  </a:txBody>
                  <a:tcPr/>
                </a:tc>
                <a:extLst>
                  <a:ext uri="{0D108BD9-81ED-4DB2-BD59-A6C34878D82A}">
                    <a16:rowId xmlns:a16="http://schemas.microsoft.com/office/drawing/2014/main" val="2541945899"/>
                  </a:ext>
                </a:extLst>
              </a:tr>
              <a:tr h="370840">
                <a:tc>
                  <a:txBody>
                    <a:bodyPr/>
                    <a:lstStyle/>
                    <a:p>
                      <a:pPr algn="ctr"/>
                      <a:r>
                        <a:rPr lang="en-US" dirty="0"/>
                        <a:t>1</a:t>
                      </a:r>
                    </a:p>
                  </a:txBody>
                  <a:tcPr/>
                </a:tc>
                <a:tc>
                  <a:txBody>
                    <a:bodyPr/>
                    <a:lstStyle/>
                    <a:p>
                      <a:pPr algn="ctr"/>
                      <a:r>
                        <a:rPr lang="en-US" dirty="0"/>
                        <a:t>5</a:t>
                      </a:r>
                    </a:p>
                  </a:txBody>
                  <a:tcPr/>
                </a:tc>
                <a:tc>
                  <a:txBody>
                    <a:bodyPr/>
                    <a:lstStyle/>
                    <a:p>
                      <a:pPr algn="ctr"/>
                      <a:r>
                        <a:rPr lang="en-US" dirty="0"/>
                        <a:t>8</a:t>
                      </a:r>
                    </a:p>
                  </a:txBody>
                  <a:tcPr/>
                </a:tc>
                <a:tc>
                  <a:txBody>
                    <a:bodyPr/>
                    <a:lstStyle/>
                    <a:p>
                      <a:pPr algn="ctr"/>
                      <a:r>
                        <a:rPr lang="en-US" dirty="0"/>
                        <a:t>9</a:t>
                      </a:r>
                    </a:p>
                  </a:txBody>
                  <a:tcPr/>
                </a:tc>
                <a:tc>
                  <a:txBody>
                    <a:bodyPr/>
                    <a:lstStyle/>
                    <a:p>
                      <a:pPr algn="ctr"/>
                      <a:r>
                        <a:rPr lang="en-US" dirty="0"/>
                        <a:t>3</a:t>
                      </a:r>
                    </a:p>
                  </a:txBody>
                  <a:tcPr/>
                </a:tc>
                <a:tc>
                  <a:txBody>
                    <a:bodyPr/>
                    <a:lstStyle/>
                    <a:p>
                      <a:pPr algn="ctr"/>
                      <a:r>
                        <a:rPr lang="en-US" dirty="0"/>
                        <a:t>1</a:t>
                      </a:r>
                    </a:p>
                  </a:txBody>
                  <a:tcPr/>
                </a:tc>
                <a:extLst>
                  <a:ext uri="{0D108BD9-81ED-4DB2-BD59-A6C34878D82A}">
                    <a16:rowId xmlns:a16="http://schemas.microsoft.com/office/drawing/2014/main" val="2908703843"/>
                  </a:ext>
                </a:extLst>
              </a:tr>
              <a:tr h="370840">
                <a:tc>
                  <a:txBody>
                    <a:bodyPr/>
                    <a:lstStyle/>
                    <a:p>
                      <a:pPr algn="ctr"/>
                      <a:r>
                        <a:rPr lang="en-US" dirty="0"/>
                        <a:t>2</a:t>
                      </a:r>
                    </a:p>
                  </a:txBody>
                  <a:tcPr/>
                </a:tc>
                <a:tc>
                  <a:txBody>
                    <a:bodyPr/>
                    <a:lstStyle/>
                    <a:p>
                      <a:pPr algn="ctr"/>
                      <a:r>
                        <a:rPr lang="en-US" dirty="0"/>
                        <a:t>7</a:t>
                      </a:r>
                    </a:p>
                  </a:txBody>
                  <a:tcPr/>
                </a:tc>
                <a:tc>
                  <a:txBody>
                    <a:bodyPr/>
                    <a:lstStyle/>
                    <a:p>
                      <a:pPr algn="ctr"/>
                      <a:r>
                        <a:rPr lang="en-US" dirty="0"/>
                        <a:t>2</a:t>
                      </a:r>
                    </a:p>
                  </a:txBody>
                  <a:tcPr/>
                </a:tc>
                <a:tc>
                  <a:txBody>
                    <a:bodyPr/>
                    <a:lstStyle/>
                    <a:p>
                      <a:pPr algn="ctr"/>
                      <a:r>
                        <a:rPr lang="en-US" dirty="0"/>
                        <a:t>5</a:t>
                      </a:r>
                    </a:p>
                  </a:txBody>
                  <a:tcPr/>
                </a:tc>
                <a:tc>
                  <a:txBody>
                    <a:bodyPr/>
                    <a:lstStyle/>
                    <a:p>
                      <a:pPr algn="ctr"/>
                      <a:r>
                        <a:rPr lang="en-US" dirty="0"/>
                        <a:t>1</a:t>
                      </a:r>
                    </a:p>
                  </a:txBody>
                  <a:tcPr/>
                </a:tc>
                <a:tc>
                  <a:txBody>
                    <a:bodyPr/>
                    <a:lstStyle/>
                    <a:p>
                      <a:pPr algn="ctr"/>
                      <a:r>
                        <a:rPr lang="en-US" dirty="0"/>
                        <a:t>3</a:t>
                      </a:r>
                    </a:p>
                  </a:txBody>
                  <a:tcPr/>
                </a:tc>
                <a:extLst>
                  <a:ext uri="{0D108BD9-81ED-4DB2-BD59-A6C34878D82A}">
                    <a16:rowId xmlns:a16="http://schemas.microsoft.com/office/drawing/2014/main" val="1482172483"/>
                  </a:ext>
                </a:extLst>
              </a:tr>
              <a:tr h="370840">
                <a:tc>
                  <a:txBody>
                    <a:bodyPr/>
                    <a:lstStyle/>
                    <a:p>
                      <a:pPr algn="ctr"/>
                      <a:r>
                        <a:rPr lang="en-US" dirty="0"/>
                        <a:t>0</a:t>
                      </a:r>
                    </a:p>
                  </a:txBody>
                  <a:tcPr/>
                </a:tc>
                <a:tc>
                  <a:txBody>
                    <a:bodyPr/>
                    <a:lstStyle/>
                    <a:p>
                      <a:pPr algn="ctr"/>
                      <a:r>
                        <a:rPr lang="en-US" dirty="0"/>
                        <a:t>1</a:t>
                      </a:r>
                    </a:p>
                  </a:txBody>
                  <a:tcPr/>
                </a:tc>
                <a:tc>
                  <a:txBody>
                    <a:bodyPr/>
                    <a:lstStyle/>
                    <a:p>
                      <a:pPr algn="ctr"/>
                      <a:r>
                        <a:rPr lang="en-US" dirty="0"/>
                        <a:t>3</a:t>
                      </a:r>
                    </a:p>
                  </a:txBody>
                  <a:tcPr/>
                </a:tc>
                <a:tc>
                  <a:txBody>
                    <a:bodyPr/>
                    <a:lstStyle/>
                    <a:p>
                      <a:pPr algn="ctr"/>
                      <a:r>
                        <a:rPr lang="en-US" dirty="0"/>
                        <a:t>1</a:t>
                      </a:r>
                    </a:p>
                  </a:txBody>
                  <a:tcPr/>
                </a:tc>
                <a:tc>
                  <a:txBody>
                    <a:bodyPr/>
                    <a:lstStyle/>
                    <a:p>
                      <a:pPr algn="ctr"/>
                      <a:r>
                        <a:rPr lang="en-US" dirty="0"/>
                        <a:t>7</a:t>
                      </a:r>
                    </a:p>
                  </a:txBody>
                  <a:tcPr/>
                </a:tc>
                <a:tc>
                  <a:txBody>
                    <a:bodyPr/>
                    <a:lstStyle/>
                    <a:p>
                      <a:pPr algn="ctr"/>
                      <a:r>
                        <a:rPr lang="en-US" dirty="0"/>
                        <a:t>8</a:t>
                      </a:r>
                    </a:p>
                  </a:txBody>
                  <a:tcPr/>
                </a:tc>
                <a:extLst>
                  <a:ext uri="{0D108BD9-81ED-4DB2-BD59-A6C34878D82A}">
                    <a16:rowId xmlns:a16="http://schemas.microsoft.com/office/drawing/2014/main" val="2425118578"/>
                  </a:ext>
                </a:extLst>
              </a:tr>
              <a:tr h="370840">
                <a:tc>
                  <a:txBody>
                    <a:bodyPr/>
                    <a:lstStyle/>
                    <a:p>
                      <a:pPr algn="ctr"/>
                      <a:r>
                        <a:rPr lang="en-US" dirty="0"/>
                        <a:t>4</a:t>
                      </a:r>
                    </a:p>
                  </a:txBody>
                  <a:tcPr/>
                </a:tc>
                <a:tc>
                  <a:txBody>
                    <a:bodyPr/>
                    <a:lstStyle/>
                    <a:p>
                      <a:pPr algn="ctr"/>
                      <a:r>
                        <a:rPr lang="en-US" dirty="0"/>
                        <a:t>2</a:t>
                      </a:r>
                    </a:p>
                  </a:txBody>
                  <a:tcPr/>
                </a:tc>
                <a:tc>
                  <a:txBody>
                    <a:bodyPr/>
                    <a:lstStyle/>
                    <a:p>
                      <a:pPr algn="ctr"/>
                      <a:r>
                        <a:rPr lang="en-US" dirty="0"/>
                        <a:t>1</a:t>
                      </a:r>
                    </a:p>
                  </a:txBody>
                  <a:tcPr/>
                </a:tc>
                <a:tc>
                  <a:txBody>
                    <a:bodyPr/>
                    <a:lstStyle/>
                    <a:p>
                      <a:pPr algn="ctr"/>
                      <a:r>
                        <a:rPr lang="en-US" dirty="0"/>
                        <a:t>6</a:t>
                      </a:r>
                    </a:p>
                  </a:txBody>
                  <a:tcPr/>
                </a:tc>
                <a:tc>
                  <a:txBody>
                    <a:bodyPr/>
                    <a:lstStyle/>
                    <a:p>
                      <a:pPr algn="ctr"/>
                      <a:r>
                        <a:rPr lang="en-US" dirty="0"/>
                        <a:t>2</a:t>
                      </a:r>
                    </a:p>
                  </a:txBody>
                  <a:tcPr/>
                </a:tc>
                <a:tc>
                  <a:txBody>
                    <a:bodyPr/>
                    <a:lstStyle/>
                    <a:p>
                      <a:pPr algn="ctr"/>
                      <a:r>
                        <a:rPr lang="en-US" dirty="0"/>
                        <a:t>8</a:t>
                      </a:r>
                    </a:p>
                  </a:txBody>
                  <a:tcPr/>
                </a:tc>
                <a:extLst>
                  <a:ext uri="{0D108BD9-81ED-4DB2-BD59-A6C34878D82A}">
                    <a16:rowId xmlns:a16="http://schemas.microsoft.com/office/drawing/2014/main" val="2995466844"/>
                  </a:ext>
                </a:extLst>
              </a:tr>
              <a:tr h="370840">
                <a:tc>
                  <a:txBody>
                    <a:bodyPr/>
                    <a:lstStyle/>
                    <a:p>
                      <a:pPr algn="ctr"/>
                      <a:r>
                        <a:rPr lang="en-US" dirty="0"/>
                        <a:t>2</a:t>
                      </a:r>
                    </a:p>
                  </a:txBody>
                  <a:tcPr/>
                </a:tc>
                <a:tc>
                  <a:txBody>
                    <a:bodyPr/>
                    <a:lstStyle/>
                    <a:p>
                      <a:pPr algn="ctr"/>
                      <a:r>
                        <a:rPr lang="en-US" dirty="0"/>
                        <a:t>4</a:t>
                      </a:r>
                    </a:p>
                  </a:txBody>
                  <a:tcPr/>
                </a:tc>
                <a:tc>
                  <a:txBody>
                    <a:bodyPr/>
                    <a:lstStyle/>
                    <a:p>
                      <a:pPr algn="ctr"/>
                      <a:r>
                        <a:rPr lang="en-US" dirty="0"/>
                        <a:t>5</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9</a:t>
                      </a:r>
                    </a:p>
                  </a:txBody>
                  <a:tcPr/>
                </a:tc>
                <a:extLst>
                  <a:ext uri="{0D108BD9-81ED-4DB2-BD59-A6C34878D82A}">
                    <a16:rowId xmlns:a16="http://schemas.microsoft.com/office/drawing/2014/main" val="3919871379"/>
                  </a:ext>
                </a:extLst>
              </a:tr>
            </a:tbl>
          </a:graphicData>
        </a:graphic>
      </p:graphicFrame>
      <p:sp>
        <p:nvSpPr>
          <p:cNvPr id="8" name="TextBox 7">
            <a:extLst>
              <a:ext uri="{FF2B5EF4-FFF2-40B4-BE49-F238E27FC236}">
                <a16:creationId xmlns:a16="http://schemas.microsoft.com/office/drawing/2014/main" id="{84C2D5BB-D4FE-4659-9192-B8374EE3C1FF}"/>
              </a:ext>
            </a:extLst>
          </p:cNvPr>
          <p:cNvSpPr txBox="1"/>
          <p:nvPr/>
        </p:nvSpPr>
        <p:spPr>
          <a:xfrm>
            <a:off x="4458916" y="3471521"/>
            <a:ext cx="647272" cy="830997"/>
          </a:xfrm>
          <a:prstGeom prst="rect">
            <a:avLst/>
          </a:prstGeom>
          <a:noFill/>
        </p:spPr>
        <p:txBody>
          <a:bodyPr wrap="square" rtlCol="0">
            <a:spAutoFit/>
          </a:bodyPr>
          <a:lstStyle/>
          <a:p>
            <a:pPr algn="ctr"/>
            <a:r>
              <a:rPr lang="en-US" sz="4800" dirty="0"/>
              <a:t>*</a:t>
            </a:r>
          </a:p>
        </p:txBody>
      </p:sp>
      <p:graphicFrame>
        <p:nvGraphicFramePr>
          <p:cNvPr id="11" name="Table 11">
            <a:extLst>
              <a:ext uri="{FF2B5EF4-FFF2-40B4-BE49-F238E27FC236}">
                <a16:creationId xmlns:a16="http://schemas.microsoft.com/office/drawing/2014/main" id="{4F17A1F7-5250-4AD4-B0D5-2CA5D32B02BD}"/>
              </a:ext>
            </a:extLst>
          </p:cNvPr>
          <p:cNvGraphicFramePr>
            <a:graphicFrameLocks noGrp="1"/>
          </p:cNvGraphicFramePr>
          <p:nvPr/>
        </p:nvGraphicFramePr>
        <p:xfrm>
          <a:off x="5619825" y="3330759"/>
          <a:ext cx="1684947" cy="1112520"/>
        </p:xfrm>
        <a:graphic>
          <a:graphicData uri="http://schemas.openxmlformats.org/drawingml/2006/table">
            <a:tbl>
              <a:tblPr firstRow="1" bandRow="1">
                <a:tableStyleId>{5940675A-B579-460E-94D1-54222C63F5DA}</a:tableStyleId>
              </a:tblPr>
              <a:tblGrid>
                <a:gridCol w="561649">
                  <a:extLst>
                    <a:ext uri="{9D8B030D-6E8A-4147-A177-3AD203B41FA5}">
                      <a16:colId xmlns:a16="http://schemas.microsoft.com/office/drawing/2014/main" val="460938455"/>
                    </a:ext>
                  </a:extLst>
                </a:gridCol>
                <a:gridCol w="561649">
                  <a:extLst>
                    <a:ext uri="{9D8B030D-6E8A-4147-A177-3AD203B41FA5}">
                      <a16:colId xmlns:a16="http://schemas.microsoft.com/office/drawing/2014/main" val="1740501291"/>
                    </a:ext>
                  </a:extLst>
                </a:gridCol>
                <a:gridCol w="561649">
                  <a:extLst>
                    <a:ext uri="{9D8B030D-6E8A-4147-A177-3AD203B41FA5}">
                      <a16:colId xmlns:a16="http://schemas.microsoft.com/office/drawing/2014/main" val="395325658"/>
                    </a:ext>
                  </a:extLst>
                </a:gridCol>
              </a:tblGrid>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264379134"/>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3925585704"/>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4063142993"/>
                  </a:ext>
                </a:extLst>
              </a:tr>
            </a:tbl>
          </a:graphicData>
        </a:graphic>
      </p:graphicFrame>
      <p:sp>
        <p:nvSpPr>
          <p:cNvPr id="12" name="TextBox 11">
            <a:extLst>
              <a:ext uri="{FF2B5EF4-FFF2-40B4-BE49-F238E27FC236}">
                <a16:creationId xmlns:a16="http://schemas.microsoft.com/office/drawing/2014/main" id="{2971E976-27E3-4553-B662-D6A0CF0B047C}"/>
              </a:ext>
            </a:extLst>
          </p:cNvPr>
          <p:cNvSpPr txBox="1"/>
          <p:nvPr/>
        </p:nvSpPr>
        <p:spPr>
          <a:xfrm>
            <a:off x="7818409" y="3325974"/>
            <a:ext cx="647272" cy="830997"/>
          </a:xfrm>
          <a:prstGeom prst="rect">
            <a:avLst/>
          </a:prstGeom>
          <a:noFill/>
        </p:spPr>
        <p:txBody>
          <a:bodyPr wrap="square" rtlCol="0">
            <a:spAutoFit/>
          </a:bodyPr>
          <a:lstStyle/>
          <a:p>
            <a:pPr algn="ctr"/>
            <a:r>
              <a:rPr lang="en-US" sz="4800" dirty="0"/>
              <a:t>=</a:t>
            </a:r>
          </a:p>
        </p:txBody>
      </p:sp>
      <p:graphicFrame>
        <p:nvGraphicFramePr>
          <p:cNvPr id="14" name="Table 14">
            <a:extLst>
              <a:ext uri="{FF2B5EF4-FFF2-40B4-BE49-F238E27FC236}">
                <a16:creationId xmlns:a16="http://schemas.microsoft.com/office/drawing/2014/main" id="{775F188D-BA75-4119-A0CC-803C93F6E92C}"/>
              </a:ext>
            </a:extLst>
          </p:cNvPr>
          <p:cNvGraphicFramePr>
            <a:graphicFrameLocks noGrp="1"/>
          </p:cNvGraphicFramePr>
          <p:nvPr/>
        </p:nvGraphicFramePr>
        <p:xfrm>
          <a:off x="8979318" y="3042445"/>
          <a:ext cx="2224704" cy="1483360"/>
        </p:xfrm>
        <a:graphic>
          <a:graphicData uri="http://schemas.openxmlformats.org/drawingml/2006/table">
            <a:tbl>
              <a:tblPr firstRow="1" bandRow="1">
                <a:tableStyleId>{5940675A-B579-460E-94D1-54222C63F5DA}</a:tableStyleId>
              </a:tblPr>
              <a:tblGrid>
                <a:gridCol w="556176">
                  <a:extLst>
                    <a:ext uri="{9D8B030D-6E8A-4147-A177-3AD203B41FA5}">
                      <a16:colId xmlns:a16="http://schemas.microsoft.com/office/drawing/2014/main" val="1320810228"/>
                    </a:ext>
                  </a:extLst>
                </a:gridCol>
                <a:gridCol w="556176">
                  <a:extLst>
                    <a:ext uri="{9D8B030D-6E8A-4147-A177-3AD203B41FA5}">
                      <a16:colId xmlns:a16="http://schemas.microsoft.com/office/drawing/2014/main" val="2320887313"/>
                    </a:ext>
                  </a:extLst>
                </a:gridCol>
                <a:gridCol w="556176">
                  <a:extLst>
                    <a:ext uri="{9D8B030D-6E8A-4147-A177-3AD203B41FA5}">
                      <a16:colId xmlns:a16="http://schemas.microsoft.com/office/drawing/2014/main" val="1334379665"/>
                    </a:ext>
                  </a:extLst>
                </a:gridCol>
                <a:gridCol w="556176">
                  <a:extLst>
                    <a:ext uri="{9D8B030D-6E8A-4147-A177-3AD203B41FA5}">
                      <a16:colId xmlns:a16="http://schemas.microsoft.com/office/drawing/2014/main" val="1857187748"/>
                    </a:ext>
                  </a:extLst>
                </a:gridCol>
              </a:tblGrid>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322698299"/>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385152394"/>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181385061"/>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769920853"/>
                  </a:ext>
                </a:extLst>
              </a:tr>
            </a:tbl>
          </a:graphicData>
        </a:graphic>
      </p:graphicFrame>
      <p:sp>
        <p:nvSpPr>
          <p:cNvPr id="4" name="TextBox 3">
            <a:extLst>
              <a:ext uri="{FF2B5EF4-FFF2-40B4-BE49-F238E27FC236}">
                <a16:creationId xmlns:a16="http://schemas.microsoft.com/office/drawing/2014/main" id="{B7A09060-40DD-4CA7-9503-E6FB4E3BDC1B}"/>
              </a:ext>
            </a:extLst>
          </p:cNvPr>
          <p:cNvSpPr txBox="1"/>
          <p:nvPr/>
        </p:nvSpPr>
        <p:spPr>
          <a:xfrm>
            <a:off x="2003458" y="5013790"/>
            <a:ext cx="575353" cy="369332"/>
          </a:xfrm>
          <a:prstGeom prst="rect">
            <a:avLst/>
          </a:prstGeom>
          <a:noFill/>
        </p:spPr>
        <p:txBody>
          <a:bodyPr wrap="square" rtlCol="0">
            <a:spAutoFit/>
          </a:bodyPr>
          <a:lstStyle/>
          <a:p>
            <a:pPr algn="ctr"/>
            <a:r>
              <a:rPr lang="en-US" b="1" dirty="0"/>
              <a:t>M</a:t>
            </a:r>
          </a:p>
        </p:txBody>
      </p:sp>
      <p:sp>
        <p:nvSpPr>
          <p:cNvPr id="9" name="TextBox 8">
            <a:extLst>
              <a:ext uri="{FF2B5EF4-FFF2-40B4-BE49-F238E27FC236}">
                <a16:creationId xmlns:a16="http://schemas.microsoft.com/office/drawing/2014/main" id="{2B7C581D-F429-44D6-A1A0-7A5AFD0EC1C2}"/>
              </a:ext>
            </a:extLst>
          </p:cNvPr>
          <p:cNvSpPr txBox="1"/>
          <p:nvPr/>
        </p:nvSpPr>
        <p:spPr>
          <a:xfrm>
            <a:off x="6183338" y="4447001"/>
            <a:ext cx="575353" cy="369332"/>
          </a:xfrm>
          <a:prstGeom prst="rect">
            <a:avLst/>
          </a:prstGeom>
          <a:noFill/>
        </p:spPr>
        <p:txBody>
          <a:bodyPr wrap="square" rtlCol="0">
            <a:spAutoFit/>
          </a:bodyPr>
          <a:lstStyle/>
          <a:p>
            <a:pPr algn="ctr"/>
            <a:r>
              <a:rPr lang="en-US" b="1" dirty="0"/>
              <a:t>F</a:t>
            </a:r>
          </a:p>
        </p:txBody>
      </p:sp>
      <p:sp>
        <p:nvSpPr>
          <p:cNvPr id="17" name="TextBox 16">
            <a:extLst>
              <a:ext uri="{FF2B5EF4-FFF2-40B4-BE49-F238E27FC236}">
                <a16:creationId xmlns:a16="http://schemas.microsoft.com/office/drawing/2014/main" id="{5F8D570D-8C91-4351-A540-B63007167F4D}"/>
              </a:ext>
            </a:extLst>
          </p:cNvPr>
          <p:cNvSpPr txBox="1"/>
          <p:nvPr/>
        </p:nvSpPr>
        <p:spPr>
          <a:xfrm>
            <a:off x="9798130" y="4527483"/>
            <a:ext cx="575353" cy="369332"/>
          </a:xfrm>
          <a:prstGeom prst="rect">
            <a:avLst/>
          </a:prstGeom>
          <a:noFill/>
        </p:spPr>
        <p:txBody>
          <a:bodyPr wrap="square" rtlCol="0">
            <a:spAutoFit/>
          </a:bodyPr>
          <a:lstStyle/>
          <a:p>
            <a:pPr algn="ctr"/>
            <a:r>
              <a:rPr lang="en-US" b="1" dirty="0"/>
              <a:t>CM</a:t>
            </a:r>
          </a:p>
        </p:txBody>
      </p:sp>
      <p:sp>
        <p:nvSpPr>
          <p:cNvPr id="5" name="TextBox 4">
            <a:extLst>
              <a:ext uri="{FF2B5EF4-FFF2-40B4-BE49-F238E27FC236}">
                <a16:creationId xmlns:a16="http://schemas.microsoft.com/office/drawing/2014/main" id="{C5E02F5C-33E9-4B0C-83B2-4962C65686AF}"/>
              </a:ext>
            </a:extLst>
          </p:cNvPr>
          <p:cNvSpPr txBox="1"/>
          <p:nvPr/>
        </p:nvSpPr>
        <p:spPr>
          <a:xfrm>
            <a:off x="4613097" y="5137079"/>
            <a:ext cx="1570241" cy="646331"/>
          </a:xfrm>
          <a:prstGeom prst="rect">
            <a:avLst/>
          </a:prstGeom>
          <a:noFill/>
          <a:ln>
            <a:solidFill>
              <a:schemeClr val="accent1"/>
            </a:solidFill>
          </a:ln>
        </p:spPr>
        <p:txBody>
          <a:bodyPr wrap="square" rtlCol="0">
            <a:spAutoFit/>
          </a:bodyPr>
          <a:lstStyle/>
          <a:p>
            <a:pPr algn="ctr"/>
            <a:r>
              <a:rPr lang="en-US" dirty="0">
                <a:solidFill>
                  <a:srgbClr val="FF0000"/>
                </a:solidFill>
              </a:rPr>
              <a:t>convolution operator</a:t>
            </a:r>
          </a:p>
        </p:txBody>
      </p:sp>
      <p:cxnSp>
        <p:nvCxnSpPr>
          <p:cNvPr id="10" name="Connector: Elbow 9">
            <a:extLst>
              <a:ext uri="{FF2B5EF4-FFF2-40B4-BE49-F238E27FC236}">
                <a16:creationId xmlns:a16="http://schemas.microsoft.com/office/drawing/2014/main" id="{42E3DB4A-A80B-4AD2-A7CF-26FC0F5E706F}"/>
              </a:ext>
            </a:extLst>
          </p:cNvPr>
          <p:cNvCxnSpPr>
            <a:cxnSpLocks/>
            <a:endCxn id="5" idx="0"/>
          </p:cNvCxnSpPr>
          <p:nvPr/>
        </p:nvCxnSpPr>
        <p:spPr>
          <a:xfrm rot="16200000" flipH="1">
            <a:off x="4600220" y="4339081"/>
            <a:ext cx="980108" cy="61588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94D1EFF8-561B-49E7-B77E-683EA6850A42}"/>
              </a:ext>
            </a:extLst>
          </p:cNvPr>
          <p:cNvSpPr>
            <a:spLocks noGrp="1"/>
          </p:cNvSpPr>
          <p:nvPr>
            <p:ph type="title"/>
          </p:nvPr>
        </p:nvSpPr>
        <p:spPr>
          <a:xfrm>
            <a:off x="838200" y="365125"/>
            <a:ext cx="10515600" cy="1325563"/>
          </a:xfrm>
        </p:spPr>
        <p:txBody>
          <a:bodyPr/>
          <a:lstStyle/>
          <a:p>
            <a:r>
              <a:rPr lang="en-US" dirty="0"/>
              <a:t>The Convolution operation</a:t>
            </a:r>
            <a:r>
              <a:rPr lang="en-US" baseline="30000" dirty="0"/>
              <a:t>1</a:t>
            </a:r>
          </a:p>
        </p:txBody>
      </p:sp>
    </p:spTree>
    <p:extLst>
      <p:ext uri="{BB962C8B-B14F-4D97-AF65-F5344CB8AC3E}">
        <p14:creationId xmlns:p14="http://schemas.microsoft.com/office/powerpoint/2010/main" val="649336656"/>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lstStyle/>
          <a:p>
            <a:r>
              <a:rPr lang="en-US" dirty="0"/>
              <a:t>The Convolution operation</a:t>
            </a:r>
            <a:r>
              <a:rPr lang="en-US" baseline="30000" dirty="0"/>
              <a:t>1</a:t>
            </a:r>
          </a:p>
        </p:txBody>
      </p:sp>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437272" y="1568774"/>
            <a:ext cx="10761324" cy="4503256"/>
          </a:xfrm>
        </p:spPr>
        <p:txBody>
          <a:bodyPr>
            <a:normAutofit/>
          </a:bodyPr>
          <a:lstStyle/>
          <a:p>
            <a:pPr marL="0" indent="0" algn="ctr">
              <a:buNone/>
            </a:pPr>
            <a:r>
              <a:rPr lang="en-US" sz="2400" b="0" i="0" u="none" strike="noStrike" baseline="0" dirty="0">
                <a:latin typeface="Calibri (Body)"/>
              </a:rPr>
              <a:t>Assume a 6x6 matrix </a:t>
            </a:r>
            <a:r>
              <a:rPr lang="en-US" sz="2400" b="1" i="0" u="none" strike="noStrike" baseline="0" dirty="0">
                <a:latin typeface="Calibri (Body)"/>
              </a:rPr>
              <a:t>M </a:t>
            </a:r>
            <a:r>
              <a:rPr lang="en-US" sz="2400" b="0" i="0" u="none" strike="noStrike" baseline="0" dirty="0">
                <a:latin typeface="Calibri (Body)"/>
              </a:rPr>
              <a:t>as input. The 2D convolution of </a:t>
            </a:r>
            <a:r>
              <a:rPr lang="en-US" sz="2400" b="1" i="0" u="none" strike="noStrike" baseline="0" dirty="0">
                <a:latin typeface="Calibri (Body)"/>
              </a:rPr>
              <a:t>M</a:t>
            </a:r>
            <a:r>
              <a:rPr lang="en-US" sz="2400" b="0" i="0" u="none" strike="noStrike" baseline="0" dirty="0">
                <a:latin typeface="Calibri (Body)"/>
              </a:rPr>
              <a:t> with </a:t>
            </a:r>
            <a:r>
              <a:rPr lang="en-US" sz="2400" b="0" i="1" u="none" strike="noStrike" baseline="0" dirty="0">
                <a:latin typeface="Calibri (Body)"/>
              </a:rPr>
              <a:t>filter (or kernel)</a:t>
            </a:r>
            <a:r>
              <a:rPr lang="en-US" sz="2400" b="0" i="0" u="none" strike="noStrike" baseline="0" dirty="0">
                <a:latin typeface="Calibri (Body)"/>
              </a:rPr>
              <a:t> </a:t>
            </a:r>
            <a:r>
              <a:rPr lang="en-US" sz="2400" b="1" i="0" u="none" strike="noStrike" baseline="0" dirty="0">
                <a:latin typeface="Calibri (Body)"/>
              </a:rPr>
              <a:t>F</a:t>
            </a:r>
            <a:r>
              <a:rPr lang="en-US" sz="2400" b="0" i="0" u="none" strike="noStrike" baseline="0" dirty="0">
                <a:latin typeface="Calibri (Body)"/>
              </a:rPr>
              <a:t> and </a:t>
            </a:r>
            <a:r>
              <a:rPr lang="en-US" sz="2400" b="0" i="1" u="none" strike="noStrike" baseline="0" dirty="0">
                <a:latin typeface="Calibri (Body)"/>
              </a:rPr>
              <a:t>stride</a:t>
            </a:r>
            <a:r>
              <a:rPr lang="en-US" sz="2400" b="0" i="0" u="none" strike="noStrike" baseline="0" dirty="0">
                <a:latin typeface="Calibri (Body)"/>
              </a:rPr>
              <a:t> 1 is a 4x4 matrix </a:t>
            </a:r>
            <a:r>
              <a:rPr lang="en-US" sz="2400" b="1" i="0" u="none" strike="noStrike" baseline="0" dirty="0">
                <a:latin typeface="Calibri (Body)"/>
              </a:rPr>
              <a:t>CM</a:t>
            </a:r>
            <a:r>
              <a:rPr lang="en-US" sz="2400" b="0" i="0" u="none" strike="noStrike" baseline="0" dirty="0">
                <a:latin typeface="Calibri (Body)"/>
              </a:rPr>
              <a:t> (sometimes called </a:t>
            </a:r>
            <a:r>
              <a:rPr lang="en-US" sz="2400" b="0" i="1" u="none" strike="noStrike" baseline="0" dirty="0">
                <a:latin typeface="Calibri (Body)"/>
              </a:rPr>
              <a:t>feature map</a:t>
            </a:r>
            <a:r>
              <a:rPr lang="en-US" sz="2400" b="0" i="0" u="none" strike="noStrike" baseline="0" dirty="0">
                <a:latin typeface="Calibri (Body)"/>
              </a:rPr>
              <a:t>) computed as follows:</a:t>
            </a:r>
            <a:endParaRPr lang="en-US" sz="2400"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dirty="0">
              <a:solidFill>
                <a:srgbClr val="222222"/>
              </a:solidFill>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endParaRPr lang="en-US" dirty="0"/>
          </a:p>
        </p:txBody>
      </p:sp>
      <p:graphicFrame>
        <p:nvGraphicFramePr>
          <p:cNvPr id="7" name="Table 7">
            <a:extLst>
              <a:ext uri="{FF2B5EF4-FFF2-40B4-BE49-F238E27FC236}">
                <a16:creationId xmlns:a16="http://schemas.microsoft.com/office/drawing/2014/main" id="{C96143EF-6F06-40B1-982F-0455F602D790}"/>
              </a:ext>
            </a:extLst>
          </p:cNvPr>
          <p:cNvGraphicFramePr>
            <a:graphicFrameLocks noGrp="1"/>
          </p:cNvGraphicFramePr>
          <p:nvPr/>
        </p:nvGraphicFramePr>
        <p:xfrm>
          <a:off x="593619" y="2774499"/>
          <a:ext cx="3351660" cy="2225040"/>
        </p:xfrm>
        <a:graphic>
          <a:graphicData uri="http://schemas.openxmlformats.org/drawingml/2006/table">
            <a:tbl>
              <a:tblPr firstRow="1" bandRow="1">
                <a:tableStyleId>{5940675A-B579-460E-94D1-54222C63F5DA}</a:tableStyleId>
              </a:tblPr>
              <a:tblGrid>
                <a:gridCol w="558610">
                  <a:extLst>
                    <a:ext uri="{9D8B030D-6E8A-4147-A177-3AD203B41FA5}">
                      <a16:colId xmlns:a16="http://schemas.microsoft.com/office/drawing/2014/main" val="3220512773"/>
                    </a:ext>
                  </a:extLst>
                </a:gridCol>
                <a:gridCol w="558610">
                  <a:extLst>
                    <a:ext uri="{9D8B030D-6E8A-4147-A177-3AD203B41FA5}">
                      <a16:colId xmlns:a16="http://schemas.microsoft.com/office/drawing/2014/main" val="2756876980"/>
                    </a:ext>
                  </a:extLst>
                </a:gridCol>
                <a:gridCol w="558610">
                  <a:extLst>
                    <a:ext uri="{9D8B030D-6E8A-4147-A177-3AD203B41FA5}">
                      <a16:colId xmlns:a16="http://schemas.microsoft.com/office/drawing/2014/main" val="649877815"/>
                    </a:ext>
                  </a:extLst>
                </a:gridCol>
                <a:gridCol w="558610">
                  <a:extLst>
                    <a:ext uri="{9D8B030D-6E8A-4147-A177-3AD203B41FA5}">
                      <a16:colId xmlns:a16="http://schemas.microsoft.com/office/drawing/2014/main" val="2359442927"/>
                    </a:ext>
                  </a:extLst>
                </a:gridCol>
                <a:gridCol w="558610">
                  <a:extLst>
                    <a:ext uri="{9D8B030D-6E8A-4147-A177-3AD203B41FA5}">
                      <a16:colId xmlns:a16="http://schemas.microsoft.com/office/drawing/2014/main" val="3387251620"/>
                    </a:ext>
                  </a:extLst>
                </a:gridCol>
                <a:gridCol w="558610">
                  <a:extLst>
                    <a:ext uri="{9D8B030D-6E8A-4147-A177-3AD203B41FA5}">
                      <a16:colId xmlns:a16="http://schemas.microsoft.com/office/drawing/2014/main" val="3850752484"/>
                    </a:ext>
                  </a:extLst>
                </a:gridCol>
              </a:tblGrid>
              <a:tr h="370840">
                <a:tc>
                  <a:txBody>
                    <a:bodyPr/>
                    <a:lstStyle/>
                    <a:p>
                      <a:pPr algn="ctr"/>
                      <a:r>
                        <a:rPr lang="en-US" dirty="0"/>
                        <a:t>3</a:t>
                      </a:r>
                    </a:p>
                  </a:txBody>
                  <a:tcPr/>
                </a:tc>
                <a:tc>
                  <a:txBody>
                    <a:bodyPr/>
                    <a:lstStyle/>
                    <a:p>
                      <a:pPr algn="ctr"/>
                      <a:r>
                        <a:rPr lang="en-US" dirty="0"/>
                        <a:t>0</a:t>
                      </a:r>
                    </a:p>
                  </a:txBody>
                  <a:tcPr/>
                </a:tc>
                <a:tc>
                  <a:txBody>
                    <a:bodyPr/>
                    <a:lstStyle/>
                    <a:p>
                      <a:pPr algn="ctr"/>
                      <a:r>
                        <a:rPr lang="en-US" dirty="0"/>
                        <a:t>1</a:t>
                      </a:r>
                    </a:p>
                  </a:txBody>
                  <a:tcPr/>
                </a:tc>
                <a:tc>
                  <a:txBody>
                    <a:bodyPr/>
                    <a:lstStyle/>
                    <a:p>
                      <a:pPr algn="ctr"/>
                      <a:r>
                        <a:rPr lang="en-US" dirty="0"/>
                        <a:t>2</a:t>
                      </a:r>
                    </a:p>
                  </a:txBody>
                  <a:tcPr/>
                </a:tc>
                <a:tc>
                  <a:txBody>
                    <a:bodyPr/>
                    <a:lstStyle/>
                    <a:p>
                      <a:pPr algn="ctr"/>
                      <a:r>
                        <a:rPr lang="en-US" dirty="0"/>
                        <a:t>4</a:t>
                      </a:r>
                    </a:p>
                  </a:txBody>
                  <a:tcPr/>
                </a:tc>
                <a:tc>
                  <a:txBody>
                    <a:bodyPr/>
                    <a:lstStyle/>
                    <a:p>
                      <a:pPr algn="ctr"/>
                      <a:r>
                        <a:rPr lang="en-US" dirty="0"/>
                        <a:t>7</a:t>
                      </a:r>
                    </a:p>
                  </a:txBody>
                  <a:tcPr/>
                </a:tc>
                <a:extLst>
                  <a:ext uri="{0D108BD9-81ED-4DB2-BD59-A6C34878D82A}">
                    <a16:rowId xmlns:a16="http://schemas.microsoft.com/office/drawing/2014/main" val="2541945899"/>
                  </a:ext>
                </a:extLst>
              </a:tr>
              <a:tr h="370840">
                <a:tc>
                  <a:txBody>
                    <a:bodyPr/>
                    <a:lstStyle/>
                    <a:p>
                      <a:pPr algn="ctr"/>
                      <a:r>
                        <a:rPr lang="en-US" dirty="0"/>
                        <a:t>1</a:t>
                      </a:r>
                    </a:p>
                  </a:txBody>
                  <a:tcPr/>
                </a:tc>
                <a:tc>
                  <a:txBody>
                    <a:bodyPr/>
                    <a:lstStyle/>
                    <a:p>
                      <a:pPr algn="ctr"/>
                      <a:r>
                        <a:rPr lang="en-US" dirty="0"/>
                        <a:t>5</a:t>
                      </a:r>
                    </a:p>
                  </a:txBody>
                  <a:tcPr/>
                </a:tc>
                <a:tc>
                  <a:txBody>
                    <a:bodyPr/>
                    <a:lstStyle/>
                    <a:p>
                      <a:pPr algn="ctr"/>
                      <a:r>
                        <a:rPr lang="en-US" dirty="0"/>
                        <a:t>8</a:t>
                      </a:r>
                    </a:p>
                  </a:txBody>
                  <a:tcPr/>
                </a:tc>
                <a:tc>
                  <a:txBody>
                    <a:bodyPr/>
                    <a:lstStyle/>
                    <a:p>
                      <a:pPr algn="ctr"/>
                      <a:r>
                        <a:rPr lang="en-US" dirty="0"/>
                        <a:t>9</a:t>
                      </a:r>
                    </a:p>
                  </a:txBody>
                  <a:tcPr/>
                </a:tc>
                <a:tc>
                  <a:txBody>
                    <a:bodyPr/>
                    <a:lstStyle/>
                    <a:p>
                      <a:pPr algn="ctr"/>
                      <a:r>
                        <a:rPr lang="en-US" dirty="0"/>
                        <a:t>3</a:t>
                      </a:r>
                    </a:p>
                  </a:txBody>
                  <a:tcPr/>
                </a:tc>
                <a:tc>
                  <a:txBody>
                    <a:bodyPr/>
                    <a:lstStyle/>
                    <a:p>
                      <a:pPr algn="ctr"/>
                      <a:r>
                        <a:rPr lang="en-US" dirty="0"/>
                        <a:t>1</a:t>
                      </a:r>
                    </a:p>
                  </a:txBody>
                  <a:tcPr/>
                </a:tc>
                <a:extLst>
                  <a:ext uri="{0D108BD9-81ED-4DB2-BD59-A6C34878D82A}">
                    <a16:rowId xmlns:a16="http://schemas.microsoft.com/office/drawing/2014/main" val="2908703843"/>
                  </a:ext>
                </a:extLst>
              </a:tr>
              <a:tr h="370840">
                <a:tc>
                  <a:txBody>
                    <a:bodyPr/>
                    <a:lstStyle/>
                    <a:p>
                      <a:pPr algn="ctr"/>
                      <a:r>
                        <a:rPr lang="en-US" dirty="0"/>
                        <a:t>2</a:t>
                      </a:r>
                    </a:p>
                  </a:txBody>
                  <a:tcPr/>
                </a:tc>
                <a:tc>
                  <a:txBody>
                    <a:bodyPr/>
                    <a:lstStyle/>
                    <a:p>
                      <a:pPr algn="ctr"/>
                      <a:r>
                        <a:rPr lang="en-US" dirty="0"/>
                        <a:t>7</a:t>
                      </a:r>
                    </a:p>
                  </a:txBody>
                  <a:tcPr/>
                </a:tc>
                <a:tc>
                  <a:txBody>
                    <a:bodyPr/>
                    <a:lstStyle/>
                    <a:p>
                      <a:pPr algn="ctr"/>
                      <a:r>
                        <a:rPr lang="en-US" dirty="0"/>
                        <a:t>2</a:t>
                      </a:r>
                    </a:p>
                  </a:txBody>
                  <a:tcPr/>
                </a:tc>
                <a:tc>
                  <a:txBody>
                    <a:bodyPr/>
                    <a:lstStyle/>
                    <a:p>
                      <a:pPr algn="ctr"/>
                      <a:r>
                        <a:rPr lang="en-US" dirty="0"/>
                        <a:t>5</a:t>
                      </a:r>
                    </a:p>
                  </a:txBody>
                  <a:tcPr/>
                </a:tc>
                <a:tc>
                  <a:txBody>
                    <a:bodyPr/>
                    <a:lstStyle/>
                    <a:p>
                      <a:pPr algn="ctr"/>
                      <a:r>
                        <a:rPr lang="en-US" dirty="0"/>
                        <a:t>1</a:t>
                      </a:r>
                    </a:p>
                  </a:txBody>
                  <a:tcPr/>
                </a:tc>
                <a:tc>
                  <a:txBody>
                    <a:bodyPr/>
                    <a:lstStyle/>
                    <a:p>
                      <a:pPr algn="ctr"/>
                      <a:r>
                        <a:rPr lang="en-US" dirty="0"/>
                        <a:t>3</a:t>
                      </a:r>
                    </a:p>
                  </a:txBody>
                  <a:tcPr/>
                </a:tc>
                <a:extLst>
                  <a:ext uri="{0D108BD9-81ED-4DB2-BD59-A6C34878D82A}">
                    <a16:rowId xmlns:a16="http://schemas.microsoft.com/office/drawing/2014/main" val="1482172483"/>
                  </a:ext>
                </a:extLst>
              </a:tr>
              <a:tr h="370840">
                <a:tc>
                  <a:txBody>
                    <a:bodyPr/>
                    <a:lstStyle/>
                    <a:p>
                      <a:pPr algn="ctr"/>
                      <a:r>
                        <a:rPr lang="en-US" dirty="0"/>
                        <a:t>0</a:t>
                      </a:r>
                    </a:p>
                  </a:txBody>
                  <a:tcPr/>
                </a:tc>
                <a:tc>
                  <a:txBody>
                    <a:bodyPr/>
                    <a:lstStyle/>
                    <a:p>
                      <a:pPr algn="ctr"/>
                      <a:r>
                        <a:rPr lang="en-US" dirty="0"/>
                        <a:t>1</a:t>
                      </a:r>
                    </a:p>
                  </a:txBody>
                  <a:tcPr/>
                </a:tc>
                <a:tc>
                  <a:txBody>
                    <a:bodyPr/>
                    <a:lstStyle/>
                    <a:p>
                      <a:pPr algn="ctr"/>
                      <a:r>
                        <a:rPr lang="en-US" dirty="0"/>
                        <a:t>3</a:t>
                      </a:r>
                    </a:p>
                  </a:txBody>
                  <a:tcPr/>
                </a:tc>
                <a:tc>
                  <a:txBody>
                    <a:bodyPr/>
                    <a:lstStyle/>
                    <a:p>
                      <a:pPr algn="ctr"/>
                      <a:r>
                        <a:rPr lang="en-US" dirty="0"/>
                        <a:t>1</a:t>
                      </a:r>
                    </a:p>
                  </a:txBody>
                  <a:tcPr/>
                </a:tc>
                <a:tc>
                  <a:txBody>
                    <a:bodyPr/>
                    <a:lstStyle/>
                    <a:p>
                      <a:pPr algn="ctr"/>
                      <a:r>
                        <a:rPr lang="en-US" dirty="0"/>
                        <a:t>7</a:t>
                      </a:r>
                    </a:p>
                  </a:txBody>
                  <a:tcPr/>
                </a:tc>
                <a:tc>
                  <a:txBody>
                    <a:bodyPr/>
                    <a:lstStyle/>
                    <a:p>
                      <a:pPr algn="ctr"/>
                      <a:r>
                        <a:rPr lang="en-US" dirty="0"/>
                        <a:t>8</a:t>
                      </a:r>
                    </a:p>
                  </a:txBody>
                  <a:tcPr/>
                </a:tc>
                <a:extLst>
                  <a:ext uri="{0D108BD9-81ED-4DB2-BD59-A6C34878D82A}">
                    <a16:rowId xmlns:a16="http://schemas.microsoft.com/office/drawing/2014/main" val="2425118578"/>
                  </a:ext>
                </a:extLst>
              </a:tr>
              <a:tr h="370840">
                <a:tc>
                  <a:txBody>
                    <a:bodyPr/>
                    <a:lstStyle/>
                    <a:p>
                      <a:pPr algn="ctr"/>
                      <a:r>
                        <a:rPr lang="en-US" dirty="0"/>
                        <a:t>4</a:t>
                      </a:r>
                    </a:p>
                  </a:txBody>
                  <a:tcPr/>
                </a:tc>
                <a:tc>
                  <a:txBody>
                    <a:bodyPr/>
                    <a:lstStyle/>
                    <a:p>
                      <a:pPr algn="ctr"/>
                      <a:r>
                        <a:rPr lang="en-US" dirty="0"/>
                        <a:t>2</a:t>
                      </a:r>
                    </a:p>
                  </a:txBody>
                  <a:tcPr/>
                </a:tc>
                <a:tc>
                  <a:txBody>
                    <a:bodyPr/>
                    <a:lstStyle/>
                    <a:p>
                      <a:pPr algn="ctr"/>
                      <a:r>
                        <a:rPr lang="en-US" dirty="0"/>
                        <a:t>1</a:t>
                      </a:r>
                    </a:p>
                  </a:txBody>
                  <a:tcPr/>
                </a:tc>
                <a:tc>
                  <a:txBody>
                    <a:bodyPr/>
                    <a:lstStyle/>
                    <a:p>
                      <a:pPr algn="ctr"/>
                      <a:r>
                        <a:rPr lang="en-US" dirty="0"/>
                        <a:t>6</a:t>
                      </a:r>
                    </a:p>
                  </a:txBody>
                  <a:tcPr/>
                </a:tc>
                <a:tc>
                  <a:txBody>
                    <a:bodyPr/>
                    <a:lstStyle/>
                    <a:p>
                      <a:pPr algn="ctr"/>
                      <a:r>
                        <a:rPr lang="en-US" dirty="0"/>
                        <a:t>2</a:t>
                      </a:r>
                    </a:p>
                  </a:txBody>
                  <a:tcPr/>
                </a:tc>
                <a:tc>
                  <a:txBody>
                    <a:bodyPr/>
                    <a:lstStyle/>
                    <a:p>
                      <a:pPr algn="ctr"/>
                      <a:r>
                        <a:rPr lang="en-US" dirty="0"/>
                        <a:t>8</a:t>
                      </a:r>
                    </a:p>
                  </a:txBody>
                  <a:tcPr/>
                </a:tc>
                <a:extLst>
                  <a:ext uri="{0D108BD9-81ED-4DB2-BD59-A6C34878D82A}">
                    <a16:rowId xmlns:a16="http://schemas.microsoft.com/office/drawing/2014/main" val="2995466844"/>
                  </a:ext>
                </a:extLst>
              </a:tr>
              <a:tr h="370840">
                <a:tc>
                  <a:txBody>
                    <a:bodyPr/>
                    <a:lstStyle/>
                    <a:p>
                      <a:pPr algn="ctr"/>
                      <a:r>
                        <a:rPr lang="en-US" dirty="0"/>
                        <a:t>2</a:t>
                      </a:r>
                    </a:p>
                  </a:txBody>
                  <a:tcPr/>
                </a:tc>
                <a:tc>
                  <a:txBody>
                    <a:bodyPr/>
                    <a:lstStyle/>
                    <a:p>
                      <a:pPr algn="ctr"/>
                      <a:r>
                        <a:rPr lang="en-US" dirty="0"/>
                        <a:t>4</a:t>
                      </a:r>
                    </a:p>
                  </a:txBody>
                  <a:tcPr/>
                </a:tc>
                <a:tc>
                  <a:txBody>
                    <a:bodyPr/>
                    <a:lstStyle/>
                    <a:p>
                      <a:pPr algn="ctr"/>
                      <a:r>
                        <a:rPr lang="en-US" dirty="0"/>
                        <a:t>5</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9</a:t>
                      </a:r>
                    </a:p>
                  </a:txBody>
                  <a:tcPr/>
                </a:tc>
                <a:extLst>
                  <a:ext uri="{0D108BD9-81ED-4DB2-BD59-A6C34878D82A}">
                    <a16:rowId xmlns:a16="http://schemas.microsoft.com/office/drawing/2014/main" val="3919871379"/>
                  </a:ext>
                </a:extLst>
              </a:tr>
            </a:tbl>
          </a:graphicData>
        </a:graphic>
      </p:graphicFrame>
      <p:sp>
        <p:nvSpPr>
          <p:cNvPr id="8" name="TextBox 7">
            <a:extLst>
              <a:ext uri="{FF2B5EF4-FFF2-40B4-BE49-F238E27FC236}">
                <a16:creationId xmlns:a16="http://schemas.microsoft.com/office/drawing/2014/main" id="{84C2D5BB-D4FE-4659-9192-B8374EE3C1FF}"/>
              </a:ext>
            </a:extLst>
          </p:cNvPr>
          <p:cNvSpPr txBox="1"/>
          <p:nvPr/>
        </p:nvSpPr>
        <p:spPr>
          <a:xfrm>
            <a:off x="4458916" y="3471521"/>
            <a:ext cx="647272" cy="830997"/>
          </a:xfrm>
          <a:prstGeom prst="rect">
            <a:avLst/>
          </a:prstGeom>
          <a:noFill/>
        </p:spPr>
        <p:txBody>
          <a:bodyPr wrap="square" rtlCol="0">
            <a:spAutoFit/>
          </a:bodyPr>
          <a:lstStyle/>
          <a:p>
            <a:pPr algn="ctr"/>
            <a:r>
              <a:rPr lang="en-US" sz="4800" dirty="0"/>
              <a:t>*</a:t>
            </a:r>
          </a:p>
        </p:txBody>
      </p:sp>
      <p:graphicFrame>
        <p:nvGraphicFramePr>
          <p:cNvPr id="11" name="Table 11">
            <a:extLst>
              <a:ext uri="{FF2B5EF4-FFF2-40B4-BE49-F238E27FC236}">
                <a16:creationId xmlns:a16="http://schemas.microsoft.com/office/drawing/2014/main" id="{4F17A1F7-5250-4AD4-B0D5-2CA5D32B02BD}"/>
              </a:ext>
            </a:extLst>
          </p:cNvPr>
          <p:cNvGraphicFramePr>
            <a:graphicFrameLocks noGrp="1"/>
          </p:cNvGraphicFramePr>
          <p:nvPr/>
        </p:nvGraphicFramePr>
        <p:xfrm>
          <a:off x="5619825" y="3330759"/>
          <a:ext cx="1684947" cy="1112520"/>
        </p:xfrm>
        <a:graphic>
          <a:graphicData uri="http://schemas.openxmlformats.org/drawingml/2006/table">
            <a:tbl>
              <a:tblPr firstRow="1" bandRow="1">
                <a:tableStyleId>{5940675A-B579-460E-94D1-54222C63F5DA}</a:tableStyleId>
              </a:tblPr>
              <a:tblGrid>
                <a:gridCol w="561649">
                  <a:extLst>
                    <a:ext uri="{9D8B030D-6E8A-4147-A177-3AD203B41FA5}">
                      <a16:colId xmlns:a16="http://schemas.microsoft.com/office/drawing/2014/main" val="460938455"/>
                    </a:ext>
                  </a:extLst>
                </a:gridCol>
                <a:gridCol w="561649">
                  <a:extLst>
                    <a:ext uri="{9D8B030D-6E8A-4147-A177-3AD203B41FA5}">
                      <a16:colId xmlns:a16="http://schemas.microsoft.com/office/drawing/2014/main" val="1740501291"/>
                    </a:ext>
                  </a:extLst>
                </a:gridCol>
                <a:gridCol w="561649">
                  <a:extLst>
                    <a:ext uri="{9D8B030D-6E8A-4147-A177-3AD203B41FA5}">
                      <a16:colId xmlns:a16="http://schemas.microsoft.com/office/drawing/2014/main" val="395325658"/>
                    </a:ext>
                  </a:extLst>
                </a:gridCol>
              </a:tblGrid>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264379134"/>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3925585704"/>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4063142993"/>
                  </a:ext>
                </a:extLst>
              </a:tr>
            </a:tbl>
          </a:graphicData>
        </a:graphic>
      </p:graphicFrame>
      <p:sp>
        <p:nvSpPr>
          <p:cNvPr id="12" name="TextBox 11">
            <a:extLst>
              <a:ext uri="{FF2B5EF4-FFF2-40B4-BE49-F238E27FC236}">
                <a16:creationId xmlns:a16="http://schemas.microsoft.com/office/drawing/2014/main" id="{2971E976-27E3-4553-B662-D6A0CF0B047C}"/>
              </a:ext>
            </a:extLst>
          </p:cNvPr>
          <p:cNvSpPr txBox="1"/>
          <p:nvPr/>
        </p:nvSpPr>
        <p:spPr>
          <a:xfrm>
            <a:off x="7818409" y="3325974"/>
            <a:ext cx="647272" cy="830997"/>
          </a:xfrm>
          <a:prstGeom prst="rect">
            <a:avLst/>
          </a:prstGeom>
          <a:noFill/>
        </p:spPr>
        <p:txBody>
          <a:bodyPr wrap="square" rtlCol="0">
            <a:spAutoFit/>
          </a:bodyPr>
          <a:lstStyle/>
          <a:p>
            <a:pPr algn="ctr"/>
            <a:r>
              <a:rPr lang="en-US" sz="4800" dirty="0"/>
              <a:t>=</a:t>
            </a:r>
          </a:p>
        </p:txBody>
      </p:sp>
      <p:graphicFrame>
        <p:nvGraphicFramePr>
          <p:cNvPr id="14" name="Table 14">
            <a:extLst>
              <a:ext uri="{FF2B5EF4-FFF2-40B4-BE49-F238E27FC236}">
                <a16:creationId xmlns:a16="http://schemas.microsoft.com/office/drawing/2014/main" id="{775F188D-BA75-4119-A0CC-803C93F6E92C}"/>
              </a:ext>
            </a:extLst>
          </p:cNvPr>
          <p:cNvGraphicFramePr>
            <a:graphicFrameLocks noGrp="1"/>
          </p:cNvGraphicFramePr>
          <p:nvPr/>
        </p:nvGraphicFramePr>
        <p:xfrm>
          <a:off x="8979318" y="3042445"/>
          <a:ext cx="2224704" cy="1483360"/>
        </p:xfrm>
        <a:graphic>
          <a:graphicData uri="http://schemas.openxmlformats.org/drawingml/2006/table">
            <a:tbl>
              <a:tblPr firstRow="1" bandRow="1">
                <a:tableStyleId>{5940675A-B579-460E-94D1-54222C63F5DA}</a:tableStyleId>
              </a:tblPr>
              <a:tblGrid>
                <a:gridCol w="556176">
                  <a:extLst>
                    <a:ext uri="{9D8B030D-6E8A-4147-A177-3AD203B41FA5}">
                      <a16:colId xmlns:a16="http://schemas.microsoft.com/office/drawing/2014/main" val="1320810228"/>
                    </a:ext>
                  </a:extLst>
                </a:gridCol>
                <a:gridCol w="556176">
                  <a:extLst>
                    <a:ext uri="{9D8B030D-6E8A-4147-A177-3AD203B41FA5}">
                      <a16:colId xmlns:a16="http://schemas.microsoft.com/office/drawing/2014/main" val="2320887313"/>
                    </a:ext>
                  </a:extLst>
                </a:gridCol>
                <a:gridCol w="556176">
                  <a:extLst>
                    <a:ext uri="{9D8B030D-6E8A-4147-A177-3AD203B41FA5}">
                      <a16:colId xmlns:a16="http://schemas.microsoft.com/office/drawing/2014/main" val="1334379665"/>
                    </a:ext>
                  </a:extLst>
                </a:gridCol>
                <a:gridCol w="556176">
                  <a:extLst>
                    <a:ext uri="{9D8B030D-6E8A-4147-A177-3AD203B41FA5}">
                      <a16:colId xmlns:a16="http://schemas.microsoft.com/office/drawing/2014/main" val="1857187748"/>
                    </a:ext>
                  </a:extLst>
                </a:gridCol>
              </a:tblGrid>
              <a:tr h="370840">
                <a:tc>
                  <a:txBody>
                    <a:bodyPr/>
                    <a:lstStyle/>
                    <a:p>
                      <a:pPr algn="ctr"/>
                      <a:r>
                        <a:rPr lang="en-US" dirty="0">
                          <a:solidFill>
                            <a:srgbClr val="FF0000"/>
                          </a:solidFill>
                        </a:rPr>
                        <a:t>-5</a:t>
                      </a:r>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3322698299"/>
                  </a:ext>
                </a:extLst>
              </a:tr>
              <a:tr h="370840">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1385152394"/>
                  </a:ext>
                </a:extLst>
              </a:tr>
              <a:tr h="370840">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4181385061"/>
                  </a:ext>
                </a:extLst>
              </a:tr>
              <a:tr h="370840">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769920853"/>
                  </a:ext>
                </a:extLst>
              </a:tr>
            </a:tbl>
          </a:graphicData>
        </a:graphic>
      </p:graphicFrame>
      <p:sp>
        <p:nvSpPr>
          <p:cNvPr id="4" name="Rectangle 3">
            <a:extLst>
              <a:ext uri="{FF2B5EF4-FFF2-40B4-BE49-F238E27FC236}">
                <a16:creationId xmlns:a16="http://schemas.microsoft.com/office/drawing/2014/main" id="{33EC1915-53C1-4333-B9E1-61C30E2D9789}"/>
              </a:ext>
            </a:extLst>
          </p:cNvPr>
          <p:cNvSpPr/>
          <p:nvPr/>
        </p:nvSpPr>
        <p:spPr>
          <a:xfrm>
            <a:off x="588193" y="2751639"/>
            <a:ext cx="1672407" cy="1121861"/>
          </a:xfrm>
          <a:prstGeom prst="rect">
            <a:avLst/>
          </a:prstGeom>
          <a:solidFill>
            <a:srgbClr val="FF0000">
              <a:alpha val="35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Connector: Elbow 5">
            <a:extLst>
              <a:ext uri="{FF2B5EF4-FFF2-40B4-BE49-F238E27FC236}">
                <a16:creationId xmlns:a16="http://schemas.microsoft.com/office/drawing/2014/main" id="{99A1BCBB-DCAC-4BF5-853F-CBBAEF30F806}"/>
              </a:ext>
            </a:extLst>
          </p:cNvPr>
          <p:cNvCxnSpPr>
            <a:cxnSpLocks/>
            <a:stCxn id="11" idx="1"/>
            <a:endCxn id="4" idx="0"/>
          </p:cNvCxnSpPr>
          <p:nvPr/>
        </p:nvCxnSpPr>
        <p:spPr>
          <a:xfrm rot="10800000">
            <a:off x="1424397" y="2751639"/>
            <a:ext cx="4195428" cy="1135380"/>
          </a:xfrm>
          <a:prstGeom prst="bentConnector4">
            <a:avLst>
              <a:gd name="adj1" fmla="val 7341"/>
              <a:gd name="adj2" fmla="val 120134"/>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BC7667A-7DB3-4542-BA7B-255DF533CAA4}"/>
              </a:ext>
            </a:extLst>
          </p:cNvPr>
          <p:cNvSpPr txBox="1"/>
          <p:nvPr/>
        </p:nvSpPr>
        <p:spPr>
          <a:xfrm>
            <a:off x="1600200" y="5448300"/>
            <a:ext cx="9585695" cy="523220"/>
          </a:xfrm>
          <a:prstGeom prst="rect">
            <a:avLst/>
          </a:prstGeom>
          <a:solidFill>
            <a:schemeClr val="bg1"/>
          </a:solidFill>
        </p:spPr>
        <p:txBody>
          <a:bodyPr wrap="square" rtlCol="0">
            <a:spAutoFit/>
          </a:bodyPr>
          <a:lstStyle/>
          <a:p>
            <a:pPr algn="ctr"/>
            <a:r>
              <a:rPr lang="en-US" sz="2800" dirty="0">
                <a:solidFill>
                  <a:srgbClr val="FF0000"/>
                </a:solidFill>
              </a:rPr>
              <a:t>3*1 + 1*1 + 2*1 + 0*0 + 5*0 + 7*0 + 1*(-1) + 8*(-1) + 2*(-1)</a:t>
            </a:r>
          </a:p>
        </p:txBody>
      </p:sp>
      <p:sp>
        <p:nvSpPr>
          <p:cNvPr id="9" name="TextBox 8">
            <a:extLst>
              <a:ext uri="{FF2B5EF4-FFF2-40B4-BE49-F238E27FC236}">
                <a16:creationId xmlns:a16="http://schemas.microsoft.com/office/drawing/2014/main" id="{865D2B24-3559-45DB-A6D0-3E431B139C98}"/>
              </a:ext>
            </a:extLst>
          </p:cNvPr>
          <p:cNvSpPr txBox="1"/>
          <p:nvPr/>
        </p:nvSpPr>
        <p:spPr>
          <a:xfrm>
            <a:off x="2003458" y="5013790"/>
            <a:ext cx="575353" cy="369332"/>
          </a:xfrm>
          <a:prstGeom prst="rect">
            <a:avLst/>
          </a:prstGeom>
          <a:noFill/>
        </p:spPr>
        <p:txBody>
          <a:bodyPr wrap="square" rtlCol="0">
            <a:spAutoFit/>
          </a:bodyPr>
          <a:lstStyle/>
          <a:p>
            <a:pPr algn="ctr"/>
            <a:r>
              <a:rPr lang="en-US" b="1" dirty="0"/>
              <a:t>M</a:t>
            </a:r>
          </a:p>
        </p:txBody>
      </p:sp>
      <p:sp>
        <p:nvSpPr>
          <p:cNvPr id="10" name="TextBox 9">
            <a:extLst>
              <a:ext uri="{FF2B5EF4-FFF2-40B4-BE49-F238E27FC236}">
                <a16:creationId xmlns:a16="http://schemas.microsoft.com/office/drawing/2014/main" id="{905EE026-47A1-4DBE-A109-083429076DDF}"/>
              </a:ext>
            </a:extLst>
          </p:cNvPr>
          <p:cNvSpPr txBox="1"/>
          <p:nvPr/>
        </p:nvSpPr>
        <p:spPr>
          <a:xfrm>
            <a:off x="6183338" y="4447001"/>
            <a:ext cx="575353" cy="369332"/>
          </a:xfrm>
          <a:prstGeom prst="rect">
            <a:avLst/>
          </a:prstGeom>
          <a:noFill/>
        </p:spPr>
        <p:txBody>
          <a:bodyPr wrap="square" rtlCol="0">
            <a:spAutoFit/>
          </a:bodyPr>
          <a:lstStyle/>
          <a:p>
            <a:pPr algn="ctr"/>
            <a:r>
              <a:rPr lang="en-US" b="1" dirty="0"/>
              <a:t>F</a:t>
            </a:r>
          </a:p>
        </p:txBody>
      </p:sp>
      <p:sp>
        <p:nvSpPr>
          <p:cNvPr id="19" name="TextBox 18">
            <a:extLst>
              <a:ext uri="{FF2B5EF4-FFF2-40B4-BE49-F238E27FC236}">
                <a16:creationId xmlns:a16="http://schemas.microsoft.com/office/drawing/2014/main" id="{71C683FC-9222-4FE5-8B01-A45BC95D195C}"/>
              </a:ext>
            </a:extLst>
          </p:cNvPr>
          <p:cNvSpPr txBox="1"/>
          <p:nvPr/>
        </p:nvSpPr>
        <p:spPr>
          <a:xfrm>
            <a:off x="9798130" y="4527483"/>
            <a:ext cx="575353" cy="369332"/>
          </a:xfrm>
          <a:prstGeom prst="rect">
            <a:avLst/>
          </a:prstGeom>
          <a:noFill/>
        </p:spPr>
        <p:txBody>
          <a:bodyPr wrap="square" rtlCol="0">
            <a:spAutoFit/>
          </a:bodyPr>
          <a:lstStyle/>
          <a:p>
            <a:pPr algn="ctr"/>
            <a:r>
              <a:rPr lang="en-US" b="1" dirty="0"/>
              <a:t>CM</a:t>
            </a:r>
          </a:p>
        </p:txBody>
      </p:sp>
    </p:spTree>
    <p:extLst>
      <p:ext uri="{BB962C8B-B14F-4D97-AF65-F5344CB8AC3E}">
        <p14:creationId xmlns:p14="http://schemas.microsoft.com/office/powerpoint/2010/main" val="2133890695"/>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lstStyle/>
          <a:p>
            <a:r>
              <a:rPr lang="en-US" dirty="0"/>
              <a:t>The Convolution operation</a:t>
            </a:r>
            <a:r>
              <a:rPr lang="en-US" baseline="30000" dirty="0"/>
              <a:t>1</a:t>
            </a:r>
          </a:p>
        </p:txBody>
      </p:sp>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437272" y="1568774"/>
            <a:ext cx="10761324" cy="4503256"/>
          </a:xfrm>
        </p:spPr>
        <p:txBody>
          <a:bodyPr>
            <a:normAutofit/>
          </a:bodyPr>
          <a:lstStyle/>
          <a:p>
            <a:pPr marL="0" indent="0" algn="ctr">
              <a:buNone/>
            </a:pPr>
            <a:r>
              <a:rPr lang="en-US" sz="2400" b="0" i="0" u="none" strike="noStrike" baseline="0" dirty="0">
                <a:latin typeface="Calibri (Body)"/>
              </a:rPr>
              <a:t>Assume a 6x6 matrix </a:t>
            </a:r>
            <a:r>
              <a:rPr lang="en-US" sz="2400" b="1" i="0" u="none" strike="noStrike" baseline="0" dirty="0">
                <a:latin typeface="Calibri (Body)"/>
              </a:rPr>
              <a:t>M </a:t>
            </a:r>
            <a:r>
              <a:rPr lang="en-US" sz="2400" b="0" i="0" u="none" strike="noStrike" baseline="0" dirty="0">
                <a:latin typeface="Calibri (Body)"/>
              </a:rPr>
              <a:t>as input. The 2D convolution of </a:t>
            </a:r>
            <a:r>
              <a:rPr lang="en-US" sz="2400" b="1" i="0" u="none" strike="noStrike" baseline="0" dirty="0">
                <a:latin typeface="Calibri (Body)"/>
              </a:rPr>
              <a:t>M</a:t>
            </a:r>
            <a:r>
              <a:rPr lang="en-US" sz="2400" b="0" i="0" u="none" strike="noStrike" baseline="0" dirty="0">
                <a:latin typeface="Calibri (Body)"/>
              </a:rPr>
              <a:t> with </a:t>
            </a:r>
            <a:r>
              <a:rPr lang="en-US" sz="2400" b="0" i="1" u="none" strike="noStrike" baseline="0" dirty="0">
                <a:latin typeface="Calibri (Body)"/>
              </a:rPr>
              <a:t>filter (or kernel)</a:t>
            </a:r>
            <a:r>
              <a:rPr lang="en-US" sz="2400" b="0" i="0" u="none" strike="noStrike" baseline="0" dirty="0">
                <a:latin typeface="Calibri (Body)"/>
              </a:rPr>
              <a:t> </a:t>
            </a:r>
            <a:r>
              <a:rPr lang="en-US" sz="2400" b="1" i="0" u="none" strike="noStrike" baseline="0" dirty="0">
                <a:latin typeface="Calibri (Body)"/>
              </a:rPr>
              <a:t>F</a:t>
            </a:r>
            <a:r>
              <a:rPr lang="en-US" sz="2400" b="0" i="0" u="none" strike="noStrike" baseline="0" dirty="0">
                <a:latin typeface="Calibri (Body)"/>
              </a:rPr>
              <a:t> and </a:t>
            </a:r>
            <a:r>
              <a:rPr lang="en-US" sz="2400" b="0" i="1" u="none" strike="noStrike" baseline="0" dirty="0">
                <a:latin typeface="Calibri (Body)"/>
              </a:rPr>
              <a:t>stride</a:t>
            </a:r>
            <a:r>
              <a:rPr lang="en-US" sz="2400" b="0" i="0" u="none" strike="noStrike" baseline="0" dirty="0">
                <a:latin typeface="Calibri (Body)"/>
              </a:rPr>
              <a:t> 1 is a 4x4 matrix </a:t>
            </a:r>
            <a:r>
              <a:rPr lang="en-US" sz="2400" b="1" i="0" u="none" strike="noStrike" baseline="0" dirty="0">
                <a:latin typeface="Calibri (Body)"/>
              </a:rPr>
              <a:t>CM</a:t>
            </a:r>
            <a:r>
              <a:rPr lang="en-US" sz="2400" b="0" i="0" u="none" strike="noStrike" baseline="0" dirty="0">
                <a:latin typeface="Calibri (Body)"/>
              </a:rPr>
              <a:t> (sometimes called </a:t>
            </a:r>
            <a:r>
              <a:rPr lang="en-US" sz="2400" b="0" i="1" u="none" strike="noStrike" baseline="0" dirty="0">
                <a:latin typeface="Calibri (Body)"/>
              </a:rPr>
              <a:t>feature map</a:t>
            </a:r>
            <a:r>
              <a:rPr lang="en-US" sz="2400" b="0" i="0" u="none" strike="noStrike" baseline="0" dirty="0">
                <a:latin typeface="Calibri (Body)"/>
              </a:rPr>
              <a:t>) computed as follows:</a:t>
            </a:r>
            <a:endParaRPr lang="en-US" sz="2400"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dirty="0">
              <a:solidFill>
                <a:srgbClr val="222222"/>
              </a:solidFill>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endParaRPr lang="en-US" dirty="0"/>
          </a:p>
        </p:txBody>
      </p:sp>
      <p:graphicFrame>
        <p:nvGraphicFramePr>
          <p:cNvPr id="7" name="Table 7">
            <a:extLst>
              <a:ext uri="{FF2B5EF4-FFF2-40B4-BE49-F238E27FC236}">
                <a16:creationId xmlns:a16="http://schemas.microsoft.com/office/drawing/2014/main" id="{C96143EF-6F06-40B1-982F-0455F602D790}"/>
              </a:ext>
            </a:extLst>
          </p:cNvPr>
          <p:cNvGraphicFramePr>
            <a:graphicFrameLocks noGrp="1"/>
          </p:cNvGraphicFramePr>
          <p:nvPr/>
        </p:nvGraphicFramePr>
        <p:xfrm>
          <a:off x="593619" y="2774499"/>
          <a:ext cx="3351660" cy="2225040"/>
        </p:xfrm>
        <a:graphic>
          <a:graphicData uri="http://schemas.openxmlformats.org/drawingml/2006/table">
            <a:tbl>
              <a:tblPr firstRow="1" bandRow="1">
                <a:tableStyleId>{5940675A-B579-460E-94D1-54222C63F5DA}</a:tableStyleId>
              </a:tblPr>
              <a:tblGrid>
                <a:gridCol w="558610">
                  <a:extLst>
                    <a:ext uri="{9D8B030D-6E8A-4147-A177-3AD203B41FA5}">
                      <a16:colId xmlns:a16="http://schemas.microsoft.com/office/drawing/2014/main" val="3220512773"/>
                    </a:ext>
                  </a:extLst>
                </a:gridCol>
                <a:gridCol w="558610">
                  <a:extLst>
                    <a:ext uri="{9D8B030D-6E8A-4147-A177-3AD203B41FA5}">
                      <a16:colId xmlns:a16="http://schemas.microsoft.com/office/drawing/2014/main" val="2756876980"/>
                    </a:ext>
                  </a:extLst>
                </a:gridCol>
                <a:gridCol w="558610">
                  <a:extLst>
                    <a:ext uri="{9D8B030D-6E8A-4147-A177-3AD203B41FA5}">
                      <a16:colId xmlns:a16="http://schemas.microsoft.com/office/drawing/2014/main" val="649877815"/>
                    </a:ext>
                  </a:extLst>
                </a:gridCol>
                <a:gridCol w="558610">
                  <a:extLst>
                    <a:ext uri="{9D8B030D-6E8A-4147-A177-3AD203B41FA5}">
                      <a16:colId xmlns:a16="http://schemas.microsoft.com/office/drawing/2014/main" val="2359442927"/>
                    </a:ext>
                  </a:extLst>
                </a:gridCol>
                <a:gridCol w="558610">
                  <a:extLst>
                    <a:ext uri="{9D8B030D-6E8A-4147-A177-3AD203B41FA5}">
                      <a16:colId xmlns:a16="http://schemas.microsoft.com/office/drawing/2014/main" val="3387251620"/>
                    </a:ext>
                  </a:extLst>
                </a:gridCol>
                <a:gridCol w="558610">
                  <a:extLst>
                    <a:ext uri="{9D8B030D-6E8A-4147-A177-3AD203B41FA5}">
                      <a16:colId xmlns:a16="http://schemas.microsoft.com/office/drawing/2014/main" val="3850752484"/>
                    </a:ext>
                  </a:extLst>
                </a:gridCol>
              </a:tblGrid>
              <a:tr h="370840">
                <a:tc>
                  <a:txBody>
                    <a:bodyPr/>
                    <a:lstStyle/>
                    <a:p>
                      <a:pPr algn="ctr"/>
                      <a:r>
                        <a:rPr lang="en-US" dirty="0"/>
                        <a:t>3</a:t>
                      </a:r>
                    </a:p>
                  </a:txBody>
                  <a:tcPr/>
                </a:tc>
                <a:tc>
                  <a:txBody>
                    <a:bodyPr/>
                    <a:lstStyle/>
                    <a:p>
                      <a:pPr algn="ctr"/>
                      <a:r>
                        <a:rPr lang="en-US" dirty="0"/>
                        <a:t>0</a:t>
                      </a:r>
                    </a:p>
                  </a:txBody>
                  <a:tcPr/>
                </a:tc>
                <a:tc>
                  <a:txBody>
                    <a:bodyPr/>
                    <a:lstStyle/>
                    <a:p>
                      <a:pPr algn="ctr"/>
                      <a:r>
                        <a:rPr lang="en-US" dirty="0"/>
                        <a:t>1</a:t>
                      </a:r>
                    </a:p>
                  </a:txBody>
                  <a:tcPr/>
                </a:tc>
                <a:tc>
                  <a:txBody>
                    <a:bodyPr/>
                    <a:lstStyle/>
                    <a:p>
                      <a:pPr algn="ctr"/>
                      <a:r>
                        <a:rPr lang="en-US" dirty="0"/>
                        <a:t>2</a:t>
                      </a:r>
                    </a:p>
                  </a:txBody>
                  <a:tcPr/>
                </a:tc>
                <a:tc>
                  <a:txBody>
                    <a:bodyPr/>
                    <a:lstStyle/>
                    <a:p>
                      <a:pPr algn="ctr"/>
                      <a:r>
                        <a:rPr lang="en-US" dirty="0"/>
                        <a:t>4</a:t>
                      </a:r>
                    </a:p>
                  </a:txBody>
                  <a:tcPr/>
                </a:tc>
                <a:tc>
                  <a:txBody>
                    <a:bodyPr/>
                    <a:lstStyle/>
                    <a:p>
                      <a:pPr algn="ctr"/>
                      <a:r>
                        <a:rPr lang="en-US" dirty="0"/>
                        <a:t>7</a:t>
                      </a:r>
                    </a:p>
                  </a:txBody>
                  <a:tcPr/>
                </a:tc>
                <a:extLst>
                  <a:ext uri="{0D108BD9-81ED-4DB2-BD59-A6C34878D82A}">
                    <a16:rowId xmlns:a16="http://schemas.microsoft.com/office/drawing/2014/main" val="2541945899"/>
                  </a:ext>
                </a:extLst>
              </a:tr>
              <a:tr h="370840">
                <a:tc>
                  <a:txBody>
                    <a:bodyPr/>
                    <a:lstStyle/>
                    <a:p>
                      <a:pPr algn="ctr"/>
                      <a:r>
                        <a:rPr lang="en-US" dirty="0"/>
                        <a:t>1</a:t>
                      </a:r>
                    </a:p>
                  </a:txBody>
                  <a:tcPr/>
                </a:tc>
                <a:tc>
                  <a:txBody>
                    <a:bodyPr/>
                    <a:lstStyle/>
                    <a:p>
                      <a:pPr algn="ctr"/>
                      <a:r>
                        <a:rPr lang="en-US" dirty="0"/>
                        <a:t>5</a:t>
                      </a:r>
                    </a:p>
                  </a:txBody>
                  <a:tcPr/>
                </a:tc>
                <a:tc>
                  <a:txBody>
                    <a:bodyPr/>
                    <a:lstStyle/>
                    <a:p>
                      <a:pPr algn="ctr"/>
                      <a:r>
                        <a:rPr lang="en-US" dirty="0"/>
                        <a:t>8</a:t>
                      </a:r>
                    </a:p>
                  </a:txBody>
                  <a:tcPr/>
                </a:tc>
                <a:tc>
                  <a:txBody>
                    <a:bodyPr/>
                    <a:lstStyle/>
                    <a:p>
                      <a:pPr algn="ctr"/>
                      <a:r>
                        <a:rPr lang="en-US" dirty="0"/>
                        <a:t>9</a:t>
                      </a:r>
                    </a:p>
                  </a:txBody>
                  <a:tcPr/>
                </a:tc>
                <a:tc>
                  <a:txBody>
                    <a:bodyPr/>
                    <a:lstStyle/>
                    <a:p>
                      <a:pPr algn="ctr"/>
                      <a:r>
                        <a:rPr lang="en-US" dirty="0"/>
                        <a:t>3</a:t>
                      </a:r>
                    </a:p>
                  </a:txBody>
                  <a:tcPr/>
                </a:tc>
                <a:tc>
                  <a:txBody>
                    <a:bodyPr/>
                    <a:lstStyle/>
                    <a:p>
                      <a:pPr algn="ctr"/>
                      <a:r>
                        <a:rPr lang="en-US" dirty="0"/>
                        <a:t>1</a:t>
                      </a:r>
                    </a:p>
                  </a:txBody>
                  <a:tcPr/>
                </a:tc>
                <a:extLst>
                  <a:ext uri="{0D108BD9-81ED-4DB2-BD59-A6C34878D82A}">
                    <a16:rowId xmlns:a16="http://schemas.microsoft.com/office/drawing/2014/main" val="2908703843"/>
                  </a:ext>
                </a:extLst>
              </a:tr>
              <a:tr h="370840">
                <a:tc>
                  <a:txBody>
                    <a:bodyPr/>
                    <a:lstStyle/>
                    <a:p>
                      <a:pPr algn="ctr"/>
                      <a:r>
                        <a:rPr lang="en-US" dirty="0"/>
                        <a:t>2</a:t>
                      </a:r>
                    </a:p>
                  </a:txBody>
                  <a:tcPr/>
                </a:tc>
                <a:tc>
                  <a:txBody>
                    <a:bodyPr/>
                    <a:lstStyle/>
                    <a:p>
                      <a:pPr algn="ctr"/>
                      <a:r>
                        <a:rPr lang="en-US" dirty="0"/>
                        <a:t>7</a:t>
                      </a:r>
                    </a:p>
                  </a:txBody>
                  <a:tcPr/>
                </a:tc>
                <a:tc>
                  <a:txBody>
                    <a:bodyPr/>
                    <a:lstStyle/>
                    <a:p>
                      <a:pPr algn="ctr"/>
                      <a:r>
                        <a:rPr lang="en-US" dirty="0"/>
                        <a:t>2</a:t>
                      </a:r>
                    </a:p>
                  </a:txBody>
                  <a:tcPr/>
                </a:tc>
                <a:tc>
                  <a:txBody>
                    <a:bodyPr/>
                    <a:lstStyle/>
                    <a:p>
                      <a:pPr algn="ctr"/>
                      <a:r>
                        <a:rPr lang="en-US" dirty="0"/>
                        <a:t>5</a:t>
                      </a:r>
                    </a:p>
                  </a:txBody>
                  <a:tcPr/>
                </a:tc>
                <a:tc>
                  <a:txBody>
                    <a:bodyPr/>
                    <a:lstStyle/>
                    <a:p>
                      <a:pPr algn="ctr"/>
                      <a:r>
                        <a:rPr lang="en-US" dirty="0"/>
                        <a:t>1</a:t>
                      </a:r>
                    </a:p>
                  </a:txBody>
                  <a:tcPr/>
                </a:tc>
                <a:tc>
                  <a:txBody>
                    <a:bodyPr/>
                    <a:lstStyle/>
                    <a:p>
                      <a:pPr algn="ctr"/>
                      <a:r>
                        <a:rPr lang="en-US" dirty="0"/>
                        <a:t>3</a:t>
                      </a:r>
                    </a:p>
                  </a:txBody>
                  <a:tcPr/>
                </a:tc>
                <a:extLst>
                  <a:ext uri="{0D108BD9-81ED-4DB2-BD59-A6C34878D82A}">
                    <a16:rowId xmlns:a16="http://schemas.microsoft.com/office/drawing/2014/main" val="1482172483"/>
                  </a:ext>
                </a:extLst>
              </a:tr>
              <a:tr h="370840">
                <a:tc>
                  <a:txBody>
                    <a:bodyPr/>
                    <a:lstStyle/>
                    <a:p>
                      <a:pPr algn="ctr"/>
                      <a:r>
                        <a:rPr lang="en-US" dirty="0"/>
                        <a:t>0</a:t>
                      </a:r>
                    </a:p>
                  </a:txBody>
                  <a:tcPr/>
                </a:tc>
                <a:tc>
                  <a:txBody>
                    <a:bodyPr/>
                    <a:lstStyle/>
                    <a:p>
                      <a:pPr algn="ctr"/>
                      <a:r>
                        <a:rPr lang="en-US" dirty="0"/>
                        <a:t>1</a:t>
                      </a:r>
                    </a:p>
                  </a:txBody>
                  <a:tcPr/>
                </a:tc>
                <a:tc>
                  <a:txBody>
                    <a:bodyPr/>
                    <a:lstStyle/>
                    <a:p>
                      <a:pPr algn="ctr"/>
                      <a:r>
                        <a:rPr lang="en-US" dirty="0"/>
                        <a:t>3</a:t>
                      </a:r>
                    </a:p>
                  </a:txBody>
                  <a:tcPr/>
                </a:tc>
                <a:tc>
                  <a:txBody>
                    <a:bodyPr/>
                    <a:lstStyle/>
                    <a:p>
                      <a:pPr algn="ctr"/>
                      <a:r>
                        <a:rPr lang="en-US" dirty="0"/>
                        <a:t>1</a:t>
                      </a:r>
                    </a:p>
                  </a:txBody>
                  <a:tcPr/>
                </a:tc>
                <a:tc>
                  <a:txBody>
                    <a:bodyPr/>
                    <a:lstStyle/>
                    <a:p>
                      <a:pPr algn="ctr"/>
                      <a:r>
                        <a:rPr lang="en-US" dirty="0"/>
                        <a:t>7</a:t>
                      </a:r>
                    </a:p>
                  </a:txBody>
                  <a:tcPr/>
                </a:tc>
                <a:tc>
                  <a:txBody>
                    <a:bodyPr/>
                    <a:lstStyle/>
                    <a:p>
                      <a:pPr algn="ctr"/>
                      <a:r>
                        <a:rPr lang="en-US" dirty="0"/>
                        <a:t>8</a:t>
                      </a:r>
                    </a:p>
                  </a:txBody>
                  <a:tcPr/>
                </a:tc>
                <a:extLst>
                  <a:ext uri="{0D108BD9-81ED-4DB2-BD59-A6C34878D82A}">
                    <a16:rowId xmlns:a16="http://schemas.microsoft.com/office/drawing/2014/main" val="2425118578"/>
                  </a:ext>
                </a:extLst>
              </a:tr>
              <a:tr h="370840">
                <a:tc>
                  <a:txBody>
                    <a:bodyPr/>
                    <a:lstStyle/>
                    <a:p>
                      <a:pPr algn="ctr"/>
                      <a:r>
                        <a:rPr lang="en-US" dirty="0"/>
                        <a:t>4</a:t>
                      </a:r>
                    </a:p>
                  </a:txBody>
                  <a:tcPr/>
                </a:tc>
                <a:tc>
                  <a:txBody>
                    <a:bodyPr/>
                    <a:lstStyle/>
                    <a:p>
                      <a:pPr algn="ctr"/>
                      <a:r>
                        <a:rPr lang="en-US" dirty="0"/>
                        <a:t>2</a:t>
                      </a:r>
                    </a:p>
                  </a:txBody>
                  <a:tcPr/>
                </a:tc>
                <a:tc>
                  <a:txBody>
                    <a:bodyPr/>
                    <a:lstStyle/>
                    <a:p>
                      <a:pPr algn="ctr"/>
                      <a:r>
                        <a:rPr lang="en-US" dirty="0"/>
                        <a:t>1</a:t>
                      </a:r>
                    </a:p>
                  </a:txBody>
                  <a:tcPr/>
                </a:tc>
                <a:tc>
                  <a:txBody>
                    <a:bodyPr/>
                    <a:lstStyle/>
                    <a:p>
                      <a:pPr algn="ctr"/>
                      <a:r>
                        <a:rPr lang="en-US" dirty="0"/>
                        <a:t>6</a:t>
                      </a:r>
                    </a:p>
                  </a:txBody>
                  <a:tcPr/>
                </a:tc>
                <a:tc>
                  <a:txBody>
                    <a:bodyPr/>
                    <a:lstStyle/>
                    <a:p>
                      <a:pPr algn="ctr"/>
                      <a:r>
                        <a:rPr lang="en-US" dirty="0"/>
                        <a:t>2</a:t>
                      </a:r>
                    </a:p>
                  </a:txBody>
                  <a:tcPr/>
                </a:tc>
                <a:tc>
                  <a:txBody>
                    <a:bodyPr/>
                    <a:lstStyle/>
                    <a:p>
                      <a:pPr algn="ctr"/>
                      <a:r>
                        <a:rPr lang="en-US" dirty="0"/>
                        <a:t>8</a:t>
                      </a:r>
                    </a:p>
                  </a:txBody>
                  <a:tcPr/>
                </a:tc>
                <a:extLst>
                  <a:ext uri="{0D108BD9-81ED-4DB2-BD59-A6C34878D82A}">
                    <a16:rowId xmlns:a16="http://schemas.microsoft.com/office/drawing/2014/main" val="2995466844"/>
                  </a:ext>
                </a:extLst>
              </a:tr>
              <a:tr h="370840">
                <a:tc>
                  <a:txBody>
                    <a:bodyPr/>
                    <a:lstStyle/>
                    <a:p>
                      <a:pPr algn="ctr"/>
                      <a:r>
                        <a:rPr lang="en-US" dirty="0"/>
                        <a:t>2</a:t>
                      </a:r>
                    </a:p>
                  </a:txBody>
                  <a:tcPr/>
                </a:tc>
                <a:tc>
                  <a:txBody>
                    <a:bodyPr/>
                    <a:lstStyle/>
                    <a:p>
                      <a:pPr algn="ctr"/>
                      <a:r>
                        <a:rPr lang="en-US" dirty="0"/>
                        <a:t>4</a:t>
                      </a:r>
                    </a:p>
                  </a:txBody>
                  <a:tcPr/>
                </a:tc>
                <a:tc>
                  <a:txBody>
                    <a:bodyPr/>
                    <a:lstStyle/>
                    <a:p>
                      <a:pPr algn="ctr"/>
                      <a:r>
                        <a:rPr lang="en-US" dirty="0"/>
                        <a:t>5</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9</a:t>
                      </a:r>
                    </a:p>
                  </a:txBody>
                  <a:tcPr/>
                </a:tc>
                <a:extLst>
                  <a:ext uri="{0D108BD9-81ED-4DB2-BD59-A6C34878D82A}">
                    <a16:rowId xmlns:a16="http://schemas.microsoft.com/office/drawing/2014/main" val="3919871379"/>
                  </a:ext>
                </a:extLst>
              </a:tr>
            </a:tbl>
          </a:graphicData>
        </a:graphic>
      </p:graphicFrame>
      <p:sp>
        <p:nvSpPr>
          <p:cNvPr id="8" name="TextBox 7">
            <a:extLst>
              <a:ext uri="{FF2B5EF4-FFF2-40B4-BE49-F238E27FC236}">
                <a16:creationId xmlns:a16="http://schemas.microsoft.com/office/drawing/2014/main" id="{84C2D5BB-D4FE-4659-9192-B8374EE3C1FF}"/>
              </a:ext>
            </a:extLst>
          </p:cNvPr>
          <p:cNvSpPr txBox="1"/>
          <p:nvPr/>
        </p:nvSpPr>
        <p:spPr>
          <a:xfrm>
            <a:off x="4458916" y="3471521"/>
            <a:ext cx="647272" cy="830997"/>
          </a:xfrm>
          <a:prstGeom prst="rect">
            <a:avLst/>
          </a:prstGeom>
          <a:noFill/>
        </p:spPr>
        <p:txBody>
          <a:bodyPr wrap="square" rtlCol="0">
            <a:spAutoFit/>
          </a:bodyPr>
          <a:lstStyle/>
          <a:p>
            <a:pPr algn="ctr"/>
            <a:r>
              <a:rPr lang="en-US" sz="4800" dirty="0"/>
              <a:t>*</a:t>
            </a:r>
          </a:p>
        </p:txBody>
      </p:sp>
      <p:graphicFrame>
        <p:nvGraphicFramePr>
          <p:cNvPr id="11" name="Table 11">
            <a:extLst>
              <a:ext uri="{FF2B5EF4-FFF2-40B4-BE49-F238E27FC236}">
                <a16:creationId xmlns:a16="http://schemas.microsoft.com/office/drawing/2014/main" id="{4F17A1F7-5250-4AD4-B0D5-2CA5D32B02BD}"/>
              </a:ext>
            </a:extLst>
          </p:cNvPr>
          <p:cNvGraphicFramePr>
            <a:graphicFrameLocks noGrp="1"/>
          </p:cNvGraphicFramePr>
          <p:nvPr/>
        </p:nvGraphicFramePr>
        <p:xfrm>
          <a:off x="5619825" y="3330759"/>
          <a:ext cx="1684947" cy="1112520"/>
        </p:xfrm>
        <a:graphic>
          <a:graphicData uri="http://schemas.openxmlformats.org/drawingml/2006/table">
            <a:tbl>
              <a:tblPr firstRow="1" bandRow="1">
                <a:tableStyleId>{5940675A-B579-460E-94D1-54222C63F5DA}</a:tableStyleId>
              </a:tblPr>
              <a:tblGrid>
                <a:gridCol w="561649">
                  <a:extLst>
                    <a:ext uri="{9D8B030D-6E8A-4147-A177-3AD203B41FA5}">
                      <a16:colId xmlns:a16="http://schemas.microsoft.com/office/drawing/2014/main" val="460938455"/>
                    </a:ext>
                  </a:extLst>
                </a:gridCol>
                <a:gridCol w="561649">
                  <a:extLst>
                    <a:ext uri="{9D8B030D-6E8A-4147-A177-3AD203B41FA5}">
                      <a16:colId xmlns:a16="http://schemas.microsoft.com/office/drawing/2014/main" val="1740501291"/>
                    </a:ext>
                  </a:extLst>
                </a:gridCol>
                <a:gridCol w="561649">
                  <a:extLst>
                    <a:ext uri="{9D8B030D-6E8A-4147-A177-3AD203B41FA5}">
                      <a16:colId xmlns:a16="http://schemas.microsoft.com/office/drawing/2014/main" val="395325658"/>
                    </a:ext>
                  </a:extLst>
                </a:gridCol>
              </a:tblGrid>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264379134"/>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3925585704"/>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4063142993"/>
                  </a:ext>
                </a:extLst>
              </a:tr>
            </a:tbl>
          </a:graphicData>
        </a:graphic>
      </p:graphicFrame>
      <p:sp>
        <p:nvSpPr>
          <p:cNvPr id="12" name="TextBox 11">
            <a:extLst>
              <a:ext uri="{FF2B5EF4-FFF2-40B4-BE49-F238E27FC236}">
                <a16:creationId xmlns:a16="http://schemas.microsoft.com/office/drawing/2014/main" id="{2971E976-27E3-4553-B662-D6A0CF0B047C}"/>
              </a:ext>
            </a:extLst>
          </p:cNvPr>
          <p:cNvSpPr txBox="1"/>
          <p:nvPr/>
        </p:nvSpPr>
        <p:spPr>
          <a:xfrm>
            <a:off x="7818409" y="3325974"/>
            <a:ext cx="647272" cy="830997"/>
          </a:xfrm>
          <a:prstGeom prst="rect">
            <a:avLst/>
          </a:prstGeom>
          <a:noFill/>
        </p:spPr>
        <p:txBody>
          <a:bodyPr wrap="square" rtlCol="0">
            <a:spAutoFit/>
          </a:bodyPr>
          <a:lstStyle/>
          <a:p>
            <a:pPr algn="ctr"/>
            <a:r>
              <a:rPr lang="en-US" sz="4800" dirty="0"/>
              <a:t>=</a:t>
            </a:r>
          </a:p>
        </p:txBody>
      </p:sp>
      <p:graphicFrame>
        <p:nvGraphicFramePr>
          <p:cNvPr id="14" name="Table 14">
            <a:extLst>
              <a:ext uri="{FF2B5EF4-FFF2-40B4-BE49-F238E27FC236}">
                <a16:creationId xmlns:a16="http://schemas.microsoft.com/office/drawing/2014/main" id="{775F188D-BA75-4119-A0CC-803C93F6E92C}"/>
              </a:ext>
            </a:extLst>
          </p:cNvPr>
          <p:cNvGraphicFramePr>
            <a:graphicFrameLocks noGrp="1"/>
          </p:cNvGraphicFramePr>
          <p:nvPr/>
        </p:nvGraphicFramePr>
        <p:xfrm>
          <a:off x="8979318" y="3042445"/>
          <a:ext cx="2224704" cy="1483360"/>
        </p:xfrm>
        <a:graphic>
          <a:graphicData uri="http://schemas.openxmlformats.org/drawingml/2006/table">
            <a:tbl>
              <a:tblPr firstRow="1" bandRow="1">
                <a:tableStyleId>{5940675A-B579-460E-94D1-54222C63F5DA}</a:tableStyleId>
              </a:tblPr>
              <a:tblGrid>
                <a:gridCol w="556176">
                  <a:extLst>
                    <a:ext uri="{9D8B030D-6E8A-4147-A177-3AD203B41FA5}">
                      <a16:colId xmlns:a16="http://schemas.microsoft.com/office/drawing/2014/main" val="1320810228"/>
                    </a:ext>
                  </a:extLst>
                </a:gridCol>
                <a:gridCol w="556176">
                  <a:extLst>
                    <a:ext uri="{9D8B030D-6E8A-4147-A177-3AD203B41FA5}">
                      <a16:colId xmlns:a16="http://schemas.microsoft.com/office/drawing/2014/main" val="2320887313"/>
                    </a:ext>
                  </a:extLst>
                </a:gridCol>
                <a:gridCol w="556176">
                  <a:extLst>
                    <a:ext uri="{9D8B030D-6E8A-4147-A177-3AD203B41FA5}">
                      <a16:colId xmlns:a16="http://schemas.microsoft.com/office/drawing/2014/main" val="1334379665"/>
                    </a:ext>
                  </a:extLst>
                </a:gridCol>
                <a:gridCol w="556176">
                  <a:extLst>
                    <a:ext uri="{9D8B030D-6E8A-4147-A177-3AD203B41FA5}">
                      <a16:colId xmlns:a16="http://schemas.microsoft.com/office/drawing/2014/main" val="1857187748"/>
                    </a:ext>
                  </a:extLst>
                </a:gridCol>
              </a:tblGrid>
              <a:tr h="370840">
                <a:tc>
                  <a:txBody>
                    <a:bodyPr/>
                    <a:lstStyle/>
                    <a:p>
                      <a:pPr algn="ctr"/>
                      <a:r>
                        <a:rPr lang="en-US" dirty="0">
                          <a:solidFill>
                            <a:srgbClr val="FF0000"/>
                          </a:solidFill>
                        </a:rPr>
                        <a:t>-5</a:t>
                      </a:r>
                    </a:p>
                  </a:txBody>
                  <a:tcPr/>
                </a:tc>
                <a:tc>
                  <a:txBody>
                    <a:bodyPr/>
                    <a:lstStyle/>
                    <a:p>
                      <a:pPr algn="ctr"/>
                      <a:r>
                        <a:rPr lang="en-US" dirty="0">
                          <a:solidFill>
                            <a:srgbClr val="FF0000"/>
                          </a:solidFill>
                        </a:rPr>
                        <a:t>-4</a:t>
                      </a:r>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3322698299"/>
                  </a:ext>
                </a:extLst>
              </a:tr>
              <a:tr h="370840">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1385152394"/>
                  </a:ext>
                </a:extLst>
              </a:tr>
              <a:tr h="370840">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4181385061"/>
                  </a:ext>
                </a:extLst>
              </a:tr>
              <a:tr h="370840">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769920853"/>
                  </a:ext>
                </a:extLst>
              </a:tr>
            </a:tbl>
          </a:graphicData>
        </a:graphic>
      </p:graphicFrame>
      <p:sp>
        <p:nvSpPr>
          <p:cNvPr id="4" name="Rectangle 3">
            <a:extLst>
              <a:ext uri="{FF2B5EF4-FFF2-40B4-BE49-F238E27FC236}">
                <a16:creationId xmlns:a16="http://schemas.microsoft.com/office/drawing/2014/main" id="{33EC1915-53C1-4333-B9E1-61C30E2D9789}"/>
              </a:ext>
            </a:extLst>
          </p:cNvPr>
          <p:cNvSpPr/>
          <p:nvPr/>
        </p:nvSpPr>
        <p:spPr>
          <a:xfrm>
            <a:off x="1146993" y="2751639"/>
            <a:ext cx="1672407" cy="1121861"/>
          </a:xfrm>
          <a:prstGeom prst="rect">
            <a:avLst/>
          </a:prstGeom>
          <a:solidFill>
            <a:srgbClr val="FF0000">
              <a:alpha val="35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Connector: Elbow 5">
            <a:extLst>
              <a:ext uri="{FF2B5EF4-FFF2-40B4-BE49-F238E27FC236}">
                <a16:creationId xmlns:a16="http://schemas.microsoft.com/office/drawing/2014/main" id="{99A1BCBB-DCAC-4BF5-853F-CBBAEF30F806}"/>
              </a:ext>
            </a:extLst>
          </p:cNvPr>
          <p:cNvCxnSpPr>
            <a:cxnSpLocks/>
            <a:stCxn id="11" idx="1"/>
            <a:endCxn id="4" idx="0"/>
          </p:cNvCxnSpPr>
          <p:nvPr/>
        </p:nvCxnSpPr>
        <p:spPr>
          <a:xfrm rot="10800000">
            <a:off x="1983197" y="2751639"/>
            <a:ext cx="3636628" cy="1135380"/>
          </a:xfrm>
          <a:prstGeom prst="bentConnector4">
            <a:avLst>
              <a:gd name="adj1" fmla="val 9517"/>
              <a:gd name="adj2" fmla="val 120134"/>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BC7667A-7DB3-4542-BA7B-255DF533CAA4}"/>
              </a:ext>
            </a:extLst>
          </p:cNvPr>
          <p:cNvSpPr txBox="1"/>
          <p:nvPr/>
        </p:nvSpPr>
        <p:spPr>
          <a:xfrm>
            <a:off x="1600200" y="5448300"/>
            <a:ext cx="9585695" cy="523220"/>
          </a:xfrm>
          <a:prstGeom prst="rect">
            <a:avLst/>
          </a:prstGeom>
          <a:solidFill>
            <a:schemeClr val="bg1"/>
          </a:solidFill>
        </p:spPr>
        <p:txBody>
          <a:bodyPr wrap="square" rtlCol="0">
            <a:spAutoFit/>
          </a:bodyPr>
          <a:lstStyle/>
          <a:p>
            <a:pPr algn="ctr"/>
            <a:r>
              <a:rPr lang="en-US" sz="2800" dirty="0">
                <a:solidFill>
                  <a:srgbClr val="FF0000"/>
                </a:solidFill>
              </a:rPr>
              <a:t>0*1 + 5*1 + 7*1 + 1*0 + 8*0 + 2*0 + 2*(-1) + 9*(-1) + 5*(-1)</a:t>
            </a:r>
          </a:p>
        </p:txBody>
      </p:sp>
      <p:sp>
        <p:nvSpPr>
          <p:cNvPr id="9" name="TextBox 8">
            <a:extLst>
              <a:ext uri="{FF2B5EF4-FFF2-40B4-BE49-F238E27FC236}">
                <a16:creationId xmlns:a16="http://schemas.microsoft.com/office/drawing/2014/main" id="{90D80DDB-8BCB-4525-AE47-63A0274B6397}"/>
              </a:ext>
            </a:extLst>
          </p:cNvPr>
          <p:cNvSpPr txBox="1"/>
          <p:nvPr/>
        </p:nvSpPr>
        <p:spPr>
          <a:xfrm>
            <a:off x="2003458" y="5013790"/>
            <a:ext cx="575353" cy="369332"/>
          </a:xfrm>
          <a:prstGeom prst="rect">
            <a:avLst/>
          </a:prstGeom>
          <a:noFill/>
        </p:spPr>
        <p:txBody>
          <a:bodyPr wrap="square" rtlCol="0">
            <a:spAutoFit/>
          </a:bodyPr>
          <a:lstStyle/>
          <a:p>
            <a:pPr algn="ctr"/>
            <a:r>
              <a:rPr lang="en-US" b="1" dirty="0"/>
              <a:t>M</a:t>
            </a:r>
          </a:p>
        </p:txBody>
      </p:sp>
      <p:sp>
        <p:nvSpPr>
          <p:cNvPr id="10" name="TextBox 9">
            <a:extLst>
              <a:ext uri="{FF2B5EF4-FFF2-40B4-BE49-F238E27FC236}">
                <a16:creationId xmlns:a16="http://schemas.microsoft.com/office/drawing/2014/main" id="{D723338E-25F8-45CD-B7B0-97B72584678D}"/>
              </a:ext>
            </a:extLst>
          </p:cNvPr>
          <p:cNvSpPr txBox="1"/>
          <p:nvPr/>
        </p:nvSpPr>
        <p:spPr>
          <a:xfrm>
            <a:off x="6183338" y="4447001"/>
            <a:ext cx="575353" cy="369332"/>
          </a:xfrm>
          <a:prstGeom prst="rect">
            <a:avLst/>
          </a:prstGeom>
          <a:noFill/>
        </p:spPr>
        <p:txBody>
          <a:bodyPr wrap="square" rtlCol="0">
            <a:spAutoFit/>
          </a:bodyPr>
          <a:lstStyle/>
          <a:p>
            <a:pPr algn="ctr"/>
            <a:r>
              <a:rPr lang="en-US" b="1" dirty="0"/>
              <a:t>F</a:t>
            </a:r>
          </a:p>
        </p:txBody>
      </p:sp>
      <p:sp>
        <p:nvSpPr>
          <p:cNvPr id="19" name="TextBox 18">
            <a:extLst>
              <a:ext uri="{FF2B5EF4-FFF2-40B4-BE49-F238E27FC236}">
                <a16:creationId xmlns:a16="http://schemas.microsoft.com/office/drawing/2014/main" id="{A0281D10-DD58-4F4B-9BA4-25FA977CCE12}"/>
              </a:ext>
            </a:extLst>
          </p:cNvPr>
          <p:cNvSpPr txBox="1"/>
          <p:nvPr/>
        </p:nvSpPr>
        <p:spPr>
          <a:xfrm>
            <a:off x="9798130" y="4527483"/>
            <a:ext cx="575353" cy="369332"/>
          </a:xfrm>
          <a:prstGeom prst="rect">
            <a:avLst/>
          </a:prstGeom>
          <a:noFill/>
        </p:spPr>
        <p:txBody>
          <a:bodyPr wrap="square" rtlCol="0">
            <a:spAutoFit/>
          </a:bodyPr>
          <a:lstStyle/>
          <a:p>
            <a:pPr algn="ctr"/>
            <a:r>
              <a:rPr lang="en-US" b="1" dirty="0"/>
              <a:t>CM</a:t>
            </a:r>
          </a:p>
        </p:txBody>
      </p:sp>
    </p:spTree>
    <p:extLst>
      <p:ext uri="{BB962C8B-B14F-4D97-AF65-F5344CB8AC3E}">
        <p14:creationId xmlns:p14="http://schemas.microsoft.com/office/powerpoint/2010/main" val="27337069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874843" y="2880345"/>
            <a:ext cx="2425700" cy="2379980"/>
          </a:xfrm>
          <a:custGeom>
            <a:avLst/>
            <a:gdLst/>
            <a:ahLst/>
            <a:cxnLst/>
            <a:rect l="l" t="t" r="r" b="b"/>
            <a:pathLst>
              <a:path w="2425700" h="2379979">
                <a:moveTo>
                  <a:pt x="0" y="0"/>
                </a:moveTo>
                <a:lnTo>
                  <a:pt x="2425170" y="0"/>
                </a:lnTo>
                <a:lnTo>
                  <a:pt x="2425170" y="2379595"/>
                </a:lnTo>
                <a:lnTo>
                  <a:pt x="0" y="2379595"/>
                </a:lnTo>
                <a:lnTo>
                  <a:pt x="0" y="0"/>
                </a:lnTo>
                <a:close/>
              </a:path>
            </a:pathLst>
          </a:custGeom>
          <a:solidFill>
            <a:srgbClr val="F4CCCC"/>
          </a:solidFill>
        </p:spPr>
        <p:txBody>
          <a:bodyPr wrap="square" lIns="0" tIns="0" rIns="0" bIns="0" rtlCol="0"/>
          <a:lstStyle/>
          <a:p>
            <a:endParaRPr/>
          </a:p>
        </p:txBody>
      </p:sp>
      <p:sp>
        <p:nvSpPr>
          <p:cNvPr id="3" name="object 3"/>
          <p:cNvSpPr/>
          <p:nvPr/>
        </p:nvSpPr>
        <p:spPr>
          <a:xfrm>
            <a:off x="5197019" y="3175697"/>
            <a:ext cx="1767839" cy="1767839"/>
          </a:xfrm>
          <a:custGeom>
            <a:avLst/>
            <a:gdLst/>
            <a:ahLst/>
            <a:cxnLst/>
            <a:rect l="l" t="t" r="r" b="b"/>
            <a:pathLst>
              <a:path w="1767839" h="1767839">
                <a:moveTo>
                  <a:pt x="883798" y="1767596"/>
                </a:moveTo>
                <a:lnTo>
                  <a:pt x="835307" y="1766288"/>
                </a:lnTo>
                <a:lnTo>
                  <a:pt x="787500" y="1762410"/>
                </a:lnTo>
                <a:lnTo>
                  <a:pt x="740443" y="1756028"/>
                </a:lnTo>
                <a:lnTo>
                  <a:pt x="694205" y="1747211"/>
                </a:lnTo>
                <a:lnTo>
                  <a:pt x="648852" y="1736025"/>
                </a:lnTo>
                <a:lnTo>
                  <a:pt x="604453" y="1722538"/>
                </a:lnTo>
                <a:lnTo>
                  <a:pt x="561073" y="1706818"/>
                </a:lnTo>
                <a:lnTo>
                  <a:pt x="518782" y="1688932"/>
                </a:lnTo>
                <a:lnTo>
                  <a:pt x="477646" y="1668946"/>
                </a:lnTo>
                <a:lnTo>
                  <a:pt x="437732" y="1646930"/>
                </a:lnTo>
                <a:lnTo>
                  <a:pt x="399108" y="1622949"/>
                </a:lnTo>
                <a:lnTo>
                  <a:pt x="361842" y="1597072"/>
                </a:lnTo>
                <a:lnTo>
                  <a:pt x="326000" y="1569365"/>
                </a:lnTo>
                <a:lnTo>
                  <a:pt x="291651" y="1539897"/>
                </a:lnTo>
                <a:lnTo>
                  <a:pt x="258861" y="1508734"/>
                </a:lnTo>
                <a:lnTo>
                  <a:pt x="227699" y="1475944"/>
                </a:lnTo>
                <a:lnTo>
                  <a:pt x="198230" y="1441595"/>
                </a:lnTo>
                <a:lnTo>
                  <a:pt x="170524" y="1405754"/>
                </a:lnTo>
                <a:lnTo>
                  <a:pt x="144647" y="1368487"/>
                </a:lnTo>
                <a:lnTo>
                  <a:pt x="120666" y="1329864"/>
                </a:lnTo>
                <a:lnTo>
                  <a:pt x="98649" y="1289950"/>
                </a:lnTo>
                <a:lnTo>
                  <a:pt x="78664" y="1248814"/>
                </a:lnTo>
                <a:lnTo>
                  <a:pt x="60777" y="1206522"/>
                </a:lnTo>
                <a:lnTo>
                  <a:pt x="45057" y="1163143"/>
                </a:lnTo>
                <a:lnTo>
                  <a:pt x="31570" y="1118743"/>
                </a:lnTo>
                <a:lnTo>
                  <a:pt x="20385" y="1073390"/>
                </a:lnTo>
                <a:lnTo>
                  <a:pt x="11567" y="1027152"/>
                </a:lnTo>
                <a:lnTo>
                  <a:pt x="5186" y="980096"/>
                </a:lnTo>
                <a:lnTo>
                  <a:pt x="1307" y="932288"/>
                </a:lnTo>
                <a:lnTo>
                  <a:pt x="0" y="883798"/>
                </a:lnTo>
                <a:lnTo>
                  <a:pt x="1307" y="835307"/>
                </a:lnTo>
                <a:lnTo>
                  <a:pt x="5186" y="787500"/>
                </a:lnTo>
                <a:lnTo>
                  <a:pt x="11567" y="740443"/>
                </a:lnTo>
                <a:lnTo>
                  <a:pt x="20385" y="694205"/>
                </a:lnTo>
                <a:lnTo>
                  <a:pt x="31570" y="648852"/>
                </a:lnTo>
                <a:lnTo>
                  <a:pt x="45057" y="604453"/>
                </a:lnTo>
                <a:lnTo>
                  <a:pt x="60777" y="561073"/>
                </a:lnTo>
                <a:lnTo>
                  <a:pt x="78664" y="518782"/>
                </a:lnTo>
                <a:lnTo>
                  <a:pt x="98649" y="477646"/>
                </a:lnTo>
                <a:lnTo>
                  <a:pt x="120666" y="437732"/>
                </a:lnTo>
                <a:lnTo>
                  <a:pt x="144647" y="399108"/>
                </a:lnTo>
                <a:lnTo>
                  <a:pt x="170524" y="361842"/>
                </a:lnTo>
                <a:lnTo>
                  <a:pt x="198230" y="326000"/>
                </a:lnTo>
                <a:lnTo>
                  <a:pt x="227699" y="291651"/>
                </a:lnTo>
                <a:lnTo>
                  <a:pt x="258875" y="258849"/>
                </a:lnTo>
                <a:lnTo>
                  <a:pt x="291651" y="227699"/>
                </a:lnTo>
                <a:lnTo>
                  <a:pt x="326000" y="198230"/>
                </a:lnTo>
                <a:lnTo>
                  <a:pt x="361842" y="170524"/>
                </a:lnTo>
                <a:lnTo>
                  <a:pt x="399108" y="144647"/>
                </a:lnTo>
                <a:lnTo>
                  <a:pt x="437732" y="120666"/>
                </a:lnTo>
                <a:lnTo>
                  <a:pt x="477646" y="98649"/>
                </a:lnTo>
                <a:lnTo>
                  <a:pt x="518782" y="78664"/>
                </a:lnTo>
                <a:lnTo>
                  <a:pt x="561073" y="60777"/>
                </a:lnTo>
                <a:lnTo>
                  <a:pt x="604453" y="45057"/>
                </a:lnTo>
                <a:lnTo>
                  <a:pt x="648852" y="31570"/>
                </a:lnTo>
                <a:lnTo>
                  <a:pt x="694205" y="20385"/>
                </a:lnTo>
                <a:lnTo>
                  <a:pt x="740443" y="11567"/>
                </a:lnTo>
                <a:lnTo>
                  <a:pt x="787500" y="5186"/>
                </a:lnTo>
                <a:lnTo>
                  <a:pt x="835307" y="1307"/>
                </a:lnTo>
                <a:lnTo>
                  <a:pt x="883798" y="0"/>
                </a:lnTo>
                <a:lnTo>
                  <a:pt x="933861" y="1417"/>
                </a:lnTo>
                <a:lnTo>
                  <a:pt x="983523" y="5641"/>
                </a:lnTo>
                <a:lnTo>
                  <a:pt x="1032674" y="12625"/>
                </a:lnTo>
                <a:lnTo>
                  <a:pt x="1081207" y="22325"/>
                </a:lnTo>
                <a:lnTo>
                  <a:pt x="1129014" y="34697"/>
                </a:lnTo>
                <a:lnTo>
                  <a:pt x="1175986" y="49694"/>
                </a:lnTo>
                <a:lnTo>
                  <a:pt x="1222016" y="67274"/>
                </a:lnTo>
                <a:lnTo>
                  <a:pt x="1266995" y="87390"/>
                </a:lnTo>
                <a:lnTo>
                  <a:pt x="1310815" y="109998"/>
                </a:lnTo>
                <a:lnTo>
                  <a:pt x="1353368" y="135053"/>
                </a:lnTo>
                <a:lnTo>
                  <a:pt x="1394545" y="162511"/>
                </a:lnTo>
                <a:lnTo>
                  <a:pt x="1434240" y="192326"/>
                </a:lnTo>
                <a:lnTo>
                  <a:pt x="1472343" y="224453"/>
                </a:lnTo>
                <a:lnTo>
                  <a:pt x="1508758" y="258861"/>
                </a:lnTo>
                <a:lnTo>
                  <a:pt x="1543145" y="295253"/>
                </a:lnTo>
                <a:lnTo>
                  <a:pt x="1575275" y="333356"/>
                </a:lnTo>
                <a:lnTo>
                  <a:pt x="1605091" y="373050"/>
                </a:lnTo>
                <a:lnTo>
                  <a:pt x="1632549" y="414228"/>
                </a:lnTo>
                <a:lnTo>
                  <a:pt x="1657604" y="456781"/>
                </a:lnTo>
                <a:lnTo>
                  <a:pt x="1680212" y="500601"/>
                </a:lnTo>
                <a:lnTo>
                  <a:pt x="1700327" y="545580"/>
                </a:lnTo>
                <a:lnTo>
                  <a:pt x="1717906" y="591609"/>
                </a:lnTo>
                <a:lnTo>
                  <a:pt x="1732903" y="638581"/>
                </a:lnTo>
                <a:lnTo>
                  <a:pt x="1745273" y="686388"/>
                </a:lnTo>
                <a:lnTo>
                  <a:pt x="1754972" y="734921"/>
                </a:lnTo>
                <a:lnTo>
                  <a:pt x="1761956" y="784073"/>
                </a:lnTo>
                <a:lnTo>
                  <a:pt x="1766178" y="833734"/>
                </a:lnTo>
                <a:lnTo>
                  <a:pt x="1767596" y="883798"/>
                </a:lnTo>
                <a:lnTo>
                  <a:pt x="1766288" y="932288"/>
                </a:lnTo>
                <a:lnTo>
                  <a:pt x="1762410" y="980096"/>
                </a:lnTo>
                <a:lnTo>
                  <a:pt x="1756029" y="1027152"/>
                </a:lnTo>
                <a:lnTo>
                  <a:pt x="1747212" y="1073390"/>
                </a:lnTo>
                <a:lnTo>
                  <a:pt x="1736027" y="1118743"/>
                </a:lnTo>
                <a:lnTo>
                  <a:pt x="1722541" y="1163143"/>
                </a:lnTo>
                <a:lnTo>
                  <a:pt x="1706821" y="1206522"/>
                </a:lnTo>
                <a:lnTo>
                  <a:pt x="1688936" y="1248814"/>
                </a:lnTo>
                <a:lnTo>
                  <a:pt x="1668951" y="1289950"/>
                </a:lnTo>
                <a:lnTo>
                  <a:pt x="1646935" y="1329864"/>
                </a:lnTo>
                <a:lnTo>
                  <a:pt x="1622955" y="1368487"/>
                </a:lnTo>
                <a:lnTo>
                  <a:pt x="1597079" y="1405754"/>
                </a:lnTo>
                <a:lnTo>
                  <a:pt x="1569373" y="1441595"/>
                </a:lnTo>
                <a:lnTo>
                  <a:pt x="1539905" y="1475944"/>
                </a:lnTo>
                <a:lnTo>
                  <a:pt x="1508743" y="1508734"/>
                </a:lnTo>
                <a:lnTo>
                  <a:pt x="1475954" y="1539897"/>
                </a:lnTo>
                <a:lnTo>
                  <a:pt x="1441605" y="1569365"/>
                </a:lnTo>
                <a:lnTo>
                  <a:pt x="1405764" y="1597072"/>
                </a:lnTo>
                <a:lnTo>
                  <a:pt x="1368498" y="1622949"/>
                </a:lnTo>
                <a:lnTo>
                  <a:pt x="1329875" y="1646930"/>
                </a:lnTo>
                <a:lnTo>
                  <a:pt x="1289961" y="1668946"/>
                </a:lnTo>
                <a:lnTo>
                  <a:pt x="1248824" y="1688932"/>
                </a:lnTo>
                <a:lnTo>
                  <a:pt x="1206532" y="1706818"/>
                </a:lnTo>
                <a:lnTo>
                  <a:pt x="1163152" y="1722538"/>
                </a:lnTo>
                <a:lnTo>
                  <a:pt x="1118752" y="1736025"/>
                </a:lnTo>
                <a:lnTo>
                  <a:pt x="1073398" y="1747211"/>
                </a:lnTo>
                <a:lnTo>
                  <a:pt x="1027158" y="1756028"/>
                </a:lnTo>
                <a:lnTo>
                  <a:pt x="980100" y="1762410"/>
                </a:lnTo>
                <a:lnTo>
                  <a:pt x="932291" y="1766288"/>
                </a:lnTo>
                <a:lnTo>
                  <a:pt x="883798" y="1767596"/>
                </a:lnTo>
                <a:close/>
              </a:path>
            </a:pathLst>
          </a:custGeom>
          <a:solidFill>
            <a:srgbClr val="C8DAF7"/>
          </a:solidFill>
        </p:spPr>
        <p:txBody>
          <a:bodyPr wrap="square" lIns="0" tIns="0" rIns="0" bIns="0" rtlCol="0"/>
          <a:lstStyle/>
          <a:p>
            <a:endParaRPr/>
          </a:p>
        </p:txBody>
      </p:sp>
      <p:sp>
        <p:nvSpPr>
          <p:cNvPr id="4" name="object 4"/>
          <p:cNvSpPr/>
          <p:nvPr/>
        </p:nvSpPr>
        <p:spPr>
          <a:xfrm>
            <a:off x="5677041" y="3655694"/>
            <a:ext cx="807720" cy="807720"/>
          </a:xfrm>
          <a:custGeom>
            <a:avLst/>
            <a:gdLst/>
            <a:ahLst/>
            <a:cxnLst/>
            <a:rect l="l" t="t" r="r" b="b"/>
            <a:pathLst>
              <a:path w="807720" h="807720">
                <a:moveTo>
                  <a:pt x="403774" y="807598"/>
                </a:moveTo>
                <a:lnTo>
                  <a:pt x="356685" y="804881"/>
                </a:lnTo>
                <a:lnTo>
                  <a:pt x="311192" y="796933"/>
                </a:lnTo>
                <a:lnTo>
                  <a:pt x="267597" y="784056"/>
                </a:lnTo>
                <a:lnTo>
                  <a:pt x="226203" y="766553"/>
                </a:lnTo>
                <a:lnTo>
                  <a:pt x="187315" y="744728"/>
                </a:lnTo>
                <a:lnTo>
                  <a:pt x="151233" y="718884"/>
                </a:lnTo>
                <a:lnTo>
                  <a:pt x="118262" y="689323"/>
                </a:lnTo>
                <a:lnTo>
                  <a:pt x="88704" y="656349"/>
                </a:lnTo>
                <a:lnTo>
                  <a:pt x="62862" y="620265"/>
                </a:lnTo>
                <a:lnTo>
                  <a:pt x="41039" y="581374"/>
                </a:lnTo>
                <a:lnTo>
                  <a:pt x="23539" y="539979"/>
                </a:lnTo>
                <a:lnTo>
                  <a:pt x="10663" y="496382"/>
                </a:lnTo>
                <a:lnTo>
                  <a:pt x="2716" y="450888"/>
                </a:lnTo>
                <a:lnTo>
                  <a:pt x="0" y="403799"/>
                </a:lnTo>
                <a:lnTo>
                  <a:pt x="2716" y="356705"/>
                </a:lnTo>
                <a:lnTo>
                  <a:pt x="10663" y="311207"/>
                </a:lnTo>
                <a:lnTo>
                  <a:pt x="23539" y="267609"/>
                </a:lnTo>
                <a:lnTo>
                  <a:pt x="41039" y="226213"/>
                </a:lnTo>
                <a:lnTo>
                  <a:pt x="62862" y="187321"/>
                </a:lnTo>
                <a:lnTo>
                  <a:pt x="88704" y="151238"/>
                </a:lnTo>
                <a:lnTo>
                  <a:pt x="118262" y="118265"/>
                </a:lnTo>
                <a:lnTo>
                  <a:pt x="151233" y="88706"/>
                </a:lnTo>
                <a:lnTo>
                  <a:pt x="187315" y="62863"/>
                </a:lnTo>
                <a:lnTo>
                  <a:pt x="226203" y="41040"/>
                </a:lnTo>
                <a:lnTo>
                  <a:pt x="267597" y="23539"/>
                </a:lnTo>
                <a:lnTo>
                  <a:pt x="311192" y="10663"/>
                </a:lnTo>
                <a:lnTo>
                  <a:pt x="356685" y="2716"/>
                </a:lnTo>
                <a:lnTo>
                  <a:pt x="403774" y="0"/>
                </a:lnTo>
                <a:lnTo>
                  <a:pt x="456854" y="3502"/>
                </a:lnTo>
                <a:lnTo>
                  <a:pt x="508577" y="13836"/>
                </a:lnTo>
                <a:lnTo>
                  <a:pt x="558314" y="30740"/>
                </a:lnTo>
                <a:lnTo>
                  <a:pt x="605436" y="53955"/>
                </a:lnTo>
                <a:lnTo>
                  <a:pt x="649315" y="83220"/>
                </a:lnTo>
                <a:lnTo>
                  <a:pt x="689323" y="118274"/>
                </a:lnTo>
                <a:lnTo>
                  <a:pt x="724378" y="158280"/>
                </a:lnTo>
                <a:lnTo>
                  <a:pt x="753642" y="202155"/>
                </a:lnTo>
                <a:lnTo>
                  <a:pt x="776857" y="249271"/>
                </a:lnTo>
                <a:lnTo>
                  <a:pt x="793762" y="299002"/>
                </a:lnTo>
                <a:lnTo>
                  <a:pt x="804095" y="350720"/>
                </a:lnTo>
                <a:lnTo>
                  <a:pt x="807598" y="403799"/>
                </a:lnTo>
                <a:lnTo>
                  <a:pt x="804881" y="450888"/>
                </a:lnTo>
                <a:lnTo>
                  <a:pt x="796933" y="496382"/>
                </a:lnTo>
                <a:lnTo>
                  <a:pt x="784055" y="539979"/>
                </a:lnTo>
                <a:lnTo>
                  <a:pt x="766552" y="581374"/>
                </a:lnTo>
                <a:lnTo>
                  <a:pt x="744727" y="620265"/>
                </a:lnTo>
                <a:lnTo>
                  <a:pt x="718882" y="656349"/>
                </a:lnTo>
                <a:lnTo>
                  <a:pt x="689320" y="689323"/>
                </a:lnTo>
                <a:lnTo>
                  <a:pt x="656345" y="718884"/>
                </a:lnTo>
                <a:lnTo>
                  <a:pt x="620258" y="744728"/>
                </a:lnTo>
                <a:lnTo>
                  <a:pt x="581365" y="766553"/>
                </a:lnTo>
                <a:lnTo>
                  <a:pt x="539966" y="784056"/>
                </a:lnTo>
                <a:lnTo>
                  <a:pt x="496366" y="796933"/>
                </a:lnTo>
                <a:lnTo>
                  <a:pt x="450868" y="804881"/>
                </a:lnTo>
                <a:lnTo>
                  <a:pt x="403774" y="807598"/>
                </a:lnTo>
                <a:close/>
              </a:path>
            </a:pathLst>
          </a:custGeom>
          <a:solidFill>
            <a:srgbClr val="F4CCCC"/>
          </a:solidFill>
        </p:spPr>
        <p:txBody>
          <a:bodyPr wrap="square" lIns="0" tIns="0" rIns="0" bIns="0" rtlCol="0"/>
          <a:lstStyle/>
          <a:p>
            <a:endParaRPr/>
          </a:p>
        </p:txBody>
      </p:sp>
      <p:sp>
        <p:nvSpPr>
          <p:cNvPr id="5" name="object 5"/>
          <p:cNvSpPr txBox="1">
            <a:spLocks noGrp="1"/>
          </p:cNvSpPr>
          <p:nvPr>
            <p:ph type="title"/>
          </p:nvPr>
        </p:nvSpPr>
        <p:spPr>
          <a:xfrm>
            <a:off x="1908726" y="992250"/>
            <a:ext cx="5080635" cy="452120"/>
          </a:xfrm>
          <a:prstGeom prst="rect">
            <a:avLst/>
          </a:prstGeom>
        </p:spPr>
        <p:txBody>
          <a:bodyPr vert="horz" wrap="square" lIns="0" tIns="12700" rIns="0" bIns="0" rtlCol="0" anchor="ctr">
            <a:spAutoFit/>
          </a:bodyPr>
          <a:lstStyle/>
          <a:p>
            <a:pPr marL="12700">
              <a:spcBef>
                <a:spcPts val="100"/>
              </a:spcBef>
            </a:pPr>
            <a:r>
              <a:rPr sz="2800" spc="-5" dirty="0">
                <a:latin typeface="Arial"/>
                <a:cs typeface="Arial"/>
              </a:rPr>
              <a:t>Hard </a:t>
            </a:r>
            <a:r>
              <a:rPr sz="2800" dirty="0">
                <a:latin typeface="Arial"/>
                <a:cs typeface="Arial"/>
              </a:rPr>
              <a:t>cases </a:t>
            </a:r>
            <a:r>
              <a:rPr sz="2800" spc="-5" dirty="0">
                <a:latin typeface="Arial"/>
                <a:cs typeface="Arial"/>
              </a:rPr>
              <a:t>for </a:t>
            </a:r>
            <a:r>
              <a:rPr sz="2800" dirty="0">
                <a:latin typeface="Arial"/>
                <a:cs typeface="Arial"/>
              </a:rPr>
              <a:t>a </a:t>
            </a:r>
            <a:r>
              <a:rPr sz="2800" spc="-5" dirty="0">
                <a:latin typeface="Arial"/>
                <a:cs typeface="Arial"/>
              </a:rPr>
              <a:t>linear</a:t>
            </a:r>
            <a:r>
              <a:rPr sz="2800" spc="-105" dirty="0">
                <a:latin typeface="Arial"/>
                <a:cs typeface="Arial"/>
              </a:rPr>
              <a:t> </a:t>
            </a:r>
            <a:r>
              <a:rPr sz="2800" dirty="0">
                <a:latin typeface="Arial"/>
                <a:cs typeface="Arial"/>
              </a:rPr>
              <a:t>classifier</a:t>
            </a:r>
            <a:endParaRPr sz="2800">
              <a:latin typeface="Arial"/>
              <a:cs typeface="Arial"/>
            </a:endParaRPr>
          </a:p>
        </p:txBody>
      </p:sp>
      <p:graphicFrame>
        <p:nvGraphicFramePr>
          <p:cNvPr id="6" name="object 6"/>
          <p:cNvGraphicFramePr>
            <a:graphicFrameLocks noGrp="1"/>
          </p:cNvGraphicFramePr>
          <p:nvPr/>
        </p:nvGraphicFramePr>
        <p:xfrm>
          <a:off x="1827549" y="2876545"/>
          <a:ext cx="2435860" cy="2386330"/>
        </p:xfrm>
        <a:graphic>
          <a:graphicData uri="http://schemas.openxmlformats.org/drawingml/2006/table">
            <a:tbl>
              <a:tblPr firstRow="1" bandRow="1">
                <a:tableStyleId>{2D5ABB26-0587-4C30-8999-92F81FD0307C}</a:tableStyleId>
              </a:tblPr>
              <a:tblGrid>
                <a:gridCol w="121666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tblGrid>
              <a:tr h="1193165">
                <a:tc>
                  <a:txBody>
                    <a:bodyPr/>
                    <a:lstStyle/>
                    <a:p>
                      <a:pPr>
                        <a:lnSpc>
                          <a:spcPct val="100000"/>
                        </a:lnSpc>
                      </a:pPr>
                      <a:endParaRPr sz="1800">
                        <a:latin typeface="Times New Roman"/>
                        <a:cs typeface="Times New Roman"/>
                      </a:endParaRPr>
                    </a:p>
                  </a:txBody>
                  <a:tcPr marL="0" marR="0" marT="0" marB="0">
                    <a:lnR w="19050">
                      <a:solidFill>
                        <a:srgbClr val="000000"/>
                      </a:solidFill>
                      <a:prstDash val="solid"/>
                    </a:lnR>
                    <a:lnB w="19050">
                      <a:solidFill>
                        <a:srgbClr val="000000"/>
                      </a:solidFill>
                      <a:prstDash val="solid"/>
                    </a:lnB>
                    <a:solidFill>
                      <a:srgbClr val="CFE1F2"/>
                    </a:solidFill>
                  </a:tcPr>
                </a:tc>
                <a:tc>
                  <a:txBody>
                    <a:bodyPr/>
                    <a:lstStyle/>
                    <a:p>
                      <a:pPr>
                        <a:lnSpc>
                          <a:spcPct val="100000"/>
                        </a:lnSpc>
                      </a:pPr>
                      <a:endParaRPr sz="1800">
                        <a:latin typeface="Times New Roman"/>
                        <a:cs typeface="Times New Roman"/>
                      </a:endParaRPr>
                    </a:p>
                  </a:txBody>
                  <a:tcPr marL="0" marR="0" marT="0" marB="0">
                    <a:lnL w="19050">
                      <a:solidFill>
                        <a:srgbClr val="000000"/>
                      </a:solidFill>
                      <a:prstDash val="solid"/>
                    </a:lnL>
                    <a:lnB w="19050">
                      <a:solidFill>
                        <a:srgbClr val="000000"/>
                      </a:solidFill>
                      <a:prstDash val="solid"/>
                    </a:lnB>
                    <a:solidFill>
                      <a:srgbClr val="F4CCCC"/>
                    </a:solidFill>
                  </a:tcPr>
                </a:tc>
                <a:extLst>
                  <a:ext uri="{0D108BD9-81ED-4DB2-BD59-A6C34878D82A}">
                    <a16:rowId xmlns:a16="http://schemas.microsoft.com/office/drawing/2014/main" val="10000"/>
                  </a:ext>
                </a:extLst>
              </a:tr>
              <a:tr h="1193165">
                <a:tc>
                  <a:txBody>
                    <a:bodyPr/>
                    <a:lstStyle/>
                    <a:p>
                      <a:pPr>
                        <a:lnSpc>
                          <a:spcPct val="100000"/>
                        </a:lnSpc>
                      </a:pPr>
                      <a:endParaRPr sz="1800">
                        <a:latin typeface="Times New Roman"/>
                        <a:cs typeface="Times New Roman"/>
                      </a:endParaRPr>
                    </a:p>
                  </a:txBody>
                  <a:tcPr marL="0" marR="0" marT="0" marB="0">
                    <a:lnR w="19050">
                      <a:solidFill>
                        <a:srgbClr val="000000"/>
                      </a:solidFill>
                      <a:prstDash val="solid"/>
                    </a:lnR>
                    <a:lnT w="19050">
                      <a:solidFill>
                        <a:srgbClr val="000000"/>
                      </a:solidFill>
                      <a:prstDash val="solid"/>
                    </a:lnT>
                    <a:solidFill>
                      <a:srgbClr val="F4CCCC"/>
                    </a:solidFill>
                  </a:tcPr>
                </a:tc>
                <a:tc>
                  <a:txBody>
                    <a:bodyPr/>
                    <a:lstStyle/>
                    <a:p>
                      <a:pPr>
                        <a:lnSpc>
                          <a:spcPct val="100000"/>
                        </a:lnSpc>
                      </a:pPr>
                      <a:endParaRPr sz="1800">
                        <a:latin typeface="Times New Roman"/>
                        <a:cs typeface="Times New Roman"/>
                      </a:endParaRPr>
                    </a:p>
                  </a:txBody>
                  <a:tcPr marL="0" marR="0" marT="0" marB="0">
                    <a:lnL w="19050">
                      <a:solidFill>
                        <a:srgbClr val="000000"/>
                      </a:solidFill>
                      <a:prstDash val="solid"/>
                    </a:lnL>
                    <a:lnT w="19050">
                      <a:solidFill>
                        <a:srgbClr val="000000"/>
                      </a:solidFill>
                      <a:prstDash val="solid"/>
                    </a:lnT>
                    <a:solidFill>
                      <a:srgbClr val="CFE1F2"/>
                    </a:solidFill>
                  </a:tcPr>
                </a:tc>
                <a:extLst>
                  <a:ext uri="{0D108BD9-81ED-4DB2-BD59-A6C34878D82A}">
                    <a16:rowId xmlns:a16="http://schemas.microsoft.com/office/drawing/2014/main" val="10001"/>
                  </a:ext>
                </a:extLst>
              </a:tr>
            </a:tbl>
          </a:graphicData>
        </a:graphic>
      </p:graphicFrame>
      <p:sp>
        <p:nvSpPr>
          <p:cNvPr id="7" name="object 7"/>
          <p:cNvSpPr txBox="1"/>
          <p:nvPr/>
        </p:nvSpPr>
        <p:spPr>
          <a:xfrm>
            <a:off x="1832774" y="1571045"/>
            <a:ext cx="2223770" cy="516890"/>
          </a:xfrm>
          <a:prstGeom prst="rect">
            <a:avLst/>
          </a:prstGeom>
        </p:spPr>
        <p:txBody>
          <a:bodyPr vert="horz" wrap="square" lIns="0" tIns="12700" rIns="0" bIns="0" rtlCol="0">
            <a:spAutoFit/>
          </a:bodyPr>
          <a:lstStyle/>
          <a:p>
            <a:pPr marL="12700">
              <a:spcBef>
                <a:spcPts val="100"/>
              </a:spcBef>
            </a:pPr>
            <a:r>
              <a:rPr sz="1600" b="1" spc="-5" dirty="0">
                <a:solidFill>
                  <a:srgbClr val="0000FF"/>
                </a:solidFill>
                <a:latin typeface="Arial"/>
                <a:cs typeface="Arial"/>
              </a:rPr>
              <a:t>Class</a:t>
            </a:r>
            <a:r>
              <a:rPr sz="1600" b="1" spc="-10" dirty="0">
                <a:solidFill>
                  <a:srgbClr val="0000FF"/>
                </a:solidFill>
                <a:latin typeface="Arial"/>
                <a:cs typeface="Arial"/>
              </a:rPr>
              <a:t> </a:t>
            </a:r>
            <a:r>
              <a:rPr sz="1600" b="1" dirty="0">
                <a:solidFill>
                  <a:srgbClr val="0000FF"/>
                </a:solidFill>
                <a:latin typeface="Arial"/>
                <a:cs typeface="Arial"/>
              </a:rPr>
              <a:t>1</a:t>
            </a:r>
            <a:r>
              <a:rPr sz="1600" dirty="0">
                <a:latin typeface="Arial"/>
                <a:cs typeface="Arial"/>
              </a:rPr>
              <a:t>:</a:t>
            </a:r>
            <a:endParaRPr sz="1600">
              <a:latin typeface="Arial"/>
              <a:cs typeface="Arial"/>
            </a:endParaRPr>
          </a:p>
          <a:p>
            <a:pPr marL="12700">
              <a:spcBef>
                <a:spcPts val="30"/>
              </a:spcBef>
            </a:pPr>
            <a:r>
              <a:rPr sz="1600" spc="-5" dirty="0">
                <a:latin typeface="Arial"/>
                <a:cs typeface="Arial"/>
              </a:rPr>
              <a:t>First and third</a:t>
            </a:r>
            <a:r>
              <a:rPr sz="1600" spc="-80" dirty="0">
                <a:latin typeface="Arial"/>
                <a:cs typeface="Arial"/>
              </a:rPr>
              <a:t> </a:t>
            </a:r>
            <a:r>
              <a:rPr sz="1600" spc="-5" dirty="0">
                <a:latin typeface="Arial"/>
                <a:cs typeface="Arial"/>
              </a:rPr>
              <a:t>quadrants</a:t>
            </a:r>
            <a:endParaRPr sz="1600">
              <a:latin typeface="Arial"/>
              <a:cs typeface="Arial"/>
            </a:endParaRPr>
          </a:p>
        </p:txBody>
      </p:sp>
      <p:sp>
        <p:nvSpPr>
          <p:cNvPr id="8" name="object 8"/>
          <p:cNvSpPr txBox="1"/>
          <p:nvPr/>
        </p:nvSpPr>
        <p:spPr>
          <a:xfrm>
            <a:off x="1832776" y="2313994"/>
            <a:ext cx="2640965" cy="516890"/>
          </a:xfrm>
          <a:prstGeom prst="rect">
            <a:avLst/>
          </a:prstGeom>
        </p:spPr>
        <p:txBody>
          <a:bodyPr vert="horz" wrap="square" lIns="0" tIns="12700" rIns="0" bIns="0" rtlCol="0">
            <a:spAutoFit/>
          </a:bodyPr>
          <a:lstStyle/>
          <a:p>
            <a:pPr marL="12700">
              <a:spcBef>
                <a:spcPts val="100"/>
              </a:spcBef>
            </a:pPr>
            <a:r>
              <a:rPr sz="1600" b="1" spc="-5" dirty="0">
                <a:solidFill>
                  <a:srgbClr val="FF0000"/>
                </a:solidFill>
                <a:latin typeface="Arial"/>
                <a:cs typeface="Arial"/>
              </a:rPr>
              <a:t>Class</a:t>
            </a:r>
            <a:r>
              <a:rPr sz="1600" b="1" spc="-10" dirty="0">
                <a:solidFill>
                  <a:srgbClr val="FF0000"/>
                </a:solidFill>
                <a:latin typeface="Arial"/>
                <a:cs typeface="Arial"/>
              </a:rPr>
              <a:t> </a:t>
            </a:r>
            <a:r>
              <a:rPr sz="1600" b="1" dirty="0">
                <a:solidFill>
                  <a:srgbClr val="FF0000"/>
                </a:solidFill>
                <a:latin typeface="Arial"/>
                <a:cs typeface="Arial"/>
              </a:rPr>
              <a:t>2</a:t>
            </a:r>
            <a:r>
              <a:rPr sz="1600" dirty="0">
                <a:latin typeface="Arial"/>
                <a:cs typeface="Arial"/>
              </a:rPr>
              <a:t>:</a:t>
            </a:r>
            <a:endParaRPr sz="1600">
              <a:latin typeface="Arial"/>
              <a:cs typeface="Arial"/>
            </a:endParaRPr>
          </a:p>
          <a:p>
            <a:pPr marL="12700">
              <a:spcBef>
                <a:spcPts val="30"/>
              </a:spcBef>
            </a:pPr>
            <a:r>
              <a:rPr sz="1600" spc="-5" dirty="0">
                <a:latin typeface="Arial"/>
                <a:cs typeface="Arial"/>
              </a:rPr>
              <a:t>Second and fourth</a:t>
            </a:r>
            <a:r>
              <a:rPr sz="1600" spc="-80" dirty="0">
                <a:latin typeface="Arial"/>
                <a:cs typeface="Arial"/>
              </a:rPr>
              <a:t> </a:t>
            </a:r>
            <a:r>
              <a:rPr sz="1600" spc="-5" dirty="0">
                <a:latin typeface="Arial"/>
                <a:cs typeface="Arial"/>
              </a:rPr>
              <a:t>quadrants</a:t>
            </a:r>
            <a:endParaRPr sz="1600">
              <a:latin typeface="Arial"/>
              <a:cs typeface="Arial"/>
            </a:endParaRPr>
          </a:p>
        </p:txBody>
      </p:sp>
      <p:sp>
        <p:nvSpPr>
          <p:cNvPr id="9" name="object 9"/>
          <p:cNvSpPr/>
          <p:nvPr/>
        </p:nvSpPr>
        <p:spPr>
          <a:xfrm>
            <a:off x="6080815" y="2880345"/>
            <a:ext cx="0" cy="2358390"/>
          </a:xfrm>
          <a:custGeom>
            <a:avLst/>
            <a:gdLst/>
            <a:ahLst/>
            <a:cxnLst/>
            <a:rect l="l" t="t" r="r" b="b"/>
            <a:pathLst>
              <a:path h="2358390">
                <a:moveTo>
                  <a:pt x="0" y="0"/>
                </a:moveTo>
                <a:lnTo>
                  <a:pt x="0" y="2358295"/>
                </a:lnTo>
              </a:path>
            </a:pathLst>
          </a:custGeom>
          <a:ln w="19049">
            <a:solidFill>
              <a:srgbClr val="000000"/>
            </a:solidFill>
          </a:ln>
        </p:spPr>
        <p:txBody>
          <a:bodyPr wrap="square" lIns="0" tIns="0" rIns="0" bIns="0" rtlCol="0"/>
          <a:lstStyle/>
          <a:p>
            <a:endParaRPr/>
          </a:p>
        </p:txBody>
      </p:sp>
      <p:sp>
        <p:nvSpPr>
          <p:cNvPr id="10" name="object 10"/>
          <p:cNvSpPr/>
          <p:nvPr/>
        </p:nvSpPr>
        <p:spPr>
          <a:xfrm>
            <a:off x="4874843" y="4059493"/>
            <a:ext cx="2425700" cy="0"/>
          </a:xfrm>
          <a:custGeom>
            <a:avLst/>
            <a:gdLst/>
            <a:ahLst/>
            <a:cxnLst/>
            <a:rect l="l" t="t" r="r" b="b"/>
            <a:pathLst>
              <a:path w="2425700">
                <a:moveTo>
                  <a:pt x="2425170" y="0"/>
                </a:moveTo>
                <a:lnTo>
                  <a:pt x="0" y="0"/>
                </a:lnTo>
              </a:path>
            </a:pathLst>
          </a:custGeom>
          <a:ln w="19049">
            <a:solidFill>
              <a:srgbClr val="000000"/>
            </a:solidFill>
          </a:ln>
        </p:spPr>
        <p:txBody>
          <a:bodyPr wrap="square" lIns="0" tIns="0" rIns="0" bIns="0" rtlCol="0"/>
          <a:lstStyle/>
          <a:p>
            <a:endParaRPr/>
          </a:p>
        </p:txBody>
      </p:sp>
      <p:sp>
        <p:nvSpPr>
          <p:cNvPr id="11" name="object 11"/>
          <p:cNvSpPr txBox="1"/>
          <p:nvPr/>
        </p:nvSpPr>
        <p:spPr>
          <a:xfrm>
            <a:off x="5170416" y="1571045"/>
            <a:ext cx="1694814" cy="1164590"/>
          </a:xfrm>
          <a:prstGeom prst="rect">
            <a:avLst/>
          </a:prstGeom>
        </p:spPr>
        <p:txBody>
          <a:bodyPr vert="horz" wrap="square" lIns="0" tIns="12700" rIns="0" bIns="0" rtlCol="0">
            <a:spAutoFit/>
          </a:bodyPr>
          <a:lstStyle/>
          <a:p>
            <a:pPr marL="12700">
              <a:spcBef>
                <a:spcPts val="100"/>
              </a:spcBef>
            </a:pPr>
            <a:r>
              <a:rPr sz="1600" b="1" spc="-5" dirty="0">
                <a:solidFill>
                  <a:srgbClr val="0000FF"/>
                </a:solidFill>
                <a:latin typeface="Arial"/>
                <a:cs typeface="Arial"/>
              </a:rPr>
              <a:t>Class</a:t>
            </a:r>
            <a:r>
              <a:rPr sz="1600" b="1" spc="-15" dirty="0">
                <a:solidFill>
                  <a:srgbClr val="0000FF"/>
                </a:solidFill>
                <a:latin typeface="Arial"/>
                <a:cs typeface="Arial"/>
              </a:rPr>
              <a:t> </a:t>
            </a:r>
            <a:r>
              <a:rPr sz="1600" b="1" dirty="0">
                <a:solidFill>
                  <a:srgbClr val="0000FF"/>
                </a:solidFill>
                <a:latin typeface="Arial"/>
                <a:cs typeface="Arial"/>
              </a:rPr>
              <a:t>1</a:t>
            </a:r>
            <a:r>
              <a:rPr sz="1600" dirty="0">
                <a:latin typeface="Arial"/>
                <a:cs typeface="Arial"/>
              </a:rPr>
              <a:t>:</a:t>
            </a:r>
            <a:endParaRPr sz="1600">
              <a:latin typeface="Arial"/>
              <a:cs typeface="Arial"/>
            </a:endParaRPr>
          </a:p>
          <a:p>
            <a:pPr marL="12700">
              <a:spcBef>
                <a:spcPts val="30"/>
              </a:spcBef>
            </a:pPr>
            <a:r>
              <a:rPr sz="1600" dirty="0">
                <a:latin typeface="Arial"/>
                <a:cs typeface="Arial"/>
              </a:rPr>
              <a:t>1 </a:t>
            </a:r>
            <a:r>
              <a:rPr sz="1600" spc="-5" dirty="0">
                <a:latin typeface="Arial"/>
                <a:cs typeface="Arial"/>
              </a:rPr>
              <a:t>&lt;= L2 norm &lt;=</a:t>
            </a:r>
            <a:r>
              <a:rPr sz="1600" spc="-90" dirty="0">
                <a:latin typeface="Arial"/>
                <a:cs typeface="Arial"/>
              </a:rPr>
              <a:t> </a:t>
            </a:r>
            <a:r>
              <a:rPr sz="1600" dirty="0">
                <a:latin typeface="Arial"/>
                <a:cs typeface="Arial"/>
              </a:rPr>
              <a:t>2</a:t>
            </a:r>
            <a:endParaRPr sz="1600">
              <a:latin typeface="Arial"/>
              <a:cs typeface="Arial"/>
            </a:endParaRPr>
          </a:p>
          <a:p>
            <a:pPr marL="12700" marR="288925">
              <a:lnSpc>
                <a:spcPct val="101600"/>
              </a:lnSpc>
              <a:spcBef>
                <a:spcPts val="1200"/>
              </a:spcBef>
            </a:pPr>
            <a:r>
              <a:rPr sz="1600" b="1" spc="-5" dirty="0">
                <a:solidFill>
                  <a:srgbClr val="FF0000"/>
                </a:solidFill>
                <a:latin typeface="Arial"/>
                <a:cs typeface="Arial"/>
              </a:rPr>
              <a:t>Class </a:t>
            </a:r>
            <a:r>
              <a:rPr sz="1600" b="1" dirty="0">
                <a:solidFill>
                  <a:srgbClr val="FF0000"/>
                </a:solidFill>
                <a:latin typeface="Arial"/>
                <a:cs typeface="Arial"/>
              </a:rPr>
              <a:t>2</a:t>
            </a:r>
            <a:r>
              <a:rPr sz="1600" dirty="0">
                <a:latin typeface="Arial"/>
                <a:cs typeface="Arial"/>
              </a:rPr>
              <a:t>:  </a:t>
            </a:r>
            <a:r>
              <a:rPr sz="1600" spc="-5" dirty="0">
                <a:latin typeface="Arial"/>
                <a:cs typeface="Arial"/>
              </a:rPr>
              <a:t>Everything</a:t>
            </a:r>
            <a:r>
              <a:rPr sz="1600" spc="-95" dirty="0">
                <a:latin typeface="Arial"/>
                <a:cs typeface="Arial"/>
              </a:rPr>
              <a:t> </a:t>
            </a:r>
            <a:r>
              <a:rPr sz="1600" spc="-5" dirty="0">
                <a:latin typeface="Arial"/>
                <a:cs typeface="Arial"/>
              </a:rPr>
              <a:t>else</a:t>
            </a:r>
            <a:endParaRPr sz="1600">
              <a:latin typeface="Arial"/>
              <a:cs typeface="Arial"/>
            </a:endParaRPr>
          </a:p>
        </p:txBody>
      </p:sp>
      <p:sp>
        <p:nvSpPr>
          <p:cNvPr id="12" name="object 12"/>
          <p:cNvSpPr/>
          <p:nvPr/>
        </p:nvSpPr>
        <p:spPr>
          <a:xfrm>
            <a:off x="7911637" y="2880345"/>
            <a:ext cx="2425700" cy="2379980"/>
          </a:xfrm>
          <a:custGeom>
            <a:avLst/>
            <a:gdLst/>
            <a:ahLst/>
            <a:cxnLst/>
            <a:rect l="l" t="t" r="r" b="b"/>
            <a:pathLst>
              <a:path w="2425700" h="2379979">
                <a:moveTo>
                  <a:pt x="0" y="0"/>
                </a:moveTo>
                <a:lnTo>
                  <a:pt x="2425195" y="0"/>
                </a:lnTo>
                <a:lnTo>
                  <a:pt x="2425195" y="2379595"/>
                </a:lnTo>
                <a:lnTo>
                  <a:pt x="0" y="2379595"/>
                </a:lnTo>
                <a:lnTo>
                  <a:pt x="0" y="0"/>
                </a:lnTo>
                <a:close/>
              </a:path>
            </a:pathLst>
          </a:custGeom>
          <a:solidFill>
            <a:srgbClr val="F4CCCC"/>
          </a:solidFill>
        </p:spPr>
        <p:txBody>
          <a:bodyPr wrap="square" lIns="0" tIns="0" rIns="0" bIns="0" rtlCol="0"/>
          <a:lstStyle/>
          <a:p>
            <a:endParaRPr/>
          </a:p>
        </p:txBody>
      </p:sp>
      <p:sp>
        <p:nvSpPr>
          <p:cNvPr id="13" name="object 13"/>
          <p:cNvSpPr/>
          <p:nvPr/>
        </p:nvSpPr>
        <p:spPr>
          <a:xfrm>
            <a:off x="8477338" y="4463294"/>
            <a:ext cx="549275" cy="549275"/>
          </a:xfrm>
          <a:custGeom>
            <a:avLst/>
            <a:gdLst/>
            <a:ahLst/>
            <a:cxnLst/>
            <a:rect l="l" t="t" r="r" b="b"/>
            <a:pathLst>
              <a:path w="549275" h="549275">
                <a:moveTo>
                  <a:pt x="274349" y="548698"/>
                </a:moveTo>
                <a:lnTo>
                  <a:pt x="225033" y="544278"/>
                </a:lnTo>
                <a:lnTo>
                  <a:pt x="178617" y="531535"/>
                </a:lnTo>
                <a:lnTo>
                  <a:pt x="135877" y="511243"/>
                </a:lnTo>
                <a:lnTo>
                  <a:pt x="97587" y="484177"/>
                </a:lnTo>
                <a:lnTo>
                  <a:pt x="64521" y="451111"/>
                </a:lnTo>
                <a:lnTo>
                  <a:pt x="37455" y="412821"/>
                </a:lnTo>
                <a:lnTo>
                  <a:pt x="17163" y="370081"/>
                </a:lnTo>
                <a:lnTo>
                  <a:pt x="4419" y="323665"/>
                </a:lnTo>
                <a:lnTo>
                  <a:pt x="0" y="274349"/>
                </a:lnTo>
                <a:lnTo>
                  <a:pt x="4419" y="225033"/>
                </a:lnTo>
                <a:lnTo>
                  <a:pt x="17163" y="178617"/>
                </a:lnTo>
                <a:lnTo>
                  <a:pt x="37455" y="135877"/>
                </a:lnTo>
                <a:lnTo>
                  <a:pt x="64521" y="97587"/>
                </a:lnTo>
                <a:lnTo>
                  <a:pt x="97587" y="64521"/>
                </a:lnTo>
                <a:lnTo>
                  <a:pt x="135877" y="37455"/>
                </a:lnTo>
                <a:lnTo>
                  <a:pt x="178617" y="17163"/>
                </a:lnTo>
                <a:lnTo>
                  <a:pt x="225033" y="4419"/>
                </a:lnTo>
                <a:lnTo>
                  <a:pt x="274349" y="0"/>
                </a:lnTo>
                <a:lnTo>
                  <a:pt x="328118" y="5319"/>
                </a:lnTo>
                <a:lnTo>
                  <a:pt x="379336" y="20881"/>
                </a:lnTo>
                <a:lnTo>
                  <a:pt x="426561" y="46089"/>
                </a:lnTo>
                <a:lnTo>
                  <a:pt x="468349" y="80349"/>
                </a:lnTo>
                <a:lnTo>
                  <a:pt x="502609" y="122137"/>
                </a:lnTo>
                <a:lnTo>
                  <a:pt x="527817" y="169362"/>
                </a:lnTo>
                <a:lnTo>
                  <a:pt x="543379" y="220580"/>
                </a:lnTo>
                <a:lnTo>
                  <a:pt x="548698" y="274349"/>
                </a:lnTo>
                <a:lnTo>
                  <a:pt x="544278" y="323665"/>
                </a:lnTo>
                <a:lnTo>
                  <a:pt x="531535" y="370081"/>
                </a:lnTo>
                <a:lnTo>
                  <a:pt x="511243" y="412821"/>
                </a:lnTo>
                <a:lnTo>
                  <a:pt x="484177" y="451111"/>
                </a:lnTo>
                <a:lnTo>
                  <a:pt x="451111" y="484177"/>
                </a:lnTo>
                <a:lnTo>
                  <a:pt x="412821" y="511243"/>
                </a:lnTo>
                <a:lnTo>
                  <a:pt x="370081" y="531535"/>
                </a:lnTo>
                <a:lnTo>
                  <a:pt x="323665" y="544278"/>
                </a:lnTo>
                <a:lnTo>
                  <a:pt x="274349" y="548698"/>
                </a:lnTo>
                <a:close/>
              </a:path>
            </a:pathLst>
          </a:custGeom>
          <a:solidFill>
            <a:srgbClr val="C8DAF7"/>
          </a:solidFill>
        </p:spPr>
        <p:txBody>
          <a:bodyPr wrap="square" lIns="0" tIns="0" rIns="0" bIns="0" rtlCol="0"/>
          <a:lstStyle/>
          <a:p>
            <a:endParaRPr/>
          </a:p>
        </p:txBody>
      </p:sp>
      <p:sp>
        <p:nvSpPr>
          <p:cNvPr id="14" name="object 14"/>
          <p:cNvSpPr/>
          <p:nvPr/>
        </p:nvSpPr>
        <p:spPr>
          <a:xfrm>
            <a:off x="9117634" y="2880345"/>
            <a:ext cx="0" cy="2358390"/>
          </a:xfrm>
          <a:custGeom>
            <a:avLst/>
            <a:gdLst/>
            <a:ahLst/>
            <a:cxnLst/>
            <a:rect l="l" t="t" r="r" b="b"/>
            <a:pathLst>
              <a:path h="2358390">
                <a:moveTo>
                  <a:pt x="0" y="0"/>
                </a:moveTo>
                <a:lnTo>
                  <a:pt x="0" y="2358295"/>
                </a:lnTo>
              </a:path>
            </a:pathLst>
          </a:custGeom>
          <a:ln w="19049">
            <a:solidFill>
              <a:srgbClr val="000000"/>
            </a:solidFill>
          </a:ln>
        </p:spPr>
        <p:txBody>
          <a:bodyPr wrap="square" lIns="0" tIns="0" rIns="0" bIns="0" rtlCol="0"/>
          <a:lstStyle/>
          <a:p>
            <a:endParaRPr/>
          </a:p>
        </p:txBody>
      </p:sp>
      <p:sp>
        <p:nvSpPr>
          <p:cNvPr id="15" name="object 15"/>
          <p:cNvSpPr/>
          <p:nvPr/>
        </p:nvSpPr>
        <p:spPr>
          <a:xfrm>
            <a:off x="7911637" y="4059493"/>
            <a:ext cx="2425700" cy="0"/>
          </a:xfrm>
          <a:custGeom>
            <a:avLst/>
            <a:gdLst/>
            <a:ahLst/>
            <a:cxnLst/>
            <a:rect l="l" t="t" r="r" b="b"/>
            <a:pathLst>
              <a:path w="2425700">
                <a:moveTo>
                  <a:pt x="2425195" y="0"/>
                </a:moveTo>
                <a:lnTo>
                  <a:pt x="0" y="0"/>
                </a:lnTo>
              </a:path>
            </a:pathLst>
          </a:custGeom>
          <a:ln w="19049">
            <a:solidFill>
              <a:srgbClr val="000000"/>
            </a:solidFill>
          </a:ln>
        </p:spPr>
        <p:txBody>
          <a:bodyPr wrap="square" lIns="0" tIns="0" rIns="0" bIns="0" rtlCol="0"/>
          <a:lstStyle/>
          <a:p>
            <a:endParaRPr/>
          </a:p>
        </p:txBody>
      </p:sp>
      <p:sp>
        <p:nvSpPr>
          <p:cNvPr id="16" name="object 16"/>
          <p:cNvSpPr txBox="1"/>
          <p:nvPr/>
        </p:nvSpPr>
        <p:spPr>
          <a:xfrm>
            <a:off x="8200667" y="1571045"/>
            <a:ext cx="1410335" cy="1164590"/>
          </a:xfrm>
          <a:prstGeom prst="rect">
            <a:avLst/>
          </a:prstGeom>
        </p:spPr>
        <p:txBody>
          <a:bodyPr vert="horz" wrap="square" lIns="0" tIns="8890" rIns="0" bIns="0" rtlCol="0">
            <a:spAutoFit/>
          </a:bodyPr>
          <a:lstStyle/>
          <a:p>
            <a:pPr marL="12700" marR="194310">
              <a:lnSpc>
                <a:spcPct val="101600"/>
              </a:lnSpc>
              <a:spcBef>
                <a:spcPts val="70"/>
              </a:spcBef>
            </a:pPr>
            <a:r>
              <a:rPr sz="1600" b="1" spc="-5" dirty="0">
                <a:solidFill>
                  <a:srgbClr val="0000FF"/>
                </a:solidFill>
                <a:latin typeface="Arial"/>
                <a:cs typeface="Arial"/>
              </a:rPr>
              <a:t>Class </a:t>
            </a:r>
            <a:r>
              <a:rPr sz="1600" b="1" dirty="0">
                <a:solidFill>
                  <a:srgbClr val="0000FF"/>
                </a:solidFill>
                <a:latin typeface="Arial"/>
                <a:cs typeface="Arial"/>
              </a:rPr>
              <a:t>1</a:t>
            </a:r>
            <a:r>
              <a:rPr sz="1600" dirty="0">
                <a:latin typeface="Arial"/>
                <a:cs typeface="Arial"/>
              </a:rPr>
              <a:t>:  </a:t>
            </a:r>
            <a:r>
              <a:rPr sz="1600" spc="-5" dirty="0">
                <a:latin typeface="Arial"/>
                <a:cs typeface="Arial"/>
              </a:rPr>
              <a:t>Three</a:t>
            </a:r>
            <a:r>
              <a:rPr sz="1600" spc="-100" dirty="0">
                <a:latin typeface="Arial"/>
                <a:cs typeface="Arial"/>
              </a:rPr>
              <a:t> </a:t>
            </a:r>
            <a:r>
              <a:rPr sz="1600" dirty="0">
                <a:latin typeface="Arial"/>
                <a:cs typeface="Arial"/>
              </a:rPr>
              <a:t>modes</a:t>
            </a:r>
            <a:endParaRPr sz="1600">
              <a:latin typeface="Arial"/>
              <a:cs typeface="Arial"/>
            </a:endParaRPr>
          </a:p>
          <a:p>
            <a:pPr marL="12700" marR="5080">
              <a:lnSpc>
                <a:spcPct val="101600"/>
              </a:lnSpc>
              <a:spcBef>
                <a:spcPts val="1195"/>
              </a:spcBef>
            </a:pPr>
            <a:r>
              <a:rPr sz="1600" b="1" spc="-5" dirty="0">
                <a:solidFill>
                  <a:srgbClr val="FF0000"/>
                </a:solidFill>
                <a:latin typeface="Arial"/>
                <a:cs typeface="Arial"/>
              </a:rPr>
              <a:t>Class </a:t>
            </a:r>
            <a:r>
              <a:rPr sz="1600" b="1" dirty="0">
                <a:solidFill>
                  <a:srgbClr val="FF0000"/>
                </a:solidFill>
                <a:latin typeface="Arial"/>
                <a:cs typeface="Arial"/>
              </a:rPr>
              <a:t>2</a:t>
            </a:r>
            <a:r>
              <a:rPr sz="1600" dirty="0">
                <a:latin typeface="Arial"/>
                <a:cs typeface="Arial"/>
              </a:rPr>
              <a:t>:  </a:t>
            </a:r>
            <a:r>
              <a:rPr sz="1600" spc="-5" dirty="0">
                <a:latin typeface="Arial"/>
                <a:cs typeface="Arial"/>
              </a:rPr>
              <a:t>Everything</a:t>
            </a:r>
            <a:r>
              <a:rPr sz="1600" spc="-95" dirty="0">
                <a:latin typeface="Arial"/>
                <a:cs typeface="Arial"/>
              </a:rPr>
              <a:t> </a:t>
            </a:r>
            <a:r>
              <a:rPr sz="1600" spc="-5" dirty="0">
                <a:latin typeface="Arial"/>
                <a:cs typeface="Arial"/>
              </a:rPr>
              <a:t>else</a:t>
            </a:r>
            <a:endParaRPr sz="1600">
              <a:latin typeface="Arial"/>
              <a:cs typeface="Arial"/>
            </a:endParaRPr>
          </a:p>
        </p:txBody>
      </p:sp>
      <p:sp>
        <p:nvSpPr>
          <p:cNvPr id="17" name="object 17"/>
          <p:cNvSpPr/>
          <p:nvPr/>
        </p:nvSpPr>
        <p:spPr>
          <a:xfrm>
            <a:off x="8127639" y="3300922"/>
            <a:ext cx="549275" cy="549275"/>
          </a:xfrm>
          <a:custGeom>
            <a:avLst/>
            <a:gdLst/>
            <a:ahLst/>
            <a:cxnLst/>
            <a:rect l="l" t="t" r="r" b="b"/>
            <a:pathLst>
              <a:path w="549275" h="549275">
                <a:moveTo>
                  <a:pt x="274349" y="548698"/>
                </a:moveTo>
                <a:lnTo>
                  <a:pt x="225033" y="544278"/>
                </a:lnTo>
                <a:lnTo>
                  <a:pt x="178617" y="531535"/>
                </a:lnTo>
                <a:lnTo>
                  <a:pt x="135877" y="511243"/>
                </a:lnTo>
                <a:lnTo>
                  <a:pt x="97587" y="484177"/>
                </a:lnTo>
                <a:lnTo>
                  <a:pt x="64521" y="451111"/>
                </a:lnTo>
                <a:lnTo>
                  <a:pt x="37455" y="412821"/>
                </a:lnTo>
                <a:lnTo>
                  <a:pt x="17163" y="370081"/>
                </a:lnTo>
                <a:lnTo>
                  <a:pt x="4419" y="323665"/>
                </a:lnTo>
                <a:lnTo>
                  <a:pt x="0" y="274349"/>
                </a:lnTo>
                <a:lnTo>
                  <a:pt x="4419" y="225033"/>
                </a:lnTo>
                <a:lnTo>
                  <a:pt x="17163" y="178617"/>
                </a:lnTo>
                <a:lnTo>
                  <a:pt x="37455" y="135877"/>
                </a:lnTo>
                <a:lnTo>
                  <a:pt x="64521" y="97587"/>
                </a:lnTo>
                <a:lnTo>
                  <a:pt x="97587" y="64521"/>
                </a:lnTo>
                <a:lnTo>
                  <a:pt x="135877" y="37455"/>
                </a:lnTo>
                <a:lnTo>
                  <a:pt x="178617" y="17163"/>
                </a:lnTo>
                <a:lnTo>
                  <a:pt x="225033" y="4419"/>
                </a:lnTo>
                <a:lnTo>
                  <a:pt x="274349" y="0"/>
                </a:lnTo>
                <a:lnTo>
                  <a:pt x="328118" y="5320"/>
                </a:lnTo>
                <a:lnTo>
                  <a:pt x="379336" y="20883"/>
                </a:lnTo>
                <a:lnTo>
                  <a:pt x="426561" y="46091"/>
                </a:lnTo>
                <a:lnTo>
                  <a:pt x="468349" y="80349"/>
                </a:lnTo>
                <a:lnTo>
                  <a:pt x="502609" y="122137"/>
                </a:lnTo>
                <a:lnTo>
                  <a:pt x="527817" y="169362"/>
                </a:lnTo>
                <a:lnTo>
                  <a:pt x="543379" y="220580"/>
                </a:lnTo>
                <a:lnTo>
                  <a:pt x="548698" y="274349"/>
                </a:lnTo>
                <a:lnTo>
                  <a:pt x="544278" y="323665"/>
                </a:lnTo>
                <a:lnTo>
                  <a:pt x="531535" y="370081"/>
                </a:lnTo>
                <a:lnTo>
                  <a:pt x="511243" y="412821"/>
                </a:lnTo>
                <a:lnTo>
                  <a:pt x="484177" y="451111"/>
                </a:lnTo>
                <a:lnTo>
                  <a:pt x="451111" y="484177"/>
                </a:lnTo>
                <a:lnTo>
                  <a:pt x="412821" y="511243"/>
                </a:lnTo>
                <a:lnTo>
                  <a:pt x="370081" y="531535"/>
                </a:lnTo>
                <a:lnTo>
                  <a:pt x="323665" y="544278"/>
                </a:lnTo>
                <a:lnTo>
                  <a:pt x="274349" y="548698"/>
                </a:lnTo>
                <a:close/>
              </a:path>
            </a:pathLst>
          </a:custGeom>
          <a:solidFill>
            <a:srgbClr val="C8DAF7"/>
          </a:solidFill>
        </p:spPr>
        <p:txBody>
          <a:bodyPr wrap="square" lIns="0" tIns="0" rIns="0" bIns="0" rtlCol="0"/>
          <a:lstStyle/>
          <a:p>
            <a:endParaRPr/>
          </a:p>
        </p:txBody>
      </p:sp>
      <p:sp>
        <p:nvSpPr>
          <p:cNvPr id="18" name="object 18"/>
          <p:cNvSpPr/>
          <p:nvPr/>
        </p:nvSpPr>
        <p:spPr>
          <a:xfrm>
            <a:off x="9453836" y="3413946"/>
            <a:ext cx="549275" cy="549275"/>
          </a:xfrm>
          <a:custGeom>
            <a:avLst/>
            <a:gdLst/>
            <a:ahLst/>
            <a:cxnLst/>
            <a:rect l="l" t="t" r="r" b="b"/>
            <a:pathLst>
              <a:path w="549275" h="549275">
                <a:moveTo>
                  <a:pt x="274349" y="548698"/>
                </a:moveTo>
                <a:lnTo>
                  <a:pt x="225033" y="544278"/>
                </a:lnTo>
                <a:lnTo>
                  <a:pt x="178617" y="531535"/>
                </a:lnTo>
                <a:lnTo>
                  <a:pt x="135877" y="511243"/>
                </a:lnTo>
                <a:lnTo>
                  <a:pt x="97587" y="484177"/>
                </a:lnTo>
                <a:lnTo>
                  <a:pt x="64521" y="451111"/>
                </a:lnTo>
                <a:lnTo>
                  <a:pt x="37455" y="412821"/>
                </a:lnTo>
                <a:lnTo>
                  <a:pt x="17163" y="370081"/>
                </a:lnTo>
                <a:lnTo>
                  <a:pt x="4419" y="323665"/>
                </a:lnTo>
                <a:lnTo>
                  <a:pt x="0" y="274349"/>
                </a:lnTo>
                <a:lnTo>
                  <a:pt x="4419" y="225033"/>
                </a:lnTo>
                <a:lnTo>
                  <a:pt x="17163" y="178617"/>
                </a:lnTo>
                <a:lnTo>
                  <a:pt x="37455" y="135877"/>
                </a:lnTo>
                <a:lnTo>
                  <a:pt x="64521" y="97587"/>
                </a:lnTo>
                <a:lnTo>
                  <a:pt x="97587" y="64521"/>
                </a:lnTo>
                <a:lnTo>
                  <a:pt x="135877" y="37455"/>
                </a:lnTo>
                <a:lnTo>
                  <a:pt x="178617" y="17163"/>
                </a:lnTo>
                <a:lnTo>
                  <a:pt x="225033" y="4419"/>
                </a:lnTo>
                <a:lnTo>
                  <a:pt x="274349" y="0"/>
                </a:lnTo>
                <a:lnTo>
                  <a:pt x="328118" y="5319"/>
                </a:lnTo>
                <a:lnTo>
                  <a:pt x="379336" y="20881"/>
                </a:lnTo>
                <a:lnTo>
                  <a:pt x="426561" y="46089"/>
                </a:lnTo>
                <a:lnTo>
                  <a:pt x="468349" y="80349"/>
                </a:lnTo>
                <a:lnTo>
                  <a:pt x="502609" y="122137"/>
                </a:lnTo>
                <a:lnTo>
                  <a:pt x="527817" y="169362"/>
                </a:lnTo>
                <a:lnTo>
                  <a:pt x="543379" y="220580"/>
                </a:lnTo>
                <a:lnTo>
                  <a:pt x="548698" y="274349"/>
                </a:lnTo>
                <a:lnTo>
                  <a:pt x="544278" y="323665"/>
                </a:lnTo>
                <a:lnTo>
                  <a:pt x="531535" y="370081"/>
                </a:lnTo>
                <a:lnTo>
                  <a:pt x="511243" y="412821"/>
                </a:lnTo>
                <a:lnTo>
                  <a:pt x="484177" y="451111"/>
                </a:lnTo>
                <a:lnTo>
                  <a:pt x="451111" y="484177"/>
                </a:lnTo>
                <a:lnTo>
                  <a:pt x="412821" y="511243"/>
                </a:lnTo>
                <a:lnTo>
                  <a:pt x="370081" y="531535"/>
                </a:lnTo>
                <a:lnTo>
                  <a:pt x="323665" y="544278"/>
                </a:lnTo>
                <a:lnTo>
                  <a:pt x="274349" y="548698"/>
                </a:lnTo>
                <a:close/>
              </a:path>
            </a:pathLst>
          </a:custGeom>
          <a:solidFill>
            <a:srgbClr val="C8DAF7"/>
          </a:solidFill>
        </p:spPr>
        <p:txBody>
          <a:bodyPr wrap="square" lIns="0" tIns="0" rIns="0" bIns="0" rtlCol="0"/>
          <a:lstStyle/>
          <a:p>
            <a:endParaRPr/>
          </a:p>
        </p:txBody>
      </p:sp>
      <p:sp>
        <p:nvSpPr>
          <p:cNvPr id="20" name="object 20"/>
          <p:cNvSpPr txBox="1"/>
          <p:nvPr/>
        </p:nvSpPr>
        <p:spPr>
          <a:xfrm>
            <a:off x="6629644" y="5550489"/>
            <a:ext cx="1117600" cy="269304"/>
          </a:xfrm>
          <a:prstGeom prst="rect">
            <a:avLst/>
          </a:prstGeom>
        </p:spPr>
        <p:txBody>
          <a:bodyPr vert="horz" wrap="square" lIns="0" tIns="0" rIns="0" bIns="0" rtlCol="0">
            <a:spAutoFit/>
          </a:bodyPr>
          <a:lstStyle/>
          <a:p>
            <a:pPr marL="12700">
              <a:lnSpc>
                <a:spcPts val="2090"/>
              </a:lnSpc>
            </a:pPr>
            <a:r>
              <a:rPr spc="-5" dirty="0">
                <a:solidFill>
                  <a:srgbClr val="FFFFFF"/>
                </a:solidFill>
                <a:latin typeface="Arial"/>
                <a:cs typeface="Arial"/>
              </a:rPr>
              <a:t>Lecture </a:t>
            </a:r>
            <a:r>
              <a:rPr dirty="0">
                <a:solidFill>
                  <a:srgbClr val="FFFFFF"/>
                </a:solidFill>
                <a:latin typeface="Arial"/>
                <a:cs typeface="Arial"/>
              </a:rPr>
              <a:t>2</a:t>
            </a:r>
            <a:r>
              <a:rPr spc="-90" dirty="0">
                <a:solidFill>
                  <a:srgbClr val="FFFFFF"/>
                </a:solidFill>
                <a:latin typeface="Arial"/>
                <a:cs typeface="Arial"/>
              </a:rPr>
              <a:t> </a:t>
            </a:r>
            <a:r>
              <a:rPr dirty="0">
                <a:solidFill>
                  <a:srgbClr val="FFFFFF"/>
                </a:solidFill>
                <a:latin typeface="Arial"/>
                <a:cs typeface="Arial"/>
              </a:rPr>
              <a:t>-</a:t>
            </a:r>
            <a:endParaRPr>
              <a:latin typeface="Arial"/>
              <a:cs typeface="Arial"/>
            </a:endParaRPr>
          </a:p>
        </p:txBody>
      </p:sp>
    </p:spTree>
    <p:extLst>
      <p:ext uri="{BB962C8B-B14F-4D97-AF65-F5344CB8AC3E}">
        <p14:creationId xmlns:p14="http://schemas.microsoft.com/office/powerpoint/2010/main" val="284506632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lstStyle/>
          <a:p>
            <a:r>
              <a:rPr lang="en-US" dirty="0"/>
              <a:t>The Convolution operation</a:t>
            </a:r>
            <a:r>
              <a:rPr lang="en-US" baseline="30000" dirty="0"/>
              <a:t>1</a:t>
            </a:r>
          </a:p>
        </p:txBody>
      </p:sp>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437272" y="1568774"/>
            <a:ext cx="10761324" cy="4503256"/>
          </a:xfrm>
        </p:spPr>
        <p:txBody>
          <a:bodyPr>
            <a:normAutofit/>
          </a:bodyPr>
          <a:lstStyle/>
          <a:p>
            <a:pPr marL="0" indent="0" algn="ctr">
              <a:buNone/>
            </a:pPr>
            <a:r>
              <a:rPr lang="en-US" sz="2400" b="0" i="0" u="none" strike="noStrike" baseline="0" dirty="0">
                <a:latin typeface="Calibri (Body)"/>
              </a:rPr>
              <a:t>Assume a 6x6 matrix </a:t>
            </a:r>
            <a:r>
              <a:rPr lang="en-US" sz="2400" b="1" i="0" u="none" strike="noStrike" baseline="0" dirty="0">
                <a:latin typeface="Calibri (Body)"/>
              </a:rPr>
              <a:t>M </a:t>
            </a:r>
            <a:r>
              <a:rPr lang="en-US" sz="2400" b="0" i="0" u="none" strike="noStrike" baseline="0" dirty="0">
                <a:latin typeface="Calibri (Body)"/>
              </a:rPr>
              <a:t>as input. The 2D convolution of </a:t>
            </a:r>
            <a:r>
              <a:rPr lang="en-US" sz="2400" b="1" i="0" u="none" strike="noStrike" baseline="0" dirty="0">
                <a:latin typeface="Calibri (Body)"/>
              </a:rPr>
              <a:t>M</a:t>
            </a:r>
            <a:r>
              <a:rPr lang="en-US" sz="2400" b="0" i="0" u="none" strike="noStrike" baseline="0" dirty="0">
                <a:latin typeface="Calibri (Body)"/>
              </a:rPr>
              <a:t> with </a:t>
            </a:r>
            <a:r>
              <a:rPr lang="en-US" sz="2400" b="0" i="1" u="none" strike="noStrike" baseline="0" dirty="0">
                <a:latin typeface="Calibri (Body)"/>
              </a:rPr>
              <a:t>filter (or kernel)</a:t>
            </a:r>
            <a:r>
              <a:rPr lang="en-US" sz="2400" b="0" i="0" u="none" strike="noStrike" baseline="0" dirty="0">
                <a:latin typeface="Calibri (Body)"/>
              </a:rPr>
              <a:t> </a:t>
            </a:r>
            <a:r>
              <a:rPr lang="en-US" sz="2400" b="1" i="0" u="none" strike="noStrike" baseline="0" dirty="0">
                <a:latin typeface="Calibri (Body)"/>
              </a:rPr>
              <a:t>F</a:t>
            </a:r>
            <a:r>
              <a:rPr lang="en-US" sz="2400" b="0" i="0" u="none" strike="noStrike" baseline="0" dirty="0">
                <a:latin typeface="Calibri (Body)"/>
              </a:rPr>
              <a:t> and </a:t>
            </a:r>
            <a:r>
              <a:rPr lang="en-US" sz="2400" b="0" i="1" u="none" strike="noStrike" baseline="0" dirty="0">
                <a:latin typeface="Calibri (Body)"/>
              </a:rPr>
              <a:t>stride</a:t>
            </a:r>
            <a:r>
              <a:rPr lang="en-US" sz="2400" b="0" i="0" u="none" strike="noStrike" baseline="0" dirty="0">
                <a:latin typeface="Calibri (Body)"/>
              </a:rPr>
              <a:t> 1 is a 4x4 matrix </a:t>
            </a:r>
            <a:r>
              <a:rPr lang="en-US" sz="2400" b="1" i="0" u="none" strike="noStrike" baseline="0" dirty="0">
                <a:latin typeface="Calibri (Body)"/>
              </a:rPr>
              <a:t>CM</a:t>
            </a:r>
            <a:r>
              <a:rPr lang="en-US" sz="2400" b="0" i="0" u="none" strike="noStrike" baseline="0" dirty="0">
                <a:latin typeface="Calibri (Body)"/>
              </a:rPr>
              <a:t> (sometimes called </a:t>
            </a:r>
            <a:r>
              <a:rPr lang="en-US" sz="2400" b="0" i="1" u="none" strike="noStrike" baseline="0" dirty="0">
                <a:latin typeface="Calibri (Body)"/>
              </a:rPr>
              <a:t>feature map</a:t>
            </a:r>
            <a:r>
              <a:rPr lang="en-US" sz="2400" b="0" i="0" u="none" strike="noStrike" baseline="0" dirty="0">
                <a:latin typeface="Calibri (Body)"/>
              </a:rPr>
              <a:t>) computed as follows:</a:t>
            </a: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dirty="0">
              <a:solidFill>
                <a:srgbClr val="222222"/>
              </a:solidFill>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endParaRPr lang="en-US" dirty="0"/>
          </a:p>
        </p:txBody>
      </p:sp>
      <p:graphicFrame>
        <p:nvGraphicFramePr>
          <p:cNvPr id="7" name="Table 7">
            <a:extLst>
              <a:ext uri="{FF2B5EF4-FFF2-40B4-BE49-F238E27FC236}">
                <a16:creationId xmlns:a16="http://schemas.microsoft.com/office/drawing/2014/main" id="{C96143EF-6F06-40B1-982F-0455F602D790}"/>
              </a:ext>
            </a:extLst>
          </p:cNvPr>
          <p:cNvGraphicFramePr>
            <a:graphicFrameLocks noGrp="1"/>
          </p:cNvGraphicFramePr>
          <p:nvPr/>
        </p:nvGraphicFramePr>
        <p:xfrm>
          <a:off x="593619" y="2774499"/>
          <a:ext cx="3351660" cy="2225040"/>
        </p:xfrm>
        <a:graphic>
          <a:graphicData uri="http://schemas.openxmlformats.org/drawingml/2006/table">
            <a:tbl>
              <a:tblPr firstRow="1" bandRow="1">
                <a:tableStyleId>{5940675A-B579-460E-94D1-54222C63F5DA}</a:tableStyleId>
              </a:tblPr>
              <a:tblGrid>
                <a:gridCol w="558610">
                  <a:extLst>
                    <a:ext uri="{9D8B030D-6E8A-4147-A177-3AD203B41FA5}">
                      <a16:colId xmlns:a16="http://schemas.microsoft.com/office/drawing/2014/main" val="3220512773"/>
                    </a:ext>
                  </a:extLst>
                </a:gridCol>
                <a:gridCol w="558610">
                  <a:extLst>
                    <a:ext uri="{9D8B030D-6E8A-4147-A177-3AD203B41FA5}">
                      <a16:colId xmlns:a16="http://schemas.microsoft.com/office/drawing/2014/main" val="2756876980"/>
                    </a:ext>
                  </a:extLst>
                </a:gridCol>
                <a:gridCol w="558610">
                  <a:extLst>
                    <a:ext uri="{9D8B030D-6E8A-4147-A177-3AD203B41FA5}">
                      <a16:colId xmlns:a16="http://schemas.microsoft.com/office/drawing/2014/main" val="649877815"/>
                    </a:ext>
                  </a:extLst>
                </a:gridCol>
                <a:gridCol w="558610">
                  <a:extLst>
                    <a:ext uri="{9D8B030D-6E8A-4147-A177-3AD203B41FA5}">
                      <a16:colId xmlns:a16="http://schemas.microsoft.com/office/drawing/2014/main" val="2359442927"/>
                    </a:ext>
                  </a:extLst>
                </a:gridCol>
                <a:gridCol w="558610">
                  <a:extLst>
                    <a:ext uri="{9D8B030D-6E8A-4147-A177-3AD203B41FA5}">
                      <a16:colId xmlns:a16="http://schemas.microsoft.com/office/drawing/2014/main" val="3387251620"/>
                    </a:ext>
                  </a:extLst>
                </a:gridCol>
                <a:gridCol w="558610">
                  <a:extLst>
                    <a:ext uri="{9D8B030D-6E8A-4147-A177-3AD203B41FA5}">
                      <a16:colId xmlns:a16="http://schemas.microsoft.com/office/drawing/2014/main" val="3850752484"/>
                    </a:ext>
                  </a:extLst>
                </a:gridCol>
              </a:tblGrid>
              <a:tr h="370840">
                <a:tc>
                  <a:txBody>
                    <a:bodyPr/>
                    <a:lstStyle/>
                    <a:p>
                      <a:pPr algn="ctr"/>
                      <a:r>
                        <a:rPr lang="en-US" dirty="0"/>
                        <a:t>3</a:t>
                      </a:r>
                    </a:p>
                  </a:txBody>
                  <a:tcPr/>
                </a:tc>
                <a:tc>
                  <a:txBody>
                    <a:bodyPr/>
                    <a:lstStyle/>
                    <a:p>
                      <a:pPr algn="ctr"/>
                      <a:r>
                        <a:rPr lang="en-US" dirty="0"/>
                        <a:t>0</a:t>
                      </a:r>
                    </a:p>
                  </a:txBody>
                  <a:tcPr/>
                </a:tc>
                <a:tc>
                  <a:txBody>
                    <a:bodyPr/>
                    <a:lstStyle/>
                    <a:p>
                      <a:pPr algn="ctr"/>
                      <a:r>
                        <a:rPr lang="en-US" dirty="0"/>
                        <a:t>1</a:t>
                      </a:r>
                    </a:p>
                  </a:txBody>
                  <a:tcPr/>
                </a:tc>
                <a:tc>
                  <a:txBody>
                    <a:bodyPr/>
                    <a:lstStyle/>
                    <a:p>
                      <a:pPr algn="ctr"/>
                      <a:r>
                        <a:rPr lang="en-US" dirty="0"/>
                        <a:t>2</a:t>
                      </a:r>
                    </a:p>
                  </a:txBody>
                  <a:tcPr/>
                </a:tc>
                <a:tc>
                  <a:txBody>
                    <a:bodyPr/>
                    <a:lstStyle/>
                    <a:p>
                      <a:pPr algn="ctr"/>
                      <a:r>
                        <a:rPr lang="en-US" dirty="0"/>
                        <a:t>4</a:t>
                      </a:r>
                    </a:p>
                  </a:txBody>
                  <a:tcPr/>
                </a:tc>
                <a:tc>
                  <a:txBody>
                    <a:bodyPr/>
                    <a:lstStyle/>
                    <a:p>
                      <a:pPr algn="ctr"/>
                      <a:r>
                        <a:rPr lang="en-US" dirty="0"/>
                        <a:t>7</a:t>
                      </a:r>
                    </a:p>
                  </a:txBody>
                  <a:tcPr/>
                </a:tc>
                <a:extLst>
                  <a:ext uri="{0D108BD9-81ED-4DB2-BD59-A6C34878D82A}">
                    <a16:rowId xmlns:a16="http://schemas.microsoft.com/office/drawing/2014/main" val="2541945899"/>
                  </a:ext>
                </a:extLst>
              </a:tr>
              <a:tr h="370840">
                <a:tc>
                  <a:txBody>
                    <a:bodyPr/>
                    <a:lstStyle/>
                    <a:p>
                      <a:pPr algn="ctr"/>
                      <a:r>
                        <a:rPr lang="en-US" dirty="0"/>
                        <a:t>1</a:t>
                      </a:r>
                    </a:p>
                  </a:txBody>
                  <a:tcPr/>
                </a:tc>
                <a:tc>
                  <a:txBody>
                    <a:bodyPr/>
                    <a:lstStyle/>
                    <a:p>
                      <a:pPr algn="ctr"/>
                      <a:r>
                        <a:rPr lang="en-US" dirty="0"/>
                        <a:t>5</a:t>
                      </a:r>
                    </a:p>
                  </a:txBody>
                  <a:tcPr/>
                </a:tc>
                <a:tc>
                  <a:txBody>
                    <a:bodyPr/>
                    <a:lstStyle/>
                    <a:p>
                      <a:pPr algn="ctr"/>
                      <a:r>
                        <a:rPr lang="en-US" dirty="0"/>
                        <a:t>8</a:t>
                      </a:r>
                    </a:p>
                  </a:txBody>
                  <a:tcPr/>
                </a:tc>
                <a:tc>
                  <a:txBody>
                    <a:bodyPr/>
                    <a:lstStyle/>
                    <a:p>
                      <a:pPr algn="ctr"/>
                      <a:r>
                        <a:rPr lang="en-US" dirty="0"/>
                        <a:t>9</a:t>
                      </a:r>
                    </a:p>
                  </a:txBody>
                  <a:tcPr/>
                </a:tc>
                <a:tc>
                  <a:txBody>
                    <a:bodyPr/>
                    <a:lstStyle/>
                    <a:p>
                      <a:pPr algn="ctr"/>
                      <a:r>
                        <a:rPr lang="en-US" dirty="0"/>
                        <a:t>3</a:t>
                      </a:r>
                    </a:p>
                  </a:txBody>
                  <a:tcPr/>
                </a:tc>
                <a:tc>
                  <a:txBody>
                    <a:bodyPr/>
                    <a:lstStyle/>
                    <a:p>
                      <a:pPr algn="ctr"/>
                      <a:r>
                        <a:rPr lang="en-US" dirty="0"/>
                        <a:t>1</a:t>
                      </a:r>
                    </a:p>
                  </a:txBody>
                  <a:tcPr/>
                </a:tc>
                <a:extLst>
                  <a:ext uri="{0D108BD9-81ED-4DB2-BD59-A6C34878D82A}">
                    <a16:rowId xmlns:a16="http://schemas.microsoft.com/office/drawing/2014/main" val="2908703843"/>
                  </a:ext>
                </a:extLst>
              </a:tr>
              <a:tr h="370840">
                <a:tc>
                  <a:txBody>
                    <a:bodyPr/>
                    <a:lstStyle/>
                    <a:p>
                      <a:pPr algn="ctr"/>
                      <a:r>
                        <a:rPr lang="en-US" dirty="0"/>
                        <a:t>2</a:t>
                      </a:r>
                    </a:p>
                  </a:txBody>
                  <a:tcPr/>
                </a:tc>
                <a:tc>
                  <a:txBody>
                    <a:bodyPr/>
                    <a:lstStyle/>
                    <a:p>
                      <a:pPr algn="ctr"/>
                      <a:r>
                        <a:rPr lang="en-US" dirty="0"/>
                        <a:t>7</a:t>
                      </a:r>
                    </a:p>
                  </a:txBody>
                  <a:tcPr/>
                </a:tc>
                <a:tc>
                  <a:txBody>
                    <a:bodyPr/>
                    <a:lstStyle/>
                    <a:p>
                      <a:pPr algn="ctr"/>
                      <a:r>
                        <a:rPr lang="en-US" dirty="0"/>
                        <a:t>2</a:t>
                      </a:r>
                    </a:p>
                  </a:txBody>
                  <a:tcPr/>
                </a:tc>
                <a:tc>
                  <a:txBody>
                    <a:bodyPr/>
                    <a:lstStyle/>
                    <a:p>
                      <a:pPr algn="ctr"/>
                      <a:r>
                        <a:rPr lang="en-US" dirty="0"/>
                        <a:t>5</a:t>
                      </a:r>
                    </a:p>
                  </a:txBody>
                  <a:tcPr/>
                </a:tc>
                <a:tc>
                  <a:txBody>
                    <a:bodyPr/>
                    <a:lstStyle/>
                    <a:p>
                      <a:pPr algn="ctr"/>
                      <a:r>
                        <a:rPr lang="en-US" dirty="0"/>
                        <a:t>1</a:t>
                      </a:r>
                    </a:p>
                  </a:txBody>
                  <a:tcPr/>
                </a:tc>
                <a:tc>
                  <a:txBody>
                    <a:bodyPr/>
                    <a:lstStyle/>
                    <a:p>
                      <a:pPr algn="ctr"/>
                      <a:r>
                        <a:rPr lang="en-US" dirty="0"/>
                        <a:t>3</a:t>
                      </a:r>
                    </a:p>
                  </a:txBody>
                  <a:tcPr/>
                </a:tc>
                <a:extLst>
                  <a:ext uri="{0D108BD9-81ED-4DB2-BD59-A6C34878D82A}">
                    <a16:rowId xmlns:a16="http://schemas.microsoft.com/office/drawing/2014/main" val="1482172483"/>
                  </a:ext>
                </a:extLst>
              </a:tr>
              <a:tr h="370840">
                <a:tc>
                  <a:txBody>
                    <a:bodyPr/>
                    <a:lstStyle/>
                    <a:p>
                      <a:pPr algn="ctr"/>
                      <a:r>
                        <a:rPr lang="en-US" dirty="0"/>
                        <a:t>0</a:t>
                      </a:r>
                    </a:p>
                  </a:txBody>
                  <a:tcPr/>
                </a:tc>
                <a:tc>
                  <a:txBody>
                    <a:bodyPr/>
                    <a:lstStyle/>
                    <a:p>
                      <a:pPr algn="ctr"/>
                      <a:r>
                        <a:rPr lang="en-US" dirty="0"/>
                        <a:t>1</a:t>
                      </a:r>
                    </a:p>
                  </a:txBody>
                  <a:tcPr/>
                </a:tc>
                <a:tc>
                  <a:txBody>
                    <a:bodyPr/>
                    <a:lstStyle/>
                    <a:p>
                      <a:pPr algn="ctr"/>
                      <a:r>
                        <a:rPr lang="en-US" dirty="0"/>
                        <a:t>3</a:t>
                      </a:r>
                    </a:p>
                  </a:txBody>
                  <a:tcPr/>
                </a:tc>
                <a:tc>
                  <a:txBody>
                    <a:bodyPr/>
                    <a:lstStyle/>
                    <a:p>
                      <a:pPr algn="ctr"/>
                      <a:r>
                        <a:rPr lang="en-US" dirty="0"/>
                        <a:t>1</a:t>
                      </a:r>
                    </a:p>
                  </a:txBody>
                  <a:tcPr/>
                </a:tc>
                <a:tc>
                  <a:txBody>
                    <a:bodyPr/>
                    <a:lstStyle/>
                    <a:p>
                      <a:pPr algn="ctr"/>
                      <a:r>
                        <a:rPr lang="en-US" dirty="0"/>
                        <a:t>7</a:t>
                      </a:r>
                    </a:p>
                  </a:txBody>
                  <a:tcPr/>
                </a:tc>
                <a:tc>
                  <a:txBody>
                    <a:bodyPr/>
                    <a:lstStyle/>
                    <a:p>
                      <a:pPr algn="ctr"/>
                      <a:r>
                        <a:rPr lang="en-US" dirty="0"/>
                        <a:t>8</a:t>
                      </a:r>
                    </a:p>
                  </a:txBody>
                  <a:tcPr/>
                </a:tc>
                <a:extLst>
                  <a:ext uri="{0D108BD9-81ED-4DB2-BD59-A6C34878D82A}">
                    <a16:rowId xmlns:a16="http://schemas.microsoft.com/office/drawing/2014/main" val="2425118578"/>
                  </a:ext>
                </a:extLst>
              </a:tr>
              <a:tr h="370840">
                <a:tc>
                  <a:txBody>
                    <a:bodyPr/>
                    <a:lstStyle/>
                    <a:p>
                      <a:pPr algn="ctr"/>
                      <a:r>
                        <a:rPr lang="en-US" dirty="0"/>
                        <a:t>4</a:t>
                      </a:r>
                    </a:p>
                  </a:txBody>
                  <a:tcPr/>
                </a:tc>
                <a:tc>
                  <a:txBody>
                    <a:bodyPr/>
                    <a:lstStyle/>
                    <a:p>
                      <a:pPr algn="ctr"/>
                      <a:r>
                        <a:rPr lang="en-US" dirty="0"/>
                        <a:t>2</a:t>
                      </a:r>
                    </a:p>
                  </a:txBody>
                  <a:tcPr/>
                </a:tc>
                <a:tc>
                  <a:txBody>
                    <a:bodyPr/>
                    <a:lstStyle/>
                    <a:p>
                      <a:pPr algn="ctr"/>
                      <a:r>
                        <a:rPr lang="en-US" dirty="0"/>
                        <a:t>1</a:t>
                      </a:r>
                    </a:p>
                  </a:txBody>
                  <a:tcPr/>
                </a:tc>
                <a:tc>
                  <a:txBody>
                    <a:bodyPr/>
                    <a:lstStyle/>
                    <a:p>
                      <a:pPr algn="ctr"/>
                      <a:r>
                        <a:rPr lang="en-US" dirty="0"/>
                        <a:t>6</a:t>
                      </a:r>
                    </a:p>
                  </a:txBody>
                  <a:tcPr/>
                </a:tc>
                <a:tc>
                  <a:txBody>
                    <a:bodyPr/>
                    <a:lstStyle/>
                    <a:p>
                      <a:pPr algn="ctr"/>
                      <a:r>
                        <a:rPr lang="en-US" dirty="0"/>
                        <a:t>2</a:t>
                      </a:r>
                    </a:p>
                  </a:txBody>
                  <a:tcPr/>
                </a:tc>
                <a:tc>
                  <a:txBody>
                    <a:bodyPr/>
                    <a:lstStyle/>
                    <a:p>
                      <a:pPr algn="ctr"/>
                      <a:r>
                        <a:rPr lang="en-US" dirty="0"/>
                        <a:t>8</a:t>
                      </a:r>
                    </a:p>
                  </a:txBody>
                  <a:tcPr/>
                </a:tc>
                <a:extLst>
                  <a:ext uri="{0D108BD9-81ED-4DB2-BD59-A6C34878D82A}">
                    <a16:rowId xmlns:a16="http://schemas.microsoft.com/office/drawing/2014/main" val="2995466844"/>
                  </a:ext>
                </a:extLst>
              </a:tr>
              <a:tr h="370840">
                <a:tc>
                  <a:txBody>
                    <a:bodyPr/>
                    <a:lstStyle/>
                    <a:p>
                      <a:pPr algn="ctr"/>
                      <a:r>
                        <a:rPr lang="en-US" dirty="0"/>
                        <a:t>2</a:t>
                      </a:r>
                    </a:p>
                  </a:txBody>
                  <a:tcPr/>
                </a:tc>
                <a:tc>
                  <a:txBody>
                    <a:bodyPr/>
                    <a:lstStyle/>
                    <a:p>
                      <a:pPr algn="ctr"/>
                      <a:r>
                        <a:rPr lang="en-US" dirty="0"/>
                        <a:t>4</a:t>
                      </a:r>
                    </a:p>
                  </a:txBody>
                  <a:tcPr/>
                </a:tc>
                <a:tc>
                  <a:txBody>
                    <a:bodyPr/>
                    <a:lstStyle/>
                    <a:p>
                      <a:pPr algn="ctr"/>
                      <a:r>
                        <a:rPr lang="en-US" dirty="0"/>
                        <a:t>5</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9</a:t>
                      </a:r>
                    </a:p>
                  </a:txBody>
                  <a:tcPr/>
                </a:tc>
                <a:extLst>
                  <a:ext uri="{0D108BD9-81ED-4DB2-BD59-A6C34878D82A}">
                    <a16:rowId xmlns:a16="http://schemas.microsoft.com/office/drawing/2014/main" val="3919871379"/>
                  </a:ext>
                </a:extLst>
              </a:tr>
            </a:tbl>
          </a:graphicData>
        </a:graphic>
      </p:graphicFrame>
      <p:sp>
        <p:nvSpPr>
          <p:cNvPr id="8" name="TextBox 7">
            <a:extLst>
              <a:ext uri="{FF2B5EF4-FFF2-40B4-BE49-F238E27FC236}">
                <a16:creationId xmlns:a16="http://schemas.microsoft.com/office/drawing/2014/main" id="{84C2D5BB-D4FE-4659-9192-B8374EE3C1FF}"/>
              </a:ext>
            </a:extLst>
          </p:cNvPr>
          <p:cNvSpPr txBox="1"/>
          <p:nvPr/>
        </p:nvSpPr>
        <p:spPr>
          <a:xfrm>
            <a:off x="4458916" y="3471521"/>
            <a:ext cx="647272" cy="830997"/>
          </a:xfrm>
          <a:prstGeom prst="rect">
            <a:avLst/>
          </a:prstGeom>
          <a:noFill/>
        </p:spPr>
        <p:txBody>
          <a:bodyPr wrap="square" rtlCol="0">
            <a:spAutoFit/>
          </a:bodyPr>
          <a:lstStyle/>
          <a:p>
            <a:pPr algn="ctr"/>
            <a:r>
              <a:rPr lang="en-US" sz="4800" dirty="0"/>
              <a:t>*</a:t>
            </a:r>
          </a:p>
        </p:txBody>
      </p:sp>
      <p:graphicFrame>
        <p:nvGraphicFramePr>
          <p:cNvPr id="11" name="Table 11">
            <a:extLst>
              <a:ext uri="{FF2B5EF4-FFF2-40B4-BE49-F238E27FC236}">
                <a16:creationId xmlns:a16="http://schemas.microsoft.com/office/drawing/2014/main" id="{4F17A1F7-5250-4AD4-B0D5-2CA5D32B02BD}"/>
              </a:ext>
            </a:extLst>
          </p:cNvPr>
          <p:cNvGraphicFramePr>
            <a:graphicFrameLocks noGrp="1"/>
          </p:cNvGraphicFramePr>
          <p:nvPr/>
        </p:nvGraphicFramePr>
        <p:xfrm>
          <a:off x="5619825" y="3330759"/>
          <a:ext cx="1684947" cy="1112520"/>
        </p:xfrm>
        <a:graphic>
          <a:graphicData uri="http://schemas.openxmlformats.org/drawingml/2006/table">
            <a:tbl>
              <a:tblPr firstRow="1" bandRow="1">
                <a:tableStyleId>{5940675A-B579-460E-94D1-54222C63F5DA}</a:tableStyleId>
              </a:tblPr>
              <a:tblGrid>
                <a:gridCol w="561649">
                  <a:extLst>
                    <a:ext uri="{9D8B030D-6E8A-4147-A177-3AD203B41FA5}">
                      <a16:colId xmlns:a16="http://schemas.microsoft.com/office/drawing/2014/main" val="460938455"/>
                    </a:ext>
                  </a:extLst>
                </a:gridCol>
                <a:gridCol w="561649">
                  <a:extLst>
                    <a:ext uri="{9D8B030D-6E8A-4147-A177-3AD203B41FA5}">
                      <a16:colId xmlns:a16="http://schemas.microsoft.com/office/drawing/2014/main" val="1740501291"/>
                    </a:ext>
                  </a:extLst>
                </a:gridCol>
                <a:gridCol w="561649">
                  <a:extLst>
                    <a:ext uri="{9D8B030D-6E8A-4147-A177-3AD203B41FA5}">
                      <a16:colId xmlns:a16="http://schemas.microsoft.com/office/drawing/2014/main" val="395325658"/>
                    </a:ext>
                  </a:extLst>
                </a:gridCol>
              </a:tblGrid>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264379134"/>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3925585704"/>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4063142993"/>
                  </a:ext>
                </a:extLst>
              </a:tr>
            </a:tbl>
          </a:graphicData>
        </a:graphic>
      </p:graphicFrame>
      <p:sp>
        <p:nvSpPr>
          <p:cNvPr id="12" name="TextBox 11">
            <a:extLst>
              <a:ext uri="{FF2B5EF4-FFF2-40B4-BE49-F238E27FC236}">
                <a16:creationId xmlns:a16="http://schemas.microsoft.com/office/drawing/2014/main" id="{2971E976-27E3-4553-B662-D6A0CF0B047C}"/>
              </a:ext>
            </a:extLst>
          </p:cNvPr>
          <p:cNvSpPr txBox="1"/>
          <p:nvPr/>
        </p:nvSpPr>
        <p:spPr>
          <a:xfrm>
            <a:off x="7818409" y="3325974"/>
            <a:ext cx="647272" cy="830997"/>
          </a:xfrm>
          <a:prstGeom prst="rect">
            <a:avLst/>
          </a:prstGeom>
          <a:noFill/>
        </p:spPr>
        <p:txBody>
          <a:bodyPr wrap="square" rtlCol="0">
            <a:spAutoFit/>
          </a:bodyPr>
          <a:lstStyle/>
          <a:p>
            <a:pPr algn="ctr"/>
            <a:r>
              <a:rPr lang="en-US" sz="4800" dirty="0"/>
              <a:t>=</a:t>
            </a:r>
          </a:p>
        </p:txBody>
      </p:sp>
      <p:graphicFrame>
        <p:nvGraphicFramePr>
          <p:cNvPr id="14" name="Table 14">
            <a:extLst>
              <a:ext uri="{FF2B5EF4-FFF2-40B4-BE49-F238E27FC236}">
                <a16:creationId xmlns:a16="http://schemas.microsoft.com/office/drawing/2014/main" id="{775F188D-BA75-4119-A0CC-803C93F6E92C}"/>
              </a:ext>
            </a:extLst>
          </p:cNvPr>
          <p:cNvGraphicFramePr>
            <a:graphicFrameLocks noGrp="1"/>
          </p:cNvGraphicFramePr>
          <p:nvPr/>
        </p:nvGraphicFramePr>
        <p:xfrm>
          <a:off x="8979318" y="3042445"/>
          <a:ext cx="2224704" cy="1483360"/>
        </p:xfrm>
        <a:graphic>
          <a:graphicData uri="http://schemas.openxmlformats.org/drawingml/2006/table">
            <a:tbl>
              <a:tblPr firstRow="1" bandRow="1">
                <a:tableStyleId>{5940675A-B579-460E-94D1-54222C63F5DA}</a:tableStyleId>
              </a:tblPr>
              <a:tblGrid>
                <a:gridCol w="556176">
                  <a:extLst>
                    <a:ext uri="{9D8B030D-6E8A-4147-A177-3AD203B41FA5}">
                      <a16:colId xmlns:a16="http://schemas.microsoft.com/office/drawing/2014/main" val="1320810228"/>
                    </a:ext>
                  </a:extLst>
                </a:gridCol>
                <a:gridCol w="556176">
                  <a:extLst>
                    <a:ext uri="{9D8B030D-6E8A-4147-A177-3AD203B41FA5}">
                      <a16:colId xmlns:a16="http://schemas.microsoft.com/office/drawing/2014/main" val="2320887313"/>
                    </a:ext>
                  </a:extLst>
                </a:gridCol>
                <a:gridCol w="556176">
                  <a:extLst>
                    <a:ext uri="{9D8B030D-6E8A-4147-A177-3AD203B41FA5}">
                      <a16:colId xmlns:a16="http://schemas.microsoft.com/office/drawing/2014/main" val="1334379665"/>
                    </a:ext>
                  </a:extLst>
                </a:gridCol>
                <a:gridCol w="556176">
                  <a:extLst>
                    <a:ext uri="{9D8B030D-6E8A-4147-A177-3AD203B41FA5}">
                      <a16:colId xmlns:a16="http://schemas.microsoft.com/office/drawing/2014/main" val="1857187748"/>
                    </a:ext>
                  </a:extLst>
                </a:gridCol>
              </a:tblGrid>
              <a:tr h="370840">
                <a:tc>
                  <a:txBody>
                    <a:bodyPr/>
                    <a:lstStyle/>
                    <a:p>
                      <a:pPr algn="ctr"/>
                      <a:r>
                        <a:rPr lang="en-US" dirty="0">
                          <a:solidFill>
                            <a:srgbClr val="FF0000"/>
                          </a:solidFill>
                        </a:rPr>
                        <a:t>-5</a:t>
                      </a:r>
                    </a:p>
                  </a:txBody>
                  <a:tcPr/>
                </a:tc>
                <a:tc>
                  <a:txBody>
                    <a:bodyPr/>
                    <a:lstStyle/>
                    <a:p>
                      <a:pPr algn="ctr"/>
                      <a:r>
                        <a:rPr lang="en-US" dirty="0">
                          <a:solidFill>
                            <a:srgbClr val="FF0000"/>
                          </a:solidFill>
                        </a:rPr>
                        <a:t>-4</a:t>
                      </a:r>
                    </a:p>
                  </a:txBody>
                  <a:tcPr/>
                </a:tc>
                <a:tc>
                  <a:txBody>
                    <a:bodyPr/>
                    <a:lstStyle/>
                    <a:p>
                      <a:pPr algn="ctr"/>
                      <a:r>
                        <a:rPr lang="en-US" dirty="0">
                          <a:solidFill>
                            <a:srgbClr val="FF0000"/>
                          </a:solidFill>
                        </a:rPr>
                        <a:t>0</a:t>
                      </a:r>
                    </a:p>
                  </a:txBody>
                  <a:tcPr/>
                </a:tc>
                <a:tc>
                  <a:txBody>
                    <a:bodyPr/>
                    <a:lstStyle/>
                    <a:p>
                      <a:pPr algn="ctr"/>
                      <a:endParaRPr lang="en-US"/>
                    </a:p>
                  </a:txBody>
                  <a:tcPr/>
                </a:tc>
                <a:extLst>
                  <a:ext uri="{0D108BD9-81ED-4DB2-BD59-A6C34878D82A}">
                    <a16:rowId xmlns:a16="http://schemas.microsoft.com/office/drawing/2014/main" val="3322698299"/>
                  </a:ext>
                </a:extLst>
              </a:tr>
              <a:tr h="370840">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1385152394"/>
                  </a:ext>
                </a:extLst>
              </a:tr>
              <a:tr h="370840">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4181385061"/>
                  </a:ext>
                </a:extLst>
              </a:tr>
              <a:tr h="370840">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769920853"/>
                  </a:ext>
                </a:extLst>
              </a:tr>
            </a:tbl>
          </a:graphicData>
        </a:graphic>
      </p:graphicFrame>
      <p:sp>
        <p:nvSpPr>
          <p:cNvPr id="4" name="Rectangle 3">
            <a:extLst>
              <a:ext uri="{FF2B5EF4-FFF2-40B4-BE49-F238E27FC236}">
                <a16:creationId xmlns:a16="http://schemas.microsoft.com/office/drawing/2014/main" id="{33EC1915-53C1-4333-B9E1-61C30E2D9789}"/>
              </a:ext>
            </a:extLst>
          </p:cNvPr>
          <p:cNvSpPr/>
          <p:nvPr/>
        </p:nvSpPr>
        <p:spPr>
          <a:xfrm>
            <a:off x="1712069" y="2751639"/>
            <a:ext cx="1672407" cy="1121861"/>
          </a:xfrm>
          <a:prstGeom prst="rect">
            <a:avLst/>
          </a:prstGeom>
          <a:solidFill>
            <a:srgbClr val="FF0000">
              <a:alpha val="35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Connector: Elbow 5">
            <a:extLst>
              <a:ext uri="{FF2B5EF4-FFF2-40B4-BE49-F238E27FC236}">
                <a16:creationId xmlns:a16="http://schemas.microsoft.com/office/drawing/2014/main" id="{99A1BCBB-DCAC-4BF5-853F-CBBAEF30F806}"/>
              </a:ext>
            </a:extLst>
          </p:cNvPr>
          <p:cNvCxnSpPr>
            <a:cxnSpLocks/>
            <a:stCxn id="11" idx="1"/>
            <a:endCxn id="4" idx="0"/>
          </p:cNvCxnSpPr>
          <p:nvPr/>
        </p:nvCxnSpPr>
        <p:spPr>
          <a:xfrm rot="10800000">
            <a:off x="2548273" y="2751639"/>
            <a:ext cx="3071552" cy="1135380"/>
          </a:xfrm>
          <a:prstGeom prst="bentConnector4">
            <a:avLst>
              <a:gd name="adj1" fmla="val 12973"/>
              <a:gd name="adj2" fmla="val 120134"/>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BC7667A-7DB3-4542-BA7B-255DF533CAA4}"/>
              </a:ext>
            </a:extLst>
          </p:cNvPr>
          <p:cNvSpPr txBox="1"/>
          <p:nvPr/>
        </p:nvSpPr>
        <p:spPr>
          <a:xfrm>
            <a:off x="1600200" y="5448300"/>
            <a:ext cx="9585695" cy="523220"/>
          </a:xfrm>
          <a:prstGeom prst="rect">
            <a:avLst/>
          </a:prstGeom>
          <a:solidFill>
            <a:schemeClr val="bg1"/>
          </a:solidFill>
        </p:spPr>
        <p:txBody>
          <a:bodyPr wrap="square" rtlCol="0">
            <a:spAutoFit/>
          </a:bodyPr>
          <a:lstStyle/>
          <a:p>
            <a:pPr algn="ctr"/>
            <a:r>
              <a:rPr lang="en-US" sz="2800" dirty="0">
                <a:solidFill>
                  <a:srgbClr val="FF0000"/>
                </a:solidFill>
              </a:rPr>
              <a:t>1*1 + 8*1 + 2*1 + 2*0 + 9*0 + 5*0 + 4*(-1) + 3*(-1) + 1*(-1)</a:t>
            </a:r>
          </a:p>
        </p:txBody>
      </p:sp>
      <p:sp>
        <p:nvSpPr>
          <p:cNvPr id="9" name="TextBox 8">
            <a:extLst>
              <a:ext uri="{FF2B5EF4-FFF2-40B4-BE49-F238E27FC236}">
                <a16:creationId xmlns:a16="http://schemas.microsoft.com/office/drawing/2014/main" id="{B007B2BD-268A-40FF-A14A-291DD8C98378}"/>
              </a:ext>
            </a:extLst>
          </p:cNvPr>
          <p:cNvSpPr txBox="1"/>
          <p:nvPr/>
        </p:nvSpPr>
        <p:spPr>
          <a:xfrm>
            <a:off x="2003458" y="5013790"/>
            <a:ext cx="575353" cy="369332"/>
          </a:xfrm>
          <a:prstGeom prst="rect">
            <a:avLst/>
          </a:prstGeom>
          <a:noFill/>
        </p:spPr>
        <p:txBody>
          <a:bodyPr wrap="square" rtlCol="0">
            <a:spAutoFit/>
          </a:bodyPr>
          <a:lstStyle/>
          <a:p>
            <a:pPr algn="ctr"/>
            <a:r>
              <a:rPr lang="en-US" b="1" dirty="0"/>
              <a:t>M</a:t>
            </a:r>
          </a:p>
        </p:txBody>
      </p:sp>
      <p:sp>
        <p:nvSpPr>
          <p:cNvPr id="10" name="TextBox 9">
            <a:extLst>
              <a:ext uri="{FF2B5EF4-FFF2-40B4-BE49-F238E27FC236}">
                <a16:creationId xmlns:a16="http://schemas.microsoft.com/office/drawing/2014/main" id="{6512F48F-57C8-4989-B1CF-BB3716B6096C}"/>
              </a:ext>
            </a:extLst>
          </p:cNvPr>
          <p:cNvSpPr txBox="1"/>
          <p:nvPr/>
        </p:nvSpPr>
        <p:spPr>
          <a:xfrm>
            <a:off x="6183338" y="4447001"/>
            <a:ext cx="575353" cy="369332"/>
          </a:xfrm>
          <a:prstGeom prst="rect">
            <a:avLst/>
          </a:prstGeom>
          <a:noFill/>
        </p:spPr>
        <p:txBody>
          <a:bodyPr wrap="square" rtlCol="0">
            <a:spAutoFit/>
          </a:bodyPr>
          <a:lstStyle/>
          <a:p>
            <a:pPr algn="ctr"/>
            <a:r>
              <a:rPr lang="en-US" b="1" dirty="0"/>
              <a:t>F</a:t>
            </a:r>
          </a:p>
        </p:txBody>
      </p:sp>
      <p:sp>
        <p:nvSpPr>
          <p:cNvPr id="19" name="TextBox 18">
            <a:extLst>
              <a:ext uri="{FF2B5EF4-FFF2-40B4-BE49-F238E27FC236}">
                <a16:creationId xmlns:a16="http://schemas.microsoft.com/office/drawing/2014/main" id="{B72FA243-1A7D-4DEB-9519-91FE35C6AD86}"/>
              </a:ext>
            </a:extLst>
          </p:cNvPr>
          <p:cNvSpPr txBox="1"/>
          <p:nvPr/>
        </p:nvSpPr>
        <p:spPr>
          <a:xfrm>
            <a:off x="9798130" y="4527483"/>
            <a:ext cx="575353" cy="369332"/>
          </a:xfrm>
          <a:prstGeom prst="rect">
            <a:avLst/>
          </a:prstGeom>
          <a:noFill/>
        </p:spPr>
        <p:txBody>
          <a:bodyPr wrap="square" rtlCol="0">
            <a:spAutoFit/>
          </a:bodyPr>
          <a:lstStyle/>
          <a:p>
            <a:pPr algn="ctr"/>
            <a:r>
              <a:rPr lang="en-US" b="1" dirty="0"/>
              <a:t>CM</a:t>
            </a:r>
          </a:p>
        </p:txBody>
      </p:sp>
    </p:spTree>
    <p:extLst>
      <p:ext uri="{BB962C8B-B14F-4D97-AF65-F5344CB8AC3E}">
        <p14:creationId xmlns:p14="http://schemas.microsoft.com/office/powerpoint/2010/main" val="3674067572"/>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lstStyle/>
          <a:p>
            <a:r>
              <a:rPr lang="en-US" dirty="0"/>
              <a:t>The Convolution operation</a:t>
            </a:r>
            <a:r>
              <a:rPr lang="en-US" baseline="30000" dirty="0"/>
              <a:t>1</a:t>
            </a:r>
          </a:p>
        </p:txBody>
      </p:sp>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437272" y="1568774"/>
            <a:ext cx="10761324" cy="4503256"/>
          </a:xfrm>
        </p:spPr>
        <p:txBody>
          <a:bodyPr>
            <a:normAutofit/>
          </a:bodyPr>
          <a:lstStyle/>
          <a:p>
            <a:pPr marL="0" indent="0" algn="ctr">
              <a:buNone/>
            </a:pPr>
            <a:r>
              <a:rPr lang="en-US" sz="2400" b="0" i="0" u="none" strike="noStrike" baseline="0" dirty="0">
                <a:latin typeface="Calibri (Body)"/>
              </a:rPr>
              <a:t>Assume a 6x6 matrix </a:t>
            </a:r>
            <a:r>
              <a:rPr lang="en-US" sz="2400" b="1" i="0" u="none" strike="noStrike" baseline="0" dirty="0">
                <a:latin typeface="Calibri (Body)"/>
              </a:rPr>
              <a:t>M </a:t>
            </a:r>
            <a:r>
              <a:rPr lang="en-US" sz="2400" b="0" i="0" u="none" strike="noStrike" baseline="0" dirty="0">
                <a:latin typeface="Calibri (Body)"/>
              </a:rPr>
              <a:t>as input. The 2D convolution of </a:t>
            </a:r>
            <a:r>
              <a:rPr lang="en-US" sz="2400" b="1" i="0" u="none" strike="noStrike" baseline="0" dirty="0">
                <a:latin typeface="Calibri (Body)"/>
              </a:rPr>
              <a:t>M</a:t>
            </a:r>
            <a:r>
              <a:rPr lang="en-US" sz="2400" b="0" i="0" u="none" strike="noStrike" baseline="0" dirty="0">
                <a:latin typeface="Calibri (Body)"/>
              </a:rPr>
              <a:t> with </a:t>
            </a:r>
            <a:r>
              <a:rPr lang="en-US" sz="2400" b="0" i="1" u="none" strike="noStrike" baseline="0" dirty="0">
                <a:latin typeface="Calibri (Body)"/>
              </a:rPr>
              <a:t>filter (or kernel)</a:t>
            </a:r>
            <a:r>
              <a:rPr lang="en-US" sz="2400" b="0" i="0" u="none" strike="noStrike" baseline="0" dirty="0">
                <a:latin typeface="Calibri (Body)"/>
              </a:rPr>
              <a:t> </a:t>
            </a:r>
            <a:r>
              <a:rPr lang="en-US" sz="2400" b="1" i="0" u="none" strike="noStrike" baseline="0" dirty="0">
                <a:latin typeface="Calibri (Body)"/>
              </a:rPr>
              <a:t>F</a:t>
            </a:r>
            <a:r>
              <a:rPr lang="en-US" sz="2400" b="0" i="0" u="none" strike="noStrike" baseline="0" dirty="0">
                <a:latin typeface="Calibri (Body)"/>
              </a:rPr>
              <a:t> and </a:t>
            </a:r>
            <a:r>
              <a:rPr lang="en-US" sz="2400" b="0" i="1" u="none" strike="noStrike" baseline="0" dirty="0">
                <a:latin typeface="Calibri (Body)"/>
              </a:rPr>
              <a:t>stride</a:t>
            </a:r>
            <a:r>
              <a:rPr lang="en-US" sz="2400" b="0" i="0" u="none" strike="noStrike" baseline="0" dirty="0">
                <a:latin typeface="Calibri (Body)"/>
              </a:rPr>
              <a:t> 1 is a 4x4 matrix </a:t>
            </a:r>
            <a:r>
              <a:rPr lang="en-US" sz="2400" b="1" i="0" u="none" strike="noStrike" baseline="0" dirty="0">
                <a:latin typeface="Calibri (Body)"/>
              </a:rPr>
              <a:t>CM</a:t>
            </a:r>
            <a:r>
              <a:rPr lang="en-US" sz="2400" b="0" i="0" u="none" strike="noStrike" baseline="0" dirty="0">
                <a:latin typeface="Calibri (Body)"/>
              </a:rPr>
              <a:t> (sometimes called </a:t>
            </a:r>
            <a:r>
              <a:rPr lang="en-US" sz="2400" b="0" i="1" u="none" strike="noStrike" baseline="0" dirty="0">
                <a:latin typeface="Calibri (Body)"/>
              </a:rPr>
              <a:t>feature map</a:t>
            </a:r>
            <a:r>
              <a:rPr lang="en-US" sz="2400" b="0" i="0" u="none" strike="noStrike" baseline="0" dirty="0">
                <a:latin typeface="Calibri (Body)"/>
              </a:rPr>
              <a:t>) computed as follows:</a:t>
            </a: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dirty="0">
              <a:solidFill>
                <a:srgbClr val="222222"/>
              </a:solidFill>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endParaRPr lang="en-US" dirty="0"/>
          </a:p>
        </p:txBody>
      </p:sp>
      <p:graphicFrame>
        <p:nvGraphicFramePr>
          <p:cNvPr id="7" name="Table 7">
            <a:extLst>
              <a:ext uri="{FF2B5EF4-FFF2-40B4-BE49-F238E27FC236}">
                <a16:creationId xmlns:a16="http://schemas.microsoft.com/office/drawing/2014/main" id="{C96143EF-6F06-40B1-982F-0455F602D790}"/>
              </a:ext>
            </a:extLst>
          </p:cNvPr>
          <p:cNvGraphicFramePr>
            <a:graphicFrameLocks noGrp="1"/>
          </p:cNvGraphicFramePr>
          <p:nvPr/>
        </p:nvGraphicFramePr>
        <p:xfrm>
          <a:off x="593619" y="2774499"/>
          <a:ext cx="3351660" cy="2225040"/>
        </p:xfrm>
        <a:graphic>
          <a:graphicData uri="http://schemas.openxmlformats.org/drawingml/2006/table">
            <a:tbl>
              <a:tblPr firstRow="1" bandRow="1">
                <a:tableStyleId>{5940675A-B579-460E-94D1-54222C63F5DA}</a:tableStyleId>
              </a:tblPr>
              <a:tblGrid>
                <a:gridCol w="558610">
                  <a:extLst>
                    <a:ext uri="{9D8B030D-6E8A-4147-A177-3AD203B41FA5}">
                      <a16:colId xmlns:a16="http://schemas.microsoft.com/office/drawing/2014/main" val="3220512773"/>
                    </a:ext>
                  </a:extLst>
                </a:gridCol>
                <a:gridCol w="558610">
                  <a:extLst>
                    <a:ext uri="{9D8B030D-6E8A-4147-A177-3AD203B41FA5}">
                      <a16:colId xmlns:a16="http://schemas.microsoft.com/office/drawing/2014/main" val="2756876980"/>
                    </a:ext>
                  </a:extLst>
                </a:gridCol>
                <a:gridCol w="558610">
                  <a:extLst>
                    <a:ext uri="{9D8B030D-6E8A-4147-A177-3AD203B41FA5}">
                      <a16:colId xmlns:a16="http://schemas.microsoft.com/office/drawing/2014/main" val="649877815"/>
                    </a:ext>
                  </a:extLst>
                </a:gridCol>
                <a:gridCol w="558610">
                  <a:extLst>
                    <a:ext uri="{9D8B030D-6E8A-4147-A177-3AD203B41FA5}">
                      <a16:colId xmlns:a16="http://schemas.microsoft.com/office/drawing/2014/main" val="2359442927"/>
                    </a:ext>
                  </a:extLst>
                </a:gridCol>
                <a:gridCol w="558610">
                  <a:extLst>
                    <a:ext uri="{9D8B030D-6E8A-4147-A177-3AD203B41FA5}">
                      <a16:colId xmlns:a16="http://schemas.microsoft.com/office/drawing/2014/main" val="3387251620"/>
                    </a:ext>
                  </a:extLst>
                </a:gridCol>
                <a:gridCol w="558610">
                  <a:extLst>
                    <a:ext uri="{9D8B030D-6E8A-4147-A177-3AD203B41FA5}">
                      <a16:colId xmlns:a16="http://schemas.microsoft.com/office/drawing/2014/main" val="3850752484"/>
                    </a:ext>
                  </a:extLst>
                </a:gridCol>
              </a:tblGrid>
              <a:tr h="370840">
                <a:tc>
                  <a:txBody>
                    <a:bodyPr/>
                    <a:lstStyle/>
                    <a:p>
                      <a:pPr algn="ctr"/>
                      <a:r>
                        <a:rPr lang="en-US" dirty="0"/>
                        <a:t>3</a:t>
                      </a:r>
                    </a:p>
                  </a:txBody>
                  <a:tcPr/>
                </a:tc>
                <a:tc>
                  <a:txBody>
                    <a:bodyPr/>
                    <a:lstStyle/>
                    <a:p>
                      <a:pPr algn="ctr"/>
                      <a:r>
                        <a:rPr lang="en-US" dirty="0"/>
                        <a:t>0</a:t>
                      </a:r>
                    </a:p>
                  </a:txBody>
                  <a:tcPr/>
                </a:tc>
                <a:tc>
                  <a:txBody>
                    <a:bodyPr/>
                    <a:lstStyle/>
                    <a:p>
                      <a:pPr algn="ctr"/>
                      <a:r>
                        <a:rPr lang="en-US" dirty="0"/>
                        <a:t>1</a:t>
                      </a:r>
                    </a:p>
                  </a:txBody>
                  <a:tcPr/>
                </a:tc>
                <a:tc>
                  <a:txBody>
                    <a:bodyPr/>
                    <a:lstStyle/>
                    <a:p>
                      <a:pPr algn="ctr"/>
                      <a:r>
                        <a:rPr lang="en-US" dirty="0"/>
                        <a:t>2</a:t>
                      </a:r>
                    </a:p>
                  </a:txBody>
                  <a:tcPr/>
                </a:tc>
                <a:tc>
                  <a:txBody>
                    <a:bodyPr/>
                    <a:lstStyle/>
                    <a:p>
                      <a:pPr algn="ctr"/>
                      <a:r>
                        <a:rPr lang="en-US" dirty="0"/>
                        <a:t>4</a:t>
                      </a:r>
                    </a:p>
                  </a:txBody>
                  <a:tcPr/>
                </a:tc>
                <a:tc>
                  <a:txBody>
                    <a:bodyPr/>
                    <a:lstStyle/>
                    <a:p>
                      <a:pPr algn="ctr"/>
                      <a:r>
                        <a:rPr lang="en-US" dirty="0"/>
                        <a:t>7</a:t>
                      </a:r>
                    </a:p>
                  </a:txBody>
                  <a:tcPr/>
                </a:tc>
                <a:extLst>
                  <a:ext uri="{0D108BD9-81ED-4DB2-BD59-A6C34878D82A}">
                    <a16:rowId xmlns:a16="http://schemas.microsoft.com/office/drawing/2014/main" val="2541945899"/>
                  </a:ext>
                </a:extLst>
              </a:tr>
              <a:tr h="370840">
                <a:tc>
                  <a:txBody>
                    <a:bodyPr/>
                    <a:lstStyle/>
                    <a:p>
                      <a:pPr algn="ctr"/>
                      <a:r>
                        <a:rPr lang="en-US" dirty="0"/>
                        <a:t>1</a:t>
                      </a:r>
                    </a:p>
                  </a:txBody>
                  <a:tcPr/>
                </a:tc>
                <a:tc>
                  <a:txBody>
                    <a:bodyPr/>
                    <a:lstStyle/>
                    <a:p>
                      <a:pPr algn="ctr"/>
                      <a:r>
                        <a:rPr lang="en-US" dirty="0"/>
                        <a:t>5</a:t>
                      </a:r>
                    </a:p>
                  </a:txBody>
                  <a:tcPr/>
                </a:tc>
                <a:tc>
                  <a:txBody>
                    <a:bodyPr/>
                    <a:lstStyle/>
                    <a:p>
                      <a:pPr algn="ctr"/>
                      <a:r>
                        <a:rPr lang="en-US" dirty="0"/>
                        <a:t>8</a:t>
                      </a:r>
                    </a:p>
                  </a:txBody>
                  <a:tcPr/>
                </a:tc>
                <a:tc>
                  <a:txBody>
                    <a:bodyPr/>
                    <a:lstStyle/>
                    <a:p>
                      <a:pPr algn="ctr"/>
                      <a:r>
                        <a:rPr lang="en-US" dirty="0"/>
                        <a:t>9</a:t>
                      </a:r>
                    </a:p>
                  </a:txBody>
                  <a:tcPr/>
                </a:tc>
                <a:tc>
                  <a:txBody>
                    <a:bodyPr/>
                    <a:lstStyle/>
                    <a:p>
                      <a:pPr algn="ctr"/>
                      <a:r>
                        <a:rPr lang="en-US" dirty="0"/>
                        <a:t>3</a:t>
                      </a:r>
                    </a:p>
                  </a:txBody>
                  <a:tcPr/>
                </a:tc>
                <a:tc>
                  <a:txBody>
                    <a:bodyPr/>
                    <a:lstStyle/>
                    <a:p>
                      <a:pPr algn="ctr"/>
                      <a:r>
                        <a:rPr lang="en-US" dirty="0"/>
                        <a:t>1</a:t>
                      </a:r>
                    </a:p>
                  </a:txBody>
                  <a:tcPr/>
                </a:tc>
                <a:extLst>
                  <a:ext uri="{0D108BD9-81ED-4DB2-BD59-A6C34878D82A}">
                    <a16:rowId xmlns:a16="http://schemas.microsoft.com/office/drawing/2014/main" val="2908703843"/>
                  </a:ext>
                </a:extLst>
              </a:tr>
              <a:tr h="370840">
                <a:tc>
                  <a:txBody>
                    <a:bodyPr/>
                    <a:lstStyle/>
                    <a:p>
                      <a:pPr algn="ctr"/>
                      <a:r>
                        <a:rPr lang="en-US" dirty="0"/>
                        <a:t>2</a:t>
                      </a:r>
                    </a:p>
                  </a:txBody>
                  <a:tcPr/>
                </a:tc>
                <a:tc>
                  <a:txBody>
                    <a:bodyPr/>
                    <a:lstStyle/>
                    <a:p>
                      <a:pPr algn="ctr"/>
                      <a:r>
                        <a:rPr lang="en-US" dirty="0"/>
                        <a:t>7</a:t>
                      </a:r>
                    </a:p>
                  </a:txBody>
                  <a:tcPr/>
                </a:tc>
                <a:tc>
                  <a:txBody>
                    <a:bodyPr/>
                    <a:lstStyle/>
                    <a:p>
                      <a:pPr algn="ctr"/>
                      <a:r>
                        <a:rPr lang="en-US" dirty="0"/>
                        <a:t>2</a:t>
                      </a:r>
                    </a:p>
                  </a:txBody>
                  <a:tcPr/>
                </a:tc>
                <a:tc>
                  <a:txBody>
                    <a:bodyPr/>
                    <a:lstStyle/>
                    <a:p>
                      <a:pPr algn="ctr"/>
                      <a:r>
                        <a:rPr lang="en-US" dirty="0"/>
                        <a:t>5</a:t>
                      </a:r>
                    </a:p>
                  </a:txBody>
                  <a:tcPr/>
                </a:tc>
                <a:tc>
                  <a:txBody>
                    <a:bodyPr/>
                    <a:lstStyle/>
                    <a:p>
                      <a:pPr algn="ctr"/>
                      <a:r>
                        <a:rPr lang="en-US" dirty="0"/>
                        <a:t>1</a:t>
                      </a:r>
                    </a:p>
                  </a:txBody>
                  <a:tcPr/>
                </a:tc>
                <a:tc>
                  <a:txBody>
                    <a:bodyPr/>
                    <a:lstStyle/>
                    <a:p>
                      <a:pPr algn="ctr"/>
                      <a:r>
                        <a:rPr lang="en-US" dirty="0"/>
                        <a:t>3</a:t>
                      </a:r>
                    </a:p>
                  </a:txBody>
                  <a:tcPr/>
                </a:tc>
                <a:extLst>
                  <a:ext uri="{0D108BD9-81ED-4DB2-BD59-A6C34878D82A}">
                    <a16:rowId xmlns:a16="http://schemas.microsoft.com/office/drawing/2014/main" val="1482172483"/>
                  </a:ext>
                </a:extLst>
              </a:tr>
              <a:tr h="370840">
                <a:tc>
                  <a:txBody>
                    <a:bodyPr/>
                    <a:lstStyle/>
                    <a:p>
                      <a:pPr algn="ctr"/>
                      <a:r>
                        <a:rPr lang="en-US" dirty="0"/>
                        <a:t>0</a:t>
                      </a:r>
                    </a:p>
                  </a:txBody>
                  <a:tcPr/>
                </a:tc>
                <a:tc>
                  <a:txBody>
                    <a:bodyPr/>
                    <a:lstStyle/>
                    <a:p>
                      <a:pPr algn="ctr"/>
                      <a:r>
                        <a:rPr lang="en-US" dirty="0"/>
                        <a:t>1</a:t>
                      </a:r>
                    </a:p>
                  </a:txBody>
                  <a:tcPr/>
                </a:tc>
                <a:tc>
                  <a:txBody>
                    <a:bodyPr/>
                    <a:lstStyle/>
                    <a:p>
                      <a:pPr algn="ctr"/>
                      <a:r>
                        <a:rPr lang="en-US" dirty="0"/>
                        <a:t>3</a:t>
                      </a:r>
                    </a:p>
                  </a:txBody>
                  <a:tcPr/>
                </a:tc>
                <a:tc>
                  <a:txBody>
                    <a:bodyPr/>
                    <a:lstStyle/>
                    <a:p>
                      <a:pPr algn="ctr"/>
                      <a:r>
                        <a:rPr lang="en-US" dirty="0"/>
                        <a:t>1</a:t>
                      </a:r>
                    </a:p>
                  </a:txBody>
                  <a:tcPr/>
                </a:tc>
                <a:tc>
                  <a:txBody>
                    <a:bodyPr/>
                    <a:lstStyle/>
                    <a:p>
                      <a:pPr algn="ctr"/>
                      <a:r>
                        <a:rPr lang="en-US" dirty="0"/>
                        <a:t>7</a:t>
                      </a:r>
                    </a:p>
                  </a:txBody>
                  <a:tcPr/>
                </a:tc>
                <a:tc>
                  <a:txBody>
                    <a:bodyPr/>
                    <a:lstStyle/>
                    <a:p>
                      <a:pPr algn="ctr"/>
                      <a:r>
                        <a:rPr lang="en-US" dirty="0"/>
                        <a:t>8</a:t>
                      </a:r>
                    </a:p>
                  </a:txBody>
                  <a:tcPr/>
                </a:tc>
                <a:extLst>
                  <a:ext uri="{0D108BD9-81ED-4DB2-BD59-A6C34878D82A}">
                    <a16:rowId xmlns:a16="http://schemas.microsoft.com/office/drawing/2014/main" val="2425118578"/>
                  </a:ext>
                </a:extLst>
              </a:tr>
              <a:tr h="370840">
                <a:tc>
                  <a:txBody>
                    <a:bodyPr/>
                    <a:lstStyle/>
                    <a:p>
                      <a:pPr algn="ctr"/>
                      <a:r>
                        <a:rPr lang="en-US" dirty="0"/>
                        <a:t>4</a:t>
                      </a:r>
                    </a:p>
                  </a:txBody>
                  <a:tcPr/>
                </a:tc>
                <a:tc>
                  <a:txBody>
                    <a:bodyPr/>
                    <a:lstStyle/>
                    <a:p>
                      <a:pPr algn="ctr"/>
                      <a:r>
                        <a:rPr lang="en-US" dirty="0"/>
                        <a:t>2</a:t>
                      </a:r>
                    </a:p>
                  </a:txBody>
                  <a:tcPr/>
                </a:tc>
                <a:tc>
                  <a:txBody>
                    <a:bodyPr/>
                    <a:lstStyle/>
                    <a:p>
                      <a:pPr algn="ctr"/>
                      <a:r>
                        <a:rPr lang="en-US" dirty="0"/>
                        <a:t>1</a:t>
                      </a:r>
                    </a:p>
                  </a:txBody>
                  <a:tcPr/>
                </a:tc>
                <a:tc>
                  <a:txBody>
                    <a:bodyPr/>
                    <a:lstStyle/>
                    <a:p>
                      <a:pPr algn="ctr"/>
                      <a:r>
                        <a:rPr lang="en-US" dirty="0"/>
                        <a:t>6</a:t>
                      </a:r>
                    </a:p>
                  </a:txBody>
                  <a:tcPr/>
                </a:tc>
                <a:tc>
                  <a:txBody>
                    <a:bodyPr/>
                    <a:lstStyle/>
                    <a:p>
                      <a:pPr algn="ctr"/>
                      <a:r>
                        <a:rPr lang="en-US" dirty="0"/>
                        <a:t>2</a:t>
                      </a:r>
                    </a:p>
                  </a:txBody>
                  <a:tcPr/>
                </a:tc>
                <a:tc>
                  <a:txBody>
                    <a:bodyPr/>
                    <a:lstStyle/>
                    <a:p>
                      <a:pPr algn="ctr"/>
                      <a:r>
                        <a:rPr lang="en-US" dirty="0"/>
                        <a:t>8</a:t>
                      </a:r>
                    </a:p>
                  </a:txBody>
                  <a:tcPr/>
                </a:tc>
                <a:extLst>
                  <a:ext uri="{0D108BD9-81ED-4DB2-BD59-A6C34878D82A}">
                    <a16:rowId xmlns:a16="http://schemas.microsoft.com/office/drawing/2014/main" val="2995466844"/>
                  </a:ext>
                </a:extLst>
              </a:tr>
              <a:tr h="370840">
                <a:tc>
                  <a:txBody>
                    <a:bodyPr/>
                    <a:lstStyle/>
                    <a:p>
                      <a:pPr algn="ctr"/>
                      <a:r>
                        <a:rPr lang="en-US" dirty="0"/>
                        <a:t>2</a:t>
                      </a:r>
                    </a:p>
                  </a:txBody>
                  <a:tcPr/>
                </a:tc>
                <a:tc>
                  <a:txBody>
                    <a:bodyPr/>
                    <a:lstStyle/>
                    <a:p>
                      <a:pPr algn="ctr"/>
                      <a:r>
                        <a:rPr lang="en-US" dirty="0"/>
                        <a:t>4</a:t>
                      </a:r>
                    </a:p>
                  </a:txBody>
                  <a:tcPr/>
                </a:tc>
                <a:tc>
                  <a:txBody>
                    <a:bodyPr/>
                    <a:lstStyle/>
                    <a:p>
                      <a:pPr algn="ctr"/>
                      <a:r>
                        <a:rPr lang="en-US" dirty="0"/>
                        <a:t>5</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9</a:t>
                      </a:r>
                    </a:p>
                  </a:txBody>
                  <a:tcPr/>
                </a:tc>
                <a:extLst>
                  <a:ext uri="{0D108BD9-81ED-4DB2-BD59-A6C34878D82A}">
                    <a16:rowId xmlns:a16="http://schemas.microsoft.com/office/drawing/2014/main" val="3919871379"/>
                  </a:ext>
                </a:extLst>
              </a:tr>
            </a:tbl>
          </a:graphicData>
        </a:graphic>
      </p:graphicFrame>
      <p:sp>
        <p:nvSpPr>
          <p:cNvPr id="8" name="TextBox 7">
            <a:extLst>
              <a:ext uri="{FF2B5EF4-FFF2-40B4-BE49-F238E27FC236}">
                <a16:creationId xmlns:a16="http://schemas.microsoft.com/office/drawing/2014/main" id="{84C2D5BB-D4FE-4659-9192-B8374EE3C1FF}"/>
              </a:ext>
            </a:extLst>
          </p:cNvPr>
          <p:cNvSpPr txBox="1"/>
          <p:nvPr/>
        </p:nvSpPr>
        <p:spPr>
          <a:xfrm>
            <a:off x="4458916" y="3471521"/>
            <a:ext cx="647272" cy="830997"/>
          </a:xfrm>
          <a:prstGeom prst="rect">
            <a:avLst/>
          </a:prstGeom>
          <a:noFill/>
        </p:spPr>
        <p:txBody>
          <a:bodyPr wrap="square" rtlCol="0">
            <a:spAutoFit/>
          </a:bodyPr>
          <a:lstStyle/>
          <a:p>
            <a:pPr algn="ctr"/>
            <a:r>
              <a:rPr lang="en-US" sz="4800" dirty="0"/>
              <a:t>*</a:t>
            </a:r>
          </a:p>
        </p:txBody>
      </p:sp>
      <p:graphicFrame>
        <p:nvGraphicFramePr>
          <p:cNvPr id="11" name="Table 11">
            <a:extLst>
              <a:ext uri="{FF2B5EF4-FFF2-40B4-BE49-F238E27FC236}">
                <a16:creationId xmlns:a16="http://schemas.microsoft.com/office/drawing/2014/main" id="{4F17A1F7-5250-4AD4-B0D5-2CA5D32B02BD}"/>
              </a:ext>
            </a:extLst>
          </p:cNvPr>
          <p:cNvGraphicFramePr>
            <a:graphicFrameLocks noGrp="1"/>
          </p:cNvGraphicFramePr>
          <p:nvPr/>
        </p:nvGraphicFramePr>
        <p:xfrm>
          <a:off x="5619825" y="3330759"/>
          <a:ext cx="1684947" cy="1112520"/>
        </p:xfrm>
        <a:graphic>
          <a:graphicData uri="http://schemas.openxmlformats.org/drawingml/2006/table">
            <a:tbl>
              <a:tblPr firstRow="1" bandRow="1">
                <a:tableStyleId>{5940675A-B579-460E-94D1-54222C63F5DA}</a:tableStyleId>
              </a:tblPr>
              <a:tblGrid>
                <a:gridCol w="561649">
                  <a:extLst>
                    <a:ext uri="{9D8B030D-6E8A-4147-A177-3AD203B41FA5}">
                      <a16:colId xmlns:a16="http://schemas.microsoft.com/office/drawing/2014/main" val="460938455"/>
                    </a:ext>
                  </a:extLst>
                </a:gridCol>
                <a:gridCol w="561649">
                  <a:extLst>
                    <a:ext uri="{9D8B030D-6E8A-4147-A177-3AD203B41FA5}">
                      <a16:colId xmlns:a16="http://schemas.microsoft.com/office/drawing/2014/main" val="1740501291"/>
                    </a:ext>
                  </a:extLst>
                </a:gridCol>
                <a:gridCol w="561649">
                  <a:extLst>
                    <a:ext uri="{9D8B030D-6E8A-4147-A177-3AD203B41FA5}">
                      <a16:colId xmlns:a16="http://schemas.microsoft.com/office/drawing/2014/main" val="395325658"/>
                    </a:ext>
                  </a:extLst>
                </a:gridCol>
              </a:tblGrid>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264379134"/>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3925585704"/>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4063142993"/>
                  </a:ext>
                </a:extLst>
              </a:tr>
            </a:tbl>
          </a:graphicData>
        </a:graphic>
      </p:graphicFrame>
      <p:sp>
        <p:nvSpPr>
          <p:cNvPr id="12" name="TextBox 11">
            <a:extLst>
              <a:ext uri="{FF2B5EF4-FFF2-40B4-BE49-F238E27FC236}">
                <a16:creationId xmlns:a16="http://schemas.microsoft.com/office/drawing/2014/main" id="{2971E976-27E3-4553-B662-D6A0CF0B047C}"/>
              </a:ext>
            </a:extLst>
          </p:cNvPr>
          <p:cNvSpPr txBox="1"/>
          <p:nvPr/>
        </p:nvSpPr>
        <p:spPr>
          <a:xfrm>
            <a:off x="7818409" y="3325974"/>
            <a:ext cx="647272" cy="830997"/>
          </a:xfrm>
          <a:prstGeom prst="rect">
            <a:avLst/>
          </a:prstGeom>
          <a:noFill/>
        </p:spPr>
        <p:txBody>
          <a:bodyPr wrap="square" rtlCol="0">
            <a:spAutoFit/>
          </a:bodyPr>
          <a:lstStyle/>
          <a:p>
            <a:pPr algn="ctr"/>
            <a:r>
              <a:rPr lang="en-US" sz="4800" dirty="0"/>
              <a:t>=</a:t>
            </a:r>
          </a:p>
        </p:txBody>
      </p:sp>
      <p:graphicFrame>
        <p:nvGraphicFramePr>
          <p:cNvPr id="14" name="Table 14">
            <a:extLst>
              <a:ext uri="{FF2B5EF4-FFF2-40B4-BE49-F238E27FC236}">
                <a16:creationId xmlns:a16="http://schemas.microsoft.com/office/drawing/2014/main" id="{775F188D-BA75-4119-A0CC-803C93F6E92C}"/>
              </a:ext>
            </a:extLst>
          </p:cNvPr>
          <p:cNvGraphicFramePr>
            <a:graphicFrameLocks noGrp="1"/>
          </p:cNvGraphicFramePr>
          <p:nvPr/>
        </p:nvGraphicFramePr>
        <p:xfrm>
          <a:off x="8979318" y="3042445"/>
          <a:ext cx="2224704" cy="1483360"/>
        </p:xfrm>
        <a:graphic>
          <a:graphicData uri="http://schemas.openxmlformats.org/drawingml/2006/table">
            <a:tbl>
              <a:tblPr firstRow="1" bandRow="1">
                <a:tableStyleId>{5940675A-B579-460E-94D1-54222C63F5DA}</a:tableStyleId>
              </a:tblPr>
              <a:tblGrid>
                <a:gridCol w="556176">
                  <a:extLst>
                    <a:ext uri="{9D8B030D-6E8A-4147-A177-3AD203B41FA5}">
                      <a16:colId xmlns:a16="http://schemas.microsoft.com/office/drawing/2014/main" val="1320810228"/>
                    </a:ext>
                  </a:extLst>
                </a:gridCol>
                <a:gridCol w="556176">
                  <a:extLst>
                    <a:ext uri="{9D8B030D-6E8A-4147-A177-3AD203B41FA5}">
                      <a16:colId xmlns:a16="http://schemas.microsoft.com/office/drawing/2014/main" val="2320887313"/>
                    </a:ext>
                  </a:extLst>
                </a:gridCol>
                <a:gridCol w="556176">
                  <a:extLst>
                    <a:ext uri="{9D8B030D-6E8A-4147-A177-3AD203B41FA5}">
                      <a16:colId xmlns:a16="http://schemas.microsoft.com/office/drawing/2014/main" val="1334379665"/>
                    </a:ext>
                  </a:extLst>
                </a:gridCol>
                <a:gridCol w="556176">
                  <a:extLst>
                    <a:ext uri="{9D8B030D-6E8A-4147-A177-3AD203B41FA5}">
                      <a16:colId xmlns:a16="http://schemas.microsoft.com/office/drawing/2014/main" val="1857187748"/>
                    </a:ext>
                  </a:extLst>
                </a:gridCol>
              </a:tblGrid>
              <a:tr h="370840">
                <a:tc>
                  <a:txBody>
                    <a:bodyPr/>
                    <a:lstStyle/>
                    <a:p>
                      <a:pPr algn="ctr"/>
                      <a:r>
                        <a:rPr lang="en-US" dirty="0">
                          <a:solidFill>
                            <a:srgbClr val="FF0000"/>
                          </a:solidFill>
                        </a:rPr>
                        <a:t>-5</a:t>
                      </a:r>
                    </a:p>
                  </a:txBody>
                  <a:tcPr/>
                </a:tc>
                <a:tc>
                  <a:txBody>
                    <a:bodyPr/>
                    <a:lstStyle/>
                    <a:p>
                      <a:pPr algn="ctr"/>
                      <a:r>
                        <a:rPr lang="en-US" dirty="0">
                          <a:solidFill>
                            <a:srgbClr val="FF0000"/>
                          </a:solidFill>
                        </a:rPr>
                        <a:t>-4</a:t>
                      </a:r>
                    </a:p>
                  </a:txBody>
                  <a:tcPr/>
                </a:tc>
                <a:tc>
                  <a:txBody>
                    <a:bodyPr/>
                    <a:lstStyle/>
                    <a:p>
                      <a:pPr algn="ctr"/>
                      <a:r>
                        <a:rPr lang="en-US" dirty="0">
                          <a:solidFill>
                            <a:srgbClr val="FF0000"/>
                          </a:solidFill>
                        </a:rPr>
                        <a:t>0</a:t>
                      </a:r>
                    </a:p>
                  </a:txBody>
                  <a:tcPr/>
                </a:tc>
                <a:tc>
                  <a:txBody>
                    <a:bodyPr/>
                    <a:lstStyle/>
                    <a:p>
                      <a:pPr algn="ctr"/>
                      <a:r>
                        <a:rPr lang="en-US" dirty="0">
                          <a:solidFill>
                            <a:srgbClr val="FF0000"/>
                          </a:solidFill>
                        </a:rPr>
                        <a:t>8</a:t>
                      </a:r>
                    </a:p>
                  </a:txBody>
                  <a:tcPr/>
                </a:tc>
                <a:extLst>
                  <a:ext uri="{0D108BD9-81ED-4DB2-BD59-A6C34878D82A}">
                    <a16:rowId xmlns:a16="http://schemas.microsoft.com/office/drawing/2014/main" val="3322698299"/>
                  </a:ext>
                </a:extLst>
              </a:tr>
              <a:tr h="370840">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1385152394"/>
                  </a:ext>
                </a:extLst>
              </a:tr>
              <a:tr h="370840">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4181385061"/>
                  </a:ext>
                </a:extLst>
              </a:tr>
              <a:tr h="370840">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769920853"/>
                  </a:ext>
                </a:extLst>
              </a:tr>
            </a:tbl>
          </a:graphicData>
        </a:graphic>
      </p:graphicFrame>
      <p:sp>
        <p:nvSpPr>
          <p:cNvPr id="4" name="Rectangle 3">
            <a:extLst>
              <a:ext uri="{FF2B5EF4-FFF2-40B4-BE49-F238E27FC236}">
                <a16:creationId xmlns:a16="http://schemas.microsoft.com/office/drawing/2014/main" id="{33EC1915-53C1-4333-B9E1-61C30E2D9789}"/>
              </a:ext>
            </a:extLst>
          </p:cNvPr>
          <p:cNvSpPr/>
          <p:nvPr/>
        </p:nvSpPr>
        <p:spPr>
          <a:xfrm>
            <a:off x="2266871" y="2751639"/>
            <a:ext cx="1672407" cy="1121861"/>
          </a:xfrm>
          <a:prstGeom prst="rect">
            <a:avLst/>
          </a:prstGeom>
          <a:solidFill>
            <a:srgbClr val="FF0000">
              <a:alpha val="35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Connector: Elbow 5">
            <a:extLst>
              <a:ext uri="{FF2B5EF4-FFF2-40B4-BE49-F238E27FC236}">
                <a16:creationId xmlns:a16="http://schemas.microsoft.com/office/drawing/2014/main" id="{99A1BCBB-DCAC-4BF5-853F-CBBAEF30F806}"/>
              </a:ext>
            </a:extLst>
          </p:cNvPr>
          <p:cNvCxnSpPr>
            <a:cxnSpLocks/>
            <a:stCxn id="11" idx="1"/>
            <a:endCxn id="4" idx="0"/>
          </p:cNvCxnSpPr>
          <p:nvPr/>
        </p:nvCxnSpPr>
        <p:spPr>
          <a:xfrm rot="10800000">
            <a:off x="3103075" y="2751639"/>
            <a:ext cx="2516750" cy="1135380"/>
          </a:xfrm>
          <a:prstGeom prst="bentConnector4">
            <a:avLst>
              <a:gd name="adj1" fmla="val 15017"/>
              <a:gd name="adj2" fmla="val 120134"/>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BC7667A-7DB3-4542-BA7B-255DF533CAA4}"/>
              </a:ext>
            </a:extLst>
          </p:cNvPr>
          <p:cNvSpPr txBox="1"/>
          <p:nvPr/>
        </p:nvSpPr>
        <p:spPr>
          <a:xfrm>
            <a:off x="1600200" y="5448300"/>
            <a:ext cx="9585695" cy="523220"/>
          </a:xfrm>
          <a:prstGeom prst="rect">
            <a:avLst/>
          </a:prstGeom>
          <a:solidFill>
            <a:schemeClr val="bg1"/>
          </a:solidFill>
        </p:spPr>
        <p:txBody>
          <a:bodyPr wrap="square" rtlCol="0">
            <a:spAutoFit/>
          </a:bodyPr>
          <a:lstStyle/>
          <a:p>
            <a:pPr algn="ctr"/>
            <a:r>
              <a:rPr lang="en-US" sz="2800" dirty="0">
                <a:solidFill>
                  <a:srgbClr val="FF0000"/>
                </a:solidFill>
              </a:rPr>
              <a:t>2*1 + 9*1 + 5*1 + 4*0 + 3*0 + 1*0 + 7*(-1) + 1*(-1) + 3*(-1)</a:t>
            </a:r>
          </a:p>
        </p:txBody>
      </p:sp>
      <p:sp>
        <p:nvSpPr>
          <p:cNvPr id="9" name="TextBox 8">
            <a:extLst>
              <a:ext uri="{FF2B5EF4-FFF2-40B4-BE49-F238E27FC236}">
                <a16:creationId xmlns:a16="http://schemas.microsoft.com/office/drawing/2014/main" id="{A1BA49A7-E235-4BEF-8E74-84F6F74A7645}"/>
              </a:ext>
            </a:extLst>
          </p:cNvPr>
          <p:cNvSpPr txBox="1"/>
          <p:nvPr/>
        </p:nvSpPr>
        <p:spPr>
          <a:xfrm>
            <a:off x="2003458" y="5013790"/>
            <a:ext cx="575353" cy="369332"/>
          </a:xfrm>
          <a:prstGeom prst="rect">
            <a:avLst/>
          </a:prstGeom>
          <a:noFill/>
        </p:spPr>
        <p:txBody>
          <a:bodyPr wrap="square" rtlCol="0">
            <a:spAutoFit/>
          </a:bodyPr>
          <a:lstStyle/>
          <a:p>
            <a:pPr algn="ctr"/>
            <a:r>
              <a:rPr lang="en-US" b="1" dirty="0"/>
              <a:t>M</a:t>
            </a:r>
          </a:p>
        </p:txBody>
      </p:sp>
      <p:sp>
        <p:nvSpPr>
          <p:cNvPr id="10" name="TextBox 9">
            <a:extLst>
              <a:ext uri="{FF2B5EF4-FFF2-40B4-BE49-F238E27FC236}">
                <a16:creationId xmlns:a16="http://schemas.microsoft.com/office/drawing/2014/main" id="{4E316B57-5E84-44BA-9E74-346BBCD00DAB}"/>
              </a:ext>
            </a:extLst>
          </p:cNvPr>
          <p:cNvSpPr txBox="1"/>
          <p:nvPr/>
        </p:nvSpPr>
        <p:spPr>
          <a:xfrm>
            <a:off x="6183338" y="4447001"/>
            <a:ext cx="575353" cy="369332"/>
          </a:xfrm>
          <a:prstGeom prst="rect">
            <a:avLst/>
          </a:prstGeom>
          <a:noFill/>
        </p:spPr>
        <p:txBody>
          <a:bodyPr wrap="square" rtlCol="0">
            <a:spAutoFit/>
          </a:bodyPr>
          <a:lstStyle/>
          <a:p>
            <a:pPr algn="ctr"/>
            <a:r>
              <a:rPr lang="en-US" b="1" dirty="0"/>
              <a:t>F</a:t>
            </a:r>
          </a:p>
        </p:txBody>
      </p:sp>
      <p:sp>
        <p:nvSpPr>
          <p:cNvPr id="19" name="TextBox 18">
            <a:extLst>
              <a:ext uri="{FF2B5EF4-FFF2-40B4-BE49-F238E27FC236}">
                <a16:creationId xmlns:a16="http://schemas.microsoft.com/office/drawing/2014/main" id="{D1E6E9D8-29AC-406C-BA9F-7882D863A775}"/>
              </a:ext>
            </a:extLst>
          </p:cNvPr>
          <p:cNvSpPr txBox="1"/>
          <p:nvPr/>
        </p:nvSpPr>
        <p:spPr>
          <a:xfrm>
            <a:off x="9798130" y="4527483"/>
            <a:ext cx="575353" cy="369332"/>
          </a:xfrm>
          <a:prstGeom prst="rect">
            <a:avLst/>
          </a:prstGeom>
          <a:noFill/>
        </p:spPr>
        <p:txBody>
          <a:bodyPr wrap="square" rtlCol="0">
            <a:spAutoFit/>
          </a:bodyPr>
          <a:lstStyle/>
          <a:p>
            <a:pPr algn="ctr"/>
            <a:r>
              <a:rPr lang="en-US" b="1" dirty="0"/>
              <a:t>CM</a:t>
            </a:r>
          </a:p>
        </p:txBody>
      </p:sp>
    </p:spTree>
    <p:extLst>
      <p:ext uri="{BB962C8B-B14F-4D97-AF65-F5344CB8AC3E}">
        <p14:creationId xmlns:p14="http://schemas.microsoft.com/office/powerpoint/2010/main" val="4166684069"/>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lstStyle/>
          <a:p>
            <a:r>
              <a:rPr lang="en-US" dirty="0"/>
              <a:t>The Convolution operation</a:t>
            </a:r>
            <a:r>
              <a:rPr lang="en-US" baseline="30000" dirty="0"/>
              <a:t>1</a:t>
            </a:r>
          </a:p>
        </p:txBody>
      </p:sp>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437272" y="1568774"/>
            <a:ext cx="10761324" cy="4503256"/>
          </a:xfrm>
        </p:spPr>
        <p:txBody>
          <a:bodyPr>
            <a:normAutofit/>
          </a:bodyPr>
          <a:lstStyle/>
          <a:p>
            <a:pPr marL="0" indent="0" algn="ctr">
              <a:buNone/>
            </a:pPr>
            <a:r>
              <a:rPr lang="en-US" sz="2400" b="0" i="0" u="none" strike="noStrike" baseline="0" dirty="0">
                <a:latin typeface="Calibri (Body)"/>
              </a:rPr>
              <a:t>Assume a 6x6 matrix </a:t>
            </a:r>
            <a:r>
              <a:rPr lang="en-US" sz="2400" b="1" i="0" u="none" strike="noStrike" baseline="0" dirty="0">
                <a:latin typeface="Calibri (Body)"/>
              </a:rPr>
              <a:t>M </a:t>
            </a:r>
            <a:r>
              <a:rPr lang="en-US" sz="2400" b="0" i="0" u="none" strike="noStrike" baseline="0" dirty="0">
                <a:latin typeface="Calibri (Body)"/>
              </a:rPr>
              <a:t>as input. The 2D convolution of </a:t>
            </a:r>
            <a:r>
              <a:rPr lang="en-US" sz="2400" b="1" i="0" u="none" strike="noStrike" baseline="0" dirty="0">
                <a:latin typeface="Calibri (Body)"/>
              </a:rPr>
              <a:t>M</a:t>
            </a:r>
            <a:r>
              <a:rPr lang="en-US" sz="2400" b="0" i="0" u="none" strike="noStrike" baseline="0" dirty="0">
                <a:latin typeface="Calibri (Body)"/>
              </a:rPr>
              <a:t> with </a:t>
            </a:r>
            <a:r>
              <a:rPr lang="en-US" sz="2400" b="0" i="1" u="none" strike="noStrike" baseline="0" dirty="0">
                <a:latin typeface="Calibri (Body)"/>
              </a:rPr>
              <a:t>filter (or kernel)</a:t>
            </a:r>
            <a:r>
              <a:rPr lang="en-US" sz="2400" b="0" i="0" u="none" strike="noStrike" baseline="0" dirty="0">
                <a:latin typeface="Calibri (Body)"/>
              </a:rPr>
              <a:t> </a:t>
            </a:r>
            <a:r>
              <a:rPr lang="en-US" sz="2400" b="1" i="0" u="none" strike="noStrike" baseline="0" dirty="0">
                <a:latin typeface="Calibri (Body)"/>
              </a:rPr>
              <a:t>F</a:t>
            </a:r>
            <a:r>
              <a:rPr lang="en-US" sz="2400" b="0" i="0" u="none" strike="noStrike" baseline="0" dirty="0">
                <a:latin typeface="Calibri (Body)"/>
              </a:rPr>
              <a:t> and </a:t>
            </a:r>
            <a:r>
              <a:rPr lang="en-US" sz="2400" b="0" i="1" u="none" strike="noStrike" baseline="0" dirty="0">
                <a:latin typeface="Calibri (Body)"/>
              </a:rPr>
              <a:t>stride</a:t>
            </a:r>
            <a:r>
              <a:rPr lang="en-US" sz="2400" b="0" i="0" u="none" strike="noStrike" baseline="0" dirty="0">
                <a:latin typeface="Calibri (Body)"/>
              </a:rPr>
              <a:t> 1 is a 4x4 matrix </a:t>
            </a:r>
            <a:r>
              <a:rPr lang="en-US" sz="2400" b="1" i="0" u="none" strike="noStrike" baseline="0" dirty="0">
                <a:latin typeface="Calibri (Body)"/>
              </a:rPr>
              <a:t>CM</a:t>
            </a:r>
            <a:r>
              <a:rPr lang="en-US" sz="2400" b="0" i="0" u="none" strike="noStrike" baseline="0" dirty="0">
                <a:latin typeface="Calibri (Body)"/>
              </a:rPr>
              <a:t> (sometimes called </a:t>
            </a:r>
            <a:r>
              <a:rPr lang="en-US" sz="2400" b="0" i="1" u="none" strike="noStrike" baseline="0" dirty="0">
                <a:latin typeface="Calibri (Body)"/>
              </a:rPr>
              <a:t>feature map</a:t>
            </a:r>
            <a:r>
              <a:rPr lang="en-US" sz="2400" b="0" i="0" u="none" strike="noStrike" baseline="0" dirty="0">
                <a:latin typeface="Calibri (Body)"/>
              </a:rPr>
              <a:t>) computed as follows:</a:t>
            </a: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dirty="0">
              <a:solidFill>
                <a:srgbClr val="222222"/>
              </a:solidFill>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endParaRPr lang="en-US" dirty="0"/>
          </a:p>
        </p:txBody>
      </p:sp>
      <p:graphicFrame>
        <p:nvGraphicFramePr>
          <p:cNvPr id="7" name="Table 7">
            <a:extLst>
              <a:ext uri="{FF2B5EF4-FFF2-40B4-BE49-F238E27FC236}">
                <a16:creationId xmlns:a16="http://schemas.microsoft.com/office/drawing/2014/main" id="{C96143EF-6F06-40B1-982F-0455F602D790}"/>
              </a:ext>
            </a:extLst>
          </p:cNvPr>
          <p:cNvGraphicFramePr>
            <a:graphicFrameLocks noGrp="1"/>
          </p:cNvGraphicFramePr>
          <p:nvPr/>
        </p:nvGraphicFramePr>
        <p:xfrm>
          <a:off x="593619" y="2774499"/>
          <a:ext cx="3351660" cy="2225040"/>
        </p:xfrm>
        <a:graphic>
          <a:graphicData uri="http://schemas.openxmlformats.org/drawingml/2006/table">
            <a:tbl>
              <a:tblPr firstRow="1" bandRow="1">
                <a:tableStyleId>{5940675A-B579-460E-94D1-54222C63F5DA}</a:tableStyleId>
              </a:tblPr>
              <a:tblGrid>
                <a:gridCol w="558610">
                  <a:extLst>
                    <a:ext uri="{9D8B030D-6E8A-4147-A177-3AD203B41FA5}">
                      <a16:colId xmlns:a16="http://schemas.microsoft.com/office/drawing/2014/main" val="3220512773"/>
                    </a:ext>
                  </a:extLst>
                </a:gridCol>
                <a:gridCol w="558610">
                  <a:extLst>
                    <a:ext uri="{9D8B030D-6E8A-4147-A177-3AD203B41FA5}">
                      <a16:colId xmlns:a16="http://schemas.microsoft.com/office/drawing/2014/main" val="2756876980"/>
                    </a:ext>
                  </a:extLst>
                </a:gridCol>
                <a:gridCol w="558610">
                  <a:extLst>
                    <a:ext uri="{9D8B030D-6E8A-4147-A177-3AD203B41FA5}">
                      <a16:colId xmlns:a16="http://schemas.microsoft.com/office/drawing/2014/main" val="649877815"/>
                    </a:ext>
                  </a:extLst>
                </a:gridCol>
                <a:gridCol w="558610">
                  <a:extLst>
                    <a:ext uri="{9D8B030D-6E8A-4147-A177-3AD203B41FA5}">
                      <a16:colId xmlns:a16="http://schemas.microsoft.com/office/drawing/2014/main" val="2359442927"/>
                    </a:ext>
                  </a:extLst>
                </a:gridCol>
                <a:gridCol w="558610">
                  <a:extLst>
                    <a:ext uri="{9D8B030D-6E8A-4147-A177-3AD203B41FA5}">
                      <a16:colId xmlns:a16="http://schemas.microsoft.com/office/drawing/2014/main" val="3387251620"/>
                    </a:ext>
                  </a:extLst>
                </a:gridCol>
                <a:gridCol w="558610">
                  <a:extLst>
                    <a:ext uri="{9D8B030D-6E8A-4147-A177-3AD203B41FA5}">
                      <a16:colId xmlns:a16="http://schemas.microsoft.com/office/drawing/2014/main" val="3850752484"/>
                    </a:ext>
                  </a:extLst>
                </a:gridCol>
              </a:tblGrid>
              <a:tr h="370840">
                <a:tc>
                  <a:txBody>
                    <a:bodyPr/>
                    <a:lstStyle/>
                    <a:p>
                      <a:pPr algn="ctr"/>
                      <a:r>
                        <a:rPr lang="en-US" dirty="0"/>
                        <a:t>3</a:t>
                      </a:r>
                    </a:p>
                  </a:txBody>
                  <a:tcPr/>
                </a:tc>
                <a:tc>
                  <a:txBody>
                    <a:bodyPr/>
                    <a:lstStyle/>
                    <a:p>
                      <a:pPr algn="ctr"/>
                      <a:r>
                        <a:rPr lang="en-US" dirty="0"/>
                        <a:t>0</a:t>
                      </a:r>
                    </a:p>
                  </a:txBody>
                  <a:tcPr/>
                </a:tc>
                <a:tc>
                  <a:txBody>
                    <a:bodyPr/>
                    <a:lstStyle/>
                    <a:p>
                      <a:pPr algn="ctr"/>
                      <a:r>
                        <a:rPr lang="en-US" dirty="0"/>
                        <a:t>1</a:t>
                      </a:r>
                    </a:p>
                  </a:txBody>
                  <a:tcPr/>
                </a:tc>
                <a:tc>
                  <a:txBody>
                    <a:bodyPr/>
                    <a:lstStyle/>
                    <a:p>
                      <a:pPr algn="ctr"/>
                      <a:r>
                        <a:rPr lang="en-US" dirty="0"/>
                        <a:t>2</a:t>
                      </a:r>
                    </a:p>
                  </a:txBody>
                  <a:tcPr/>
                </a:tc>
                <a:tc>
                  <a:txBody>
                    <a:bodyPr/>
                    <a:lstStyle/>
                    <a:p>
                      <a:pPr algn="ctr"/>
                      <a:r>
                        <a:rPr lang="en-US" dirty="0"/>
                        <a:t>4</a:t>
                      </a:r>
                    </a:p>
                  </a:txBody>
                  <a:tcPr/>
                </a:tc>
                <a:tc>
                  <a:txBody>
                    <a:bodyPr/>
                    <a:lstStyle/>
                    <a:p>
                      <a:pPr algn="ctr"/>
                      <a:r>
                        <a:rPr lang="en-US" dirty="0"/>
                        <a:t>7</a:t>
                      </a:r>
                    </a:p>
                  </a:txBody>
                  <a:tcPr/>
                </a:tc>
                <a:extLst>
                  <a:ext uri="{0D108BD9-81ED-4DB2-BD59-A6C34878D82A}">
                    <a16:rowId xmlns:a16="http://schemas.microsoft.com/office/drawing/2014/main" val="2541945899"/>
                  </a:ext>
                </a:extLst>
              </a:tr>
              <a:tr h="370840">
                <a:tc>
                  <a:txBody>
                    <a:bodyPr/>
                    <a:lstStyle/>
                    <a:p>
                      <a:pPr algn="ctr"/>
                      <a:r>
                        <a:rPr lang="en-US" dirty="0"/>
                        <a:t>1</a:t>
                      </a:r>
                    </a:p>
                  </a:txBody>
                  <a:tcPr/>
                </a:tc>
                <a:tc>
                  <a:txBody>
                    <a:bodyPr/>
                    <a:lstStyle/>
                    <a:p>
                      <a:pPr algn="ctr"/>
                      <a:r>
                        <a:rPr lang="en-US" dirty="0"/>
                        <a:t>5</a:t>
                      </a:r>
                    </a:p>
                  </a:txBody>
                  <a:tcPr/>
                </a:tc>
                <a:tc>
                  <a:txBody>
                    <a:bodyPr/>
                    <a:lstStyle/>
                    <a:p>
                      <a:pPr algn="ctr"/>
                      <a:r>
                        <a:rPr lang="en-US" dirty="0"/>
                        <a:t>8</a:t>
                      </a:r>
                    </a:p>
                  </a:txBody>
                  <a:tcPr/>
                </a:tc>
                <a:tc>
                  <a:txBody>
                    <a:bodyPr/>
                    <a:lstStyle/>
                    <a:p>
                      <a:pPr algn="ctr"/>
                      <a:r>
                        <a:rPr lang="en-US" dirty="0"/>
                        <a:t>9</a:t>
                      </a:r>
                    </a:p>
                  </a:txBody>
                  <a:tcPr/>
                </a:tc>
                <a:tc>
                  <a:txBody>
                    <a:bodyPr/>
                    <a:lstStyle/>
                    <a:p>
                      <a:pPr algn="ctr"/>
                      <a:r>
                        <a:rPr lang="en-US" dirty="0"/>
                        <a:t>3</a:t>
                      </a:r>
                    </a:p>
                  </a:txBody>
                  <a:tcPr/>
                </a:tc>
                <a:tc>
                  <a:txBody>
                    <a:bodyPr/>
                    <a:lstStyle/>
                    <a:p>
                      <a:pPr algn="ctr"/>
                      <a:r>
                        <a:rPr lang="en-US" dirty="0"/>
                        <a:t>1</a:t>
                      </a:r>
                    </a:p>
                  </a:txBody>
                  <a:tcPr/>
                </a:tc>
                <a:extLst>
                  <a:ext uri="{0D108BD9-81ED-4DB2-BD59-A6C34878D82A}">
                    <a16:rowId xmlns:a16="http://schemas.microsoft.com/office/drawing/2014/main" val="2908703843"/>
                  </a:ext>
                </a:extLst>
              </a:tr>
              <a:tr h="370840">
                <a:tc>
                  <a:txBody>
                    <a:bodyPr/>
                    <a:lstStyle/>
                    <a:p>
                      <a:pPr algn="ctr"/>
                      <a:r>
                        <a:rPr lang="en-US" dirty="0"/>
                        <a:t>2</a:t>
                      </a:r>
                    </a:p>
                  </a:txBody>
                  <a:tcPr/>
                </a:tc>
                <a:tc>
                  <a:txBody>
                    <a:bodyPr/>
                    <a:lstStyle/>
                    <a:p>
                      <a:pPr algn="ctr"/>
                      <a:r>
                        <a:rPr lang="en-US" dirty="0"/>
                        <a:t>7</a:t>
                      </a:r>
                    </a:p>
                  </a:txBody>
                  <a:tcPr/>
                </a:tc>
                <a:tc>
                  <a:txBody>
                    <a:bodyPr/>
                    <a:lstStyle/>
                    <a:p>
                      <a:pPr algn="ctr"/>
                      <a:r>
                        <a:rPr lang="en-US" dirty="0"/>
                        <a:t>2</a:t>
                      </a:r>
                    </a:p>
                  </a:txBody>
                  <a:tcPr/>
                </a:tc>
                <a:tc>
                  <a:txBody>
                    <a:bodyPr/>
                    <a:lstStyle/>
                    <a:p>
                      <a:pPr algn="ctr"/>
                      <a:r>
                        <a:rPr lang="en-US" dirty="0"/>
                        <a:t>5</a:t>
                      </a:r>
                    </a:p>
                  </a:txBody>
                  <a:tcPr/>
                </a:tc>
                <a:tc>
                  <a:txBody>
                    <a:bodyPr/>
                    <a:lstStyle/>
                    <a:p>
                      <a:pPr algn="ctr"/>
                      <a:r>
                        <a:rPr lang="en-US" dirty="0"/>
                        <a:t>1</a:t>
                      </a:r>
                    </a:p>
                  </a:txBody>
                  <a:tcPr/>
                </a:tc>
                <a:tc>
                  <a:txBody>
                    <a:bodyPr/>
                    <a:lstStyle/>
                    <a:p>
                      <a:pPr algn="ctr"/>
                      <a:r>
                        <a:rPr lang="en-US" dirty="0"/>
                        <a:t>3</a:t>
                      </a:r>
                    </a:p>
                  </a:txBody>
                  <a:tcPr/>
                </a:tc>
                <a:extLst>
                  <a:ext uri="{0D108BD9-81ED-4DB2-BD59-A6C34878D82A}">
                    <a16:rowId xmlns:a16="http://schemas.microsoft.com/office/drawing/2014/main" val="1482172483"/>
                  </a:ext>
                </a:extLst>
              </a:tr>
              <a:tr h="370840">
                <a:tc>
                  <a:txBody>
                    <a:bodyPr/>
                    <a:lstStyle/>
                    <a:p>
                      <a:pPr algn="ctr"/>
                      <a:r>
                        <a:rPr lang="en-US" dirty="0"/>
                        <a:t>0</a:t>
                      </a:r>
                    </a:p>
                  </a:txBody>
                  <a:tcPr/>
                </a:tc>
                <a:tc>
                  <a:txBody>
                    <a:bodyPr/>
                    <a:lstStyle/>
                    <a:p>
                      <a:pPr algn="ctr"/>
                      <a:r>
                        <a:rPr lang="en-US" dirty="0"/>
                        <a:t>1</a:t>
                      </a:r>
                    </a:p>
                  </a:txBody>
                  <a:tcPr/>
                </a:tc>
                <a:tc>
                  <a:txBody>
                    <a:bodyPr/>
                    <a:lstStyle/>
                    <a:p>
                      <a:pPr algn="ctr"/>
                      <a:r>
                        <a:rPr lang="en-US" dirty="0"/>
                        <a:t>3</a:t>
                      </a:r>
                    </a:p>
                  </a:txBody>
                  <a:tcPr/>
                </a:tc>
                <a:tc>
                  <a:txBody>
                    <a:bodyPr/>
                    <a:lstStyle/>
                    <a:p>
                      <a:pPr algn="ctr"/>
                      <a:r>
                        <a:rPr lang="en-US" dirty="0"/>
                        <a:t>1</a:t>
                      </a:r>
                    </a:p>
                  </a:txBody>
                  <a:tcPr/>
                </a:tc>
                <a:tc>
                  <a:txBody>
                    <a:bodyPr/>
                    <a:lstStyle/>
                    <a:p>
                      <a:pPr algn="ctr"/>
                      <a:r>
                        <a:rPr lang="en-US" dirty="0"/>
                        <a:t>7</a:t>
                      </a:r>
                    </a:p>
                  </a:txBody>
                  <a:tcPr/>
                </a:tc>
                <a:tc>
                  <a:txBody>
                    <a:bodyPr/>
                    <a:lstStyle/>
                    <a:p>
                      <a:pPr algn="ctr"/>
                      <a:r>
                        <a:rPr lang="en-US" dirty="0"/>
                        <a:t>8</a:t>
                      </a:r>
                    </a:p>
                  </a:txBody>
                  <a:tcPr/>
                </a:tc>
                <a:extLst>
                  <a:ext uri="{0D108BD9-81ED-4DB2-BD59-A6C34878D82A}">
                    <a16:rowId xmlns:a16="http://schemas.microsoft.com/office/drawing/2014/main" val="2425118578"/>
                  </a:ext>
                </a:extLst>
              </a:tr>
              <a:tr h="370840">
                <a:tc>
                  <a:txBody>
                    <a:bodyPr/>
                    <a:lstStyle/>
                    <a:p>
                      <a:pPr algn="ctr"/>
                      <a:r>
                        <a:rPr lang="en-US" dirty="0"/>
                        <a:t>4</a:t>
                      </a:r>
                    </a:p>
                  </a:txBody>
                  <a:tcPr/>
                </a:tc>
                <a:tc>
                  <a:txBody>
                    <a:bodyPr/>
                    <a:lstStyle/>
                    <a:p>
                      <a:pPr algn="ctr"/>
                      <a:r>
                        <a:rPr lang="en-US" dirty="0"/>
                        <a:t>2</a:t>
                      </a:r>
                    </a:p>
                  </a:txBody>
                  <a:tcPr/>
                </a:tc>
                <a:tc>
                  <a:txBody>
                    <a:bodyPr/>
                    <a:lstStyle/>
                    <a:p>
                      <a:pPr algn="ctr"/>
                      <a:r>
                        <a:rPr lang="en-US" dirty="0"/>
                        <a:t>1</a:t>
                      </a:r>
                    </a:p>
                  </a:txBody>
                  <a:tcPr/>
                </a:tc>
                <a:tc>
                  <a:txBody>
                    <a:bodyPr/>
                    <a:lstStyle/>
                    <a:p>
                      <a:pPr algn="ctr"/>
                      <a:r>
                        <a:rPr lang="en-US" dirty="0"/>
                        <a:t>6</a:t>
                      </a:r>
                    </a:p>
                  </a:txBody>
                  <a:tcPr/>
                </a:tc>
                <a:tc>
                  <a:txBody>
                    <a:bodyPr/>
                    <a:lstStyle/>
                    <a:p>
                      <a:pPr algn="ctr"/>
                      <a:r>
                        <a:rPr lang="en-US" dirty="0"/>
                        <a:t>2</a:t>
                      </a:r>
                    </a:p>
                  </a:txBody>
                  <a:tcPr/>
                </a:tc>
                <a:tc>
                  <a:txBody>
                    <a:bodyPr/>
                    <a:lstStyle/>
                    <a:p>
                      <a:pPr algn="ctr"/>
                      <a:r>
                        <a:rPr lang="en-US" dirty="0"/>
                        <a:t>8</a:t>
                      </a:r>
                    </a:p>
                  </a:txBody>
                  <a:tcPr/>
                </a:tc>
                <a:extLst>
                  <a:ext uri="{0D108BD9-81ED-4DB2-BD59-A6C34878D82A}">
                    <a16:rowId xmlns:a16="http://schemas.microsoft.com/office/drawing/2014/main" val="2995466844"/>
                  </a:ext>
                </a:extLst>
              </a:tr>
              <a:tr h="370840">
                <a:tc>
                  <a:txBody>
                    <a:bodyPr/>
                    <a:lstStyle/>
                    <a:p>
                      <a:pPr algn="ctr"/>
                      <a:r>
                        <a:rPr lang="en-US" dirty="0"/>
                        <a:t>2</a:t>
                      </a:r>
                    </a:p>
                  </a:txBody>
                  <a:tcPr/>
                </a:tc>
                <a:tc>
                  <a:txBody>
                    <a:bodyPr/>
                    <a:lstStyle/>
                    <a:p>
                      <a:pPr algn="ctr"/>
                      <a:r>
                        <a:rPr lang="en-US" dirty="0"/>
                        <a:t>4</a:t>
                      </a:r>
                    </a:p>
                  </a:txBody>
                  <a:tcPr/>
                </a:tc>
                <a:tc>
                  <a:txBody>
                    <a:bodyPr/>
                    <a:lstStyle/>
                    <a:p>
                      <a:pPr algn="ctr"/>
                      <a:r>
                        <a:rPr lang="en-US" dirty="0"/>
                        <a:t>5</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9</a:t>
                      </a:r>
                    </a:p>
                  </a:txBody>
                  <a:tcPr/>
                </a:tc>
                <a:extLst>
                  <a:ext uri="{0D108BD9-81ED-4DB2-BD59-A6C34878D82A}">
                    <a16:rowId xmlns:a16="http://schemas.microsoft.com/office/drawing/2014/main" val="3919871379"/>
                  </a:ext>
                </a:extLst>
              </a:tr>
            </a:tbl>
          </a:graphicData>
        </a:graphic>
      </p:graphicFrame>
      <p:sp>
        <p:nvSpPr>
          <p:cNvPr id="8" name="TextBox 7">
            <a:extLst>
              <a:ext uri="{FF2B5EF4-FFF2-40B4-BE49-F238E27FC236}">
                <a16:creationId xmlns:a16="http://schemas.microsoft.com/office/drawing/2014/main" id="{84C2D5BB-D4FE-4659-9192-B8374EE3C1FF}"/>
              </a:ext>
            </a:extLst>
          </p:cNvPr>
          <p:cNvSpPr txBox="1"/>
          <p:nvPr/>
        </p:nvSpPr>
        <p:spPr>
          <a:xfrm>
            <a:off x="4458916" y="3471521"/>
            <a:ext cx="647272" cy="830997"/>
          </a:xfrm>
          <a:prstGeom prst="rect">
            <a:avLst/>
          </a:prstGeom>
          <a:noFill/>
        </p:spPr>
        <p:txBody>
          <a:bodyPr wrap="square" rtlCol="0">
            <a:spAutoFit/>
          </a:bodyPr>
          <a:lstStyle/>
          <a:p>
            <a:pPr algn="ctr"/>
            <a:r>
              <a:rPr lang="en-US" sz="4800" dirty="0"/>
              <a:t>*</a:t>
            </a:r>
          </a:p>
        </p:txBody>
      </p:sp>
      <p:graphicFrame>
        <p:nvGraphicFramePr>
          <p:cNvPr id="11" name="Table 11">
            <a:extLst>
              <a:ext uri="{FF2B5EF4-FFF2-40B4-BE49-F238E27FC236}">
                <a16:creationId xmlns:a16="http://schemas.microsoft.com/office/drawing/2014/main" id="{4F17A1F7-5250-4AD4-B0D5-2CA5D32B02BD}"/>
              </a:ext>
            </a:extLst>
          </p:cNvPr>
          <p:cNvGraphicFramePr>
            <a:graphicFrameLocks noGrp="1"/>
          </p:cNvGraphicFramePr>
          <p:nvPr/>
        </p:nvGraphicFramePr>
        <p:xfrm>
          <a:off x="5619825" y="3330759"/>
          <a:ext cx="1684947" cy="1112520"/>
        </p:xfrm>
        <a:graphic>
          <a:graphicData uri="http://schemas.openxmlformats.org/drawingml/2006/table">
            <a:tbl>
              <a:tblPr firstRow="1" bandRow="1">
                <a:tableStyleId>{5940675A-B579-460E-94D1-54222C63F5DA}</a:tableStyleId>
              </a:tblPr>
              <a:tblGrid>
                <a:gridCol w="561649">
                  <a:extLst>
                    <a:ext uri="{9D8B030D-6E8A-4147-A177-3AD203B41FA5}">
                      <a16:colId xmlns:a16="http://schemas.microsoft.com/office/drawing/2014/main" val="460938455"/>
                    </a:ext>
                  </a:extLst>
                </a:gridCol>
                <a:gridCol w="561649">
                  <a:extLst>
                    <a:ext uri="{9D8B030D-6E8A-4147-A177-3AD203B41FA5}">
                      <a16:colId xmlns:a16="http://schemas.microsoft.com/office/drawing/2014/main" val="1740501291"/>
                    </a:ext>
                  </a:extLst>
                </a:gridCol>
                <a:gridCol w="561649">
                  <a:extLst>
                    <a:ext uri="{9D8B030D-6E8A-4147-A177-3AD203B41FA5}">
                      <a16:colId xmlns:a16="http://schemas.microsoft.com/office/drawing/2014/main" val="395325658"/>
                    </a:ext>
                  </a:extLst>
                </a:gridCol>
              </a:tblGrid>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264379134"/>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3925585704"/>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4063142993"/>
                  </a:ext>
                </a:extLst>
              </a:tr>
            </a:tbl>
          </a:graphicData>
        </a:graphic>
      </p:graphicFrame>
      <p:sp>
        <p:nvSpPr>
          <p:cNvPr id="12" name="TextBox 11">
            <a:extLst>
              <a:ext uri="{FF2B5EF4-FFF2-40B4-BE49-F238E27FC236}">
                <a16:creationId xmlns:a16="http://schemas.microsoft.com/office/drawing/2014/main" id="{2971E976-27E3-4553-B662-D6A0CF0B047C}"/>
              </a:ext>
            </a:extLst>
          </p:cNvPr>
          <p:cNvSpPr txBox="1"/>
          <p:nvPr/>
        </p:nvSpPr>
        <p:spPr>
          <a:xfrm>
            <a:off x="7818409" y="3325974"/>
            <a:ext cx="647272" cy="830997"/>
          </a:xfrm>
          <a:prstGeom prst="rect">
            <a:avLst/>
          </a:prstGeom>
          <a:noFill/>
        </p:spPr>
        <p:txBody>
          <a:bodyPr wrap="square" rtlCol="0">
            <a:spAutoFit/>
          </a:bodyPr>
          <a:lstStyle/>
          <a:p>
            <a:pPr algn="ctr"/>
            <a:r>
              <a:rPr lang="en-US" sz="4800" dirty="0"/>
              <a:t>=</a:t>
            </a:r>
          </a:p>
        </p:txBody>
      </p:sp>
      <p:graphicFrame>
        <p:nvGraphicFramePr>
          <p:cNvPr id="14" name="Table 14">
            <a:extLst>
              <a:ext uri="{FF2B5EF4-FFF2-40B4-BE49-F238E27FC236}">
                <a16:creationId xmlns:a16="http://schemas.microsoft.com/office/drawing/2014/main" id="{775F188D-BA75-4119-A0CC-803C93F6E92C}"/>
              </a:ext>
            </a:extLst>
          </p:cNvPr>
          <p:cNvGraphicFramePr>
            <a:graphicFrameLocks noGrp="1"/>
          </p:cNvGraphicFramePr>
          <p:nvPr/>
        </p:nvGraphicFramePr>
        <p:xfrm>
          <a:off x="8979318" y="3042445"/>
          <a:ext cx="2224704" cy="1483360"/>
        </p:xfrm>
        <a:graphic>
          <a:graphicData uri="http://schemas.openxmlformats.org/drawingml/2006/table">
            <a:tbl>
              <a:tblPr firstRow="1" bandRow="1">
                <a:tableStyleId>{5940675A-B579-460E-94D1-54222C63F5DA}</a:tableStyleId>
              </a:tblPr>
              <a:tblGrid>
                <a:gridCol w="556176">
                  <a:extLst>
                    <a:ext uri="{9D8B030D-6E8A-4147-A177-3AD203B41FA5}">
                      <a16:colId xmlns:a16="http://schemas.microsoft.com/office/drawing/2014/main" val="1320810228"/>
                    </a:ext>
                  </a:extLst>
                </a:gridCol>
                <a:gridCol w="556176">
                  <a:extLst>
                    <a:ext uri="{9D8B030D-6E8A-4147-A177-3AD203B41FA5}">
                      <a16:colId xmlns:a16="http://schemas.microsoft.com/office/drawing/2014/main" val="2320887313"/>
                    </a:ext>
                  </a:extLst>
                </a:gridCol>
                <a:gridCol w="556176">
                  <a:extLst>
                    <a:ext uri="{9D8B030D-6E8A-4147-A177-3AD203B41FA5}">
                      <a16:colId xmlns:a16="http://schemas.microsoft.com/office/drawing/2014/main" val="1334379665"/>
                    </a:ext>
                  </a:extLst>
                </a:gridCol>
                <a:gridCol w="556176">
                  <a:extLst>
                    <a:ext uri="{9D8B030D-6E8A-4147-A177-3AD203B41FA5}">
                      <a16:colId xmlns:a16="http://schemas.microsoft.com/office/drawing/2014/main" val="1857187748"/>
                    </a:ext>
                  </a:extLst>
                </a:gridCol>
              </a:tblGrid>
              <a:tr h="370840">
                <a:tc>
                  <a:txBody>
                    <a:bodyPr/>
                    <a:lstStyle/>
                    <a:p>
                      <a:pPr algn="ctr"/>
                      <a:r>
                        <a:rPr lang="en-US" dirty="0">
                          <a:solidFill>
                            <a:srgbClr val="FF0000"/>
                          </a:solidFill>
                        </a:rPr>
                        <a:t>-5</a:t>
                      </a:r>
                    </a:p>
                  </a:txBody>
                  <a:tcPr/>
                </a:tc>
                <a:tc>
                  <a:txBody>
                    <a:bodyPr/>
                    <a:lstStyle/>
                    <a:p>
                      <a:pPr algn="ctr"/>
                      <a:r>
                        <a:rPr lang="en-US" dirty="0">
                          <a:solidFill>
                            <a:srgbClr val="FF0000"/>
                          </a:solidFill>
                        </a:rPr>
                        <a:t>-4</a:t>
                      </a:r>
                    </a:p>
                  </a:txBody>
                  <a:tcPr/>
                </a:tc>
                <a:tc>
                  <a:txBody>
                    <a:bodyPr/>
                    <a:lstStyle/>
                    <a:p>
                      <a:pPr algn="ctr"/>
                      <a:r>
                        <a:rPr lang="en-US" dirty="0">
                          <a:solidFill>
                            <a:srgbClr val="FF0000"/>
                          </a:solidFill>
                        </a:rPr>
                        <a:t>0</a:t>
                      </a:r>
                    </a:p>
                  </a:txBody>
                  <a:tcPr/>
                </a:tc>
                <a:tc>
                  <a:txBody>
                    <a:bodyPr/>
                    <a:lstStyle/>
                    <a:p>
                      <a:pPr algn="ctr"/>
                      <a:r>
                        <a:rPr lang="en-US" dirty="0">
                          <a:solidFill>
                            <a:srgbClr val="FF0000"/>
                          </a:solidFill>
                        </a:rPr>
                        <a:t>8</a:t>
                      </a:r>
                    </a:p>
                  </a:txBody>
                  <a:tcPr/>
                </a:tc>
                <a:extLst>
                  <a:ext uri="{0D108BD9-81ED-4DB2-BD59-A6C34878D82A}">
                    <a16:rowId xmlns:a16="http://schemas.microsoft.com/office/drawing/2014/main" val="3322698299"/>
                  </a:ext>
                </a:extLst>
              </a:tr>
              <a:tr h="370840">
                <a:tc>
                  <a:txBody>
                    <a:bodyPr/>
                    <a:lstStyle/>
                    <a:p>
                      <a:pPr algn="ctr"/>
                      <a:r>
                        <a:rPr lang="en-US" dirty="0">
                          <a:solidFill>
                            <a:srgbClr val="FF0000"/>
                          </a:solidFill>
                        </a:rPr>
                        <a:t>-10</a:t>
                      </a:r>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1385152394"/>
                  </a:ext>
                </a:extLst>
              </a:tr>
              <a:tr h="370840">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4181385061"/>
                  </a:ext>
                </a:extLst>
              </a:tr>
              <a:tr h="370840">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769920853"/>
                  </a:ext>
                </a:extLst>
              </a:tr>
            </a:tbl>
          </a:graphicData>
        </a:graphic>
      </p:graphicFrame>
      <p:sp>
        <p:nvSpPr>
          <p:cNvPr id="4" name="Rectangle 3">
            <a:extLst>
              <a:ext uri="{FF2B5EF4-FFF2-40B4-BE49-F238E27FC236}">
                <a16:creationId xmlns:a16="http://schemas.microsoft.com/office/drawing/2014/main" id="{33EC1915-53C1-4333-B9E1-61C30E2D9789}"/>
              </a:ext>
            </a:extLst>
          </p:cNvPr>
          <p:cNvSpPr/>
          <p:nvPr/>
        </p:nvSpPr>
        <p:spPr>
          <a:xfrm>
            <a:off x="592187" y="3131780"/>
            <a:ext cx="1672407" cy="1121861"/>
          </a:xfrm>
          <a:prstGeom prst="rect">
            <a:avLst/>
          </a:prstGeom>
          <a:solidFill>
            <a:srgbClr val="FF0000">
              <a:alpha val="35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Connector: Elbow 5">
            <a:extLst>
              <a:ext uri="{FF2B5EF4-FFF2-40B4-BE49-F238E27FC236}">
                <a16:creationId xmlns:a16="http://schemas.microsoft.com/office/drawing/2014/main" id="{99A1BCBB-DCAC-4BF5-853F-CBBAEF30F806}"/>
              </a:ext>
            </a:extLst>
          </p:cNvPr>
          <p:cNvCxnSpPr>
            <a:cxnSpLocks/>
            <a:stCxn id="11" idx="1"/>
            <a:endCxn id="4" idx="0"/>
          </p:cNvCxnSpPr>
          <p:nvPr/>
        </p:nvCxnSpPr>
        <p:spPr>
          <a:xfrm rot="10800000">
            <a:off x="1428391" y="3131781"/>
            <a:ext cx="4191434" cy="755239"/>
          </a:xfrm>
          <a:prstGeom prst="bentConnector4">
            <a:avLst>
              <a:gd name="adj1" fmla="val 11346"/>
              <a:gd name="adj2" fmla="val 180603"/>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BC7667A-7DB3-4542-BA7B-255DF533CAA4}"/>
              </a:ext>
            </a:extLst>
          </p:cNvPr>
          <p:cNvSpPr txBox="1"/>
          <p:nvPr/>
        </p:nvSpPr>
        <p:spPr>
          <a:xfrm>
            <a:off x="1600200" y="5448300"/>
            <a:ext cx="9585695" cy="523220"/>
          </a:xfrm>
          <a:prstGeom prst="rect">
            <a:avLst/>
          </a:prstGeom>
          <a:solidFill>
            <a:schemeClr val="bg1"/>
          </a:solidFill>
        </p:spPr>
        <p:txBody>
          <a:bodyPr wrap="square" rtlCol="0">
            <a:spAutoFit/>
          </a:bodyPr>
          <a:lstStyle/>
          <a:p>
            <a:pPr algn="ctr"/>
            <a:r>
              <a:rPr lang="en-US" sz="2800" dirty="0">
                <a:solidFill>
                  <a:srgbClr val="FF0000"/>
                </a:solidFill>
              </a:rPr>
              <a:t>1*1 + 2*1 + 0*1 + 5*0 + 7*0 + 1*0 + 8*(-1) + 2*(-1) + 3*(-1)</a:t>
            </a:r>
          </a:p>
        </p:txBody>
      </p:sp>
      <p:sp>
        <p:nvSpPr>
          <p:cNvPr id="9" name="TextBox 8">
            <a:extLst>
              <a:ext uri="{FF2B5EF4-FFF2-40B4-BE49-F238E27FC236}">
                <a16:creationId xmlns:a16="http://schemas.microsoft.com/office/drawing/2014/main" id="{17116D5A-5855-46EE-8299-7A8E65E08EDD}"/>
              </a:ext>
            </a:extLst>
          </p:cNvPr>
          <p:cNvSpPr txBox="1"/>
          <p:nvPr/>
        </p:nvSpPr>
        <p:spPr>
          <a:xfrm>
            <a:off x="2003458" y="5013790"/>
            <a:ext cx="575353" cy="369332"/>
          </a:xfrm>
          <a:prstGeom prst="rect">
            <a:avLst/>
          </a:prstGeom>
          <a:noFill/>
        </p:spPr>
        <p:txBody>
          <a:bodyPr wrap="square" rtlCol="0">
            <a:spAutoFit/>
          </a:bodyPr>
          <a:lstStyle/>
          <a:p>
            <a:pPr algn="ctr"/>
            <a:r>
              <a:rPr lang="en-US" b="1" dirty="0"/>
              <a:t>M</a:t>
            </a:r>
          </a:p>
        </p:txBody>
      </p:sp>
      <p:sp>
        <p:nvSpPr>
          <p:cNvPr id="10" name="TextBox 9">
            <a:extLst>
              <a:ext uri="{FF2B5EF4-FFF2-40B4-BE49-F238E27FC236}">
                <a16:creationId xmlns:a16="http://schemas.microsoft.com/office/drawing/2014/main" id="{AAD8FAEF-2686-4F19-BA65-A6DA6A04B43E}"/>
              </a:ext>
            </a:extLst>
          </p:cNvPr>
          <p:cNvSpPr txBox="1"/>
          <p:nvPr/>
        </p:nvSpPr>
        <p:spPr>
          <a:xfrm>
            <a:off x="6183338" y="4447001"/>
            <a:ext cx="575353" cy="369332"/>
          </a:xfrm>
          <a:prstGeom prst="rect">
            <a:avLst/>
          </a:prstGeom>
          <a:noFill/>
        </p:spPr>
        <p:txBody>
          <a:bodyPr wrap="square" rtlCol="0">
            <a:spAutoFit/>
          </a:bodyPr>
          <a:lstStyle/>
          <a:p>
            <a:pPr algn="ctr"/>
            <a:r>
              <a:rPr lang="en-US" b="1" dirty="0"/>
              <a:t>F</a:t>
            </a:r>
          </a:p>
        </p:txBody>
      </p:sp>
      <p:sp>
        <p:nvSpPr>
          <p:cNvPr id="19" name="TextBox 18">
            <a:extLst>
              <a:ext uri="{FF2B5EF4-FFF2-40B4-BE49-F238E27FC236}">
                <a16:creationId xmlns:a16="http://schemas.microsoft.com/office/drawing/2014/main" id="{B054477D-2F64-4139-8EEA-DBB460909799}"/>
              </a:ext>
            </a:extLst>
          </p:cNvPr>
          <p:cNvSpPr txBox="1"/>
          <p:nvPr/>
        </p:nvSpPr>
        <p:spPr>
          <a:xfrm>
            <a:off x="9798130" y="4527483"/>
            <a:ext cx="575353" cy="369332"/>
          </a:xfrm>
          <a:prstGeom prst="rect">
            <a:avLst/>
          </a:prstGeom>
          <a:noFill/>
        </p:spPr>
        <p:txBody>
          <a:bodyPr wrap="square" rtlCol="0">
            <a:spAutoFit/>
          </a:bodyPr>
          <a:lstStyle/>
          <a:p>
            <a:pPr algn="ctr"/>
            <a:r>
              <a:rPr lang="en-US" b="1" dirty="0"/>
              <a:t>CM</a:t>
            </a:r>
          </a:p>
        </p:txBody>
      </p:sp>
    </p:spTree>
    <p:extLst>
      <p:ext uri="{BB962C8B-B14F-4D97-AF65-F5344CB8AC3E}">
        <p14:creationId xmlns:p14="http://schemas.microsoft.com/office/powerpoint/2010/main" val="3750764272"/>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lstStyle/>
          <a:p>
            <a:r>
              <a:rPr lang="en-US" dirty="0"/>
              <a:t>The Convolution operation</a:t>
            </a:r>
            <a:r>
              <a:rPr lang="en-US" baseline="30000" dirty="0"/>
              <a:t>1</a:t>
            </a:r>
          </a:p>
        </p:txBody>
      </p:sp>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437272" y="1568774"/>
            <a:ext cx="10761324" cy="4503256"/>
          </a:xfrm>
        </p:spPr>
        <p:txBody>
          <a:bodyPr>
            <a:normAutofit/>
          </a:bodyPr>
          <a:lstStyle/>
          <a:p>
            <a:pPr marL="0" indent="0" algn="ctr">
              <a:buNone/>
            </a:pPr>
            <a:r>
              <a:rPr lang="en-US" sz="2400" b="0" i="0" u="none" strike="noStrike" baseline="0" dirty="0">
                <a:latin typeface="Calibri (Body)"/>
              </a:rPr>
              <a:t>Assume a 6x6 matrix </a:t>
            </a:r>
            <a:r>
              <a:rPr lang="en-US" sz="2400" b="1" i="0" u="none" strike="noStrike" baseline="0" dirty="0">
                <a:latin typeface="Calibri (Body)"/>
              </a:rPr>
              <a:t>M </a:t>
            </a:r>
            <a:r>
              <a:rPr lang="en-US" sz="2400" b="0" i="0" u="none" strike="noStrike" baseline="0" dirty="0">
                <a:latin typeface="Calibri (Body)"/>
              </a:rPr>
              <a:t>as input. The 2D convolution of </a:t>
            </a:r>
            <a:r>
              <a:rPr lang="en-US" sz="2400" b="1" i="0" u="none" strike="noStrike" baseline="0" dirty="0">
                <a:latin typeface="Calibri (Body)"/>
              </a:rPr>
              <a:t>M</a:t>
            </a:r>
            <a:r>
              <a:rPr lang="en-US" sz="2400" b="0" i="0" u="none" strike="noStrike" baseline="0" dirty="0">
                <a:latin typeface="Calibri (Body)"/>
              </a:rPr>
              <a:t> with </a:t>
            </a:r>
            <a:r>
              <a:rPr lang="en-US" sz="2400" b="0" i="1" u="none" strike="noStrike" baseline="0" dirty="0">
                <a:latin typeface="Calibri (Body)"/>
              </a:rPr>
              <a:t>filter (or kernel)</a:t>
            </a:r>
            <a:r>
              <a:rPr lang="en-US" sz="2400" b="0" i="0" u="none" strike="noStrike" baseline="0" dirty="0">
                <a:latin typeface="Calibri (Body)"/>
              </a:rPr>
              <a:t> </a:t>
            </a:r>
            <a:r>
              <a:rPr lang="en-US" sz="2400" b="1" i="0" u="none" strike="noStrike" baseline="0" dirty="0">
                <a:latin typeface="Calibri (Body)"/>
              </a:rPr>
              <a:t>F</a:t>
            </a:r>
            <a:r>
              <a:rPr lang="en-US" sz="2400" b="0" i="0" u="none" strike="noStrike" baseline="0" dirty="0">
                <a:latin typeface="Calibri (Body)"/>
              </a:rPr>
              <a:t> and </a:t>
            </a:r>
            <a:r>
              <a:rPr lang="en-US" sz="2400" b="0" i="1" u="none" strike="noStrike" baseline="0" dirty="0">
                <a:latin typeface="Calibri (Body)"/>
              </a:rPr>
              <a:t>stride</a:t>
            </a:r>
            <a:r>
              <a:rPr lang="en-US" sz="2400" b="0" i="0" u="none" strike="noStrike" baseline="0" dirty="0">
                <a:latin typeface="Calibri (Body)"/>
              </a:rPr>
              <a:t> 1 is a 4x4 matrix </a:t>
            </a:r>
            <a:r>
              <a:rPr lang="en-US" sz="2400" b="1" i="0" u="none" strike="noStrike" baseline="0" dirty="0">
                <a:latin typeface="Calibri (Body)"/>
              </a:rPr>
              <a:t>CM</a:t>
            </a:r>
            <a:r>
              <a:rPr lang="en-US" sz="2400" b="0" i="0" u="none" strike="noStrike" baseline="0" dirty="0">
                <a:latin typeface="Calibri (Body)"/>
              </a:rPr>
              <a:t> (sometimes called </a:t>
            </a:r>
            <a:r>
              <a:rPr lang="en-US" sz="2400" b="0" i="1" u="none" strike="noStrike" baseline="0" dirty="0">
                <a:latin typeface="Calibri (Body)"/>
              </a:rPr>
              <a:t>feature map</a:t>
            </a:r>
            <a:r>
              <a:rPr lang="en-US" sz="2400" b="0" i="0" u="none" strike="noStrike" baseline="0" dirty="0">
                <a:latin typeface="Calibri (Body)"/>
              </a:rPr>
              <a:t>) computed as follows:</a:t>
            </a: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dirty="0">
              <a:solidFill>
                <a:srgbClr val="222222"/>
              </a:solidFill>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endParaRPr lang="en-US" dirty="0"/>
          </a:p>
        </p:txBody>
      </p:sp>
      <p:graphicFrame>
        <p:nvGraphicFramePr>
          <p:cNvPr id="7" name="Table 7">
            <a:extLst>
              <a:ext uri="{FF2B5EF4-FFF2-40B4-BE49-F238E27FC236}">
                <a16:creationId xmlns:a16="http://schemas.microsoft.com/office/drawing/2014/main" id="{C96143EF-6F06-40B1-982F-0455F602D790}"/>
              </a:ext>
            </a:extLst>
          </p:cNvPr>
          <p:cNvGraphicFramePr>
            <a:graphicFrameLocks noGrp="1"/>
          </p:cNvGraphicFramePr>
          <p:nvPr/>
        </p:nvGraphicFramePr>
        <p:xfrm>
          <a:off x="593619" y="2774499"/>
          <a:ext cx="3351660" cy="2225040"/>
        </p:xfrm>
        <a:graphic>
          <a:graphicData uri="http://schemas.openxmlformats.org/drawingml/2006/table">
            <a:tbl>
              <a:tblPr firstRow="1" bandRow="1">
                <a:tableStyleId>{5940675A-B579-460E-94D1-54222C63F5DA}</a:tableStyleId>
              </a:tblPr>
              <a:tblGrid>
                <a:gridCol w="558610">
                  <a:extLst>
                    <a:ext uri="{9D8B030D-6E8A-4147-A177-3AD203B41FA5}">
                      <a16:colId xmlns:a16="http://schemas.microsoft.com/office/drawing/2014/main" val="3220512773"/>
                    </a:ext>
                  </a:extLst>
                </a:gridCol>
                <a:gridCol w="558610">
                  <a:extLst>
                    <a:ext uri="{9D8B030D-6E8A-4147-A177-3AD203B41FA5}">
                      <a16:colId xmlns:a16="http://schemas.microsoft.com/office/drawing/2014/main" val="2756876980"/>
                    </a:ext>
                  </a:extLst>
                </a:gridCol>
                <a:gridCol w="558610">
                  <a:extLst>
                    <a:ext uri="{9D8B030D-6E8A-4147-A177-3AD203B41FA5}">
                      <a16:colId xmlns:a16="http://schemas.microsoft.com/office/drawing/2014/main" val="649877815"/>
                    </a:ext>
                  </a:extLst>
                </a:gridCol>
                <a:gridCol w="558610">
                  <a:extLst>
                    <a:ext uri="{9D8B030D-6E8A-4147-A177-3AD203B41FA5}">
                      <a16:colId xmlns:a16="http://schemas.microsoft.com/office/drawing/2014/main" val="2359442927"/>
                    </a:ext>
                  </a:extLst>
                </a:gridCol>
                <a:gridCol w="558610">
                  <a:extLst>
                    <a:ext uri="{9D8B030D-6E8A-4147-A177-3AD203B41FA5}">
                      <a16:colId xmlns:a16="http://schemas.microsoft.com/office/drawing/2014/main" val="3387251620"/>
                    </a:ext>
                  </a:extLst>
                </a:gridCol>
                <a:gridCol w="558610">
                  <a:extLst>
                    <a:ext uri="{9D8B030D-6E8A-4147-A177-3AD203B41FA5}">
                      <a16:colId xmlns:a16="http://schemas.microsoft.com/office/drawing/2014/main" val="3850752484"/>
                    </a:ext>
                  </a:extLst>
                </a:gridCol>
              </a:tblGrid>
              <a:tr h="370840">
                <a:tc>
                  <a:txBody>
                    <a:bodyPr/>
                    <a:lstStyle/>
                    <a:p>
                      <a:pPr algn="ctr"/>
                      <a:r>
                        <a:rPr lang="en-US" dirty="0"/>
                        <a:t>3</a:t>
                      </a:r>
                    </a:p>
                  </a:txBody>
                  <a:tcPr/>
                </a:tc>
                <a:tc>
                  <a:txBody>
                    <a:bodyPr/>
                    <a:lstStyle/>
                    <a:p>
                      <a:pPr algn="ctr"/>
                      <a:r>
                        <a:rPr lang="en-US" dirty="0"/>
                        <a:t>0</a:t>
                      </a:r>
                    </a:p>
                  </a:txBody>
                  <a:tcPr/>
                </a:tc>
                <a:tc>
                  <a:txBody>
                    <a:bodyPr/>
                    <a:lstStyle/>
                    <a:p>
                      <a:pPr algn="ctr"/>
                      <a:r>
                        <a:rPr lang="en-US" dirty="0"/>
                        <a:t>1</a:t>
                      </a:r>
                    </a:p>
                  </a:txBody>
                  <a:tcPr/>
                </a:tc>
                <a:tc>
                  <a:txBody>
                    <a:bodyPr/>
                    <a:lstStyle/>
                    <a:p>
                      <a:pPr algn="ctr"/>
                      <a:r>
                        <a:rPr lang="en-US" dirty="0"/>
                        <a:t>2</a:t>
                      </a:r>
                    </a:p>
                  </a:txBody>
                  <a:tcPr/>
                </a:tc>
                <a:tc>
                  <a:txBody>
                    <a:bodyPr/>
                    <a:lstStyle/>
                    <a:p>
                      <a:pPr algn="ctr"/>
                      <a:r>
                        <a:rPr lang="en-US" dirty="0"/>
                        <a:t>4</a:t>
                      </a:r>
                    </a:p>
                  </a:txBody>
                  <a:tcPr/>
                </a:tc>
                <a:tc>
                  <a:txBody>
                    <a:bodyPr/>
                    <a:lstStyle/>
                    <a:p>
                      <a:pPr algn="ctr"/>
                      <a:r>
                        <a:rPr lang="en-US" dirty="0"/>
                        <a:t>7</a:t>
                      </a:r>
                    </a:p>
                  </a:txBody>
                  <a:tcPr/>
                </a:tc>
                <a:extLst>
                  <a:ext uri="{0D108BD9-81ED-4DB2-BD59-A6C34878D82A}">
                    <a16:rowId xmlns:a16="http://schemas.microsoft.com/office/drawing/2014/main" val="2541945899"/>
                  </a:ext>
                </a:extLst>
              </a:tr>
              <a:tr h="370840">
                <a:tc>
                  <a:txBody>
                    <a:bodyPr/>
                    <a:lstStyle/>
                    <a:p>
                      <a:pPr algn="ctr"/>
                      <a:r>
                        <a:rPr lang="en-US" dirty="0"/>
                        <a:t>1</a:t>
                      </a:r>
                    </a:p>
                  </a:txBody>
                  <a:tcPr/>
                </a:tc>
                <a:tc>
                  <a:txBody>
                    <a:bodyPr/>
                    <a:lstStyle/>
                    <a:p>
                      <a:pPr algn="ctr"/>
                      <a:r>
                        <a:rPr lang="en-US" dirty="0"/>
                        <a:t>5</a:t>
                      </a:r>
                    </a:p>
                  </a:txBody>
                  <a:tcPr/>
                </a:tc>
                <a:tc>
                  <a:txBody>
                    <a:bodyPr/>
                    <a:lstStyle/>
                    <a:p>
                      <a:pPr algn="ctr"/>
                      <a:r>
                        <a:rPr lang="en-US" dirty="0"/>
                        <a:t>8</a:t>
                      </a:r>
                    </a:p>
                  </a:txBody>
                  <a:tcPr/>
                </a:tc>
                <a:tc>
                  <a:txBody>
                    <a:bodyPr/>
                    <a:lstStyle/>
                    <a:p>
                      <a:pPr algn="ctr"/>
                      <a:r>
                        <a:rPr lang="en-US" dirty="0"/>
                        <a:t>9</a:t>
                      </a:r>
                    </a:p>
                  </a:txBody>
                  <a:tcPr/>
                </a:tc>
                <a:tc>
                  <a:txBody>
                    <a:bodyPr/>
                    <a:lstStyle/>
                    <a:p>
                      <a:pPr algn="ctr"/>
                      <a:r>
                        <a:rPr lang="en-US" dirty="0"/>
                        <a:t>3</a:t>
                      </a:r>
                    </a:p>
                  </a:txBody>
                  <a:tcPr/>
                </a:tc>
                <a:tc>
                  <a:txBody>
                    <a:bodyPr/>
                    <a:lstStyle/>
                    <a:p>
                      <a:pPr algn="ctr"/>
                      <a:r>
                        <a:rPr lang="en-US" dirty="0"/>
                        <a:t>1</a:t>
                      </a:r>
                    </a:p>
                  </a:txBody>
                  <a:tcPr/>
                </a:tc>
                <a:extLst>
                  <a:ext uri="{0D108BD9-81ED-4DB2-BD59-A6C34878D82A}">
                    <a16:rowId xmlns:a16="http://schemas.microsoft.com/office/drawing/2014/main" val="2908703843"/>
                  </a:ext>
                </a:extLst>
              </a:tr>
              <a:tr h="370840">
                <a:tc>
                  <a:txBody>
                    <a:bodyPr/>
                    <a:lstStyle/>
                    <a:p>
                      <a:pPr algn="ctr"/>
                      <a:r>
                        <a:rPr lang="en-US" dirty="0"/>
                        <a:t>2</a:t>
                      </a:r>
                    </a:p>
                  </a:txBody>
                  <a:tcPr/>
                </a:tc>
                <a:tc>
                  <a:txBody>
                    <a:bodyPr/>
                    <a:lstStyle/>
                    <a:p>
                      <a:pPr algn="ctr"/>
                      <a:r>
                        <a:rPr lang="en-US" dirty="0"/>
                        <a:t>7</a:t>
                      </a:r>
                    </a:p>
                  </a:txBody>
                  <a:tcPr/>
                </a:tc>
                <a:tc>
                  <a:txBody>
                    <a:bodyPr/>
                    <a:lstStyle/>
                    <a:p>
                      <a:pPr algn="ctr"/>
                      <a:r>
                        <a:rPr lang="en-US" dirty="0"/>
                        <a:t>2</a:t>
                      </a:r>
                    </a:p>
                  </a:txBody>
                  <a:tcPr/>
                </a:tc>
                <a:tc>
                  <a:txBody>
                    <a:bodyPr/>
                    <a:lstStyle/>
                    <a:p>
                      <a:pPr algn="ctr"/>
                      <a:r>
                        <a:rPr lang="en-US" dirty="0"/>
                        <a:t>5</a:t>
                      </a:r>
                    </a:p>
                  </a:txBody>
                  <a:tcPr/>
                </a:tc>
                <a:tc>
                  <a:txBody>
                    <a:bodyPr/>
                    <a:lstStyle/>
                    <a:p>
                      <a:pPr algn="ctr"/>
                      <a:r>
                        <a:rPr lang="en-US" dirty="0"/>
                        <a:t>1</a:t>
                      </a:r>
                    </a:p>
                  </a:txBody>
                  <a:tcPr/>
                </a:tc>
                <a:tc>
                  <a:txBody>
                    <a:bodyPr/>
                    <a:lstStyle/>
                    <a:p>
                      <a:pPr algn="ctr"/>
                      <a:r>
                        <a:rPr lang="en-US" dirty="0"/>
                        <a:t>3</a:t>
                      </a:r>
                    </a:p>
                  </a:txBody>
                  <a:tcPr/>
                </a:tc>
                <a:extLst>
                  <a:ext uri="{0D108BD9-81ED-4DB2-BD59-A6C34878D82A}">
                    <a16:rowId xmlns:a16="http://schemas.microsoft.com/office/drawing/2014/main" val="1482172483"/>
                  </a:ext>
                </a:extLst>
              </a:tr>
              <a:tr h="370840">
                <a:tc>
                  <a:txBody>
                    <a:bodyPr/>
                    <a:lstStyle/>
                    <a:p>
                      <a:pPr algn="ctr"/>
                      <a:r>
                        <a:rPr lang="en-US" dirty="0"/>
                        <a:t>0</a:t>
                      </a:r>
                    </a:p>
                  </a:txBody>
                  <a:tcPr/>
                </a:tc>
                <a:tc>
                  <a:txBody>
                    <a:bodyPr/>
                    <a:lstStyle/>
                    <a:p>
                      <a:pPr algn="ctr"/>
                      <a:r>
                        <a:rPr lang="en-US" dirty="0"/>
                        <a:t>1</a:t>
                      </a:r>
                    </a:p>
                  </a:txBody>
                  <a:tcPr/>
                </a:tc>
                <a:tc>
                  <a:txBody>
                    <a:bodyPr/>
                    <a:lstStyle/>
                    <a:p>
                      <a:pPr algn="ctr"/>
                      <a:r>
                        <a:rPr lang="en-US" dirty="0"/>
                        <a:t>3</a:t>
                      </a:r>
                    </a:p>
                  </a:txBody>
                  <a:tcPr/>
                </a:tc>
                <a:tc>
                  <a:txBody>
                    <a:bodyPr/>
                    <a:lstStyle/>
                    <a:p>
                      <a:pPr algn="ctr"/>
                      <a:r>
                        <a:rPr lang="en-US" dirty="0"/>
                        <a:t>1</a:t>
                      </a:r>
                    </a:p>
                  </a:txBody>
                  <a:tcPr/>
                </a:tc>
                <a:tc>
                  <a:txBody>
                    <a:bodyPr/>
                    <a:lstStyle/>
                    <a:p>
                      <a:pPr algn="ctr"/>
                      <a:r>
                        <a:rPr lang="en-US" dirty="0"/>
                        <a:t>7</a:t>
                      </a:r>
                    </a:p>
                  </a:txBody>
                  <a:tcPr/>
                </a:tc>
                <a:tc>
                  <a:txBody>
                    <a:bodyPr/>
                    <a:lstStyle/>
                    <a:p>
                      <a:pPr algn="ctr"/>
                      <a:r>
                        <a:rPr lang="en-US" dirty="0"/>
                        <a:t>8</a:t>
                      </a:r>
                    </a:p>
                  </a:txBody>
                  <a:tcPr/>
                </a:tc>
                <a:extLst>
                  <a:ext uri="{0D108BD9-81ED-4DB2-BD59-A6C34878D82A}">
                    <a16:rowId xmlns:a16="http://schemas.microsoft.com/office/drawing/2014/main" val="2425118578"/>
                  </a:ext>
                </a:extLst>
              </a:tr>
              <a:tr h="370840">
                <a:tc>
                  <a:txBody>
                    <a:bodyPr/>
                    <a:lstStyle/>
                    <a:p>
                      <a:pPr algn="ctr"/>
                      <a:r>
                        <a:rPr lang="en-US" dirty="0"/>
                        <a:t>4</a:t>
                      </a:r>
                    </a:p>
                  </a:txBody>
                  <a:tcPr/>
                </a:tc>
                <a:tc>
                  <a:txBody>
                    <a:bodyPr/>
                    <a:lstStyle/>
                    <a:p>
                      <a:pPr algn="ctr"/>
                      <a:r>
                        <a:rPr lang="en-US" dirty="0"/>
                        <a:t>2</a:t>
                      </a:r>
                    </a:p>
                  </a:txBody>
                  <a:tcPr/>
                </a:tc>
                <a:tc>
                  <a:txBody>
                    <a:bodyPr/>
                    <a:lstStyle/>
                    <a:p>
                      <a:pPr algn="ctr"/>
                      <a:r>
                        <a:rPr lang="en-US" dirty="0"/>
                        <a:t>1</a:t>
                      </a:r>
                    </a:p>
                  </a:txBody>
                  <a:tcPr/>
                </a:tc>
                <a:tc>
                  <a:txBody>
                    <a:bodyPr/>
                    <a:lstStyle/>
                    <a:p>
                      <a:pPr algn="ctr"/>
                      <a:r>
                        <a:rPr lang="en-US" dirty="0"/>
                        <a:t>6</a:t>
                      </a:r>
                    </a:p>
                  </a:txBody>
                  <a:tcPr/>
                </a:tc>
                <a:tc>
                  <a:txBody>
                    <a:bodyPr/>
                    <a:lstStyle/>
                    <a:p>
                      <a:pPr algn="ctr"/>
                      <a:r>
                        <a:rPr lang="en-US" dirty="0"/>
                        <a:t>2</a:t>
                      </a:r>
                    </a:p>
                  </a:txBody>
                  <a:tcPr/>
                </a:tc>
                <a:tc>
                  <a:txBody>
                    <a:bodyPr/>
                    <a:lstStyle/>
                    <a:p>
                      <a:pPr algn="ctr"/>
                      <a:r>
                        <a:rPr lang="en-US" dirty="0"/>
                        <a:t>8</a:t>
                      </a:r>
                    </a:p>
                  </a:txBody>
                  <a:tcPr/>
                </a:tc>
                <a:extLst>
                  <a:ext uri="{0D108BD9-81ED-4DB2-BD59-A6C34878D82A}">
                    <a16:rowId xmlns:a16="http://schemas.microsoft.com/office/drawing/2014/main" val="2995466844"/>
                  </a:ext>
                </a:extLst>
              </a:tr>
              <a:tr h="370840">
                <a:tc>
                  <a:txBody>
                    <a:bodyPr/>
                    <a:lstStyle/>
                    <a:p>
                      <a:pPr algn="ctr"/>
                      <a:r>
                        <a:rPr lang="en-US" dirty="0"/>
                        <a:t>2</a:t>
                      </a:r>
                    </a:p>
                  </a:txBody>
                  <a:tcPr/>
                </a:tc>
                <a:tc>
                  <a:txBody>
                    <a:bodyPr/>
                    <a:lstStyle/>
                    <a:p>
                      <a:pPr algn="ctr"/>
                      <a:r>
                        <a:rPr lang="en-US" dirty="0"/>
                        <a:t>4</a:t>
                      </a:r>
                    </a:p>
                  </a:txBody>
                  <a:tcPr/>
                </a:tc>
                <a:tc>
                  <a:txBody>
                    <a:bodyPr/>
                    <a:lstStyle/>
                    <a:p>
                      <a:pPr algn="ctr"/>
                      <a:r>
                        <a:rPr lang="en-US" dirty="0"/>
                        <a:t>5</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9</a:t>
                      </a:r>
                    </a:p>
                  </a:txBody>
                  <a:tcPr/>
                </a:tc>
                <a:extLst>
                  <a:ext uri="{0D108BD9-81ED-4DB2-BD59-A6C34878D82A}">
                    <a16:rowId xmlns:a16="http://schemas.microsoft.com/office/drawing/2014/main" val="3919871379"/>
                  </a:ext>
                </a:extLst>
              </a:tr>
            </a:tbl>
          </a:graphicData>
        </a:graphic>
      </p:graphicFrame>
      <p:sp>
        <p:nvSpPr>
          <p:cNvPr id="8" name="TextBox 7">
            <a:extLst>
              <a:ext uri="{FF2B5EF4-FFF2-40B4-BE49-F238E27FC236}">
                <a16:creationId xmlns:a16="http://schemas.microsoft.com/office/drawing/2014/main" id="{84C2D5BB-D4FE-4659-9192-B8374EE3C1FF}"/>
              </a:ext>
            </a:extLst>
          </p:cNvPr>
          <p:cNvSpPr txBox="1"/>
          <p:nvPr/>
        </p:nvSpPr>
        <p:spPr>
          <a:xfrm>
            <a:off x="4458916" y="3471521"/>
            <a:ext cx="647272" cy="830997"/>
          </a:xfrm>
          <a:prstGeom prst="rect">
            <a:avLst/>
          </a:prstGeom>
          <a:noFill/>
        </p:spPr>
        <p:txBody>
          <a:bodyPr wrap="square" rtlCol="0">
            <a:spAutoFit/>
          </a:bodyPr>
          <a:lstStyle/>
          <a:p>
            <a:pPr algn="ctr"/>
            <a:r>
              <a:rPr lang="en-US" sz="4800" dirty="0"/>
              <a:t>*</a:t>
            </a:r>
          </a:p>
        </p:txBody>
      </p:sp>
      <p:graphicFrame>
        <p:nvGraphicFramePr>
          <p:cNvPr id="11" name="Table 11">
            <a:extLst>
              <a:ext uri="{FF2B5EF4-FFF2-40B4-BE49-F238E27FC236}">
                <a16:creationId xmlns:a16="http://schemas.microsoft.com/office/drawing/2014/main" id="{4F17A1F7-5250-4AD4-B0D5-2CA5D32B02BD}"/>
              </a:ext>
            </a:extLst>
          </p:cNvPr>
          <p:cNvGraphicFramePr>
            <a:graphicFrameLocks noGrp="1"/>
          </p:cNvGraphicFramePr>
          <p:nvPr/>
        </p:nvGraphicFramePr>
        <p:xfrm>
          <a:off x="5619825" y="3330759"/>
          <a:ext cx="1684947" cy="1112520"/>
        </p:xfrm>
        <a:graphic>
          <a:graphicData uri="http://schemas.openxmlformats.org/drawingml/2006/table">
            <a:tbl>
              <a:tblPr firstRow="1" bandRow="1">
                <a:tableStyleId>{5940675A-B579-460E-94D1-54222C63F5DA}</a:tableStyleId>
              </a:tblPr>
              <a:tblGrid>
                <a:gridCol w="561649">
                  <a:extLst>
                    <a:ext uri="{9D8B030D-6E8A-4147-A177-3AD203B41FA5}">
                      <a16:colId xmlns:a16="http://schemas.microsoft.com/office/drawing/2014/main" val="460938455"/>
                    </a:ext>
                  </a:extLst>
                </a:gridCol>
                <a:gridCol w="561649">
                  <a:extLst>
                    <a:ext uri="{9D8B030D-6E8A-4147-A177-3AD203B41FA5}">
                      <a16:colId xmlns:a16="http://schemas.microsoft.com/office/drawing/2014/main" val="1740501291"/>
                    </a:ext>
                  </a:extLst>
                </a:gridCol>
                <a:gridCol w="561649">
                  <a:extLst>
                    <a:ext uri="{9D8B030D-6E8A-4147-A177-3AD203B41FA5}">
                      <a16:colId xmlns:a16="http://schemas.microsoft.com/office/drawing/2014/main" val="395325658"/>
                    </a:ext>
                  </a:extLst>
                </a:gridCol>
              </a:tblGrid>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264379134"/>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3925585704"/>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4063142993"/>
                  </a:ext>
                </a:extLst>
              </a:tr>
            </a:tbl>
          </a:graphicData>
        </a:graphic>
      </p:graphicFrame>
      <p:sp>
        <p:nvSpPr>
          <p:cNvPr id="12" name="TextBox 11">
            <a:extLst>
              <a:ext uri="{FF2B5EF4-FFF2-40B4-BE49-F238E27FC236}">
                <a16:creationId xmlns:a16="http://schemas.microsoft.com/office/drawing/2014/main" id="{2971E976-27E3-4553-B662-D6A0CF0B047C}"/>
              </a:ext>
            </a:extLst>
          </p:cNvPr>
          <p:cNvSpPr txBox="1"/>
          <p:nvPr/>
        </p:nvSpPr>
        <p:spPr>
          <a:xfrm>
            <a:off x="7818409" y="3325974"/>
            <a:ext cx="647272" cy="830997"/>
          </a:xfrm>
          <a:prstGeom prst="rect">
            <a:avLst/>
          </a:prstGeom>
          <a:noFill/>
        </p:spPr>
        <p:txBody>
          <a:bodyPr wrap="square" rtlCol="0">
            <a:spAutoFit/>
          </a:bodyPr>
          <a:lstStyle/>
          <a:p>
            <a:pPr algn="ctr"/>
            <a:r>
              <a:rPr lang="en-US" sz="4800" dirty="0"/>
              <a:t>=</a:t>
            </a:r>
          </a:p>
        </p:txBody>
      </p:sp>
      <p:graphicFrame>
        <p:nvGraphicFramePr>
          <p:cNvPr id="14" name="Table 14">
            <a:extLst>
              <a:ext uri="{FF2B5EF4-FFF2-40B4-BE49-F238E27FC236}">
                <a16:creationId xmlns:a16="http://schemas.microsoft.com/office/drawing/2014/main" id="{775F188D-BA75-4119-A0CC-803C93F6E92C}"/>
              </a:ext>
            </a:extLst>
          </p:cNvPr>
          <p:cNvGraphicFramePr>
            <a:graphicFrameLocks noGrp="1"/>
          </p:cNvGraphicFramePr>
          <p:nvPr/>
        </p:nvGraphicFramePr>
        <p:xfrm>
          <a:off x="8979318" y="3042445"/>
          <a:ext cx="2224704" cy="1483360"/>
        </p:xfrm>
        <a:graphic>
          <a:graphicData uri="http://schemas.openxmlformats.org/drawingml/2006/table">
            <a:tbl>
              <a:tblPr firstRow="1" bandRow="1">
                <a:tableStyleId>{5940675A-B579-460E-94D1-54222C63F5DA}</a:tableStyleId>
              </a:tblPr>
              <a:tblGrid>
                <a:gridCol w="556176">
                  <a:extLst>
                    <a:ext uri="{9D8B030D-6E8A-4147-A177-3AD203B41FA5}">
                      <a16:colId xmlns:a16="http://schemas.microsoft.com/office/drawing/2014/main" val="1320810228"/>
                    </a:ext>
                  </a:extLst>
                </a:gridCol>
                <a:gridCol w="556176">
                  <a:extLst>
                    <a:ext uri="{9D8B030D-6E8A-4147-A177-3AD203B41FA5}">
                      <a16:colId xmlns:a16="http://schemas.microsoft.com/office/drawing/2014/main" val="2320887313"/>
                    </a:ext>
                  </a:extLst>
                </a:gridCol>
                <a:gridCol w="556176">
                  <a:extLst>
                    <a:ext uri="{9D8B030D-6E8A-4147-A177-3AD203B41FA5}">
                      <a16:colId xmlns:a16="http://schemas.microsoft.com/office/drawing/2014/main" val="1334379665"/>
                    </a:ext>
                  </a:extLst>
                </a:gridCol>
                <a:gridCol w="556176">
                  <a:extLst>
                    <a:ext uri="{9D8B030D-6E8A-4147-A177-3AD203B41FA5}">
                      <a16:colId xmlns:a16="http://schemas.microsoft.com/office/drawing/2014/main" val="1857187748"/>
                    </a:ext>
                  </a:extLst>
                </a:gridCol>
              </a:tblGrid>
              <a:tr h="370840">
                <a:tc>
                  <a:txBody>
                    <a:bodyPr/>
                    <a:lstStyle/>
                    <a:p>
                      <a:pPr algn="ctr"/>
                      <a:r>
                        <a:rPr lang="en-US" dirty="0">
                          <a:solidFill>
                            <a:srgbClr val="FF0000"/>
                          </a:solidFill>
                        </a:rPr>
                        <a:t>-5</a:t>
                      </a:r>
                    </a:p>
                  </a:txBody>
                  <a:tcPr/>
                </a:tc>
                <a:tc>
                  <a:txBody>
                    <a:bodyPr/>
                    <a:lstStyle/>
                    <a:p>
                      <a:pPr algn="ctr"/>
                      <a:r>
                        <a:rPr lang="en-US" dirty="0">
                          <a:solidFill>
                            <a:srgbClr val="FF0000"/>
                          </a:solidFill>
                        </a:rPr>
                        <a:t>-4</a:t>
                      </a:r>
                    </a:p>
                  </a:txBody>
                  <a:tcPr/>
                </a:tc>
                <a:tc>
                  <a:txBody>
                    <a:bodyPr/>
                    <a:lstStyle/>
                    <a:p>
                      <a:pPr algn="ctr"/>
                      <a:r>
                        <a:rPr lang="en-US" dirty="0">
                          <a:solidFill>
                            <a:srgbClr val="FF0000"/>
                          </a:solidFill>
                        </a:rPr>
                        <a:t>0</a:t>
                      </a:r>
                    </a:p>
                  </a:txBody>
                  <a:tcPr/>
                </a:tc>
                <a:tc>
                  <a:txBody>
                    <a:bodyPr/>
                    <a:lstStyle/>
                    <a:p>
                      <a:pPr algn="ctr"/>
                      <a:r>
                        <a:rPr lang="en-US" dirty="0">
                          <a:solidFill>
                            <a:srgbClr val="FF0000"/>
                          </a:solidFill>
                        </a:rPr>
                        <a:t>8</a:t>
                      </a:r>
                    </a:p>
                  </a:txBody>
                  <a:tcPr/>
                </a:tc>
                <a:extLst>
                  <a:ext uri="{0D108BD9-81ED-4DB2-BD59-A6C34878D82A}">
                    <a16:rowId xmlns:a16="http://schemas.microsoft.com/office/drawing/2014/main" val="3322698299"/>
                  </a:ext>
                </a:extLst>
              </a:tr>
              <a:tr h="370840">
                <a:tc>
                  <a:txBody>
                    <a:bodyPr/>
                    <a:lstStyle/>
                    <a:p>
                      <a:pPr algn="ctr"/>
                      <a:r>
                        <a:rPr lang="en-US" dirty="0">
                          <a:solidFill>
                            <a:srgbClr val="FF0000"/>
                          </a:solidFill>
                        </a:rPr>
                        <a:t>-10</a:t>
                      </a:r>
                    </a:p>
                  </a:txBody>
                  <a:tcPr/>
                </a:tc>
                <a:tc>
                  <a:txBody>
                    <a:bodyPr/>
                    <a:lstStyle/>
                    <a:p>
                      <a:pPr algn="ctr"/>
                      <a:r>
                        <a:rPr lang="en-US" dirty="0">
                          <a:solidFill>
                            <a:srgbClr val="FF0000"/>
                          </a:solidFill>
                        </a:rPr>
                        <a:t>-2</a:t>
                      </a:r>
                    </a:p>
                  </a:txBody>
                  <a:tcPr/>
                </a:tc>
                <a:tc>
                  <a:txBody>
                    <a:bodyPr/>
                    <a:lstStyle/>
                    <a:p>
                      <a:pPr algn="ctr"/>
                      <a:endParaRPr lang="en-US" dirty="0">
                        <a:solidFill>
                          <a:srgbClr val="FF0000"/>
                        </a:solidFill>
                      </a:endParaRPr>
                    </a:p>
                  </a:txBody>
                  <a:tcPr/>
                </a:tc>
                <a:tc>
                  <a:txBody>
                    <a:bodyPr/>
                    <a:lstStyle/>
                    <a:p>
                      <a:pPr algn="ctr"/>
                      <a:endParaRPr lang="en-US" dirty="0">
                        <a:solidFill>
                          <a:srgbClr val="FF0000"/>
                        </a:solidFill>
                      </a:endParaRPr>
                    </a:p>
                  </a:txBody>
                  <a:tcPr/>
                </a:tc>
                <a:extLst>
                  <a:ext uri="{0D108BD9-81ED-4DB2-BD59-A6C34878D82A}">
                    <a16:rowId xmlns:a16="http://schemas.microsoft.com/office/drawing/2014/main" val="1385152394"/>
                  </a:ext>
                </a:extLst>
              </a:tr>
              <a:tr h="370840">
                <a:tc>
                  <a:txBody>
                    <a:bodyPr/>
                    <a:lstStyle/>
                    <a:p>
                      <a:pPr algn="ctr"/>
                      <a:endParaRPr lang="en-US" dirty="0">
                        <a:solidFill>
                          <a:srgbClr val="FF0000"/>
                        </a:solidFill>
                      </a:endParaRPr>
                    </a:p>
                  </a:txBody>
                  <a:tcPr/>
                </a:tc>
                <a:tc>
                  <a:txBody>
                    <a:bodyPr/>
                    <a:lstStyle/>
                    <a:p>
                      <a:pPr algn="ctr"/>
                      <a:endParaRPr lang="en-US" dirty="0">
                        <a:solidFill>
                          <a:srgbClr val="FF0000"/>
                        </a:solidFill>
                      </a:endParaRPr>
                    </a:p>
                  </a:txBody>
                  <a:tcPr/>
                </a:tc>
                <a:tc>
                  <a:txBody>
                    <a:bodyPr/>
                    <a:lstStyle/>
                    <a:p>
                      <a:pPr algn="ctr"/>
                      <a:endParaRPr lang="en-US" dirty="0">
                        <a:solidFill>
                          <a:srgbClr val="FF0000"/>
                        </a:solidFill>
                      </a:endParaRPr>
                    </a:p>
                  </a:txBody>
                  <a:tcPr/>
                </a:tc>
                <a:tc>
                  <a:txBody>
                    <a:bodyPr/>
                    <a:lstStyle/>
                    <a:p>
                      <a:pPr algn="ctr"/>
                      <a:endParaRPr lang="en-US" dirty="0">
                        <a:solidFill>
                          <a:srgbClr val="FF0000"/>
                        </a:solidFill>
                      </a:endParaRPr>
                    </a:p>
                  </a:txBody>
                  <a:tcPr/>
                </a:tc>
                <a:extLst>
                  <a:ext uri="{0D108BD9-81ED-4DB2-BD59-A6C34878D82A}">
                    <a16:rowId xmlns:a16="http://schemas.microsoft.com/office/drawing/2014/main" val="4181385061"/>
                  </a:ext>
                </a:extLst>
              </a:tr>
              <a:tr h="370840">
                <a:tc>
                  <a:txBody>
                    <a:bodyPr/>
                    <a:lstStyle/>
                    <a:p>
                      <a:pPr algn="ctr"/>
                      <a:endParaRPr lang="en-US" dirty="0">
                        <a:solidFill>
                          <a:srgbClr val="FF0000"/>
                        </a:solidFill>
                      </a:endParaRPr>
                    </a:p>
                  </a:txBody>
                  <a:tcPr/>
                </a:tc>
                <a:tc>
                  <a:txBody>
                    <a:bodyPr/>
                    <a:lstStyle/>
                    <a:p>
                      <a:pPr algn="ctr"/>
                      <a:endParaRPr lang="en-US" dirty="0">
                        <a:solidFill>
                          <a:srgbClr val="FF0000"/>
                        </a:solidFill>
                      </a:endParaRPr>
                    </a:p>
                  </a:txBody>
                  <a:tcPr/>
                </a:tc>
                <a:tc>
                  <a:txBody>
                    <a:bodyPr/>
                    <a:lstStyle/>
                    <a:p>
                      <a:pPr algn="ctr"/>
                      <a:endParaRPr lang="en-US" dirty="0">
                        <a:solidFill>
                          <a:srgbClr val="FF0000"/>
                        </a:solidFill>
                      </a:endParaRPr>
                    </a:p>
                  </a:txBody>
                  <a:tcPr/>
                </a:tc>
                <a:tc>
                  <a:txBody>
                    <a:bodyPr/>
                    <a:lstStyle/>
                    <a:p>
                      <a:pPr algn="ctr"/>
                      <a:endParaRPr lang="en-US" dirty="0">
                        <a:solidFill>
                          <a:srgbClr val="FF0000"/>
                        </a:solidFill>
                      </a:endParaRPr>
                    </a:p>
                  </a:txBody>
                  <a:tcPr/>
                </a:tc>
                <a:extLst>
                  <a:ext uri="{0D108BD9-81ED-4DB2-BD59-A6C34878D82A}">
                    <a16:rowId xmlns:a16="http://schemas.microsoft.com/office/drawing/2014/main" val="2769920853"/>
                  </a:ext>
                </a:extLst>
              </a:tr>
            </a:tbl>
          </a:graphicData>
        </a:graphic>
      </p:graphicFrame>
      <p:sp>
        <p:nvSpPr>
          <p:cNvPr id="4" name="Rectangle 3">
            <a:extLst>
              <a:ext uri="{FF2B5EF4-FFF2-40B4-BE49-F238E27FC236}">
                <a16:creationId xmlns:a16="http://schemas.microsoft.com/office/drawing/2014/main" id="{33EC1915-53C1-4333-B9E1-61C30E2D9789}"/>
              </a:ext>
            </a:extLst>
          </p:cNvPr>
          <p:cNvSpPr/>
          <p:nvPr/>
        </p:nvSpPr>
        <p:spPr>
          <a:xfrm>
            <a:off x="1157261" y="3131780"/>
            <a:ext cx="1672407" cy="1121861"/>
          </a:xfrm>
          <a:prstGeom prst="rect">
            <a:avLst/>
          </a:prstGeom>
          <a:solidFill>
            <a:srgbClr val="FF0000">
              <a:alpha val="35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Connector: Elbow 5">
            <a:extLst>
              <a:ext uri="{FF2B5EF4-FFF2-40B4-BE49-F238E27FC236}">
                <a16:creationId xmlns:a16="http://schemas.microsoft.com/office/drawing/2014/main" id="{99A1BCBB-DCAC-4BF5-853F-CBBAEF30F806}"/>
              </a:ext>
            </a:extLst>
          </p:cNvPr>
          <p:cNvCxnSpPr>
            <a:cxnSpLocks/>
            <a:stCxn id="11" idx="1"/>
            <a:endCxn id="4" idx="0"/>
          </p:cNvCxnSpPr>
          <p:nvPr/>
        </p:nvCxnSpPr>
        <p:spPr>
          <a:xfrm rot="10800000">
            <a:off x="1993465" y="3131781"/>
            <a:ext cx="3626360" cy="755239"/>
          </a:xfrm>
          <a:prstGeom prst="bentConnector4">
            <a:avLst>
              <a:gd name="adj1" fmla="val 15521"/>
              <a:gd name="adj2" fmla="val 175162"/>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BC7667A-7DB3-4542-BA7B-255DF533CAA4}"/>
              </a:ext>
            </a:extLst>
          </p:cNvPr>
          <p:cNvSpPr txBox="1"/>
          <p:nvPr/>
        </p:nvSpPr>
        <p:spPr>
          <a:xfrm>
            <a:off x="1600200" y="5448300"/>
            <a:ext cx="9585695" cy="523220"/>
          </a:xfrm>
          <a:prstGeom prst="rect">
            <a:avLst/>
          </a:prstGeom>
          <a:solidFill>
            <a:schemeClr val="bg1"/>
          </a:solidFill>
        </p:spPr>
        <p:txBody>
          <a:bodyPr wrap="square" rtlCol="0">
            <a:spAutoFit/>
          </a:bodyPr>
          <a:lstStyle/>
          <a:p>
            <a:pPr algn="ctr"/>
            <a:r>
              <a:rPr lang="en-US" sz="2800" dirty="0">
                <a:solidFill>
                  <a:srgbClr val="FF0000"/>
                </a:solidFill>
              </a:rPr>
              <a:t>5*1 + 7*1 + 1*1 + 8*0 + 2*0 + 3*0 + 9*(-1) + 5*(-1) + 1*(-1)</a:t>
            </a:r>
          </a:p>
        </p:txBody>
      </p:sp>
      <p:sp>
        <p:nvSpPr>
          <p:cNvPr id="9" name="TextBox 8">
            <a:extLst>
              <a:ext uri="{FF2B5EF4-FFF2-40B4-BE49-F238E27FC236}">
                <a16:creationId xmlns:a16="http://schemas.microsoft.com/office/drawing/2014/main" id="{D38582CD-FE3E-47A0-90C2-70BB2F09DC68}"/>
              </a:ext>
            </a:extLst>
          </p:cNvPr>
          <p:cNvSpPr txBox="1"/>
          <p:nvPr/>
        </p:nvSpPr>
        <p:spPr>
          <a:xfrm>
            <a:off x="2003458" y="5013790"/>
            <a:ext cx="575353" cy="369332"/>
          </a:xfrm>
          <a:prstGeom prst="rect">
            <a:avLst/>
          </a:prstGeom>
          <a:noFill/>
        </p:spPr>
        <p:txBody>
          <a:bodyPr wrap="square" rtlCol="0">
            <a:spAutoFit/>
          </a:bodyPr>
          <a:lstStyle/>
          <a:p>
            <a:pPr algn="ctr"/>
            <a:r>
              <a:rPr lang="en-US" b="1" dirty="0"/>
              <a:t>M</a:t>
            </a:r>
          </a:p>
        </p:txBody>
      </p:sp>
      <p:sp>
        <p:nvSpPr>
          <p:cNvPr id="10" name="TextBox 9">
            <a:extLst>
              <a:ext uri="{FF2B5EF4-FFF2-40B4-BE49-F238E27FC236}">
                <a16:creationId xmlns:a16="http://schemas.microsoft.com/office/drawing/2014/main" id="{9B21F650-2C23-4DE1-8F28-4CFBF2ABDAA0}"/>
              </a:ext>
            </a:extLst>
          </p:cNvPr>
          <p:cNvSpPr txBox="1"/>
          <p:nvPr/>
        </p:nvSpPr>
        <p:spPr>
          <a:xfrm>
            <a:off x="6183338" y="4447001"/>
            <a:ext cx="575353" cy="369332"/>
          </a:xfrm>
          <a:prstGeom prst="rect">
            <a:avLst/>
          </a:prstGeom>
          <a:noFill/>
        </p:spPr>
        <p:txBody>
          <a:bodyPr wrap="square" rtlCol="0">
            <a:spAutoFit/>
          </a:bodyPr>
          <a:lstStyle/>
          <a:p>
            <a:pPr algn="ctr"/>
            <a:r>
              <a:rPr lang="en-US" b="1" dirty="0"/>
              <a:t>F</a:t>
            </a:r>
          </a:p>
        </p:txBody>
      </p:sp>
      <p:sp>
        <p:nvSpPr>
          <p:cNvPr id="19" name="TextBox 18">
            <a:extLst>
              <a:ext uri="{FF2B5EF4-FFF2-40B4-BE49-F238E27FC236}">
                <a16:creationId xmlns:a16="http://schemas.microsoft.com/office/drawing/2014/main" id="{B5FB762A-8655-484D-9F4B-F00173F181A2}"/>
              </a:ext>
            </a:extLst>
          </p:cNvPr>
          <p:cNvSpPr txBox="1"/>
          <p:nvPr/>
        </p:nvSpPr>
        <p:spPr>
          <a:xfrm>
            <a:off x="9798130" y="4527483"/>
            <a:ext cx="575353" cy="369332"/>
          </a:xfrm>
          <a:prstGeom prst="rect">
            <a:avLst/>
          </a:prstGeom>
          <a:noFill/>
        </p:spPr>
        <p:txBody>
          <a:bodyPr wrap="square" rtlCol="0">
            <a:spAutoFit/>
          </a:bodyPr>
          <a:lstStyle/>
          <a:p>
            <a:pPr algn="ctr"/>
            <a:r>
              <a:rPr lang="en-US" b="1" dirty="0"/>
              <a:t>CM</a:t>
            </a:r>
          </a:p>
        </p:txBody>
      </p:sp>
    </p:spTree>
    <p:extLst>
      <p:ext uri="{BB962C8B-B14F-4D97-AF65-F5344CB8AC3E}">
        <p14:creationId xmlns:p14="http://schemas.microsoft.com/office/powerpoint/2010/main" val="110055735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lstStyle/>
          <a:p>
            <a:r>
              <a:rPr lang="en-US" dirty="0"/>
              <a:t>The Convolution operation</a:t>
            </a:r>
            <a:r>
              <a:rPr lang="en-US" baseline="30000" dirty="0"/>
              <a:t>1</a:t>
            </a:r>
          </a:p>
        </p:txBody>
      </p:sp>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437272" y="1568774"/>
            <a:ext cx="10761324" cy="4503256"/>
          </a:xfrm>
        </p:spPr>
        <p:txBody>
          <a:bodyPr>
            <a:normAutofit/>
          </a:bodyPr>
          <a:lstStyle/>
          <a:p>
            <a:pPr marL="0" indent="0" algn="ctr">
              <a:buNone/>
            </a:pPr>
            <a:r>
              <a:rPr lang="en-US" sz="2400" b="0" i="0" u="none" strike="noStrike" baseline="0" dirty="0">
                <a:latin typeface="Calibri (Body)"/>
              </a:rPr>
              <a:t>Assume a 6x6 matrix </a:t>
            </a:r>
            <a:r>
              <a:rPr lang="en-US" sz="2400" b="1" i="0" u="none" strike="noStrike" baseline="0" dirty="0">
                <a:latin typeface="Calibri (Body)"/>
              </a:rPr>
              <a:t>M </a:t>
            </a:r>
            <a:r>
              <a:rPr lang="en-US" sz="2400" b="0" i="0" u="none" strike="noStrike" baseline="0" dirty="0">
                <a:latin typeface="Calibri (Body)"/>
              </a:rPr>
              <a:t>as input. The 2D convolution of </a:t>
            </a:r>
            <a:r>
              <a:rPr lang="en-US" sz="2400" b="1" i="0" u="none" strike="noStrike" baseline="0" dirty="0">
                <a:latin typeface="Calibri (Body)"/>
              </a:rPr>
              <a:t>M</a:t>
            </a:r>
            <a:r>
              <a:rPr lang="en-US" sz="2400" b="0" i="0" u="none" strike="noStrike" baseline="0" dirty="0">
                <a:latin typeface="Calibri (Body)"/>
              </a:rPr>
              <a:t> with </a:t>
            </a:r>
            <a:r>
              <a:rPr lang="en-US" sz="2400" b="0" i="1" u="none" strike="noStrike" baseline="0" dirty="0">
                <a:latin typeface="Calibri (Body)"/>
              </a:rPr>
              <a:t>filter (or kernel)</a:t>
            </a:r>
            <a:r>
              <a:rPr lang="en-US" sz="2400" b="0" i="0" u="none" strike="noStrike" baseline="0" dirty="0">
                <a:latin typeface="Calibri (Body)"/>
              </a:rPr>
              <a:t> </a:t>
            </a:r>
            <a:r>
              <a:rPr lang="en-US" sz="2400" b="1" i="0" u="none" strike="noStrike" baseline="0" dirty="0">
                <a:latin typeface="Calibri (Body)"/>
              </a:rPr>
              <a:t>F</a:t>
            </a:r>
            <a:r>
              <a:rPr lang="en-US" sz="2400" b="0" i="0" u="none" strike="noStrike" baseline="0" dirty="0">
                <a:latin typeface="Calibri (Body)"/>
              </a:rPr>
              <a:t> and </a:t>
            </a:r>
            <a:r>
              <a:rPr lang="en-US" sz="2400" b="0" i="1" u="none" strike="noStrike" baseline="0" dirty="0">
                <a:latin typeface="Calibri (Body)"/>
              </a:rPr>
              <a:t>stride</a:t>
            </a:r>
            <a:r>
              <a:rPr lang="en-US" sz="2400" b="0" i="0" u="none" strike="noStrike" baseline="0" dirty="0">
                <a:latin typeface="Calibri (Body)"/>
              </a:rPr>
              <a:t> 1 is a 4x4 matrix </a:t>
            </a:r>
            <a:r>
              <a:rPr lang="en-US" sz="2400" b="1" i="0" u="none" strike="noStrike" baseline="0" dirty="0">
                <a:latin typeface="Calibri (Body)"/>
              </a:rPr>
              <a:t>CM</a:t>
            </a:r>
            <a:r>
              <a:rPr lang="en-US" sz="2400" b="0" i="0" u="none" strike="noStrike" baseline="0" dirty="0">
                <a:latin typeface="Calibri (Body)"/>
              </a:rPr>
              <a:t> (sometimes called </a:t>
            </a:r>
            <a:r>
              <a:rPr lang="en-US" sz="2400" b="0" i="1" u="none" strike="noStrike" baseline="0" dirty="0">
                <a:latin typeface="Calibri (Body)"/>
              </a:rPr>
              <a:t>feature map</a:t>
            </a:r>
            <a:r>
              <a:rPr lang="en-US" sz="2400" b="0" i="0" u="none" strike="noStrike" baseline="0" dirty="0">
                <a:latin typeface="Calibri (Body)"/>
              </a:rPr>
              <a:t>) computed as follows:</a:t>
            </a: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dirty="0">
              <a:solidFill>
                <a:srgbClr val="222222"/>
              </a:solidFill>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endParaRPr lang="en-US" dirty="0"/>
          </a:p>
        </p:txBody>
      </p:sp>
      <p:graphicFrame>
        <p:nvGraphicFramePr>
          <p:cNvPr id="7" name="Table 7">
            <a:extLst>
              <a:ext uri="{FF2B5EF4-FFF2-40B4-BE49-F238E27FC236}">
                <a16:creationId xmlns:a16="http://schemas.microsoft.com/office/drawing/2014/main" id="{C96143EF-6F06-40B1-982F-0455F602D790}"/>
              </a:ext>
            </a:extLst>
          </p:cNvPr>
          <p:cNvGraphicFramePr>
            <a:graphicFrameLocks noGrp="1"/>
          </p:cNvGraphicFramePr>
          <p:nvPr/>
        </p:nvGraphicFramePr>
        <p:xfrm>
          <a:off x="593619" y="2774499"/>
          <a:ext cx="3351660" cy="2225040"/>
        </p:xfrm>
        <a:graphic>
          <a:graphicData uri="http://schemas.openxmlformats.org/drawingml/2006/table">
            <a:tbl>
              <a:tblPr firstRow="1" bandRow="1">
                <a:tableStyleId>{5940675A-B579-460E-94D1-54222C63F5DA}</a:tableStyleId>
              </a:tblPr>
              <a:tblGrid>
                <a:gridCol w="558610">
                  <a:extLst>
                    <a:ext uri="{9D8B030D-6E8A-4147-A177-3AD203B41FA5}">
                      <a16:colId xmlns:a16="http://schemas.microsoft.com/office/drawing/2014/main" val="3220512773"/>
                    </a:ext>
                  </a:extLst>
                </a:gridCol>
                <a:gridCol w="558610">
                  <a:extLst>
                    <a:ext uri="{9D8B030D-6E8A-4147-A177-3AD203B41FA5}">
                      <a16:colId xmlns:a16="http://schemas.microsoft.com/office/drawing/2014/main" val="2756876980"/>
                    </a:ext>
                  </a:extLst>
                </a:gridCol>
                <a:gridCol w="558610">
                  <a:extLst>
                    <a:ext uri="{9D8B030D-6E8A-4147-A177-3AD203B41FA5}">
                      <a16:colId xmlns:a16="http://schemas.microsoft.com/office/drawing/2014/main" val="649877815"/>
                    </a:ext>
                  </a:extLst>
                </a:gridCol>
                <a:gridCol w="558610">
                  <a:extLst>
                    <a:ext uri="{9D8B030D-6E8A-4147-A177-3AD203B41FA5}">
                      <a16:colId xmlns:a16="http://schemas.microsoft.com/office/drawing/2014/main" val="2359442927"/>
                    </a:ext>
                  </a:extLst>
                </a:gridCol>
                <a:gridCol w="558610">
                  <a:extLst>
                    <a:ext uri="{9D8B030D-6E8A-4147-A177-3AD203B41FA5}">
                      <a16:colId xmlns:a16="http://schemas.microsoft.com/office/drawing/2014/main" val="3387251620"/>
                    </a:ext>
                  </a:extLst>
                </a:gridCol>
                <a:gridCol w="558610">
                  <a:extLst>
                    <a:ext uri="{9D8B030D-6E8A-4147-A177-3AD203B41FA5}">
                      <a16:colId xmlns:a16="http://schemas.microsoft.com/office/drawing/2014/main" val="3850752484"/>
                    </a:ext>
                  </a:extLst>
                </a:gridCol>
              </a:tblGrid>
              <a:tr h="370840">
                <a:tc>
                  <a:txBody>
                    <a:bodyPr/>
                    <a:lstStyle/>
                    <a:p>
                      <a:pPr algn="ctr"/>
                      <a:r>
                        <a:rPr lang="en-US" dirty="0"/>
                        <a:t>3</a:t>
                      </a:r>
                    </a:p>
                  </a:txBody>
                  <a:tcPr/>
                </a:tc>
                <a:tc>
                  <a:txBody>
                    <a:bodyPr/>
                    <a:lstStyle/>
                    <a:p>
                      <a:pPr algn="ctr"/>
                      <a:r>
                        <a:rPr lang="en-US" dirty="0"/>
                        <a:t>0</a:t>
                      </a:r>
                    </a:p>
                  </a:txBody>
                  <a:tcPr/>
                </a:tc>
                <a:tc>
                  <a:txBody>
                    <a:bodyPr/>
                    <a:lstStyle/>
                    <a:p>
                      <a:pPr algn="ctr"/>
                      <a:r>
                        <a:rPr lang="en-US" dirty="0"/>
                        <a:t>1</a:t>
                      </a:r>
                    </a:p>
                  </a:txBody>
                  <a:tcPr/>
                </a:tc>
                <a:tc>
                  <a:txBody>
                    <a:bodyPr/>
                    <a:lstStyle/>
                    <a:p>
                      <a:pPr algn="ctr"/>
                      <a:r>
                        <a:rPr lang="en-US" dirty="0"/>
                        <a:t>2</a:t>
                      </a:r>
                    </a:p>
                  </a:txBody>
                  <a:tcPr/>
                </a:tc>
                <a:tc>
                  <a:txBody>
                    <a:bodyPr/>
                    <a:lstStyle/>
                    <a:p>
                      <a:pPr algn="ctr"/>
                      <a:r>
                        <a:rPr lang="en-US" dirty="0"/>
                        <a:t>4</a:t>
                      </a:r>
                    </a:p>
                  </a:txBody>
                  <a:tcPr/>
                </a:tc>
                <a:tc>
                  <a:txBody>
                    <a:bodyPr/>
                    <a:lstStyle/>
                    <a:p>
                      <a:pPr algn="ctr"/>
                      <a:r>
                        <a:rPr lang="en-US" dirty="0"/>
                        <a:t>7</a:t>
                      </a:r>
                    </a:p>
                  </a:txBody>
                  <a:tcPr/>
                </a:tc>
                <a:extLst>
                  <a:ext uri="{0D108BD9-81ED-4DB2-BD59-A6C34878D82A}">
                    <a16:rowId xmlns:a16="http://schemas.microsoft.com/office/drawing/2014/main" val="2541945899"/>
                  </a:ext>
                </a:extLst>
              </a:tr>
              <a:tr h="370840">
                <a:tc>
                  <a:txBody>
                    <a:bodyPr/>
                    <a:lstStyle/>
                    <a:p>
                      <a:pPr algn="ctr"/>
                      <a:r>
                        <a:rPr lang="en-US" dirty="0"/>
                        <a:t>1</a:t>
                      </a:r>
                    </a:p>
                  </a:txBody>
                  <a:tcPr/>
                </a:tc>
                <a:tc>
                  <a:txBody>
                    <a:bodyPr/>
                    <a:lstStyle/>
                    <a:p>
                      <a:pPr algn="ctr"/>
                      <a:r>
                        <a:rPr lang="en-US" dirty="0"/>
                        <a:t>5</a:t>
                      </a:r>
                    </a:p>
                  </a:txBody>
                  <a:tcPr/>
                </a:tc>
                <a:tc>
                  <a:txBody>
                    <a:bodyPr/>
                    <a:lstStyle/>
                    <a:p>
                      <a:pPr algn="ctr"/>
                      <a:r>
                        <a:rPr lang="en-US" dirty="0"/>
                        <a:t>8</a:t>
                      </a:r>
                    </a:p>
                  </a:txBody>
                  <a:tcPr/>
                </a:tc>
                <a:tc>
                  <a:txBody>
                    <a:bodyPr/>
                    <a:lstStyle/>
                    <a:p>
                      <a:pPr algn="ctr"/>
                      <a:r>
                        <a:rPr lang="en-US" dirty="0"/>
                        <a:t>9</a:t>
                      </a:r>
                    </a:p>
                  </a:txBody>
                  <a:tcPr/>
                </a:tc>
                <a:tc>
                  <a:txBody>
                    <a:bodyPr/>
                    <a:lstStyle/>
                    <a:p>
                      <a:pPr algn="ctr"/>
                      <a:r>
                        <a:rPr lang="en-US" dirty="0"/>
                        <a:t>3</a:t>
                      </a:r>
                    </a:p>
                  </a:txBody>
                  <a:tcPr/>
                </a:tc>
                <a:tc>
                  <a:txBody>
                    <a:bodyPr/>
                    <a:lstStyle/>
                    <a:p>
                      <a:pPr algn="ctr"/>
                      <a:r>
                        <a:rPr lang="en-US" dirty="0"/>
                        <a:t>1</a:t>
                      </a:r>
                    </a:p>
                  </a:txBody>
                  <a:tcPr/>
                </a:tc>
                <a:extLst>
                  <a:ext uri="{0D108BD9-81ED-4DB2-BD59-A6C34878D82A}">
                    <a16:rowId xmlns:a16="http://schemas.microsoft.com/office/drawing/2014/main" val="2908703843"/>
                  </a:ext>
                </a:extLst>
              </a:tr>
              <a:tr h="370840">
                <a:tc>
                  <a:txBody>
                    <a:bodyPr/>
                    <a:lstStyle/>
                    <a:p>
                      <a:pPr algn="ctr"/>
                      <a:r>
                        <a:rPr lang="en-US" dirty="0"/>
                        <a:t>2</a:t>
                      </a:r>
                    </a:p>
                  </a:txBody>
                  <a:tcPr/>
                </a:tc>
                <a:tc>
                  <a:txBody>
                    <a:bodyPr/>
                    <a:lstStyle/>
                    <a:p>
                      <a:pPr algn="ctr"/>
                      <a:r>
                        <a:rPr lang="en-US" dirty="0"/>
                        <a:t>7</a:t>
                      </a:r>
                    </a:p>
                  </a:txBody>
                  <a:tcPr/>
                </a:tc>
                <a:tc>
                  <a:txBody>
                    <a:bodyPr/>
                    <a:lstStyle/>
                    <a:p>
                      <a:pPr algn="ctr"/>
                      <a:r>
                        <a:rPr lang="en-US" dirty="0"/>
                        <a:t>2</a:t>
                      </a:r>
                    </a:p>
                  </a:txBody>
                  <a:tcPr/>
                </a:tc>
                <a:tc>
                  <a:txBody>
                    <a:bodyPr/>
                    <a:lstStyle/>
                    <a:p>
                      <a:pPr algn="ctr"/>
                      <a:r>
                        <a:rPr lang="en-US" dirty="0"/>
                        <a:t>5</a:t>
                      </a:r>
                    </a:p>
                  </a:txBody>
                  <a:tcPr/>
                </a:tc>
                <a:tc>
                  <a:txBody>
                    <a:bodyPr/>
                    <a:lstStyle/>
                    <a:p>
                      <a:pPr algn="ctr"/>
                      <a:r>
                        <a:rPr lang="en-US" dirty="0"/>
                        <a:t>1</a:t>
                      </a:r>
                    </a:p>
                  </a:txBody>
                  <a:tcPr/>
                </a:tc>
                <a:tc>
                  <a:txBody>
                    <a:bodyPr/>
                    <a:lstStyle/>
                    <a:p>
                      <a:pPr algn="ctr"/>
                      <a:r>
                        <a:rPr lang="en-US" dirty="0"/>
                        <a:t>3</a:t>
                      </a:r>
                    </a:p>
                  </a:txBody>
                  <a:tcPr/>
                </a:tc>
                <a:extLst>
                  <a:ext uri="{0D108BD9-81ED-4DB2-BD59-A6C34878D82A}">
                    <a16:rowId xmlns:a16="http://schemas.microsoft.com/office/drawing/2014/main" val="1482172483"/>
                  </a:ext>
                </a:extLst>
              </a:tr>
              <a:tr h="370840">
                <a:tc>
                  <a:txBody>
                    <a:bodyPr/>
                    <a:lstStyle/>
                    <a:p>
                      <a:pPr algn="ctr"/>
                      <a:r>
                        <a:rPr lang="en-US" dirty="0"/>
                        <a:t>0</a:t>
                      </a:r>
                    </a:p>
                  </a:txBody>
                  <a:tcPr/>
                </a:tc>
                <a:tc>
                  <a:txBody>
                    <a:bodyPr/>
                    <a:lstStyle/>
                    <a:p>
                      <a:pPr algn="ctr"/>
                      <a:r>
                        <a:rPr lang="en-US" dirty="0"/>
                        <a:t>1</a:t>
                      </a:r>
                    </a:p>
                  </a:txBody>
                  <a:tcPr/>
                </a:tc>
                <a:tc>
                  <a:txBody>
                    <a:bodyPr/>
                    <a:lstStyle/>
                    <a:p>
                      <a:pPr algn="ctr"/>
                      <a:r>
                        <a:rPr lang="en-US" dirty="0"/>
                        <a:t>3</a:t>
                      </a:r>
                    </a:p>
                  </a:txBody>
                  <a:tcPr/>
                </a:tc>
                <a:tc>
                  <a:txBody>
                    <a:bodyPr/>
                    <a:lstStyle/>
                    <a:p>
                      <a:pPr algn="ctr"/>
                      <a:r>
                        <a:rPr lang="en-US" dirty="0"/>
                        <a:t>1</a:t>
                      </a:r>
                    </a:p>
                  </a:txBody>
                  <a:tcPr/>
                </a:tc>
                <a:tc>
                  <a:txBody>
                    <a:bodyPr/>
                    <a:lstStyle/>
                    <a:p>
                      <a:pPr algn="ctr"/>
                      <a:r>
                        <a:rPr lang="en-US" dirty="0"/>
                        <a:t>7</a:t>
                      </a:r>
                    </a:p>
                  </a:txBody>
                  <a:tcPr/>
                </a:tc>
                <a:tc>
                  <a:txBody>
                    <a:bodyPr/>
                    <a:lstStyle/>
                    <a:p>
                      <a:pPr algn="ctr"/>
                      <a:r>
                        <a:rPr lang="en-US" dirty="0"/>
                        <a:t>8</a:t>
                      </a:r>
                    </a:p>
                  </a:txBody>
                  <a:tcPr/>
                </a:tc>
                <a:extLst>
                  <a:ext uri="{0D108BD9-81ED-4DB2-BD59-A6C34878D82A}">
                    <a16:rowId xmlns:a16="http://schemas.microsoft.com/office/drawing/2014/main" val="2425118578"/>
                  </a:ext>
                </a:extLst>
              </a:tr>
              <a:tr h="370840">
                <a:tc>
                  <a:txBody>
                    <a:bodyPr/>
                    <a:lstStyle/>
                    <a:p>
                      <a:pPr algn="ctr"/>
                      <a:r>
                        <a:rPr lang="en-US" dirty="0"/>
                        <a:t>4</a:t>
                      </a:r>
                    </a:p>
                  </a:txBody>
                  <a:tcPr/>
                </a:tc>
                <a:tc>
                  <a:txBody>
                    <a:bodyPr/>
                    <a:lstStyle/>
                    <a:p>
                      <a:pPr algn="ctr"/>
                      <a:r>
                        <a:rPr lang="en-US" dirty="0"/>
                        <a:t>2</a:t>
                      </a:r>
                    </a:p>
                  </a:txBody>
                  <a:tcPr/>
                </a:tc>
                <a:tc>
                  <a:txBody>
                    <a:bodyPr/>
                    <a:lstStyle/>
                    <a:p>
                      <a:pPr algn="ctr"/>
                      <a:r>
                        <a:rPr lang="en-US" dirty="0"/>
                        <a:t>1</a:t>
                      </a:r>
                    </a:p>
                  </a:txBody>
                  <a:tcPr/>
                </a:tc>
                <a:tc>
                  <a:txBody>
                    <a:bodyPr/>
                    <a:lstStyle/>
                    <a:p>
                      <a:pPr algn="ctr"/>
                      <a:r>
                        <a:rPr lang="en-US" dirty="0"/>
                        <a:t>6</a:t>
                      </a:r>
                    </a:p>
                  </a:txBody>
                  <a:tcPr/>
                </a:tc>
                <a:tc>
                  <a:txBody>
                    <a:bodyPr/>
                    <a:lstStyle/>
                    <a:p>
                      <a:pPr algn="ctr"/>
                      <a:r>
                        <a:rPr lang="en-US" dirty="0"/>
                        <a:t>2</a:t>
                      </a:r>
                    </a:p>
                  </a:txBody>
                  <a:tcPr/>
                </a:tc>
                <a:tc>
                  <a:txBody>
                    <a:bodyPr/>
                    <a:lstStyle/>
                    <a:p>
                      <a:pPr algn="ctr"/>
                      <a:r>
                        <a:rPr lang="en-US" dirty="0"/>
                        <a:t>8</a:t>
                      </a:r>
                    </a:p>
                  </a:txBody>
                  <a:tcPr/>
                </a:tc>
                <a:extLst>
                  <a:ext uri="{0D108BD9-81ED-4DB2-BD59-A6C34878D82A}">
                    <a16:rowId xmlns:a16="http://schemas.microsoft.com/office/drawing/2014/main" val="2995466844"/>
                  </a:ext>
                </a:extLst>
              </a:tr>
              <a:tr h="370840">
                <a:tc>
                  <a:txBody>
                    <a:bodyPr/>
                    <a:lstStyle/>
                    <a:p>
                      <a:pPr algn="ctr"/>
                      <a:r>
                        <a:rPr lang="en-US" dirty="0"/>
                        <a:t>2</a:t>
                      </a:r>
                    </a:p>
                  </a:txBody>
                  <a:tcPr/>
                </a:tc>
                <a:tc>
                  <a:txBody>
                    <a:bodyPr/>
                    <a:lstStyle/>
                    <a:p>
                      <a:pPr algn="ctr"/>
                      <a:r>
                        <a:rPr lang="en-US" dirty="0"/>
                        <a:t>4</a:t>
                      </a:r>
                    </a:p>
                  </a:txBody>
                  <a:tcPr/>
                </a:tc>
                <a:tc>
                  <a:txBody>
                    <a:bodyPr/>
                    <a:lstStyle/>
                    <a:p>
                      <a:pPr algn="ctr"/>
                      <a:r>
                        <a:rPr lang="en-US" dirty="0"/>
                        <a:t>5</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9</a:t>
                      </a:r>
                    </a:p>
                  </a:txBody>
                  <a:tcPr/>
                </a:tc>
                <a:extLst>
                  <a:ext uri="{0D108BD9-81ED-4DB2-BD59-A6C34878D82A}">
                    <a16:rowId xmlns:a16="http://schemas.microsoft.com/office/drawing/2014/main" val="3919871379"/>
                  </a:ext>
                </a:extLst>
              </a:tr>
            </a:tbl>
          </a:graphicData>
        </a:graphic>
      </p:graphicFrame>
      <p:sp>
        <p:nvSpPr>
          <p:cNvPr id="8" name="TextBox 7">
            <a:extLst>
              <a:ext uri="{FF2B5EF4-FFF2-40B4-BE49-F238E27FC236}">
                <a16:creationId xmlns:a16="http://schemas.microsoft.com/office/drawing/2014/main" id="{84C2D5BB-D4FE-4659-9192-B8374EE3C1FF}"/>
              </a:ext>
            </a:extLst>
          </p:cNvPr>
          <p:cNvSpPr txBox="1"/>
          <p:nvPr/>
        </p:nvSpPr>
        <p:spPr>
          <a:xfrm>
            <a:off x="4458916" y="3471521"/>
            <a:ext cx="647272" cy="830997"/>
          </a:xfrm>
          <a:prstGeom prst="rect">
            <a:avLst/>
          </a:prstGeom>
          <a:noFill/>
        </p:spPr>
        <p:txBody>
          <a:bodyPr wrap="square" rtlCol="0">
            <a:spAutoFit/>
          </a:bodyPr>
          <a:lstStyle/>
          <a:p>
            <a:pPr algn="ctr"/>
            <a:r>
              <a:rPr lang="en-US" sz="4800" dirty="0"/>
              <a:t>*</a:t>
            </a:r>
          </a:p>
        </p:txBody>
      </p:sp>
      <p:graphicFrame>
        <p:nvGraphicFramePr>
          <p:cNvPr id="11" name="Table 11">
            <a:extLst>
              <a:ext uri="{FF2B5EF4-FFF2-40B4-BE49-F238E27FC236}">
                <a16:creationId xmlns:a16="http://schemas.microsoft.com/office/drawing/2014/main" id="{4F17A1F7-5250-4AD4-B0D5-2CA5D32B02BD}"/>
              </a:ext>
            </a:extLst>
          </p:cNvPr>
          <p:cNvGraphicFramePr>
            <a:graphicFrameLocks noGrp="1"/>
          </p:cNvGraphicFramePr>
          <p:nvPr/>
        </p:nvGraphicFramePr>
        <p:xfrm>
          <a:off x="5619825" y="3330759"/>
          <a:ext cx="1684947" cy="1112520"/>
        </p:xfrm>
        <a:graphic>
          <a:graphicData uri="http://schemas.openxmlformats.org/drawingml/2006/table">
            <a:tbl>
              <a:tblPr firstRow="1" bandRow="1">
                <a:tableStyleId>{5940675A-B579-460E-94D1-54222C63F5DA}</a:tableStyleId>
              </a:tblPr>
              <a:tblGrid>
                <a:gridCol w="561649">
                  <a:extLst>
                    <a:ext uri="{9D8B030D-6E8A-4147-A177-3AD203B41FA5}">
                      <a16:colId xmlns:a16="http://schemas.microsoft.com/office/drawing/2014/main" val="460938455"/>
                    </a:ext>
                  </a:extLst>
                </a:gridCol>
                <a:gridCol w="561649">
                  <a:extLst>
                    <a:ext uri="{9D8B030D-6E8A-4147-A177-3AD203B41FA5}">
                      <a16:colId xmlns:a16="http://schemas.microsoft.com/office/drawing/2014/main" val="1740501291"/>
                    </a:ext>
                  </a:extLst>
                </a:gridCol>
                <a:gridCol w="561649">
                  <a:extLst>
                    <a:ext uri="{9D8B030D-6E8A-4147-A177-3AD203B41FA5}">
                      <a16:colId xmlns:a16="http://schemas.microsoft.com/office/drawing/2014/main" val="395325658"/>
                    </a:ext>
                  </a:extLst>
                </a:gridCol>
              </a:tblGrid>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264379134"/>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3925585704"/>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4063142993"/>
                  </a:ext>
                </a:extLst>
              </a:tr>
            </a:tbl>
          </a:graphicData>
        </a:graphic>
      </p:graphicFrame>
      <p:sp>
        <p:nvSpPr>
          <p:cNvPr id="12" name="TextBox 11">
            <a:extLst>
              <a:ext uri="{FF2B5EF4-FFF2-40B4-BE49-F238E27FC236}">
                <a16:creationId xmlns:a16="http://schemas.microsoft.com/office/drawing/2014/main" id="{2971E976-27E3-4553-B662-D6A0CF0B047C}"/>
              </a:ext>
            </a:extLst>
          </p:cNvPr>
          <p:cNvSpPr txBox="1"/>
          <p:nvPr/>
        </p:nvSpPr>
        <p:spPr>
          <a:xfrm>
            <a:off x="7818409" y="3325974"/>
            <a:ext cx="647272" cy="830997"/>
          </a:xfrm>
          <a:prstGeom prst="rect">
            <a:avLst/>
          </a:prstGeom>
          <a:noFill/>
        </p:spPr>
        <p:txBody>
          <a:bodyPr wrap="square" rtlCol="0">
            <a:spAutoFit/>
          </a:bodyPr>
          <a:lstStyle/>
          <a:p>
            <a:pPr algn="ctr"/>
            <a:r>
              <a:rPr lang="en-US" sz="4800" dirty="0"/>
              <a:t>=</a:t>
            </a:r>
          </a:p>
        </p:txBody>
      </p:sp>
      <p:graphicFrame>
        <p:nvGraphicFramePr>
          <p:cNvPr id="14" name="Table 14">
            <a:extLst>
              <a:ext uri="{FF2B5EF4-FFF2-40B4-BE49-F238E27FC236}">
                <a16:creationId xmlns:a16="http://schemas.microsoft.com/office/drawing/2014/main" id="{775F188D-BA75-4119-A0CC-803C93F6E92C}"/>
              </a:ext>
            </a:extLst>
          </p:cNvPr>
          <p:cNvGraphicFramePr>
            <a:graphicFrameLocks noGrp="1"/>
          </p:cNvGraphicFramePr>
          <p:nvPr/>
        </p:nvGraphicFramePr>
        <p:xfrm>
          <a:off x="8979318" y="3042445"/>
          <a:ext cx="2224704" cy="1483360"/>
        </p:xfrm>
        <a:graphic>
          <a:graphicData uri="http://schemas.openxmlformats.org/drawingml/2006/table">
            <a:tbl>
              <a:tblPr firstRow="1" bandRow="1">
                <a:tableStyleId>{5940675A-B579-460E-94D1-54222C63F5DA}</a:tableStyleId>
              </a:tblPr>
              <a:tblGrid>
                <a:gridCol w="556176">
                  <a:extLst>
                    <a:ext uri="{9D8B030D-6E8A-4147-A177-3AD203B41FA5}">
                      <a16:colId xmlns:a16="http://schemas.microsoft.com/office/drawing/2014/main" val="1320810228"/>
                    </a:ext>
                  </a:extLst>
                </a:gridCol>
                <a:gridCol w="556176">
                  <a:extLst>
                    <a:ext uri="{9D8B030D-6E8A-4147-A177-3AD203B41FA5}">
                      <a16:colId xmlns:a16="http://schemas.microsoft.com/office/drawing/2014/main" val="2320887313"/>
                    </a:ext>
                  </a:extLst>
                </a:gridCol>
                <a:gridCol w="556176">
                  <a:extLst>
                    <a:ext uri="{9D8B030D-6E8A-4147-A177-3AD203B41FA5}">
                      <a16:colId xmlns:a16="http://schemas.microsoft.com/office/drawing/2014/main" val="1334379665"/>
                    </a:ext>
                  </a:extLst>
                </a:gridCol>
                <a:gridCol w="556176">
                  <a:extLst>
                    <a:ext uri="{9D8B030D-6E8A-4147-A177-3AD203B41FA5}">
                      <a16:colId xmlns:a16="http://schemas.microsoft.com/office/drawing/2014/main" val="1857187748"/>
                    </a:ext>
                  </a:extLst>
                </a:gridCol>
              </a:tblGrid>
              <a:tr h="370840">
                <a:tc>
                  <a:txBody>
                    <a:bodyPr/>
                    <a:lstStyle/>
                    <a:p>
                      <a:pPr algn="ctr"/>
                      <a:r>
                        <a:rPr lang="en-US" dirty="0">
                          <a:solidFill>
                            <a:srgbClr val="FF0000"/>
                          </a:solidFill>
                        </a:rPr>
                        <a:t>-5</a:t>
                      </a:r>
                    </a:p>
                  </a:txBody>
                  <a:tcPr/>
                </a:tc>
                <a:tc>
                  <a:txBody>
                    <a:bodyPr/>
                    <a:lstStyle/>
                    <a:p>
                      <a:pPr algn="ctr"/>
                      <a:r>
                        <a:rPr lang="en-US" dirty="0">
                          <a:solidFill>
                            <a:srgbClr val="FF0000"/>
                          </a:solidFill>
                        </a:rPr>
                        <a:t>-4</a:t>
                      </a:r>
                    </a:p>
                  </a:txBody>
                  <a:tcPr/>
                </a:tc>
                <a:tc>
                  <a:txBody>
                    <a:bodyPr/>
                    <a:lstStyle/>
                    <a:p>
                      <a:pPr algn="ctr"/>
                      <a:r>
                        <a:rPr lang="en-US" dirty="0">
                          <a:solidFill>
                            <a:srgbClr val="FF0000"/>
                          </a:solidFill>
                        </a:rPr>
                        <a:t>0</a:t>
                      </a:r>
                    </a:p>
                  </a:txBody>
                  <a:tcPr/>
                </a:tc>
                <a:tc>
                  <a:txBody>
                    <a:bodyPr/>
                    <a:lstStyle/>
                    <a:p>
                      <a:pPr algn="ctr"/>
                      <a:r>
                        <a:rPr lang="en-US" dirty="0">
                          <a:solidFill>
                            <a:srgbClr val="FF0000"/>
                          </a:solidFill>
                        </a:rPr>
                        <a:t>8</a:t>
                      </a:r>
                    </a:p>
                  </a:txBody>
                  <a:tcPr/>
                </a:tc>
                <a:extLst>
                  <a:ext uri="{0D108BD9-81ED-4DB2-BD59-A6C34878D82A}">
                    <a16:rowId xmlns:a16="http://schemas.microsoft.com/office/drawing/2014/main" val="3322698299"/>
                  </a:ext>
                </a:extLst>
              </a:tr>
              <a:tr h="370840">
                <a:tc>
                  <a:txBody>
                    <a:bodyPr/>
                    <a:lstStyle/>
                    <a:p>
                      <a:pPr algn="ctr"/>
                      <a:r>
                        <a:rPr lang="en-US" dirty="0">
                          <a:solidFill>
                            <a:srgbClr val="FF0000"/>
                          </a:solidFill>
                        </a:rPr>
                        <a:t>-10</a:t>
                      </a:r>
                    </a:p>
                  </a:txBody>
                  <a:tcPr/>
                </a:tc>
                <a:tc>
                  <a:txBody>
                    <a:bodyPr/>
                    <a:lstStyle/>
                    <a:p>
                      <a:pPr algn="ctr"/>
                      <a:r>
                        <a:rPr lang="en-US" dirty="0">
                          <a:solidFill>
                            <a:srgbClr val="FF0000"/>
                          </a:solidFill>
                        </a:rPr>
                        <a:t>-2</a:t>
                      </a:r>
                    </a:p>
                  </a:txBody>
                  <a:tcPr/>
                </a:tc>
                <a:tc>
                  <a:txBody>
                    <a:bodyPr/>
                    <a:lstStyle/>
                    <a:p>
                      <a:pPr algn="ctr"/>
                      <a:r>
                        <a:rPr lang="en-US" dirty="0">
                          <a:solidFill>
                            <a:srgbClr val="FF0000"/>
                          </a:solidFill>
                        </a:rPr>
                        <a:t>2</a:t>
                      </a:r>
                    </a:p>
                  </a:txBody>
                  <a:tcPr/>
                </a:tc>
                <a:tc>
                  <a:txBody>
                    <a:bodyPr/>
                    <a:lstStyle/>
                    <a:p>
                      <a:pPr algn="ctr"/>
                      <a:r>
                        <a:rPr lang="en-US" dirty="0">
                          <a:solidFill>
                            <a:srgbClr val="FF0000"/>
                          </a:solidFill>
                        </a:rPr>
                        <a:t>3</a:t>
                      </a:r>
                    </a:p>
                  </a:txBody>
                  <a:tcPr/>
                </a:tc>
                <a:extLst>
                  <a:ext uri="{0D108BD9-81ED-4DB2-BD59-A6C34878D82A}">
                    <a16:rowId xmlns:a16="http://schemas.microsoft.com/office/drawing/2014/main" val="1385152394"/>
                  </a:ext>
                </a:extLst>
              </a:tr>
              <a:tr h="370840">
                <a:tc>
                  <a:txBody>
                    <a:bodyPr/>
                    <a:lstStyle/>
                    <a:p>
                      <a:pPr algn="ctr"/>
                      <a:r>
                        <a:rPr lang="en-US" dirty="0">
                          <a:solidFill>
                            <a:srgbClr val="FF0000"/>
                          </a:solidFill>
                        </a:rPr>
                        <a:t>0</a:t>
                      </a:r>
                    </a:p>
                  </a:txBody>
                  <a:tcPr/>
                </a:tc>
                <a:tc>
                  <a:txBody>
                    <a:bodyPr/>
                    <a:lstStyle/>
                    <a:p>
                      <a:pPr algn="ctr"/>
                      <a:r>
                        <a:rPr lang="en-US" dirty="0">
                          <a:solidFill>
                            <a:srgbClr val="FF0000"/>
                          </a:solidFill>
                        </a:rPr>
                        <a:t>-2</a:t>
                      </a:r>
                    </a:p>
                  </a:txBody>
                  <a:tcPr/>
                </a:tc>
                <a:tc>
                  <a:txBody>
                    <a:bodyPr/>
                    <a:lstStyle/>
                    <a:p>
                      <a:pPr algn="ctr"/>
                      <a:r>
                        <a:rPr lang="en-US" dirty="0">
                          <a:solidFill>
                            <a:srgbClr val="FF0000"/>
                          </a:solidFill>
                        </a:rPr>
                        <a:t>-4</a:t>
                      </a:r>
                    </a:p>
                  </a:txBody>
                  <a:tcPr/>
                </a:tc>
                <a:tc>
                  <a:txBody>
                    <a:bodyPr/>
                    <a:lstStyle/>
                    <a:p>
                      <a:pPr algn="ctr"/>
                      <a:r>
                        <a:rPr lang="en-US" dirty="0">
                          <a:solidFill>
                            <a:srgbClr val="FF0000"/>
                          </a:solidFill>
                        </a:rPr>
                        <a:t>-7</a:t>
                      </a:r>
                    </a:p>
                  </a:txBody>
                  <a:tcPr/>
                </a:tc>
                <a:extLst>
                  <a:ext uri="{0D108BD9-81ED-4DB2-BD59-A6C34878D82A}">
                    <a16:rowId xmlns:a16="http://schemas.microsoft.com/office/drawing/2014/main" val="4181385061"/>
                  </a:ext>
                </a:extLst>
              </a:tr>
              <a:tr h="370840">
                <a:tc>
                  <a:txBody>
                    <a:bodyPr/>
                    <a:lstStyle/>
                    <a:p>
                      <a:pPr algn="ctr"/>
                      <a:r>
                        <a:rPr lang="en-US" dirty="0">
                          <a:solidFill>
                            <a:srgbClr val="FF0000"/>
                          </a:solidFill>
                        </a:rPr>
                        <a:t>-3</a:t>
                      </a:r>
                    </a:p>
                  </a:txBody>
                  <a:tcPr/>
                </a:tc>
                <a:tc>
                  <a:txBody>
                    <a:bodyPr/>
                    <a:lstStyle/>
                    <a:p>
                      <a:pPr algn="ctr"/>
                      <a:r>
                        <a:rPr lang="en-US" dirty="0">
                          <a:solidFill>
                            <a:srgbClr val="FF0000"/>
                          </a:solidFill>
                        </a:rPr>
                        <a:t>-2</a:t>
                      </a:r>
                    </a:p>
                  </a:txBody>
                  <a:tcPr/>
                </a:tc>
                <a:tc>
                  <a:txBody>
                    <a:bodyPr/>
                    <a:lstStyle/>
                    <a:p>
                      <a:pPr algn="ctr"/>
                      <a:r>
                        <a:rPr lang="en-US" dirty="0">
                          <a:solidFill>
                            <a:srgbClr val="FF0000"/>
                          </a:solidFill>
                        </a:rPr>
                        <a:t>-3</a:t>
                      </a:r>
                    </a:p>
                  </a:txBody>
                  <a:tcPr/>
                </a:tc>
                <a:tc>
                  <a:txBody>
                    <a:bodyPr/>
                    <a:lstStyle/>
                    <a:p>
                      <a:pPr algn="ctr"/>
                      <a:r>
                        <a:rPr lang="en-US" dirty="0">
                          <a:solidFill>
                            <a:srgbClr val="FF0000"/>
                          </a:solidFill>
                        </a:rPr>
                        <a:t>-16</a:t>
                      </a:r>
                    </a:p>
                  </a:txBody>
                  <a:tcPr/>
                </a:tc>
                <a:extLst>
                  <a:ext uri="{0D108BD9-81ED-4DB2-BD59-A6C34878D82A}">
                    <a16:rowId xmlns:a16="http://schemas.microsoft.com/office/drawing/2014/main" val="2769920853"/>
                  </a:ext>
                </a:extLst>
              </a:tr>
            </a:tbl>
          </a:graphicData>
        </a:graphic>
      </p:graphicFrame>
      <p:sp>
        <p:nvSpPr>
          <p:cNvPr id="4" name="Rectangle 3">
            <a:extLst>
              <a:ext uri="{FF2B5EF4-FFF2-40B4-BE49-F238E27FC236}">
                <a16:creationId xmlns:a16="http://schemas.microsoft.com/office/drawing/2014/main" id="{33EC1915-53C1-4333-B9E1-61C30E2D9789}"/>
              </a:ext>
            </a:extLst>
          </p:cNvPr>
          <p:cNvSpPr/>
          <p:nvPr/>
        </p:nvSpPr>
        <p:spPr>
          <a:xfrm>
            <a:off x="2266867" y="3881789"/>
            <a:ext cx="1672407" cy="1121861"/>
          </a:xfrm>
          <a:prstGeom prst="rect">
            <a:avLst/>
          </a:prstGeom>
          <a:solidFill>
            <a:srgbClr val="FF0000">
              <a:alpha val="35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Connector: Elbow 5">
            <a:extLst>
              <a:ext uri="{FF2B5EF4-FFF2-40B4-BE49-F238E27FC236}">
                <a16:creationId xmlns:a16="http://schemas.microsoft.com/office/drawing/2014/main" id="{99A1BCBB-DCAC-4BF5-853F-CBBAEF30F806}"/>
              </a:ext>
            </a:extLst>
          </p:cNvPr>
          <p:cNvCxnSpPr>
            <a:cxnSpLocks/>
            <a:stCxn id="11" idx="1"/>
            <a:endCxn id="4" idx="0"/>
          </p:cNvCxnSpPr>
          <p:nvPr/>
        </p:nvCxnSpPr>
        <p:spPr>
          <a:xfrm rot="10800000">
            <a:off x="3103071" y="3881789"/>
            <a:ext cx="2516754" cy="5230"/>
          </a:xfrm>
          <a:prstGeom prst="bentConnector4">
            <a:avLst>
              <a:gd name="adj1" fmla="val 23589"/>
              <a:gd name="adj2" fmla="val 2745520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BC7667A-7DB3-4542-BA7B-255DF533CAA4}"/>
              </a:ext>
            </a:extLst>
          </p:cNvPr>
          <p:cNvSpPr txBox="1"/>
          <p:nvPr/>
        </p:nvSpPr>
        <p:spPr>
          <a:xfrm>
            <a:off x="1600200" y="5448300"/>
            <a:ext cx="9585695" cy="523220"/>
          </a:xfrm>
          <a:prstGeom prst="rect">
            <a:avLst/>
          </a:prstGeom>
          <a:solidFill>
            <a:schemeClr val="bg1"/>
          </a:solidFill>
        </p:spPr>
        <p:txBody>
          <a:bodyPr wrap="square" rtlCol="0">
            <a:spAutoFit/>
          </a:bodyPr>
          <a:lstStyle/>
          <a:p>
            <a:pPr algn="ctr"/>
            <a:r>
              <a:rPr lang="en-US" sz="2800" dirty="0">
                <a:solidFill>
                  <a:srgbClr val="FF0000"/>
                </a:solidFill>
              </a:rPr>
              <a:t>1*1 + 6*1 + 2*1 + 7*0 + 2*0 + 3*0 + 8*(-1) + 8*(-1) + 9*(-1)</a:t>
            </a:r>
          </a:p>
        </p:txBody>
      </p:sp>
      <p:sp>
        <p:nvSpPr>
          <p:cNvPr id="9" name="TextBox 8">
            <a:extLst>
              <a:ext uri="{FF2B5EF4-FFF2-40B4-BE49-F238E27FC236}">
                <a16:creationId xmlns:a16="http://schemas.microsoft.com/office/drawing/2014/main" id="{E38BE314-8F74-422F-8FF1-2DF862CDCE2B}"/>
              </a:ext>
            </a:extLst>
          </p:cNvPr>
          <p:cNvSpPr txBox="1"/>
          <p:nvPr/>
        </p:nvSpPr>
        <p:spPr>
          <a:xfrm>
            <a:off x="2003458" y="5013790"/>
            <a:ext cx="575353" cy="369332"/>
          </a:xfrm>
          <a:prstGeom prst="rect">
            <a:avLst/>
          </a:prstGeom>
          <a:noFill/>
        </p:spPr>
        <p:txBody>
          <a:bodyPr wrap="square" rtlCol="0">
            <a:spAutoFit/>
          </a:bodyPr>
          <a:lstStyle/>
          <a:p>
            <a:pPr algn="ctr"/>
            <a:r>
              <a:rPr lang="en-US" b="1" dirty="0"/>
              <a:t>M</a:t>
            </a:r>
          </a:p>
        </p:txBody>
      </p:sp>
      <p:sp>
        <p:nvSpPr>
          <p:cNvPr id="10" name="TextBox 9">
            <a:extLst>
              <a:ext uri="{FF2B5EF4-FFF2-40B4-BE49-F238E27FC236}">
                <a16:creationId xmlns:a16="http://schemas.microsoft.com/office/drawing/2014/main" id="{B339A56F-748F-4C38-B3C8-455F48C339E8}"/>
              </a:ext>
            </a:extLst>
          </p:cNvPr>
          <p:cNvSpPr txBox="1"/>
          <p:nvPr/>
        </p:nvSpPr>
        <p:spPr>
          <a:xfrm>
            <a:off x="6183338" y="4447001"/>
            <a:ext cx="575353" cy="369332"/>
          </a:xfrm>
          <a:prstGeom prst="rect">
            <a:avLst/>
          </a:prstGeom>
          <a:noFill/>
        </p:spPr>
        <p:txBody>
          <a:bodyPr wrap="square" rtlCol="0">
            <a:spAutoFit/>
          </a:bodyPr>
          <a:lstStyle/>
          <a:p>
            <a:pPr algn="ctr"/>
            <a:r>
              <a:rPr lang="en-US" b="1" dirty="0"/>
              <a:t>F</a:t>
            </a:r>
          </a:p>
        </p:txBody>
      </p:sp>
      <p:sp>
        <p:nvSpPr>
          <p:cNvPr id="19" name="TextBox 18">
            <a:extLst>
              <a:ext uri="{FF2B5EF4-FFF2-40B4-BE49-F238E27FC236}">
                <a16:creationId xmlns:a16="http://schemas.microsoft.com/office/drawing/2014/main" id="{00448798-C2D8-4783-BE0E-B8A81B07E7B3}"/>
              </a:ext>
            </a:extLst>
          </p:cNvPr>
          <p:cNvSpPr txBox="1"/>
          <p:nvPr/>
        </p:nvSpPr>
        <p:spPr>
          <a:xfrm>
            <a:off x="9798130" y="4527483"/>
            <a:ext cx="575353" cy="369332"/>
          </a:xfrm>
          <a:prstGeom prst="rect">
            <a:avLst/>
          </a:prstGeom>
          <a:noFill/>
        </p:spPr>
        <p:txBody>
          <a:bodyPr wrap="square" rtlCol="0">
            <a:spAutoFit/>
          </a:bodyPr>
          <a:lstStyle/>
          <a:p>
            <a:pPr algn="ctr"/>
            <a:r>
              <a:rPr lang="en-US" b="1" dirty="0"/>
              <a:t>CM</a:t>
            </a:r>
          </a:p>
        </p:txBody>
      </p:sp>
    </p:spTree>
    <p:extLst>
      <p:ext uri="{BB962C8B-B14F-4D97-AF65-F5344CB8AC3E}">
        <p14:creationId xmlns:p14="http://schemas.microsoft.com/office/powerpoint/2010/main" val="3926897595"/>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437272" y="1568774"/>
            <a:ext cx="10761324" cy="4503256"/>
          </a:xfrm>
        </p:spPr>
        <p:txBody>
          <a:bodyPr>
            <a:normAutofit/>
          </a:bodyPr>
          <a:lstStyle/>
          <a:p>
            <a:pPr marL="0" indent="0" algn="ctr">
              <a:buNone/>
            </a:pPr>
            <a:r>
              <a:rPr lang="en-US" sz="2400" b="0" i="0" u="none" strike="noStrike" baseline="0" dirty="0">
                <a:latin typeface="Calibri (Body)"/>
              </a:rPr>
              <a:t>Assume a </a:t>
            </a:r>
            <a:r>
              <a:rPr lang="en-US" sz="2400" i="0" u="none" strike="noStrike" baseline="0" dirty="0">
                <a:latin typeface="Calibri (Body)"/>
              </a:rPr>
              <a:t>M, a 7x7 matrix. The 2D convolution of M with </a:t>
            </a:r>
            <a:r>
              <a:rPr lang="en-US" sz="2400" i="1" u="none" strike="noStrike" baseline="0" dirty="0">
                <a:latin typeface="Calibri (Body)"/>
              </a:rPr>
              <a:t>filter</a:t>
            </a:r>
            <a:r>
              <a:rPr lang="en-US" sz="2400" i="0" u="none" strike="noStrike" baseline="0" dirty="0">
                <a:latin typeface="Calibri (Body)"/>
              </a:rPr>
              <a:t> F</a:t>
            </a:r>
            <a:r>
              <a:rPr lang="en-US" sz="2400" b="0" i="0" u="none" strike="noStrike" baseline="0" dirty="0">
                <a:latin typeface="Calibri (Body)"/>
              </a:rPr>
              <a:t> and </a:t>
            </a:r>
            <a:r>
              <a:rPr lang="en-US" sz="2400" b="1" i="1" u="none" strike="noStrike" baseline="0" dirty="0">
                <a:latin typeface="Calibri (Body)"/>
              </a:rPr>
              <a:t>stride</a:t>
            </a:r>
            <a:r>
              <a:rPr lang="en-US" sz="2400" b="1" i="0" u="none" strike="noStrike" baseline="0" dirty="0">
                <a:latin typeface="Calibri (Body)"/>
              </a:rPr>
              <a:t> 2</a:t>
            </a:r>
            <a:r>
              <a:rPr lang="en-US" sz="2400" b="0" i="0" u="none" strike="noStrike" baseline="0" dirty="0">
                <a:latin typeface="Calibri (Body)"/>
              </a:rPr>
              <a:t> is a 3x3 matrix </a:t>
            </a:r>
            <a:r>
              <a:rPr lang="en-US" sz="2400" b="1" i="0" u="none" strike="noStrike" baseline="0" dirty="0">
                <a:latin typeface="Calibri (Body)"/>
              </a:rPr>
              <a:t>CM</a:t>
            </a:r>
            <a:r>
              <a:rPr lang="en-US" sz="2400" b="0" i="0" u="none" strike="noStrike" baseline="0" dirty="0">
                <a:latin typeface="Calibri (Body)"/>
              </a:rPr>
              <a:t> computed as follows:</a:t>
            </a:r>
            <a:endParaRPr lang="en-US"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dirty="0">
              <a:solidFill>
                <a:srgbClr val="222222"/>
              </a:solidFill>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endParaRPr lang="en-US" dirty="0"/>
          </a:p>
        </p:txBody>
      </p:sp>
      <p:graphicFrame>
        <p:nvGraphicFramePr>
          <p:cNvPr id="18" name="Table 18">
            <a:extLst>
              <a:ext uri="{FF2B5EF4-FFF2-40B4-BE49-F238E27FC236}">
                <a16:creationId xmlns:a16="http://schemas.microsoft.com/office/drawing/2014/main" id="{3C459434-9E3E-43DE-AEFB-874B7B52D4B9}"/>
              </a:ext>
            </a:extLst>
          </p:cNvPr>
          <p:cNvGraphicFramePr>
            <a:graphicFrameLocks noGrp="1"/>
          </p:cNvGraphicFramePr>
          <p:nvPr/>
        </p:nvGraphicFramePr>
        <p:xfrm>
          <a:off x="407311" y="2715801"/>
          <a:ext cx="3983595" cy="2560320"/>
        </p:xfrm>
        <a:graphic>
          <a:graphicData uri="http://schemas.openxmlformats.org/drawingml/2006/table">
            <a:tbl>
              <a:tblPr firstRow="1" bandRow="1">
                <a:tableStyleId>{5940675A-B579-460E-94D1-54222C63F5DA}</a:tableStyleId>
              </a:tblPr>
              <a:tblGrid>
                <a:gridCol w="569085">
                  <a:extLst>
                    <a:ext uri="{9D8B030D-6E8A-4147-A177-3AD203B41FA5}">
                      <a16:colId xmlns:a16="http://schemas.microsoft.com/office/drawing/2014/main" val="753574842"/>
                    </a:ext>
                  </a:extLst>
                </a:gridCol>
                <a:gridCol w="569085">
                  <a:extLst>
                    <a:ext uri="{9D8B030D-6E8A-4147-A177-3AD203B41FA5}">
                      <a16:colId xmlns:a16="http://schemas.microsoft.com/office/drawing/2014/main" val="121128179"/>
                    </a:ext>
                  </a:extLst>
                </a:gridCol>
                <a:gridCol w="569085">
                  <a:extLst>
                    <a:ext uri="{9D8B030D-6E8A-4147-A177-3AD203B41FA5}">
                      <a16:colId xmlns:a16="http://schemas.microsoft.com/office/drawing/2014/main" val="295384588"/>
                    </a:ext>
                  </a:extLst>
                </a:gridCol>
                <a:gridCol w="569085">
                  <a:extLst>
                    <a:ext uri="{9D8B030D-6E8A-4147-A177-3AD203B41FA5}">
                      <a16:colId xmlns:a16="http://schemas.microsoft.com/office/drawing/2014/main" val="2854067197"/>
                    </a:ext>
                  </a:extLst>
                </a:gridCol>
                <a:gridCol w="569085">
                  <a:extLst>
                    <a:ext uri="{9D8B030D-6E8A-4147-A177-3AD203B41FA5}">
                      <a16:colId xmlns:a16="http://schemas.microsoft.com/office/drawing/2014/main" val="1545821194"/>
                    </a:ext>
                  </a:extLst>
                </a:gridCol>
                <a:gridCol w="569085">
                  <a:extLst>
                    <a:ext uri="{9D8B030D-6E8A-4147-A177-3AD203B41FA5}">
                      <a16:colId xmlns:a16="http://schemas.microsoft.com/office/drawing/2014/main" val="3735181595"/>
                    </a:ext>
                  </a:extLst>
                </a:gridCol>
                <a:gridCol w="569085">
                  <a:extLst>
                    <a:ext uri="{9D8B030D-6E8A-4147-A177-3AD203B41FA5}">
                      <a16:colId xmlns:a16="http://schemas.microsoft.com/office/drawing/2014/main" val="1404062181"/>
                    </a:ext>
                  </a:extLst>
                </a:gridCol>
              </a:tblGrid>
              <a:tr h="279871">
                <a:tc>
                  <a:txBody>
                    <a:bodyPr/>
                    <a:lstStyle/>
                    <a:p>
                      <a:pPr algn="ctr"/>
                      <a:r>
                        <a:rPr lang="en-US" dirty="0"/>
                        <a:t>2</a:t>
                      </a:r>
                    </a:p>
                  </a:txBody>
                  <a:tcPr/>
                </a:tc>
                <a:tc>
                  <a:txBody>
                    <a:bodyPr/>
                    <a:lstStyle/>
                    <a:p>
                      <a:pPr algn="ctr"/>
                      <a:r>
                        <a:rPr lang="en-US" dirty="0"/>
                        <a:t>3</a:t>
                      </a:r>
                    </a:p>
                  </a:txBody>
                  <a:tcPr/>
                </a:tc>
                <a:tc>
                  <a:txBody>
                    <a:bodyPr/>
                    <a:lstStyle/>
                    <a:p>
                      <a:pPr algn="ctr"/>
                      <a:r>
                        <a:rPr lang="en-US" dirty="0"/>
                        <a:t>7</a:t>
                      </a:r>
                    </a:p>
                  </a:txBody>
                  <a:tcPr/>
                </a:tc>
                <a:tc>
                  <a:txBody>
                    <a:bodyPr/>
                    <a:lstStyle/>
                    <a:p>
                      <a:pPr algn="ctr"/>
                      <a:r>
                        <a:rPr lang="en-US" dirty="0"/>
                        <a:t>4</a:t>
                      </a:r>
                    </a:p>
                  </a:txBody>
                  <a:tcPr/>
                </a:tc>
                <a:tc>
                  <a:txBody>
                    <a:bodyPr/>
                    <a:lstStyle/>
                    <a:p>
                      <a:pPr algn="ctr"/>
                      <a:r>
                        <a:rPr lang="en-US" dirty="0"/>
                        <a:t>6</a:t>
                      </a:r>
                    </a:p>
                  </a:txBody>
                  <a:tcPr/>
                </a:tc>
                <a:tc>
                  <a:txBody>
                    <a:bodyPr/>
                    <a:lstStyle/>
                    <a:p>
                      <a:pPr algn="ctr"/>
                      <a:r>
                        <a:rPr lang="en-US" dirty="0"/>
                        <a:t>2</a:t>
                      </a:r>
                    </a:p>
                  </a:txBody>
                  <a:tcPr/>
                </a:tc>
                <a:tc>
                  <a:txBody>
                    <a:bodyPr/>
                    <a:lstStyle/>
                    <a:p>
                      <a:pPr algn="ctr"/>
                      <a:r>
                        <a:rPr lang="en-US" dirty="0"/>
                        <a:t>9</a:t>
                      </a:r>
                    </a:p>
                  </a:txBody>
                  <a:tcPr/>
                </a:tc>
                <a:extLst>
                  <a:ext uri="{0D108BD9-81ED-4DB2-BD59-A6C34878D82A}">
                    <a16:rowId xmlns:a16="http://schemas.microsoft.com/office/drawing/2014/main" val="3821164813"/>
                  </a:ext>
                </a:extLst>
              </a:tr>
              <a:tr h="279871">
                <a:tc>
                  <a:txBody>
                    <a:bodyPr/>
                    <a:lstStyle/>
                    <a:p>
                      <a:pPr algn="ctr"/>
                      <a:r>
                        <a:rPr lang="en-US" dirty="0"/>
                        <a:t>6</a:t>
                      </a:r>
                    </a:p>
                  </a:txBody>
                  <a:tcPr/>
                </a:tc>
                <a:tc>
                  <a:txBody>
                    <a:bodyPr/>
                    <a:lstStyle/>
                    <a:p>
                      <a:pPr algn="ctr"/>
                      <a:r>
                        <a:rPr lang="en-US" dirty="0"/>
                        <a:t>6</a:t>
                      </a:r>
                    </a:p>
                  </a:txBody>
                  <a:tcPr/>
                </a:tc>
                <a:tc>
                  <a:txBody>
                    <a:bodyPr/>
                    <a:lstStyle/>
                    <a:p>
                      <a:pPr algn="ctr"/>
                      <a:r>
                        <a:rPr lang="en-US" dirty="0"/>
                        <a:t>9</a:t>
                      </a:r>
                    </a:p>
                  </a:txBody>
                  <a:tcPr/>
                </a:tc>
                <a:tc>
                  <a:txBody>
                    <a:bodyPr/>
                    <a:lstStyle/>
                    <a:p>
                      <a:pPr algn="ctr"/>
                      <a:r>
                        <a:rPr lang="en-US" dirty="0"/>
                        <a:t>8</a:t>
                      </a:r>
                    </a:p>
                  </a:txBody>
                  <a:tcPr/>
                </a:tc>
                <a:tc>
                  <a:txBody>
                    <a:bodyPr/>
                    <a:lstStyle/>
                    <a:p>
                      <a:pPr algn="ctr"/>
                      <a:r>
                        <a:rPr lang="en-US" dirty="0"/>
                        <a:t>7</a:t>
                      </a:r>
                    </a:p>
                  </a:txBody>
                  <a:tcPr/>
                </a:tc>
                <a:tc>
                  <a:txBody>
                    <a:bodyPr/>
                    <a:lstStyle/>
                    <a:p>
                      <a:pPr algn="ctr"/>
                      <a:r>
                        <a:rPr lang="en-US" dirty="0"/>
                        <a:t>4</a:t>
                      </a:r>
                    </a:p>
                  </a:txBody>
                  <a:tcPr/>
                </a:tc>
                <a:tc>
                  <a:txBody>
                    <a:bodyPr/>
                    <a:lstStyle/>
                    <a:p>
                      <a:pPr algn="ctr"/>
                      <a:r>
                        <a:rPr lang="en-US" dirty="0"/>
                        <a:t>3</a:t>
                      </a:r>
                    </a:p>
                  </a:txBody>
                  <a:tcPr/>
                </a:tc>
                <a:extLst>
                  <a:ext uri="{0D108BD9-81ED-4DB2-BD59-A6C34878D82A}">
                    <a16:rowId xmlns:a16="http://schemas.microsoft.com/office/drawing/2014/main" val="301525873"/>
                  </a:ext>
                </a:extLst>
              </a:tr>
              <a:tr h="279871">
                <a:tc>
                  <a:txBody>
                    <a:bodyPr/>
                    <a:lstStyle/>
                    <a:p>
                      <a:pPr algn="ctr"/>
                      <a:r>
                        <a:rPr lang="en-US" dirty="0"/>
                        <a:t>3</a:t>
                      </a:r>
                    </a:p>
                  </a:txBody>
                  <a:tcPr/>
                </a:tc>
                <a:tc>
                  <a:txBody>
                    <a:bodyPr/>
                    <a:lstStyle/>
                    <a:p>
                      <a:pPr algn="ctr"/>
                      <a:r>
                        <a:rPr lang="en-US" dirty="0"/>
                        <a:t>4</a:t>
                      </a:r>
                    </a:p>
                  </a:txBody>
                  <a:tcPr/>
                </a:tc>
                <a:tc>
                  <a:txBody>
                    <a:bodyPr/>
                    <a:lstStyle/>
                    <a:p>
                      <a:pPr algn="ctr"/>
                      <a:r>
                        <a:rPr lang="en-US" dirty="0"/>
                        <a:t>8</a:t>
                      </a:r>
                    </a:p>
                  </a:txBody>
                  <a:tcPr/>
                </a:tc>
                <a:tc>
                  <a:txBody>
                    <a:bodyPr/>
                    <a:lstStyle/>
                    <a:p>
                      <a:pPr algn="ctr"/>
                      <a:r>
                        <a:rPr lang="en-US" dirty="0"/>
                        <a:t>3</a:t>
                      </a:r>
                    </a:p>
                  </a:txBody>
                  <a:tcPr/>
                </a:tc>
                <a:tc>
                  <a:txBody>
                    <a:bodyPr/>
                    <a:lstStyle/>
                    <a:p>
                      <a:pPr algn="ctr"/>
                      <a:r>
                        <a:rPr lang="en-US" dirty="0"/>
                        <a:t>8</a:t>
                      </a:r>
                    </a:p>
                  </a:txBody>
                  <a:tcPr/>
                </a:tc>
                <a:tc>
                  <a:txBody>
                    <a:bodyPr/>
                    <a:lstStyle/>
                    <a:p>
                      <a:pPr algn="ctr"/>
                      <a:r>
                        <a:rPr lang="en-US" dirty="0"/>
                        <a:t>9</a:t>
                      </a:r>
                    </a:p>
                  </a:txBody>
                  <a:tcPr/>
                </a:tc>
                <a:tc>
                  <a:txBody>
                    <a:bodyPr/>
                    <a:lstStyle/>
                    <a:p>
                      <a:pPr algn="ctr"/>
                      <a:r>
                        <a:rPr lang="en-US" dirty="0"/>
                        <a:t>7</a:t>
                      </a:r>
                    </a:p>
                  </a:txBody>
                  <a:tcPr/>
                </a:tc>
                <a:extLst>
                  <a:ext uri="{0D108BD9-81ED-4DB2-BD59-A6C34878D82A}">
                    <a16:rowId xmlns:a16="http://schemas.microsoft.com/office/drawing/2014/main" val="1837375436"/>
                  </a:ext>
                </a:extLst>
              </a:tr>
              <a:tr h="279871">
                <a:tc>
                  <a:txBody>
                    <a:bodyPr/>
                    <a:lstStyle/>
                    <a:p>
                      <a:pPr algn="ctr"/>
                      <a:r>
                        <a:rPr lang="en-US" dirty="0"/>
                        <a:t>7</a:t>
                      </a:r>
                    </a:p>
                  </a:txBody>
                  <a:tcPr/>
                </a:tc>
                <a:tc>
                  <a:txBody>
                    <a:bodyPr/>
                    <a:lstStyle/>
                    <a:p>
                      <a:pPr algn="ctr"/>
                      <a:r>
                        <a:rPr lang="en-US" dirty="0"/>
                        <a:t>8</a:t>
                      </a:r>
                    </a:p>
                  </a:txBody>
                  <a:tcPr/>
                </a:tc>
                <a:tc>
                  <a:txBody>
                    <a:bodyPr/>
                    <a:lstStyle/>
                    <a:p>
                      <a:pPr algn="ctr"/>
                      <a:r>
                        <a:rPr lang="en-US" dirty="0"/>
                        <a:t>3</a:t>
                      </a:r>
                    </a:p>
                  </a:txBody>
                  <a:tcPr/>
                </a:tc>
                <a:tc>
                  <a:txBody>
                    <a:bodyPr/>
                    <a:lstStyle/>
                    <a:p>
                      <a:pPr algn="ctr"/>
                      <a:r>
                        <a:rPr lang="en-US" dirty="0"/>
                        <a:t>6</a:t>
                      </a:r>
                    </a:p>
                  </a:txBody>
                  <a:tcPr/>
                </a:tc>
                <a:tc>
                  <a:txBody>
                    <a:bodyPr/>
                    <a:lstStyle/>
                    <a:p>
                      <a:pPr algn="ctr"/>
                      <a:r>
                        <a:rPr lang="en-US" dirty="0"/>
                        <a:t>6</a:t>
                      </a:r>
                    </a:p>
                  </a:txBody>
                  <a:tcPr/>
                </a:tc>
                <a:tc>
                  <a:txBody>
                    <a:bodyPr/>
                    <a:lstStyle/>
                    <a:p>
                      <a:pPr algn="ctr"/>
                      <a:r>
                        <a:rPr lang="en-US" dirty="0"/>
                        <a:t>3</a:t>
                      </a:r>
                    </a:p>
                  </a:txBody>
                  <a:tcPr/>
                </a:tc>
                <a:tc>
                  <a:txBody>
                    <a:bodyPr/>
                    <a:lstStyle/>
                    <a:p>
                      <a:pPr algn="ctr"/>
                      <a:r>
                        <a:rPr lang="en-US" dirty="0"/>
                        <a:t>4</a:t>
                      </a:r>
                    </a:p>
                  </a:txBody>
                  <a:tcPr/>
                </a:tc>
                <a:extLst>
                  <a:ext uri="{0D108BD9-81ED-4DB2-BD59-A6C34878D82A}">
                    <a16:rowId xmlns:a16="http://schemas.microsoft.com/office/drawing/2014/main" val="1097651817"/>
                  </a:ext>
                </a:extLst>
              </a:tr>
              <a:tr h="279871">
                <a:tc>
                  <a:txBody>
                    <a:bodyPr/>
                    <a:lstStyle/>
                    <a:p>
                      <a:pPr algn="ctr"/>
                      <a:r>
                        <a:rPr lang="en-US" dirty="0"/>
                        <a:t>4</a:t>
                      </a:r>
                    </a:p>
                  </a:txBody>
                  <a:tcPr/>
                </a:tc>
                <a:tc>
                  <a:txBody>
                    <a:bodyPr/>
                    <a:lstStyle/>
                    <a:p>
                      <a:pPr algn="ctr"/>
                      <a:r>
                        <a:rPr lang="en-US" dirty="0"/>
                        <a:t>2</a:t>
                      </a:r>
                    </a:p>
                  </a:txBody>
                  <a:tcPr/>
                </a:tc>
                <a:tc>
                  <a:txBody>
                    <a:bodyPr/>
                    <a:lstStyle/>
                    <a:p>
                      <a:pPr algn="ctr"/>
                      <a:r>
                        <a:rPr lang="en-US" dirty="0"/>
                        <a:t>1</a:t>
                      </a:r>
                    </a:p>
                  </a:txBody>
                  <a:tcPr/>
                </a:tc>
                <a:tc>
                  <a:txBody>
                    <a:bodyPr/>
                    <a:lstStyle/>
                    <a:p>
                      <a:pPr algn="ctr"/>
                      <a:r>
                        <a:rPr lang="en-US" dirty="0"/>
                        <a:t>8</a:t>
                      </a:r>
                    </a:p>
                  </a:txBody>
                  <a:tcPr/>
                </a:tc>
                <a:tc>
                  <a:txBody>
                    <a:bodyPr/>
                    <a:lstStyle/>
                    <a:p>
                      <a:pPr algn="ctr"/>
                      <a:r>
                        <a:rPr lang="en-US" dirty="0"/>
                        <a:t>3</a:t>
                      </a:r>
                    </a:p>
                  </a:txBody>
                  <a:tcPr/>
                </a:tc>
                <a:tc>
                  <a:txBody>
                    <a:bodyPr/>
                    <a:lstStyle/>
                    <a:p>
                      <a:pPr algn="ctr"/>
                      <a:r>
                        <a:rPr lang="en-US" dirty="0"/>
                        <a:t>4</a:t>
                      </a:r>
                    </a:p>
                  </a:txBody>
                  <a:tcPr/>
                </a:tc>
                <a:tc>
                  <a:txBody>
                    <a:bodyPr/>
                    <a:lstStyle/>
                    <a:p>
                      <a:pPr algn="ctr"/>
                      <a:r>
                        <a:rPr lang="en-US" dirty="0"/>
                        <a:t>6</a:t>
                      </a:r>
                    </a:p>
                  </a:txBody>
                  <a:tcPr/>
                </a:tc>
                <a:extLst>
                  <a:ext uri="{0D108BD9-81ED-4DB2-BD59-A6C34878D82A}">
                    <a16:rowId xmlns:a16="http://schemas.microsoft.com/office/drawing/2014/main" val="1669590329"/>
                  </a:ext>
                </a:extLst>
              </a:tr>
              <a:tr h="279871">
                <a:tc>
                  <a:txBody>
                    <a:bodyPr/>
                    <a:lstStyle/>
                    <a:p>
                      <a:pPr algn="ctr"/>
                      <a:r>
                        <a:rPr lang="en-US" dirty="0"/>
                        <a:t>3</a:t>
                      </a:r>
                    </a:p>
                  </a:txBody>
                  <a:tcPr/>
                </a:tc>
                <a:tc>
                  <a:txBody>
                    <a:bodyPr/>
                    <a:lstStyle/>
                    <a:p>
                      <a:pPr algn="ctr"/>
                      <a:r>
                        <a:rPr lang="en-US" dirty="0"/>
                        <a:t>2</a:t>
                      </a:r>
                    </a:p>
                  </a:txBody>
                  <a:tcPr/>
                </a:tc>
                <a:tc>
                  <a:txBody>
                    <a:bodyPr/>
                    <a:lstStyle/>
                    <a:p>
                      <a:pPr algn="ctr"/>
                      <a:r>
                        <a:rPr lang="en-US" dirty="0"/>
                        <a:t>4</a:t>
                      </a:r>
                    </a:p>
                  </a:txBody>
                  <a:tcPr/>
                </a:tc>
                <a:tc>
                  <a:txBody>
                    <a:bodyPr/>
                    <a:lstStyle/>
                    <a:p>
                      <a:pPr algn="ctr"/>
                      <a:r>
                        <a:rPr lang="en-US" dirty="0"/>
                        <a:t>1</a:t>
                      </a:r>
                    </a:p>
                  </a:txBody>
                  <a:tcPr/>
                </a:tc>
                <a:tc>
                  <a:txBody>
                    <a:bodyPr/>
                    <a:lstStyle/>
                    <a:p>
                      <a:pPr algn="ctr"/>
                      <a:r>
                        <a:rPr lang="en-US" dirty="0"/>
                        <a:t>9</a:t>
                      </a:r>
                    </a:p>
                  </a:txBody>
                  <a:tcPr/>
                </a:tc>
                <a:tc>
                  <a:txBody>
                    <a:bodyPr/>
                    <a:lstStyle/>
                    <a:p>
                      <a:pPr algn="ctr"/>
                      <a:r>
                        <a:rPr lang="en-US" dirty="0"/>
                        <a:t>8</a:t>
                      </a:r>
                    </a:p>
                  </a:txBody>
                  <a:tcPr/>
                </a:tc>
                <a:tc>
                  <a:txBody>
                    <a:bodyPr/>
                    <a:lstStyle/>
                    <a:p>
                      <a:pPr algn="ctr"/>
                      <a:r>
                        <a:rPr lang="en-US" dirty="0"/>
                        <a:t>3</a:t>
                      </a:r>
                    </a:p>
                  </a:txBody>
                  <a:tcPr/>
                </a:tc>
                <a:extLst>
                  <a:ext uri="{0D108BD9-81ED-4DB2-BD59-A6C34878D82A}">
                    <a16:rowId xmlns:a16="http://schemas.microsoft.com/office/drawing/2014/main" val="1900746862"/>
                  </a:ext>
                </a:extLst>
              </a:tr>
              <a:tr h="279871">
                <a:tc>
                  <a:txBody>
                    <a:bodyPr/>
                    <a:lstStyle/>
                    <a:p>
                      <a:pPr algn="ctr"/>
                      <a:r>
                        <a:rPr lang="en-US" dirty="0"/>
                        <a:t>0</a:t>
                      </a:r>
                    </a:p>
                  </a:txBody>
                  <a:tcPr/>
                </a:tc>
                <a:tc>
                  <a:txBody>
                    <a:bodyPr/>
                    <a:lstStyle/>
                    <a:p>
                      <a:pPr algn="ctr"/>
                      <a:r>
                        <a:rPr lang="en-US" dirty="0"/>
                        <a:t>1</a:t>
                      </a:r>
                    </a:p>
                  </a:txBody>
                  <a:tcPr/>
                </a:tc>
                <a:tc>
                  <a:txBody>
                    <a:bodyPr/>
                    <a:lstStyle/>
                    <a:p>
                      <a:pPr algn="ctr"/>
                      <a:r>
                        <a:rPr lang="en-US" dirty="0"/>
                        <a:t>3</a:t>
                      </a:r>
                    </a:p>
                  </a:txBody>
                  <a:tcPr/>
                </a:tc>
                <a:tc>
                  <a:txBody>
                    <a:bodyPr/>
                    <a:lstStyle/>
                    <a:p>
                      <a:pPr algn="ctr"/>
                      <a:r>
                        <a:rPr lang="en-US" dirty="0"/>
                        <a:t>9</a:t>
                      </a:r>
                    </a:p>
                  </a:txBody>
                  <a:tcPr/>
                </a:tc>
                <a:tc>
                  <a:txBody>
                    <a:bodyPr/>
                    <a:lstStyle/>
                    <a:p>
                      <a:pPr algn="ctr"/>
                      <a:r>
                        <a:rPr lang="en-US" dirty="0"/>
                        <a:t>2</a:t>
                      </a:r>
                    </a:p>
                  </a:txBody>
                  <a:tcPr/>
                </a:tc>
                <a:tc>
                  <a:txBody>
                    <a:bodyPr/>
                    <a:lstStyle/>
                    <a:p>
                      <a:pPr algn="ctr"/>
                      <a:r>
                        <a:rPr lang="en-US" dirty="0"/>
                        <a:t>1</a:t>
                      </a:r>
                    </a:p>
                  </a:txBody>
                  <a:tcPr/>
                </a:tc>
                <a:tc>
                  <a:txBody>
                    <a:bodyPr/>
                    <a:lstStyle/>
                    <a:p>
                      <a:pPr algn="ctr"/>
                      <a:r>
                        <a:rPr lang="en-US" dirty="0"/>
                        <a:t>4</a:t>
                      </a:r>
                    </a:p>
                  </a:txBody>
                  <a:tcPr/>
                </a:tc>
                <a:extLst>
                  <a:ext uri="{0D108BD9-81ED-4DB2-BD59-A6C34878D82A}">
                    <a16:rowId xmlns:a16="http://schemas.microsoft.com/office/drawing/2014/main" val="1519942912"/>
                  </a:ext>
                </a:extLst>
              </a:tr>
            </a:tbl>
          </a:graphicData>
        </a:graphic>
      </p:graphicFrame>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lstStyle/>
          <a:p>
            <a:r>
              <a:rPr lang="en-US" dirty="0"/>
              <a:t>Larger Strides</a:t>
            </a:r>
            <a:endParaRPr lang="en-US" baseline="30000" dirty="0"/>
          </a:p>
        </p:txBody>
      </p:sp>
      <p:sp>
        <p:nvSpPr>
          <p:cNvPr id="8" name="TextBox 7">
            <a:extLst>
              <a:ext uri="{FF2B5EF4-FFF2-40B4-BE49-F238E27FC236}">
                <a16:creationId xmlns:a16="http://schemas.microsoft.com/office/drawing/2014/main" id="{84C2D5BB-D4FE-4659-9192-B8374EE3C1FF}"/>
              </a:ext>
            </a:extLst>
          </p:cNvPr>
          <p:cNvSpPr txBox="1"/>
          <p:nvPr/>
        </p:nvSpPr>
        <p:spPr>
          <a:xfrm>
            <a:off x="4777336" y="3656453"/>
            <a:ext cx="647272" cy="830997"/>
          </a:xfrm>
          <a:prstGeom prst="rect">
            <a:avLst/>
          </a:prstGeom>
          <a:noFill/>
        </p:spPr>
        <p:txBody>
          <a:bodyPr wrap="square" rtlCol="0">
            <a:spAutoFit/>
          </a:bodyPr>
          <a:lstStyle/>
          <a:p>
            <a:pPr algn="ctr"/>
            <a:r>
              <a:rPr lang="en-US" sz="4800" dirty="0"/>
              <a:t>*</a:t>
            </a:r>
          </a:p>
        </p:txBody>
      </p:sp>
      <p:graphicFrame>
        <p:nvGraphicFramePr>
          <p:cNvPr id="11" name="Table 11">
            <a:extLst>
              <a:ext uri="{FF2B5EF4-FFF2-40B4-BE49-F238E27FC236}">
                <a16:creationId xmlns:a16="http://schemas.microsoft.com/office/drawing/2014/main" id="{4F17A1F7-5250-4AD4-B0D5-2CA5D32B02BD}"/>
              </a:ext>
            </a:extLst>
          </p:cNvPr>
          <p:cNvGraphicFramePr>
            <a:graphicFrameLocks noGrp="1"/>
          </p:cNvGraphicFramePr>
          <p:nvPr/>
        </p:nvGraphicFramePr>
        <p:xfrm>
          <a:off x="5811038" y="3515691"/>
          <a:ext cx="1684947" cy="1112520"/>
        </p:xfrm>
        <a:graphic>
          <a:graphicData uri="http://schemas.openxmlformats.org/drawingml/2006/table">
            <a:tbl>
              <a:tblPr firstRow="1" bandRow="1">
                <a:tableStyleId>{5940675A-B579-460E-94D1-54222C63F5DA}</a:tableStyleId>
              </a:tblPr>
              <a:tblGrid>
                <a:gridCol w="561649">
                  <a:extLst>
                    <a:ext uri="{9D8B030D-6E8A-4147-A177-3AD203B41FA5}">
                      <a16:colId xmlns:a16="http://schemas.microsoft.com/office/drawing/2014/main" val="460938455"/>
                    </a:ext>
                  </a:extLst>
                </a:gridCol>
                <a:gridCol w="561649">
                  <a:extLst>
                    <a:ext uri="{9D8B030D-6E8A-4147-A177-3AD203B41FA5}">
                      <a16:colId xmlns:a16="http://schemas.microsoft.com/office/drawing/2014/main" val="1740501291"/>
                    </a:ext>
                  </a:extLst>
                </a:gridCol>
                <a:gridCol w="561649">
                  <a:extLst>
                    <a:ext uri="{9D8B030D-6E8A-4147-A177-3AD203B41FA5}">
                      <a16:colId xmlns:a16="http://schemas.microsoft.com/office/drawing/2014/main" val="395325658"/>
                    </a:ext>
                  </a:extLst>
                </a:gridCol>
              </a:tblGrid>
              <a:tr h="370840">
                <a:tc>
                  <a:txBody>
                    <a:bodyPr/>
                    <a:lstStyle/>
                    <a:p>
                      <a:pPr algn="ctr"/>
                      <a:r>
                        <a:rPr lang="en-US" dirty="0"/>
                        <a:t>3</a:t>
                      </a:r>
                    </a:p>
                  </a:txBody>
                  <a:tcPr/>
                </a:tc>
                <a:tc>
                  <a:txBody>
                    <a:bodyPr/>
                    <a:lstStyle/>
                    <a:p>
                      <a:pPr algn="ctr"/>
                      <a:r>
                        <a:rPr lang="en-US" dirty="0"/>
                        <a:t>4</a:t>
                      </a:r>
                    </a:p>
                  </a:txBody>
                  <a:tcPr/>
                </a:tc>
                <a:tc>
                  <a:txBody>
                    <a:bodyPr/>
                    <a:lstStyle/>
                    <a:p>
                      <a:pPr algn="ctr"/>
                      <a:r>
                        <a:rPr lang="en-US" dirty="0"/>
                        <a:t>4</a:t>
                      </a:r>
                    </a:p>
                  </a:txBody>
                  <a:tcPr/>
                </a:tc>
                <a:extLst>
                  <a:ext uri="{0D108BD9-81ED-4DB2-BD59-A6C34878D82A}">
                    <a16:rowId xmlns:a16="http://schemas.microsoft.com/office/drawing/2014/main" val="264379134"/>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2</a:t>
                      </a:r>
                    </a:p>
                  </a:txBody>
                  <a:tcPr/>
                </a:tc>
                <a:extLst>
                  <a:ext uri="{0D108BD9-81ED-4DB2-BD59-A6C34878D82A}">
                    <a16:rowId xmlns:a16="http://schemas.microsoft.com/office/drawing/2014/main" val="3925585704"/>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3</a:t>
                      </a:r>
                    </a:p>
                  </a:txBody>
                  <a:tcPr/>
                </a:tc>
                <a:extLst>
                  <a:ext uri="{0D108BD9-81ED-4DB2-BD59-A6C34878D82A}">
                    <a16:rowId xmlns:a16="http://schemas.microsoft.com/office/drawing/2014/main" val="4063142993"/>
                  </a:ext>
                </a:extLst>
              </a:tr>
            </a:tbl>
          </a:graphicData>
        </a:graphic>
      </p:graphicFrame>
      <p:sp>
        <p:nvSpPr>
          <p:cNvPr id="12" name="TextBox 11">
            <a:extLst>
              <a:ext uri="{FF2B5EF4-FFF2-40B4-BE49-F238E27FC236}">
                <a16:creationId xmlns:a16="http://schemas.microsoft.com/office/drawing/2014/main" id="{2971E976-27E3-4553-B662-D6A0CF0B047C}"/>
              </a:ext>
            </a:extLst>
          </p:cNvPr>
          <p:cNvSpPr txBox="1"/>
          <p:nvPr/>
        </p:nvSpPr>
        <p:spPr>
          <a:xfrm>
            <a:off x="7882415" y="3510906"/>
            <a:ext cx="647272" cy="830997"/>
          </a:xfrm>
          <a:prstGeom prst="rect">
            <a:avLst/>
          </a:prstGeom>
          <a:noFill/>
        </p:spPr>
        <p:txBody>
          <a:bodyPr wrap="square" rtlCol="0">
            <a:spAutoFit/>
          </a:bodyPr>
          <a:lstStyle/>
          <a:p>
            <a:pPr algn="ctr"/>
            <a:r>
              <a:rPr lang="en-US" sz="4800" dirty="0"/>
              <a:t>=</a:t>
            </a:r>
          </a:p>
        </p:txBody>
      </p:sp>
      <p:sp>
        <p:nvSpPr>
          <p:cNvPr id="4" name="Rectangle 3">
            <a:extLst>
              <a:ext uri="{FF2B5EF4-FFF2-40B4-BE49-F238E27FC236}">
                <a16:creationId xmlns:a16="http://schemas.microsoft.com/office/drawing/2014/main" id="{33EC1915-53C1-4333-B9E1-61C30E2D9789}"/>
              </a:ext>
            </a:extLst>
          </p:cNvPr>
          <p:cNvSpPr/>
          <p:nvPr/>
        </p:nvSpPr>
        <p:spPr>
          <a:xfrm>
            <a:off x="417527" y="2700265"/>
            <a:ext cx="1678401" cy="1121861"/>
          </a:xfrm>
          <a:prstGeom prst="rect">
            <a:avLst/>
          </a:prstGeom>
          <a:solidFill>
            <a:srgbClr val="FF0000">
              <a:alpha val="35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Connector: Elbow 5">
            <a:extLst>
              <a:ext uri="{FF2B5EF4-FFF2-40B4-BE49-F238E27FC236}">
                <a16:creationId xmlns:a16="http://schemas.microsoft.com/office/drawing/2014/main" id="{99A1BCBB-DCAC-4BF5-853F-CBBAEF30F806}"/>
              </a:ext>
            </a:extLst>
          </p:cNvPr>
          <p:cNvCxnSpPr>
            <a:cxnSpLocks/>
            <a:stCxn id="11" idx="1"/>
            <a:endCxn id="4" idx="0"/>
          </p:cNvCxnSpPr>
          <p:nvPr/>
        </p:nvCxnSpPr>
        <p:spPr>
          <a:xfrm rot="10800000">
            <a:off x="1256728" y="2700265"/>
            <a:ext cx="4554310" cy="1371686"/>
          </a:xfrm>
          <a:prstGeom prst="bentConnector4">
            <a:avLst>
              <a:gd name="adj1" fmla="val 8753"/>
              <a:gd name="adj2" fmla="val 116666"/>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BC7667A-7DB3-4542-BA7B-255DF533CAA4}"/>
              </a:ext>
            </a:extLst>
          </p:cNvPr>
          <p:cNvSpPr txBox="1"/>
          <p:nvPr/>
        </p:nvSpPr>
        <p:spPr>
          <a:xfrm>
            <a:off x="1600200" y="5869539"/>
            <a:ext cx="9585695" cy="523220"/>
          </a:xfrm>
          <a:prstGeom prst="rect">
            <a:avLst/>
          </a:prstGeom>
          <a:solidFill>
            <a:schemeClr val="bg1"/>
          </a:solidFill>
        </p:spPr>
        <p:txBody>
          <a:bodyPr wrap="square" rtlCol="0">
            <a:spAutoFit/>
          </a:bodyPr>
          <a:lstStyle/>
          <a:p>
            <a:pPr algn="ctr"/>
            <a:r>
              <a:rPr lang="en-US" sz="2800" dirty="0">
                <a:solidFill>
                  <a:srgbClr val="FF0000"/>
                </a:solidFill>
              </a:rPr>
              <a:t>2*3 + 6*1 + 3*(-1) + 3*4 + 6*0 + 4*0 + 7*4 + 9*2 + 8*3</a:t>
            </a:r>
          </a:p>
        </p:txBody>
      </p:sp>
      <p:sp>
        <p:nvSpPr>
          <p:cNvPr id="5" name="TextBox 4">
            <a:extLst>
              <a:ext uri="{FF2B5EF4-FFF2-40B4-BE49-F238E27FC236}">
                <a16:creationId xmlns:a16="http://schemas.microsoft.com/office/drawing/2014/main" id="{DF705E44-65D7-483D-B8F8-F6BC814BF03A}"/>
              </a:ext>
            </a:extLst>
          </p:cNvPr>
          <p:cNvSpPr txBox="1"/>
          <p:nvPr/>
        </p:nvSpPr>
        <p:spPr>
          <a:xfrm>
            <a:off x="2137024" y="5280914"/>
            <a:ext cx="575353" cy="369332"/>
          </a:xfrm>
          <a:prstGeom prst="rect">
            <a:avLst/>
          </a:prstGeom>
          <a:noFill/>
        </p:spPr>
        <p:txBody>
          <a:bodyPr wrap="square" rtlCol="0">
            <a:spAutoFit/>
          </a:bodyPr>
          <a:lstStyle/>
          <a:p>
            <a:pPr algn="ctr"/>
            <a:r>
              <a:rPr lang="en-US" b="1" dirty="0"/>
              <a:t>M</a:t>
            </a:r>
          </a:p>
        </p:txBody>
      </p:sp>
      <p:sp>
        <p:nvSpPr>
          <p:cNvPr id="9" name="TextBox 8">
            <a:extLst>
              <a:ext uri="{FF2B5EF4-FFF2-40B4-BE49-F238E27FC236}">
                <a16:creationId xmlns:a16="http://schemas.microsoft.com/office/drawing/2014/main" id="{F5DC2388-D3E5-47D7-9292-BDEC26A011C3}"/>
              </a:ext>
            </a:extLst>
          </p:cNvPr>
          <p:cNvSpPr txBox="1"/>
          <p:nvPr/>
        </p:nvSpPr>
        <p:spPr>
          <a:xfrm>
            <a:off x="6347722" y="4631933"/>
            <a:ext cx="575353" cy="369332"/>
          </a:xfrm>
          <a:prstGeom prst="rect">
            <a:avLst/>
          </a:prstGeom>
          <a:noFill/>
        </p:spPr>
        <p:txBody>
          <a:bodyPr wrap="square" rtlCol="0">
            <a:spAutoFit/>
          </a:bodyPr>
          <a:lstStyle/>
          <a:p>
            <a:pPr algn="ctr"/>
            <a:r>
              <a:rPr lang="en-US" b="1" dirty="0"/>
              <a:t>F</a:t>
            </a:r>
          </a:p>
        </p:txBody>
      </p:sp>
      <p:sp>
        <p:nvSpPr>
          <p:cNvPr id="10" name="TextBox 9">
            <a:extLst>
              <a:ext uri="{FF2B5EF4-FFF2-40B4-BE49-F238E27FC236}">
                <a16:creationId xmlns:a16="http://schemas.microsoft.com/office/drawing/2014/main" id="{0BDFBCF2-9FB0-4FB8-ABBC-45F2F02CF9FA}"/>
              </a:ext>
            </a:extLst>
          </p:cNvPr>
          <p:cNvSpPr txBox="1"/>
          <p:nvPr/>
        </p:nvSpPr>
        <p:spPr>
          <a:xfrm>
            <a:off x="9469359" y="4630223"/>
            <a:ext cx="575353" cy="369332"/>
          </a:xfrm>
          <a:prstGeom prst="rect">
            <a:avLst/>
          </a:prstGeom>
          <a:noFill/>
        </p:spPr>
        <p:txBody>
          <a:bodyPr wrap="square" rtlCol="0">
            <a:spAutoFit/>
          </a:bodyPr>
          <a:lstStyle/>
          <a:p>
            <a:pPr algn="ctr"/>
            <a:r>
              <a:rPr lang="en-US" b="1" dirty="0"/>
              <a:t>CM</a:t>
            </a:r>
          </a:p>
        </p:txBody>
      </p:sp>
      <p:graphicFrame>
        <p:nvGraphicFramePr>
          <p:cNvPr id="22" name="Table 11">
            <a:extLst>
              <a:ext uri="{FF2B5EF4-FFF2-40B4-BE49-F238E27FC236}">
                <a16:creationId xmlns:a16="http://schemas.microsoft.com/office/drawing/2014/main" id="{F43C9F96-C368-4BE0-B689-D64853E2F544}"/>
              </a:ext>
            </a:extLst>
          </p:cNvPr>
          <p:cNvGraphicFramePr>
            <a:graphicFrameLocks noGrp="1"/>
          </p:cNvGraphicFramePr>
          <p:nvPr/>
        </p:nvGraphicFramePr>
        <p:xfrm>
          <a:off x="8916118" y="3513978"/>
          <a:ext cx="1684947" cy="1112520"/>
        </p:xfrm>
        <a:graphic>
          <a:graphicData uri="http://schemas.openxmlformats.org/drawingml/2006/table">
            <a:tbl>
              <a:tblPr firstRow="1" bandRow="1">
                <a:tableStyleId>{5940675A-B579-460E-94D1-54222C63F5DA}</a:tableStyleId>
              </a:tblPr>
              <a:tblGrid>
                <a:gridCol w="561649">
                  <a:extLst>
                    <a:ext uri="{9D8B030D-6E8A-4147-A177-3AD203B41FA5}">
                      <a16:colId xmlns:a16="http://schemas.microsoft.com/office/drawing/2014/main" val="460938455"/>
                    </a:ext>
                  </a:extLst>
                </a:gridCol>
                <a:gridCol w="561649">
                  <a:extLst>
                    <a:ext uri="{9D8B030D-6E8A-4147-A177-3AD203B41FA5}">
                      <a16:colId xmlns:a16="http://schemas.microsoft.com/office/drawing/2014/main" val="1740501291"/>
                    </a:ext>
                  </a:extLst>
                </a:gridCol>
                <a:gridCol w="561649">
                  <a:extLst>
                    <a:ext uri="{9D8B030D-6E8A-4147-A177-3AD203B41FA5}">
                      <a16:colId xmlns:a16="http://schemas.microsoft.com/office/drawing/2014/main" val="395325658"/>
                    </a:ext>
                  </a:extLst>
                </a:gridCol>
              </a:tblGrid>
              <a:tr h="370840">
                <a:tc>
                  <a:txBody>
                    <a:bodyPr/>
                    <a:lstStyle/>
                    <a:p>
                      <a:pPr algn="ctr"/>
                      <a:r>
                        <a:rPr lang="en-US" dirty="0">
                          <a:solidFill>
                            <a:srgbClr val="FF0000"/>
                          </a:solidFill>
                        </a:rPr>
                        <a:t>91</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64379134"/>
                  </a:ext>
                </a:extLst>
              </a:tr>
              <a:tr h="370840">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3925585704"/>
                  </a:ext>
                </a:extLst>
              </a:tr>
              <a:tr h="370840">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4063142993"/>
                  </a:ext>
                </a:extLst>
              </a:tr>
            </a:tbl>
          </a:graphicData>
        </a:graphic>
      </p:graphicFrame>
    </p:spTree>
    <p:extLst>
      <p:ext uri="{BB962C8B-B14F-4D97-AF65-F5344CB8AC3E}">
        <p14:creationId xmlns:p14="http://schemas.microsoft.com/office/powerpoint/2010/main" val="2152729854"/>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437272" y="1568774"/>
            <a:ext cx="10761324" cy="4503256"/>
          </a:xfrm>
        </p:spPr>
        <p:txBody>
          <a:bodyPr>
            <a:normAutofit/>
          </a:bodyPr>
          <a:lstStyle/>
          <a:p>
            <a:pPr marL="0" indent="0" algn="ctr">
              <a:buNone/>
            </a:pPr>
            <a:r>
              <a:rPr lang="en-US" sz="2400" b="0" i="0" u="none" strike="noStrike" baseline="0" dirty="0">
                <a:latin typeface="Calibri (Body)"/>
              </a:rPr>
              <a:t>Assume a </a:t>
            </a:r>
            <a:r>
              <a:rPr lang="en-US" sz="2400" i="0" u="none" strike="noStrike" baseline="0" dirty="0">
                <a:latin typeface="Calibri (Body)"/>
              </a:rPr>
              <a:t>M, a 7x7 matrix. The 2D convolution of M with </a:t>
            </a:r>
            <a:r>
              <a:rPr lang="en-US" sz="2400" i="1" u="none" strike="noStrike" baseline="0" dirty="0">
                <a:latin typeface="Calibri (Body)"/>
              </a:rPr>
              <a:t>filter</a:t>
            </a:r>
            <a:r>
              <a:rPr lang="en-US" sz="2400" i="0" u="none" strike="noStrike" baseline="0" dirty="0">
                <a:latin typeface="Calibri (Body)"/>
              </a:rPr>
              <a:t> F</a:t>
            </a:r>
            <a:r>
              <a:rPr lang="en-US" sz="2400" b="0" i="0" u="none" strike="noStrike" baseline="0" dirty="0">
                <a:latin typeface="Calibri (Body)"/>
              </a:rPr>
              <a:t> and </a:t>
            </a:r>
            <a:r>
              <a:rPr lang="en-US" sz="2400" b="1" i="1" u="none" strike="noStrike" baseline="0" dirty="0">
                <a:latin typeface="Calibri (Body)"/>
              </a:rPr>
              <a:t>stride</a:t>
            </a:r>
            <a:r>
              <a:rPr lang="en-US" sz="2400" b="1" i="0" u="none" strike="noStrike" baseline="0" dirty="0">
                <a:latin typeface="Calibri (Body)"/>
              </a:rPr>
              <a:t> 2</a:t>
            </a:r>
            <a:r>
              <a:rPr lang="en-US" sz="2400" b="0" i="0" u="none" strike="noStrike" baseline="0" dirty="0">
                <a:latin typeface="Calibri (Body)"/>
              </a:rPr>
              <a:t> is a 3x3 matrix </a:t>
            </a:r>
            <a:r>
              <a:rPr lang="en-US" sz="2400" b="1" i="0" u="none" strike="noStrike" baseline="0" dirty="0">
                <a:latin typeface="Calibri (Body)"/>
              </a:rPr>
              <a:t>CM</a:t>
            </a:r>
            <a:r>
              <a:rPr lang="en-US" sz="2400" b="0" i="0" u="none" strike="noStrike" baseline="0" dirty="0">
                <a:latin typeface="Calibri (Body)"/>
              </a:rPr>
              <a:t> computed as follows:</a:t>
            </a:r>
            <a:endParaRPr lang="en-US"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dirty="0">
              <a:solidFill>
                <a:srgbClr val="222222"/>
              </a:solidFill>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endParaRPr lang="en-US" dirty="0"/>
          </a:p>
        </p:txBody>
      </p:sp>
      <p:graphicFrame>
        <p:nvGraphicFramePr>
          <p:cNvPr id="18" name="Table 18">
            <a:extLst>
              <a:ext uri="{FF2B5EF4-FFF2-40B4-BE49-F238E27FC236}">
                <a16:creationId xmlns:a16="http://schemas.microsoft.com/office/drawing/2014/main" id="{3C459434-9E3E-43DE-AEFB-874B7B52D4B9}"/>
              </a:ext>
            </a:extLst>
          </p:cNvPr>
          <p:cNvGraphicFramePr>
            <a:graphicFrameLocks noGrp="1"/>
          </p:cNvGraphicFramePr>
          <p:nvPr/>
        </p:nvGraphicFramePr>
        <p:xfrm>
          <a:off x="407311" y="2715801"/>
          <a:ext cx="3983595" cy="2560320"/>
        </p:xfrm>
        <a:graphic>
          <a:graphicData uri="http://schemas.openxmlformats.org/drawingml/2006/table">
            <a:tbl>
              <a:tblPr firstRow="1" bandRow="1">
                <a:tableStyleId>{5940675A-B579-460E-94D1-54222C63F5DA}</a:tableStyleId>
              </a:tblPr>
              <a:tblGrid>
                <a:gridCol w="569085">
                  <a:extLst>
                    <a:ext uri="{9D8B030D-6E8A-4147-A177-3AD203B41FA5}">
                      <a16:colId xmlns:a16="http://schemas.microsoft.com/office/drawing/2014/main" val="753574842"/>
                    </a:ext>
                  </a:extLst>
                </a:gridCol>
                <a:gridCol w="569085">
                  <a:extLst>
                    <a:ext uri="{9D8B030D-6E8A-4147-A177-3AD203B41FA5}">
                      <a16:colId xmlns:a16="http://schemas.microsoft.com/office/drawing/2014/main" val="121128179"/>
                    </a:ext>
                  </a:extLst>
                </a:gridCol>
                <a:gridCol w="569085">
                  <a:extLst>
                    <a:ext uri="{9D8B030D-6E8A-4147-A177-3AD203B41FA5}">
                      <a16:colId xmlns:a16="http://schemas.microsoft.com/office/drawing/2014/main" val="295384588"/>
                    </a:ext>
                  </a:extLst>
                </a:gridCol>
                <a:gridCol w="569085">
                  <a:extLst>
                    <a:ext uri="{9D8B030D-6E8A-4147-A177-3AD203B41FA5}">
                      <a16:colId xmlns:a16="http://schemas.microsoft.com/office/drawing/2014/main" val="2854067197"/>
                    </a:ext>
                  </a:extLst>
                </a:gridCol>
                <a:gridCol w="569085">
                  <a:extLst>
                    <a:ext uri="{9D8B030D-6E8A-4147-A177-3AD203B41FA5}">
                      <a16:colId xmlns:a16="http://schemas.microsoft.com/office/drawing/2014/main" val="1545821194"/>
                    </a:ext>
                  </a:extLst>
                </a:gridCol>
                <a:gridCol w="569085">
                  <a:extLst>
                    <a:ext uri="{9D8B030D-6E8A-4147-A177-3AD203B41FA5}">
                      <a16:colId xmlns:a16="http://schemas.microsoft.com/office/drawing/2014/main" val="3735181595"/>
                    </a:ext>
                  </a:extLst>
                </a:gridCol>
                <a:gridCol w="569085">
                  <a:extLst>
                    <a:ext uri="{9D8B030D-6E8A-4147-A177-3AD203B41FA5}">
                      <a16:colId xmlns:a16="http://schemas.microsoft.com/office/drawing/2014/main" val="1404062181"/>
                    </a:ext>
                  </a:extLst>
                </a:gridCol>
              </a:tblGrid>
              <a:tr h="279871">
                <a:tc>
                  <a:txBody>
                    <a:bodyPr/>
                    <a:lstStyle/>
                    <a:p>
                      <a:pPr algn="ctr"/>
                      <a:r>
                        <a:rPr lang="en-US" dirty="0"/>
                        <a:t>2</a:t>
                      </a:r>
                    </a:p>
                  </a:txBody>
                  <a:tcPr/>
                </a:tc>
                <a:tc>
                  <a:txBody>
                    <a:bodyPr/>
                    <a:lstStyle/>
                    <a:p>
                      <a:pPr algn="ctr"/>
                      <a:r>
                        <a:rPr lang="en-US" dirty="0"/>
                        <a:t>3</a:t>
                      </a:r>
                    </a:p>
                  </a:txBody>
                  <a:tcPr/>
                </a:tc>
                <a:tc>
                  <a:txBody>
                    <a:bodyPr/>
                    <a:lstStyle/>
                    <a:p>
                      <a:pPr algn="ctr"/>
                      <a:r>
                        <a:rPr lang="en-US" dirty="0"/>
                        <a:t>7</a:t>
                      </a:r>
                    </a:p>
                  </a:txBody>
                  <a:tcPr/>
                </a:tc>
                <a:tc>
                  <a:txBody>
                    <a:bodyPr/>
                    <a:lstStyle/>
                    <a:p>
                      <a:pPr algn="ctr"/>
                      <a:r>
                        <a:rPr lang="en-US" dirty="0"/>
                        <a:t>4</a:t>
                      </a:r>
                    </a:p>
                  </a:txBody>
                  <a:tcPr/>
                </a:tc>
                <a:tc>
                  <a:txBody>
                    <a:bodyPr/>
                    <a:lstStyle/>
                    <a:p>
                      <a:pPr algn="ctr"/>
                      <a:r>
                        <a:rPr lang="en-US" dirty="0"/>
                        <a:t>6</a:t>
                      </a:r>
                    </a:p>
                  </a:txBody>
                  <a:tcPr/>
                </a:tc>
                <a:tc>
                  <a:txBody>
                    <a:bodyPr/>
                    <a:lstStyle/>
                    <a:p>
                      <a:pPr algn="ctr"/>
                      <a:r>
                        <a:rPr lang="en-US" dirty="0"/>
                        <a:t>2</a:t>
                      </a:r>
                    </a:p>
                  </a:txBody>
                  <a:tcPr/>
                </a:tc>
                <a:tc>
                  <a:txBody>
                    <a:bodyPr/>
                    <a:lstStyle/>
                    <a:p>
                      <a:pPr algn="ctr"/>
                      <a:r>
                        <a:rPr lang="en-US" dirty="0"/>
                        <a:t>9</a:t>
                      </a:r>
                    </a:p>
                  </a:txBody>
                  <a:tcPr/>
                </a:tc>
                <a:extLst>
                  <a:ext uri="{0D108BD9-81ED-4DB2-BD59-A6C34878D82A}">
                    <a16:rowId xmlns:a16="http://schemas.microsoft.com/office/drawing/2014/main" val="3821164813"/>
                  </a:ext>
                </a:extLst>
              </a:tr>
              <a:tr h="279871">
                <a:tc>
                  <a:txBody>
                    <a:bodyPr/>
                    <a:lstStyle/>
                    <a:p>
                      <a:pPr algn="ctr"/>
                      <a:r>
                        <a:rPr lang="en-US" dirty="0"/>
                        <a:t>6</a:t>
                      </a:r>
                    </a:p>
                  </a:txBody>
                  <a:tcPr/>
                </a:tc>
                <a:tc>
                  <a:txBody>
                    <a:bodyPr/>
                    <a:lstStyle/>
                    <a:p>
                      <a:pPr algn="ctr"/>
                      <a:r>
                        <a:rPr lang="en-US" dirty="0"/>
                        <a:t>6</a:t>
                      </a:r>
                    </a:p>
                  </a:txBody>
                  <a:tcPr/>
                </a:tc>
                <a:tc>
                  <a:txBody>
                    <a:bodyPr/>
                    <a:lstStyle/>
                    <a:p>
                      <a:pPr algn="ctr"/>
                      <a:r>
                        <a:rPr lang="en-US" dirty="0"/>
                        <a:t>9</a:t>
                      </a:r>
                    </a:p>
                  </a:txBody>
                  <a:tcPr/>
                </a:tc>
                <a:tc>
                  <a:txBody>
                    <a:bodyPr/>
                    <a:lstStyle/>
                    <a:p>
                      <a:pPr algn="ctr"/>
                      <a:r>
                        <a:rPr lang="en-US" dirty="0"/>
                        <a:t>8</a:t>
                      </a:r>
                    </a:p>
                  </a:txBody>
                  <a:tcPr/>
                </a:tc>
                <a:tc>
                  <a:txBody>
                    <a:bodyPr/>
                    <a:lstStyle/>
                    <a:p>
                      <a:pPr algn="ctr"/>
                      <a:r>
                        <a:rPr lang="en-US" dirty="0"/>
                        <a:t>7</a:t>
                      </a:r>
                    </a:p>
                  </a:txBody>
                  <a:tcPr/>
                </a:tc>
                <a:tc>
                  <a:txBody>
                    <a:bodyPr/>
                    <a:lstStyle/>
                    <a:p>
                      <a:pPr algn="ctr"/>
                      <a:r>
                        <a:rPr lang="en-US" dirty="0"/>
                        <a:t>4</a:t>
                      </a:r>
                    </a:p>
                  </a:txBody>
                  <a:tcPr/>
                </a:tc>
                <a:tc>
                  <a:txBody>
                    <a:bodyPr/>
                    <a:lstStyle/>
                    <a:p>
                      <a:pPr algn="ctr"/>
                      <a:r>
                        <a:rPr lang="en-US" dirty="0"/>
                        <a:t>3</a:t>
                      </a:r>
                    </a:p>
                  </a:txBody>
                  <a:tcPr/>
                </a:tc>
                <a:extLst>
                  <a:ext uri="{0D108BD9-81ED-4DB2-BD59-A6C34878D82A}">
                    <a16:rowId xmlns:a16="http://schemas.microsoft.com/office/drawing/2014/main" val="301525873"/>
                  </a:ext>
                </a:extLst>
              </a:tr>
              <a:tr h="279871">
                <a:tc>
                  <a:txBody>
                    <a:bodyPr/>
                    <a:lstStyle/>
                    <a:p>
                      <a:pPr algn="ctr"/>
                      <a:r>
                        <a:rPr lang="en-US" dirty="0"/>
                        <a:t>3</a:t>
                      </a:r>
                    </a:p>
                  </a:txBody>
                  <a:tcPr/>
                </a:tc>
                <a:tc>
                  <a:txBody>
                    <a:bodyPr/>
                    <a:lstStyle/>
                    <a:p>
                      <a:pPr algn="ctr"/>
                      <a:r>
                        <a:rPr lang="en-US" dirty="0"/>
                        <a:t>4</a:t>
                      </a:r>
                    </a:p>
                  </a:txBody>
                  <a:tcPr/>
                </a:tc>
                <a:tc>
                  <a:txBody>
                    <a:bodyPr/>
                    <a:lstStyle/>
                    <a:p>
                      <a:pPr algn="ctr"/>
                      <a:r>
                        <a:rPr lang="en-US" dirty="0"/>
                        <a:t>8</a:t>
                      </a:r>
                    </a:p>
                  </a:txBody>
                  <a:tcPr/>
                </a:tc>
                <a:tc>
                  <a:txBody>
                    <a:bodyPr/>
                    <a:lstStyle/>
                    <a:p>
                      <a:pPr algn="ctr"/>
                      <a:r>
                        <a:rPr lang="en-US" dirty="0"/>
                        <a:t>3</a:t>
                      </a:r>
                    </a:p>
                  </a:txBody>
                  <a:tcPr/>
                </a:tc>
                <a:tc>
                  <a:txBody>
                    <a:bodyPr/>
                    <a:lstStyle/>
                    <a:p>
                      <a:pPr algn="ctr"/>
                      <a:r>
                        <a:rPr lang="en-US" dirty="0"/>
                        <a:t>8</a:t>
                      </a:r>
                    </a:p>
                  </a:txBody>
                  <a:tcPr/>
                </a:tc>
                <a:tc>
                  <a:txBody>
                    <a:bodyPr/>
                    <a:lstStyle/>
                    <a:p>
                      <a:pPr algn="ctr"/>
                      <a:r>
                        <a:rPr lang="en-US" dirty="0"/>
                        <a:t>9</a:t>
                      </a:r>
                    </a:p>
                  </a:txBody>
                  <a:tcPr/>
                </a:tc>
                <a:tc>
                  <a:txBody>
                    <a:bodyPr/>
                    <a:lstStyle/>
                    <a:p>
                      <a:pPr algn="ctr"/>
                      <a:r>
                        <a:rPr lang="en-US" dirty="0"/>
                        <a:t>7</a:t>
                      </a:r>
                    </a:p>
                  </a:txBody>
                  <a:tcPr/>
                </a:tc>
                <a:extLst>
                  <a:ext uri="{0D108BD9-81ED-4DB2-BD59-A6C34878D82A}">
                    <a16:rowId xmlns:a16="http://schemas.microsoft.com/office/drawing/2014/main" val="1837375436"/>
                  </a:ext>
                </a:extLst>
              </a:tr>
              <a:tr h="279871">
                <a:tc>
                  <a:txBody>
                    <a:bodyPr/>
                    <a:lstStyle/>
                    <a:p>
                      <a:pPr algn="ctr"/>
                      <a:r>
                        <a:rPr lang="en-US" dirty="0"/>
                        <a:t>7</a:t>
                      </a:r>
                    </a:p>
                  </a:txBody>
                  <a:tcPr/>
                </a:tc>
                <a:tc>
                  <a:txBody>
                    <a:bodyPr/>
                    <a:lstStyle/>
                    <a:p>
                      <a:pPr algn="ctr"/>
                      <a:r>
                        <a:rPr lang="en-US" dirty="0"/>
                        <a:t>8</a:t>
                      </a:r>
                    </a:p>
                  </a:txBody>
                  <a:tcPr/>
                </a:tc>
                <a:tc>
                  <a:txBody>
                    <a:bodyPr/>
                    <a:lstStyle/>
                    <a:p>
                      <a:pPr algn="ctr"/>
                      <a:r>
                        <a:rPr lang="en-US" dirty="0"/>
                        <a:t>3</a:t>
                      </a:r>
                    </a:p>
                  </a:txBody>
                  <a:tcPr/>
                </a:tc>
                <a:tc>
                  <a:txBody>
                    <a:bodyPr/>
                    <a:lstStyle/>
                    <a:p>
                      <a:pPr algn="ctr"/>
                      <a:r>
                        <a:rPr lang="en-US" dirty="0"/>
                        <a:t>6</a:t>
                      </a:r>
                    </a:p>
                  </a:txBody>
                  <a:tcPr/>
                </a:tc>
                <a:tc>
                  <a:txBody>
                    <a:bodyPr/>
                    <a:lstStyle/>
                    <a:p>
                      <a:pPr algn="ctr"/>
                      <a:r>
                        <a:rPr lang="en-US" dirty="0"/>
                        <a:t>6</a:t>
                      </a:r>
                    </a:p>
                  </a:txBody>
                  <a:tcPr/>
                </a:tc>
                <a:tc>
                  <a:txBody>
                    <a:bodyPr/>
                    <a:lstStyle/>
                    <a:p>
                      <a:pPr algn="ctr"/>
                      <a:r>
                        <a:rPr lang="en-US" dirty="0"/>
                        <a:t>3</a:t>
                      </a:r>
                    </a:p>
                  </a:txBody>
                  <a:tcPr/>
                </a:tc>
                <a:tc>
                  <a:txBody>
                    <a:bodyPr/>
                    <a:lstStyle/>
                    <a:p>
                      <a:pPr algn="ctr"/>
                      <a:r>
                        <a:rPr lang="en-US" dirty="0"/>
                        <a:t>4</a:t>
                      </a:r>
                    </a:p>
                  </a:txBody>
                  <a:tcPr/>
                </a:tc>
                <a:extLst>
                  <a:ext uri="{0D108BD9-81ED-4DB2-BD59-A6C34878D82A}">
                    <a16:rowId xmlns:a16="http://schemas.microsoft.com/office/drawing/2014/main" val="1097651817"/>
                  </a:ext>
                </a:extLst>
              </a:tr>
              <a:tr h="279871">
                <a:tc>
                  <a:txBody>
                    <a:bodyPr/>
                    <a:lstStyle/>
                    <a:p>
                      <a:pPr algn="ctr"/>
                      <a:r>
                        <a:rPr lang="en-US" dirty="0"/>
                        <a:t>4</a:t>
                      </a:r>
                    </a:p>
                  </a:txBody>
                  <a:tcPr/>
                </a:tc>
                <a:tc>
                  <a:txBody>
                    <a:bodyPr/>
                    <a:lstStyle/>
                    <a:p>
                      <a:pPr algn="ctr"/>
                      <a:r>
                        <a:rPr lang="en-US" dirty="0"/>
                        <a:t>2</a:t>
                      </a:r>
                    </a:p>
                  </a:txBody>
                  <a:tcPr/>
                </a:tc>
                <a:tc>
                  <a:txBody>
                    <a:bodyPr/>
                    <a:lstStyle/>
                    <a:p>
                      <a:pPr algn="ctr"/>
                      <a:r>
                        <a:rPr lang="en-US" dirty="0"/>
                        <a:t>1</a:t>
                      </a:r>
                    </a:p>
                  </a:txBody>
                  <a:tcPr/>
                </a:tc>
                <a:tc>
                  <a:txBody>
                    <a:bodyPr/>
                    <a:lstStyle/>
                    <a:p>
                      <a:pPr algn="ctr"/>
                      <a:r>
                        <a:rPr lang="en-US" dirty="0"/>
                        <a:t>8</a:t>
                      </a:r>
                    </a:p>
                  </a:txBody>
                  <a:tcPr/>
                </a:tc>
                <a:tc>
                  <a:txBody>
                    <a:bodyPr/>
                    <a:lstStyle/>
                    <a:p>
                      <a:pPr algn="ctr"/>
                      <a:r>
                        <a:rPr lang="en-US" dirty="0"/>
                        <a:t>3</a:t>
                      </a:r>
                    </a:p>
                  </a:txBody>
                  <a:tcPr/>
                </a:tc>
                <a:tc>
                  <a:txBody>
                    <a:bodyPr/>
                    <a:lstStyle/>
                    <a:p>
                      <a:pPr algn="ctr"/>
                      <a:r>
                        <a:rPr lang="en-US" dirty="0"/>
                        <a:t>4</a:t>
                      </a:r>
                    </a:p>
                  </a:txBody>
                  <a:tcPr/>
                </a:tc>
                <a:tc>
                  <a:txBody>
                    <a:bodyPr/>
                    <a:lstStyle/>
                    <a:p>
                      <a:pPr algn="ctr"/>
                      <a:r>
                        <a:rPr lang="en-US" dirty="0"/>
                        <a:t>6</a:t>
                      </a:r>
                    </a:p>
                  </a:txBody>
                  <a:tcPr/>
                </a:tc>
                <a:extLst>
                  <a:ext uri="{0D108BD9-81ED-4DB2-BD59-A6C34878D82A}">
                    <a16:rowId xmlns:a16="http://schemas.microsoft.com/office/drawing/2014/main" val="1669590329"/>
                  </a:ext>
                </a:extLst>
              </a:tr>
              <a:tr h="279871">
                <a:tc>
                  <a:txBody>
                    <a:bodyPr/>
                    <a:lstStyle/>
                    <a:p>
                      <a:pPr algn="ctr"/>
                      <a:r>
                        <a:rPr lang="en-US" dirty="0"/>
                        <a:t>3</a:t>
                      </a:r>
                    </a:p>
                  </a:txBody>
                  <a:tcPr/>
                </a:tc>
                <a:tc>
                  <a:txBody>
                    <a:bodyPr/>
                    <a:lstStyle/>
                    <a:p>
                      <a:pPr algn="ctr"/>
                      <a:r>
                        <a:rPr lang="en-US" dirty="0"/>
                        <a:t>2</a:t>
                      </a:r>
                    </a:p>
                  </a:txBody>
                  <a:tcPr/>
                </a:tc>
                <a:tc>
                  <a:txBody>
                    <a:bodyPr/>
                    <a:lstStyle/>
                    <a:p>
                      <a:pPr algn="ctr"/>
                      <a:r>
                        <a:rPr lang="en-US" dirty="0"/>
                        <a:t>4</a:t>
                      </a:r>
                    </a:p>
                  </a:txBody>
                  <a:tcPr/>
                </a:tc>
                <a:tc>
                  <a:txBody>
                    <a:bodyPr/>
                    <a:lstStyle/>
                    <a:p>
                      <a:pPr algn="ctr"/>
                      <a:r>
                        <a:rPr lang="en-US" dirty="0"/>
                        <a:t>1</a:t>
                      </a:r>
                    </a:p>
                  </a:txBody>
                  <a:tcPr/>
                </a:tc>
                <a:tc>
                  <a:txBody>
                    <a:bodyPr/>
                    <a:lstStyle/>
                    <a:p>
                      <a:pPr algn="ctr"/>
                      <a:r>
                        <a:rPr lang="en-US" dirty="0"/>
                        <a:t>9</a:t>
                      </a:r>
                    </a:p>
                  </a:txBody>
                  <a:tcPr/>
                </a:tc>
                <a:tc>
                  <a:txBody>
                    <a:bodyPr/>
                    <a:lstStyle/>
                    <a:p>
                      <a:pPr algn="ctr"/>
                      <a:r>
                        <a:rPr lang="en-US" dirty="0"/>
                        <a:t>8</a:t>
                      </a:r>
                    </a:p>
                  </a:txBody>
                  <a:tcPr/>
                </a:tc>
                <a:tc>
                  <a:txBody>
                    <a:bodyPr/>
                    <a:lstStyle/>
                    <a:p>
                      <a:pPr algn="ctr"/>
                      <a:r>
                        <a:rPr lang="en-US" dirty="0"/>
                        <a:t>3</a:t>
                      </a:r>
                    </a:p>
                  </a:txBody>
                  <a:tcPr/>
                </a:tc>
                <a:extLst>
                  <a:ext uri="{0D108BD9-81ED-4DB2-BD59-A6C34878D82A}">
                    <a16:rowId xmlns:a16="http://schemas.microsoft.com/office/drawing/2014/main" val="1900746862"/>
                  </a:ext>
                </a:extLst>
              </a:tr>
              <a:tr h="279871">
                <a:tc>
                  <a:txBody>
                    <a:bodyPr/>
                    <a:lstStyle/>
                    <a:p>
                      <a:pPr algn="ctr"/>
                      <a:r>
                        <a:rPr lang="en-US" dirty="0"/>
                        <a:t>0</a:t>
                      </a:r>
                    </a:p>
                  </a:txBody>
                  <a:tcPr/>
                </a:tc>
                <a:tc>
                  <a:txBody>
                    <a:bodyPr/>
                    <a:lstStyle/>
                    <a:p>
                      <a:pPr algn="ctr"/>
                      <a:r>
                        <a:rPr lang="en-US" dirty="0"/>
                        <a:t>1</a:t>
                      </a:r>
                    </a:p>
                  </a:txBody>
                  <a:tcPr/>
                </a:tc>
                <a:tc>
                  <a:txBody>
                    <a:bodyPr/>
                    <a:lstStyle/>
                    <a:p>
                      <a:pPr algn="ctr"/>
                      <a:r>
                        <a:rPr lang="en-US" dirty="0"/>
                        <a:t>3</a:t>
                      </a:r>
                    </a:p>
                  </a:txBody>
                  <a:tcPr/>
                </a:tc>
                <a:tc>
                  <a:txBody>
                    <a:bodyPr/>
                    <a:lstStyle/>
                    <a:p>
                      <a:pPr algn="ctr"/>
                      <a:r>
                        <a:rPr lang="en-US" dirty="0"/>
                        <a:t>9</a:t>
                      </a:r>
                    </a:p>
                  </a:txBody>
                  <a:tcPr/>
                </a:tc>
                <a:tc>
                  <a:txBody>
                    <a:bodyPr/>
                    <a:lstStyle/>
                    <a:p>
                      <a:pPr algn="ctr"/>
                      <a:r>
                        <a:rPr lang="en-US" dirty="0"/>
                        <a:t>2</a:t>
                      </a:r>
                    </a:p>
                  </a:txBody>
                  <a:tcPr/>
                </a:tc>
                <a:tc>
                  <a:txBody>
                    <a:bodyPr/>
                    <a:lstStyle/>
                    <a:p>
                      <a:pPr algn="ctr"/>
                      <a:r>
                        <a:rPr lang="en-US" dirty="0"/>
                        <a:t>1</a:t>
                      </a:r>
                    </a:p>
                  </a:txBody>
                  <a:tcPr/>
                </a:tc>
                <a:tc>
                  <a:txBody>
                    <a:bodyPr/>
                    <a:lstStyle/>
                    <a:p>
                      <a:pPr algn="ctr"/>
                      <a:r>
                        <a:rPr lang="en-US" dirty="0"/>
                        <a:t>4</a:t>
                      </a:r>
                    </a:p>
                  </a:txBody>
                  <a:tcPr/>
                </a:tc>
                <a:extLst>
                  <a:ext uri="{0D108BD9-81ED-4DB2-BD59-A6C34878D82A}">
                    <a16:rowId xmlns:a16="http://schemas.microsoft.com/office/drawing/2014/main" val="1519942912"/>
                  </a:ext>
                </a:extLst>
              </a:tr>
            </a:tbl>
          </a:graphicData>
        </a:graphic>
      </p:graphicFrame>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lstStyle/>
          <a:p>
            <a:r>
              <a:rPr lang="en-US" dirty="0"/>
              <a:t>Larger Strides</a:t>
            </a:r>
            <a:endParaRPr lang="en-US" baseline="30000" dirty="0"/>
          </a:p>
        </p:txBody>
      </p:sp>
      <p:sp>
        <p:nvSpPr>
          <p:cNvPr id="8" name="TextBox 7">
            <a:extLst>
              <a:ext uri="{FF2B5EF4-FFF2-40B4-BE49-F238E27FC236}">
                <a16:creationId xmlns:a16="http://schemas.microsoft.com/office/drawing/2014/main" id="{84C2D5BB-D4FE-4659-9192-B8374EE3C1FF}"/>
              </a:ext>
            </a:extLst>
          </p:cNvPr>
          <p:cNvSpPr txBox="1"/>
          <p:nvPr/>
        </p:nvSpPr>
        <p:spPr>
          <a:xfrm>
            <a:off x="4777336" y="3656453"/>
            <a:ext cx="647272" cy="830997"/>
          </a:xfrm>
          <a:prstGeom prst="rect">
            <a:avLst/>
          </a:prstGeom>
          <a:noFill/>
        </p:spPr>
        <p:txBody>
          <a:bodyPr wrap="square" rtlCol="0">
            <a:spAutoFit/>
          </a:bodyPr>
          <a:lstStyle/>
          <a:p>
            <a:pPr algn="ctr"/>
            <a:r>
              <a:rPr lang="en-US" sz="4800" dirty="0"/>
              <a:t>*</a:t>
            </a:r>
          </a:p>
        </p:txBody>
      </p:sp>
      <p:graphicFrame>
        <p:nvGraphicFramePr>
          <p:cNvPr id="11" name="Table 11">
            <a:extLst>
              <a:ext uri="{FF2B5EF4-FFF2-40B4-BE49-F238E27FC236}">
                <a16:creationId xmlns:a16="http://schemas.microsoft.com/office/drawing/2014/main" id="{4F17A1F7-5250-4AD4-B0D5-2CA5D32B02BD}"/>
              </a:ext>
            </a:extLst>
          </p:cNvPr>
          <p:cNvGraphicFramePr>
            <a:graphicFrameLocks noGrp="1"/>
          </p:cNvGraphicFramePr>
          <p:nvPr/>
        </p:nvGraphicFramePr>
        <p:xfrm>
          <a:off x="5811038" y="3515691"/>
          <a:ext cx="1684947" cy="1112520"/>
        </p:xfrm>
        <a:graphic>
          <a:graphicData uri="http://schemas.openxmlformats.org/drawingml/2006/table">
            <a:tbl>
              <a:tblPr firstRow="1" bandRow="1">
                <a:tableStyleId>{5940675A-B579-460E-94D1-54222C63F5DA}</a:tableStyleId>
              </a:tblPr>
              <a:tblGrid>
                <a:gridCol w="561649">
                  <a:extLst>
                    <a:ext uri="{9D8B030D-6E8A-4147-A177-3AD203B41FA5}">
                      <a16:colId xmlns:a16="http://schemas.microsoft.com/office/drawing/2014/main" val="460938455"/>
                    </a:ext>
                  </a:extLst>
                </a:gridCol>
                <a:gridCol w="561649">
                  <a:extLst>
                    <a:ext uri="{9D8B030D-6E8A-4147-A177-3AD203B41FA5}">
                      <a16:colId xmlns:a16="http://schemas.microsoft.com/office/drawing/2014/main" val="1740501291"/>
                    </a:ext>
                  </a:extLst>
                </a:gridCol>
                <a:gridCol w="561649">
                  <a:extLst>
                    <a:ext uri="{9D8B030D-6E8A-4147-A177-3AD203B41FA5}">
                      <a16:colId xmlns:a16="http://schemas.microsoft.com/office/drawing/2014/main" val="395325658"/>
                    </a:ext>
                  </a:extLst>
                </a:gridCol>
              </a:tblGrid>
              <a:tr h="370840">
                <a:tc>
                  <a:txBody>
                    <a:bodyPr/>
                    <a:lstStyle/>
                    <a:p>
                      <a:pPr algn="ctr"/>
                      <a:r>
                        <a:rPr lang="en-US" dirty="0"/>
                        <a:t>3</a:t>
                      </a:r>
                    </a:p>
                  </a:txBody>
                  <a:tcPr/>
                </a:tc>
                <a:tc>
                  <a:txBody>
                    <a:bodyPr/>
                    <a:lstStyle/>
                    <a:p>
                      <a:pPr algn="ctr"/>
                      <a:r>
                        <a:rPr lang="en-US" dirty="0"/>
                        <a:t>4</a:t>
                      </a:r>
                    </a:p>
                  </a:txBody>
                  <a:tcPr/>
                </a:tc>
                <a:tc>
                  <a:txBody>
                    <a:bodyPr/>
                    <a:lstStyle/>
                    <a:p>
                      <a:pPr algn="ctr"/>
                      <a:r>
                        <a:rPr lang="en-US" dirty="0"/>
                        <a:t>4</a:t>
                      </a:r>
                    </a:p>
                  </a:txBody>
                  <a:tcPr/>
                </a:tc>
                <a:extLst>
                  <a:ext uri="{0D108BD9-81ED-4DB2-BD59-A6C34878D82A}">
                    <a16:rowId xmlns:a16="http://schemas.microsoft.com/office/drawing/2014/main" val="264379134"/>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2</a:t>
                      </a:r>
                    </a:p>
                  </a:txBody>
                  <a:tcPr/>
                </a:tc>
                <a:extLst>
                  <a:ext uri="{0D108BD9-81ED-4DB2-BD59-A6C34878D82A}">
                    <a16:rowId xmlns:a16="http://schemas.microsoft.com/office/drawing/2014/main" val="3925585704"/>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3</a:t>
                      </a:r>
                    </a:p>
                  </a:txBody>
                  <a:tcPr/>
                </a:tc>
                <a:extLst>
                  <a:ext uri="{0D108BD9-81ED-4DB2-BD59-A6C34878D82A}">
                    <a16:rowId xmlns:a16="http://schemas.microsoft.com/office/drawing/2014/main" val="4063142993"/>
                  </a:ext>
                </a:extLst>
              </a:tr>
            </a:tbl>
          </a:graphicData>
        </a:graphic>
      </p:graphicFrame>
      <p:sp>
        <p:nvSpPr>
          <p:cNvPr id="12" name="TextBox 11">
            <a:extLst>
              <a:ext uri="{FF2B5EF4-FFF2-40B4-BE49-F238E27FC236}">
                <a16:creationId xmlns:a16="http://schemas.microsoft.com/office/drawing/2014/main" id="{2971E976-27E3-4553-B662-D6A0CF0B047C}"/>
              </a:ext>
            </a:extLst>
          </p:cNvPr>
          <p:cNvSpPr txBox="1"/>
          <p:nvPr/>
        </p:nvSpPr>
        <p:spPr>
          <a:xfrm>
            <a:off x="7882415" y="3510906"/>
            <a:ext cx="647272" cy="830997"/>
          </a:xfrm>
          <a:prstGeom prst="rect">
            <a:avLst/>
          </a:prstGeom>
          <a:noFill/>
        </p:spPr>
        <p:txBody>
          <a:bodyPr wrap="square" rtlCol="0">
            <a:spAutoFit/>
          </a:bodyPr>
          <a:lstStyle/>
          <a:p>
            <a:pPr algn="ctr"/>
            <a:r>
              <a:rPr lang="en-US" sz="4800" dirty="0"/>
              <a:t>=</a:t>
            </a:r>
          </a:p>
        </p:txBody>
      </p:sp>
      <p:sp>
        <p:nvSpPr>
          <p:cNvPr id="4" name="Rectangle 3">
            <a:extLst>
              <a:ext uri="{FF2B5EF4-FFF2-40B4-BE49-F238E27FC236}">
                <a16:creationId xmlns:a16="http://schemas.microsoft.com/office/drawing/2014/main" id="{33EC1915-53C1-4333-B9E1-61C30E2D9789}"/>
              </a:ext>
            </a:extLst>
          </p:cNvPr>
          <p:cNvSpPr/>
          <p:nvPr/>
        </p:nvSpPr>
        <p:spPr>
          <a:xfrm>
            <a:off x="1557953" y="2700265"/>
            <a:ext cx="1678401" cy="1121861"/>
          </a:xfrm>
          <a:prstGeom prst="rect">
            <a:avLst/>
          </a:prstGeom>
          <a:solidFill>
            <a:srgbClr val="FF0000">
              <a:alpha val="35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Connector: Elbow 5">
            <a:extLst>
              <a:ext uri="{FF2B5EF4-FFF2-40B4-BE49-F238E27FC236}">
                <a16:creationId xmlns:a16="http://schemas.microsoft.com/office/drawing/2014/main" id="{99A1BCBB-DCAC-4BF5-853F-CBBAEF30F806}"/>
              </a:ext>
            </a:extLst>
          </p:cNvPr>
          <p:cNvCxnSpPr>
            <a:cxnSpLocks/>
            <a:stCxn id="11" idx="1"/>
            <a:endCxn id="4" idx="0"/>
          </p:cNvCxnSpPr>
          <p:nvPr/>
        </p:nvCxnSpPr>
        <p:spPr>
          <a:xfrm rot="10800000">
            <a:off x="2397154" y="2700265"/>
            <a:ext cx="3413884" cy="1371686"/>
          </a:xfrm>
          <a:prstGeom prst="bentConnector4">
            <a:avLst>
              <a:gd name="adj1" fmla="val 9420"/>
              <a:gd name="adj2" fmla="val 116666"/>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BC7667A-7DB3-4542-BA7B-255DF533CAA4}"/>
              </a:ext>
            </a:extLst>
          </p:cNvPr>
          <p:cNvSpPr txBox="1"/>
          <p:nvPr/>
        </p:nvSpPr>
        <p:spPr>
          <a:xfrm>
            <a:off x="1600200" y="5869539"/>
            <a:ext cx="9585695" cy="523220"/>
          </a:xfrm>
          <a:prstGeom prst="rect">
            <a:avLst/>
          </a:prstGeom>
          <a:solidFill>
            <a:schemeClr val="bg1"/>
          </a:solidFill>
        </p:spPr>
        <p:txBody>
          <a:bodyPr wrap="square" rtlCol="0">
            <a:spAutoFit/>
          </a:bodyPr>
          <a:lstStyle/>
          <a:p>
            <a:pPr algn="ctr"/>
            <a:r>
              <a:rPr lang="en-US" sz="2800" dirty="0">
                <a:solidFill>
                  <a:srgbClr val="FF0000"/>
                </a:solidFill>
              </a:rPr>
              <a:t>7*3 + 9*1 + 8*(-1) + 4*4 + 8*0 + 3*0 + 6*4 + 7*2 + 8*3</a:t>
            </a:r>
          </a:p>
        </p:txBody>
      </p:sp>
      <p:sp>
        <p:nvSpPr>
          <p:cNvPr id="5" name="TextBox 4">
            <a:extLst>
              <a:ext uri="{FF2B5EF4-FFF2-40B4-BE49-F238E27FC236}">
                <a16:creationId xmlns:a16="http://schemas.microsoft.com/office/drawing/2014/main" id="{DF705E44-65D7-483D-B8F8-F6BC814BF03A}"/>
              </a:ext>
            </a:extLst>
          </p:cNvPr>
          <p:cNvSpPr txBox="1"/>
          <p:nvPr/>
        </p:nvSpPr>
        <p:spPr>
          <a:xfrm>
            <a:off x="2137024" y="5280914"/>
            <a:ext cx="575353" cy="369332"/>
          </a:xfrm>
          <a:prstGeom prst="rect">
            <a:avLst/>
          </a:prstGeom>
          <a:noFill/>
        </p:spPr>
        <p:txBody>
          <a:bodyPr wrap="square" rtlCol="0">
            <a:spAutoFit/>
          </a:bodyPr>
          <a:lstStyle/>
          <a:p>
            <a:pPr algn="ctr"/>
            <a:r>
              <a:rPr lang="en-US" b="1" dirty="0"/>
              <a:t>M</a:t>
            </a:r>
          </a:p>
        </p:txBody>
      </p:sp>
      <p:sp>
        <p:nvSpPr>
          <p:cNvPr id="9" name="TextBox 8">
            <a:extLst>
              <a:ext uri="{FF2B5EF4-FFF2-40B4-BE49-F238E27FC236}">
                <a16:creationId xmlns:a16="http://schemas.microsoft.com/office/drawing/2014/main" id="{F5DC2388-D3E5-47D7-9292-BDEC26A011C3}"/>
              </a:ext>
            </a:extLst>
          </p:cNvPr>
          <p:cNvSpPr txBox="1"/>
          <p:nvPr/>
        </p:nvSpPr>
        <p:spPr>
          <a:xfrm>
            <a:off x="6347722" y="4631933"/>
            <a:ext cx="575353" cy="369332"/>
          </a:xfrm>
          <a:prstGeom prst="rect">
            <a:avLst/>
          </a:prstGeom>
          <a:noFill/>
        </p:spPr>
        <p:txBody>
          <a:bodyPr wrap="square" rtlCol="0">
            <a:spAutoFit/>
          </a:bodyPr>
          <a:lstStyle/>
          <a:p>
            <a:pPr algn="ctr"/>
            <a:r>
              <a:rPr lang="en-US" b="1" dirty="0"/>
              <a:t>F</a:t>
            </a:r>
          </a:p>
        </p:txBody>
      </p:sp>
      <p:sp>
        <p:nvSpPr>
          <p:cNvPr id="10" name="TextBox 9">
            <a:extLst>
              <a:ext uri="{FF2B5EF4-FFF2-40B4-BE49-F238E27FC236}">
                <a16:creationId xmlns:a16="http://schemas.microsoft.com/office/drawing/2014/main" id="{0BDFBCF2-9FB0-4FB8-ABBC-45F2F02CF9FA}"/>
              </a:ext>
            </a:extLst>
          </p:cNvPr>
          <p:cNvSpPr txBox="1"/>
          <p:nvPr/>
        </p:nvSpPr>
        <p:spPr>
          <a:xfrm>
            <a:off x="9469359" y="4630223"/>
            <a:ext cx="575353" cy="369332"/>
          </a:xfrm>
          <a:prstGeom prst="rect">
            <a:avLst/>
          </a:prstGeom>
          <a:noFill/>
        </p:spPr>
        <p:txBody>
          <a:bodyPr wrap="square" rtlCol="0">
            <a:spAutoFit/>
          </a:bodyPr>
          <a:lstStyle/>
          <a:p>
            <a:pPr algn="ctr"/>
            <a:r>
              <a:rPr lang="en-US" b="1" dirty="0"/>
              <a:t>CM</a:t>
            </a:r>
          </a:p>
        </p:txBody>
      </p:sp>
      <p:graphicFrame>
        <p:nvGraphicFramePr>
          <p:cNvPr id="22" name="Table 11">
            <a:extLst>
              <a:ext uri="{FF2B5EF4-FFF2-40B4-BE49-F238E27FC236}">
                <a16:creationId xmlns:a16="http://schemas.microsoft.com/office/drawing/2014/main" id="{F43C9F96-C368-4BE0-B689-D64853E2F544}"/>
              </a:ext>
            </a:extLst>
          </p:cNvPr>
          <p:cNvGraphicFramePr>
            <a:graphicFrameLocks noGrp="1"/>
          </p:cNvGraphicFramePr>
          <p:nvPr/>
        </p:nvGraphicFramePr>
        <p:xfrm>
          <a:off x="8916118" y="3513978"/>
          <a:ext cx="1684947" cy="1112520"/>
        </p:xfrm>
        <a:graphic>
          <a:graphicData uri="http://schemas.openxmlformats.org/drawingml/2006/table">
            <a:tbl>
              <a:tblPr firstRow="1" bandRow="1">
                <a:tableStyleId>{5940675A-B579-460E-94D1-54222C63F5DA}</a:tableStyleId>
              </a:tblPr>
              <a:tblGrid>
                <a:gridCol w="561649">
                  <a:extLst>
                    <a:ext uri="{9D8B030D-6E8A-4147-A177-3AD203B41FA5}">
                      <a16:colId xmlns:a16="http://schemas.microsoft.com/office/drawing/2014/main" val="460938455"/>
                    </a:ext>
                  </a:extLst>
                </a:gridCol>
                <a:gridCol w="561649">
                  <a:extLst>
                    <a:ext uri="{9D8B030D-6E8A-4147-A177-3AD203B41FA5}">
                      <a16:colId xmlns:a16="http://schemas.microsoft.com/office/drawing/2014/main" val="1740501291"/>
                    </a:ext>
                  </a:extLst>
                </a:gridCol>
                <a:gridCol w="561649">
                  <a:extLst>
                    <a:ext uri="{9D8B030D-6E8A-4147-A177-3AD203B41FA5}">
                      <a16:colId xmlns:a16="http://schemas.microsoft.com/office/drawing/2014/main" val="395325658"/>
                    </a:ext>
                  </a:extLst>
                </a:gridCol>
              </a:tblGrid>
              <a:tr h="370840">
                <a:tc>
                  <a:txBody>
                    <a:bodyPr/>
                    <a:lstStyle/>
                    <a:p>
                      <a:pPr algn="ctr"/>
                      <a:r>
                        <a:rPr lang="en-US" dirty="0">
                          <a:solidFill>
                            <a:srgbClr val="FF0000"/>
                          </a:solidFill>
                        </a:rPr>
                        <a:t>91</a:t>
                      </a:r>
                    </a:p>
                  </a:txBody>
                  <a:tcPr/>
                </a:tc>
                <a:tc>
                  <a:txBody>
                    <a:bodyPr/>
                    <a:lstStyle/>
                    <a:p>
                      <a:pPr algn="ctr"/>
                      <a:r>
                        <a:rPr lang="en-US" dirty="0">
                          <a:solidFill>
                            <a:srgbClr val="FF0000"/>
                          </a:solidFill>
                        </a:rPr>
                        <a:t>100</a:t>
                      </a:r>
                    </a:p>
                  </a:txBody>
                  <a:tcPr/>
                </a:tc>
                <a:tc>
                  <a:txBody>
                    <a:bodyPr/>
                    <a:lstStyle/>
                    <a:p>
                      <a:pPr algn="ctr"/>
                      <a:endParaRPr lang="en-US" dirty="0"/>
                    </a:p>
                  </a:txBody>
                  <a:tcPr/>
                </a:tc>
                <a:extLst>
                  <a:ext uri="{0D108BD9-81ED-4DB2-BD59-A6C34878D82A}">
                    <a16:rowId xmlns:a16="http://schemas.microsoft.com/office/drawing/2014/main" val="264379134"/>
                  </a:ext>
                </a:extLst>
              </a:tr>
              <a:tr h="370840">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3925585704"/>
                  </a:ext>
                </a:extLst>
              </a:tr>
              <a:tr h="370840">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4063142993"/>
                  </a:ext>
                </a:extLst>
              </a:tr>
            </a:tbl>
          </a:graphicData>
        </a:graphic>
      </p:graphicFrame>
      <p:sp>
        <p:nvSpPr>
          <p:cNvPr id="20" name="Arrow: Curved Down 19">
            <a:extLst>
              <a:ext uri="{FF2B5EF4-FFF2-40B4-BE49-F238E27FC236}">
                <a16:creationId xmlns:a16="http://schemas.microsoft.com/office/drawing/2014/main" id="{CD27F16B-8A82-4645-A920-523B219E4D8B}"/>
              </a:ext>
            </a:extLst>
          </p:cNvPr>
          <p:cNvSpPr/>
          <p:nvPr/>
        </p:nvSpPr>
        <p:spPr>
          <a:xfrm>
            <a:off x="657546" y="2178121"/>
            <a:ext cx="1353177" cy="537680"/>
          </a:xfrm>
          <a:prstGeom prst="curved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73994797"/>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437272" y="1568774"/>
            <a:ext cx="10761324" cy="4503256"/>
          </a:xfrm>
        </p:spPr>
        <p:txBody>
          <a:bodyPr>
            <a:normAutofit/>
          </a:bodyPr>
          <a:lstStyle/>
          <a:p>
            <a:pPr marL="0" indent="0" algn="ctr">
              <a:buNone/>
            </a:pPr>
            <a:r>
              <a:rPr lang="en-US" sz="2400" b="0" i="0" u="none" strike="noStrike" baseline="0" dirty="0">
                <a:latin typeface="Calibri (Body)"/>
              </a:rPr>
              <a:t>Assume a </a:t>
            </a:r>
            <a:r>
              <a:rPr lang="en-US" sz="2400" i="0" u="none" strike="noStrike" baseline="0" dirty="0">
                <a:latin typeface="Calibri (Body)"/>
              </a:rPr>
              <a:t>M, a 7x7 matrix. The 2D convolution of M with </a:t>
            </a:r>
            <a:r>
              <a:rPr lang="en-US" sz="2400" i="1" u="none" strike="noStrike" baseline="0" dirty="0">
                <a:latin typeface="Calibri (Body)"/>
              </a:rPr>
              <a:t>filter</a:t>
            </a:r>
            <a:r>
              <a:rPr lang="en-US" sz="2400" i="0" u="none" strike="noStrike" baseline="0" dirty="0">
                <a:latin typeface="Calibri (Body)"/>
              </a:rPr>
              <a:t> F</a:t>
            </a:r>
            <a:r>
              <a:rPr lang="en-US" sz="2400" b="0" i="0" u="none" strike="noStrike" baseline="0" dirty="0">
                <a:latin typeface="Calibri (Body)"/>
              </a:rPr>
              <a:t> and </a:t>
            </a:r>
            <a:r>
              <a:rPr lang="en-US" sz="2400" b="1" i="1" u="none" strike="noStrike" baseline="0" dirty="0">
                <a:latin typeface="Calibri (Body)"/>
              </a:rPr>
              <a:t>stride</a:t>
            </a:r>
            <a:r>
              <a:rPr lang="en-US" sz="2400" b="1" i="0" u="none" strike="noStrike" baseline="0" dirty="0">
                <a:latin typeface="Calibri (Body)"/>
              </a:rPr>
              <a:t> 2</a:t>
            </a:r>
            <a:r>
              <a:rPr lang="en-US" sz="2400" b="0" i="0" u="none" strike="noStrike" baseline="0" dirty="0">
                <a:latin typeface="Calibri (Body)"/>
              </a:rPr>
              <a:t> is a 3x3 matrix </a:t>
            </a:r>
            <a:r>
              <a:rPr lang="en-US" sz="2400" b="1" i="0" u="none" strike="noStrike" baseline="0" dirty="0">
                <a:latin typeface="Calibri (Body)"/>
              </a:rPr>
              <a:t>CM</a:t>
            </a:r>
            <a:r>
              <a:rPr lang="en-US" sz="2400" b="0" i="0" u="none" strike="noStrike" baseline="0" dirty="0">
                <a:latin typeface="Calibri (Body)"/>
              </a:rPr>
              <a:t> computed as follows:</a:t>
            </a:r>
            <a:endParaRPr lang="en-US"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dirty="0">
              <a:solidFill>
                <a:srgbClr val="222222"/>
              </a:solidFill>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endParaRPr lang="en-US" dirty="0"/>
          </a:p>
        </p:txBody>
      </p:sp>
      <p:graphicFrame>
        <p:nvGraphicFramePr>
          <p:cNvPr id="18" name="Table 18">
            <a:extLst>
              <a:ext uri="{FF2B5EF4-FFF2-40B4-BE49-F238E27FC236}">
                <a16:creationId xmlns:a16="http://schemas.microsoft.com/office/drawing/2014/main" id="{3C459434-9E3E-43DE-AEFB-874B7B52D4B9}"/>
              </a:ext>
            </a:extLst>
          </p:cNvPr>
          <p:cNvGraphicFramePr>
            <a:graphicFrameLocks noGrp="1"/>
          </p:cNvGraphicFramePr>
          <p:nvPr/>
        </p:nvGraphicFramePr>
        <p:xfrm>
          <a:off x="407311" y="2715801"/>
          <a:ext cx="3983595" cy="2560320"/>
        </p:xfrm>
        <a:graphic>
          <a:graphicData uri="http://schemas.openxmlformats.org/drawingml/2006/table">
            <a:tbl>
              <a:tblPr firstRow="1" bandRow="1">
                <a:tableStyleId>{5940675A-B579-460E-94D1-54222C63F5DA}</a:tableStyleId>
              </a:tblPr>
              <a:tblGrid>
                <a:gridCol w="569085">
                  <a:extLst>
                    <a:ext uri="{9D8B030D-6E8A-4147-A177-3AD203B41FA5}">
                      <a16:colId xmlns:a16="http://schemas.microsoft.com/office/drawing/2014/main" val="753574842"/>
                    </a:ext>
                  </a:extLst>
                </a:gridCol>
                <a:gridCol w="569085">
                  <a:extLst>
                    <a:ext uri="{9D8B030D-6E8A-4147-A177-3AD203B41FA5}">
                      <a16:colId xmlns:a16="http://schemas.microsoft.com/office/drawing/2014/main" val="121128179"/>
                    </a:ext>
                  </a:extLst>
                </a:gridCol>
                <a:gridCol w="569085">
                  <a:extLst>
                    <a:ext uri="{9D8B030D-6E8A-4147-A177-3AD203B41FA5}">
                      <a16:colId xmlns:a16="http://schemas.microsoft.com/office/drawing/2014/main" val="295384588"/>
                    </a:ext>
                  </a:extLst>
                </a:gridCol>
                <a:gridCol w="569085">
                  <a:extLst>
                    <a:ext uri="{9D8B030D-6E8A-4147-A177-3AD203B41FA5}">
                      <a16:colId xmlns:a16="http://schemas.microsoft.com/office/drawing/2014/main" val="2854067197"/>
                    </a:ext>
                  </a:extLst>
                </a:gridCol>
                <a:gridCol w="569085">
                  <a:extLst>
                    <a:ext uri="{9D8B030D-6E8A-4147-A177-3AD203B41FA5}">
                      <a16:colId xmlns:a16="http://schemas.microsoft.com/office/drawing/2014/main" val="1545821194"/>
                    </a:ext>
                  </a:extLst>
                </a:gridCol>
                <a:gridCol w="569085">
                  <a:extLst>
                    <a:ext uri="{9D8B030D-6E8A-4147-A177-3AD203B41FA5}">
                      <a16:colId xmlns:a16="http://schemas.microsoft.com/office/drawing/2014/main" val="3735181595"/>
                    </a:ext>
                  </a:extLst>
                </a:gridCol>
                <a:gridCol w="569085">
                  <a:extLst>
                    <a:ext uri="{9D8B030D-6E8A-4147-A177-3AD203B41FA5}">
                      <a16:colId xmlns:a16="http://schemas.microsoft.com/office/drawing/2014/main" val="1404062181"/>
                    </a:ext>
                  </a:extLst>
                </a:gridCol>
              </a:tblGrid>
              <a:tr h="279871">
                <a:tc>
                  <a:txBody>
                    <a:bodyPr/>
                    <a:lstStyle/>
                    <a:p>
                      <a:pPr algn="ctr"/>
                      <a:r>
                        <a:rPr lang="en-US" dirty="0"/>
                        <a:t>2</a:t>
                      </a:r>
                    </a:p>
                  </a:txBody>
                  <a:tcPr/>
                </a:tc>
                <a:tc>
                  <a:txBody>
                    <a:bodyPr/>
                    <a:lstStyle/>
                    <a:p>
                      <a:pPr algn="ctr"/>
                      <a:r>
                        <a:rPr lang="en-US" dirty="0"/>
                        <a:t>3</a:t>
                      </a:r>
                    </a:p>
                  </a:txBody>
                  <a:tcPr/>
                </a:tc>
                <a:tc>
                  <a:txBody>
                    <a:bodyPr/>
                    <a:lstStyle/>
                    <a:p>
                      <a:pPr algn="ctr"/>
                      <a:r>
                        <a:rPr lang="en-US" dirty="0"/>
                        <a:t>7</a:t>
                      </a:r>
                    </a:p>
                  </a:txBody>
                  <a:tcPr/>
                </a:tc>
                <a:tc>
                  <a:txBody>
                    <a:bodyPr/>
                    <a:lstStyle/>
                    <a:p>
                      <a:pPr algn="ctr"/>
                      <a:r>
                        <a:rPr lang="en-US" dirty="0"/>
                        <a:t>4</a:t>
                      </a:r>
                    </a:p>
                  </a:txBody>
                  <a:tcPr/>
                </a:tc>
                <a:tc>
                  <a:txBody>
                    <a:bodyPr/>
                    <a:lstStyle/>
                    <a:p>
                      <a:pPr algn="ctr"/>
                      <a:r>
                        <a:rPr lang="en-US" dirty="0"/>
                        <a:t>6</a:t>
                      </a:r>
                    </a:p>
                  </a:txBody>
                  <a:tcPr/>
                </a:tc>
                <a:tc>
                  <a:txBody>
                    <a:bodyPr/>
                    <a:lstStyle/>
                    <a:p>
                      <a:pPr algn="ctr"/>
                      <a:r>
                        <a:rPr lang="en-US" dirty="0"/>
                        <a:t>2</a:t>
                      </a:r>
                    </a:p>
                  </a:txBody>
                  <a:tcPr/>
                </a:tc>
                <a:tc>
                  <a:txBody>
                    <a:bodyPr/>
                    <a:lstStyle/>
                    <a:p>
                      <a:pPr algn="ctr"/>
                      <a:r>
                        <a:rPr lang="en-US" dirty="0"/>
                        <a:t>9</a:t>
                      </a:r>
                    </a:p>
                  </a:txBody>
                  <a:tcPr/>
                </a:tc>
                <a:extLst>
                  <a:ext uri="{0D108BD9-81ED-4DB2-BD59-A6C34878D82A}">
                    <a16:rowId xmlns:a16="http://schemas.microsoft.com/office/drawing/2014/main" val="3821164813"/>
                  </a:ext>
                </a:extLst>
              </a:tr>
              <a:tr h="279871">
                <a:tc>
                  <a:txBody>
                    <a:bodyPr/>
                    <a:lstStyle/>
                    <a:p>
                      <a:pPr algn="ctr"/>
                      <a:r>
                        <a:rPr lang="en-US" dirty="0"/>
                        <a:t>6</a:t>
                      </a:r>
                    </a:p>
                  </a:txBody>
                  <a:tcPr/>
                </a:tc>
                <a:tc>
                  <a:txBody>
                    <a:bodyPr/>
                    <a:lstStyle/>
                    <a:p>
                      <a:pPr algn="ctr"/>
                      <a:r>
                        <a:rPr lang="en-US" dirty="0"/>
                        <a:t>6</a:t>
                      </a:r>
                    </a:p>
                  </a:txBody>
                  <a:tcPr/>
                </a:tc>
                <a:tc>
                  <a:txBody>
                    <a:bodyPr/>
                    <a:lstStyle/>
                    <a:p>
                      <a:pPr algn="ctr"/>
                      <a:r>
                        <a:rPr lang="en-US" dirty="0"/>
                        <a:t>9</a:t>
                      </a:r>
                    </a:p>
                  </a:txBody>
                  <a:tcPr/>
                </a:tc>
                <a:tc>
                  <a:txBody>
                    <a:bodyPr/>
                    <a:lstStyle/>
                    <a:p>
                      <a:pPr algn="ctr"/>
                      <a:r>
                        <a:rPr lang="en-US" dirty="0"/>
                        <a:t>8</a:t>
                      </a:r>
                    </a:p>
                  </a:txBody>
                  <a:tcPr/>
                </a:tc>
                <a:tc>
                  <a:txBody>
                    <a:bodyPr/>
                    <a:lstStyle/>
                    <a:p>
                      <a:pPr algn="ctr"/>
                      <a:r>
                        <a:rPr lang="en-US" dirty="0"/>
                        <a:t>7</a:t>
                      </a:r>
                    </a:p>
                  </a:txBody>
                  <a:tcPr/>
                </a:tc>
                <a:tc>
                  <a:txBody>
                    <a:bodyPr/>
                    <a:lstStyle/>
                    <a:p>
                      <a:pPr algn="ctr"/>
                      <a:r>
                        <a:rPr lang="en-US" dirty="0"/>
                        <a:t>4</a:t>
                      </a:r>
                    </a:p>
                  </a:txBody>
                  <a:tcPr/>
                </a:tc>
                <a:tc>
                  <a:txBody>
                    <a:bodyPr/>
                    <a:lstStyle/>
                    <a:p>
                      <a:pPr algn="ctr"/>
                      <a:r>
                        <a:rPr lang="en-US" dirty="0"/>
                        <a:t>3</a:t>
                      </a:r>
                    </a:p>
                  </a:txBody>
                  <a:tcPr/>
                </a:tc>
                <a:extLst>
                  <a:ext uri="{0D108BD9-81ED-4DB2-BD59-A6C34878D82A}">
                    <a16:rowId xmlns:a16="http://schemas.microsoft.com/office/drawing/2014/main" val="301525873"/>
                  </a:ext>
                </a:extLst>
              </a:tr>
              <a:tr h="279871">
                <a:tc>
                  <a:txBody>
                    <a:bodyPr/>
                    <a:lstStyle/>
                    <a:p>
                      <a:pPr algn="ctr"/>
                      <a:r>
                        <a:rPr lang="en-US" dirty="0"/>
                        <a:t>3</a:t>
                      </a:r>
                    </a:p>
                  </a:txBody>
                  <a:tcPr/>
                </a:tc>
                <a:tc>
                  <a:txBody>
                    <a:bodyPr/>
                    <a:lstStyle/>
                    <a:p>
                      <a:pPr algn="ctr"/>
                      <a:r>
                        <a:rPr lang="en-US" dirty="0"/>
                        <a:t>4</a:t>
                      </a:r>
                    </a:p>
                  </a:txBody>
                  <a:tcPr/>
                </a:tc>
                <a:tc>
                  <a:txBody>
                    <a:bodyPr/>
                    <a:lstStyle/>
                    <a:p>
                      <a:pPr algn="ctr"/>
                      <a:r>
                        <a:rPr lang="en-US" dirty="0"/>
                        <a:t>8</a:t>
                      </a:r>
                    </a:p>
                  </a:txBody>
                  <a:tcPr/>
                </a:tc>
                <a:tc>
                  <a:txBody>
                    <a:bodyPr/>
                    <a:lstStyle/>
                    <a:p>
                      <a:pPr algn="ctr"/>
                      <a:r>
                        <a:rPr lang="en-US" dirty="0"/>
                        <a:t>3</a:t>
                      </a:r>
                    </a:p>
                  </a:txBody>
                  <a:tcPr/>
                </a:tc>
                <a:tc>
                  <a:txBody>
                    <a:bodyPr/>
                    <a:lstStyle/>
                    <a:p>
                      <a:pPr algn="ctr"/>
                      <a:r>
                        <a:rPr lang="en-US" dirty="0"/>
                        <a:t>8</a:t>
                      </a:r>
                    </a:p>
                  </a:txBody>
                  <a:tcPr/>
                </a:tc>
                <a:tc>
                  <a:txBody>
                    <a:bodyPr/>
                    <a:lstStyle/>
                    <a:p>
                      <a:pPr algn="ctr"/>
                      <a:r>
                        <a:rPr lang="en-US" dirty="0"/>
                        <a:t>9</a:t>
                      </a:r>
                    </a:p>
                  </a:txBody>
                  <a:tcPr/>
                </a:tc>
                <a:tc>
                  <a:txBody>
                    <a:bodyPr/>
                    <a:lstStyle/>
                    <a:p>
                      <a:pPr algn="ctr"/>
                      <a:r>
                        <a:rPr lang="en-US" dirty="0"/>
                        <a:t>7</a:t>
                      </a:r>
                    </a:p>
                  </a:txBody>
                  <a:tcPr/>
                </a:tc>
                <a:extLst>
                  <a:ext uri="{0D108BD9-81ED-4DB2-BD59-A6C34878D82A}">
                    <a16:rowId xmlns:a16="http://schemas.microsoft.com/office/drawing/2014/main" val="1837375436"/>
                  </a:ext>
                </a:extLst>
              </a:tr>
              <a:tr h="279871">
                <a:tc>
                  <a:txBody>
                    <a:bodyPr/>
                    <a:lstStyle/>
                    <a:p>
                      <a:pPr algn="ctr"/>
                      <a:r>
                        <a:rPr lang="en-US" dirty="0"/>
                        <a:t>7</a:t>
                      </a:r>
                    </a:p>
                  </a:txBody>
                  <a:tcPr/>
                </a:tc>
                <a:tc>
                  <a:txBody>
                    <a:bodyPr/>
                    <a:lstStyle/>
                    <a:p>
                      <a:pPr algn="ctr"/>
                      <a:r>
                        <a:rPr lang="en-US" dirty="0"/>
                        <a:t>8</a:t>
                      </a:r>
                    </a:p>
                  </a:txBody>
                  <a:tcPr/>
                </a:tc>
                <a:tc>
                  <a:txBody>
                    <a:bodyPr/>
                    <a:lstStyle/>
                    <a:p>
                      <a:pPr algn="ctr"/>
                      <a:r>
                        <a:rPr lang="en-US" dirty="0"/>
                        <a:t>3</a:t>
                      </a:r>
                    </a:p>
                  </a:txBody>
                  <a:tcPr/>
                </a:tc>
                <a:tc>
                  <a:txBody>
                    <a:bodyPr/>
                    <a:lstStyle/>
                    <a:p>
                      <a:pPr algn="ctr"/>
                      <a:r>
                        <a:rPr lang="en-US" dirty="0"/>
                        <a:t>6</a:t>
                      </a:r>
                    </a:p>
                  </a:txBody>
                  <a:tcPr/>
                </a:tc>
                <a:tc>
                  <a:txBody>
                    <a:bodyPr/>
                    <a:lstStyle/>
                    <a:p>
                      <a:pPr algn="ctr"/>
                      <a:r>
                        <a:rPr lang="en-US" dirty="0"/>
                        <a:t>6</a:t>
                      </a:r>
                    </a:p>
                  </a:txBody>
                  <a:tcPr/>
                </a:tc>
                <a:tc>
                  <a:txBody>
                    <a:bodyPr/>
                    <a:lstStyle/>
                    <a:p>
                      <a:pPr algn="ctr"/>
                      <a:r>
                        <a:rPr lang="en-US" dirty="0"/>
                        <a:t>3</a:t>
                      </a:r>
                    </a:p>
                  </a:txBody>
                  <a:tcPr/>
                </a:tc>
                <a:tc>
                  <a:txBody>
                    <a:bodyPr/>
                    <a:lstStyle/>
                    <a:p>
                      <a:pPr algn="ctr"/>
                      <a:r>
                        <a:rPr lang="en-US" dirty="0"/>
                        <a:t>4</a:t>
                      </a:r>
                    </a:p>
                  </a:txBody>
                  <a:tcPr/>
                </a:tc>
                <a:extLst>
                  <a:ext uri="{0D108BD9-81ED-4DB2-BD59-A6C34878D82A}">
                    <a16:rowId xmlns:a16="http://schemas.microsoft.com/office/drawing/2014/main" val="1097651817"/>
                  </a:ext>
                </a:extLst>
              </a:tr>
              <a:tr h="279871">
                <a:tc>
                  <a:txBody>
                    <a:bodyPr/>
                    <a:lstStyle/>
                    <a:p>
                      <a:pPr algn="ctr"/>
                      <a:r>
                        <a:rPr lang="en-US" dirty="0"/>
                        <a:t>4</a:t>
                      </a:r>
                    </a:p>
                  </a:txBody>
                  <a:tcPr/>
                </a:tc>
                <a:tc>
                  <a:txBody>
                    <a:bodyPr/>
                    <a:lstStyle/>
                    <a:p>
                      <a:pPr algn="ctr"/>
                      <a:r>
                        <a:rPr lang="en-US" dirty="0"/>
                        <a:t>2</a:t>
                      </a:r>
                    </a:p>
                  </a:txBody>
                  <a:tcPr/>
                </a:tc>
                <a:tc>
                  <a:txBody>
                    <a:bodyPr/>
                    <a:lstStyle/>
                    <a:p>
                      <a:pPr algn="ctr"/>
                      <a:r>
                        <a:rPr lang="en-US" dirty="0"/>
                        <a:t>1</a:t>
                      </a:r>
                    </a:p>
                  </a:txBody>
                  <a:tcPr/>
                </a:tc>
                <a:tc>
                  <a:txBody>
                    <a:bodyPr/>
                    <a:lstStyle/>
                    <a:p>
                      <a:pPr algn="ctr"/>
                      <a:r>
                        <a:rPr lang="en-US" dirty="0"/>
                        <a:t>8</a:t>
                      </a:r>
                    </a:p>
                  </a:txBody>
                  <a:tcPr/>
                </a:tc>
                <a:tc>
                  <a:txBody>
                    <a:bodyPr/>
                    <a:lstStyle/>
                    <a:p>
                      <a:pPr algn="ctr"/>
                      <a:r>
                        <a:rPr lang="en-US" dirty="0"/>
                        <a:t>3</a:t>
                      </a:r>
                    </a:p>
                  </a:txBody>
                  <a:tcPr/>
                </a:tc>
                <a:tc>
                  <a:txBody>
                    <a:bodyPr/>
                    <a:lstStyle/>
                    <a:p>
                      <a:pPr algn="ctr"/>
                      <a:r>
                        <a:rPr lang="en-US" dirty="0"/>
                        <a:t>4</a:t>
                      </a:r>
                    </a:p>
                  </a:txBody>
                  <a:tcPr/>
                </a:tc>
                <a:tc>
                  <a:txBody>
                    <a:bodyPr/>
                    <a:lstStyle/>
                    <a:p>
                      <a:pPr algn="ctr"/>
                      <a:r>
                        <a:rPr lang="en-US" dirty="0"/>
                        <a:t>6</a:t>
                      </a:r>
                    </a:p>
                  </a:txBody>
                  <a:tcPr/>
                </a:tc>
                <a:extLst>
                  <a:ext uri="{0D108BD9-81ED-4DB2-BD59-A6C34878D82A}">
                    <a16:rowId xmlns:a16="http://schemas.microsoft.com/office/drawing/2014/main" val="1669590329"/>
                  </a:ext>
                </a:extLst>
              </a:tr>
              <a:tr h="279871">
                <a:tc>
                  <a:txBody>
                    <a:bodyPr/>
                    <a:lstStyle/>
                    <a:p>
                      <a:pPr algn="ctr"/>
                      <a:r>
                        <a:rPr lang="en-US" dirty="0"/>
                        <a:t>3</a:t>
                      </a:r>
                    </a:p>
                  </a:txBody>
                  <a:tcPr/>
                </a:tc>
                <a:tc>
                  <a:txBody>
                    <a:bodyPr/>
                    <a:lstStyle/>
                    <a:p>
                      <a:pPr algn="ctr"/>
                      <a:r>
                        <a:rPr lang="en-US" dirty="0"/>
                        <a:t>2</a:t>
                      </a:r>
                    </a:p>
                  </a:txBody>
                  <a:tcPr/>
                </a:tc>
                <a:tc>
                  <a:txBody>
                    <a:bodyPr/>
                    <a:lstStyle/>
                    <a:p>
                      <a:pPr algn="ctr"/>
                      <a:r>
                        <a:rPr lang="en-US" dirty="0"/>
                        <a:t>4</a:t>
                      </a:r>
                    </a:p>
                  </a:txBody>
                  <a:tcPr/>
                </a:tc>
                <a:tc>
                  <a:txBody>
                    <a:bodyPr/>
                    <a:lstStyle/>
                    <a:p>
                      <a:pPr algn="ctr"/>
                      <a:r>
                        <a:rPr lang="en-US" dirty="0"/>
                        <a:t>1</a:t>
                      </a:r>
                    </a:p>
                  </a:txBody>
                  <a:tcPr/>
                </a:tc>
                <a:tc>
                  <a:txBody>
                    <a:bodyPr/>
                    <a:lstStyle/>
                    <a:p>
                      <a:pPr algn="ctr"/>
                      <a:r>
                        <a:rPr lang="en-US" dirty="0"/>
                        <a:t>9</a:t>
                      </a:r>
                    </a:p>
                  </a:txBody>
                  <a:tcPr/>
                </a:tc>
                <a:tc>
                  <a:txBody>
                    <a:bodyPr/>
                    <a:lstStyle/>
                    <a:p>
                      <a:pPr algn="ctr"/>
                      <a:r>
                        <a:rPr lang="en-US" dirty="0"/>
                        <a:t>8</a:t>
                      </a:r>
                    </a:p>
                  </a:txBody>
                  <a:tcPr/>
                </a:tc>
                <a:tc>
                  <a:txBody>
                    <a:bodyPr/>
                    <a:lstStyle/>
                    <a:p>
                      <a:pPr algn="ctr"/>
                      <a:r>
                        <a:rPr lang="en-US" dirty="0"/>
                        <a:t>3</a:t>
                      </a:r>
                    </a:p>
                  </a:txBody>
                  <a:tcPr/>
                </a:tc>
                <a:extLst>
                  <a:ext uri="{0D108BD9-81ED-4DB2-BD59-A6C34878D82A}">
                    <a16:rowId xmlns:a16="http://schemas.microsoft.com/office/drawing/2014/main" val="1900746862"/>
                  </a:ext>
                </a:extLst>
              </a:tr>
              <a:tr h="279871">
                <a:tc>
                  <a:txBody>
                    <a:bodyPr/>
                    <a:lstStyle/>
                    <a:p>
                      <a:pPr algn="ctr"/>
                      <a:r>
                        <a:rPr lang="en-US" dirty="0"/>
                        <a:t>0</a:t>
                      </a:r>
                    </a:p>
                  </a:txBody>
                  <a:tcPr/>
                </a:tc>
                <a:tc>
                  <a:txBody>
                    <a:bodyPr/>
                    <a:lstStyle/>
                    <a:p>
                      <a:pPr algn="ctr"/>
                      <a:r>
                        <a:rPr lang="en-US" dirty="0"/>
                        <a:t>1</a:t>
                      </a:r>
                    </a:p>
                  </a:txBody>
                  <a:tcPr/>
                </a:tc>
                <a:tc>
                  <a:txBody>
                    <a:bodyPr/>
                    <a:lstStyle/>
                    <a:p>
                      <a:pPr algn="ctr"/>
                      <a:r>
                        <a:rPr lang="en-US" dirty="0"/>
                        <a:t>3</a:t>
                      </a:r>
                    </a:p>
                  </a:txBody>
                  <a:tcPr/>
                </a:tc>
                <a:tc>
                  <a:txBody>
                    <a:bodyPr/>
                    <a:lstStyle/>
                    <a:p>
                      <a:pPr algn="ctr"/>
                      <a:r>
                        <a:rPr lang="en-US" dirty="0"/>
                        <a:t>9</a:t>
                      </a:r>
                    </a:p>
                  </a:txBody>
                  <a:tcPr/>
                </a:tc>
                <a:tc>
                  <a:txBody>
                    <a:bodyPr/>
                    <a:lstStyle/>
                    <a:p>
                      <a:pPr algn="ctr"/>
                      <a:r>
                        <a:rPr lang="en-US" dirty="0"/>
                        <a:t>2</a:t>
                      </a:r>
                    </a:p>
                  </a:txBody>
                  <a:tcPr/>
                </a:tc>
                <a:tc>
                  <a:txBody>
                    <a:bodyPr/>
                    <a:lstStyle/>
                    <a:p>
                      <a:pPr algn="ctr"/>
                      <a:r>
                        <a:rPr lang="en-US" dirty="0"/>
                        <a:t>1</a:t>
                      </a:r>
                    </a:p>
                  </a:txBody>
                  <a:tcPr/>
                </a:tc>
                <a:tc>
                  <a:txBody>
                    <a:bodyPr/>
                    <a:lstStyle/>
                    <a:p>
                      <a:pPr algn="ctr"/>
                      <a:r>
                        <a:rPr lang="en-US" dirty="0"/>
                        <a:t>4</a:t>
                      </a:r>
                    </a:p>
                  </a:txBody>
                  <a:tcPr/>
                </a:tc>
                <a:extLst>
                  <a:ext uri="{0D108BD9-81ED-4DB2-BD59-A6C34878D82A}">
                    <a16:rowId xmlns:a16="http://schemas.microsoft.com/office/drawing/2014/main" val="1519942912"/>
                  </a:ext>
                </a:extLst>
              </a:tr>
            </a:tbl>
          </a:graphicData>
        </a:graphic>
      </p:graphicFrame>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lstStyle/>
          <a:p>
            <a:r>
              <a:rPr lang="en-US" dirty="0"/>
              <a:t>Larger Strides</a:t>
            </a:r>
            <a:endParaRPr lang="en-US" baseline="30000" dirty="0"/>
          </a:p>
        </p:txBody>
      </p:sp>
      <p:sp>
        <p:nvSpPr>
          <p:cNvPr id="8" name="TextBox 7">
            <a:extLst>
              <a:ext uri="{FF2B5EF4-FFF2-40B4-BE49-F238E27FC236}">
                <a16:creationId xmlns:a16="http://schemas.microsoft.com/office/drawing/2014/main" id="{84C2D5BB-D4FE-4659-9192-B8374EE3C1FF}"/>
              </a:ext>
            </a:extLst>
          </p:cNvPr>
          <p:cNvSpPr txBox="1"/>
          <p:nvPr/>
        </p:nvSpPr>
        <p:spPr>
          <a:xfrm>
            <a:off x="4777336" y="3656453"/>
            <a:ext cx="647272" cy="830997"/>
          </a:xfrm>
          <a:prstGeom prst="rect">
            <a:avLst/>
          </a:prstGeom>
          <a:noFill/>
        </p:spPr>
        <p:txBody>
          <a:bodyPr wrap="square" rtlCol="0">
            <a:spAutoFit/>
          </a:bodyPr>
          <a:lstStyle/>
          <a:p>
            <a:pPr algn="ctr"/>
            <a:r>
              <a:rPr lang="en-US" sz="4800" dirty="0"/>
              <a:t>*</a:t>
            </a:r>
          </a:p>
        </p:txBody>
      </p:sp>
      <p:graphicFrame>
        <p:nvGraphicFramePr>
          <p:cNvPr id="11" name="Table 11">
            <a:extLst>
              <a:ext uri="{FF2B5EF4-FFF2-40B4-BE49-F238E27FC236}">
                <a16:creationId xmlns:a16="http://schemas.microsoft.com/office/drawing/2014/main" id="{4F17A1F7-5250-4AD4-B0D5-2CA5D32B02BD}"/>
              </a:ext>
            </a:extLst>
          </p:cNvPr>
          <p:cNvGraphicFramePr>
            <a:graphicFrameLocks noGrp="1"/>
          </p:cNvGraphicFramePr>
          <p:nvPr/>
        </p:nvGraphicFramePr>
        <p:xfrm>
          <a:off x="5811038" y="3515691"/>
          <a:ext cx="1684947" cy="1112520"/>
        </p:xfrm>
        <a:graphic>
          <a:graphicData uri="http://schemas.openxmlformats.org/drawingml/2006/table">
            <a:tbl>
              <a:tblPr firstRow="1" bandRow="1">
                <a:tableStyleId>{5940675A-B579-460E-94D1-54222C63F5DA}</a:tableStyleId>
              </a:tblPr>
              <a:tblGrid>
                <a:gridCol w="561649">
                  <a:extLst>
                    <a:ext uri="{9D8B030D-6E8A-4147-A177-3AD203B41FA5}">
                      <a16:colId xmlns:a16="http://schemas.microsoft.com/office/drawing/2014/main" val="460938455"/>
                    </a:ext>
                  </a:extLst>
                </a:gridCol>
                <a:gridCol w="561649">
                  <a:extLst>
                    <a:ext uri="{9D8B030D-6E8A-4147-A177-3AD203B41FA5}">
                      <a16:colId xmlns:a16="http://schemas.microsoft.com/office/drawing/2014/main" val="1740501291"/>
                    </a:ext>
                  </a:extLst>
                </a:gridCol>
                <a:gridCol w="561649">
                  <a:extLst>
                    <a:ext uri="{9D8B030D-6E8A-4147-A177-3AD203B41FA5}">
                      <a16:colId xmlns:a16="http://schemas.microsoft.com/office/drawing/2014/main" val="395325658"/>
                    </a:ext>
                  </a:extLst>
                </a:gridCol>
              </a:tblGrid>
              <a:tr h="370840">
                <a:tc>
                  <a:txBody>
                    <a:bodyPr/>
                    <a:lstStyle/>
                    <a:p>
                      <a:pPr algn="ctr"/>
                      <a:r>
                        <a:rPr lang="en-US" dirty="0"/>
                        <a:t>3</a:t>
                      </a:r>
                    </a:p>
                  </a:txBody>
                  <a:tcPr/>
                </a:tc>
                <a:tc>
                  <a:txBody>
                    <a:bodyPr/>
                    <a:lstStyle/>
                    <a:p>
                      <a:pPr algn="ctr"/>
                      <a:r>
                        <a:rPr lang="en-US" dirty="0"/>
                        <a:t>4</a:t>
                      </a:r>
                    </a:p>
                  </a:txBody>
                  <a:tcPr/>
                </a:tc>
                <a:tc>
                  <a:txBody>
                    <a:bodyPr/>
                    <a:lstStyle/>
                    <a:p>
                      <a:pPr algn="ctr"/>
                      <a:r>
                        <a:rPr lang="en-US" dirty="0"/>
                        <a:t>4</a:t>
                      </a:r>
                    </a:p>
                  </a:txBody>
                  <a:tcPr/>
                </a:tc>
                <a:extLst>
                  <a:ext uri="{0D108BD9-81ED-4DB2-BD59-A6C34878D82A}">
                    <a16:rowId xmlns:a16="http://schemas.microsoft.com/office/drawing/2014/main" val="264379134"/>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2</a:t>
                      </a:r>
                    </a:p>
                  </a:txBody>
                  <a:tcPr/>
                </a:tc>
                <a:extLst>
                  <a:ext uri="{0D108BD9-81ED-4DB2-BD59-A6C34878D82A}">
                    <a16:rowId xmlns:a16="http://schemas.microsoft.com/office/drawing/2014/main" val="3925585704"/>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3</a:t>
                      </a:r>
                    </a:p>
                  </a:txBody>
                  <a:tcPr/>
                </a:tc>
                <a:extLst>
                  <a:ext uri="{0D108BD9-81ED-4DB2-BD59-A6C34878D82A}">
                    <a16:rowId xmlns:a16="http://schemas.microsoft.com/office/drawing/2014/main" val="4063142993"/>
                  </a:ext>
                </a:extLst>
              </a:tr>
            </a:tbl>
          </a:graphicData>
        </a:graphic>
      </p:graphicFrame>
      <p:sp>
        <p:nvSpPr>
          <p:cNvPr id="12" name="TextBox 11">
            <a:extLst>
              <a:ext uri="{FF2B5EF4-FFF2-40B4-BE49-F238E27FC236}">
                <a16:creationId xmlns:a16="http://schemas.microsoft.com/office/drawing/2014/main" id="{2971E976-27E3-4553-B662-D6A0CF0B047C}"/>
              </a:ext>
            </a:extLst>
          </p:cNvPr>
          <p:cNvSpPr txBox="1"/>
          <p:nvPr/>
        </p:nvSpPr>
        <p:spPr>
          <a:xfrm>
            <a:off x="7882415" y="3510906"/>
            <a:ext cx="647272" cy="830997"/>
          </a:xfrm>
          <a:prstGeom prst="rect">
            <a:avLst/>
          </a:prstGeom>
          <a:noFill/>
        </p:spPr>
        <p:txBody>
          <a:bodyPr wrap="square" rtlCol="0">
            <a:spAutoFit/>
          </a:bodyPr>
          <a:lstStyle/>
          <a:p>
            <a:pPr algn="ctr"/>
            <a:r>
              <a:rPr lang="en-US" sz="4800" dirty="0"/>
              <a:t>=</a:t>
            </a:r>
          </a:p>
        </p:txBody>
      </p:sp>
      <p:sp>
        <p:nvSpPr>
          <p:cNvPr id="4" name="Rectangle 3">
            <a:extLst>
              <a:ext uri="{FF2B5EF4-FFF2-40B4-BE49-F238E27FC236}">
                <a16:creationId xmlns:a16="http://schemas.microsoft.com/office/drawing/2014/main" id="{33EC1915-53C1-4333-B9E1-61C30E2D9789}"/>
              </a:ext>
            </a:extLst>
          </p:cNvPr>
          <p:cNvSpPr/>
          <p:nvPr/>
        </p:nvSpPr>
        <p:spPr>
          <a:xfrm>
            <a:off x="2698379" y="2700265"/>
            <a:ext cx="1678401" cy="1121861"/>
          </a:xfrm>
          <a:prstGeom prst="rect">
            <a:avLst/>
          </a:prstGeom>
          <a:solidFill>
            <a:srgbClr val="FF0000">
              <a:alpha val="35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Connector: Elbow 5">
            <a:extLst>
              <a:ext uri="{FF2B5EF4-FFF2-40B4-BE49-F238E27FC236}">
                <a16:creationId xmlns:a16="http://schemas.microsoft.com/office/drawing/2014/main" id="{99A1BCBB-DCAC-4BF5-853F-CBBAEF30F806}"/>
              </a:ext>
            </a:extLst>
          </p:cNvPr>
          <p:cNvCxnSpPr>
            <a:cxnSpLocks/>
            <a:stCxn id="11" idx="1"/>
            <a:endCxn id="4" idx="0"/>
          </p:cNvCxnSpPr>
          <p:nvPr/>
        </p:nvCxnSpPr>
        <p:spPr>
          <a:xfrm rot="10800000">
            <a:off x="3537580" y="2700265"/>
            <a:ext cx="2273458" cy="1371686"/>
          </a:xfrm>
          <a:prstGeom prst="bentConnector4">
            <a:avLst>
              <a:gd name="adj1" fmla="val 16179"/>
              <a:gd name="adj2" fmla="val 116666"/>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BC7667A-7DB3-4542-BA7B-255DF533CAA4}"/>
              </a:ext>
            </a:extLst>
          </p:cNvPr>
          <p:cNvSpPr txBox="1"/>
          <p:nvPr/>
        </p:nvSpPr>
        <p:spPr>
          <a:xfrm>
            <a:off x="1600200" y="5869539"/>
            <a:ext cx="9585695" cy="523220"/>
          </a:xfrm>
          <a:prstGeom prst="rect">
            <a:avLst/>
          </a:prstGeom>
          <a:solidFill>
            <a:schemeClr val="bg1"/>
          </a:solidFill>
        </p:spPr>
        <p:txBody>
          <a:bodyPr wrap="square" rtlCol="0">
            <a:spAutoFit/>
          </a:bodyPr>
          <a:lstStyle/>
          <a:p>
            <a:pPr algn="ctr"/>
            <a:r>
              <a:rPr lang="en-US" sz="2800" dirty="0">
                <a:solidFill>
                  <a:srgbClr val="FF0000"/>
                </a:solidFill>
              </a:rPr>
              <a:t>6*3 + 7*1 + 8*(-1) + 2*4 + 4*0 + 9*0 + 9*4 + 3*2 + 7*3</a:t>
            </a:r>
          </a:p>
        </p:txBody>
      </p:sp>
      <p:sp>
        <p:nvSpPr>
          <p:cNvPr id="5" name="TextBox 4">
            <a:extLst>
              <a:ext uri="{FF2B5EF4-FFF2-40B4-BE49-F238E27FC236}">
                <a16:creationId xmlns:a16="http://schemas.microsoft.com/office/drawing/2014/main" id="{DF705E44-65D7-483D-B8F8-F6BC814BF03A}"/>
              </a:ext>
            </a:extLst>
          </p:cNvPr>
          <p:cNvSpPr txBox="1"/>
          <p:nvPr/>
        </p:nvSpPr>
        <p:spPr>
          <a:xfrm>
            <a:off x="2137024" y="5280914"/>
            <a:ext cx="575353" cy="369332"/>
          </a:xfrm>
          <a:prstGeom prst="rect">
            <a:avLst/>
          </a:prstGeom>
          <a:noFill/>
        </p:spPr>
        <p:txBody>
          <a:bodyPr wrap="square" rtlCol="0">
            <a:spAutoFit/>
          </a:bodyPr>
          <a:lstStyle/>
          <a:p>
            <a:pPr algn="ctr"/>
            <a:r>
              <a:rPr lang="en-US" b="1" dirty="0"/>
              <a:t>M</a:t>
            </a:r>
          </a:p>
        </p:txBody>
      </p:sp>
      <p:sp>
        <p:nvSpPr>
          <p:cNvPr id="9" name="TextBox 8">
            <a:extLst>
              <a:ext uri="{FF2B5EF4-FFF2-40B4-BE49-F238E27FC236}">
                <a16:creationId xmlns:a16="http://schemas.microsoft.com/office/drawing/2014/main" id="{F5DC2388-D3E5-47D7-9292-BDEC26A011C3}"/>
              </a:ext>
            </a:extLst>
          </p:cNvPr>
          <p:cNvSpPr txBox="1"/>
          <p:nvPr/>
        </p:nvSpPr>
        <p:spPr>
          <a:xfrm>
            <a:off x="6347722" y="4631933"/>
            <a:ext cx="575353" cy="369332"/>
          </a:xfrm>
          <a:prstGeom prst="rect">
            <a:avLst/>
          </a:prstGeom>
          <a:noFill/>
        </p:spPr>
        <p:txBody>
          <a:bodyPr wrap="square" rtlCol="0">
            <a:spAutoFit/>
          </a:bodyPr>
          <a:lstStyle/>
          <a:p>
            <a:pPr algn="ctr"/>
            <a:r>
              <a:rPr lang="en-US" b="1" dirty="0"/>
              <a:t>F</a:t>
            </a:r>
          </a:p>
        </p:txBody>
      </p:sp>
      <p:sp>
        <p:nvSpPr>
          <p:cNvPr id="10" name="TextBox 9">
            <a:extLst>
              <a:ext uri="{FF2B5EF4-FFF2-40B4-BE49-F238E27FC236}">
                <a16:creationId xmlns:a16="http://schemas.microsoft.com/office/drawing/2014/main" id="{0BDFBCF2-9FB0-4FB8-ABBC-45F2F02CF9FA}"/>
              </a:ext>
            </a:extLst>
          </p:cNvPr>
          <p:cNvSpPr txBox="1"/>
          <p:nvPr/>
        </p:nvSpPr>
        <p:spPr>
          <a:xfrm>
            <a:off x="9469359" y="4630223"/>
            <a:ext cx="575353" cy="369332"/>
          </a:xfrm>
          <a:prstGeom prst="rect">
            <a:avLst/>
          </a:prstGeom>
          <a:noFill/>
        </p:spPr>
        <p:txBody>
          <a:bodyPr wrap="square" rtlCol="0">
            <a:spAutoFit/>
          </a:bodyPr>
          <a:lstStyle/>
          <a:p>
            <a:pPr algn="ctr"/>
            <a:r>
              <a:rPr lang="en-US" b="1" dirty="0"/>
              <a:t>CM</a:t>
            </a:r>
          </a:p>
        </p:txBody>
      </p:sp>
      <p:graphicFrame>
        <p:nvGraphicFramePr>
          <p:cNvPr id="22" name="Table 11">
            <a:extLst>
              <a:ext uri="{FF2B5EF4-FFF2-40B4-BE49-F238E27FC236}">
                <a16:creationId xmlns:a16="http://schemas.microsoft.com/office/drawing/2014/main" id="{F43C9F96-C368-4BE0-B689-D64853E2F544}"/>
              </a:ext>
            </a:extLst>
          </p:cNvPr>
          <p:cNvGraphicFramePr>
            <a:graphicFrameLocks noGrp="1"/>
          </p:cNvGraphicFramePr>
          <p:nvPr/>
        </p:nvGraphicFramePr>
        <p:xfrm>
          <a:off x="8916118" y="3513978"/>
          <a:ext cx="1684947" cy="1112520"/>
        </p:xfrm>
        <a:graphic>
          <a:graphicData uri="http://schemas.openxmlformats.org/drawingml/2006/table">
            <a:tbl>
              <a:tblPr firstRow="1" bandRow="1">
                <a:tableStyleId>{5940675A-B579-460E-94D1-54222C63F5DA}</a:tableStyleId>
              </a:tblPr>
              <a:tblGrid>
                <a:gridCol w="561649">
                  <a:extLst>
                    <a:ext uri="{9D8B030D-6E8A-4147-A177-3AD203B41FA5}">
                      <a16:colId xmlns:a16="http://schemas.microsoft.com/office/drawing/2014/main" val="460938455"/>
                    </a:ext>
                  </a:extLst>
                </a:gridCol>
                <a:gridCol w="561649">
                  <a:extLst>
                    <a:ext uri="{9D8B030D-6E8A-4147-A177-3AD203B41FA5}">
                      <a16:colId xmlns:a16="http://schemas.microsoft.com/office/drawing/2014/main" val="1740501291"/>
                    </a:ext>
                  </a:extLst>
                </a:gridCol>
                <a:gridCol w="561649">
                  <a:extLst>
                    <a:ext uri="{9D8B030D-6E8A-4147-A177-3AD203B41FA5}">
                      <a16:colId xmlns:a16="http://schemas.microsoft.com/office/drawing/2014/main" val="395325658"/>
                    </a:ext>
                  </a:extLst>
                </a:gridCol>
              </a:tblGrid>
              <a:tr h="370840">
                <a:tc>
                  <a:txBody>
                    <a:bodyPr/>
                    <a:lstStyle/>
                    <a:p>
                      <a:pPr algn="ctr"/>
                      <a:r>
                        <a:rPr lang="en-US" dirty="0">
                          <a:solidFill>
                            <a:srgbClr val="FF0000"/>
                          </a:solidFill>
                        </a:rPr>
                        <a:t>91</a:t>
                      </a:r>
                    </a:p>
                  </a:txBody>
                  <a:tcPr/>
                </a:tc>
                <a:tc>
                  <a:txBody>
                    <a:bodyPr/>
                    <a:lstStyle/>
                    <a:p>
                      <a:pPr algn="ctr"/>
                      <a:r>
                        <a:rPr lang="en-US" dirty="0">
                          <a:solidFill>
                            <a:srgbClr val="FF0000"/>
                          </a:solidFill>
                        </a:rPr>
                        <a:t>100</a:t>
                      </a:r>
                    </a:p>
                  </a:txBody>
                  <a:tcPr/>
                </a:tc>
                <a:tc>
                  <a:txBody>
                    <a:bodyPr/>
                    <a:lstStyle/>
                    <a:p>
                      <a:pPr algn="ctr"/>
                      <a:r>
                        <a:rPr lang="en-US" dirty="0">
                          <a:solidFill>
                            <a:srgbClr val="FF0000"/>
                          </a:solidFill>
                        </a:rPr>
                        <a:t>88</a:t>
                      </a:r>
                    </a:p>
                  </a:txBody>
                  <a:tcPr/>
                </a:tc>
                <a:extLst>
                  <a:ext uri="{0D108BD9-81ED-4DB2-BD59-A6C34878D82A}">
                    <a16:rowId xmlns:a16="http://schemas.microsoft.com/office/drawing/2014/main" val="264379134"/>
                  </a:ext>
                </a:extLst>
              </a:tr>
              <a:tr h="370840">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3925585704"/>
                  </a:ext>
                </a:extLst>
              </a:tr>
              <a:tr h="370840">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4063142993"/>
                  </a:ext>
                </a:extLst>
              </a:tr>
            </a:tbl>
          </a:graphicData>
        </a:graphic>
      </p:graphicFrame>
    </p:spTree>
    <p:extLst>
      <p:ext uri="{BB962C8B-B14F-4D97-AF65-F5344CB8AC3E}">
        <p14:creationId xmlns:p14="http://schemas.microsoft.com/office/powerpoint/2010/main" val="1183678867"/>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437272" y="1568774"/>
            <a:ext cx="10761324" cy="4503256"/>
          </a:xfrm>
        </p:spPr>
        <p:txBody>
          <a:bodyPr>
            <a:normAutofit/>
          </a:bodyPr>
          <a:lstStyle/>
          <a:p>
            <a:pPr marL="0" indent="0" algn="ctr">
              <a:buNone/>
            </a:pPr>
            <a:r>
              <a:rPr lang="en-US" sz="2400" b="0" i="0" u="none" strike="noStrike" baseline="0" dirty="0">
                <a:latin typeface="Calibri (Body)"/>
              </a:rPr>
              <a:t>Assume a </a:t>
            </a:r>
            <a:r>
              <a:rPr lang="en-US" sz="2400" i="0" u="none" strike="noStrike" baseline="0" dirty="0">
                <a:latin typeface="Calibri (Body)"/>
              </a:rPr>
              <a:t>M, a 7x7 matrix. The 2D convolution of M with </a:t>
            </a:r>
            <a:r>
              <a:rPr lang="en-US" sz="2400" i="1" u="none" strike="noStrike" baseline="0" dirty="0">
                <a:latin typeface="Calibri (Body)"/>
              </a:rPr>
              <a:t>filter</a:t>
            </a:r>
            <a:r>
              <a:rPr lang="en-US" sz="2400" i="0" u="none" strike="noStrike" baseline="0" dirty="0">
                <a:latin typeface="Calibri (Body)"/>
              </a:rPr>
              <a:t> F</a:t>
            </a:r>
            <a:r>
              <a:rPr lang="en-US" sz="2400" b="0" i="0" u="none" strike="noStrike" baseline="0" dirty="0">
                <a:latin typeface="Calibri (Body)"/>
              </a:rPr>
              <a:t> and </a:t>
            </a:r>
            <a:r>
              <a:rPr lang="en-US" sz="2400" b="1" i="1" u="none" strike="noStrike" baseline="0" dirty="0">
                <a:latin typeface="Calibri (Body)"/>
              </a:rPr>
              <a:t>stride</a:t>
            </a:r>
            <a:r>
              <a:rPr lang="en-US" sz="2400" b="1" i="0" u="none" strike="noStrike" baseline="0" dirty="0">
                <a:latin typeface="Calibri (Body)"/>
              </a:rPr>
              <a:t> 2</a:t>
            </a:r>
            <a:r>
              <a:rPr lang="en-US" sz="2400" b="0" i="0" u="none" strike="noStrike" baseline="0" dirty="0">
                <a:latin typeface="Calibri (Body)"/>
              </a:rPr>
              <a:t> is a 3x3 matrix </a:t>
            </a:r>
            <a:r>
              <a:rPr lang="en-US" sz="2400" b="1" i="0" u="none" strike="noStrike" baseline="0" dirty="0">
                <a:latin typeface="Calibri (Body)"/>
              </a:rPr>
              <a:t>CM</a:t>
            </a:r>
            <a:r>
              <a:rPr lang="en-US" sz="2400" b="0" i="0" u="none" strike="noStrike" baseline="0" dirty="0">
                <a:latin typeface="Calibri (Body)"/>
              </a:rPr>
              <a:t> computed as follows:</a:t>
            </a:r>
            <a:endParaRPr lang="en-US"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dirty="0">
              <a:solidFill>
                <a:srgbClr val="222222"/>
              </a:solidFill>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endParaRPr lang="en-US" dirty="0"/>
          </a:p>
        </p:txBody>
      </p:sp>
      <p:graphicFrame>
        <p:nvGraphicFramePr>
          <p:cNvPr id="18" name="Table 18">
            <a:extLst>
              <a:ext uri="{FF2B5EF4-FFF2-40B4-BE49-F238E27FC236}">
                <a16:creationId xmlns:a16="http://schemas.microsoft.com/office/drawing/2014/main" id="{3C459434-9E3E-43DE-AEFB-874B7B52D4B9}"/>
              </a:ext>
            </a:extLst>
          </p:cNvPr>
          <p:cNvGraphicFramePr>
            <a:graphicFrameLocks noGrp="1"/>
          </p:cNvGraphicFramePr>
          <p:nvPr/>
        </p:nvGraphicFramePr>
        <p:xfrm>
          <a:off x="407311" y="2715801"/>
          <a:ext cx="3983595" cy="2560320"/>
        </p:xfrm>
        <a:graphic>
          <a:graphicData uri="http://schemas.openxmlformats.org/drawingml/2006/table">
            <a:tbl>
              <a:tblPr firstRow="1" bandRow="1">
                <a:tableStyleId>{5940675A-B579-460E-94D1-54222C63F5DA}</a:tableStyleId>
              </a:tblPr>
              <a:tblGrid>
                <a:gridCol w="569085">
                  <a:extLst>
                    <a:ext uri="{9D8B030D-6E8A-4147-A177-3AD203B41FA5}">
                      <a16:colId xmlns:a16="http://schemas.microsoft.com/office/drawing/2014/main" val="753574842"/>
                    </a:ext>
                  </a:extLst>
                </a:gridCol>
                <a:gridCol w="569085">
                  <a:extLst>
                    <a:ext uri="{9D8B030D-6E8A-4147-A177-3AD203B41FA5}">
                      <a16:colId xmlns:a16="http://schemas.microsoft.com/office/drawing/2014/main" val="121128179"/>
                    </a:ext>
                  </a:extLst>
                </a:gridCol>
                <a:gridCol w="569085">
                  <a:extLst>
                    <a:ext uri="{9D8B030D-6E8A-4147-A177-3AD203B41FA5}">
                      <a16:colId xmlns:a16="http://schemas.microsoft.com/office/drawing/2014/main" val="295384588"/>
                    </a:ext>
                  </a:extLst>
                </a:gridCol>
                <a:gridCol w="569085">
                  <a:extLst>
                    <a:ext uri="{9D8B030D-6E8A-4147-A177-3AD203B41FA5}">
                      <a16:colId xmlns:a16="http://schemas.microsoft.com/office/drawing/2014/main" val="2854067197"/>
                    </a:ext>
                  </a:extLst>
                </a:gridCol>
                <a:gridCol w="569085">
                  <a:extLst>
                    <a:ext uri="{9D8B030D-6E8A-4147-A177-3AD203B41FA5}">
                      <a16:colId xmlns:a16="http://schemas.microsoft.com/office/drawing/2014/main" val="1545821194"/>
                    </a:ext>
                  </a:extLst>
                </a:gridCol>
                <a:gridCol w="569085">
                  <a:extLst>
                    <a:ext uri="{9D8B030D-6E8A-4147-A177-3AD203B41FA5}">
                      <a16:colId xmlns:a16="http://schemas.microsoft.com/office/drawing/2014/main" val="3735181595"/>
                    </a:ext>
                  </a:extLst>
                </a:gridCol>
                <a:gridCol w="569085">
                  <a:extLst>
                    <a:ext uri="{9D8B030D-6E8A-4147-A177-3AD203B41FA5}">
                      <a16:colId xmlns:a16="http://schemas.microsoft.com/office/drawing/2014/main" val="1404062181"/>
                    </a:ext>
                  </a:extLst>
                </a:gridCol>
              </a:tblGrid>
              <a:tr h="279871">
                <a:tc>
                  <a:txBody>
                    <a:bodyPr/>
                    <a:lstStyle/>
                    <a:p>
                      <a:pPr algn="ctr"/>
                      <a:r>
                        <a:rPr lang="en-US" dirty="0"/>
                        <a:t>2</a:t>
                      </a:r>
                    </a:p>
                  </a:txBody>
                  <a:tcPr/>
                </a:tc>
                <a:tc>
                  <a:txBody>
                    <a:bodyPr/>
                    <a:lstStyle/>
                    <a:p>
                      <a:pPr algn="ctr"/>
                      <a:r>
                        <a:rPr lang="en-US" dirty="0"/>
                        <a:t>3</a:t>
                      </a:r>
                    </a:p>
                  </a:txBody>
                  <a:tcPr/>
                </a:tc>
                <a:tc>
                  <a:txBody>
                    <a:bodyPr/>
                    <a:lstStyle/>
                    <a:p>
                      <a:pPr algn="ctr"/>
                      <a:r>
                        <a:rPr lang="en-US" dirty="0"/>
                        <a:t>7</a:t>
                      </a:r>
                    </a:p>
                  </a:txBody>
                  <a:tcPr/>
                </a:tc>
                <a:tc>
                  <a:txBody>
                    <a:bodyPr/>
                    <a:lstStyle/>
                    <a:p>
                      <a:pPr algn="ctr"/>
                      <a:r>
                        <a:rPr lang="en-US" dirty="0"/>
                        <a:t>4</a:t>
                      </a:r>
                    </a:p>
                  </a:txBody>
                  <a:tcPr/>
                </a:tc>
                <a:tc>
                  <a:txBody>
                    <a:bodyPr/>
                    <a:lstStyle/>
                    <a:p>
                      <a:pPr algn="ctr"/>
                      <a:r>
                        <a:rPr lang="en-US" dirty="0"/>
                        <a:t>6</a:t>
                      </a:r>
                    </a:p>
                  </a:txBody>
                  <a:tcPr/>
                </a:tc>
                <a:tc>
                  <a:txBody>
                    <a:bodyPr/>
                    <a:lstStyle/>
                    <a:p>
                      <a:pPr algn="ctr"/>
                      <a:r>
                        <a:rPr lang="en-US" dirty="0"/>
                        <a:t>2</a:t>
                      </a:r>
                    </a:p>
                  </a:txBody>
                  <a:tcPr/>
                </a:tc>
                <a:tc>
                  <a:txBody>
                    <a:bodyPr/>
                    <a:lstStyle/>
                    <a:p>
                      <a:pPr algn="ctr"/>
                      <a:r>
                        <a:rPr lang="en-US" dirty="0"/>
                        <a:t>9</a:t>
                      </a:r>
                    </a:p>
                  </a:txBody>
                  <a:tcPr/>
                </a:tc>
                <a:extLst>
                  <a:ext uri="{0D108BD9-81ED-4DB2-BD59-A6C34878D82A}">
                    <a16:rowId xmlns:a16="http://schemas.microsoft.com/office/drawing/2014/main" val="3821164813"/>
                  </a:ext>
                </a:extLst>
              </a:tr>
              <a:tr h="279871">
                <a:tc>
                  <a:txBody>
                    <a:bodyPr/>
                    <a:lstStyle/>
                    <a:p>
                      <a:pPr algn="ctr"/>
                      <a:r>
                        <a:rPr lang="en-US" dirty="0"/>
                        <a:t>6</a:t>
                      </a:r>
                    </a:p>
                  </a:txBody>
                  <a:tcPr/>
                </a:tc>
                <a:tc>
                  <a:txBody>
                    <a:bodyPr/>
                    <a:lstStyle/>
                    <a:p>
                      <a:pPr algn="ctr"/>
                      <a:r>
                        <a:rPr lang="en-US" dirty="0"/>
                        <a:t>6</a:t>
                      </a:r>
                    </a:p>
                  </a:txBody>
                  <a:tcPr/>
                </a:tc>
                <a:tc>
                  <a:txBody>
                    <a:bodyPr/>
                    <a:lstStyle/>
                    <a:p>
                      <a:pPr algn="ctr"/>
                      <a:r>
                        <a:rPr lang="en-US" dirty="0"/>
                        <a:t>9</a:t>
                      </a:r>
                    </a:p>
                  </a:txBody>
                  <a:tcPr/>
                </a:tc>
                <a:tc>
                  <a:txBody>
                    <a:bodyPr/>
                    <a:lstStyle/>
                    <a:p>
                      <a:pPr algn="ctr"/>
                      <a:r>
                        <a:rPr lang="en-US" dirty="0"/>
                        <a:t>8</a:t>
                      </a:r>
                    </a:p>
                  </a:txBody>
                  <a:tcPr/>
                </a:tc>
                <a:tc>
                  <a:txBody>
                    <a:bodyPr/>
                    <a:lstStyle/>
                    <a:p>
                      <a:pPr algn="ctr"/>
                      <a:r>
                        <a:rPr lang="en-US" dirty="0"/>
                        <a:t>7</a:t>
                      </a:r>
                    </a:p>
                  </a:txBody>
                  <a:tcPr/>
                </a:tc>
                <a:tc>
                  <a:txBody>
                    <a:bodyPr/>
                    <a:lstStyle/>
                    <a:p>
                      <a:pPr algn="ctr"/>
                      <a:r>
                        <a:rPr lang="en-US" dirty="0"/>
                        <a:t>4</a:t>
                      </a:r>
                    </a:p>
                  </a:txBody>
                  <a:tcPr/>
                </a:tc>
                <a:tc>
                  <a:txBody>
                    <a:bodyPr/>
                    <a:lstStyle/>
                    <a:p>
                      <a:pPr algn="ctr"/>
                      <a:r>
                        <a:rPr lang="en-US" dirty="0"/>
                        <a:t>3</a:t>
                      </a:r>
                    </a:p>
                  </a:txBody>
                  <a:tcPr/>
                </a:tc>
                <a:extLst>
                  <a:ext uri="{0D108BD9-81ED-4DB2-BD59-A6C34878D82A}">
                    <a16:rowId xmlns:a16="http://schemas.microsoft.com/office/drawing/2014/main" val="301525873"/>
                  </a:ext>
                </a:extLst>
              </a:tr>
              <a:tr h="279871">
                <a:tc>
                  <a:txBody>
                    <a:bodyPr/>
                    <a:lstStyle/>
                    <a:p>
                      <a:pPr algn="ctr"/>
                      <a:r>
                        <a:rPr lang="en-US" dirty="0"/>
                        <a:t>3</a:t>
                      </a:r>
                    </a:p>
                  </a:txBody>
                  <a:tcPr/>
                </a:tc>
                <a:tc>
                  <a:txBody>
                    <a:bodyPr/>
                    <a:lstStyle/>
                    <a:p>
                      <a:pPr algn="ctr"/>
                      <a:r>
                        <a:rPr lang="en-US" dirty="0"/>
                        <a:t>4</a:t>
                      </a:r>
                    </a:p>
                  </a:txBody>
                  <a:tcPr/>
                </a:tc>
                <a:tc>
                  <a:txBody>
                    <a:bodyPr/>
                    <a:lstStyle/>
                    <a:p>
                      <a:pPr algn="ctr"/>
                      <a:r>
                        <a:rPr lang="en-US" dirty="0"/>
                        <a:t>8</a:t>
                      </a:r>
                    </a:p>
                  </a:txBody>
                  <a:tcPr/>
                </a:tc>
                <a:tc>
                  <a:txBody>
                    <a:bodyPr/>
                    <a:lstStyle/>
                    <a:p>
                      <a:pPr algn="ctr"/>
                      <a:r>
                        <a:rPr lang="en-US" dirty="0"/>
                        <a:t>3</a:t>
                      </a:r>
                    </a:p>
                  </a:txBody>
                  <a:tcPr/>
                </a:tc>
                <a:tc>
                  <a:txBody>
                    <a:bodyPr/>
                    <a:lstStyle/>
                    <a:p>
                      <a:pPr algn="ctr"/>
                      <a:r>
                        <a:rPr lang="en-US" dirty="0"/>
                        <a:t>8</a:t>
                      </a:r>
                    </a:p>
                  </a:txBody>
                  <a:tcPr/>
                </a:tc>
                <a:tc>
                  <a:txBody>
                    <a:bodyPr/>
                    <a:lstStyle/>
                    <a:p>
                      <a:pPr algn="ctr"/>
                      <a:r>
                        <a:rPr lang="en-US" dirty="0"/>
                        <a:t>9</a:t>
                      </a:r>
                    </a:p>
                  </a:txBody>
                  <a:tcPr/>
                </a:tc>
                <a:tc>
                  <a:txBody>
                    <a:bodyPr/>
                    <a:lstStyle/>
                    <a:p>
                      <a:pPr algn="ctr"/>
                      <a:r>
                        <a:rPr lang="en-US" dirty="0"/>
                        <a:t>7</a:t>
                      </a:r>
                    </a:p>
                  </a:txBody>
                  <a:tcPr/>
                </a:tc>
                <a:extLst>
                  <a:ext uri="{0D108BD9-81ED-4DB2-BD59-A6C34878D82A}">
                    <a16:rowId xmlns:a16="http://schemas.microsoft.com/office/drawing/2014/main" val="1837375436"/>
                  </a:ext>
                </a:extLst>
              </a:tr>
              <a:tr h="279871">
                <a:tc>
                  <a:txBody>
                    <a:bodyPr/>
                    <a:lstStyle/>
                    <a:p>
                      <a:pPr algn="ctr"/>
                      <a:r>
                        <a:rPr lang="en-US" dirty="0"/>
                        <a:t>7</a:t>
                      </a:r>
                    </a:p>
                  </a:txBody>
                  <a:tcPr/>
                </a:tc>
                <a:tc>
                  <a:txBody>
                    <a:bodyPr/>
                    <a:lstStyle/>
                    <a:p>
                      <a:pPr algn="ctr"/>
                      <a:r>
                        <a:rPr lang="en-US" dirty="0"/>
                        <a:t>8</a:t>
                      </a:r>
                    </a:p>
                  </a:txBody>
                  <a:tcPr/>
                </a:tc>
                <a:tc>
                  <a:txBody>
                    <a:bodyPr/>
                    <a:lstStyle/>
                    <a:p>
                      <a:pPr algn="ctr"/>
                      <a:r>
                        <a:rPr lang="en-US" dirty="0"/>
                        <a:t>3</a:t>
                      </a:r>
                    </a:p>
                  </a:txBody>
                  <a:tcPr/>
                </a:tc>
                <a:tc>
                  <a:txBody>
                    <a:bodyPr/>
                    <a:lstStyle/>
                    <a:p>
                      <a:pPr algn="ctr"/>
                      <a:r>
                        <a:rPr lang="en-US" dirty="0"/>
                        <a:t>6</a:t>
                      </a:r>
                    </a:p>
                  </a:txBody>
                  <a:tcPr/>
                </a:tc>
                <a:tc>
                  <a:txBody>
                    <a:bodyPr/>
                    <a:lstStyle/>
                    <a:p>
                      <a:pPr algn="ctr"/>
                      <a:r>
                        <a:rPr lang="en-US" dirty="0"/>
                        <a:t>6</a:t>
                      </a:r>
                    </a:p>
                  </a:txBody>
                  <a:tcPr/>
                </a:tc>
                <a:tc>
                  <a:txBody>
                    <a:bodyPr/>
                    <a:lstStyle/>
                    <a:p>
                      <a:pPr algn="ctr"/>
                      <a:r>
                        <a:rPr lang="en-US" dirty="0"/>
                        <a:t>3</a:t>
                      </a:r>
                    </a:p>
                  </a:txBody>
                  <a:tcPr/>
                </a:tc>
                <a:tc>
                  <a:txBody>
                    <a:bodyPr/>
                    <a:lstStyle/>
                    <a:p>
                      <a:pPr algn="ctr"/>
                      <a:r>
                        <a:rPr lang="en-US" dirty="0"/>
                        <a:t>4</a:t>
                      </a:r>
                    </a:p>
                  </a:txBody>
                  <a:tcPr/>
                </a:tc>
                <a:extLst>
                  <a:ext uri="{0D108BD9-81ED-4DB2-BD59-A6C34878D82A}">
                    <a16:rowId xmlns:a16="http://schemas.microsoft.com/office/drawing/2014/main" val="1097651817"/>
                  </a:ext>
                </a:extLst>
              </a:tr>
              <a:tr h="279871">
                <a:tc>
                  <a:txBody>
                    <a:bodyPr/>
                    <a:lstStyle/>
                    <a:p>
                      <a:pPr algn="ctr"/>
                      <a:r>
                        <a:rPr lang="en-US" dirty="0"/>
                        <a:t>4</a:t>
                      </a:r>
                    </a:p>
                  </a:txBody>
                  <a:tcPr/>
                </a:tc>
                <a:tc>
                  <a:txBody>
                    <a:bodyPr/>
                    <a:lstStyle/>
                    <a:p>
                      <a:pPr algn="ctr"/>
                      <a:r>
                        <a:rPr lang="en-US" dirty="0"/>
                        <a:t>2</a:t>
                      </a:r>
                    </a:p>
                  </a:txBody>
                  <a:tcPr/>
                </a:tc>
                <a:tc>
                  <a:txBody>
                    <a:bodyPr/>
                    <a:lstStyle/>
                    <a:p>
                      <a:pPr algn="ctr"/>
                      <a:r>
                        <a:rPr lang="en-US" dirty="0"/>
                        <a:t>1</a:t>
                      </a:r>
                    </a:p>
                  </a:txBody>
                  <a:tcPr/>
                </a:tc>
                <a:tc>
                  <a:txBody>
                    <a:bodyPr/>
                    <a:lstStyle/>
                    <a:p>
                      <a:pPr algn="ctr"/>
                      <a:r>
                        <a:rPr lang="en-US" dirty="0"/>
                        <a:t>8</a:t>
                      </a:r>
                    </a:p>
                  </a:txBody>
                  <a:tcPr/>
                </a:tc>
                <a:tc>
                  <a:txBody>
                    <a:bodyPr/>
                    <a:lstStyle/>
                    <a:p>
                      <a:pPr algn="ctr"/>
                      <a:r>
                        <a:rPr lang="en-US" dirty="0"/>
                        <a:t>3</a:t>
                      </a:r>
                    </a:p>
                  </a:txBody>
                  <a:tcPr/>
                </a:tc>
                <a:tc>
                  <a:txBody>
                    <a:bodyPr/>
                    <a:lstStyle/>
                    <a:p>
                      <a:pPr algn="ctr"/>
                      <a:r>
                        <a:rPr lang="en-US" dirty="0"/>
                        <a:t>4</a:t>
                      </a:r>
                    </a:p>
                  </a:txBody>
                  <a:tcPr/>
                </a:tc>
                <a:tc>
                  <a:txBody>
                    <a:bodyPr/>
                    <a:lstStyle/>
                    <a:p>
                      <a:pPr algn="ctr"/>
                      <a:r>
                        <a:rPr lang="en-US" dirty="0"/>
                        <a:t>6</a:t>
                      </a:r>
                    </a:p>
                  </a:txBody>
                  <a:tcPr/>
                </a:tc>
                <a:extLst>
                  <a:ext uri="{0D108BD9-81ED-4DB2-BD59-A6C34878D82A}">
                    <a16:rowId xmlns:a16="http://schemas.microsoft.com/office/drawing/2014/main" val="1669590329"/>
                  </a:ext>
                </a:extLst>
              </a:tr>
              <a:tr h="279871">
                <a:tc>
                  <a:txBody>
                    <a:bodyPr/>
                    <a:lstStyle/>
                    <a:p>
                      <a:pPr algn="ctr"/>
                      <a:r>
                        <a:rPr lang="en-US" dirty="0"/>
                        <a:t>3</a:t>
                      </a:r>
                    </a:p>
                  </a:txBody>
                  <a:tcPr/>
                </a:tc>
                <a:tc>
                  <a:txBody>
                    <a:bodyPr/>
                    <a:lstStyle/>
                    <a:p>
                      <a:pPr algn="ctr"/>
                      <a:r>
                        <a:rPr lang="en-US" dirty="0"/>
                        <a:t>2</a:t>
                      </a:r>
                    </a:p>
                  </a:txBody>
                  <a:tcPr/>
                </a:tc>
                <a:tc>
                  <a:txBody>
                    <a:bodyPr/>
                    <a:lstStyle/>
                    <a:p>
                      <a:pPr algn="ctr"/>
                      <a:r>
                        <a:rPr lang="en-US" dirty="0"/>
                        <a:t>4</a:t>
                      </a:r>
                    </a:p>
                  </a:txBody>
                  <a:tcPr/>
                </a:tc>
                <a:tc>
                  <a:txBody>
                    <a:bodyPr/>
                    <a:lstStyle/>
                    <a:p>
                      <a:pPr algn="ctr"/>
                      <a:r>
                        <a:rPr lang="en-US" dirty="0"/>
                        <a:t>1</a:t>
                      </a:r>
                    </a:p>
                  </a:txBody>
                  <a:tcPr/>
                </a:tc>
                <a:tc>
                  <a:txBody>
                    <a:bodyPr/>
                    <a:lstStyle/>
                    <a:p>
                      <a:pPr algn="ctr"/>
                      <a:r>
                        <a:rPr lang="en-US" dirty="0"/>
                        <a:t>9</a:t>
                      </a:r>
                    </a:p>
                  </a:txBody>
                  <a:tcPr/>
                </a:tc>
                <a:tc>
                  <a:txBody>
                    <a:bodyPr/>
                    <a:lstStyle/>
                    <a:p>
                      <a:pPr algn="ctr"/>
                      <a:r>
                        <a:rPr lang="en-US" dirty="0"/>
                        <a:t>8</a:t>
                      </a:r>
                    </a:p>
                  </a:txBody>
                  <a:tcPr/>
                </a:tc>
                <a:tc>
                  <a:txBody>
                    <a:bodyPr/>
                    <a:lstStyle/>
                    <a:p>
                      <a:pPr algn="ctr"/>
                      <a:r>
                        <a:rPr lang="en-US" dirty="0"/>
                        <a:t>3</a:t>
                      </a:r>
                    </a:p>
                  </a:txBody>
                  <a:tcPr/>
                </a:tc>
                <a:extLst>
                  <a:ext uri="{0D108BD9-81ED-4DB2-BD59-A6C34878D82A}">
                    <a16:rowId xmlns:a16="http://schemas.microsoft.com/office/drawing/2014/main" val="1900746862"/>
                  </a:ext>
                </a:extLst>
              </a:tr>
              <a:tr h="279871">
                <a:tc>
                  <a:txBody>
                    <a:bodyPr/>
                    <a:lstStyle/>
                    <a:p>
                      <a:pPr algn="ctr"/>
                      <a:r>
                        <a:rPr lang="en-US" dirty="0"/>
                        <a:t>0</a:t>
                      </a:r>
                    </a:p>
                  </a:txBody>
                  <a:tcPr/>
                </a:tc>
                <a:tc>
                  <a:txBody>
                    <a:bodyPr/>
                    <a:lstStyle/>
                    <a:p>
                      <a:pPr algn="ctr"/>
                      <a:r>
                        <a:rPr lang="en-US" dirty="0"/>
                        <a:t>1</a:t>
                      </a:r>
                    </a:p>
                  </a:txBody>
                  <a:tcPr/>
                </a:tc>
                <a:tc>
                  <a:txBody>
                    <a:bodyPr/>
                    <a:lstStyle/>
                    <a:p>
                      <a:pPr algn="ctr"/>
                      <a:r>
                        <a:rPr lang="en-US" dirty="0"/>
                        <a:t>3</a:t>
                      </a:r>
                    </a:p>
                  </a:txBody>
                  <a:tcPr/>
                </a:tc>
                <a:tc>
                  <a:txBody>
                    <a:bodyPr/>
                    <a:lstStyle/>
                    <a:p>
                      <a:pPr algn="ctr"/>
                      <a:r>
                        <a:rPr lang="en-US" dirty="0"/>
                        <a:t>9</a:t>
                      </a:r>
                    </a:p>
                  </a:txBody>
                  <a:tcPr/>
                </a:tc>
                <a:tc>
                  <a:txBody>
                    <a:bodyPr/>
                    <a:lstStyle/>
                    <a:p>
                      <a:pPr algn="ctr"/>
                      <a:r>
                        <a:rPr lang="en-US" dirty="0"/>
                        <a:t>2</a:t>
                      </a:r>
                    </a:p>
                  </a:txBody>
                  <a:tcPr/>
                </a:tc>
                <a:tc>
                  <a:txBody>
                    <a:bodyPr/>
                    <a:lstStyle/>
                    <a:p>
                      <a:pPr algn="ctr"/>
                      <a:r>
                        <a:rPr lang="en-US" dirty="0"/>
                        <a:t>1</a:t>
                      </a:r>
                    </a:p>
                  </a:txBody>
                  <a:tcPr/>
                </a:tc>
                <a:tc>
                  <a:txBody>
                    <a:bodyPr/>
                    <a:lstStyle/>
                    <a:p>
                      <a:pPr algn="ctr"/>
                      <a:r>
                        <a:rPr lang="en-US" dirty="0"/>
                        <a:t>4</a:t>
                      </a:r>
                    </a:p>
                  </a:txBody>
                  <a:tcPr/>
                </a:tc>
                <a:extLst>
                  <a:ext uri="{0D108BD9-81ED-4DB2-BD59-A6C34878D82A}">
                    <a16:rowId xmlns:a16="http://schemas.microsoft.com/office/drawing/2014/main" val="1519942912"/>
                  </a:ext>
                </a:extLst>
              </a:tr>
            </a:tbl>
          </a:graphicData>
        </a:graphic>
      </p:graphicFrame>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lstStyle/>
          <a:p>
            <a:r>
              <a:rPr lang="en-US" dirty="0"/>
              <a:t>Larger Strides</a:t>
            </a:r>
            <a:endParaRPr lang="en-US" baseline="30000" dirty="0"/>
          </a:p>
        </p:txBody>
      </p:sp>
      <p:sp>
        <p:nvSpPr>
          <p:cNvPr id="8" name="TextBox 7">
            <a:extLst>
              <a:ext uri="{FF2B5EF4-FFF2-40B4-BE49-F238E27FC236}">
                <a16:creationId xmlns:a16="http://schemas.microsoft.com/office/drawing/2014/main" id="{84C2D5BB-D4FE-4659-9192-B8374EE3C1FF}"/>
              </a:ext>
            </a:extLst>
          </p:cNvPr>
          <p:cNvSpPr txBox="1"/>
          <p:nvPr/>
        </p:nvSpPr>
        <p:spPr>
          <a:xfrm>
            <a:off x="4777336" y="3656453"/>
            <a:ext cx="647272" cy="830997"/>
          </a:xfrm>
          <a:prstGeom prst="rect">
            <a:avLst/>
          </a:prstGeom>
          <a:noFill/>
        </p:spPr>
        <p:txBody>
          <a:bodyPr wrap="square" rtlCol="0">
            <a:spAutoFit/>
          </a:bodyPr>
          <a:lstStyle/>
          <a:p>
            <a:pPr algn="ctr"/>
            <a:r>
              <a:rPr lang="en-US" sz="4800" dirty="0"/>
              <a:t>*</a:t>
            </a:r>
          </a:p>
        </p:txBody>
      </p:sp>
      <p:graphicFrame>
        <p:nvGraphicFramePr>
          <p:cNvPr id="11" name="Table 11">
            <a:extLst>
              <a:ext uri="{FF2B5EF4-FFF2-40B4-BE49-F238E27FC236}">
                <a16:creationId xmlns:a16="http://schemas.microsoft.com/office/drawing/2014/main" id="{4F17A1F7-5250-4AD4-B0D5-2CA5D32B02BD}"/>
              </a:ext>
            </a:extLst>
          </p:cNvPr>
          <p:cNvGraphicFramePr>
            <a:graphicFrameLocks noGrp="1"/>
          </p:cNvGraphicFramePr>
          <p:nvPr/>
        </p:nvGraphicFramePr>
        <p:xfrm>
          <a:off x="5811038" y="3515691"/>
          <a:ext cx="1684947" cy="1112520"/>
        </p:xfrm>
        <a:graphic>
          <a:graphicData uri="http://schemas.openxmlformats.org/drawingml/2006/table">
            <a:tbl>
              <a:tblPr firstRow="1" bandRow="1">
                <a:tableStyleId>{5940675A-B579-460E-94D1-54222C63F5DA}</a:tableStyleId>
              </a:tblPr>
              <a:tblGrid>
                <a:gridCol w="561649">
                  <a:extLst>
                    <a:ext uri="{9D8B030D-6E8A-4147-A177-3AD203B41FA5}">
                      <a16:colId xmlns:a16="http://schemas.microsoft.com/office/drawing/2014/main" val="460938455"/>
                    </a:ext>
                  </a:extLst>
                </a:gridCol>
                <a:gridCol w="561649">
                  <a:extLst>
                    <a:ext uri="{9D8B030D-6E8A-4147-A177-3AD203B41FA5}">
                      <a16:colId xmlns:a16="http://schemas.microsoft.com/office/drawing/2014/main" val="1740501291"/>
                    </a:ext>
                  </a:extLst>
                </a:gridCol>
                <a:gridCol w="561649">
                  <a:extLst>
                    <a:ext uri="{9D8B030D-6E8A-4147-A177-3AD203B41FA5}">
                      <a16:colId xmlns:a16="http://schemas.microsoft.com/office/drawing/2014/main" val="395325658"/>
                    </a:ext>
                  </a:extLst>
                </a:gridCol>
              </a:tblGrid>
              <a:tr h="370840">
                <a:tc>
                  <a:txBody>
                    <a:bodyPr/>
                    <a:lstStyle/>
                    <a:p>
                      <a:pPr algn="ctr"/>
                      <a:r>
                        <a:rPr lang="en-US" dirty="0"/>
                        <a:t>3</a:t>
                      </a:r>
                    </a:p>
                  </a:txBody>
                  <a:tcPr/>
                </a:tc>
                <a:tc>
                  <a:txBody>
                    <a:bodyPr/>
                    <a:lstStyle/>
                    <a:p>
                      <a:pPr algn="ctr"/>
                      <a:r>
                        <a:rPr lang="en-US" dirty="0"/>
                        <a:t>4</a:t>
                      </a:r>
                    </a:p>
                  </a:txBody>
                  <a:tcPr/>
                </a:tc>
                <a:tc>
                  <a:txBody>
                    <a:bodyPr/>
                    <a:lstStyle/>
                    <a:p>
                      <a:pPr algn="ctr"/>
                      <a:r>
                        <a:rPr lang="en-US" dirty="0"/>
                        <a:t>4</a:t>
                      </a:r>
                    </a:p>
                  </a:txBody>
                  <a:tcPr/>
                </a:tc>
                <a:extLst>
                  <a:ext uri="{0D108BD9-81ED-4DB2-BD59-A6C34878D82A}">
                    <a16:rowId xmlns:a16="http://schemas.microsoft.com/office/drawing/2014/main" val="264379134"/>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2</a:t>
                      </a:r>
                    </a:p>
                  </a:txBody>
                  <a:tcPr/>
                </a:tc>
                <a:extLst>
                  <a:ext uri="{0D108BD9-81ED-4DB2-BD59-A6C34878D82A}">
                    <a16:rowId xmlns:a16="http://schemas.microsoft.com/office/drawing/2014/main" val="3925585704"/>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3</a:t>
                      </a:r>
                    </a:p>
                  </a:txBody>
                  <a:tcPr/>
                </a:tc>
                <a:extLst>
                  <a:ext uri="{0D108BD9-81ED-4DB2-BD59-A6C34878D82A}">
                    <a16:rowId xmlns:a16="http://schemas.microsoft.com/office/drawing/2014/main" val="4063142993"/>
                  </a:ext>
                </a:extLst>
              </a:tr>
            </a:tbl>
          </a:graphicData>
        </a:graphic>
      </p:graphicFrame>
      <p:sp>
        <p:nvSpPr>
          <p:cNvPr id="12" name="TextBox 11">
            <a:extLst>
              <a:ext uri="{FF2B5EF4-FFF2-40B4-BE49-F238E27FC236}">
                <a16:creationId xmlns:a16="http://schemas.microsoft.com/office/drawing/2014/main" id="{2971E976-27E3-4553-B662-D6A0CF0B047C}"/>
              </a:ext>
            </a:extLst>
          </p:cNvPr>
          <p:cNvSpPr txBox="1"/>
          <p:nvPr/>
        </p:nvSpPr>
        <p:spPr>
          <a:xfrm>
            <a:off x="7882415" y="3510906"/>
            <a:ext cx="647272" cy="830997"/>
          </a:xfrm>
          <a:prstGeom prst="rect">
            <a:avLst/>
          </a:prstGeom>
          <a:noFill/>
        </p:spPr>
        <p:txBody>
          <a:bodyPr wrap="square" rtlCol="0">
            <a:spAutoFit/>
          </a:bodyPr>
          <a:lstStyle/>
          <a:p>
            <a:pPr algn="ctr"/>
            <a:r>
              <a:rPr lang="en-US" sz="4800" dirty="0"/>
              <a:t>=</a:t>
            </a:r>
          </a:p>
        </p:txBody>
      </p:sp>
      <p:sp>
        <p:nvSpPr>
          <p:cNvPr id="4" name="Rectangle 3">
            <a:extLst>
              <a:ext uri="{FF2B5EF4-FFF2-40B4-BE49-F238E27FC236}">
                <a16:creationId xmlns:a16="http://schemas.microsoft.com/office/drawing/2014/main" id="{33EC1915-53C1-4333-B9E1-61C30E2D9789}"/>
              </a:ext>
            </a:extLst>
          </p:cNvPr>
          <p:cNvSpPr/>
          <p:nvPr/>
        </p:nvSpPr>
        <p:spPr>
          <a:xfrm>
            <a:off x="417523" y="3429721"/>
            <a:ext cx="1678401" cy="1121861"/>
          </a:xfrm>
          <a:prstGeom prst="rect">
            <a:avLst/>
          </a:prstGeom>
          <a:solidFill>
            <a:srgbClr val="FF0000">
              <a:alpha val="35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Connector: Elbow 5">
            <a:extLst>
              <a:ext uri="{FF2B5EF4-FFF2-40B4-BE49-F238E27FC236}">
                <a16:creationId xmlns:a16="http://schemas.microsoft.com/office/drawing/2014/main" id="{99A1BCBB-DCAC-4BF5-853F-CBBAEF30F806}"/>
              </a:ext>
            </a:extLst>
          </p:cNvPr>
          <p:cNvCxnSpPr>
            <a:cxnSpLocks/>
            <a:stCxn id="11" idx="1"/>
            <a:endCxn id="4" idx="0"/>
          </p:cNvCxnSpPr>
          <p:nvPr/>
        </p:nvCxnSpPr>
        <p:spPr>
          <a:xfrm rot="10800000">
            <a:off x="1256724" y="3429721"/>
            <a:ext cx="4554314" cy="642230"/>
          </a:xfrm>
          <a:prstGeom prst="bentConnector4">
            <a:avLst>
              <a:gd name="adj1" fmla="val 7174"/>
              <a:gd name="adj2" fmla="val 245978"/>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BC7667A-7DB3-4542-BA7B-255DF533CAA4}"/>
              </a:ext>
            </a:extLst>
          </p:cNvPr>
          <p:cNvSpPr txBox="1"/>
          <p:nvPr/>
        </p:nvSpPr>
        <p:spPr>
          <a:xfrm>
            <a:off x="1600200" y="5869539"/>
            <a:ext cx="9585695" cy="523220"/>
          </a:xfrm>
          <a:prstGeom prst="rect">
            <a:avLst/>
          </a:prstGeom>
          <a:solidFill>
            <a:schemeClr val="bg1"/>
          </a:solidFill>
        </p:spPr>
        <p:txBody>
          <a:bodyPr wrap="square" rtlCol="0">
            <a:spAutoFit/>
          </a:bodyPr>
          <a:lstStyle/>
          <a:p>
            <a:pPr algn="ctr"/>
            <a:r>
              <a:rPr lang="en-US" sz="2800" dirty="0">
                <a:solidFill>
                  <a:srgbClr val="FF0000"/>
                </a:solidFill>
              </a:rPr>
              <a:t>3*3 + 7*1 + 4*(-1) + 4*4 + 8*0 + 2*0 + 8*4 + 3*2 + 1*3</a:t>
            </a:r>
          </a:p>
        </p:txBody>
      </p:sp>
      <p:sp>
        <p:nvSpPr>
          <p:cNvPr id="5" name="TextBox 4">
            <a:extLst>
              <a:ext uri="{FF2B5EF4-FFF2-40B4-BE49-F238E27FC236}">
                <a16:creationId xmlns:a16="http://schemas.microsoft.com/office/drawing/2014/main" id="{DF705E44-65D7-483D-B8F8-F6BC814BF03A}"/>
              </a:ext>
            </a:extLst>
          </p:cNvPr>
          <p:cNvSpPr txBox="1"/>
          <p:nvPr/>
        </p:nvSpPr>
        <p:spPr>
          <a:xfrm>
            <a:off x="2137024" y="5280914"/>
            <a:ext cx="575353" cy="369332"/>
          </a:xfrm>
          <a:prstGeom prst="rect">
            <a:avLst/>
          </a:prstGeom>
          <a:noFill/>
        </p:spPr>
        <p:txBody>
          <a:bodyPr wrap="square" rtlCol="0">
            <a:spAutoFit/>
          </a:bodyPr>
          <a:lstStyle/>
          <a:p>
            <a:pPr algn="ctr"/>
            <a:r>
              <a:rPr lang="en-US" b="1" dirty="0"/>
              <a:t>M</a:t>
            </a:r>
          </a:p>
        </p:txBody>
      </p:sp>
      <p:sp>
        <p:nvSpPr>
          <p:cNvPr id="9" name="TextBox 8">
            <a:extLst>
              <a:ext uri="{FF2B5EF4-FFF2-40B4-BE49-F238E27FC236}">
                <a16:creationId xmlns:a16="http://schemas.microsoft.com/office/drawing/2014/main" id="{F5DC2388-D3E5-47D7-9292-BDEC26A011C3}"/>
              </a:ext>
            </a:extLst>
          </p:cNvPr>
          <p:cNvSpPr txBox="1"/>
          <p:nvPr/>
        </p:nvSpPr>
        <p:spPr>
          <a:xfrm>
            <a:off x="6347722" y="4631933"/>
            <a:ext cx="575353" cy="369332"/>
          </a:xfrm>
          <a:prstGeom prst="rect">
            <a:avLst/>
          </a:prstGeom>
          <a:noFill/>
        </p:spPr>
        <p:txBody>
          <a:bodyPr wrap="square" rtlCol="0">
            <a:spAutoFit/>
          </a:bodyPr>
          <a:lstStyle/>
          <a:p>
            <a:pPr algn="ctr"/>
            <a:r>
              <a:rPr lang="en-US" b="1" dirty="0"/>
              <a:t>F</a:t>
            </a:r>
          </a:p>
        </p:txBody>
      </p:sp>
      <p:sp>
        <p:nvSpPr>
          <p:cNvPr id="10" name="TextBox 9">
            <a:extLst>
              <a:ext uri="{FF2B5EF4-FFF2-40B4-BE49-F238E27FC236}">
                <a16:creationId xmlns:a16="http://schemas.microsoft.com/office/drawing/2014/main" id="{0BDFBCF2-9FB0-4FB8-ABBC-45F2F02CF9FA}"/>
              </a:ext>
            </a:extLst>
          </p:cNvPr>
          <p:cNvSpPr txBox="1"/>
          <p:nvPr/>
        </p:nvSpPr>
        <p:spPr>
          <a:xfrm>
            <a:off x="9469359" y="4630223"/>
            <a:ext cx="575353" cy="369332"/>
          </a:xfrm>
          <a:prstGeom prst="rect">
            <a:avLst/>
          </a:prstGeom>
          <a:noFill/>
        </p:spPr>
        <p:txBody>
          <a:bodyPr wrap="square" rtlCol="0">
            <a:spAutoFit/>
          </a:bodyPr>
          <a:lstStyle/>
          <a:p>
            <a:pPr algn="ctr"/>
            <a:r>
              <a:rPr lang="en-US" b="1" dirty="0"/>
              <a:t>CM</a:t>
            </a:r>
          </a:p>
        </p:txBody>
      </p:sp>
      <p:graphicFrame>
        <p:nvGraphicFramePr>
          <p:cNvPr id="22" name="Table 11">
            <a:extLst>
              <a:ext uri="{FF2B5EF4-FFF2-40B4-BE49-F238E27FC236}">
                <a16:creationId xmlns:a16="http://schemas.microsoft.com/office/drawing/2014/main" id="{F43C9F96-C368-4BE0-B689-D64853E2F544}"/>
              </a:ext>
            </a:extLst>
          </p:cNvPr>
          <p:cNvGraphicFramePr>
            <a:graphicFrameLocks noGrp="1"/>
          </p:cNvGraphicFramePr>
          <p:nvPr/>
        </p:nvGraphicFramePr>
        <p:xfrm>
          <a:off x="8916118" y="3513978"/>
          <a:ext cx="1684947" cy="1112520"/>
        </p:xfrm>
        <a:graphic>
          <a:graphicData uri="http://schemas.openxmlformats.org/drawingml/2006/table">
            <a:tbl>
              <a:tblPr firstRow="1" bandRow="1">
                <a:tableStyleId>{5940675A-B579-460E-94D1-54222C63F5DA}</a:tableStyleId>
              </a:tblPr>
              <a:tblGrid>
                <a:gridCol w="561649">
                  <a:extLst>
                    <a:ext uri="{9D8B030D-6E8A-4147-A177-3AD203B41FA5}">
                      <a16:colId xmlns:a16="http://schemas.microsoft.com/office/drawing/2014/main" val="460938455"/>
                    </a:ext>
                  </a:extLst>
                </a:gridCol>
                <a:gridCol w="561649">
                  <a:extLst>
                    <a:ext uri="{9D8B030D-6E8A-4147-A177-3AD203B41FA5}">
                      <a16:colId xmlns:a16="http://schemas.microsoft.com/office/drawing/2014/main" val="1740501291"/>
                    </a:ext>
                  </a:extLst>
                </a:gridCol>
                <a:gridCol w="561649">
                  <a:extLst>
                    <a:ext uri="{9D8B030D-6E8A-4147-A177-3AD203B41FA5}">
                      <a16:colId xmlns:a16="http://schemas.microsoft.com/office/drawing/2014/main" val="395325658"/>
                    </a:ext>
                  </a:extLst>
                </a:gridCol>
              </a:tblGrid>
              <a:tr h="370840">
                <a:tc>
                  <a:txBody>
                    <a:bodyPr/>
                    <a:lstStyle/>
                    <a:p>
                      <a:pPr algn="ctr"/>
                      <a:r>
                        <a:rPr lang="en-US" dirty="0">
                          <a:solidFill>
                            <a:srgbClr val="FF0000"/>
                          </a:solidFill>
                        </a:rPr>
                        <a:t>91</a:t>
                      </a:r>
                    </a:p>
                  </a:txBody>
                  <a:tcPr/>
                </a:tc>
                <a:tc>
                  <a:txBody>
                    <a:bodyPr/>
                    <a:lstStyle/>
                    <a:p>
                      <a:pPr algn="ctr"/>
                      <a:r>
                        <a:rPr lang="en-US" dirty="0">
                          <a:solidFill>
                            <a:srgbClr val="FF0000"/>
                          </a:solidFill>
                        </a:rPr>
                        <a:t>100</a:t>
                      </a:r>
                    </a:p>
                  </a:txBody>
                  <a:tcPr/>
                </a:tc>
                <a:tc>
                  <a:txBody>
                    <a:bodyPr/>
                    <a:lstStyle/>
                    <a:p>
                      <a:pPr algn="ctr"/>
                      <a:r>
                        <a:rPr lang="en-US" dirty="0">
                          <a:solidFill>
                            <a:srgbClr val="FF0000"/>
                          </a:solidFill>
                        </a:rPr>
                        <a:t>88</a:t>
                      </a:r>
                    </a:p>
                  </a:txBody>
                  <a:tcPr/>
                </a:tc>
                <a:extLst>
                  <a:ext uri="{0D108BD9-81ED-4DB2-BD59-A6C34878D82A}">
                    <a16:rowId xmlns:a16="http://schemas.microsoft.com/office/drawing/2014/main" val="264379134"/>
                  </a:ext>
                </a:extLst>
              </a:tr>
              <a:tr h="370840">
                <a:tc>
                  <a:txBody>
                    <a:bodyPr/>
                    <a:lstStyle/>
                    <a:p>
                      <a:pPr algn="ctr"/>
                      <a:r>
                        <a:rPr lang="en-US" dirty="0">
                          <a:solidFill>
                            <a:srgbClr val="FF0000"/>
                          </a:solidFill>
                        </a:rPr>
                        <a:t>57</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3925585704"/>
                  </a:ext>
                </a:extLst>
              </a:tr>
              <a:tr h="370840">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4063142993"/>
                  </a:ext>
                </a:extLst>
              </a:tr>
            </a:tbl>
          </a:graphicData>
        </a:graphic>
      </p:graphicFrame>
      <p:sp>
        <p:nvSpPr>
          <p:cNvPr id="21" name="Arrow: Curved Right 20">
            <a:extLst>
              <a:ext uri="{FF2B5EF4-FFF2-40B4-BE49-F238E27FC236}">
                <a16:creationId xmlns:a16="http://schemas.microsoft.com/office/drawing/2014/main" id="{99687B5B-54B1-4BB6-8D4E-10A4FD899269}"/>
              </a:ext>
            </a:extLst>
          </p:cNvPr>
          <p:cNvSpPr/>
          <p:nvPr/>
        </p:nvSpPr>
        <p:spPr>
          <a:xfrm>
            <a:off x="50841" y="2856216"/>
            <a:ext cx="356470" cy="914400"/>
          </a:xfrm>
          <a:prstGeom prst="curved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71305743"/>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a:xfrm>
            <a:off x="838200" y="127615"/>
            <a:ext cx="10515600" cy="1306443"/>
          </a:xfrm>
        </p:spPr>
        <p:txBody>
          <a:bodyPr>
            <a:normAutofit/>
          </a:bodyPr>
          <a:lstStyle/>
          <a:p>
            <a:r>
              <a:rPr lang="en-US" sz="4000" dirty="0"/>
              <a:t>Padding</a:t>
            </a:r>
            <a:endParaRPr lang="en-US" sz="4000" baseline="300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170097" y="1620193"/>
                <a:ext cx="4586838" cy="4456970"/>
              </a:xfrm>
            </p:spPr>
            <p:txBody>
              <a:bodyPr>
                <a:normAutofit fontScale="92500" lnSpcReduction="20000"/>
              </a:bodyPr>
              <a:lstStyle/>
              <a:p>
                <a:pPr marL="457200" lvl="1" indent="0" algn="ctr">
                  <a:buNone/>
                </a:pPr>
                <a:r>
                  <a:rPr lang="en-US" sz="2000" b="0" i="0" dirty="0">
                    <a:effectLst/>
                    <a:latin typeface="Calibri (Body)"/>
                  </a:rPr>
                  <a:t>Usually, the convolution results in shrinking outputs and/or loss of information at the corners of the grid. We tackle that have the following options:</a:t>
                </a:r>
              </a:p>
              <a:p>
                <a:pPr marL="457200" lvl="1" indent="0">
                  <a:buNone/>
                </a:pPr>
                <a:endParaRPr lang="en-US" sz="2000" b="0" i="0" dirty="0">
                  <a:effectLst/>
                  <a:latin typeface="Calibri (Body)"/>
                </a:endParaRPr>
              </a:p>
              <a:p>
                <a:pPr lvl="1"/>
                <a:r>
                  <a:rPr lang="en-US" sz="2000" b="1" i="0" dirty="0">
                    <a:effectLst/>
                    <a:latin typeface="Calibri (Body)"/>
                  </a:rPr>
                  <a:t>Full-padding</a:t>
                </a:r>
                <a:r>
                  <a:rPr lang="en-US" sz="2000" dirty="0">
                    <a:latin typeface="Calibri (Body)"/>
                  </a:rPr>
                  <a:t>: </a:t>
                </a:r>
                <a:r>
                  <a:rPr lang="en-US" sz="2000" b="0" i="0" dirty="0">
                    <a:effectLst/>
                    <a:latin typeface="Calibri (Body)"/>
                  </a:rPr>
                  <a:t>for kernel of size k, p = k-1 where p is the number of zero rows/columns added</a:t>
                </a:r>
                <a:endParaRPr lang="en-US" sz="2000" b="1" i="0" dirty="0">
                  <a:effectLst/>
                  <a:latin typeface="Calibri (Body)"/>
                </a:endParaRPr>
              </a:p>
              <a:p>
                <a:pPr lvl="1"/>
                <a:r>
                  <a:rPr lang="en-US" sz="2000" b="1" i="0" dirty="0">
                    <a:effectLst/>
                    <a:latin typeface="Calibri (Body)"/>
                  </a:rPr>
                  <a:t>Same-padding</a:t>
                </a:r>
                <a:r>
                  <a:rPr lang="en-US" sz="2000" b="0" i="0" dirty="0">
                    <a:effectLst/>
                    <a:latin typeface="Calibri (Body)"/>
                  </a:rPr>
                  <a:t>: for kernel of size k, p = ceil(</a:t>
                </a:r>
                <a14:m>
                  <m:oMath xmlns:m="http://schemas.openxmlformats.org/officeDocument/2006/math">
                    <m:f>
                      <m:fPr>
                        <m:ctrlPr>
                          <a:rPr lang="en-US" sz="2000" b="0" i="1" smtClean="0">
                            <a:effectLst/>
                            <a:latin typeface="Cambria Math" panose="02040503050406030204" pitchFamily="18" charset="0"/>
                          </a:rPr>
                        </m:ctrlPr>
                      </m:fPr>
                      <m:num>
                        <m:r>
                          <a:rPr lang="en-US" sz="2000" b="0" i="1" smtClean="0">
                            <a:effectLst/>
                            <a:latin typeface="Cambria Math" panose="02040503050406030204" pitchFamily="18" charset="0"/>
                          </a:rPr>
                          <m:t>𝑘</m:t>
                        </m:r>
                      </m:num>
                      <m:den>
                        <m:r>
                          <a:rPr lang="en-US" sz="2000" b="0" i="1" smtClean="0">
                            <a:effectLst/>
                            <a:latin typeface="Cambria Math" panose="02040503050406030204" pitchFamily="18" charset="0"/>
                          </a:rPr>
                          <m:t>2</m:t>
                        </m:r>
                      </m:den>
                    </m:f>
                    <m:r>
                      <a:rPr lang="en-US" sz="2000" b="0" i="1" smtClean="0">
                        <a:effectLst/>
                        <a:latin typeface="Cambria Math" panose="02040503050406030204" pitchFamily="18" charset="0"/>
                      </a:rPr>
                      <m:t>)</m:t>
                    </m:r>
                  </m:oMath>
                </a14:m>
                <a:r>
                  <a:rPr lang="en-US" sz="2000" b="0" i="0" dirty="0">
                    <a:effectLst/>
                    <a:latin typeface="Calibri (Body)"/>
                  </a:rPr>
                  <a:t> where p is the number of zero rows/columns added</a:t>
                </a:r>
                <a:endParaRPr lang="en-US" sz="2000" b="1" i="0" dirty="0">
                  <a:effectLst/>
                  <a:latin typeface="Calibri (Body)"/>
                </a:endParaRPr>
              </a:p>
              <a:p>
                <a:pPr lvl="1"/>
                <a:r>
                  <a:rPr lang="en-US" sz="2000" b="1" i="0" dirty="0">
                    <a:effectLst/>
                    <a:latin typeface="Calibri (Body)"/>
                  </a:rPr>
                  <a:t>Valid-padding</a:t>
                </a:r>
                <a:r>
                  <a:rPr lang="en-US" sz="2000" b="0" i="0" dirty="0">
                    <a:effectLst/>
                    <a:latin typeface="Calibri (Body)"/>
                  </a:rPr>
                  <a:t> : the convolution kernel is only allowed to visit positions where the entire kernel is contained entirely within the input</a:t>
                </a:r>
              </a:p>
              <a:p>
                <a:pPr lvl="1"/>
                <a:endParaRPr lang="en-US" sz="2000" b="0" i="0" dirty="0">
                  <a:effectLst/>
                  <a:latin typeface="Calibri (Body)"/>
                </a:endParaRPr>
              </a:p>
              <a:p>
                <a:pPr lvl="1"/>
                <a:endParaRPr lang="en-US" sz="2000" b="0" i="0" dirty="0">
                  <a:effectLst/>
                  <a:latin typeface="Calibri (Body)"/>
                </a:endParaRPr>
              </a:p>
              <a:p>
                <a:pPr marL="457200" lvl="1" indent="0">
                  <a:buNone/>
                </a:pPr>
                <a:endParaRPr lang="en-US" sz="2000" b="0" i="0" dirty="0">
                  <a:effectLst/>
                  <a:latin typeface="Calibri (Body)"/>
                </a:endParaRPr>
              </a:p>
              <a:p>
                <a:endParaRPr lang="en-US" sz="2000" dirty="0"/>
              </a:p>
            </p:txBody>
          </p:sp>
        </mc:Choice>
        <mc:Fallback xmlns="">
          <p:sp>
            <p:nvSpPr>
              <p:cNvPr id="3" name="Content Placeholder 2">
                <a:extLst>
                  <a:ext uri="{FF2B5EF4-FFF2-40B4-BE49-F238E27FC236}">
                    <a16:creationId xmlns:a16="http://schemas.microsoft.com/office/drawing/2014/main" id="{114CE4DC-56CF-4203-A911-8FAD17A522CF}"/>
                  </a:ext>
                </a:extLst>
              </p:cNvPr>
              <p:cNvSpPr>
                <a:spLocks noGrp="1" noRot="1" noChangeAspect="1" noMove="1" noResize="1" noEditPoints="1" noAdjustHandles="1" noChangeArrowheads="1" noChangeShapeType="1" noTextEdit="1"/>
              </p:cNvSpPr>
              <p:nvPr>
                <p:ph idx="1"/>
              </p:nvPr>
            </p:nvSpPr>
            <p:spPr>
              <a:xfrm>
                <a:off x="170097" y="1620193"/>
                <a:ext cx="4586838" cy="4456970"/>
              </a:xfrm>
              <a:blipFill>
                <a:blip r:embed="rId2"/>
                <a:stretch>
                  <a:fillRect t="-1778" r="-532"/>
                </a:stretch>
              </a:blipFill>
            </p:spPr>
            <p:txBody>
              <a:bodyPr/>
              <a:lstStyle/>
              <a:p>
                <a:r>
                  <a:rPr lang="en-US">
                    <a:noFill/>
                  </a:rPr>
                  <a:t> </a:t>
                </a:r>
              </a:p>
            </p:txBody>
          </p:sp>
        </mc:Fallback>
      </mc:AlternateContent>
      <p:pic>
        <p:nvPicPr>
          <p:cNvPr id="4100" name="Picture 4" descr="enter image description here">
            <a:extLst>
              <a:ext uri="{FF2B5EF4-FFF2-40B4-BE49-F238E27FC236}">
                <a16:creationId xmlns:a16="http://schemas.microsoft.com/office/drawing/2014/main" id="{CFB33B61-A10A-4686-ABBC-87915B4A64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5880" y="1255425"/>
            <a:ext cx="6933463" cy="5135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951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08724" y="992250"/>
            <a:ext cx="5510530" cy="452120"/>
          </a:xfrm>
          <a:prstGeom prst="rect">
            <a:avLst/>
          </a:prstGeom>
        </p:spPr>
        <p:txBody>
          <a:bodyPr vert="horz" wrap="square" lIns="0" tIns="12700" rIns="0" bIns="0" rtlCol="0" anchor="ctr">
            <a:spAutoFit/>
          </a:bodyPr>
          <a:lstStyle/>
          <a:p>
            <a:pPr marL="12700">
              <a:spcBef>
                <a:spcPts val="100"/>
              </a:spcBef>
            </a:pPr>
            <a:r>
              <a:rPr sz="2800" spc="-5" dirty="0">
                <a:latin typeface="Arial"/>
                <a:cs typeface="Arial"/>
              </a:rPr>
              <a:t>Linear Classifier: Three</a:t>
            </a:r>
            <a:r>
              <a:rPr sz="2800" spc="-90" dirty="0">
                <a:latin typeface="Arial"/>
                <a:cs typeface="Arial"/>
              </a:rPr>
              <a:t> </a:t>
            </a:r>
            <a:r>
              <a:rPr sz="2800" spc="-5" dirty="0">
                <a:latin typeface="Arial"/>
                <a:cs typeface="Arial"/>
              </a:rPr>
              <a:t>Viewpoints</a:t>
            </a:r>
            <a:endParaRPr sz="2800">
              <a:latin typeface="Arial"/>
              <a:cs typeface="Arial"/>
            </a:endParaRPr>
          </a:p>
        </p:txBody>
      </p:sp>
      <p:sp>
        <p:nvSpPr>
          <p:cNvPr id="3" name="object 3"/>
          <p:cNvSpPr/>
          <p:nvPr/>
        </p:nvSpPr>
        <p:spPr>
          <a:xfrm>
            <a:off x="1768999" y="3324625"/>
            <a:ext cx="2913219" cy="105515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033867" y="3331927"/>
            <a:ext cx="2592494" cy="1097590"/>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2606970" y="2483751"/>
            <a:ext cx="122237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f(x,W) </a:t>
            </a:r>
            <a:r>
              <a:rPr dirty="0">
                <a:latin typeface="Arial"/>
                <a:cs typeface="Arial"/>
              </a:rPr>
              <a:t>=</a:t>
            </a:r>
            <a:r>
              <a:rPr spc="-90" dirty="0">
                <a:latin typeface="Arial"/>
                <a:cs typeface="Arial"/>
              </a:rPr>
              <a:t> </a:t>
            </a:r>
            <a:r>
              <a:rPr spc="-5" dirty="0">
                <a:latin typeface="Arial"/>
                <a:cs typeface="Arial"/>
              </a:rPr>
              <a:t>Wx</a:t>
            </a:r>
            <a:endParaRPr>
              <a:latin typeface="Arial"/>
              <a:cs typeface="Arial"/>
            </a:endParaRPr>
          </a:p>
        </p:txBody>
      </p:sp>
      <p:sp>
        <p:nvSpPr>
          <p:cNvPr id="6" name="object 6"/>
          <p:cNvSpPr txBox="1"/>
          <p:nvPr/>
        </p:nvSpPr>
        <p:spPr>
          <a:xfrm>
            <a:off x="2175111" y="1734654"/>
            <a:ext cx="2026920" cy="299720"/>
          </a:xfrm>
          <a:prstGeom prst="rect">
            <a:avLst/>
          </a:prstGeom>
        </p:spPr>
        <p:txBody>
          <a:bodyPr vert="horz" wrap="square" lIns="0" tIns="12700" rIns="0" bIns="0" rtlCol="0">
            <a:spAutoFit/>
          </a:bodyPr>
          <a:lstStyle/>
          <a:p>
            <a:pPr marL="12700">
              <a:spcBef>
                <a:spcPts val="100"/>
              </a:spcBef>
            </a:pPr>
            <a:r>
              <a:rPr u="heavy" spc="-5" dirty="0">
                <a:uFill>
                  <a:solidFill>
                    <a:srgbClr val="000000"/>
                  </a:solidFill>
                </a:uFill>
                <a:latin typeface="Arial"/>
                <a:cs typeface="Arial"/>
              </a:rPr>
              <a:t>Algebraic</a:t>
            </a:r>
            <a:r>
              <a:rPr u="heavy" spc="-85" dirty="0">
                <a:uFill>
                  <a:solidFill>
                    <a:srgbClr val="000000"/>
                  </a:solidFill>
                </a:uFill>
                <a:latin typeface="Arial"/>
                <a:cs typeface="Arial"/>
              </a:rPr>
              <a:t> </a:t>
            </a:r>
            <a:r>
              <a:rPr u="heavy" spc="-5" dirty="0">
                <a:uFill>
                  <a:solidFill>
                    <a:srgbClr val="000000"/>
                  </a:solidFill>
                </a:uFill>
                <a:latin typeface="Arial"/>
                <a:cs typeface="Arial"/>
              </a:rPr>
              <a:t>Viewpoint</a:t>
            </a:r>
            <a:endParaRPr>
              <a:latin typeface="Arial"/>
              <a:cs typeface="Arial"/>
            </a:endParaRPr>
          </a:p>
        </p:txBody>
      </p:sp>
      <p:sp>
        <p:nvSpPr>
          <p:cNvPr id="7" name="object 7"/>
          <p:cNvSpPr txBox="1"/>
          <p:nvPr/>
        </p:nvSpPr>
        <p:spPr>
          <a:xfrm>
            <a:off x="5439689" y="1700004"/>
            <a:ext cx="1697989" cy="299720"/>
          </a:xfrm>
          <a:prstGeom prst="rect">
            <a:avLst/>
          </a:prstGeom>
        </p:spPr>
        <p:txBody>
          <a:bodyPr vert="horz" wrap="square" lIns="0" tIns="12700" rIns="0" bIns="0" rtlCol="0">
            <a:spAutoFit/>
          </a:bodyPr>
          <a:lstStyle/>
          <a:p>
            <a:pPr marL="12700">
              <a:spcBef>
                <a:spcPts val="100"/>
              </a:spcBef>
            </a:pPr>
            <a:r>
              <a:rPr u="heavy" spc="-5" dirty="0">
                <a:uFill>
                  <a:solidFill>
                    <a:srgbClr val="000000"/>
                  </a:solidFill>
                </a:uFill>
                <a:latin typeface="Arial"/>
                <a:cs typeface="Arial"/>
              </a:rPr>
              <a:t>Visual</a:t>
            </a:r>
            <a:r>
              <a:rPr u="heavy" spc="-85" dirty="0">
                <a:uFill>
                  <a:solidFill>
                    <a:srgbClr val="000000"/>
                  </a:solidFill>
                </a:uFill>
                <a:latin typeface="Arial"/>
                <a:cs typeface="Arial"/>
              </a:rPr>
              <a:t> </a:t>
            </a:r>
            <a:r>
              <a:rPr u="heavy" spc="-5" dirty="0">
                <a:uFill>
                  <a:solidFill>
                    <a:srgbClr val="000000"/>
                  </a:solidFill>
                </a:uFill>
                <a:latin typeface="Arial"/>
                <a:cs typeface="Arial"/>
              </a:rPr>
              <a:t>Viewpoint</a:t>
            </a:r>
            <a:endParaRPr>
              <a:latin typeface="Arial"/>
              <a:cs typeface="Arial"/>
            </a:endParaRPr>
          </a:p>
        </p:txBody>
      </p:sp>
      <p:sp>
        <p:nvSpPr>
          <p:cNvPr id="8" name="object 8"/>
          <p:cNvSpPr txBox="1"/>
          <p:nvPr/>
        </p:nvSpPr>
        <p:spPr>
          <a:xfrm>
            <a:off x="8188885" y="1734654"/>
            <a:ext cx="2129155" cy="299720"/>
          </a:xfrm>
          <a:prstGeom prst="rect">
            <a:avLst/>
          </a:prstGeom>
        </p:spPr>
        <p:txBody>
          <a:bodyPr vert="horz" wrap="square" lIns="0" tIns="12700" rIns="0" bIns="0" rtlCol="0">
            <a:spAutoFit/>
          </a:bodyPr>
          <a:lstStyle/>
          <a:p>
            <a:pPr marL="12700">
              <a:spcBef>
                <a:spcPts val="100"/>
              </a:spcBef>
            </a:pPr>
            <a:r>
              <a:rPr u="heavy" spc="-5" dirty="0">
                <a:uFill>
                  <a:solidFill>
                    <a:srgbClr val="000000"/>
                  </a:solidFill>
                </a:uFill>
                <a:latin typeface="Arial"/>
                <a:cs typeface="Arial"/>
              </a:rPr>
              <a:t>Geometric</a:t>
            </a:r>
            <a:r>
              <a:rPr u="heavy" spc="-80" dirty="0">
                <a:uFill>
                  <a:solidFill>
                    <a:srgbClr val="000000"/>
                  </a:solidFill>
                </a:uFill>
                <a:latin typeface="Arial"/>
                <a:cs typeface="Arial"/>
              </a:rPr>
              <a:t> </a:t>
            </a:r>
            <a:r>
              <a:rPr u="heavy" spc="-5" dirty="0">
                <a:uFill>
                  <a:solidFill>
                    <a:srgbClr val="000000"/>
                  </a:solidFill>
                </a:uFill>
                <a:latin typeface="Arial"/>
                <a:cs typeface="Arial"/>
              </a:rPr>
              <a:t>Viewpoint</a:t>
            </a:r>
            <a:endParaRPr>
              <a:latin typeface="Arial"/>
              <a:cs typeface="Arial"/>
            </a:endParaRPr>
          </a:p>
        </p:txBody>
      </p:sp>
      <p:sp>
        <p:nvSpPr>
          <p:cNvPr id="9" name="object 9"/>
          <p:cNvSpPr/>
          <p:nvPr/>
        </p:nvSpPr>
        <p:spPr>
          <a:xfrm>
            <a:off x="8153111" y="3260870"/>
            <a:ext cx="2305670" cy="1662846"/>
          </a:xfrm>
          <a:prstGeom prst="rect">
            <a:avLst/>
          </a:prstGeom>
          <a:blipFill>
            <a:blip r:embed="rId4" cstate="print"/>
            <a:stretch>
              <a:fillRect/>
            </a:stretch>
          </a:blipFill>
        </p:spPr>
        <p:txBody>
          <a:bodyPr wrap="square" lIns="0" tIns="0" rIns="0" bIns="0" rtlCol="0"/>
          <a:lstStyle/>
          <a:p>
            <a:endParaRPr/>
          </a:p>
        </p:txBody>
      </p:sp>
      <p:sp>
        <p:nvSpPr>
          <p:cNvPr id="10" name="object 10"/>
          <p:cNvSpPr txBox="1"/>
          <p:nvPr/>
        </p:nvSpPr>
        <p:spPr>
          <a:xfrm>
            <a:off x="5631229" y="2449100"/>
            <a:ext cx="1393825" cy="553100"/>
          </a:xfrm>
          <a:prstGeom prst="rect">
            <a:avLst/>
          </a:prstGeom>
        </p:spPr>
        <p:txBody>
          <a:bodyPr vert="horz" wrap="square" lIns="0" tIns="10795" rIns="0" bIns="0" rtlCol="0">
            <a:spAutoFit/>
          </a:bodyPr>
          <a:lstStyle/>
          <a:p>
            <a:pPr marL="241300" marR="5080" indent="-229235">
              <a:lnSpc>
                <a:spcPct val="100699"/>
              </a:lnSpc>
              <a:spcBef>
                <a:spcPts val="85"/>
              </a:spcBef>
            </a:pPr>
            <a:r>
              <a:rPr spc="-5" dirty="0">
                <a:latin typeface="Arial"/>
                <a:cs typeface="Arial"/>
              </a:rPr>
              <a:t>One</a:t>
            </a:r>
            <a:r>
              <a:rPr spc="-95" dirty="0">
                <a:latin typeface="Arial"/>
                <a:cs typeface="Arial"/>
              </a:rPr>
              <a:t> </a:t>
            </a:r>
            <a:r>
              <a:rPr spc="-5" dirty="0">
                <a:latin typeface="Arial"/>
                <a:cs typeface="Arial"/>
              </a:rPr>
              <a:t>template  per</a:t>
            </a:r>
            <a:r>
              <a:rPr spc="-30" dirty="0">
                <a:latin typeface="Arial"/>
                <a:cs typeface="Arial"/>
              </a:rPr>
              <a:t> </a:t>
            </a:r>
            <a:r>
              <a:rPr dirty="0">
                <a:latin typeface="Arial"/>
                <a:cs typeface="Arial"/>
              </a:rPr>
              <a:t>class</a:t>
            </a:r>
            <a:endParaRPr>
              <a:latin typeface="Arial"/>
              <a:cs typeface="Arial"/>
            </a:endParaRPr>
          </a:p>
        </p:txBody>
      </p:sp>
      <p:sp>
        <p:nvSpPr>
          <p:cNvPr id="11" name="object 11"/>
          <p:cNvSpPr/>
          <p:nvPr/>
        </p:nvSpPr>
        <p:spPr>
          <a:xfrm>
            <a:off x="4869518" y="1743223"/>
            <a:ext cx="0" cy="3411854"/>
          </a:xfrm>
          <a:custGeom>
            <a:avLst/>
            <a:gdLst/>
            <a:ahLst/>
            <a:cxnLst/>
            <a:rect l="l" t="t" r="r" b="b"/>
            <a:pathLst>
              <a:path h="3411854">
                <a:moveTo>
                  <a:pt x="0" y="0"/>
                </a:moveTo>
                <a:lnTo>
                  <a:pt x="0" y="3411593"/>
                </a:lnTo>
              </a:path>
            </a:pathLst>
          </a:custGeom>
          <a:ln w="9524">
            <a:solidFill>
              <a:srgbClr val="595959"/>
            </a:solidFill>
          </a:ln>
        </p:spPr>
        <p:txBody>
          <a:bodyPr wrap="square" lIns="0" tIns="0" rIns="0" bIns="0" rtlCol="0"/>
          <a:lstStyle/>
          <a:p>
            <a:endParaRPr/>
          </a:p>
        </p:txBody>
      </p:sp>
      <p:sp>
        <p:nvSpPr>
          <p:cNvPr id="12" name="object 12"/>
          <p:cNvSpPr/>
          <p:nvPr/>
        </p:nvSpPr>
        <p:spPr>
          <a:xfrm>
            <a:off x="7841312" y="1743223"/>
            <a:ext cx="0" cy="3411854"/>
          </a:xfrm>
          <a:custGeom>
            <a:avLst/>
            <a:gdLst/>
            <a:ahLst/>
            <a:cxnLst/>
            <a:rect l="l" t="t" r="r" b="b"/>
            <a:pathLst>
              <a:path h="3411854">
                <a:moveTo>
                  <a:pt x="0" y="0"/>
                </a:moveTo>
                <a:lnTo>
                  <a:pt x="0" y="3411593"/>
                </a:lnTo>
              </a:path>
            </a:pathLst>
          </a:custGeom>
          <a:ln w="9524">
            <a:solidFill>
              <a:srgbClr val="595959"/>
            </a:solidFill>
          </a:ln>
        </p:spPr>
        <p:txBody>
          <a:bodyPr wrap="square" lIns="0" tIns="0" rIns="0" bIns="0" rtlCol="0"/>
          <a:lstStyle/>
          <a:p>
            <a:endParaRPr/>
          </a:p>
        </p:txBody>
      </p:sp>
      <p:sp>
        <p:nvSpPr>
          <p:cNvPr id="13" name="object 13"/>
          <p:cNvSpPr txBox="1"/>
          <p:nvPr/>
        </p:nvSpPr>
        <p:spPr>
          <a:xfrm>
            <a:off x="8460852" y="2449091"/>
            <a:ext cx="1689735" cy="553100"/>
          </a:xfrm>
          <a:prstGeom prst="rect">
            <a:avLst/>
          </a:prstGeom>
        </p:spPr>
        <p:txBody>
          <a:bodyPr vert="horz" wrap="square" lIns="0" tIns="10795" rIns="0" bIns="0" rtlCol="0">
            <a:spAutoFit/>
          </a:bodyPr>
          <a:lstStyle/>
          <a:p>
            <a:pPr marL="12700" marR="5080" indent="190500">
              <a:lnSpc>
                <a:spcPct val="100699"/>
              </a:lnSpc>
              <a:spcBef>
                <a:spcPts val="85"/>
              </a:spcBef>
            </a:pPr>
            <a:r>
              <a:rPr spc="-5" dirty="0">
                <a:latin typeface="Arial"/>
                <a:cs typeface="Arial"/>
              </a:rPr>
              <a:t>Hyperplanes  </a:t>
            </a:r>
            <a:r>
              <a:rPr dirty="0">
                <a:latin typeface="Arial"/>
                <a:cs typeface="Arial"/>
              </a:rPr>
              <a:t>cutting </a:t>
            </a:r>
            <a:r>
              <a:rPr spc="-5" dirty="0">
                <a:latin typeface="Arial"/>
                <a:cs typeface="Arial"/>
              </a:rPr>
              <a:t>up</a:t>
            </a:r>
            <a:r>
              <a:rPr spc="-105" dirty="0">
                <a:latin typeface="Arial"/>
                <a:cs typeface="Arial"/>
              </a:rPr>
              <a:t> </a:t>
            </a:r>
            <a:r>
              <a:rPr dirty="0">
                <a:latin typeface="Arial"/>
                <a:cs typeface="Arial"/>
              </a:rPr>
              <a:t>space</a:t>
            </a:r>
            <a:endParaRPr>
              <a:latin typeface="Arial"/>
              <a:cs typeface="Arial"/>
            </a:endParaRPr>
          </a:p>
        </p:txBody>
      </p:sp>
      <p:sp>
        <p:nvSpPr>
          <p:cNvPr id="14" name="object 14"/>
          <p:cNvSpPr txBox="1">
            <a:spLocks noGrp="1"/>
          </p:cNvSpPr>
          <p:nvPr>
            <p:ph type="dt" sz="half" idx="4294967295"/>
          </p:nvPr>
        </p:nvSpPr>
        <p:spPr>
          <a:xfrm>
            <a:off x="628650" y="6356351"/>
            <a:ext cx="2057400" cy="365125"/>
          </a:xfrm>
          <a:prstGeom prst="rect">
            <a:avLst/>
          </a:prstGeom>
        </p:spPr>
        <p:txBody>
          <a:bodyPr vert="horz" wrap="square" lIns="91440" tIns="45720" rIns="91440" bIns="45720" rtlCol="0" anchor="ctr">
            <a:spAutoFit/>
          </a:bodyPr>
          <a:lstStyle>
            <a:defPPr>
              <a:defRPr lang="zh-TW"/>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2090"/>
              </a:lnSpc>
            </a:pPr>
            <a:fld id="{4D3A1796-FE4F-4CE2-AA60-E861BA6E0949}" type="datetimeFigureOut">
              <a:rPr lang="zh-TW" altLang="en-US" smtClean="0"/>
              <a:pPr marL="12700">
                <a:lnSpc>
                  <a:spcPts val="2090"/>
                </a:lnSpc>
              </a:pPr>
              <a:t>2024/4/20</a:t>
            </a:fld>
            <a:endParaRPr spc="-5" dirty="0"/>
          </a:p>
        </p:txBody>
      </p:sp>
      <p:sp>
        <p:nvSpPr>
          <p:cNvPr id="15" name="object 15"/>
          <p:cNvSpPr txBox="1"/>
          <p:nvPr/>
        </p:nvSpPr>
        <p:spPr>
          <a:xfrm>
            <a:off x="6629644" y="5550489"/>
            <a:ext cx="1117600" cy="269304"/>
          </a:xfrm>
          <a:prstGeom prst="rect">
            <a:avLst/>
          </a:prstGeom>
        </p:spPr>
        <p:txBody>
          <a:bodyPr vert="horz" wrap="square" lIns="0" tIns="0" rIns="0" bIns="0" rtlCol="0">
            <a:spAutoFit/>
          </a:bodyPr>
          <a:lstStyle/>
          <a:p>
            <a:pPr marL="12700">
              <a:lnSpc>
                <a:spcPts val="2090"/>
              </a:lnSpc>
            </a:pPr>
            <a:r>
              <a:rPr spc="-5" dirty="0">
                <a:solidFill>
                  <a:srgbClr val="FFFFFF"/>
                </a:solidFill>
                <a:latin typeface="Arial"/>
                <a:cs typeface="Arial"/>
              </a:rPr>
              <a:t>Lecture </a:t>
            </a:r>
            <a:r>
              <a:rPr dirty="0">
                <a:solidFill>
                  <a:srgbClr val="FFFFFF"/>
                </a:solidFill>
                <a:latin typeface="Arial"/>
                <a:cs typeface="Arial"/>
              </a:rPr>
              <a:t>2</a:t>
            </a:r>
            <a:r>
              <a:rPr spc="-90" dirty="0">
                <a:solidFill>
                  <a:srgbClr val="FFFFFF"/>
                </a:solidFill>
                <a:latin typeface="Arial"/>
                <a:cs typeface="Arial"/>
              </a:rPr>
              <a:t> </a:t>
            </a:r>
            <a:r>
              <a:rPr dirty="0">
                <a:solidFill>
                  <a:srgbClr val="FFFFFF"/>
                </a:solidFill>
                <a:latin typeface="Arial"/>
                <a:cs typeface="Arial"/>
              </a:rPr>
              <a:t>-</a:t>
            </a:r>
            <a:endParaRPr>
              <a:latin typeface="Arial"/>
              <a:cs typeface="Arial"/>
            </a:endParaRPr>
          </a:p>
        </p:txBody>
      </p:sp>
      <p:sp>
        <p:nvSpPr>
          <p:cNvPr id="17" name="object 17"/>
          <p:cNvSpPr txBox="1">
            <a:spLocks noGrp="1"/>
          </p:cNvSpPr>
          <p:nvPr>
            <p:ph type="ftr" sz="quarter" idx="4294967295"/>
          </p:nvPr>
        </p:nvSpPr>
        <p:spPr>
          <a:xfrm>
            <a:off x="3028950" y="6356351"/>
            <a:ext cx="3086100" cy="365125"/>
          </a:xfrm>
          <a:prstGeom prst="rect">
            <a:avLst/>
          </a:prstGeom>
        </p:spPr>
        <p:txBody>
          <a:bodyPr vert="horz" wrap="square" lIns="91440" tIns="45720" rIns="91440" bIns="45720" rtlCol="0" anchor="ctr">
            <a:spAutoFit/>
          </a:bodyPr>
          <a:lstStyle>
            <a:defPPr>
              <a:defRPr lang="zh-TW"/>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2090"/>
              </a:lnSpc>
            </a:pPr>
            <a:endParaRPr spc="-5" dirty="0"/>
          </a:p>
        </p:txBody>
      </p:sp>
    </p:spTree>
    <p:extLst>
      <p:ext uri="{BB962C8B-B14F-4D97-AF65-F5344CB8AC3E}">
        <p14:creationId xmlns:p14="http://schemas.microsoft.com/office/powerpoint/2010/main" val="3766260555"/>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lstStyle/>
          <a:p>
            <a:r>
              <a:rPr lang="en-US" dirty="0"/>
              <a:t>The Convolution operation on Images</a:t>
            </a:r>
            <a:r>
              <a:rPr lang="en-US" baseline="30000" dirty="0"/>
              <a:t>3</a:t>
            </a:r>
          </a:p>
        </p:txBody>
      </p:sp>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437272" y="1568774"/>
            <a:ext cx="10761324" cy="4503256"/>
          </a:xfrm>
        </p:spPr>
        <p:txBody>
          <a:bodyPr>
            <a:normAutofit/>
          </a:bodyPr>
          <a:lstStyle/>
          <a:p>
            <a:pPr marL="0" indent="0" algn="ctr">
              <a:buNone/>
            </a:pPr>
            <a:r>
              <a:rPr lang="en-US" sz="2400" b="0" i="0" u="none" strike="noStrike" baseline="0" dirty="0">
                <a:latin typeface="ComputerModernRoman"/>
              </a:rPr>
              <a:t>Convolutions are frequently used in image processing, to manipulate the image or detect different features in the image</a:t>
            </a:r>
            <a:endParaRPr lang="en-US"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dirty="0">
              <a:solidFill>
                <a:srgbClr val="222222"/>
              </a:solidFill>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endParaRPr lang="en-US" dirty="0"/>
          </a:p>
        </p:txBody>
      </p:sp>
      <p:pic>
        <p:nvPicPr>
          <p:cNvPr id="10" name="Picture 9">
            <a:extLst>
              <a:ext uri="{FF2B5EF4-FFF2-40B4-BE49-F238E27FC236}">
                <a16:creationId xmlns:a16="http://schemas.microsoft.com/office/drawing/2014/main" id="{B4704476-818D-43C9-BFCC-81B69E7BBD6A}"/>
              </a:ext>
            </a:extLst>
          </p:cNvPr>
          <p:cNvPicPr>
            <a:picLocks noChangeAspect="1"/>
          </p:cNvPicPr>
          <p:nvPr/>
        </p:nvPicPr>
        <p:blipFill>
          <a:blip r:embed="rId2"/>
          <a:stretch>
            <a:fillRect/>
          </a:stretch>
        </p:blipFill>
        <p:spPr>
          <a:xfrm>
            <a:off x="1063624" y="2583414"/>
            <a:ext cx="3482975" cy="3614186"/>
          </a:xfrm>
          <a:prstGeom prst="rect">
            <a:avLst/>
          </a:prstGeom>
        </p:spPr>
      </p:pic>
      <p:pic>
        <p:nvPicPr>
          <p:cNvPr id="13" name="Picture 12">
            <a:extLst>
              <a:ext uri="{FF2B5EF4-FFF2-40B4-BE49-F238E27FC236}">
                <a16:creationId xmlns:a16="http://schemas.microsoft.com/office/drawing/2014/main" id="{065254B8-6529-4DD2-8BC3-339B865F3A8B}"/>
              </a:ext>
            </a:extLst>
          </p:cNvPr>
          <p:cNvPicPr>
            <a:picLocks noChangeAspect="1"/>
          </p:cNvPicPr>
          <p:nvPr/>
        </p:nvPicPr>
        <p:blipFill>
          <a:blip r:embed="rId3"/>
          <a:stretch>
            <a:fillRect/>
          </a:stretch>
        </p:blipFill>
        <p:spPr>
          <a:xfrm>
            <a:off x="5972174" y="2857500"/>
            <a:ext cx="3854223" cy="2616200"/>
          </a:xfrm>
          <a:prstGeom prst="rect">
            <a:avLst/>
          </a:prstGeom>
        </p:spPr>
      </p:pic>
    </p:spTree>
    <p:extLst>
      <p:ext uri="{BB962C8B-B14F-4D97-AF65-F5344CB8AC3E}">
        <p14:creationId xmlns:p14="http://schemas.microsoft.com/office/powerpoint/2010/main" val="1548141675"/>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lstStyle/>
          <a:p>
            <a:r>
              <a:rPr lang="en-US"/>
              <a:t>The Convolution operation on RBG Images</a:t>
            </a:r>
            <a:r>
              <a:rPr lang="en-US" baseline="30000"/>
              <a:t>5</a:t>
            </a:r>
            <a:endParaRPr lang="en-US" baseline="30000" dirty="0"/>
          </a:p>
        </p:txBody>
      </p:sp>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437272" y="1568774"/>
            <a:ext cx="10761324" cy="4503256"/>
          </a:xfrm>
        </p:spPr>
        <p:txBody>
          <a:bodyPr>
            <a:normAutofit/>
          </a:bodyPr>
          <a:lstStyle/>
          <a:p>
            <a:pPr marL="0" indent="0" algn="ctr">
              <a:buNone/>
            </a:pPr>
            <a:r>
              <a:rPr lang="en-US" sz="2400" b="0" i="0" u="none" strike="noStrike" baseline="0" dirty="0">
                <a:latin typeface="Calibri (Body)"/>
              </a:rPr>
              <a:t>An RGB image is represented with a 3D tensor: (x, y, 3), where x, y are the pixel dimensions and 3 corresponds to th</a:t>
            </a:r>
            <a:r>
              <a:rPr lang="en-US" sz="2400" dirty="0">
                <a:latin typeface="Calibri (Body)"/>
              </a:rPr>
              <a:t>e 3 color channels. The filter will also be </a:t>
            </a:r>
            <a:r>
              <a:rPr lang="en-US" sz="2400" u="sng" dirty="0">
                <a:latin typeface="Calibri (Body)"/>
              </a:rPr>
              <a:t>3</a:t>
            </a:r>
            <a:r>
              <a:rPr lang="en-US" sz="2400" dirty="0">
                <a:latin typeface="Calibri (Body)"/>
              </a:rPr>
              <a:t> channels.</a:t>
            </a: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dirty="0">
              <a:solidFill>
                <a:srgbClr val="222222"/>
              </a:solidFill>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endParaRPr lang="en-US" dirty="0"/>
          </a:p>
        </p:txBody>
      </p:sp>
      <p:pic>
        <p:nvPicPr>
          <p:cNvPr id="4" name="Picture 2" descr="When we apply  \(3\times 3\times 3 \) filter on the RGB image it is as we implement the volume">
            <a:extLst>
              <a:ext uri="{FF2B5EF4-FFF2-40B4-BE49-F238E27FC236}">
                <a16:creationId xmlns:a16="http://schemas.microsoft.com/office/drawing/2014/main" id="{C7E3A84B-7612-4D7B-99B9-9EFACE4CDB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2220" y="2329740"/>
            <a:ext cx="9092629" cy="4446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918977"/>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E4F759DA-C46E-47DF-A6B9-DBC60345405C}"/>
              </a:ext>
            </a:extLst>
          </p:cNvPr>
          <p:cNvSpPr>
            <a:spLocks noGrp="1"/>
          </p:cNvSpPr>
          <p:nvPr>
            <p:ph idx="1"/>
          </p:nvPr>
        </p:nvSpPr>
        <p:spPr>
          <a:xfrm>
            <a:off x="838200" y="1825625"/>
            <a:ext cx="10761324" cy="3712146"/>
          </a:xfrm>
        </p:spPr>
        <p:txBody>
          <a:bodyPr>
            <a:normAutofit/>
          </a:bodyPr>
          <a:lstStyle/>
          <a:p>
            <a:pPr marL="457200" lvl="1" indent="0" algn="ctr">
              <a:buNone/>
            </a:pPr>
            <a:r>
              <a:rPr lang="en-US" dirty="0">
                <a:solidFill>
                  <a:srgbClr val="222222"/>
                </a:solidFill>
                <a:latin typeface="Calibri (Body)"/>
              </a:rPr>
              <a:t>The </a:t>
            </a:r>
            <a:r>
              <a:rPr lang="en-US" i="1" dirty="0">
                <a:solidFill>
                  <a:srgbClr val="222222"/>
                </a:solidFill>
                <a:latin typeface="Calibri (Body)"/>
              </a:rPr>
              <a:t>channel</a:t>
            </a:r>
            <a:r>
              <a:rPr lang="en-US" dirty="0">
                <a:solidFill>
                  <a:srgbClr val="222222"/>
                </a:solidFill>
                <a:latin typeface="Calibri (Body)"/>
              </a:rPr>
              <a:t> dimension in the kernel permits to detect features in only a subset of the dimensions, e.g.</a:t>
            </a:r>
          </a:p>
          <a:p>
            <a:pPr lvl="1" algn="ctr"/>
            <a:endParaRPr lang="en-US" dirty="0">
              <a:solidFill>
                <a:srgbClr val="222222"/>
              </a:solidFill>
              <a:latin typeface="Calibri (Body)"/>
            </a:endParaRPr>
          </a:p>
          <a:p>
            <a:pPr lvl="1"/>
            <a:r>
              <a:rPr lang="en-US" dirty="0">
                <a:solidFill>
                  <a:srgbClr val="222222"/>
                </a:solidFill>
                <a:latin typeface="Calibri (Body)"/>
              </a:rPr>
              <a:t>vertical edges only in the red dimension</a:t>
            </a:r>
          </a:p>
          <a:p>
            <a:pPr lvl="2"/>
            <a:r>
              <a:rPr lang="en-US" dirty="0">
                <a:solidFill>
                  <a:srgbClr val="222222"/>
                </a:solidFill>
                <a:latin typeface="Calibri (Body)"/>
              </a:rPr>
              <a:t>set all cells in the blue and green channels to zero</a:t>
            </a:r>
          </a:p>
          <a:p>
            <a:pPr lvl="1"/>
            <a:r>
              <a:rPr lang="en-US" dirty="0">
                <a:solidFill>
                  <a:srgbClr val="222222"/>
                </a:solidFill>
                <a:latin typeface="Calibri (Body)"/>
              </a:rPr>
              <a:t>horizontal edges in the red and blue dimensions</a:t>
            </a:r>
          </a:p>
          <a:p>
            <a:pPr lvl="1"/>
            <a:r>
              <a:rPr lang="en-US" dirty="0">
                <a:solidFill>
                  <a:srgbClr val="222222"/>
                </a:solidFill>
                <a:latin typeface="Calibri (Body)"/>
              </a:rPr>
              <a:t>vertical edges no matter the color dimension</a:t>
            </a:r>
          </a:p>
          <a:p>
            <a:pPr lvl="1"/>
            <a:endParaRPr lang="en-US"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endParaRPr lang="en-US" dirty="0"/>
          </a:p>
        </p:txBody>
      </p:sp>
      <p:sp>
        <p:nvSpPr>
          <p:cNvPr id="6" name="Title 1">
            <a:extLst>
              <a:ext uri="{FF2B5EF4-FFF2-40B4-BE49-F238E27FC236}">
                <a16:creationId xmlns:a16="http://schemas.microsoft.com/office/drawing/2014/main" id="{1F8A2CBD-A981-44E1-A847-AEB17444BD0E}"/>
              </a:ext>
            </a:extLst>
          </p:cNvPr>
          <p:cNvSpPr>
            <a:spLocks noGrp="1"/>
          </p:cNvSpPr>
          <p:nvPr>
            <p:ph type="title"/>
          </p:nvPr>
        </p:nvSpPr>
        <p:spPr>
          <a:xfrm>
            <a:off x="838200" y="365125"/>
            <a:ext cx="10515600" cy="1325563"/>
          </a:xfrm>
        </p:spPr>
        <p:txBody>
          <a:bodyPr/>
          <a:lstStyle/>
          <a:p>
            <a:r>
              <a:rPr lang="en-US" dirty="0"/>
              <a:t>The Convolution operation on RBG Images</a:t>
            </a:r>
            <a:r>
              <a:rPr lang="en-US" baseline="30000" dirty="0"/>
              <a:t>5</a:t>
            </a:r>
          </a:p>
        </p:txBody>
      </p:sp>
    </p:spTree>
    <p:extLst>
      <p:ext uri="{BB962C8B-B14F-4D97-AF65-F5344CB8AC3E}">
        <p14:creationId xmlns:p14="http://schemas.microsoft.com/office/powerpoint/2010/main" val="242166442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E4F759DA-C46E-47DF-A6B9-DBC60345405C}"/>
              </a:ext>
            </a:extLst>
          </p:cNvPr>
          <p:cNvSpPr>
            <a:spLocks noGrp="1"/>
          </p:cNvSpPr>
          <p:nvPr>
            <p:ph idx="1"/>
          </p:nvPr>
        </p:nvSpPr>
        <p:spPr>
          <a:xfrm>
            <a:off x="585627" y="1479479"/>
            <a:ext cx="11013897" cy="5257212"/>
          </a:xfrm>
        </p:spPr>
        <p:txBody>
          <a:bodyPr>
            <a:normAutofit fontScale="62500" lnSpcReduction="20000"/>
          </a:bodyPr>
          <a:lstStyle/>
          <a:p>
            <a:pPr marL="457200" lvl="1" indent="0" algn="ctr">
              <a:buNone/>
            </a:pPr>
            <a:r>
              <a:rPr lang="en-US" dirty="0">
                <a:solidFill>
                  <a:srgbClr val="222222"/>
                </a:solidFill>
                <a:latin typeface="Calibri (Body)"/>
              </a:rPr>
              <a:t>We can also detect different features at the same time, by employing multiple filters</a:t>
            </a:r>
          </a:p>
          <a:p>
            <a:pPr marL="457200" lvl="1" indent="0" algn="ctr">
              <a:buNone/>
            </a:pPr>
            <a:endParaRPr lang="en-US" dirty="0">
              <a:solidFill>
                <a:srgbClr val="222222"/>
              </a:solidFill>
              <a:latin typeface="Calibri (Body)"/>
            </a:endParaRPr>
          </a:p>
          <a:p>
            <a:pPr marL="457200" lvl="1" indent="0" algn="ctr">
              <a:buNone/>
            </a:pPr>
            <a:endParaRPr lang="en-US" dirty="0">
              <a:solidFill>
                <a:srgbClr val="222222"/>
              </a:solidFill>
              <a:latin typeface="Calibri (Body)"/>
            </a:endParaRPr>
          </a:p>
          <a:p>
            <a:pPr marL="457200" lvl="1" indent="0" algn="ctr">
              <a:buNone/>
            </a:pPr>
            <a:endParaRPr lang="en-US" dirty="0">
              <a:solidFill>
                <a:srgbClr val="222222"/>
              </a:solidFill>
              <a:latin typeface="Calibri (Body)"/>
            </a:endParaRPr>
          </a:p>
          <a:p>
            <a:pPr marL="457200" lvl="1" indent="0" algn="ctr">
              <a:buNone/>
            </a:pPr>
            <a:endParaRPr lang="en-US" dirty="0">
              <a:solidFill>
                <a:srgbClr val="222222"/>
              </a:solidFill>
              <a:latin typeface="Calibri (Body)"/>
            </a:endParaRPr>
          </a:p>
          <a:p>
            <a:pPr marL="457200" lvl="1" indent="0" algn="ctr">
              <a:buNone/>
            </a:pPr>
            <a:endParaRPr lang="en-US" dirty="0">
              <a:solidFill>
                <a:srgbClr val="222222"/>
              </a:solidFill>
              <a:latin typeface="Calibri (Body)"/>
            </a:endParaRPr>
          </a:p>
          <a:p>
            <a:pPr marL="457200" lvl="1" indent="0" algn="ctr">
              <a:buNone/>
            </a:pPr>
            <a:endParaRPr lang="en-US" dirty="0">
              <a:solidFill>
                <a:srgbClr val="222222"/>
              </a:solidFill>
              <a:latin typeface="Calibri (Body)"/>
            </a:endParaRPr>
          </a:p>
          <a:p>
            <a:pPr marL="457200" lvl="1" indent="0" algn="ctr">
              <a:buNone/>
            </a:pPr>
            <a:endParaRPr lang="en-US" dirty="0">
              <a:solidFill>
                <a:srgbClr val="222222"/>
              </a:solidFill>
              <a:latin typeface="Calibri (Body)"/>
            </a:endParaRPr>
          </a:p>
          <a:p>
            <a:pPr marL="457200" lvl="1" indent="0" algn="ctr">
              <a:buNone/>
            </a:pPr>
            <a:endParaRPr lang="en-US" dirty="0">
              <a:solidFill>
                <a:srgbClr val="222222"/>
              </a:solidFill>
              <a:latin typeface="Calibri (Body)"/>
            </a:endParaRPr>
          </a:p>
          <a:p>
            <a:pPr marL="457200" lvl="1" indent="0" algn="ctr">
              <a:buNone/>
            </a:pPr>
            <a:endParaRPr lang="en-US" dirty="0">
              <a:solidFill>
                <a:srgbClr val="222222"/>
              </a:solidFill>
              <a:latin typeface="Calibri (Body)"/>
            </a:endParaRPr>
          </a:p>
          <a:p>
            <a:pPr marL="457200" lvl="1" indent="0" algn="ctr">
              <a:buNone/>
            </a:pPr>
            <a:endParaRPr lang="en-US" dirty="0">
              <a:solidFill>
                <a:srgbClr val="222222"/>
              </a:solidFill>
              <a:latin typeface="Calibri (Body)"/>
            </a:endParaRPr>
          </a:p>
          <a:p>
            <a:pPr marL="457200" lvl="1" indent="0" algn="ctr">
              <a:buNone/>
            </a:pPr>
            <a:endParaRPr lang="en-US" dirty="0">
              <a:solidFill>
                <a:srgbClr val="222222"/>
              </a:solidFill>
              <a:latin typeface="Calibri (Body)"/>
            </a:endParaRPr>
          </a:p>
          <a:p>
            <a:pPr marL="457200" lvl="1" indent="0" algn="ctr">
              <a:buNone/>
            </a:pPr>
            <a:endParaRPr lang="en-US" dirty="0">
              <a:solidFill>
                <a:srgbClr val="222222"/>
              </a:solidFill>
              <a:latin typeface="Calibri (Body)"/>
            </a:endParaRPr>
          </a:p>
          <a:p>
            <a:pPr marL="457200" lvl="1" indent="0" algn="ctr">
              <a:buNone/>
            </a:pPr>
            <a:endParaRPr lang="en-US" dirty="0">
              <a:solidFill>
                <a:srgbClr val="222222"/>
              </a:solidFill>
              <a:latin typeface="Calibri (Body)"/>
            </a:endParaRPr>
          </a:p>
          <a:p>
            <a:pPr marL="457200" lvl="1" indent="0" algn="ctr">
              <a:buNone/>
            </a:pPr>
            <a:endParaRPr lang="en-US" dirty="0">
              <a:solidFill>
                <a:srgbClr val="222222"/>
              </a:solidFill>
              <a:latin typeface="Calibri (Body)"/>
            </a:endParaRPr>
          </a:p>
          <a:p>
            <a:pPr marL="457200" lvl="1" indent="0" algn="ctr">
              <a:buNone/>
            </a:pPr>
            <a:endParaRPr lang="en-US" dirty="0">
              <a:solidFill>
                <a:srgbClr val="222222"/>
              </a:solidFill>
              <a:latin typeface="Calibri (Body)"/>
            </a:endParaRPr>
          </a:p>
          <a:p>
            <a:pPr marL="457200" lvl="1" indent="0" algn="ctr">
              <a:buNone/>
            </a:pPr>
            <a:endParaRPr lang="en-US" dirty="0">
              <a:solidFill>
                <a:srgbClr val="222222"/>
              </a:solidFill>
              <a:latin typeface="Calibri (Body)"/>
            </a:endParaRPr>
          </a:p>
          <a:p>
            <a:pPr marL="457200" lvl="1" indent="0" algn="ctr">
              <a:buNone/>
            </a:pPr>
            <a:r>
              <a:rPr lang="en-US" dirty="0">
                <a:solidFill>
                  <a:srgbClr val="222222"/>
                </a:solidFill>
                <a:latin typeface="Calibri (Body)"/>
              </a:rPr>
              <a:t>The output will have a number of channels equal to the number of features we are trying to detect  </a:t>
            </a:r>
          </a:p>
          <a:p>
            <a:pPr marL="457200" lvl="1" indent="0" algn="ctr">
              <a:buNone/>
            </a:pPr>
            <a:endParaRPr lang="en-US" dirty="0">
              <a:solidFill>
                <a:srgbClr val="222222"/>
              </a:solidFill>
              <a:latin typeface="Calibri (Body)"/>
            </a:endParaRPr>
          </a:p>
          <a:p>
            <a:pPr lvl="1" algn="ctr"/>
            <a:endParaRPr lang="en-US" dirty="0">
              <a:solidFill>
                <a:srgbClr val="222222"/>
              </a:solidFill>
              <a:latin typeface="Calibri (Body)"/>
            </a:endParaRPr>
          </a:p>
          <a:p>
            <a:pPr lvl="1"/>
            <a:endParaRPr lang="en-US"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endParaRPr lang="en-US" dirty="0"/>
          </a:p>
        </p:txBody>
      </p:sp>
      <p:sp>
        <p:nvSpPr>
          <p:cNvPr id="6" name="Title 1">
            <a:extLst>
              <a:ext uri="{FF2B5EF4-FFF2-40B4-BE49-F238E27FC236}">
                <a16:creationId xmlns:a16="http://schemas.microsoft.com/office/drawing/2014/main" id="{1F8A2CBD-A981-44E1-A847-AEB17444BD0E}"/>
              </a:ext>
            </a:extLst>
          </p:cNvPr>
          <p:cNvSpPr>
            <a:spLocks noGrp="1"/>
          </p:cNvSpPr>
          <p:nvPr>
            <p:ph type="title"/>
          </p:nvPr>
        </p:nvSpPr>
        <p:spPr>
          <a:xfrm>
            <a:off x="838200" y="365125"/>
            <a:ext cx="10515600" cy="1325563"/>
          </a:xfrm>
        </p:spPr>
        <p:txBody>
          <a:bodyPr/>
          <a:lstStyle/>
          <a:p>
            <a:r>
              <a:rPr lang="en-US" dirty="0"/>
              <a:t>The Convolution operation on RBG Images</a:t>
            </a:r>
            <a:r>
              <a:rPr lang="en-US" baseline="30000" dirty="0"/>
              <a:t>5</a:t>
            </a:r>
          </a:p>
        </p:txBody>
      </p:sp>
      <p:pic>
        <p:nvPicPr>
          <p:cNvPr id="2050" name="Picture 2" descr="When we convolve with two different filters simultaneously- convolution images">
            <a:extLst>
              <a:ext uri="{FF2B5EF4-FFF2-40B4-BE49-F238E27FC236}">
                <a16:creationId xmlns:a16="http://schemas.microsoft.com/office/drawing/2014/main" id="{17E596DD-6693-468F-80D6-CA33229FFC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1680" y="1962367"/>
            <a:ext cx="9009175" cy="3921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0803725"/>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a:xfrm>
            <a:off x="838199" y="365125"/>
            <a:ext cx="10977081" cy="1325563"/>
          </a:xfrm>
        </p:spPr>
        <p:txBody>
          <a:bodyPr/>
          <a:lstStyle/>
          <a:p>
            <a:r>
              <a:rPr lang="en-US" dirty="0"/>
              <a:t>Typical CNN model architecture</a:t>
            </a:r>
            <a:r>
              <a:rPr lang="en-US" baseline="30000" dirty="0"/>
              <a:t>3</a:t>
            </a:r>
          </a:p>
        </p:txBody>
      </p:sp>
      <p:pic>
        <p:nvPicPr>
          <p:cNvPr id="6" name="Picture 5">
            <a:extLst>
              <a:ext uri="{FF2B5EF4-FFF2-40B4-BE49-F238E27FC236}">
                <a16:creationId xmlns:a16="http://schemas.microsoft.com/office/drawing/2014/main" id="{68D4E7C5-56D8-40EF-8B91-DDFD3A60ABEB}"/>
              </a:ext>
            </a:extLst>
          </p:cNvPr>
          <p:cNvPicPr>
            <a:picLocks noChangeAspect="1"/>
          </p:cNvPicPr>
          <p:nvPr/>
        </p:nvPicPr>
        <p:blipFill>
          <a:blip r:embed="rId2"/>
          <a:stretch>
            <a:fillRect/>
          </a:stretch>
        </p:blipFill>
        <p:spPr>
          <a:xfrm>
            <a:off x="838198" y="2689201"/>
            <a:ext cx="9499077" cy="3074007"/>
          </a:xfrm>
          <a:prstGeom prst="rect">
            <a:avLst/>
          </a:prstGeom>
        </p:spPr>
      </p:pic>
      <p:sp>
        <p:nvSpPr>
          <p:cNvPr id="9" name="TextBox 8">
            <a:extLst>
              <a:ext uri="{FF2B5EF4-FFF2-40B4-BE49-F238E27FC236}">
                <a16:creationId xmlns:a16="http://schemas.microsoft.com/office/drawing/2014/main" id="{ADB22CDE-D7AB-4190-905E-AE5AED8CC60A}"/>
              </a:ext>
            </a:extLst>
          </p:cNvPr>
          <p:cNvSpPr txBox="1"/>
          <p:nvPr/>
        </p:nvSpPr>
        <p:spPr>
          <a:xfrm>
            <a:off x="3811713" y="5681608"/>
            <a:ext cx="1890445" cy="369332"/>
          </a:xfrm>
          <a:prstGeom prst="rect">
            <a:avLst/>
          </a:prstGeom>
          <a:noFill/>
        </p:spPr>
        <p:txBody>
          <a:bodyPr wrap="square" rtlCol="0">
            <a:spAutoFit/>
          </a:bodyPr>
          <a:lstStyle/>
          <a:p>
            <a:pPr algn="ctr"/>
            <a:r>
              <a:rPr lang="en-US" dirty="0"/>
              <a:t>Feature Learning</a:t>
            </a:r>
          </a:p>
        </p:txBody>
      </p:sp>
      <p:sp>
        <p:nvSpPr>
          <p:cNvPr id="10" name="TextBox 9">
            <a:extLst>
              <a:ext uri="{FF2B5EF4-FFF2-40B4-BE49-F238E27FC236}">
                <a16:creationId xmlns:a16="http://schemas.microsoft.com/office/drawing/2014/main" id="{1028C34F-A808-4E53-9F46-7B31CF4CC3A1}"/>
              </a:ext>
            </a:extLst>
          </p:cNvPr>
          <p:cNvSpPr txBox="1"/>
          <p:nvPr/>
        </p:nvSpPr>
        <p:spPr>
          <a:xfrm>
            <a:off x="7827199" y="5679898"/>
            <a:ext cx="1890445" cy="369332"/>
          </a:xfrm>
          <a:prstGeom prst="rect">
            <a:avLst/>
          </a:prstGeom>
          <a:noFill/>
        </p:spPr>
        <p:txBody>
          <a:bodyPr wrap="square" rtlCol="0">
            <a:spAutoFit/>
          </a:bodyPr>
          <a:lstStyle/>
          <a:p>
            <a:pPr algn="ctr"/>
            <a:r>
              <a:rPr lang="en-US" dirty="0"/>
              <a:t>Prediction Task</a:t>
            </a:r>
          </a:p>
        </p:txBody>
      </p:sp>
      <p:sp>
        <p:nvSpPr>
          <p:cNvPr id="13" name="Content Placeholder 2">
            <a:extLst>
              <a:ext uri="{FF2B5EF4-FFF2-40B4-BE49-F238E27FC236}">
                <a16:creationId xmlns:a16="http://schemas.microsoft.com/office/drawing/2014/main" id="{D732E995-8136-4386-A413-DCEE8F2BEF9E}"/>
              </a:ext>
            </a:extLst>
          </p:cNvPr>
          <p:cNvSpPr>
            <a:spLocks noGrp="1"/>
          </p:cNvSpPr>
          <p:nvPr>
            <p:ph idx="1"/>
          </p:nvPr>
        </p:nvSpPr>
        <p:spPr>
          <a:xfrm>
            <a:off x="437272" y="1568774"/>
            <a:ext cx="10761324" cy="4503256"/>
          </a:xfrm>
        </p:spPr>
        <p:txBody>
          <a:bodyPr>
            <a:normAutofit/>
          </a:bodyPr>
          <a:lstStyle/>
          <a:p>
            <a:pPr marL="0" indent="0" algn="ctr">
              <a:buNone/>
            </a:pPr>
            <a:r>
              <a:rPr lang="en-US" sz="2400" b="0" i="0" u="none" strike="noStrike" baseline="0" dirty="0">
                <a:latin typeface="ComputerModernRoman"/>
              </a:rPr>
              <a:t>Typically, a CNN model consists of convolution layers, for feature selection, followed by fully connected layers that perform the prediction task</a:t>
            </a:r>
            <a:endParaRPr lang="en-US"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b="0" i="0" dirty="0">
              <a:solidFill>
                <a:srgbClr val="222222"/>
              </a:solidFill>
              <a:effectLst/>
              <a:latin typeface="Calibri (Body)"/>
            </a:endParaRPr>
          </a:p>
          <a:p>
            <a:pPr marL="457200" lvl="1" indent="0">
              <a:buNone/>
            </a:pPr>
            <a:endParaRPr lang="en-US" dirty="0">
              <a:solidFill>
                <a:srgbClr val="222222"/>
              </a:solidFill>
              <a:latin typeface="Calibri (Body)"/>
            </a:endParaRPr>
          </a:p>
          <a:p>
            <a:pPr marL="457200" lvl="1" indent="0">
              <a:buNone/>
            </a:pPr>
            <a:endParaRPr lang="en-US" dirty="0">
              <a:solidFill>
                <a:srgbClr val="222222"/>
              </a:solidFill>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lgn="ctr">
              <a:buNone/>
            </a:pPr>
            <a:endParaRPr lang="en-US"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endParaRPr lang="en-US" dirty="0"/>
          </a:p>
        </p:txBody>
      </p:sp>
    </p:spTree>
    <p:extLst>
      <p:ext uri="{BB962C8B-B14F-4D97-AF65-F5344CB8AC3E}">
        <p14:creationId xmlns:p14="http://schemas.microsoft.com/office/powerpoint/2010/main" val="3850689637"/>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a:xfrm>
            <a:off x="838199" y="365125"/>
            <a:ext cx="10977081" cy="1325563"/>
          </a:xfrm>
        </p:spPr>
        <p:txBody>
          <a:bodyPr/>
          <a:lstStyle/>
          <a:p>
            <a:r>
              <a:rPr lang="en-US" dirty="0"/>
              <a:t>Typical CNN model architecture</a:t>
            </a:r>
            <a:r>
              <a:rPr lang="en-US" baseline="30000" dirty="0"/>
              <a:t>1</a:t>
            </a:r>
          </a:p>
        </p:txBody>
      </p:sp>
      <p:sp>
        <p:nvSpPr>
          <p:cNvPr id="11" name="Content Placeholder 2">
            <a:extLst>
              <a:ext uri="{FF2B5EF4-FFF2-40B4-BE49-F238E27FC236}">
                <a16:creationId xmlns:a16="http://schemas.microsoft.com/office/drawing/2014/main" id="{E4F759DA-C46E-47DF-A6B9-DBC60345405C}"/>
              </a:ext>
            </a:extLst>
          </p:cNvPr>
          <p:cNvSpPr>
            <a:spLocks noGrp="1"/>
          </p:cNvSpPr>
          <p:nvPr>
            <p:ph idx="1"/>
          </p:nvPr>
        </p:nvSpPr>
        <p:spPr>
          <a:xfrm>
            <a:off x="838200" y="1825625"/>
            <a:ext cx="10761324" cy="3290905"/>
          </a:xfrm>
        </p:spPr>
        <p:txBody>
          <a:bodyPr>
            <a:normAutofit fontScale="77500" lnSpcReduction="20000"/>
          </a:bodyPr>
          <a:lstStyle/>
          <a:p>
            <a:pPr marL="457200" lvl="1" indent="0" algn="ctr">
              <a:buNone/>
            </a:pPr>
            <a:r>
              <a:rPr lang="en-US" b="0" dirty="0">
                <a:solidFill>
                  <a:srgbClr val="222222"/>
                </a:solidFill>
                <a:effectLst/>
                <a:latin typeface="Calibri (Body)"/>
              </a:rPr>
              <a:t>A typical feature learning layer of a convolutional network consists of three stages:</a:t>
            </a:r>
          </a:p>
          <a:p>
            <a:pPr marL="457200" lvl="1" indent="0" algn="ctr">
              <a:buNone/>
            </a:pPr>
            <a:endParaRPr lang="en-US" b="0" i="0" dirty="0">
              <a:solidFill>
                <a:srgbClr val="222222"/>
              </a:solidFill>
              <a:effectLst/>
              <a:latin typeface="Calibri (Body)"/>
            </a:endParaRPr>
          </a:p>
          <a:p>
            <a:pPr lvl="1"/>
            <a:r>
              <a:rPr lang="en-US" b="0" i="0" dirty="0">
                <a:solidFill>
                  <a:srgbClr val="222222"/>
                </a:solidFill>
                <a:effectLst/>
                <a:latin typeface="Calibri (Body)"/>
              </a:rPr>
              <a:t>the first stage performs several convolution operations in parallel to produce a set of linear activations</a:t>
            </a:r>
          </a:p>
          <a:p>
            <a:pPr lvl="2"/>
            <a:r>
              <a:rPr lang="en-US" dirty="0">
                <a:solidFill>
                  <a:srgbClr val="222222"/>
                </a:solidFill>
                <a:latin typeface="Calibri (Body)"/>
              </a:rPr>
              <a:t>e</a:t>
            </a:r>
            <a:r>
              <a:rPr lang="en-US" b="0" i="0" dirty="0">
                <a:solidFill>
                  <a:srgbClr val="222222"/>
                </a:solidFill>
                <a:effectLst/>
                <a:latin typeface="Calibri (Body)"/>
              </a:rPr>
              <a:t>ach convolution employs a different kernel to </a:t>
            </a:r>
            <a:r>
              <a:rPr lang="en-US" dirty="0">
                <a:solidFill>
                  <a:srgbClr val="222222"/>
                </a:solidFill>
                <a:latin typeface="Calibri (Body)"/>
              </a:rPr>
              <a:t>learn different </a:t>
            </a:r>
            <a:r>
              <a:rPr lang="en-US" b="0" i="0" dirty="0">
                <a:solidFill>
                  <a:srgbClr val="222222"/>
                </a:solidFill>
                <a:effectLst/>
                <a:latin typeface="Calibri (Body)"/>
              </a:rPr>
              <a:t>features</a:t>
            </a:r>
          </a:p>
          <a:p>
            <a:pPr lvl="2"/>
            <a:r>
              <a:rPr lang="en-US" b="0" i="0" dirty="0">
                <a:solidFill>
                  <a:srgbClr val="222222"/>
                </a:solidFill>
                <a:effectLst/>
                <a:latin typeface="Calibri (Body)"/>
              </a:rPr>
              <a:t>the input is usually a grid of vector-valued observations</a:t>
            </a:r>
          </a:p>
          <a:p>
            <a:pPr lvl="1"/>
            <a:r>
              <a:rPr lang="en-US" dirty="0">
                <a:solidFill>
                  <a:srgbClr val="222222"/>
                </a:solidFill>
                <a:latin typeface="Calibri (Body)"/>
              </a:rPr>
              <a:t>i</a:t>
            </a:r>
            <a:r>
              <a:rPr lang="en-US" b="0" i="0" dirty="0">
                <a:solidFill>
                  <a:srgbClr val="222222"/>
                </a:solidFill>
                <a:effectLst/>
                <a:latin typeface="Calibri (Body)"/>
              </a:rPr>
              <a:t>n the second stage, each linear activation is run through a nonlinear activation function (e.g., ReLU)</a:t>
            </a:r>
          </a:p>
          <a:p>
            <a:pPr lvl="1"/>
            <a:r>
              <a:rPr lang="en-US" b="0" i="0" dirty="0">
                <a:solidFill>
                  <a:srgbClr val="222222"/>
                </a:solidFill>
                <a:effectLst/>
                <a:latin typeface="Calibri (Body)"/>
              </a:rPr>
              <a:t>In the third stage,  a </a:t>
            </a:r>
            <a:r>
              <a:rPr lang="en-US" b="0" i="1" dirty="0">
                <a:solidFill>
                  <a:srgbClr val="222222"/>
                </a:solidFill>
                <a:effectLst/>
                <a:latin typeface="Calibri (Body)"/>
              </a:rPr>
              <a:t>pooling function</a:t>
            </a:r>
            <a:r>
              <a:rPr lang="en-US" b="0" i="0" dirty="0">
                <a:solidFill>
                  <a:srgbClr val="222222"/>
                </a:solidFill>
                <a:effectLst/>
                <a:latin typeface="Calibri (Body)"/>
              </a:rPr>
              <a:t> is </a:t>
            </a:r>
            <a:r>
              <a:rPr lang="en-US" dirty="0">
                <a:solidFill>
                  <a:srgbClr val="222222"/>
                </a:solidFill>
                <a:latin typeface="Calibri (Body)"/>
              </a:rPr>
              <a:t>employed </a:t>
            </a:r>
            <a:r>
              <a:rPr lang="en-US" b="0" i="0" dirty="0">
                <a:solidFill>
                  <a:srgbClr val="222222"/>
                </a:solidFill>
                <a:effectLst/>
                <a:latin typeface="Calibri (Body)"/>
              </a:rPr>
              <a:t>to modify the output of the layer further</a:t>
            </a:r>
          </a:p>
          <a:p>
            <a:pPr lvl="1"/>
            <a:endParaRPr lang="en-US"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endParaRPr lang="en-US" dirty="0"/>
          </a:p>
        </p:txBody>
      </p:sp>
    </p:spTree>
    <p:extLst>
      <p:ext uri="{BB962C8B-B14F-4D97-AF65-F5344CB8AC3E}">
        <p14:creationId xmlns:p14="http://schemas.microsoft.com/office/powerpoint/2010/main" val="2554559206"/>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a:xfrm>
            <a:off x="838199" y="365125"/>
            <a:ext cx="10977081" cy="1325563"/>
          </a:xfrm>
        </p:spPr>
        <p:txBody>
          <a:bodyPr/>
          <a:lstStyle/>
          <a:p>
            <a:r>
              <a:rPr lang="en-US" dirty="0"/>
              <a:t>Pooling</a:t>
            </a:r>
            <a:r>
              <a:rPr lang="en-US" baseline="30000" dirty="0"/>
              <a:t>1</a:t>
            </a:r>
          </a:p>
        </p:txBody>
      </p:sp>
      <p:sp>
        <p:nvSpPr>
          <p:cNvPr id="11" name="Content Placeholder 2">
            <a:extLst>
              <a:ext uri="{FF2B5EF4-FFF2-40B4-BE49-F238E27FC236}">
                <a16:creationId xmlns:a16="http://schemas.microsoft.com/office/drawing/2014/main" id="{E4F759DA-C46E-47DF-A6B9-DBC60345405C}"/>
              </a:ext>
            </a:extLst>
          </p:cNvPr>
          <p:cNvSpPr>
            <a:spLocks noGrp="1"/>
          </p:cNvSpPr>
          <p:nvPr>
            <p:ph idx="1"/>
          </p:nvPr>
        </p:nvSpPr>
        <p:spPr>
          <a:xfrm>
            <a:off x="838200" y="1825624"/>
            <a:ext cx="10761324" cy="4431337"/>
          </a:xfrm>
        </p:spPr>
        <p:txBody>
          <a:bodyPr>
            <a:normAutofit fontScale="85000" lnSpcReduction="20000"/>
          </a:bodyPr>
          <a:lstStyle/>
          <a:p>
            <a:pPr marL="457200" lvl="1" indent="0" algn="ctr">
              <a:buNone/>
            </a:pPr>
            <a:r>
              <a:rPr lang="en-US" b="0" dirty="0">
                <a:solidFill>
                  <a:srgbClr val="222222"/>
                </a:solidFill>
                <a:effectLst/>
                <a:latin typeface="Calibri (Body)"/>
              </a:rPr>
              <a:t>A pooling function replaces the output of the net at a certain location with a</a:t>
            </a:r>
          </a:p>
          <a:p>
            <a:pPr marL="457200" lvl="1" indent="0" algn="ctr">
              <a:buNone/>
            </a:pPr>
            <a:r>
              <a:rPr lang="en-US" b="0" dirty="0">
                <a:solidFill>
                  <a:srgbClr val="222222"/>
                </a:solidFill>
                <a:effectLst/>
                <a:latin typeface="Calibri (Body)"/>
              </a:rPr>
              <a:t>summary statistic of the nearby outputs</a:t>
            </a:r>
          </a:p>
          <a:p>
            <a:pPr marL="457200" lvl="1" indent="0" algn="ctr">
              <a:buNone/>
            </a:pPr>
            <a:endParaRPr lang="en-US" b="0" i="0" dirty="0">
              <a:solidFill>
                <a:srgbClr val="222222"/>
              </a:solidFill>
              <a:effectLst/>
              <a:latin typeface="Calibri (Body)"/>
            </a:endParaRPr>
          </a:p>
          <a:p>
            <a:pPr lvl="1"/>
            <a:r>
              <a:rPr lang="en-US" dirty="0">
                <a:solidFill>
                  <a:srgbClr val="222222"/>
                </a:solidFill>
                <a:latin typeface="Calibri (Body)"/>
              </a:rPr>
              <a:t>max pooling</a:t>
            </a:r>
          </a:p>
          <a:p>
            <a:pPr lvl="1"/>
            <a:r>
              <a:rPr lang="en-US" b="0" i="0" dirty="0">
                <a:solidFill>
                  <a:srgbClr val="222222"/>
                </a:solidFill>
                <a:effectLst/>
                <a:latin typeface="Calibri (Body)"/>
              </a:rPr>
              <a:t>average</a:t>
            </a:r>
          </a:p>
          <a:p>
            <a:pPr lvl="1"/>
            <a:r>
              <a:rPr lang="en-US" b="0" i="0" dirty="0">
                <a:solidFill>
                  <a:srgbClr val="222222"/>
                </a:solidFill>
                <a:effectLst/>
                <a:latin typeface="Calibri (Body)"/>
              </a:rPr>
              <a:t>weighted average</a:t>
            </a:r>
          </a:p>
          <a:p>
            <a:pPr lvl="1"/>
            <a:r>
              <a:rPr lang="en-US" b="0" i="0" dirty="0">
                <a:solidFill>
                  <a:srgbClr val="222222"/>
                </a:solidFill>
                <a:effectLst/>
                <a:latin typeface="Calibri (Body)"/>
              </a:rPr>
              <a:t>sum</a:t>
            </a:r>
          </a:p>
          <a:p>
            <a:pPr lvl="1"/>
            <a:r>
              <a:rPr lang="en-US" b="0" i="0" dirty="0">
                <a:solidFill>
                  <a:srgbClr val="222222"/>
                </a:solidFill>
                <a:effectLst/>
                <a:latin typeface="Calibri (Body)"/>
              </a:rPr>
              <a:t>L2 norm</a:t>
            </a:r>
          </a:p>
          <a:p>
            <a:pPr lvl="1"/>
            <a:endParaRPr lang="en-US" b="0" i="0" dirty="0">
              <a:solidFill>
                <a:srgbClr val="222222"/>
              </a:solidFill>
              <a:effectLst/>
              <a:latin typeface="Calibri (Body)"/>
            </a:endParaRPr>
          </a:p>
          <a:p>
            <a:pPr lvl="1"/>
            <a:endParaRPr lang="en-US" b="0" i="0" dirty="0">
              <a:solidFill>
                <a:srgbClr val="222222"/>
              </a:solidFill>
              <a:effectLst/>
              <a:latin typeface="Calibri (Body)"/>
            </a:endParaRPr>
          </a:p>
          <a:p>
            <a:pPr marL="457200" lvl="1" indent="0" algn="ctr">
              <a:buNone/>
            </a:pPr>
            <a:r>
              <a:rPr lang="en-US" b="0" i="0" dirty="0">
                <a:solidFill>
                  <a:srgbClr val="222222"/>
                </a:solidFill>
                <a:effectLst/>
                <a:latin typeface="Calibri (Body)"/>
              </a:rPr>
              <a:t>pooling helps make the representation become approximately</a:t>
            </a:r>
          </a:p>
          <a:p>
            <a:pPr marL="457200" lvl="1" indent="0" algn="ctr">
              <a:buNone/>
            </a:pPr>
            <a:r>
              <a:rPr lang="en-US" b="0" i="0" dirty="0">
                <a:solidFill>
                  <a:srgbClr val="222222"/>
                </a:solidFill>
                <a:effectLst/>
                <a:latin typeface="Calibri (Body)"/>
              </a:rPr>
              <a:t>invariant to small translations of the input</a:t>
            </a:r>
          </a:p>
          <a:p>
            <a:pPr lvl="1"/>
            <a:endParaRPr lang="en-US" b="0" i="0" dirty="0">
              <a:solidFill>
                <a:srgbClr val="222222"/>
              </a:solidFill>
              <a:effectLst/>
              <a:latin typeface="Calibri (Body)"/>
            </a:endParaRPr>
          </a:p>
          <a:p>
            <a:pPr marL="457200" lvl="1" indent="0">
              <a:buNone/>
            </a:pPr>
            <a:endParaRPr lang="en-US" b="0" i="0" dirty="0">
              <a:solidFill>
                <a:srgbClr val="222222"/>
              </a:solidFill>
              <a:effectLst/>
              <a:latin typeface="Calibri (Body)"/>
            </a:endParaRPr>
          </a:p>
          <a:p>
            <a:endParaRPr lang="en-US" dirty="0"/>
          </a:p>
        </p:txBody>
      </p:sp>
    </p:spTree>
    <p:extLst>
      <p:ext uri="{BB962C8B-B14F-4D97-AF65-F5344CB8AC3E}">
        <p14:creationId xmlns:p14="http://schemas.microsoft.com/office/powerpoint/2010/main" val="1690428070"/>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a:xfrm>
            <a:off x="839416" y="116633"/>
            <a:ext cx="10977081" cy="1008112"/>
          </a:xfrm>
        </p:spPr>
        <p:txBody>
          <a:bodyPr/>
          <a:lstStyle/>
          <a:p>
            <a:r>
              <a:rPr lang="en-US" dirty="0"/>
              <a:t>Pooling</a:t>
            </a:r>
            <a:r>
              <a:rPr lang="en-US" baseline="30000" dirty="0"/>
              <a:t>1,3</a:t>
            </a:r>
          </a:p>
        </p:txBody>
      </p:sp>
      <p:sp>
        <p:nvSpPr>
          <p:cNvPr id="4" name="Content Placeholder 3">
            <a:extLst>
              <a:ext uri="{FF2B5EF4-FFF2-40B4-BE49-F238E27FC236}">
                <a16:creationId xmlns:a16="http://schemas.microsoft.com/office/drawing/2014/main" id="{56C5197A-526E-460C-B48F-A2F598097728}"/>
              </a:ext>
            </a:extLst>
          </p:cNvPr>
          <p:cNvSpPr>
            <a:spLocks noGrp="1"/>
          </p:cNvSpPr>
          <p:nvPr>
            <p:ph idx="1"/>
          </p:nvPr>
        </p:nvSpPr>
        <p:spPr/>
        <p:txBody>
          <a:bodyPr/>
          <a:lstStyle/>
          <a:p>
            <a:pPr marL="0" indent="0" algn="ctr">
              <a:buNone/>
            </a:pPr>
            <a:r>
              <a:rPr lang="en-US" dirty="0"/>
              <a:t>Example of max pooling</a:t>
            </a:r>
          </a:p>
        </p:txBody>
      </p:sp>
      <p:pic>
        <p:nvPicPr>
          <p:cNvPr id="5122" name="Picture 2" descr="Image for post">
            <a:extLst>
              <a:ext uri="{FF2B5EF4-FFF2-40B4-BE49-F238E27FC236}">
                <a16:creationId xmlns:a16="http://schemas.microsoft.com/office/drawing/2014/main" id="{7B158EB0-E68C-42FB-8FE1-E66181AF5E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957" y="2633663"/>
            <a:ext cx="7538844" cy="359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314586"/>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Convolutional Network: </a:t>
            </a:r>
            <a:r>
              <a:rPr lang="en-US" sz="4267" dirty="0" err="1"/>
              <a:t>LeNet</a:t>
            </a:r>
            <a:endParaRPr sz="4267" dirty="0"/>
          </a:p>
        </p:txBody>
      </p:sp>
      <p:pic>
        <p:nvPicPr>
          <p:cNvPr id="10" name="Picture 9"/>
          <p:cNvPicPr>
            <a:picLocks noChangeAspect="1"/>
          </p:cNvPicPr>
          <p:nvPr/>
        </p:nvPicPr>
        <p:blipFill>
          <a:blip r:embed="rId2"/>
          <a:stretch>
            <a:fillRect/>
          </a:stretch>
        </p:blipFill>
        <p:spPr>
          <a:xfrm>
            <a:off x="1166572" y="1852268"/>
            <a:ext cx="10548769" cy="2904733"/>
          </a:xfrm>
          <a:prstGeom prst="rect">
            <a:avLst/>
          </a:prstGeom>
        </p:spPr>
      </p:pic>
      <p:pic>
        <p:nvPicPr>
          <p:cNvPr id="4" name="Picture 3">
            <a:extLst>
              <a:ext uri="{FF2B5EF4-FFF2-40B4-BE49-F238E27FC236}">
                <a16:creationId xmlns:a16="http://schemas.microsoft.com/office/drawing/2014/main" id="{0D2E3A48-798E-1046-BCB2-BC3E99DA1A68}"/>
              </a:ext>
            </a:extLst>
          </p:cNvPr>
          <p:cNvPicPr>
            <a:picLocks noChangeAspect="1"/>
          </p:cNvPicPr>
          <p:nvPr/>
        </p:nvPicPr>
        <p:blipFill>
          <a:blip r:embed="rId3"/>
          <a:stretch>
            <a:fillRect/>
          </a:stretch>
        </p:blipFill>
        <p:spPr>
          <a:xfrm>
            <a:off x="2815772" y="5488104"/>
            <a:ext cx="8365065" cy="1230723"/>
          </a:xfrm>
          <a:prstGeom prst="rect">
            <a:avLst/>
          </a:prstGeom>
        </p:spPr>
      </p:pic>
      <p:pic>
        <p:nvPicPr>
          <p:cNvPr id="5" name="Picture 4">
            <a:extLst>
              <a:ext uri="{FF2B5EF4-FFF2-40B4-BE49-F238E27FC236}">
                <a16:creationId xmlns:a16="http://schemas.microsoft.com/office/drawing/2014/main" id="{99B27CAF-F9D5-E547-BC92-81BAAF635B0F}"/>
              </a:ext>
            </a:extLst>
          </p:cNvPr>
          <p:cNvPicPr>
            <a:picLocks noChangeAspect="1"/>
          </p:cNvPicPr>
          <p:nvPr/>
        </p:nvPicPr>
        <p:blipFill rotWithShape="1">
          <a:blip r:embed="rId4"/>
          <a:srcRect r="77824"/>
          <a:stretch/>
        </p:blipFill>
        <p:spPr>
          <a:xfrm>
            <a:off x="1371470" y="5381056"/>
            <a:ext cx="1224889" cy="1230723"/>
          </a:xfrm>
          <a:prstGeom prst="rect">
            <a:avLst/>
          </a:prstGeom>
        </p:spPr>
      </p:pic>
      <p:sp>
        <p:nvSpPr>
          <p:cNvPr id="7" name="TextBox 6">
            <a:extLst>
              <a:ext uri="{FF2B5EF4-FFF2-40B4-BE49-F238E27FC236}">
                <a16:creationId xmlns:a16="http://schemas.microsoft.com/office/drawing/2014/main" id="{E73EE4BB-0B69-E140-82E1-502D7BE1C5F2}"/>
              </a:ext>
            </a:extLst>
          </p:cNvPr>
          <p:cNvSpPr txBox="1"/>
          <p:nvPr/>
        </p:nvSpPr>
        <p:spPr>
          <a:xfrm>
            <a:off x="1152057" y="6365558"/>
            <a:ext cx="1626471" cy="461665"/>
          </a:xfrm>
          <a:prstGeom prst="rect">
            <a:avLst/>
          </a:prstGeom>
          <a:noFill/>
        </p:spPr>
        <p:txBody>
          <a:bodyPr wrap="none" rtlCol="0">
            <a:spAutoFit/>
          </a:bodyPr>
          <a:lstStyle/>
          <a:p>
            <a:r>
              <a:rPr lang="en-US" sz="2400" dirty="0"/>
              <a:t>Yann </a:t>
            </a:r>
            <a:r>
              <a:rPr lang="en-US" sz="2400" dirty="0" err="1"/>
              <a:t>LeCun</a:t>
            </a:r>
            <a:endParaRPr lang="en-US" sz="2400" dirty="0"/>
          </a:p>
        </p:txBody>
      </p:sp>
    </p:spTree>
    <p:extLst>
      <p:ext uri="{BB962C8B-B14F-4D97-AF65-F5344CB8AC3E}">
        <p14:creationId xmlns:p14="http://schemas.microsoft.com/office/powerpoint/2010/main" val="4066826816"/>
      </p:ext>
    </p:extLst>
  </p:cSld>
  <p:clrMapOvr>
    <a:masterClrMapping/>
  </p:clrMapOvr>
  <p:transition spd="med"/>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AE6D1-D885-CA42-B073-2C60BC1BCB6D}"/>
              </a:ext>
            </a:extLst>
          </p:cNvPr>
          <p:cNvSpPr>
            <a:spLocks noGrp="1"/>
          </p:cNvSpPr>
          <p:nvPr>
            <p:ph type="title"/>
          </p:nvPr>
        </p:nvSpPr>
        <p:spPr/>
        <p:txBody>
          <a:bodyPr/>
          <a:lstStyle/>
          <a:p>
            <a:r>
              <a:rPr lang="en-US" dirty="0" err="1"/>
              <a:t>LeNet</a:t>
            </a:r>
            <a:r>
              <a:rPr lang="en-US" dirty="0"/>
              <a:t> Summary	</a:t>
            </a:r>
          </a:p>
        </p:txBody>
      </p:sp>
      <p:sp>
        <p:nvSpPr>
          <p:cNvPr id="3" name="Content Placeholder 2">
            <a:extLst>
              <a:ext uri="{FF2B5EF4-FFF2-40B4-BE49-F238E27FC236}">
                <a16:creationId xmlns:a16="http://schemas.microsoft.com/office/drawing/2014/main" id="{6654A236-0278-404E-866C-55A9C9D24E26}"/>
              </a:ext>
            </a:extLst>
          </p:cNvPr>
          <p:cNvSpPr>
            <a:spLocks noGrp="1"/>
          </p:cNvSpPr>
          <p:nvPr>
            <p:ph idx="1"/>
          </p:nvPr>
        </p:nvSpPr>
        <p:spPr/>
        <p:txBody>
          <a:bodyPr/>
          <a:lstStyle/>
          <a:p>
            <a:r>
              <a:rPr lang="en-US" dirty="0"/>
              <a:t>2 Convolutional Layers + 3 Linear Layers</a:t>
            </a:r>
          </a:p>
          <a:p>
            <a:endParaRPr lang="en-US" dirty="0"/>
          </a:p>
          <a:p>
            <a:r>
              <a:rPr lang="en-US" dirty="0"/>
              <a:t>+ Non-linear functions: </a:t>
            </a:r>
            <a:r>
              <a:rPr lang="en-US" dirty="0" err="1"/>
              <a:t>ReLUs</a:t>
            </a:r>
            <a:r>
              <a:rPr lang="en-US" dirty="0"/>
              <a:t> or </a:t>
            </a:r>
            <a:r>
              <a:rPr lang="en-US" dirty="0" err="1"/>
              <a:t>Sigmoids</a:t>
            </a:r>
            <a:br>
              <a:rPr lang="en-US" dirty="0"/>
            </a:br>
            <a:r>
              <a:rPr lang="en-US" dirty="0"/>
              <a:t>+ Max-pooling operations</a:t>
            </a:r>
          </a:p>
        </p:txBody>
      </p:sp>
    </p:spTree>
    <p:extLst>
      <p:ext uri="{BB962C8B-B14F-4D97-AF65-F5344CB8AC3E}">
        <p14:creationId xmlns:p14="http://schemas.microsoft.com/office/powerpoint/2010/main" val="14785480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Example Application</a:t>
            </a:r>
            <a:endParaRPr lang="zh-TW" altLang="en-US" dirty="0"/>
          </a:p>
        </p:txBody>
      </p:sp>
      <p:sp>
        <p:nvSpPr>
          <p:cNvPr id="3" name="內容版面配置區 2"/>
          <p:cNvSpPr>
            <a:spLocks noGrp="1"/>
          </p:cNvSpPr>
          <p:nvPr>
            <p:ph idx="1"/>
          </p:nvPr>
        </p:nvSpPr>
        <p:spPr/>
        <p:txBody>
          <a:bodyPr/>
          <a:lstStyle/>
          <a:p>
            <a:r>
              <a:rPr lang="en-US" altLang="zh-TW" dirty="0"/>
              <a:t>Handwriting Digit Recognition</a:t>
            </a:r>
            <a:endParaRPr lang="zh-TW" altLang="en-US" dirty="0"/>
          </a:p>
        </p:txBody>
      </p:sp>
      <p:pic>
        <p:nvPicPr>
          <p:cNvPr id="5" name="圖片 4"/>
          <p:cNvPicPr>
            <a:picLocks noChangeAspect="1"/>
          </p:cNvPicPr>
          <p:nvPr/>
        </p:nvPicPr>
        <p:blipFill>
          <a:blip r:embed="rId3"/>
          <a:stretch>
            <a:fillRect/>
          </a:stretch>
        </p:blipFill>
        <p:spPr>
          <a:xfrm>
            <a:off x="3158162" y="3503956"/>
            <a:ext cx="1602442" cy="1592235"/>
          </a:xfrm>
          <a:prstGeom prst="rect">
            <a:avLst/>
          </a:prstGeom>
        </p:spPr>
      </p:pic>
      <p:sp>
        <p:nvSpPr>
          <p:cNvPr id="7" name="矩形 6"/>
          <p:cNvSpPr/>
          <p:nvPr/>
        </p:nvSpPr>
        <p:spPr>
          <a:xfrm>
            <a:off x="5581247" y="3518469"/>
            <a:ext cx="2034073" cy="151675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800" dirty="0"/>
              <a:t>Machine</a:t>
            </a:r>
            <a:endParaRPr lang="zh-TW" altLang="en-US" sz="2800" dirty="0"/>
          </a:p>
        </p:txBody>
      </p:sp>
      <p:sp>
        <p:nvSpPr>
          <p:cNvPr id="8" name="向右箭號 7"/>
          <p:cNvSpPr/>
          <p:nvPr/>
        </p:nvSpPr>
        <p:spPr>
          <a:xfrm>
            <a:off x="4852044" y="3864274"/>
            <a:ext cx="714688" cy="8475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向右箭號 8"/>
          <p:cNvSpPr/>
          <p:nvPr/>
        </p:nvSpPr>
        <p:spPr>
          <a:xfrm>
            <a:off x="7707987" y="3874140"/>
            <a:ext cx="714688" cy="8475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p:cNvSpPr txBox="1"/>
          <p:nvPr/>
        </p:nvSpPr>
        <p:spPr>
          <a:xfrm>
            <a:off x="8422676" y="4005525"/>
            <a:ext cx="721324" cy="584775"/>
          </a:xfrm>
          <a:prstGeom prst="rect">
            <a:avLst/>
          </a:prstGeom>
          <a:noFill/>
        </p:spPr>
        <p:txBody>
          <a:bodyPr wrap="square" rtlCol="0">
            <a:spAutoFit/>
          </a:bodyPr>
          <a:lstStyle/>
          <a:p>
            <a:r>
              <a:rPr lang="en-US" altLang="zh-TW" sz="3200" dirty="0"/>
              <a:t>“2”</a:t>
            </a:r>
            <a:endParaRPr lang="zh-TW" altLang="en-US" sz="3200" dirty="0"/>
          </a:p>
        </p:txBody>
      </p:sp>
    </p:spTree>
    <p:extLst>
      <p:ext uri="{BB962C8B-B14F-4D97-AF65-F5344CB8AC3E}">
        <p14:creationId xmlns:p14="http://schemas.microsoft.com/office/powerpoint/2010/main" val="255253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3BD3D-33BF-EE47-944A-14750BF2A57D}"/>
              </a:ext>
            </a:extLst>
          </p:cNvPr>
          <p:cNvSpPr>
            <a:spLocks noGrp="1"/>
          </p:cNvSpPr>
          <p:nvPr>
            <p:ph type="title"/>
          </p:nvPr>
        </p:nvSpPr>
        <p:spPr/>
        <p:txBody>
          <a:bodyPr/>
          <a:lstStyle/>
          <a:p>
            <a:r>
              <a:rPr lang="en-US" dirty="0"/>
              <a:t>New Architectures Proposed</a:t>
            </a:r>
          </a:p>
        </p:txBody>
      </p:sp>
      <p:sp>
        <p:nvSpPr>
          <p:cNvPr id="3" name="Content Placeholder 2">
            <a:extLst>
              <a:ext uri="{FF2B5EF4-FFF2-40B4-BE49-F238E27FC236}">
                <a16:creationId xmlns:a16="http://schemas.microsoft.com/office/drawing/2014/main" id="{9611656B-1577-E241-BE87-627122747632}"/>
              </a:ext>
            </a:extLst>
          </p:cNvPr>
          <p:cNvSpPr>
            <a:spLocks noGrp="1"/>
          </p:cNvSpPr>
          <p:nvPr>
            <p:ph idx="1"/>
          </p:nvPr>
        </p:nvSpPr>
        <p:spPr/>
        <p:txBody>
          <a:bodyPr/>
          <a:lstStyle/>
          <a:p>
            <a:r>
              <a:rPr lang="en-US" dirty="0" err="1"/>
              <a:t>Alexnet</a:t>
            </a:r>
            <a:r>
              <a:rPr lang="en-US" dirty="0"/>
              <a:t> (</a:t>
            </a:r>
            <a:r>
              <a:rPr lang="en-US" dirty="0" err="1"/>
              <a:t>Kriszhevsky</a:t>
            </a:r>
            <a:r>
              <a:rPr lang="en-US" dirty="0"/>
              <a:t> et al NIPS 2012)</a:t>
            </a:r>
            <a:r>
              <a:rPr lang="en-US" b="1" dirty="0"/>
              <a:t> [Required Reading]</a:t>
            </a:r>
            <a:br>
              <a:rPr lang="en-US" dirty="0"/>
            </a:br>
            <a:endParaRPr lang="en-US" dirty="0"/>
          </a:p>
          <a:p>
            <a:r>
              <a:rPr lang="en-US" dirty="0"/>
              <a:t>VGG (</a:t>
            </a:r>
            <a:r>
              <a:rPr lang="en-US" dirty="0" err="1"/>
              <a:t>Simonyan</a:t>
            </a:r>
            <a:r>
              <a:rPr lang="en-US" dirty="0"/>
              <a:t> and Zisserman 2014)</a:t>
            </a:r>
            <a:br>
              <a:rPr lang="en-US" dirty="0"/>
            </a:br>
            <a:endParaRPr lang="en-US" dirty="0"/>
          </a:p>
          <a:p>
            <a:r>
              <a:rPr lang="en-US" dirty="0" err="1"/>
              <a:t>GoogLeNet</a:t>
            </a:r>
            <a:r>
              <a:rPr lang="en-US" dirty="0"/>
              <a:t> (</a:t>
            </a:r>
            <a:r>
              <a:rPr lang="en-US" dirty="0" err="1"/>
              <a:t>Szegedy</a:t>
            </a:r>
            <a:r>
              <a:rPr lang="en-US" dirty="0"/>
              <a:t> et al CVPR 2015)</a:t>
            </a:r>
            <a:br>
              <a:rPr lang="en-US" dirty="0"/>
            </a:br>
            <a:endParaRPr lang="en-US" dirty="0"/>
          </a:p>
          <a:p>
            <a:r>
              <a:rPr lang="en-US" dirty="0" err="1"/>
              <a:t>ResNet</a:t>
            </a:r>
            <a:r>
              <a:rPr lang="en-US" dirty="0"/>
              <a:t> (He et al CVPR 2016)</a:t>
            </a:r>
            <a:br>
              <a:rPr lang="en-US" dirty="0"/>
            </a:br>
            <a:endParaRPr lang="en-US" dirty="0"/>
          </a:p>
          <a:p>
            <a:r>
              <a:rPr lang="en-US" dirty="0" err="1"/>
              <a:t>DenseNet</a:t>
            </a:r>
            <a:r>
              <a:rPr lang="en-US" dirty="0"/>
              <a:t> (Huang et al CVPR 2017)</a:t>
            </a:r>
          </a:p>
        </p:txBody>
      </p:sp>
    </p:spTree>
    <p:extLst>
      <p:ext uri="{BB962C8B-B14F-4D97-AF65-F5344CB8AC3E}">
        <p14:creationId xmlns:p14="http://schemas.microsoft.com/office/powerpoint/2010/main" val="3137206687"/>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lstStyle/>
          <a:p>
            <a:r>
              <a:rPr lang="en-US" dirty="0"/>
              <a:t>Properties of CNN models</a:t>
            </a:r>
          </a:p>
        </p:txBody>
      </p:sp>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838199" y="1825625"/>
            <a:ext cx="10874339" cy="4351338"/>
          </a:xfrm>
        </p:spPr>
        <p:txBody>
          <a:bodyPr>
            <a:normAutofit/>
          </a:bodyPr>
          <a:lstStyle/>
          <a:p>
            <a:r>
              <a:rPr lang="en-US" dirty="0"/>
              <a:t>Sparse interactions between NN units </a:t>
            </a:r>
            <a:r>
              <a:rPr lang="en-US" sz="2400" dirty="0"/>
              <a:t>(through kernels of small size)</a:t>
            </a:r>
          </a:p>
          <a:p>
            <a:pPr lvl="1"/>
            <a:r>
              <a:rPr lang="en-US" dirty="0"/>
              <a:t>fewer parameters to learn</a:t>
            </a:r>
          </a:p>
          <a:p>
            <a:pPr lvl="1"/>
            <a:r>
              <a:rPr lang="en-US" dirty="0"/>
              <a:t>less computation resources are required</a:t>
            </a:r>
          </a:p>
          <a:p>
            <a:r>
              <a:rPr lang="en-US" dirty="0"/>
              <a:t>Parameter sharing </a:t>
            </a:r>
            <a:r>
              <a:rPr lang="en-US" sz="2400" dirty="0"/>
              <a:t>(same kernel is applied throughout the input)</a:t>
            </a:r>
          </a:p>
          <a:p>
            <a:pPr lvl="1"/>
            <a:r>
              <a:rPr lang="en-US" dirty="0"/>
              <a:t>Maintain the same feature detection throughout the input</a:t>
            </a:r>
          </a:p>
          <a:p>
            <a:r>
              <a:rPr lang="en-US" dirty="0"/>
              <a:t>Ability to (automatically) learn local structure </a:t>
            </a:r>
          </a:p>
          <a:p>
            <a:r>
              <a:rPr lang="en-US" dirty="0"/>
              <a:t>Can handle variable-sized inputs</a:t>
            </a:r>
          </a:p>
        </p:txBody>
      </p:sp>
    </p:spTree>
    <p:extLst>
      <p:ext uri="{BB962C8B-B14F-4D97-AF65-F5344CB8AC3E}">
        <p14:creationId xmlns:p14="http://schemas.microsoft.com/office/powerpoint/2010/main" val="998968764"/>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lstStyle/>
          <a:p>
            <a:r>
              <a:rPr lang="en-US" dirty="0"/>
              <a:t>Applications of CNN models</a:t>
            </a:r>
            <a:r>
              <a:rPr lang="en-US" baseline="30000" dirty="0"/>
              <a:t>6,7</a:t>
            </a:r>
          </a:p>
        </p:txBody>
      </p:sp>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838199" y="1630419"/>
            <a:ext cx="10874339" cy="4351338"/>
          </a:xfrm>
        </p:spPr>
        <p:txBody>
          <a:bodyPr>
            <a:noAutofit/>
          </a:bodyPr>
          <a:lstStyle/>
          <a:p>
            <a:r>
              <a:rPr lang="en-US" sz="2400" dirty="0"/>
              <a:t>Image Processing</a:t>
            </a:r>
          </a:p>
          <a:p>
            <a:pPr lvl="1"/>
            <a:r>
              <a:rPr lang="en-US" sz="2000" dirty="0"/>
              <a:t>image classification</a:t>
            </a:r>
          </a:p>
          <a:p>
            <a:pPr lvl="1"/>
            <a:r>
              <a:rPr lang="en-US" sz="2000" dirty="0"/>
              <a:t>object detection</a:t>
            </a:r>
          </a:p>
          <a:p>
            <a:pPr lvl="1"/>
            <a:r>
              <a:rPr lang="en-US" sz="2000" dirty="0"/>
              <a:t>image segmentation</a:t>
            </a:r>
          </a:p>
          <a:p>
            <a:pPr lvl="1"/>
            <a:r>
              <a:rPr lang="en-US" sz="2000" dirty="0"/>
              <a:t>object tracking</a:t>
            </a:r>
          </a:p>
          <a:p>
            <a:pPr lvl="1"/>
            <a:r>
              <a:rPr lang="en-US" sz="2000" dirty="0"/>
              <a:t>visual saliency recognition</a:t>
            </a:r>
          </a:p>
          <a:p>
            <a:pPr lvl="1"/>
            <a:r>
              <a:rPr lang="en-US" sz="2000" dirty="0"/>
              <a:t>face recognition</a:t>
            </a:r>
          </a:p>
          <a:p>
            <a:r>
              <a:rPr lang="en-US" sz="2400" dirty="0"/>
              <a:t>Histopathology</a:t>
            </a:r>
          </a:p>
          <a:p>
            <a:r>
              <a:rPr lang="en-US" sz="2400" dirty="0"/>
              <a:t>Speech Processing</a:t>
            </a:r>
          </a:p>
          <a:p>
            <a:r>
              <a:rPr lang="en-US" sz="2400" dirty="0"/>
              <a:t>Text Detections and Recognition (OCR)</a:t>
            </a:r>
          </a:p>
        </p:txBody>
      </p:sp>
    </p:spTree>
    <p:extLst>
      <p:ext uri="{BB962C8B-B14F-4D97-AF65-F5344CB8AC3E}">
        <p14:creationId xmlns:p14="http://schemas.microsoft.com/office/powerpoint/2010/main" val="3751775229"/>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lstStyle/>
          <a:p>
            <a:r>
              <a:rPr lang="en-US" dirty="0"/>
              <a:t>Applications of CNN models</a:t>
            </a:r>
            <a:r>
              <a:rPr lang="en-US" baseline="30000" dirty="0"/>
              <a:t>6,7</a:t>
            </a:r>
            <a:endParaRPr lang="en-US" dirty="0"/>
          </a:p>
        </p:txBody>
      </p:sp>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838199" y="1630419"/>
            <a:ext cx="10874339" cy="4351338"/>
          </a:xfrm>
        </p:spPr>
        <p:txBody>
          <a:bodyPr>
            <a:noAutofit/>
          </a:bodyPr>
          <a:lstStyle/>
          <a:p>
            <a:r>
              <a:rPr lang="en-US" sz="2400" dirty="0"/>
              <a:t>Natural Language Processing</a:t>
            </a:r>
          </a:p>
          <a:p>
            <a:r>
              <a:rPr lang="en-US" sz="2400" dirty="0"/>
              <a:t>Drug Discovery</a:t>
            </a:r>
          </a:p>
          <a:p>
            <a:r>
              <a:rPr lang="en-US" sz="2400" dirty="0"/>
              <a:t>Timeseries Analysis</a:t>
            </a:r>
          </a:p>
          <a:p>
            <a:pPr lvl="1"/>
            <a:r>
              <a:rPr lang="en-US" sz="2000" dirty="0"/>
              <a:t>Health risk assessment and biomarkers of aging discovery</a:t>
            </a:r>
          </a:p>
          <a:p>
            <a:pPr lvl="1"/>
            <a:r>
              <a:rPr lang="en-US" sz="2000" dirty="0"/>
              <a:t>Forecasting</a:t>
            </a:r>
          </a:p>
          <a:p>
            <a:pPr lvl="1"/>
            <a:r>
              <a:rPr lang="en-US" sz="2000" dirty="0"/>
              <a:t>Electromyography (EMG) recognition</a:t>
            </a:r>
          </a:p>
          <a:p>
            <a:r>
              <a:rPr lang="en-US" sz="2400" dirty="0"/>
              <a:t>Go</a:t>
            </a:r>
          </a:p>
        </p:txBody>
      </p:sp>
    </p:spTree>
    <p:extLst>
      <p:ext uri="{BB962C8B-B14F-4D97-AF65-F5344CB8AC3E}">
        <p14:creationId xmlns:p14="http://schemas.microsoft.com/office/powerpoint/2010/main" val="3014963233"/>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lstStyle/>
          <a:p>
            <a:r>
              <a:rPr lang="en-US" dirty="0"/>
              <a:t>Notable CNN models</a:t>
            </a:r>
            <a:r>
              <a:rPr lang="en-US" baseline="30000" dirty="0"/>
              <a:t>11, 12</a:t>
            </a:r>
          </a:p>
        </p:txBody>
      </p:sp>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838200" y="1798475"/>
            <a:ext cx="10515600" cy="4188670"/>
          </a:xfrm>
        </p:spPr>
        <p:txBody>
          <a:bodyPr>
            <a:normAutofit/>
          </a:bodyPr>
          <a:lstStyle/>
          <a:p>
            <a:pPr marL="0" indent="0">
              <a:buNone/>
            </a:pPr>
            <a:endParaRPr lang="en-US" b="0" i="0" dirty="0">
              <a:solidFill>
                <a:srgbClr val="292929"/>
              </a:solidFill>
              <a:effectLst/>
              <a:latin typeface="medium-content-serif-font"/>
            </a:endParaRPr>
          </a:p>
          <a:p>
            <a:r>
              <a:rPr lang="en-US" dirty="0" err="1">
                <a:solidFill>
                  <a:srgbClr val="292929"/>
                </a:solidFill>
                <a:latin typeface="Calibri (Body)"/>
              </a:rPr>
              <a:t>LeNet</a:t>
            </a:r>
            <a:endParaRPr lang="en-US" dirty="0">
              <a:solidFill>
                <a:srgbClr val="292929"/>
              </a:solidFill>
              <a:latin typeface="Calibri (Body)"/>
            </a:endParaRPr>
          </a:p>
          <a:p>
            <a:r>
              <a:rPr lang="en-US" b="0" i="0" dirty="0" err="1">
                <a:solidFill>
                  <a:srgbClr val="292929"/>
                </a:solidFill>
                <a:effectLst/>
                <a:latin typeface="Calibri (Body)"/>
              </a:rPr>
              <a:t>AlexNet</a:t>
            </a:r>
            <a:endParaRPr lang="en-US" dirty="0">
              <a:solidFill>
                <a:srgbClr val="292929"/>
              </a:solidFill>
              <a:latin typeface="Calibri (Body)"/>
            </a:endParaRPr>
          </a:p>
          <a:p>
            <a:r>
              <a:rPr lang="en-US" b="0" i="0" dirty="0">
                <a:solidFill>
                  <a:srgbClr val="292929"/>
                </a:solidFill>
                <a:effectLst/>
                <a:latin typeface="Calibri (Body)"/>
              </a:rPr>
              <a:t>VGG-16</a:t>
            </a:r>
            <a:endParaRPr lang="en-US" dirty="0">
              <a:solidFill>
                <a:srgbClr val="292929"/>
              </a:solidFill>
              <a:latin typeface="Calibri (Body)"/>
            </a:endParaRPr>
          </a:p>
          <a:p>
            <a:r>
              <a:rPr lang="en-US" b="0" i="0" dirty="0">
                <a:solidFill>
                  <a:srgbClr val="292929"/>
                </a:solidFill>
                <a:effectLst/>
                <a:latin typeface="Calibri (Body)"/>
              </a:rPr>
              <a:t>Inception-based architectures</a:t>
            </a:r>
          </a:p>
          <a:p>
            <a:r>
              <a:rPr lang="en-US" b="0" i="0" dirty="0" err="1">
                <a:solidFill>
                  <a:srgbClr val="292929"/>
                </a:solidFill>
                <a:effectLst/>
                <a:latin typeface="Calibri (Body)"/>
              </a:rPr>
              <a:t>Xception</a:t>
            </a:r>
            <a:endParaRPr lang="en-US" b="0" i="0" dirty="0">
              <a:solidFill>
                <a:srgbClr val="292929"/>
              </a:solidFill>
              <a:effectLst/>
              <a:latin typeface="Calibri (Body)"/>
            </a:endParaRPr>
          </a:p>
          <a:p>
            <a:r>
              <a:rPr lang="en-US" b="0" i="0" dirty="0" err="1">
                <a:solidFill>
                  <a:srgbClr val="292929"/>
                </a:solidFill>
                <a:effectLst/>
                <a:latin typeface="Calibri (Body)"/>
              </a:rPr>
              <a:t>ResNet</a:t>
            </a:r>
            <a:endParaRPr lang="en-US" i="1" baseline="30000" dirty="0"/>
          </a:p>
          <a:p>
            <a:pPr lvl="2"/>
            <a:endParaRPr lang="en-US" dirty="0"/>
          </a:p>
          <a:p>
            <a:endParaRPr lang="en-US" dirty="0"/>
          </a:p>
        </p:txBody>
      </p:sp>
    </p:spTree>
    <p:extLst>
      <p:ext uri="{BB962C8B-B14F-4D97-AF65-F5344CB8AC3E}">
        <p14:creationId xmlns:p14="http://schemas.microsoft.com/office/powerpoint/2010/main" val="2930974332"/>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lstStyle/>
          <a:p>
            <a:r>
              <a:rPr lang="en-US" dirty="0"/>
              <a:t>Notable CNN models</a:t>
            </a:r>
            <a:r>
              <a:rPr lang="en-US" baseline="30000" dirty="0"/>
              <a:t>11,12</a:t>
            </a:r>
          </a:p>
        </p:txBody>
      </p:sp>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838200" y="1733158"/>
            <a:ext cx="10515600" cy="4945043"/>
          </a:xfrm>
        </p:spPr>
        <p:txBody>
          <a:bodyPr>
            <a:normAutofit lnSpcReduction="10000"/>
          </a:bodyPr>
          <a:lstStyle/>
          <a:p>
            <a:pPr marL="0" indent="0" algn="ctr">
              <a:buNone/>
            </a:pPr>
            <a:r>
              <a:rPr lang="en-US" dirty="0" err="1">
                <a:solidFill>
                  <a:srgbClr val="292929"/>
                </a:solidFill>
                <a:latin typeface="Calibri (Body)"/>
              </a:rPr>
              <a:t>LeNet</a:t>
            </a:r>
            <a:r>
              <a:rPr lang="en-US" dirty="0">
                <a:solidFill>
                  <a:srgbClr val="292929"/>
                </a:solidFill>
                <a:latin typeface="Calibri (Body)"/>
              </a:rPr>
              <a:t> (1998)</a:t>
            </a:r>
            <a:r>
              <a:rPr lang="en-US" baseline="30000" dirty="0">
                <a:solidFill>
                  <a:srgbClr val="292929"/>
                </a:solidFill>
                <a:latin typeface="Calibri (Body)"/>
              </a:rPr>
              <a:t>8</a:t>
            </a:r>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baseline="30000" dirty="0"/>
          </a:p>
          <a:p>
            <a:pPr marL="0" indent="0" algn="ctr">
              <a:buNone/>
            </a:pPr>
            <a:r>
              <a:rPr lang="en-US" baseline="30000" dirty="0"/>
              <a:t>The architecture has become the standard ‘template’ architecture:</a:t>
            </a:r>
          </a:p>
          <a:p>
            <a:pPr marL="0" indent="0" algn="ctr">
              <a:buNone/>
            </a:pPr>
            <a:r>
              <a:rPr lang="en-US" baseline="30000" dirty="0"/>
              <a:t>(1) stacking convolutions and pooling layers (7 levels)</a:t>
            </a:r>
          </a:p>
          <a:p>
            <a:pPr marL="0" indent="0" algn="ctr">
              <a:buNone/>
            </a:pPr>
            <a:r>
              <a:rPr lang="en-US" baseline="30000" dirty="0"/>
              <a:t>(2) ending the network with one or more fully-connected layers</a:t>
            </a:r>
          </a:p>
          <a:p>
            <a:pPr marL="914400" lvl="2" indent="0">
              <a:buNone/>
            </a:pPr>
            <a:endParaRPr lang="en-US" dirty="0"/>
          </a:p>
          <a:p>
            <a:endParaRPr lang="en-US" dirty="0"/>
          </a:p>
        </p:txBody>
      </p:sp>
      <p:pic>
        <p:nvPicPr>
          <p:cNvPr id="4098" name="Picture 2" descr="Image for post">
            <a:extLst>
              <a:ext uri="{FF2B5EF4-FFF2-40B4-BE49-F238E27FC236}">
                <a16:creationId xmlns:a16="http://schemas.microsoft.com/office/drawing/2014/main" id="{BAC5C119-A3CE-4B61-91F9-40EA88B959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3038" y="2633551"/>
            <a:ext cx="9305925" cy="2371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105904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lstStyle/>
          <a:p>
            <a:r>
              <a:rPr lang="en-US" dirty="0"/>
              <a:t>Notable CNN models</a:t>
            </a:r>
            <a:r>
              <a:rPr lang="en-US" baseline="30000" dirty="0"/>
              <a:t>11,12</a:t>
            </a:r>
          </a:p>
        </p:txBody>
      </p:sp>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838200" y="1733158"/>
            <a:ext cx="10515600" cy="5124842"/>
          </a:xfrm>
        </p:spPr>
        <p:txBody>
          <a:bodyPr>
            <a:normAutofit fontScale="92500" lnSpcReduction="10000"/>
          </a:bodyPr>
          <a:lstStyle/>
          <a:p>
            <a:pPr marL="0" indent="0" algn="ctr">
              <a:buNone/>
            </a:pPr>
            <a:r>
              <a:rPr lang="en-US" dirty="0" err="1">
                <a:solidFill>
                  <a:srgbClr val="292929"/>
                </a:solidFill>
                <a:latin typeface="Calibri (Body)"/>
              </a:rPr>
              <a:t>AlexNet</a:t>
            </a:r>
            <a:r>
              <a:rPr lang="en-US" dirty="0">
                <a:solidFill>
                  <a:srgbClr val="292929"/>
                </a:solidFill>
                <a:latin typeface="Calibri (Body)"/>
              </a:rPr>
              <a:t> (2012)</a:t>
            </a:r>
            <a:r>
              <a:rPr lang="en-US" baseline="30000" dirty="0">
                <a:solidFill>
                  <a:srgbClr val="292929"/>
                </a:solidFill>
                <a:latin typeface="Calibri (Body)"/>
              </a:rPr>
              <a:t>9</a:t>
            </a:r>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baseline="30000" dirty="0"/>
          </a:p>
          <a:p>
            <a:pPr marL="0" indent="0" algn="ctr">
              <a:buNone/>
            </a:pPr>
            <a:endParaRPr lang="en-US" baseline="30000" dirty="0"/>
          </a:p>
          <a:p>
            <a:pPr marL="0" indent="0" algn="ctr">
              <a:buNone/>
            </a:pPr>
            <a:r>
              <a:rPr lang="en-US" baseline="30000" dirty="0"/>
              <a:t>(1) deeper and with more filters than </a:t>
            </a:r>
            <a:r>
              <a:rPr lang="en-US" baseline="30000" dirty="0" err="1"/>
              <a:t>LeNet</a:t>
            </a:r>
            <a:endParaRPr lang="en-US" baseline="30000" dirty="0"/>
          </a:p>
          <a:p>
            <a:pPr marL="0" indent="0" algn="ctr">
              <a:buNone/>
            </a:pPr>
            <a:r>
              <a:rPr lang="en-US" baseline="30000" dirty="0"/>
              <a:t>(2) employed stacked convolutional layers</a:t>
            </a:r>
          </a:p>
          <a:p>
            <a:pPr marL="0" indent="0" algn="ctr">
              <a:buNone/>
            </a:pPr>
            <a:r>
              <a:rPr lang="en-US" baseline="30000" dirty="0"/>
              <a:t>(3) was first to implement Rectified Linear Units (</a:t>
            </a:r>
            <a:r>
              <a:rPr lang="en-US" baseline="30000" dirty="0" err="1"/>
              <a:t>ReLUs</a:t>
            </a:r>
            <a:r>
              <a:rPr lang="en-US" baseline="30000" dirty="0"/>
              <a:t>) as activation functions</a:t>
            </a:r>
          </a:p>
          <a:p>
            <a:pPr marL="0" indent="0" algn="ctr">
              <a:buNone/>
            </a:pPr>
            <a:r>
              <a:rPr lang="en-US" baseline="30000" dirty="0">
                <a:sym typeface="Wingdings" panose="05000000000000000000" pitchFamily="2" charset="2"/>
              </a:rPr>
              <a:t> in 2012 outperformed all prior competitors and won the ImageNet challenge</a:t>
            </a:r>
            <a:endParaRPr lang="en-US" dirty="0"/>
          </a:p>
        </p:txBody>
      </p:sp>
      <p:pic>
        <p:nvPicPr>
          <p:cNvPr id="5122" name="Picture 2" descr="Image for post">
            <a:extLst>
              <a:ext uri="{FF2B5EF4-FFF2-40B4-BE49-F238E27FC236}">
                <a16:creationId xmlns:a16="http://schemas.microsoft.com/office/drawing/2014/main" id="{821A525B-021B-4297-B15F-E1A85FBDC6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3" y="2473928"/>
            <a:ext cx="11915775"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5214"/>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lstStyle/>
          <a:p>
            <a:r>
              <a:rPr lang="en-US" dirty="0"/>
              <a:t>Notable CNN models</a:t>
            </a:r>
            <a:r>
              <a:rPr lang="en-US" baseline="30000" dirty="0"/>
              <a:t>11,12</a:t>
            </a:r>
          </a:p>
        </p:txBody>
      </p:sp>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838200" y="1733159"/>
            <a:ext cx="10515600" cy="4759716"/>
          </a:xfrm>
        </p:spPr>
        <p:txBody>
          <a:bodyPr>
            <a:normAutofit fontScale="92500" lnSpcReduction="10000"/>
          </a:bodyPr>
          <a:lstStyle/>
          <a:p>
            <a:pPr marL="0" indent="0" algn="ctr">
              <a:buNone/>
            </a:pPr>
            <a:r>
              <a:rPr lang="en-US" dirty="0">
                <a:solidFill>
                  <a:srgbClr val="292929"/>
                </a:solidFill>
                <a:latin typeface="Calibri (Body)"/>
              </a:rPr>
              <a:t>VGG-16/VGG-19 (2014)</a:t>
            </a:r>
            <a:r>
              <a:rPr lang="en-US" baseline="30000" dirty="0">
                <a:solidFill>
                  <a:srgbClr val="292929"/>
                </a:solidFill>
                <a:latin typeface="Calibri (Body)"/>
              </a:rPr>
              <a:t>10</a:t>
            </a:r>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baseline="30000" dirty="0"/>
          </a:p>
          <a:p>
            <a:pPr marL="0" indent="0" algn="ctr">
              <a:buNone/>
            </a:pPr>
            <a:r>
              <a:rPr lang="en-US" baseline="30000" dirty="0"/>
              <a:t>(1) significantly deeper network that the previous ones (16 to 19 layers)</a:t>
            </a:r>
          </a:p>
          <a:p>
            <a:pPr marL="0" indent="0" algn="ctr">
              <a:buNone/>
            </a:pPr>
            <a:r>
              <a:rPr lang="en-US" baseline="30000" dirty="0"/>
              <a:t>(2) more and smaller filters (3x3)</a:t>
            </a:r>
          </a:p>
          <a:p>
            <a:pPr marL="0" indent="0" algn="ctr">
              <a:buNone/>
            </a:pPr>
            <a:r>
              <a:rPr lang="en-US" baseline="30000" dirty="0">
                <a:sym typeface="Wingdings" panose="05000000000000000000" pitchFamily="2" charset="2"/>
              </a:rPr>
              <a:t> was the runner-up in 2014 ImageNet challenge</a:t>
            </a:r>
            <a:endParaRPr lang="en-US" dirty="0"/>
          </a:p>
          <a:p>
            <a:pPr marL="0" indent="0" algn="ctr">
              <a:buNone/>
            </a:pPr>
            <a:endParaRPr lang="en-US" baseline="30000" dirty="0"/>
          </a:p>
          <a:p>
            <a:pPr marL="514350" indent="-514350" algn="ctr">
              <a:buAutoNum type="arabicParenBoth"/>
            </a:pPr>
            <a:endParaRPr lang="en-US" baseline="30000" dirty="0"/>
          </a:p>
        </p:txBody>
      </p:sp>
      <p:pic>
        <p:nvPicPr>
          <p:cNvPr id="6146" name="Picture 2" descr="Image for post">
            <a:extLst>
              <a:ext uri="{FF2B5EF4-FFF2-40B4-BE49-F238E27FC236}">
                <a16:creationId xmlns:a16="http://schemas.microsoft.com/office/drawing/2014/main" id="{D30ACB0A-13A6-4431-B625-AAAC0F50F2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323" y="2284413"/>
            <a:ext cx="11640620" cy="2287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305496"/>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lstStyle/>
          <a:p>
            <a:r>
              <a:rPr lang="en-US" dirty="0"/>
              <a:t>Notable CNN models</a:t>
            </a:r>
            <a:r>
              <a:rPr lang="en-US" baseline="30000" dirty="0"/>
              <a:t>11,12</a:t>
            </a:r>
          </a:p>
        </p:txBody>
      </p:sp>
      <p:pic>
        <p:nvPicPr>
          <p:cNvPr id="7170" name="Picture 2" descr="Image for post">
            <a:extLst>
              <a:ext uri="{FF2B5EF4-FFF2-40B4-BE49-F238E27FC236}">
                <a16:creationId xmlns:a16="http://schemas.microsoft.com/office/drawing/2014/main" id="{A52C3414-5B7D-4AF4-B290-60A8962C9A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1088" y="1335418"/>
            <a:ext cx="10028237" cy="435133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838200" y="1438381"/>
            <a:ext cx="10515600" cy="4880226"/>
          </a:xfrm>
        </p:spPr>
        <p:txBody>
          <a:bodyPr>
            <a:normAutofit fontScale="32500" lnSpcReduction="20000"/>
          </a:bodyPr>
          <a:lstStyle/>
          <a:p>
            <a:pPr marL="0" indent="0" algn="ctr">
              <a:buNone/>
            </a:pPr>
            <a:r>
              <a:rPr lang="en-US" sz="8000" dirty="0" err="1">
                <a:solidFill>
                  <a:srgbClr val="292929"/>
                </a:solidFill>
                <a:latin typeface="Calibri (Body)"/>
              </a:rPr>
              <a:t>GoogleNet</a:t>
            </a:r>
            <a:r>
              <a:rPr lang="en-US" sz="8000" dirty="0">
                <a:solidFill>
                  <a:srgbClr val="292929"/>
                </a:solidFill>
                <a:latin typeface="Calibri (Body)"/>
              </a:rPr>
              <a:t>/Inception- v1 (2014)</a:t>
            </a:r>
            <a:r>
              <a:rPr lang="en-US" sz="8000" baseline="30000" dirty="0">
                <a:solidFill>
                  <a:srgbClr val="292929"/>
                </a:solidFill>
                <a:latin typeface="Calibri (Body)"/>
              </a:rPr>
              <a:t>13</a:t>
            </a:r>
          </a:p>
          <a:p>
            <a:pPr marL="0" indent="0" algn="ctr">
              <a:buNone/>
            </a:pPr>
            <a:endParaRPr lang="en-US" sz="4200" baseline="30000" dirty="0">
              <a:solidFill>
                <a:srgbClr val="292929"/>
              </a:solidFill>
              <a:latin typeface="Calibri (Body)"/>
            </a:endParaRPr>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baseline="30000" dirty="0"/>
          </a:p>
          <a:p>
            <a:pPr marL="0" indent="0" algn="ctr">
              <a:buNone/>
            </a:pPr>
            <a:endParaRPr lang="en-US" baseline="30000" dirty="0"/>
          </a:p>
          <a:p>
            <a:pPr marL="0" indent="0" algn="ctr">
              <a:buNone/>
            </a:pPr>
            <a:endParaRPr lang="en-US" sz="3900" baseline="30000" dirty="0"/>
          </a:p>
          <a:p>
            <a:pPr marL="0" indent="0" algn="ctr">
              <a:buNone/>
            </a:pPr>
            <a:endParaRPr lang="en-US" sz="3900" baseline="30000" dirty="0"/>
          </a:p>
          <a:p>
            <a:pPr marL="0" indent="0" algn="ctr">
              <a:buNone/>
            </a:pPr>
            <a:endParaRPr lang="en-US" sz="3900" baseline="30000" dirty="0"/>
          </a:p>
          <a:p>
            <a:pPr marL="0" indent="0" algn="ctr">
              <a:buNone/>
            </a:pPr>
            <a:endParaRPr lang="en-US" sz="3900" baseline="30000" dirty="0"/>
          </a:p>
          <a:p>
            <a:pPr marL="0" indent="0" algn="ctr">
              <a:buNone/>
            </a:pPr>
            <a:endParaRPr lang="en-US" sz="7400" baseline="30000" dirty="0"/>
          </a:p>
          <a:p>
            <a:pPr marL="0" indent="0" algn="ctr">
              <a:buNone/>
            </a:pPr>
            <a:endParaRPr lang="en-US" sz="7400" baseline="30000" dirty="0"/>
          </a:p>
          <a:p>
            <a:pPr marL="0" indent="0" algn="ctr">
              <a:buNone/>
            </a:pPr>
            <a:r>
              <a:rPr lang="en-US" sz="9600" baseline="30000" dirty="0"/>
              <a:t>(1) even deeper network (22 layers) </a:t>
            </a:r>
          </a:p>
          <a:p>
            <a:pPr marL="0" indent="0" algn="ctr">
              <a:buNone/>
            </a:pPr>
            <a:r>
              <a:rPr lang="en-US" sz="9600" baseline="30000" dirty="0"/>
              <a:t>(2) implemented the </a:t>
            </a:r>
            <a:r>
              <a:rPr lang="en-US" sz="9600" u="sng" baseline="30000" dirty="0"/>
              <a:t>inception module</a:t>
            </a:r>
            <a:r>
              <a:rPr lang="en-US" sz="9600" baseline="30000" dirty="0"/>
              <a:t> to drastically reduce the number of parameters</a:t>
            </a:r>
          </a:p>
          <a:p>
            <a:pPr marL="0" indent="0" algn="ctr">
              <a:buNone/>
            </a:pPr>
            <a:r>
              <a:rPr lang="en-US" sz="9600" baseline="30000" dirty="0"/>
              <a:t>(3) employed batch normalization</a:t>
            </a:r>
          </a:p>
          <a:p>
            <a:pPr marL="0" indent="0" algn="ctr">
              <a:buNone/>
            </a:pPr>
            <a:r>
              <a:rPr lang="en-US" sz="9600" baseline="30000" dirty="0">
                <a:sym typeface="Wingdings" panose="05000000000000000000" pitchFamily="2" charset="2"/>
              </a:rPr>
              <a:t> was the winner in 2014 ImageNet challenge</a:t>
            </a:r>
            <a:endParaRPr lang="en-US" sz="9600" dirty="0"/>
          </a:p>
        </p:txBody>
      </p:sp>
      <p:cxnSp>
        <p:nvCxnSpPr>
          <p:cNvPr id="5" name="Connector: Elbow 4">
            <a:extLst>
              <a:ext uri="{FF2B5EF4-FFF2-40B4-BE49-F238E27FC236}">
                <a16:creationId xmlns:a16="http://schemas.microsoft.com/office/drawing/2014/main" id="{7130B632-9FAB-4949-90DA-C5138C0B10F6}"/>
              </a:ext>
            </a:extLst>
          </p:cNvPr>
          <p:cNvCxnSpPr>
            <a:cxnSpLocks/>
          </p:cNvCxnSpPr>
          <p:nvPr/>
        </p:nvCxnSpPr>
        <p:spPr>
          <a:xfrm rot="16200000" flipV="1">
            <a:off x="9200509" y="5337426"/>
            <a:ext cx="544531" cy="493158"/>
          </a:xfrm>
          <a:prstGeom prst="bentConnector3">
            <a:avLst>
              <a:gd name="adj1" fmla="val 50000"/>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345046"/>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838200" y="1438380"/>
            <a:ext cx="10515600" cy="5280919"/>
          </a:xfrm>
        </p:spPr>
        <p:txBody>
          <a:bodyPr>
            <a:normAutofit fontScale="85000" lnSpcReduction="20000"/>
          </a:bodyPr>
          <a:lstStyle/>
          <a:p>
            <a:pPr marL="0" indent="0" algn="ctr">
              <a:buNone/>
            </a:pPr>
            <a:r>
              <a:rPr lang="en-US" dirty="0">
                <a:solidFill>
                  <a:srgbClr val="292929"/>
                </a:solidFill>
                <a:latin typeface="Calibri (Body)"/>
              </a:rPr>
              <a:t>Inception- 1 module</a:t>
            </a:r>
            <a:endParaRPr lang="en-US" baseline="30000" dirty="0">
              <a:solidFill>
                <a:srgbClr val="292929"/>
              </a:solidFill>
              <a:latin typeface="Calibri (Body)"/>
            </a:endParaRPr>
          </a:p>
          <a:p>
            <a:pPr marL="0" indent="0">
              <a:buNone/>
            </a:pPr>
            <a:r>
              <a:rPr lang="en-US" i="1" baseline="30000" dirty="0"/>
              <a:t> </a:t>
            </a:r>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dirty="0"/>
          </a:p>
          <a:p>
            <a:pPr marL="0" indent="0">
              <a:buNone/>
            </a:pPr>
            <a:endParaRPr lang="en-US" i="1" dirty="0"/>
          </a:p>
          <a:p>
            <a:pPr marL="0" indent="0" algn="ctr">
              <a:buNone/>
            </a:pPr>
            <a:r>
              <a:rPr lang="en-US" sz="2300" dirty="0"/>
              <a:t>Enhancements of the original inception module (e.g., Inception- v3</a:t>
            </a:r>
            <a:r>
              <a:rPr lang="en-US" sz="2300" baseline="30000" dirty="0"/>
              <a:t>14</a:t>
            </a:r>
            <a:r>
              <a:rPr lang="en-US" sz="2300" dirty="0"/>
              <a:t>, Inception- v4</a:t>
            </a:r>
            <a:r>
              <a:rPr lang="en-US" sz="2300" baseline="30000" dirty="0"/>
              <a:t>18</a:t>
            </a:r>
            <a:r>
              <a:rPr lang="en-US" sz="2300" dirty="0"/>
              <a:t> ) have improved the performance of the inception-supported models, most notably by refactoring larger convolutions into consecutive smaller ones that are easier to learn</a:t>
            </a:r>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baseline="30000" dirty="0"/>
          </a:p>
          <a:p>
            <a:pPr marL="0" indent="0" algn="ctr">
              <a:buNone/>
            </a:pPr>
            <a:endParaRPr lang="en-US" baseline="30000" dirty="0"/>
          </a:p>
          <a:p>
            <a:pPr marL="0" indent="0" algn="ctr">
              <a:buNone/>
            </a:pPr>
            <a:endParaRPr lang="en-US" sz="3900" baseline="30000" dirty="0"/>
          </a:p>
          <a:p>
            <a:pPr marL="0" indent="0" algn="ctr">
              <a:buNone/>
            </a:pPr>
            <a:endParaRPr lang="en-US" sz="3900" baseline="30000" dirty="0"/>
          </a:p>
        </p:txBody>
      </p:sp>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lstStyle/>
          <a:p>
            <a:r>
              <a:rPr lang="en-US" dirty="0"/>
              <a:t>Notable CNN models</a:t>
            </a:r>
            <a:r>
              <a:rPr lang="en-US" baseline="30000" dirty="0"/>
              <a:t>11,12</a:t>
            </a:r>
          </a:p>
        </p:txBody>
      </p:sp>
      <p:pic>
        <p:nvPicPr>
          <p:cNvPr id="2050" name="Picture 2" descr="enter image description here">
            <a:extLst>
              <a:ext uri="{FF2B5EF4-FFF2-40B4-BE49-F238E27FC236}">
                <a16:creationId xmlns:a16="http://schemas.microsoft.com/office/drawing/2014/main" id="{4B475623-98A8-4F61-8F82-441BA386A6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3135" y="1825136"/>
            <a:ext cx="6585730" cy="3700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7794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Handwriting Digit Recognition</a:t>
            </a:r>
            <a:endParaRPr lang="zh-TW" altLang="en-US" dirty="0"/>
          </a:p>
        </p:txBody>
      </p:sp>
      <p:sp>
        <p:nvSpPr>
          <p:cNvPr id="3" name="文字版面配置區 2"/>
          <p:cNvSpPr>
            <a:spLocks noGrp="1"/>
          </p:cNvSpPr>
          <p:nvPr>
            <p:ph type="body" idx="1"/>
          </p:nvPr>
        </p:nvSpPr>
        <p:spPr/>
        <p:txBody>
          <a:bodyPr>
            <a:normAutofit/>
          </a:bodyPr>
          <a:lstStyle/>
          <a:p>
            <a:r>
              <a:rPr lang="en-US" altLang="zh-TW" sz="3200" dirty="0"/>
              <a:t>Input</a:t>
            </a:r>
            <a:endParaRPr lang="zh-TW" altLang="en-US" sz="3200" dirty="0"/>
          </a:p>
        </p:txBody>
      </p:sp>
      <p:sp>
        <p:nvSpPr>
          <p:cNvPr id="5" name="文字版面配置區 4"/>
          <p:cNvSpPr>
            <a:spLocks noGrp="1"/>
          </p:cNvSpPr>
          <p:nvPr>
            <p:ph type="body" sz="quarter" idx="3"/>
          </p:nvPr>
        </p:nvSpPr>
        <p:spPr/>
        <p:txBody>
          <a:bodyPr>
            <a:normAutofit/>
          </a:bodyPr>
          <a:lstStyle/>
          <a:p>
            <a:r>
              <a:rPr lang="en-US" altLang="zh-TW" sz="3200" dirty="0"/>
              <a:t>Output</a:t>
            </a:r>
            <a:endParaRPr lang="zh-TW" altLang="en-US" sz="3200" dirty="0"/>
          </a:p>
        </p:txBody>
      </p:sp>
      <p:pic>
        <p:nvPicPr>
          <p:cNvPr id="7" name="圖片 6"/>
          <p:cNvPicPr>
            <a:picLocks noChangeAspect="1"/>
          </p:cNvPicPr>
          <p:nvPr/>
        </p:nvPicPr>
        <p:blipFill>
          <a:blip r:embed="rId3"/>
          <a:stretch>
            <a:fillRect/>
          </a:stretch>
        </p:blipFill>
        <p:spPr>
          <a:xfrm>
            <a:off x="2612933" y="3309807"/>
            <a:ext cx="2130022" cy="2116455"/>
          </a:xfrm>
          <a:prstGeom prst="rect">
            <a:avLst/>
          </a:prstGeom>
        </p:spPr>
      </p:pic>
      <p:sp>
        <p:nvSpPr>
          <p:cNvPr id="8" name="文字方塊 7"/>
          <p:cNvSpPr txBox="1"/>
          <p:nvPr/>
        </p:nvSpPr>
        <p:spPr>
          <a:xfrm>
            <a:off x="2860292" y="5413288"/>
            <a:ext cx="1447800" cy="369332"/>
          </a:xfrm>
          <a:prstGeom prst="rect">
            <a:avLst/>
          </a:prstGeom>
          <a:noFill/>
        </p:spPr>
        <p:txBody>
          <a:bodyPr wrap="square" rtlCol="0">
            <a:spAutoFit/>
          </a:bodyPr>
          <a:lstStyle/>
          <a:p>
            <a:r>
              <a:rPr lang="en-US" altLang="zh-TW" dirty="0"/>
              <a:t>16 x 16 = 256</a:t>
            </a:r>
            <a:endParaRPr lang="zh-TW" altLang="en-US" dirty="0"/>
          </a:p>
        </p:txBody>
      </p:sp>
      <p:sp>
        <p:nvSpPr>
          <p:cNvPr id="9" name="矩形 8"/>
          <p:cNvSpPr/>
          <p:nvPr/>
        </p:nvSpPr>
        <p:spPr>
          <a:xfrm>
            <a:off x="4972639" y="3006726"/>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10" name="矩形 9"/>
          <p:cNvSpPr/>
          <p:nvPr/>
        </p:nvSpPr>
        <p:spPr>
          <a:xfrm>
            <a:off x="5041026" y="3724419"/>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11" name="矩形 10"/>
          <p:cNvSpPr/>
          <p:nvPr/>
        </p:nvSpPr>
        <p:spPr>
          <a:xfrm>
            <a:off x="5046844" y="3154090"/>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12" name="Object 12"/>
          <p:cNvGraphicFramePr>
            <a:graphicFrameLocks noChangeAspect="1"/>
          </p:cNvGraphicFramePr>
          <p:nvPr/>
        </p:nvGraphicFramePr>
        <p:xfrm>
          <a:off x="5059543" y="3058840"/>
          <a:ext cx="325438" cy="461962"/>
        </p:xfrm>
        <a:graphic>
          <a:graphicData uri="http://schemas.openxmlformats.org/presentationml/2006/ole">
            <mc:AlternateContent xmlns:mc="http://schemas.openxmlformats.org/markup-compatibility/2006">
              <mc:Choice xmlns:v="urn:schemas-microsoft-com:vml" Requires="v">
                <p:oleObj name="方程式" r:id="rId4" imgW="152280" imgH="215640" progId="Equation.3">
                  <p:embed/>
                </p:oleObj>
              </mc:Choice>
              <mc:Fallback>
                <p:oleObj name="方程式" r:id="rId4" imgW="152280" imgH="215640" progId="Equation.3">
                  <p:embed/>
                  <p:pic>
                    <p:nvPicPr>
                      <p:cNvPr id="12" name="Object 12"/>
                      <p:cNvPicPr>
                        <a:picLocks noChangeAspect="1" noChangeArrowheads="1"/>
                      </p:cNvPicPr>
                      <p:nvPr/>
                    </p:nvPicPr>
                    <p:blipFill>
                      <a:blip r:embed="rId5"/>
                      <a:srcRect/>
                      <a:stretch>
                        <a:fillRect/>
                      </a:stretch>
                    </p:blipFill>
                    <p:spPr bwMode="auto">
                      <a:xfrm>
                        <a:off x="5059543" y="3058840"/>
                        <a:ext cx="325438" cy="46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5064840" y="3641570"/>
          <a:ext cx="352425" cy="461963"/>
        </p:xfrm>
        <a:graphic>
          <a:graphicData uri="http://schemas.openxmlformats.org/presentationml/2006/ole">
            <mc:AlternateContent xmlns:mc="http://schemas.openxmlformats.org/markup-compatibility/2006">
              <mc:Choice xmlns:v="urn:schemas-microsoft-com:vml" Requires="v">
                <p:oleObj name="方程式" r:id="rId6" imgW="164880" imgH="215640" progId="Equation.3">
                  <p:embed/>
                </p:oleObj>
              </mc:Choice>
              <mc:Fallback>
                <p:oleObj name="方程式" r:id="rId6" imgW="164880" imgH="215640" progId="Equation.3">
                  <p:embed/>
                  <p:pic>
                    <p:nvPicPr>
                      <p:cNvPr id="13" name="Object 12"/>
                      <p:cNvPicPr>
                        <a:picLocks noChangeAspect="1" noChangeArrowheads="1"/>
                      </p:cNvPicPr>
                      <p:nvPr/>
                    </p:nvPicPr>
                    <p:blipFill>
                      <a:blip r:embed="rId7"/>
                      <a:srcRect/>
                      <a:stretch>
                        <a:fillRect/>
                      </a:stretch>
                    </p:blipFill>
                    <p:spPr bwMode="auto">
                      <a:xfrm>
                        <a:off x="5064840" y="3641570"/>
                        <a:ext cx="352425"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矩形 13"/>
          <p:cNvSpPr/>
          <p:nvPr/>
        </p:nvSpPr>
        <p:spPr>
          <a:xfrm>
            <a:off x="5050551" y="5122176"/>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15" name="Object 12"/>
          <p:cNvGraphicFramePr>
            <a:graphicFrameLocks noChangeAspect="1"/>
          </p:cNvGraphicFramePr>
          <p:nvPr/>
        </p:nvGraphicFramePr>
        <p:xfrm>
          <a:off x="4978628" y="5025409"/>
          <a:ext cx="544512" cy="488950"/>
        </p:xfrm>
        <a:graphic>
          <a:graphicData uri="http://schemas.openxmlformats.org/presentationml/2006/ole">
            <mc:AlternateContent xmlns:mc="http://schemas.openxmlformats.org/markup-compatibility/2006">
              <mc:Choice xmlns:v="urn:schemas-microsoft-com:vml" Requires="v">
                <p:oleObj name="方程式" r:id="rId8" imgW="253800" imgH="228600" progId="Equation.3">
                  <p:embed/>
                </p:oleObj>
              </mc:Choice>
              <mc:Fallback>
                <p:oleObj name="方程式" r:id="rId8" imgW="253800" imgH="228600" progId="Equation.3">
                  <p:embed/>
                  <p:pic>
                    <p:nvPicPr>
                      <p:cNvPr id="15" name="Object 12"/>
                      <p:cNvPicPr>
                        <a:picLocks noChangeAspect="1" noChangeArrowheads="1"/>
                      </p:cNvPicPr>
                      <p:nvPr/>
                    </p:nvPicPr>
                    <p:blipFill>
                      <a:blip r:embed="rId9"/>
                      <a:srcRect/>
                      <a:stretch>
                        <a:fillRect/>
                      </a:stretch>
                    </p:blipFill>
                    <p:spPr bwMode="auto">
                      <a:xfrm>
                        <a:off x="4978628" y="5025409"/>
                        <a:ext cx="544512"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文字方塊 15"/>
          <p:cNvSpPr txBox="1"/>
          <p:nvPr/>
        </p:nvSpPr>
        <p:spPr>
          <a:xfrm rot="5400000">
            <a:off x="4926484" y="4407118"/>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17" name="手繪多邊形 16"/>
          <p:cNvSpPr/>
          <p:nvPr/>
        </p:nvSpPr>
        <p:spPr>
          <a:xfrm>
            <a:off x="2738665" y="3068122"/>
            <a:ext cx="2305050" cy="363941"/>
          </a:xfrm>
          <a:custGeom>
            <a:avLst/>
            <a:gdLst>
              <a:gd name="connsiteX0" fmla="*/ 0 w 2305050"/>
              <a:gd name="connsiteY0" fmla="*/ 374550 h 374550"/>
              <a:gd name="connsiteX1" fmla="*/ 876300 w 2305050"/>
              <a:gd name="connsiteY1" fmla="*/ 6250 h 374550"/>
              <a:gd name="connsiteX2" fmla="*/ 2305050 w 2305050"/>
              <a:gd name="connsiteY2" fmla="*/ 177700 h 374550"/>
            </a:gdLst>
            <a:ahLst/>
            <a:cxnLst>
              <a:cxn ang="0">
                <a:pos x="connsiteX0" y="connsiteY0"/>
              </a:cxn>
              <a:cxn ang="0">
                <a:pos x="connsiteX1" y="connsiteY1"/>
              </a:cxn>
              <a:cxn ang="0">
                <a:pos x="connsiteX2" y="connsiteY2"/>
              </a:cxn>
            </a:cxnLst>
            <a:rect l="l" t="t" r="r" b="b"/>
            <a:pathLst>
              <a:path w="2305050" h="374550">
                <a:moveTo>
                  <a:pt x="0" y="374550"/>
                </a:moveTo>
                <a:cubicBezTo>
                  <a:pt x="246062" y="206804"/>
                  <a:pt x="492125" y="39058"/>
                  <a:pt x="876300" y="6250"/>
                </a:cubicBezTo>
                <a:cubicBezTo>
                  <a:pt x="1260475" y="-26558"/>
                  <a:pt x="1782762" y="75571"/>
                  <a:pt x="2305050" y="177700"/>
                </a:cubicBezTo>
              </a:path>
            </a:pathLst>
          </a:custGeom>
          <a:noFill/>
          <a:ln w="28575">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手繪多邊形 17"/>
          <p:cNvSpPr/>
          <p:nvPr/>
        </p:nvSpPr>
        <p:spPr>
          <a:xfrm>
            <a:off x="2872015" y="3241063"/>
            <a:ext cx="2171700" cy="646109"/>
          </a:xfrm>
          <a:custGeom>
            <a:avLst/>
            <a:gdLst>
              <a:gd name="connsiteX0" fmla="*/ 0 w 2171700"/>
              <a:gd name="connsiteY0" fmla="*/ 188909 h 646109"/>
              <a:gd name="connsiteX1" fmla="*/ 1073150 w 2171700"/>
              <a:gd name="connsiteY1" fmla="*/ 23809 h 646109"/>
              <a:gd name="connsiteX2" fmla="*/ 2171700 w 2171700"/>
              <a:gd name="connsiteY2" fmla="*/ 646109 h 646109"/>
            </a:gdLst>
            <a:ahLst/>
            <a:cxnLst>
              <a:cxn ang="0">
                <a:pos x="connsiteX0" y="connsiteY0"/>
              </a:cxn>
              <a:cxn ang="0">
                <a:pos x="connsiteX1" y="connsiteY1"/>
              </a:cxn>
              <a:cxn ang="0">
                <a:pos x="connsiteX2" y="connsiteY2"/>
              </a:cxn>
            </a:cxnLst>
            <a:rect l="l" t="t" r="r" b="b"/>
            <a:pathLst>
              <a:path w="2171700" h="646109">
                <a:moveTo>
                  <a:pt x="0" y="188909"/>
                </a:moveTo>
                <a:cubicBezTo>
                  <a:pt x="355600" y="68259"/>
                  <a:pt x="711200" y="-52391"/>
                  <a:pt x="1073150" y="23809"/>
                </a:cubicBezTo>
                <a:cubicBezTo>
                  <a:pt x="1435100" y="100009"/>
                  <a:pt x="1803400" y="373059"/>
                  <a:pt x="2171700" y="646109"/>
                </a:cubicBezTo>
              </a:path>
            </a:pathLst>
          </a:custGeom>
          <a:noFill/>
          <a:ln w="28575">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手繪多邊形 18"/>
          <p:cNvSpPr/>
          <p:nvPr/>
        </p:nvSpPr>
        <p:spPr>
          <a:xfrm>
            <a:off x="4605565" y="5284171"/>
            <a:ext cx="463550" cy="243308"/>
          </a:xfrm>
          <a:custGeom>
            <a:avLst/>
            <a:gdLst>
              <a:gd name="connsiteX0" fmla="*/ 0 w 463550"/>
              <a:gd name="connsiteY0" fmla="*/ 0 h 243308"/>
              <a:gd name="connsiteX1" fmla="*/ 101600 w 463550"/>
              <a:gd name="connsiteY1" fmla="*/ 241300 h 243308"/>
              <a:gd name="connsiteX2" fmla="*/ 463550 w 463550"/>
              <a:gd name="connsiteY2" fmla="*/ 95250 h 243308"/>
            </a:gdLst>
            <a:ahLst/>
            <a:cxnLst>
              <a:cxn ang="0">
                <a:pos x="connsiteX0" y="connsiteY0"/>
              </a:cxn>
              <a:cxn ang="0">
                <a:pos x="connsiteX1" y="connsiteY1"/>
              </a:cxn>
              <a:cxn ang="0">
                <a:pos x="connsiteX2" y="connsiteY2"/>
              </a:cxn>
            </a:cxnLst>
            <a:rect l="l" t="t" r="r" b="b"/>
            <a:pathLst>
              <a:path w="463550" h="243308">
                <a:moveTo>
                  <a:pt x="0" y="0"/>
                </a:moveTo>
                <a:cubicBezTo>
                  <a:pt x="12171" y="112712"/>
                  <a:pt x="24342" y="225425"/>
                  <a:pt x="101600" y="241300"/>
                </a:cubicBezTo>
                <a:cubicBezTo>
                  <a:pt x="178858" y="257175"/>
                  <a:pt x="321204" y="176212"/>
                  <a:pt x="463550" y="95250"/>
                </a:cubicBezTo>
              </a:path>
            </a:pathLst>
          </a:custGeom>
          <a:noFill/>
          <a:ln w="28575">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文字方塊 19"/>
          <p:cNvSpPr txBox="1"/>
          <p:nvPr/>
        </p:nvSpPr>
        <p:spPr>
          <a:xfrm>
            <a:off x="2895218" y="5765881"/>
            <a:ext cx="1661390" cy="830997"/>
          </a:xfrm>
          <a:prstGeom prst="rect">
            <a:avLst/>
          </a:prstGeom>
          <a:noFill/>
        </p:spPr>
        <p:txBody>
          <a:bodyPr wrap="square" rtlCol="0">
            <a:spAutoFit/>
          </a:bodyPr>
          <a:lstStyle/>
          <a:p>
            <a:r>
              <a:rPr lang="en-US" altLang="zh-TW" sz="2400" dirty="0"/>
              <a:t>Ink → 1</a:t>
            </a:r>
          </a:p>
          <a:p>
            <a:r>
              <a:rPr lang="en-US" altLang="zh-TW" sz="2400" dirty="0"/>
              <a:t>No ink → 0</a:t>
            </a:r>
            <a:endParaRPr lang="zh-TW" altLang="en-US" sz="2400" dirty="0"/>
          </a:p>
        </p:txBody>
      </p:sp>
      <p:grpSp>
        <p:nvGrpSpPr>
          <p:cNvPr id="26" name="群組 25"/>
          <p:cNvGrpSpPr/>
          <p:nvPr/>
        </p:nvGrpSpPr>
        <p:grpSpPr>
          <a:xfrm>
            <a:off x="6703092" y="2822200"/>
            <a:ext cx="642352" cy="2642877"/>
            <a:chOff x="7142066" y="1987121"/>
            <a:chExt cx="642352" cy="2642877"/>
          </a:xfrm>
        </p:grpSpPr>
        <p:sp>
          <p:nvSpPr>
            <p:cNvPr id="21" name="矩形 20"/>
            <p:cNvSpPr/>
            <p:nvPr/>
          </p:nvSpPr>
          <p:spPr>
            <a:xfrm>
              <a:off x="7142066" y="2004946"/>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22" name="文字方塊 21"/>
            <p:cNvSpPr txBox="1"/>
            <p:nvPr/>
          </p:nvSpPr>
          <p:spPr>
            <a:xfrm rot="5400000">
              <a:off x="7084256" y="3505942"/>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23" name="文字方塊 22"/>
            <p:cNvSpPr txBox="1"/>
            <p:nvPr/>
          </p:nvSpPr>
          <p:spPr>
            <a:xfrm>
              <a:off x="7153349" y="1987121"/>
              <a:ext cx="631069" cy="523220"/>
            </a:xfrm>
            <a:prstGeom prst="rect">
              <a:avLst/>
            </a:prstGeom>
            <a:noFill/>
          </p:spPr>
          <p:txBody>
            <a:bodyPr wrap="square" rtlCol="0">
              <a:spAutoFit/>
            </a:bodyPr>
            <a:lstStyle/>
            <a:p>
              <a:r>
                <a:rPr lang="en-US" altLang="zh-TW" sz="2800" dirty="0"/>
                <a:t>y</a:t>
              </a:r>
              <a:r>
                <a:rPr lang="en-US" altLang="zh-TW" sz="2800" baseline="-25000" dirty="0"/>
                <a:t>1</a:t>
              </a:r>
              <a:endParaRPr lang="zh-TW" altLang="en-US" sz="2800" baseline="-25000" dirty="0"/>
            </a:p>
          </p:txBody>
        </p:sp>
        <p:sp>
          <p:nvSpPr>
            <p:cNvPr id="24" name="文字方塊 23"/>
            <p:cNvSpPr txBox="1"/>
            <p:nvPr/>
          </p:nvSpPr>
          <p:spPr>
            <a:xfrm>
              <a:off x="7142066" y="2785341"/>
              <a:ext cx="631069" cy="523220"/>
            </a:xfrm>
            <a:prstGeom prst="rect">
              <a:avLst/>
            </a:prstGeom>
            <a:noFill/>
          </p:spPr>
          <p:txBody>
            <a:bodyPr wrap="square" rtlCol="0">
              <a:spAutoFit/>
            </a:bodyPr>
            <a:lstStyle/>
            <a:p>
              <a:r>
                <a:rPr lang="en-US" altLang="zh-TW" sz="2800" dirty="0"/>
                <a:t>y</a:t>
              </a:r>
              <a:r>
                <a:rPr lang="en-US" altLang="zh-TW" sz="2800" baseline="-25000" dirty="0"/>
                <a:t>2</a:t>
              </a:r>
              <a:endParaRPr lang="zh-TW" altLang="en-US" sz="2800" baseline="-25000" dirty="0"/>
            </a:p>
          </p:txBody>
        </p:sp>
        <p:sp>
          <p:nvSpPr>
            <p:cNvPr id="25" name="文字方塊 24"/>
            <p:cNvSpPr txBox="1"/>
            <p:nvPr/>
          </p:nvSpPr>
          <p:spPr>
            <a:xfrm>
              <a:off x="7142066" y="4051573"/>
              <a:ext cx="631069" cy="523220"/>
            </a:xfrm>
            <a:prstGeom prst="rect">
              <a:avLst/>
            </a:prstGeom>
            <a:noFill/>
          </p:spPr>
          <p:txBody>
            <a:bodyPr wrap="square" rtlCol="0">
              <a:spAutoFit/>
            </a:bodyPr>
            <a:lstStyle/>
            <a:p>
              <a:r>
                <a:rPr lang="en-US" altLang="zh-TW" sz="2800" dirty="0"/>
                <a:t>y</a:t>
              </a:r>
              <a:r>
                <a:rPr lang="en-US" altLang="zh-TW" sz="2800" baseline="-25000" dirty="0"/>
                <a:t>10</a:t>
              </a:r>
              <a:endParaRPr lang="zh-TW" altLang="en-US" sz="2800" baseline="-25000" dirty="0"/>
            </a:p>
          </p:txBody>
        </p:sp>
      </p:grpSp>
      <p:sp>
        <p:nvSpPr>
          <p:cNvPr id="27" name="文字方塊 26"/>
          <p:cNvSpPr txBox="1"/>
          <p:nvPr/>
        </p:nvSpPr>
        <p:spPr>
          <a:xfrm>
            <a:off x="6630944" y="5737346"/>
            <a:ext cx="3566686" cy="83099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altLang="zh-TW" sz="2400" dirty="0"/>
              <a:t>Each dimension represents the confidence of a digit.</a:t>
            </a:r>
            <a:endParaRPr lang="zh-TW" altLang="en-US" sz="2400" dirty="0"/>
          </a:p>
        </p:txBody>
      </p:sp>
      <p:sp>
        <p:nvSpPr>
          <p:cNvPr id="28" name="文字方塊 27"/>
          <p:cNvSpPr txBox="1"/>
          <p:nvPr/>
        </p:nvSpPr>
        <p:spPr>
          <a:xfrm>
            <a:off x="7572213" y="2883755"/>
            <a:ext cx="861633"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altLang="zh-TW" sz="2400" dirty="0"/>
              <a:t>is 1</a:t>
            </a:r>
            <a:endParaRPr lang="zh-TW" altLang="en-US" sz="2400" dirty="0"/>
          </a:p>
        </p:txBody>
      </p:sp>
      <p:sp>
        <p:nvSpPr>
          <p:cNvPr id="29" name="文字方塊 28"/>
          <p:cNvSpPr txBox="1"/>
          <p:nvPr/>
        </p:nvSpPr>
        <p:spPr>
          <a:xfrm>
            <a:off x="7579522" y="3665037"/>
            <a:ext cx="847013"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altLang="zh-TW" sz="2400" dirty="0"/>
              <a:t>is 2</a:t>
            </a:r>
            <a:endParaRPr lang="zh-TW" altLang="en-US" sz="2400" dirty="0"/>
          </a:p>
        </p:txBody>
      </p:sp>
      <p:sp>
        <p:nvSpPr>
          <p:cNvPr id="30" name="文字方塊 29"/>
          <p:cNvSpPr txBox="1"/>
          <p:nvPr/>
        </p:nvSpPr>
        <p:spPr>
          <a:xfrm>
            <a:off x="7579521" y="4939006"/>
            <a:ext cx="834766"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altLang="zh-TW" sz="2400" dirty="0"/>
              <a:t>is 0</a:t>
            </a:r>
            <a:endParaRPr lang="zh-TW" altLang="en-US" sz="2400" dirty="0"/>
          </a:p>
        </p:txBody>
      </p:sp>
      <p:sp>
        <p:nvSpPr>
          <p:cNvPr id="31" name="文字方塊 30"/>
          <p:cNvSpPr txBox="1"/>
          <p:nvPr/>
        </p:nvSpPr>
        <p:spPr>
          <a:xfrm rot="5400000">
            <a:off x="7712217" y="4321802"/>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32" name="矩形 31"/>
          <p:cNvSpPr/>
          <p:nvPr/>
        </p:nvSpPr>
        <p:spPr>
          <a:xfrm>
            <a:off x="6639796" y="2944663"/>
            <a:ext cx="619787" cy="4320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400" dirty="0"/>
              <a:t>0.1</a:t>
            </a:r>
            <a:endParaRPr lang="zh-TW" altLang="en-US" sz="2400" dirty="0"/>
          </a:p>
        </p:txBody>
      </p:sp>
      <p:sp>
        <p:nvSpPr>
          <p:cNvPr id="33" name="矩形 32"/>
          <p:cNvSpPr/>
          <p:nvPr/>
        </p:nvSpPr>
        <p:spPr>
          <a:xfrm>
            <a:off x="6639796" y="3669068"/>
            <a:ext cx="619787" cy="4320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400" dirty="0"/>
              <a:t>0.7</a:t>
            </a:r>
            <a:endParaRPr lang="zh-TW" altLang="en-US" sz="2400" dirty="0"/>
          </a:p>
        </p:txBody>
      </p:sp>
      <p:sp>
        <p:nvSpPr>
          <p:cNvPr id="34" name="矩形 33"/>
          <p:cNvSpPr/>
          <p:nvPr/>
        </p:nvSpPr>
        <p:spPr>
          <a:xfrm>
            <a:off x="6620948" y="4938330"/>
            <a:ext cx="656740" cy="4320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400" dirty="0"/>
              <a:t>0.2</a:t>
            </a:r>
            <a:endParaRPr lang="zh-TW" altLang="en-US" sz="2400" dirty="0"/>
          </a:p>
        </p:txBody>
      </p:sp>
      <p:sp>
        <p:nvSpPr>
          <p:cNvPr id="35" name="矩形 34"/>
          <p:cNvSpPr/>
          <p:nvPr/>
        </p:nvSpPr>
        <p:spPr>
          <a:xfrm>
            <a:off x="6531951" y="3577013"/>
            <a:ext cx="1950970" cy="6409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矩形 35"/>
          <p:cNvSpPr/>
          <p:nvPr/>
        </p:nvSpPr>
        <p:spPr>
          <a:xfrm>
            <a:off x="8530628" y="3813786"/>
            <a:ext cx="1940923" cy="90335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TW" sz="2800" dirty="0"/>
              <a:t>The image is  “2”</a:t>
            </a:r>
            <a:endParaRPr lang="zh-TW" altLang="en-US" sz="2800" dirty="0"/>
          </a:p>
        </p:txBody>
      </p:sp>
    </p:spTree>
    <p:extLst>
      <p:ext uri="{BB962C8B-B14F-4D97-AF65-F5344CB8AC3E}">
        <p14:creationId xmlns:p14="http://schemas.microsoft.com/office/powerpoint/2010/main" val="119475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P spid="14" grpId="0" animBg="1"/>
      <p:bldP spid="16" grpId="0"/>
      <p:bldP spid="17" grpId="0" animBg="1"/>
      <p:bldP spid="18" grpId="0" animBg="1"/>
      <p:bldP spid="19" grpId="0" animBg="1"/>
      <p:bldP spid="20" grpId="0"/>
      <p:bldP spid="27" grpId="0" animBg="1"/>
      <p:bldP spid="28" grpId="0" animBg="1"/>
      <p:bldP spid="29" grpId="0" animBg="1"/>
      <p:bldP spid="30" grpId="0" animBg="1"/>
      <p:bldP spid="31" grpId="0"/>
      <p:bldP spid="32" grpId="0" animBg="1"/>
      <p:bldP spid="33" grpId="0" animBg="1"/>
      <p:bldP spid="34" grpId="0" animBg="1"/>
      <p:bldP spid="35" grpId="0" animBg="1"/>
      <p:bldP spid="36" grpId="0" animBg="1"/>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for post">
            <a:extLst>
              <a:ext uri="{FF2B5EF4-FFF2-40B4-BE49-F238E27FC236}">
                <a16:creationId xmlns:a16="http://schemas.microsoft.com/office/drawing/2014/main" id="{171A4688-6AD5-41F9-8FEA-475F5D974E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1497906"/>
            <a:ext cx="9652000" cy="43164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lstStyle/>
          <a:p>
            <a:r>
              <a:rPr lang="en-US" dirty="0"/>
              <a:t>Notable CNN models</a:t>
            </a:r>
            <a:r>
              <a:rPr lang="en-US" baseline="30000" dirty="0"/>
              <a:t>11,12</a:t>
            </a:r>
          </a:p>
        </p:txBody>
      </p:sp>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838200" y="1352948"/>
            <a:ext cx="10515600" cy="5777317"/>
          </a:xfrm>
        </p:spPr>
        <p:txBody>
          <a:bodyPr>
            <a:normAutofit fontScale="92500" lnSpcReduction="20000"/>
          </a:bodyPr>
          <a:lstStyle/>
          <a:p>
            <a:pPr marL="0" indent="0" algn="ctr">
              <a:buNone/>
            </a:pPr>
            <a:r>
              <a:rPr lang="en-US" dirty="0" err="1">
                <a:solidFill>
                  <a:srgbClr val="292929"/>
                </a:solidFill>
                <a:latin typeface="Calibri (Body)"/>
              </a:rPr>
              <a:t>Xception</a:t>
            </a:r>
            <a:r>
              <a:rPr lang="en-US" dirty="0">
                <a:solidFill>
                  <a:srgbClr val="292929"/>
                </a:solidFill>
                <a:latin typeface="Calibri (Body)"/>
              </a:rPr>
              <a:t> (2016)</a:t>
            </a:r>
            <a:r>
              <a:rPr lang="en-US" baseline="30000" dirty="0">
                <a:solidFill>
                  <a:srgbClr val="292929"/>
                </a:solidFill>
                <a:latin typeface="Calibri (Body)"/>
              </a:rPr>
              <a:t>16</a:t>
            </a:r>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baseline="30000" dirty="0"/>
          </a:p>
          <a:p>
            <a:pPr marL="0" indent="0" algn="ctr">
              <a:buNone/>
            </a:pPr>
            <a:endParaRPr lang="en-US" baseline="30000" dirty="0"/>
          </a:p>
          <a:p>
            <a:pPr marL="0" indent="0" algn="ctr">
              <a:buNone/>
            </a:pPr>
            <a:endParaRPr lang="en-US" baseline="30000" dirty="0"/>
          </a:p>
          <a:p>
            <a:pPr marL="0" indent="0" algn="ctr">
              <a:buNone/>
            </a:pPr>
            <a:r>
              <a:rPr lang="en-US" baseline="30000" dirty="0"/>
              <a:t>(1) inception modules are replaced with depth-wise separable convolutions</a:t>
            </a:r>
          </a:p>
          <a:p>
            <a:pPr marL="0" indent="0" algn="ctr">
              <a:buNone/>
            </a:pPr>
            <a:r>
              <a:rPr lang="en-US" baseline="30000" dirty="0"/>
              <a:t>(2) same number of parameters as Inception</a:t>
            </a:r>
          </a:p>
          <a:p>
            <a:pPr marL="0" indent="0" algn="ctr">
              <a:buNone/>
            </a:pPr>
            <a:r>
              <a:rPr lang="en-US" sz="2800" baseline="30000" dirty="0">
                <a:sym typeface="Wingdings" panose="05000000000000000000" pitchFamily="2" charset="2"/>
              </a:rPr>
              <a:t> slightly outperforms Inception v3 on the ImageNet dataset, and vastly outperforms it on a larger image classification dataset with 17,000 classes</a:t>
            </a:r>
            <a:endParaRPr lang="en-US" sz="2800" dirty="0"/>
          </a:p>
        </p:txBody>
      </p:sp>
      <p:cxnSp>
        <p:nvCxnSpPr>
          <p:cNvPr id="10" name="Straight Arrow Connector 9">
            <a:extLst>
              <a:ext uri="{FF2B5EF4-FFF2-40B4-BE49-F238E27FC236}">
                <a16:creationId xmlns:a16="http://schemas.microsoft.com/office/drawing/2014/main" id="{D4A141C3-2846-419D-A9DD-5CC0225DAD38}"/>
              </a:ext>
            </a:extLst>
          </p:cNvPr>
          <p:cNvCxnSpPr>
            <a:cxnSpLocks/>
          </p:cNvCxnSpPr>
          <p:nvPr/>
        </p:nvCxnSpPr>
        <p:spPr>
          <a:xfrm flipV="1">
            <a:off x="7921375" y="5465853"/>
            <a:ext cx="0" cy="26712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254444"/>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lstStyle/>
          <a:p>
            <a:r>
              <a:rPr lang="en-US" dirty="0"/>
              <a:t>Notable CNN models</a:t>
            </a:r>
            <a:r>
              <a:rPr lang="en-US" baseline="30000" dirty="0"/>
              <a:t>11,12</a:t>
            </a:r>
          </a:p>
        </p:txBody>
      </p:sp>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550526" y="1335140"/>
            <a:ext cx="11353800" cy="5938962"/>
          </a:xfrm>
        </p:spPr>
        <p:txBody>
          <a:bodyPr>
            <a:normAutofit lnSpcReduction="10000"/>
          </a:bodyPr>
          <a:lstStyle/>
          <a:p>
            <a:pPr marL="0" indent="0" algn="ctr">
              <a:buNone/>
            </a:pPr>
            <a:r>
              <a:rPr lang="en-US" dirty="0">
                <a:solidFill>
                  <a:srgbClr val="292929"/>
                </a:solidFill>
                <a:latin typeface="Calibri (Body)"/>
              </a:rPr>
              <a:t>Resnet (2015)</a:t>
            </a:r>
            <a:r>
              <a:rPr lang="en-US" baseline="30000" dirty="0">
                <a:solidFill>
                  <a:srgbClr val="292929"/>
                </a:solidFill>
                <a:latin typeface="Calibri (Body)"/>
              </a:rPr>
              <a:t>15</a:t>
            </a:r>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baseline="30000" dirty="0"/>
          </a:p>
          <a:p>
            <a:pPr marL="0" indent="0">
              <a:buNone/>
            </a:pPr>
            <a:endParaRPr lang="en-US" i="1" baseline="30000" dirty="0"/>
          </a:p>
          <a:p>
            <a:pPr marL="0" indent="0" algn="ctr">
              <a:buNone/>
            </a:pPr>
            <a:endParaRPr lang="en-US" baseline="30000" dirty="0"/>
          </a:p>
          <a:p>
            <a:pPr marL="0" indent="0" algn="ctr">
              <a:buNone/>
            </a:pPr>
            <a:r>
              <a:rPr lang="en-US" baseline="30000" dirty="0"/>
              <a:t>(1) instead of learning a mapping from </a:t>
            </a:r>
            <a:r>
              <a:rPr lang="en-US" i="1" baseline="30000" dirty="0"/>
              <a:t>x</a:t>
            </a:r>
            <a:r>
              <a:rPr lang="en-US" baseline="30000" dirty="0"/>
              <a:t> to </a:t>
            </a:r>
            <a:r>
              <a:rPr lang="en-US" i="1" baseline="30000" dirty="0"/>
              <a:t>H(x)</a:t>
            </a:r>
            <a:r>
              <a:rPr lang="en-US" baseline="30000" dirty="0"/>
              <a:t>, learn the difference </a:t>
            </a:r>
            <a:r>
              <a:rPr lang="en-US" i="1" baseline="30000" dirty="0"/>
              <a:t>F(x) = H(x) - x</a:t>
            </a:r>
            <a:r>
              <a:rPr lang="en-US" baseline="30000" dirty="0"/>
              <a:t> </a:t>
            </a:r>
            <a:r>
              <a:rPr lang="en-US" baseline="30000" dirty="0">
                <a:sym typeface="Wingdings" panose="05000000000000000000" pitchFamily="2" charset="2"/>
              </a:rPr>
              <a:t> creates skip connections</a:t>
            </a:r>
            <a:endParaRPr lang="en-US" baseline="30000" dirty="0"/>
          </a:p>
          <a:p>
            <a:pPr marL="0" indent="0" algn="ctr">
              <a:buNone/>
            </a:pPr>
            <a:r>
              <a:rPr lang="en-US" baseline="30000" dirty="0"/>
              <a:t>(2) skip connections stacked on top of each other</a:t>
            </a:r>
          </a:p>
          <a:p>
            <a:pPr marL="0" indent="0" algn="ctr">
              <a:buNone/>
            </a:pPr>
            <a:r>
              <a:rPr lang="en-US" baseline="30000" dirty="0">
                <a:sym typeface="Wingdings" panose="05000000000000000000" pitchFamily="2" charset="2"/>
              </a:rPr>
              <a:t> </a:t>
            </a:r>
            <a:r>
              <a:rPr lang="en-US" baseline="30000" dirty="0"/>
              <a:t>enables deeper architectures without loss of performance</a:t>
            </a:r>
            <a:endParaRPr lang="en-US" dirty="0"/>
          </a:p>
          <a:p>
            <a:pPr marL="0" indent="0" algn="ctr">
              <a:buNone/>
            </a:pPr>
            <a:endParaRPr lang="en-US" dirty="0"/>
          </a:p>
        </p:txBody>
      </p:sp>
      <p:pic>
        <p:nvPicPr>
          <p:cNvPr id="10242" name="Picture 2" descr="Image for post">
            <a:extLst>
              <a:ext uri="{FF2B5EF4-FFF2-40B4-BE49-F238E27FC236}">
                <a16:creationId xmlns:a16="http://schemas.microsoft.com/office/drawing/2014/main" id="{74D5C4F5-79B7-4CAD-8370-2592DB033D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760" y="1855694"/>
            <a:ext cx="8465903" cy="346632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for post">
            <a:extLst>
              <a:ext uri="{FF2B5EF4-FFF2-40B4-BE49-F238E27FC236}">
                <a16:creationId xmlns:a16="http://schemas.microsoft.com/office/drawing/2014/main" id="{74D302AF-E98C-4E06-AF1E-762F311199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1793" y="3342931"/>
            <a:ext cx="3828838" cy="2061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1978066"/>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lstStyle/>
          <a:p>
            <a:r>
              <a:rPr lang="en-US" dirty="0"/>
              <a:t>Notable CNN models</a:t>
            </a:r>
            <a:r>
              <a:rPr lang="en-US" baseline="30000" dirty="0"/>
              <a:t>19</a:t>
            </a:r>
          </a:p>
        </p:txBody>
      </p:sp>
      <p:pic>
        <p:nvPicPr>
          <p:cNvPr id="2050" name="Picture 2" descr="figure4">
            <a:extLst>
              <a:ext uri="{FF2B5EF4-FFF2-40B4-BE49-F238E27FC236}">
                <a16:creationId xmlns:a16="http://schemas.microsoft.com/office/drawing/2014/main" id="{F81C1A05-5232-4663-B6BB-B4C083D2FB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5426" y="1582150"/>
            <a:ext cx="7908105" cy="4710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373632"/>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lstStyle/>
          <a:p>
            <a:r>
              <a:rPr lang="en-US" dirty="0"/>
              <a:t>Notable CNN models</a:t>
            </a:r>
            <a:r>
              <a:rPr lang="en-US" baseline="30000" dirty="0"/>
              <a:t>20</a:t>
            </a:r>
          </a:p>
        </p:txBody>
      </p:sp>
      <p:pic>
        <p:nvPicPr>
          <p:cNvPr id="3074" name="Picture 2">
            <a:extLst>
              <a:ext uri="{FF2B5EF4-FFF2-40B4-BE49-F238E27FC236}">
                <a16:creationId xmlns:a16="http://schemas.microsoft.com/office/drawing/2014/main" id="{A6D46B39-387D-40A3-9A53-40BAAF7DB4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600" y="980728"/>
            <a:ext cx="6699183" cy="5504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49627"/>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a:xfrm>
            <a:off x="838200" y="119827"/>
            <a:ext cx="10952747" cy="831627"/>
          </a:xfrm>
        </p:spPr>
        <p:txBody>
          <a:bodyPr/>
          <a:lstStyle/>
          <a:p>
            <a:r>
              <a:rPr lang="en-US" dirty="0"/>
              <a:t>Application Architectures based on CNN models</a:t>
            </a:r>
            <a:endParaRPr lang="en-US" baseline="30000" dirty="0"/>
          </a:p>
        </p:txBody>
      </p:sp>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838200" y="951454"/>
            <a:ext cx="10515600" cy="4188670"/>
          </a:xfrm>
        </p:spPr>
        <p:txBody>
          <a:bodyPr>
            <a:normAutofit/>
          </a:bodyPr>
          <a:lstStyle/>
          <a:p>
            <a:pPr marL="0" indent="0">
              <a:buNone/>
            </a:pPr>
            <a:endParaRPr lang="en-US" b="0" i="0" dirty="0">
              <a:solidFill>
                <a:srgbClr val="292929"/>
              </a:solidFill>
              <a:effectLst/>
              <a:latin typeface="medium-content-serif-font"/>
            </a:endParaRPr>
          </a:p>
          <a:p>
            <a:r>
              <a:rPr lang="en-US" dirty="0">
                <a:solidFill>
                  <a:srgbClr val="292929"/>
                </a:solidFill>
                <a:latin typeface="Calibri (Body)"/>
              </a:rPr>
              <a:t>UNET: </a:t>
            </a:r>
            <a:r>
              <a:rPr lang="en-US" sz="2400" dirty="0">
                <a:solidFill>
                  <a:srgbClr val="292929"/>
                </a:solidFill>
                <a:latin typeface="Calibri (Body)"/>
              </a:rPr>
              <a:t>semantic segmentation</a:t>
            </a:r>
            <a:endParaRPr lang="en-US" b="0" i="0" dirty="0">
              <a:solidFill>
                <a:srgbClr val="292929"/>
              </a:solidFill>
              <a:effectLst/>
              <a:latin typeface="Calibri (Body)"/>
            </a:endParaRPr>
          </a:p>
          <a:p>
            <a:endParaRPr lang="en-US" b="0" i="0" dirty="0">
              <a:solidFill>
                <a:srgbClr val="292929"/>
              </a:solidFill>
              <a:effectLst/>
              <a:latin typeface="Calibri (Body)"/>
            </a:endParaRPr>
          </a:p>
          <a:p>
            <a:r>
              <a:rPr lang="en-US" b="0" i="0" dirty="0">
                <a:solidFill>
                  <a:srgbClr val="292929"/>
                </a:solidFill>
                <a:effectLst/>
                <a:latin typeface="Calibri (Body)"/>
              </a:rPr>
              <a:t>Siamese Network: </a:t>
            </a:r>
          </a:p>
          <a:p>
            <a:pPr lvl="1"/>
            <a:r>
              <a:rPr lang="en-US" b="0" i="0" dirty="0">
                <a:solidFill>
                  <a:srgbClr val="292929"/>
                </a:solidFill>
                <a:effectLst/>
                <a:latin typeface="Calibri (Body)"/>
              </a:rPr>
              <a:t>learns from very little data</a:t>
            </a:r>
            <a:endParaRPr lang="en-US" dirty="0">
              <a:solidFill>
                <a:srgbClr val="292929"/>
              </a:solidFill>
              <a:latin typeface="Calibri (Body)"/>
            </a:endParaRPr>
          </a:p>
          <a:p>
            <a:pPr lvl="2"/>
            <a:endParaRPr lang="en-US" dirty="0"/>
          </a:p>
          <a:p>
            <a:endParaRPr lang="en-US" dirty="0"/>
          </a:p>
        </p:txBody>
      </p:sp>
      <p:pic>
        <p:nvPicPr>
          <p:cNvPr id="1026" name="Picture 2" descr="U-Net: Convolutional Networks for Biomedical Image Segmentation">
            <a:extLst>
              <a:ext uri="{FF2B5EF4-FFF2-40B4-BE49-F238E27FC236}">
                <a16:creationId xmlns:a16="http://schemas.microsoft.com/office/drawing/2014/main" id="{D5F9A7B7-309E-45E9-928C-BBE113681A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6932" y="1443790"/>
            <a:ext cx="4813246" cy="32068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31D1400-914D-4742-A40F-5CBB9298C7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389" y="3397170"/>
            <a:ext cx="5397566" cy="3400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424693"/>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lstStyle/>
          <a:p>
            <a:r>
              <a:rPr lang="en-US" dirty="0"/>
              <a:t>All is great then?</a:t>
            </a:r>
            <a:r>
              <a:rPr lang="en-US" baseline="30000" dirty="0"/>
              <a:t>21</a:t>
            </a:r>
          </a:p>
        </p:txBody>
      </p:sp>
      <p:sp>
        <p:nvSpPr>
          <p:cNvPr id="4" name="Content Placeholder 2">
            <a:extLst>
              <a:ext uri="{FF2B5EF4-FFF2-40B4-BE49-F238E27FC236}">
                <a16:creationId xmlns:a16="http://schemas.microsoft.com/office/drawing/2014/main" id="{6FE24293-841F-444D-8DFA-80C2FACA28FF}"/>
              </a:ext>
            </a:extLst>
          </p:cNvPr>
          <p:cNvSpPr>
            <a:spLocks noGrp="1"/>
          </p:cNvSpPr>
          <p:nvPr>
            <p:ph idx="1"/>
          </p:nvPr>
        </p:nvSpPr>
        <p:spPr>
          <a:xfrm>
            <a:off x="767408" y="980728"/>
            <a:ext cx="10515600" cy="5204909"/>
          </a:xfrm>
        </p:spPr>
        <p:txBody>
          <a:bodyPr>
            <a:normAutofit/>
          </a:bodyPr>
          <a:lstStyle/>
          <a:p>
            <a:pPr marL="0" indent="0">
              <a:buNone/>
            </a:pPr>
            <a:endParaRPr lang="en-US" b="0" i="0" dirty="0">
              <a:solidFill>
                <a:srgbClr val="292929"/>
              </a:solidFill>
              <a:effectLst/>
              <a:latin typeface="medium-content-serif-font"/>
            </a:endParaRPr>
          </a:p>
          <a:p>
            <a:pPr marL="0" indent="0">
              <a:buNone/>
            </a:pPr>
            <a:r>
              <a:rPr lang="en-US" dirty="0">
                <a:solidFill>
                  <a:srgbClr val="292929"/>
                </a:solidFill>
                <a:latin typeface="Calibri (Body)"/>
              </a:rPr>
              <a:t>CNN models can be easily fooled</a:t>
            </a:r>
          </a:p>
          <a:p>
            <a:endParaRPr lang="en-US" b="0" i="0" dirty="0">
              <a:solidFill>
                <a:srgbClr val="292929"/>
              </a:solidFill>
              <a:effectLst/>
              <a:latin typeface="Calibri (Body)"/>
            </a:endParaRPr>
          </a:p>
          <a:p>
            <a:endParaRPr lang="en-US" dirty="0">
              <a:solidFill>
                <a:srgbClr val="292929"/>
              </a:solidFill>
              <a:latin typeface="Calibri (Body)"/>
            </a:endParaRPr>
          </a:p>
          <a:p>
            <a:endParaRPr lang="en-US" b="0" i="0" dirty="0">
              <a:solidFill>
                <a:srgbClr val="292929"/>
              </a:solidFill>
              <a:effectLst/>
              <a:latin typeface="Calibri (Body)"/>
            </a:endParaRPr>
          </a:p>
          <a:p>
            <a:endParaRPr lang="en-US" dirty="0">
              <a:solidFill>
                <a:srgbClr val="292929"/>
              </a:solidFill>
              <a:latin typeface="Calibri (Body)"/>
            </a:endParaRPr>
          </a:p>
          <a:p>
            <a:endParaRPr lang="en-US" b="0" i="0" dirty="0">
              <a:solidFill>
                <a:srgbClr val="292929"/>
              </a:solidFill>
              <a:effectLst/>
              <a:latin typeface="Calibri (Body)"/>
            </a:endParaRPr>
          </a:p>
          <a:p>
            <a:endParaRPr lang="en-US" dirty="0">
              <a:solidFill>
                <a:srgbClr val="292929"/>
              </a:solidFill>
              <a:latin typeface="Calibri (Body)"/>
            </a:endParaRPr>
          </a:p>
          <a:p>
            <a:endParaRPr lang="en-US" b="0" i="0" dirty="0">
              <a:solidFill>
                <a:srgbClr val="292929"/>
              </a:solidFill>
              <a:effectLst/>
              <a:latin typeface="Calibri (Body)"/>
            </a:endParaRPr>
          </a:p>
          <a:p>
            <a:endParaRPr lang="en-US" b="0" i="0" dirty="0">
              <a:solidFill>
                <a:srgbClr val="292929"/>
              </a:solidFill>
              <a:effectLst/>
              <a:latin typeface="Calibri (Body)"/>
            </a:endParaRPr>
          </a:p>
          <a:p>
            <a:endParaRPr lang="en-US" dirty="0"/>
          </a:p>
        </p:txBody>
      </p:sp>
      <p:pic>
        <p:nvPicPr>
          <p:cNvPr id="4098" name="Picture 2">
            <a:extLst>
              <a:ext uri="{FF2B5EF4-FFF2-40B4-BE49-F238E27FC236}">
                <a16:creationId xmlns:a16="http://schemas.microsoft.com/office/drawing/2014/main" id="{F3996505-0130-4B42-877F-30A4D0938C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1033" y="2565898"/>
            <a:ext cx="59055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32582"/>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lstStyle/>
          <a:p>
            <a:r>
              <a:rPr lang="en-US" dirty="0"/>
              <a:t>All is great then?</a:t>
            </a:r>
            <a:r>
              <a:rPr lang="en-US" baseline="30000" dirty="0"/>
              <a:t>21</a:t>
            </a:r>
          </a:p>
        </p:txBody>
      </p:sp>
      <p:sp>
        <p:nvSpPr>
          <p:cNvPr id="4" name="Content Placeholder 2">
            <a:extLst>
              <a:ext uri="{FF2B5EF4-FFF2-40B4-BE49-F238E27FC236}">
                <a16:creationId xmlns:a16="http://schemas.microsoft.com/office/drawing/2014/main" id="{6FE24293-841F-444D-8DFA-80C2FACA28FF}"/>
              </a:ext>
            </a:extLst>
          </p:cNvPr>
          <p:cNvSpPr>
            <a:spLocks noGrp="1"/>
          </p:cNvSpPr>
          <p:nvPr>
            <p:ph idx="1"/>
          </p:nvPr>
        </p:nvSpPr>
        <p:spPr>
          <a:xfrm>
            <a:off x="335360" y="692696"/>
            <a:ext cx="11617291" cy="5204909"/>
          </a:xfrm>
        </p:spPr>
        <p:txBody>
          <a:bodyPr>
            <a:normAutofit/>
          </a:bodyPr>
          <a:lstStyle/>
          <a:p>
            <a:pPr marL="0" indent="0">
              <a:buNone/>
            </a:pPr>
            <a:endParaRPr lang="en-US" b="0" i="0" dirty="0">
              <a:solidFill>
                <a:srgbClr val="292929"/>
              </a:solidFill>
              <a:effectLst/>
              <a:latin typeface="medium-content-serif-font"/>
            </a:endParaRPr>
          </a:p>
          <a:p>
            <a:pPr marL="0" indent="0">
              <a:buNone/>
            </a:pPr>
            <a:r>
              <a:rPr lang="en-US" b="0" i="0" dirty="0">
                <a:solidFill>
                  <a:srgbClr val="292929"/>
                </a:solidFill>
                <a:effectLst/>
                <a:latin typeface="Calibri (Body)"/>
              </a:rPr>
              <a:t>CNNs are bad at generalizing across scaling, shifts and rotations in images, </a:t>
            </a:r>
            <a:r>
              <a:rPr lang="en-US" dirty="0">
                <a:solidFill>
                  <a:srgbClr val="292929"/>
                </a:solidFill>
                <a:latin typeface="Calibri (Body)"/>
              </a:rPr>
              <a:t>as well as </a:t>
            </a:r>
            <a:r>
              <a:rPr lang="en-US" b="0" i="0" dirty="0">
                <a:solidFill>
                  <a:srgbClr val="292929"/>
                </a:solidFill>
                <a:effectLst/>
                <a:latin typeface="Calibri (Body)"/>
              </a:rPr>
              <a:t>different angles of three-dimensional viewing.</a:t>
            </a:r>
          </a:p>
          <a:p>
            <a:endParaRPr lang="en-US" dirty="0"/>
          </a:p>
        </p:txBody>
      </p:sp>
      <p:pic>
        <p:nvPicPr>
          <p:cNvPr id="5122" name="Picture 2">
            <a:extLst>
              <a:ext uri="{FF2B5EF4-FFF2-40B4-BE49-F238E27FC236}">
                <a16:creationId xmlns:a16="http://schemas.microsoft.com/office/drawing/2014/main" id="{28A75E38-8BF9-4C51-A26D-6CD79FFC9F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0238" y="2386513"/>
            <a:ext cx="6369682" cy="212019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E5F64EBB-FB01-466E-A891-8AE2E3DDE5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8344" y="4592682"/>
            <a:ext cx="6369682" cy="2229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372737"/>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658026" y="1580972"/>
            <a:ext cx="11085336" cy="4747400"/>
          </a:xfrm>
        </p:spPr>
        <p:txBody>
          <a:bodyPr>
            <a:normAutofit fontScale="70000" lnSpcReduction="20000"/>
          </a:bodyPr>
          <a:lstStyle/>
          <a:p>
            <a:pPr marL="514350" indent="-514350">
              <a:buFont typeface="+mj-lt"/>
              <a:buAutoNum type="arabicPeriod"/>
            </a:pPr>
            <a:r>
              <a:rPr lang="en-US" sz="1800" dirty="0"/>
              <a:t>I. </a:t>
            </a:r>
            <a:r>
              <a:rPr lang="en-US" sz="1800" dirty="0" err="1"/>
              <a:t>GoodFellow</a:t>
            </a:r>
            <a:r>
              <a:rPr lang="en-US" sz="1800" dirty="0"/>
              <a:t>, Y. </a:t>
            </a:r>
            <a:r>
              <a:rPr lang="en-US" sz="1800" dirty="0" err="1"/>
              <a:t>Bengio</a:t>
            </a:r>
            <a:r>
              <a:rPr lang="en-US" sz="1800" dirty="0"/>
              <a:t>, A. </a:t>
            </a:r>
            <a:r>
              <a:rPr lang="en-US" sz="1800" dirty="0" err="1"/>
              <a:t>Courniville</a:t>
            </a:r>
            <a:r>
              <a:rPr lang="en-US" sz="1800" dirty="0"/>
              <a:t>: Deep Learning (Adaptive Computation and Machine Learning series), 2016</a:t>
            </a:r>
          </a:p>
          <a:p>
            <a:pPr marL="514350" indent="-514350">
              <a:buFont typeface="+mj-lt"/>
              <a:buAutoNum type="arabicPeriod"/>
            </a:pPr>
            <a:r>
              <a:rPr lang="en-US" sz="1800" dirty="0">
                <a:hlinkClick r:id="rId2"/>
              </a:rPr>
              <a:t>https://colah.github.io/posts/2014-07-Understanding-Convolutions/</a:t>
            </a:r>
            <a:r>
              <a:rPr lang="en-US" sz="1800" dirty="0"/>
              <a:t>2018</a:t>
            </a:r>
          </a:p>
          <a:p>
            <a:pPr marL="514350" indent="-514350">
              <a:buFont typeface="+mj-lt"/>
              <a:buAutoNum type="arabicPeriod"/>
            </a:pPr>
            <a:r>
              <a:rPr lang="en-US" sz="1800" dirty="0">
                <a:hlinkClick r:id="rId3"/>
              </a:rPr>
              <a:t>https://medium.com/@RaghavPrabhu/understanding-of-convolutional-neural-network-cnn-deep-learning-99760835f148</a:t>
            </a:r>
            <a:r>
              <a:rPr lang="en-US" sz="1800" dirty="0"/>
              <a:t> </a:t>
            </a:r>
          </a:p>
          <a:p>
            <a:pPr marL="514350" indent="-514350">
              <a:buFont typeface="+mj-lt"/>
              <a:buAutoNum type="arabicPeriod"/>
            </a:pPr>
            <a:r>
              <a:rPr lang="en-US" sz="1800" dirty="0">
                <a:hlinkClick r:id="rId4"/>
              </a:rPr>
              <a:t>https://ai.stackexchange.com/questions/17004/convolutional-neural-network-does-each-filter-in-each-convolution-layer-create</a:t>
            </a:r>
            <a:r>
              <a:rPr lang="en-US" sz="1800" dirty="0"/>
              <a:t>  </a:t>
            </a:r>
          </a:p>
          <a:p>
            <a:pPr marL="514350" indent="-514350">
              <a:buFont typeface="+mj-lt"/>
              <a:buAutoNum type="arabicPeriod"/>
            </a:pPr>
            <a:r>
              <a:rPr lang="en-US" sz="1800" dirty="0">
                <a:hlinkClick r:id="rId5"/>
              </a:rPr>
              <a:t>http://datahacker.rs/convolution-rgb-image/</a:t>
            </a:r>
            <a:endParaRPr lang="en-US" sz="1800" dirty="0"/>
          </a:p>
          <a:p>
            <a:pPr marL="514350" indent="-514350">
              <a:buFont typeface="+mj-lt"/>
              <a:buAutoNum type="arabicPeriod"/>
            </a:pPr>
            <a:r>
              <a:rPr lang="en-US" sz="1800" dirty="0">
                <a:hlinkClick r:id="rId6"/>
              </a:rPr>
              <a:t>https://en.wikipedia.org/wiki/Convolutional_neural_network#Applications</a:t>
            </a:r>
            <a:r>
              <a:rPr lang="en-US" sz="1800" dirty="0"/>
              <a:t>  </a:t>
            </a:r>
          </a:p>
          <a:p>
            <a:pPr marL="514350" indent="-514350">
              <a:buFont typeface="+mj-lt"/>
              <a:buAutoNum type="arabicPeriod"/>
            </a:pPr>
            <a:r>
              <a:rPr lang="en-US" sz="1800" dirty="0"/>
              <a:t>J. </a:t>
            </a:r>
            <a:r>
              <a:rPr lang="en-US" sz="1800" dirty="0" err="1"/>
              <a:t>Gua</a:t>
            </a:r>
            <a:r>
              <a:rPr lang="en-US" sz="1800" dirty="0"/>
              <a:t>, Z. Wang, J. </a:t>
            </a:r>
            <a:r>
              <a:rPr lang="en-US" sz="1800" dirty="0" err="1"/>
              <a:t>Kuen</a:t>
            </a:r>
            <a:r>
              <a:rPr lang="en-US" sz="1800" dirty="0"/>
              <a:t>, L. Ma, A. </a:t>
            </a:r>
            <a:r>
              <a:rPr lang="en-US" sz="1800" dirty="0" err="1"/>
              <a:t>Shahroudy</a:t>
            </a:r>
            <a:r>
              <a:rPr lang="en-US" sz="1800" dirty="0"/>
              <a:t>, B. Shuai, T. Liu, X. Wang, G. Wang, J. Cai, T. Chen: Recent advances in convolutional neural networks, Pattern Recognition, May 2018</a:t>
            </a:r>
          </a:p>
          <a:p>
            <a:pPr marL="514350" indent="-514350">
              <a:buFont typeface="+mj-lt"/>
              <a:buAutoNum type="arabicPeriod"/>
            </a:pPr>
            <a:r>
              <a:rPr lang="en-US" sz="1800" dirty="0"/>
              <a:t>Y. </a:t>
            </a:r>
            <a:r>
              <a:rPr lang="en-US" sz="1800" dirty="0" err="1"/>
              <a:t>LeCun</a:t>
            </a:r>
            <a:r>
              <a:rPr lang="en-US" sz="1800" dirty="0"/>
              <a:t>, L. </a:t>
            </a:r>
            <a:r>
              <a:rPr lang="en-US" sz="1800" dirty="0" err="1"/>
              <a:t>Bottou</a:t>
            </a:r>
            <a:r>
              <a:rPr lang="en-US" sz="1800" dirty="0"/>
              <a:t>, Y. </a:t>
            </a:r>
            <a:r>
              <a:rPr lang="en-US" sz="1800" dirty="0" err="1"/>
              <a:t>Bengio</a:t>
            </a:r>
            <a:r>
              <a:rPr lang="en-US" sz="1800" dirty="0"/>
              <a:t> and P. Haffner: Gradient-Based Learning Applied to Document Recognition, Proceedings of the IEEE, 86(11):2278-2324, 1998</a:t>
            </a:r>
          </a:p>
          <a:p>
            <a:pPr marL="514350" indent="-514350">
              <a:buFont typeface="+mj-lt"/>
              <a:buAutoNum type="arabicPeriod"/>
            </a:pPr>
            <a:r>
              <a:rPr lang="en-US" sz="1800" dirty="0"/>
              <a:t>A. </a:t>
            </a:r>
            <a:r>
              <a:rPr lang="en-US" sz="1800" dirty="0" err="1"/>
              <a:t>Krizhevsky</a:t>
            </a:r>
            <a:r>
              <a:rPr lang="en-US" sz="1800" dirty="0"/>
              <a:t>, I. </a:t>
            </a:r>
            <a:r>
              <a:rPr lang="en-US" sz="1800" dirty="0" err="1"/>
              <a:t>Sutskever</a:t>
            </a:r>
            <a:r>
              <a:rPr lang="en-US" sz="1800" dirty="0"/>
              <a:t> and G. F Hinton: ImageNet Classification with Deep Convolutional Neural Networks, NIPS 2012</a:t>
            </a:r>
          </a:p>
          <a:p>
            <a:pPr marL="514350" indent="-514350">
              <a:buFont typeface="+mj-lt"/>
              <a:buAutoNum type="arabicPeriod"/>
            </a:pPr>
            <a:r>
              <a:rPr lang="en-US" sz="1800" dirty="0"/>
              <a:t>K. </a:t>
            </a:r>
            <a:r>
              <a:rPr lang="en-US" sz="1800" dirty="0" err="1"/>
              <a:t>Simonyan</a:t>
            </a:r>
            <a:r>
              <a:rPr lang="en-US" sz="1800" dirty="0"/>
              <a:t> and A. </a:t>
            </a:r>
            <a:r>
              <a:rPr lang="en-US" sz="1800" dirty="0" err="1"/>
              <a:t>Zisseman</a:t>
            </a:r>
            <a:r>
              <a:rPr lang="en-US" sz="1800" dirty="0"/>
              <a:t>: Very Deep Convolutional Networks for Large-Scale Image Recognition: </a:t>
            </a:r>
            <a:r>
              <a:rPr lang="en-US" sz="1800" dirty="0" err="1"/>
              <a:t>arXiv</a:t>
            </a:r>
            <a:r>
              <a:rPr lang="en-US" sz="1800" dirty="0"/>
              <a:t> preprint, 2014</a:t>
            </a:r>
          </a:p>
          <a:p>
            <a:pPr marL="514350" indent="-514350">
              <a:buFont typeface="+mj-lt"/>
              <a:buAutoNum type="arabicPeriod"/>
            </a:pPr>
            <a:r>
              <a:rPr lang="en-US" sz="1800" dirty="0">
                <a:hlinkClick r:id="rId7"/>
              </a:rPr>
              <a:t>https://towardsdatascience.com/illustrated-10-cnn-architectures-95d78ace614d</a:t>
            </a:r>
            <a:r>
              <a:rPr lang="en-US" sz="1800" dirty="0"/>
              <a:t> </a:t>
            </a:r>
          </a:p>
          <a:p>
            <a:pPr marL="514350" indent="-514350">
              <a:buFont typeface="+mj-lt"/>
              <a:buAutoNum type="arabicPeriod"/>
            </a:pPr>
            <a:r>
              <a:rPr lang="en-US" sz="1800" dirty="0">
                <a:hlinkClick r:id="rId8"/>
              </a:rPr>
              <a:t>https://medium.com/analytics-vidhya/cnns-architectures-lenet-alexnet-vgg-googlenet-resnet-and-more-666091488df5</a:t>
            </a:r>
            <a:r>
              <a:rPr lang="en-US" sz="1800" dirty="0"/>
              <a:t> </a:t>
            </a:r>
          </a:p>
          <a:p>
            <a:pPr marL="514350" indent="-514350">
              <a:buFont typeface="+mj-lt"/>
              <a:buAutoNum type="arabicPeriod"/>
            </a:pPr>
            <a:r>
              <a:rPr lang="en-US" sz="1800" dirty="0"/>
              <a:t>C. </a:t>
            </a:r>
            <a:r>
              <a:rPr lang="en-US" sz="1800" dirty="0" err="1"/>
              <a:t>Szegedy</a:t>
            </a:r>
            <a:r>
              <a:rPr lang="en-US" sz="1800" dirty="0"/>
              <a:t>, W. Liu, Y. Jia, P. </a:t>
            </a:r>
            <a:r>
              <a:rPr lang="en-US" sz="1800" dirty="0" err="1"/>
              <a:t>Sermanet</a:t>
            </a:r>
            <a:r>
              <a:rPr lang="en-US" sz="1800" dirty="0"/>
              <a:t>, S. Reed, D. </a:t>
            </a:r>
            <a:r>
              <a:rPr lang="en-US" sz="1800" dirty="0" err="1"/>
              <a:t>Anguelov</a:t>
            </a:r>
            <a:r>
              <a:rPr lang="en-US" sz="1800" dirty="0"/>
              <a:t>, D. Erhan, V. </a:t>
            </a:r>
            <a:r>
              <a:rPr lang="en-US" sz="1800" dirty="0" err="1"/>
              <a:t>Vanhoucke</a:t>
            </a:r>
            <a:r>
              <a:rPr lang="en-US" sz="1800" dirty="0"/>
              <a:t>, A. </a:t>
            </a:r>
            <a:r>
              <a:rPr lang="en-US" sz="1800" dirty="0" err="1"/>
              <a:t>Rabinovich</a:t>
            </a:r>
            <a:r>
              <a:rPr lang="en-US" sz="1800" dirty="0"/>
              <a:t>: Going Deep with Convolutions: CVPR 2015</a:t>
            </a:r>
          </a:p>
          <a:p>
            <a:pPr marL="514350" indent="-514350">
              <a:buFont typeface="+mj-lt"/>
              <a:buAutoNum type="arabicPeriod"/>
            </a:pPr>
            <a:r>
              <a:rPr lang="en-US" sz="1800" dirty="0"/>
              <a:t>C. </a:t>
            </a:r>
            <a:r>
              <a:rPr lang="en-US" sz="1800" dirty="0" err="1"/>
              <a:t>Szegedy</a:t>
            </a:r>
            <a:r>
              <a:rPr lang="en-US" sz="1800" dirty="0"/>
              <a:t>, V. </a:t>
            </a:r>
            <a:r>
              <a:rPr lang="en-US" sz="1800" dirty="0" err="1"/>
              <a:t>Vanhoucke</a:t>
            </a:r>
            <a:r>
              <a:rPr lang="en-US" sz="1800" dirty="0"/>
              <a:t>, S. </a:t>
            </a:r>
            <a:r>
              <a:rPr lang="en-US" sz="1800" dirty="0" err="1"/>
              <a:t>Ioffe</a:t>
            </a:r>
            <a:r>
              <a:rPr lang="en-US" sz="1800" dirty="0"/>
              <a:t>, J. </a:t>
            </a:r>
            <a:r>
              <a:rPr lang="en-US" sz="1800" dirty="0" err="1"/>
              <a:t>Shlens</a:t>
            </a:r>
            <a:r>
              <a:rPr lang="en-US" sz="1800" dirty="0"/>
              <a:t>, Z. </a:t>
            </a:r>
            <a:r>
              <a:rPr lang="en-US" sz="1800" dirty="0" err="1"/>
              <a:t>Wojna</a:t>
            </a:r>
            <a:r>
              <a:rPr lang="en-US" sz="1800" dirty="0"/>
              <a:t>: Rethinking the Inception Architecture for Computer Vision: CVPR 2016</a:t>
            </a:r>
          </a:p>
          <a:p>
            <a:pPr marL="514350" indent="-514350">
              <a:buFont typeface="+mj-lt"/>
              <a:buAutoNum type="arabicPeriod"/>
            </a:pPr>
            <a:r>
              <a:rPr lang="en-US" sz="1800" dirty="0"/>
              <a:t>K. He, X. Zhang, S. Ren, J. Sun: Deep Residual Learning for Image Recognition : CVPR 2016</a:t>
            </a:r>
          </a:p>
          <a:p>
            <a:pPr marL="514350" indent="-514350">
              <a:buFont typeface="+mj-lt"/>
              <a:buAutoNum type="arabicPeriod"/>
            </a:pPr>
            <a:r>
              <a:rPr lang="en-US" sz="1800" dirty="0"/>
              <a:t>F. Chollet: </a:t>
            </a:r>
            <a:r>
              <a:rPr lang="en-US" sz="1800" dirty="0" err="1"/>
              <a:t>Xeption</a:t>
            </a:r>
            <a:r>
              <a:rPr lang="en-US" sz="1800" dirty="0"/>
              <a:t>: Deep Learning with Separable Convolutions : CVPR 2017</a:t>
            </a:r>
          </a:p>
          <a:p>
            <a:pPr marL="514350" indent="-514350">
              <a:buFont typeface="+mj-lt"/>
              <a:buAutoNum type="arabicPeriod"/>
            </a:pPr>
            <a:r>
              <a:rPr lang="en-US" sz="1800" dirty="0"/>
              <a:t>O. </a:t>
            </a:r>
            <a:r>
              <a:rPr lang="en-US" sz="1800" dirty="0" err="1"/>
              <a:t>Ronneberger</a:t>
            </a:r>
            <a:r>
              <a:rPr lang="en-US" sz="1800" dirty="0"/>
              <a:t>, P. Fischer and T. </a:t>
            </a:r>
            <a:r>
              <a:rPr lang="en-US" sz="1800" dirty="0" err="1"/>
              <a:t>Brox</a:t>
            </a:r>
            <a:r>
              <a:rPr lang="en-US" sz="1800" dirty="0"/>
              <a:t>: U-Net: Convolutional Networks for Biomedical Image Segmentation: Medical Image Computing and Computer-Assisted Intervention (MICCAI), Springer, LNCS, Vol.9351: 234--241, 2015 </a:t>
            </a:r>
          </a:p>
          <a:p>
            <a:pPr marL="514350" indent="-514350">
              <a:buFont typeface="+mj-lt"/>
              <a:buAutoNum type="arabicPeriod"/>
            </a:pPr>
            <a:r>
              <a:rPr lang="en-US" sz="1800" dirty="0"/>
              <a:t>C. </a:t>
            </a:r>
            <a:r>
              <a:rPr lang="en-US" sz="1800" dirty="0" err="1"/>
              <a:t>Szegedy</a:t>
            </a:r>
            <a:r>
              <a:rPr lang="en-US" sz="1800" dirty="0"/>
              <a:t>, S. </a:t>
            </a:r>
            <a:r>
              <a:rPr lang="en-US" sz="1800" dirty="0" err="1"/>
              <a:t>Ioffe</a:t>
            </a:r>
            <a:r>
              <a:rPr lang="en-US" sz="1800" dirty="0"/>
              <a:t>, V. </a:t>
            </a:r>
            <a:r>
              <a:rPr lang="en-US" sz="1800" dirty="0" err="1"/>
              <a:t>Vanhoucke</a:t>
            </a:r>
            <a:r>
              <a:rPr lang="en-US" sz="1800" dirty="0"/>
              <a:t> and A. Alemi: Inception-v4, inception-</a:t>
            </a:r>
            <a:r>
              <a:rPr lang="en-US" sz="1800" dirty="0" err="1"/>
              <a:t>ResNet</a:t>
            </a:r>
            <a:r>
              <a:rPr lang="en-US" sz="1800" dirty="0"/>
              <a:t> and the impact of residual connections on learning, AAAI 2017</a:t>
            </a:r>
          </a:p>
          <a:p>
            <a:pPr marL="514350" indent="-514350">
              <a:buFont typeface="+mj-lt"/>
              <a:buAutoNum type="arabicPeriod"/>
            </a:pPr>
            <a:r>
              <a:rPr lang="en-US" sz="1800" dirty="0">
                <a:hlinkClick r:id="rId9"/>
              </a:rPr>
              <a:t>https://journalofbigdata.springeropen.com/articles/10.1186/s40537-021-00444-8</a:t>
            </a:r>
            <a:r>
              <a:rPr lang="en-US" sz="1800" dirty="0"/>
              <a:t> </a:t>
            </a:r>
          </a:p>
          <a:p>
            <a:pPr marL="514350" indent="-514350">
              <a:buFont typeface="+mj-lt"/>
              <a:buAutoNum type="arabicPeriod"/>
            </a:pPr>
            <a:r>
              <a:rPr lang="it-IT" sz="1800" dirty="0"/>
              <a:t>S Bianco, R. Cadene, L Celona and P Napoletano: </a:t>
            </a:r>
            <a:r>
              <a:rPr lang="en-US" sz="1800" dirty="0"/>
              <a:t>Benchmark Analysis of Representative Deep Neural Network Architectures, IEEE Access 6(1) 2018</a:t>
            </a:r>
          </a:p>
          <a:p>
            <a:pPr marL="514350" indent="-514350">
              <a:buFont typeface="+mj-lt"/>
              <a:buAutoNum type="arabicPeriod"/>
            </a:pPr>
            <a:r>
              <a:rPr lang="en-US" sz="1800" dirty="0"/>
              <a:t>https://towardsdatascience.com/we-need-to-rethink-convolutional-neural-networks-ccad1ba5dc1c</a:t>
            </a:r>
          </a:p>
          <a:p>
            <a:pPr marL="0" indent="0">
              <a:buNone/>
            </a:pPr>
            <a:endParaRPr lang="en-US" sz="1800" dirty="0"/>
          </a:p>
        </p:txBody>
      </p:sp>
    </p:spTree>
    <p:extLst>
      <p:ext uri="{BB962C8B-B14F-4D97-AF65-F5344CB8AC3E}">
        <p14:creationId xmlns:p14="http://schemas.microsoft.com/office/powerpoint/2010/main" val="213457802"/>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12368D-489F-49D7-B5FB-FBA039680B80}"/>
              </a:ext>
            </a:extLst>
          </p:cNvPr>
          <p:cNvSpPr>
            <a:spLocks noGrp="1"/>
          </p:cNvSpPr>
          <p:nvPr>
            <p:ph type="title"/>
          </p:nvPr>
        </p:nvSpPr>
        <p:spPr/>
        <p:txBody>
          <a:bodyPr/>
          <a:lstStyle/>
          <a:p>
            <a:r>
              <a:rPr lang="en-US" altLang="zh-CN" dirty="0"/>
              <a:t>ImageNet</a:t>
            </a:r>
            <a:endParaRPr lang="zh-CN" altLang="en-US" dirty="0"/>
          </a:p>
        </p:txBody>
      </p:sp>
      <p:sp>
        <p:nvSpPr>
          <p:cNvPr id="3" name="文本占位符 2">
            <a:extLst>
              <a:ext uri="{FF2B5EF4-FFF2-40B4-BE49-F238E27FC236}">
                <a16:creationId xmlns:a16="http://schemas.microsoft.com/office/drawing/2014/main" id="{B70E9F61-EE52-4917-A9FC-0AC7AD7DFD78}"/>
              </a:ext>
            </a:extLst>
          </p:cNvPr>
          <p:cNvSpPr>
            <a:spLocks noGrp="1"/>
          </p:cNvSpPr>
          <p:nvPr>
            <p:ph type="body" idx="1"/>
          </p:nvPr>
        </p:nvSpPr>
        <p:spPr/>
        <p:txBody>
          <a:bodyPr>
            <a:normAutofit fontScale="92500" lnSpcReduction="20000"/>
          </a:bodyPr>
          <a:lstStyle/>
          <a:p>
            <a:r>
              <a:rPr lang="en-US" altLang="zh-CN" dirty="0"/>
              <a:t>The </a:t>
            </a:r>
            <a:r>
              <a:rPr lang="en-US" altLang="zh-CN" b="1" dirty="0"/>
              <a:t>ImageNet</a:t>
            </a:r>
            <a:r>
              <a:rPr lang="en-US" altLang="zh-CN" dirty="0"/>
              <a:t> project is a large visual </a:t>
            </a:r>
            <a:r>
              <a:rPr lang="en-US" altLang="zh-CN" dirty="0">
                <a:hlinkClick r:id="rId2" tooltip="Database"/>
              </a:rPr>
              <a:t>database</a:t>
            </a:r>
            <a:r>
              <a:rPr lang="en-US" altLang="zh-CN" dirty="0"/>
              <a:t> designed for use in </a:t>
            </a:r>
            <a:r>
              <a:rPr lang="en-US" altLang="zh-CN" dirty="0">
                <a:hlinkClick r:id="rId3" tooltip="Outline of object recognition"/>
              </a:rPr>
              <a:t>visual object recognition software</a:t>
            </a:r>
            <a:r>
              <a:rPr lang="en-US" altLang="zh-CN" dirty="0"/>
              <a:t> research. As of 2016, over ten million URLs of images have been hand-annotated by ImageNet to indicate what objects are pictured; in at least one million of the images, bounding boxes are also provided.</a:t>
            </a:r>
            <a:r>
              <a:rPr lang="en-US" altLang="zh-CN" baseline="30000" dirty="0">
                <a:hlinkClick r:id="rId4"/>
              </a:rPr>
              <a:t>[1]</a:t>
            </a:r>
            <a:r>
              <a:rPr lang="en-US" altLang="zh-CN" dirty="0"/>
              <a:t> The database of annotations of third-party image URL's is freely available directly from ImageNet; however, the actual images are not owned by ImageNet.</a:t>
            </a:r>
            <a:r>
              <a:rPr lang="en-US" altLang="zh-CN" baseline="30000" dirty="0">
                <a:hlinkClick r:id="rId5"/>
              </a:rPr>
              <a:t>[2]</a:t>
            </a:r>
            <a:r>
              <a:rPr lang="en-US" altLang="zh-CN" dirty="0"/>
              <a:t> Since 2010, the ImageNet project runs an annual software contest, the ImageNet Large Scale Visual Recognition Challenge (</a:t>
            </a:r>
            <a:r>
              <a:rPr lang="en-US" altLang="zh-CN" dirty="0">
                <a:hlinkClick r:id="rId6"/>
              </a:rPr>
              <a:t>ILSVRC</a:t>
            </a:r>
            <a:r>
              <a:rPr lang="en-US" altLang="zh-CN" dirty="0"/>
              <a:t>), where software programs compete to correctly classify and detect objects and scenes.</a:t>
            </a:r>
            <a:endParaRPr lang="zh-CN" altLang="en-US" dirty="0"/>
          </a:p>
        </p:txBody>
      </p:sp>
    </p:spTree>
    <p:extLst>
      <p:ext uri="{BB962C8B-B14F-4D97-AF65-F5344CB8AC3E}">
        <p14:creationId xmlns:p14="http://schemas.microsoft.com/office/powerpoint/2010/main" val="800755233"/>
      </p:ext>
    </p:extLst>
  </p:cSld>
  <p:clrMapOvr>
    <a:masterClrMapping/>
  </p:clrMapOvr>
  <p:transition spd="med"/>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491FDE-A9DF-49F0-86CE-C85347FAB81D}"/>
              </a:ext>
            </a:extLst>
          </p:cNvPr>
          <p:cNvSpPr>
            <a:spLocks noGrp="1"/>
          </p:cNvSpPr>
          <p:nvPr>
            <p:ph type="title"/>
          </p:nvPr>
        </p:nvSpPr>
        <p:spPr/>
        <p:txBody>
          <a:bodyPr>
            <a:normAutofit fontScale="90000"/>
          </a:bodyPr>
          <a:lstStyle/>
          <a:p>
            <a:r>
              <a:rPr lang="en-US" altLang="zh-CN" dirty="0"/>
              <a:t>Case studies</a:t>
            </a:r>
            <a:br>
              <a:rPr lang="en-US" altLang="zh-CN" dirty="0"/>
            </a:br>
            <a:endParaRPr lang="zh-CN" altLang="en-US" dirty="0"/>
          </a:p>
        </p:txBody>
      </p:sp>
      <p:sp>
        <p:nvSpPr>
          <p:cNvPr id="3" name="文本占位符 2">
            <a:extLst>
              <a:ext uri="{FF2B5EF4-FFF2-40B4-BE49-F238E27FC236}">
                <a16:creationId xmlns:a16="http://schemas.microsoft.com/office/drawing/2014/main" id="{BA9B1735-FBBA-4CD4-B722-AC361EE03E12}"/>
              </a:ext>
            </a:extLst>
          </p:cNvPr>
          <p:cNvSpPr>
            <a:spLocks noGrp="1"/>
          </p:cNvSpPr>
          <p:nvPr>
            <p:ph type="body" idx="1"/>
          </p:nvPr>
        </p:nvSpPr>
        <p:spPr/>
        <p:txBody>
          <a:bodyPr>
            <a:normAutofit fontScale="85000" lnSpcReduction="20000"/>
          </a:bodyPr>
          <a:lstStyle/>
          <a:p>
            <a:r>
              <a:rPr lang="en-US" altLang="zh-CN" b="1" dirty="0" err="1"/>
              <a:t>LeNet</a:t>
            </a:r>
            <a:r>
              <a:rPr lang="en-US" altLang="zh-CN" dirty="0"/>
              <a:t>. The first successful applications of Convolutional Networks were developed by Yann </a:t>
            </a:r>
            <a:r>
              <a:rPr lang="en-US" altLang="zh-CN" dirty="0" err="1"/>
              <a:t>LeCun</a:t>
            </a:r>
            <a:r>
              <a:rPr lang="en-US" altLang="zh-CN" dirty="0"/>
              <a:t> in 1990’s. Of these, the best known is the </a:t>
            </a:r>
            <a:r>
              <a:rPr lang="en-US" altLang="zh-CN" dirty="0" err="1">
                <a:hlinkClick r:id="rId2"/>
              </a:rPr>
              <a:t>LeNet</a:t>
            </a:r>
            <a:r>
              <a:rPr lang="en-US" altLang="zh-CN" dirty="0"/>
              <a:t> architecture that was used to read zip codes, digits, etc.</a:t>
            </a:r>
          </a:p>
          <a:p>
            <a:r>
              <a:rPr lang="en-US" altLang="zh-CN" b="1" dirty="0" err="1"/>
              <a:t>AlexNet</a:t>
            </a:r>
            <a:r>
              <a:rPr lang="en-US" altLang="zh-CN" dirty="0"/>
              <a:t>. The first work that popularized Convolutional Networks in Computer Vision was the </a:t>
            </a:r>
            <a:r>
              <a:rPr lang="en-US" altLang="zh-CN" dirty="0" err="1">
                <a:hlinkClick r:id="rId3"/>
              </a:rPr>
              <a:t>AlexNet</a:t>
            </a:r>
            <a:r>
              <a:rPr lang="en-US" altLang="zh-CN" dirty="0"/>
              <a:t>, developed by Alex </a:t>
            </a:r>
            <a:r>
              <a:rPr lang="en-US" altLang="zh-CN" dirty="0" err="1"/>
              <a:t>Krizhevsky</a:t>
            </a:r>
            <a:r>
              <a:rPr lang="en-US" altLang="zh-CN" dirty="0"/>
              <a:t>, Ilya </a:t>
            </a:r>
            <a:r>
              <a:rPr lang="en-US" altLang="zh-CN" dirty="0" err="1"/>
              <a:t>Sutskever</a:t>
            </a:r>
            <a:r>
              <a:rPr lang="en-US" altLang="zh-CN" dirty="0"/>
              <a:t> and Geoff Hinton. The </a:t>
            </a:r>
            <a:r>
              <a:rPr lang="en-US" altLang="zh-CN" dirty="0" err="1"/>
              <a:t>AlexNet</a:t>
            </a:r>
            <a:r>
              <a:rPr lang="en-US" altLang="zh-CN" dirty="0"/>
              <a:t> was submitted to the </a:t>
            </a:r>
            <a:r>
              <a:rPr lang="en-US" altLang="zh-CN" dirty="0">
                <a:hlinkClick r:id="rId4"/>
              </a:rPr>
              <a:t>ImageNet ILSVRC challenge</a:t>
            </a:r>
            <a:r>
              <a:rPr lang="en-US" altLang="zh-CN" dirty="0"/>
              <a:t> in 2012 and significantly outperformed the second runner-up (top 5 error of 16% compared to runner-up with 26% error). The Network had a very similar architecture to </a:t>
            </a:r>
            <a:r>
              <a:rPr lang="en-US" altLang="zh-CN" dirty="0" err="1"/>
              <a:t>LeNet</a:t>
            </a:r>
            <a:r>
              <a:rPr lang="en-US" altLang="zh-CN" dirty="0"/>
              <a:t>, but was deeper, bigger, and featured Convolutional Layers stacked on top of each other (previously it was common to only have a single CONV layer always immediately followed by a POOL layer).</a:t>
            </a:r>
          </a:p>
          <a:p>
            <a:endParaRPr lang="zh-CN" altLang="en-US" dirty="0"/>
          </a:p>
        </p:txBody>
      </p:sp>
    </p:spTree>
    <p:extLst>
      <p:ext uri="{BB962C8B-B14F-4D97-AF65-F5344CB8AC3E}">
        <p14:creationId xmlns:p14="http://schemas.microsoft.com/office/powerpoint/2010/main" val="165795455"/>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Example Application</a:t>
            </a:r>
            <a:endParaRPr lang="zh-TW" altLang="en-US" dirty="0"/>
          </a:p>
        </p:txBody>
      </p:sp>
      <p:sp>
        <p:nvSpPr>
          <p:cNvPr id="3" name="內容版面配置區 2"/>
          <p:cNvSpPr>
            <a:spLocks noGrp="1"/>
          </p:cNvSpPr>
          <p:nvPr>
            <p:ph idx="1"/>
          </p:nvPr>
        </p:nvSpPr>
        <p:spPr>
          <a:xfrm>
            <a:off x="2152650" y="1788413"/>
            <a:ext cx="7886700" cy="4351338"/>
          </a:xfrm>
        </p:spPr>
        <p:txBody>
          <a:bodyPr/>
          <a:lstStyle/>
          <a:p>
            <a:r>
              <a:rPr lang="en-US" altLang="zh-TW" dirty="0"/>
              <a:t>Handwriting Digit Recognition</a:t>
            </a:r>
            <a:endParaRPr lang="zh-TW" altLang="en-US" dirty="0"/>
          </a:p>
        </p:txBody>
      </p:sp>
      <p:pic>
        <p:nvPicPr>
          <p:cNvPr id="5" name="圖片 4"/>
          <p:cNvPicPr>
            <a:picLocks noChangeAspect="1"/>
          </p:cNvPicPr>
          <p:nvPr/>
        </p:nvPicPr>
        <p:blipFill>
          <a:blip r:embed="rId3"/>
          <a:stretch>
            <a:fillRect/>
          </a:stretch>
        </p:blipFill>
        <p:spPr>
          <a:xfrm>
            <a:off x="2925933" y="3170127"/>
            <a:ext cx="1602442" cy="1592235"/>
          </a:xfrm>
          <a:prstGeom prst="rect">
            <a:avLst/>
          </a:prstGeom>
        </p:spPr>
      </p:pic>
      <p:sp>
        <p:nvSpPr>
          <p:cNvPr id="7" name="矩形 6"/>
          <p:cNvSpPr/>
          <p:nvPr/>
        </p:nvSpPr>
        <p:spPr>
          <a:xfrm>
            <a:off x="5349018" y="3184640"/>
            <a:ext cx="2034073" cy="151675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800" dirty="0"/>
              <a:t>Machine</a:t>
            </a:r>
            <a:endParaRPr lang="zh-TW" altLang="en-US" sz="2800" dirty="0"/>
          </a:p>
        </p:txBody>
      </p:sp>
      <p:sp>
        <p:nvSpPr>
          <p:cNvPr id="8" name="向右箭號 7"/>
          <p:cNvSpPr/>
          <p:nvPr/>
        </p:nvSpPr>
        <p:spPr>
          <a:xfrm>
            <a:off x="4619815" y="3530445"/>
            <a:ext cx="714688" cy="8475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向右箭號 8"/>
          <p:cNvSpPr/>
          <p:nvPr/>
        </p:nvSpPr>
        <p:spPr>
          <a:xfrm>
            <a:off x="7475758" y="3540311"/>
            <a:ext cx="714688" cy="8475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p:cNvSpPr txBox="1"/>
          <p:nvPr/>
        </p:nvSpPr>
        <p:spPr>
          <a:xfrm>
            <a:off x="8190447" y="3671696"/>
            <a:ext cx="721324" cy="584775"/>
          </a:xfrm>
          <a:prstGeom prst="rect">
            <a:avLst/>
          </a:prstGeom>
          <a:noFill/>
        </p:spPr>
        <p:txBody>
          <a:bodyPr wrap="square" rtlCol="0">
            <a:spAutoFit/>
          </a:bodyPr>
          <a:lstStyle/>
          <a:p>
            <a:r>
              <a:rPr lang="en-US" altLang="zh-TW" sz="3200" dirty="0"/>
              <a:t>“2”</a:t>
            </a:r>
            <a:endParaRPr lang="zh-TW" altLang="en-US" sz="3200" dirty="0"/>
          </a:p>
        </p:txBody>
      </p:sp>
      <p:grpSp>
        <p:nvGrpSpPr>
          <p:cNvPr id="6" name="群組 5"/>
          <p:cNvGrpSpPr/>
          <p:nvPr/>
        </p:nvGrpSpPr>
        <p:grpSpPr>
          <a:xfrm>
            <a:off x="3986115" y="2538616"/>
            <a:ext cx="600084" cy="2625052"/>
            <a:chOff x="2462115" y="2538616"/>
            <a:chExt cx="600084" cy="2625052"/>
          </a:xfrm>
        </p:grpSpPr>
        <p:sp>
          <p:nvSpPr>
            <p:cNvPr id="12" name="矩形 11"/>
            <p:cNvSpPr/>
            <p:nvPr/>
          </p:nvSpPr>
          <p:spPr>
            <a:xfrm>
              <a:off x="2462115" y="2538616"/>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13" name="矩形 12"/>
            <p:cNvSpPr/>
            <p:nvPr/>
          </p:nvSpPr>
          <p:spPr>
            <a:xfrm>
              <a:off x="2530503" y="3256309"/>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14" name="矩形 13"/>
            <p:cNvSpPr/>
            <p:nvPr/>
          </p:nvSpPr>
          <p:spPr>
            <a:xfrm>
              <a:off x="2536321" y="2685980"/>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15" name="Object 12"/>
            <p:cNvGraphicFramePr>
              <a:graphicFrameLocks noChangeAspect="1"/>
            </p:cNvGraphicFramePr>
            <p:nvPr/>
          </p:nvGraphicFramePr>
          <p:xfrm>
            <a:off x="2549020" y="2590730"/>
            <a:ext cx="325438" cy="461962"/>
          </p:xfrm>
          <a:graphic>
            <a:graphicData uri="http://schemas.openxmlformats.org/presentationml/2006/ole">
              <mc:AlternateContent xmlns:mc="http://schemas.openxmlformats.org/markup-compatibility/2006">
                <mc:Choice xmlns:v="urn:schemas-microsoft-com:vml" Requires="v">
                  <p:oleObj name="方程式" r:id="rId4" imgW="152280" imgH="215640" progId="Equation.3">
                    <p:embed/>
                  </p:oleObj>
                </mc:Choice>
                <mc:Fallback>
                  <p:oleObj name="方程式" r:id="rId4" imgW="152280" imgH="215640" progId="Equation.3">
                    <p:embed/>
                    <p:pic>
                      <p:nvPicPr>
                        <p:cNvPr id="15" name="Object 12"/>
                        <p:cNvPicPr>
                          <a:picLocks noChangeAspect="1" noChangeArrowheads="1"/>
                        </p:cNvPicPr>
                        <p:nvPr/>
                      </p:nvPicPr>
                      <p:blipFill>
                        <a:blip r:embed="rId5"/>
                        <a:srcRect/>
                        <a:stretch>
                          <a:fillRect/>
                        </a:stretch>
                      </p:blipFill>
                      <p:spPr bwMode="auto">
                        <a:xfrm>
                          <a:off x="2549020" y="2590730"/>
                          <a:ext cx="325438" cy="46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12"/>
            <p:cNvGraphicFramePr>
              <a:graphicFrameLocks noChangeAspect="1"/>
            </p:cNvGraphicFramePr>
            <p:nvPr/>
          </p:nvGraphicFramePr>
          <p:xfrm>
            <a:off x="2554316" y="3173459"/>
            <a:ext cx="352425" cy="461963"/>
          </p:xfrm>
          <a:graphic>
            <a:graphicData uri="http://schemas.openxmlformats.org/presentationml/2006/ole">
              <mc:AlternateContent xmlns:mc="http://schemas.openxmlformats.org/markup-compatibility/2006">
                <mc:Choice xmlns:v="urn:schemas-microsoft-com:vml" Requires="v">
                  <p:oleObj name="方程式" r:id="rId6" imgW="164880" imgH="215640" progId="Equation.3">
                    <p:embed/>
                  </p:oleObj>
                </mc:Choice>
                <mc:Fallback>
                  <p:oleObj name="方程式" r:id="rId6" imgW="164880" imgH="215640" progId="Equation.3">
                    <p:embed/>
                    <p:pic>
                      <p:nvPicPr>
                        <p:cNvPr id="16" name="Object 12"/>
                        <p:cNvPicPr>
                          <a:picLocks noChangeAspect="1" noChangeArrowheads="1"/>
                        </p:cNvPicPr>
                        <p:nvPr/>
                      </p:nvPicPr>
                      <p:blipFill>
                        <a:blip r:embed="rId7"/>
                        <a:srcRect/>
                        <a:stretch>
                          <a:fillRect/>
                        </a:stretch>
                      </p:blipFill>
                      <p:spPr bwMode="auto">
                        <a:xfrm>
                          <a:off x="2554316" y="3173459"/>
                          <a:ext cx="352425"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矩形 16"/>
            <p:cNvSpPr/>
            <p:nvPr/>
          </p:nvSpPr>
          <p:spPr>
            <a:xfrm>
              <a:off x="2540028" y="4654066"/>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18" name="Object 12"/>
            <p:cNvGraphicFramePr>
              <a:graphicFrameLocks noChangeAspect="1"/>
            </p:cNvGraphicFramePr>
            <p:nvPr/>
          </p:nvGraphicFramePr>
          <p:xfrm>
            <a:off x="2468105" y="4557299"/>
            <a:ext cx="544512" cy="488950"/>
          </p:xfrm>
          <a:graphic>
            <a:graphicData uri="http://schemas.openxmlformats.org/presentationml/2006/ole">
              <mc:AlternateContent xmlns:mc="http://schemas.openxmlformats.org/markup-compatibility/2006">
                <mc:Choice xmlns:v="urn:schemas-microsoft-com:vml" Requires="v">
                  <p:oleObj name="方程式" r:id="rId8" imgW="253800" imgH="228600" progId="Equation.3">
                    <p:embed/>
                  </p:oleObj>
                </mc:Choice>
                <mc:Fallback>
                  <p:oleObj name="方程式" r:id="rId8" imgW="253800" imgH="228600" progId="Equation.3">
                    <p:embed/>
                    <p:pic>
                      <p:nvPicPr>
                        <p:cNvPr id="18" name="Object 12"/>
                        <p:cNvPicPr>
                          <a:picLocks noChangeAspect="1" noChangeArrowheads="1"/>
                        </p:cNvPicPr>
                        <p:nvPr/>
                      </p:nvPicPr>
                      <p:blipFill>
                        <a:blip r:embed="rId9"/>
                        <a:srcRect/>
                        <a:stretch>
                          <a:fillRect/>
                        </a:stretch>
                      </p:blipFill>
                      <p:spPr bwMode="auto">
                        <a:xfrm>
                          <a:off x="2468105" y="4557299"/>
                          <a:ext cx="544512"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文字方塊 18"/>
            <p:cNvSpPr txBox="1"/>
            <p:nvPr/>
          </p:nvSpPr>
          <p:spPr>
            <a:xfrm rot="5400000">
              <a:off x="2415960" y="3939008"/>
              <a:ext cx="769257" cy="523220"/>
            </a:xfrm>
            <a:prstGeom prst="rect">
              <a:avLst/>
            </a:prstGeom>
            <a:noFill/>
          </p:spPr>
          <p:txBody>
            <a:bodyPr wrap="square" rtlCol="0">
              <a:spAutoFit/>
            </a:bodyPr>
            <a:lstStyle/>
            <a:p>
              <a:pPr algn="ctr"/>
              <a:r>
                <a:rPr lang="en-US" altLang="zh-TW" sz="2800" dirty="0"/>
                <a:t>……</a:t>
              </a:r>
              <a:endParaRPr lang="zh-TW" altLang="en-US" sz="2800" dirty="0"/>
            </a:p>
          </p:txBody>
        </p:sp>
      </p:grpSp>
      <p:grpSp>
        <p:nvGrpSpPr>
          <p:cNvPr id="20" name="群組 19"/>
          <p:cNvGrpSpPr/>
          <p:nvPr/>
        </p:nvGrpSpPr>
        <p:grpSpPr>
          <a:xfrm>
            <a:off x="8269418" y="2501359"/>
            <a:ext cx="642352" cy="2642877"/>
            <a:chOff x="7142066" y="1987121"/>
            <a:chExt cx="642352" cy="2642877"/>
          </a:xfrm>
        </p:grpSpPr>
        <p:sp>
          <p:nvSpPr>
            <p:cNvPr id="21" name="矩形 20"/>
            <p:cNvSpPr/>
            <p:nvPr/>
          </p:nvSpPr>
          <p:spPr>
            <a:xfrm>
              <a:off x="7142066" y="2004946"/>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22" name="文字方塊 21"/>
            <p:cNvSpPr txBox="1"/>
            <p:nvPr/>
          </p:nvSpPr>
          <p:spPr>
            <a:xfrm rot="5400000">
              <a:off x="7084256" y="3505942"/>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23" name="文字方塊 22"/>
            <p:cNvSpPr txBox="1"/>
            <p:nvPr/>
          </p:nvSpPr>
          <p:spPr>
            <a:xfrm>
              <a:off x="7153349" y="1987121"/>
              <a:ext cx="631069" cy="523220"/>
            </a:xfrm>
            <a:prstGeom prst="rect">
              <a:avLst/>
            </a:prstGeom>
            <a:noFill/>
          </p:spPr>
          <p:txBody>
            <a:bodyPr wrap="square" rtlCol="0">
              <a:spAutoFit/>
            </a:bodyPr>
            <a:lstStyle/>
            <a:p>
              <a:r>
                <a:rPr lang="en-US" altLang="zh-TW" sz="2800" dirty="0"/>
                <a:t>y</a:t>
              </a:r>
              <a:r>
                <a:rPr lang="en-US" altLang="zh-TW" sz="2800" baseline="-25000" dirty="0"/>
                <a:t>1</a:t>
              </a:r>
              <a:endParaRPr lang="zh-TW" altLang="en-US" sz="2800" baseline="-25000" dirty="0"/>
            </a:p>
          </p:txBody>
        </p:sp>
        <p:sp>
          <p:nvSpPr>
            <p:cNvPr id="24" name="文字方塊 23"/>
            <p:cNvSpPr txBox="1"/>
            <p:nvPr/>
          </p:nvSpPr>
          <p:spPr>
            <a:xfrm>
              <a:off x="7142066" y="2785341"/>
              <a:ext cx="631069" cy="523220"/>
            </a:xfrm>
            <a:prstGeom prst="rect">
              <a:avLst/>
            </a:prstGeom>
            <a:noFill/>
          </p:spPr>
          <p:txBody>
            <a:bodyPr wrap="square" rtlCol="0">
              <a:spAutoFit/>
            </a:bodyPr>
            <a:lstStyle/>
            <a:p>
              <a:r>
                <a:rPr lang="en-US" altLang="zh-TW" sz="2800" dirty="0"/>
                <a:t>y</a:t>
              </a:r>
              <a:r>
                <a:rPr lang="en-US" altLang="zh-TW" sz="2800" baseline="-25000" dirty="0"/>
                <a:t>2</a:t>
              </a:r>
              <a:endParaRPr lang="zh-TW" altLang="en-US" sz="2800" baseline="-25000" dirty="0"/>
            </a:p>
          </p:txBody>
        </p:sp>
        <p:sp>
          <p:nvSpPr>
            <p:cNvPr id="25" name="文字方塊 24"/>
            <p:cNvSpPr txBox="1"/>
            <p:nvPr/>
          </p:nvSpPr>
          <p:spPr>
            <a:xfrm>
              <a:off x="7142066" y="4051573"/>
              <a:ext cx="631069" cy="523220"/>
            </a:xfrm>
            <a:prstGeom prst="rect">
              <a:avLst/>
            </a:prstGeom>
            <a:noFill/>
          </p:spPr>
          <p:txBody>
            <a:bodyPr wrap="square" rtlCol="0">
              <a:spAutoFit/>
            </a:bodyPr>
            <a:lstStyle/>
            <a:p>
              <a:r>
                <a:rPr lang="en-US" altLang="zh-TW" sz="2800" dirty="0"/>
                <a:t>y</a:t>
              </a:r>
              <a:r>
                <a:rPr lang="en-US" altLang="zh-TW" sz="2800" baseline="-25000" dirty="0"/>
                <a:t>10</a:t>
              </a:r>
              <a:endParaRPr lang="zh-TW" altLang="en-US" sz="2800" baseline="-25000" dirty="0"/>
            </a:p>
          </p:txBody>
        </p:sp>
      </p:grpSp>
      <mc:AlternateContent xmlns:mc="http://schemas.openxmlformats.org/markup-compatibility/2006" xmlns:a14="http://schemas.microsoft.com/office/drawing/2010/main">
        <mc:Choice Requires="a14">
          <p:sp>
            <p:nvSpPr>
              <p:cNvPr id="29" name="文字方塊 28"/>
              <p:cNvSpPr txBox="1"/>
              <p:nvPr/>
            </p:nvSpPr>
            <p:spPr>
              <a:xfrm>
                <a:off x="5273382" y="4801774"/>
                <a:ext cx="2207720" cy="4357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i="1">
                          <a:latin typeface="Cambria Math" panose="02040503050406030204" pitchFamily="18" charset="0"/>
                        </a:rPr>
                        <m:t>𝑓</m:t>
                      </m:r>
                      <m:r>
                        <a:rPr lang="en-US" altLang="zh-TW" sz="2800" i="1">
                          <a:latin typeface="Cambria Math" panose="02040503050406030204" pitchFamily="18" charset="0"/>
                        </a:rPr>
                        <m:t>:</m:t>
                      </m:r>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𝑅</m:t>
                          </m:r>
                        </m:e>
                        <m:sup>
                          <m:r>
                            <a:rPr lang="en-US" altLang="zh-TW" sz="2800" i="1">
                              <a:latin typeface="Cambria Math" panose="02040503050406030204" pitchFamily="18" charset="0"/>
                            </a:rPr>
                            <m:t>256</m:t>
                          </m:r>
                        </m:sup>
                      </m:sSup>
                      <m:r>
                        <a:rPr lang="en-US" altLang="zh-TW" sz="2800" i="1">
                          <a:latin typeface="Cambria Math" panose="02040503050406030204" pitchFamily="18" charset="0"/>
                          <a:ea typeface="Cambria Math" panose="02040503050406030204" pitchFamily="18" charset="0"/>
                        </a:rPr>
                        <m:t>→</m:t>
                      </m:r>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𝑅</m:t>
                          </m:r>
                        </m:e>
                        <m:sup>
                          <m:r>
                            <a:rPr lang="en-US" altLang="zh-TW" sz="2800" i="1">
                              <a:latin typeface="Cambria Math" panose="02040503050406030204" pitchFamily="18" charset="0"/>
                            </a:rPr>
                            <m:t>10</m:t>
                          </m:r>
                        </m:sup>
                      </m:sSup>
                    </m:oMath>
                  </m:oMathPara>
                </a14:m>
                <a:endParaRPr lang="zh-TW" altLang="en-US" sz="2800" dirty="0"/>
              </a:p>
            </p:txBody>
          </p:sp>
        </mc:Choice>
        <mc:Fallback xmlns="">
          <p:sp>
            <p:nvSpPr>
              <p:cNvPr id="29" name="文字方塊 28"/>
              <p:cNvSpPr txBox="1">
                <a:spLocks noRot="1" noChangeAspect="1" noMove="1" noResize="1" noEditPoints="1" noAdjustHandles="1" noChangeArrowheads="1" noChangeShapeType="1" noTextEdit="1"/>
              </p:cNvSpPr>
              <p:nvPr/>
            </p:nvSpPr>
            <p:spPr>
              <a:xfrm>
                <a:off x="5273382" y="4801774"/>
                <a:ext cx="2207720" cy="43576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文字方塊 3"/>
              <p:cNvSpPr txBox="1"/>
              <p:nvPr/>
            </p:nvSpPr>
            <p:spPr>
              <a:xfrm>
                <a:off x="3521253" y="5438669"/>
                <a:ext cx="5689600" cy="95410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altLang="zh-TW" sz="2800" dirty="0"/>
                  <a:t>In deep learning, the function </a:t>
                </a:r>
                <a14:m>
                  <m:oMath xmlns:m="http://schemas.openxmlformats.org/officeDocument/2006/math">
                    <m:r>
                      <a:rPr lang="en-US" altLang="zh-TW" sz="2800" i="1">
                        <a:latin typeface="Cambria Math" panose="02040503050406030204" pitchFamily="18" charset="0"/>
                      </a:rPr>
                      <m:t>𝑓</m:t>
                    </m:r>
                  </m:oMath>
                </a14:m>
                <a:r>
                  <a:rPr lang="zh-TW" altLang="en-US" sz="2800" dirty="0"/>
                  <a:t> </a:t>
                </a:r>
                <a:r>
                  <a:rPr lang="en-US" altLang="zh-TW" sz="2800" dirty="0"/>
                  <a:t>is represented by neural network</a:t>
                </a:r>
                <a:endParaRPr lang="zh-TW" altLang="en-US" sz="2800"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3521253" y="5438669"/>
                <a:ext cx="5689600" cy="954107"/>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60875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9" grpId="0"/>
      <p:bldP spid="4" grpId="0" animBg="1"/>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9D52C8-1249-48D3-BB76-ACAF8AB7DBCD}"/>
              </a:ext>
            </a:extLst>
          </p:cNvPr>
          <p:cNvSpPr>
            <a:spLocks noGrp="1"/>
          </p:cNvSpPr>
          <p:nvPr>
            <p:ph type="title"/>
          </p:nvPr>
        </p:nvSpPr>
        <p:spPr/>
        <p:txBody>
          <a:bodyPr/>
          <a:lstStyle/>
          <a:p>
            <a:r>
              <a:rPr lang="en-US" altLang="zh-CN" dirty="0"/>
              <a:t>Case studies</a:t>
            </a:r>
            <a:endParaRPr lang="zh-CN" altLang="en-US" dirty="0"/>
          </a:p>
        </p:txBody>
      </p:sp>
      <p:sp>
        <p:nvSpPr>
          <p:cNvPr id="3" name="文本占位符 2">
            <a:extLst>
              <a:ext uri="{FF2B5EF4-FFF2-40B4-BE49-F238E27FC236}">
                <a16:creationId xmlns:a16="http://schemas.microsoft.com/office/drawing/2014/main" id="{80E5A199-3389-4B93-9933-3E0D2721B662}"/>
              </a:ext>
            </a:extLst>
          </p:cNvPr>
          <p:cNvSpPr>
            <a:spLocks noGrp="1"/>
          </p:cNvSpPr>
          <p:nvPr>
            <p:ph type="body" idx="1"/>
          </p:nvPr>
        </p:nvSpPr>
        <p:spPr/>
        <p:txBody>
          <a:bodyPr>
            <a:normAutofit lnSpcReduction="10000"/>
          </a:bodyPr>
          <a:lstStyle/>
          <a:p>
            <a:r>
              <a:rPr lang="en-US" altLang="zh-CN" b="1" dirty="0" err="1"/>
              <a:t>GoogLeNet</a:t>
            </a:r>
            <a:r>
              <a:rPr lang="en-US" altLang="zh-CN" dirty="0"/>
              <a:t>. The ILSVRC 2014 winner was a Convolutional Network from </a:t>
            </a:r>
            <a:r>
              <a:rPr lang="en-US" altLang="zh-CN" dirty="0" err="1">
                <a:hlinkClick r:id="rId2"/>
              </a:rPr>
              <a:t>Szegedy</a:t>
            </a:r>
            <a:r>
              <a:rPr lang="en-US" altLang="zh-CN" dirty="0">
                <a:hlinkClick r:id="rId2"/>
              </a:rPr>
              <a:t> et al.</a:t>
            </a:r>
            <a:r>
              <a:rPr lang="en-US" altLang="zh-CN" dirty="0"/>
              <a:t> from Google. Its main contribution was the development of an </a:t>
            </a:r>
            <a:r>
              <a:rPr lang="en-US" altLang="zh-CN" i="1" dirty="0"/>
              <a:t>Inception Module</a:t>
            </a:r>
            <a:r>
              <a:rPr lang="en-US" altLang="zh-CN" dirty="0"/>
              <a:t> that dramatically reduced the number of parameters in the network (4M, compared to </a:t>
            </a:r>
            <a:r>
              <a:rPr lang="en-US" altLang="zh-CN" dirty="0" err="1"/>
              <a:t>AlexNet</a:t>
            </a:r>
            <a:r>
              <a:rPr lang="en-US" altLang="zh-CN" dirty="0"/>
              <a:t> with 60M). Additionally, this paper uses Average Pooling instead of Fully Connected layers at the top of the </a:t>
            </a:r>
            <a:r>
              <a:rPr lang="en-US" altLang="zh-CN" dirty="0" err="1"/>
              <a:t>ConvNet</a:t>
            </a:r>
            <a:r>
              <a:rPr lang="en-US" altLang="zh-CN" dirty="0"/>
              <a:t>, eliminating a large amount of parameters that do not seem to matter much. There are also several </a:t>
            </a:r>
            <a:r>
              <a:rPr lang="en-US" altLang="zh-CN" dirty="0" err="1"/>
              <a:t>followup</a:t>
            </a:r>
            <a:r>
              <a:rPr lang="en-US" altLang="zh-CN" dirty="0"/>
              <a:t> versions to the </a:t>
            </a:r>
            <a:r>
              <a:rPr lang="en-US" altLang="zh-CN" dirty="0" err="1"/>
              <a:t>GoogLeNet</a:t>
            </a:r>
            <a:r>
              <a:rPr lang="en-US" altLang="zh-CN" dirty="0"/>
              <a:t>, most recently </a:t>
            </a:r>
            <a:r>
              <a:rPr lang="en-US" altLang="zh-CN" dirty="0">
                <a:hlinkClick r:id="rId3"/>
              </a:rPr>
              <a:t>Inception-v4</a:t>
            </a:r>
            <a:r>
              <a:rPr lang="en-US" altLang="zh-CN" dirty="0"/>
              <a:t>.</a:t>
            </a:r>
          </a:p>
          <a:p>
            <a:endParaRPr lang="zh-CN" altLang="en-US" dirty="0"/>
          </a:p>
        </p:txBody>
      </p:sp>
    </p:spTree>
    <p:extLst>
      <p:ext uri="{BB962C8B-B14F-4D97-AF65-F5344CB8AC3E}">
        <p14:creationId xmlns:p14="http://schemas.microsoft.com/office/powerpoint/2010/main" val="2933634567"/>
      </p:ext>
    </p:extLst>
  </p:cSld>
  <p:clrMapOvr>
    <a:masterClrMapping/>
  </p:clrMapOvr>
  <p:transition spd="med"/>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974961-5468-45B6-9D8B-E175FBEAAEEC}"/>
              </a:ext>
            </a:extLst>
          </p:cNvPr>
          <p:cNvSpPr>
            <a:spLocks noGrp="1"/>
          </p:cNvSpPr>
          <p:nvPr>
            <p:ph type="title"/>
          </p:nvPr>
        </p:nvSpPr>
        <p:spPr/>
        <p:txBody>
          <a:bodyPr/>
          <a:lstStyle/>
          <a:p>
            <a:r>
              <a:rPr lang="en-US" altLang="zh-CN" dirty="0"/>
              <a:t>Case studies</a:t>
            </a:r>
            <a:endParaRPr lang="zh-CN" altLang="en-US" dirty="0"/>
          </a:p>
        </p:txBody>
      </p:sp>
      <p:sp>
        <p:nvSpPr>
          <p:cNvPr id="3" name="文本占位符 2">
            <a:extLst>
              <a:ext uri="{FF2B5EF4-FFF2-40B4-BE49-F238E27FC236}">
                <a16:creationId xmlns:a16="http://schemas.microsoft.com/office/drawing/2014/main" id="{9442F667-D82A-4D62-ACD4-F2E1B4D65796}"/>
              </a:ext>
            </a:extLst>
          </p:cNvPr>
          <p:cNvSpPr>
            <a:spLocks noGrp="1"/>
          </p:cNvSpPr>
          <p:nvPr>
            <p:ph type="body" idx="1"/>
          </p:nvPr>
        </p:nvSpPr>
        <p:spPr/>
        <p:txBody>
          <a:bodyPr>
            <a:normAutofit fontScale="85000" lnSpcReduction="20000"/>
          </a:bodyPr>
          <a:lstStyle/>
          <a:p>
            <a:r>
              <a:rPr lang="en-US" altLang="zh-CN" b="1" dirty="0" err="1"/>
              <a:t>VGGNet</a:t>
            </a:r>
            <a:r>
              <a:rPr lang="en-US" altLang="zh-CN" dirty="0"/>
              <a:t>. The runner-up in ILSVRC 2014 was the network from Karen </a:t>
            </a:r>
            <a:r>
              <a:rPr lang="en-US" altLang="zh-CN" dirty="0" err="1"/>
              <a:t>Simonyan</a:t>
            </a:r>
            <a:r>
              <a:rPr lang="en-US" altLang="zh-CN" dirty="0"/>
              <a:t> and Andrew Zisserman that became known as the </a:t>
            </a:r>
            <a:r>
              <a:rPr lang="en-US" altLang="zh-CN" dirty="0" err="1">
                <a:hlinkClick r:id="rId2"/>
              </a:rPr>
              <a:t>VGGNet</a:t>
            </a:r>
            <a:r>
              <a:rPr lang="en-US" altLang="zh-CN" dirty="0"/>
              <a:t>. Its main contribution was in showing that the depth of the network is a critical component for good performance. Their final best network contains 16 CONV/FC layers and, appealingly, features an extremely homogeneous architecture that only performs 3x3 convolutions and 2x2 pooling from the beginning to the end. Their </a:t>
            </a:r>
            <a:r>
              <a:rPr lang="en-US" altLang="zh-CN" dirty="0">
                <a:hlinkClick r:id="rId2"/>
              </a:rPr>
              <a:t>pretrained model</a:t>
            </a:r>
            <a:r>
              <a:rPr lang="en-US" altLang="zh-CN" dirty="0"/>
              <a:t> is available for plug and play use in Caffe. A downside of the </a:t>
            </a:r>
            <a:r>
              <a:rPr lang="en-US" altLang="zh-CN" dirty="0" err="1"/>
              <a:t>VGGNet</a:t>
            </a:r>
            <a:r>
              <a:rPr lang="en-US" altLang="zh-CN" dirty="0"/>
              <a:t> is that it is more expensive to evaluate and uses a lot more memory and parameters (140M). Most of these parameters are in the first fully connected layer, and it was since found that these FC layers can be removed with no performance downgrade, significantly reducing the number of necessary parameters.</a:t>
            </a:r>
          </a:p>
          <a:p>
            <a:endParaRPr lang="zh-CN" altLang="en-US" dirty="0"/>
          </a:p>
        </p:txBody>
      </p:sp>
    </p:spTree>
    <p:extLst>
      <p:ext uri="{BB962C8B-B14F-4D97-AF65-F5344CB8AC3E}">
        <p14:creationId xmlns:p14="http://schemas.microsoft.com/office/powerpoint/2010/main" val="2797924210"/>
      </p:ext>
    </p:extLst>
  </p:cSld>
  <p:clrMapOvr>
    <a:masterClrMapping/>
  </p:clrMapOvr>
  <p:transition spd="med"/>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615356-5D49-4236-8558-0AD6D6D9DF2D}"/>
              </a:ext>
            </a:extLst>
          </p:cNvPr>
          <p:cNvSpPr>
            <a:spLocks noGrp="1"/>
          </p:cNvSpPr>
          <p:nvPr>
            <p:ph type="title"/>
          </p:nvPr>
        </p:nvSpPr>
        <p:spPr/>
        <p:txBody>
          <a:bodyPr/>
          <a:lstStyle/>
          <a:p>
            <a:r>
              <a:rPr lang="en-US" altLang="zh-CN" dirty="0"/>
              <a:t>Case studies</a:t>
            </a:r>
            <a:endParaRPr lang="zh-CN" altLang="en-US" dirty="0"/>
          </a:p>
        </p:txBody>
      </p:sp>
      <p:sp>
        <p:nvSpPr>
          <p:cNvPr id="3" name="文本占位符 2">
            <a:extLst>
              <a:ext uri="{FF2B5EF4-FFF2-40B4-BE49-F238E27FC236}">
                <a16:creationId xmlns:a16="http://schemas.microsoft.com/office/drawing/2014/main" id="{B5E7C546-9D17-40F5-9582-A305E7855E61}"/>
              </a:ext>
            </a:extLst>
          </p:cNvPr>
          <p:cNvSpPr>
            <a:spLocks noGrp="1"/>
          </p:cNvSpPr>
          <p:nvPr>
            <p:ph type="body" idx="1"/>
          </p:nvPr>
        </p:nvSpPr>
        <p:spPr/>
        <p:txBody>
          <a:bodyPr>
            <a:normAutofit fontScale="92500" lnSpcReduction="20000"/>
          </a:bodyPr>
          <a:lstStyle/>
          <a:p>
            <a:r>
              <a:rPr lang="en-US" altLang="zh-CN" b="1" dirty="0" err="1"/>
              <a:t>ResNet</a:t>
            </a:r>
            <a:r>
              <a:rPr lang="en-US" altLang="zh-CN" dirty="0"/>
              <a:t>. </a:t>
            </a:r>
            <a:r>
              <a:rPr lang="en-US" altLang="zh-CN" dirty="0">
                <a:hlinkClick r:id="rId2"/>
              </a:rPr>
              <a:t>Residual Network</a:t>
            </a:r>
            <a:r>
              <a:rPr lang="en-US" altLang="zh-CN" dirty="0"/>
              <a:t> developed by </a:t>
            </a:r>
            <a:r>
              <a:rPr lang="en-US" altLang="zh-CN" dirty="0" err="1"/>
              <a:t>Kaiming</a:t>
            </a:r>
            <a:r>
              <a:rPr lang="en-US" altLang="zh-CN" dirty="0"/>
              <a:t> He et al. was the winner of ILSVRC 2015. It features special </a:t>
            </a:r>
            <a:r>
              <a:rPr lang="en-US" altLang="zh-CN" i="1" dirty="0"/>
              <a:t>skip connections</a:t>
            </a:r>
            <a:r>
              <a:rPr lang="en-US" altLang="zh-CN" dirty="0"/>
              <a:t> and a heavy use of </a:t>
            </a:r>
            <a:r>
              <a:rPr lang="en-US" altLang="zh-CN" dirty="0">
                <a:hlinkClick r:id="rId3"/>
              </a:rPr>
              <a:t>batch normalization</a:t>
            </a:r>
            <a:r>
              <a:rPr lang="en-US" altLang="zh-CN" dirty="0"/>
              <a:t>. The architecture is also missing fully connected layers at the end of the network. The reader is also referred to </a:t>
            </a:r>
            <a:r>
              <a:rPr lang="en-US" altLang="zh-CN" dirty="0" err="1"/>
              <a:t>Kaiming’s</a:t>
            </a:r>
            <a:r>
              <a:rPr lang="en-US" altLang="zh-CN" dirty="0"/>
              <a:t> presentation (</a:t>
            </a:r>
            <a:r>
              <a:rPr lang="en-US" altLang="zh-CN" dirty="0">
                <a:hlinkClick r:id="rId4"/>
              </a:rPr>
              <a:t>video</a:t>
            </a:r>
            <a:r>
              <a:rPr lang="en-US" altLang="zh-CN" dirty="0"/>
              <a:t>, </a:t>
            </a:r>
            <a:r>
              <a:rPr lang="en-US" altLang="zh-CN" dirty="0">
                <a:hlinkClick r:id="rId5"/>
              </a:rPr>
              <a:t>slides</a:t>
            </a:r>
            <a:r>
              <a:rPr lang="en-US" altLang="zh-CN" dirty="0"/>
              <a:t>), and some </a:t>
            </a:r>
            <a:r>
              <a:rPr lang="en-US" altLang="zh-CN" dirty="0">
                <a:hlinkClick r:id="rId6"/>
              </a:rPr>
              <a:t>recent experiments</a:t>
            </a:r>
            <a:r>
              <a:rPr lang="en-US" altLang="zh-CN" dirty="0"/>
              <a:t> that reproduce these networks in Torch. </a:t>
            </a:r>
            <a:r>
              <a:rPr lang="en-US" altLang="zh-CN" dirty="0" err="1"/>
              <a:t>ResNets</a:t>
            </a:r>
            <a:r>
              <a:rPr lang="en-US" altLang="zh-CN" dirty="0"/>
              <a:t> are currently by far state of the art Convolutional Neural Network models and are the default choice for using </a:t>
            </a:r>
            <a:r>
              <a:rPr lang="en-US" altLang="zh-CN" dirty="0" err="1"/>
              <a:t>ConvNets</a:t>
            </a:r>
            <a:r>
              <a:rPr lang="en-US" altLang="zh-CN" dirty="0"/>
              <a:t> in practice (as of May 10, 2016). In particular, also see more recent developments that tweak the original architecture from </a:t>
            </a:r>
            <a:r>
              <a:rPr lang="en-US" altLang="zh-CN" dirty="0" err="1">
                <a:hlinkClick r:id="rId7"/>
              </a:rPr>
              <a:t>Kaiming</a:t>
            </a:r>
            <a:r>
              <a:rPr lang="en-US" altLang="zh-CN" dirty="0">
                <a:hlinkClick r:id="rId7"/>
              </a:rPr>
              <a:t> He et al. Identity Mappings in Deep Residual Networks</a:t>
            </a:r>
            <a:r>
              <a:rPr lang="en-US" altLang="zh-CN" dirty="0"/>
              <a:t> (published March 2016).</a:t>
            </a:r>
          </a:p>
          <a:p>
            <a:endParaRPr lang="zh-CN" altLang="en-US" dirty="0"/>
          </a:p>
        </p:txBody>
      </p:sp>
    </p:spTree>
    <p:extLst>
      <p:ext uri="{BB962C8B-B14F-4D97-AF65-F5344CB8AC3E}">
        <p14:creationId xmlns:p14="http://schemas.microsoft.com/office/powerpoint/2010/main" val="3795895313"/>
      </p:ext>
    </p:extLst>
  </p:cSld>
  <p:clrMapOvr>
    <a:masterClrMapping/>
  </p:clrMapOvr>
  <p:transition spd="med"/>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GG16”的图片搜索结果">
            <a:extLst>
              <a:ext uri="{FF2B5EF4-FFF2-40B4-BE49-F238E27FC236}">
                <a16:creationId xmlns:a16="http://schemas.microsoft.com/office/drawing/2014/main" id="{6E54833A-D183-4710-94D8-A65C088C8B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05586" y="2327469"/>
            <a:ext cx="5473900" cy="1515479"/>
          </a:xfrm>
          <a:prstGeom prst="rect">
            <a:avLst/>
          </a:prstGeom>
          <a:noFill/>
          <a:extLst>
            <a:ext uri="{909E8E84-426E-40dd-AFC4-6F175D3DCCD1}">
              <a14:hiddenFill xmlns="" xmlns:a14="http://schemas.microsoft.com/office/drawing/2010/main">
                <a:solidFill>
                  <a:srgbClr val="FFFFFF"/>
                </a:solidFill>
              </a14:hiddenFill>
            </a:ext>
          </a:extLst>
        </p:spPr>
      </p:pic>
      <p:pic>
        <p:nvPicPr>
          <p:cNvPr id="3076" name="Picture 4" descr="“GooleNet”的图片搜索结果">
            <a:extLst>
              <a:ext uri="{FF2B5EF4-FFF2-40B4-BE49-F238E27FC236}">
                <a16:creationId xmlns:a16="http://schemas.microsoft.com/office/drawing/2014/main" id="{E5FE6336-1D67-49D6-AE36-CAF5E493E7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2679" y="415232"/>
            <a:ext cx="1468834" cy="5339953"/>
          </a:xfrm>
          <a:prstGeom prst="rect">
            <a:avLst/>
          </a:prstGeom>
          <a:noFill/>
          <a:extLst>
            <a:ext uri="{909E8E84-426E-40dd-AFC4-6F175D3DCCD1}">
              <a14:hiddenFill xmlns="" xmlns:a14="http://schemas.microsoft.com/office/drawing/2010/main">
                <a:solidFill>
                  <a:srgbClr val="FFFFFF"/>
                </a:solidFill>
              </a14:hiddenFill>
            </a:ext>
          </a:extLst>
        </p:spPr>
      </p:pic>
      <p:pic>
        <p:nvPicPr>
          <p:cNvPr id="3078" name="Picture 6" descr="“Resnet”的图片搜索结果">
            <a:extLst>
              <a:ext uri="{FF2B5EF4-FFF2-40B4-BE49-F238E27FC236}">
                <a16:creationId xmlns:a16="http://schemas.microsoft.com/office/drawing/2014/main" id="{FC0F8616-6CC7-48AF-974E-E5A60551BE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6286537" y="2136621"/>
            <a:ext cx="5473901" cy="177914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18824667-1BD1-4C88-B1E8-6B2C87C9B342}"/>
              </a:ext>
            </a:extLst>
          </p:cNvPr>
          <p:cNvSpPr txBox="1"/>
          <p:nvPr/>
        </p:nvSpPr>
        <p:spPr>
          <a:xfrm>
            <a:off x="2509725" y="6236967"/>
            <a:ext cx="865623" cy="331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410751" hangingPunct="0"/>
            <a:r>
              <a:rPr lang="en-US" altLang="zh-CN" sz="1687" b="1" dirty="0">
                <a:solidFill>
                  <a:srgbClr val="000000"/>
                </a:solidFill>
                <a:latin typeface="Helvetica Neue"/>
                <a:ea typeface="Helvetica Neue"/>
                <a:cs typeface="Helvetica Neue"/>
                <a:sym typeface="Helvetica Neue"/>
              </a:rPr>
              <a:t>VGG-16</a:t>
            </a:r>
            <a:endParaRPr lang="zh-CN" altLang="en-US" sz="1687" b="1" dirty="0">
              <a:solidFill>
                <a:srgbClr val="000000"/>
              </a:solidFill>
              <a:latin typeface="Helvetica Neue"/>
              <a:ea typeface="Helvetica Neue"/>
              <a:cs typeface="Helvetica Neue"/>
              <a:sym typeface="Helvetica Neue"/>
            </a:endParaRPr>
          </a:p>
        </p:txBody>
      </p:sp>
      <p:sp>
        <p:nvSpPr>
          <p:cNvPr id="6" name="文本框 5">
            <a:extLst>
              <a:ext uri="{FF2B5EF4-FFF2-40B4-BE49-F238E27FC236}">
                <a16:creationId xmlns:a16="http://schemas.microsoft.com/office/drawing/2014/main" id="{8CA5A864-9293-490F-90DD-FA23E7948819}"/>
              </a:ext>
            </a:extLst>
          </p:cNvPr>
          <p:cNvSpPr txBox="1"/>
          <p:nvPr/>
        </p:nvSpPr>
        <p:spPr>
          <a:xfrm>
            <a:off x="5328047" y="6270679"/>
            <a:ext cx="1323466" cy="331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en-US" altLang="zh-CN" sz="1687" b="1" dirty="0" err="1">
                <a:solidFill>
                  <a:srgbClr val="000000"/>
                </a:solidFill>
                <a:latin typeface="Helvetica Neue"/>
                <a:ea typeface="Helvetica Neue"/>
                <a:cs typeface="Helvetica Neue"/>
                <a:sym typeface="Helvetica Neue"/>
              </a:rPr>
              <a:t>GoogleNet</a:t>
            </a:r>
            <a:endParaRPr lang="zh-CN" altLang="en-US" sz="1687" b="1" dirty="0">
              <a:solidFill>
                <a:srgbClr val="000000"/>
              </a:solidFill>
              <a:latin typeface="Helvetica Neue"/>
              <a:ea typeface="Helvetica Neue"/>
              <a:cs typeface="Helvetica Neue"/>
              <a:sym typeface="Helvetica Neue"/>
            </a:endParaRPr>
          </a:p>
        </p:txBody>
      </p:sp>
      <p:sp>
        <p:nvSpPr>
          <p:cNvPr id="7" name="文本框 6">
            <a:extLst>
              <a:ext uri="{FF2B5EF4-FFF2-40B4-BE49-F238E27FC236}">
                <a16:creationId xmlns:a16="http://schemas.microsoft.com/office/drawing/2014/main" id="{60B2008A-CAA1-4E25-A5BB-2BF61E4EF894}"/>
              </a:ext>
            </a:extLst>
          </p:cNvPr>
          <p:cNvSpPr txBox="1"/>
          <p:nvPr/>
        </p:nvSpPr>
        <p:spPr>
          <a:xfrm>
            <a:off x="8483028" y="6301221"/>
            <a:ext cx="815930" cy="331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410751" hangingPunct="0"/>
            <a:r>
              <a:rPr lang="en-US" altLang="zh-CN" sz="1687" b="1" dirty="0" err="1">
                <a:solidFill>
                  <a:srgbClr val="000000"/>
                </a:solidFill>
                <a:latin typeface="Helvetica Neue"/>
                <a:ea typeface="Helvetica Neue"/>
                <a:cs typeface="Helvetica Neue"/>
                <a:sym typeface="Helvetica Neue"/>
              </a:rPr>
              <a:t>ResNet</a:t>
            </a:r>
            <a:endParaRPr lang="zh-CN" altLang="en-US" sz="1687" b="1" dirty="0">
              <a:solidFill>
                <a:srgbClr val="000000"/>
              </a:solidFill>
              <a:latin typeface="Helvetica Neue"/>
              <a:ea typeface="Helvetica Neue"/>
              <a:cs typeface="Helvetica Neue"/>
              <a:sym typeface="Helvetica Neue"/>
            </a:endParaRPr>
          </a:p>
        </p:txBody>
      </p:sp>
    </p:spTree>
  </p:cSld>
  <p:clrMapOvr>
    <a:masterClrMapping/>
  </p:clrMapOvr>
  <p:transition spd="med"/>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dirty="0"/>
              <a:t>Thank You!</a:t>
            </a:r>
          </a:p>
        </p:txBody>
      </p:sp>
    </p:spTree>
    <p:extLst>
      <p:ext uri="{BB962C8B-B14F-4D97-AF65-F5344CB8AC3E}">
        <p14:creationId xmlns:p14="http://schemas.microsoft.com/office/powerpoint/2010/main" val="31054183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Training Data</a:t>
            </a:r>
            <a:endParaRPr lang="zh-TW" altLang="en-US" dirty="0"/>
          </a:p>
        </p:txBody>
      </p:sp>
      <p:sp>
        <p:nvSpPr>
          <p:cNvPr id="3" name="內容版面配置區 2"/>
          <p:cNvSpPr>
            <a:spLocks noGrp="1"/>
          </p:cNvSpPr>
          <p:nvPr>
            <p:ph idx="1"/>
          </p:nvPr>
        </p:nvSpPr>
        <p:spPr/>
        <p:txBody>
          <a:bodyPr/>
          <a:lstStyle/>
          <a:p>
            <a:r>
              <a:rPr lang="en-US" altLang="zh-TW" dirty="0"/>
              <a:t>Preparing training data: images and their labels</a:t>
            </a:r>
          </a:p>
          <a:p>
            <a:endParaRPr lang="zh-TW" altLang="en-US" dirty="0"/>
          </a:p>
        </p:txBody>
      </p:sp>
      <p:sp>
        <p:nvSpPr>
          <p:cNvPr id="4" name="矩形 3"/>
          <p:cNvSpPr/>
          <p:nvPr/>
        </p:nvSpPr>
        <p:spPr>
          <a:xfrm>
            <a:off x="3571089" y="5414706"/>
            <a:ext cx="5049822" cy="9054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800" dirty="0"/>
              <a:t>Using the training data to find the network parameters.</a:t>
            </a:r>
            <a:endParaRPr lang="zh-TW" altLang="en-US" sz="2800" dirty="0"/>
          </a:p>
        </p:txBody>
      </p:sp>
      <p:pic>
        <p:nvPicPr>
          <p:cNvPr id="5" name="圖片 4"/>
          <p:cNvPicPr preferRelativeResize="0">
            <a:picLocks/>
          </p:cNvPicPr>
          <p:nvPr/>
        </p:nvPicPr>
        <p:blipFill>
          <a:blip r:embed="rId2"/>
          <a:stretch>
            <a:fillRect/>
          </a:stretch>
        </p:blipFill>
        <p:spPr>
          <a:xfrm>
            <a:off x="3040094" y="2815203"/>
            <a:ext cx="720000" cy="720000"/>
          </a:xfrm>
          <a:prstGeom prst="rect">
            <a:avLst/>
          </a:prstGeom>
          <a:ln w="38100">
            <a:solidFill>
              <a:schemeClr val="tx1"/>
            </a:solidFill>
          </a:ln>
        </p:spPr>
      </p:pic>
      <p:pic>
        <p:nvPicPr>
          <p:cNvPr id="6" name="圖片 5"/>
          <p:cNvPicPr preferRelativeResize="0">
            <a:picLocks/>
          </p:cNvPicPr>
          <p:nvPr/>
        </p:nvPicPr>
        <p:blipFill>
          <a:blip r:embed="rId3"/>
          <a:stretch>
            <a:fillRect/>
          </a:stretch>
        </p:blipFill>
        <p:spPr>
          <a:xfrm>
            <a:off x="4664987" y="2815203"/>
            <a:ext cx="720000" cy="720000"/>
          </a:xfrm>
          <a:prstGeom prst="rect">
            <a:avLst/>
          </a:prstGeom>
          <a:ln w="38100">
            <a:solidFill>
              <a:schemeClr val="tx1"/>
            </a:solidFill>
          </a:ln>
        </p:spPr>
      </p:pic>
      <p:pic>
        <p:nvPicPr>
          <p:cNvPr id="7" name="圖片 6"/>
          <p:cNvPicPr preferRelativeResize="0">
            <a:picLocks/>
          </p:cNvPicPr>
          <p:nvPr/>
        </p:nvPicPr>
        <p:blipFill>
          <a:blip r:embed="rId4"/>
          <a:stretch>
            <a:fillRect/>
          </a:stretch>
        </p:blipFill>
        <p:spPr>
          <a:xfrm>
            <a:off x="6289880" y="2815203"/>
            <a:ext cx="720000" cy="720000"/>
          </a:xfrm>
          <a:prstGeom prst="rect">
            <a:avLst/>
          </a:prstGeom>
          <a:ln w="38100">
            <a:solidFill>
              <a:schemeClr val="tx1"/>
            </a:solidFill>
          </a:ln>
        </p:spPr>
      </p:pic>
      <p:pic>
        <p:nvPicPr>
          <p:cNvPr id="8" name="圖片 7"/>
          <p:cNvPicPr preferRelativeResize="0">
            <a:picLocks/>
          </p:cNvPicPr>
          <p:nvPr/>
        </p:nvPicPr>
        <p:blipFill>
          <a:blip r:embed="rId5"/>
          <a:stretch>
            <a:fillRect/>
          </a:stretch>
        </p:blipFill>
        <p:spPr>
          <a:xfrm>
            <a:off x="7914772" y="2815203"/>
            <a:ext cx="720000" cy="720000"/>
          </a:xfrm>
          <a:prstGeom prst="rect">
            <a:avLst/>
          </a:prstGeom>
          <a:ln w="38100">
            <a:solidFill>
              <a:schemeClr val="tx1"/>
            </a:solidFill>
          </a:ln>
        </p:spPr>
      </p:pic>
      <p:pic>
        <p:nvPicPr>
          <p:cNvPr id="9" name="圖片 8"/>
          <p:cNvPicPr preferRelativeResize="0">
            <a:picLocks/>
          </p:cNvPicPr>
          <p:nvPr/>
        </p:nvPicPr>
        <p:blipFill>
          <a:blip r:embed="rId6"/>
          <a:stretch>
            <a:fillRect/>
          </a:stretch>
        </p:blipFill>
        <p:spPr>
          <a:xfrm>
            <a:off x="3039051" y="4169063"/>
            <a:ext cx="720000" cy="720000"/>
          </a:xfrm>
          <a:prstGeom prst="rect">
            <a:avLst/>
          </a:prstGeom>
          <a:ln w="38100">
            <a:solidFill>
              <a:schemeClr val="tx1"/>
            </a:solidFill>
          </a:ln>
        </p:spPr>
      </p:pic>
      <p:pic>
        <p:nvPicPr>
          <p:cNvPr id="10" name="圖片 9"/>
          <p:cNvPicPr preferRelativeResize="0">
            <a:picLocks/>
          </p:cNvPicPr>
          <p:nvPr/>
        </p:nvPicPr>
        <p:blipFill>
          <a:blip r:embed="rId7"/>
          <a:stretch>
            <a:fillRect/>
          </a:stretch>
        </p:blipFill>
        <p:spPr>
          <a:xfrm>
            <a:off x="4664987" y="4169063"/>
            <a:ext cx="720000" cy="720000"/>
          </a:xfrm>
          <a:prstGeom prst="rect">
            <a:avLst/>
          </a:prstGeom>
          <a:ln w="38100">
            <a:solidFill>
              <a:schemeClr val="tx1"/>
            </a:solidFill>
          </a:ln>
        </p:spPr>
      </p:pic>
      <p:pic>
        <p:nvPicPr>
          <p:cNvPr id="11" name="圖片 10"/>
          <p:cNvPicPr preferRelativeResize="0">
            <a:picLocks/>
          </p:cNvPicPr>
          <p:nvPr/>
        </p:nvPicPr>
        <p:blipFill>
          <a:blip r:embed="rId8"/>
          <a:stretch>
            <a:fillRect/>
          </a:stretch>
        </p:blipFill>
        <p:spPr>
          <a:xfrm>
            <a:off x="6290923" y="4169063"/>
            <a:ext cx="720000" cy="720000"/>
          </a:xfrm>
          <a:prstGeom prst="rect">
            <a:avLst/>
          </a:prstGeom>
          <a:ln w="38100">
            <a:solidFill>
              <a:schemeClr val="tx1"/>
            </a:solidFill>
          </a:ln>
        </p:spPr>
      </p:pic>
      <p:pic>
        <p:nvPicPr>
          <p:cNvPr id="12" name="圖片 11"/>
          <p:cNvPicPr preferRelativeResize="0">
            <a:picLocks/>
          </p:cNvPicPr>
          <p:nvPr/>
        </p:nvPicPr>
        <p:blipFill>
          <a:blip r:embed="rId9"/>
          <a:stretch>
            <a:fillRect/>
          </a:stretch>
        </p:blipFill>
        <p:spPr>
          <a:xfrm>
            <a:off x="7916858" y="4169063"/>
            <a:ext cx="720000" cy="720000"/>
          </a:xfrm>
          <a:prstGeom prst="rect">
            <a:avLst/>
          </a:prstGeom>
          <a:ln w="38100">
            <a:solidFill>
              <a:schemeClr val="tx1"/>
            </a:solidFill>
          </a:ln>
        </p:spPr>
      </p:pic>
      <p:sp>
        <p:nvSpPr>
          <p:cNvPr id="13" name="文字方塊 12"/>
          <p:cNvSpPr txBox="1"/>
          <p:nvPr/>
        </p:nvSpPr>
        <p:spPr>
          <a:xfrm>
            <a:off x="3756966" y="2974693"/>
            <a:ext cx="654853" cy="523220"/>
          </a:xfrm>
          <a:prstGeom prst="rect">
            <a:avLst/>
          </a:prstGeom>
          <a:noFill/>
        </p:spPr>
        <p:txBody>
          <a:bodyPr wrap="square" rtlCol="0">
            <a:spAutoFit/>
          </a:bodyPr>
          <a:lstStyle/>
          <a:p>
            <a:r>
              <a:rPr lang="en-US" altLang="zh-TW" sz="2800" dirty="0"/>
              <a:t>“5”</a:t>
            </a:r>
            <a:endParaRPr lang="zh-TW" altLang="en-US" sz="2800" dirty="0"/>
          </a:p>
        </p:txBody>
      </p:sp>
      <p:sp>
        <p:nvSpPr>
          <p:cNvPr id="14" name="文字方塊 13"/>
          <p:cNvSpPr txBox="1"/>
          <p:nvPr/>
        </p:nvSpPr>
        <p:spPr>
          <a:xfrm>
            <a:off x="5382902" y="2963143"/>
            <a:ext cx="654853" cy="523220"/>
          </a:xfrm>
          <a:prstGeom prst="rect">
            <a:avLst/>
          </a:prstGeom>
          <a:noFill/>
        </p:spPr>
        <p:txBody>
          <a:bodyPr wrap="square" rtlCol="0">
            <a:spAutoFit/>
          </a:bodyPr>
          <a:lstStyle/>
          <a:p>
            <a:r>
              <a:rPr lang="en-US" altLang="zh-TW" sz="2800" dirty="0"/>
              <a:t>“0”</a:t>
            </a:r>
            <a:endParaRPr lang="zh-TW" altLang="en-US" sz="2800" dirty="0"/>
          </a:p>
        </p:txBody>
      </p:sp>
      <p:sp>
        <p:nvSpPr>
          <p:cNvPr id="15" name="文字方塊 14"/>
          <p:cNvSpPr txBox="1"/>
          <p:nvPr/>
        </p:nvSpPr>
        <p:spPr>
          <a:xfrm>
            <a:off x="7033360" y="2963143"/>
            <a:ext cx="654853" cy="523220"/>
          </a:xfrm>
          <a:prstGeom prst="rect">
            <a:avLst/>
          </a:prstGeom>
          <a:noFill/>
        </p:spPr>
        <p:txBody>
          <a:bodyPr wrap="square" rtlCol="0">
            <a:spAutoFit/>
          </a:bodyPr>
          <a:lstStyle/>
          <a:p>
            <a:r>
              <a:rPr lang="en-US" altLang="zh-TW" sz="2800" dirty="0"/>
              <a:t>“4”</a:t>
            </a:r>
            <a:endParaRPr lang="zh-TW" altLang="en-US" sz="2800" dirty="0"/>
          </a:p>
        </p:txBody>
      </p:sp>
      <p:sp>
        <p:nvSpPr>
          <p:cNvPr id="16" name="文字方塊 15"/>
          <p:cNvSpPr txBox="1"/>
          <p:nvPr/>
        </p:nvSpPr>
        <p:spPr>
          <a:xfrm>
            <a:off x="8650537" y="2960615"/>
            <a:ext cx="654853" cy="523220"/>
          </a:xfrm>
          <a:prstGeom prst="rect">
            <a:avLst/>
          </a:prstGeom>
          <a:noFill/>
        </p:spPr>
        <p:txBody>
          <a:bodyPr wrap="square" rtlCol="0">
            <a:spAutoFit/>
          </a:bodyPr>
          <a:lstStyle/>
          <a:p>
            <a:r>
              <a:rPr lang="en-US" altLang="zh-TW" sz="2800" dirty="0"/>
              <a:t>“1”</a:t>
            </a:r>
            <a:endParaRPr lang="zh-TW" altLang="en-US" sz="2800" dirty="0"/>
          </a:p>
        </p:txBody>
      </p:sp>
      <p:sp>
        <p:nvSpPr>
          <p:cNvPr id="17" name="文字方塊 16"/>
          <p:cNvSpPr txBox="1"/>
          <p:nvPr/>
        </p:nvSpPr>
        <p:spPr>
          <a:xfrm>
            <a:off x="8652623" y="4324036"/>
            <a:ext cx="654853" cy="523220"/>
          </a:xfrm>
          <a:prstGeom prst="rect">
            <a:avLst/>
          </a:prstGeom>
          <a:noFill/>
        </p:spPr>
        <p:txBody>
          <a:bodyPr wrap="square" rtlCol="0">
            <a:spAutoFit/>
          </a:bodyPr>
          <a:lstStyle/>
          <a:p>
            <a:r>
              <a:rPr lang="en-US" altLang="zh-TW" sz="2800" dirty="0"/>
              <a:t>“3”</a:t>
            </a:r>
            <a:endParaRPr lang="zh-TW" altLang="en-US" sz="2800" dirty="0"/>
          </a:p>
        </p:txBody>
      </p:sp>
      <p:sp>
        <p:nvSpPr>
          <p:cNvPr id="18" name="文字方塊 17"/>
          <p:cNvSpPr txBox="1"/>
          <p:nvPr/>
        </p:nvSpPr>
        <p:spPr>
          <a:xfrm>
            <a:off x="7035446" y="4350478"/>
            <a:ext cx="654853" cy="523220"/>
          </a:xfrm>
          <a:prstGeom prst="rect">
            <a:avLst/>
          </a:prstGeom>
          <a:noFill/>
        </p:spPr>
        <p:txBody>
          <a:bodyPr wrap="square" rtlCol="0">
            <a:spAutoFit/>
          </a:bodyPr>
          <a:lstStyle/>
          <a:p>
            <a:r>
              <a:rPr lang="en-US" altLang="zh-TW" sz="2800" dirty="0"/>
              <a:t>“1”</a:t>
            </a:r>
            <a:endParaRPr lang="zh-TW" altLang="en-US" sz="2800" dirty="0"/>
          </a:p>
        </p:txBody>
      </p:sp>
      <p:sp>
        <p:nvSpPr>
          <p:cNvPr id="19" name="文字方塊 18"/>
          <p:cNvSpPr txBox="1"/>
          <p:nvPr/>
        </p:nvSpPr>
        <p:spPr>
          <a:xfrm>
            <a:off x="5384988" y="4329092"/>
            <a:ext cx="654853" cy="523220"/>
          </a:xfrm>
          <a:prstGeom prst="rect">
            <a:avLst/>
          </a:prstGeom>
          <a:noFill/>
        </p:spPr>
        <p:txBody>
          <a:bodyPr wrap="square" rtlCol="0">
            <a:spAutoFit/>
          </a:bodyPr>
          <a:lstStyle/>
          <a:p>
            <a:r>
              <a:rPr lang="en-US" altLang="zh-TW" sz="2800" dirty="0"/>
              <a:t>“2”</a:t>
            </a:r>
            <a:endParaRPr lang="zh-TW" altLang="en-US" sz="2800" dirty="0"/>
          </a:p>
        </p:txBody>
      </p:sp>
      <p:sp>
        <p:nvSpPr>
          <p:cNvPr id="20" name="文字方塊 19"/>
          <p:cNvSpPr txBox="1"/>
          <p:nvPr/>
        </p:nvSpPr>
        <p:spPr>
          <a:xfrm>
            <a:off x="3759052" y="4350478"/>
            <a:ext cx="654853" cy="523220"/>
          </a:xfrm>
          <a:prstGeom prst="rect">
            <a:avLst/>
          </a:prstGeom>
          <a:noFill/>
        </p:spPr>
        <p:txBody>
          <a:bodyPr wrap="square" rtlCol="0">
            <a:spAutoFit/>
          </a:bodyPr>
          <a:lstStyle/>
          <a:p>
            <a:r>
              <a:rPr lang="en-US" altLang="zh-TW" sz="2800" dirty="0"/>
              <a:t>“9”</a:t>
            </a:r>
            <a:endParaRPr lang="zh-TW" altLang="en-US" sz="2800" dirty="0"/>
          </a:p>
        </p:txBody>
      </p:sp>
    </p:spTree>
    <p:extLst>
      <p:ext uri="{BB962C8B-B14F-4D97-AF65-F5344CB8AC3E}">
        <p14:creationId xmlns:p14="http://schemas.microsoft.com/office/powerpoint/2010/main" val="287307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p:bldP spid="14" grpId="0"/>
      <p:bldP spid="15" grpId="0"/>
      <p:bldP spid="16" grpId="0"/>
      <p:bldP spid="17" grpId="0"/>
      <p:bldP spid="18" grpId="0"/>
      <p:bldP spid="19"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Cost</a:t>
            </a:r>
            <a:endParaRPr lang="zh-TW" altLang="en-US" dirty="0"/>
          </a:p>
        </p:txBody>
      </p:sp>
      <p:sp>
        <p:nvSpPr>
          <p:cNvPr id="34" name="矩形 33"/>
          <p:cNvSpPr/>
          <p:nvPr/>
        </p:nvSpPr>
        <p:spPr>
          <a:xfrm>
            <a:off x="7484213" y="2617861"/>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35" name="矩形 34"/>
          <p:cNvSpPr/>
          <p:nvPr/>
        </p:nvSpPr>
        <p:spPr>
          <a:xfrm>
            <a:off x="4326940" y="2605600"/>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40" name="矩形 39"/>
          <p:cNvSpPr/>
          <p:nvPr/>
        </p:nvSpPr>
        <p:spPr>
          <a:xfrm>
            <a:off x="3143838" y="2633241"/>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cxnSp>
        <p:nvCxnSpPr>
          <p:cNvPr id="43" name="直線單箭頭接點 42"/>
          <p:cNvCxnSpPr/>
          <p:nvPr/>
        </p:nvCxnSpPr>
        <p:spPr>
          <a:xfrm>
            <a:off x="6790492" y="3654020"/>
            <a:ext cx="63447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單箭頭接點 43"/>
          <p:cNvCxnSpPr/>
          <p:nvPr/>
        </p:nvCxnSpPr>
        <p:spPr>
          <a:xfrm>
            <a:off x="6899808" y="4899910"/>
            <a:ext cx="525156"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單箭頭接點 44"/>
          <p:cNvCxnSpPr/>
          <p:nvPr/>
        </p:nvCxnSpPr>
        <p:spPr>
          <a:xfrm>
            <a:off x="6766608" y="2875217"/>
            <a:ext cx="658356"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矩形 45"/>
          <p:cNvSpPr/>
          <p:nvPr/>
        </p:nvSpPr>
        <p:spPr>
          <a:xfrm>
            <a:off x="3212225" y="3350934"/>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47" name="矩形 46"/>
          <p:cNvSpPr/>
          <p:nvPr/>
        </p:nvSpPr>
        <p:spPr>
          <a:xfrm>
            <a:off x="3218043" y="2780605"/>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49" name="Object 12"/>
          <p:cNvGraphicFramePr>
            <a:graphicFrameLocks noChangeAspect="1"/>
          </p:cNvGraphicFramePr>
          <p:nvPr/>
        </p:nvGraphicFramePr>
        <p:xfrm>
          <a:off x="3230742" y="2685355"/>
          <a:ext cx="325438" cy="461962"/>
        </p:xfrm>
        <a:graphic>
          <a:graphicData uri="http://schemas.openxmlformats.org/presentationml/2006/ole">
            <mc:AlternateContent xmlns:mc="http://schemas.openxmlformats.org/markup-compatibility/2006">
              <mc:Choice xmlns:v="urn:schemas-microsoft-com:vml" Requires="v">
                <p:oleObj name="方程式" r:id="rId3" imgW="152280" imgH="215640" progId="Equation.3">
                  <p:embed/>
                </p:oleObj>
              </mc:Choice>
              <mc:Fallback>
                <p:oleObj name="方程式" r:id="rId3" imgW="152280" imgH="215640" progId="Equation.3">
                  <p:embed/>
                  <p:pic>
                    <p:nvPicPr>
                      <p:cNvPr id="49" name="Object 12"/>
                      <p:cNvPicPr>
                        <a:picLocks noChangeAspect="1" noChangeArrowheads="1"/>
                      </p:cNvPicPr>
                      <p:nvPr/>
                    </p:nvPicPr>
                    <p:blipFill>
                      <a:blip r:embed="rId4"/>
                      <a:srcRect/>
                      <a:stretch>
                        <a:fillRect/>
                      </a:stretch>
                    </p:blipFill>
                    <p:spPr bwMode="auto">
                      <a:xfrm>
                        <a:off x="3230742" y="2685355"/>
                        <a:ext cx="325438" cy="46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2" name="Object 12"/>
          <p:cNvGraphicFramePr>
            <a:graphicFrameLocks noChangeAspect="1"/>
          </p:cNvGraphicFramePr>
          <p:nvPr/>
        </p:nvGraphicFramePr>
        <p:xfrm>
          <a:off x="3236039" y="3268085"/>
          <a:ext cx="352425" cy="461963"/>
        </p:xfrm>
        <a:graphic>
          <a:graphicData uri="http://schemas.openxmlformats.org/presentationml/2006/ole">
            <mc:AlternateContent xmlns:mc="http://schemas.openxmlformats.org/markup-compatibility/2006">
              <mc:Choice xmlns:v="urn:schemas-microsoft-com:vml" Requires="v">
                <p:oleObj name="方程式" r:id="rId5" imgW="164880" imgH="215640" progId="Equation.3">
                  <p:embed/>
                </p:oleObj>
              </mc:Choice>
              <mc:Fallback>
                <p:oleObj name="方程式" r:id="rId5" imgW="164880" imgH="215640" progId="Equation.3">
                  <p:embed/>
                  <p:pic>
                    <p:nvPicPr>
                      <p:cNvPr id="52" name="Object 12"/>
                      <p:cNvPicPr>
                        <a:picLocks noChangeAspect="1" noChangeArrowheads="1"/>
                      </p:cNvPicPr>
                      <p:nvPr/>
                    </p:nvPicPr>
                    <p:blipFill>
                      <a:blip r:embed="rId6"/>
                      <a:srcRect/>
                      <a:stretch>
                        <a:fillRect/>
                      </a:stretch>
                    </p:blipFill>
                    <p:spPr bwMode="auto">
                      <a:xfrm>
                        <a:off x="3236039" y="3268085"/>
                        <a:ext cx="352425"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3" name="橢圓 52"/>
          <p:cNvSpPr/>
          <p:nvPr/>
        </p:nvSpPr>
        <p:spPr>
          <a:xfrm>
            <a:off x="4424050" y="2616602"/>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54" name="橢圓 53"/>
          <p:cNvSpPr/>
          <p:nvPr/>
        </p:nvSpPr>
        <p:spPr>
          <a:xfrm>
            <a:off x="4426392" y="3395172"/>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55" name="橢圓 54"/>
          <p:cNvSpPr/>
          <p:nvPr/>
        </p:nvSpPr>
        <p:spPr>
          <a:xfrm>
            <a:off x="4414759" y="4623184"/>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56" name="文字方塊 55"/>
          <p:cNvSpPr txBox="1"/>
          <p:nvPr/>
        </p:nvSpPr>
        <p:spPr>
          <a:xfrm rot="5400000">
            <a:off x="4412013" y="4045477"/>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59" name="矩形 58"/>
          <p:cNvSpPr/>
          <p:nvPr/>
        </p:nvSpPr>
        <p:spPr>
          <a:xfrm>
            <a:off x="3221750" y="4748691"/>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62" name="Object 12"/>
          <p:cNvGraphicFramePr>
            <a:graphicFrameLocks noChangeAspect="1"/>
          </p:cNvGraphicFramePr>
          <p:nvPr/>
        </p:nvGraphicFramePr>
        <p:xfrm>
          <a:off x="3149827" y="4651924"/>
          <a:ext cx="544512" cy="488950"/>
        </p:xfrm>
        <a:graphic>
          <a:graphicData uri="http://schemas.openxmlformats.org/presentationml/2006/ole">
            <mc:AlternateContent xmlns:mc="http://schemas.openxmlformats.org/markup-compatibility/2006">
              <mc:Choice xmlns:v="urn:schemas-microsoft-com:vml" Requires="v">
                <p:oleObj name="方程式" r:id="rId7" imgW="253800" imgH="228600" progId="Equation.3">
                  <p:embed/>
                </p:oleObj>
              </mc:Choice>
              <mc:Fallback>
                <p:oleObj name="方程式" r:id="rId7" imgW="253800" imgH="228600" progId="Equation.3">
                  <p:embed/>
                  <p:pic>
                    <p:nvPicPr>
                      <p:cNvPr id="62" name="Object 12"/>
                      <p:cNvPicPr>
                        <a:picLocks noChangeAspect="1" noChangeArrowheads="1"/>
                      </p:cNvPicPr>
                      <p:nvPr/>
                    </p:nvPicPr>
                    <p:blipFill>
                      <a:blip r:embed="rId8"/>
                      <a:srcRect/>
                      <a:stretch>
                        <a:fillRect/>
                      </a:stretch>
                    </p:blipFill>
                    <p:spPr bwMode="auto">
                      <a:xfrm>
                        <a:off x="3149827" y="4651924"/>
                        <a:ext cx="544512"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3" name="文字方塊 62"/>
          <p:cNvSpPr txBox="1"/>
          <p:nvPr/>
        </p:nvSpPr>
        <p:spPr>
          <a:xfrm rot="5400000">
            <a:off x="3097683" y="4033633"/>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72" name="文字方塊 71"/>
          <p:cNvSpPr txBox="1"/>
          <p:nvPr/>
        </p:nvSpPr>
        <p:spPr>
          <a:xfrm>
            <a:off x="5651258" y="2558018"/>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73" name="文字方塊 72"/>
          <p:cNvSpPr txBox="1"/>
          <p:nvPr/>
        </p:nvSpPr>
        <p:spPr>
          <a:xfrm>
            <a:off x="5668881" y="3343517"/>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74" name="文字方塊 73"/>
          <p:cNvSpPr txBox="1"/>
          <p:nvPr/>
        </p:nvSpPr>
        <p:spPr>
          <a:xfrm>
            <a:off x="5681061" y="4599809"/>
            <a:ext cx="769257" cy="523220"/>
          </a:xfrm>
          <a:prstGeom prst="rect">
            <a:avLst/>
          </a:prstGeom>
          <a:noFill/>
        </p:spPr>
        <p:txBody>
          <a:bodyPr wrap="square" rtlCol="0">
            <a:spAutoFit/>
          </a:bodyPr>
          <a:lstStyle/>
          <a:p>
            <a:pPr algn="ctr"/>
            <a:r>
              <a:rPr lang="en-US" altLang="zh-TW" sz="2800" dirty="0"/>
              <a:t>……</a:t>
            </a:r>
            <a:endParaRPr lang="zh-TW" altLang="en-US" sz="2800" dirty="0"/>
          </a:p>
        </p:txBody>
      </p:sp>
      <p:cxnSp>
        <p:nvCxnSpPr>
          <p:cNvPr id="75" name="直線單箭頭接點 74"/>
          <p:cNvCxnSpPr>
            <a:stCxn id="53" idx="6"/>
          </p:cNvCxnSpPr>
          <p:nvPr/>
        </p:nvCxnSpPr>
        <p:spPr>
          <a:xfrm>
            <a:off x="4998208" y="2903681"/>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單箭頭接點 75"/>
          <p:cNvCxnSpPr/>
          <p:nvPr/>
        </p:nvCxnSpPr>
        <p:spPr>
          <a:xfrm>
            <a:off x="4998208" y="3695433"/>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直線單箭頭接點 76"/>
          <p:cNvCxnSpPr/>
          <p:nvPr/>
        </p:nvCxnSpPr>
        <p:spPr>
          <a:xfrm>
            <a:off x="4988917" y="4917402"/>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直線單箭頭接點 77"/>
          <p:cNvCxnSpPr>
            <a:stCxn id="54" idx="6"/>
          </p:cNvCxnSpPr>
          <p:nvPr/>
        </p:nvCxnSpPr>
        <p:spPr>
          <a:xfrm flipV="1">
            <a:off x="5000550" y="2903681"/>
            <a:ext cx="739062"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直線單箭頭接點 78"/>
          <p:cNvCxnSpPr>
            <a:stCxn id="53" idx="6"/>
          </p:cNvCxnSpPr>
          <p:nvPr/>
        </p:nvCxnSpPr>
        <p:spPr>
          <a:xfrm>
            <a:off x="4998208" y="2903681"/>
            <a:ext cx="743746"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線單箭頭接點 79"/>
          <p:cNvCxnSpPr>
            <a:stCxn id="53" idx="6"/>
          </p:cNvCxnSpPr>
          <p:nvPr/>
        </p:nvCxnSpPr>
        <p:spPr>
          <a:xfrm>
            <a:off x="4998209" y="2903681"/>
            <a:ext cx="732113"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單箭頭接點 80"/>
          <p:cNvCxnSpPr>
            <a:stCxn id="54" idx="6"/>
          </p:cNvCxnSpPr>
          <p:nvPr/>
        </p:nvCxnSpPr>
        <p:spPr>
          <a:xfrm>
            <a:off x="5000551" y="3682251"/>
            <a:ext cx="729771"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線單箭頭接點 81"/>
          <p:cNvCxnSpPr>
            <a:stCxn id="55" idx="6"/>
          </p:cNvCxnSpPr>
          <p:nvPr/>
        </p:nvCxnSpPr>
        <p:spPr>
          <a:xfrm flipV="1">
            <a:off x="4988918" y="2903681"/>
            <a:ext cx="750695"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線單箭頭接點 82"/>
          <p:cNvCxnSpPr>
            <a:stCxn id="55" idx="6"/>
          </p:cNvCxnSpPr>
          <p:nvPr/>
        </p:nvCxnSpPr>
        <p:spPr>
          <a:xfrm flipV="1">
            <a:off x="4988918" y="3682251"/>
            <a:ext cx="753037"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線單箭頭接點 83"/>
          <p:cNvCxnSpPr>
            <a:endCxn id="53" idx="2"/>
          </p:cNvCxnSpPr>
          <p:nvPr/>
        </p:nvCxnSpPr>
        <p:spPr>
          <a:xfrm flipV="1">
            <a:off x="3564650" y="2903682"/>
            <a:ext cx="859400" cy="299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線單箭頭接點 84"/>
          <p:cNvCxnSpPr>
            <a:stCxn id="47" idx="3"/>
            <a:endCxn id="54" idx="2"/>
          </p:cNvCxnSpPr>
          <p:nvPr/>
        </p:nvCxnSpPr>
        <p:spPr>
          <a:xfrm>
            <a:off x="3560944" y="2952055"/>
            <a:ext cx="865449" cy="7301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線單箭頭接點 85"/>
          <p:cNvCxnSpPr>
            <a:stCxn id="47" idx="3"/>
            <a:endCxn id="55" idx="2"/>
          </p:cNvCxnSpPr>
          <p:nvPr/>
        </p:nvCxnSpPr>
        <p:spPr>
          <a:xfrm>
            <a:off x="3560943" y="2952055"/>
            <a:ext cx="853816" cy="195820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直線單箭頭接點 86"/>
          <p:cNvCxnSpPr>
            <a:stCxn id="52" idx="3"/>
            <a:endCxn id="53" idx="2"/>
          </p:cNvCxnSpPr>
          <p:nvPr/>
        </p:nvCxnSpPr>
        <p:spPr>
          <a:xfrm flipV="1">
            <a:off x="3588464" y="2903681"/>
            <a:ext cx="835587" cy="59538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線單箭頭接點 87"/>
          <p:cNvCxnSpPr>
            <a:stCxn id="46" idx="3"/>
            <a:endCxn id="54" idx="2"/>
          </p:cNvCxnSpPr>
          <p:nvPr/>
        </p:nvCxnSpPr>
        <p:spPr>
          <a:xfrm>
            <a:off x="3555126" y="3522385"/>
            <a:ext cx="871267" cy="15986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線單箭頭接點 88"/>
          <p:cNvCxnSpPr>
            <a:stCxn id="46" idx="3"/>
            <a:endCxn id="55" idx="2"/>
          </p:cNvCxnSpPr>
          <p:nvPr/>
        </p:nvCxnSpPr>
        <p:spPr>
          <a:xfrm>
            <a:off x="3555125" y="3522385"/>
            <a:ext cx="859634" cy="13878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單箭頭接點 89"/>
          <p:cNvCxnSpPr>
            <a:stCxn id="62" idx="3"/>
            <a:endCxn id="53" idx="2"/>
          </p:cNvCxnSpPr>
          <p:nvPr/>
        </p:nvCxnSpPr>
        <p:spPr>
          <a:xfrm flipV="1">
            <a:off x="3626622" y="2903682"/>
            <a:ext cx="797428" cy="19932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直線單箭頭接點 90"/>
          <p:cNvCxnSpPr>
            <a:stCxn id="62" idx="3"/>
            <a:endCxn id="54" idx="2"/>
          </p:cNvCxnSpPr>
          <p:nvPr/>
        </p:nvCxnSpPr>
        <p:spPr>
          <a:xfrm flipV="1">
            <a:off x="3600254" y="3682251"/>
            <a:ext cx="826139" cy="12146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線單箭頭接點 91"/>
          <p:cNvCxnSpPr>
            <a:stCxn id="62" idx="3"/>
            <a:endCxn id="55" idx="2"/>
          </p:cNvCxnSpPr>
          <p:nvPr/>
        </p:nvCxnSpPr>
        <p:spPr>
          <a:xfrm>
            <a:off x="3600253" y="4896857"/>
            <a:ext cx="814506" cy="134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3" name="文字方塊 92"/>
          <p:cNvSpPr txBox="1"/>
          <p:nvPr/>
        </p:nvSpPr>
        <p:spPr>
          <a:xfrm rot="5400000">
            <a:off x="7426403" y="4118857"/>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94" name="文字方塊 93"/>
          <p:cNvSpPr txBox="1"/>
          <p:nvPr/>
        </p:nvSpPr>
        <p:spPr>
          <a:xfrm>
            <a:off x="7495496" y="2600036"/>
            <a:ext cx="631069" cy="523220"/>
          </a:xfrm>
          <a:prstGeom prst="rect">
            <a:avLst/>
          </a:prstGeom>
          <a:noFill/>
        </p:spPr>
        <p:txBody>
          <a:bodyPr wrap="square" rtlCol="0">
            <a:spAutoFit/>
          </a:bodyPr>
          <a:lstStyle/>
          <a:p>
            <a:r>
              <a:rPr lang="en-US" altLang="zh-TW" sz="2800" dirty="0"/>
              <a:t>y</a:t>
            </a:r>
            <a:r>
              <a:rPr lang="en-US" altLang="zh-TW" sz="2800" baseline="-25000" dirty="0"/>
              <a:t>1</a:t>
            </a:r>
            <a:endParaRPr lang="zh-TW" altLang="en-US" sz="2800" baseline="-25000" dirty="0"/>
          </a:p>
        </p:txBody>
      </p:sp>
      <p:sp>
        <p:nvSpPr>
          <p:cNvPr id="95" name="文字方塊 94"/>
          <p:cNvSpPr txBox="1"/>
          <p:nvPr/>
        </p:nvSpPr>
        <p:spPr>
          <a:xfrm>
            <a:off x="7516594" y="3408345"/>
            <a:ext cx="631069" cy="523220"/>
          </a:xfrm>
          <a:prstGeom prst="rect">
            <a:avLst/>
          </a:prstGeom>
          <a:noFill/>
        </p:spPr>
        <p:txBody>
          <a:bodyPr wrap="square" rtlCol="0">
            <a:spAutoFit/>
          </a:bodyPr>
          <a:lstStyle/>
          <a:p>
            <a:r>
              <a:rPr lang="en-US" altLang="zh-TW" sz="2800" dirty="0"/>
              <a:t>y</a:t>
            </a:r>
            <a:r>
              <a:rPr lang="en-US" altLang="zh-TW" sz="2800" baseline="-25000" dirty="0"/>
              <a:t>2</a:t>
            </a:r>
            <a:endParaRPr lang="zh-TW" altLang="en-US" sz="2800" baseline="-25000" dirty="0"/>
          </a:p>
        </p:txBody>
      </p:sp>
      <p:sp>
        <p:nvSpPr>
          <p:cNvPr id="96" name="文字方塊 95"/>
          <p:cNvSpPr txBox="1"/>
          <p:nvPr/>
        </p:nvSpPr>
        <p:spPr>
          <a:xfrm>
            <a:off x="7484213" y="4664488"/>
            <a:ext cx="631069" cy="523220"/>
          </a:xfrm>
          <a:prstGeom prst="rect">
            <a:avLst/>
          </a:prstGeom>
          <a:noFill/>
        </p:spPr>
        <p:txBody>
          <a:bodyPr wrap="square" rtlCol="0">
            <a:spAutoFit/>
          </a:bodyPr>
          <a:lstStyle/>
          <a:p>
            <a:r>
              <a:rPr lang="en-US" altLang="zh-TW" sz="2800" dirty="0"/>
              <a:t>y</a:t>
            </a:r>
            <a:r>
              <a:rPr lang="en-US" altLang="zh-TW" sz="2800" baseline="-25000" dirty="0"/>
              <a:t>10</a:t>
            </a:r>
            <a:endParaRPr lang="zh-TW" altLang="en-US" sz="2800" baseline="-25000" dirty="0"/>
          </a:p>
        </p:txBody>
      </p:sp>
      <p:sp>
        <p:nvSpPr>
          <p:cNvPr id="9" name="文字方塊 8"/>
          <p:cNvSpPr txBox="1"/>
          <p:nvPr/>
        </p:nvSpPr>
        <p:spPr>
          <a:xfrm>
            <a:off x="4746535" y="3680279"/>
            <a:ext cx="65" cy="276999"/>
          </a:xfrm>
          <a:prstGeom prst="rect">
            <a:avLst/>
          </a:prstGeom>
          <a:noFill/>
        </p:spPr>
        <p:txBody>
          <a:bodyPr wrap="none" lIns="0" tIns="0" rIns="0" bIns="0" rtlCol="0">
            <a:spAutoFit/>
          </a:bodyPr>
          <a:lstStyle/>
          <a:p>
            <a:endParaRPr lang="zh-TW" altLang="en-US" dirty="0"/>
          </a:p>
        </p:txBody>
      </p:sp>
      <p:sp>
        <p:nvSpPr>
          <p:cNvPr id="71" name="文字方塊 70"/>
          <p:cNvSpPr txBox="1"/>
          <p:nvPr/>
        </p:nvSpPr>
        <p:spPr>
          <a:xfrm>
            <a:off x="8365545" y="3934728"/>
            <a:ext cx="1014273" cy="52322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zh-TW" sz="2800" dirty="0"/>
              <a:t>Cost </a:t>
            </a:r>
          </a:p>
        </p:txBody>
      </p:sp>
      <p:sp>
        <p:nvSpPr>
          <p:cNvPr id="97" name="矩形 96"/>
          <p:cNvSpPr/>
          <p:nvPr/>
        </p:nvSpPr>
        <p:spPr>
          <a:xfrm>
            <a:off x="7488641" y="2675422"/>
            <a:ext cx="619787" cy="4320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400" dirty="0"/>
              <a:t>0.2</a:t>
            </a:r>
            <a:endParaRPr lang="zh-TW" altLang="en-US" sz="2400" dirty="0"/>
          </a:p>
        </p:txBody>
      </p:sp>
      <p:sp>
        <p:nvSpPr>
          <p:cNvPr id="100" name="矩形 99"/>
          <p:cNvSpPr/>
          <p:nvPr/>
        </p:nvSpPr>
        <p:spPr>
          <a:xfrm>
            <a:off x="7488642" y="3461006"/>
            <a:ext cx="619787" cy="4320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400" dirty="0"/>
              <a:t>0.3</a:t>
            </a:r>
            <a:endParaRPr lang="zh-TW" altLang="en-US" sz="2400" dirty="0"/>
          </a:p>
        </p:txBody>
      </p:sp>
      <p:sp>
        <p:nvSpPr>
          <p:cNvPr id="101" name="矩形 100"/>
          <p:cNvSpPr/>
          <p:nvPr/>
        </p:nvSpPr>
        <p:spPr>
          <a:xfrm>
            <a:off x="7484213" y="4701373"/>
            <a:ext cx="690317" cy="4320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400" dirty="0"/>
              <a:t>0.5</a:t>
            </a:r>
            <a:endParaRPr lang="zh-TW" altLang="en-US" sz="2400" dirty="0"/>
          </a:p>
        </p:txBody>
      </p:sp>
      <p:pic>
        <p:nvPicPr>
          <p:cNvPr id="102" name="圖片 101"/>
          <p:cNvPicPr preferRelativeResize="0">
            <a:picLocks/>
          </p:cNvPicPr>
          <p:nvPr/>
        </p:nvPicPr>
        <p:blipFill>
          <a:blip r:embed="rId9"/>
          <a:stretch>
            <a:fillRect/>
          </a:stretch>
        </p:blipFill>
        <p:spPr>
          <a:xfrm>
            <a:off x="5399875" y="1658335"/>
            <a:ext cx="720000" cy="720000"/>
          </a:xfrm>
          <a:prstGeom prst="rect">
            <a:avLst/>
          </a:prstGeom>
          <a:ln w="38100">
            <a:solidFill>
              <a:schemeClr val="tx1"/>
            </a:solidFill>
          </a:ln>
        </p:spPr>
      </p:pic>
      <p:sp>
        <p:nvSpPr>
          <p:cNvPr id="103" name="文字方塊 102"/>
          <p:cNvSpPr txBox="1"/>
          <p:nvPr/>
        </p:nvSpPr>
        <p:spPr>
          <a:xfrm>
            <a:off x="6202602" y="1747396"/>
            <a:ext cx="654853" cy="523220"/>
          </a:xfrm>
          <a:prstGeom prst="rect">
            <a:avLst/>
          </a:prstGeom>
          <a:noFill/>
        </p:spPr>
        <p:txBody>
          <a:bodyPr wrap="square" rtlCol="0">
            <a:spAutoFit/>
          </a:bodyPr>
          <a:lstStyle/>
          <a:p>
            <a:r>
              <a:rPr lang="en-US" altLang="zh-TW" sz="2800" dirty="0"/>
              <a:t>“1”</a:t>
            </a:r>
            <a:endParaRPr lang="zh-TW" altLang="en-US" sz="2800" dirty="0"/>
          </a:p>
        </p:txBody>
      </p:sp>
      <p:pic>
        <p:nvPicPr>
          <p:cNvPr id="108" name="圖片 107"/>
          <p:cNvPicPr preferRelativeResize="0">
            <a:picLocks/>
          </p:cNvPicPr>
          <p:nvPr/>
        </p:nvPicPr>
        <p:blipFill>
          <a:blip r:embed="rId9"/>
          <a:stretch>
            <a:fillRect/>
          </a:stretch>
        </p:blipFill>
        <p:spPr>
          <a:xfrm>
            <a:off x="2126038" y="3609330"/>
            <a:ext cx="720000" cy="720000"/>
          </a:xfrm>
          <a:prstGeom prst="rect">
            <a:avLst/>
          </a:prstGeom>
          <a:ln w="38100">
            <a:solidFill>
              <a:schemeClr val="tx1"/>
            </a:solidFill>
          </a:ln>
        </p:spPr>
      </p:pic>
      <p:grpSp>
        <p:nvGrpSpPr>
          <p:cNvPr id="11" name="群組 10"/>
          <p:cNvGrpSpPr/>
          <p:nvPr/>
        </p:nvGrpSpPr>
        <p:grpSpPr>
          <a:xfrm>
            <a:off x="9520359" y="2633241"/>
            <a:ext cx="654489" cy="2625052"/>
            <a:chOff x="7996358" y="2461791"/>
            <a:chExt cx="654489" cy="2625052"/>
          </a:xfrm>
        </p:grpSpPr>
        <p:sp>
          <p:nvSpPr>
            <p:cNvPr id="110" name="矩形 109"/>
            <p:cNvSpPr/>
            <p:nvPr/>
          </p:nvSpPr>
          <p:spPr>
            <a:xfrm>
              <a:off x="8062418" y="2461791"/>
              <a:ext cx="498951" cy="2625052"/>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111" name="文字方塊 110"/>
            <p:cNvSpPr txBox="1"/>
            <p:nvPr/>
          </p:nvSpPr>
          <p:spPr>
            <a:xfrm rot="5400000">
              <a:off x="8004608" y="3948039"/>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112" name="文字方塊 111"/>
            <p:cNvSpPr txBox="1"/>
            <p:nvPr/>
          </p:nvSpPr>
          <p:spPr>
            <a:xfrm>
              <a:off x="7996358" y="2508931"/>
              <a:ext cx="631069" cy="523220"/>
            </a:xfrm>
            <a:prstGeom prst="rect">
              <a:avLst/>
            </a:prstGeom>
            <a:noFill/>
          </p:spPr>
          <p:txBody>
            <a:bodyPr wrap="square" rtlCol="0">
              <a:spAutoFit/>
            </a:bodyPr>
            <a:lstStyle/>
            <a:p>
              <a:pPr algn="ctr"/>
              <a:r>
                <a:rPr lang="en-US" altLang="zh-TW" sz="2800" dirty="0"/>
                <a:t>1</a:t>
              </a:r>
              <a:endParaRPr lang="zh-TW" altLang="en-US" sz="2800" baseline="-25000" dirty="0"/>
            </a:p>
          </p:txBody>
        </p:sp>
        <p:sp>
          <p:nvSpPr>
            <p:cNvPr id="113" name="文字方塊 112"/>
            <p:cNvSpPr txBox="1"/>
            <p:nvPr/>
          </p:nvSpPr>
          <p:spPr>
            <a:xfrm>
              <a:off x="8005216" y="3269035"/>
              <a:ext cx="631069" cy="523220"/>
            </a:xfrm>
            <a:prstGeom prst="rect">
              <a:avLst/>
            </a:prstGeom>
            <a:noFill/>
          </p:spPr>
          <p:txBody>
            <a:bodyPr wrap="square" rtlCol="0">
              <a:spAutoFit/>
            </a:bodyPr>
            <a:lstStyle/>
            <a:p>
              <a:pPr algn="ctr"/>
              <a:r>
                <a:rPr lang="en-US" altLang="zh-TW" sz="2800" dirty="0"/>
                <a:t>0</a:t>
              </a:r>
              <a:endParaRPr lang="zh-TW" altLang="en-US" sz="2800" baseline="-25000" dirty="0"/>
            </a:p>
          </p:txBody>
        </p:sp>
        <p:sp>
          <p:nvSpPr>
            <p:cNvPr id="114" name="文字方塊 113"/>
            <p:cNvSpPr txBox="1"/>
            <p:nvPr/>
          </p:nvSpPr>
          <p:spPr>
            <a:xfrm>
              <a:off x="7996358" y="4489333"/>
              <a:ext cx="631069" cy="523220"/>
            </a:xfrm>
            <a:prstGeom prst="rect">
              <a:avLst/>
            </a:prstGeom>
            <a:noFill/>
          </p:spPr>
          <p:txBody>
            <a:bodyPr wrap="square" rtlCol="0">
              <a:spAutoFit/>
            </a:bodyPr>
            <a:lstStyle/>
            <a:p>
              <a:pPr algn="ctr"/>
              <a:r>
                <a:rPr lang="en-US" altLang="zh-TW" sz="2800" dirty="0"/>
                <a:t>0</a:t>
              </a:r>
              <a:endParaRPr lang="zh-TW" altLang="en-US" sz="2800" baseline="-25000" dirty="0"/>
            </a:p>
          </p:txBody>
        </p:sp>
      </p:grpSp>
      <p:sp>
        <p:nvSpPr>
          <p:cNvPr id="115" name="左-右雙向箭號 114"/>
          <p:cNvSpPr/>
          <p:nvPr/>
        </p:nvSpPr>
        <p:spPr>
          <a:xfrm>
            <a:off x="8261204" y="3516865"/>
            <a:ext cx="1187596" cy="334875"/>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cxnSp>
        <p:nvCxnSpPr>
          <p:cNvPr id="15" name="直線接點 14"/>
          <p:cNvCxnSpPr/>
          <p:nvPr/>
        </p:nvCxnSpPr>
        <p:spPr>
          <a:xfrm flipH="1">
            <a:off x="2496457" y="1985736"/>
            <a:ext cx="272868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直線接點 115"/>
          <p:cNvCxnSpPr/>
          <p:nvPr/>
        </p:nvCxnSpPr>
        <p:spPr>
          <a:xfrm flipH="1">
            <a:off x="6857454" y="2009006"/>
            <a:ext cx="298729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單箭頭接點 17"/>
          <p:cNvCxnSpPr/>
          <p:nvPr/>
        </p:nvCxnSpPr>
        <p:spPr>
          <a:xfrm>
            <a:off x="2486038" y="2018335"/>
            <a:ext cx="0" cy="14807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直線單箭頭接點 117"/>
          <p:cNvCxnSpPr/>
          <p:nvPr/>
        </p:nvCxnSpPr>
        <p:spPr>
          <a:xfrm>
            <a:off x="9844750" y="2018336"/>
            <a:ext cx="0" cy="5817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8" name="矩形 97"/>
          <p:cNvSpPr/>
          <p:nvPr/>
        </p:nvSpPr>
        <p:spPr>
          <a:xfrm>
            <a:off x="6325564" y="2616028"/>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99" name="橢圓 98"/>
          <p:cNvSpPr/>
          <p:nvPr/>
        </p:nvSpPr>
        <p:spPr>
          <a:xfrm>
            <a:off x="6401408" y="2607922"/>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104" name="橢圓 103"/>
          <p:cNvSpPr/>
          <p:nvPr/>
        </p:nvSpPr>
        <p:spPr>
          <a:xfrm>
            <a:off x="6403750" y="3367831"/>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105" name="橢圓 104"/>
          <p:cNvSpPr/>
          <p:nvPr/>
        </p:nvSpPr>
        <p:spPr>
          <a:xfrm>
            <a:off x="6410778" y="4614504"/>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106" name="文字方塊 105"/>
          <p:cNvSpPr txBox="1"/>
          <p:nvPr/>
        </p:nvSpPr>
        <p:spPr>
          <a:xfrm rot="5400000">
            <a:off x="6408032" y="4033634"/>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117" name="文字方塊 116"/>
          <p:cNvSpPr txBox="1"/>
          <p:nvPr/>
        </p:nvSpPr>
        <p:spPr>
          <a:xfrm>
            <a:off x="2138215" y="5626041"/>
            <a:ext cx="6754090" cy="954107"/>
          </a:xfrm>
          <a:prstGeom prst="rect">
            <a:avLst/>
          </a:prstGeom>
          <a:noFill/>
        </p:spPr>
        <p:txBody>
          <a:bodyPr wrap="square" rtlCol="0">
            <a:spAutoFit/>
          </a:bodyPr>
          <a:lstStyle/>
          <a:p>
            <a:r>
              <a:rPr lang="en-US" altLang="zh-TW" sz="2800" dirty="0"/>
              <a:t>Cost can be Euclidean distance or cross entropy of the network output and target </a:t>
            </a:r>
            <a:endParaRPr lang="zh-TW" altLang="en-US" sz="2800" dirty="0"/>
          </a:p>
        </p:txBody>
      </p:sp>
      <mc:AlternateContent xmlns:mc="http://schemas.openxmlformats.org/markup-compatibility/2006" xmlns:a14="http://schemas.microsoft.com/office/drawing/2010/main">
        <mc:Choice Requires="a14">
          <p:sp>
            <p:nvSpPr>
              <p:cNvPr id="119" name="文字方塊 118"/>
              <p:cNvSpPr txBox="1"/>
              <p:nvPr/>
            </p:nvSpPr>
            <p:spPr>
              <a:xfrm>
                <a:off x="4113854" y="521898"/>
                <a:ext cx="6097064" cy="954107"/>
              </a:xfrm>
              <a:prstGeom prst="rect">
                <a:avLst/>
              </a:prstGeom>
              <a:noFill/>
            </p:spPr>
            <p:txBody>
              <a:bodyPr wrap="square" rtlCol="0">
                <a:spAutoFit/>
              </a:bodyPr>
              <a:lstStyle/>
              <a:p>
                <a:r>
                  <a:rPr lang="en-US" altLang="zh-TW" sz="2800" dirty="0"/>
                  <a:t>Given a set of network parameters </a:t>
                </a:r>
                <a14:m>
                  <m:oMath xmlns:m="http://schemas.openxmlformats.org/officeDocument/2006/math">
                    <m:r>
                      <a:rPr lang="zh-TW" altLang="en-US" sz="2800" i="1">
                        <a:latin typeface="Cambria Math" panose="02040503050406030204" pitchFamily="18" charset="0"/>
                      </a:rPr>
                      <m:t>𝜃</m:t>
                    </m:r>
                  </m:oMath>
                </a14:m>
                <a:r>
                  <a:rPr lang="en-US" altLang="zh-TW" sz="2800" dirty="0"/>
                  <a:t>, each example has a cost value. </a:t>
                </a:r>
                <a:endParaRPr lang="zh-TW" altLang="en-US" sz="2800" dirty="0"/>
              </a:p>
            </p:txBody>
          </p:sp>
        </mc:Choice>
        <mc:Fallback xmlns="">
          <p:sp>
            <p:nvSpPr>
              <p:cNvPr id="119" name="文字方塊 118"/>
              <p:cNvSpPr txBox="1">
                <a:spLocks noRot="1" noChangeAspect="1" noMove="1" noResize="1" noEditPoints="1" noAdjustHandles="1" noChangeArrowheads="1" noChangeShapeType="1" noTextEdit="1"/>
              </p:cNvSpPr>
              <p:nvPr/>
            </p:nvSpPr>
            <p:spPr>
              <a:xfrm>
                <a:off x="4113854" y="521898"/>
                <a:ext cx="6097064" cy="954107"/>
              </a:xfrm>
              <a:prstGeom prst="rect">
                <a:avLst/>
              </a:prstGeom>
              <a:blipFill>
                <a:blip r:embed="rId10"/>
                <a:stretch>
                  <a:fillRect l="-2100" t="-6410" b="-17949"/>
                </a:stretch>
              </a:blipFill>
            </p:spPr>
            <p:txBody>
              <a:bodyPr/>
              <a:lstStyle/>
              <a:p>
                <a:r>
                  <a:rPr lang="en-US">
                    <a:noFill/>
                  </a:rPr>
                  <a:t> </a:t>
                </a:r>
              </a:p>
            </p:txBody>
          </p:sp>
        </mc:Fallback>
      </mc:AlternateContent>
      <p:sp>
        <p:nvSpPr>
          <p:cNvPr id="3" name="矩形 2"/>
          <p:cNvSpPr/>
          <p:nvPr/>
        </p:nvSpPr>
        <p:spPr>
          <a:xfrm>
            <a:off x="9341450" y="5341283"/>
            <a:ext cx="930639" cy="461665"/>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r>
              <a:rPr lang="en-US" altLang="zh-TW" sz="2400" dirty="0"/>
              <a:t>target</a:t>
            </a:r>
            <a:endParaRPr lang="zh-TW" altLang="en-US" sz="2400" dirty="0"/>
          </a:p>
        </p:txBody>
      </p:sp>
      <mc:AlternateContent xmlns:mc="http://schemas.openxmlformats.org/markup-compatibility/2006" xmlns:a14="http://schemas.microsoft.com/office/drawing/2010/main">
        <mc:Choice Requires="a14">
          <p:sp>
            <p:nvSpPr>
              <p:cNvPr id="7" name="文字方塊 6"/>
              <p:cNvSpPr txBox="1"/>
              <p:nvPr/>
            </p:nvSpPr>
            <p:spPr>
              <a:xfrm>
                <a:off x="8461190" y="4559416"/>
                <a:ext cx="79053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i="1">
                          <a:latin typeface="Cambria Math" panose="02040503050406030204" pitchFamily="18" charset="0"/>
                        </a:rPr>
                        <m:t>𝐿</m:t>
                      </m:r>
                      <m:r>
                        <a:rPr lang="en-US" altLang="zh-TW" sz="2800" i="1">
                          <a:latin typeface="Cambria Math" panose="02040503050406030204" pitchFamily="18" charset="0"/>
                        </a:rPr>
                        <m:t>(</m:t>
                      </m:r>
                      <m:r>
                        <a:rPr lang="zh-TW" altLang="en-US" sz="2800" i="1">
                          <a:latin typeface="Cambria Math" panose="02040503050406030204" pitchFamily="18" charset="0"/>
                        </a:rPr>
                        <m:t>𝜃</m:t>
                      </m:r>
                      <m:r>
                        <a:rPr lang="en-US" altLang="zh-TW" sz="2800" i="1">
                          <a:latin typeface="Cambria Math" panose="02040503050406030204" pitchFamily="18" charset="0"/>
                        </a:rPr>
                        <m:t>)</m:t>
                      </m:r>
                    </m:oMath>
                  </m:oMathPara>
                </a14:m>
                <a:endParaRPr lang="zh-TW" altLang="en-US" sz="2800"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8461190" y="4559416"/>
                <a:ext cx="790537" cy="430887"/>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367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97" grpId="0" animBg="1"/>
      <p:bldP spid="100" grpId="0" animBg="1"/>
      <p:bldP spid="101" grpId="0" animBg="1"/>
      <p:bldP spid="103" grpId="0"/>
      <p:bldP spid="115" grpId="0" animBg="1"/>
      <p:bldP spid="117" grpId="0"/>
      <p:bldP spid="119" grpId="0"/>
      <p:bldP spid="3"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8"/>
          <p:cNvSpPr txBox="1">
            <a:spLocks noGrp="1"/>
          </p:cNvSpPr>
          <p:nvPr>
            <p:ph type="title"/>
          </p:nvPr>
        </p:nvSpPr>
        <p:spPr>
          <a:xfrm>
            <a:off x="983432" y="125092"/>
            <a:ext cx="9464040" cy="1325520"/>
          </a:xfrm>
          <a:prstGeom prst="rect">
            <a:avLst/>
          </a:prstGeom>
        </p:spPr>
        <p:txBody>
          <a:bodyPr spcFirstLastPara="1" vert="horz" wrap="square" lIns="109710" tIns="54840" rIns="109710" bIns="54840" rtlCol="0" anchor="ctr" anchorCtr="0">
            <a:noAutofit/>
          </a:bodyPr>
          <a:lstStyle/>
          <a:p>
            <a:pPr algn="l">
              <a:spcBef>
                <a:spcPts val="0"/>
              </a:spcBef>
            </a:pPr>
            <a:r>
              <a:rPr lang="en" dirty="0"/>
              <a:t>Books and Reading</a:t>
            </a:r>
            <a:endParaRPr dirty="0"/>
          </a:p>
        </p:txBody>
      </p:sp>
      <p:sp>
        <p:nvSpPr>
          <p:cNvPr id="111" name="Google Shape;111;p18"/>
          <p:cNvSpPr txBox="1">
            <a:spLocks noGrp="1"/>
          </p:cNvSpPr>
          <p:nvPr>
            <p:ph type="body" idx="1"/>
          </p:nvPr>
        </p:nvSpPr>
        <p:spPr>
          <a:xfrm>
            <a:off x="335360" y="1301678"/>
            <a:ext cx="8712968" cy="4934880"/>
          </a:xfrm>
          <a:prstGeom prst="rect">
            <a:avLst/>
          </a:prstGeom>
        </p:spPr>
        <p:txBody>
          <a:bodyPr spcFirstLastPara="1" vert="horz" wrap="square" lIns="109710" tIns="54840" rIns="109710" bIns="54840" rtlCol="0" anchor="t" anchorCtr="0">
            <a:noAutofit/>
          </a:bodyPr>
          <a:lstStyle/>
          <a:p>
            <a:pPr marL="548640" indent="-457200">
              <a:spcBef>
                <a:spcPts val="1200"/>
              </a:spcBef>
              <a:buSzPts val="2400"/>
            </a:pPr>
            <a:r>
              <a:rPr lang="en" sz="2400" dirty="0"/>
              <a:t>Recommended textbook: “Deep learning”</a:t>
            </a:r>
            <a:br>
              <a:rPr lang="en" sz="2400" dirty="0"/>
            </a:br>
            <a:r>
              <a:rPr lang="en" sz="2400" dirty="0"/>
              <a:t>by Goodfellow, Bengio, Courville </a:t>
            </a:r>
            <a:br>
              <a:rPr lang="en" sz="2400" dirty="0"/>
            </a:br>
            <a:r>
              <a:rPr lang="en-US" sz="2400" dirty="0">
                <a:hlinkClick r:id="rId3"/>
              </a:rPr>
              <a:t>https://www.deeplearningbook.org/</a:t>
            </a:r>
            <a:endParaRPr lang="en-US" sz="2400" dirty="0"/>
          </a:p>
          <a:p>
            <a:pPr marL="548640" indent="-457200">
              <a:spcBef>
                <a:spcPts val="1200"/>
              </a:spcBef>
              <a:buSzPts val="2400"/>
            </a:pPr>
            <a:r>
              <a:rPr lang="en-US" sz="2400" dirty="0"/>
              <a:t>Another recommended textbook: “Dive into Deep Learning” - https://d2l.ai/</a:t>
            </a:r>
            <a:endParaRPr sz="2400" dirty="0"/>
          </a:p>
          <a:p>
            <a:pPr marL="548640" indent="-457200">
              <a:spcBef>
                <a:spcPts val="1200"/>
              </a:spcBef>
              <a:buSzPts val="2400"/>
            </a:pPr>
            <a:r>
              <a:rPr lang="en" sz="2400" dirty="0"/>
              <a:t>Lots of further material available online, e.g.:</a:t>
            </a:r>
            <a:br>
              <a:rPr lang="en" sz="2400" dirty="0"/>
            </a:br>
            <a:r>
              <a:rPr lang="en" sz="1800" u="sng" dirty="0">
                <a:solidFill>
                  <a:schemeClr val="hlink"/>
                </a:solidFill>
                <a:hlinkClick r:id="rId4"/>
              </a:rPr>
              <a:t>http://cs231n.stanford.edu/</a:t>
            </a:r>
            <a:r>
              <a:rPr lang="en" sz="1800" dirty="0"/>
              <a:t>    </a:t>
            </a:r>
            <a:r>
              <a:rPr lang="en" sz="1800" u="sng" dirty="0">
                <a:solidFill>
                  <a:schemeClr val="hlink"/>
                </a:solidFill>
                <a:hlinkClick r:id="rId5"/>
              </a:rPr>
              <a:t>http://course.fast.ai/</a:t>
            </a:r>
            <a:r>
              <a:rPr lang="en" sz="1800" dirty="0"/>
              <a:t>  </a:t>
            </a:r>
            <a:br>
              <a:rPr lang="en" sz="1800" dirty="0"/>
            </a:br>
            <a:r>
              <a:rPr lang="en" sz="1800" u="sng" dirty="0">
                <a:solidFill>
                  <a:schemeClr val="hlink"/>
                </a:solidFill>
                <a:hlinkClick r:id="rId6"/>
              </a:rPr>
              <a:t>https://developers.google.com/machine-learning/crash-course/</a:t>
            </a:r>
            <a:r>
              <a:rPr lang="en" sz="1800" dirty="0"/>
              <a:t>  </a:t>
            </a:r>
            <a:br>
              <a:rPr lang="en" sz="1800" dirty="0"/>
            </a:br>
            <a:r>
              <a:rPr lang="en" sz="1800" u="sng" dirty="0">
                <a:solidFill>
                  <a:schemeClr val="hlink"/>
                </a:solidFill>
                <a:hlinkClick r:id="rId7"/>
              </a:rPr>
              <a:t>www.nvidia.com/dlilabs</a:t>
            </a:r>
            <a:r>
              <a:rPr lang="en" sz="1800" dirty="0"/>
              <a:t>    </a:t>
            </a:r>
            <a:r>
              <a:rPr lang="en" sz="1800" u="sng" dirty="0">
                <a:solidFill>
                  <a:schemeClr val="hlink"/>
                </a:solidFill>
                <a:hlinkClick r:id="rId8"/>
              </a:rPr>
              <a:t>http://introtodeeplearning.com/</a:t>
            </a:r>
            <a:r>
              <a:rPr lang="en" sz="1800" dirty="0"/>
              <a:t> </a:t>
            </a:r>
            <a:br>
              <a:rPr lang="en" sz="1800" dirty="0"/>
            </a:br>
            <a:r>
              <a:rPr lang="en" sz="1800" u="sng" dirty="0">
                <a:solidFill>
                  <a:schemeClr val="hlink"/>
                </a:solidFill>
                <a:hlinkClick r:id="rId9"/>
              </a:rPr>
              <a:t>https://github.com/oxford-cs-deepnlp-2017/lectures</a:t>
            </a:r>
            <a:r>
              <a:rPr lang="en" sz="1800" dirty="0"/>
              <a:t>,</a:t>
            </a:r>
            <a:br>
              <a:rPr lang="en" sz="1800" dirty="0"/>
            </a:br>
            <a:r>
              <a:rPr lang="en" sz="1800" u="sng" dirty="0">
                <a:solidFill>
                  <a:schemeClr val="hlink"/>
                </a:solidFill>
                <a:hlinkClick r:id="rId10"/>
              </a:rPr>
              <a:t>https://jalammar.github.io/</a:t>
            </a:r>
            <a:r>
              <a:rPr lang="en" sz="1800" dirty="0"/>
              <a:t> </a:t>
            </a:r>
            <a:endParaRPr sz="1800" dirty="0"/>
          </a:p>
          <a:p>
            <a:pPr marL="548640" indent="-457200">
              <a:spcBef>
                <a:spcPts val="1200"/>
              </a:spcBef>
              <a:buSzPts val="2400"/>
            </a:pPr>
            <a:r>
              <a:rPr lang="en" sz="2400" dirty="0"/>
              <a:t>Coursera, Youtube, etc.</a:t>
            </a:r>
          </a:p>
          <a:p>
            <a:pPr marL="548640" indent="-457200">
              <a:spcBef>
                <a:spcPts val="1200"/>
              </a:spcBef>
              <a:buSzPts val="2400"/>
            </a:pPr>
            <a:r>
              <a:rPr lang="en-US" sz="2400" dirty="0"/>
              <a:t>“Deep Learning with Python” by François Chollet</a:t>
            </a:r>
            <a:br>
              <a:rPr lang="en-US" sz="2400" dirty="0"/>
            </a:br>
            <a:r>
              <a:rPr lang="en-US" sz="2400" dirty="0"/>
              <a:t>for labs + assignments </a:t>
            </a:r>
            <a:br>
              <a:rPr lang="en" sz="2400" dirty="0"/>
            </a:br>
            <a:endParaRPr sz="2400" dirty="0"/>
          </a:p>
        </p:txBody>
      </p:sp>
      <p:pic>
        <p:nvPicPr>
          <p:cNvPr id="112" name="Google Shape;112;p18"/>
          <p:cNvPicPr preferRelativeResize="0"/>
          <p:nvPr/>
        </p:nvPicPr>
        <p:blipFill>
          <a:blip r:embed="rId11">
            <a:alphaModFix/>
          </a:blip>
          <a:stretch>
            <a:fillRect/>
          </a:stretch>
        </p:blipFill>
        <p:spPr>
          <a:xfrm>
            <a:off x="7320136" y="4293096"/>
            <a:ext cx="1512168" cy="2347844"/>
          </a:xfrm>
          <a:prstGeom prst="rect">
            <a:avLst/>
          </a:prstGeom>
          <a:noFill/>
          <a:ln w="19050" cap="flat" cmpd="sng">
            <a:solidFill>
              <a:schemeClr val="dk2"/>
            </a:solidFill>
            <a:prstDash val="solid"/>
            <a:round/>
            <a:headEnd type="none" w="sm" len="sm"/>
            <a:tailEnd type="none" w="sm" len="sm"/>
          </a:ln>
        </p:spPr>
      </p:pic>
      <p:pic>
        <p:nvPicPr>
          <p:cNvPr id="113" name="Google Shape;113;p18"/>
          <p:cNvPicPr preferRelativeResize="0"/>
          <p:nvPr/>
        </p:nvPicPr>
        <p:blipFill>
          <a:blip r:embed="rId12">
            <a:alphaModFix/>
          </a:blip>
          <a:stretch>
            <a:fillRect/>
          </a:stretch>
        </p:blipFill>
        <p:spPr>
          <a:xfrm>
            <a:off x="9480376" y="116632"/>
            <a:ext cx="2218861" cy="2950096"/>
          </a:xfrm>
          <a:prstGeom prst="rect">
            <a:avLst/>
          </a:prstGeom>
          <a:noFill/>
          <a:ln w="19050" cap="flat" cmpd="sng">
            <a:solidFill>
              <a:schemeClr val="dk2"/>
            </a:solidFill>
            <a:prstDash val="solid"/>
            <a:round/>
            <a:headEnd type="none" w="sm" len="sm"/>
            <a:tailEnd type="none" w="sm" len="sm"/>
          </a:ln>
        </p:spPr>
      </p:pic>
      <p:pic>
        <p:nvPicPr>
          <p:cNvPr id="3" name="Picture 2" descr="A book cover with a mountain landscape&#10;&#10;Description automatically generated">
            <a:extLst>
              <a:ext uri="{FF2B5EF4-FFF2-40B4-BE49-F238E27FC236}">
                <a16:creationId xmlns:a16="http://schemas.microsoft.com/office/drawing/2014/main" id="{49AFF697-2217-EDBE-F240-7E4C353A611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49512" y="3329757"/>
            <a:ext cx="2270191" cy="283554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Total Cost</a:t>
            </a:r>
            <a:endParaRPr lang="zh-TW" altLang="en-US" dirty="0"/>
          </a:p>
        </p:txBody>
      </p:sp>
      <p:grpSp>
        <p:nvGrpSpPr>
          <p:cNvPr id="18" name="群組 17"/>
          <p:cNvGrpSpPr/>
          <p:nvPr/>
        </p:nvGrpSpPr>
        <p:grpSpPr>
          <a:xfrm>
            <a:off x="3251769" y="2298175"/>
            <a:ext cx="421911" cy="671513"/>
            <a:chOff x="510563" y="3417283"/>
            <a:chExt cx="421911" cy="671513"/>
          </a:xfrm>
        </p:grpSpPr>
        <p:sp>
          <p:nvSpPr>
            <p:cNvPr id="19" name="矩形 18"/>
            <p:cNvSpPr/>
            <p:nvPr/>
          </p:nvSpPr>
          <p:spPr>
            <a:xfrm>
              <a:off x="557212" y="3417283"/>
              <a:ext cx="271463" cy="67151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2400" baseline="30000" dirty="0"/>
            </a:p>
          </p:txBody>
        </p:sp>
        <p:sp>
          <p:nvSpPr>
            <p:cNvPr id="20" name="矩形 19"/>
            <p:cNvSpPr/>
            <p:nvPr/>
          </p:nvSpPr>
          <p:spPr>
            <a:xfrm>
              <a:off x="510563" y="3522206"/>
              <a:ext cx="421911" cy="461665"/>
            </a:xfrm>
            <a:prstGeom prst="rect">
              <a:avLst/>
            </a:prstGeom>
          </p:spPr>
          <p:txBody>
            <a:bodyPr wrap="none">
              <a:spAutoFit/>
            </a:bodyPr>
            <a:lstStyle/>
            <a:p>
              <a:pPr algn="ctr"/>
              <a:r>
                <a:rPr lang="en-US" altLang="zh-TW" sz="2400" dirty="0"/>
                <a:t>x</a:t>
              </a:r>
              <a:r>
                <a:rPr lang="en-US" altLang="zh-TW" sz="2400" baseline="30000" dirty="0"/>
                <a:t>1</a:t>
              </a:r>
              <a:endParaRPr lang="zh-TW" altLang="en-US" sz="2400" baseline="30000" dirty="0"/>
            </a:p>
          </p:txBody>
        </p:sp>
      </p:grpSp>
      <p:grpSp>
        <p:nvGrpSpPr>
          <p:cNvPr id="21" name="群組 20"/>
          <p:cNvGrpSpPr/>
          <p:nvPr/>
        </p:nvGrpSpPr>
        <p:grpSpPr>
          <a:xfrm>
            <a:off x="3251768" y="3245280"/>
            <a:ext cx="421910" cy="671513"/>
            <a:chOff x="510564" y="3417283"/>
            <a:chExt cx="421910" cy="671513"/>
          </a:xfrm>
        </p:grpSpPr>
        <p:sp>
          <p:nvSpPr>
            <p:cNvPr id="22" name="矩形 21"/>
            <p:cNvSpPr/>
            <p:nvPr/>
          </p:nvSpPr>
          <p:spPr>
            <a:xfrm>
              <a:off x="557212" y="3417283"/>
              <a:ext cx="271463" cy="67151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2400" baseline="30000" dirty="0"/>
            </a:p>
          </p:txBody>
        </p:sp>
        <p:sp>
          <p:nvSpPr>
            <p:cNvPr id="23" name="矩形 22"/>
            <p:cNvSpPr/>
            <p:nvPr/>
          </p:nvSpPr>
          <p:spPr>
            <a:xfrm>
              <a:off x="510564" y="3522206"/>
              <a:ext cx="421910" cy="461665"/>
            </a:xfrm>
            <a:prstGeom prst="rect">
              <a:avLst/>
            </a:prstGeom>
          </p:spPr>
          <p:txBody>
            <a:bodyPr wrap="none">
              <a:spAutoFit/>
            </a:bodyPr>
            <a:lstStyle/>
            <a:p>
              <a:pPr algn="ctr"/>
              <a:r>
                <a:rPr lang="en-US" altLang="zh-TW" sz="2400" dirty="0"/>
                <a:t>x</a:t>
              </a:r>
              <a:r>
                <a:rPr lang="en-US" altLang="zh-TW" sz="2400" baseline="30000" dirty="0"/>
                <a:t>2</a:t>
              </a:r>
              <a:endParaRPr lang="zh-TW" altLang="en-US" sz="2400" baseline="30000" dirty="0"/>
            </a:p>
          </p:txBody>
        </p:sp>
      </p:grpSp>
      <p:grpSp>
        <p:nvGrpSpPr>
          <p:cNvPr id="24" name="群組 23"/>
          <p:cNvGrpSpPr/>
          <p:nvPr/>
        </p:nvGrpSpPr>
        <p:grpSpPr>
          <a:xfrm>
            <a:off x="3247759" y="5606624"/>
            <a:ext cx="429926" cy="671513"/>
            <a:chOff x="506555" y="3417283"/>
            <a:chExt cx="429926" cy="671513"/>
          </a:xfrm>
        </p:grpSpPr>
        <p:sp>
          <p:nvSpPr>
            <p:cNvPr id="25" name="矩形 24"/>
            <p:cNvSpPr/>
            <p:nvPr/>
          </p:nvSpPr>
          <p:spPr>
            <a:xfrm>
              <a:off x="557212" y="3417283"/>
              <a:ext cx="271463" cy="67151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2400" baseline="30000" dirty="0"/>
            </a:p>
          </p:txBody>
        </p:sp>
        <p:sp>
          <p:nvSpPr>
            <p:cNvPr id="26" name="矩形 25"/>
            <p:cNvSpPr/>
            <p:nvPr/>
          </p:nvSpPr>
          <p:spPr>
            <a:xfrm>
              <a:off x="506555" y="3522206"/>
              <a:ext cx="429926" cy="461665"/>
            </a:xfrm>
            <a:prstGeom prst="rect">
              <a:avLst/>
            </a:prstGeom>
          </p:spPr>
          <p:txBody>
            <a:bodyPr wrap="none">
              <a:spAutoFit/>
            </a:bodyPr>
            <a:lstStyle/>
            <a:p>
              <a:pPr algn="ctr"/>
              <a:r>
                <a:rPr lang="en-US" altLang="zh-TW" sz="2400" dirty="0" err="1"/>
                <a:t>x</a:t>
              </a:r>
              <a:r>
                <a:rPr lang="en-US" altLang="zh-TW" sz="2400" baseline="30000" dirty="0" err="1"/>
                <a:t>R</a:t>
              </a:r>
              <a:endParaRPr lang="zh-TW" altLang="en-US" sz="2400" baseline="30000" dirty="0"/>
            </a:p>
          </p:txBody>
        </p:sp>
      </p:grpSp>
      <p:sp>
        <p:nvSpPr>
          <p:cNvPr id="27" name="矩形 26"/>
          <p:cNvSpPr/>
          <p:nvPr/>
        </p:nvSpPr>
        <p:spPr>
          <a:xfrm>
            <a:off x="4051694" y="2300745"/>
            <a:ext cx="965905" cy="68315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a:t>NN</a:t>
            </a:r>
            <a:endParaRPr lang="zh-TW" altLang="en-US" sz="2400" dirty="0"/>
          </a:p>
        </p:txBody>
      </p:sp>
      <p:sp>
        <p:nvSpPr>
          <p:cNvPr id="28" name="矩形 27"/>
          <p:cNvSpPr/>
          <p:nvPr/>
        </p:nvSpPr>
        <p:spPr>
          <a:xfrm>
            <a:off x="4051694" y="3239455"/>
            <a:ext cx="965905" cy="68315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a:t>NN</a:t>
            </a:r>
            <a:endParaRPr lang="zh-TW" altLang="en-US" sz="2400" dirty="0"/>
          </a:p>
        </p:txBody>
      </p:sp>
      <p:sp>
        <p:nvSpPr>
          <p:cNvPr id="29" name="矩形 28"/>
          <p:cNvSpPr/>
          <p:nvPr/>
        </p:nvSpPr>
        <p:spPr>
          <a:xfrm>
            <a:off x="4051694" y="5594978"/>
            <a:ext cx="965905" cy="68315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a:t>NN</a:t>
            </a:r>
            <a:endParaRPr lang="zh-TW" altLang="en-US" sz="2400" dirty="0"/>
          </a:p>
        </p:txBody>
      </p:sp>
      <p:sp>
        <p:nvSpPr>
          <p:cNvPr id="30" name="文字方塊 29"/>
          <p:cNvSpPr txBox="1"/>
          <p:nvPr/>
        </p:nvSpPr>
        <p:spPr>
          <a:xfrm rot="5400000">
            <a:off x="3109320" y="4930674"/>
            <a:ext cx="828675"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31" name="文字方塊 30"/>
          <p:cNvSpPr txBox="1"/>
          <p:nvPr/>
        </p:nvSpPr>
        <p:spPr>
          <a:xfrm rot="5400000">
            <a:off x="4182585" y="4919031"/>
            <a:ext cx="828675" cy="523220"/>
          </a:xfrm>
          <a:prstGeom prst="rect">
            <a:avLst/>
          </a:prstGeom>
          <a:noFill/>
        </p:spPr>
        <p:txBody>
          <a:bodyPr wrap="square" rtlCol="0">
            <a:spAutoFit/>
          </a:bodyPr>
          <a:lstStyle/>
          <a:p>
            <a:pPr algn="ctr"/>
            <a:r>
              <a:rPr lang="en-US" altLang="zh-TW" sz="2800" dirty="0"/>
              <a:t>……</a:t>
            </a:r>
            <a:endParaRPr lang="zh-TW" altLang="en-US" sz="2800" dirty="0"/>
          </a:p>
        </p:txBody>
      </p:sp>
      <p:cxnSp>
        <p:nvCxnSpPr>
          <p:cNvPr id="32" name="直線單箭頭接點 31"/>
          <p:cNvCxnSpPr/>
          <p:nvPr/>
        </p:nvCxnSpPr>
        <p:spPr>
          <a:xfrm flipV="1">
            <a:off x="3620311" y="2633929"/>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p:cNvCxnSpPr/>
          <p:nvPr/>
        </p:nvCxnSpPr>
        <p:spPr>
          <a:xfrm flipV="1">
            <a:off x="3617350" y="3581034"/>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33"/>
          <p:cNvCxnSpPr/>
          <p:nvPr/>
        </p:nvCxnSpPr>
        <p:spPr>
          <a:xfrm flipV="1">
            <a:off x="3617349" y="5936557"/>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p:cNvCxnSpPr/>
          <p:nvPr/>
        </p:nvCxnSpPr>
        <p:spPr>
          <a:xfrm flipV="1">
            <a:off x="5020560" y="2628722"/>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p:cNvCxnSpPr/>
          <p:nvPr/>
        </p:nvCxnSpPr>
        <p:spPr>
          <a:xfrm flipV="1">
            <a:off x="5017599" y="3575827"/>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p:cNvCxnSpPr/>
          <p:nvPr/>
        </p:nvCxnSpPr>
        <p:spPr>
          <a:xfrm flipV="1">
            <a:off x="5017598" y="5931350"/>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8" name="群組 37"/>
          <p:cNvGrpSpPr/>
          <p:nvPr/>
        </p:nvGrpSpPr>
        <p:grpSpPr>
          <a:xfrm>
            <a:off x="5419075" y="2298175"/>
            <a:ext cx="428323" cy="671513"/>
            <a:chOff x="507357" y="3417283"/>
            <a:chExt cx="428323" cy="671513"/>
          </a:xfrm>
        </p:grpSpPr>
        <p:sp>
          <p:nvSpPr>
            <p:cNvPr id="39" name="矩形 38"/>
            <p:cNvSpPr/>
            <p:nvPr/>
          </p:nvSpPr>
          <p:spPr>
            <a:xfrm>
              <a:off x="557212" y="3417283"/>
              <a:ext cx="271463" cy="6715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2400" baseline="30000" dirty="0"/>
            </a:p>
          </p:txBody>
        </p:sp>
        <p:sp>
          <p:nvSpPr>
            <p:cNvPr id="40" name="矩形 39"/>
            <p:cNvSpPr/>
            <p:nvPr/>
          </p:nvSpPr>
          <p:spPr>
            <a:xfrm>
              <a:off x="507357" y="3522206"/>
              <a:ext cx="428323" cy="461665"/>
            </a:xfrm>
            <a:prstGeom prst="rect">
              <a:avLst/>
            </a:prstGeom>
          </p:spPr>
          <p:txBody>
            <a:bodyPr wrap="none">
              <a:spAutoFit/>
            </a:bodyPr>
            <a:lstStyle/>
            <a:p>
              <a:pPr algn="ctr"/>
              <a:r>
                <a:rPr lang="en-US" altLang="zh-TW" sz="2400" dirty="0"/>
                <a:t>y</a:t>
              </a:r>
              <a:r>
                <a:rPr lang="en-US" altLang="zh-TW" sz="2400" baseline="30000" dirty="0"/>
                <a:t>1</a:t>
              </a:r>
              <a:endParaRPr lang="zh-TW" altLang="en-US" sz="2400" baseline="30000" dirty="0"/>
            </a:p>
          </p:txBody>
        </p:sp>
      </p:grpSp>
      <p:grpSp>
        <p:nvGrpSpPr>
          <p:cNvPr id="41" name="群組 40"/>
          <p:cNvGrpSpPr/>
          <p:nvPr/>
        </p:nvGrpSpPr>
        <p:grpSpPr>
          <a:xfrm>
            <a:off x="5419075" y="3245280"/>
            <a:ext cx="428323" cy="671513"/>
            <a:chOff x="507358" y="3417283"/>
            <a:chExt cx="428323" cy="671513"/>
          </a:xfrm>
        </p:grpSpPr>
        <p:sp>
          <p:nvSpPr>
            <p:cNvPr id="42" name="矩形 41"/>
            <p:cNvSpPr/>
            <p:nvPr/>
          </p:nvSpPr>
          <p:spPr>
            <a:xfrm>
              <a:off x="557212" y="3417283"/>
              <a:ext cx="271463" cy="6715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2400" baseline="30000" dirty="0"/>
            </a:p>
          </p:txBody>
        </p:sp>
        <p:sp>
          <p:nvSpPr>
            <p:cNvPr id="43" name="矩形 42"/>
            <p:cNvSpPr/>
            <p:nvPr/>
          </p:nvSpPr>
          <p:spPr>
            <a:xfrm>
              <a:off x="507358" y="3522206"/>
              <a:ext cx="428323" cy="461665"/>
            </a:xfrm>
            <a:prstGeom prst="rect">
              <a:avLst/>
            </a:prstGeom>
          </p:spPr>
          <p:txBody>
            <a:bodyPr wrap="none">
              <a:spAutoFit/>
            </a:bodyPr>
            <a:lstStyle/>
            <a:p>
              <a:pPr algn="ctr"/>
              <a:r>
                <a:rPr lang="en-US" altLang="zh-TW" sz="2400" dirty="0"/>
                <a:t>y</a:t>
              </a:r>
              <a:r>
                <a:rPr lang="en-US" altLang="zh-TW" sz="2400" baseline="30000" dirty="0"/>
                <a:t>2</a:t>
              </a:r>
              <a:endParaRPr lang="zh-TW" altLang="en-US" sz="2400" baseline="30000" dirty="0"/>
            </a:p>
          </p:txBody>
        </p:sp>
      </p:grpSp>
      <p:grpSp>
        <p:nvGrpSpPr>
          <p:cNvPr id="44" name="群組 43"/>
          <p:cNvGrpSpPr/>
          <p:nvPr/>
        </p:nvGrpSpPr>
        <p:grpSpPr>
          <a:xfrm>
            <a:off x="5415065" y="5606624"/>
            <a:ext cx="436338" cy="671513"/>
            <a:chOff x="503349" y="3417283"/>
            <a:chExt cx="436338" cy="671513"/>
          </a:xfrm>
        </p:grpSpPr>
        <p:sp>
          <p:nvSpPr>
            <p:cNvPr id="45" name="矩形 44"/>
            <p:cNvSpPr/>
            <p:nvPr/>
          </p:nvSpPr>
          <p:spPr>
            <a:xfrm>
              <a:off x="557212" y="3417283"/>
              <a:ext cx="271463" cy="6715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2400" baseline="30000" dirty="0"/>
            </a:p>
          </p:txBody>
        </p:sp>
        <p:sp>
          <p:nvSpPr>
            <p:cNvPr id="46" name="矩形 45"/>
            <p:cNvSpPr/>
            <p:nvPr/>
          </p:nvSpPr>
          <p:spPr>
            <a:xfrm>
              <a:off x="503349" y="3522206"/>
              <a:ext cx="436338" cy="461665"/>
            </a:xfrm>
            <a:prstGeom prst="rect">
              <a:avLst/>
            </a:prstGeom>
          </p:spPr>
          <p:txBody>
            <a:bodyPr wrap="none">
              <a:spAutoFit/>
            </a:bodyPr>
            <a:lstStyle/>
            <a:p>
              <a:pPr algn="ctr"/>
              <a:r>
                <a:rPr lang="en-US" altLang="zh-TW" sz="2400" dirty="0" err="1"/>
                <a:t>y</a:t>
              </a:r>
              <a:r>
                <a:rPr lang="en-US" altLang="zh-TW" sz="2400" baseline="30000" dirty="0" err="1"/>
                <a:t>R</a:t>
              </a:r>
              <a:endParaRPr lang="zh-TW" altLang="en-US" sz="2400" baseline="30000" dirty="0"/>
            </a:p>
          </p:txBody>
        </p:sp>
      </p:grpSp>
      <p:sp>
        <p:nvSpPr>
          <p:cNvPr id="47" name="矩形 46"/>
          <p:cNvSpPr/>
          <p:nvPr/>
        </p:nvSpPr>
        <p:spPr>
          <a:xfrm>
            <a:off x="6437119" y="2298175"/>
            <a:ext cx="271463" cy="67151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sz="2400" baseline="30000" dirty="0"/>
          </a:p>
        </p:txBody>
      </p:sp>
      <p:sp>
        <p:nvSpPr>
          <p:cNvPr id="48" name="矩形 47"/>
          <p:cNvSpPr/>
          <p:nvPr/>
        </p:nvSpPr>
        <p:spPr>
          <a:xfrm>
            <a:off x="6437118" y="3245280"/>
            <a:ext cx="271463" cy="67151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sz="2400" baseline="30000" dirty="0"/>
          </a:p>
        </p:txBody>
      </p:sp>
      <p:sp>
        <p:nvSpPr>
          <p:cNvPr id="49" name="矩形 48"/>
          <p:cNvSpPr/>
          <p:nvPr/>
        </p:nvSpPr>
        <p:spPr>
          <a:xfrm>
            <a:off x="6437118" y="5606624"/>
            <a:ext cx="271463" cy="67151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sz="2400" baseline="30000" dirty="0"/>
          </a:p>
        </p:txBody>
      </p:sp>
      <mc:AlternateContent xmlns:mc="http://schemas.openxmlformats.org/markup-compatibility/2006" xmlns:a14="http://schemas.microsoft.com/office/drawing/2010/main">
        <mc:Choice Requires="a14">
          <p:sp>
            <p:nvSpPr>
              <p:cNvPr id="50" name="文字方塊 49"/>
              <p:cNvSpPr txBox="1"/>
              <p:nvPr/>
            </p:nvSpPr>
            <p:spPr>
              <a:xfrm>
                <a:off x="6426677" y="2471777"/>
                <a:ext cx="39145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𝑦</m:t>
                              </m:r>
                            </m:e>
                          </m:acc>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50" name="文字方塊 49"/>
              <p:cNvSpPr txBox="1">
                <a:spLocks noRot="1" noChangeAspect="1" noMove="1" noResize="1" noEditPoints="1" noAdjustHandles="1" noChangeArrowheads="1" noChangeShapeType="1" noTextEdit="1"/>
              </p:cNvSpPr>
              <p:nvPr/>
            </p:nvSpPr>
            <p:spPr>
              <a:xfrm>
                <a:off x="6426677" y="2471777"/>
                <a:ext cx="391454" cy="369332"/>
              </a:xfrm>
              <a:prstGeom prst="rect">
                <a:avLst/>
              </a:prstGeom>
              <a:blipFill>
                <a:blip r:embed="rId3"/>
                <a:stretch>
                  <a:fillRect l="-18750" t="-16393" r="-50000"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文字方塊 50"/>
              <p:cNvSpPr txBox="1"/>
              <p:nvPr/>
            </p:nvSpPr>
            <p:spPr>
              <a:xfrm>
                <a:off x="6437117" y="3407287"/>
                <a:ext cx="39805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𝑦</m:t>
                              </m:r>
                            </m:e>
                          </m:acc>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51" name="文字方塊 50"/>
              <p:cNvSpPr txBox="1">
                <a:spLocks noRot="1" noChangeAspect="1" noMove="1" noResize="1" noEditPoints="1" noAdjustHandles="1" noChangeArrowheads="1" noChangeShapeType="1" noTextEdit="1"/>
              </p:cNvSpPr>
              <p:nvPr/>
            </p:nvSpPr>
            <p:spPr>
              <a:xfrm>
                <a:off x="6437117" y="3407287"/>
                <a:ext cx="398058" cy="369332"/>
              </a:xfrm>
              <a:prstGeom prst="rect">
                <a:avLst/>
              </a:prstGeom>
              <a:blipFill>
                <a:blip r:embed="rId4"/>
                <a:stretch>
                  <a:fillRect l="-18462" t="-18033" r="-47692"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文字方塊 51"/>
              <p:cNvSpPr txBox="1"/>
              <p:nvPr/>
            </p:nvSpPr>
            <p:spPr>
              <a:xfrm>
                <a:off x="6412687" y="5803879"/>
                <a:ext cx="42248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𝑦</m:t>
                              </m:r>
                            </m:e>
                          </m:acc>
                        </m:e>
                        <m:sup>
                          <m:r>
                            <a:rPr lang="en-US" altLang="zh-TW" sz="2400" i="1">
                              <a:latin typeface="Cambria Math" panose="02040503050406030204" pitchFamily="18" charset="0"/>
                            </a:rPr>
                            <m:t>𝑅</m:t>
                          </m:r>
                        </m:sup>
                      </m:sSup>
                    </m:oMath>
                  </m:oMathPara>
                </a14:m>
                <a:endParaRPr lang="zh-TW" altLang="en-US" sz="2400" dirty="0"/>
              </a:p>
            </p:txBody>
          </p:sp>
        </mc:Choice>
        <mc:Fallback xmlns="">
          <p:sp>
            <p:nvSpPr>
              <p:cNvPr id="52" name="文字方塊 51"/>
              <p:cNvSpPr txBox="1">
                <a:spLocks noRot="1" noChangeAspect="1" noMove="1" noResize="1" noEditPoints="1" noAdjustHandles="1" noChangeArrowheads="1" noChangeShapeType="1" noTextEdit="1"/>
              </p:cNvSpPr>
              <p:nvPr/>
            </p:nvSpPr>
            <p:spPr>
              <a:xfrm>
                <a:off x="6412687" y="5803879"/>
                <a:ext cx="422488" cy="369332"/>
              </a:xfrm>
              <a:prstGeom prst="rect">
                <a:avLst/>
              </a:prstGeom>
              <a:blipFill>
                <a:blip r:embed="rId5"/>
                <a:stretch>
                  <a:fillRect l="-17391" t="-16393" r="-44928" b="-24590"/>
                </a:stretch>
              </a:blipFill>
            </p:spPr>
            <p:txBody>
              <a:bodyPr/>
              <a:lstStyle/>
              <a:p>
                <a:r>
                  <a:rPr lang="en-US">
                    <a:noFill/>
                  </a:rPr>
                  <a:t> </a:t>
                </a:r>
              </a:p>
            </p:txBody>
          </p:sp>
        </mc:Fallback>
      </mc:AlternateContent>
      <p:sp>
        <p:nvSpPr>
          <p:cNvPr id="53" name="左-右雙向箭號 52"/>
          <p:cNvSpPr/>
          <p:nvPr/>
        </p:nvSpPr>
        <p:spPr>
          <a:xfrm>
            <a:off x="5778704" y="2590149"/>
            <a:ext cx="602650" cy="181045"/>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54" name="左-右雙向箭號 53"/>
          <p:cNvSpPr/>
          <p:nvPr/>
        </p:nvSpPr>
        <p:spPr>
          <a:xfrm>
            <a:off x="5773342" y="3510849"/>
            <a:ext cx="602650" cy="181045"/>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55" name="左-右雙向箭號 54"/>
          <p:cNvSpPr/>
          <p:nvPr/>
        </p:nvSpPr>
        <p:spPr>
          <a:xfrm>
            <a:off x="5773276" y="5851856"/>
            <a:ext cx="602650" cy="181045"/>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56" name="文字方塊 55"/>
              <p:cNvSpPr txBox="1"/>
              <p:nvPr/>
            </p:nvSpPr>
            <p:spPr>
              <a:xfrm>
                <a:off x="5685191" y="2830046"/>
                <a:ext cx="78829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𝐿</m:t>
                          </m:r>
                        </m:e>
                        <m:sup>
                          <m:r>
                            <a:rPr lang="en-US" altLang="zh-TW" sz="2400" i="1">
                              <a:latin typeface="Cambria Math" panose="02040503050406030204" pitchFamily="18" charset="0"/>
                            </a:rPr>
                            <m:t>1</m:t>
                          </m:r>
                        </m:sup>
                      </m:sSup>
                      <m:d>
                        <m:dPr>
                          <m:ctrlPr>
                            <a:rPr lang="en-US" altLang="zh-TW" sz="2400" i="1">
                              <a:latin typeface="Cambria Math" panose="02040503050406030204" pitchFamily="18" charset="0"/>
                            </a:rPr>
                          </m:ctrlPr>
                        </m:dPr>
                        <m:e>
                          <m:r>
                            <a:rPr lang="zh-TW" altLang="en-US" sz="2400" i="1">
                              <a:latin typeface="Cambria Math" panose="02040503050406030204" pitchFamily="18" charset="0"/>
                            </a:rPr>
                            <m:t>𝜃</m:t>
                          </m:r>
                        </m:e>
                      </m:d>
                    </m:oMath>
                  </m:oMathPara>
                </a14:m>
                <a:endParaRPr lang="zh-TW" altLang="en-US" sz="2400" dirty="0"/>
              </a:p>
            </p:txBody>
          </p:sp>
        </mc:Choice>
        <mc:Fallback xmlns="">
          <p:sp>
            <p:nvSpPr>
              <p:cNvPr id="56" name="文字方塊 55"/>
              <p:cNvSpPr txBox="1">
                <a:spLocks noRot="1" noChangeAspect="1" noMove="1" noResize="1" noEditPoints="1" noAdjustHandles="1" noChangeArrowheads="1" noChangeShapeType="1" noTextEdit="1"/>
              </p:cNvSpPr>
              <p:nvPr/>
            </p:nvSpPr>
            <p:spPr>
              <a:xfrm>
                <a:off x="5685191" y="2830046"/>
                <a:ext cx="788293" cy="369332"/>
              </a:xfrm>
              <a:prstGeom prst="rect">
                <a:avLst/>
              </a:prstGeom>
              <a:blipFill>
                <a:blip r:embed="rId6"/>
                <a:stretch>
                  <a:fillRect l="-9302" b="-6557"/>
                </a:stretch>
              </a:blipFill>
            </p:spPr>
            <p:txBody>
              <a:bodyPr/>
              <a:lstStyle/>
              <a:p>
                <a:r>
                  <a:rPr lang="en-US">
                    <a:noFill/>
                  </a:rPr>
                  <a:t> </a:t>
                </a:r>
              </a:p>
            </p:txBody>
          </p:sp>
        </mc:Fallback>
      </mc:AlternateContent>
      <p:sp>
        <p:nvSpPr>
          <p:cNvPr id="59" name="文字方塊 58"/>
          <p:cNvSpPr txBox="1"/>
          <p:nvPr/>
        </p:nvSpPr>
        <p:spPr>
          <a:xfrm rot="5400000">
            <a:off x="5270854" y="4967195"/>
            <a:ext cx="828675"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60" name="文字方塊 59"/>
          <p:cNvSpPr txBox="1"/>
          <p:nvPr/>
        </p:nvSpPr>
        <p:spPr>
          <a:xfrm rot="5400000">
            <a:off x="6273950" y="4954287"/>
            <a:ext cx="828675" cy="523220"/>
          </a:xfrm>
          <a:prstGeom prst="rect">
            <a:avLst/>
          </a:prstGeom>
          <a:noFill/>
        </p:spPr>
        <p:txBody>
          <a:bodyPr wrap="square" rtlCol="0">
            <a:spAutoFit/>
          </a:bodyPr>
          <a:lstStyle/>
          <a:p>
            <a:pPr algn="ctr"/>
            <a:r>
              <a:rPr lang="en-US" altLang="zh-TW" sz="2800" dirty="0"/>
              <a:t>……</a:t>
            </a:r>
            <a:endParaRPr lang="zh-TW" altLang="en-US" sz="2800" dirty="0"/>
          </a:p>
        </p:txBody>
      </p:sp>
      <p:grpSp>
        <p:nvGrpSpPr>
          <p:cNvPr id="64" name="群組 63"/>
          <p:cNvGrpSpPr/>
          <p:nvPr/>
        </p:nvGrpSpPr>
        <p:grpSpPr>
          <a:xfrm>
            <a:off x="3248616" y="4152254"/>
            <a:ext cx="421910" cy="671513"/>
            <a:chOff x="510564" y="3417283"/>
            <a:chExt cx="421910" cy="671513"/>
          </a:xfrm>
        </p:grpSpPr>
        <p:sp>
          <p:nvSpPr>
            <p:cNvPr id="65" name="矩形 64"/>
            <p:cNvSpPr/>
            <p:nvPr/>
          </p:nvSpPr>
          <p:spPr>
            <a:xfrm>
              <a:off x="557212" y="3417283"/>
              <a:ext cx="271463" cy="67151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2400" baseline="30000" dirty="0"/>
            </a:p>
          </p:txBody>
        </p:sp>
        <p:sp>
          <p:nvSpPr>
            <p:cNvPr id="66" name="矩形 65"/>
            <p:cNvSpPr/>
            <p:nvPr/>
          </p:nvSpPr>
          <p:spPr>
            <a:xfrm>
              <a:off x="510564" y="3522206"/>
              <a:ext cx="421910" cy="461665"/>
            </a:xfrm>
            <a:prstGeom prst="rect">
              <a:avLst/>
            </a:prstGeom>
          </p:spPr>
          <p:txBody>
            <a:bodyPr wrap="none">
              <a:spAutoFit/>
            </a:bodyPr>
            <a:lstStyle/>
            <a:p>
              <a:pPr algn="ctr"/>
              <a:r>
                <a:rPr lang="en-US" altLang="zh-TW" sz="2400" dirty="0"/>
                <a:t>x</a:t>
              </a:r>
              <a:r>
                <a:rPr lang="en-US" altLang="zh-TW" sz="2400" baseline="30000" dirty="0"/>
                <a:t>3</a:t>
              </a:r>
              <a:endParaRPr lang="zh-TW" altLang="en-US" sz="2400" baseline="30000" dirty="0"/>
            </a:p>
          </p:txBody>
        </p:sp>
      </p:grpSp>
      <p:sp>
        <p:nvSpPr>
          <p:cNvPr id="67" name="矩形 66"/>
          <p:cNvSpPr/>
          <p:nvPr/>
        </p:nvSpPr>
        <p:spPr>
          <a:xfrm>
            <a:off x="4048542" y="4146429"/>
            <a:ext cx="965905" cy="68315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a:t>NN</a:t>
            </a:r>
            <a:endParaRPr lang="zh-TW" altLang="en-US" sz="2400" dirty="0"/>
          </a:p>
        </p:txBody>
      </p:sp>
      <p:cxnSp>
        <p:nvCxnSpPr>
          <p:cNvPr id="68" name="直線單箭頭接點 67"/>
          <p:cNvCxnSpPr/>
          <p:nvPr/>
        </p:nvCxnSpPr>
        <p:spPr>
          <a:xfrm flipV="1">
            <a:off x="3614198" y="4488008"/>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線單箭頭接點 68"/>
          <p:cNvCxnSpPr/>
          <p:nvPr/>
        </p:nvCxnSpPr>
        <p:spPr>
          <a:xfrm flipV="1">
            <a:off x="5014447" y="4482801"/>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0" name="群組 69"/>
          <p:cNvGrpSpPr/>
          <p:nvPr/>
        </p:nvGrpSpPr>
        <p:grpSpPr>
          <a:xfrm>
            <a:off x="5415923" y="4152254"/>
            <a:ext cx="428322" cy="671513"/>
            <a:chOff x="507359" y="3417283"/>
            <a:chExt cx="428322" cy="671513"/>
          </a:xfrm>
        </p:grpSpPr>
        <p:sp>
          <p:nvSpPr>
            <p:cNvPr id="71" name="矩形 70"/>
            <p:cNvSpPr/>
            <p:nvPr/>
          </p:nvSpPr>
          <p:spPr>
            <a:xfrm>
              <a:off x="557212" y="3417283"/>
              <a:ext cx="271463" cy="6715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2400" baseline="30000" dirty="0"/>
            </a:p>
          </p:txBody>
        </p:sp>
        <p:sp>
          <p:nvSpPr>
            <p:cNvPr id="72" name="矩形 71"/>
            <p:cNvSpPr/>
            <p:nvPr/>
          </p:nvSpPr>
          <p:spPr>
            <a:xfrm>
              <a:off x="507359" y="3522206"/>
              <a:ext cx="428322" cy="461665"/>
            </a:xfrm>
            <a:prstGeom prst="rect">
              <a:avLst/>
            </a:prstGeom>
          </p:spPr>
          <p:txBody>
            <a:bodyPr wrap="none">
              <a:spAutoFit/>
            </a:bodyPr>
            <a:lstStyle/>
            <a:p>
              <a:pPr algn="ctr"/>
              <a:r>
                <a:rPr lang="en-US" altLang="zh-TW" sz="2400" dirty="0"/>
                <a:t>y</a:t>
              </a:r>
              <a:r>
                <a:rPr lang="en-US" altLang="zh-TW" sz="2400" baseline="30000" dirty="0"/>
                <a:t>3</a:t>
              </a:r>
              <a:endParaRPr lang="zh-TW" altLang="en-US" sz="2400" baseline="30000" dirty="0"/>
            </a:p>
          </p:txBody>
        </p:sp>
      </p:grpSp>
      <p:sp>
        <p:nvSpPr>
          <p:cNvPr id="73" name="矩形 72"/>
          <p:cNvSpPr/>
          <p:nvPr/>
        </p:nvSpPr>
        <p:spPr>
          <a:xfrm>
            <a:off x="6433966" y="4152254"/>
            <a:ext cx="271463" cy="67151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sz="2400" baseline="30000" dirty="0"/>
          </a:p>
        </p:txBody>
      </p:sp>
      <mc:AlternateContent xmlns:mc="http://schemas.openxmlformats.org/markup-compatibility/2006" xmlns:a14="http://schemas.microsoft.com/office/drawing/2010/main">
        <mc:Choice Requires="a14">
          <p:sp>
            <p:nvSpPr>
              <p:cNvPr id="74" name="文字方塊 73"/>
              <p:cNvSpPr txBox="1"/>
              <p:nvPr/>
            </p:nvSpPr>
            <p:spPr>
              <a:xfrm>
                <a:off x="6433965" y="4314261"/>
                <a:ext cx="39805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𝑦</m:t>
                              </m:r>
                            </m:e>
                          </m:acc>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74" name="文字方塊 73"/>
              <p:cNvSpPr txBox="1">
                <a:spLocks noRot="1" noChangeAspect="1" noMove="1" noResize="1" noEditPoints="1" noAdjustHandles="1" noChangeArrowheads="1" noChangeShapeType="1" noTextEdit="1"/>
              </p:cNvSpPr>
              <p:nvPr/>
            </p:nvSpPr>
            <p:spPr>
              <a:xfrm>
                <a:off x="6433965" y="4314261"/>
                <a:ext cx="398058" cy="369332"/>
              </a:xfrm>
              <a:prstGeom prst="rect">
                <a:avLst/>
              </a:prstGeom>
              <a:blipFill>
                <a:blip r:embed="rId7"/>
                <a:stretch>
                  <a:fillRect l="-18182" t="-18333" r="-46970" b="-26667"/>
                </a:stretch>
              </a:blipFill>
            </p:spPr>
            <p:txBody>
              <a:bodyPr/>
              <a:lstStyle/>
              <a:p>
                <a:r>
                  <a:rPr lang="en-US">
                    <a:noFill/>
                  </a:rPr>
                  <a:t> </a:t>
                </a:r>
              </a:p>
            </p:txBody>
          </p:sp>
        </mc:Fallback>
      </mc:AlternateContent>
      <p:sp>
        <p:nvSpPr>
          <p:cNvPr id="75" name="左-右雙向箭號 74"/>
          <p:cNvSpPr/>
          <p:nvPr/>
        </p:nvSpPr>
        <p:spPr>
          <a:xfrm>
            <a:off x="5770190" y="4417823"/>
            <a:ext cx="602650" cy="181045"/>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6" name="文字方塊 5"/>
          <p:cNvSpPr txBox="1"/>
          <p:nvPr/>
        </p:nvSpPr>
        <p:spPr>
          <a:xfrm>
            <a:off x="2032787" y="1640875"/>
            <a:ext cx="3580190" cy="523220"/>
          </a:xfrm>
          <a:prstGeom prst="rect">
            <a:avLst/>
          </a:prstGeom>
          <a:noFill/>
        </p:spPr>
        <p:txBody>
          <a:bodyPr wrap="square" rtlCol="0">
            <a:spAutoFit/>
          </a:bodyPr>
          <a:lstStyle/>
          <a:p>
            <a:r>
              <a:rPr lang="en-US" altLang="zh-TW" sz="2800" dirty="0"/>
              <a:t>For all training data …</a:t>
            </a:r>
            <a:endParaRPr lang="zh-TW" altLang="en-US" sz="2800" dirty="0"/>
          </a:p>
        </p:txBody>
      </p:sp>
      <p:pic>
        <p:nvPicPr>
          <p:cNvPr id="90" name="圖片 89"/>
          <p:cNvPicPr preferRelativeResize="0">
            <a:picLocks/>
          </p:cNvPicPr>
          <p:nvPr/>
        </p:nvPicPr>
        <p:blipFill>
          <a:blip r:embed="rId8"/>
          <a:stretch>
            <a:fillRect/>
          </a:stretch>
        </p:blipFill>
        <p:spPr>
          <a:xfrm>
            <a:off x="2439322" y="2314599"/>
            <a:ext cx="720000" cy="720000"/>
          </a:xfrm>
          <a:prstGeom prst="rect">
            <a:avLst/>
          </a:prstGeom>
          <a:ln w="38100">
            <a:solidFill>
              <a:schemeClr val="tx1"/>
            </a:solidFill>
          </a:ln>
        </p:spPr>
      </p:pic>
      <p:pic>
        <p:nvPicPr>
          <p:cNvPr id="92" name="圖片 91"/>
          <p:cNvPicPr preferRelativeResize="0">
            <a:picLocks/>
          </p:cNvPicPr>
          <p:nvPr/>
        </p:nvPicPr>
        <p:blipFill>
          <a:blip r:embed="rId9"/>
          <a:stretch>
            <a:fillRect/>
          </a:stretch>
        </p:blipFill>
        <p:spPr>
          <a:xfrm>
            <a:off x="2418572" y="3258994"/>
            <a:ext cx="720000" cy="720000"/>
          </a:xfrm>
          <a:prstGeom prst="rect">
            <a:avLst/>
          </a:prstGeom>
          <a:ln w="38100">
            <a:solidFill>
              <a:schemeClr val="tx1"/>
            </a:solidFill>
          </a:ln>
        </p:spPr>
      </p:pic>
      <p:pic>
        <p:nvPicPr>
          <p:cNvPr id="93" name="圖片 92"/>
          <p:cNvPicPr preferRelativeResize="0">
            <a:picLocks/>
          </p:cNvPicPr>
          <p:nvPr/>
        </p:nvPicPr>
        <p:blipFill>
          <a:blip r:embed="rId10"/>
          <a:stretch>
            <a:fillRect/>
          </a:stretch>
        </p:blipFill>
        <p:spPr>
          <a:xfrm>
            <a:off x="2418572" y="4139587"/>
            <a:ext cx="720000" cy="720000"/>
          </a:xfrm>
          <a:prstGeom prst="rect">
            <a:avLst/>
          </a:prstGeom>
          <a:ln w="38100">
            <a:solidFill>
              <a:schemeClr val="tx1"/>
            </a:solidFill>
          </a:ln>
        </p:spPr>
      </p:pic>
      <p:pic>
        <p:nvPicPr>
          <p:cNvPr id="94" name="圖片 93"/>
          <p:cNvPicPr preferRelativeResize="0">
            <a:picLocks/>
          </p:cNvPicPr>
          <p:nvPr/>
        </p:nvPicPr>
        <p:blipFill>
          <a:blip r:embed="rId11"/>
          <a:stretch>
            <a:fillRect/>
          </a:stretch>
        </p:blipFill>
        <p:spPr>
          <a:xfrm>
            <a:off x="2418572" y="5594978"/>
            <a:ext cx="720000" cy="720000"/>
          </a:xfrm>
          <a:prstGeom prst="rect">
            <a:avLst/>
          </a:prstGeom>
          <a:ln w="38100">
            <a:solidFill>
              <a:schemeClr val="tx1"/>
            </a:solidFill>
          </a:ln>
        </p:spPr>
      </p:pic>
      <mc:AlternateContent xmlns:mc="http://schemas.openxmlformats.org/markup-compatibility/2006" xmlns:a14="http://schemas.microsoft.com/office/drawing/2010/main">
        <mc:Choice Requires="a14">
          <p:sp>
            <p:nvSpPr>
              <p:cNvPr id="7" name="文字方塊 6"/>
              <p:cNvSpPr txBox="1"/>
              <p:nvPr/>
            </p:nvSpPr>
            <p:spPr>
              <a:xfrm>
                <a:off x="7639440" y="2164095"/>
                <a:ext cx="2683940" cy="12092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i="1">
                          <a:latin typeface="Cambria Math" panose="02040503050406030204" pitchFamily="18" charset="0"/>
                        </a:rPr>
                        <m:t>𝐶</m:t>
                      </m:r>
                      <m:d>
                        <m:dPr>
                          <m:ctrlPr>
                            <a:rPr lang="en-US" altLang="zh-TW" sz="2800" i="1">
                              <a:latin typeface="Cambria Math" panose="02040503050406030204" pitchFamily="18" charset="0"/>
                            </a:rPr>
                          </m:ctrlPr>
                        </m:dPr>
                        <m:e>
                          <m:r>
                            <a:rPr lang="zh-TW" altLang="en-US" sz="2800" i="1">
                              <a:latin typeface="Cambria Math" panose="02040503050406030204" pitchFamily="18" charset="0"/>
                            </a:rPr>
                            <m:t>𝜃</m:t>
                          </m:r>
                        </m:e>
                      </m:d>
                      <m:r>
                        <a:rPr lang="en-US" altLang="zh-TW" sz="2800" i="1">
                          <a:latin typeface="Cambria Math" panose="02040503050406030204" pitchFamily="18" charset="0"/>
                        </a:rPr>
                        <m:t>=</m:t>
                      </m:r>
                      <m:nary>
                        <m:naryPr>
                          <m:chr m:val="∑"/>
                          <m:ctrlPr>
                            <a:rPr lang="en-US" altLang="zh-TW" sz="2800" i="1">
                              <a:latin typeface="Cambria Math" panose="02040503050406030204" pitchFamily="18" charset="0"/>
                            </a:rPr>
                          </m:ctrlPr>
                        </m:naryPr>
                        <m:sub>
                          <m:r>
                            <m:rPr>
                              <m:brk m:alnAt="23"/>
                            </m:rPr>
                            <a:rPr lang="en-US" altLang="zh-TW" sz="2800" i="1">
                              <a:latin typeface="Cambria Math" panose="02040503050406030204" pitchFamily="18" charset="0"/>
                            </a:rPr>
                            <m:t>𝑟</m:t>
                          </m:r>
                          <m:r>
                            <a:rPr lang="en-US" altLang="zh-TW" sz="2800" i="1">
                              <a:latin typeface="Cambria Math" panose="02040503050406030204" pitchFamily="18" charset="0"/>
                            </a:rPr>
                            <m:t>=1</m:t>
                          </m:r>
                        </m:sub>
                        <m:sup>
                          <m:r>
                            <a:rPr lang="en-US" altLang="zh-TW" sz="2800" i="1">
                              <a:latin typeface="Cambria Math" panose="02040503050406030204" pitchFamily="18" charset="0"/>
                            </a:rPr>
                            <m:t>𝑅</m:t>
                          </m:r>
                        </m:sup>
                        <m:e>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𝐿</m:t>
                              </m:r>
                            </m:e>
                            <m:sup>
                              <m:r>
                                <a:rPr lang="en-US" altLang="zh-TW" sz="2800" i="1">
                                  <a:latin typeface="Cambria Math" panose="02040503050406030204" pitchFamily="18" charset="0"/>
                                </a:rPr>
                                <m:t>𝑟</m:t>
                              </m:r>
                            </m:sup>
                          </m:sSup>
                          <m:d>
                            <m:dPr>
                              <m:ctrlPr>
                                <a:rPr lang="en-US" altLang="zh-TW" sz="2800" i="1">
                                  <a:latin typeface="Cambria Math" panose="02040503050406030204" pitchFamily="18" charset="0"/>
                                </a:rPr>
                              </m:ctrlPr>
                            </m:dPr>
                            <m:e>
                              <m:r>
                                <a:rPr lang="zh-TW" altLang="en-US" sz="2800" i="1">
                                  <a:latin typeface="Cambria Math" panose="02040503050406030204" pitchFamily="18" charset="0"/>
                                </a:rPr>
                                <m:t>𝜃</m:t>
                              </m:r>
                            </m:e>
                          </m:d>
                        </m:e>
                      </m:nary>
                    </m:oMath>
                  </m:oMathPara>
                </a14:m>
                <a:endParaRPr lang="zh-TW" altLang="en-US" sz="2800"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7639440" y="2164095"/>
                <a:ext cx="2683940" cy="120924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文字方塊 94"/>
              <p:cNvSpPr txBox="1"/>
              <p:nvPr/>
            </p:nvSpPr>
            <p:spPr>
              <a:xfrm>
                <a:off x="7182933" y="4938976"/>
                <a:ext cx="3122536" cy="1408334"/>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altLang="zh-TW" sz="2800" dirty="0"/>
                  <a:t>Find the network parameters </a:t>
                </a:r>
                <a14:m>
                  <m:oMath xmlns:m="http://schemas.openxmlformats.org/officeDocument/2006/math">
                    <m:sSup>
                      <m:sSupPr>
                        <m:ctrlPr>
                          <a:rPr lang="en-US" altLang="zh-TW" sz="2800" i="1">
                            <a:latin typeface="Cambria Math" panose="02040503050406030204" pitchFamily="18" charset="0"/>
                          </a:rPr>
                        </m:ctrlPr>
                      </m:sSupPr>
                      <m:e>
                        <m:r>
                          <a:rPr lang="zh-TW" altLang="en-US" sz="2800" i="1">
                            <a:latin typeface="Cambria Math" panose="02040503050406030204" pitchFamily="18" charset="0"/>
                          </a:rPr>
                          <m:t>𝜃</m:t>
                        </m:r>
                      </m:e>
                      <m:sup>
                        <m:r>
                          <a:rPr lang="en-US" altLang="zh-TW" sz="2800" i="1">
                            <a:latin typeface="Cambria Math" panose="02040503050406030204" pitchFamily="18" charset="0"/>
                          </a:rPr>
                          <m:t>∗</m:t>
                        </m:r>
                      </m:sup>
                    </m:sSup>
                  </m:oMath>
                </a14:m>
                <a:r>
                  <a:rPr lang="en-US" altLang="zh-TW" sz="2800" dirty="0"/>
                  <a:t> that minimize this value</a:t>
                </a:r>
                <a:endParaRPr lang="zh-TW" altLang="en-US" sz="2800" dirty="0"/>
              </a:p>
            </p:txBody>
          </p:sp>
        </mc:Choice>
        <mc:Fallback xmlns="">
          <p:sp>
            <p:nvSpPr>
              <p:cNvPr id="95" name="文字方塊 94"/>
              <p:cNvSpPr txBox="1">
                <a:spLocks noRot="1" noChangeAspect="1" noMove="1" noResize="1" noEditPoints="1" noAdjustHandles="1" noChangeArrowheads="1" noChangeShapeType="1" noTextEdit="1"/>
              </p:cNvSpPr>
              <p:nvPr/>
            </p:nvSpPr>
            <p:spPr>
              <a:xfrm>
                <a:off x="7182933" y="4938976"/>
                <a:ext cx="3122536" cy="1408334"/>
              </a:xfrm>
              <a:prstGeom prst="rect">
                <a:avLst/>
              </a:prstGeom>
              <a:blipFill>
                <a:blip r:embed="rId13"/>
                <a:stretch>
                  <a:fillRect/>
                </a:stretch>
              </a:blipFill>
            </p:spPr>
            <p:txBody>
              <a:bodyPr/>
              <a:lstStyle/>
              <a:p>
                <a:r>
                  <a:rPr lang="en-US">
                    <a:noFill/>
                  </a:rPr>
                  <a:t> </a:t>
                </a:r>
              </a:p>
            </p:txBody>
          </p:sp>
        </mc:Fallback>
      </mc:AlternateContent>
      <p:sp>
        <p:nvSpPr>
          <p:cNvPr id="77" name="文字方塊 76"/>
          <p:cNvSpPr txBox="1"/>
          <p:nvPr/>
        </p:nvSpPr>
        <p:spPr>
          <a:xfrm>
            <a:off x="7070325" y="1650744"/>
            <a:ext cx="1805606" cy="523220"/>
          </a:xfrm>
          <a:prstGeom prst="rect">
            <a:avLst/>
          </a:prstGeom>
          <a:noFill/>
        </p:spPr>
        <p:txBody>
          <a:bodyPr wrap="square" rtlCol="0">
            <a:spAutoFit/>
          </a:bodyPr>
          <a:lstStyle/>
          <a:p>
            <a:r>
              <a:rPr lang="en-US" altLang="zh-TW" sz="2800" dirty="0"/>
              <a:t>Total Cost:</a:t>
            </a:r>
            <a:endParaRPr lang="zh-TW" altLang="en-US" sz="2800" dirty="0"/>
          </a:p>
        </p:txBody>
      </p:sp>
      <mc:AlternateContent xmlns:mc="http://schemas.openxmlformats.org/markup-compatibility/2006" xmlns:a14="http://schemas.microsoft.com/office/drawing/2010/main">
        <mc:Choice Requires="a14">
          <p:sp>
            <p:nvSpPr>
              <p:cNvPr id="80" name="文字方塊 79"/>
              <p:cNvSpPr txBox="1"/>
              <p:nvPr/>
            </p:nvSpPr>
            <p:spPr>
              <a:xfrm>
                <a:off x="7103001" y="3498632"/>
                <a:ext cx="3425940" cy="1384995"/>
              </a:xfrm>
              <a:prstGeom prst="rect">
                <a:avLst/>
              </a:prstGeom>
              <a:noFill/>
            </p:spPr>
            <p:txBody>
              <a:bodyPr wrap="square" rtlCol="0">
                <a:spAutoFit/>
              </a:bodyPr>
              <a:lstStyle/>
              <a:p>
                <a:r>
                  <a:rPr lang="en-US" altLang="zh-TW" sz="2800" dirty="0"/>
                  <a:t>How bad the network parameters </a:t>
                </a:r>
                <a14:m>
                  <m:oMath xmlns:m="http://schemas.openxmlformats.org/officeDocument/2006/math">
                    <m:r>
                      <a:rPr lang="zh-TW" altLang="en-US" sz="2800" i="1">
                        <a:latin typeface="Cambria Math" panose="02040503050406030204" pitchFamily="18" charset="0"/>
                      </a:rPr>
                      <m:t>𝜃</m:t>
                    </m:r>
                  </m:oMath>
                </a14:m>
                <a:r>
                  <a:rPr lang="en-US" altLang="zh-TW" sz="2800" dirty="0"/>
                  <a:t> is on this task</a:t>
                </a:r>
                <a:endParaRPr lang="zh-TW" altLang="en-US" sz="2800" dirty="0"/>
              </a:p>
            </p:txBody>
          </p:sp>
        </mc:Choice>
        <mc:Fallback xmlns="">
          <p:sp>
            <p:nvSpPr>
              <p:cNvPr id="80" name="文字方塊 79"/>
              <p:cNvSpPr txBox="1">
                <a:spLocks noRot="1" noChangeAspect="1" noMove="1" noResize="1" noEditPoints="1" noAdjustHandles="1" noChangeArrowheads="1" noChangeShapeType="1" noTextEdit="1"/>
              </p:cNvSpPr>
              <p:nvPr/>
            </p:nvSpPr>
            <p:spPr>
              <a:xfrm>
                <a:off x="7103001" y="3498632"/>
                <a:ext cx="3425940" cy="1384995"/>
              </a:xfrm>
              <a:prstGeom prst="rect">
                <a:avLst/>
              </a:prstGeom>
              <a:blipFill>
                <a:blip r:embed="rId14"/>
                <a:stretch>
                  <a:fillRect l="-3559" t="-4405" r="-3025" b="-118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文字方塊 80"/>
              <p:cNvSpPr txBox="1"/>
              <p:nvPr/>
            </p:nvSpPr>
            <p:spPr>
              <a:xfrm>
                <a:off x="5687084" y="3717652"/>
                <a:ext cx="79489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𝐿</m:t>
                          </m:r>
                        </m:e>
                        <m:sup>
                          <m:r>
                            <a:rPr lang="en-US" altLang="zh-TW" sz="2400" i="1">
                              <a:latin typeface="Cambria Math" panose="02040503050406030204" pitchFamily="18" charset="0"/>
                            </a:rPr>
                            <m:t>2</m:t>
                          </m:r>
                        </m:sup>
                      </m:sSup>
                      <m:d>
                        <m:dPr>
                          <m:ctrlPr>
                            <a:rPr lang="en-US" altLang="zh-TW" sz="2400" i="1">
                              <a:latin typeface="Cambria Math" panose="02040503050406030204" pitchFamily="18" charset="0"/>
                            </a:rPr>
                          </m:ctrlPr>
                        </m:dPr>
                        <m:e>
                          <m:r>
                            <a:rPr lang="zh-TW" altLang="en-US" sz="2400" i="1">
                              <a:latin typeface="Cambria Math" panose="02040503050406030204" pitchFamily="18" charset="0"/>
                            </a:rPr>
                            <m:t>𝜃</m:t>
                          </m:r>
                        </m:e>
                      </m:d>
                    </m:oMath>
                  </m:oMathPara>
                </a14:m>
                <a:endParaRPr lang="zh-TW" altLang="en-US" sz="2400" dirty="0"/>
              </a:p>
            </p:txBody>
          </p:sp>
        </mc:Choice>
        <mc:Fallback xmlns="">
          <p:sp>
            <p:nvSpPr>
              <p:cNvPr id="81" name="文字方塊 80"/>
              <p:cNvSpPr txBox="1">
                <a:spLocks noRot="1" noChangeAspect="1" noMove="1" noResize="1" noEditPoints="1" noAdjustHandles="1" noChangeArrowheads="1" noChangeShapeType="1" noTextEdit="1"/>
              </p:cNvSpPr>
              <p:nvPr/>
            </p:nvSpPr>
            <p:spPr>
              <a:xfrm>
                <a:off x="5687084" y="3717652"/>
                <a:ext cx="794898" cy="369332"/>
              </a:xfrm>
              <a:prstGeom prst="rect">
                <a:avLst/>
              </a:prstGeom>
              <a:blipFill>
                <a:blip r:embed="rId15"/>
                <a:stretch>
                  <a:fillRect l="-9231"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文字方塊 81"/>
              <p:cNvSpPr txBox="1"/>
              <p:nvPr/>
            </p:nvSpPr>
            <p:spPr>
              <a:xfrm>
                <a:off x="5674147" y="4724821"/>
                <a:ext cx="79489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𝐿</m:t>
                          </m:r>
                        </m:e>
                        <m:sup>
                          <m:r>
                            <a:rPr lang="en-US" altLang="zh-TW" sz="2400" i="1">
                              <a:latin typeface="Cambria Math" panose="02040503050406030204" pitchFamily="18" charset="0"/>
                            </a:rPr>
                            <m:t>3</m:t>
                          </m:r>
                        </m:sup>
                      </m:sSup>
                      <m:d>
                        <m:dPr>
                          <m:ctrlPr>
                            <a:rPr lang="en-US" altLang="zh-TW" sz="2400" i="1">
                              <a:latin typeface="Cambria Math" panose="02040503050406030204" pitchFamily="18" charset="0"/>
                            </a:rPr>
                          </m:ctrlPr>
                        </m:dPr>
                        <m:e>
                          <m:r>
                            <a:rPr lang="zh-TW" altLang="en-US" sz="2400" i="1">
                              <a:latin typeface="Cambria Math" panose="02040503050406030204" pitchFamily="18" charset="0"/>
                            </a:rPr>
                            <m:t>𝜃</m:t>
                          </m:r>
                        </m:e>
                      </m:d>
                    </m:oMath>
                  </m:oMathPara>
                </a14:m>
                <a:endParaRPr lang="zh-TW" altLang="en-US" sz="2400" dirty="0"/>
              </a:p>
            </p:txBody>
          </p:sp>
        </mc:Choice>
        <mc:Fallback xmlns="">
          <p:sp>
            <p:nvSpPr>
              <p:cNvPr id="82" name="文字方塊 81"/>
              <p:cNvSpPr txBox="1">
                <a:spLocks noRot="1" noChangeAspect="1" noMove="1" noResize="1" noEditPoints="1" noAdjustHandles="1" noChangeArrowheads="1" noChangeShapeType="1" noTextEdit="1"/>
              </p:cNvSpPr>
              <p:nvPr/>
            </p:nvSpPr>
            <p:spPr>
              <a:xfrm>
                <a:off x="5674147" y="4724821"/>
                <a:ext cx="794898" cy="369332"/>
              </a:xfrm>
              <a:prstGeom prst="rect">
                <a:avLst/>
              </a:prstGeom>
              <a:blipFill>
                <a:blip r:embed="rId16"/>
                <a:stretch>
                  <a:fillRect l="-9231" b="-65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文字方塊 82"/>
              <p:cNvSpPr txBox="1"/>
              <p:nvPr/>
            </p:nvSpPr>
            <p:spPr>
              <a:xfrm>
                <a:off x="5674870" y="6228426"/>
                <a:ext cx="81932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𝐿</m:t>
                          </m:r>
                        </m:e>
                        <m:sup>
                          <m:r>
                            <a:rPr lang="en-US" altLang="zh-TW" sz="2400" i="1">
                              <a:latin typeface="Cambria Math" panose="02040503050406030204" pitchFamily="18" charset="0"/>
                            </a:rPr>
                            <m:t>𝑅</m:t>
                          </m:r>
                        </m:sup>
                      </m:sSup>
                      <m:d>
                        <m:dPr>
                          <m:ctrlPr>
                            <a:rPr lang="en-US" altLang="zh-TW" sz="2400" i="1">
                              <a:latin typeface="Cambria Math" panose="02040503050406030204" pitchFamily="18" charset="0"/>
                            </a:rPr>
                          </m:ctrlPr>
                        </m:dPr>
                        <m:e>
                          <m:r>
                            <a:rPr lang="zh-TW" altLang="en-US" sz="2400" i="1">
                              <a:latin typeface="Cambria Math" panose="02040503050406030204" pitchFamily="18" charset="0"/>
                            </a:rPr>
                            <m:t>𝜃</m:t>
                          </m:r>
                        </m:e>
                      </m:d>
                    </m:oMath>
                  </m:oMathPara>
                </a14:m>
                <a:endParaRPr lang="zh-TW" altLang="en-US" sz="2400" dirty="0"/>
              </a:p>
            </p:txBody>
          </p:sp>
        </mc:Choice>
        <mc:Fallback xmlns="">
          <p:sp>
            <p:nvSpPr>
              <p:cNvPr id="83" name="文字方塊 82"/>
              <p:cNvSpPr txBox="1">
                <a:spLocks noRot="1" noChangeAspect="1" noMove="1" noResize="1" noEditPoints="1" noAdjustHandles="1" noChangeArrowheads="1" noChangeShapeType="1" noTextEdit="1"/>
              </p:cNvSpPr>
              <p:nvPr/>
            </p:nvSpPr>
            <p:spPr>
              <a:xfrm>
                <a:off x="5674870" y="6228426"/>
                <a:ext cx="819327" cy="369332"/>
              </a:xfrm>
              <a:prstGeom prst="rect">
                <a:avLst/>
              </a:prstGeom>
              <a:blipFill>
                <a:blip r:embed="rId17"/>
                <a:stretch>
                  <a:fillRect l="-8955" t="-1667" b="-6667"/>
                </a:stretch>
              </a:blipFill>
            </p:spPr>
            <p:txBody>
              <a:bodyPr/>
              <a:lstStyle/>
              <a:p>
                <a:r>
                  <a:rPr lang="en-US">
                    <a:noFill/>
                  </a:rPr>
                  <a:t> </a:t>
                </a:r>
              </a:p>
            </p:txBody>
          </p:sp>
        </mc:Fallback>
      </mc:AlternateContent>
    </p:spTree>
    <p:extLst>
      <p:ext uri="{BB962C8B-B14F-4D97-AF65-F5344CB8AC3E}">
        <p14:creationId xmlns:p14="http://schemas.microsoft.com/office/powerpoint/2010/main" val="151235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5" grpId="0" animBg="1"/>
      <p:bldP spid="77" grpId="0"/>
      <p:bldP spid="8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Local Minima</a:t>
            </a:r>
            <a:endParaRPr lang="zh-TW" altLang="en-US" dirty="0"/>
          </a:p>
        </p:txBody>
      </p:sp>
      <p:sp>
        <p:nvSpPr>
          <p:cNvPr id="3" name="內容版面配置區 2"/>
          <p:cNvSpPr>
            <a:spLocks noGrp="1"/>
          </p:cNvSpPr>
          <p:nvPr>
            <p:ph idx="1"/>
          </p:nvPr>
        </p:nvSpPr>
        <p:spPr/>
        <p:txBody>
          <a:bodyPr/>
          <a:lstStyle/>
          <a:p>
            <a:r>
              <a:rPr lang="en-US" altLang="zh-TW" dirty="0"/>
              <a:t>Gradient descent never guarantee global minima </a:t>
            </a:r>
            <a:endParaRPr lang="zh-TW" altLang="en-US" dirty="0"/>
          </a:p>
        </p:txBody>
      </p:sp>
      <p:grpSp>
        <p:nvGrpSpPr>
          <p:cNvPr id="4" name="群組 3"/>
          <p:cNvGrpSpPr/>
          <p:nvPr/>
        </p:nvGrpSpPr>
        <p:grpSpPr>
          <a:xfrm>
            <a:off x="1601519" y="2320604"/>
            <a:ext cx="5417088" cy="4338638"/>
            <a:chOff x="2141628" y="1985961"/>
            <a:chExt cx="5417088" cy="4338638"/>
          </a:xfrm>
        </p:grpSpPr>
        <p:pic>
          <p:nvPicPr>
            <p:cNvPr id="5" name="圖片 4"/>
            <p:cNvPicPr>
              <a:picLocks noChangeAspect="1"/>
            </p:cNvPicPr>
            <p:nvPr/>
          </p:nvPicPr>
          <p:blipFill>
            <a:blip r:embed="rId2"/>
            <a:stretch>
              <a:fillRect/>
            </a:stretch>
          </p:blipFill>
          <p:spPr>
            <a:xfrm>
              <a:off x="2297793" y="1985961"/>
              <a:ext cx="5260923" cy="4338638"/>
            </a:xfrm>
            <a:prstGeom prst="rect">
              <a:avLst/>
            </a:prstGeom>
          </p:spPr>
        </p:pic>
        <mc:AlternateContent xmlns:mc="http://schemas.openxmlformats.org/markup-compatibility/2006" xmlns:a14="http://schemas.microsoft.com/office/drawing/2010/main">
          <mc:Choice Requires="a14">
            <p:sp>
              <p:nvSpPr>
                <p:cNvPr id="6" name="文字方塊 5"/>
                <p:cNvSpPr txBox="1"/>
                <p:nvPr/>
              </p:nvSpPr>
              <p:spPr>
                <a:xfrm>
                  <a:off x="2141628" y="3738534"/>
                  <a:ext cx="31233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i="1">
                            <a:latin typeface="Cambria Math" panose="02040503050406030204" pitchFamily="18" charset="0"/>
                          </a:rPr>
                          <m:t>𝐶</m:t>
                        </m:r>
                      </m:oMath>
                    </m:oMathPara>
                  </a14:m>
                  <a:endParaRPr lang="zh-TW" altLang="en-US" sz="2800"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2141628" y="3738534"/>
                  <a:ext cx="312330" cy="430887"/>
                </a:xfrm>
                <a:prstGeom prst="rect">
                  <a:avLst/>
                </a:prstGeom>
                <a:blipFill rotWithShape="0">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a:xfrm>
                  <a:off x="3427448" y="5437129"/>
                  <a:ext cx="49321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𝑤</m:t>
                            </m:r>
                          </m:e>
                          <m:sub>
                            <m:r>
                              <a:rPr lang="en-US" altLang="zh-TW" sz="2800" i="1">
                                <a:latin typeface="Cambria Math" panose="02040503050406030204" pitchFamily="18" charset="0"/>
                              </a:rPr>
                              <m:t>1</m:t>
                            </m:r>
                          </m:sub>
                        </m:sSub>
                      </m:oMath>
                    </m:oMathPara>
                  </a14:m>
                  <a:endParaRPr lang="zh-TW" altLang="en-US" sz="2800"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3427448" y="5437129"/>
                  <a:ext cx="493212" cy="430887"/>
                </a:xfrm>
                <a:prstGeom prst="rect">
                  <a:avLst/>
                </a:prstGeom>
                <a:blipFill rotWithShape="0">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文字方塊 7"/>
                <p:cNvSpPr txBox="1"/>
                <p:nvPr/>
              </p:nvSpPr>
              <p:spPr>
                <a:xfrm>
                  <a:off x="6309167" y="5396258"/>
                  <a:ext cx="50148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𝑤</m:t>
                            </m:r>
                          </m:e>
                          <m:sub>
                            <m:r>
                              <a:rPr lang="en-US" altLang="zh-TW" sz="2800" i="1">
                                <a:latin typeface="Cambria Math" panose="02040503050406030204" pitchFamily="18" charset="0"/>
                              </a:rPr>
                              <m:t>2</m:t>
                            </m:r>
                          </m:sub>
                        </m:sSub>
                      </m:oMath>
                    </m:oMathPara>
                  </a14:m>
                  <a:endParaRPr lang="zh-TW" altLang="en-US" sz="2800"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6309167" y="5396258"/>
                  <a:ext cx="501484" cy="430887"/>
                </a:xfrm>
                <a:prstGeom prst="rect">
                  <a:avLst/>
                </a:prstGeom>
                <a:blipFill rotWithShape="0">
                  <a:blip r:embed="rId5"/>
                  <a:stretch>
                    <a:fillRect/>
                  </a:stretch>
                </a:blipFill>
              </p:spPr>
              <p:txBody>
                <a:bodyPr/>
                <a:lstStyle/>
                <a:p>
                  <a:r>
                    <a:rPr lang="zh-TW" altLang="en-US">
                      <a:noFill/>
                    </a:rPr>
                    <a:t> </a:t>
                  </a:r>
                </a:p>
              </p:txBody>
            </p:sp>
          </mc:Fallback>
        </mc:AlternateContent>
      </p:grpSp>
      <mc:AlternateContent xmlns:mc="http://schemas.openxmlformats.org/markup-compatibility/2006" xmlns:a14="http://schemas.microsoft.com/office/drawing/2010/main">
        <mc:Choice Requires="a14">
          <p:sp>
            <p:nvSpPr>
              <p:cNvPr id="9" name="文字方塊 8"/>
              <p:cNvSpPr txBox="1"/>
              <p:nvPr/>
            </p:nvSpPr>
            <p:spPr>
              <a:xfrm>
                <a:off x="6871965" y="2331545"/>
                <a:ext cx="2510854" cy="95410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altLang="zh-TW" sz="2800" dirty="0"/>
                  <a:t>Different initial point </a:t>
                </a:r>
                <a14:m>
                  <m:oMath xmlns:m="http://schemas.openxmlformats.org/officeDocument/2006/math">
                    <m:sSup>
                      <m:sSupPr>
                        <m:ctrlPr>
                          <a:rPr lang="en-US" altLang="zh-TW" sz="2800" i="1">
                            <a:latin typeface="Cambria Math" panose="02040503050406030204" pitchFamily="18" charset="0"/>
                          </a:rPr>
                        </m:ctrlPr>
                      </m:sSupPr>
                      <m:e>
                        <m:r>
                          <a:rPr lang="zh-TW" altLang="en-US" sz="2800" i="1">
                            <a:latin typeface="Cambria Math" panose="02040503050406030204" pitchFamily="18" charset="0"/>
                          </a:rPr>
                          <m:t>𝜃</m:t>
                        </m:r>
                      </m:e>
                      <m:sup>
                        <m:r>
                          <a:rPr lang="en-US" altLang="zh-TW" sz="2800" i="1">
                            <a:latin typeface="Cambria Math" panose="02040503050406030204" pitchFamily="18" charset="0"/>
                          </a:rPr>
                          <m:t>0</m:t>
                        </m:r>
                      </m:sup>
                    </m:sSup>
                  </m:oMath>
                </a14:m>
                <a:r>
                  <a:rPr lang="en-US" altLang="zh-TW" sz="2800" dirty="0"/>
                  <a:t>  </a:t>
                </a:r>
                <a:endParaRPr lang="zh-TW" altLang="en-US" sz="2800"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6871965" y="2331545"/>
                <a:ext cx="2510854" cy="954107"/>
              </a:xfrm>
              <a:prstGeom prst="rect">
                <a:avLst/>
              </a:prstGeom>
              <a:blipFill>
                <a:blip r:embed="rId6"/>
                <a:stretch>
                  <a:fillRect/>
                </a:stretch>
              </a:blipFill>
            </p:spPr>
            <p:txBody>
              <a:bodyPr/>
              <a:lstStyle/>
              <a:p>
                <a:r>
                  <a:rPr lang="en-US">
                    <a:noFill/>
                  </a:rPr>
                  <a:t> </a:t>
                </a:r>
              </a:p>
            </p:txBody>
          </p:sp>
        </mc:Fallback>
      </mc:AlternateContent>
      <p:sp>
        <p:nvSpPr>
          <p:cNvPr id="10" name="文字方塊 9"/>
          <p:cNvSpPr txBox="1"/>
          <p:nvPr/>
        </p:nvSpPr>
        <p:spPr>
          <a:xfrm>
            <a:off x="6871965" y="3934156"/>
            <a:ext cx="3562350" cy="954107"/>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altLang="zh-TW" sz="2800" dirty="0"/>
              <a:t>Reach different minima, so different results</a:t>
            </a:r>
            <a:endParaRPr lang="zh-TW" altLang="en-US" sz="2800" dirty="0"/>
          </a:p>
        </p:txBody>
      </p:sp>
      <p:sp>
        <p:nvSpPr>
          <p:cNvPr id="11" name="向下箭號 10"/>
          <p:cNvSpPr/>
          <p:nvPr/>
        </p:nvSpPr>
        <p:spPr>
          <a:xfrm>
            <a:off x="7683413" y="3354082"/>
            <a:ext cx="641261" cy="537993"/>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3" name="矩形 12"/>
          <p:cNvSpPr/>
          <p:nvPr/>
        </p:nvSpPr>
        <p:spPr>
          <a:xfrm>
            <a:off x="6096000" y="5022271"/>
            <a:ext cx="4572000" cy="1569660"/>
          </a:xfrm>
          <a:prstGeom prst="rect">
            <a:avLst/>
          </a:prstGeom>
        </p:spPr>
        <p:txBody>
          <a:bodyPr>
            <a:spAutoFit/>
          </a:bodyPr>
          <a:lstStyle/>
          <a:p>
            <a:pPr lvl="1"/>
            <a:r>
              <a:rPr lang="en-US" altLang="zh-TW" sz="2400" dirty="0"/>
              <a:t>Who is Afraid of Non-Convex Loss Functions?</a:t>
            </a:r>
          </a:p>
          <a:p>
            <a:pPr lvl="1"/>
            <a:r>
              <a:rPr lang="en-US" altLang="zh-TW" sz="2400" u="sng" dirty="0"/>
              <a:t>http://videolectures.net/eml07_lecun_wia/</a:t>
            </a:r>
            <a:endParaRPr lang="zh-TW" altLang="en-US" sz="2400" dirty="0"/>
          </a:p>
        </p:txBody>
      </p:sp>
    </p:spTree>
    <p:extLst>
      <p:ext uri="{BB962C8B-B14F-4D97-AF65-F5344CB8AC3E}">
        <p14:creationId xmlns:p14="http://schemas.microsoft.com/office/powerpoint/2010/main" val="62939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直線接點 42"/>
          <p:cNvCxnSpPr/>
          <p:nvPr/>
        </p:nvCxnSpPr>
        <p:spPr>
          <a:xfrm>
            <a:off x="8001914" y="5086227"/>
            <a:ext cx="0" cy="727092"/>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4" name="橢圓 23"/>
          <p:cNvSpPr/>
          <p:nvPr/>
        </p:nvSpPr>
        <p:spPr>
          <a:xfrm>
            <a:off x="7670877" y="4769704"/>
            <a:ext cx="633046" cy="633046"/>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2" name="直線接點 41"/>
          <p:cNvCxnSpPr/>
          <p:nvPr/>
        </p:nvCxnSpPr>
        <p:spPr>
          <a:xfrm>
            <a:off x="6066662" y="4062410"/>
            <a:ext cx="0" cy="176261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直線接點 40"/>
          <p:cNvCxnSpPr/>
          <p:nvPr/>
        </p:nvCxnSpPr>
        <p:spPr>
          <a:xfrm>
            <a:off x="4331794" y="4050708"/>
            <a:ext cx="0" cy="176261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 name="直線接點 6"/>
          <p:cNvCxnSpPr/>
          <p:nvPr/>
        </p:nvCxnSpPr>
        <p:spPr>
          <a:xfrm>
            <a:off x="2826268" y="2964487"/>
            <a:ext cx="0" cy="288006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直線單箭頭接點 26"/>
          <p:cNvCxnSpPr/>
          <p:nvPr/>
        </p:nvCxnSpPr>
        <p:spPr>
          <a:xfrm>
            <a:off x="2934328" y="5813320"/>
            <a:ext cx="676977" cy="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標題 1"/>
          <p:cNvSpPr>
            <a:spLocks noGrp="1"/>
          </p:cNvSpPr>
          <p:nvPr>
            <p:ph type="title"/>
          </p:nvPr>
        </p:nvSpPr>
        <p:spPr/>
        <p:txBody>
          <a:bodyPr/>
          <a:lstStyle/>
          <a:p>
            <a:r>
              <a:rPr lang="en-US" altLang="zh-TW" dirty="0"/>
              <a:t>Besides local minima ……</a:t>
            </a:r>
            <a:endParaRPr lang="zh-TW" altLang="en-US" dirty="0"/>
          </a:p>
        </p:txBody>
      </p:sp>
      <p:sp>
        <p:nvSpPr>
          <p:cNvPr id="6" name="手繪多邊形 5"/>
          <p:cNvSpPr/>
          <p:nvPr/>
        </p:nvSpPr>
        <p:spPr>
          <a:xfrm>
            <a:off x="2124809" y="1909537"/>
            <a:ext cx="7914542" cy="4208267"/>
          </a:xfrm>
          <a:custGeom>
            <a:avLst/>
            <a:gdLst>
              <a:gd name="connsiteX0" fmla="*/ 0 w 7754816"/>
              <a:gd name="connsiteY0" fmla="*/ 0 h 4208267"/>
              <a:gd name="connsiteX1" fmla="*/ 1019908 w 7754816"/>
              <a:gd name="connsiteY1" fmla="*/ 2356339 h 4208267"/>
              <a:gd name="connsiteX2" fmla="*/ 3499339 w 7754816"/>
              <a:gd name="connsiteY2" fmla="*/ 2760785 h 4208267"/>
              <a:gd name="connsiteX3" fmla="*/ 4783016 w 7754816"/>
              <a:gd name="connsiteY3" fmla="*/ 3130062 h 4208267"/>
              <a:gd name="connsiteX4" fmla="*/ 5820508 w 7754816"/>
              <a:gd name="connsiteY4" fmla="*/ 26025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019908 w 7754816"/>
              <a:gd name="connsiteY1" fmla="*/ 2356339 h 4208267"/>
              <a:gd name="connsiteX2" fmla="*/ 3499339 w 7754816"/>
              <a:gd name="connsiteY2" fmla="*/ 2760785 h 4208267"/>
              <a:gd name="connsiteX3" fmla="*/ 5732254 w 7754816"/>
              <a:gd name="connsiteY3" fmla="*/ 3511062 h 4208267"/>
              <a:gd name="connsiteX4" fmla="*/ 5820508 w 7754816"/>
              <a:gd name="connsiteY4" fmla="*/ 26025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019908 w 7754816"/>
              <a:gd name="connsiteY1" fmla="*/ 2356339 h 4208267"/>
              <a:gd name="connsiteX2" fmla="*/ 3499339 w 7754816"/>
              <a:gd name="connsiteY2" fmla="*/ 2760785 h 4208267"/>
              <a:gd name="connsiteX3" fmla="*/ 5732254 w 7754816"/>
              <a:gd name="connsiteY3" fmla="*/ 3511062 h 4208267"/>
              <a:gd name="connsiteX4" fmla="*/ 6289268 w 7754816"/>
              <a:gd name="connsiteY4" fmla="*/ 27549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019908 w 7754816"/>
              <a:gd name="connsiteY1" fmla="*/ 2356339 h 4208267"/>
              <a:gd name="connsiteX2" fmla="*/ 3941312 w 7754816"/>
              <a:gd name="connsiteY2" fmla="*/ 2760785 h 4208267"/>
              <a:gd name="connsiteX3" fmla="*/ 5732254 w 7754816"/>
              <a:gd name="connsiteY3" fmla="*/ 3511062 h 4208267"/>
              <a:gd name="connsiteX4" fmla="*/ 6289268 w 7754816"/>
              <a:gd name="connsiteY4" fmla="*/ 27549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019908 w 7754816"/>
              <a:gd name="connsiteY1" fmla="*/ 2356339 h 4208267"/>
              <a:gd name="connsiteX2" fmla="*/ 3941312 w 7754816"/>
              <a:gd name="connsiteY2" fmla="*/ 2760785 h 4208267"/>
              <a:gd name="connsiteX3" fmla="*/ 5732254 w 7754816"/>
              <a:gd name="connsiteY3" fmla="*/ 3511062 h 4208267"/>
              <a:gd name="connsiteX4" fmla="*/ 6289268 w 7754816"/>
              <a:gd name="connsiteY4" fmla="*/ 27549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314558 w 7754816"/>
              <a:gd name="connsiteY1" fmla="*/ 2225710 h 4208267"/>
              <a:gd name="connsiteX2" fmla="*/ 3941312 w 7754816"/>
              <a:gd name="connsiteY2" fmla="*/ 2760785 h 4208267"/>
              <a:gd name="connsiteX3" fmla="*/ 5732254 w 7754816"/>
              <a:gd name="connsiteY3" fmla="*/ 3511062 h 4208267"/>
              <a:gd name="connsiteX4" fmla="*/ 6289268 w 7754816"/>
              <a:gd name="connsiteY4" fmla="*/ 27549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314558 w 7754816"/>
              <a:gd name="connsiteY1" fmla="*/ 2225710 h 4208267"/>
              <a:gd name="connsiteX2" fmla="*/ 3767202 w 7754816"/>
              <a:gd name="connsiteY2" fmla="*/ 2717243 h 4208267"/>
              <a:gd name="connsiteX3" fmla="*/ 5732254 w 7754816"/>
              <a:gd name="connsiteY3" fmla="*/ 3511062 h 4208267"/>
              <a:gd name="connsiteX4" fmla="*/ 6289268 w 7754816"/>
              <a:gd name="connsiteY4" fmla="*/ 27549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314558 w 7754816"/>
              <a:gd name="connsiteY1" fmla="*/ 2225710 h 4208267"/>
              <a:gd name="connsiteX2" fmla="*/ 3767202 w 7754816"/>
              <a:gd name="connsiteY2" fmla="*/ 2717243 h 4208267"/>
              <a:gd name="connsiteX3" fmla="*/ 5732254 w 7754816"/>
              <a:gd name="connsiteY3" fmla="*/ 3511062 h 4208267"/>
              <a:gd name="connsiteX4" fmla="*/ 6289268 w 7754816"/>
              <a:gd name="connsiteY4" fmla="*/ 27549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314558 w 7754816"/>
              <a:gd name="connsiteY1" fmla="*/ 2225710 h 4208267"/>
              <a:gd name="connsiteX2" fmla="*/ 3823199 w 7754816"/>
              <a:gd name="connsiteY2" fmla="*/ 2698193 h 4208267"/>
              <a:gd name="connsiteX3" fmla="*/ 5732254 w 7754816"/>
              <a:gd name="connsiteY3" fmla="*/ 3511062 h 4208267"/>
              <a:gd name="connsiteX4" fmla="*/ 6289268 w 7754816"/>
              <a:gd name="connsiteY4" fmla="*/ 2754923 h 4208267"/>
              <a:gd name="connsiteX5" fmla="*/ 6664570 w 7754816"/>
              <a:gd name="connsiteY5" fmla="*/ 2391508 h 4208267"/>
              <a:gd name="connsiteX6" fmla="*/ 7561385 w 7754816"/>
              <a:gd name="connsiteY6" fmla="*/ 3991708 h 4208267"/>
              <a:gd name="connsiteX7" fmla="*/ 7754816 w 7754816"/>
              <a:gd name="connsiteY7" fmla="*/ 4149970 h 420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4816" h="4208267">
                <a:moveTo>
                  <a:pt x="0" y="0"/>
                </a:moveTo>
                <a:cubicBezTo>
                  <a:pt x="218342" y="948104"/>
                  <a:pt x="677358" y="1776011"/>
                  <a:pt x="1314558" y="2225710"/>
                </a:cubicBezTo>
                <a:cubicBezTo>
                  <a:pt x="1951758" y="2675409"/>
                  <a:pt x="3073523" y="2701682"/>
                  <a:pt x="3823199" y="2698193"/>
                </a:cubicBezTo>
                <a:cubicBezTo>
                  <a:pt x="4572875" y="2694704"/>
                  <a:pt x="5321243" y="3501607"/>
                  <a:pt x="5732254" y="3511062"/>
                </a:cubicBezTo>
                <a:cubicBezTo>
                  <a:pt x="6143265" y="3520517"/>
                  <a:pt x="6133882" y="2941515"/>
                  <a:pt x="6289268" y="2754923"/>
                </a:cubicBezTo>
                <a:cubicBezTo>
                  <a:pt x="6444654" y="2568331"/>
                  <a:pt x="6452551" y="2185377"/>
                  <a:pt x="6664570" y="2391508"/>
                </a:cubicBezTo>
                <a:cubicBezTo>
                  <a:pt x="6876589" y="2597639"/>
                  <a:pt x="7379677" y="3698631"/>
                  <a:pt x="7561385" y="3991708"/>
                </a:cubicBezTo>
                <a:cubicBezTo>
                  <a:pt x="7743093" y="4284785"/>
                  <a:pt x="7748954" y="4217377"/>
                  <a:pt x="7754816" y="4149970"/>
                </a:cubicBezTo>
              </a:path>
            </a:pathLst>
          </a:custGeom>
          <a:no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p:cNvSpPr/>
          <p:nvPr/>
        </p:nvSpPr>
        <p:spPr>
          <a:xfrm>
            <a:off x="5750140" y="3972511"/>
            <a:ext cx="633046" cy="633046"/>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5" name="直線單箭頭接點 4"/>
          <p:cNvCxnSpPr/>
          <p:nvPr/>
        </p:nvCxnSpPr>
        <p:spPr>
          <a:xfrm>
            <a:off x="1935176" y="5955032"/>
            <a:ext cx="842802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13"/>
          <p:cNvCxnSpPr/>
          <p:nvPr/>
        </p:nvCxnSpPr>
        <p:spPr>
          <a:xfrm flipV="1">
            <a:off x="2353408" y="1801391"/>
            <a:ext cx="0" cy="436280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文字方塊 9"/>
          <p:cNvSpPr txBox="1"/>
          <p:nvPr/>
        </p:nvSpPr>
        <p:spPr>
          <a:xfrm>
            <a:off x="2445269" y="1755205"/>
            <a:ext cx="762000" cy="461665"/>
          </a:xfrm>
          <a:prstGeom prst="rect">
            <a:avLst/>
          </a:prstGeom>
          <a:noFill/>
        </p:spPr>
        <p:txBody>
          <a:bodyPr wrap="square" rtlCol="0">
            <a:spAutoFit/>
          </a:bodyPr>
          <a:lstStyle/>
          <a:p>
            <a:pPr algn="ctr"/>
            <a:r>
              <a:rPr lang="en-US" altLang="zh-TW" sz="2400" dirty="0"/>
              <a:t>cost</a:t>
            </a:r>
            <a:endParaRPr lang="zh-TW" altLang="en-US" sz="2400" dirty="0"/>
          </a:p>
        </p:txBody>
      </p:sp>
      <p:sp>
        <p:nvSpPr>
          <p:cNvPr id="17" name="文字方塊 16"/>
          <p:cNvSpPr txBox="1"/>
          <p:nvPr/>
        </p:nvSpPr>
        <p:spPr>
          <a:xfrm>
            <a:off x="4843577" y="6050225"/>
            <a:ext cx="2545741" cy="461665"/>
          </a:xfrm>
          <a:prstGeom prst="rect">
            <a:avLst/>
          </a:prstGeom>
          <a:noFill/>
        </p:spPr>
        <p:txBody>
          <a:bodyPr wrap="square" rtlCol="0">
            <a:spAutoFit/>
          </a:bodyPr>
          <a:lstStyle/>
          <a:p>
            <a:pPr algn="ctr"/>
            <a:r>
              <a:rPr lang="en-US" altLang="zh-TW" sz="2400" dirty="0"/>
              <a:t>parameter space</a:t>
            </a:r>
            <a:endParaRPr lang="zh-TW" altLang="en-US" sz="2400" dirty="0"/>
          </a:p>
        </p:txBody>
      </p:sp>
      <p:sp>
        <p:nvSpPr>
          <p:cNvPr id="11" name="文字方塊 10"/>
          <p:cNvSpPr txBox="1"/>
          <p:nvPr/>
        </p:nvSpPr>
        <p:spPr>
          <a:xfrm>
            <a:off x="3737390" y="1945245"/>
            <a:ext cx="2549506" cy="954107"/>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altLang="zh-TW" sz="2800" dirty="0"/>
              <a:t>Very slow at the </a:t>
            </a:r>
            <a:r>
              <a:rPr lang="en-US" altLang="zh-TW" sz="2800" b="1" dirty="0"/>
              <a:t>plateau</a:t>
            </a:r>
            <a:endParaRPr lang="zh-TW" altLang="en-US" sz="2800" dirty="0"/>
          </a:p>
        </p:txBody>
      </p:sp>
      <p:sp>
        <p:nvSpPr>
          <p:cNvPr id="22" name="文字方塊 21"/>
          <p:cNvSpPr txBox="1"/>
          <p:nvPr/>
        </p:nvSpPr>
        <p:spPr>
          <a:xfrm>
            <a:off x="7243185" y="3608094"/>
            <a:ext cx="3350240" cy="52322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altLang="zh-TW" sz="2800" dirty="0"/>
              <a:t>Stuck at local minima</a:t>
            </a:r>
            <a:endParaRPr lang="zh-TW" altLang="en-US" sz="2800" dirty="0"/>
          </a:p>
        </p:txBody>
      </p:sp>
      <p:sp>
        <p:nvSpPr>
          <p:cNvPr id="21" name="橢圓 20"/>
          <p:cNvSpPr/>
          <p:nvPr/>
        </p:nvSpPr>
        <p:spPr>
          <a:xfrm>
            <a:off x="2533471" y="2647964"/>
            <a:ext cx="633046" cy="633046"/>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28" name="文字方塊 27"/>
              <p:cNvSpPr txBox="1"/>
              <p:nvPr/>
            </p:nvSpPr>
            <p:spPr>
              <a:xfrm>
                <a:off x="8231566" y="5250880"/>
                <a:ext cx="1053142" cy="81394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14:m>
                  <m:oMathPara xmlns:m="http://schemas.openxmlformats.org/officeDocument/2006/math">
                    <m:oMathParaPr>
                      <m:jc m:val="center"/>
                    </m:oMathParaPr>
                    <m:oMath xmlns:m="http://schemas.openxmlformats.org/officeDocument/2006/math">
                      <m:r>
                        <a:rPr lang="zh-TW" altLang="en-US" sz="2400" i="1">
                          <a:latin typeface="Cambria Math" panose="02040503050406030204" pitchFamily="18" charset="0"/>
                        </a:rPr>
                        <m:t>𝛻</m:t>
                      </m:r>
                      <m:r>
                        <a:rPr lang="en-US" altLang="zh-TW" sz="2400" i="1">
                          <a:latin typeface="Cambria Math" panose="02040503050406030204" pitchFamily="18" charset="0"/>
                        </a:rPr>
                        <m:t>𝐶</m:t>
                      </m:r>
                      <m:d>
                        <m:dPr>
                          <m:ctrlPr>
                            <a:rPr lang="en-US" altLang="zh-TW" sz="2400" i="1">
                              <a:latin typeface="Cambria Math" panose="02040503050406030204" pitchFamily="18" charset="0"/>
                            </a:rPr>
                          </m:ctrlPr>
                        </m:dPr>
                        <m:e>
                          <m:r>
                            <a:rPr lang="zh-TW" altLang="en-US" sz="2400" i="1">
                              <a:latin typeface="Cambria Math" panose="02040503050406030204" pitchFamily="18" charset="0"/>
                            </a:rPr>
                            <m:t>𝜃</m:t>
                          </m:r>
                        </m:e>
                      </m:d>
                      <m:r>
                        <a:rPr lang="en-US" altLang="zh-TW" sz="2400" i="1">
                          <a:latin typeface="Cambria Math" panose="02040503050406030204" pitchFamily="18" charset="0"/>
                          <a:ea typeface="Cambria Math" panose="02040503050406030204" pitchFamily="18" charset="0"/>
                        </a:rPr>
                        <m:t>=0</m:t>
                      </m:r>
                    </m:oMath>
                  </m:oMathPara>
                </a14:m>
                <a:endParaRPr lang="zh-TW" altLang="en-US" sz="2400" baseline="-25000" dirty="0"/>
              </a:p>
            </p:txBody>
          </p:sp>
        </mc:Choice>
        <mc:Fallback xmlns="">
          <p:sp>
            <p:nvSpPr>
              <p:cNvPr id="28" name="文字方塊 27"/>
              <p:cNvSpPr txBox="1">
                <a:spLocks noRot="1" noChangeAspect="1" noMove="1" noResize="1" noEditPoints="1" noAdjustHandles="1" noChangeArrowheads="1" noChangeShapeType="1" noTextEdit="1"/>
              </p:cNvSpPr>
              <p:nvPr/>
            </p:nvSpPr>
            <p:spPr>
              <a:xfrm>
                <a:off x="8231566" y="5250880"/>
                <a:ext cx="1053142" cy="813941"/>
              </a:xfrm>
              <a:prstGeom prst="rect">
                <a:avLst/>
              </a:prstGeom>
              <a:blipFill>
                <a:blip r:embed="rId3"/>
                <a:stretch>
                  <a:fillRect/>
                </a:stretch>
              </a:blipFill>
            </p:spPr>
            <p:txBody>
              <a:bodyPr/>
              <a:lstStyle/>
              <a:p>
                <a:r>
                  <a:rPr lang="en-US">
                    <a:noFill/>
                  </a:rPr>
                  <a:t> </a:t>
                </a:r>
              </a:p>
            </p:txBody>
          </p:sp>
        </mc:Fallback>
      </mc:AlternateContent>
      <p:sp>
        <p:nvSpPr>
          <p:cNvPr id="30" name="橢圓 29"/>
          <p:cNvSpPr/>
          <p:nvPr/>
        </p:nvSpPr>
        <p:spPr>
          <a:xfrm>
            <a:off x="4015271" y="3847314"/>
            <a:ext cx="633046" cy="633046"/>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文字方塊 32"/>
          <p:cNvSpPr txBox="1"/>
          <p:nvPr/>
        </p:nvSpPr>
        <p:spPr>
          <a:xfrm>
            <a:off x="5844922" y="2819014"/>
            <a:ext cx="3350240"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altLang="zh-TW" sz="2800" dirty="0"/>
              <a:t>Stuck at saddle point</a:t>
            </a:r>
            <a:endParaRPr lang="zh-TW" altLang="en-US" sz="2800" dirty="0"/>
          </a:p>
        </p:txBody>
      </p:sp>
      <p:cxnSp>
        <p:nvCxnSpPr>
          <p:cNvPr id="34" name="直線單箭頭接點 33"/>
          <p:cNvCxnSpPr>
            <a:stCxn id="24" idx="7"/>
          </p:cNvCxnSpPr>
          <p:nvPr/>
        </p:nvCxnSpPr>
        <p:spPr>
          <a:xfrm flipV="1">
            <a:off x="8211216" y="4131315"/>
            <a:ext cx="342234" cy="731096"/>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p:cNvCxnSpPr/>
          <p:nvPr/>
        </p:nvCxnSpPr>
        <p:spPr>
          <a:xfrm flipV="1">
            <a:off x="6227879" y="3281011"/>
            <a:ext cx="344940" cy="769697"/>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p:cNvCxnSpPr>
            <a:stCxn id="30" idx="7"/>
            <a:endCxn id="11" idx="2"/>
          </p:cNvCxnSpPr>
          <p:nvPr/>
        </p:nvCxnSpPr>
        <p:spPr>
          <a:xfrm flipV="1">
            <a:off x="4555611" y="2899351"/>
            <a:ext cx="456533" cy="104067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文字方塊 25"/>
              <p:cNvSpPr txBox="1"/>
              <p:nvPr/>
            </p:nvSpPr>
            <p:spPr>
              <a:xfrm>
                <a:off x="6262592" y="5212031"/>
                <a:ext cx="1053142" cy="81394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14:m>
                  <m:oMathPara xmlns:m="http://schemas.openxmlformats.org/officeDocument/2006/math">
                    <m:oMathParaPr>
                      <m:jc m:val="center"/>
                    </m:oMathParaPr>
                    <m:oMath xmlns:m="http://schemas.openxmlformats.org/officeDocument/2006/math">
                      <m:r>
                        <a:rPr lang="zh-TW" altLang="en-US" sz="2400" i="1">
                          <a:latin typeface="Cambria Math" panose="02040503050406030204" pitchFamily="18" charset="0"/>
                        </a:rPr>
                        <m:t>𝛻</m:t>
                      </m:r>
                      <m:r>
                        <a:rPr lang="en-US" altLang="zh-TW" sz="2400" i="1">
                          <a:latin typeface="Cambria Math" panose="02040503050406030204" pitchFamily="18" charset="0"/>
                        </a:rPr>
                        <m:t>𝐶</m:t>
                      </m:r>
                      <m:d>
                        <m:dPr>
                          <m:ctrlPr>
                            <a:rPr lang="en-US" altLang="zh-TW" sz="2400" i="1">
                              <a:latin typeface="Cambria Math" panose="02040503050406030204" pitchFamily="18" charset="0"/>
                            </a:rPr>
                          </m:ctrlPr>
                        </m:dPr>
                        <m:e>
                          <m:r>
                            <a:rPr lang="zh-TW" altLang="en-US" sz="2400" i="1">
                              <a:latin typeface="Cambria Math" panose="02040503050406030204" pitchFamily="18" charset="0"/>
                            </a:rPr>
                            <m:t>𝜃</m:t>
                          </m:r>
                        </m:e>
                      </m:d>
                      <m:r>
                        <a:rPr lang="en-US" altLang="zh-TW" sz="2400" i="1">
                          <a:latin typeface="Cambria Math" panose="02040503050406030204" pitchFamily="18" charset="0"/>
                          <a:ea typeface="Cambria Math" panose="02040503050406030204" pitchFamily="18" charset="0"/>
                        </a:rPr>
                        <m:t>=0</m:t>
                      </m:r>
                    </m:oMath>
                  </m:oMathPara>
                </a14:m>
                <a:endParaRPr lang="zh-TW" altLang="en-US" sz="2400" baseline="-25000" dirty="0"/>
              </a:p>
            </p:txBody>
          </p:sp>
        </mc:Choice>
        <mc:Fallback xmlns="">
          <p:sp>
            <p:nvSpPr>
              <p:cNvPr id="26" name="文字方塊 25"/>
              <p:cNvSpPr txBox="1">
                <a:spLocks noRot="1" noChangeAspect="1" noMove="1" noResize="1" noEditPoints="1" noAdjustHandles="1" noChangeArrowheads="1" noChangeShapeType="1" noTextEdit="1"/>
              </p:cNvSpPr>
              <p:nvPr/>
            </p:nvSpPr>
            <p:spPr>
              <a:xfrm>
                <a:off x="6262592" y="5212031"/>
                <a:ext cx="1053142" cy="81394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文字方塊 28"/>
              <p:cNvSpPr txBox="1"/>
              <p:nvPr/>
            </p:nvSpPr>
            <p:spPr>
              <a:xfrm>
                <a:off x="4512708" y="5227199"/>
                <a:ext cx="1053142" cy="81394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14:m>
                  <m:oMathPara xmlns:m="http://schemas.openxmlformats.org/officeDocument/2006/math">
                    <m:oMathParaPr>
                      <m:jc m:val="center"/>
                    </m:oMathParaPr>
                    <m:oMath xmlns:m="http://schemas.openxmlformats.org/officeDocument/2006/math">
                      <m:r>
                        <a:rPr lang="zh-TW" altLang="en-US" sz="2400" i="1">
                          <a:latin typeface="Cambria Math" panose="02040503050406030204" pitchFamily="18" charset="0"/>
                        </a:rPr>
                        <m:t>𝛻</m:t>
                      </m:r>
                      <m:r>
                        <a:rPr lang="en-US" altLang="zh-TW" sz="2400" i="1">
                          <a:latin typeface="Cambria Math" panose="02040503050406030204" pitchFamily="18" charset="0"/>
                        </a:rPr>
                        <m:t>𝐶</m:t>
                      </m:r>
                      <m:d>
                        <m:dPr>
                          <m:ctrlPr>
                            <a:rPr lang="en-US" altLang="zh-TW" sz="2400" i="1">
                              <a:latin typeface="Cambria Math" panose="02040503050406030204" pitchFamily="18" charset="0"/>
                            </a:rPr>
                          </m:ctrlPr>
                        </m:dPr>
                        <m:e>
                          <m:r>
                            <a:rPr lang="zh-TW" altLang="en-US" sz="2400" i="1">
                              <a:latin typeface="Cambria Math" panose="02040503050406030204" pitchFamily="18" charset="0"/>
                            </a:rPr>
                            <m:t>𝜃</m:t>
                          </m:r>
                        </m:e>
                      </m:d>
                      <m:r>
                        <a:rPr lang="en-US" altLang="zh-TW" sz="2400" i="1">
                          <a:latin typeface="Cambria Math" panose="02040503050406030204" pitchFamily="18" charset="0"/>
                          <a:ea typeface="Cambria Math" panose="02040503050406030204" pitchFamily="18" charset="0"/>
                        </a:rPr>
                        <m:t>≈0</m:t>
                      </m:r>
                    </m:oMath>
                  </m:oMathPara>
                </a14:m>
                <a:endParaRPr lang="zh-TW" altLang="en-US" sz="2400" baseline="-25000" dirty="0"/>
              </a:p>
            </p:txBody>
          </p:sp>
        </mc:Choice>
        <mc:Fallback xmlns="">
          <p:sp>
            <p:nvSpPr>
              <p:cNvPr id="29" name="文字方塊 28"/>
              <p:cNvSpPr txBox="1">
                <a:spLocks noRot="1" noChangeAspect="1" noMove="1" noResize="1" noEditPoints="1" noAdjustHandles="1" noChangeArrowheads="1" noChangeShapeType="1" noTextEdit="1"/>
              </p:cNvSpPr>
              <p:nvPr/>
            </p:nvSpPr>
            <p:spPr>
              <a:xfrm>
                <a:off x="4512708" y="5227199"/>
                <a:ext cx="1053142" cy="813941"/>
              </a:xfrm>
              <a:prstGeom prst="rect">
                <a:avLst/>
              </a:prstGeom>
              <a:blipFill>
                <a:blip r:embed="rId5"/>
                <a:stretch>
                  <a:fillRect/>
                </a:stretch>
              </a:blipFill>
            </p:spPr>
            <p:txBody>
              <a:bodyPr/>
              <a:lstStyle/>
              <a:p>
                <a:r>
                  <a:rPr lang="en-US">
                    <a:noFill/>
                  </a:rPr>
                  <a:t> </a:t>
                </a:r>
              </a:p>
            </p:txBody>
          </p:sp>
        </mc:Fallback>
      </mc:AlternateContent>
      <p:sp>
        <p:nvSpPr>
          <p:cNvPr id="35" name="橢圓 34"/>
          <p:cNvSpPr/>
          <p:nvPr/>
        </p:nvSpPr>
        <p:spPr>
          <a:xfrm>
            <a:off x="2718211" y="5846974"/>
            <a:ext cx="216117" cy="21611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橢圓 37"/>
          <p:cNvSpPr/>
          <p:nvPr/>
        </p:nvSpPr>
        <p:spPr>
          <a:xfrm>
            <a:off x="4230139" y="5841275"/>
            <a:ext cx="216117" cy="21611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橢圓 38"/>
          <p:cNvSpPr/>
          <p:nvPr/>
        </p:nvSpPr>
        <p:spPr>
          <a:xfrm>
            <a:off x="5958605" y="5816827"/>
            <a:ext cx="216117" cy="21611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橢圓 39"/>
          <p:cNvSpPr/>
          <p:nvPr/>
        </p:nvSpPr>
        <p:spPr>
          <a:xfrm>
            <a:off x="7899850" y="5825023"/>
            <a:ext cx="216117" cy="21611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48768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animBg="1"/>
      <p:bldP spid="11" grpId="0" animBg="1"/>
      <p:bldP spid="22" grpId="0" animBg="1"/>
      <p:bldP spid="28" grpId="0" animBg="1"/>
      <p:bldP spid="30" grpId="0" animBg="1"/>
      <p:bldP spid="33" grpId="0" animBg="1"/>
      <p:bldP spid="26" grpId="0" animBg="1"/>
      <p:bldP spid="29" grpId="0" animBg="1"/>
      <p:bldP spid="38" grpId="0" animBg="1"/>
      <p:bldP spid="39" grpId="0" animBg="1"/>
      <p:bldP spid="4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Mini-batch</a:t>
            </a:r>
            <a:endParaRPr lang="zh-TW" altLang="en-US" dirty="0"/>
          </a:p>
        </p:txBody>
      </p:sp>
      <p:grpSp>
        <p:nvGrpSpPr>
          <p:cNvPr id="4" name="群組 3"/>
          <p:cNvGrpSpPr/>
          <p:nvPr/>
        </p:nvGrpSpPr>
        <p:grpSpPr>
          <a:xfrm>
            <a:off x="2782865" y="1778497"/>
            <a:ext cx="421911" cy="671513"/>
            <a:chOff x="510563" y="3417283"/>
            <a:chExt cx="421911" cy="671513"/>
          </a:xfrm>
        </p:grpSpPr>
        <p:sp>
          <p:nvSpPr>
            <p:cNvPr id="5" name="矩形 4"/>
            <p:cNvSpPr/>
            <p:nvPr/>
          </p:nvSpPr>
          <p:spPr>
            <a:xfrm>
              <a:off x="557212" y="3417283"/>
              <a:ext cx="271463" cy="67151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2400" baseline="30000" dirty="0"/>
            </a:p>
          </p:txBody>
        </p:sp>
        <p:sp>
          <p:nvSpPr>
            <p:cNvPr id="6" name="矩形 5"/>
            <p:cNvSpPr/>
            <p:nvPr/>
          </p:nvSpPr>
          <p:spPr>
            <a:xfrm>
              <a:off x="510563" y="3522206"/>
              <a:ext cx="421911" cy="461665"/>
            </a:xfrm>
            <a:prstGeom prst="rect">
              <a:avLst/>
            </a:prstGeom>
          </p:spPr>
          <p:txBody>
            <a:bodyPr wrap="none">
              <a:spAutoFit/>
            </a:bodyPr>
            <a:lstStyle/>
            <a:p>
              <a:pPr algn="ctr"/>
              <a:r>
                <a:rPr lang="en-US" altLang="zh-TW" sz="2400" dirty="0"/>
                <a:t>x</a:t>
              </a:r>
              <a:r>
                <a:rPr lang="en-US" altLang="zh-TW" sz="2400" baseline="30000" dirty="0"/>
                <a:t>1</a:t>
              </a:r>
              <a:endParaRPr lang="zh-TW" altLang="en-US" sz="2400" baseline="30000" dirty="0"/>
            </a:p>
          </p:txBody>
        </p:sp>
      </p:grpSp>
      <p:sp>
        <p:nvSpPr>
          <p:cNvPr id="13" name="矩形 12"/>
          <p:cNvSpPr/>
          <p:nvPr/>
        </p:nvSpPr>
        <p:spPr>
          <a:xfrm>
            <a:off x="3582790" y="1781067"/>
            <a:ext cx="965905" cy="68315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a:t>NN</a:t>
            </a:r>
            <a:endParaRPr lang="zh-TW" altLang="en-US" sz="2400" dirty="0"/>
          </a:p>
        </p:txBody>
      </p:sp>
      <p:sp>
        <p:nvSpPr>
          <p:cNvPr id="17" name="文字方塊 16"/>
          <p:cNvSpPr txBox="1"/>
          <p:nvPr/>
        </p:nvSpPr>
        <p:spPr>
          <a:xfrm rot="5400000">
            <a:off x="3805308" y="3323803"/>
            <a:ext cx="828675" cy="523220"/>
          </a:xfrm>
          <a:prstGeom prst="rect">
            <a:avLst/>
          </a:prstGeom>
          <a:noFill/>
        </p:spPr>
        <p:txBody>
          <a:bodyPr wrap="square" rtlCol="0">
            <a:spAutoFit/>
          </a:bodyPr>
          <a:lstStyle/>
          <a:p>
            <a:pPr algn="ctr"/>
            <a:r>
              <a:rPr lang="en-US" altLang="zh-TW" sz="2800" dirty="0"/>
              <a:t>……</a:t>
            </a:r>
            <a:endParaRPr lang="zh-TW" altLang="en-US" sz="2800" dirty="0"/>
          </a:p>
        </p:txBody>
      </p:sp>
      <p:cxnSp>
        <p:nvCxnSpPr>
          <p:cNvPr id="18" name="直線單箭頭接點 17"/>
          <p:cNvCxnSpPr/>
          <p:nvPr/>
        </p:nvCxnSpPr>
        <p:spPr>
          <a:xfrm flipV="1">
            <a:off x="3151407" y="2114251"/>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p:cNvCxnSpPr/>
          <p:nvPr/>
        </p:nvCxnSpPr>
        <p:spPr>
          <a:xfrm flipV="1">
            <a:off x="4551656" y="2109044"/>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4" name="群組 23"/>
          <p:cNvGrpSpPr/>
          <p:nvPr/>
        </p:nvGrpSpPr>
        <p:grpSpPr>
          <a:xfrm>
            <a:off x="4950171" y="1778497"/>
            <a:ext cx="428323" cy="671513"/>
            <a:chOff x="507357" y="3417283"/>
            <a:chExt cx="428323" cy="671513"/>
          </a:xfrm>
        </p:grpSpPr>
        <p:sp>
          <p:nvSpPr>
            <p:cNvPr id="25" name="矩形 24"/>
            <p:cNvSpPr/>
            <p:nvPr/>
          </p:nvSpPr>
          <p:spPr>
            <a:xfrm>
              <a:off x="557212" y="3417283"/>
              <a:ext cx="271463" cy="6715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2400" baseline="30000" dirty="0"/>
            </a:p>
          </p:txBody>
        </p:sp>
        <p:sp>
          <p:nvSpPr>
            <p:cNvPr id="26" name="矩形 25"/>
            <p:cNvSpPr/>
            <p:nvPr/>
          </p:nvSpPr>
          <p:spPr>
            <a:xfrm>
              <a:off x="507357" y="3522206"/>
              <a:ext cx="428323" cy="461665"/>
            </a:xfrm>
            <a:prstGeom prst="rect">
              <a:avLst/>
            </a:prstGeom>
          </p:spPr>
          <p:txBody>
            <a:bodyPr wrap="none">
              <a:spAutoFit/>
            </a:bodyPr>
            <a:lstStyle/>
            <a:p>
              <a:pPr algn="ctr"/>
              <a:r>
                <a:rPr lang="en-US" altLang="zh-TW" sz="2400" dirty="0"/>
                <a:t>y</a:t>
              </a:r>
              <a:r>
                <a:rPr lang="en-US" altLang="zh-TW" sz="2400" baseline="30000" dirty="0"/>
                <a:t>1</a:t>
              </a:r>
              <a:endParaRPr lang="zh-TW" altLang="en-US" sz="2400" baseline="30000" dirty="0"/>
            </a:p>
          </p:txBody>
        </p:sp>
      </p:grpSp>
      <p:sp>
        <p:nvSpPr>
          <p:cNvPr id="33" name="矩形 32"/>
          <p:cNvSpPr/>
          <p:nvPr/>
        </p:nvSpPr>
        <p:spPr>
          <a:xfrm>
            <a:off x="5968215" y="1778497"/>
            <a:ext cx="271463" cy="67151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sz="2400" baseline="30000" dirty="0"/>
          </a:p>
        </p:txBody>
      </p:sp>
      <mc:AlternateContent xmlns:mc="http://schemas.openxmlformats.org/markup-compatibility/2006" xmlns:a14="http://schemas.microsoft.com/office/drawing/2010/main">
        <mc:Choice Requires="a14">
          <p:sp>
            <p:nvSpPr>
              <p:cNvPr id="36" name="文字方塊 35"/>
              <p:cNvSpPr txBox="1"/>
              <p:nvPr/>
            </p:nvSpPr>
            <p:spPr>
              <a:xfrm>
                <a:off x="5957773" y="1952099"/>
                <a:ext cx="39145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𝑦</m:t>
                              </m:r>
                            </m:e>
                          </m:acc>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36" name="文字方塊 35"/>
              <p:cNvSpPr txBox="1">
                <a:spLocks noRot="1" noChangeAspect="1" noMove="1" noResize="1" noEditPoints="1" noAdjustHandles="1" noChangeArrowheads="1" noChangeShapeType="1" noTextEdit="1"/>
              </p:cNvSpPr>
              <p:nvPr/>
            </p:nvSpPr>
            <p:spPr>
              <a:xfrm>
                <a:off x="5957773" y="1952099"/>
                <a:ext cx="391454" cy="369332"/>
              </a:xfrm>
              <a:prstGeom prst="rect">
                <a:avLst/>
              </a:prstGeom>
              <a:blipFill>
                <a:blip r:embed="rId3"/>
                <a:stretch>
                  <a:fillRect l="-18462" t="-16393" r="-47692" b="-24590"/>
                </a:stretch>
              </a:blipFill>
            </p:spPr>
            <p:txBody>
              <a:bodyPr/>
              <a:lstStyle/>
              <a:p>
                <a:r>
                  <a:rPr lang="en-US">
                    <a:noFill/>
                  </a:rPr>
                  <a:t> </a:t>
                </a:r>
              </a:p>
            </p:txBody>
          </p:sp>
        </mc:Fallback>
      </mc:AlternateContent>
      <p:sp>
        <p:nvSpPr>
          <p:cNvPr id="39" name="左-右雙向箭號 38"/>
          <p:cNvSpPr/>
          <p:nvPr/>
        </p:nvSpPr>
        <p:spPr>
          <a:xfrm>
            <a:off x="5309800" y="2070471"/>
            <a:ext cx="602650" cy="181045"/>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42" name="文字方塊 41"/>
              <p:cNvSpPr txBox="1"/>
              <p:nvPr/>
            </p:nvSpPr>
            <p:spPr>
              <a:xfrm>
                <a:off x="5451374" y="2265204"/>
                <a:ext cx="40729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𝐶</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42" name="文字方塊 41"/>
              <p:cNvSpPr txBox="1">
                <a:spLocks noRot="1" noChangeAspect="1" noMove="1" noResize="1" noEditPoints="1" noAdjustHandles="1" noChangeArrowheads="1" noChangeShapeType="1" noTextEdit="1"/>
              </p:cNvSpPr>
              <p:nvPr/>
            </p:nvSpPr>
            <p:spPr>
              <a:xfrm>
                <a:off x="5451374" y="2265204"/>
                <a:ext cx="407291" cy="369332"/>
              </a:xfrm>
              <a:prstGeom prst="rect">
                <a:avLst/>
              </a:prstGeom>
              <a:blipFill>
                <a:blip r:embed="rId4"/>
                <a:stretch>
                  <a:fillRect l="-16418" t="-1667" r="-5970" b="-6667"/>
                </a:stretch>
              </a:blipFill>
            </p:spPr>
            <p:txBody>
              <a:bodyPr/>
              <a:lstStyle/>
              <a:p>
                <a:r>
                  <a:rPr lang="en-US">
                    <a:noFill/>
                  </a:rPr>
                  <a:t> </a:t>
                </a:r>
              </a:p>
            </p:txBody>
          </p:sp>
        </mc:Fallback>
      </mc:AlternateContent>
      <p:grpSp>
        <p:nvGrpSpPr>
          <p:cNvPr id="47" name="群組 46"/>
          <p:cNvGrpSpPr/>
          <p:nvPr/>
        </p:nvGrpSpPr>
        <p:grpSpPr>
          <a:xfrm>
            <a:off x="2733850" y="2586462"/>
            <a:ext cx="526106" cy="671513"/>
            <a:chOff x="458466" y="3417283"/>
            <a:chExt cx="526106" cy="671513"/>
          </a:xfrm>
        </p:grpSpPr>
        <p:sp>
          <p:nvSpPr>
            <p:cNvPr id="48" name="矩形 47"/>
            <p:cNvSpPr/>
            <p:nvPr/>
          </p:nvSpPr>
          <p:spPr>
            <a:xfrm>
              <a:off x="557212" y="3417283"/>
              <a:ext cx="271463" cy="67151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2400" baseline="30000" dirty="0"/>
            </a:p>
          </p:txBody>
        </p:sp>
        <p:sp>
          <p:nvSpPr>
            <p:cNvPr id="49" name="矩形 48"/>
            <p:cNvSpPr/>
            <p:nvPr/>
          </p:nvSpPr>
          <p:spPr>
            <a:xfrm>
              <a:off x="458466" y="3522206"/>
              <a:ext cx="526106" cy="461665"/>
            </a:xfrm>
            <a:prstGeom prst="rect">
              <a:avLst/>
            </a:prstGeom>
          </p:spPr>
          <p:txBody>
            <a:bodyPr wrap="none">
              <a:spAutoFit/>
            </a:bodyPr>
            <a:lstStyle/>
            <a:p>
              <a:pPr algn="ctr"/>
              <a:r>
                <a:rPr lang="en-US" altLang="zh-TW" sz="2400" dirty="0"/>
                <a:t>x</a:t>
              </a:r>
              <a:r>
                <a:rPr lang="en-US" altLang="zh-TW" sz="2400" baseline="30000" dirty="0"/>
                <a:t>31</a:t>
              </a:r>
              <a:endParaRPr lang="zh-TW" altLang="en-US" sz="2400" baseline="30000" dirty="0"/>
            </a:p>
          </p:txBody>
        </p:sp>
      </p:grpSp>
      <p:sp>
        <p:nvSpPr>
          <p:cNvPr id="50" name="矩形 49"/>
          <p:cNvSpPr/>
          <p:nvPr/>
        </p:nvSpPr>
        <p:spPr>
          <a:xfrm>
            <a:off x="3585874" y="2580637"/>
            <a:ext cx="965905" cy="68315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a:t>NN</a:t>
            </a:r>
            <a:endParaRPr lang="zh-TW" altLang="en-US" sz="2400" dirty="0"/>
          </a:p>
        </p:txBody>
      </p:sp>
      <p:cxnSp>
        <p:nvCxnSpPr>
          <p:cNvPr id="51" name="直線單箭頭接點 50"/>
          <p:cNvCxnSpPr/>
          <p:nvPr/>
        </p:nvCxnSpPr>
        <p:spPr>
          <a:xfrm flipV="1">
            <a:off x="3151530" y="2922216"/>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單箭頭接點 51"/>
          <p:cNvCxnSpPr/>
          <p:nvPr/>
        </p:nvCxnSpPr>
        <p:spPr>
          <a:xfrm flipV="1">
            <a:off x="4551779" y="2917009"/>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3" name="群組 52"/>
          <p:cNvGrpSpPr/>
          <p:nvPr/>
        </p:nvGrpSpPr>
        <p:grpSpPr>
          <a:xfrm>
            <a:off x="4901157" y="2586462"/>
            <a:ext cx="532518" cy="671513"/>
            <a:chOff x="455261" y="3417283"/>
            <a:chExt cx="532518" cy="671513"/>
          </a:xfrm>
        </p:grpSpPr>
        <p:sp>
          <p:nvSpPr>
            <p:cNvPr id="54" name="矩形 53"/>
            <p:cNvSpPr/>
            <p:nvPr/>
          </p:nvSpPr>
          <p:spPr>
            <a:xfrm>
              <a:off x="557212" y="3417283"/>
              <a:ext cx="271463" cy="6715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2400" baseline="30000" dirty="0"/>
            </a:p>
          </p:txBody>
        </p:sp>
        <p:sp>
          <p:nvSpPr>
            <p:cNvPr id="55" name="矩形 54"/>
            <p:cNvSpPr/>
            <p:nvPr/>
          </p:nvSpPr>
          <p:spPr>
            <a:xfrm>
              <a:off x="455261" y="3522206"/>
              <a:ext cx="532518" cy="461665"/>
            </a:xfrm>
            <a:prstGeom prst="rect">
              <a:avLst/>
            </a:prstGeom>
          </p:spPr>
          <p:txBody>
            <a:bodyPr wrap="none">
              <a:spAutoFit/>
            </a:bodyPr>
            <a:lstStyle/>
            <a:p>
              <a:pPr algn="ctr"/>
              <a:r>
                <a:rPr lang="en-US" altLang="zh-TW" sz="2400" dirty="0"/>
                <a:t>y</a:t>
              </a:r>
              <a:r>
                <a:rPr lang="en-US" altLang="zh-TW" sz="2400" baseline="30000" dirty="0"/>
                <a:t>31</a:t>
              </a:r>
              <a:endParaRPr lang="zh-TW" altLang="en-US" sz="2400" baseline="30000" dirty="0"/>
            </a:p>
          </p:txBody>
        </p:sp>
      </p:grpSp>
      <p:sp>
        <p:nvSpPr>
          <p:cNvPr id="56" name="矩形 55"/>
          <p:cNvSpPr/>
          <p:nvPr/>
        </p:nvSpPr>
        <p:spPr>
          <a:xfrm>
            <a:off x="5971298" y="2586462"/>
            <a:ext cx="271463" cy="67151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sz="2400" baseline="30000" dirty="0"/>
          </a:p>
        </p:txBody>
      </p:sp>
      <mc:AlternateContent xmlns:mc="http://schemas.openxmlformats.org/markup-compatibility/2006" xmlns:a14="http://schemas.microsoft.com/office/drawing/2010/main">
        <mc:Choice Requires="a14">
          <p:sp>
            <p:nvSpPr>
              <p:cNvPr id="57" name="文字方塊 56"/>
              <p:cNvSpPr txBox="1"/>
              <p:nvPr/>
            </p:nvSpPr>
            <p:spPr>
              <a:xfrm>
                <a:off x="5971298" y="2748469"/>
                <a:ext cx="52790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𝑦</m:t>
                              </m:r>
                            </m:e>
                          </m:acc>
                        </m:e>
                        <m:sup>
                          <m:r>
                            <a:rPr lang="en-US" altLang="zh-TW" sz="2400" i="1">
                              <a:latin typeface="Cambria Math" panose="02040503050406030204" pitchFamily="18" charset="0"/>
                            </a:rPr>
                            <m:t>31</m:t>
                          </m:r>
                        </m:sup>
                      </m:sSup>
                    </m:oMath>
                  </m:oMathPara>
                </a14:m>
                <a:endParaRPr lang="zh-TW" altLang="en-US" sz="2400" dirty="0"/>
              </a:p>
            </p:txBody>
          </p:sp>
        </mc:Choice>
        <mc:Fallback xmlns="">
          <p:sp>
            <p:nvSpPr>
              <p:cNvPr id="57" name="文字方塊 56"/>
              <p:cNvSpPr txBox="1">
                <a:spLocks noRot="1" noChangeAspect="1" noMove="1" noResize="1" noEditPoints="1" noAdjustHandles="1" noChangeArrowheads="1" noChangeShapeType="1" noTextEdit="1"/>
              </p:cNvSpPr>
              <p:nvPr/>
            </p:nvSpPr>
            <p:spPr>
              <a:xfrm>
                <a:off x="5971298" y="2748469"/>
                <a:ext cx="527901" cy="369332"/>
              </a:xfrm>
              <a:prstGeom prst="rect">
                <a:avLst/>
              </a:prstGeom>
              <a:blipFill>
                <a:blip r:embed="rId5"/>
                <a:stretch>
                  <a:fillRect l="-13953" t="-18333" r="-33721" b="-26667"/>
                </a:stretch>
              </a:blipFill>
            </p:spPr>
            <p:txBody>
              <a:bodyPr/>
              <a:lstStyle/>
              <a:p>
                <a:r>
                  <a:rPr lang="en-US">
                    <a:noFill/>
                  </a:rPr>
                  <a:t> </a:t>
                </a:r>
              </a:p>
            </p:txBody>
          </p:sp>
        </mc:Fallback>
      </mc:AlternateContent>
      <p:sp>
        <p:nvSpPr>
          <p:cNvPr id="58" name="左-右雙向箭號 57"/>
          <p:cNvSpPr/>
          <p:nvPr/>
        </p:nvSpPr>
        <p:spPr>
          <a:xfrm>
            <a:off x="5307522" y="2852031"/>
            <a:ext cx="602650" cy="181045"/>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59" name="文字方塊 58"/>
              <p:cNvSpPr txBox="1"/>
              <p:nvPr/>
            </p:nvSpPr>
            <p:spPr>
              <a:xfrm>
                <a:off x="5450812" y="3109079"/>
                <a:ext cx="54373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𝐶</m:t>
                          </m:r>
                        </m:e>
                        <m:sup>
                          <m:r>
                            <a:rPr lang="en-US" altLang="zh-TW" sz="2400" i="1">
                              <a:latin typeface="Cambria Math" panose="02040503050406030204" pitchFamily="18" charset="0"/>
                            </a:rPr>
                            <m:t>31</m:t>
                          </m:r>
                        </m:sup>
                      </m:sSup>
                    </m:oMath>
                  </m:oMathPara>
                </a14:m>
                <a:endParaRPr lang="zh-TW" altLang="en-US" sz="2400" dirty="0"/>
              </a:p>
            </p:txBody>
          </p:sp>
        </mc:Choice>
        <mc:Fallback xmlns="">
          <p:sp>
            <p:nvSpPr>
              <p:cNvPr id="59" name="文字方塊 58"/>
              <p:cNvSpPr txBox="1">
                <a:spLocks noRot="1" noChangeAspect="1" noMove="1" noResize="1" noEditPoints="1" noAdjustHandles="1" noChangeArrowheads="1" noChangeShapeType="1" noTextEdit="1"/>
              </p:cNvSpPr>
              <p:nvPr/>
            </p:nvSpPr>
            <p:spPr>
              <a:xfrm>
                <a:off x="5450812" y="3109079"/>
                <a:ext cx="543739" cy="369332"/>
              </a:xfrm>
              <a:prstGeom prst="rect">
                <a:avLst/>
              </a:prstGeom>
              <a:blipFill>
                <a:blip r:embed="rId6"/>
                <a:stretch>
                  <a:fillRect l="-12360" r="-4494" b="-6557"/>
                </a:stretch>
              </a:blipFill>
            </p:spPr>
            <p:txBody>
              <a:bodyPr/>
              <a:lstStyle/>
              <a:p>
                <a:r>
                  <a:rPr lang="en-US">
                    <a:noFill/>
                  </a:rPr>
                  <a:t> </a:t>
                </a:r>
              </a:p>
            </p:txBody>
          </p:sp>
        </mc:Fallback>
      </mc:AlternateContent>
      <p:pic>
        <p:nvPicPr>
          <p:cNvPr id="60" name="圖片 59"/>
          <p:cNvPicPr preferRelativeResize="0">
            <a:picLocks/>
          </p:cNvPicPr>
          <p:nvPr/>
        </p:nvPicPr>
        <p:blipFill>
          <a:blip r:embed="rId7"/>
          <a:stretch>
            <a:fillRect/>
          </a:stretch>
        </p:blipFill>
        <p:spPr>
          <a:xfrm>
            <a:off x="2377541" y="1961431"/>
            <a:ext cx="360000" cy="360000"/>
          </a:xfrm>
          <a:prstGeom prst="rect">
            <a:avLst/>
          </a:prstGeom>
          <a:ln w="38100">
            <a:solidFill>
              <a:schemeClr val="tx1"/>
            </a:solidFill>
          </a:ln>
        </p:spPr>
      </p:pic>
      <p:pic>
        <p:nvPicPr>
          <p:cNvPr id="61" name="圖片 60"/>
          <p:cNvPicPr preferRelativeResize="0">
            <a:picLocks/>
          </p:cNvPicPr>
          <p:nvPr/>
        </p:nvPicPr>
        <p:blipFill>
          <a:blip r:embed="rId8"/>
          <a:stretch>
            <a:fillRect/>
          </a:stretch>
        </p:blipFill>
        <p:spPr>
          <a:xfrm>
            <a:off x="2335991" y="4331374"/>
            <a:ext cx="360000" cy="360000"/>
          </a:xfrm>
          <a:prstGeom prst="rect">
            <a:avLst/>
          </a:prstGeom>
          <a:ln w="38100">
            <a:solidFill>
              <a:schemeClr val="tx1"/>
            </a:solidFill>
          </a:ln>
        </p:spPr>
      </p:pic>
      <p:pic>
        <p:nvPicPr>
          <p:cNvPr id="62" name="圖片 61"/>
          <p:cNvPicPr preferRelativeResize="0">
            <a:picLocks/>
          </p:cNvPicPr>
          <p:nvPr/>
        </p:nvPicPr>
        <p:blipFill>
          <a:blip r:embed="rId9"/>
          <a:stretch>
            <a:fillRect/>
          </a:stretch>
        </p:blipFill>
        <p:spPr>
          <a:xfrm>
            <a:off x="2348563" y="2718563"/>
            <a:ext cx="360000" cy="360000"/>
          </a:xfrm>
          <a:prstGeom prst="rect">
            <a:avLst/>
          </a:prstGeom>
          <a:ln w="38100">
            <a:solidFill>
              <a:schemeClr val="tx1"/>
            </a:solidFill>
          </a:ln>
        </p:spPr>
      </p:pic>
      <p:pic>
        <p:nvPicPr>
          <p:cNvPr id="63" name="圖片 62"/>
          <p:cNvPicPr preferRelativeResize="0">
            <a:picLocks/>
          </p:cNvPicPr>
          <p:nvPr/>
        </p:nvPicPr>
        <p:blipFill>
          <a:blip r:embed="rId10"/>
          <a:stretch>
            <a:fillRect/>
          </a:stretch>
        </p:blipFill>
        <p:spPr>
          <a:xfrm>
            <a:off x="2302436" y="5322008"/>
            <a:ext cx="360000" cy="360000"/>
          </a:xfrm>
          <a:prstGeom prst="rect">
            <a:avLst/>
          </a:prstGeom>
          <a:ln w="38100">
            <a:solidFill>
              <a:schemeClr val="tx1"/>
            </a:solidFill>
          </a:ln>
        </p:spPr>
      </p:pic>
      <p:grpSp>
        <p:nvGrpSpPr>
          <p:cNvPr id="65" name="群組 64"/>
          <p:cNvGrpSpPr/>
          <p:nvPr/>
        </p:nvGrpSpPr>
        <p:grpSpPr>
          <a:xfrm>
            <a:off x="2768871" y="4218356"/>
            <a:ext cx="421910" cy="671513"/>
            <a:chOff x="510564" y="3417283"/>
            <a:chExt cx="421910" cy="671513"/>
          </a:xfrm>
        </p:grpSpPr>
        <p:sp>
          <p:nvSpPr>
            <p:cNvPr id="66" name="矩形 65"/>
            <p:cNvSpPr/>
            <p:nvPr/>
          </p:nvSpPr>
          <p:spPr>
            <a:xfrm>
              <a:off x="557212" y="3417283"/>
              <a:ext cx="271463" cy="67151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2400" baseline="30000" dirty="0"/>
            </a:p>
          </p:txBody>
        </p:sp>
        <p:sp>
          <p:nvSpPr>
            <p:cNvPr id="67" name="矩形 66"/>
            <p:cNvSpPr/>
            <p:nvPr/>
          </p:nvSpPr>
          <p:spPr>
            <a:xfrm>
              <a:off x="510564" y="3522206"/>
              <a:ext cx="421910" cy="461665"/>
            </a:xfrm>
            <a:prstGeom prst="rect">
              <a:avLst/>
            </a:prstGeom>
          </p:spPr>
          <p:txBody>
            <a:bodyPr wrap="none">
              <a:spAutoFit/>
            </a:bodyPr>
            <a:lstStyle/>
            <a:p>
              <a:pPr algn="ctr"/>
              <a:r>
                <a:rPr lang="en-US" altLang="zh-TW" sz="2400" dirty="0"/>
                <a:t>x</a:t>
              </a:r>
              <a:r>
                <a:rPr lang="en-US" altLang="zh-TW" sz="2400" baseline="30000" dirty="0"/>
                <a:t>2</a:t>
              </a:r>
              <a:endParaRPr lang="zh-TW" altLang="en-US" sz="2400" baseline="30000" dirty="0"/>
            </a:p>
          </p:txBody>
        </p:sp>
      </p:grpSp>
      <p:sp>
        <p:nvSpPr>
          <p:cNvPr id="68" name="矩形 67"/>
          <p:cNvSpPr/>
          <p:nvPr/>
        </p:nvSpPr>
        <p:spPr>
          <a:xfrm>
            <a:off x="3568796" y="4220926"/>
            <a:ext cx="965905" cy="68315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a:t>NN</a:t>
            </a:r>
            <a:endParaRPr lang="zh-TW" altLang="en-US" sz="2400" dirty="0"/>
          </a:p>
        </p:txBody>
      </p:sp>
      <p:sp>
        <p:nvSpPr>
          <p:cNvPr id="69" name="文字方塊 68"/>
          <p:cNvSpPr txBox="1"/>
          <p:nvPr/>
        </p:nvSpPr>
        <p:spPr>
          <a:xfrm rot="5400000">
            <a:off x="3790553" y="5908663"/>
            <a:ext cx="828675" cy="523220"/>
          </a:xfrm>
          <a:prstGeom prst="rect">
            <a:avLst/>
          </a:prstGeom>
          <a:noFill/>
        </p:spPr>
        <p:txBody>
          <a:bodyPr wrap="square" rtlCol="0">
            <a:spAutoFit/>
          </a:bodyPr>
          <a:lstStyle/>
          <a:p>
            <a:pPr algn="ctr"/>
            <a:r>
              <a:rPr lang="en-US" altLang="zh-TW" sz="2800" dirty="0"/>
              <a:t>……</a:t>
            </a:r>
            <a:endParaRPr lang="zh-TW" altLang="en-US" sz="2800" dirty="0"/>
          </a:p>
        </p:txBody>
      </p:sp>
      <p:cxnSp>
        <p:nvCxnSpPr>
          <p:cNvPr id="70" name="直線單箭頭接點 69"/>
          <p:cNvCxnSpPr/>
          <p:nvPr/>
        </p:nvCxnSpPr>
        <p:spPr>
          <a:xfrm flipV="1">
            <a:off x="3137413" y="4554110"/>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單箭頭接點 70"/>
          <p:cNvCxnSpPr/>
          <p:nvPr/>
        </p:nvCxnSpPr>
        <p:spPr>
          <a:xfrm flipV="1">
            <a:off x="4537662" y="4548903"/>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2" name="群組 71"/>
          <p:cNvGrpSpPr/>
          <p:nvPr/>
        </p:nvGrpSpPr>
        <p:grpSpPr>
          <a:xfrm>
            <a:off x="4936177" y="4218356"/>
            <a:ext cx="428322" cy="671513"/>
            <a:chOff x="507358" y="3417283"/>
            <a:chExt cx="428322" cy="671513"/>
          </a:xfrm>
        </p:grpSpPr>
        <p:sp>
          <p:nvSpPr>
            <p:cNvPr id="73" name="矩形 72"/>
            <p:cNvSpPr/>
            <p:nvPr/>
          </p:nvSpPr>
          <p:spPr>
            <a:xfrm>
              <a:off x="557212" y="3417283"/>
              <a:ext cx="271463" cy="6715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2400" baseline="30000" dirty="0"/>
            </a:p>
          </p:txBody>
        </p:sp>
        <p:sp>
          <p:nvSpPr>
            <p:cNvPr id="74" name="矩形 73"/>
            <p:cNvSpPr/>
            <p:nvPr/>
          </p:nvSpPr>
          <p:spPr>
            <a:xfrm>
              <a:off x="507358" y="3522206"/>
              <a:ext cx="428322" cy="461665"/>
            </a:xfrm>
            <a:prstGeom prst="rect">
              <a:avLst/>
            </a:prstGeom>
          </p:spPr>
          <p:txBody>
            <a:bodyPr wrap="none">
              <a:spAutoFit/>
            </a:bodyPr>
            <a:lstStyle/>
            <a:p>
              <a:pPr algn="ctr"/>
              <a:r>
                <a:rPr lang="en-US" altLang="zh-TW" sz="2400" dirty="0"/>
                <a:t>y</a:t>
              </a:r>
              <a:r>
                <a:rPr lang="en-US" altLang="zh-TW" sz="2400" baseline="30000" dirty="0"/>
                <a:t>2</a:t>
              </a:r>
              <a:endParaRPr lang="zh-TW" altLang="en-US" sz="2400" baseline="30000" dirty="0"/>
            </a:p>
          </p:txBody>
        </p:sp>
      </p:grpSp>
      <p:sp>
        <p:nvSpPr>
          <p:cNvPr id="75" name="矩形 74"/>
          <p:cNvSpPr/>
          <p:nvPr/>
        </p:nvSpPr>
        <p:spPr>
          <a:xfrm>
            <a:off x="5954221" y="4218356"/>
            <a:ext cx="271463" cy="67151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sz="2400" baseline="30000" dirty="0"/>
          </a:p>
        </p:txBody>
      </p:sp>
      <mc:AlternateContent xmlns:mc="http://schemas.openxmlformats.org/markup-compatibility/2006" xmlns:a14="http://schemas.microsoft.com/office/drawing/2010/main">
        <mc:Choice Requires="a14">
          <p:sp>
            <p:nvSpPr>
              <p:cNvPr id="76" name="文字方塊 75"/>
              <p:cNvSpPr txBox="1"/>
              <p:nvPr/>
            </p:nvSpPr>
            <p:spPr>
              <a:xfrm>
                <a:off x="5943779" y="4391958"/>
                <a:ext cx="39805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𝑦</m:t>
                              </m:r>
                            </m:e>
                          </m:acc>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76" name="文字方塊 75"/>
              <p:cNvSpPr txBox="1">
                <a:spLocks noRot="1" noChangeAspect="1" noMove="1" noResize="1" noEditPoints="1" noAdjustHandles="1" noChangeArrowheads="1" noChangeShapeType="1" noTextEdit="1"/>
              </p:cNvSpPr>
              <p:nvPr/>
            </p:nvSpPr>
            <p:spPr>
              <a:xfrm>
                <a:off x="5943779" y="4391958"/>
                <a:ext cx="398058" cy="369332"/>
              </a:xfrm>
              <a:prstGeom prst="rect">
                <a:avLst/>
              </a:prstGeom>
              <a:blipFill>
                <a:blip r:embed="rId11"/>
                <a:stretch>
                  <a:fillRect l="-18462" t="-16393" r="-49231" b="-24590"/>
                </a:stretch>
              </a:blipFill>
            </p:spPr>
            <p:txBody>
              <a:bodyPr/>
              <a:lstStyle/>
              <a:p>
                <a:r>
                  <a:rPr lang="en-US">
                    <a:noFill/>
                  </a:rPr>
                  <a:t> </a:t>
                </a:r>
              </a:p>
            </p:txBody>
          </p:sp>
        </mc:Fallback>
      </mc:AlternateContent>
      <p:sp>
        <p:nvSpPr>
          <p:cNvPr id="77" name="左-右雙向箭號 76"/>
          <p:cNvSpPr/>
          <p:nvPr/>
        </p:nvSpPr>
        <p:spPr>
          <a:xfrm>
            <a:off x="5295806" y="4510330"/>
            <a:ext cx="602650" cy="181045"/>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78" name="文字方塊 77"/>
              <p:cNvSpPr txBox="1"/>
              <p:nvPr/>
            </p:nvSpPr>
            <p:spPr>
              <a:xfrm>
                <a:off x="5437379" y="4705063"/>
                <a:ext cx="41389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𝐶</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78" name="文字方塊 77"/>
              <p:cNvSpPr txBox="1">
                <a:spLocks noRot="1" noChangeAspect="1" noMove="1" noResize="1" noEditPoints="1" noAdjustHandles="1" noChangeArrowheads="1" noChangeShapeType="1" noTextEdit="1"/>
              </p:cNvSpPr>
              <p:nvPr/>
            </p:nvSpPr>
            <p:spPr>
              <a:xfrm>
                <a:off x="5437379" y="4705063"/>
                <a:ext cx="413896" cy="369332"/>
              </a:xfrm>
              <a:prstGeom prst="rect">
                <a:avLst/>
              </a:prstGeom>
              <a:blipFill>
                <a:blip r:embed="rId12"/>
                <a:stretch>
                  <a:fillRect l="-17647" r="-5882" b="-6667"/>
                </a:stretch>
              </a:blipFill>
            </p:spPr>
            <p:txBody>
              <a:bodyPr/>
              <a:lstStyle/>
              <a:p>
                <a:r>
                  <a:rPr lang="en-US">
                    <a:noFill/>
                  </a:rPr>
                  <a:t> </a:t>
                </a:r>
              </a:p>
            </p:txBody>
          </p:sp>
        </mc:Fallback>
      </mc:AlternateContent>
      <p:grpSp>
        <p:nvGrpSpPr>
          <p:cNvPr id="79" name="群組 78"/>
          <p:cNvGrpSpPr/>
          <p:nvPr/>
        </p:nvGrpSpPr>
        <p:grpSpPr>
          <a:xfrm>
            <a:off x="2734370" y="5171461"/>
            <a:ext cx="526106" cy="671513"/>
            <a:chOff x="458466" y="3417283"/>
            <a:chExt cx="526106" cy="671513"/>
          </a:xfrm>
        </p:grpSpPr>
        <p:sp>
          <p:nvSpPr>
            <p:cNvPr id="80" name="矩形 79"/>
            <p:cNvSpPr/>
            <p:nvPr/>
          </p:nvSpPr>
          <p:spPr>
            <a:xfrm>
              <a:off x="557212" y="3417283"/>
              <a:ext cx="271463" cy="67151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2400" baseline="30000" dirty="0"/>
            </a:p>
          </p:txBody>
        </p:sp>
        <p:sp>
          <p:nvSpPr>
            <p:cNvPr id="81" name="矩形 80"/>
            <p:cNvSpPr/>
            <p:nvPr/>
          </p:nvSpPr>
          <p:spPr>
            <a:xfrm>
              <a:off x="458466" y="3522206"/>
              <a:ext cx="526106" cy="461665"/>
            </a:xfrm>
            <a:prstGeom prst="rect">
              <a:avLst/>
            </a:prstGeom>
          </p:spPr>
          <p:txBody>
            <a:bodyPr wrap="none">
              <a:spAutoFit/>
            </a:bodyPr>
            <a:lstStyle/>
            <a:p>
              <a:pPr algn="ctr"/>
              <a:r>
                <a:rPr lang="en-US" altLang="zh-TW" sz="2400" dirty="0"/>
                <a:t>x</a:t>
              </a:r>
              <a:r>
                <a:rPr lang="en-US" altLang="zh-TW" sz="2400" baseline="30000" dirty="0"/>
                <a:t>16</a:t>
              </a:r>
              <a:endParaRPr lang="zh-TW" altLang="en-US" sz="2400" baseline="30000" dirty="0"/>
            </a:p>
          </p:txBody>
        </p:sp>
      </p:grpSp>
      <p:sp>
        <p:nvSpPr>
          <p:cNvPr id="82" name="矩形 81"/>
          <p:cNvSpPr/>
          <p:nvPr/>
        </p:nvSpPr>
        <p:spPr>
          <a:xfrm>
            <a:off x="3586394" y="5165636"/>
            <a:ext cx="965905" cy="68315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a:t>NN</a:t>
            </a:r>
            <a:endParaRPr lang="zh-TW" altLang="en-US" sz="2400" dirty="0"/>
          </a:p>
        </p:txBody>
      </p:sp>
      <p:cxnSp>
        <p:nvCxnSpPr>
          <p:cNvPr id="83" name="直線單箭頭接點 82"/>
          <p:cNvCxnSpPr/>
          <p:nvPr/>
        </p:nvCxnSpPr>
        <p:spPr>
          <a:xfrm flipV="1">
            <a:off x="3152050" y="5507215"/>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線單箭頭接點 83"/>
          <p:cNvCxnSpPr/>
          <p:nvPr/>
        </p:nvCxnSpPr>
        <p:spPr>
          <a:xfrm flipV="1">
            <a:off x="4552299" y="5502008"/>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5" name="群組 84"/>
          <p:cNvGrpSpPr/>
          <p:nvPr/>
        </p:nvGrpSpPr>
        <p:grpSpPr>
          <a:xfrm>
            <a:off x="4901677" y="5171461"/>
            <a:ext cx="532518" cy="671513"/>
            <a:chOff x="455261" y="3417283"/>
            <a:chExt cx="532518" cy="671513"/>
          </a:xfrm>
        </p:grpSpPr>
        <p:sp>
          <p:nvSpPr>
            <p:cNvPr id="86" name="矩形 85"/>
            <p:cNvSpPr/>
            <p:nvPr/>
          </p:nvSpPr>
          <p:spPr>
            <a:xfrm>
              <a:off x="557212" y="3417283"/>
              <a:ext cx="271463" cy="6715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2400" baseline="30000" dirty="0"/>
            </a:p>
          </p:txBody>
        </p:sp>
        <p:sp>
          <p:nvSpPr>
            <p:cNvPr id="87" name="矩形 86"/>
            <p:cNvSpPr/>
            <p:nvPr/>
          </p:nvSpPr>
          <p:spPr>
            <a:xfrm>
              <a:off x="455261" y="3522206"/>
              <a:ext cx="532518" cy="461665"/>
            </a:xfrm>
            <a:prstGeom prst="rect">
              <a:avLst/>
            </a:prstGeom>
          </p:spPr>
          <p:txBody>
            <a:bodyPr wrap="none">
              <a:spAutoFit/>
            </a:bodyPr>
            <a:lstStyle/>
            <a:p>
              <a:pPr algn="ctr"/>
              <a:r>
                <a:rPr lang="en-US" altLang="zh-TW" sz="2400" dirty="0"/>
                <a:t>y</a:t>
              </a:r>
              <a:r>
                <a:rPr lang="en-US" altLang="zh-TW" sz="2400" baseline="30000" dirty="0"/>
                <a:t>16</a:t>
              </a:r>
              <a:endParaRPr lang="zh-TW" altLang="en-US" sz="2400" baseline="30000" dirty="0"/>
            </a:p>
          </p:txBody>
        </p:sp>
      </p:grpSp>
      <p:sp>
        <p:nvSpPr>
          <p:cNvPr id="88" name="矩形 87"/>
          <p:cNvSpPr/>
          <p:nvPr/>
        </p:nvSpPr>
        <p:spPr>
          <a:xfrm>
            <a:off x="5971818" y="5171461"/>
            <a:ext cx="271463" cy="67151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sz="2400" baseline="30000" dirty="0"/>
          </a:p>
        </p:txBody>
      </p:sp>
      <mc:AlternateContent xmlns:mc="http://schemas.openxmlformats.org/markup-compatibility/2006" xmlns:a14="http://schemas.microsoft.com/office/drawing/2010/main">
        <mc:Choice Requires="a14">
          <p:sp>
            <p:nvSpPr>
              <p:cNvPr id="89" name="文字方塊 88"/>
              <p:cNvSpPr txBox="1"/>
              <p:nvPr/>
            </p:nvSpPr>
            <p:spPr>
              <a:xfrm>
                <a:off x="5971818" y="5333468"/>
                <a:ext cx="52129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𝑦</m:t>
                              </m:r>
                            </m:e>
                          </m:acc>
                        </m:e>
                        <m:sup>
                          <m:r>
                            <a:rPr lang="en-US" altLang="zh-TW" sz="2400" i="1">
                              <a:latin typeface="Cambria Math" panose="02040503050406030204" pitchFamily="18" charset="0"/>
                            </a:rPr>
                            <m:t>16</m:t>
                          </m:r>
                        </m:sup>
                      </m:sSup>
                    </m:oMath>
                  </m:oMathPara>
                </a14:m>
                <a:endParaRPr lang="zh-TW" altLang="en-US" sz="2400" dirty="0"/>
              </a:p>
            </p:txBody>
          </p:sp>
        </mc:Choice>
        <mc:Fallback xmlns="">
          <p:sp>
            <p:nvSpPr>
              <p:cNvPr id="89" name="文字方塊 88"/>
              <p:cNvSpPr txBox="1">
                <a:spLocks noRot="1" noChangeAspect="1" noMove="1" noResize="1" noEditPoints="1" noAdjustHandles="1" noChangeArrowheads="1" noChangeShapeType="1" noTextEdit="1"/>
              </p:cNvSpPr>
              <p:nvPr/>
            </p:nvSpPr>
            <p:spPr>
              <a:xfrm>
                <a:off x="5971818" y="5333468"/>
                <a:ext cx="521297" cy="369332"/>
              </a:xfrm>
              <a:prstGeom prst="rect">
                <a:avLst/>
              </a:prstGeom>
              <a:blipFill>
                <a:blip r:embed="rId13"/>
                <a:stretch>
                  <a:fillRect l="-14118" t="-18333" r="-35294" b="-26667"/>
                </a:stretch>
              </a:blipFill>
            </p:spPr>
            <p:txBody>
              <a:bodyPr/>
              <a:lstStyle/>
              <a:p>
                <a:r>
                  <a:rPr lang="en-US">
                    <a:noFill/>
                  </a:rPr>
                  <a:t> </a:t>
                </a:r>
              </a:p>
            </p:txBody>
          </p:sp>
        </mc:Fallback>
      </mc:AlternateContent>
      <p:sp>
        <p:nvSpPr>
          <p:cNvPr id="90" name="左-右雙向箭號 89"/>
          <p:cNvSpPr/>
          <p:nvPr/>
        </p:nvSpPr>
        <p:spPr>
          <a:xfrm>
            <a:off x="5308042" y="5437030"/>
            <a:ext cx="602650" cy="181045"/>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91" name="文字方塊 90"/>
              <p:cNvSpPr txBox="1"/>
              <p:nvPr/>
            </p:nvSpPr>
            <p:spPr>
              <a:xfrm>
                <a:off x="5451332" y="5694078"/>
                <a:ext cx="53713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𝐶</m:t>
                          </m:r>
                        </m:e>
                        <m:sup>
                          <m:r>
                            <a:rPr lang="en-US" altLang="zh-TW" sz="2400" i="1">
                              <a:latin typeface="Cambria Math" panose="02040503050406030204" pitchFamily="18" charset="0"/>
                            </a:rPr>
                            <m:t>16</m:t>
                          </m:r>
                        </m:sup>
                      </m:sSup>
                    </m:oMath>
                  </m:oMathPara>
                </a14:m>
                <a:endParaRPr lang="zh-TW" altLang="en-US" sz="2400" dirty="0"/>
              </a:p>
            </p:txBody>
          </p:sp>
        </mc:Choice>
        <mc:Fallback xmlns="">
          <p:sp>
            <p:nvSpPr>
              <p:cNvPr id="91" name="文字方塊 90"/>
              <p:cNvSpPr txBox="1">
                <a:spLocks noRot="1" noChangeAspect="1" noMove="1" noResize="1" noEditPoints="1" noAdjustHandles="1" noChangeArrowheads="1" noChangeShapeType="1" noTextEdit="1"/>
              </p:cNvSpPr>
              <p:nvPr/>
            </p:nvSpPr>
            <p:spPr>
              <a:xfrm>
                <a:off x="5451332" y="5694078"/>
                <a:ext cx="537135" cy="369332"/>
              </a:xfrm>
              <a:prstGeom prst="rect">
                <a:avLst/>
              </a:prstGeom>
              <a:blipFill>
                <a:blip r:embed="rId14"/>
                <a:stretch>
                  <a:fillRect l="-12500" r="-4545" b="-6557"/>
                </a:stretch>
              </a:blipFill>
            </p:spPr>
            <p:txBody>
              <a:bodyPr/>
              <a:lstStyle/>
              <a:p>
                <a:r>
                  <a:rPr lang="en-US">
                    <a:noFill/>
                  </a:rPr>
                  <a:t> </a:t>
                </a:r>
              </a:p>
            </p:txBody>
          </p:sp>
        </mc:Fallback>
      </mc:AlternateContent>
      <p:sp>
        <p:nvSpPr>
          <p:cNvPr id="94" name="文字方塊 93"/>
          <p:cNvSpPr txBox="1"/>
          <p:nvPr/>
        </p:nvSpPr>
        <p:spPr>
          <a:xfrm>
            <a:off x="6725055" y="1834083"/>
            <a:ext cx="3069419" cy="461665"/>
          </a:xfrm>
          <a:prstGeom prst="rect">
            <a:avLst/>
          </a:prstGeom>
          <a:noFill/>
        </p:spPr>
        <p:txBody>
          <a:bodyPr wrap="square" rtlCol="0">
            <a:spAutoFit/>
          </a:bodyPr>
          <a:lstStyle/>
          <a:p>
            <a:pPr marL="514350" indent="-514350">
              <a:buFont typeface="Wingdings" panose="05000000000000000000" pitchFamily="2" charset="2"/>
              <a:buChar char="Ø"/>
            </a:pPr>
            <a:r>
              <a:rPr lang="en-US" altLang="zh-TW" sz="2400" dirty="0"/>
              <a:t>Pick the 1</a:t>
            </a:r>
            <a:r>
              <a:rPr lang="en-US" altLang="zh-TW" sz="2400" baseline="30000" dirty="0"/>
              <a:t>st</a:t>
            </a:r>
            <a:r>
              <a:rPr lang="en-US" altLang="zh-TW" sz="2400" dirty="0"/>
              <a:t> batch</a:t>
            </a:r>
            <a:endParaRPr lang="zh-TW" altLang="en-US" sz="2400" baseline="30000" dirty="0"/>
          </a:p>
        </p:txBody>
      </p:sp>
      <mc:AlternateContent xmlns:mc="http://schemas.openxmlformats.org/markup-compatibility/2006" xmlns:a14="http://schemas.microsoft.com/office/drawing/2010/main">
        <mc:Choice Requires="a14">
          <p:sp>
            <p:nvSpPr>
              <p:cNvPr id="95" name="文字方塊 94"/>
              <p:cNvSpPr txBox="1"/>
              <p:nvPr/>
            </p:nvSpPr>
            <p:spPr>
              <a:xfrm>
                <a:off x="6690387" y="1371723"/>
                <a:ext cx="3438906" cy="461665"/>
              </a:xfrm>
              <a:prstGeom prst="rect">
                <a:avLst/>
              </a:prstGeom>
              <a:noFill/>
            </p:spPr>
            <p:txBody>
              <a:bodyPr wrap="square" rtlCol="0">
                <a:spAutoFit/>
              </a:bodyPr>
              <a:lstStyle/>
              <a:p>
                <a:pPr marL="514350" indent="-514350">
                  <a:buFont typeface="Wingdings" panose="05000000000000000000" pitchFamily="2" charset="2"/>
                  <a:buChar char="Ø"/>
                </a:pPr>
                <a:r>
                  <a:rPr lang="en-US" altLang="zh-TW" sz="2400" dirty="0"/>
                  <a:t>Randomly initialize </a:t>
                </a:r>
                <a14:m>
                  <m:oMath xmlns:m="http://schemas.openxmlformats.org/officeDocument/2006/math">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0</m:t>
                        </m:r>
                      </m:sup>
                    </m:sSup>
                  </m:oMath>
                </a14:m>
                <a:endParaRPr lang="zh-TW" altLang="en-US" sz="2400" baseline="30000" dirty="0"/>
              </a:p>
            </p:txBody>
          </p:sp>
        </mc:Choice>
        <mc:Fallback xmlns="">
          <p:sp>
            <p:nvSpPr>
              <p:cNvPr id="95" name="文字方塊 94"/>
              <p:cNvSpPr txBox="1">
                <a:spLocks noRot="1" noChangeAspect="1" noMove="1" noResize="1" noEditPoints="1" noAdjustHandles="1" noChangeArrowheads="1" noChangeShapeType="1" noTextEdit="1"/>
              </p:cNvSpPr>
              <p:nvPr/>
            </p:nvSpPr>
            <p:spPr>
              <a:xfrm>
                <a:off x="6690387" y="1371723"/>
                <a:ext cx="3438906" cy="461665"/>
              </a:xfrm>
              <a:prstGeom prst="rect">
                <a:avLst/>
              </a:prstGeom>
              <a:blipFill>
                <a:blip r:embed="rId15"/>
                <a:stretch>
                  <a:fillRect l="-2482"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6" name="文字方塊 95"/>
              <p:cNvSpPr txBox="1"/>
              <p:nvPr/>
            </p:nvSpPr>
            <p:spPr>
              <a:xfrm>
                <a:off x="7326640" y="2782316"/>
                <a:ext cx="265418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1</m:t>
                          </m:r>
                        </m:sup>
                      </m:sSup>
                      <m:r>
                        <a:rPr lang="en-US" altLang="zh-TW" sz="2400" i="1">
                          <a:latin typeface="Cambria Math" panose="02040503050406030204" pitchFamily="18" charset="0"/>
                          <a:ea typeface="Cambria Math" panose="02040503050406030204" pitchFamily="18" charset="0"/>
                        </a:rPr>
                        <m:t>←</m:t>
                      </m:r>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0</m:t>
                          </m:r>
                        </m:sup>
                      </m:sSup>
                      <m:r>
                        <a:rPr lang="en-US" altLang="zh-TW" sz="2400" i="1">
                          <a:latin typeface="Cambria Math" panose="02040503050406030204" pitchFamily="18" charset="0"/>
                        </a:rPr>
                        <m:t>−</m:t>
                      </m:r>
                      <m:r>
                        <a:rPr lang="zh-TW" altLang="en-US" sz="2400" i="1">
                          <a:latin typeface="Cambria Math" panose="02040503050406030204" pitchFamily="18" charset="0"/>
                        </a:rPr>
                        <m:t>𝜂𝛻</m:t>
                      </m:r>
                      <m:r>
                        <a:rPr lang="en-US" altLang="zh-TW" sz="2400" i="1">
                          <a:latin typeface="Cambria Math" panose="02040503050406030204" pitchFamily="18" charset="0"/>
                        </a:rPr>
                        <m:t>𝐶</m:t>
                      </m:r>
                      <m:d>
                        <m:dPr>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0</m:t>
                              </m:r>
                            </m:sup>
                          </m:sSup>
                        </m:e>
                      </m:d>
                    </m:oMath>
                  </m:oMathPara>
                </a14:m>
                <a:endParaRPr lang="zh-TW" altLang="en-US" sz="2400" dirty="0"/>
              </a:p>
            </p:txBody>
          </p:sp>
        </mc:Choice>
        <mc:Fallback xmlns="">
          <p:sp>
            <p:nvSpPr>
              <p:cNvPr id="96" name="文字方塊 95"/>
              <p:cNvSpPr txBox="1">
                <a:spLocks noRot="1" noChangeAspect="1" noMove="1" noResize="1" noEditPoints="1" noAdjustHandles="1" noChangeArrowheads="1" noChangeShapeType="1" noTextEdit="1"/>
              </p:cNvSpPr>
              <p:nvPr/>
            </p:nvSpPr>
            <p:spPr>
              <a:xfrm>
                <a:off x="7326640" y="2782316"/>
                <a:ext cx="2654188" cy="369332"/>
              </a:xfrm>
              <a:prstGeom prst="rect">
                <a:avLst/>
              </a:prstGeom>
              <a:blipFill>
                <a:blip r:embed="rId16"/>
                <a:stretch>
                  <a:fillRect l="-2299" b="-32787"/>
                </a:stretch>
              </a:blipFill>
            </p:spPr>
            <p:txBody>
              <a:bodyPr/>
              <a:lstStyle/>
              <a:p>
                <a:r>
                  <a:rPr lang="en-US">
                    <a:noFill/>
                  </a:rPr>
                  <a:t> </a:t>
                </a:r>
              </a:p>
            </p:txBody>
          </p:sp>
        </mc:Fallback>
      </mc:AlternateContent>
      <p:sp>
        <p:nvSpPr>
          <p:cNvPr id="97" name="文字方塊 96"/>
          <p:cNvSpPr txBox="1"/>
          <p:nvPr/>
        </p:nvSpPr>
        <p:spPr>
          <a:xfrm>
            <a:off x="6738991" y="3136166"/>
            <a:ext cx="3069419" cy="461665"/>
          </a:xfrm>
          <a:prstGeom prst="rect">
            <a:avLst/>
          </a:prstGeom>
          <a:noFill/>
        </p:spPr>
        <p:txBody>
          <a:bodyPr wrap="square" rtlCol="0">
            <a:spAutoFit/>
          </a:bodyPr>
          <a:lstStyle/>
          <a:p>
            <a:pPr marL="514350" indent="-514350">
              <a:buFont typeface="Wingdings" panose="05000000000000000000" pitchFamily="2" charset="2"/>
              <a:buChar char="Ø"/>
            </a:pPr>
            <a:r>
              <a:rPr lang="en-US" altLang="zh-TW" sz="2400" dirty="0"/>
              <a:t>Pick the 2</a:t>
            </a:r>
            <a:r>
              <a:rPr lang="en-US" altLang="zh-TW" sz="2400" baseline="30000" dirty="0"/>
              <a:t>nd</a:t>
            </a:r>
            <a:r>
              <a:rPr lang="en-US" altLang="zh-TW" sz="2400" dirty="0"/>
              <a:t> batch</a:t>
            </a:r>
            <a:endParaRPr lang="zh-TW" altLang="en-US" sz="2400" baseline="30000" dirty="0"/>
          </a:p>
        </p:txBody>
      </p:sp>
      <mc:AlternateContent xmlns:mc="http://schemas.openxmlformats.org/markup-compatibility/2006" xmlns:a14="http://schemas.microsoft.com/office/drawing/2010/main">
        <mc:Choice Requires="a14">
          <p:sp>
            <p:nvSpPr>
              <p:cNvPr id="98" name="文字方塊 97"/>
              <p:cNvSpPr txBox="1"/>
              <p:nvPr/>
            </p:nvSpPr>
            <p:spPr>
              <a:xfrm>
                <a:off x="7319308" y="4100090"/>
                <a:ext cx="264758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2</m:t>
                          </m:r>
                        </m:sup>
                      </m:sSup>
                      <m:r>
                        <a:rPr lang="en-US" altLang="zh-TW" sz="2400" i="1">
                          <a:latin typeface="Cambria Math" panose="02040503050406030204" pitchFamily="18" charset="0"/>
                          <a:ea typeface="Cambria Math" panose="02040503050406030204" pitchFamily="18" charset="0"/>
                        </a:rPr>
                        <m:t>←</m:t>
                      </m:r>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1</m:t>
                          </m:r>
                        </m:sup>
                      </m:sSup>
                      <m:r>
                        <a:rPr lang="en-US" altLang="zh-TW" sz="2400" i="1">
                          <a:latin typeface="Cambria Math" panose="02040503050406030204" pitchFamily="18" charset="0"/>
                        </a:rPr>
                        <m:t>−</m:t>
                      </m:r>
                      <m:r>
                        <a:rPr lang="zh-TW" altLang="en-US" sz="2400" i="1">
                          <a:latin typeface="Cambria Math" panose="02040503050406030204" pitchFamily="18" charset="0"/>
                        </a:rPr>
                        <m:t>𝜂𝛻</m:t>
                      </m:r>
                      <m:r>
                        <a:rPr lang="en-US" altLang="zh-TW" sz="2400" i="1">
                          <a:latin typeface="Cambria Math" panose="02040503050406030204" pitchFamily="18" charset="0"/>
                        </a:rPr>
                        <m:t>𝐶</m:t>
                      </m:r>
                      <m:d>
                        <m:dPr>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1</m:t>
                              </m:r>
                            </m:sup>
                          </m:sSup>
                        </m:e>
                      </m:d>
                    </m:oMath>
                  </m:oMathPara>
                </a14:m>
                <a:endParaRPr lang="zh-TW" altLang="en-US" sz="2400" dirty="0"/>
              </a:p>
            </p:txBody>
          </p:sp>
        </mc:Choice>
        <mc:Fallback xmlns="">
          <p:sp>
            <p:nvSpPr>
              <p:cNvPr id="98" name="文字方塊 97"/>
              <p:cNvSpPr txBox="1">
                <a:spLocks noRot="1" noChangeAspect="1" noMove="1" noResize="1" noEditPoints="1" noAdjustHandles="1" noChangeArrowheads="1" noChangeShapeType="1" noTextEdit="1"/>
              </p:cNvSpPr>
              <p:nvPr/>
            </p:nvSpPr>
            <p:spPr>
              <a:xfrm>
                <a:off x="7319308" y="4100090"/>
                <a:ext cx="2647584" cy="369332"/>
              </a:xfrm>
              <a:prstGeom prst="rect">
                <a:avLst/>
              </a:prstGeom>
              <a:blipFill>
                <a:blip r:embed="rId17"/>
                <a:stretch>
                  <a:fillRect l="-2304" t="-1667" b="-35000"/>
                </a:stretch>
              </a:blipFill>
            </p:spPr>
            <p:txBody>
              <a:bodyPr/>
              <a:lstStyle/>
              <a:p>
                <a:r>
                  <a:rPr lang="en-US">
                    <a:noFill/>
                  </a:rPr>
                  <a:t> </a:t>
                </a:r>
              </a:p>
            </p:txBody>
          </p:sp>
        </mc:Fallback>
      </mc:AlternateContent>
      <p:sp>
        <p:nvSpPr>
          <p:cNvPr id="101" name="文字方塊 100"/>
          <p:cNvSpPr txBox="1"/>
          <p:nvPr/>
        </p:nvSpPr>
        <p:spPr>
          <a:xfrm>
            <a:off x="6752849" y="4734288"/>
            <a:ext cx="3537276" cy="830997"/>
          </a:xfrm>
          <a:prstGeom prst="rect">
            <a:avLst/>
          </a:prstGeom>
          <a:noFill/>
        </p:spPr>
        <p:txBody>
          <a:bodyPr wrap="square" rtlCol="0">
            <a:spAutoFit/>
          </a:bodyPr>
          <a:lstStyle/>
          <a:p>
            <a:pPr marL="514350" indent="-514350">
              <a:buFont typeface="Wingdings" panose="05000000000000000000" pitchFamily="2" charset="2"/>
              <a:buChar char="Ø"/>
            </a:pPr>
            <a:r>
              <a:rPr lang="en-US" altLang="zh-TW" sz="2400" dirty="0"/>
              <a:t>Until all mini-batches have been picked</a:t>
            </a:r>
            <a:endParaRPr lang="zh-TW" altLang="en-US" sz="2400" baseline="30000" dirty="0"/>
          </a:p>
        </p:txBody>
      </p:sp>
      <p:sp>
        <p:nvSpPr>
          <p:cNvPr id="102" name="文字方塊 101"/>
          <p:cNvSpPr txBox="1"/>
          <p:nvPr/>
        </p:nvSpPr>
        <p:spPr>
          <a:xfrm rot="5400000">
            <a:off x="8047363" y="4589260"/>
            <a:ext cx="751076" cy="461665"/>
          </a:xfrm>
          <a:prstGeom prst="rect">
            <a:avLst/>
          </a:prstGeom>
          <a:noFill/>
        </p:spPr>
        <p:txBody>
          <a:bodyPr wrap="square" rtlCol="0">
            <a:spAutoFit/>
          </a:bodyPr>
          <a:lstStyle/>
          <a:p>
            <a:r>
              <a:rPr lang="en-US" altLang="zh-TW" sz="2400" dirty="0"/>
              <a:t>…</a:t>
            </a:r>
            <a:endParaRPr lang="zh-TW" altLang="en-US" sz="2400" baseline="30000" dirty="0"/>
          </a:p>
        </p:txBody>
      </p:sp>
      <p:sp>
        <p:nvSpPr>
          <p:cNvPr id="103" name="矩形 102"/>
          <p:cNvSpPr/>
          <p:nvPr/>
        </p:nvSpPr>
        <p:spPr>
          <a:xfrm>
            <a:off x="7373734" y="5596571"/>
            <a:ext cx="2209169" cy="447161"/>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altLang="zh-TW" sz="2400" dirty="0"/>
              <a:t>one epoch</a:t>
            </a:r>
            <a:endParaRPr lang="zh-TW" altLang="en-US" sz="2400" dirty="0"/>
          </a:p>
        </p:txBody>
      </p:sp>
      <p:sp>
        <p:nvSpPr>
          <p:cNvPr id="104" name="矩形 103"/>
          <p:cNvSpPr/>
          <p:nvPr/>
        </p:nvSpPr>
        <p:spPr>
          <a:xfrm>
            <a:off x="6709680" y="1883419"/>
            <a:ext cx="3537276" cy="3728024"/>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7" name="文字方塊 106"/>
          <p:cNvSpPr txBox="1"/>
          <p:nvPr/>
        </p:nvSpPr>
        <p:spPr>
          <a:xfrm rot="16200000">
            <a:off x="1044335" y="2468682"/>
            <a:ext cx="1677869" cy="461665"/>
          </a:xfrm>
          <a:prstGeom prst="rect">
            <a:avLst/>
          </a:prstGeom>
          <a:noFill/>
        </p:spPr>
        <p:txBody>
          <a:bodyPr wrap="square" rtlCol="0">
            <a:spAutoFit/>
          </a:bodyPr>
          <a:lstStyle/>
          <a:p>
            <a:pPr algn="ctr"/>
            <a:r>
              <a:rPr lang="en-US" altLang="zh-TW" sz="2400" dirty="0">
                <a:solidFill>
                  <a:srgbClr val="0000FF"/>
                </a:solidFill>
              </a:rPr>
              <a:t>Mini-batch</a:t>
            </a:r>
            <a:endParaRPr lang="zh-TW" altLang="en-US" sz="2400" dirty="0">
              <a:solidFill>
                <a:srgbClr val="0000FF"/>
              </a:solidFill>
            </a:endParaRPr>
          </a:p>
        </p:txBody>
      </p:sp>
      <p:sp>
        <p:nvSpPr>
          <p:cNvPr id="108" name="文字方塊 107"/>
          <p:cNvSpPr txBox="1"/>
          <p:nvPr/>
        </p:nvSpPr>
        <p:spPr>
          <a:xfrm rot="16200000">
            <a:off x="1035624" y="4939477"/>
            <a:ext cx="1677869" cy="461665"/>
          </a:xfrm>
          <a:prstGeom prst="rect">
            <a:avLst/>
          </a:prstGeom>
          <a:noFill/>
        </p:spPr>
        <p:txBody>
          <a:bodyPr wrap="square" rtlCol="0">
            <a:spAutoFit/>
          </a:bodyPr>
          <a:lstStyle/>
          <a:p>
            <a:pPr algn="ctr"/>
            <a:r>
              <a:rPr lang="en-US" altLang="zh-TW" sz="2400" dirty="0">
                <a:solidFill>
                  <a:srgbClr val="0000FF"/>
                </a:solidFill>
              </a:rPr>
              <a:t>Mini-batch</a:t>
            </a:r>
            <a:endParaRPr lang="zh-TW" altLang="en-US" sz="2400" dirty="0">
              <a:solidFill>
                <a:srgbClr val="0000FF"/>
              </a:solidFill>
            </a:endParaRPr>
          </a:p>
        </p:txBody>
      </p:sp>
      <p:sp>
        <p:nvSpPr>
          <p:cNvPr id="109" name="矩形 108"/>
          <p:cNvSpPr/>
          <p:nvPr/>
        </p:nvSpPr>
        <p:spPr>
          <a:xfrm>
            <a:off x="2172662" y="1634943"/>
            <a:ext cx="4279192" cy="23100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0" name="矩形 109"/>
          <p:cNvSpPr/>
          <p:nvPr/>
        </p:nvSpPr>
        <p:spPr>
          <a:xfrm>
            <a:off x="2172662" y="4132045"/>
            <a:ext cx="4279192" cy="23100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1" name="矩形 110"/>
          <p:cNvSpPr/>
          <p:nvPr/>
        </p:nvSpPr>
        <p:spPr>
          <a:xfrm>
            <a:off x="6760214" y="6141504"/>
            <a:ext cx="3436207" cy="518351"/>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zh-TW" sz="2400" dirty="0"/>
              <a:t>Repeat the above process</a:t>
            </a:r>
            <a:endParaRPr lang="zh-TW" altLang="en-US" sz="2400" dirty="0"/>
          </a:p>
        </p:txBody>
      </p:sp>
      <mc:AlternateContent xmlns:mc="http://schemas.openxmlformats.org/markup-compatibility/2006" xmlns:a14="http://schemas.microsoft.com/office/drawing/2010/main">
        <mc:Choice Requires="a14">
          <p:sp>
            <p:nvSpPr>
              <p:cNvPr id="112" name="文字方塊 111"/>
              <p:cNvSpPr txBox="1"/>
              <p:nvPr/>
            </p:nvSpPr>
            <p:spPr>
              <a:xfrm>
                <a:off x="7319309" y="2319763"/>
                <a:ext cx="247516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𝐶</m:t>
                      </m:r>
                      <m:r>
                        <a:rPr lang="en-US" altLang="zh-TW" sz="2400" i="1">
                          <a:latin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𝐶</m:t>
                          </m:r>
                        </m:e>
                        <m:sup>
                          <m:r>
                            <a:rPr lang="en-US" altLang="zh-TW" sz="2400" i="1">
                              <a:latin typeface="Cambria Math" panose="02040503050406030204" pitchFamily="18" charset="0"/>
                            </a:rPr>
                            <m:t>1</m:t>
                          </m:r>
                        </m:sup>
                      </m:sSup>
                      <m:r>
                        <a:rPr lang="en-US" altLang="zh-TW" sz="2400" i="1">
                          <a:latin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𝐶</m:t>
                          </m:r>
                        </m:e>
                        <m:sup>
                          <m:r>
                            <a:rPr lang="en-US" altLang="zh-TW" sz="2400" i="1">
                              <a:latin typeface="Cambria Math" panose="02040503050406030204" pitchFamily="18" charset="0"/>
                            </a:rPr>
                            <m:t>31</m:t>
                          </m:r>
                        </m:sup>
                      </m:sSup>
                      <m:r>
                        <a:rPr lang="en-US" altLang="zh-TW" sz="2400" i="1">
                          <a:latin typeface="Cambria Math" panose="02040503050406030204" pitchFamily="18" charset="0"/>
                        </a:rPr>
                        <m:t>+</m:t>
                      </m:r>
                      <m:r>
                        <a:rPr lang="en-US" altLang="zh-TW" sz="2400" i="1">
                          <a:latin typeface="Cambria Math" panose="02040503050406030204" pitchFamily="18" charset="0"/>
                          <a:ea typeface="Cambria Math" panose="02040503050406030204" pitchFamily="18" charset="0"/>
                        </a:rPr>
                        <m:t>⋯</m:t>
                      </m:r>
                    </m:oMath>
                  </m:oMathPara>
                </a14:m>
                <a:endParaRPr lang="zh-TW" altLang="en-US" sz="2400" dirty="0"/>
              </a:p>
            </p:txBody>
          </p:sp>
        </mc:Choice>
        <mc:Fallback xmlns="">
          <p:sp>
            <p:nvSpPr>
              <p:cNvPr id="112" name="文字方塊 111"/>
              <p:cNvSpPr txBox="1">
                <a:spLocks noRot="1" noChangeAspect="1" noMove="1" noResize="1" noEditPoints="1" noAdjustHandles="1" noChangeArrowheads="1" noChangeShapeType="1" noTextEdit="1"/>
              </p:cNvSpPr>
              <p:nvPr/>
            </p:nvSpPr>
            <p:spPr>
              <a:xfrm>
                <a:off x="7319309" y="2319763"/>
                <a:ext cx="2475165" cy="369332"/>
              </a:xfrm>
              <a:prstGeom prst="rect">
                <a:avLst/>
              </a:prstGeom>
              <a:blipFill>
                <a:blip r:embed="rId18"/>
                <a:stretch>
                  <a:fillRect l="-2463" t="-1667" r="-493"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3" name="文字方塊 112"/>
              <p:cNvSpPr txBox="1"/>
              <p:nvPr/>
            </p:nvSpPr>
            <p:spPr>
              <a:xfrm>
                <a:off x="7333245" y="3664294"/>
                <a:ext cx="247516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𝐶</m:t>
                      </m:r>
                      <m:r>
                        <a:rPr lang="en-US" altLang="zh-TW" sz="2400" i="1">
                          <a:latin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𝐶</m:t>
                          </m:r>
                        </m:e>
                        <m:sup>
                          <m:r>
                            <a:rPr lang="en-US" altLang="zh-TW" sz="2400" i="1">
                              <a:latin typeface="Cambria Math" panose="02040503050406030204" pitchFamily="18" charset="0"/>
                            </a:rPr>
                            <m:t>2</m:t>
                          </m:r>
                        </m:sup>
                      </m:sSup>
                      <m:r>
                        <a:rPr lang="en-US" altLang="zh-TW" sz="2400" i="1">
                          <a:latin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𝐶</m:t>
                          </m:r>
                        </m:e>
                        <m:sup>
                          <m:r>
                            <a:rPr lang="en-US" altLang="zh-TW" sz="2400" i="1">
                              <a:latin typeface="Cambria Math" panose="02040503050406030204" pitchFamily="18" charset="0"/>
                            </a:rPr>
                            <m:t>16</m:t>
                          </m:r>
                        </m:sup>
                      </m:sSup>
                      <m:r>
                        <a:rPr lang="en-US" altLang="zh-TW" sz="2400" i="1">
                          <a:latin typeface="Cambria Math" panose="02040503050406030204" pitchFamily="18" charset="0"/>
                        </a:rPr>
                        <m:t>+</m:t>
                      </m:r>
                      <m:r>
                        <a:rPr lang="en-US" altLang="zh-TW" sz="2400" i="1">
                          <a:latin typeface="Cambria Math" panose="02040503050406030204" pitchFamily="18" charset="0"/>
                          <a:ea typeface="Cambria Math" panose="02040503050406030204" pitchFamily="18" charset="0"/>
                        </a:rPr>
                        <m:t>⋯</m:t>
                      </m:r>
                    </m:oMath>
                  </m:oMathPara>
                </a14:m>
                <a:endParaRPr lang="zh-TW" altLang="en-US" sz="2400" dirty="0"/>
              </a:p>
            </p:txBody>
          </p:sp>
        </mc:Choice>
        <mc:Fallback xmlns="">
          <p:sp>
            <p:nvSpPr>
              <p:cNvPr id="113" name="文字方塊 112"/>
              <p:cNvSpPr txBox="1">
                <a:spLocks noRot="1" noChangeAspect="1" noMove="1" noResize="1" noEditPoints="1" noAdjustHandles="1" noChangeArrowheads="1" noChangeShapeType="1" noTextEdit="1"/>
              </p:cNvSpPr>
              <p:nvPr/>
            </p:nvSpPr>
            <p:spPr>
              <a:xfrm>
                <a:off x="7333245" y="3664294"/>
                <a:ext cx="2475165" cy="369332"/>
              </a:xfrm>
              <a:prstGeom prst="rect">
                <a:avLst/>
              </a:prstGeom>
              <a:blipFill>
                <a:blip r:embed="rId19"/>
                <a:stretch>
                  <a:fillRect l="-2463" r="-493" b="-6557"/>
                </a:stretch>
              </a:blipFill>
            </p:spPr>
            <p:txBody>
              <a:bodyPr/>
              <a:lstStyle/>
              <a:p>
                <a:r>
                  <a:rPr lang="en-US">
                    <a:noFill/>
                  </a:rPr>
                  <a:t> </a:t>
                </a:r>
              </a:p>
            </p:txBody>
          </p:sp>
        </mc:Fallback>
      </mc:AlternateContent>
    </p:spTree>
    <p:extLst>
      <p:ext uri="{BB962C8B-B14F-4D97-AF65-F5344CB8AC3E}">
        <p14:creationId xmlns:p14="http://schemas.microsoft.com/office/powerpoint/2010/main" val="300705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03" grpId="0" animBg="1"/>
      <p:bldP spid="104" grpId="0" animBg="1"/>
      <p:bldP spid="1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4" name="Picture 6" descr="http://cdn.geekwire.com/wp-content/uploads/2015/11/google-Tensor-Flo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2384" y="4192447"/>
            <a:ext cx="1715402" cy="1398052"/>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p:txBody>
          <a:bodyPr/>
          <a:lstStyle/>
          <a:p>
            <a:r>
              <a:rPr lang="en-US" altLang="zh-TW" dirty="0"/>
              <a:t>Backpropagation</a:t>
            </a:r>
            <a:endParaRPr lang="zh-TW" altLang="en-US" dirty="0"/>
          </a:p>
        </p:txBody>
      </p:sp>
      <p:sp>
        <p:nvSpPr>
          <p:cNvPr id="3" name="內容版面配置區 2"/>
          <p:cNvSpPr>
            <a:spLocks noGrp="1"/>
          </p:cNvSpPr>
          <p:nvPr>
            <p:ph idx="1"/>
          </p:nvPr>
        </p:nvSpPr>
        <p:spPr/>
        <p:txBody>
          <a:bodyPr>
            <a:normAutofit/>
          </a:bodyPr>
          <a:lstStyle/>
          <a:p>
            <a:r>
              <a:rPr lang="en-US" altLang="zh-TW" sz="2400" dirty="0"/>
              <a:t>A network can have millions of parameters.</a:t>
            </a:r>
          </a:p>
          <a:p>
            <a:pPr lvl="1"/>
            <a:r>
              <a:rPr lang="en-US" altLang="zh-TW" dirty="0"/>
              <a:t>Backpropagation is the way to compute the gradients efficiently</a:t>
            </a:r>
          </a:p>
          <a:p>
            <a:r>
              <a:rPr lang="en-US" altLang="zh-TW" sz="2400" dirty="0"/>
              <a:t>Many toolkits can compute the gradients automatically</a:t>
            </a:r>
          </a:p>
        </p:txBody>
      </p:sp>
      <p:pic>
        <p:nvPicPr>
          <p:cNvPr id="73730" name="Picture 2" descr="http://deeplearning.net/software/theano/_static/theano_logo_allblue_200x4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9456" y="4655319"/>
            <a:ext cx="2547469" cy="585919"/>
          </a:xfrm>
          <a:prstGeom prst="rect">
            <a:avLst/>
          </a:prstGeom>
          <a:noFill/>
          <a:extLst>
            <a:ext uri="{909E8E84-426E-40DD-AFC4-6F175D3DCCD1}">
              <a14:hiddenFill xmlns:a14="http://schemas.microsoft.com/office/drawing/2010/main">
                <a:solidFill>
                  <a:srgbClr val="FFFFFF"/>
                </a:solidFill>
              </a14:hiddenFill>
            </a:ext>
          </a:extLst>
        </p:spPr>
      </p:pic>
      <p:pic>
        <p:nvPicPr>
          <p:cNvPr id="73732" name="Picture 4" descr="http://devblogs.nvidia.com/parallelforall/wp-content/uploads/sites/3/2015/03/torch_lstm_thumb-179x11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6369" y="4306056"/>
            <a:ext cx="1999261" cy="1284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91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37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37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37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2"/>
          <p:cNvSpPr>
            <a:spLocks noGrp="1" noChangeArrowheads="1"/>
          </p:cNvSpPr>
          <p:nvPr>
            <p:ph type="title"/>
          </p:nvPr>
        </p:nvSpPr>
        <p:spPr/>
        <p:txBody>
          <a:bodyPr>
            <a:normAutofit fontScale="90000"/>
          </a:bodyPr>
          <a:lstStyle/>
          <a:p>
            <a:r>
              <a:rPr lang="en-US" altLang="en-US" dirty="0"/>
              <a:t>Size of Training Data</a:t>
            </a:r>
          </a:p>
        </p:txBody>
      </p:sp>
      <p:sp>
        <p:nvSpPr>
          <p:cNvPr id="18435" name="Rectangle 3"/>
          <p:cNvSpPr>
            <a:spLocks noGrp="1" noChangeArrowheads="1"/>
          </p:cNvSpPr>
          <p:nvPr>
            <p:ph type="body" sz="half" idx="1"/>
          </p:nvPr>
        </p:nvSpPr>
        <p:spPr>
          <a:xfrm>
            <a:off x="1058863" y="1124744"/>
            <a:ext cx="7391400" cy="2514600"/>
          </a:xfrm>
        </p:spPr>
        <p:txBody>
          <a:bodyPr/>
          <a:lstStyle/>
          <a:p>
            <a:pPr>
              <a:lnSpc>
                <a:spcPct val="90000"/>
              </a:lnSpc>
            </a:pPr>
            <a:r>
              <a:rPr lang="en-US" altLang="en-US" sz="2400" dirty="0">
                <a:solidFill>
                  <a:schemeClr val="accent2"/>
                </a:solidFill>
              </a:rPr>
              <a:t>Rule of thumb: </a:t>
            </a:r>
          </a:p>
          <a:p>
            <a:pPr lvl="1">
              <a:lnSpc>
                <a:spcPct val="90000"/>
              </a:lnSpc>
            </a:pPr>
            <a:r>
              <a:rPr lang="en-US" altLang="en-US" sz="2000" dirty="0"/>
              <a:t>the number of training examples should be at least five to ten times the number of weights of the network.</a:t>
            </a:r>
          </a:p>
          <a:p>
            <a:pPr lvl="1">
              <a:lnSpc>
                <a:spcPct val="90000"/>
              </a:lnSpc>
            </a:pPr>
            <a:endParaRPr lang="en-US" altLang="en-US" sz="2000" dirty="0"/>
          </a:p>
          <a:p>
            <a:pPr lvl="1">
              <a:lnSpc>
                <a:spcPct val="90000"/>
              </a:lnSpc>
            </a:pPr>
            <a:endParaRPr lang="en-US" altLang="en-US" sz="2000" dirty="0"/>
          </a:p>
          <a:p>
            <a:pPr lvl="1">
              <a:lnSpc>
                <a:spcPct val="90000"/>
              </a:lnSpc>
            </a:pPr>
            <a:endParaRPr lang="en-US" altLang="en-US" sz="2000" dirty="0"/>
          </a:p>
          <a:p>
            <a:pPr>
              <a:lnSpc>
                <a:spcPct val="90000"/>
              </a:lnSpc>
            </a:pPr>
            <a:r>
              <a:rPr lang="en-US" altLang="en-US" sz="2400" dirty="0">
                <a:solidFill>
                  <a:schemeClr val="accent2"/>
                </a:solidFill>
              </a:rPr>
              <a:t>Other rule:</a:t>
            </a:r>
          </a:p>
          <a:p>
            <a:pPr>
              <a:lnSpc>
                <a:spcPct val="90000"/>
              </a:lnSpc>
            </a:pPr>
            <a:endParaRPr lang="en-US" altLang="en-US" sz="2400" dirty="0">
              <a:solidFill>
                <a:schemeClr val="accent2"/>
              </a:solidFill>
              <a:sym typeface="Symbol" panose="05050102010706020507" pitchFamily="18" charset="2"/>
            </a:endParaRPr>
          </a:p>
          <a:p>
            <a:pPr>
              <a:lnSpc>
                <a:spcPct val="90000"/>
              </a:lnSpc>
            </a:pPr>
            <a:endParaRPr lang="en-US" altLang="en-US" sz="2400" dirty="0"/>
          </a:p>
        </p:txBody>
      </p:sp>
      <p:graphicFrame>
        <p:nvGraphicFramePr>
          <p:cNvPr id="18436" name="Object 4"/>
          <p:cNvGraphicFramePr>
            <a:graphicFrameLocks noGrp="1" noChangeAspect="1"/>
          </p:cNvGraphicFramePr>
          <p:nvPr>
            <p:ph sz="half" idx="2"/>
            <p:extLst>
              <p:ext uri="{D42A27DB-BD31-4B8C-83A1-F6EECF244321}">
                <p14:modId xmlns:p14="http://schemas.microsoft.com/office/powerpoint/2010/main" val="2560633618"/>
              </p:ext>
            </p:extLst>
          </p:nvPr>
        </p:nvGraphicFramePr>
        <p:xfrm>
          <a:off x="2971800" y="2680790"/>
          <a:ext cx="2286000" cy="1423988"/>
        </p:xfrm>
        <a:graphic>
          <a:graphicData uri="http://schemas.openxmlformats.org/presentationml/2006/ole">
            <mc:AlternateContent xmlns:mc="http://schemas.openxmlformats.org/markup-compatibility/2006">
              <mc:Choice xmlns:v="urn:schemas-microsoft-com:vml" Requires="v">
                <p:oleObj name="Equation" r:id="rId2" imgW="672840" imgH="419040" progId="Equation.3">
                  <p:embed/>
                </p:oleObj>
              </mc:Choice>
              <mc:Fallback>
                <p:oleObj name="Equation" r:id="rId2" imgW="672840" imgH="419040" progId="Equation.3">
                  <p:embed/>
                  <p:pic>
                    <p:nvPicPr>
                      <p:cNvPr id="18436"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680790"/>
                        <a:ext cx="2286000" cy="1423988"/>
                      </a:xfrm>
                      <a:prstGeom prst="rect">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438" name="Text Box 6"/>
          <p:cNvSpPr txBox="1">
            <a:spLocks noChangeArrowheads="1"/>
          </p:cNvSpPr>
          <p:nvPr/>
        </p:nvSpPr>
        <p:spPr bwMode="auto">
          <a:xfrm>
            <a:off x="5591944" y="2884952"/>
            <a:ext cx="423081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a:t>|W|= number of weights</a:t>
            </a:r>
          </a:p>
          <a:p>
            <a:endParaRPr lang="en-US" altLang="en-US" sz="2000"/>
          </a:p>
          <a:p>
            <a:r>
              <a:rPr lang="en-US" altLang="en-US" sz="2000"/>
              <a:t>a = expected accuracy on test set</a:t>
            </a:r>
          </a:p>
        </p:txBody>
      </p:sp>
    </p:spTree>
    <p:extLst>
      <p:ext uri="{BB962C8B-B14F-4D97-AF65-F5344CB8AC3E}">
        <p14:creationId xmlns:p14="http://schemas.microsoft.com/office/powerpoint/2010/main" val="193125256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209800" y="1623789"/>
            <a:ext cx="7772400" cy="2387600"/>
          </a:xfrm>
        </p:spPr>
        <p:txBody>
          <a:bodyPr>
            <a:normAutofit/>
          </a:bodyPr>
          <a:lstStyle/>
          <a:p>
            <a:br>
              <a:rPr lang="en-US" altLang="zh-TW" dirty="0"/>
            </a:br>
            <a:r>
              <a:rPr lang="en-US" altLang="zh-TW" dirty="0">
                <a:solidFill>
                  <a:srgbClr val="0000FF"/>
                </a:solidFill>
              </a:rPr>
              <a:t>Why Deep?</a:t>
            </a:r>
            <a:endParaRPr lang="zh-TW" altLang="en-US" dirty="0">
              <a:solidFill>
                <a:srgbClr val="0000FF"/>
              </a:solidFill>
            </a:endParaRPr>
          </a:p>
        </p:txBody>
      </p:sp>
    </p:spTree>
    <p:extLst>
      <p:ext uri="{BB962C8B-B14F-4D97-AF65-F5344CB8AC3E}">
        <p14:creationId xmlns:p14="http://schemas.microsoft.com/office/powerpoint/2010/main" val="19589458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2BA81D00-5A63-BCA1-D721-8B6804AE4714}"/>
              </a:ext>
            </a:extLst>
          </p:cNvPr>
          <p:cNvSpPr>
            <a:spLocks noGrp="1" noChangeArrowheads="1"/>
          </p:cNvSpPr>
          <p:nvPr>
            <p:ph type="title"/>
          </p:nvPr>
        </p:nvSpPr>
        <p:spPr>
          <a:xfrm>
            <a:off x="1981200" y="304800"/>
            <a:ext cx="7545388" cy="457200"/>
          </a:xfrm>
          <a:ln/>
          <a:extLst>
            <a:ext uri="{91240B29-F687-4F45-9708-019B960494DF}">
              <a14:hiddenLine xmlns:a14="http://schemas.microsoft.com/office/drawing/2010/main" w="9525">
                <a:solidFill>
                  <a:srgbClr val="000000"/>
                </a:solidFill>
                <a:round/>
                <a:headEnd/>
                <a:tailEnd/>
              </a14:hiddenLine>
            </a:ext>
          </a:extLst>
        </p:spPr>
        <p:txBody>
          <a:bodyPr vert="horz" lIns="0" tIns="0" rIns="0" bIns="0" rtlCol="0" anchor="ctr">
            <a:normAutofit fontScale="90000"/>
          </a:bodyPr>
          <a:lstStyle/>
          <a:p>
            <a:pPr defTabSz="449263">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a:t>Perceptron</a:t>
            </a:r>
          </a:p>
        </p:txBody>
      </p:sp>
      <p:sp>
        <p:nvSpPr>
          <p:cNvPr id="67587" name="Rectangle 3">
            <a:extLst>
              <a:ext uri="{FF2B5EF4-FFF2-40B4-BE49-F238E27FC236}">
                <a16:creationId xmlns:a16="http://schemas.microsoft.com/office/drawing/2014/main" id="{7EB3531C-9FD4-394F-B319-CBB18F32BEC9}"/>
              </a:ext>
            </a:extLst>
          </p:cNvPr>
          <p:cNvSpPr>
            <a:spLocks noGrp="1" noChangeArrowheads="1"/>
          </p:cNvSpPr>
          <p:nvPr>
            <p:ph type="body" idx="1"/>
          </p:nvPr>
        </p:nvSpPr>
        <p:spPr>
          <a:xfrm>
            <a:off x="623392" y="990600"/>
            <a:ext cx="11233248" cy="5176838"/>
          </a:xfrm>
          <a:ln/>
          <a:extLst>
            <a:ext uri="{91240B29-F687-4F45-9708-019B960494DF}">
              <a14:hiddenLine xmlns:a14="http://schemas.microsoft.com/office/drawing/2010/main" w="9525">
                <a:solidFill>
                  <a:srgbClr val="000000"/>
                </a:solidFill>
                <a:round/>
                <a:headEnd/>
                <a:tailEnd/>
              </a14:hiddenLine>
            </a:ext>
          </a:extLst>
        </p:spPr>
        <p:txBody>
          <a:bodyPr vert="horz" lIns="0" tIns="0" rIns="0" bIns="0" rtlCol="0">
            <a:normAutofit/>
          </a:bodyPr>
          <a:lstStyle/>
          <a:p>
            <a:pPr marL="431800" indent="-32385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altLang="en-US" dirty="0"/>
              <a:t>Basic unit in a neural network</a:t>
            </a:r>
          </a:p>
          <a:p>
            <a:pPr marL="431800" indent="-32385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altLang="en-US" dirty="0"/>
              <a:t>Linear separator</a:t>
            </a:r>
          </a:p>
          <a:p>
            <a:pPr marL="431800" indent="-32385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altLang="en-US" dirty="0"/>
              <a:t>Parts</a:t>
            </a:r>
          </a:p>
          <a:p>
            <a:pPr marL="863600" lvl="1" indent="-287338"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altLang="en-US" i="1" dirty="0"/>
              <a:t>N inputs, x</a:t>
            </a:r>
            <a:r>
              <a:rPr lang="en-GB" altLang="en-US" i="1" baseline="-25000" dirty="0"/>
              <a:t>1</a:t>
            </a:r>
            <a:r>
              <a:rPr lang="en-GB" altLang="en-US" i="1" dirty="0"/>
              <a:t> ... </a:t>
            </a:r>
            <a:r>
              <a:rPr lang="en-GB" altLang="en-US" i="1" dirty="0" err="1"/>
              <a:t>x</a:t>
            </a:r>
            <a:r>
              <a:rPr lang="en-GB" altLang="en-US" i="1" baseline="-25000" dirty="0" err="1"/>
              <a:t>n</a:t>
            </a:r>
            <a:r>
              <a:rPr lang="en-GB" altLang="en-US" i="1" baseline="-25000" dirty="0"/>
              <a:t> </a:t>
            </a:r>
          </a:p>
          <a:p>
            <a:pPr marL="863600" lvl="1" indent="-287338"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altLang="en-US" i="1" dirty="0"/>
              <a:t>Weights</a:t>
            </a:r>
            <a:r>
              <a:rPr lang="en-GB" altLang="en-US" dirty="0"/>
              <a:t> for each input, w</a:t>
            </a:r>
            <a:r>
              <a:rPr lang="en-GB" altLang="en-US" baseline="-25000" dirty="0"/>
              <a:t>1</a:t>
            </a:r>
            <a:r>
              <a:rPr lang="en-GB" altLang="en-US" dirty="0"/>
              <a:t> ... </a:t>
            </a:r>
            <a:r>
              <a:rPr lang="en-GB" altLang="en-US" dirty="0" err="1"/>
              <a:t>w</a:t>
            </a:r>
            <a:r>
              <a:rPr lang="en-GB" altLang="en-US" baseline="-25000" dirty="0" err="1"/>
              <a:t>n</a:t>
            </a:r>
            <a:endParaRPr lang="en-GB" altLang="en-US" baseline="-25000" dirty="0"/>
          </a:p>
          <a:p>
            <a:pPr marL="863600" lvl="1" indent="-287338"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altLang="en-US" dirty="0"/>
              <a:t>A </a:t>
            </a:r>
            <a:r>
              <a:rPr lang="en-GB" altLang="en-US" i="1" dirty="0"/>
              <a:t>bias</a:t>
            </a:r>
            <a:r>
              <a:rPr lang="en-GB" altLang="en-US" dirty="0"/>
              <a:t> input x</a:t>
            </a:r>
            <a:r>
              <a:rPr lang="en-GB" altLang="en-US" baseline="-25000" dirty="0"/>
              <a:t>0</a:t>
            </a:r>
            <a:r>
              <a:rPr lang="en-GB" altLang="en-US" dirty="0"/>
              <a:t> (constant) and associated weight w</a:t>
            </a:r>
            <a:r>
              <a:rPr lang="en-GB" altLang="en-US" baseline="-25000" dirty="0"/>
              <a:t>0</a:t>
            </a:r>
          </a:p>
          <a:p>
            <a:pPr marL="863600" lvl="1" indent="-287338"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altLang="en-US" b="1" dirty="0"/>
              <a:t>Weighted sum of inputs</a:t>
            </a:r>
            <a:r>
              <a:rPr lang="en-GB" altLang="en-US" dirty="0"/>
              <a:t>, y = w</a:t>
            </a:r>
            <a:r>
              <a:rPr lang="en-GB" altLang="en-US" baseline="-25000" dirty="0"/>
              <a:t>0</a:t>
            </a:r>
            <a:r>
              <a:rPr lang="en-GB" altLang="en-US" dirty="0"/>
              <a:t>x</a:t>
            </a:r>
            <a:r>
              <a:rPr lang="en-GB" altLang="en-US" baseline="-25000" dirty="0"/>
              <a:t>0</a:t>
            </a:r>
            <a:r>
              <a:rPr lang="en-GB" altLang="en-US" dirty="0"/>
              <a:t> + w</a:t>
            </a:r>
            <a:r>
              <a:rPr lang="en-GB" altLang="en-US" baseline="-25000" dirty="0"/>
              <a:t>1</a:t>
            </a:r>
            <a:r>
              <a:rPr lang="en-GB" altLang="en-US" dirty="0"/>
              <a:t>x</a:t>
            </a:r>
            <a:r>
              <a:rPr lang="en-GB" altLang="en-US" baseline="-25000" dirty="0"/>
              <a:t>1</a:t>
            </a:r>
            <a:r>
              <a:rPr lang="en-GB" altLang="en-US" dirty="0"/>
              <a:t> + ... + </a:t>
            </a:r>
            <a:r>
              <a:rPr lang="en-GB" altLang="en-US" dirty="0" err="1"/>
              <a:t>w</a:t>
            </a:r>
            <a:r>
              <a:rPr lang="en-GB" altLang="en-US" baseline="-25000" dirty="0" err="1"/>
              <a:t>n</a:t>
            </a:r>
            <a:r>
              <a:rPr lang="en-GB" altLang="en-US" dirty="0" err="1"/>
              <a:t>x</a:t>
            </a:r>
            <a:r>
              <a:rPr lang="en-GB" altLang="en-US" baseline="-25000" dirty="0" err="1"/>
              <a:t>n</a:t>
            </a:r>
            <a:endParaRPr lang="en-GB" altLang="en-US" dirty="0"/>
          </a:p>
          <a:p>
            <a:pPr marL="863600" lvl="1" indent="-287338"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altLang="en-US" dirty="0"/>
              <a:t>A threshold function or activation function, </a:t>
            </a:r>
          </a:p>
          <a:p>
            <a:pPr marL="1295400" lvl="2" indent="-21590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altLang="en-US" dirty="0" err="1"/>
              <a:t>i.e</a:t>
            </a:r>
            <a:r>
              <a:rPr lang="en-GB" altLang="en-US" dirty="0"/>
              <a:t> 1 if y &gt; t, -1 if y &lt;= t</a:t>
            </a:r>
          </a:p>
        </p:txBody>
      </p:sp>
    </p:spTree>
    <p:extLst>
      <p:ext uri="{BB962C8B-B14F-4D97-AF65-F5344CB8AC3E}">
        <p14:creationId xmlns:p14="http://schemas.microsoft.com/office/powerpoint/2010/main" val="1773947901"/>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26" name="Rectangle 2"/>
          <p:cNvSpPr>
            <a:spLocks noGrp="1" noChangeArrowheads="1"/>
          </p:cNvSpPr>
          <p:nvPr>
            <p:ph type="title"/>
          </p:nvPr>
        </p:nvSpPr>
        <p:spPr>
          <a:xfrm>
            <a:off x="1928408" y="1015964"/>
            <a:ext cx="8229600" cy="1219200"/>
          </a:xfrm>
        </p:spPr>
        <p:txBody>
          <a:bodyPr>
            <a:normAutofit/>
          </a:bodyPr>
          <a:lstStyle/>
          <a:p>
            <a:pPr eaLnBrk="1" hangingPunct="1">
              <a:defRPr/>
            </a:pPr>
            <a:r>
              <a:rPr lang="en-US" b="1" dirty="0">
                <a:ea typeface="SimHei" pitchFamily="2" charset="-122"/>
                <a:cs typeface="+mn-cs"/>
              </a:rPr>
              <a:t>From linear to non-linear classifiers, Multi Layer </a:t>
            </a:r>
            <a:r>
              <a:rPr lang="en-US" b="1" dirty="0" err="1">
                <a:ea typeface="SimHei" pitchFamily="2" charset="-122"/>
                <a:cs typeface="+mn-cs"/>
              </a:rPr>
              <a:t>Perceptrons</a:t>
            </a:r>
            <a:endParaRPr lang="en-US" b="1" kern="1200" dirty="0">
              <a:ea typeface="SimHei" pitchFamily="2" charset="-122"/>
              <a:cs typeface="+mn-cs"/>
            </a:endParaRPr>
          </a:p>
        </p:txBody>
      </p:sp>
      <p:sp>
        <p:nvSpPr>
          <p:cNvPr id="4" name="Content Placeholder 2"/>
          <p:cNvSpPr>
            <a:spLocks noGrp="1"/>
          </p:cNvSpPr>
          <p:nvPr>
            <p:ph idx="1"/>
          </p:nvPr>
        </p:nvSpPr>
        <p:spPr>
          <a:xfrm>
            <a:off x="2283042" y="2503504"/>
            <a:ext cx="8159053" cy="3765667"/>
          </a:xfrm>
        </p:spPr>
        <p:txBody>
          <a:bodyPr>
            <a:noAutofit/>
          </a:bodyPr>
          <a:lstStyle/>
          <a:p>
            <a:r>
              <a:rPr lang="en-US" sz="2400" dirty="0"/>
              <a:t>Go higher and linear!</a:t>
            </a:r>
          </a:p>
          <a:p>
            <a:endParaRPr lang="en-US" sz="2400" dirty="0"/>
          </a:p>
          <a:p>
            <a:r>
              <a:rPr lang="en-US" sz="2400" dirty="0"/>
              <a:t>find a map or a transform 𝒙↦𝜙(𝒙) to make them linear, but in higher dimensions</a:t>
            </a:r>
          </a:p>
          <a:p>
            <a:pPr lvl="1"/>
            <a:r>
              <a:rPr lang="en-US" sz="2000" dirty="0"/>
              <a:t>A complete basis of polynomials </a:t>
            </a:r>
            <a:r>
              <a:rPr lang="en-US" sz="2000" dirty="0">
                <a:sym typeface="Wingdings" panose="05000000000000000000" pitchFamily="2" charset="2"/>
              </a:rPr>
              <a:t></a:t>
            </a:r>
            <a:r>
              <a:rPr lang="en-US" sz="2000" dirty="0"/>
              <a:t> too many parameters for the limited training data</a:t>
            </a:r>
          </a:p>
          <a:p>
            <a:pPr lvl="1"/>
            <a:r>
              <a:rPr lang="en-US" sz="2000" dirty="0"/>
              <a:t>Kernel methods, support vector machine, …</a:t>
            </a:r>
          </a:p>
          <a:p>
            <a:pPr lvl="1"/>
            <a:endParaRPr lang="en-US" sz="2000" dirty="0"/>
          </a:p>
          <a:p>
            <a:r>
              <a:rPr lang="en-US" sz="2400" dirty="0"/>
              <a:t>Learn the nonlinearity at the same time as the linear classifiers </a:t>
            </a:r>
            <a:r>
              <a:rPr lang="en-US" sz="2400" dirty="0">
                <a:sym typeface="Wingdings" panose="05000000000000000000" pitchFamily="2" charset="2"/>
              </a:rPr>
              <a:t> </a:t>
            </a:r>
            <a:r>
              <a:rPr lang="en-US" sz="2400" dirty="0"/>
              <a:t> multilayer neural networks</a:t>
            </a:r>
          </a:p>
        </p:txBody>
      </p:sp>
    </p:spTree>
    <p:extLst>
      <p:ext uri="{BB962C8B-B14F-4D97-AF65-F5344CB8AC3E}">
        <p14:creationId xmlns:p14="http://schemas.microsoft.com/office/powerpoint/2010/main" val="98390264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26" name="Rectangle 2"/>
          <p:cNvSpPr>
            <a:spLocks noGrp="1" noChangeArrowheads="1"/>
          </p:cNvSpPr>
          <p:nvPr>
            <p:ph type="title"/>
          </p:nvPr>
        </p:nvSpPr>
        <p:spPr>
          <a:xfrm>
            <a:off x="1682766" y="427499"/>
            <a:ext cx="8229600" cy="1219200"/>
          </a:xfrm>
        </p:spPr>
        <p:txBody>
          <a:bodyPr>
            <a:normAutofit/>
          </a:bodyPr>
          <a:lstStyle/>
          <a:p>
            <a:pPr eaLnBrk="1" hangingPunct="1">
              <a:defRPr/>
            </a:pPr>
            <a:r>
              <a:rPr lang="en-US" b="1" dirty="0">
                <a:ea typeface="SimHei" pitchFamily="2" charset="-122"/>
                <a:cs typeface="+mn-cs"/>
              </a:rPr>
              <a:t>Multi Layer </a:t>
            </a:r>
            <a:r>
              <a:rPr lang="en-US" b="1" dirty="0" err="1">
                <a:ea typeface="SimHei" pitchFamily="2" charset="-122"/>
                <a:cs typeface="+mn-cs"/>
              </a:rPr>
              <a:t>Perceptrons</a:t>
            </a:r>
            <a:br>
              <a:rPr lang="en-US" b="1" dirty="0">
                <a:ea typeface="SimHei" pitchFamily="2" charset="-122"/>
                <a:cs typeface="+mn-cs"/>
              </a:rPr>
            </a:br>
            <a:endParaRPr lang="en-US" b="1" kern="1200" dirty="0">
              <a:ea typeface="SimHei" pitchFamily="2" charset="-122"/>
              <a:cs typeface="+mn-cs"/>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927042" y="1301156"/>
                <a:ext cx="8229600" cy="4525963"/>
              </a:xfrm>
            </p:spPr>
            <p:txBody>
              <a:bodyPr>
                <a:normAutofit fontScale="70000" lnSpcReduction="20000"/>
              </a:bodyPr>
              <a:lstStyle/>
              <a:p>
                <a:r>
                  <a:rPr lang="en-US" dirty="0">
                    <a:ea typeface="PMingLiU" charset="0"/>
                    <a:sym typeface="Wingdings"/>
                  </a:rPr>
                  <a:t>The first layer   </a:t>
                </a:r>
                <a14:m>
                  <m:oMath xmlns:m="http://schemas.openxmlformats.org/officeDocument/2006/math">
                    <m:sSup>
                      <m:sSupPr>
                        <m:ctrlPr>
                          <a:rPr lang="en-US" b="1" i="1" smtClean="0">
                            <a:latin typeface="Cambria Math" panose="02040503050406030204" pitchFamily="18" charset="0"/>
                            <a:ea typeface="PMingLiU" charset="0"/>
                            <a:sym typeface="Wingdings"/>
                          </a:rPr>
                        </m:ctrlPr>
                      </m:sSupPr>
                      <m:e>
                        <m:r>
                          <a:rPr lang="en-US" b="1" i="1" smtClean="0">
                            <a:latin typeface="Cambria Math" panose="02040503050406030204" pitchFamily="18" charset="0"/>
                            <a:ea typeface="PMingLiU" charset="0"/>
                            <a:sym typeface="Wingdings"/>
                          </a:rPr>
                          <m:t>𝒉</m:t>
                        </m:r>
                      </m:e>
                      <m:sup>
                        <m:r>
                          <a:rPr lang="en-US" b="0" i="1" smtClean="0">
                            <a:latin typeface="Cambria Math" panose="02040503050406030204" pitchFamily="18" charset="0"/>
                            <a:ea typeface="PMingLiU" charset="0"/>
                            <a:sym typeface="Wingdings"/>
                          </a:rPr>
                          <m:t>1</m:t>
                        </m:r>
                      </m:sup>
                    </m:sSup>
                    <m:r>
                      <a:rPr lang="en-US" b="1" i="1">
                        <a:latin typeface="Cambria Math" panose="02040503050406030204" pitchFamily="18" charset="0"/>
                        <a:ea typeface="PMingLiU" charset="0"/>
                        <a:sym typeface="Wingdings"/>
                      </a:rPr>
                      <m:t>=</m:t>
                    </m:r>
                    <m:sSup>
                      <m:sSupPr>
                        <m:ctrlPr>
                          <a:rPr lang="en-US" b="1" i="1" smtClean="0">
                            <a:latin typeface="Cambria Math" panose="02040503050406030204" pitchFamily="18" charset="0"/>
                            <a:ea typeface="PMingLiU" charset="0"/>
                            <a:sym typeface="Wingdings"/>
                          </a:rPr>
                        </m:ctrlPr>
                      </m:sSupPr>
                      <m:e>
                        <m:r>
                          <a:rPr lang="en-US" b="0" i="1" smtClean="0">
                            <a:latin typeface="Cambria Math" panose="02040503050406030204" pitchFamily="18" charset="0"/>
                            <a:ea typeface="PMingLiU" charset="0"/>
                            <a:sym typeface="Wingdings"/>
                          </a:rPr>
                          <m:t>𝑔</m:t>
                        </m:r>
                      </m:e>
                      <m:sup>
                        <m:r>
                          <a:rPr lang="en-US" b="0" i="1" smtClean="0">
                            <a:latin typeface="Cambria Math" panose="02040503050406030204" pitchFamily="18" charset="0"/>
                            <a:ea typeface="PMingLiU" charset="0"/>
                            <a:sym typeface="Wingdings"/>
                          </a:rPr>
                          <m:t>1</m:t>
                        </m:r>
                      </m:sup>
                    </m:sSup>
                    <m:d>
                      <m:dPr>
                        <m:ctrlPr>
                          <a:rPr lang="en-US" b="1" i="1" smtClean="0">
                            <a:latin typeface="Cambria Math" panose="02040503050406030204" pitchFamily="18" charset="0"/>
                            <a:ea typeface="PMingLiU" charset="0"/>
                            <a:sym typeface="Wingdings"/>
                          </a:rPr>
                        </m:ctrlPr>
                      </m:dPr>
                      <m:e>
                        <m:sSup>
                          <m:sSupPr>
                            <m:ctrlPr>
                              <a:rPr lang="en-US" b="1" i="1" smtClean="0">
                                <a:latin typeface="Cambria Math" panose="02040503050406030204" pitchFamily="18" charset="0"/>
                                <a:ea typeface="PMingLiU" charset="0"/>
                                <a:sym typeface="Wingdings"/>
                              </a:rPr>
                            </m:ctrlPr>
                          </m:sSupPr>
                          <m:e>
                            <m:r>
                              <a:rPr lang="en-US" b="1" i="1">
                                <a:latin typeface="Cambria Math" panose="02040503050406030204" pitchFamily="18" charset="0"/>
                                <a:ea typeface="PMingLiU" charset="0"/>
                                <a:sym typeface="Wingdings"/>
                              </a:rPr>
                              <m:t>𝑾</m:t>
                            </m:r>
                          </m:e>
                          <m:sup>
                            <m:r>
                              <a:rPr lang="en-US" b="0" i="1" smtClean="0">
                                <a:latin typeface="Cambria Math" panose="02040503050406030204" pitchFamily="18" charset="0"/>
                                <a:ea typeface="PMingLiU" charset="0"/>
                                <a:sym typeface="Wingdings"/>
                              </a:rPr>
                              <m:t>1</m:t>
                            </m:r>
                          </m:sup>
                        </m:sSup>
                        <m:r>
                          <a:rPr lang="en-US" b="1" i="1">
                            <a:latin typeface="Cambria Math" panose="02040503050406030204" pitchFamily="18" charset="0"/>
                            <a:ea typeface="PMingLiU" charset="0"/>
                            <a:sym typeface="Wingdings"/>
                          </a:rPr>
                          <m:t> </m:t>
                        </m:r>
                        <m:r>
                          <a:rPr lang="en-US" b="1" i="1">
                            <a:latin typeface="Cambria Math" panose="02040503050406030204" pitchFamily="18" charset="0"/>
                            <a:ea typeface="PMingLiU" charset="0"/>
                            <a:sym typeface="Wingdings"/>
                          </a:rPr>
                          <m:t>𝒙</m:t>
                        </m:r>
                        <m:r>
                          <a:rPr lang="en-US" b="1" i="1">
                            <a:latin typeface="Cambria Math" panose="02040503050406030204" pitchFamily="18" charset="0"/>
                            <a:ea typeface="PMingLiU" charset="0"/>
                            <a:sym typeface="Wingdings"/>
                          </a:rPr>
                          <m:t>+</m:t>
                        </m:r>
                        <m:sSup>
                          <m:sSupPr>
                            <m:ctrlPr>
                              <a:rPr lang="en-US" b="1" i="1" smtClean="0">
                                <a:latin typeface="Cambria Math" panose="02040503050406030204" pitchFamily="18" charset="0"/>
                                <a:ea typeface="PMingLiU" charset="0"/>
                                <a:sym typeface="Wingdings"/>
                              </a:rPr>
                            </m:ctrlPr>
                          </m:sSupPr>
                          <m:e>
                            <m:r>
                              <a:rPr lang="en-US" b="1" i="1">
                                <a:latin typeface="Cambria Math" panose="02040503050406030204" pitchFamily="18" charset="0"/>
                                <a:ea typeface="PMingLiU" charset="0"/>
                                <a:sym typeface="Wingdings"/>
                              </a:rPr>
                              <m:t>𝒃</m:t>
                            </m:r>
                          </m:e>
                          <m:sup>
                            <m:r>
                              <a:rPr lang="en-US" b="0" i="1" smtClean="0">
                                <a:latin typeface="Cambria Math" panose="02040503050406030204" pitchFamily="18" charset="0"/>
                                <a:ea typeface="PMingLiU" charset="0"/>
                                <a:sym typeface="Wingdings"/>
                              </a:rPr>
                              <m:t>1</m:t>
                            </m:r>
                          </m:sup>
                        </m:sSup>
                      </m:e>
                    </m:d>
                  </m:oMath>
                </a14:m>
                <a:endParaRPr lang="en-US" dirty="0"/>
              </a:p>
              <a:p>
                <a:r>
                  <a:rPr lang="en-US" dirty="0">
                    <a:ea typeface="PMingLiU" charset="0"/>
                    <a:sym typeface="Wingdings"/>
                  </a:rPr>
                  <a:t>The second layer </a:t>
                </a:r>
                <a14:m>
                  <m:oMath xmlns:m="http://schemas.openxmlformats.org/officeDocument/2006/math">
                    <m:sSup>
                      <m:sSupPr>
                        <m:ctrlPr>
                          <a:rPr lang="en-US" b="1" i="1">
                            <a:latin typeface="Cambria Math" panose="02040503050406030204" pitchFamily="18" charset="0"/>
                            <a:ea typeface="PMingLiU" charset="0"/>
                            <a:sym typeface="Wingdings"/>
                          </a:rPr>
                        </m:ctrlPr>
                      </m:sSupPr>
                      <m:e>
                        <m:r>
                          <a:rPr lang="en-US" b="1" i="1">
                            <a:latin typeface="Cambria Math" panose="02040503050406030204" pitchFamily="18" charset="0"/>
                            <a:ea typeface="PMingLiU" charset="0"/>
                            <a:sym typeface="Wingdings"/>
                          </a:rPr>
                          <m:t>𝒉</m:t>
                        </m:r>
                      </m:e>
                      <m:sup>
                        <m:r>
                          <a:rPr lang="en-US" b="0" i="1" smtClean="0">
                            <a:latin typeface="Cambria Math" panose="02040503050406030204" pitchFamily="18" charset="0"/>
                            <a:ea typeface="PMingLiU" charset="0"/>
                            <a:sym typeface="Wingdings"/>
                          </a:rPr>
                          <m:t>2</m:t>
                        </m:r>
                      </m:sup>
                    </m:sSup>
                    <m:r>
                      <a:rPr lang="en-US" b="1" i="1">
                        <a:latin typeface="Cambria Math" panose="02040503050406030204" pitchFamily="18" charset="0"/>
                        <a:ea typeface="PMingLiU" charset="0"/>
                        <a:sym typeface="Wingdings"/>
                      </a:rPr>
                      <m:t>=</m:t>
                    </m:r>
                    <m:sSup>
                      <m:sSupPr>
                        <m:ctrlPr>
                          <a:rPr lang="en-US" b="1" i="1">
                            <a:latin typeface="Cambria Math" panose="02040503050406030204" pitchFamily="18" charset="0"/>
                            <a:ea typeface="PMingLiU" charset="0"/>
                            <a:sym typeface="Wingdings"/>
                          </a:rPr>
                        </m:ctrlPr>
                      </m:sSupPr>
                      <m:e>
                        <m:r>
                          <a:rPr lang="en-US" i="1">
                            <a:latin typeface="Cambria Math" panose="02040503050406030204" pitchFamily="18" charset="0"/>
                            <a:ea typeface="PMingLiU" charset="0"/>
                            <a:sym typeface="Wingdings"/>
                          </a:rPr>
                          <m:t>𝑔</m:t>
                        </m:r>
                      </m:e>
                      <m:sup>
                        <m:r>
                          <a:rPr lang="en-US" b="0" i="1" smtClean="0">
                            <a:latin typeface="Cambria Math" panose="02040503050406030204" pitchFamily="18" charset="0"/>
                            <a:ea typeface="PMingLiU" charset="0"/>
                            <a:sym typeface="Wingdings"/>
                          </a:rPr>
                          <m:t>2</m:t>
                        </m:r>
                      </m:sup>
                    </m:sSup>
                    <m:d>
                      <m:dPr>
                        <m:ctrlPr>
                          <a:rPr lang="en-US" b="1" i="1">
                            <a:latin typeface="Cambria Math" panose="02040503050406030204" pitchFamily="18" charset="0"/>
                            <a:ea typeface="PMingLiU" charset="0"/>
                            <a:sym typeface="Wingdings"/>
                          </a:rPr>
                        </m:ctrlPr>
                      </m:dPr>
                      <m:e>
                        <m:sSup>
                          <m:sSupPr>
                            <m:ctrlPr>
                              <a:rPr lang="en-US" b="1" i="1">
                                <a:latin typeface="Cambria Math" panose="02040503050406030204" pitchFamily="18" charset="0"/>
                                <a:ea typeface="PMingLiU" charset="0"/>
                                <a:sym typeface="Wingdings"/>
                              </a:rPr>
                            </m:ctrlPr>
                          </m:sSupPr>
                          <m:e>
                            <m:r>
                              <a:rPr lang="en-US" b="1" i="1">
                                <a:latin typeface="Cambria Math" panose="02040503050406030204" pitchFamily="18" charset="0"/>
                                <a:ea typeface="PMingLiU" charset="0"/>
                                <a:sym typeface="Wingdings"/>
                              </a:rPr>
                              <m:t>𝑾</m:t>
                            </m:r>
                          </m:e>
                          <m:sup>
                            <m:r>
                              <a:rPr lang="en-US" b="0" i="1" smtClean="0">
                                <a:latin typeface="Cambria Math" panose="02040503050406030204" pitchFamily="18" charset="0"/>
                                <a:ea typeface="PMingLiU" charset="0"/>
                                <a:sym typeface="Wingdings"/>
                              </a:rPr>
                              <m:t>2</m:t>
                            </m:r>
                          </m:sup>
                        </m:sSup>
                        <m:r>
                          <a:rPr lang="en-US" b="1" i="1">
                            <a:latin typeface="Cambria Math" panose="02040503050406030204" pitchFamily="18" charset="0"/>
                            <a:ea typeface="PMingLiU" charset="0"/>
                            <a:sym typeface="Wingdings"/>
                          </a:rPr>
                          <m:t> </m:t>
                        </m:r>
                        <m:sSup>
                          <m:sSupPr>
                            <m:ctrlPr>
                              <a:rPr lang="en-US" b="1" i="1" smtClean="0">
                                <a:latin typeface="Cambria Math" panose="02040503050406030204" pitchFamily="18" charset="0"/>
                                <a:ea typeface="PMingLiU" charset="0"/>
                                <a:sym typeface="Wingdings"/>
                              </a:rPr>
                            </m:ctrlPr>
                          </m:sSupPr>
                          <m:e>
                            <m:r>
                              <a:rPr lang="en-US" b="1" i="1" smtClean="0">
                                <a:latin typeface="Cambria Math" panose="02040503050406030204" pitchFamily="18" charset="0"/>
                                <a:ea typeface="PMingLiU" charset="0"/>
                                <a:sym typeface="Wingdings"/>
                              </a:rPr>
                              <m:t>𝒉</m:t>
                            </m:r>
                          </m:e>
                          <m:sup>
                            <m:r>
                              <a:rPr lang="en-US" b="0" i="1" smtClean="0">
                                <a:latin typeface="Cambria Math" panose="02040503050406030204" pitchFamily="18" charset="0"/>
                                <a:ea typeface="PMingLiU" charset="0"/>
                                <a:sym typeface="Wingdings"/>
                              </a:rPr>
                              <m:t>1</m:t>
                            </m:r>
                          </m:sup>
                        </m:sSup>
                        <m:r>
                          <a:rPr lang="en-US" b="1" i="1">
                            <a:latin typeface="Cambria Math" panose="02040503050406030204" pitchFamily="18" charset="0"/>
                            <a:ea typeface="PMingLiU" charset="0"/>
                            <a:sym typeface="Wingdings"/>
                          </a:rPr>
                          <m:t>+</m:t>
                        </m:r>
                        <m:sSup>
                          <m:sSupPr>
                            <m:ctrlPr>
                              <a:rPr lang="en-US" b="1" i="1">
                                <a:latin typeface="Cambria Math" panose="02040503050406030204" pitchFamily="18" charset="0"/>
                                <a:ea typeface="PMingLiU" charset="0"/>
                                <a:sym typeface="Wingdings"/>
                              </a:rPr>
                            </m:ctrlPr>
                          </m:sSupPr>
                          <m:e>
                            <m:r>
                              <a:rPr lang="en-US" b="1" i="1">
                                <a:latin typeface="Cambria Math" panose="02040503050406030204" pitchFamily="18" charset="0"/>
                                <a:ea typeface="PMingLiU" charset="0"/>
                                <a:sym typeface="Wingdings"/>
                              </a:rPr>
                              <m:t>𝒃</m:t>
                            </m:r>
                          </m:e>
                          <m:sup>
                            <m:r>
                              <a:rPr lang="en-US" b="0" i="1" smtClean="0">
                                <a:latin typeface="Cambria Math" panose="02040503050406030204" pitchFamily="18" charset="0"/>
                                <a:ea typeface="PMingLiU" charset="0"/>
                                <a:sym typeface="Wingdings"/>
                              </a:rPr>
                              <m:t>2</m:t>
                            </m:r>
                          </m:sup>
                        </m:sSup>
                      </m:e>
                    </m:d>
                  </m:oMath>
                </a14:m>
                <a:endParaRPr lang="en-US" dirty="0"/>
              </a:p>
              <a:p>
                <a:endParaRPr lang="en-US" dirty="0"/>
              </a:p>
              <a:p>
                <a:r>
                  <a:rPr lang="en-US" dirty="0"/>
                  <a:t>One-layer, g^1(x), linear classifiers</a:t>
                </a:r>
              </a:p>
              <a:p>
                <a:r>
                  <a:rPr lang="en-US" dirty="0"/>
                  <a:t>Two-layers, one hidden layer --- universal nonlinear </a:t>
                </a:r>
                <a:r>
                  <a:rPr lang="en-US" dirty="0" err="1"/>
                  <a:t>approximator</a:t>
                </a:r>
                <a:endParaRPr lang="en-US" dirty="0"/>
              </a:p>
              <a:p>
                <a:r>
                  <a:rPr lang="en-US" dirty="0"/>
                  <a:t>The depth is the number of the layers, n+1,  f </a:t>
                </a:r>
                <a:r>
                  <a:rPr lang="en-US" dirty="0" err="1"/>
                  <a:t>g^n</a:t>
                </a:r>
                <a:r>
                  <a:rPr lang="en-US" dirty="0"/>
                  <a:t> … g^1</a:t>
                </a:r>
              </a:p>
              <a:p>
                <a:r>
                  <a:rPr lang="en-US" dirty="0"/>
                  <a:t>The dimension of the output vector h is the width of the layer</a:t>
                </a:r>
              </a:p>
              <a:p>
                <a:endParaRPr lang="en-US" dirty="0"/>
              </a:p>
              <a:p>
                <a:r>
                  <a:rPr lang="en-US" dirty="0"/>
                  <a:t>A N-layer neural network does not count the input layer x</a:t>
                </a:r>
              </a:p>
              <a:p>
                <a:r>
                  <a:rPr lang="en-US" dirty="0"/>
                  <a:t>But it does count the output layer f(*). It represents the class scores vector, it does not have an activation function, or the identify activation function.</a:t>
                </a:r>
              </a:p>
              <a:p>
                <a:endParaRPr lang="en-US" dirty="0"/>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927042" y="1301156"/>
                <a:ext cx="8229600" cy="4525963"/>
              </a:xfrm>
              <a:blipFill>
                <a:blip r:embed="rId3"/>
                <a:stretch>
                  <a:fillRect l="-815" t="-2153" r="-1259"/>
                </a:stretch>
              </a:blipFill>
            </p:spPr>
            <p:txBody>
              <a:bodyPr/>
              <a:lstStyle/>
              <a:p>
                <a:r>
                  <a:rPr lang="en-US">
                    <a:noFill/>
                  </a:rPr>
                  <a:t> </a:t>
                </a:r>
              </a:p>
            </p:txBody>
          </p:sp>
        </mc:Fallback>
      </mc:AlternateContent>
    </p:spTree>
    <p:extLst>
      <p:ext uri="{BB962C8B-B14F-4D97-AF65-F5344CB8AC3E}">
        <p14:creationId xmlns:p14="http://schemas.microsoft.com/office/powerpoint/2010/main" val="6523684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983432" y="44624"/>
            <a:ext cx="10849205" cy="720080"/>
          </a:xfrm>
        </p:spPr>
        <p:txBody>
          <a:bodyPr anchor="ctr">
            <a:normAutofit/>
          </a:bodyPr>
          <a:lstStyle/>
          <a:p>
            <a:pPr>
              <a:lnSpc>
                <a:spcPct val="90000"/>
              </a:lnSpc>
            </a:pPr>
            <a:r>
              <a:rPr lang="en-US" dirty="0"/>
              <a:t>Course Schedule &amp; Content</a:t>
            </a:r>
          </a:p>
        </p:txBody>
      </p:sp>
      <p:graphicFrame>
        <p:nvGraphicFramePr>
          <p:cNvPr id="5" name="Table 4">
            <a:extLst>
              <a:ext uri="{FF2B5EF4-FFF2-40B4-BE49-F238E27FC236}">
                <a16:creationId xmlns:a16="http://schemas.microsoft.com/office/drawing/2014/main" id="{74410D7A-C9EF-04D6-7D0E-21618526191D}"/>
              </a:ext>
            </a:extLst>
          </p:cNvPr>
          <p:cNvGraphicFramePr>
            <a:graphicFrameLocks noGrp="1"/>
          </p:cNvGraphicFramePr>
          <p:nvPr>
            <p:extLst>
              <p:ext uri="{D42A27DB-BD31-4B8C-83A1-F6EECF244321}">
                <p14:modId xmlns:p14="http://schemas.microsoft.com/office/powerpoint/2010/main" val="1380759635"/>
              </p:ext>
            </p:extLst>
          </p:nvPr>
        </p:nvGraphicFramePr>
        <p:xfrm>
          <a:off x="407368" y="692696"/>
          <a:ext cx="11233247" cy="5958085"/>
        </p:xfrm>
        <a:graphic>
          <a:graphicData uri="http://schemas.openxmlformats.org/drawingml/2006/table">
            <a:tbl>
              <a:tblPr/>
              <a:tblGrid>
                <a:gridCol w="856320">
                  <a:extLst>
                    <a:ext uri="{9D8B030D-6E8A-4147-A177-3AD203B41FA5}">
                      <a16:colId xmlns:a16="http://schemas.microsoft.com/office/drawing/2014/main" val="1674598853"/>
                    </a:ext>
                  </a:extLst>
                </a:gridCol>
                <a:gridCol w="2935795">
                  <a:extLst>
                    <a:ext uri="{9D8B030D-6E8A-4147-A177-3AD203B41FA5}">
                      <a16:colId xmlns:a16="http://schemas.microsoft.com/office/drawing/2014/main" val="3586180148"/>
                    </a:ext>
                  </a:extLst>
                </a:gridCol>
                <a:gridCol w="5118649">
                  <a:extLst>
                    <a:ext uri="{9D8B030D-6E8A-4147-A177-3AD203B41FA5}">
                      <a16:colId xmlns:a16="http://schemas.microsoft.com/office/drawing/2014/main" val="920506754"/>
                    </a:ext>
                  </a:extLst>
                </a:gridCol>
                <a:gridCol w="2322483">
                  <a:extLst>
                    <a:ext uri="{9D8B030D-6E8A-4147-A177-3AD203B41FA5}">
                      <a16:colId xmlns:a16="http://schemas.microsoft.com/office/drawing/2014/main" val="51597884"/>
                    </a:ext>
                  </a:extLst>
                </a:gridCol>
              </a:tblGrid>
              <a:tr h="175064">
                <a:tc>
                  <a:txBody>
                    <a:bodyPr/>
                    <a:lstStyle/>
                    <a:p>
                      <a:pPr algn="ctr" fontAlgn="ctr">
                        <a:spcBef>
                          <a:spcPts val="0"/>
                        </a:spcBef>
                        <a:spcAft>
                          <a:spcPts val="0"/>
                        </a:spcAft>
                      </a:pPr>
                      <a:r>
                        <a:rPr lang="en-US" sz="900" b="0" i="0" u="none" strike="noStrike">
                          <a:solidFill>
                            <a:srgbClr val="000000"/>
                          </a:solidFill>
                          <a:effectLst/>
                          <a:latin typeface="Arial Black" panose="020B0A04020102020204" pitchFamily="34" charset="0"/>
                        </a:rPr>
                        <a:t>DATE</a:t>
                      </a: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solidFill>
                      <a:srgbClr val="ED7D31"/>
                    </a:solidFill>
                  </a:tcPr>
                </a:tc>
                <a:tc>
                  <a:txBody>
                    <a:bodyPr/>
                    <a:lstStyle/>
                    <a:p>
                      <a:pPr algn="ctr" fontAlgn="ctr">
                        <a:spcBef>
                          <a:spcPts val="0"/>
                        </a:spcBef>
                        <a:spcAft>
                          <a:spcPts val="0"/>
                        </a:spcAft>
                      </a:pPr>
                      <a:r>
                        <a:rPr lang="en-US" sz="900" b="0" i="0" u="none" strike="noStrike" dirty="0">
                          <a:solidFill>
                            <a:srgbClr val="000000"/>
                          </a:solidFill>
                          <a:effectLst/>
                          <a:latin typeface="Arial Black" panose="020B0A04020102020204" pitchFamily="34" charset="0"/>
                        </a:rPr>
                        <a:t>Overview</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ED7D31"/>
                    </a:solidFill>
                  </a:tcPr>
                </a:tc>
                <a:tc>
                  <a:txBody>
                    <a:bodyPr/>
                    <a:lstStyle/>
                    <a:p>
                      <a:pPr algn="ctr" fontAlgn="ctr">
                        <a:spcBef>
                          <a:spcPts val="0"/>
                        </a:spcBef>
                        <a:spcAft>
                          <a:spcPts val="0"/>
                        </a:spcAft>
                      </a:pPr>
                      <a:r>
                        <a:rPr lang="en-US" sz="900" b="0" i="0" u="none" strike="noStrike">
                          <a:solidFill>
                            <a:srgbClr val="000000"/>
                          </a:solidFill>
                          <a:effectLst/>
                          <a:latin typeface="Arial Black" panose="020B0A04020102020204" pitchFamily="34" charset="0"/>
                        </a:rPr>
                        <a:t>Lecture Details</a:t>
                      </a: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solidFill>
                      <a:srgbClr val="ED7D31"/>
                    </a:solidFill>
                  </a:tcPr>
                </a:tc>
                <a:tc>
                  <a:txBody>
                    <a:bodyPr/>
                    <a:lstStyle/>
                    <a:p>
                      <a:pPr algn="ctr" fontAlgn="ctr">
                        <a:spcBef>
                          <a:spcPts val="0"/>
                        </a:spcBef>
                        <a:spcAft>
                          <a:spcPts val="0"/>
                        </a:spcAft>
                      </a:pPr>
                      <a:r>
                        <a:rPr lang="en-US" sz="900" b="0" i="0" u="none" strike="noStrike" dirty="0">
                          <a:solidFill>
                            <a:srgbClr val="000000"/>
                          </a:solidFill>
                          <a:effectLst/>
                          <a:latin typeface="Arial Black" panose="020B0A04020102020204" pitchFamily="34" charset="0"/>
                        </a:rPr>
                        <a:t>Scope</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ED7D31"/>
                    </a:solidFill>
                  </a:tcPr>
                </a:tc>
                <a:extLst>
                  <a:ext uri="{0D108BD9-81ED-4DB2-BD59-A6C34878D82A}">
                    <a16:rowId xmlns:a16="http://schemas.microsoft.com/office/drawing/2014/main" val="2677518119"/>
                  </a:ext>
                </a:extLst>
              </a:tr>
              <a:tr h="501306">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1</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Introduction - Course Structure, Logistics, Fundamentals of Machine Learning and Neural Networks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a:solidFill>
                            <a:srgbClr val="000000"/>
                          </a:solidFill>
                          <a:effectLst/>
                          <a:latin typeface="Arial" panose="020B0604020202020204" pitchFamily="34" charset="0"/>
                          <a:ea typeface="Arial" panose="020B0604020202020204" pitchFamily="34" charset="0"/>
                        </a:rPr>
                        <a:t>1. Introduction to Neural Network, Multilayer Perceptron, Back Propagation Learning - What is Deep Learning?</a:t>
                      </a:r>
                      <a:br>
                        <a:rPr lang="en-US" sz="900" b="0" i="0" u="none" strike="noStrike">
                          <a:solidFill>
                            <a:srgbClr val="000000"/>
                          </a:solidFill>
                          <a:effectLst/>
                          <a:latin typeface="Arial" panose="020B0604020202020204" pitchFamily="34" charset="0"/>
                          <a:ea typeface="Arial" panose="020B0604020202020204" pitchFamily="34" charset="0"/>
                        </a:rPr>
                      </a:b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tcPr>
                </a:tc>
                <a:tc rowSpan="3">
                  <a:txBody>
                    <a:bodyPr/>
                    <a:lstStyle/>
                    <a:p>
                      <a:pPr algn="ctr" fontAlgn="ctr">
                        <a:spcBef>
                          <a:spcPts val="0"/>
                        </a:spcBef>
                        <a:spcAft>
                          <a:spcPts val="0"/>
                        </a:spcAft>
                      </a:pPr>
                      <a:r>
                        <a:rPr lang="en-US" sz="1200" b="1" i="0" u="none" strike="noStrike" dirty="0">
                          <a:solidFill>
                            <a:srgbClr val="000000"/>
                          </a:solidFill>
                          <a:effectLst/>
                          <a:latin typeface="Calibri" panose="020F0502020204030204" pitchFamily="34" charset="0"/>
                        </a:rPr>
                        <a:t>BASICS</a:t>
                      </a:r>
                      <a:endParaRPr lang="en-US" sz="2400" b="1" i="0" u="none" strike="noStrike" dirty="0">
                        <a:effectLst/>
                        <a:latin typeface="Arial" panose="020B0604020202020204" pitchFamily="34" charset="0"/>
                      </a:endParaRPr>
                    </a:p>
                  </a:txBody>
                  <a:tcPr marL="71957" marR="71957" marT="35978" marB="35978" anchor="ctr">
                    <a:lnL>
                      <a:noFill/>
                    </a:lnL>
                    <a:lnR>
                      <a:noFill/>
                    </a:lnR>
                    <a:lnT>
                      <a:noFill/>
                    </a:lnT>
                    <a:lnB>
                      <a:noFill/>
                    </a:lnB>
                    <a:solidFill>
                      <a:srgbClr val="FFFF00"/>
                    </a:solidFill>
                  </a:tcPr>
                </a:tc>
                <a:extLst>
                  <a:ext uri="{0D108BD9-81ED-4DB2-BD59-A6C34878D82A}">
                    <a16:rowId xmlns:a16="http://schemas.microsoft.com/office/drawing/2014/main" val="1467069267"/>
                  </a:ext>
                </a:extLst>
              </a:tr>
              <a:tr h="547912">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2</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Fundamentals of Learning</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rPr>
                        <a:t>2. Introduction to Deep Learning, Bayesian Learning, Hebbian Learning, Decision Surfaces, Representation Learning. </a:t>
                      </a:r>
                      <a:br>
                        <a:rPr lang="en-US" sz="900" b="0" i="0" u="none" strike="noStrike" dirty="0">
                          <a:solidFill>
                            <a:srgbClr val="000000"/>
                          </a:solidFill>
                          <a:effectLst/>
                          <a:latin typeface="Arial" panose="020B0604020202020204" pitchFamily="34" charset="0"/>
                        </a:rPr>
                      </a:br>
                      <a:r>
                        <a:rPr lang="en-US" sz="900" b="0" i="0" u="none" strike="noStrike" dirty="0">
                          <a:solidFill>
                            <a:srgbClr val="000000"/>
                          </a:solidFill>
                          <a:effectLst/>
                          <a:latin typeface="Arial" panose="020B0604020202020204" pitchFamily="34" charset="0"/>
                        </a:rPr>
                        <a:t>3. Theory of Deep Learning (Universal approximation theorem, convergence rate, and recent mathematical results)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845702608"/>
                  </a:ext>
                </a:extLst>
              </a:tr>
              <a:tr h="547912">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3 </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a:solidFill>
                            <a:srgbClr val="000000"/>
                          </a:solidFill>
                          <a:effectLst/>
                          <a:latin typeface="Calibri" panose="020F0502020204030204" pitchFamily="34" charset="0"/>
                        </a:rPr>
                        <a:t>Mathematics &amp; Fundamentals of Deep Learning</a:t>
                      </a: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ea typeface="Arial" panose="020B0604020202020204" pitchFamily="34" charset="0"/>
                        </a:rPr>
                        <a:t>4. Linear Classifiers, Linear Machines with Hinge Loss, Gradient Descent, Activation and Loss Functions.</a:t>
                      </a:r>
                      <a:br>
                        <a:rPr lang="en-US" sz="900" b="0" i="0" u="none" strike="noStrike" dirty="0">
                          <a:solidFill>
                            <a:srgbClr val="000000"/>
                          </a:solidFill>
                          <a:effectLst/>
                          <a:latin typeface="Arial" panose="020B0604020202020204" pitchFamily="34" charset="0"/>
                          <a:ea typeface="Arial" panose="020B0604020202020204" pitchFamily="34" charset="0"/>
                        </a:rPr>
                      </a:br>
                      <a:r>
                        <a:rPr lang="en-US" sz="900" b="0" i="0" u="none" strike="noStrike" dirty="0">
                          <a:solidFill>
                            <a:srgbClr val="000000"/>
                          </a:solidFill>
                          <a:effectLst/>
                          <a:latin typeface="Arial" panose="020B0604020202020204" pitchFamily="34" charset="0"/>
                          <a:ea typeface="Arial" panose="020B0604020202020204" pitchFamily="34" charset="0"/>
                        </a:rPr>
                        <a:t>5. Optimization Techniques, Gradient Descent, Batch Optimization, Introduction to Meta-Learning, Hessian-Free Optimization.</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861409901"/>
                  </a:ext>
                </a:extLst>
              </a:tr>
              <a:tr h="419746">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4</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Deep Neural Networks</a:t>
                      </a:r>
                      <a:endParaRPr lang="en-US" sz="9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effectLst/>
                          <a:latin typeface="Arial" panose="020B0604020202020204" pitchFamily="34" charset="0"/>
                        </a:rPr>
                        <a:t>Deep Neural Networks: Features, Feature Representation, Representation Learning, </a:t>
                      </a:r>
                      <a:r>
                        <a:rPr lang="en-US" sz="900" b="0" i="0" u="none" strike="noStrike" dirty="0" err="1">
                          <a:effectLst/>
                          <a:latin typeface="Arial" panose="020B0604020202020204" pitchFamily="34" charset="0"/>
                        </a:rPr>
                        <a:t>BoFs</a:t>
                      </a:r>
                      <a:r>
                        <a:rPr lang="en-US" sz="900" b="0" i="0" u="none" strike="noStrike" dirty="0">
                          <a:effectLst/>
                          <a:latin typeface="Arial" panose="020B0604020202020204" pitchFamily="34" charset="0"/>
                        </a:rPr>
                        <a:t>/</a:t>
                      </a:r>
                      <a:r>
                        <a:rPr lang="en-US" sz="900" b="0" i="0" u="none" strike="noStrike" dirty="0" err="1">
                          <a:effectLst/>
                          <a:latin typeface="Arial" panose="020B0604020202020204" pitchFamily="34" charset="0"/>
                        </a:rPr>
                        <a:t>BoWs</a:t>
                      </a:r>
                      <a:r>
                        <a:rPr lang="en-US" sz="900" b="0" i="0" u="none" strike="noStrike" dirty="0">
                          <a:effectLst/>
                          <a:latin typeface="Arial" panose="020B0604020202020204" pitchFamily="34" charset="0"/>
                        </a:rPr>
                        <a:t>, Feature Maps, Deep vs. Shallow Nets</a:t>
                      </a: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1200" b="1" i="0" u="none" strike="noStrike" dirty="0">
                          <a:solidFill>
                            <a:srgbClr val="000000"/>
                          </a:solidFill>
                          <a:effectLst/>
                          <a:latin typeface="Calibri" panose="020F0502020204030204" pitchFamily="34" charset="0"/>
                        </a:rPr>
                        <a:t>FUNDAMENTALS OF DEEP (CONVOLUTIONAL) LEARNING</a:t>
                      </a:r>
                      <a:endParaRPr lang="en-US" sz="2400" b="1"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FFC000"/>
                    </a:solidFill>
                  </a:tcPr>
                </a:tc>
                <a:extLst>
                  <a:ext uri="{0D108BD9-81ED-4DB2-BD59-A6C34878D82A}">
                    <a16:rowId xmlns:a16="http://schemas.microsoft.com/office/drawing/2014/main" val="3167306263"/>
                  </a:ext>
                </a:extLst>
              </a:tr>
              <a:tr h="173349">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 </a:t>
                      </a:r>
                      <a:endParaRPr lang="en-US" sz="1400" b="0" i="0" u="none" strike="noStrike">
                        <a:effectLst/>
                        <a:latin typeface="Arial" panose="020B0604020202020204" pitchFamily="34" charset="0"/>
                      </a:endParaRPr>
                    </a:p>
                  </a:txBody>
                  <a:tcPr marL="7495" marR="7495" marT="7495" marB="0" anchor="b">
                    <a:lnL>
                      <a:noFill/>
                    </a:lnL>
                    <a:lnR>
                      <a:noFill/>
                    </a:lnR>
                    <a:lnT>
                      <a:noFill/>
                    </a:lnT>
                    <a:lnB>
                      <a:noFill/>
                    </a:lnB>
                    <a:solidFill>
                      <a:srgbClr val="000000"/>
                    </a:solidFill>
                  </a:tcPr>
                </a:tc>
                <a:tc>
                  <a:txBody>
                    <a:bodyPr/>
                    <a:lstStyle/>
                    <a:p>
                      <a:pPr algn="ctr" fontAlgn="ctr">
                        <a:spcBef>
                          <a:spcPts val="0"/>
                        </a:spcBef>
                        <a:spcAft>
                          <a:spcPts val="0"/>
                        </a:spcAft>
                      </a:pPr>
                      <a:r>
                        <a:rPr lang="en-US" sz="900" b="0" i="0" u="none" strike="noStrike">
                          <a:solidFill>
                            <a:srgbClr val="000000"/>
                          </a:solidFill>
                          <a:effectLst/>
                          <a:latin typeface="Calibri" panose="020F0502020204030204" pitchFamily="34" charset="0"/>
                        </a:rPr>
                        <a:t> </a:t>
                      </a: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solidFill>
                      <a:srgbClr val="000000"/>
                    </a:solidFill>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rPr>
                        <a:t> </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000000"/>
                    </a:solidFill>
                  </a:tcPr>
                </a:tc>
                <a:tc>
                  <a:txBody>
                    <a:bodyPr/>
                    <a:lstStyle/>
                    <a:p>
                      <a:pPr algn="ctr" fontAlgn="ctr">
                        <a:spcBef>
                          <a:spcPts val="0"/>
                        </a:spcBef>
                        <a:spcAft>
                          <a:spcPts val="0"/>
                        </a:spcAft>
                      </a:pPr>
                      <a:r>
                        <a:rPr lang="en-US" sz="1200" b="1" i="0" u="none" strike="noStrike" dirty="0">
                          <a:solidFill>
                            <a:srgbClr val="000000"/>
                          </a:solidFill>
                          <a:effectLst/>
                          <a:latin typeface="Calibri" panose="020F0502020204030204" pitchFamily="34" charset="0"/>
                        </a:rPr>
                        <a:t> </a:t>
                      </a:r>
                      <a:endParaRPr lang="en-US" sz="2400" b="1"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000000"/>
                    </a:solidFill>
                  </a:tcPr>
                </a:tc>
                <a:extLst>
                  <a:ext uri="{0D108BD9-81ED-4DB2-BD59-A6C34878D82A}">
                    <a16:rowId xmlns:a16="http://schemas.microsoft.com/office/drawing/2014/main" val="3327049414"/>
                  </a:ext>
                </a:extLst>
              </a:tr>
              <a:tr h="291579">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5</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effectLst/>
                          <a:latin typeface="Arial" panose="020B0604020202020204" pitchFamily="34" charset="0"/>
                        </a:rPr>
                        <a:t>Convolutional Neural Networks</a:t>
                      </a:r>
                    </a:p>
                  </a:txBody>
                  <a:tcPr marL="7495" marR="7495" marT="7495" marB="0" anchor="ctr">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latin typeface="Arial" panose="020B0604020202020204" pitchFamily="34" charset="0"/>
                          <a:ea typeface="Arial" panose="020B0604020202020204" pitchFamily="34" charset="0"/>
                        </a:rPr>
                        <a:t>6. Convolutional Neural Networks, Building blocks of CNN</a:t>
                      </a:r>
                      <a:endParaRPr lang="en-US" sz="900" b="0" i="0" u="none" strike="noStrike" dirty="0">
                        <a:effectLst/>
                        <a:latin typeface="Arial" panose="020B0604020202020204" pitchFamily="34" charset="0"/>
                      </a:endParaRPr>
                    </a:p>
                  </a:txBody>
                  <a:tcPr marL="7495" marR="7495" marT="7495" marB="0" anchor="ctr">
                    <a:lnL>
                      <a:noFill/>
                    </a:lnL>
                    <a:lnR>
                      <a:noFill/>
                    </a:lnR>
                    <a:lnT>
                      <a:noFill/>
                    </a:lnT>
                    <a:lnB>
                      <a:noFill/>
                    </a:lnB>
                  </a:tcPr>
                </a:tc>
                <a:tc rowSpan="5">
                  <a:txBody>
                    <a:bodyPr/>
                    <a:lstStyle/>
                    <a:p>
                      <a:pPr algn="ctr" fontAlgn="ctr">
                        <a:spcBef>
                          <a:spcPts val="0"/>
                        </a:spcBef>
                        <a:spcAft>
                          <a:spcPts val="0"/>
                        </a:spcAft>
                      </a:pPr>
                      <a:r>
                        <a:rPr lang="en-US" sz="1200" b="1" i="0" u="none" strike="noStrike" dirty="0">
                          <a:solidFill>
                            <a:srgbClr val="000000"/>
                          </a:solidFill>
                          <a:effectLst/>
                          <a:latin typeface="Calibri" panose="020F0502020204030204" pitchFamily="34" charset="0"/>
                        </a:rPr>
                        <a:t>DEEP NEURAL NETWORKS - DEEP INTO DEEP LEARNING </a:t>
                      </a:r>
                      <a:endParaRPr lang="en-US" sz="2400" b="1" i="0" u="none" strike="noStrike" dirty="0">
                        <a:effectLst/>
                        <a:latin typeface="Arial" panose="020B0604020202020204" pitchFamily="34" charset="0"/>
                      </a:endParaRPr>
                    </a:p>
                  </a:txBody>
                  <a:tcPr marL="71957" marR="71957" marT="35978" marB="35978" anchor="ctr">
                    <a:lnL>
                      <a:noFill/>
                    </a:lnL>
                    <a:lnR>
                      <a:noFill/>
                    </a:lnR>
                    <a:lnT>
                      <a:noFill/>
                    </a:lnT>
                    <a:lnB>
                      <a:noFill/>
                    </a:lnB>
                    <a:solidFill>
                      <a:srgbClr val="92D050"/>
                    </a:solidFill>
                  </a:tcPr>
                </a:tc>
                <a:extLst>
                  <a:ext uri="{0D108BD9-81ED-4DB2-BD59-A6C34878D82A}">
                    <a16:rowId xmlns:a16="http://schemas.microsoft.com/office/drawing/2014/main" val="3153711337"/>
                  </a:ext>
                </a:extLst>
              </a:tr>
              <a:tr h="291579">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6</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effectLst/>
                          <a:latin typeface="Arial" panose="020B0604020202020204" pitchFamily="34" charset="0"/>
                        </a:rPr>
                        <a:t>Deep Convolutional Neural Networks</a:t>
                      </a: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effectLst/>
                          <a:latin typeface="Arial" panose="020B0604020202020204" pitchFamily="34" charset="0"/>
                        </a:rPr>
                        <a:t>Pooling, Convolutional, </a:t>
                      </a:r>
                      <a:r>
                        <a:rPr lang="en-US" sz="900" b="0" i="0" u="none" strike="noStrike" dirty="0" err="1">
                          <a:effectLst/>
                          <a:latin typeface="Arial" panose="020B0604020202020204" pitchFamily="34" charset="0"/>
                        </a:rPr>
                        <a:t>Softmax</a:t>
                      </a:r>
                      <a:r>
                        <a:rPr lang="en-US" sz="900" b="0" i="0" u="none" strike="noStrike" dirty="0">
                          <a:effectLst/>
                          <a:latin typeface="Arial" panose="020B0604020202020204" pitchFamily="34" charset="0"/>
                        </a:rPr>
                        <a:t> Layers</a:t>
                      </a: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830477040"/>
                  </a:ext>
                </a:extLst>
              </a:tr>
              <a:tr h="291579">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7 </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effectLst/>
                          <a:latin typeface="Arial" panose="020B0604020202020204" pitchFamily="34" charset="0"/>
                        </a:rPr>
                        <a:t>Deep Convolutional Neural Networks</a:t>
                      </a: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effectLst/>
                          <a:latin typeface="Arial" panose="020B0604020202020204" pitchFamily="34" charset="0"/>
                        </a:rPr>
                        <a:t>Optimizing </a:t>
                      </a:r>
                      <a:r>
                        <a:rPr lang="en-US" sz="900" b="0" i="0" u="none" strike="noStrike" dirty="0" err="1">
                          <a:effectLst/>
                          <a:latin typeface="Arial" panose="020B0604020202020204" pitchFamily="34" charset="0"/>
                        </a:rPr>
                        <a:t>ConvNets</a:t>
                      </a:r>
                      <a:r>
                        <a:rPr lang="en-US" sz="900" b="0" i="0" u="none" strike="noStrike" dirty="0">
                          <a:effectLst/>
                          <a:latin typeface="Arial" panose="020B0604020202020204" pitchFamily="34" charset="0"/>
                        </a:rPr>
                        <a:t>, Transfer Learning, Residual Networks</a:t>
                      </a: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1340982424"/>
                  </a:ext>
                </a:extLst>
              </a:tr>
              <a:tr h="419746">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8</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Deep Learning Optimization</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rPr>
                        <a:t>11. Deep Learning Model Optimization; Early Stopping/Exit, Dropout, Batch Normalization, Instance Normalization, Group Normalization, Pruning, Quantization, Hyperparameter Optimization.</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1533235775"/>
                  </a:ext>
                </a:extLst>
              </a:tr>
              <a:tr h="163412">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9</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latin typeface="Calibri" panose="020F0502020204030204" pitchFamily="34" charset="0"/>
                        </a:rPr>
                        <a:t>Recurrent Neural Networks, Transformers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latin typeface="Arial" panose="020B0604020202020204" pitchFamily="34" charset="0"/>
                        </a:rPr>
                        <a:t>RNNs, LSTMs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882668016"/>
                  </a:ext>
                </a:extLst>
              </a:tr>
              <a:tr h="173349">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 </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solidFill>
                      <a:srgbClr val="595959"/>
                    </a:solidFill>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 </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595959"/>
                    </a:solidFill>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rPr>
                        <a:t> </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595959"/>
                    </a:solidFill>
                  </a:tcPr>
                </a:tc>
                <a:tc>
                  <a:txBody>
                    <a:bodyPr/>
                    <a:lstStyle/>
                    <a:p>
                      <a:pPr algn="ctr" fontAlgn="ctr">
                        <a:spcBef>
                          <a:spcPts val="0"/>
                        </a:spcBef>
                        <a:spcAft>
                          <a:spcPts val="0"/>
                        </a:spcAft>
                      </a:pPr>
                      <a:r>
                        <a:rPr lang="en-US" sz="1200" b="1" i="0" u="none" strike="noStrike" dirty="0">
                          <a:solidFill>
                            <a:srgbClr val="000000"/>
                          </a:solidFill>
                          <a:effectLst/>
                          <a:latin typeface="Calibri" panose="020F0502020204030204" pitchFamily="34" charset="0"/>
                        </a:rPr>
                        <a:t> </a:t>
                      </a:r>
                      <a:endParaRPr lang="en-US" sz="2400" b="1"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595959"/>
                    </a:solidFill>
                  </a:tcPr>
                </a:tc>
                <a:extLst>
                  <a:ext uri="{0D108BD9-81ED-4DB2-BD59-A6C34878D82A}">
                    <a16:rowId xmlns:a16="http://schemas.microsoft.com/office/drawing/2014/main" val="3878448790"/>
                  </a:ext>
                </a:extLst>
              </a:tr>
              <a:tr h="291579">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10</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Transformers, Attention</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rPr>
                        <a:t>Attention Mechanisms and Transformer Networks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rowSpan="4">
                  <a:txBody>
                    <a:bodyPr/>
                    <a:lstStyle/>
                    <a:p>
                      <a:pPr algn="ctr" fontAlgn="ctr">
                        <a:spcBef>
                          <a:spcPts val="0"/>
                        </a:spcBef>
                        <a:spcAft>
                          <a:spcPts val="0"/>
                        </a:spcAft>
                      </a:pPr>
                      <a:r>
                        <a:rPr lang="en-US" sz="1200" b="1" i="0" u="none" strike="noStrike" dirty="0">
                          <a:solidFill>
                            <a:srgbClr val="000000"/>
                          </a:solidFill>
                          <a:effectLst/>
                          <a:latin typeface="Calibri" panose="020F0502020204030204" pitchFamily="34" charset="0"/>
                        </a:rPr>
                        <a:t>EMERGING DEEP LEARNING RESEARCH AND APPLICATIONS</a:t>
                      </a:r>
                      <a:endParaRPr lang="en-US" sz="2400" b="1" i="0" u="none" strike="noStrike" dirty="0">
                        <a:effectLst/>
                        <a:latin typeface="Arial" panose="020B0604020202020204" pitchFamily="34" charset="0"/>
                      </a:endParaRPr>
                    </a:p>
                  </a:txBody>
                  <a:tcPr marL="71957" marR="71957" marT="35978" marB="35978" anchor="ctr">
                    <a:lnL>
                      <a:noFill/>
                    </a:lnL>
                    <a:lnR>
                      <a:noFill/>
                    </a:lnR>
                    <a:lnT>
                      <a:noFill/>
                    </a:lnT>
                    <a:lnB>
                      <a:noFill/>
                    </a:lnB>
                    <a:solidFill>
                      <a:srgbClr val="00B0F0"/>
                    </a:solidFill>
                  </a:tcPr>
                </a:tc>
                <a:extLst>
                  <a:ext uri="{0D108BD9-81ED-4DB2-BD59-A6C34878D82A}">
                    <a16:rowId xmlns:a16="http://schemas.microsoft.com/office/drawing/2014/main" val="1574334492"/>
                  </a:ext>
                </a:extLst>
              </a:tr>
              <a:tr h="419746">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11</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Generative Adversarial Networks</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ea typeface="Arial" panose="020B0604020202020204" pitchFamily="34" charset="0"/>
                        </a:rPr>
                        <a:t>Unsupervised Learning with Deep Network, Autoencoders Cont’d, </a:t>
                      </a:r>
                      <a:r>
                        <a:rPr lang="en-US" sz="900" b="0" i="0" u="none" strike="noStrike" dirty="0">
                          <a:solidFill>
                            <a:srgbClr val="000000"/>
                          </a:solidFill>
                          <a:effectLst/>
                          <a:latin typeface="Arial" panose="020B0604020202020204" pitchFamily="34" charset="0"/>
                        </a:rPr>
                        <a:t>8. Generative Adversarial Networks, Adversarial Learning Models, Variational Autoencoders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2539787098"/>
                  </a:ext>
                </a:extLst>
              </a:tr>
              <a:tr h="256612">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12</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Deep Reinforcement Learning - Graph Neural Networks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rPr>
                        <a:t>Deep Reinforcement Learning (Q-learning, actor-critic, policy gradient, experience replay, double Q-learning, deep bootstrap networks).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1843257877"/>
                  </a:ext>
                </a:extLst>
              </a:tr>
              <a:tr h="506398">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13</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Graph Neural Networks and Deep Learning Trends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latin typeface="Arial" panose="020B0604020202020204" pitchFamily="34" charset="0"/>
                        </a:rPr>
                        <a:t>Graph Neural Networks – Graph Signal Processing, Convolutional Networks on Graphs, Gated Graph Sequence Networks, Semi-Supervised Graph Convolutional Networks Interpretable Deep Neural Networks</a:t>
                      </a:r>
                      <a:endParaRPr lang="en-US" sz="1400" b="0" i="0" u="none" strike="noStrike" dirty="0">
                        <a:effectLst/>
                        <a:latin typeface="Arial" panose="020B0604020202020204" pitchFamily="34" charset="0"/>
                      </a:endParaRPr>
                    </a:p>
                    <a:p>
                      <a:pPr algn="ctr" fontAlgn="ctr">
                        <a:spcBef>
                          <a:spcPts val="0"/>
                        </a:spcBef>
                        <a:spcAft>
                          <a:spcPts val="0"/>
                        </a:spcAft>
                      </a:pPr>
                      <a:r>
                        <a:rPr lang="en-US" sz="900" b="0" i="0" u="none" strike="noStrike" dirty="0">
                          <a:solidFill>
                            <a:srgbClr val="000000"/>
                          </a:solidFill>
                          <a:effectLst/>
                          <a:latin typeface="Arial" panose="020B0604020202020204" pitchFamily="34" charset="0"/>
                        </a:rPr>
                        <a:t>DNNs for Vision and NLP - GPTS/LLMS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409695383"/>
                  </a:ext>
                </a:extLst>
              </a:tr>
              <a:tr h="163412">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 </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solidFill>
                      <a:srgbClr val="44546A"/>
                    </a:solidFill>
                  </a:tcPr>
                </a:tc>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 </a:t>
                      </a:r>
                      <a:endParaRPr lang="en-US" sz="1400" b="0" i="0" u="none" strike="noStrike">
                        <a:effectLst/>
                        <a:latin typeface="Arial" panose="020B0604020202020204" pitchFamily="34" charset="0"/>
                      </a:endParaRPr>
                    </a:p>
                  </a:txBody>
                  <a:tcPr marL="7495" marR="7495" marT="7495" marB="0" anchor="b">
                    <a:lnL>
                      <a:noFill/>
                    </a:lnL>
                    <a:lnR>
                      <a:noFill/>
                    </a:lnR>
                    <a:lnT>
                      <a:noFill/>
                    </a:lnT>
                    <a:lnB>
                      <a:noFill/>
                    </a:lnB>
                    <a:solidFill>
                      <a:srgbClr val="44546A"/>
                    </a:solidFill>
                  </a:tcPr>
                </a:tc>
                <a:tc>
                  <a:txBody>
                    <a:bodyPr/>
                    <a:lstStyle/>
                    <a:p>
                      <a:pPr algn="ctr" fontAlgn="ctr">
                        <a:spcBef>
                          <a:spcPts val="0"/>
                        </a:spcBef>
                        <a:spcAft>
                          <a:spcPts val="0"/>
                        </a:spcAft>
                      </a:pPr>
                      <a:r>
                        <a:rPr lang="en-US" sz="900" b="0" i="0" u="none" strike="noStrike">
                          <a:solidFill>
                            <a:srgbClr val="000000"/>
                          </a:solidFill>
                          <a:effectLst/>
                          <a:latin typeface="Calibri" panose="020F0502020204030204" pitchFamily="34" charset="0"/>
                        </a:rPr>
                        <a:t> </a:t>
                      </a: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solidFill>
                      <a:srgbClr val="44546A"/>
                    </a:solidFill>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 </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44546A"/>
                    </a:solidFill>
                  </a:tcPr>
                </a:tc>
                <a:extLst>
                  <a:ext uri="{0D108BD9-81ED-4DB2-BD59-A6C34878D82A}">
                    <a16:rowId xmlns:a16="http://schemas.microsoft.com/office/drawing/2014/main" val="1064346321"/>
                  </a:ext>
                </a:extLst>
              </a:tr>
              <a:tr h="198367">
                <a:tc>
                  <a:txBody>
                    <a:bodyPr/>
                    <a:lstStyle/>
                    <a:p>
                      <a:pPr algn="ctr" fontAlgn="b">
                        <a:spcBef>
                          <a:spcPts val="0"/>
                        </a:spcBef>
                        <a:spcAft>
                          <a:spcPts val="0"/>
                        </a:spcAft>
                      </a:pPr>
                      <a:r>
                        <a:rPr lang="en-US" sz="1100" b="0" i="0" u="none" strike="noStrike" dirty="0">
                          <a:solidFill>
                            <a:srgbClr val="000000"/>
                          </a:solidFill>
                          <a:effectLst/>
                          <a:latin typeface="Calibri" panose="020F0502020204030204" pitchFamily="34" charset="0"/>
                        </a:rPr>
                        <a:t>Exam Period</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b">
                        <a:spcBef>
                          <a:spcPts val="0"/>
                        </a:spcBef>
                        <a:spcAft>
                          <a:spcPts val="0"/>
                        </a:spcAft>
                      </a:pPr>
                      <a:r>
                        <a:rPr lang="en-US" sz="1100" b="0" i="0" u="none" strike="noStrike" dirty="0">
                          <a:solidFill>
                            <a:srgbClr val="000000"/>
                          </a:solidFill>
                          <a:effectLst/>
                          <a:latin typeface="Calibri" panose="020F0502020204030204" pitchFamily="34" charset="0"/>
                        </a:rPr>
                        <a:t>Final Exam</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1100" b="0" i="0" u="none" strike="noStrike">
                          <a:solidFill>
                            <a:srgbClr val="000000"/>
                          </a:solidFill>
                          <a:effectLst/>
                          <a:latin typeface="Calibri" panose="020F0502020204030204" pitchFamily="34" charset="0"/>
                        </a:rPr>
                        <a:t>Comprehensive Final Exam</a:t>
                      </a: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1100" b="0" i="0" u="none" strike="noStrike" dirty="0">
                          <a:solidFill>
                            <a:srgbClr val="000000"/>
                          </a:solidFill>
                          <a:effectLst/>
                          <a:latin typeface="Calibri" panose="020F0502020204030204" pitchFamily="34" charset="0"/>
                        </a:rPr>
                        <a:t>EVALUATION</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4472C4"/>
                    </a:solidFill>
                  </a:tcPr>
                </a:tc>
                <a:extLst>
                  <a:ext uri="{0D108BD9-81ED-4DB2-BD59-A6C34878D82A}">
                    <a16:rowId xmlns:a16="http://schemas.microsoft.com/office/drawing/2014/main" val="469350212"/>
                  </a:ext>
                </a:extLst>
              </a:tr>
            </a:tbl>
          </a:graphicData>
        </a:graphic>
      </p:graphicFrame>
    </p:spTree>
    <p:extLst>
      <p:ext uri="{BB962C8B-B14F-4D97-AF65-F5344CB8AC3E}">
        <p14:creationId xmlns:p14="http://schemas.microsoft.com/office/powerpoint/2010/main" val="36517357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s231n.github.io/assets/nn1/neural_net.jpe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713876" y="712317"/>
            <a:ext cx="3829925" cy="262323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3713875" y="3494029"/>
            <a:ext cx="4572000" cy="2585323"/>
          </a:xfrm>
          <a:prstGeom prst="rect">
            <a:avLst/>
          </a:prstGeom>
        </p:spPr>
        <p:txBody>
          <a:bodyPr>
            <a:spAutoFit/>
          </a:bodyPr>
          <a:lstStyle/>
          <a:p>
            <a:r>
              <a:rPr lang="en-US" dirty="0">
                <a:solidFill>
                  <a:srgbClr val="575651"/>
                </a:solidFill>
                <a:latin typeface="Roboto"/>
              </a:rPr>
              <a:t>A 2-layer Neural Network,  one hidden layer of 4 neurons (or units),  and one output layer with 2 neurons, and three inputs. </a:t>
            </a:r>
          </a:p>
          <a:p>
            <a:endParaRPr lang="en-US" dirty="0">
              <a:solidFill>
                <a:srgbClr val="575651"/>
              </a:solidFill>
              <a:latin typeface="Roboto"/>
            </a:endParaRPr>
          </a:p>
          <a:p>
            <a:r>
              <a:rPr lang="en-US" dirty="0">
                <a:solidFill>
                  <a:srgbClr val="575651"/>
                </a:solidFill>
                <a:latin typeface="Roboto"/>
              </a:rPr>
              <a:t>The network  has 4 + 2 = 6 neurons (not counting the inputs), [3 x 4] + [4 x 2] = 20 weights and 4 + 2 = 6 biases, for a total of 26 learnable parameters.</a:t>
            </a:r>
          </a:p>
          <a:p>
            <a:endParaRPr lang="en-US" dirty="0">
              <a:solidFill>
                <a:srgbClr val="575651"/>
              </a:solidFill>
              <a:latin typeface="Roboto"/>
            </a:endParaRPr>
          </a:p>
        </p:txBody>
      </p:sp>
    </p:spTree>
    <p:extLst>
      <p:ext uri="{BB962C8B-B14F-4D97-AF65-F5344CB8AC3E}">
        <p14:creationId xmlns:p14="http://schemas.microsoft.com/office/powerpoint/2010/main" val="17114198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cs231n.github.io/assets/nn1/neural_net2.jpe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488724" y="375608"/>
            <a:ext cx="4950744" cy="242843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3488724" y="2947253"/>
            <a:ext cx="4572000" cy="1754326"/>
          </a:xfrm>
          <a:prstGeom prst="rect">
            <a:avLst/>
          </a:prstGeom>
        </p:spPr>
        <p:txBody>
          <a:bodyPr>
            <a:spAutoFit/>
          </a:bodyPr>
          <a:lstStyle/>
          <a:p>
            <a:r>
              <a:rPr lang="en-US" dirty="0">
                <a:solidFill>
                  <a:srgbClr val="575651"/>
                </a:solidFill>
                <a:latin typeface="Roboto"/>
              </a:rPr>
              <a:t>A 3-layer neural network with three inputs, two hidden layers of 4 neurons each and one output layer. Notice that in both cases there are connections (synapses) between neurons across layers, but not within a layer.</a:t>
            </a:r>
            <a:endParaRPr lang="en-US" dirty="0"/>
          </a:p>
        </p:txBody>
      </p:sp>
      <p:sp>
        <p:nvSpPr>
          <p:cNvPr id="4" name="Rectangle 3"/>
          <p:cNvSpPr/>
          <p:nvPr/>
        </p:nvSpPr>
        <p:spPr>
          <a:xfrm>
            <a:off x="3488724" y="4844795"/>
            <a:ext cx="4572000" cy="1200329"/>
          </a:xfrm>
          <a:prstGeom prst="rect">
            <a:avLst/>
          </a:prstGeom>
        </p:spPr>
        <p:txBody>
          <a:bodyPr>
            <a:spAutoFit/>
          </a:bodyPr>
          <a:lstStyle/>
          <a:p>
            <a:r>
              <a:rPr lang="en-US" dirty="0">
                <a:solidFill>
                  <a:srgbClr val="575651"/>
                </a:solidFill>
                <a:latin typeface="Roboto"/>
              </a:rPr>
              <a:t>The network has 4 + 4 + 1 = 9 neurons, [3 x 4] + [4 x 4] + [4 x 1] = 12 + 16 + 4 = 32 weights and 4 + 4 + 1 = 9 biases, for a total of 41 learnable parameters.</a:t>
            </a:r>
          </a:p>
        </p:txBody>
      </p:sp>
    </p:spTree>
    <p:extLst>
      <p:ext uri="{BB962C8B-B14F-4D97-AF65-F5344CB8AC3E}">
        <p14:creationId xmlns:p14="http://schemas.microsoft.com/office/powerpoint/2010/main" val="27613412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Universal </a:t>
            </a:r>
            <a:r>
              <a:rPr lang="en-US" dirty="0" err="1"/>
              <a:t>approximator</a:t>
            </a:r>
            <a:endParaRPr lang="en-US" dirty="0"/>
          </a:p>
        </p:txBody>
      </p:sp>
      <p:sp>
        <p:nvSpPr>
          <p:cNvPr id="3" name="Content Placeholder 2"/>
          <p:cNvSpPr>
            <a:spLocks noGrp="1"/>
          </p:cNvSpPr>
          <p:nvPr>
            <p:ph idx="1"/>
          </p:nvPr>
        </p:nvSpPr>
        <p:spPr/>
        <p:txBody>
          <a:bodyPr>
            <a:normAutofit/>
          </a:bodyPr>
          <a:lstStyle/>
          <a:p>
            <a:r>
              <a:rPr lang="en-US" dirty="0"/>
              <a:t>Given a function, there </a:t>
            </a:r>
            <a:r>
              <a:rPr lang="en-US" dirty="0" err="1"/>
              <a:t>exisits</a:t>
            </a:r>
            <a:r>
              <a:rPr lang="en-US" dirty="0"/>
              <a:t> a feedforward network that approximates the function</a:t>
            </a:r>
          </a:p>
          <a:p>
            <a:r>
              <a:rPr lang="en-US" dirty="0"/>
              <a:t>A single layer is sufficient to represent any function, </a:t>
            </a:r>
          </a:p>
          <a:p>
            <a:r>
              <a:rPr lang="en-US" dirty="0"/>
              <a:t>but it may be infeasibly large,</a:t>
            </a:r>
          </a:p>
          <a:p>
            <a:r>
              <a:rPr lang="en-US" dirty="0"/>
              <a:t>and it may fail to learn and generalize correctly</a:t>
            </a:r>
          </a:p>
          <a:p>
            <a:r>
              <a:rPr lang="en-US" dirty="0"/>
              <a:t>Using deeper models can reduce the number of units required to represent the function, and can reduce the amount of generalization error</a:t>
            </a:r>
          </a:p>
        </p:txBody>
      </p:sp>
    </p:spTree>
    <p:extLst>
      <p:ext uri="{BB962C8B-B14F-4D97-AF65-F5344CB8AC3E}">
        <p14:creationId xmlns:p14="http://schemas.microsoft.com/office/powerpoint/2010/main" val="19277014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3"/>
          <a:stretch>
            <a:fillRect/>
          </a:stretch>
        </p:blipFill>
        <p:spPr>
          <a:xfrm rot="16200000">
            <a:off x="7031376" y="1631049"/>
            <a:ext cx="2689840" cy="2809123"/>
          </a:xfrm>
          <a:prstGeom prst="rect">
            <a:avLst/>
          </a:prstGeom>
        </p:spPr>
      </p:pic>
      <p:sp>
        <p:nvSpPr>
          <p:cNvPr id="2" name="標題 1"/>
          <p:cNvSpPr>
            <a:spLocks noGrp="1"/>
          </p:cNvSpPr>
          <p:nvPr>
            <p:ph type="title"/>
          </p:nvPr>
        </p:nvSpPr>
        <p:spPr/>
        <p:txBody>
          <a:bodyPr/>
          <a:lstStyle/>
          <a:p>
            <a:r>
              <a:rPr lang="en-US" altLang="zh-TW" dirty="0"/>
              <a:t>Universality Theorem</a:t>
            </a:r>
            <a:endParaRPr lang="zh-TW" altLang="en-US" dirty="0"/>
          </a:p>
        </p:txBody>
      </p:sp>
      <p:sp>
        <p:nvSpPr>
          <p:cNvPr id="4" name="矩形 3"/>
          <p:cNvSpPr/>
          <p:nvPr/>
        </p:nvSpPr>
        <p:spPr>
          <a:xfrm>
            <a:off x="6850191" y="4404313"/>
            <a:ext cx="2930667" cy="923330"/>
          </a:xfrm>
          <a:prstGeom prst="rect">
            <a:avLst/>
          </a:prstGeom>
        </p:spPr>
        <p:txBody>
          <a:bodyPr wrap="square">
            <a:spAutoFit/>
          </a:bodyPr>
          <a:lstStyle/>
          <a:p>
            <a:r>
              <a:rPr lang="en-US" altLang="zh-TW" dirty="0">
                <a:solidFill>
                  <a:srgbClr val="0000FF"/>
                </a:solidFill>
              </a:rPr>
              <a:t>Reference</a:t>
            </a:r>
            <a:r>
              <a:rPr lang="zh-TW" altLang="en-US" dirty="0">
                <a:solidFill>
                  <a:srgbClr val="0000FF"/>
                </a:solidFill>
              </a:rPr>
              <a:t> </a:t>
            </a:r>
            <a:r>
              <a:rPr lang="en-US" altLang="zh-TW" dirty="0">
                <a:solidFill>
                  <a:srgbClr val="0000FF"/>
                </a:solidFill>
              </a:rPr>
              <a:t>for the reason: </a:t>
            </a:r>
            <a:r>
              <a:rPr lang="zh-TW" altLang="en-US" u="sng" dirty="0"/>
              <a:t>http://neuralnetworksanddeeplearning.com/chap4.html</a:t>
            </a:r>
          </a:p>
        </p:txBody>
      </p:sp>
      <p:sp>
        <p:nvSpPr>
          <p:cNvPr id="7" name="文字方塊 6"/>
          <p:cNvSpPr txBox="1"/>
          <p:nvPr/>
        </p:nvSpPr>
        <p:spPr>
          <a:xfrm>
            <a:off x="2459343" y="1893033"/>
            <a:ext cx="4390847" cy="523220"/>
          </a:xfrm>
          <a:prstGeom prst="rect">
            <a:avLst/>
          </a:prstGeom>
          <a:noFill/>
        </p:spPr>
        <p:txBody>
          <a:bodyPr wrap="square" rtlCol="0">
            <a:spAutoFit/>
          </a:bodyPr>
          <a:lstStyle/>
          <a:p>
            <a:r>
              <a:rPr lang="en-US" altLang="zh-TW" sz="2800" dirty="0"/>
              <a:t>Any continuous function f</a:t>
            </a:r>
            <a:endParaRPr lang="zh-TW" altLang="en-US" sz="2800" dirty="0"/>
          </a:p>
        </p:txBody>
      </p:sp>
      <p:graphicFrame>
        <p:nvGraphicFramePr>
          <p:cNvPr id="8" name="Object 12"/>
          <p:cNvGraphicFramePr>
            <a:graphicFrameLocks noChangeAspect="1"/>
          </p:cNvGraphicFramePr>
          <p:nvPr/>
        </p:nvGraphicFramePr>
        <p:xfrm>
          <a:off x="3329231" y="2579752"/>
          <a:ext cx="2342046" cy="630000"/>
        </p:xfrm>
        <a:graphic>
          <a:graphicData uri="http://schemas.openxmlformats.org/presentationml/2006/ole">
            <mc:AlternateContent xmlns:mc="http://schemas.openxmlformats.org/markup-compatibility/2006">
              <mc:Choice xmlns:v="urn:schemas-microsoft-com:vml" Requires="v">
                <p:oleObj name="方程式" r:id="rId4" imgW="850680" imgH="228600" progId="Equation.3">
                  <p:embed/>
                </p:oleObj>
              </mc:Choice>
              <mc:Fallback>
                <p:oleObj name="方程式" r:id="rId4" imgW="850680" imgH="228600" progId="Equation.3">
                  <p:embed/>
                  <p:pic>
                    <p:nvPicPr>
                      <p:cNvPr id="8" name="Object 12"/>
                      <p:cNvPicPr>
                        <a:picLocks noChangeAspect="1" noChangeArrowheads="1"/>
                      </p:cNvPicPr>
                      <p:nvPr/>
                    </p:nvPicPr>
                    <p:blipFill>
                      <a:blip r:embed="rId5"/>
                      <a:srcRect/>
                      <a:stretch>
                        <a:fillRect/>
                      </a:stretch>
                    </p:blipFill>
                    <p:spPr bwMode="auto">
                      <a:xfrm>
                        <a:off x="3329231" y="2579752"/>
                        <a:ext cx="2342046" cy="63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文字方塊 8"/>
          <p:cNvSpPr txBox="1"/>
          <p:nvPr/>
        </p:nvSpPr>
        <p:spPr>
          <a:xfrm>
            <a:off x="2398967" y="3364331"/>
            <a:ext cx="4390847" cy="954107"/>
          </a:xfrm>
          <a:prstGeom prst="rect">
            <a:avLst/>
          </a:prstGeom>
          <a:noFill/>
        </p:spPr>
        <p:txBody>
          <a:bodyPr wrap="square" rtlCol="0">
            <a:spAutoFit/>
          </a:bodyPr>
          <a:lstStyle/>
          <a:p>
            <a:r>
              <a:rPr lang="en-US" altLang="zh-TW" sz="2800" dirty="0"/>
              <a:t>Can be realized by a network with one hidden layer</a:t>
            </a:r>
            <a:endParaRPr lang="zh-TW" altLang="en-US" sz="2800" dirty="0"/>
          </a:p>
        </p:txBody>
      </p:sp>
      <p:sp>
        <p:nvSpPr>
          <p:cNvPr id="10" name="文字方塊 9"/>
          <p:cNvSpPr txBox="1"/>
          <p:nvPr/>
        </p:nvSpPr>
        <p:spPr>
          <a:xfrm>
            <a:off x="2389786" y="4430841"/>
            <a:ext cx="4220936" cy="954107"/>
          </a:xfrm>
          <a:prstGeom prst="rect">
            <a:avLst/>
          </a:prstGeom>
          <a:noFill/>
        </p:spPr>
        <p:txBody>
          <a:bodyPr wrap="square" rtlCol="0">
            <a:spAutoFit/>
          </a:bodyPr>
          <a:lstStyle/>
          <a:p>
            <a:r>
              <a:rPr lang="en-US" altLang="zh-TW" sz="2800" dirty="0"/>
              <a:t>(given </a:t>
            </a:r>
            <a:r>
              <a:rPr lang="en-US" altLang="zh-TW" sz="2800" b="1" dirty="0"/>
              <a:t>enough</a:t>
            </a:r>
            <a:r>
              <a:rPr lang="en-US" altLang="zh-TW" sz="2800" dirty="0"/>
              <a:t> hidden neurons)</a:t>
            </a:r>
            <a:endParaRPr lang="zh-TW" altLang="en-US" sz="2800" dirty="0"/>
          </a:p>
        </p:txBody>
      </p:sp>
      <p:sp>
        <p:nvSpPr>
          <p:cNvPr id="5" name="矩形 4"/>
          <p:cNvSpPr/>
          <p:nvPr/>
        </p:nvSpPr>
        <p:spPr>
          <a:xfrm>
            <a:off x="2034548" y="5842685"/>
            <a:ext cx="8122905" cy="523220"/>
          </a:xfrm>
          <a:prstGeom prst="rect">
            <a:avLst/>
          </a:prstGeom>
        </p:spPr>
        <p:txBody>
          <a:bodyPr wrap="square">
            <a:spAutoFit/>
          </a:bodyPr>
          <a:lstStyle/>
          <a:p>
            <a:pPr algn="ctr"/>
            <a:r>
              <a:rPr lang="en-US" altLang="zh-TW" sz="2800" dirty="0">
                <a:solidFill>
                  <a:srgbClr val="0000FF"/>
                </a:solidFill>
              </a:rPr>
              <a:t>Why “Deep” neural network not “Fat” neural network?</a:t>
            </a:r>
            <a:endParaRPr lang="zh-TW" altLang="en-US" sz="2800" dirty="0">
              <a:solidFill>
                <a:srgbClr val="0000FF"/>
              </a:solidFill>
            </a:endParaRPr>
          </a:p>
        </p:txBody>
      </p:sp>
    </p:spTree>
    <p:extLst>
      <p:ext uri="{BB962C8B-B14F-4D97-AF65-F5344CB8AC3E}">
        <p14:creationId xmlns:p14="http://schemas.microsoft.com/office/powerpoint/2010/main" val="180711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0" grpId="0"/>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26" name="Rectangle 2"/>
          <p:cNvSpPr>
            <a:spLocks noGrp="1" noChangeArrowheads="1"/>
          </p:cNvSpPr>
          <p:nvPr>
            <p:ph type="title"/>
          </p:nvPr>
        </p:nvSpPr>
        <p:spPr>
          <a:xfrm>
            <a:off x="1682766" y="100927"/>
            <a:ext cx="8229600" cy="1219200"/>
          </a:xfrm>
        </p:spPr>
        <p:txBody>
          <a:bodyPr>
            <a:normAutofit/>
          </a:bodyPr>
          <a:lstStyle/>
          <a:p>
            <a:pPr eaLnBrk="1" hangingPunct="1">
              <a:defRPr/>
            </a:pPr>
            <a:r>
              <a:rPr lang="en-US" b="1" dirty="0">
                <a:ea typeface="SimHei" pitchFamily="2" charset="-122"/>
                <a:cs typeface="+mn-cs"/>
              </a:rPr>
              <a:t>Functional summary</a:t>
            </a:r>
            <a:endParaRPr lang="en-US" b="1" kern="1200" dirty="0">
              <a:ea typeface="SimHei" pitchFamily="2" charset="-122"/>
              <a:cs typeface="+mn-cs"/>
            </a:endParaRPr>
          </a:p>
        </p:txBody>
      </p:sp>
      <mc:AlternateContent xmlns:mc="http://schemas.openxmlformats.org/markup-compatibility/2006" xmlns:a14="http://schemas.microsoft.com/office/drawing/2010/main">
        <mc:Choice Requires="a14">
          <p:sp>
            <p:nvSpPr>
              <p:cNvPr id="20483" name="Rectangle 3"/>
              <p:cNvSpPr>
                <a:spLocks noChangeArrowheads="1"/>
              </p:cNvSpPr>
              <p:nvPr/>
            </p:nvSpPr>
            <p:spPr bwMode="auto">
              <a:xfrm>
                <a:off x="1682767" y="1320127"/>
                <a:ext cx="8905875" cy="5943600"/>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a:lstStyle/>
              <a:p>
                <a:pPr lvl="2">
                  <a:spcBef>
                    <a:spcPct val="20000"/>
                  </a:spcBef>
                  <a:buClr>
                    <a:schemeClr val="folHlink"/>
                  </a:buClr>
                  <a:buSzPct val="90000"/>
                  <a:defRPr/>
                </a:pPr>
                <a:endParaRPr lang="en-US" sz="2000" dirty="0">
                  <a:latin typeface="Arial" charset="0"/>
                  <a:ea typeface="PMingLiU" charset="0"/>
                  <a:sym typeface="Wingdings"/>
                </a:endParaRPr>
              </a:p>
              <a:p>
                <a:pPr lvl="2">
                  <a:spcBef>
                    <a:spcPct val="20000"/>
                  </a:spcBef>
                  <a:buClr>
                    <a:schemeClr val="folHlink"/>
                  </a:buClr>
                  <a:buSzPct val="90000"/>
                  <a:defRPr/>
                </a:pPr>
                <a:endParaRPr lang="en-US" sz="2000" dirty="0">
                  <a:latin typeface="Arial" charset="0"/>
                  <a:ea typeface="PMingLiU" charset="0"/>
                  <a:sym typeface="Wingdings"/>
                </a:endParaRPr>
              </a:p>
              <a:p>
                <a:pPr marL="1257300" lvl="2" indent="-342900">
                  <a:spcBef>
                    <a:spcPct val="20000"/>
                  </a:spcBef>
                  <a:buClr>
                    <a:schemeClr val="folHlink"/>
                  </a:buClr>
                  <a:buSzPct val="90000"/>
                  <a:buFont typeface="Wingdings" charset="0"/>
                  <a:buChar char="n"/>
                  <a:defRPr/>
                </a:pPr>
                <a:r>
                  <a:rPr lang="en-US" sz="2000" dirty="0">
                    <a:latin typeface="Arial" charset="0"/>
                    <a:ea typeface="PMingLiU" charset="0"/>
                    <a:sym typeface="Wingdings"/>
                  </a:rPr>
                  <a:t>The input </a:t>
                </a:r>
                <a14:m>
                  <m:oMath xmlns:m="http://schemas.openxmlformats.org/officeDocument/2006/math">
                    <m:r>
                      <a:rPr lang="en-US" sz="2000" b="1" i="1">
                        <a:latin typeface="Cambria Math" panose="02040503050406030204" pitchFamily="18" charset="0"/>
                        <a:ea typeface="PMingLiU" charset="0"/>
                        <a:sym typeface="Wingdings"/>
                      </a:rPr>
                      <m:t>𝒙</m:t>
                    </m:r>
                  </m:oMath>
                </a14:m>
                <a:r>
                  <a:rPr lang="en-US" sz="2000" dirty="0">
                    <a:latin typeface="Arial" charset="0"/>
                    <a:ea typeface="PMingLiU" charset="0"/>
                    <a:sym typeface="Wingdings"/>
                  </a:rPr>
                  <a:t> , the output </a:t>
                </a:r>
                <a:r>
                  <a:rPr lang="en-US" sz="2000" b="1" i="1" dirty="0">
                    <a:latin typeface="Cambria Math" panose="02040503050406030204" pitchFamily="18" charset="0"/>
                    <a:ea typeface="PMingLiU" charset="0"/>
                    <a:sym typeface="Wingdings"/>
                  </a:rPr>
                  <a:t>y</a:t>
                </a:r>
                <a14:m>
                  <m:oMath xmlns:m="http://schemas.openxmlformats.org/officeDocument/2006/math">
                    <m:r>
                      <a:rPr lang="en-US" sz="2000" b="1" i="1" dirty="0">
                        <a:latin typeface="Cambria Math" panose="02040503050406030204" pitchFamily="18" charset="0"/>
                        <a:ea typeface="PMingLiU" charset="0"/>
                        <a:sym typeface="Wingdings"/>
                      </a:rPr>
                      <m:t> =</m:t>
                    </m:r>
                    <m:r>
                      <a:rPr lang="en-US" sz="2000" b="1" i="1" dirty="0">
                        <a:latin typeface="Cambria Math" panose="02040503050406030204" pitchFamily="18" charset="0"/>
                        <a:ea typeface="PMingLiU" charset="0"/>
                        <a:sym typeface="Wingdings"/>
                      </a:rPr>
                      <m:t>𝒇</m:t>
                    </m:r>
                    <m:r>
                      <a:rPr lang="en-US" sz="2000" b="1" i="1" dirty="0">
                        <a:latin typeface="Cambria Math" panose="02040503050406030204" pitchFamily="18" charset="0"/>
                        <a:ea typeface="PMingLiU" charset="0"/>
                        <a:sym typeface="Wingdings"/>
                      </a:rPr>
                      <m:t>(</m:t>
                    </m:r>
                    <m:r>
                      <a:rPr lang="en-US" sz="2000" b="1" i="1" dirty="0">
                        <a:latin typeface="Cambria Math" panose="02040503050406030204" pitchFamily="18" charset="0"/>
                        <a:ea typeface="PMingLiU" charset="0"/>
                        <a:sym typeface="Wingdings"/>
                      </a:rPr>
                      <m:t>𝒙</m:t>
                    </m:r>
                    <m:r>
                      <a:rPr lang="en-US" sz="2000" b="1" i="1" dirty="0">
                        <a:latin typeface="Cambria Math" panose="02040503050406030204" pitchFamily="18" charset="0"/>
                        <a:ea typeface="PMingLiU" charset="0"/>
                        <a:sym typeface="Wingdings"/>
                      </a:rPr>
                      <m:t>;</m:t>
                    </m:r>
                    <m:r>
                      <a:rPr lang="en-US" sz="2000" b="1" i="1" dirty="0">
                        <a:latin typeface="Cambria Math" panose="02040503050406030204" pitchFamily="18" charset="0"/>
                        <a:ea typeface="PMingLiU" charset="0"/>
                        <a:sym typeface="Wingdings"/>
                      </a:rPr>
                      <m:t>𝜽</m:t>
                    </m:r>
                    <m:r>
                      <a:rPr lang="en-US" sz="2000" b="1" i="1" dirty="0">
                        <a:latin typeface="Cambria Math" panose="02040503050406030204" pitchFamily="18" charset="0"/>
                        <a:ea typeface="PMingLiU" charset="0"/>
                        <a:sym typeface="Wingdings"/>
                      </a:rPr>
                      <m:t>)</m:t>
                    </m:r>
                  </m:oMath>
                </a14:m>
                <a:endParaRPr lang="en-US" sz="2000" dirty="0">
                  <a:latin typeface="Arial" charset="0"/>
                  <a:ea typeface="PMingLiU" charset="0"/>
                  <a:sym typeface="Wingdings"/>
                </a:endParaRPr>
              </a:p>
              <a:p>
                <a:pPr marL="1257300" lvl="2" indent="-342900">
                  <a:spcBef>
                    <a:spcPct val="20000"/>
                  </a:spcBef>
                  <a:buClr>
                    <a:schemeClr val="folHlink"/>
                  </a:buClr>
                  <a:buSzPct val="90000"/>
                  <a:buFont typeface="Wingdings" charset="0"/>
                  <a:buChar char="n"/>
                  <a:defRPr/>
                </a:pPr>
                <a:r>
                  <a:rPr lang="en-US" sz="2000" dirty="0">
                    <a:latin typeface="Arial" charset="0"/>
                    <a:ea typeface="PMingLiU" charset="0"/>
                    <a:sym typeface="Wingdings"/>
                  </a:rPr>
                  <a:t>The hidden features </a:t>
                </a:r>
                <a14:m>
                  <m:oMath xmlns:m="http://schemas.openxmlformats.org/officeDocument/2006/math">
                    <m:r>
                      <a:rPr lang="en-US" sz="2000" b="1" i="1" dirty="0">
                        <a:latin typeface="Cambria Math" panose="02040503050406030204" pitchFamily="18" charset="0"/>
                        <a:ea typeface="PMingLiU" charset="0"/>
                        <a:sym typeface="Wingdings"/>
                      </a:rPr>
                      <m:t>𝒉</m:t>
                    </m:r>
                    <m:r>
                      <a:rPr lang="en-US" sz="2000" b="1" i="1" dirty="0">
                        <a:latin typeface="Cambria Math" panose="02040503050406030204" pitchFamily="18" charset="0"/>
                        <a:ea typeface="PMingLiU" charset="0"/>
                        <a:sym typeface="Wingdings"/>
                      </a:rPr>
                      <m:t>= </m:t>
                    </m:r>
                    <m:r>
                      <a:rPr lang="en-US" sz="2000" b="1" i="1">
                        <a:latin typeface="Cambria Math" panose="02040503050406030204" pitchFamily="18" charset="0"/>
                        <a:ea typeface="PMingLiU" charset="0"/>
                        <a:sym typeface="Wingdings"/>
                      </a:rPr>
                      <m:t>𝜙</m:t>
                    </m:r>
                    <m:d>
                      <m:dPr>
                        <m:ctrlPr>
                          <a:rPr lang="en-US" sz="2000" b="1" i="1">
                            <a:latin typeface="Cambria Math" panose="02040503050406030204" pitchFamily="18" charset="0"/>
                            <a:ea typeface="PMingLiU" charset="0"/>
                            <a:sym typeface="Wingdings"/>
                          </a:rPr>
                        </m:ctrlPr>
                      </m:dPr>
                      <m:e>
                        <m:r>
                          <a:rPr lang="en-US" sz="2000" b="1" i="1">
                            <a:latin typeface="Cambria Math" panose="02040503050406030204" pitchFamily="18" charset="0"/>
                            <a:ea typeface="PMingLiU" charset="0"/>
                            <a:sym typeface="Wingdings"/>
                          </a:rPr>
                          <m:t>𝒙</m:t>
                        </m:r>
                      </m:e>
                    </m:d>
                  </m:oMath>
                </a14:m>
                <a:endParaRPr lang="en-US" sz="2000" b="1" dirty="0">
                  <a:latin typeface="Arial" charset="0"/>
                  <a:ea typeface="PMingLiU" charset="0"/>
                  <a:sym typeface="Wingdings"/>
                </a:endParaRPr>
              </a:p>
              <a:p>
                <a:pPr marL="1714500" lvl="3" indent="-342900">
                  <a:spcBef>
                    <a:spcPct val="20000"/>
                  </a:spcBef>
                  <a:buClr>
                    <a:schemeClr val="folHlink"/>
                  </a:buClr>
                  <a:buSzPct val="90000"/>
                  <a:buFont typeface="Wingdings" charset="0"/>
                  <a:buChar char="n"/>
                  <a:defRPr/>
                </a:pPr>
                <a:r>
                  <a:rPr lang="en-US" sz="2000" dirty="0">
                    <a:latin typeface="Arial" charset="0"/>
                    <a:ea typeface="PMingLiU" charset="0"/>
                    <a:sym typeface="Wingdings"/>
                  </a:rPr>
                  <a:t> </a:t>
                </a:r>
                <a:r>
                  <a:rPr lang="en-US" sz="2000" dirty="0">
                    <a:ea typeface="PMingLiU" charset="0"/>
                    <a:sym typeface="Wingdings"/>
                  </a:rPr>
                  <a:t>The hidden layers is a nonlinear transformation </a:t>
                </a:r>
                <a14:m>
                  <m:oMath xmlns:m="http://schemas.openxmlformats.org/officeDocument/2006/math">
                    <m:r>
                      <a:rPr lang="en-US" sz="2000" i="1">
                        <a:latin typeface="Cambria Math" panose="02040503050406030204" pitchFamily="18" charset="0"/>
                        <a:ea typeface="PMingLiU" charset="0"/>
                        <a:sym typeface="Wingdings"/>
                      </a:rPr>
                      <m:t>𝜙</m:t>
                    </m:r>
                    <m:r>
                      <a:rPr lang="en-US" sz="2000" i="1">
                        <a:latin typeface="Cambria Math" panose="02040503050406030204" pitchFamily="18" charset="0"/>
                        <a:ea typeface="PMingLiU" charset="0"/>
                        <a:sym typeface="Wingdings"/>
                      </a:rPr>
                      <m:t>(</m:t>
                    </m:r>
                    <m:r>
                      <a:rPr lang="en-US" sz="2000" b="1" i="1">
                        <a:latin typeface="Cambria Math" panose="02040503050406030204" pitchFamily="18" charset="0"/>
                        <a:ea typeface="PMingLiU" charset="0"/>
                        <a:sym typeface="Wingdings"/>
                      </a:rPr>
                      <m:t>𝒙</m:t>
                    </m:r>
                    <m:r>
                      <a:rPr lang="en-US" sz="2000" i="1">
                        <a:latin typeface="Cambria Math" panose="02040503050406030204" pitchFamily="18" charset="0"/>
                        <a:ea typeface="PMingLiU" charset="0"/>
                        <a:sym typeface="Wingdings"/>
                      </a:rPr>
                      <m:t>)</m:t>
                    </m:r>
                  </m:oMath>
                </a14:m>
                <a:r>
                  <a:rPr lang="en-US" sz="2000" dirty="0">
                    <a:latin typeface="Arial" charset="0"/>
                    <a:ea typeface="PMingLiU" charset="0"/>
                    <a:sym typeface="Wingdings"/>
                  </a:rPr>
                  <a:t> </a:t>
                </a:r>
              </a:p>
              <a:p>
                <a:pPr marL="2171700" lvl="4" indent="-342900">
                  <a:spcBef>
                    <a:spcPct val="20000"/>
                  </a:spcBef>
                  <a:buClr>
                    <a:schemeClr val="folHlink"/>
                  </a:buClr>
                  <a:buSzPct val="90000"/>
                  <a:buFont typeface="Wingdings" charset="0"/>
                  <a:buChar char="n"/>
                  <a:defRPr/>
                </a:pPr>
                <a14:m>
                  <m:oMath xmlns:m="http://schemas.openxmlformats.org/officeDocument/2006/math">
                    <m:r>
                      <a:rPr lang="en-US" sz="2000" i="1">
                        <a:latin typeface="Cambria Math" panose="02040503050406030204" pitchFamily="18" charset="0"/>
                        <a:ea typeface="PMingLiU" charset="0"/>
                        <a:sym typeface="Wingdings"/>
                      </a:rPr>
                      <m:t>𝜙</m:t>
                    </m:r>
                    <m:r>
                      <a:rPr lang="en-US" sz="2000" i="1">
                        <a:latin typeface="Cambria Math" panose="02040503050406030204" pitchFamily="18" charset="0"/>
                        <a:ea typeface="PMingLiU" charset="0"/>
                        <a:sym typeface="Wingdings"/>
                      </a:rPr>
                      <m:t>(</m:t>
                    </m:r>
                    <m:r>
                      <a:rPr lang="en-US" sz="2000" b="1" i="1">
                        <a:latin typeface="Cambria Math" panose="02040503050406030204" pitchFamily="18" charset="0"/>
                        <a:ea typeface="PMingLiU" charset="0"/>
                        <a:sym typeface="Wingdings"/>
                      </a:rPr>
                      <m:t>𝒙</m:t>
                    </m:r>
                    <m:r>
                      <a:rPr lang="en-US" sz="2000" i="1">
                        <a:latin typeface="Cambria Math" panose="02040503050406030204" pitchFamily="18" charset="0"/>
                        <a:ea typeface="PMingLiU" charset="0"/>
                        <a:sym typeface="Wingdings"/>
                      </a:rPr>
                      <m:t>)</m:t>
                    </m:r>
                  </m:oMath>
                </a14:m>
                <a:r>
                  <a:rPr lang="en-US" sz="2000" dirty="0">
                    <a:latin typeface="Arial" charset="0"/>
                    <a:ea typeface="PMingLiU" charset="0"/>
                    <a:sym typeface="Wingdings"/>
                  </a:rPr>
                  <a:t>  provides a set of features describing </a:t>
                </a:r>
                <a14:m>
                  <m:oMath xmlns:m="http://schemas.openxmlformats.org/officeDocument/2006/math">
                    <m:r>
                      <a:rPr lang="en-US" sz="2000" b="1" i="1">
                        <a:latin typeface="Cambria Math" panose="02040503050406030204" pitchFamily="18" charset="0"/>
                        <a:ea typeface="PMingLiU" charset="0"/>
                        <a:sym typeface="Wingdings"/>
                      </a:rPr>
                      <m:t>𝒙</m:t>
                    </m:r>
                  </m:oMath>
                </a14:m>
                <a:r>
                  <a:rPr lang="en-US" sz="2000" dirty="0">
                    <a:latin typeface="Arial" charset="0"/>
                    <a:ea typeface="PMingLiU" charset="0"/>
                    <a:sym typeface="Wingdings"/>
                  </a:rPr>
                  <a:t> </a:t>
                </a:r>
              </a:p>
              <a:p>
                <a:pPr marL="2171700" lvl="4" indent="-342900">
                  <a:spcBef>
                    <a:spcPct val="20000"/>
                  </a:spcBef>
                  <a:buClr>
                    <a:schemeClr val="folHlink"/>
                  </a:buClr>
                  <a:buSzPct val="90000"/>
                  <a:buFont typeface="Wingdings" charset="0"/>
                  <a:buChar char="n"/>
                  <a:defRPr/>
                </a:pPr>
                <a:r>
                  <a:rPr lang="en-US" sz="2000" dirty="0">
                    <a:latin typeface="Arial" charset="0"/>
                    <a:ea typeface="PMingLiU" charset="0"/>
                    <a:sym typeface="Wingdings"/>
                  </a:rPr>
                  <a:t>Or provides a new representation for </a:t>
                </a:r>
                <a14:m>
                  <m:oMath xmlns:m="http://schemas.openxmlformats.org/officeDocument/2006/math">
                    <m:r>
                      <a:rPr lang="en-US" sz="2000" b="1" i="1">
                        <a:latin typeface="Cambria Math" panose="02040503050406030204" pitchFamily="18" charset="0"/>
                        <a:ea typeface="PMingLiU" charset="0"/>
                        <a:sym typeface="Wingdings"/>
                      </a:rPr>
                      <m:t>𝒙</m:t>
                    </m:r>
                  </m:oMath>
                </a14:m>
                <a:endParaRPr lang="en-US" sz="2000" dirty="0">
                  <a:latin typeface="Arial" charset="0"/>
                  <a:ea typeface="PMingLiU" charset="0"/>
                  <a:sym typeface="Wingdings"/>
                </a:endParaRPr>
              </a:p>
              <a:p>
                <a:pPr marL="1714500" lvl="3" indent="-342900">
                  <a:spcBef>
                    <a:spcPct val="20000"/>
                  </a:spcBef>
                  <a:buClr>
                    <a:schemeClr val="folHlink"/>
                  </a:buClr>
                  <a:buSzPct val="90000"/>
                  <a:buFont typeface="Wingdings" charset="0"/>
                  <a:buChar char="n"/>
                  <a:defRPr/>
                </a:pPr>
                <a:r>
                  <a:rPr lang="en-US" sz="2000" dirty="0">
                    <a:latin typeface="Arial" charset="0"/>
                    <a:ea typeface="PMingLiU" charset="0"/>
                    <a:sym typeface="Wingdings"/>
                  </a:rPr>
                  <a:t>The nonlinear is compositional </a:t>
                </a:r>
                <a14:m>
                  <m:oMath xmlns:m="http://schemas.openxmlformats.org/officeDocument/2006/math">
                    <m:r>
                      <a:rPr lang="en-US" sz="2000" i="1">
                        <a:latin typeface="Cambria Math" panose="02040503050406030204" pitchFamily="18" charset="0"/>
                        <a:ea typeface="PMingLiU" charset="0"/>
                        <a:sym typeface="Wingdings"/>
                      </a:rPr>
                      <m:t>𝜙</m:t>
                    </m:r>
                    <m:d>
                      <m:dPr>
                        <m:ctrlPr>
                          <a:rPr lang="en-US" sz="2000" i="1">
                            <a:latin typeface="Cambria Math" panose="02040503050406030204" pitchFamily="18" charset="0"/>
                            <a:ea typeface="PMingLiU" charset="0"/>
                            <a:sym typeface="Wingdings"/>
                          </a:rPr>
                        </m:ctrlPr>
                      </m:dPr>
                      <m:e>
                        <m:r>
                          <a:rPr lang="en-US" sz="2000" b="1" i="1">
                            <a:latin typeface="Cambria Math" panose="02040503050406030204" pitchFamily="18" charset="0"/>
                            <a:ea typeface="PMingLiU" charset="0"/>
                            <a:sym typeface="Wingdings"/>
                          </a:rPr>
                          <m:t>𝒙</m:t>
                        </m:r>
                      </m:e>
                    </m:d>
                    <m:r>
                      <a:rPr lang="en-US" sz="2000">
                        <a:latin typeface="Cambria Math" panose="02040503050406030204" pitchFamily="18" charset="0"/>
                        <a:ea typeface="PMingLiU" charset="0"/>
                        <a:sym typeface="Wingdings"/>
                      </a:rPr>
                      <m:t>=</m:t>
                    </m:r>
                    <m:sSub>
                      <m:sSubPr>
                        <m:ctrlPr>
                          <a:rPr lang="en-US" sz="2000" i="1">
                            <a:latin typeface="Cambria Math" panose="02040503050406030204" pitchFamily="18" charset="0"/>
                            <a:ea typeface="PMingLiU" charset="0"/>
                            <a:sym typeface="Wingdings"/>
                          </a:rPr>
                        </m:ctrlPr>
                      </m:sSubPr>
                      <m:e>
                        <m:sSub>
                          <m:sSubPr>
                            <m:ctrlPr>
                              <a:rPr lang="en-US" sz="2000" i="1">
                                <a:latin typeface="Cambria Math" panose="02040503050406030204" pitchFamily="18" charset="0"/>
                                <a:ea typeface="PMingLiU" charset="0"/>
                                <a:sym typeface="Wingdings"/>
                              </a:rPr>
                            </m:ctrlPr>
                          </m:sSubPr>
                          <m:e>
                            <m:r>
                              <m:rPr>
                                <m:sty m:val="p"/>
                              </m:rPr>
                              <a:rPr lang="en-US" sz="2000">
                                <a:latin typeface="Cambria Math" panose="02040503050406030204" pitchFamily="18" charset="0"/>
                                <a:ea typeface="PMingLiU" charset="0"/>
                                <a:sym typeface="Wingdings"/>
                              </a:rPr>
                              <m:t>g</m:t>
                            </m:r>
                          </m:e>
                          <m:sub>
                            <m:r>
                              <m:rPr>
                                <m:sty m:val="p"/>
                              </m:rPr>
                              <a:rPr lang="en-US" sz="2000">
                                <a:latin typeface="Cambria Math" panose="02040503050406030204" pitchFamily="18" charset="0"/>
                                <a:ea typeface="PMingLiU" charset="0"/>
                                <a:sym typeface="Wingdings"/>
                              </a:rPr>
                              <m:t>n</m:t>
                            </m:r>
                          </m:sub>
                        </m:sSub>
                        <m:r>
                          <a:rPr lang="en-US" sz="2000">
                            <a:latin typeface="Cambria Math" panose="02040503050406030204" pitchFamily="18" charset="0"/>
                            <a:ea typeface="PMingLiU" charset="0"/>
                            <a:sym typeface="Wingdings"/>
                          </a:rPr>
                          <m:t>( …(</m:t>
                        </m:r>
                        <m:r>
                          <m:rPr>
                            <m:sty m:val="p"/>
                          </m:rPr>
                          <a:rPr lang="en-US" sz="2000">
                            <a:latin typeface="Cambria Math" panose="02040503050406030204" pitchFamily="18" charset="0"/>
                            <a:ea typeface="PMingLiU" charset="0"/>
                            <a:sym typeface="Wingdings"/>
                          </a:rPr>
                          <m:t>g</m:t>
                        </m:r>
                      </m:e>
                      <m:sub>
                        <m:r>
                          <a:rPr lang="en-US" sz="2000">
                            <a:latin typeface="Cambria Math" panose="02040503050406030204" pitchFamily="18" charset="0"/>
                            <a:ea typeface="PMingLiU" charset="0"/>
                            <a:sym typeface="Wingdings"/>
                          </a:rPr>
                          <m:t>3</m:t>
                        </m:r>
                      </m:sub>
                    </m:sSub>
                    <m:r>
                      <a:rPr lang="en-US" sz="2000">
                        <a:latin typeface="Cambria Math" panose="02040503050406030204" pitchFamily="18" charset="0"/>
                        <a:ea typeface="PMingLiU" charset="0"/>
                        <a:sym typeface="Wingdings"/>
                      </a:rPr>
                      <m:t>(</m:t>
                    </m:r>
                    <m:sSub>
                      <m:sSubPr>
                        <m:ctrlPr>
                          <a:rPr lang="en-US" sz="2000" i="1">
                            <a:latin typeface="Cambria Math" panose="02040503050406030204" pitchFamily="18" charset="0"/>
                            <a:ea typeface="PMingLiU" charset="0"/>
                            <a:sym typeface="Wingdings"/>
                          </a:rPr>
                        </m:ctrlPr>
                      </m:sSubPr>
                      <m:e>
                        <m:r>
                          <m:rPr>
                            <m:sty m:val="p"/>
                          </m:rPr>
                          <a:rPr lang="en-US" sz="2000">
                            <a:latin typeface="Cambria Math" panose="02040503050406030204" pitchFamily="18" charset="0"/>
                            <a:ea typeface="PMingLiU" charset="0"/>
                            <a:sym typeface="Wingdings"/>
                          </a:rPr>
                          <m:t>g</m:t>
                        </m:r>
                      </m:e>
                      <m:sub>
                        <m:r>
                          <a:rPr lang="en-US" sz="2000">
                            <a:latin typeface="Cambria Math" panose="02040503050406030204" pitchFamily="18" charset="0"/>
                            <a:ea typeface="PMingLiU" charset="0"/>
                            <a:sym typeface="Wingdings"/>
                          </a:rPr>
                          <m:t>2</m:t>
                        </m:r>
                      </m:sub>
                    </m:sSub>
                    <m:d>
                      <m:dPr>
                        <m:ctrlPr>
                          <a:rPr lang="en-US" sz="2000" i="1">
                            <a:latin typeface="Cambria Math" panose="02040503050406030204" pitchFamily="18" charset="0"/>
                            <a:ea typeface="PMingLiU" charset="0"/>
                            <a:sym typeface="Wingdings"/>
                          </a:rPr>
                        </m:ctrlPr>
                      </m:dPr>
                      <m:e>
                        <m:sSub>
                          <m:sSubPr>
                            <m:ctrlPr>
                              <a:rPr lang="en-US" sz="2000" i="1">
                                <a:latin typeface="Cambria Math" panose="02040503050406030204" pitchFamily="18" charset="0"/>
                                <a:ea typeface="PMingLiU" charset="0"/>
                                <a:sym typeface="Wingdings"/>
                              </a:rPr>
                            </m:ctrlPr>
                          </m:sSubPr>
                          <m:e>
                            <m:r>
                              <m:rPr>
                                <m:sty m:val="p"/>
                              </m:rPr>
                              <a:rPr lang="en-US" sz="2000">
                                <a:latin typeface="Cambria Math" panose="02040503050406030204" pitchFamily="18" charset="0"/>
                                <a:ea typeface="PMingLiU" charset="0"/>
                                <a:sym typeface="Wingdings"/>
                              </a:rPr>
                              <m:t>g</m:t>
                            </m:r>
                          </m:e>
                          <m:sub>
                            <m:r>
                              <a:rPr lang="en-US" sz="2000">
                                <a:latin typeface="Cambria Math" panose="02040503050406030204" pitchFamily="18" charset="0"/>
                                <a:ea typeface="PMingLiU" charset="0"/>
                                <a:sym typeface="Wingdings"/>
                              </a:rPr>
                              <m:t>1</m:t>
                            </m:r>
                          </m:sub>
                        </m:sSub>
                        <m:d>
                          <m:dPr>
                            <m:ctrlPr>
                              <a:rPr lang="en-US" sz="2000" i="1">
                                <a:latin typeface="Cambria Math" panose="02040503050406030204" pitchFamily="18" charset="0"/>
                                <a:ea typeface="PMingLiU" charset="0"/>
                                <a:sym typeface="Wingdings"/>
                              </a:rPr>
                            </m:ctrlPr>
                          </m:dPr>
                          <m:e>
                            <m:r>
                              <a:rPr lang="en-US" sz="2000" b="1" i="1">
                                <a:latin typeface="Cambria Math" panose="02040503050406030204" pitchFamily="18" charset="0"/>
                                <a:ea typeface="PMingLiU" charset="0"/>
                                <a:sym typeface="Wingdings"/>
                              </a:rPr>
                              <m:t>𝒙</m:t>
                            </m:r>
                          </m:e>
                        </m:d>
                      </m:e>
                    </m:d>
                    <m:r>
                      <a:rPr lang="en-US" sz="2000">
                        <a:latin typeface="Cambria Math" panose="02040503050406030204" pitchFamily="18" charset="0"/>
                        <a:ea typeface="PMingLiU" charset="0"/>
                        <a:sym typeface="Wingdings"/>
                      </a:rPr>
                      <m:t>)))</m:t>
                    </m:r>
                  </m:oMath>
                </a14:m>
                <a:endParaRPr lang="en-US" sz="2000" dirty="0">
                  <a:latin typeface="Arial" charset="0"/>
                  <a:ea typeface="PMingLiU" charset="0"/>
                  <a:sym typeface="Wingdings"/>
                </a:endParaRPr>
              </a:p>
              <a:p>
                <a:pPr marL="1714500" lvl="3" indent="-342900">
                  <a:spcBef>
                    <a:spcPct val="20000"/>
                  </a:spcBef>
                  <a:buClr>
                    <a:schemeClr val="folHlink"/>
                  </a:buClr>
                  <a:buSzPct val="90000"/>
                  <a:buFont typeface="Wingdings" charset="0"/>
                  <a:buChar char="n"/>
                  <a:defRPr/>
                </a:pPr>
                <a:r>
                  <a:rPr lang="en-US" sz="2000" dirty="0">
                    <a:latin typeface="Arial" charset="0"/>
                    <a:ea typeface="PMingLiU" charset="0"/>
                    <a:sym typeface="Wingdings"/>
                  </a:rPr>
                  <a:t>Each layer </a:t>
                </a:r>
                <a14:m>
                  <m:oMath xmlns:m="http://schemas.openxmlformats.org/officeDocument/2006/math">
                    <m:sSubSup>
                      <m:sSubSupPr>
                        <m:ctrlPr>
                          <a:rPr lang="en-US" sz="2000" b="1" i="1" dirty="0">
                            <a:latin typeface="Cambria Math" panose="02040503050406030204" pitchFamily="18" charset="0"/>
                            <a:ea typeface="PMingLiU" charset="0"/>
                            <a:sym typeface="Wingdings"/>
                          </a:rPr>
                        </m:ctrlPr>
                      </m:sSubSupPr>
                      <m:e>
                        <m:r>
                          <a:rPr lang="en-US" sz="2000" b="1" i="1" dirty="0">
                            <a:latin typeface="Cambria Math" panose="02040503050406030204" pitchFamily="18" charset="0"/>
                            <a:ea typeface="PMingLiU" charset="0"/>
                            <a:sym typeface="Wingdings"/>
                          </a:rPr>
                          <m:t>𝒉</m:t>
                        </m:r>
                      </m:e>
                      <m:sub>
                        <m:r>
                          <a:rPr lang="en-US" sz="2000" i="1" dirty="0">
                            <a:latin typeface="Cambria Math" panose="02040503050406030204" pitchFamily="18" charset="0"/>
                            <a:ea typeface="PMingLiU" charset="0"/>
                            <a:sym typeface="Wingdings"/>
                          </a:rPr>
                          <m:t>𝑖</m:t>
                        </m:r>
                      </m:sub>
                      <m:sup/>
                    </m:sSubSup>
                    <m:r>
                      <a:rPr lang="en-US" sz="2000" b="1" i="1" dirty="0">
                        <a:latin typeface="Cambria Math" panose="02040503050406030204" pitchFamily="18" charset="0"/>
                        <a:ea typeface="PMingLiU" charset="0"/>
                        <a:sym typeface="Wingdings"/>
                      </a:rPr>
                      <m:t>=</m:t>
                    </m:r>
                    <m:sSub>
                      <m:sSubPr>
                        <m:ctrlPr>
                          <a:rPr lang="en-US" sz="2000" i="1" dirty="0">
                            <a:latin typeface="Cambria Math" panose="02040503050406030204" pitchFamily="18" charset="0"/>
                            <a:ea typeface="PMingLiU" charset="0"/>
                            <a:sym typeface="Wingdings"/>
                          </a:rPr>
                        </m:ctrlPr>
                      </m:sSubPr>
                      <m:e>
                        <m:r>
                          <m:rPr>
                            <m:sty m:val="p"/>
                          </m:rPr>
                          <a:rPr lang="en-US" sz="2000" dirty="0">
                            <a:latin typeface="Cambria Math" panose="02040503050406030204" pitchFamily="18" charset="0"/>
                            <a:ea typeface="PMingLiU" charset="0"/>
                            <a:sym typeface="Wingdings"/>
                          </a:rPr>
                          <m:t>g</m:t>
                        </m:r>
                      </m:e>
                      <m:sub>
                        <m:r>
                          <m:rPr>
                            <m:sty m:val="p"/>
                          </m:rPr>
                          <a:rPr lang="en-US" sz="2000" dirty="0">
                            <a:latin typeface="Cambria Math" panose="02040503050406030204" pitchFamily="18" charset="0"/>
                            <a:ea typeface="PMingLiU" charset="0"/>
                            <a:sym typeface="Wingdings"/>
                          </a:rPr>
                          <m:t>i</m:t>
                        </m:r>
                      </m:sub>
                    </m:sSub>
                    <m:r>
                      <a:rPr lang="en-US" sz="2000" b="1" i="1" dirty="0">
                        <a:latin typeface="Cambria Math" panose="02040503050406030204" pitchFamily="18" charset="0"/>
                        <a:ea typeface="PMingLiU" charset="0"/>
                        <a:sym typeface="Wingdings"/>
                      </a:rPr>
                      <m:t>(</m:t>
                    </m:r>
                    <m:sSubSup>
                      <m:sSubSupPr>
                        <m:ctrlPr>
                          <a:rPr lang="en-US" sz="2000" b="1" i="1" dirty="0">
                            <a:latin typeface="Cambria Math" panose="02040503050406030204" pitchFamily="18" charset="0"/>
                            <a:ea typeface="PMingLiU" charset="0"/>
                            <a:sym typeface="Wingdings"/>
                          </a:rPr>
                        </m:ctrlPr>
                      </m:sSubSupPr>
                      <m:e>
                        <m:r>
                          <a:rPr lang="en-US" sz="2000" b="1" i="1" dirty="0">
                            <a:latin typeface="Cambria Math" panose="02040503050406030204" pitchFamily="18" charset="0"/>
                            <a:ea typeface="PMingLiU" charset="0"/>
                            <a:sym typeface="Wingdings"/>
                          </a:rPr>
                          <m:t>𝑾</m:t>
                        </m:r>
                      </m:e>
                      <m:sub>
                        <m:r>
                          <a:rPr lang="en-US" sz="2000" i="1" dirty="0">
                            <a:latin typeface="Cambria Math" panose="02040503050406030204" pitchFamily="18" charset="0"/>
                            <a:ea typeface="PMingLiU" charset="0"/>
                            <a:sym typeface="Wingdings"/>
                          </a:rPr>
                          <m:t>𝑖</m:t>
                        </m:r>
                      </m:sub>
                      <m:sup/>
                    </m:sSubSup>
                    <m:r>
                      <a:rPr lang="en-US" sz="2000" b="1" i="1" dirty="0">
                        <a:latin typeface="Cambria Math" panose="02040503050406030204" pitchFamily="18" charset="0"/>
                        <a:ea typeface="PMingLiU" charset="0"/>
                        <a:sym typeface="Wingdings"/>
                      </a:rPr>
                      <m:t>𝒙</m:t>
                    </m:r>
                    <m:r>
                      <a:rPr lang="en-US" sz="2000" b="1" i="1" dirty="0">
                        <a:latin typeface="Cambria Math" panose="02040503050406030204" pitchFamily="18" charset="0"/>
                        <a:ea typeface="PMingLiU" charset="0"/>
                        <a:sym typeface="Wingdings"/>
                      </a:rPr>
                      <m:t>+</m:t>
                    </m:r>
                    <m:sSub>
                      <m:sSubPr>
                        <m:ctrlPr>
                          <a:rPr lang="en-US" sz="2000" i="1" dirty="0">
                            <a:latin typeface="Cambria Math" panose="02040503050406030204" pitchFamily="18" charset="0"/>
                            <a:ea typeface="PMingLiU" charset="0"/>
                            <a:sym typeface="Wingdings"/>
                          </a:rPr>
                        </m:ctrlPr>
                      </m:sSubPr>
                      <m:e>
                        <m:r>
                          <a:rPr lang="en-US" sz="2000" b="1" i="1" dirty="0">
                            <a:latin typeface="Cambria Math" panose="02040503050406030204" pitchFamily="18" charset="0"/>
                            <a:ea typeface="PMingLiU" charset="0"/>
                            <a:sym typeface="Wingdings"/>
                          </a:rPr>
                          <m:t>𝒃</m:t>
                        </m:r>
                      </m:e>
                      <m:sub>
                        <m:r>
                          <m:rPr>
                            <m:sty m:val="p"/>
                          </m:rPr>
                          <a:rPr lang="en-US" sz="2000" dirty="0">
                            <a:latin typeface="Cambria Math" panose="02040503050406030204" pitchFamily="18" charset="0"/>
                            <a:ea typeface="PMingLiU" charset="0"/>
                            <a:sym typeface="Wingdings"/>
                          </a:rPr>
                          <m:t>i</m:t>
                        </m:r>
                      </m:sub>
                    </m:sSub>
                  </m:oMath>
                </a14:m>
                <a:r>
                  <a:rPr lang="en-US" sz="2000" dirty="0">
                    <a:latin typeface="Arial" charset="0"/>
                    <a:ea typeface="PMingLiU" charset="0"/>
                    <a:sym typeface="Wingdings"/>
                  </a:rPr>
                  <a:t>), </a:t>
                </a:r>
                <a:r>
                  <a:rPr lang="en-US" sz="2000" dirty="0">
                    <a:latin typeface="Cambria Math" panose="02040503050406030204" pitchFamily="18" charset="0"/>
                    <a:ea typeface="PMingLiU" charset="0"/>
                    <a:sym typeface="Wingdings"/>
                  </a:rPr>
                  <a:t>g(z)=max(0,z).</a:t>
                </a:r>
              </a:p>
              <a:p>
                <a:pPr marL="1257300" lvl="2" indent="-342900">
                  <a:spcBef>
                    <a:spcPct val="20000"/>
                  </a:spcBef>
                  <a:buClr>
                    <a:schemeClr val="folHlink"/>
                  </a:buClr>
                  <a:buSzPct val="90000"/>
                  <a:buFont typeface="Wingdings" charset="0"/>
                  <a:buChar char="n"/>
                  <a:defRPr/>
                </a:pPr>
                <a:r>
                  <a:rPr lang="en-US" sz="2000" dirty="0">
                    <a:latin typeface="Arial" charset="0"/>
                    <a:ea typeface="PMingLiU" charset="0"/>
                    <a:sym typeface="Wingdings"/>
                  </a:rPr>
                  <a:t>The output</a:t>
                </a:r>
                <a14:m>
                  <m:oMath xmlns:m="http://schemas.openxmlformats.org/officeDocument/2006/math">
                    <m:r>
                      <a:rPr lang="en-US" sz="2000" dirty="0">
                        <a:latin typeface="Cambria Math" panose="02040503050406030204" pitchFamily="18" charset="0"/>
                        <a:ea typeface="PMingLiU" charset="0"/>
                        <a:sym typeface="Wingdings"/>
                      </a:rPr>
                      <m:t>  </m:t>
                    </m:r>
                    <m:acc>
                      <m:accPr>
                        <m:chr m:val="̂"/>
                        <m:ctrlPr>
                          <a:rPr lang="en-US" sz="2000" b="1" i="1" dirty="0">
                            <a:latin typeface="Cambria Math" panose="02040503050406030204" pitchFamily="18" charset="0"/>
                            <a:ea typeface="PMingLiU" charset="0"/>
                            <a:sym typeface="Wingdings"/>
                          </a:rPr>
                        </m:ctrlPr>
                      </m:accPr>
                      <m:e>
                        <m:r>
                          <a:rPr lang="en-US" sz="2000" b="1" i="1" dirty="0">
                            <a:latin typeface="Cambria Math" panose="02040503050406030204" pitchFamily="18" charset="0"/>
                            <a:ea typeface="PMingLiU" charset="0"/>
                            <a:sym typeface="Wingdings"/>
                          </a:rPr>
                          <m:t>𝒚</m:t>
                        </m:r>
                      </m:e>
                    </m:acc>
                  </m:oMath>
                </a14:m>
                <a:r>
                  <a:rPr lang="en-US" sz="2000" dirty="0">
                    <a:latin typeface="Arial" charset="0"/>
                    <a:ea typeface="PMingLiU" charset="0"/>
                    <a:sym typeface="Wingdings"/>
                  </a:rPr>
                  <a:t> </a:t>
                </a:r>
                <a14:m>
                  <m:oMath xmlns:m="http://schemas.openxmlformats.org/officeDocument/2006/math">
                    <m:r>
                      <a:rPr lang="en-US" sz="2000" b="1" i="1" dirty="0">
                        <a:latin typeface="Cambria Math" panose="02040503050406030204" pitchFamily="18" charset="0"/>
                        <a:ea typeface="PMingLiU" charset="0"/>
                        <a:sym typeface="Wingdings"/>
                      </a:rPr>
                      <m:t>=</m:t>
                    </m:r>
                    <m:r>
                      <m:rPr>
                        <m:sty m:val="p"/>
                      </m:rPr>
                      <a:rPr lang="en-US" sz="2000">
                        <a:latin typeface="Cambria Math" panose="02040503050406030204" pitchFamily="18" charset="0"/>
                        <a:ea typeface="PMingLiU" charset="0"/>
                        <a:sym typeface="Wingdings"/>
                      </a:rPr>
                      <m:t>softmax</m:t>
                    </m:r>
                    <m:r>
                      <a:rPr lang="en-US" sz="2000" b="1" i="1" dirty="0">
                        <a:latin typeface="Cambria Math" panose="02040503050406030204" pitchFamily="18" charset="0"/>
                        <a:ea typeface="PMingLiU" charset="0"/>
                        <a:sym typeface="Wingdings"/>
                      </a:rPr>
                      <m:t> </m:t>
                    </m:r>
                    <m:d>
                      <m:dPr>
                        <m:ctrlPr>
                          <a:rPr lang="en-US" sz="2000" b="1" i="1" dirty="0">
                            <a:latin typeface="Cambria Math" panose="02040503050406030204" pitchFamily="18" charset="0"/>
                            <a:ea typeface="PMingLiU" charset="0"/>
                            <a:sym typeface="Wingdings"/>
                          </a:rPr>
                        </m:ctrlPr>
                      </m:dPr>
                      <m:e>
                        <m:r>
                          <a:rPr lang="en-US" sz="2000" b="1" i="1" dirty="0">
                            <a:latin typeface="Cambria Math" panose="02040503050406030204" pitchFamily="18" charset="0"/>
                            <a:ea typeface="PMingLiU" charset="0"/>
                            <a:sym typeface="Wingdings"/>
                          </a:rPr>
                          <m:t>𝒛</m:t>
                        </m:r>
                      </m:e>
                    </m:d>
                  </m:oMath>
                </a14:m>
                <a:endParaRPr lang="en-US" sz="2000" b="1" i="1" dirty="0">
                  <a:latin typeface="Cambria Math" panose="02040503050406030204" pitchFamily="18" charset="0"/>
                  <a:ea typeface="PMingLiU" charset="0"/>
                  <a:sym typeface="Wingdings"/>
                </a:endParaRPr>
              </a:p>
              <a:p>
                <a:pPr marL="1714500" lvl="3" indent="-342900">
                  <a:spcBef>
                    <a:spcPct val="20000"/>
                  </a:spcBef>
                  <a:buClr>
                    <a:schemeClr val="folHlink"/>
                  </a:buClr>
                  <a:buSzPct val="90000"/>
                  <a:buFont typeface="Wingdings" charset="0"/>
                  <a:buChar char="n"/>
                  <a:defRPr/>
                </a:pPr>
                <a14:m>
                  <m:oMath xmlns:m="http://schemas.openxmlformats.org/officeDocument/2006/math">
                    <m:r>
                      <a:rPr lang="en-US" sz="2000" b="1" i="1" dirty="0">
                        <a:latin typeface="Cambria Math" panose="02040503050406030204" pitchFamily="18" charset="0"/>
                        <a:ea typeface="PMingLiU" charset="0"/>
                        <a:sym typeface="Wingdings"/>
                      </a:rPr>
                      <m:t>  </m:t>
                    </m:r>
                    <m:r>
                      <a:rPr lang="en-US" sz="2000" b="1" i="1" dirty="0">
                        <a:latin typeface="Cambria Math" panose="02040503050406030204" pitchFamily="18" charset="0"/>
                        <a:ea typeface="PMingLiU" charset="0"/>
                        <a:sym typeface="Wingdings"/>
                      </a:rPr>
                      <m:t>𝒛</m:t>
                    </m:r>
                    <m:r>
                      <a:rPr lang="en-US" sz="2000" b="1" i="1" dirty="0">
                        <a:latin typeface="Cambria Math" panose="02040503050406030204" pitchFamily="18" charset="0"/>
                        <a:ea typeface="PMingLiU" charset="0"/>
                        <a:sym typeface="Wingdings"/>
                      </a:rPr>
                      <m:t>= </m:t>
                    </m:r>
                    <m:sSub>
                      <m:sSubPr>
                        <m:ctrlPr>
                          <a:rPr lang="en-US" sz="2000" b="1" i="1" dirty="0">
                            <a:latin typeface="Cambria Math" panose="02040503050406030204" pitchFamily="18" charset="0"/>
                            <a:ea typeface="PMingLiU" charset="0"/>
                            <a:sym typeface="Wingdings"/>
                          </a:rPr>
                        </m:ctrlPr>
                      </m:sSubPr>
                      <m:e>
                        <m:r>
                          <a:rPr lang="en-US" sz="2000" b="1" i="1" dirty="0">
                            <a:latin typeface="Cambria Math" panose="02040503050406030204" pitchFamily="18" charset="0"/>
                            <a:ea typeface="PMingLiU" charset="0"/>
                            <a:sym typeface="Wingdings"/>
                          </a:rPr>
                          <m:t>𝒉</m:t>
                        </m:r>
                      </m:e>
                      <m:sub>
                        <m:r>
                          <a:rPr lang="en-US" sz="2000" i="1" dirty="0">
                            <a:latin typeface="Cambria Math" panose="02040503050406030204" pitchFamily="18" charset="0"/>
                            <a:ea typeface="PMingLiU" charset="0"/>
                            <a:sym typeface="Wingdings"/>
                          </a:rPr>
                          <m:t>𝑖</m:t>
                        </m:r>
                      </m:sub>
                    </m:sSub>
                  </m:oMath>
                </a14:m>
                <a:endParaRPr lang="en-US" sz="2000" dirty="0">
                  <a:latin typeface="Arial" charset="0"/>
                  <a:ea typeface="PMingLiU" charset="0"/>
                  <a:sym typeface="Wingdings"/>
                </a:endParaRPr>
              </a:p>
            </p:txBody>
          </p:sp>
        </mc:Choice>
        <mc:Fallback xmlns="">
          <p:sp>
            <p:nvSpPr>
              <p:cNvPr id="20483" name="Rectangle 3"/>
              <p:cNvSpPr>
                <a:spLocks noRot="1" noChangeAspect="1" noMove="1" noResize="1" noEditPoints="1" noAdjustHandles="1" noChangeArrowheads="1" noChangeShapeType="1" noTextEdit="1"/>
              </p:cNvSpPr>
              <p:nvPr/>
            </p:nvSpPr>
            <p:spPr bwMode="auto">
              <a:xfrm>
                <a:off x="1682767" y="1320127"/>
                <a:ext cx="8905875" cy="5943600"/>
              </a:xfrm>
              <a:prstGeom prst="rect">
                <a:avLst/>
              </a:prstGeom>
              <a:blipFill>
                <a:blip r:embed="rId3"/>
                <a:stretch>
                  <a:fillRect/>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157655635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MLP is not new, but deep feedforward neural network is modern!</a:t>
            </a:r>
          </a:p>
        </p:txBody>
      </p:sp>
      <p:sp>
        <p:nvSpPr>
          <p:cNvPr id="3" name="Content Placeholder 2"/>
          <p:cNvSpPr>
            <a:spLocks noGrp="1"/>
          </p:cNvSpPr>
          <p:nvPr>
            <p:ph idx="1"/>
          </p:nvPr>
        </p:nvSpPr>
        <p:spPr>
          <a:xfrm>
            <a:off x="1981200" y="1417639"/>
            <a:ext cx="8229600" cy="4525963"/>
          </a:xfrm>
        </p:spPr>
        <p:txBody>
          <a:bodyPr>
            <a:normAutofit/>
          </a:bodyPr>
          <a:lstStyle/>
          <a:p>
            <a:pPr marL="0" indent="0">
              <a:buNone/>
            </a:pPr>
            <a:endParaRPr lang="en-US" dirty="0"/>
          </a:p>
          <a:p>
            <a:r>
              <a:rPr lang="en-US" dirty="0" err="1"/>
              <a:t>Feedforward</a:t>
            </a:r>
            <a:r>
              <a:rPr lang="en-US" dirty="0"/>
              <a:t>, from x to y, no feedback</a:t>
            </a:r>
          </a:p>
          <a:p>
            <a:r>
              <a:rPr lang="en-US" dirty="0"/>
              <a:t>Networks, modeled as a directed acyclic </a:t>
            </a:r>
            <a:r>
              <a:rPr lang="en-US" dirty="0" err="1"/>
              <a:t>grpah</a:t>
            </a:r>
            <a:r>
              <a:rPr lang="en-US" dirty="0"/>
              <a:t> for the composition of functions connected in a chain, f(x) = f^(</a:t>
            </a:r>
            <a:r>
              <a:rPr lang="en-US" dirty="0" err="1"/>
              <a:t>i</a:t>
            </a:r>
            <a:r>
              <a:rPr lang="en-US" dirty="0"/>
              <a:t>)( … f^3(f^2(f^1(x))))</a:t>
            </a:r>
          </a:p>
          <a:p>
            <a:r>
              <a:rPr lang="en-US" dirty="0"/>
              <a:t>The depth of the network is N</a:t>
            </a:r>
          </a:p>
          <a:p>
            <a:r>
              <a:rPr lang="en-US" dirty="0"/>
              <a:t>‘deep learning’ as N is increasing. </a:t>
            </a:r>
          </a:p>
        </p:txBody>
      </p:sp>
      <p:sp>
        <p:nvSpPr>
          <p:cNvPr id="5" name="Content Placeholder 2"/>
          <p:cNvSpPr txBox="1">
            <a:spLocks/>
          </p:cNvSpPr>
          <p:nvPr/>
        </p:nvSpPr>
        <p:spPr>
          <a:xfrm>
            <a:off x="1981200" y="3114633"/>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accent6">
                    <a:lumMod val="25000"/>
                  </a:schemeClr>
                </a:solidFill>
                <a:effectLst>
                  <a:glow rad="12700">
                    <a:schemeClr val="tx1">
                      <a:lumMod val="50000"/>
                      <a:lumOff val="50000"/>
                      <a:alpha val="50000"/>
                    </a:schemeClr>
                  </a:glow>
                </a:effectLst>
                <a:latin typeface="Calibri"/>
                <a:ea typeface="Heiti SC Light"/>
                <a:cs typeface="Calibri"/>
              </a:defRPr>
            </a:lvl1pPr>
            <a:lvl2pPr marL="742950" indent="-285750" algn="l" defTabSz="457200" rtl="0" eaLnBrk="1" latinLnBrk="0" hangingPunct="1">
              <a:spcBef>
                <a:spcPct val="20000"/>
              </a:spcBef>
              <a:buFont typeface="Arial"/>
              <a:buChar char="–"/>
              <a:defRPr sz="2400" kern="1200">
                <a:solidFill>
                  <a:schemeClr val="accent6">
                    <a:lumMod val="25000"/>
                  </a:schemeClr>
                </a:solidFill>
                <a:effectLst>
                  <a:glow rad="12700">
                    <a:schemeClr val="tx1">
                      <a:lumMod val="50000"/>
                      <a:lumOff val="50000"/>
                      <a:alpha val="50000"/>
                    </a:schemeClr>
                  </a:glow>
                </a:effectLst>
                <a:latin typeface="Calibri"/>
                <a:ea typeface="Heiti SC Light"/>
                <a:cs typeface="Calibri"/>
              </a:defRPr>
            </a:lvl2pPr>
            <a:lvl3pPr marL="1143000" indent="-228600" algn="l" defTabSz="457200" rtl="0" eaLnBrk="1" latinLnBrk="0" hangingPunct="1">
              <a:spcBef>
                <a:spcPct val="20000"/>
              </a:spcBef>
              <a:buFont typeface="Arial"/>
              <a:buChar char="•"/>
              <a:defRPr sz="2000" kern="1200">
                <a:solidFill>
                  <a:schemeClr val="accent6">
                    <a:lumMod val="25000"/>
                  </a:schemeClr>
                </a:solidFill>
                <a:effectLst>
                  <a:glow rad="12700">
                    <a:schemeClr val="tx1">
                      <a:lumMod val="50000"/>
                      <a:lumOff val="50000"/>
                      <a:alpha val="50000"/>
                    </a:schemeClr>
                  </a:glow>
                </a:effectLst>
                <a:latin typeface="Calibri"/>
                <a:ea typeface="Heiti SC Light"/>
                <a:cs typeface="Calibri"/>
              </a:defRPr>
            </a:lvl3pPr>
            <a:lvl4pPr marL="1600200" indent="-228600" algn="l" defTabSz="457200" rtl="0" eaLnBrk="1" latinLnBrk="0" hangingPunct="1">
              <a:spcBef>
                <a:spcPct val="20000"/>
              </a:spcBef>
              <a:buFont typeface="Arial"/>
              <a:buChar char="–"/>
              <a:defRPr sz="1800" kern="1200">
                <a:solidFill>
                  <a:schemeClr val="accent6">
                    <a:lumMod val="25000"/>
                  </a:schemeClr>
                </a:solidFill>
                <a:effectLst>
                  <a:glow rad="12700">
                    <a:schemeClr val="tx1">
                      <a:lumMod val="50000"/>
                      <a:lumOff val="50000"/>
                      <a:alpha val="50000"/>
                    </a:schemeClr>
                  </a:glow>
                </a:effectLst>
                <a:latin typeface="Calibri"/>
                <a:ea typeface="Heiti SC Light"/>
                <a:cs typeface="Calibri"/>
              </a:defRPr>
            </a:lvl4pPr>
            <a:lvl5pPr marL="2057400" indent="-228600" algn="l" defTabSz="457200" rtl="0" eaLnBrk="1" latinLnBrk="0" hangingPunct="1">
              <a:spcBef>
                <a:spcPct val="20000"/>
              </a:spcBef>
              <a:buFont typeface="Arial"/>
              <a:buChar char="»"/>
              <a:defRPr sz="1800" kern="1200">
                <a:solidFill>
                  <a:schemeClr val="accent6">
                    <a:lumMod val="25000"/>
                  </a:schemeClr>
                </a:solidFill>
                <a:effectLst>
                  <a:glow rad="12700">
                    <a:schemeClr val="tx1">
                      <a:lumMod val="50000"/>
                      <a:lumOff val="50000"/>
                      <a:alpha val="50000"/>
                    </a:schemeClr>
                  </a:glow>
                </a:effectLst>
                <a:latin typeface="Calibri"/>
                <a:ea typeface="Heiti SC Light"/>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p>
          <a:p>
            <a:endParaRPr lang="en-US" dirty="0"/>
          </a:p>
        </p:txBody>
      </p:sp>
    </p:spTree>
    <p:extLst>
      <p:ext uri="{BB962C8B-B14F-4D97-AF65-F5344CB8AC3E}">
        <p14:creationId xmlns:p14="http://schemas.microsoft.com/office/powerpoint/2010/main" val="1974324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Artificial Neuron</a:t>
            </a:r>
          </a:p>
        </p:txBody>
      </p:sp>
      <p:pic>
        <p:nvPicPr>
          <p:cNvPr id="5" name="Picture 2" descr="uf1.jpg"/>
          <p:cNvPicPr>
            <a:picLocks noChangeAspect="1" noChangeArrowheads="1"/>
          </p:cNvPicPr>
          <p:nvPr/>
        </p:nvPicPr>
        <p:blipFill rotWithShape="1">
          <a:blip r:embed="rId2">
            <a:extLst>
              <a:ext uri="{28A0092B-C50C-407E-A947-70E740481C1C}">
                <a14:useLocalDpi xmlns:a14="http://schemas.microsoft.com/office/drawing/2010/main" val="0"/>
              </a:ext>
            </a:extLst>
          </a:blip>
          <a:srcRect l="43068" t="14807" r="2671" b="17466"/>
          <a:stretch/>
        </p:blipFill>
        <p:spPr bwMode="auto">
          <a:xfrm>
            <a:off x="771524" y="1586706"/>
            <a:ext cx="4838701" cy="2419350"/>
          </a:xfrm>
          <a:prstGeom prst="rect">
            <a:avLst/>
          </a:prstGeom>
          <a:noFill/>
          <a:extLst>
            <a:ext uri="{909E8E84-426E-40DD-AFC4-6F175D3DCCD1}">
              <a14:hiddenFill xmlns:a14="http://schemas.microsoft.com/office/drawing/2010/main">
                <a:solidFill>
                  <a:srgbClr val="FFFFFF"/>
                </a:solidFill>
              </a14:hiddenFill>
            </a:ext>
          </a:extLst>
        </p:spPr>
      </p:pic>
      <p:sp>
        <p:nvSpPr>
          <p:cNvPr id="4" name="Trapezoid 3"/>
          <p:cNvSpPr/>
          <p:nvPr/>
        </p:nvSpPr>
        <p:spPr>
          <a:xfrm>
            <a:off x="1266825" y="3827463"/>
            <a:ext cx="4105275" cy="902494"/>
          </a:xfrm>
          <a:prstGeom prst="trapezoid">
            <a:avLst>
              <a:gd name="adj" fmla="val 214879"/>
            </a:avLst>
          </a:prstGeom>
          <a:gradFill flip="none" rotWithShape="1">
            <a:gsLst>
              <a:gs pos="79000">
                <a:srgbClr val="FFEFC5"/>
              </a:gs>
              <a:gs pos="0">
                <a:schemeClr val="accent1">
                  <a:tint val="66000"/>
                  <a:satMod val="160000"/>
                  <a:alpha val="0"/>
                </a:schemeClr>
              </a:gs>
              <a:gs pos="22000">
                <a:schemeClr val="accent1">
                  <a:tint val="44500"/>
                  <a:satMod val="160000"/>
                </a:schemeClr>
              </a:gs>
              <a:gs pos="100000">
                <a:schemeClr val="accent1">
                  <a:tint val="23500"/>
                  <a:satMod val="16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Artificial Neuro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19099" y="4729956"/>
            <a:ext cx="5800725" cy="176212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5897333" y="1586706"/>
            <a:ext cx="6097361" cy="2419349"/>
          </a:xfrm>
          <a:prstGeom prst="rect">
            <a:avLst/>
          </a:prstGeom>
        </p:spPr>
        <p:txBody>
          <a:bodyPr vert="horz" lIns="91440" tIns="45720" rIns="91440" bIns="45720" rtlCol="0">
            <a:normAutofit/>
          </a:bodyPr>
          <a:lstStyle>
            <a:lvl1pPr marL="228600" indent="-457200" algn="l" defTabSz="914400" rtl="0" eaLnBrk="1" latinLnBrk="0" hangingPunct="1">
              <a:lnSpc>
                <a:spcPct val="90000"/>
              </a:lnSpc>
              <a:spcBef>
                <a:spcPts val="1000"/>
              </a:spcBef>
              <a:buFont typeface="Wingdings" panose="05000000000000000000" pitchFamily="2" charset="2"/>
              <a:buChar char="q"/>
              <a:defRPr sz="2800" kern="1200">
                <a:solidFill>
                  <a:srgbClr val="000000"/>
                </a:solidFill>
                <a:latin typeface="+mn-lt"/>
                <a:ea typeface="+mn-ea"/>
                <a:cs typeface="+mn-cs"/>
              </a:defRPr>
            </a:lvl1pPr>
            <a:lvl2pPr marL="822960" indent="-365760" algn="l" defTabSz="914400" rtl="0" eaLnBrk="1" latinLnBrk="0" hangingPunct="1">
              <a:lnSpc>
                <a:spcPct val="90000"/>
              </a:lnSpc>
              <a:spcBef>
                <a:spcPts val="500"/>
              </a:spcBef>
              <a:buFont typeface="Courier New" panose="02070309020205020404" pitchFamily="49" charset="0"/>
              <a:buChar char="o"/>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Effectively weight vector multiplied by input vector to obtain a scalar</a:t>
            </a:r>
          </a:p>
          <a:p>
            <a:r>
              <a:rPr lang="en-US" dirty="0"/>
              <a:t>May apply activation function to output</a:t>
            </a:r>
          </a:p>
          <a:p>
            <a:pPr lvl="1"/>
            <a:r>
              <a:rPr lang="en-US" dirty="0"/>
              <a:t>Adds non-linearity</a:t>
            </a:r>
          </a:p>
          <a:p>
            <a:endParaRPr lang="en-US" dirty="0"/>
          </a:p>
          <a:p>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6932" y="3972224"/>
            <a:ext cx="2793184" cy="165910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7224" y="3828578"/>
            <a:ext cx="2177028" cy="1802755"/>
          </a:xfrm>
          <a:prstGeom prst="rect">
            <a:avLst/>
          </a:prstGeom>
        </p:spPr>
      </p:pic>
      <p:sp>
        <p:nvSpPr>
          <p:cNvPr id="6" name="TextBox 5"/>
          <p:cNvSpPr txBox="1"/>
          <p:nvPr/>
        </p:nvSpPr>
        <p:spPr>
          <a:xfrm>
            <a:off x="7535918" y="5631333"/>
            <a:ext cx="1016625" cy="400110"/>
          </a:xfrm>
          <a:prstGeom prst="rect">
            <a:avLst/>
          </a:prstGeom>
          <a:noFill/>
        </p:spPr>
        <p:txBody>
          <a:bodyPr wrap="none" rtlCol="0">
            <a:spAutoFit/>
          </a:bodyPr>
          <a:lstStyle/>
          <a:p>
            <a:r>
              <a:rPr lang="en-US" sz="2000" dirty="0"/>
              <a:t>Sigmoid</a:t>
            </a:r>
          </a:p>
        </p:txBody>
      </p:sp>
      <p:sp>
        <p:nvSpPr>
          <p:cNvPr id="15" name="TextBox 14"/>
          <p:cNvSpPr txBox="1"/>
          <p:nvPr/>
        </p:nvSpPr>
        <p:spPr>
          <a:xfrm>
            <a:off x="9522056" y="5631333"/>
            <a:ext cx="2307363" cy="707886"/>
          </a:xfrm>
          <a:prstGeom prst="rect">
            <a:avLst/>
          </a:prstGeom>
          <a:noFill/>
        </p:spPr>
        <p:txBody>
          <a:bodyPr wrap="none" rtlCol="0">
            <a:spAutoFit/>
          </a:bodyPr>
          <a:lstStyle/>
          <a:p>
            <a:pPr algn="ctr"/>
            <a:r>
              <a:rPr lang="en-US" sz="2000" dirty="0"/>
              <a:t>Rectified Linear Unit</a:t>
            </a:r>
          </a:p>
          <a:p>
            <a:pPr algn="ctr"/>
            <a:r>
              <a:rPr lang="en-US" sz="2000" dirty="0"/>
              <a:t>(</a:t>
            </a:r>
            <a:r>
              <a:rPr lang="en-US" sz="2000" dirty="0" err="1"/>
              <a:t>ReLU</a:t>
            </a:r>
            <a:r>
              <a:rPr lang="en-US" sz="2000" dirty="0"/>
              <a:t>)</a:t>
            </a:r>
          </a:p>
        </p:txBody>
      </p:sp>
      <p:sp>
        <p:nvSpPr>
          <p:cNvPr id="14" name="Rectangle 13"/>
          <p:cNvSpPr/>
          <p:nvPr/>
        </p:nvSpPr>
        <p:spPr>
          <a:xfrm>
            <a:off x="419099" y="6356935"/>
            <a:ext cx="3325334" cy="338554"/>
          </a:xfrm>
          <a:prstGeom prst="rect">
            <a:avLst/>
          </a:prstGeom>
        </p:spPr>
        <p:txBody>
          <a:bodyPr wrap="none">
            <a:spAutoFit/>
          </a:bodyPr>
          <a:lstStyle/>
          <a:p>
            <a:r>
              <a:rPr lang="en-US" sz="1600" dirty="0"/>
              <a:t>Jed Fox, “Neural Networks 101,” 2017</a:t>
            </a:r>
          </a:p>
        </p:txBody>
      </p:sp>
    </p:spTree>
    <p:extLst>
      <p:ext uri="{BB962C8B-B14F-4D97-AF65-F5344CB8AC3E}">
        <p14:creationId xmlns:p14="http://schemas.microsoft.com/office/powerpoint/2010/main" val="35048871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Fat + Short </a:t>
            </a:r>
            <a:r>
              <a:rPr lang="en-US" altLang="zh-TW" dirty="0" err="1"/>
              <a:t>v.s</a:t>
            </a:r>
            <a:r>
              <a:rPr lang="en-US" altLang="zh-TW" dirty="0"/>
              <a:t>. Thin + Tall</a:t>
            </a:r>
            <a:endParaRPr lang="zh-TW" altLang="en-US" dirty="0"/>
          </a:p>
        </p:txBody>
      </p:sp>
      <p:sp>
        <p:nvSpPr>
          <p:cNvPr id="6" name="矩形 5"/>
          <p:cNvSpPr/>
          <p:nvPr/>
        </p:nvSpPr>
        <p:spPr>
          <a:xfrm rot="5400000">
            <a:off x="7673823" y="4483525"/>
            <a:ext cx="714976" cy="2524903"/>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7" name="矩形 6"/>
          <p:cNvSpPr/>
          <p:nvPr/>
        </p:nvSpPr>
        <p:spPr>
          <a:xfrm rot="5400000">
            <a:off x="7671437" y="3651090"/>
            <a:ext cx="714976" cy="1967890"/>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8" name="矩形 7"/>
          <p:cNvSpPr/>
          <p:nvPr/>
        </p:nvSpPr>
        <p:spPr>
          <a:xfrm rot="5400000">
            <a:off x="7679580" y="2541202"/>
            <a:ext cx="714976" cy="1984173"/>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9" name="矩形 8"/>
          <p:cNvSpPr/>
          <p:nvPr/>
        </p:nvSpPr>
        <p:spPr>
          <a:xfrm rot="5400000">
            <a:off x="7637134" y="1393429"/>
            <a:ext cx="714976" cy="1769606"/>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45" name="群組 44"/>
          <p:cNvGrpSpPr/>
          <p:nvPr/>
        </p:nvGrpSpPr>
        <p:grpSpPr>
          <a:xfrm>
            <a:off x="6938826" y="5343054"/>
            <a:ext cx="2283266" cy="556872"/>
            <a:chOff x="755858" y="5735182"/>
            <a:chExt cx="2283266" cy="556872"/>
          </a:xfrm>
        </p:grpSpPr>
        <p:grpSp>
          <p:nvGrpSpPr>
            <p:cNvPr id="77" name="群組 76"/>
            <p:cNvGrpSpPr/>
            <p:nvPr/>
          </p:nvGrpSpPr>
          <p:grpSpPr>
            <a:xfrm>
              <a:off x="755858" y="5895047"/>
              <a:ext cx="289125" cy="383103"/>
              <a:chOff x="2268775" y="3538012"/>
              <a:chExt cx="289125" cy="383103"/>
            </a:xfrm>
          </p:grpSpPr>
          <p:sp>
            <p:nvSpPr>
              <p:cNvPr id="85" name="矩形 84"/>
              <p:cNvSpPr/>
              <p:nvPr/>
            </p:nvSpPr>
            <p:spPr>
              <a:xfrm>
                <a:off x="2268775" y="3617002"/>
                <a:ext cx="289125" cy="2843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86" name="Object 12"/>
              <p:cNvGraphicFramePr>
                <a:graphicFrameLocks noChangeAspect="1"/>
              </p:cNvGraphicFramePr>
              <p:nvPr/>
            </p:nvGraphicFramePr>
            <p:xfrm>
              <a:off x="2279483" y="3538012"/>
              <a:ext cx="274401" cy="383103"/>
            </p:xfrm>
            <a:graphic>
              <a:graphicData uri="http://schemas.openxmlformats.org/presentationml/2006/ole">
                <mc:AlternateContent xmlns:mc="http://schemas.openxmlformats.org/markup-compatibility/2006">
                  <mc:Choice xmlns:v="urn:schemas-microsoft-com:vml" Requires="v">
                    <p:oleObj name="方程式" r:id="rId3" imgW="152280" imgH="215640" progId="Equation.3">
                      <p:embed/>
                    </p:oleObj>
                  </mc:Choice>
                  <mc:Fallback>
                    <p:oleObj name="方程式" r:id="rId3" imgW="152280" imgH="215640" progId="Equation.3">
                      <p:embed/>
                      <p:pic>
                        <p:nvPicPr>
                          <p:cNvPr id="86" name="Object 12"/>
                          <p:cNvPicPr>
                            <a:picLocks noChangeAspect="1" noChangeArrowheads="1"/>
                          </p:cNvPicPr>
                          <p:nvPr/>
                        </p:nvPicPr>
                        <p:blipFill>
                          <a:blip r:embed="rId4"/>
                          <a:srcRect/>
                          <a:stretch>
                            <a:fillRect/>
                          </a:stretch>
                        </p:blipFill>
                        <p:spPr bwMode="auto">
                          <a:xfrm>
                            <a:off x="2279483" y="3538012"/>
                            <a:ext cx="274401" cy="3831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78" name="群組 77"/>
            <p:cNvGrpSpPr/>
            <p:nvPr/>
          </p:nvGrpSpPr>
          <p:grpSpPr>
            <a:xfrm>
              <a:off x="1456763" y="5895047"/>
              <a:ext cx="317234" cy="383104"/>
              <a:chOff x="2263870" y="4021266"/>
              <a:chExt cx="317234" cy="383104"/>
            </a:xfrm>
          </p:grpSpPr>
          <p:sp>
            <p:nvSpPr>
              <p:cNvPr id="83" name="矩形 82"/>
              <p:cNvSpPr/>
              <p:nvPr/>
            </p:nvSpPr>
            <p:spPr>
              <a:xfrm>
                <a:off x="2263870" y="4089974"/>
                <a:ext cx="289125" cy="2843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84" name="Object 12"/>
              <p:cNvGraphicFramePr>
                <a:graphicFrameLocks noChangeAspect="1"/>
              </p:cNvGraphicFramePr>
              <p:nvPr/>
            </p:nvGraphicFramePr>
            <p:xfrm>
              <a:off x="2283948" y="4021266"/>
              <a:ext cx="297156" cy="383104"/>
            </p:xfrm>
            <a:graphic>
              <a:graphicData uri="http://schemas.openxmlformats.org/presentationml/2006/ole">
                <mc:AlternateContent xmlns:mc="http://schemas.openxmlformats.org/markup-compatibility/2006">
                  <mc:Choice xmlns:v="urn:schemas-microsoft-com:vml" Requires="v">
                    <p:oleObj name="方程式" r:id="rId5" imgW="164880" imgH="215640" progId="Equation.3">
                      <p:embed/>
                    </p:oleObj>
                  </mc:Choice>
                  <mc:Fallback>
                    <p:oleObj name="方程式" r:id="rId5" imgW="164880" imgH="215640" progId="Equation.3">
                      <p:embed/>
                      <p:pic>
                        <p:nvPicPr>
                          <p:cNvPr id="84" name="Object 12"/>
                          <p:cNvPicPr>
                            <a:picLocks noChangeAspect="1" noChangeArrowheads="1"/>
                          </p:cNvPicPr>
                          <p:nvPr/>
                        </p:nvPicPr>
                        <p:blipFill>
                          <a:blip r:embed="rId6"/>
                          <a:srcRect/>
                          <a:stretch>
                            <a:fillRect/>
                          </a:stretch>
                        </p:blipFill>
                        <p:spPr bwMode="auto">
                          <a:xfrm>
                            <a:off x="2283948" y="4021266"/>
                            <a:ext cx="297156" cy="3831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79" name="文字方塊 78"/>
            <p:cNvSpPr txBox="1"/>
            <p:nvPr/>
          </p:nvSpPr>
          <p:spPr>
            <a:xfrm>
              <a:off x="1728860" y="5735182"/>
              <a:ext cx="1061391" cy="523220"/>
            </a:xfrm>
            <a:prstGeom prst="rect">
              <a:avLst/>
            </a:prstGeom>
            <a:noFill/>
          </p:spPr>
          <p:txBody>
            <a:bodyPr wrap="square" rtlCol="0">
              <a:spAutoFit/>
            </a:bodyPr>
            <a:lstStyle/>
            <a:p>
              <a:pPr algn="ctr"/>
              <a:r>
                <a:rPr lang="en-US" altLang="zh-TW" sz="2800" dirty="0"/>
                <a:t>……</a:t>
              </a:r>
              <a:endParaRPr lang="zh-TW" altLang="en-US" sz="2800" dirty="0"/>
            </a:p>
          </p:txBody>
        </p:sp>
        <p:grpSp>
          <p:nvGrpSpPr>
            <p:cNvPr id="80" name="群組 79"/>
            <p:cNvGrpSpPr/>
            <p:nvPr/>
          </p:nvGrpSpPr>
          <p:grpSpPr>
            <a:xfrm>
              <a:off x="2687405" y="5886570"/>
              <a:ext cx="351719" cy="405484"/>
              <a:chOff x="2257778" y="5192060"/>
              <a:chExt cx="351719" cy="405484"/>
            </a:xfrm>
          </p:grpSpPr>
          <p:sp>
            <p:nvSpPr>
              <p:cNvPr id="81" name="矩形 80"/>
              <p:cNvSpPr/>
              <p:nvPr/>
            </p:nvSpPr>
            <p:spPr>
              <a:xfrm>
                <a:off x="2257778" y="5273306"/>
                <a:ext cx="289125" cy="2843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82" name="Object 12"/>
              <p:cNvGraphicFramePr>
                <a:graphicFrameLocks noChangeAspect="1"/>
              </p:cNvGraphicFramePr>
              <p:nvPr/>
            </p:nvGraphicFramePr>
            <p:xfrm>
              <a:off x="2266830" y="5192060"/>
              <a:ext cx="342667" cy="405484"/>
            </p:xfrm>
            <a:graphic>
              <a:graphicData uri="http://schemas.openxmlformats.org/presentationml/2006/ole">
                <mc:AlternateContent xmlns:mc="http://schemas.openxmlformats.org/markup-compatibility/2006">
                  <mc:Choice xmlns:v="urn:schemas-microsoft-com:vml" Requires="v">
                    <p:oleObj name="方程式" r:id="rId7" imgW="190440" imgH="228600" progId="Equation.3">
                      <p:embed/>
                    </p:oleObj>
                  </mc:Choice>
                  <mc:Fallback>
                    <p:oleObj name="方程式" r:id="rId7" imgW="190440" imgH="228600" progId="Equation.3">
                      <p:embed/>
                      <p:pic>
                        <p:nvPicPr>
                          <p:cNvPr id="82" name="Object 12"/>
                          <p:cNvPicPr>
                            <a:picLocks noChangeAspect="1" noChangeArrowheads="1"/>
                          </p:cNvPicPr>
                          <p:nvPr/>
                        </p:nvPicPr>
                        <p:blipFill>
                          <a:blip r:embed="rId8"/>
                          <a:srcRect/>
                          <a:stretch>
                            <a:fillRect/>
                          </a:stretch>
                        </p:blipFill>
                        <p:spPr bwMode="auto">
                          <a:xfrm>
                            <a:off x="2266830" y="5192060"/>
                            <a:ext cx="342667" cy="4054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46" name="橢圓 45"/>
          <p:cNvSpPr/>
          <p:nvPr/>
        </p:nvSpPr>
        <p:spPr>
          <a:xfrm>
            <a:off x="7237181" y="4418970"/>
            <a:ext cx="484116" cy="47614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47" name="橢圓 46"/>
          <p:cNvSpPr/>
          <p:nvPr/>
        </p:nvSpPr>
        <p:spPr>
          <a:xfrm>
            <a:off x="8352491" y="4386147"/>
            <a:ext cx="484116" cy="47614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cxnSp>
        <p:nvCxnSpPr>
          <p:cNvPr id="50" name="直線單箭頭接點 49"/>
          <p:cNvCxnSpPr/>
          <p:nvPr/>
        </p:nvCxnSpPr>
        <p:spPr>
          <a:xfrm flipH="1" flipV="1">
            <a:off x="7465237" y="4921949"/>
            <a:ext cx="341060" cy="64968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50"/>
          <p:cNvCxnSpPr>
            <a:endCxn id="47" idx="4"/>
          </p:cNvCxnSpPr>
          <p:nvPr/>
        </p:nvCxnSpPr>
        <p:spPr>
          <a:xfrm flipH="1" flipV="1">
            <a:off x="8594550" y="4862294"/>
            <a:ext cx="437011" cy="72574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單箭頭接點 51"/>
          <p:cNvCxnSpPr>
            <a:endCxn id="46" idx="4"/>
          </p:cNvCxnSpPr>
          <p:nvPr/>
        </p:nvCxnSpPr>
        <p:spPr>
          <a:xfrm flipH="1" flipV="1">
            <a:off x="7479239" y="4895117"/>
            <a:ext cx="1571012" cy="74521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單箭頭接點 53"/>
          <p:cNvCxnSpPr>
            <a:stCxn id="86" idx="0"/>
            <a:endCxn id="46" idx="4"/>
          </p:cNvCxnSpPr>
          <p:nvPr/>
        </p:nvCxnSpPr>
        <p:spPr>
          <a:xfrm flipV="1">
            <a:off x="7086735" y="4895117"/>
            <a:ext cx="392505" cy="60780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單箭頭接點 54"/>
          <p:cNvCxnSpPr>
            <a:stCxn id="84" idx="0"/>
            <a:endCxn id="47" idx="4"/>
          </p:cNvCxnSpPr>
          <p:nvPr/>
        </p:nvCxnSpPr>
        <p:spPr>
          <a:xfrm flipV="1">
            <a:off x="7808387" y="4862293"/>
            <a:ext cx="786162" cy="6406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橢圓 56"/>
          <p:cNvSpPr/>
          <p:nvPr/>
        </p:nvSpPr>
        <p:spPr>
          <a:xfrm>
            <a:off x="7216478" y="3257556"/>
            <a:ext cx="484116" cy="476147"/>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58" name="橢圓 57"/>
          <p:cNvSpPr/>
          <p:nvPr/>
        </p:nvSpPr>
        <p:spPr>
          <a:xfrm>
            <a:off x="8341987" y="3275940"/>
            <a:ext cx="484116" cy="476147"/>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61" name="橢圓 60"/>
          <p:cNvSpPr/>
          <p:nvPr/>
        </p:nvSpPr>
        <p:spPr>
          <a:xfrm>
            <a:off x="7218883" y="2005208"/>
            <a:ext cx="484116" cy="47614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62" name="橢圓 61"/>
          <p:cNvSpPr/>
          <p:nvPr/>
        </p:nvSpPr>
        <p:spPr>
          <a:xfrm>
            <a:off x="8332838" y="1990979"/>
            <a:ext cx="484116" cy="47614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cxnSp>
        <p:nvCxnSpPr>
          <p:cNvPr id="63" name="直線單箭頭接點 62"/>
          <p:cNvCxnSpPr>
            <a:stCxn id="57" idx="0"/>
            <a:endCxn id="61" idx="4"/>
          </p:cNvCxnSpPr>
          <p:nvPr/>
        </p:nvCxnSpPr>
        <p:spPr>
          <a:xfrm flipV="1">
            <a:off x="7458537" y="2481355"/>
            <a:ext cx="2405" cy="77620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單箭頭接點 63"/>
          <p:cNvCxnSpPr>
            <a:stCxn id="58" idx="0"/>
            <a:endCxn id="61" idx="4"/>
          </p:cNvCxnSpPr>
          <p:nvPr/>
        </p:nvCxnSpPr>
        <p:spPr>
          <a:xfrm flipH="1" flipV="1">
            <a:off x="7460941" y="2481355"/>
            <a:ext cx="1123104" cy="7945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線單箭頭接點 66"/>
          <p:cNvCxnSpPr>
            <a:stCxn id="58" idx="0"/>
            <a:endCxn id="62" idx="4"/>
          </p:cNvCxnSpPr>
          <p:nvPr/>
        </p:nvCxnSpPr>
        <p:spPr>
          <a:xfrm flipH="1" flipV="1">
            <a:off x="8574897" y="2467125"/>
            <a:ext cx="9149" cy="80881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單箭頭接點 67"/>
          <p:cNvCxnSpPr>
            <a:stCxn id="57" idx="0"/>
            <a:endCxn id="62" idx="4"/>
          </p:cNvCxnSpPr>
          <p:nvPr/>
        </p:nvCxnSpPr>
        <p:spPr>
          <a:xfrm flipV="1">
            <a:off x="7458536" y="2467125"/>
            <a:ext cx="1116360" cy="79043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8" name="文字方塊 87"/>
          <p:cNvSpPr txBox="1"/>
          <p:nvPr/>
        </p:nvSpPr>
        <p:spPr>
          <a:xfrm>
            <a:off x="6787063" y="6119354"/>
            <a:ext cx="2477482" cy="523220"/>
          </a:xfrm>
          <a:prstGeom prst="rect">
            <a:avLst/>
          </a:prstGeom>
          <a:noFill/>
        </p:spPr>
        <p:txBody>
          <a:bodyPr wrap="square" rtlCol="0">
            <a:spAutoFit/>
          </a:bodyPr>
          <a:lstStyle/>
          <a:p>
            <a:pPr algn="ctr"/>
            <a:r>
              <a:rPr lang="en-US" altLang="zh-TW" sz="2800" dirty="0"/>
              <a:t>Deep</a:t>
            </a:r>
            <a:endParaRPr lang="zh-TW" altLang="en-US" sz="2800" dirty="0"/>
          </a:p>
        </p:txBody>
      </p:sp>
      <p:cxnSp>
        <p:nvCxnSpPr>
          <p:cNvPr id="91" name="直線單箭頭接點 90"/>
          <p:cNvCxnSpPr/>
          <p:nvPr/>
        </p:nvCxnSpPr>
        <p:spPr>
          <a:xfrm flipV="1">
            <a:off x="7460941" y="1606868"/>
            <a:ext cx="8602" cy="3972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線單箭頭接點 91"/>
          <p:cNvCxnSpPr/>
          <p:nvPr/>
        </p:nvCxnSpPr>
        <p:spPr>
          <a:xfrm flipV="1">
            <a:off x="8584045" y="1592639"/>
            <a:ext cx="8602" cy="3972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28" name="群組 127"/>
          <p:cNvGrpSpPr/>
          <p:nvPr/>
        </p:nvGrpSpPr>
        <p:grpSpPr>
          <a:xfrm>
            <a:off x="1885950" y="2795204"/>
            <a:ext cx="4495802" cy="3854835"/>
            <a:chOff x="361950" y="2795203"/>
            <a:chExt cx="4495802" cy="3854835"/>
          </a:xfrm>
        </p:grpSpPr>
        <p:sp>
          <p:nvSpPr>
            <p:cNvPr id="4" name="矩形 3"/>
            <p:cNvSpPr/>
            <p:nvPr/>
          </p:nvSpPr>
          <p:spPr>
            <a:xfrm rot="5400000">
              <a:off x="2252363" y="2404343"/>
              <a:ext cx="714976" cy="449580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5" name="矩形 4"/>
            <p:cNvSpPr/>
            <p:nvPr/>
          </p:nvSpPr>
          <p:spPr>
            <a:xfrm rot="5400000">
              <a:off x="2195397" y="2432167"/>
              <a:ext cx="714976" cy="2017190"/>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10" name="矩形 9"/>
            <p:cNvSpPr/>
            <p:nvPr/>
          </p:nvSpPr>
          <p:spPr>
            <a:xfrm rot="5400000">
              <a:off x="2331114" y="4469637"/>
              <a:ext cx="491526" cy="256472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11" name="群組 10"/>
            <p:cNvGrpSpPr/>
            <p:nvPr/>
          </p:nvGrpSpPr>
          <p:grpSpPr>
            <a:xfrm>
              <a:off x="1351533" y="3162509"/>
              <a:ext cx="2474555" cy="2765327"/>
              <a:chOff x="1091509" y="3383234"/>
              <a:chExt cx="2474555" cy="2765327"/>
            </a:xfrm>
          </p:grpSpPr>
          <p:sp>
            <p:nvSpPr>
              <p:cNvPr id="12" name="橢圓 11"/>
              <p:cNvSpPr/>
              <p:nvPr/>
            </p:nvSpPr>
            <p:spPr>
              <a:xfrm>
                <a:off x="1091509" y="4646168"/>
                <a:ext cx="484116" cy="47614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pSp>
            <p:nvGrpSpPr>
              <p:cNvPr id="13" name="群組 12"/>
              <p:cNvGrpSpPr/>
              <p:nvPr/>
            </p:nvGrpSpPr>
            <p:grpSpPr>
              <a:xfrm>
                <a:off x="1211127" y="5591689"/>
                <a:ext cx="2283266" cy="556872"/>
                <a:chOff x="755858" y="5735182"/>
                <a:chExt cx="2283266" cy="556872"/>
              </a:xfrm>
            </p:grpSpPr>
            <p:grpSp>
              <p:nvGrpSpPr>
                <p:cNvPr id="33" name="群組 32"/>
                <p:cNvGrpSpPr/>
                <p:nvPr/>
              </p:nvGrpSpPr>
              <p:grpSpPr>
                <a:xfrm>
                  <a:off x="755858" y="5895047"/>
                  <a:ext cx="289125" cy="383103"/>
                  <a:chOff x="2268775" y="3538012"/>
                  <a:chExt cx="289125" cy="383103"/>
                </a:xfrm>
              </p:grpSpPr>
              <p:sp>
                <p:nvSpPr>
                  <p:cNvPr id="41" name="矩形 40"/>
                  <p:cNvSpPr/>
                  <p:nvPr/>
                </p:nvSpPr>
                <p:spPr>
                  <a:xfrm>
                    <a:off x="2268775" y="3617002"/>
                    <a:ext cx="289125" cy="2843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42" name="Object 12"/>
                  <p:cNvGraphicFramePr>
                    <a:graphicFrameLocks noChangeAspect="1"/>
                  </p:cNvGraphicFramePr>
                  <p:nvPr/>
                </p:nvGraphicFramePr>
                <p:xfrm>
                  <a:off x="2279483" y="3538012"/>
                  <a:ext cx="274401" cy="383103"/>
                </p:xfrm>
                <a:graphic>
                  <a:graphicData uri="http://schemas.openxmlformats.org/presentationml/2006/ole">
                    <mc:AlternateContent xmlns:mc="http://schemas.openxmlformats.org/markup-compatibility/2006">
                      <mc:Choice xmlns:v="urn:schemas-microsoft-com:vml" Requires="v">
                        <p:oleObj name="方程式" r:id="rId9" imgW="152280" imgH="215640" progId="Equation.3">
                          <p:embed/>
                        </p:oleObj>
                      </mc:Choice>
                      <mc:Fallback>
                        <p:oleObj name="方程式" r:id="rId9" imgW="152280" imgH="215640" progId="Equation.3">
                          <p:embed/>
                          <p:pic>
                            <p:nvPicPr>
                              <p:cNvPr id="42" name="Object 12"/>
                              <p:cNvPicPr>
                                <a:picLocks noChangeAspect="1" noChangeArrowheads="1"/>
                              </p:cNvPicPr>
                              <p:nvPr/>
                            </p:nvPicPr>
                            <p:blipFill>
                              <a:blip r:embed="rId4"/>
                              <a:srcRect/>
                              <a:stretch>
                                <a:fillRect/>
                              </a:stretch>
                            </p:blipFill>
                            <p:spPr bwMode="auto">
                              <a:xfrm>
                                <a:off x="2279483" y="3538012"/>
                                <a:ext cx="274401" cy="3831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34" name="群組 33"/>
                <p:cNvGrpSpPr/>
                <p:nvPr/>
              </p:nvGrpSpPr>
              <p:grpSpPr>
                <a:xfrm>
                  <a:off x="1456763" y="5895047"/>
                  <a:ext cx="317234" cy="383104"/>
                  <a:chOff x="2263870" y="4021266"/>
                  <a:chExt cx="317234" cy="383104"/>
                </a:xfrm>
              </p:grpSpPr>
              <p:sp>
                <p:nvSpPr>
                  <p:cNvPr id="39" name="矩形 38"/>
                  <p:cNvSpPr/>
                  <p:nvPr/>
                </p:nvSpPr>
                <p:spPr>
                  <a:xfrm>
                    <a:off x="2263870" y="4089974"/>
                    <a:ext cx="289125" cy="2843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40" name="Object 12"/>
                  <p:cNvGraphicFramePr>
                    <a:graphicFrameLocks noChangeAspect="1"/>
                  </p:cNvGraphicFramePr>
                  <p:nvPr/>
                </p:nvGraphicFramePr>
                <p:xfrm>
                  <a:off x="2283948" y="4021266"/>
                  <a:ext cx="297156" cy="383104"/>
                </p:xfrm>
                <a:graphic>
                  <a:graphicData uri="http://schemas.openxmlformats.org/presentationml/2006/ole">
                    <mc:AlternateContent xmlns:mc="http://schemas.openxmlformats.org/markup-compatibility/2006">
                      <mc:Choice xmlns:v="urn:schemas-microsoft-com:vml" Requires="v">
                        <p:oleObj name="方程式" r:id="rId10" imgW="164880" imgH="215640" progId="Equation.3">
                          <p:embed/>
                        </p:oleObj>
                      </mc:Choice>
                      <mc:Fallback>
                        <p:oleObj name="方程式" r:id="rId10" imgW="164880" imgH="215640" progId="Equation.3">
                          <p:embed/>
                          <p:pic>
                            <p:nvPicPr>
                              <p:cNvPr id="40" name="Object 12"/>
                              <p:cNvPicPr>
                                <a:picLocks noChangeAspect="1" noChangeArrowheads="1"/>
                              </p:cNvPicPr>
                              <p:nvPr/>
                            </p:nvPicPr>
                            <p:blipFill>
                              <a:blip r:embed="rId6"/>
                              <a:srcRect/>
                              <a:stretch>
                                <a:fillRect/>
                              </a:stretch>
                            </p:blipFill>
                            <p:spPr bwMode="auto">
                              <a:xfrm>
                                <a:off x="2283948" y="4021266"/>
                                <a:ext cx="297156" cy="3831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35" name="文字方塊 34"/>
                <p:cNvSpPr txBox="1"/>
                <p:nvPr/>
              </p:nvSpPr>
              <p:spPr>
                <a:xfrm>
                  <a:off x="1728860" y="5735182"/>
                  <a:ext cx="1061391" cy="523220"/>
                </a:xfrm>
                <a:prstGeom prst="rect">
                  <a:avLst/>
                </a:prstGeom>
                <a:noFill/>
              </p:spPr>
              <p:txBody>
                <a:bodyPr wrap="square" rtlCol="0">
                  <a:spAutoFit/>
                </a:bodyPr>
                <a:lstStyle/>
                <a:p>
                  <a:pPr algn="ctr"/>
                  <a:r>
                    <a:rPr lang="en-US" altLang="zh-TW" sz="2800" dirty="0"/>
                    <a:t>……</a:t>
                  </a:r>
                  <a:endParaRPr lang="zh-TW" altLang="en-US" sz="2800" dirty="0"/>
                </a:p>
              </p:txBody>
            </p:sp>
            <p:grpSp>
              <p:nvGrpSpPr>
                <p:cNvPr id="36" name="群組 35"/>
                <p:cNvGrpSpPr/>
                <p:nvPr/>
              </p:nvGrpSpPr>
              <p:grpSpPr>
                <a:xfrm>
                  <a:off x="2687405" y="5886570"/>
                  <a:ext cx="351719" cy="405484"/>
                  <a:chOff x="2257778" y="5192060"/>
                  <a:chExt cx="351719" cy="405484"/>
                </a:xfrm>
              </p:grpSpPr>
              <p:sp>
                <p:nvSpPr>
                  <p:cNvPr id="37" name="矩形 36"/>
                  <p:cNvSpPr/>
                  <p:nvPr/>
                </p:nvSpPr>
                <p:spPr>
                  <a:xfrm>
                    <a:off x="2257778" y="5273306"/>
                    <a:ext cx="289125" cy="2843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38" name="Object 12"/>
                  <p:cNvGraphicFramePr>
                    <a:graphicFrameLocks noChangeAspect="1"/>
                  </p:cNvGraphicFramePr>
                  <p:nvPr/>
                </p:nvGraphicFramePr>
                <p:xfrm>
                  <a:off x="2266830" y="5192060"/>
                  <a:ext cx="342667" cy="405484"/>
                </p:xfrm>
                <a:graphic>
                  <a:graphicData uri="http://schemas.openxmlformats.org/presentationml/2006/ole">
                    <mc:AlternateContent xmlns:mc="http://schemas.openxmlformats.org/markup-compatibility/2006">
                      <mc:Choice xmlns:v="urn:schemas-microsoft-com:vml" Requires="v">
                        <p:oleObj name="方程式" r:id="rId11" imgW="190440" imgH="228600" progId="Equation.3">
                          <p:embed/>
                        </p:oleObj>
                      </mc:Choice>
                      <mc:Fallback>
                        <p:oleObj name="方程式" r:id="rId11" imgW="190440" imgH="228600" progId="Equation.3">
                          <p:embed/>
                          <p:pic>
                            <p:nvPicPr>
                              <p:cNvPr id="38" name="Object 12"/>
                              <p:cNvPicPr>
                                <a:picLocks noChangeAspect="1" noChangeArrowheads="1"/>
                              </p:cNvPicPr>
                              <p:nvPr/>
                            </p:nvPicPr>
                            <p:blipFill>
                              <a:blip r:embed="rId8"/>
                              <a:srcRect/>
                              <a:stretch>
                                <a:fillRect/>
                              </a:stretch>
                            </p:blipFill>
                            <p:spPr bwMode="auto">
                              <a:xfrm>
                                <a:off x="2266830" y="5192060"/>
                                <a:ext cx="342667" cy="4054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14" name="橢圓 13"/>
              <p:cNvSpPr/>
              <p:nvPr/>
            </p:nvSpPr>
            <p:spPr>
              <a:xfrm>
                <a:off x="1836539" y="4666527"/>
                <a:ext cx="484116" cy="47614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5" name="橢圓 14"/>
              <p:cNvSpPr/>
              <p:nvPr/>
            </p:nvSpPr>
            <p:spPr>
              <a:xfrm>
                <a:off x="3081948" y="4653966"/>
                <a:ext cx="484116" cy="47614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6" name="文字方塊 15"/>
              <p:cNvSpPr txBox="1"/>
              <p:nvPr/>
            </p:nvSpPr>
            <p:spPr>
              <a:xfrm>
                <a:off x="2186531" y="4544968"/>
                <a:ext cx="1061391"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17" name="橢圓 16"/>
              <p:cNvSpPr/>
              <p:nvPr/>
            </p:nvSpPr>
            <p:spPr>
              <a:xfrm>
                <a:off x="1513734" y="3397463"/>
                <a:ext cx="484116" cy="47614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18" name="橢圓 17"/>
              <p:cNvSpPr/>
              <p:nvPr/>
            </p:nvSpPr>
            <p:spPr>
              <a:xfrm>
                <a:off x="2627689" y="3383234"/>
                <a:ext cx="484116" cy="47614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cxnSp>
            <p:nvCxnSpPr>
              <p:cNvPr id="19" name="直線單箭頭接點 18"/>
              <p:cNvCxnSpPr>
                <a:endCxn id="12" idx="4"/>
              </p:cNvCxnSpPr>
              <p:nvPr/>
            </p:nvCxnSpPr>
            <p:spPr>
              <a:xfrm flipV="1">
                <a:off x="1333567" y="5122315"/>
                <a:ext cx="0" cy="70822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19"/>
              <p:cNvCxnSpPr/>
              <p:nvPr/>
            </p:nvCxnSpPr>
            <p:spPr>
              <a:xfrm flipV="1">
                <a:off x="2078597" y="5112033"/>
                <a:ext cx="0" cy="70822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p:cNvCxnSpPr/>
              <p:nvPr/>
            </p:nvCxnSpPr>
            <p:spPr>
              <a:xfrm flipV="1">
                <a:off x="3303861" y="5128445"/>
                <a:ext cx="0" cy="70822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a:endCxn id="14" idx="4"/>
              </p:cNvCxnSpPr>
              <p:nvPr/>
            </p:nvCxnSpPr>
            <p:spPr>
              <a:xfrm flipH="1" flipV="1">
                <a:off x="2078597" y="5142674"/>
                <a:ext cx="1164518" cy="6878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p:nvPr/>
            </p:nvCxnSpPr>
            <p:spPr>
              <a:xfrm flipH="1" flipV="1">
                <a:off x="1349851" y="5128445"/>
                <a:ext cx="1951605" cy="73274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p:cNvCxnSpPr>
                <a:endCxn id="14" idx="4"/>
              </p:cNvCxnSpPr>
              <p:nvPr/>
            </p:nvCxnSpPr>
            <p:spPr>
              <a:xfrm flipV="1">
                <a:off x="1337430" y="5142674"/>
                <a:ext cx="741167" cy="73107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p:cNvCxnSpPr>
                <a:endCxn id="15" idx="4"/>
              </p:cNvCxnSpPr>
              <p:nvPr/>
            </p:nvCxnSpPr>
            <p:spPr>
              <a:xfrm flipV="1">
                <a:off x="2071100" y="5130113"/>
                <a:ext cx="1252906" cy="71337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25"/>
              <p:cNvCxnSpPr>
                <a:endCxn id="12" idx="4"/>
              </p:cNvCxnSpPr>
              <p:nvPr/>
            </p:nvCxnSpPr>
            <p:spPr>
              <a:xfrm flipH="1" flipV="1">
                <a:off x="1333567" y="5122315"/>
                <a:ext cx="664283" cy="72117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單箭頭接點 26"/>
              <p:cNvCxnSpPr>
                <a:stCxn id="12" idx="0"/>
                <a:endCxn id="17" idx="4"/>
              </p:cNvCxnSpPr>
              <p:nvPr/>
            </p:nvCxnSpPr>
            <p:spPr>
              <a:xfrm flipV="1">
                <a:off x="1333567" y="3873610"/>
                <a:ext cx="422225" cy="77255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單箭頭接點 27"/>
              <p:cNvCxnSpPr>
                <a:stCxn id="14" idx="0"/>
                <a:endCxn id="17" idx="4"/>
              </p:cNvCxnSpPr>
              <p:nvPr/>
            </p:nvCxnSpPr>
            <p:spPr>
              <a:xfrm flipH="1" flipV="1">
                <a:off x="1755792" y="3873610"/>
                <a:ext cx="322805" cy="79291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p:cNvCxnSpPr>
                <a:stCxn id="15" idx="0"/>
                <a:endCxn id="17" idx="4"/>
              </p:cNvCxnSpPr>
              <p:nvPr/>
            </p:nvCxnSpPr>
            <p:spPr>
              <a:xfrm flipH="1" flipV="1">
                <a:off x="1755792" y="3873610"/>
                <a:ext cx="1568214" cy="78035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p:cNvCxnSpPr>
                <a:stCxn id="15" idx="0"/>
                <a:endCxn id="18" idx="4"/>
              </p:cNvCxnSpPr>
              <p:nvPr/>
            </p:nvCxnSpPr>
            <p:spPr>
              <a:xfrm flipH="1" flipV="1">
                <a:off x="2869747" y="3859381"/>
                <a:ext cx="454259" cy="7945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p:cNvCxnSpPr>
                <a:stCxn id="14" idx="0"/>
                <a:endCxn id="18" idx="4"/>
              </p:cNvCxnSpPr>
              <p:nvPr/>
            </p:nvCxnSpPr>
            <p:spPr>
              <a:xfrm flipV="1">
                <a:off x="2078597" y="3859381"/>
                <a:ext cx="791150" cy="80714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p:cNvCxnSpPr>
                <a:stCxn id="12" idx="0"/>
                <a:endCxn id="18" idx="4"/>
              </p:cNvCxnSpPr>
              <p:nvPr/>
            </p:nvCxnSpPr>
            <p:spPr>
              <a:xfrm flipV="1">
                <a:off x="1333567" y="3859381"/>
                <a:ext cx="1536180" cy="78678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7" name="文字方塊 86"/>
            <p:cNvSpPr txBox="1"/>
            <p:nvPr/>
          </p:nvSpPr>
          <p:spPr>
            <a:xfrm>
              <a:off x="1276935" y="6126818"/>
              <a:ext cx="2477482" cy="523220"/>
            </a:xfrm>
            <a:prstGeom prst="rect">
              <a:avLst/>
            </a:prstGeom>
            <a:noFill/>
          </p:spPr>
          <p:txBody>
            <a:bodyPr wrap="square" rtlCol="0">
              <a:spAutoFit/>
            </a:bodyPr>
            <a:lstStyle/>
            <a:p>
              <a:pPr algn="ctr"/>
              <a:r>
                <a:rPr lang="en-US" altLang="zh-TW" sz="2800" dirty="0"/>
                <a:t>Shallow</a:t>
              </a:r>
              <a:endParaRPr lang="zh-TW" altLang="en-US" sz="2800" dirty="0"/>
            </a:p>
          </p:txBody>
        </p:sp>
        <p:cxnSp>
          <p:nvCxnSpPr>
            <p:cNvPr id="89" name="直線單箭頭接點 88"/>
            <p:cNvCxnSpPr/>
            <p:nvPr/>
          </p:nvCxnSpPr>
          <p:spPr>
            <a:xfrm flipV="1">
              <a:off x="2022770" y="2826808"/>
              <a:ext cx="8602" cy="3972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單箭頭接點 89"/>
            <p:cNvCxnSpPr/>
            <p:nvPr/>
          </p:nvCxnSpPr>
          <p:spPr>
            <a:xfrm flipV="1">
              <a:off x="3151277" y="2795203"/>
              <a:ext cx="8602" cy="3972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3" name="橢圓 92"/>
            <p:cNvSpPr/>
            <p:nvPr/>
          </p:nvSpPr>
          <p:spPr>
            <a:xfrm>
              <a:off x="533220" y="4405331"/>
              <a:ext cx="484116" cy="47614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94" name="橢圓 93"/>
            <p:cNvSpPr/>
            <p:nvPr/>
          </p:nvSpPr>
          <p:spPr>
            <a:xfrm>
              <a:off x="4195437" y="4450170"/>
              <a:ext cx="484116" cy="47614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cxnSp>
          <p:nvCxnSpPr>
            <p:cNvPr id="95" name="直線單箭頭接點 94"/>
            <p:cNvCxnSpPr>
              <a:endCxn id="94" idx="3"/>
            </p:cNvCxnSpPr>
            <p:nvPr/>
          </p:nvCxnSpPr>
          <p:spPr>
            <a:xfrm flipV="1">
              <a:off x="3541139" y="4856587"/>
              <a:ext cx="725195" cy="8310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直線單箭頭接點 98"/>
            <p:cNvCxnSpPr>
              <a:endCxn id="93" idx="4"/>
            </p:cNvCxnSpPr>
            <p:nvPr/>
          </p:nvCxnSpPr>
          <p:spPr>
            <a:xfrm flipH="1" flipV="1">
              <a:off x="775278" y="4881478"/>
              <a:ext cx="2819573" cy="80620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線單箭頭接點 102"/>
            <p:cNvCxnSpPr>
              <a:endCxn id="94" idx="3"/>
            </p:cNvCxnSpPr>
            <p:nvPr/>
          </p:nvCxnSpPr>
          <p:spPr>
            <a:xfrm flipV="1">
              <a:off x="2346118" y="4856587"/>
              <a:ext cx="1920216" cy="7950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直線單箭頭接點 106"/>
            <p:cNvCxnSpPr>
              <a:endCxn id="93" idx="4"/>
            </p:cNvCxnSpPr>
            <p:nvPr/>
          </p:nvCxnSpPr>
          <p:spPr>
            <a:xfrm flipH="1" flipV="1">
              <a:off x="775278" y="4881478"/>
              <a:ext cx="1565332" cy="7947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直線單箭頭接點 109"/>
            <p:cNvCxnSpPr>
              <a:endCxn id="94" idx="3"/>
            </p:cNvCxnSpPr>
            <p:nvPr/>
          </p:nvCxnSpPr>
          <p:spPr>
            <a:xfrm flipV="1">
              <a:off x="1577134" y="4856587"/>
              <a:ext cx="2689200" cy="7950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直線單箭頭接點 112"/>
            <p:cNvCxnSpPr>
              <a:endCxn id="93" idx="4"/>
            </p:cNvCxnSpPr>
            <p:nvPr/>
          </p:nvCxnSpPr>
          <p:spPr>
            <a:xfrm flipH="1" flipV="1">
              <a:off x="775278" y="4881478"/>
              <a:ext cx="803632" cy="7589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直線單箭頭接點 115"/>
            <p:cNvCxnSpPr>
              <a:stCxn id="94" idx="0"/>
            </p:cNvCxnSpPr>
            <p:nvPr/>
          </p:nvCxnSpPr>
          <p:spPr>
            <a:xfrm flipH="1" flipV="1">
              <a:off x="3222223" y="3701326"/>
              <a:ext cx="1215272" cy="74884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直線單箭頭接點 118"/>
            <p:cNvCxnSpPr>
              <a:stCxn id="94" idx="0"/>
            </p:cNvCxnSpPr>
            <p:nvPr/>
          </p:nvCxnSpPr>
          <p:spPr>
            <a:xfrm flipH="1" flipV="1">
              <a:off x="2117281" y="3675932"/>
              <a:ext cx="2320214" cy="77423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直線單箭頭接點 121"/>
            <p:cNvCxnSpPr>
              <a:endCxn id="18" idx="4"/>
            </p:cNvCxnSpPr>
            <p:nvPr/>
          </p:nvCxnSpPr>
          <p:spPr>
            <a:xfrm flipV="1">
              <a:off x="856319" y="3638656"/>
              <a:ext cx="2273452" cy="81151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直線單箭頭接點 123"/>
            <p:cNvCxnSpPr>
              <a:stCxn id="93" idx="0"/>
            </p:cNvCxnSpPr>
            <p:nvPr/>
          </p:nvCxnSpPr>
          <p:spPr>
            <a:xfrm flipV="1">
              <a:off x="775278" y="3679127"/>
              <a:ext cx="1189281" cy="72620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37" name="直線單箭頭接點 136"/>
          <p:cNvCxnSpPr/>
          <p:nvPr/>
        </p:nvCxnSpPr>
        <p:spPr>
          <a:xfrm flipV="1">
            <a:off x="7458537" y="3661384"/>
            <a:ext cx="2405" cy="77620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直線單箭頭接點 137"/>
          <p:cNvCxnSpPr/>
          <p:nvPr/>
        </p:nvCxnSpPr>
        <p:spPr>
          <a:xfrm flipH="1" flipV="1">
            <a:off x="7460941" y="3661384"/>
            <a:ext cx="1123104" cy="7945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直線單箭頭接點 138"/>
          <p:cNvCxnSpPr/>
          <p:nvPr/>
        </p:nvCxnSpPr>
        <p:spPr>
          <a:xfrm flipH="1" flipV="1">
            <a:off x="8574897" y="3647154"/>
            <a:ext cx="9149" cy="80881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直線單箭頭接點 139"/>
          <p:cNvCxnSpPr/>
          <p:nvPr/>
        </p:nvCxnSpPr>
        <p:spPr>
          <a:xfrm flipV="1">
            <a:off x="7458536" y="3647154"/>
            <a:ext cx="1116360" cy="79043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7" name="文字方塊 146"/>
          <p:cNvSpPr txBox="1"/>
          <p:nvPr/>
        </p:nvSpPr>
        <p:spPr>
          <a:xfrm>
            <a:off x="3650392" y="4096122"/>
            <a:ext cx="5209843" cy="646331"/>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3600" dirty="0">
                <a:solidFill>
                  <a:schemeClr val="bg1"/>
                </a:solidFill>
              </a:rPr>
              <a:t>Which one is better?</a:t>
            </a:r>
            <a:endParaRPr lang="zh-TW" altLang="en-US" sz="3600" dirty="0">
              <a:solidFill>
                <a:schemeClr val="bg1"/>
              </a:solidFill>
            </a:endParaRPr>
          </a:p>
        </p:txBody>
      </p:sp>
      <p:sp>
        <p:nvSpPr>
          <p:cNvPr id="3" name="文字方塊 2"/>
          <p:cNvSpPr txBox="1"/>
          <p:nvPr/>
        </p:nvSpPr>
        <p:spPr>
          <a:xfrm>
            <a:off x="3242060" y="1641207"/>
            <a:ext cx="2969919" cy="95410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zh-TW" sz="2800" dirty="0"/>
              <a:t>The same number of parameters</a:t>
            </a:r>
            <a:endParaRPr lang="zh-TW" altLang="en-US" sz="2800" dirty="0"/>
          </a:p>
        </p:txBody>
      </p:sp>
      <p:sp>
        <p:nvSpPr>
          <p:cNvPr id="43" name="左-右雙向箭號 42"/>
          <p:cNvSpPr/>
          <p:nvPr/>
        </p:nvSpPr>
        <p:spPr>
          <a:xfrm rot="20486886">
            <a:off x="5350753" y="2839510"/>
            <a:ext cx="1533838" cy="672579"/>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79553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animBg="1"/>
      <p:bldP spid="3" grpId="0" animBg="1"/>
      <p:bldP spid="4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Recipe for Learning</a:t>
            </a:r>
            <a:endParaRPr lang="zh-TW" altLang="en-US" dirty="0"/>
          </a:p>
        </p:txBody>
      </p:sp>
      <p:pic>
        <p:nvPicPr>
          <p:cNvPr id="57346" name="Picture 2" descr="http://edge.alluremedia.com.au/m/l/2015/03/IMG_20150319_1125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8516" y="1676525"/>
            <a:ext cx="7734969"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2339974" y="6027864"/>
            <a:ext cx="7512050" cy="646331"/>
          </a:xfrm>
          <a:prstGeom prst="rect">
            <a:avLst/>
          </a:prstGeom>
        </p:spPr>
        <p:txBody>
          <a:bodyPr wrap="square">
            <a:spAutoFit/>
          </a:bodyPr>
          <a:lstStyle/>
          <a:p>
            <a:r>
              <a:rPr lang="zh-TW" altLang="en-US" dirty="0"/>
              <a:t>http://www.gizmodo.com.au/2015/04/the-basic-recipe-for-machine-learning-explained-in-a-single-powerpoint-slide/</a:t>
            </a:r>
          </a:p>
        </p:txBody>
      </p:sp>
    </p:spTree>
    <p:extLst>
      <p:ext uri="{BB962C8B-B14F-4D97-AF65-F5344CB8AC3E}">
        <p14:creationId xmlns:p14="http://schemas.microsoft.com/office/powerpoint/2010/main" val="17689391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Recipe for Learning</a:t>
            </a:r>
            <a:endParaRPr lang="zh-TW" altLang="en-US" dirty="0"/>
          </a:p>
        </p:txBody>
      </p:sp>
      <p:pic>
        <p:nvPicPr>
          <p:cNvPr id="57346" name="Picture 2" descr="http://edge.alluremedia.com.au/m/l/2015/03/IMG_20150319_1125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8516" y="1676525"/>
            <a:ext cx="7734969"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2339974" y="6027864"/>
            <a:ext cx="7512050" cy="646331"/>
          </a:xfrm>
          <a:prstGeom prst="rect">
            <a:avLst/>
          </a:prstGeom>
        </p:spPr>
        <p:txBody>
          <a:bodyPr wrap="square">
            <a:spAutoFit/>
          </a:bodyPr>
          <a:lstStyle/>
          <a:p>
            <a:r>
              <a:rPr lang="zh-TW" altLang="en-US" dirty="0"/>
              <a:t>http://www.gizmodo.com.au/2015/04/the-basic-recipe-for-machine-learning-explained-in-a-single-powerpoint-slide/</a:t>
            </a:r>
          </a:p>
        </p:txBody>
      </p:sp>
      <p:sp>
        <p:nvSpPr>
          <p:cNvPr id="5" name="文字方塊 4"/>
          <p:cNvSpPr txBox="1"/>
          <p:nvPr/>
        </p:nvSpPr>
        <p:spPr>
          <a:xfrm>
            <a:off x="7391401" y="3599114"/>
            <a:ext cx="1495425"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altLang="zh-TW" sz="2400" dirty="0"/>
              <a:t>overfitting</a:t>
            </a:r>
            <a:endParaRPr lang="zh-TW" altLang="en-US" sz="2400" dirty="0"/>
          </a:p>
        </p:txBody>
      </p:sp>
      <p:sp>
        <p:nvSpPr>
          <p:cNvPr id="7" name="文字方塊 6"/>
          <p:cNvSpPr txBox="1"/>
          <p:nvPr/>
        </p:nvSpPr>
        <p:spPr>
          <a:xfrm>
            <a:off x="2152650" y="3599114"/>
            <a:ext cx="1721185"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altLang="zh-TW" sz="2400" dirty="0"/>
              <a:t>Don’t forget!</a:t>
            </a:r>
            <a:endParaRPr lang="zh-TW" altLang="en-US" sz="2400" dirty="0"/>
          </a:p>
        </p:txBody>
      </p:sp>
      <p:sp>
        <p:nvSpPr>
          <p:cNvPr id="9" name="矩形 8"/>
          <p:cNvSpPr/>
          <p:nvPr/>
        </p:nvSpPr>
        <p:spPr>
          <a:xfrm>
            <a:off x="6096000" y="4252065"/>
            <a:ext cx="1581151" cy="821058"/>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zh-TW" sz="2400" dirty="0"/>
              <a:t>Preventing</a:t>
            </a:r>
          </a:p>
          <a:p>
            <a:pPr algn="ctr"/>
            <a:r>
              <a:rPr lang="en-US" altLang="zh-TW" sz="2400" dirty="0"/>
              <a:t>Overfitting</a:t>
            </a:r>
            <a:endParaRPr lang="zh-TW" altLang="en-US" sz="2400" dirty="0"/>
          </a:p>
        </p:txBody>
      </p:sp>
      <p:sp>
        <p:nvSpPr>
          <p:cNvPr id="8" name="矩形 7"/>
          <p:cNvSpPr/>
          <p:nvPr/>
        </p:nvSpPr>
        <p:spPr>
          <a:xfrm>
            <a:off x="2967465" y="4140150"/>
            <a:ext cx="2879154" cy="4890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TW" sz="2400" dirty="0"/>
              <a:t>Modify the Network</a:t>
            </a:r>
            <a:endParaRPr lang="zh-TW" altLang="en-US" sz="2400" dirty="0"/>
          </a:p>
        </p:txBody>
      </p:sp>
      <p:sp>
        <p:nvSpPr>
          <p:cNvPr id="11" name="矩形 10"/>
          <p:cNvSpPr/>
          <p:nvPr/>
        </p:nvSpPr>
        <p:spPr>
          <a:xfrm>
            <a:off x="2982963" y="4675691"/>
            <a:ext cx="2879154" cy="64383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400" dirty="0"/>
              <a:t>Better optimization Strategy</a:t>
            </a:r>
            <a:endParaRPr lang="zh-TW" altLang="en-US" sz="2400" dirty="0"/>
          </a:p>
        </p:txBody>
      </p:sp>
    </p:spTree>
    <p:extLst>
      <p:ext uri="{BB962C8B-B14F-4D97-AF65-F5344CB8AC3E}">
        <p14:creationId xmlns:p14="http://schemas.microsoft.com/office/powerpoint/2010/main" val="170785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8"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a:t>Biological neuron and Perceptrons</a:t>
            </a: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09892" y="1766785"/>
            <a:ext cx="3963755" cy="2560320"/>
          </a:xfrm>
        </p:spPr>
      </p:pic>
      <p:sp>
        <p:nvSpPr>
          <p:cNvPr id="2" name="Rounded Rectangle 1"/>
          <p:cNvSpPr/>
          <p:nvPr/>
        </p:nvSpPr>
        <p:spPr>
          <a:xfrm>
            <a:off x="1981200" y="990601"/>
            <a:ext cx="4021138" cy="5135563"/>
          </a:xfrm>
          <a:prstGeom prst="roundRect">
            <a:avLst/>
          </a:prstGeom>
          <a:noFill/>
          <a:ln w="76200"/>
        </p:spPr>
        <p:style>
          <a:lnRef idx="2">
            <a:schemeClr val="accent6"/>
          </a:lnRef>
          <a:fillRef idx="1">
            <a:schemeClr val="lt1"/>
          </a:fillRef>
          <a:effectRef idx="0">
            <a:schemeClr val="accent6"/>
          </a:effectRef>
          <a:fontRef idx="minor">
            <a:schemeClr val="dk1"/>
          </a:fontRef>
        </p:style>
        <p:txBody>
          <a:bodyPr anchor="ctr"/>
          <a:lstStyle/>
          <a:p>
            <a:pPr algn="ctr" eaLnBrk="0" fontAlgn="base" hangingPunct="0">
              <a:spcBef>
                <a:spcPct val="0"/>
              </a:spcBef>
              <a:spcAft>
                <a:spcPct val="0"/>
              </a:spcAft>
              <a:defRPr/>
            </a:pPr>
            <a:endParaRPr lang="en-US">
              <a:solidFill>
                <a:prstClr val="black"/>
              </a:solidFill>
              <a:latin typeface="Calibri"/>
            </a:endParaRPr>
          </a:p>
        </p:txBody>
      </p:sp>
      <p:sp>
        <p:nvSpPr>
          <p:cNvPr id="8" name="Rounded Rectangle 7"/>
          <p:cNvSpPr/>
          <p:nvPr/>
        </p:nvSpPr>
        <p:spPr>
          <a:xfrm>
            <a:off x="6172200" y="969964"/>
            <a:ext cx="4021138" cy="5126037"/>
          </a:xfrm>
          <a:prstGeom prst="roundRect">
            <a:avLst/>
          </a:prstGeom>
          <a:noFill/>
          <a:ln w="76200"/>
        </p:spPr>
        <p:style>
          <a:lnRef idx="2">
            <a:schemeClr val="accent1"/>
          </a:lnRef>
          <a:fillRef idx="1">
            <a:schemeClr val="lt1"/>
          </a:fillRef>
          <a:effectRef idx="0">
            <a:schemeClr val="accent1"/>
          </a:effectRef>
          <a:fontRef idx="minor">
            <a:schemeClr val="dk1"/>
          </a:fontRef>
        </p:style>
        <p:txBody>
          <a:bodyPr anchor="ctr"/>
          <a:lstStyle/>
          <a:p>
            <a:pPr algn="ctr" eaLnBrk="0" fontAlgn="base" hangingPunct="0">
              <a:spcBef>
                <a:spcPct val="0"/>
              </a:spcBef>
              <a:spcAft>
                <a:spcPct val="0"/>
              </a:spcAft>
              <a:defRPr/>
            </a:pPr>
            <a:endParaRPr lang="en-US">
              <a:solidFill>
                <a:prstClr val="black"/>
              </a:solidFill>
              <a:latin typeface="Calibri"/>
            </a:endParaRPr>
          </a:p>
        </p:txBody>
      </p:sp>
      <p:sp>
        <p:nvSpPr>
          <p:cNvPr id="15369" name="Rectangle 2"/>
          <p:cNvSpPr>
            <a:spLocks noChangeArrowheads="1"/>
          </p:cNvSpPr>
          <p:nvPr/>
        </p:nvSpPr>
        <p:spPr bwMode="auto">
          <a:xfrm>
            <a:off x="2779712" y="4791075"/>
            <a:ext cx="24241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0" fontAlgn="base" hangingPunct="0">
              <a:spcBef>
                <a:spcPct val="0"/>
              </a:spcBef>
              <a:spcAft>
                <a:spcPct val="0"/>
              </a:spcAft>
              <a:buNone/>
              <a:defRPr/>
            </a:pPr>
            <a:r>
              <a:rPr lang="en-US" altLang="en-US" sz="2000" dirty="0">
                <a:solidFill>
                  <a:prstClr val="black"/>
                </a:solidFill>
                <a:latin typeface="Arial" panose="020B0604020202020204" pitchFamily="34" charset="0"/>
              </a:rPr>
              <a:t>A biological neuron </a:t>
            </a:r>
          </a:p>
        </p:txBody>
      </p:sp>
      <p:sp>
        <p:nvSpPr>
          <p:cNvPr id="15370" name="Rectangle 9"/>
          <p:cNvSpPr>
            <a:spLocks noChangeArrowheads="1"/>
          </p:cNvSpPr>
          <p:nvPr/>
        </p:nvSpPr>
        <p:spPr bwMode="auto">
          <a:xfrm>
            <a:off x="6563218" y="4791076"/>
            <a:ext cx="35067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0" fontAlgn="base" hangingPunct="0">
              <a:spcBef>
                <a:spcPct val="0"/>
              </a:spcBef>
              <a:spcAft>
                <a:spcPct val="0"/>
              </a:spcAft>
              <a:buNone/>
              <a:defRPr/>
            </a:pPr>
            <a:r>
              <a:rPr lang="en-US" altLang="en-US" sz="1800" dirty="0">
                <a:solidFill>
                  <a:prstClr val="black"/>
                </a:solidFill>
                <a:latin typeface="Arial" panose="020B0604020202020204" pitchFamily="34" charset="0"/>
              </a:rPr>
              <a:t>An artificial neuron (Perceptron) </a:t>
            </a:r>
          </a:p>
          <a:p>
            <a:pPr eaLnBrk="0" fontAlgn="base" hangingPunct="0">
              <a:spcBef>
                <a:spcPct val="0"/>
              </a:spcBef>
              <a:spcAft>
                <a:spcPct val="0"/>
              </a:spcAft>
              <a:buNone/>
              <a:defRPr/>
            </a:pPr>
            <a:r>
              <a:rPr lang="en-US" altLang="en-US" sz="1800" dirty="0">
                <a:solidFill>
                  <a:prstClr val="black"/>
                </a:solidFill>
                <a:latin typeface="Arial" panose="020B0604020202020204" pitchFamily="34" charset="0"/>
              </a:rPr>
              <a:t>   - a linear classifier</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600" y="1616496"/>
            <a:ext cx="3738682" cy="2643981"/>
          </a:xfrm>
          <a:prstGeom prst="rect">
            <a:avLst/>
          </a:prstGeom>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5353050" y="5301344"/>
            <a:ext cx="1485900" cy="1556657"/>
          </a:xfrm>
          <a:prstGeom prst="rect">
            <a:avLst/>
          </a:prstGeom>
        </p:spPr>
      </p:pic>
      <p:sp>
        <p:nvSpPr>
          <p:cNvPr id="11" name="TextBox 10"/>
          <p:cNvSpPr txBox="1"/>
          <p:nvPr/>
        </p:nvSpPr>
        <p:spPr>
          <a:xfrm>
            <a:off x="7848601" y="6586981"/>
            <a:ext cx="7026275" cy="338554"/>
          </a:xfrm>
          <a:prstGeom prst="rect">
            <a:avLst/>
          </a:prstGeom>
          <a:noFill/>
        </p:spPr>
        <p:txBody>
          <a:bodyPr wrap="square" rtlCol="0">
            <a:spAutoFit/>
          </a:bodyPr>
          <a:lstStyle/>
          <a:p>
            <a:pPr eaLnBrk="0" fontAlgn="base" hangingPunct="0">
              <a:spcBef>
                <a:spcPct val="0"/>
              </a:spcBef>
              <a:spcAft>
                <a:spcPct val="0"/>
              </a:spcAft>
              <a:defRPr/>
            </a:pPr>
            <a:r>
              <a:rPr lang="en-US" altLang="en-US" sz="1600" dirty="0">
                <a:solidFill>
                  <a:prstClr val="black"/>
                </a:solidFill>
                <a:latin typeface="Arial" panose="020B0604020202020204" pitchFamily="34" charset="0"/>
                <a:ea typeface="MS PGothic" panose="020B0600070205080204" pitchFamily="34" charset="-128"/>
              </a:rPr>
              <a:t>Slide credit: </a:t>
            </a:r>
            <a:r>
              <a:rPr lang="en-US" altLang="en-US" sz="1600" dirty="0" err="1">
                <a:solidFill>
                  <a:prstClr val="black"/>
                </a:solidFill>
                <a:latin typeface="Arial" panose="020B0604020202020204" pitchFamily="34" charset="0"/>
                <a:ea typeface="MS PGothic" panose="020B0600070205080204" pitchFamily="34" charset="-128"/>
              </a:rPr>
              <a:t>Jia</a:t>
            </a:r>
            <a:r>
              <a:rPr lang="en-US" altLang="en-US" sz="1600" dirty="0">
                <a:solidFill>
                  <a:prstClr val="black"/>
                </a:solidFill>
                <a:latin typeface="Arial" panose="020B0604020202020204" pitchFamily="34" charset="0"/>
                <a:ea typeface="MS PGothic" panose="020B0600070205080204" pitchFamily="34" charset="-128"/>
              </a:rPr>
              <a:t>-Bin Huang</a:t>
            </a:r>
          </a:p>
        </p:txBody>
      </p:sp>
    </p:spTree>
    <p:extLst>
      <p:ext uri="{BB962C8B-B14F-4D97-AF65-F5344CB8AC3E}">
        <p14:creationId xmlns:p14="http://schemas.microsoft.com/office/powerpoint/2010/main" val="31734410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08726" y="992250"/>
            <a:ext cx="6166485" cy="452120"/>
          </a:xfrm>
          <a:prstGeom prst="rect">
            <a:avLst/>
          </a:prstGeom>
        </p:spPr>
        <p:txBody>
          <a:bodyPr vert="horz" wrap="square" lIns="0" tIns="12700" rIns="0" bIns="0" rtlCol="0">
            <a:spAutoFit/>
          </a:bodyPr>
          <a:lstStyle/>
          <a:p>
            <a:pPr marL="12700">
              <a:spcBef>
                <a:spcPts val="100"/>
              </a:spcBef>
            </a:pPr>
            <a:r>
              <a:rPr sz="2800" spc="-5" dirty="0">
                <a:latin typeface="Arial"/>
                <a:cs typeface="Arial"/>
              </a:rPr>
              <a:t>Neural networks: without the brain</a:t>
            </a:r>
            <a:r>
              <a:rPr sz="2800" spc="-85" dirty="0">
                <a:latin typeface="Arial"/>
                <a:cs typeface="Arial"/>
              </a:rPr>
              <a:t> </a:t>
            </a:r>
            <a:r>
              <a:rPr sz="2800" dirty="0">
                <a:latin typeface="Arial"/>
                <a:cs typeface="Arial"/>
              </a:rPr>
              <a:t>stuff</a:t>
            </a:r>
            <a:endParaRPr sz="2800">
              <a:latin typeface="Arial"/>
              <a:cs typeface="Arial"/>
            </a:endParaRPr>
          </a:p>
        </p:txBody>
      </p:sp>
      <p:sp>
        <p:nvSpPr>
          <p:cNvPr id="3" name="object 3"/>
          <p:cNvSpPr/>
          <p:nvPr/>
        </p:nvSpPr>
        <p:spPr>
          <a:xfrm>
            <a:off x="6551989" y="2209322"/>
            <a:ext cx="1649164" cy="494748"/>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2096775" y="2231501"/>
            <a:ext cx="4189729" cy="391160"/>
          </a:xfrm>
          <a:prstGeom prst="rect">
            <a:avLst/>
          </a:prstGeom>
        </p:spPr>
        <p:txBody>
          <a:bodyPr vert="horz" wrap="square" lIns="0" tIns="12700" rIns="0" bIns="0" rtlCol="0">
            <a:spAutoFit/>
          </a:bodyPr>
          <a:lstStyle/>
          <a:p>
            <a:pPr marL="12700">
              <a:spcBef>
                <a:spcPts val="100"/>
              </a:spcBef>
            </a:pPr>
            <a:r>
              <a:rPr sz="2400" spc="-5" dirty="0">
                <a:latin typeface="Arial"/>
                <a:cs typeface="Arial"/>
              </a:rPr>
              <a:t>(</a:t>
            </a:r>
            <a:r>
              <a:rPr sz="2400" b="1" spc="-5" dirty="0">
                <a:latin typeface="Arial"/>
                <a:cs typeface="Arial"/>
              </a:rPr>
              <a:t>Before</a:t>
            </a:r>
            <a:r>
              <a:rPr sz="2400" spc="-5" dirty="0">
                <a:latin typeface="Arial"/>
                <a:cs typeface="Arial"/>
              </a:rPr>
              <a:t>) Linear </a:t>
            </a:r>
            <a:r>
              <a:rPr sz="2400" dirty="0">
                <a:latin typeface="Arial"/>
                <a:cs typeface="Arial"/>
              </a:rPr>
              <a:t>score</a:t>
            </a:r>
            <a:r>
              <a:rPr sz="2400" spc="-80" dirty="0">
                <a:latin typeface="Arial"/>
                <a:cs typeface="Arial"/>
              </a:rPr>
              <a:t> </a:t>
            </a:r>
            <a:r>
              <a:rPr sz="2400" spc="-5" dirty="0">
                <a:latin typeface="Arial"/>
                <a:cs typeface="Arial"/>
              </a:rPr>
              <a:t>function:</a:t>
            </a:r>
            <a:endParaRPr sz="2400">
              <a:latin typeface="Arial"/>
              <a:cs typeface="Arial"/>
            </a:endParaRPr>
          </a:p>
        </p:txBody>
      </p:sp>
    </p:spTree>
    <p:extLst>
      <p:ext uri="{BB962C8B-B14F-4D97-AF65-F5344CB8AC3E}">
        <p14:creationId xmlns:p14="http://schemas.microsoft.com/office/powerpoint/2010/main" val="18536441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551989" y="2209322"/>
            <a:ext cx="1649164" cy="494748"/>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2094775" y="2020363"/>
            <a:ext cx="4191635" cy="1104085"/>
          </a:xfrm>
          <a:prstGeom prst="rect">
            <a:avLst/>
          </a:prstGeom>
        </p:spPr>
        <p:txBody>
          <a:bodyPr vert="horz" wrap="square" lIns="0" tIns="12700" rIns="0" bIns="0" rtlCol="0">
            <a:spAutoFit/>
          </a:bodyPr>
          <a:lstStyle/>
          <a:p>
            <a:pPr marL="12700" marR="5080" indent="1905">
              <a:lnSpc>
                <a:spcPct val="157700"/>
              </a:lnSpc>
              <a:spcBef>
                <a:spcPts val="100"/>
              </a:spcBef>
            </a:pPr>
            <a:r>
              <a:rPr sz="2400" spc="-5" dirty="0">
                <a:latin typeface="Arial"/>
                <a:cs typeface="Arial"/>
              </a:rPr>
              <a:t>(</a:t>
            </a:r>
            <a:r>
              <a:rPr sz="2400" b="1" spc="-5" dirty="0">
                <a:latin typeface="Arial"/>
                <a:cs typeface="Arial"/>
              </a:rPr>
              <a:t>Before</a:t>
            </a:r>
            <a:r>
              <a:rPr sz="2400" spc="-5" dirty="0">
                <a:latin typeface="Arial"/>
                <a:cs typeface="Arial"/>
              </a:rPr>
              <a:t>) Linear </a:t>
            </a:r>
            <a:r>
              <a:rPr sz="2400" dirty="0">
                <a:latin typeface="Arial"/>
                <a:cs typeface="Arial"/>
              </a:rPr>
              <a:t>score </a:t>
            </a:r>
            <a:r>
              <a:rPr sz="2400" spc="-5" dirty="0">
                <a:latin typeface="Arial"/>
                <a:cs typeface="Arial"/>
              </a:rPr>
              <a:t>function:  (</a:t>
            </a:r>
            <a:r>
              <a:rPr sz="2400" b="1" spc="-5" dirty="0">
                <a:latin typeface="Arial"/>
                <a:cs typeface="Arial"/>
              </a:rPr>
              <a:t>Now</a:t>
            </a:r>
            <a:r>
              <a:rPr sz="2400" spc="-5" dirty="0">
                <a:latin typeface="Arial"/>
                <a:cs typeface="Arial"/>
              </a:rPr>
              <a:t>) 2-layer Neural</a:t>
            </a:r>
            <a:r>
              <a:rPr sz="2400" spc="-55" dirty="0">
                <a:latin typeface="Arial"/>
                <a:cs typeface="Arial"/>
              </a:rPr>
              <a:t> </a:t>
            </a:r>
            <a:r>
              <a:rPr sz="2400" spc="-5" dirty="0">
                <a:latin typeface="Arial"/>
                <a:cs typeface="Arial"/>
              </a:rPr>
              <a:t>Network</a:t>
            </a:r>
            <a:endParaRPr sz="2400">
              <a:latin typeface="Arial"/>
              <a:cs typeface="Arial"/>
            </a:endParaRPr>
          </a:p>
        </p:txBody>
      </p:sp>
      <p:sp>
        <p:nvSpPr>
          <p:cNvPr id="4" name="object 4"/>
          <p:cNvSpPr/>
          <p:nvPr/>
        </p:nvSpPr>
        <p:spPr>
          <a:xfrm>
            <a:off x="6585116" y="2804996"/>
            <a:ext cx="3527381" cy="448938"/>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1908726" y="992250"/>
            <a:ext cx="6166485" cy="452120"/>
          </a:xfrm>
          <a:prstGeom prst="rect">
            <a:avLst/>
          </a:prstGeom>
        </p:spPr>
        <p:txBody>
          <a:bodyPr vert="horz" wrap="square" lIns="0" tIns="12700" rIns="0" bIns="0" rtlCol="0">
            <a:spAutoFit/>
          </a:bodyPr>
          <a:lstStyle/>
          <a:p>
            <a:pPr marL="12700">
              <a:spcBef>
                <a:spcPts val="100"/>
              </a:spcBef>
            </a:pPr>
            <a:r>
              <a:rPr sz="2800" spc="-5" dirty="0">
                <a:latin typeface="Arial"/>
                <a:cs typeface="Arial"/>
              </a:rPr>
              <a:t>Neural networks: without the brain</a:t>
            </a:r>
            <a:r>
              <a:rPr sz="2800" spc="-85" dirty="0">
                <a:latin typeface="Arial"/>
                <a:cs typeface="Arial"/>
              </a:rPr>
              <a:t> </a:t>
            </a:r>
            <a:r>
              <a:rPr sz="2800" dirty="0">
                <a:latin typeface="Arial"/>
                <a:cs typeface="Arial"/>
              </a:rPr>
              <a:t>stuff</a:t>
            </a:r>
            <a:endParaRPr sz="2800">
              <a:latin typeface="Arial"/>
              <a:cs typeface="Arial"/>
            </a:endParaRPr>
          </a:p>
        </p:txBody>
      </p:sp>
    </p:spTree>
    <p:extLst>
      <p:ext uri="{BB962C8B-B14F-4D97-AF65-F5344CB8AC3E}">
        <p14:creationId xmlns:p14="http://schemas.microsoft.com/office/powerpoint/2010/main" val="24866209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551989" y="1599723"/>
            <a:ext cx="1649164" cy="49474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585116" y="2195397"/>
            <a:ext cx="3527381" cy="448938"/>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1908726" y="360597"/>
            <a:ext cx="6166485" cy="2827825"/>
          </a:xfrm>
          <a:prstGeom prst="rect">
            <a:avLst/>
          </a:prstGeom>
        </p:spPr>
        <p:txBody>
          <a:bodyPr vert="horz" wrap="square" lIns="0" tIns="249555" rIns="0" bIns="0" rtlCol="0" anchor="ctr">
            <a:spAutoFit/>
          </a:bodyPr>
          <a:lstStyle/>
          <a:p>
            <a:pPr marL="12700">
              <a:spcBef>
                <a:spcPts val="1965"/>
              </a:spcBef>
            </a:pPr>
            <a:r>
              <a:rPr sz="2800" spc="-5" dirty="0"/>
              <a:t>Neural networks: without the brain</a:t>
            </a:r>
            <a:r>
              <a:rPr sz="2800" spc="-85" dirty="0"/>
              <a:t> </a:t>
            </a:r>
            <a:r>
              <a:rPr sz="2800" dirty="0"/>
              <a:t>stuff</a:t>
            </a:r>
            <a:endParaRPr sz="2800"/>
          </a:p>
          <a:p>
            <a:pPr marL="198120" marR="1793875" indent="1905">
              <a:lnSpc>
                <a:spcPts val="4540"/>
              </a:lnSpc>
              <a:spcBef>
                <a:spcPts val="365"/>
              </a:spcBef>
            </a:pPr>
            <a:r>
              <a:rPr sz="2400" spc="-5" dirty="0"/>
              <a:t>(</a:t>
            </a:r>
            <a:r>
              <a:rPr sz="2400" b="1" spc="-5" dirty="0">
                <a:latin typeface="Arial"/>
                <a:cs typeface="Arial"/>
              </a:rPr>
              <a:t>Before</a:t>
            </a:r>
            <a:r>
              <a:rPr sz="2400" spc="-5" dirty="0"/>
              <a:t>) Linear </a:t>
            </a:r>
            <a:r>
              <a:rPr sz="2400" dirty="0"/>
              <a:t>score </a:t>
            </a:r>
            <a:r>
              <a:rPr sz="2400" spc="-5" dirty="0"/>
              <a:t>function:  (</a:t>
            </a:r>
            <a:r>
              <a:rPr sz="2400" b="1" spc="-5" dirty="0">
                <a:latin typeface="Arial"/>
                <a:cs typeface="Arial"/>
              </a:rPr>
              <a:t>Now</a:t>
            </a:r>
            <a:r>
              <a:rPr sz="2400" spc="-5" dirty="0"/>
              <a:t>) 2-layer Neural</a:t>
            </a:r>
            <a:r>
              <a:rPr sz="2400" spc="-55" dirty="0"/>
              <a:t> </a:t>
            </a:r>
            <a:r>
              <a:rPr sz="2400" spc="-5" dirty="0"/>
              <a:t>Network</a:t>
            </a:r>
            <a:endParaRPr sz="2400">
              <a:latin typeface="Arial"/>
              <a:cs typeface="Arial"/>
            </a:endParaRPr>
          </a:p>
        </p:txBody>
      </p:sp>
      <p:sp>
        <p:nvSpPr>
          <p:cNvPr id="5" name="object 5"/>
          <p:cNvSpPr txBox="1"/>
          <p:nvPr/>
        </p:nvSpPr>
        <p:spPr>
          <a:xfrm>
            <a:off x="4312246" y="3617264"/>
            <a:ext cx="448309" cy="932948"/>
          </a:xfrm>
          <a:prstGeom prst="rect">
            <a:avLst/>
          </a:prstGeom>
          <a:solidFill>
            <a:srgbClr val="EDEDED"/>
          </a:solidFill>
          <a:ln w="9524">
            <a:solidFill>
              <a:srgbClr val="595959"/>
            </a:solidFill>
          </a:ln>
        </p:spPr>
        <p:txBody>
          <a:bodyPr vert="horz" wrap="square" lIns="0" tIns="1905" rIns="0" bIns="0" rtlCol="0">
            <a:spAutoFit/>
          </a:bodyPr>
          <a:lstStyle/>
          <a:p>
            <a:pPr>
              <a:spcBef>
                <a:spcPts val="15"/>
              </a:spcBef>
            </a:pPr>
            <a:endParaRPr sz="3650">
              <a:latin typeface="Times New Roman"/>
              <a:cs typeface="Times New Roman"/>
            </a:endParaRPr>
          </a:p>
          <a:p>
            <a:pPr marL="147320"/>
            <a:r>
              <a:rPr sz="2400" dirty="0">
                <a:latin typeface="Arial"/>
                <a:cs typeface="Arial"/>
              </a:rPr>
              <a:t>x</a:t>
            </a:r>
            <a:endParaRPr sz="2400">
              <a:latin typeface="Arial"/>
              <a:cs typeface="Arial"/>
            </a:endParaRPr>
          </a:p>
        </p:txBody>
      </p:sp>
      <p:sp>
        <p:nvSpPr>
          <p:cNvPr id="6" name="object 6"/>
          <p:cNvSpPr txBox="1"/>
          <p:nvPr/>
        </p:nvSpPr>
        <p:spPr>
          <a:xfrm>
            <a:off x="5660443" y="3953428"/>
            <a:ext cx="448309" cy="606576"/>
          </a:xfrm>
          <a:prstGeom prst="rect">
            <a:avLst/>
          </a:prstGeom>
          <a:solidFill>
            <a:srgbClr val="EDEDED"/>
          </a:solidFill>
          <a:ln w="9524">
            <a:solidFill>
              <a:srgbClr val="595959"/>
            </a:solidFill>
          </a:ln>
        </p:spPr>
        <p:txBody>
          <a:bodyPr vert="horz" wrap="square" lIns="0" tIns="234950" rIns="0" bIns="0" rtlCol="0">
            <a:spAutoFit/>
          </a:bodyPr>
          <a:lstStyle/>
          <a:p>
            <a:pPr marL="139065">
              <a:spcBef>
                <a:spcPts val="1850"/>
              </a:spcBef>
            </a:pPr>
            <a:r>
              <a:rPr sz="2400" dirty="0">
                <a:latin typeface="Arial"/>
                <a:cs typeface="Arial"/>
              </a:rPr>
              <a:t>h</a:t>
            </a:r>
            <a:endParaRPr sz="2400">
              <a:latin typeface="Arial"/>
              <a:cs typeface="Arial"/>
            </a:endParaRPr>
          </a:p>
        </p:txBody>
      </p:sp>
      <p:sp>
        <p:nvSpPr>
          <p:cNvPr id="7" name="object 7"/>
          <p:cNvSpPr/>
          <p:nvPr/>
        </p:nvSpPr>
        <p:spPr>
          <a:xfrm>
            <a:off x="4760470" y="4809938"/>
            <a:ext cx="904875" cy="272415"/>
          </a:xfrm>
          <a:custGeom>
            <a:avLst/>
            <a:gdLst/>
            <a:ahLst/>
            <a:cxnLst/>
            <a:rect l="l" t="t" r="r" b="b"/>
            <a:pathLst>
              <a:path w="904875" h="272414">
                <a:moveTo>
                  <a:pt x="0" y="272099"/>
                </a:moveTo>
                <a:lnTo>
                  <a:pt x="904498" y="0"/>
                </a:lnTo>
              </a:path>
            </a:pathLst>
          </a:custGeom>
          <a:ln w="9524">
            <a:solidFill>
              <a:srgbClr val="595959"/>
            </a:solidFill>
          </a:ln>
        </p:spPr>
        <p:txBody>
          <a:bodyPr wrap="square" lIns="0" tIns="0" rIns="0" bIns="0" rtlCol="0"/>
          <a:lstStyle/>
          <a:p>
            <a:endParaRPr/>
          </a:p>
        </p:txBody>
      </p:sp>
      <p:sp>
        <p:nvSpPr>
          <p:cNvPr id="8" name="object 8"/>
          <p:cNvSpPr/>
          <p:nvPr/>
        </p:nvSpPr>
        <p:spPr>
          <a:xfrm>
            <a:off x="4760468" y="3625258"/>
            <a:ext cx="913130" cy="328295"/>
          </a:xfrm>
          <a:custGeom>
            <a:avLst/>
            <a:gdLst/>
            <a:ahLst/>
            <a:cxnLst/>
            <a:rect l="l" t="t" r="r" b="b"/>
            <a:pathLst>
              <a:path w="913129" h="328294">
                <a:moveTo>
                  <a:pt x="0" y="0"/>
                </a:moveTo>
                <a:lnTo>
                  <a:pt x="912598" y="328199"/>
                </a:lnTo>
              </a:path>
            </a:pathLst>
          </a:custGeom>
          <a:ln w="9524">
            <a:solidFill>
              <a:srgbClr val="595959"/>
            </a:solidFill>
          </a:ln>
        </p:spPr>
        <p:txBody>
          <a:bodyPr wrap="square" lIns="0" tIns="0" rIns="0" bIns="0" rtlCol="0"/>
          <a:lstStyle/>
          <a:p>
            <a:endParaRPr/>
          </a:p>
        </p:txBody>
      </p:sp>
      <p:sp>
        <p:nvSpPr>
          <p:cNvPr id="9" name="object 9"/>
          <p:cNvSpPr txBox="1"/>
          <p:nvPr/>
        </p:nvSpPr>
        <p:spPr>
          <a:xfrm>
            <a:off x="4961600" y="4188047"/>
            <a:ext cx="368300" cy="299720"/>
          </a:xfrm>
          <a:prstGeom prst="rect">
            <a:avLst/>
          </a:prstGeom>
        </p:spPr>
        <p:txBody>
          <a:bodyPr vert="horz" wrap="square" lIns="0" tIns="12700" rIns="0" bIns="0" rtlCol="0">
            <a:spAutoFit/>
          </a:bodyPr>
          <a:lstStyle/>
          <a:p>
            <a:pPr marL="12700">
              <a:spcBef>
                <a:spcPts val="100"/>
              </a:spcBef>
            </a:pPr>
            <a:r>
              <a:rPr spc="-5" dirty="0">
                <a:latin typeface="Arial"/>
                <a:cs typeface="Arial"/>
              </a:rPr>
              <a:t>W1</a:t>
            </a:r>
            <a:endParaRPr>
              <a:latin typeface="Arial"/>
              <a:cs typeface="Arial"/>
            </a:endParaRPr>
          </a:p>
        </p:txBody>
      </p:sp>
      <p:sp>
        <p:nvSpPr>
          <p:cNvPr id="10" name="object 10"/>
          <p:cNvSpPr txBox="1"/>
          <p:nvPr/>
        </p:nvSpPr>
        <p:spPr>
          <a:xfrm>
            <a:off x="7072665" y="4142887"/>
            <a:ext cx="448309" cy="415497"/>
          </a:xfrm>
          <a:prstGeom prst="rect">
            <a:avLst/>
          </a:prstGeom>
          <a:solidFill>
            <a:srgbClr val="EDEDED"/>
          </a:solidFill>
          <a:ln w="9524">
            <a:solidFill>
              <a:srgbClr val="595959"/>
            </a:solidFill>
          </a:ln>
        </p:spPr>
        <p:txBody>
          <a:bodyPr vert="horz" wrap="square" lIns="0" tIns="45719" rIns="0" bIns="0" rtlCol="0">
            <a:spAutoFit/>
          </a:bodyPr>
          <a:lstStyle/>
          <a:p>
            <a:pPr marL="147320">
              <a:spcBef>
                <a:spcPts val="359"/>
              </a:spcBef>
            </a:pPr>
            <a:r>
              <a:rPr sz="2400" dirty="0">
                <a:latin typeface="Arial"/>
                <a:cs typeface="Arial"/>
              </a:rPr>
              <a:t>s</a:t>
            </a:r>
            <a:endParaRPr sz="2400">
              <a:latin typeface="Arial"/>
              <a:cs typeface="Arial"/>
            </a:endParaRPr>
          </a:p>
        </p:txBody>
      </p:sp>
      <p:sp>
        <p:nvSpPr>
          <p:cNvPr id="11" name="object 11"/>
          <p:cNvSpPr/>
          <p:nvPr/>
        </p:nvSpPr>
        <p:spPr>
          <a:xfrm>
            <a:off x="6089165" y="3953428"/>
            <a:ext cx="1000760" cy="200660"/>
          </a:xfrm>
          <a:custGeom>
            <a:avLst/>
            <a:gdLst/>
            <a:ahLst/>
            <a:cxnLst/>
            <a:rect l="l" t="t" r="r" b="b"/>
            <a:pathLst>
              <a:path w="1000760" h="200660">
                <a:moveTo>
                  <a:pt x="0" y="0"/>
                </a:moveTo>
                <a:lnTo>
                  <a:pt x="1000497" y="200399"/>
                </a:lnTo>
              </a:path>
            </a:pathLst>
          </a:custGeom>
          <a:ln w="9524">
            <a:solidFill>
              <a:srgbClr val="595959"/>
            </a:solidFill>
          </a:ln>
        </p:spPr>
        <p:txBody>
          <a:bodyPr wrap="square" lIns="0" tIns="0" rIns="0" bIns="0" rtlCol="0"/>
          <a:lstStyle/>
          <a:p>
            <a:endParaRPr/>
          </a:p>
        </p:txBody>
      </p:sp>
      <p:sp>
        <p:nvSpPr>
          <p:cNvPr id="12" name="object 12"/>
          <p:cNvSpPr/>
          <p:nvPr/>
        </p:nvSpPr>
        <p:spPr>
          <a:xfrm>
            <a:off x="6105190" y="4609487"/>
            <a:ext cx="969010" cy="200660"/>
          </a:xfrm>
          <a:custGeom>
            <a:avLst/>
            <a:gdLst/>
            <a:ahLst/>
            <a:cxnLst/>
            <a:rect l="l" t="t" r="r" b="b"/>
            <a:pathLst>
              <a:path w="969010" h="200660">
                <a:moveTo>
                  <a:pt x="0" y="200399"/>
                </a:moveTo>
                <a:lnTo>
                  <a:pt x="968698" y="0"/>
                </a:lnTo>
              </a:path>
            </a:pathLst>
          </a:custGeom>
          <a:ln w="9524">
            <a:solidFill>
              <a:srgbClr val="595959"/>
            </a:solidFill>
          </a:ln>
        </p:spPr>
        <p:txBody>
          <a:bodyPr wrap="square" lIns="0" tIns="0" rIns="0" bIns="0" rtlCol="0"/>
          <a:lstStyle/>
          <a:p>
            <a:endParaRPr/>
          </a:p>
        </p:txBody>
      </p:sp>
      <p:sp>
        <p:nvSpPr>
          <p:cNvPr id="13" name="object 13"/>
          <p:cNvSpPr txBox="1"/>
          <p:nvPr/>
        </p:nvSpPr>
        <p:spPr>
          <a:xfrm>
            <a:off x="6336045" y="4194238"/>
            <a:ext cx="368300" cy="299720"/>
          </a:xfrm>
          <a:prstGeom prst="rect">
            <a:avLst/>
          </a:prstGeom>
        </p:spPr>
        <p:txBody>
          <a:bodyPr vert="horz" wrap="square" lIns="0" tIns="12700" rIns="0" bIns="0" rtlCol="0">
            <a:spAutoFit/>
          </a:bodyPr>
          <a:lstStyle/>
          <a:p>
            <a:pPr marL="12700">
              <a:spcBef>
                <a:spcPts val="100"/>
              </a:spcBef>
            </a:pPr>
            <a:r>
              <a:rPr spc="-5" dirty="0">
                <a:latin typeface="Arial"/>
                <a:cs typeface="Arial"/>
              </a:rPr>
              <a:t>W2</a:t>
            </a:r>
            <a:endParaRPr>
              <a:latin typeface="Arial"/>
              <a:cs typeface="Arial"/>
            </a:endParaRPr>
          </a:p>
        </p:txBody>
      </p:sp>
      <p:sp>
        <p:nvSpPr>
          <p:cNvPr id="14" name="object 14"/>
          <p:cNvSpPr txBox="1"/>
          <p:nvPr/>
        </p:nvSpPr>
        <p:spPr>
          <a:xfrm>
            <a:off x="3660575" y="4857472"/>
            <a:ext cx="534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3072</a:t>
            </a:r>
            <a:endParaRPr>
              <a:latin typeface="Arial"/>
              <a:cs typeface="Arial"/>
            </a:endParaRPr>
          </a:p>
        </p:txBody>
      </p:sp>
      <p:sp>
        <p:nvSpPr>
          <p:cNvPr id="15" name="object 15"/>
          <p:cNvSpPr txBox="1"/>
          <p:nvPr/>
        </p:nvSpPr>
        <p:spPr>
          <a:xfrm>
            <a:off x="5633016" y="4857472"/>
            <a:ext cx="407034" cy="299720"/>
          </a:xfrm>
          <a:prstGeom prst="rect">
            <a:avLst/>
          </a:prstGeom>
        </p:spPr>
        <p:txBody>
          <a:bodyPr vert="horz" wrap="square" lIns="0" tIns="12700" rIns="0" bIns="0" rtlCol="0">
            <a:spAutoFit/>
          </a:bodyPr>
          <a:lstStyle/>
          <a:p>
            <a:pPr marL="12700">
              <a:spcBef>
                <a:spcPts val="100"/>
              </a:spcBef>
            </a:pPr>
            <a:r>
              <a:rPr spc="-5" dirty="0">
                <a:latin typeface="Arial"/>
                <a:cs typeface="Arial"/>
              </a:rPr>
              <a:t>100</a:t>
            </a:r>
            <a:endParaRPr>
              <a:latin typeface="Arial"/>
              <a:cs typeface="Arial"/>
            </a:endParaRPr>
          </a:p>
        </p:txBody>
      </p:sp>
      <p:sp>
        <p:nvSpPr>
          <p:cNvPr id="16" name="object 16"/>
          <p:cNvSpPr txBox="1"/>
          <p:nvPr/>
        </p:nvSpPr>
        <p:spPr>
          <a:xfrm>
            <a:off x="7166464" y="4788320"/>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10</a:t>
            </a:r>
            <a:endParaRPr>
              <a:latin typeface="Arial"/>
              <a:cs typeface="Arial"/>
            </a:endParaRPr>
          </a:p>
        </p:txBody>
      </p:sp>
    </p:spTree>
    <p:extLst>
      <p:ext uri="{BB962C8B-B14F-4D97-AF65-F5344CB8AC3E}">
        <p14:creationId xmlns:p14="http://schemas.microsoft.com/office/powerpoint/2010/main" val="18505281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551989" y="1599723"/>
            <a:ext cx="1649164" cy="49474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585116" y="2195397"/>
            <a:ext cx="3527381" cy="448938"/>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1102983" y="28760"/>
            <a:ext cx="6203498" cy="2827825"/>
          </a:xfrm>
          <a:prstGeom prst="rect">
            <a:avLst/>
          </a:prstGeom>
        </p:spPr>
        <p:txBody>
          <a:bodyPr vert="horz" wrap="square" lIns="0" tIns="249555" rIns="0" bIns="0" rtlCol="0" anchor="ctr">
            <a:spAutoFit/>
          </a:bodyPr>
          <a:lstStyle/>
          <a:p>
            <a:pPr marL="12700">
              <a:spcBef>
                <a:spcPts val="1965"/>
              </a:spcBef>
            </a:pPr>
            <a:r>
              <a:rPr sz="2800" spc="-5" dirty="0"/>
              <a:t>Neural networks: without the brain</a:t>
            </a:r>
            <a:r>
              <a:rPr sz="2800" spc="-85" dirty="0"/>
              <a:t> </a:t>
            </a:r>
            <a:r>
              <a:rPr sz="2800" dirty="0"/>
              <a:t>stuff</a:t>
            </a:r>
          </a:p>
          <a:p>
            <a:pPr marL="198120" marR="1793875" indent="1905">
              <a:lnSpc>
                <a:spcPts val="4540"/>
              </a:lnSpc>
              <a:spcBef>
                <a:spcPts val="365"/>
              </a:spcBef>
            </a:pPr>
            <a:r>
              <a:rPr sz="2400" spc="-5" dirty="0"/>
              <a:t>(</a:t>
            </a:r>
            <a:r>
              <a:rPr sz="2400" b="1" spc="-5" dirty="0">
                <a:latin typeface="Arial"/>
                <a:cs typeface="Arial"/>
              </a:rPr>
              <a:t>Before</a:t>
            </a:r>
            <a:r>
              <a:rPr sz="2400" spc="-5" dirty="0"/>
              <a:t>) Linear </a:t>
            </a:r>
            <a:r>
              <a:rPr sz="2400" dirty="0"/>
              <a:t>score </a:t>
            </a:r>
            <a:r>
              <a:rPr sz="2400" spc="-5" dirty="0"/>
              <a:t>function:  (</a:t>
            </a:r>
            <a:r>
              <a:rPr sz="2400" b="1" spc="-5" dirty="0">
                <a:latin typeface="Arial"/>
                <a:cs typeface="Arial"/>
              </a:rPr>
              <a:t>Now</a:t>
            </a:r>
            <a:r>
              <a:rPr sz="2400" spc="-5" dirty="0"/>
              <a:t>) 2-layer Neural</a:t>
            </a:r>
            <a:r>
              <a:rPr sz="2400" spc="-55" dirty="0"/>
              <a:t> </a:t>
            </a:r>
            <a:r>
              <a:rPr sz="2400" spc="-5" dirty="0"/>
              <a:t>Network</a:t>
            </a:r>
            <a:endParaRPr sz="2400" dirty="0">
              <a:latin typeface="Arial"/>
              <a:cs typeface="Arial"/>
            </a:endParaRPr>
          </a:p>
        </p:txBody>
      </p:sp>
      <p:sp>
        <p:nvSpPr>
          <p:cNvPr id="5" name="object 5"/>
          <p:cNvSpPr txBox="1"/>
          <p:nvPr/>
        </p:nvSpPr>
        <p:spPr>
          <a:xfrm>
            <a:off x="4312246" y="3333038"/>
            <a:ext cx="448309" cy="932948"/>
          </a:xfrm>
          <a:prstGeom prst="rect">
            <a:avLst/>
          </a:prstGeom>
          <a:solidFill>
            <a:srgbClr val="EDEDED"/>
          </a:solidFill>
          <a:ln w="9524">
            <a:solidFill>
              <a:srgbClr val="595959"/>
            </a:solidFill>
          </a:ln>
        </p:spPr>
        <p:txBody>
          <a:bodyPr vert="horz" wrap="square" lIns="0" tIns="1905" rIns="0" bIns="0" rtlCol="0">
            <a:spAutoFit/>
          </a:bodyPr>
          <a:lstStyle/>
          <a:p>
            <a:pPr>
              <a:spcBef>
                <a:spcPts val="15"/>
              </a:spcBef>
            </a:pPr>
            <a:endParaRPr sz="3650">
              <a:latin typeface="Times New Roman"/>
              <a:cs typeface="Times New Roman"/>
            </a:endParaRPr>
          </a:p>
          <a:p>
            <a:pPr marL="147320"/>
            <a:r>
              <a:rPr sz="2400" dirty="0">
                <a:latin typeface="Arial"/>
                <a:cs typeface="Arial"/>
              </a:rPr>
              <a:t>x</a:t>
            </a:r>
            <a:endParaRPr sz="2400">
              <a:latin typeface="Arial"/>
              <a:cs typeface="Arial"/>
            </a:endParaRPr>
          </a:p>
        </p:txBody>
      </p:sp>
      <p:sp>
        <p:nvSpPr>
          <p:cNvPr id="6" name="object 6"/>
          <p:cNvSpPr txBox="1"/>
          <p:nvPr/>
        </p:nvSpPr>
        <p:spPr>
          <a:xfrm>
            <a:off x="5660443" y="3669202"/>
            <a:ext cx="448309" cy="606576"/>
          </a:xfrm>
          <a:prstGeom prst="rect">
            <a:avLst/>
          </a:prstGeom>
          <a:solidFill>
            <a:srgbClr val="EDEDED"/>
          </a:solidFill>
          <a:ln w="9524">
            <a:solidFill>
              <a:srgbClr val="595959"/>
            </a:solidFill>
          </a:ln>
        </p:spPr>
        <p:txBody>
          <a:bodyPr vert="horz" wrap="square" lIns="0" tIns="234950" rIns="0" bIns="0" rtlCol="0">
            <a:spAutoFit/>
          </a:bodyPr>
          <a:lstStyle/>
          <a:p>
            <a:pPr marL="139065">
              <a:spcBef>
                <a:spcPts val="1850"/>
              </a:spcBef>
            </a:pPr>
            <a:r>
              <a:rPr sz="2400" dirty="0">
                <a:latin typeface="Arial"/>
                <a:cs typeface="Arial"/>
              </a:rPr>
              <a:t>h</a:t>
            </a:r>
            <a:endParaRPr sz="2400">
              <a:latin typeface="Arial"/>
              <a:cs typeface="Arial"/>
            </a:endParaRPr>
          </a:p>
        </p:txBody>
      </p:sp>
      <p:sp>
        <p:nvSpPr>
          <p:cNvPr id="7" name="object 7"/>
          <p:cNvSpPr/>
          <p:nvPr/>
        </p:nvSpPr>
        <p:spPr>
          <a:xfrm>
            <a:off x="4760470" y="4525712"/>
            <a:ext cx="904875" cy="272415"/>
          </a:xfrm>
          <a:custGeom>
            <a:avLst/>
            <a:gdLst/>
            <a:ahLst/>
            <a:cxnLst/>
            <a:rect l="l" t="t" r="r" b="b"/>
            <a:pathLst>
              <a:path w="904875" h="272414">
                <a:moveTo>
                  <a:pt x="0" y="272099"/>
                </a:moveTo>
                <a:lnTo>
                  <a:pt x="904498" y="0"/>
                </a:lnTo>
              </a:path>
            </a:pathLst>
          </a:custGeom>
          <a:ln w="9524">
            <a:solidFill>
              <a:srgbClr val="595959"/>
            </a:solidFill>
          </a:ln>
        </p:spPr>
        <p:txBody>
          <a:bodyPr wrap="square" lIns="0" tIns="0" rIns="0" bIns="0" rtlCol="0"/>
          <a:lstStyle/>
          <a:p>
            <a:endParaRPr/>
          </a:p>
        </p:txBody>
      </p:sp>
      <p:sp>
        <p:nvSpPr>
          <p:cNvPr id="8" name="object 8"/>
          <p:cNvSpPr/>
          <p:nvPr/>
        </p:nvSpPr>
        <p:spPr>
          <a:xfrm>
            <a:off x="4760468" y="3341032"/>
            <a:ext cx="913130" cy="328295"/>
          </a:xfrm>
          <a:custGeom>
            <a:avLst/>
            <a:gdLst/>
            <a:ahLst/>
            <a:cxnLst/>
            <a:rect l="l" t="t" r="r" b="b"/>
            <a:pathLst>
              <a:path w="913129" h="328294">
                <a:moveTo>
                  <a:pt x="0" y="0"/>
                </a:moveTo>
                <a:lnTo>
                  <a:pt x="912598" y="328199"/>
                </a:lnTo>
              </a:path>
            </a:pathLst>
          </a:custGeom>
          <a:ln w="9524">
            <a:solidFill>
              <a:srgbClr val="595959"/>
            </a:solidFill>
          </a:ln>
        </p:spPr>
        <p:txBody>
          <a:bodyPr wrap="square" lIns="0" tIns="0" rIns="0" bIns="0" rtlCol="0"/>
          <a:lstStyle/>
          <a:p>
            <a:endParaRPr/>
          </a:p>
        </p:txBody>
      </p:sp>
      <p:sp>
        <p:nvSpPr>
          <p:cNvPr id="9" name="object 9"/>
          <p:cNvSpPr txBox="1"/>
          <p:nvPr/>
        </p:nvSpPr>
        <p:spPr>
          <a:xfrm>
            <a:off x="4961600" y="3903821"/>
            <a:ext cx="368300" cy="299720"/>
          </a:xfrm>
          <a:prstGeom prst="rect">
            <a:avLst/>
          </a:prstGeom>
        </p:spPr>
        <p:txBody>
          <a:bodyPr vert="horz" wrap="square" lIns="0" tIns="12700" rIns="0" bIns="0" rtlCol="0">
            <a:spAutoFit/>
          </a:bodyPr>
          <a:lstStyle/>
          <a:p>
            <a:pPr marL="12700">
              <a:spcBef>
                <a:spcPts val="100"/>
              </a:spcBef>
            </a:pPr>
            <a:r>
              <a:rPr spc="-5" dirty="0">
                <a:latin typeface="Arial"/>
                <a:cs typeface="Arial"/>
              </a:rPr>
              <a:t>W1</a:t>
            </a:r>
            <a:endParaRPr>
              <a:latin typeface="Arial"/>
              <a:cs typeface="Arial"/>
            </a:endParaRPr>
          </a:p>
        </p:txBody>
      </p:sp>
      <p:sp>
        <p:nvSpPr>
          <p:cNvPr id="10" name="object 10"/>
          <p:cNvSpPr txBox="1"/>
          <p:nvPr/>
        </p:nvSpPr>
        <p:spPr>
          <a:xfrm>
            <a:off x="7072665" y="3858661"/>
            <a:ext cx="448309" cy="415497"/>
          </a:xfrm>
          <a:prstGeom prst="rect">
            <a:avLst/>
          </a:prstGeom>
          <a:solidFill>
            <a:srgbClr val="EDEDED"/>
          </a:solidFill>
          <a:ln w="9524">
            <a:solidFill>
              <a:srgbClr val="595959"/>
            </a:solidFill>
          </a:ln>
        </p:spPr>
        <p:txBody>
          <a:bodyPr vert="horz" wrap="square" lIns="0" tIns="45719" rIns="0" bIns="0" rtlCol="0">
            <a:spAutoFit/>
          </a:bodyPr>
          <a:lstStyle/>
          <a:p>
            <a:pPr marL="147320">
              <a:spcBef>
                <a:spcPts val="359"/>
              </a:spcBef>
            </a:pPr>
            <a:r>
              <a:rPr sz="2400" dirty="0">
                <a:latin typeface="Arial"/>
                <a:cs typeface="Arial"/>
              </a:rPr>
              <a:t>s</a:t>
            </a:r>
            <a:endParaRPr sz="2400">
              <a:latin typeface="Arial"/>
              <a:cs typeface="Arial"/>
            </a:endParaRPr>
          </a:p>
        </p:txBody>
      </p:sp>
      <p:sp>
        <p:nvSpPr>
          <p:cNvPr id="11" name="object 11"/>
          <p:cNvSpPr/>
          <p:nvPr/>
        </p:nvSpPr>
        <p:spPr>
          <a:xfrm>
            <a:off x="6089165" y="3669202"/>
            <a:ext cx="1000760" cy="200660"/>
          </a:xfrm>
          <a:custGeom>
            <a:avLst/>
            <a:gdLst/>
            <a:ahLst/>
            <a:cxnLst/>
            <a:rect l="l" t="t" r="r" b="b"/>
            <a:pathLst>
              <a:path w="1000760" h="200660">
                <a:moveTo>
                  <a:pt x="0" y="0"/>
                </a:moveTo>
                <a:lnTo>
                  <a:pt x="1000497" y="200399"/>
                </a:lnTo>
              </a:path>
            </a:pathLst>
          </a:custGeom>
          <a:ln w="9524">
            <a:solidFill>
              <a:srgbClr val="595959"/>
            </a:solidFill>
          </a:ln>
        </p:spPr>
        <p:txBody>
          <a:bodyPr wrap="square" lIns="0" tIns="0" rIns="0" bIns="0" rtlCol="0"/>
          <a:lstStyle/>
          <a:p>
            <a:endParaRPr/>
          </a:p>
        </p:txBody>
      </p:sp>
      <p:sp>
        <p:nvSpPr>
          <p:cNvPr id="12" name="object 12"/>
          <p:cNvSpPr/>
          <p:nvPr/>
        </p:nvSpPr>
        <p:spPr>
          <a:xfrm>
            <a:off x="6105190" y="4325261"/>
            <a:ext cx="969010" cy="200660"/>
          </a:xfrm>
          <a:custGeom>
            <a:avLst/>
            <a:gdLst/>
            <a:ahLst/>
            <a:cxnLst/>
            <a:rect l="l" t="t" r="r" b="b"/>
            <a:pathLst>
              <a:path w="969010" h="200660">
                <a:moveTo>
                  <a:pt x="0" y="200399"/>
                </a:moveTo>
                <a:lnTo>
                  <a:pt x="968698" y="0"/>
                </a:lnTo>
              </a:path>
            </a:pathLst>
          </a:custGeom>
          <a:ln w="9524">
            <a:solidFill>
              <a:srgbClr val="595959"/>
            </a:solidFill>
          </a:ln>
        </p:spPr>
        <p:txBody>
          <a:bodyPr wrap="square" lIns="0" tIns="0" rIns="0" bIns="0" rtlCol="0"/>
          <a:lstStyle/>
          <a:p>
            <a:endParaRPr/>
          </a:p>
        </p:txBody>
      </p:sp>
      <p:sp>
        <p:nvSpPr>
          <p:cNvPr id="13" name="object 13"/>
          <p:cNvSpPr txBox="1"/>
          <p:nvPr/>
        </p:nvSpPr>
        <p:spPr>
          <a:xfrm>
            <a:off x="6336045" y="3910012"/>
            <a:ext cx="368300" cy="299720"/>
          </a:xfrm>
          <a:prstGeom prst="rect">
            <a:avLst/>
          </a:prstGeom>
        </p:spPr>
        <p:txBody>
          <a:bodyPr vert="horz" wrap="square" lIns="0" tIns="12700" rIns="0" bIns="0" rtlCol="0">
            <a:spAutoFit/>
          </a:bodyPr>
          <a:lstStyle/>
          <a:p>
            <a:pPr marL="12700">
              <a:spcBef>
                <a:spcPts val="100"/>
              </a:spcBef>
            </a:pPr>
            <a:r>
              <a:rPr spc="-5" dirty="0">
                <a:latin typeface="Arial"/>
                <a:cs typeface="Arial"/>
              </a:rPr>
              <a:t>W2</a:t>
            </a:r>
            <a:endParaRPr>
              <a:latin typeface="Arial"/>
              <a:cs typeface="Arial"/>
            </a:endParaRPr>
          </a:p>
        </p:txBody>
      </p:sp>
      <p:sp>
        <p:nvSpPr>
          <p:cNvPr id="14" name="object 14"/>
          <p:cNvSpPr txBox="1"/>
          <p:nvPr/>
        </p:nvSpPr>
        <p:spPr>
          <a:xfrm>
            <a:off x="3660575" y="4573246"/>
            <a:ext cx="534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3072</a:t>
            </a:r>
            <a:endParaRPr>
              <a:latin typeface="Arial"/>
              <a:cs typeface="Arial"/>
            </a:endParaRPr>
          </a:p>
        </p:txBody>
      </p:sp>
      <p:sp>
        <p:nvSpPr>
          <p:cNvPr id="15" name="object 15"/>
          <p:cNvSpPr txBox="1"/>
          <p:nvPr/>
        </p:nvSpPr>
        <p:spPr>
          <a:xfrm>
            <a:off x="5633016" y="4573246"/>
            <a:ext cx="407034" cy="299720"/>
          </a:xfrm>
          <a:prstGeom prst="rect">
            <a:avLst/>
          </a:prstGeom>
        </p:spPr>
        <p:txBody>
          <a:bodyPr vert="horz" wrap="square" lIns="0" tIns="12700" rIns="0" bIns="0" rtlCol="0">
            <a:spAutoFit/>
          </a:bodyPr>
          <a:lstStyle/>
          <a:p>
            <a:pPr marL="12700">
              <a:spcBef>
                <a:spcPts val="100"/>
              </a:spcBef>
            </a:pPr>
            <a:r>
              <a:rPr spc="-5" dirty="0">
                <a:latin typeface="Arial"/>
                <a:cs typeface="Arial"/>
              </a:rPr>
              <a:t>100</a:t>
            </a:r>
            <a:endParaRPr>
              <a:latin typeface="Arial"/>
              <a:cs typeface="Arial"/>
            </a:endParaRPr>
          </a:p>
        </p:txBody>
      </p:sp>
      <p:sp>
        <p:nvSpPr>
          <p:cNvPr id="16" name="object 16"/>
          <p:cNvSpPr txBox="1"/>
          <p:nvPr/>
        </p:nvSpPr>
        <p:spPr>
          <a:xfrm>
            <a:off x="7166464" y="4504094"/>
            <a:ext cx="280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10</a:t>
            </a:r>
            <a:endParaRPr>
              <a:latin typeface="Arial"/>
              <a:cs typeface="Arial"/>
            </a:endParaRPr>
          </a:p>
        </p:txBody>
      </p:sp>
      <p:sp>
        <p:nvSpPr>
          <p:cNvPr id="17" name="object 17"/>
          <p:cNvSpPr/>
          <p:nvPr/>
        </p:nvSpPr>
        <p:spPr>
          <a:xfrm>
            <a:off x="2291447" y="5004836"/>
            <a:ext cx="7521509" cy="795623"/>
          </a:xfrm>
          <a:prstGeom prst="rect">
            <a:avLst/>
          </a:prstGeom>
          <a:blipFill>
            <a:blip r:embed="rId4" cstate="print"/>
            <a:stretch>
              <a:fillRect/>
            </a:stretch>
          </a:blipFill>
        </p:spPr>
        <p:txBody>
          <a:bodyPr wrap="square" lIns="0" tIns="0" rIns="0" bIns="0" rtlCol="0"/>
          <a:lstStyle/>
          <a:p>
            <a:endParaRPr/>
          </a:p>
        </p:txBody>
      </p:sp>
      <p:sp>
        <p:nvSpPr>
          <p:cNvPr id="18" name="object 18"/>
          <p:cNvSpPr/>
          <p:nvPr/>
        </p:nvSpPr>
        <p:spPr>
          <a:xfrm>
            <a:off x="2286683" y="5000084"/>
            <a:ext cx="7531100" cy="805180"/>
          </a:xfrm>
          <a:custGeom>
            <a:avLst/>
            <a:gdLst/>
            <a:ahLst/>
            <a:cxnLst/>
            <a:rect l="l" t="t" r="r" b="b"/>
            <a:pathLst>
              <a:path w="7531100" h="805179">
                <a:moveTo>
                  <a:pt x="0" y="0"/>
                </a:moveTo>
                <a:lnTo>
                  <a:pt x="7531049" y="0"/>
                </a:lnTo>
                <a:lnTo>
                  <a:pt x="7531049" y="805148"/>
                </a:lnTo>
                <a:lnTo>
                  <a:pt x="0" y="805148"/>
                </a:lnTo>
                <a:lnTo>
                  <a:pt x="0" y="0"/>
                </a:lnTo>
                <a:close/>
              </a:path>
            </a:pathLst>
          </a:custGeom>
          <a:ln w="9524">
            <a:solidFill>
              <a:srgbClr val="000000"/>
            </a:solidFill>
          </a:ln>
        </p:spPr>
        <p:txBody>
          <a:bodyPr wrap="square" lIns="0" tIns="0" rIns="0" bIns="0" rtlCol="0"/>
          <a:lstStyle/>
          <a:p>
            <a:endParaRPr/>
          </a:p>
        </p:txBody>
      </p:sp>
    </p:spTree>
    <p:extLst>
      <p:ext uri="{BB962C8B-B14F-4D97-AF65-F5344CB8AC3E}">
        <p14:creationId xmlns:p14="http://schemas.microsoft.com/office/powerpoint/2010/main" val="24819265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699620" y="3613969"/>
            <a:ext cx="5424239" cy="494748"/>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767408" y="980728"/>
            <a:ext cx="7307803" cy="443711"/>
          </a:xfrm>
          <a:prstGeom prst="rect">
            <a:avLst/>
          </a:prstGeom>
        </p:spPr>
        <p:txBody>
          <a:bodyPr vert="horz" wrap="square" lIns="0" tIns="12700" rIns="0" bIns="0" rtlCol="0" anchor="ctr">
            <a:spAutoFit/>
          </a:bodyPr>
          <a:lstStyle/>
          <a:p>
            <a:pPr marL="12700">
              <a:spcBef>
                <a:spcPts val="100"/>
              </a:spcBef>
            </a:pPr>
            <a:r>
              <a:rPr sz="2800" spc="-5" dirty="0"/>
              <a:t>Neural networks: without the brain</a:t>
            </a:r>
            <a:r>
              <a:rPr sz="2800" spc="-85" dirty="0"/>
              <a:t> </a:t>
            </a:r>
            <a:r>
              <a:rPr sz="2800" dirty="0"/>
              <a:t>stuff</a:t>
            </a:r>
          </a:p>
        </p:txBody>
      </p:sp>
      <p:sp>
        <p:nvSpPr>
          <p:cNvPr id="4" name="object 4"/>
          <p:cNvSpPr/>
          <p:nvPr/>
        </p:nvSpPr>
        <p:spPr>
          <a:xfrm>
            <a:off x="6551989" y="2209322"/>
            <a:ext cx="1649164" cy="494748"/>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2094775" y="2020363"/>
            <a:ext cx="4191635" cy="1541145"/>
          </a:xfrm>
          <a:prstGeom prst="rect">
            <a:avLst/>
          </a:prstGeom>
        </p:spPr>
        <p:txBody>
          <a:bodyPr vert="horz" wrap="square" lIns="0" tIns="12700" rIns="0" bIns="0" rtlCol="0">
            <a:spAutoFit/>
          </a:bodyPr>
          <a:lstStyle/>
          <a:p>
            <a:pPr marL="12700" marR="5080" indent="1905">
              <a:lnSpc>
                <a:spcPct val="157700"/>
              </a:lnSpc>
              <a:spcBef>
                <a:spcPts val="100"/>
              </a:spcBef>
            </a:pPr>
            <a:r>
              <a:rPr sz="2400" spc="-5" dirty="0">
                <a:latin typeface="Arial"/>
                <a:cs typeface="Arial"/>
              </a:rPr>
              <a:t>(</a:t>
            </a:r>
            <a:r>
              <a:rPr sz="2400" b="1" spc="-5" dirty="0">
                <a:latin typeface="Arial"/>
                <a:cs typeface="Arial"/>
              </a:rPr>
              <a:t>Before</a:t>
            </a:r>
            <a:r>
              <a:rPr sz="2400" spc="-5" dirty="0">
                <a:latin typeface="Arial"/>
                <a:cs typeface="Arial"/>
              </a:rPr>
              <a:t>) Linear </a:t>
            </a:r>
            <a:r>
              <a:rPr sz="2400" dirty="0">
                <a:latin typeface="Arial"/>
                <a:cs typeface="Arial"/>
              </a:rPr>
              <a:t>score </a:t>
            </a:r>
            <a:r>
              <a:rPr sz="2400" spc="-5" dirty="0">
                <a:latin typeface="Arial"/>
                <a:cs typeface="Arial"/>
              </a:rPr>
              <a:t>function:  (</a:t>
            </a:r>
            <a:r>
              <a:rPr sz="2400" b="1" spc="-5" dirty="0">
                <a:latin typeface="Arial"/>
                <a:cs typeface="Arial"/>
              </a:rPr>
              <a:t>Now</a:t>
            </a:r>
            <a:r>
              <a:rPr sz="2400" spc="-5" dirty="0">
                <a:latin typeface="Arial"/>
                <a:cs typeface="Arial"/>
              </a:rPr>
              <a:t>) 2-layer Neural</a:t>
            </a:r>
            <a:r>
              <a:rPr sz="2400" spc="-55" dirty="0">
                <a:latin typeface="Arial"/>
                <a:cs typeface="Arial"/>
              </a:rPr>
              <a:t> </a:t>
            </a:r>
            <a:r>
              <a:rPr sz="2400" spc="-5" dirty="0">
                <a:latin typeface="Arial"/>
                <a:cs typeface="Arial"/>
              </a:rPr>
              <a:t>Network</a:t>
            </a:r>
            <a:endParaRPr sz="2400">
              <a:latin typeface="Arial"/>
              <a:cs typeface="Arial"/>
            </a:endParaRPr>
          </a:p>
          <a:p>
            <a:pPr marL="638175">
              <a:lnSpc>
                <a:spcPts val="2850"/>
              </a:lnSpc>
            </a:pPr>
            <a:r>
              <a:rPr sz="2400" spc="-5" dirty="0">
                <a:latin typeface="Arial"/>
                <a:cs typeface="Arial"/>
              </a:rPr>
              <a:t>or 3-layer Neural</a:t>
            </a:r>
            <a:r>
              <a:rPr sz="2400" spc="-70" dirty="0">
                <a:latin typeface="Arial"/>
                <a:cs typeface="Arial"/>
              </a:rPr>
              <a:t> </a:t>
            </a:r>
            <a:r>
              <a:rPr sz="2400" spc="-5" dirty="0">
                <a:latin typeface="Arial"/>
                <a:cs typeface="Arial"/>
              </a:rPr>
              <a:t>Network</a:t>
            </a:r>
            <a:endParaRPr sz="2400">
              <a:latin typeface="Arial"/>
              <a:cs typeface="Arial"/>
            </a:endParaRPr>
          </a:p>
        </p:txBody>
      </p:sp>
      <p:sp>
        <p:nvSpPr>
          <p:cNvPr id="6" name="object 6"/>
          <p:cNvSpPr/>
          <p:nvPr/>
        </p:nvSpPr>
        <p:spPr>
          <a:xfrm>
            <a:off x="6585116" y="2804996"/>
            <a:ext cx="3527381" cy="448938"/>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0199233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4878BCBE-BB16-88C2-74FC-745763D86A8E}"/>
              </a:ext>
            </a:extLst>
          </p:cNvPr>
          <p:cNvSpPr txBox="1">
            <a:spLocks noChangeArrowheads="1"/>
          </p:cNvSpPr>
          <p:nvPr/>
        </p:nvSpPr>
        <p:spPr bwMode="auto">
          <a:xfrm>
            <a:off x="2209800" y="1524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en-US" altLang="zh-TW" sz="3200" b="1">
                <a:solidFill>
                  <a:srgbClr val="008000"/>
                </a:solidFill>
                <a:ea typeface="新細明體" panose="02020500000000000000" pitchFamily="18" charset="-120"/>
              </a:rPr>
              <a:t>Deep Learning</a:t>
            </a:r>
            <a:endParaRPr lang="en-US" altLang="zh-TW" sz="2000" b="1">
              <a:solidFill>
                <a:srgbClr val="800080"/>
              </a:solidFill>
              <a:ea typeface="新細明體" panose="02020500000000000000" pitchFamily="18" charset="-120"/>
            </a:endParaRPr>
          </a:p>
        </p:txBody>
      </p:sp>
      <p:grpSp>
        <p:nvGrpSpPr>
          <p:cNvPr id="2" name="Group 19">
            <a:extLst>
              <a:ext uri="{FF2B5EF4-FFF2-40B4-BE49-F238E27FC236}">
                <a16:creationId xmlns:a16="http://schemas.microsoft.com/office/drawing/2014/main" id="{7498622B-F5A0-E705-3391-19510B3FAB9A}"/>
              </a:ext>
            </a:extLst>
          </p:cNvPr>
          <p:cNvGrpSpPr/>
          <p:nvPr/>
        </p:nvGrpSpPr>
        <p:grpSpPr>
          <a:xfrm>
            <a:off x="3086100" y="1828800"/>
            <a:ext cx="3848100" cy="685800"/>
            <a:chOff x="1600200" y="1752600"/>
            <a:chExt cx="3848100" cy="685800"/>
          </a:xfrm>
          <a:solidFill>
            <a:srgbClr val="FFFFCC"/>
          </a:solidFill>
        </p:grpSpPr>
        <p:sp>
          <p:nvSpPr>
            <p:cNvPr id="5" name="Rectangle 4">
              <a:extLst>
                <a:ext uri="{FF2B5EF4-FFF2-40B4-BE49-F238E27FC236}">
                  <a16:creationId xmlns:a16="http://schemas.microsoft.com/office/drawing/2014/main" id="{4EBAD321-3380-26BB-EBC5-ACB285F5BC03}"/>
                </a:ext>
              </a:extLst>
            </p:cNvPr>
            <p:cNvSpPr/>
            <p:nvPr/>
          </p:nvSpPr>
          <p:spPr bwMode="auto">
            <a:xfrm>
              <a:off x="1600200" y="1752600"/>
              <a:ext cx="914400" cy="685800"/>
            </a:xfrm>
            <a:prstGeom prst="rect">
              <a:avLst/>
            </a:prstGeom>
            <a:grpFill/>
            <a:ln w="9525" cap="flat" cmpd="sng" algn="ctr">
              <a:solidFill>
                <a:schemeClr val="tx1"/>
              </a:solidFill>
              <a:prstDash val="solid"/>
              <a:round/>
              <a:headEnd type="none" w="med" len="med"/>
              <a:tailEnd type="none" w="med" len="med"/>
            </a:ln>
            <a:effectLst/>
          </p:spPr>
          <p:txBody>
            <a:bodyPr/>
            <a:lstStyle/>
            <a:p>
              <a:pPr>
                <a:defRPr/>
              </a:pPr>
              <a:endParaRPr lang="en-GB" dirty="0">
                <a:latin typeface="Arial" charset="0"/>
              </a:endParaRPr>
            </a:p>
          </p:txBody>
        </p:sp>
        <p:sp>
          <p:nvSpPr>
            <p:cNvPr id="6" name="Rectangle 5">
              <a:extLst>
                <a:ext uri="{FF2B5EF4-FFF2-40B4-BE49-F238E27FC236}">
                  <a16:creationId xmlns:a16="http://schemas.microsoft.com/office/drawing/2014/main" id="{35C854B5-E731-21F7-E755-D7EFDDA5B69E}"/>
                </a:ext>
              </a:extLst>
            </p:cNvPr>
            <p:cNvSpPr/>
            <p:nvPr/>
          </p:nvSpPr>
          <p:spPr bwMode="auto">
            <a:xfrm>
              <a:off x="3067050" y="1752600"/>
              <a:ext cx="914400" cy="685800"/>
            </a:xfrm>
            <a:prstGeom prst="rect">
              <a:avLst/>
            </a:prstGeom>
            <a:grpFill/>
            <a:ln w="9525" cap="flat" cmpd="sng" algn="ctr">
              <a:solidFill>
                <a:schemeClr val="tx1"/>
              </a:solidFill>
              <a:prstDash val="solid"/>
              <a:round/>
              <a:headEnd type="none" w="med" len="med"/>
              <a:tailEnd type="none" w="med" len="med"/>
            </a:ln>
            <a:effectLst/>
          </p:spPr>
          <p:txBody>
            <a:bodyPr/>
            <a:lstStyle/>
            <a:p>
              <a:pPr>
                <a:defRPr/>
              </a:pPr>
              <a:endParaRPr lang="en-GB">
                <a:latin typeface="Arial" charset="0"/>
              </a:endParaRPr>
            </a:p>
          </p:txBody>
        </p:sp>
        <p:sp>
          <p:nvSpPr>
            <p:cNvPr id="7" name="Rectangle 6">
              <a:extLst>
                <a:ext uri="{FF2B5EF4-FFF2-40B4-BE49-F238E27FC236}">
                  <a16:creationId xmlns:a16="http://schemas.microsoft.com/office/drawing/2014/main" id="{C5FA87D3-CD58-B4A0-44A4-1EB558644D00}"/>
                </a:ext>
              </a:extLst>
            </p:cNvPr>
            <p:cNvSpPr/>
            <p:nvPr/>
          </p:nvSpPr>
          <p:spPr bwMode="auto">
            <a:xfrm>
              <a:off x="4533900" y="1752600"/>
              <a:ext cx="914400" cy="685800"/>
            </a:xfrm>
            <a:prstGeom prst="rect">
              <a:avLst/>
            </a:prstGeom>
            <a:grpFill/>
            <a:ln w="9525" cap="flat" cmpd="sng" algn="ctr">
              <a:solidFill>
                <a:schemeClr val="tx1"/>
              </a:solidFill>
              <a:prstDash val="solid"/>
              <a:round/>
              <a:headEnd type="none" w="med" len="med"/>
              <a:tailEnd type="none" w="med" len="med"/>
            </a:ln>
            <a:effectLst/>
          </p:spPr>
          <p:txBody>
            <a:bodyPr/>
            <a:lstStyle/>
            <a:p>
              <a:pPr>
                <a:defRPr/>
              </a:pPr>
              <a:endParaRPr lang="en-GB">
                <a:latin typeface="Arial" charset="0"/>
              </a:endParaRPr>
            </a:p>
          </p:txBody>
        </p:sp>
      </p:grpSp>
      <p:sp>
        <p:nvSpPr>
          <p:cNvPr id="18436" name="Rectangle 9">
            <a:extLst>
              <a:ext uri="{FF2B5EF4-FFF2-40B4-BE49-F238E27FC236}">
                <a16:creationId xmlns:a16="http://schemas.microsoft.com/office/drawing/2014/main" id="{F8D4B5C7-F2C1-BECE-408D-B0F1A47B944D}"/>
              </a:ext>
            </a:extLst>
          </p:cNvPr>
          <p:cNvSpPr>
            <a:spLocks noChangeArrowheads="1"/>
          </p:cNvSpPr>
          <p:nvPr/>
        </p:nvSpPr>
        <p:spPr bwMode="auto">
          <a:xfrm>
            <a:off x="3086100" y="5181600"/>
            <a:ext cx="914400" cy="685800"/>
          </a:xfrm>
          <a:prstGeom prst="rect">
            <a:avLst/>
          </a:prstGeom>
          <a:solidFill>
            <a:srgbClr val="FFFFCC"/>
          </a:solidFill>
          <a:ln w="9525" algn="ctr">
            <a:solidFill>
              <a:schemeClr val="tx1"/>
            </a:solidFill>
            <a:round/>
            <a:headEnd/>
            <a:tailEnd/>
          </a:ln>
        </p:spPr>
        <p:txBody>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endParaRPr lang="en-GB" altLang="en-US"/>
          </a:p>
        </p:txBody>
      </p:sp>
      <p:sp>
        <p:nvSpPr>
          <p:cNvPr id="18437" name="Rectangle 10">
            <a:extLst>
              <a:ext uri="{FF2B5EF4-FFF2-40B4-BE49-F238E27FC236}">
                <a16:creationId xmlns:a16="http://schemas.microsoft.com/office/drawing/2014/main" id="{92E172A7-308F-8B03-5F1C-508B678AE996}"/>
              </a:ext>
            </a:extLst>
          </p:cNvPr>
          <p:cNvSpPr>
            <a:spLocks noChangeArrowheads="1"/>
          </p:cNvSpPr>
          <p:nvPr/>
        </p:nvSpPr>
        <p:spPr bwMode="auto">
          <a:xfrm>
            <a:off x="4552950" y="5181600"/>
            <a:ext cx="914400" cy="685800"/>
          </a:xfrm>
          <a:prstGeom prst="rect">
            <a:avLst/>
          </a:prstGeom>
          <a:solidFill>
            <a:srgbClr val="FFFFCC"/>
          </a:solidFill>
          <a:ln w="9525" algn="ctr">
            <a:solidFill>
              <a:schemeClr val="tx1"/>
            </a:solidFill>
            <a:round/>
            <a:headEnd/>
            <a:tailEnd/>
          </a:ln>
        </p:spPr>
        <p:txBody>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endParaRPr lang="en-GB" altLang="en-US"/>
          </a:p>
        </p:txBody>
      </p:sp>
      <p:sp>
        <p:nvSpPr>
          <p:cNvPr id="18438" name="Rectangle 11">
            <a:extLst>
              <a:ext uri="{FF2B5EF4-FFF2-40B4-BE49-F238E27FC236}">
                <a16:creationId xmlns:a16="http://schemas.microsoft.com/office/drawing/2014/main" id="{BC4C3D02-EFBD-23D8-A047-BDA895BE5557}"/>
              </a:ext>
            </a:extLst>
          </p:cNvPr>
          <p:cNvSpPr>
            <a:spLocks noChangeArrowheads="1"/>
          </p:cNvSpPr>
          <p:nvPr/>
        </p:nvSpPr>
        <p:spPr bwMode="auto">
          <a:xfrm>
            <a:off x="5867400" y="5029200"/>
            <a:ext cx="1295400" cy="990600"/>
          </a:xfrm>
          <a:prstGeom prst="rect">
            <a:avLst/>
          </a:prstGeom>
          <a:solidFill>
            <a:srgbClr val="FFFFCC"/>
          </a:solidFill>
          <a:ln w="9525" algn="ctr">
            <a:solidFill>
              <a:schemeClr val="tx1"/>
            </a:solidFill>
            <a:round/>
            <a:headEnd/>
            <a:tailEnd/>
          </a:ln>
        </p:spPr>
        <p:txBody>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endParaRPr lang="en-GB" altLang="en-US"/>
          </a:p>
        </p:txBody>
      </p:sp>
      <p:sp>
        <p:nvSpPr>
          <p:cNvPr id="18439" name="Rectangle 12">
            <a:extLst>
              <a:ext uri="{FF2B5EF4-FFF2-40B4-BE49-F238E27FC236}">
                <a16:creationId xmlns:a16="http://schemas.microsoft.com/office/drawing/2014/main" id="{DADF1D85-D7DC-0282-3BF8-237DE299974B}"/>
              </a:ext>
            </a:extLst>
          </p:cNvPr>
          <p:cNvSpPr>
            <a:spLocks noChangeArrowheads="1"/>
          </p:cNvSpPr>
          <p:nvPr/>
        </p:nvSpPr>
        <p:spPr bwMode="auto">
          <a:xfrm>
            <a:off x="7562850" y="5181600"/>
            <a:ext cx="914400" cy="685800"/>
          </a:xfrm>
          <a:prstGeom prst="rect">
            <a:avLst/>
          </a:prstGeom>
          <a:solidFill>
            <a:srgbClr val="FFFFCC"/>
          </a:solidFill>
          <a:ln w="9525" algn="ctr">
            <a:solidFill>
              <a:schemeClr val="tx1"/>
            </a:solidFill>
            <a:round/>
            <a:headEnd/>
            <a:tailEnd/>
          </a:ln>
        </p:spPr>
        <p:txBody>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endParaRPr lang="en-GB" altLang="en-US"/>
          </a:p>
        </p:txBody>
      </p:sp>
      <p:sp>
        <p:nvSpPr>
          <p:cNvPr id="18440" name="Rectangle 13">
            <a:extLst>
              <a:ext uri="{FF2B5EF4-FFF2-40B4-BE49-F238E27FC236}">
                <a16:creationId xmlns:a16="http://schemas.microsoft.com/office/drawing/2014/main" id="{9E83D0C2-4392-B8BE-F5C5-89F101310314}"/>
              </a:ext>
            </a:extLst>
          </p:cNvPr>
          <p:cNvSpPr>
            <a:spLocks noChangeArrowheads="1"/>
          </p:cNvSpPr>
          <p:nvPr/>
        </p:nvSpPr>
        <p:spPr bwMode="auto">
          <a:xfrm>
            <a:off x="8953500" y="5181600"/>
            <a:ext cx="914400" cy="685800"/>
          </a:xfrm>
          <a:prstGeom prst="rect">
            <a:avLst/>
          </a:prstGeom>
          <a:solidFill>
            <a:srgbClr val="FFFFCC"/>
          </a:solidFill>
          <a:ln w="9525" algn="ctr">
            <a:solidFill>
              <a:schemeClr val="tx1"/>
            </a:solidFill>
            <a:round/>
            <a:headEnd/>
            <a:tailEnd/>
          </a:ln>
        </p:spPr>
        <p:txBody>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endParaRPr lang="en-GB" altLang="en-US"/>
          </a:p>
        </p:txBody>
      </p:sp>
      <p:grpSp>
        <p:nvGrpSpPr>
          <p:cNvPr id="3" name="Group 20">
            <a:extLst>
              <a:ext uri="{FF2B5EF4-FFF2-40B4-BE49-F238E27FC236}">
                <a16:creationId xmlns:a16="http://schemas.microsoft.com/office/drawing/2014/main" id="{EE158548-AD07-A471-56B3-11B49F2E5412}"/>
              </a:ext>
            </a:extLst>
          </p:cNvPr>
          <p:cNvGrpSpPr/>
          <p:nvPr/>
        </p:nvGrpSpPr>
        <p:grpSpPr>
          <a:xfrm>
            <a:off x="3086100" y="3352800"/>
            <a:ext cx="5314950" cy="685800"/>
            <a:chOff x="1562100" y="3276600"/>
            <a:chExt cx="5314950" cy="685800"/>
          </a:xfrm>
          <a:solidFill>
            <a:srgbClr val="FFFFCC"/>
          </a:solidFill>
        </p:grpSpPr>
        <p:sp>
          <p:nvSpPr>
            <p:cNvPr id="15" name="Rectangle 14">
              <a:extLst>
                <a:ext uri="{FF2B5EF4-FFF2-40B4-BE49-F238E27FC236}">
                  <a16:creationId xmlns:a16="http://schemas.microsoft.com/office/drawing/2014/main" id="{522F4AD4-DFAC-3DEF-1B01-3980B26A3FEE}"/>
                </a:ext>
              </a:extLst>
            </p:cNvPr>
            <p:cNvSpPr/>
            <p:nvPr/>
          </p:nvSpPr>
          <p:spPr bwMode="auto">
            <a:xfrm>
              <a:off x="1562100" y="3276600"/>
              <a:ext cx="914400" cy="685800"/>
            </a:xfrm>
            <a:prstGeom prst="rect">
              <a:avLst/>
            </a:prstGeom>
            <a:grpFill/>
            <a:ln w="9525" cap="flat" cmpd="sng" algn="ctr">
              <a:solidFill>
                <a:schemeClr val="tx1"/>
              </a:solidFill>
              <a:prstDash val="solid"/>
              <a:round/>
              <a:headEnd type="none" w="med" len="med"/>
              <a:tailEnd type="none" w="med" len="med"/>
            </a:ln>
            <a:effectLst/>
          </p:spPr>
          <p:txBody>
            <a:bodyPr/>
            <a:lstStyle/>
            <a:p>
              <a:pPr>
                <a:defRPr/>
              </a:pPr>
              <a:endParaRPr lang="en-GB">
                <a:latin typeface="Arial" charset="0"/>
              </a:endParaRPr>
            </a:p>
          </p:txBody>
        </p:sp>
        <p:sp>
          <p:nvSpPr>
            <p:cNvPr id="16" name="Rectangle 15">
              <a:extLst>
                <a:ext uri="{FF2B5EF4-FFF2-40B4-BE49-F238E27FC236}">
                  <a16:creationId xmlns:a16="http://schemas.microsoft.com/office/drawing/2014/main" id="{EF51D6A7-FBA4-E63E-E243-EBC5E59B12C9}"/>
                </a:ext>
              </a:extLst>
            </p:cNvPr>
            <p:cNvSpPr/>
            <p:nvPr/>
          </p:nvSpPr>
          <p:spPr bwMode="auto">
            <a:xfrm>
              <a:off x="3028950" y="3276600"/>
              <a:ext cx="914400" cy="685800"/>
            </a:xfrm>
            <a:prstGeom prst="rect">
              <a:avLst/>
            </a:prstGeom>
            <a:grpFill/>
            <a:ln w="9525" cap="flat" cmpd="sng" algn="ctr">
              <a:solidFill>
                <a:schemeClr val="tx1"/>
              </a:solidFill>
              <a:prstDash val="solid"/>
              <a:round/>
              <a:headEnd type="none" w="med" len="med"/>
              <a:tailEnd type="none" w="med" len="med"/>
            </a:ln>
            <a:effectLst/>
          </p:spPr>
          <p:txBody>
            <a:bodyPr/>
            <a:lstStyle/>
            <a:p>
              <a:pPr>
                <a:defRPr/>
              </a:pPr>
              <a:endParaRPr lang="en-GB">
                <a:latin typeface="Arial" charset="0"/>
              </a:endParaRPr>
            </a:p>
          </p:txBody>
        </p:sp>
        <p:sp>
          <p:nvSpPr>
            <p:cNvPr id="17" name="Rectangle 16">
              <a:extLst>
                <a:ext uri="{FF2B5EF4-FFF2-40B4-BE49-F238E27FC236}">
                  <a16:creationId xmlns:a16="http://schemas.microsoft.com/office/drawing/2014/main" id="{600CCEA8-E2B3-00C6-407B-40FDD6C1CB7B}"/>
                </a:ext>
              </a:extLst>
            </p:cNvPr>
            <p:cNvSpPr/>
            <p:nvPr/>
          </p:nvSpPr>
          <p:spPr bwMode="auto">
            <a:xfrm>
              <a:off x="4495800" y="3276600"/>
              <a:ext cx="914400" cy="685800"/>
            </a:xfrm>
            <a:prstGeom prst="rect">
              <a:avLst/>
            </a:prstGeom>
            <a:grpFill/>
            <a:ln w="9525" cap="flat" cmpd="sng" algn="ctr">
              <a:solidFill>
                <a:schemeClr val="tx1"/>
              </a:solidFill>
              <a:prstDash val="solid"/>
              <a:round/>
              <a:headEnd type="none" w="med" len="med"/>
              <a:tailEnd type="none" w="med" len="med"/>
            </a:ln>
            <a:effectLst/>
          </p:spPr>
          <p:txBody>
            <a:bodyPr/>
            <a:lstStyle/>
            <a:p>
              <a:pPr>
                <a:defRPr/>
              </a:pPr>
              <a:endParaRPr lang="en-GB">
                <a:latin typeface="Arial" charset="0"/>
              </a:endParaRPr>
            </a:p>
          </p:txBody>
        </p:sp>
        <p:sp>
          <p:nvSpPr>
            <p:cNvPr id="18" name="Rectangle 17">
              <a:extLst>
                <a:ext uri="{FF2B5EF4-FFF2-40B4-BE49-F238E27FC236}">
                  <a16:creationId xmlns:a16="http://schemas.microsoft.com/office/drawing/2014/main" id="{B1E91501-7675-8C34-1CF3-1F0192D443B2}"/>
                </a:ext>
              </a:extLst>
            </p:cNvPr>
            <p:cNvSpPr/>
            <p:nvPr/>
          </p:nvSpPr>
          <p:spPr bwMode="auto">
            <a:xfrm>
              <a:off x="5962650" y="3276600"/>
              <a:ext cx="914400" cy="685800"/>
            </a:xfrm>
            <a:prstGeom prst="rect">
              <a:avLst/>
            </a:prstGeom>
            <a:grpFill/>
            <a:ln w="9525" cap="flat" cmpd="sng" algn="ctr">
              <a:solidFill>
                <a:schemeClr val="tx1"/>
              </a:solidFill>
              <a:prstDash val="solid"/>
              <a:round/>
              <a:headEnd type="none" w="med" len="med"/>
              <a:tailEnd type="none" w="med" len="med"/>
            </a:ln>
            <a:effectLst/>
          </p:spPr>
          <p:txBody>
            <a:bodyPr/>
            <a:lstStyle/>
            <a:p>
              <a:pPr>
                <a:defRPr/>
              </a:pPr>
              <a:endParaRPr lang="en-GB">
                <a:latin typeface="Arial" charset="0"/>
              </a:endParaRPr>
            </a:p>
          </p:txBody>
        </p:sp>
      </p:grpSp>
      <p:sp>
        <p:nvSpPr>
          <p:cNvPr id="18442" name="TextBox 22">
            <a:extLst>
              <a:ext uri="{FF2B5EF4-FFF2-40B4-BE49-F238E27FC236}">
                <a16:creationId xmlns:a16="http://schemas.microsoft.com/office/drawing/2014/main" id="{3001C12E-88A5-2B60-9741-20806917F77A}"/>
              </a:ext>
            </a:extLst>
          </p:cNvPr>
          <p:cNvSpPr txBox="1">
            <a:spLocks noChangeArrowheads="1"/>
          </p:cNvSpPr>
          <p:nvPr/>
        </p:nvSpPr>
        <p:spPr bwMode="auto">
          <a:xfrm>
            <a:off x="3200400" y="3505200"/>
            <a:ext cx="6413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en-GB" altLang="en-US"/>
              <a:t>Input</a:t>
            </a:r>
          </a:p>
        </p:txBody>
      </p:sp>
      <p:sp>
        <p:nvSpPr>
          <p:cNvPr id="18443" name="TextBox 23">
            <a:extLst>
              <a:ext uri="{FF2B5EF4-FFF2-40B4-BE49-F238E27FC236}">
                <a16:creationId xmlns:a16="http://schemas.microsoft.com/office/drawing/2014/main" id="{9D5D454E-8C16-2A5A-DB7F-7298A2C8AAAB}"/>
              </a:ext>
            </a:extLst>
          </p:cNvPr>
          <p:cNvSpPr txBox="1">
            <a:spLocks noChangeArrowheads="1"/>
          </p:cNvSpPr>
          <p:nvPr/>
        </p:nvSpPr>
        <p:spPr bwMode="auto">
          <a:xfrm>
            <a:off x="3200400" y="1981200"/>
            <a:ext cx="6413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en-GB" altLang="en-US"/>
              <a:t>Input</a:t>
            </a:r>
          </a:p>
        </p:txBody>
      </p:sp>
      <p:sp>
        <p:nvSpPr>
          <p:cNvPr id="18444" name="TextBox 24">
            <a:extLst>
              <a:ext uri="{FF2B5EF4-FFF2-40B4-BE49-F238E27FC236}">
                <a16:creationId xmlns:a16="http://schemas.microsoft.com/office/drawing/2014/main" id="{857EF4D9-B789-16AD-0907-AAF86291425F}"/>
              </a:ext>
            </a:extLst>
          </p:cNvPr>
          <p:cNvSpPr txBox="1">
            <a:spLocks noChangeArrowheads="1"/>
          </p:cNvSpPr>
          <p:nvPr/>
        </p:nvSpPr>
        <p:spPr bwMode="auto">
          <a:xfrm>
            <a:off x="3200400" y="5376864"/>
            <a:ext cx="641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en-GB" altLang="en-US"/>
              <a:t>Input</a:t>
            </a:r>
          </a:p>
        </p:txBody>
      </p:sp>
      <p:sp>
        <p:nvSpPr>
          <p:cNvPr id="18445" name="TextBox 25">
            <a:extLst>
              <a:ext uri="{FF2B5EF4-FFF2-40B4-BE49-F238E27FC236}">
                <a16:creationId xmlns:a16="http://schemas.microsoft.com/office/drawing/2014/main" id="{E924A0F7-43D8-C4F0-9AF8-9FEAD533B197}"/>
              </a:ext>
            </a:extLst>
          </p:cNvPr>
          <p:cNvSpPr txBox="1">
            <a:spLocks noChangeArrowheads="1"/>
          </p:cNvSpPr>
          <p:nvPr/>
        </p:nvSpPr>
        <p:spPr bwMode="auto">
          <a:xfrm>
            <a:off x="4495801" y="1752601"/>
            <a:ext cx="10144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r>
              <a:rPr lang="en-GB" altLang="en-US"/>
              <a:t>Hand</a:t>
            </a:r>
          </a:p>
          <a:p>
            <a:pPr algn="ctr" eaLnBrk="1" hangingPunct="1"/>
            <a:r>
              <a:rPr lang="en-GB" altLang="en-US"/>
              <a:t>designed</a:t>
            </a:r>
          </a:p>
          <a:p>
            <a:pPr algn="ctr" eaLnBrk="1" hangingPunct="1"/>
            <a:r>
              <a:rPr lang="en-GB" altLang="en-US"/>
              <a:t>Program</a:t>
            </a:r>
          </a:p>
        </p:txBody>
      </p:sp>
      <p:sp>
        <p:nvSpPr>
          <p:cNvPr id="18446" name="TextBox 26">
            <a:extLst>
              <a:ext uri="{FF2B5EF4-FFF2-40B4-BE49-F238E27FC236}">
                <a16:creationId xmlns:a16="http://schemas.microsoft.com/office/drawing/2014/main" id="{0770A534-0CD9-27AC-5E19-1678EBC9B26C}"/>
              </a:ext>
            </a:extLst>
          </p:cNvPr>
          <p:cNvSpPr txBox="1">
            <a:spLocks noChangeArrowheads="1"/>
          </p:cNvSpPr>
          <p:nvPr/>
        </p:nvSpPr>
        <p:spPr bwMode="auto">
          <a:xfrm>
            <a:off x="7543801" y="5113338"/>
            <a:ext cx="10271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r>
              <a:rPr lang="en-GB" altLang="en-US"/>
              <a:t>Mapping </a:t>
            </a:r>
          </a:p>
          <a:p>
            <a:pPr algn="ctr" eaLnBrk="1" hangingPunct="1"/>
            <a:r>
              <a:rPr lang="en-GB" altLang="en-US"/>
              <a:t>from</a:t>
            </a:r>
          </a:p>
          <a:p>
            <a:pPr algn="ctr" eaLnBrk="1" hangingPunct="1"/>
            <a:r>
              <a:rPr lang="en-GB" altLang="en-US"/>
              <a:t>Features</a:t>
            </a:r>
          </a:p>
        </p:txBody>
      </p:sp>
      <p:sp>
        <p:nvSpPr>
          <p:cNvPr id="18447" name="TextBox 27">
            <a:extLst>
              <a:ext uri="{FF2B5EF4-FFF2-40B4-BE49-F238E27FC236}">
                <a16:creationId xmlns:a16="http://schemas.microsoft.com/office/drawing/2014/main" id="{3C27B742-9B19-F17F-7D52-43ED8C156650}"/>
              </a:ext>
            </a:extLst>
          </p:cNvPr>
          <p:cNvSpPr txBox="1">
            <a:spLocks noChangeArrowheads="1"/>
          </p:cNvSpPr>
          <p:nvPr/>
        </p:nvSpPr>
        <p:spPr bwMode="auto">
          <a:xfrm>
            <a:off x="4495801" y="3276601"/>
            <a:ext cx="10144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r>
              <a:rPr lang="en-GB" altLang="en-US"/>
              <a:t>Hand</a:t>
            </a:r>
          </a:p>
          <a:p>
            <a:pPr algn="ctr" eaLnBrk="1" hangingPunct="1"/>
            <a:r>
              <a:rPr lang="en-GB" altLang="en-US"/>
              <a:t>designed</a:t>
            </a:r>
          </a:p>
          <a:p>
            <a:pPr algn="ctr" eaLnBrk="1" hangingPunct="1"/>
            <a:r>
              <a:rPr lang="en-GB" altLang="en-US"/>
              <a:t>Features</a:t>
            </a:r>
          </a:p>
        </p:txBody>
      </p:sp>
      <p:sp>
        <p:nvSpPr>
          <p:cNvPr id="18448" name="TextBox 28">
            <a:extLst>
              <a:ext uri="{FF2B5EF4-FFF2-40B4-BE49-F238E27FC236}">
                <a16:creationId xmlns:a16="http://schemas.microsoft.com/office/drawing/2014/main" id="{5AD967C9-7765-6948-91AA-8DF50E2F1321}"/>
              </a:ext>
            </a:extLst>
          </p:cNvPr>
          <p:cNvSpPr txBox="1">
            <a:spLocks noChangeArrowheads="1"/>
          </p:cNvSpPr>
          <p:nvPr/>
        </p:nvSpPr>
        <p:spPr bwMode="auto">
          <a:xfrm>
            <a:off x="4495801" y="5207000"/>
            <a:ext cx="9937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r>
              <a:rPr lang="en-GB" altLang="en-US"/>
              <a:t>Sample </a:t>
            </a:r>
          </a:p>
          <a:p>
            <a:pPr algn="ctr" eaLnBrk="1" hangingPunct="1"/>
            <a:r>
              <a:rPr lang="en-GB" altLang="en-US"/>
              <a:t>Features</a:t>
            </a:r>
          </a:p>
        </p:txBody>
      </p:sp>
      <p:sp>
        <p:nvSpPr>
          <p:cNvPr id="18449" name="TextBox 29">
            <a:extLst>
              <a:ext uri="{FF2B5EF4-FFF2-40B4-BE49-F238E27FC236}">
                <a16:creationId xmlns:a16="http://schemas.microsoft.com/office/drawing/2014/main" id="{20355F64-19F3-AD78-14E5-056BC658236F}"/>
              </a:ext>
            </a:extLst>
          </p:cNvPr>
          <p:cNvSpPr txBox="1">
            <a:spLocks noChangeArrowheads="1"/>
          </p:cNvSpPr>
          <p:nvPr/>
        </p:nvSpPr>
        <p:spPr bwMode="auto">
          <a:xfrm>
            <a:off x="5943601" y="3276601"/>
            <a:ext cx="10271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r>
              <a:rPr lang="en-GB" altLang="en-US"/>
              <a:t>Mapping </a:t>
            </a:r>
          </a:p>
          <a:p>
            <a:pPr algn="ctr" eaLnBrk="1" hangingPunct="1"/>
            <a:r>
              <a:rPr lang="en-GB" altLang="en-US"/>
              <a:t>from</a:t>
            </a:r>
          </a:p>
          <a:p>
            <a:pPr algn="ctr" eaLnBrk="1" hangingPunct="1"/>
            <a:r>
              <a:rPr lang="en-GB" altLang="en-US"/>
              <a:t>Features</a:t>
            </a:r>
          </a:p>
        </p:txBody>
      </p:sp>
      <p:sp>
        <p:nvSpPr>
          <p:cNvPr id="18450" name="TextBox 30">
            <a:extLst>
              <a:ext uri="{FF2B5EF4-FFF2-40B4-BE49-F238E27FC236}">
                <a16:creationId xmlns:a16="http://schemas.microsoft.com/office/drawing/2014/main" id="{D923A9D1-5A06-7277-5086-9086DD0E23F9}"/>
              </a:ext>
            </a:extLst>
          </p:cNvPr>
          <p:cNvSpPr txBox="1">
            <a:spLocks noChangeArrowheads="1"/>
          </p:cNvSpPr>
          <p:nvPr/>
        </p:nvSpPr>
        <p:spPr bwMode="auto">
          <a:xfrm>
            <a:off x="5791200" y="5065714"/>
            <a:ext cx="1524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r>
              <a:rPr lang="en-GB" altLang="en-US" sz="1400"/>
              <a:t>Additional Layers of more Abstract</a:t>
            </a:r>
          </a:p>
          <a:p>
            <a:pPr algn="ctr" eaLnBrk="1" hangingPunct="1"/>
            <a:r>
              <a:rPr lang="en-GB" altLang="en-US" sz="1400"/>
              <a:t>Features</a:t>
            </a:r>
          </a:p>
        </p:txBody>
      </p:sp>
      <p:sp>
        <p:nvSpPr>
          <p:cNvPr id="18451" name="TextBox 31">
            <a:extLst>
              <a:ext uri="{FF2B5EF4-FFF2-40B4-BE49-F238E27FC236}">
                <a16:creationId xmlns:a16="http://schemas.microsoft.com/office/drawing/2014/main" id="{FBA8D0E7-B73F-B50B-812C-963ECEE021A8}"/>
              </a:ext>
            </a:extLst>
          </p:cNvPr>
          <p:cNvSpPr txBox="1">
            <a:spLocks noChangeArrowheads="1"/>
          </p:cNvSpPr>
          <p:nvPr/>
        </p:nvSpPr>
        <p:spPr bwMode="auto">
          <a:xfrm>
            <a:off x="8991600" y="5334000"/>
            <a:ext cx="8016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en-GB" altLang="en-US"/>
              <a:t>Output</a:t>
            </a:r>
          </a:p>
        </p:txBody>
      </p:sp>
      <p:sp>
        <p:nvSpPr>
          <p:cNvPr id="18452" name="TextBox 32">
            <a:extLst>
              <a:ext uri="{FF2B5EF4-FFF2-40B4-BE49-F238E27FC236}">
                <a16:creationId xmlns:a16="http://schemas.microsoft.com/office/drawing/2014/main" id="{4C836FEB-E9DB-A530-5CCB-5C9C5BE2677E}"/>
              </a:ext>
            </a:extLst>
          </p:cNvPr>
          <p:cNvSpPr txBox="1">
            <a:spLocks noChangeArrowheads="1"/>
          </p:cNvSpPr>
          <p:nvPr/>
        </p:nvSpPr>
        <p:spPr bwMode="auto">
          <a:xfrm>
            <a:off x="7543800" y="3505200"/>
            <a:ext cx="8016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en-GB" altLang="en-US"/>
              <a:t>Output</a:t>
            </a:r>
          </a:p>
        </p:txBody>
      </p:sp>
      <p:sp>
        <p:nvSpPr>
          <p:cNvPr id="18453" name="TextBox 33">
            <a:extLst>
              <a:ext uri="{FF2B5EF4-FFF2-40B4-BE49-F238E27FC236}">
                <a16:creationId xmlns:a16="http://schemas.microsoft.com/office/drawing/2014/main" id="{E050851E-F367-E5ED-E011-38584693CEDF}"/>
              </a:ext>
            </a:extLst>
          </p:cNvPr>
          <p:cNvSpPr txBox="1">
            <a:spLocks noChangeArrowheads="1"/>
          </p:cNvSpPr>
          <p:nvPr/>
        </p:nvSpPr>
        <p:spPr bwMode="auto">
          <a:xfrm>
            <a:off x="6056314" y="1981200"/>
            <a:ext cx="8016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en-GB" altLang="en-US"/>
              <a:t>Output</a:t>
            </a:r>
          </a:p>
        </p:txBody>
      </p:sp>
      <p:cxnSp>
        <p:nvCxnSpPr>
          <p:cNvPr id="18454" name="Straight Arrow Connector 35">
            <a:extLst>
              <a:ext uri="{FF2B5EF4-FFF2-40B4-BE49-F238E27FC236}">
                <a16:creationId xmlns:a16="http://schemas.microsoft.com/office/drawing/2014/main" id="{AF842D17-4534-1029-0EB9-4D0D4F975226}"/>
              </a:ext>
            </a:extLst>
          </p:cNvPr>
          <p:cNvCxnSpPr>
            <a:cxnSpLocks noChangeShapeType="1"/>
            <a:endCxn id="18445" idx="1"/>
          </p:cNvCxnSpPr>
          <p:nvPr/>
        </p:nvCxnSpPr>
        <p:spPr bwMode="auto">
          <a:xfrm flipV="1">
            <a:off x="4000500" y="2168526"/>
            <a:ext cx="495300" cy="317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455" name="Straight Arrow Connector 36">
            <a:extLst>
              <a:ext uri="{FF2B5EF4-FFF2-40B4-BE49-F238E27FC236}">
                <a16:creationId xmlns:a16="http://schemas.microsoft.com/office/drawing/2014/main" id="{845F7436-9F14-70F5-C386-CB1908680984}"/>
              </a:ext>
            </a:extLst>
          </p:cNvPr>
          <p:cNvCxnSpPr>
            <a:cxnSpLocks noChangeShapeType="1"/>
          </p:cNvCxnSpPr>
          <p:nvPr/>
        </p:nvCxnSpPr>
        <p:spPr bwMode="auto">
          <a:xfrm flipV="1">
            <a:off x="5486400" y="2133601"/>
            <a:ext cx="495300" cy="317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456" name="Straight Arrow Connector 37">
            <a:extLst>
              <a:ext uri="{FF2B5EF4-FFF2-40B4-BE49-F238E27FC236}">
                <a16:creationId xmlns:a16="http://schemas.microsoft.com/office/drawing/2014/main" id="{5C859FED-0DAE-8517-C9BB-4BB6CDB6595C}"/>
              </a:ext>
            </a:extLst>
          </p:cNvPr>
          <p:cNvCxnSpPr>
            <a:cxnSpLocks noChangeShapeType="1"/>
          </p:cNvCxnSpPr>
          <p:nvPr/>
        </p:nvCxnSpPr>
        <p:spPr bwMode="auto">
          <a:xfrm flipV="1">
            <a:off x="4038600" y="3657601"/>
            <a:ext cx="495300" cy="317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457" name="Straight Arrow Connector 38">
            <a:extLst>
              <a:ext uri="{FF2B5EF4-FFF2-40B4-BE49-F238E27FC236}">
                <a16:creationId xmlns:a16="http://schemas.microsoft.com/office/drawing/2014/main" id="{8E625121-3097-1627-F0D4-002990590674}"/>
              </a:ext>
            </a:extLst>
          </p:cNvPr>
          <p:cNvCxnSpPr>
            <a:cxnSpLocks noChangeShapeType="1"/>
          </p:cNvCxnSpPr>
          <p:nvPr/>
        </p:nvCxnSpPr>
        <p:spPr bwMode="auto">
          <a:xfrm flipV="1">
            <a:off x="5486400" y="3657601"/>
            <a:ext cx="495300" cy="317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458" name="Straight Arrow Connector 39">
            <a:extLst>
              <a:ext uri="{FF2B5EF4-FFF2-40B4-BE49-F238E27FC236}">
                <a16:creationId xmlns:a16="http://schemas.microsoft.com/office/drawing/2014/main" id="{7C04A78E-7CDD-5CA1-C08A-271253392102}"/>
              </a:ext>
            </a:extLst>
          </p:cNvPr>
          <p:cNvCxnSpPr>
            <a:cxnSpLocks noChangeShapeType="1"/>
          </p:cNvCxnSpPr>
          <p:nvPr/>
        </p:nvCxnSpPr>
        <p:spPr bwMode="auto">
          <a:xfrm flipV="1">
            <a:off x="6934200" y="3657601"/>
            <a:ext cx="495300" cy="317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459" name="Straight Arrow Connector 40">
            <a:extLst>
              <a:ext uri="{FF2B5EF4-FFF2-40B4-BE49-F238E27FC236}">
                <a16:creationId xmlns:a16="http://schemas.microsoft.com/office/drawing/2014/main" id="{585F08CE-1B26-72A4-4497-DF2620011CA3}"/>
              </a:ext>
            </a:extLst>
          </p:cNvPr>
          <p:cNvCxnSpPr>
            <a:cxnSpLocks noChangeShapeType="1"/>
          </p:cNvCxnSpPr>
          <p:nvPr/>
        </p:nvCxnSpPr>
        <p:spPr bwMode="auto">
          <a:xfrm flipV="1">
            <a:off x="4038600" y="5562601"/>
            <a:ext cx="495300" cy="317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460" name="Straight Arrow Connector 41">
            <a:extLst>
              <a:ext uri="{FF2B5EF4-FFF2-40B4-BE49-F238E27FC236}">
                <a16:creationId xmlns:a16="http://schemas.microsoft.com/office/drawing/2014/main" id="{C59EA84F-90B3-A054-9F74-5ACCB2B489CB}"/>
              </a:ext>
            </a:extLst>
          </p:cNvPr>
          <p:cNvCxnSpPr>
            <a:cxnSpLocks noChangeShapeType="1"/>
          </p:cNvCxnSpPr>
          <p:nvPr/>
        </p:nvCxnSpPr>
        <p:spPr bwMode="auto">
          <a:xfrm flipV="1">
            <a:off x="8458200" y="5486401"/>
            <a:ext cx="495300" cy="317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461" name="Straight Arrow Connector 42">
            <a:extLst>
              <a:ext uri="{FF2B5EF4-FFF2-40B4-BE49-F238E27FC236}">
                <a16:creationId xmlns:a16="http://schemas.microsoft.com/office/drawing/2014/main" id="{9A026CD9-105D-6FB8-AA98-14988AFAE541}"/>
              </a:ext>
            </a:extLst>
          </p:cNvPr>
          <p:cNvCxnSpPr>
            <a:cxnSpLocks noChangeShapeType="1"/>
          </p:cNvCxnSpPr>
          <p:nvPr/>
        </p:nvCxnSpPr>
        <p:spPr bwMode="auto">
          <a:xfrm flipV="1">
            <a:off x="5486400" y="5486401"/>
            <a:ext cx="381000" cy="317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462" name="Straight Arrow Connector 46">
            <a:extLst>
              <a:ext uri="{FF2B5EF4-FFF2-40B4-BE49-F238E27FC236}">
                <a16:creationId xmlns:a16="http://schemas.microsoft.com/office/drawing/2014/main" id="{9689A46A-620C-7103-A131-71ADB9FFF858}"/>
              </a:ext>
            </a:extLst>
          </p:cNvPr>
          <p:cNvCxnSpPr>
            <a:cxnSpLocks noChangeShapeType="1"/>
          </p:cNvCxnSpPr>
          <p:nvPr/>
        </p:nvCxnSpPr>
        <p:spPr bwMode="auto">
          <a:xfrm flipV="1">
            <a:off x="7162800" y="5486401"/>
            <a:ext cx="381000" cy="317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8463" name="TextBox 47">
            <a:extLst>
              <a:ext uri="{FF2B5EF4-FFF2-40B4-BE49-F238E27FC236}">
                <a16:creationId xmlns:a16="http://schemas.microsoft.com/office/drawing/2014/main" id="{FECA63C0-771B-CE3F-BF70-F974491170BF}"/>
              </a:ext>
            </a:extLst>
          </p:cNvPr>
          <p:cNvSpPr txBox="1">
            <a:spLocks noChangeArrowheads="1"/>
          </p:cNvSpPr>
          <p:nvPr/>
        </p:nvSpPr>
        <p:spPr bwMode="auto">
          <a:xfrm>
            <a:off x="3894138" y="1414464"/>
            <a:ext cx="22018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en-GB" altLang="en-US" b="1">
                <a:solidFill>
                  <a:srgbClr val="FF0000"/>
                </a:solidFill>
              </a:rPr>
              <a:t>Rules Based System</a:t>
            </a:r>
          </a:p>
        </p:txBody>
      </p:sp>
      <p:sp>
        <p:nvSpPr>
          <p:cNvPr id="18464" name="TextBox 48">
            <a:extLst>
              <a:ext uri="{FF2B5EF4-FFF2-40B4-BE49-F238E27FC236}">
                <a16:creationId xmlns:a16="http://schemas.microsoft.com/office/drawing/2014/main" id="{49D75440-7C21-A45A-9E16-031710587329}"/>
              </a:ext>
            </a:extLst>
          </p:cNvPr>
          <p:cNvSpPr txBox="1">
            <a:spLocks noChangeArrowheads="1"/>
          </p:cNvSpPr>
          <p:nvPr/>
        </p:nvSpPr>
        <p:spPr bwMode="auto">
          <a:xfrm>
            <a:off x="3810000" y="2971800"/>
            <a:ext cx="2705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en-GB" altLang="en-US" b="1">
                <a:solidFill>
                  <a:srgbClr val="FF0000"/>
                </a:solidFill>
              </a:rPr>
              <a:t>Classic Machine Learning</a:t>
            </a:r>
          </a:p>
        </p:txBody>
      </p:sp>
      <p:sp>
        <p:nvSpPr>
          <p:cNvPr id="18465" name="TextBox 49">
            <a:extLst>
              <a:ext uri="{FF2B5EF4-FFF2-40B4-BE49-F238E27FC236}">
                <a16:creationId xmlns:a16="http://schemas.microsoft.com/office/drawing/2014/main" id="{DEA34A89-4C54-7831-B81D-FF8A175F912E}"/>
              </a:ext>
            </a:extLst>
          </p:cNvPr>
          <p:cNvSpPr txBox="1">
            <a:spLocks noChangeArrowheads="1"/>
          </p:cNvSpPr>
          <p:nvPr/>
        </p:nvSpPr>
        <p:spPr bwMode="auto">
          <a:xfrm>
            <a:off x="3894139" y="4691064"/>
            <a:ext cx="16081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en-GB" altLang="en-US" b="1">
                <a:solidFill>
                  <a:srgbClr val="FF0000"/>
                </a:solidFill>
              </a:rPr>
              <a:t>Deep Learning</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5345492A-9E5C-1323-3DD0-57133064F6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295400"/>
            <a:ext cx="721995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2">
            <a:extLst>
              <a:ext uri="{FF2B5EF4-FFF2-40B4-BE49-F238E27FC236}">
                <a16:creationId xmlns:a16="http://schemas.microsoft.com/office/drawing/2014/main" id="{AEA6441B-E4B4-C8FC-BF33-CBC4DA55CE84}"/>
              </a:ext>
            </a:extLst>
          </p:cNvPr>
          <p:cNvSpPr txBox="1">
            <a:spLocks noChangeArrowheads="1"/>
          </p:cNvSpPr>
          <p:nvPr/>
        </p:nvSpPr>
        <p:spPr bwMode="auto">
          <a:xfrm>
            <a:off x="2209800" y="1524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en-US" altLang="zh-TW" sz="3200" b="1">
                <a:solidFill>
                  <a:srgbClr val="008000"/>
                </a:solidFill>
                <a:ea typeface="新細明體" panose="02020500000000000000" pitchFamily="18" charset="-120"/>
              </a:rPr>
              <a:t>Deep Learning</a:t>
            </a:r>
            <a:endParaRPr lang="en-US" altLang="zh-TW" sz="2000" b="1">
              <a:solidFill>
                <a:srgbClr val="800080"/>
              </a:solidFill>
              <a:ea typeface="新細明體" panose="02020500000000000000" pitchFamily="18" charset="-12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E18098C2-27DA-3E97-63FF-0CC4255E8D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1" y="1295400"/>
            <a:ext cx="7724775" cy="508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2">
            <a:extLst>
              <a:ext uri="{FF2B5EF4-FFF2-40B4-BE49-F238E27FC236}">
                <a16:creationId xmlns:a16="http://schemas.microsoft.com/office/drawing/2014/main" id="{4F6BC6FE-AE6A-8B8E-D070-4B38873E5810}"/>
              </a:ext>
            </a:extLst>
          </p:cNvPr>
          <p:cNvSpPr txBox="1">
            <a:spLocks noChangeArrowheads="1"/>
          </p:cNvSpPr>
          <p:nvPr/>
        </p:nvSpPr>
        <p:spPr bwMode="auto">
          <a:xfrm>
            <a:off x="2209800" y="1524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en-US" altLang="zh-TW" sz="3200" b="1">
                <a:solidFill>
                  <a:srgbClr val="008000"/>
                </a:solidFill>
                <a:ea typeface="新細明體" panose="02020500000000000000" pitchFamily="18" charset="-120"/>
              </a:rPr>
              <a:t>Deep Learning</a:t>
            </a:r>
            <a:endParaRPr lang="en-US" altLang="zh-TW" sz="2000" b="1">
              <a:solidFill>
                <a:srgbClr val="800080"/>
              </a:solidFill>
              <a:ea typeface="新細明體" panose="02020500000000000000" pitchFamily="18" charset="-12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0A324F-A553-3762-0FCF-54E19033F199}"/>
              </a:ext>
            </a:extLst>
          </p:cNvPr>
          <p:cNvSpPr txBox="1">
            <a:spLocks noChangeArrowheads="1"/>
          </p:cNvSpPr>
          <p:nvPr/>
        </p:nvSpPr>
        <p:spPr>
          <a:xfrm>
            <a:off x="2209800" y="152400"/>
            <a:ext cx="5410200" cy="762000"/>
          </a:xfrm>
          <a:prstGeom prst="rect">
            <a:avLst/>
          </a:prstGeom>
        </p:spPr>
        <p:txBody>
          <a:bodyPr/>
          <a:lstStyle/>
          <a:p>
            <a:pPr eaLnBrk="0" hangingPunct="0">
              <a:defRPr/>
            </a:pPr>
            <a:r>
              <a:rPr lang="en-US" altLang="zh-TW" sz="2800" b="1" kern="0" dirty="0">
                <a:solidFill>
                  <a:srgbClr val="FF6600"/>
                </a:solidFill>
                <a:latin typeface="+mj-lt"/>
                <a:ea typeface="新細明體" pitchFamily="18" charset="-120"/>
                <a:cs typeface="+mj-cs"/>
              </a:rPr>
              <a:t>Neutral Network</a:t>
            </a:r>
          </a:p>
        </p:txBody>
      </p:sp>
      <p:pic>
        <p:nvPicPr>
          <p:cNvPr id="21507" name="Picture 5" descr="Perceptron th.jpeg">
            <a:extLst>
              <a:ext uri="{FF2B5EF4-FFF2-40B4-BE49-F238E27FC236}">
                <a16:creationId xmlns:a16="http://schemas.microsoft.com/office/drawing/2014/main" id="{0BEA16B6-A9FF-F66E-BB8E-0F258899320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5914" y="1447800"/>
            <a:ext cx="273208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6">
            <a:extLst>
              <a:ext uri="{FF2B5EF4-FFF2-40B4-BE49-F238E27FC236}">
                <a16:creationId xmlns:a16="http://schemas.microsoft.com/office/drawing/2014/main" id="{34D1EF18-BDDB-3F34-9D38-02F3F641846D}"/>
              </a:ext>
            </a:extLst>
          </p:cNvPr>
          <p:cNvSpPr txBox="1">
            <a:spLocks noChangeArrowheads="1"/>
          </p:cNvSpPr>
          <p:nvPr/>
        </p:nvSpPr>
        <p:spPr bwMode="auto">
          <a:xfrm>
            <a:off x="2514601" y="6149976"/>
            <a:ext cx="71739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en-US" altLang="zh-TW" sz="2000" b="1">
                <a:solidFill>
                  <a:srgbClr val="FF0000"/>
                </a:solidFill>
                <a:ea typeface="新細明體" panose="02020500000000000000" pitchFamily="18" charset="-120"/>
              </a:rPr>
              <a:t>Neural Network: pattern recognition or data classification</a:t>
            </a:r>
          </a:p>
          <a:p>
            <a:pPr eaLnBrk="1" hangingPunct="1"/>
            <a:endParaRPr lang="en-GB" altLang="en-US" sz="2000" b="1">
              <a:solidFill>
                <a:srgbClr val="FF0000"/>
              </a:solidFill>
            </a:endParaRPr>
          </a:p>
        </p:txBody>
      </p:sp>
      <p:sp>
        <p:nvSpPr>
          <p:cNvPr id="5" name="Rectangle 3">
            <a:extLst>
              <a:ext uri="{FF2B5EF4-FFF2-40B4-BE49-F238E27FC236}">
                <a16:creationId xmlns:a16="http://schemas.microsoft.com/office/drawing/2014/main" id="{C6BBEA1E-5566-B030-C9E1-09380D366D5B}"/>
              </a:ext>
            </a:extLst>
          </p:cNvPr>
          <p:cNvSpPr txBox="1">
            <a:spLocks noChangeArrowheads="1"/>
          </p:cNvSpPr>
          <p:nvPr/>
        </p:nvSpPr>
        <p:spPr>
          <a:xfrm>
            <a:off x="2590800" y="3886200"/>
            <a:ext cx="7391400" cy="2362200"/>
          </a:xfrm>
          <a:prstGeom prst="rect">
            <a:avLst/>
          </a:prstGeom>
        </p:spPr>
        <p:txBody>
          <a:bodyPr/>
          <a:lstStyle/>
          <a:p>
            <a:pPr marL="342900" indent="-342900">
              <a:lnSpc>
                <a:spcPct val="110000"/>
              </a:lnSpc>
              <a:spcBef>
                <a:spcPct val="20000"/>
              </a:spcBef>
              <a:spcAft>
                <a:spcPct val="30000"/>
              </a:spcAft>
              <a:buSzPct val="80000"/>
              <a:buBlip>
                <a:blip r:embed="rId3"/>
              </a:buBlip>
              <a:defRPr/>
            </a:pPr>
            <a:r>
              <a:rPr lang="en-US" altLang="zh-TW" sz="2400" b="1" kern="0" dirty="0">
                <a:solidFill>
                  <a:srgbClr val="800080"/>
                </a:solidFill>
                <a:ea typeface="新細明體" pitchFamily="18" charset="-120"/>
              </a:rPr>
              <a:t>The drive behind Deep Learning</a:t>
            </a:r>
          </a:p>
          <a:p>
            <a:pPr marL="800100" lvl="1" indent="-342900">
              <a:lnSpc>
                <a:spcPct val="110000"/>
              </a:lnSpc>
              <a:spcBef>
                <a:spcPct val="20000"/>
              </a:spcBef>
              <a:spcAft>
                <a:spcPct val="30000"/>
              </a:spcAft>
              <a:buSzPct val="80000"/>
              <a:buBlip>
                <a:blip r:embed="rId3"/>
              </a:buBlip>
              <a:defRPr/>
            </a:pPr>
            <a:r>
              <a:rPr lang="en-US" altLang="zh-TW" sz="2000" b="1" kern="0" dirty="0">
                <a:solidFill>
                  <a:srgbClr val="800080"/>
                </a:solidFill>
                <a:ea typeface="新細明體" pitchFamily="18" charset="-120"/>
              </a:rPr>
              <a:t>Faster machines and core (CPU/GPU)</a:t>
            </a:r>
          </a:p>
          <a:p>
            <a:pPr marL="800100" lvl="1" indent="-342900">
              <a:lnSpc>
                <a:spcPct val="110000"/>
              </a:lnSpc>
              <a:spcBef>
                <a:spcPct val="20000"/>
              </a:spcBef>
              <a:spcAft>
                <a:spcPct val="30000"/>
              </a:spcAft>
              <a:buSzPct val="80000"/>
              <a:buBlip>
                <a:blip r:embed="rId3"/>
              </a:buBlip>
              <a:defRPr/>
            </a:pPr>
            <a:r>
              <a:rPr lang="en-US" altLang="zh-TW" sz="2000" b="1" kern="0" dirty="0">
                <a:solidFill>
                  <a:srgbClr val="800080"/>
                </a:solidFill>
                <a:ea typeface="新細明體" pitchFamily="18" charset="-120"/>
              </a:rPr>
              <a:t>Big data (with large dataset)</a:t>
            </a:r>
          </a:p>
          <a:p>
            <a:pPr marL="800100" lvl="1" indent="-342900">
              <a:lnSpc>
                <a:spcPct val="110000"/>
              </a:lnSpc>
              <a:spcBef>
                <a:spcPct val="20000"/>
              </a:spcBef>
              <a:spcAft>
                <a:spcPct val="30000"/>
              </a:spcAft>
              <a:buSzPct val="80000"/>
              <a:buBlip>
                <a:blip r:embed="rId3"/>
              </a:buBlip>
              <a:defRPr/>
            </a:pPr>
            <a:r>
              <a:rPr lang="en-US" altLang="zh-TW" sz="2000" b="1" kern="0" dirty="0">
                <a:solidFill>
                  <a:srgbClr val="800080"/>
                </a:solidFill>
                <a:ea typeface="新細明體" pitchFamily="18" charset="-120"/>
              </a:rPr>
              <a:t>New models and algorithms</a:t>
            </a:r>
          </a:p>
        </p:txBody>
      </p:sp>
      <p:sp>
        <p:nvSpPr>
          <p:cNvPr id="4" name="Rectangle 3">
            <a:extLst>
              <a:ext uri="{FF2B5EF4-FFF2-40B4-BE49-F238E27FC236}">
                <a16:creationId xmlns:a16="http://schemas.microsoft.com/office/drawing/2014/main" id="{E6F10D03-34FC-BFBC-2816-5A8715FDB581}"/>
              </a:ext>
            </a:extLst>
          </p:cNvPr>
          <p:cNvSpPr txBox="1">
            <a:spLocks noChangeArrowheads="1"/>
          </p:cNvSpPr>
          <p:nvPr/>
        </p:nvSpPr>
        <p:spPr>
          <a:xfrm>
            <a:off x="2590800" y="1295400"/>
            <a:ext cx="7391400" cy="2971800"/>
          </a:xfrm>
          <a:prstGeom prst="rect">
            <a:avLst/>
          </a:prstGeom>
        </p:spPr>
        <p:txBody>
          <a:bodyPr/>
          <a:lstStyle/>
          <a:p>
            <a:pPr marL="342900" indent="-342900">
              <a:lnSpc>
                <a:spcPct val="110000"/>
              </a:lnSpc>
              <a:spcBef>
                <a:spcPct val="20000"/>
              </a:spcBef>
              <a:spcAft>
                <a:spcPct val="30000"/>
              </a:spcAft>
              <a:buSzPct val="80000"/>
              <a:buBlip>
                <a:blip r:embed="rId3"/>
              </a:buBlip>
              <a:defRPr/>
            </a:pPr>
            <a:r>
              <a:rPr lang="en-US" altLang="zh-TW" sz="2400" b="1" kern="0" dirty="0">
                <a:solidFill>
                  <a:srgbClr val="3333CC"/>
                </a:solidFill>
                <a:ea typeface="新細明體" pitchFamily="18" charset="-120"/>
              </a:rPr>
              <a:t>Deep Learning</a:t>
            </a:r>
          </a:p>
          <a:p>
            <a:pPr marL="800100" lvl="1" indent="-342900">
              <a:lnSpc>
                <a:spcPct val="110000"/>
              </a:lnSpc>
              <a:spcBef>
                <a:spcPct val="20000"/>
              </a:spcBef>
              <a:spcAft>
                <a:spcPct val="30000"/>
              </a:spcAft>
              <a:buSzPct val="80000"/>
              <a:buBlip>
                <a:blip r:embed="rId3"/>
              </a:buBlip>
              <a:defRPr/>
            </a:pPr>
            <a:r>
              <a:rPr lang="en-US" altLang="zh-TW" sz="2000" b="1" kern="0" dirty="0">
                <a:solidFill>
                  <a:srgbClr val="3333CC"/>
                </a:solidFill>
                <a:ea typeface="新細明體" pitchFamily="18" charset="-120"/>
              </a:rPr>
              <a:t>Nonlinear activation function</a:t>
            </a:r>
          </a:p>
          <a:p>
            <a:pPr marL="800100" lvl="1" indent="-342900">
              <a:lnSpc>
                <a:spcPct val="110000"/>
              </a:lnSpc>
              <a:spcBef>
                <a:spcPct val="20000"/>
              </a:spcBef>
              <a:spcAft>
                <a:spcPct val="30000"/>
              </a:spcAft>
              <a:buSzPct val="80000"/>
              <a:buBlip>
                <a:blip r:embed="rId3"/>
              </a:buBlip>
              <a:defRPr/>
            </a:pPr>
            <a:r>
              <a:rPr lang="en-US" altLang="zh-TW" sz="2000" b="1" kern="0" dirty="0">
                <a:solidFill>
                  <a:srgbClr val="3333CC"/>
                </a:solidFill>
                <a:ea typeface="新細明體" pitchFamily="18" charset="-120"/>
              </a:rPr>
              <a:t>Neuron could connect to every input</a:t>
            </a:r>
          </a:p>
          <a:p>
            <a:pPr marL="800100" lvl="1" indent="-342900">
              <a:lnSpc>
                <a:spcPct val="110000"/>
              </a:lnSpc>
              <a:spcBef>
                <a:spcPct val="20000"/>
              </a:spcBef>
              <a:spcAft>
                <a:spcPct val="30000"/>
              </a:spcAft>
              <a:buSzPct val="80000"/>
              <a:buBlip>
                <a:blip r:embed="rId3"/>
              </a:buBlip>
              <a:defRPr/>
            </a:pPr>
            <a:r>
              <a:rPr lang="en-US" altLang="zh-TW" sz="2000" b="1" kern="0" dirty="0">
                <a:solidFill>
                  <a:srgbClr val="3333CC"/>
                </a:solidFill>
                <a:ea typeface="新細明體" pitchFamily="18" charset="-120"/>
              </a:rPr>
              <a:t>Multi-levels with millions neurons</a:t>
            </a:r>
          </a:p>
          <a:p>
            <a:pPr marL="800100" lvl="1" indent="-342900">
              <a:lnSpc>
                <a:spcPct val="110000"/>
              </a:lnSpc>
              <a:spcBef>
                <a:spcPct val="20000"/>
              </a:spcBef>
              <a:spcAft>
                <a:spcPct val="30000"/>
              </a:spcAft>
              <a:buSzPct val="80000"/>
              <a:buBlip>
                <a:blip r:embed="rId3"/>
              </a:buBlip>
              <a:defRPr/>
            </a:pPr>
            <a:r>
              <a:rPr lang="en-US" altLang="zh-TW" sz="2000" b="1" kern="0" dirty="0">
                <a:solidFill>
                  <a:srgbClr val="3333CC"/>
                </a:solidFill>
                <a:ea typeface="新細明體" pitchFamily="18" charset="-120"/>
              </a:rPr>
              <a:t>Any function can be computed</a:t>
            </a:r>
            <a:endParaRPr lang="en-US" altLang="zh-TW" sz="2400" b="1" kern="0" dirty="0">
              <a:solidFill>
                <a:srgbClr val="3333CC"/>
              </a:solidFill>
              <a:ea typeface="新細明體" pitchFamily="18" charset="-12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DF9E677C-0F63-E636-910B-94BE4A6523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524001"/>
            <a:ext cx="8229600" cy="422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2">
            <a:extLst>
              <a:ext uri="{FF2B5EF4-FFF2-40B4-BE49-F238E27FC236}">
                <a16:creationId xmlns:a16="http://schemas.microsoft.com/office/drawing/2014/main" id="{6A8F4324-BBF6-5258-7473-5A08FD88BE63}"/>
              </a:ext>
            </a:extLst>
          </p:cNvPr>
          <p:cNvSpPr txBox="1">
            <a:spLocks noChangeArrowheads="1"/>
          </p:cNvSpPr>
          <p:nvPr/>
        </p:nvSpPr>
        <p:spPr bwMode="auto">
          <a:xfrm>
            <a:off x="2209800" y="1524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en-US" altLang="zh-TW" sz="3200" b="1">
                <a:solidFill>
                  <a:srgbClr val="008000"/>
                </a:solidFill>
                <a:ea typeface="新細明體" panose="02020500000000000000" pitchFamily="18" charset="-120"/>
              </a:rPr>
              <a:t>Deep Learning</a:t>
            </a:r>
            <a:endParaRPr lang="en-US" altLang="zh-TW" sz="2000" b="1">
              <a:solidFill>
                <a:srgbClr val="800080"/>
              </a:solidFill>
              <a:ea typeface="新細明體" panose="02020500000000000000" pitchFamily="18" charset="-12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US" altLang="en-US" dirty="0"/>
              <a:t>Neuron: Linear Perceptron</a:t>
            </a:r>
          </a:p>
        </p:txBody>
      </p:sp>
      <p:sp>
        <p:nvSpPr>
          <p:cNvPr id="3" name="Content Placeholder 2"/>
          <p:cNvSpPr>
            <a:spLocks noGrp="1"/>
          </p:cNvSpPr>
          <p:nvPr>
            <p:ph idx="1"/>
          </p:nvPr>
        </p:nvSpPr>
        <p:spPr/>
        <p:txBody>
          <a:bodyPr/>
          <a:lstStyle/>
          <a:p>
            <a:r>
              <a:rPr lang="en-US" altLang="en-US" sz="2800" dirty="0"/>
              <a:t>Inputs are </a:t>
            </a:r>
            <a:r>
              <a:rPr lang="en-US" altLang="en-US" sz="2800" dirty="0">
                <a:solidFill>
                  <a:srgbClr val="C00000"/>
                </a:solidFill>
              </a:rPr>
              <a:t>feature values</a:t>
            </a:r>
          </a:p>
          <a:p>
            <a:r>
              <a:rPr lang="en-US" altLang="en-US" sz="2800" dirty="0"/>
              <a:t>Each feature has a </a:t>
            </a:r>
            <a:r>
              <a:rPr lang="en-US" altLang="en-US" sz="2800" dirty="0">
                <a:solidFill>
                  <a:srgbClr val="C00000"/>
                </a:solidFill>
              </a:rPr>
              <a:t>weight</a:t>
            </a:r>
          </a:p>
          <a:p>
            <a:r>
              <a:rPr lang="en-US" altLang="en-US" sz="2800" dirty="0"/>
              <a:t>Sum is the </a:t>
            </a:r>
            <a:r>
              <a:rPr lang="en-US" altLang="en-US" sz="2800" dirty="0">
                <a:solidFill>
                  <a:srgbClr val="C00000"/>
                </a:solidFill>
              </a:rPr>
              <a:t>activation</a:t>
            </a:r>
          </a:p>
          <a:p>
            <a:endParaRPr lang="en-US" altLang="en-US" sz="2800" dirty="0"/>
          </a:p>
          <a:p>
            <a:endParaRPr lang="en-US" altLang="en-US" sz="2800" dirty="0"/>
          </a:p>
          <a:p>
            <a:endParaRPr lang="en-US" altLang="en-US" sz="2800" dirty="0"/>
          </a:p>
          <a:p>
            <a:endParaRPr lang="en-US" altLang="en-US" sz="2800" dirty="0"/>
          </a:p>
          <a:p>
            <a:r>
              <a:rPr lang="en-US" altLang="en-US" sz="2800" dirty="0"/>
              <a:t>If the activation is:</a:t>
            </a:r>
          </a:p>
          <a:p>
            <a:pPr lvl="1"/>
            <a:r>
              <a:rPr lang="en-US" altLang="en-US" sz="2400" dirty="0"/>
              <a:t>Positive, output +1</a:t>
            </a:r>
          </a:p>
          <a:p>
            <a:pPr lvl="1"/>
            <a:r>
              <a:rPr lang="en-US" altLang="en-US" sz="2400" dirty="0"/>
              <a:t>Negative, output -1</a:t>
            </a:r>
          </a:p>
          <a:p>
            <a:endParaRPr lang="en-US" altLang="en-US" sz="2800" dirty="0"/>
          </a:p>
          <a:p>
            <a:endParaRPr lang="en-US" altLang="en-US" sz="2800"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09800" y="3352801"/>
            <a:ext cx="7505700"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4"/>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969125" y="1693863"/>
            <a:ext cx="35814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894389" y="4540250"/>
            <a:ext cx="4656137"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112224" y="6435984"/>
            <a:ext cx="3505200" cy="276999"/>
          </a:xfrm>
          <a:prstGeom prst="rect">
            <a:avLst/>
          </a:prstGeom>
          <a:noFill/>
        </p:spPr>
        <p:txBody>
          <a:bodyPr wrap="square" rtlCol="0">
            <a:spAutoFit/>
          </a:bodyPr>
          <a:lstStyle/>
          <a:p>
            <a:pPr eaLnBrk="0" fontAlgn="base" hangingPunct="0">
              <a:spcBef>
                <a:spcPct val="0"/>
              </a:spcBef>
              <a:spcAft>
                <a:spcPct val="0"/>
              </a:spcAft>
              <a:defRPr/>
            </a:pPr>
            <a:r>
              <a:rPr lang="en-US" sz="1200" dirty="0">
                <a:solidFill>
                  <a:srgbClr val="000000"/>
                </a:solidFill>
                <a:latin typeface="Arial" panose="020B0604020202020204" pitchFamily="34" charset="0"/>
                <a:ea typeface="MS PGothic" panose="020B0600070205080204" pitchFamily="34" charset="-128"/>
              </a:rPr>
              <a:t>Slide credit: Pieter </a:t>
            </a:r>
            <a:r>
              <a:rPr lang="en-US" sz="1200" dirty="0" err="1">
                <a:solidFill>
                  <a:srgbClr val="000000"/>
                </a:solidFill>
                <a:latin typeface="Arial" panose="020B0604020202020204" pitchFamily="34" charset="0"/>
                <a:ea typeface="MS PGothic" panose="020B0600070205080204" pitchFamily="34" charset="-128"/>
              </a:rPr>
              <a:t>Abeel</a:t>
            </a:r>
            <a:r>
              <a:rPr lang="en-US" sz="1200" dirty="0">
                <a:solidFill>
                  <a:srgbClr val="000000"/>
                </a:solidFill>
                <a:latin typeface="Arial" panose="020B0604020202020204" pitchFamily="34" charset="0"/>
                <a:ea typeface="MS PGothic" panose="020B0600070205080204" pitchFamily="34" charset="-128"/>
              </a:rPr>
              <a:t> and Dan Klein</a:t>
            </a:r>
          </a:p>
        </p:txBody>
      </p:sp>
    </p:spTree>
    <p:extLst>
      <p:ext uri="{BB962C8B-B14F-4D97-AF65-F5344CB8AC3E}">
        <p14:creationId xmlns:p14="http://schemas.microsoft.com/office/powerpoint/2010/main" val="12659831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C2FF5558-3F9D-1ECD-AB67-437EBEDC70CF}"/>
              </a:ext>
            </a:extLst>
          </p:cNvPr>
          <p:cNvSpPr txBox="1">
            <a:spLocks noChangeArrowheads="1"/>
          </p:cNvSpPr>
          <p:nvPr/>
        </p:nvSpPr>
        <p:spPr>
          <a:xfrm>
            <a:off x="2590800" y="1524000"/>
            <a:ext cx="7391400" cy="4572000"/>
          </a:xfrm>
          <a:prstGeom prst="rect">
            <a:avLst/>
          </a:prstGeom>
        </p:spPr>
        <p:txBody>
          <a:bodyPr/>
          <a:lstStyle/>
          <a:p>
            <a:pPr marL="342900" indent="-342900">
              <a:lnSpc>
                <a:spcPct val="110000"/>
              </a:lnSpc>
              <a:spcBef>
                <a:spcPct val="20000"/>
              </a:spcBef>
              <a:spcAft>
                <a:spcPct val="30000"/>
              </a:spcAft>
              <a:buSzPct val="80000"/>
              <a:buBlip>
                <a:blip r:embed="rId2"/>
              </a:buBlip>
              <a:defRPr/>
            </a:pPr>
            <a:r>
              <a:rPr lang="en-US" altLang="zh-TW" sz="2000" b="1" kern="0" dirty="0">
                <a:solidFill>
                  <a:srgbClr val="3333CC"/>
                </a:solidFill>
                <a:ea typeface="新細明體" pitchFamily="18" charset="-120"/>
              </a:rPr>
              <a:t>Information retrieval (search engines)</a:t>
            </a:r>
          </a:p>
          <a:p>
            <a:pPr marL="342900" indent="-342900">
              <a:lnSpc>
                <a:spcPct val="110000"/>
              </a:lnSpc>
              <a:spcBef>
                <a:spcPct val="20000"/>
              </a:spcBef>
              <a:spcAft>
                <a:spcPct val="30000"/>
              </a:spcAft>
              <a:buSzPct val="80000"/>
              <a:buBlip>
                <a:blip r:embed="rId2"/>
              </a:buBlip>
              <a:defRPr/>
            </a:pPr>
            <a:r>
              <a:rPr lang="en-US" altLang="zh-TW" sz="2000" b="1" kern="0" dirty="0">
                <a:solidFill>
                  <a:srgbClr val="3333CC"/>
                </a:solidFill>
                <a:ea typeface="新細明體" pitchFamily="18" charset="-120"/>
              </a:rPr>
              <a:t>Pattern recognition</a:t>
            </a:r>
          </a:p>
          <a:p>
            <a:pPr marL="342900" indent="-342900">
              <a:lnSpc>
                <a:spcPct val="110000"/>
              </a:lnSpc>
              <a:spcBef>
                <a:spcPct val="20000"/>
              </a:spcBef>
              <a:spcAft>
                <a:spcPct val="30000"/>
              </a:spcAft>
              <a:buSzPct val="80000"/>
              <a:buBlip>
                <a:blip r:embed="rId2"/>
              </a:buBlip>
              <a:defRPr/>
            </a:pPr>
            <a:r>
              <a:rPr lang="en-US" altLang="zh-TW" sz="2000" b="1" kern="0" dirty="0">
                <a:solidFill>
                  <a:srgbClr val="3333CC"/>
                </a:solidFill>
                <a:ea typeface="新細明體" pitchFamily="18" charset="-120"/>
              </a:rPr>
              <a:t>Audience targeting</a:t>
            </a:r>
          </a:p>
          <a:p>
            <a:pPr marL="342900" indent="-342900">
              <a:lnSpc>
                <a:spcPct val="110000"/>
              </a:lnSpc>
              <a:spcBef>
                <a:spcPct val="20000"/>
              </a:spcBef>
              <a:spcAft>
                <a:spcPct val="30000"/>
              </a:spcAft>
              <a:buSzPct val="80000"/>
              <a:buBlip>
                <a:blip r:embed="rId2"/>
              </a:buBlip>
              <a:defRPr/>
            </a:pPr>
            <a:r>
              <a:rPr lang="en-US" altLang="zh-TW" sz="2000" b="1" kern="0" dirty="0">
                <a:solidFill>
                  <a:srgbClr val="3333CC"/>
                </a:solidFill>
                <a:ea typeface="新細明體" pitchFamily="18" charset="-120"/>
              </a:rPr>
              <a:t>Sentiment analysis (based on written text)</a:t>
            </a:r>
          </a:p>
          <a:p>
            <a:pPr marL="342900" indent="-342900">
              <a:lnSpc>
                <a:spcPct val="110000"/>
              </a:lnSpc>
              <a:spcBef>
                <a:spcPct val="20000"/>
              </a:spcBef>
              <a:spcAft>
                <a:spcPct val="30000"/>
              </a:spcAft>
              <a:buSzPct val="80000"/>
              <a:buBlip>
                <a:blip r:embed="rId2"/>
              </a:buBlip>
              <a:defRPr/>
            </a:pPr>
            <a:r>
              <a:rPr lang="en-US" altLang="zh-TW" sz="2000" b="1" kern="0" dirty="0">
                <a:solidFill>
                  <a:srgbClr val="3333CC"/>
                </a:solidFill>
                <a:ea typeface="新細明體" pitchFamily="18" charset="-120"/>
              </a:rPr>
              <a:t>Personalization</a:t>
            </a:r>
          </a:p>
          <a:p>
            <a:pPr marL="342900" indent="-342900">
              <a:lnSpc>
                <a:spcPct val="110000"/>
              </a:lnSpc>
              <a:spcBef>
                <a:spcPct val="20000"/>
              </a:spcBef>
              <a:spcAft>
                <a:spcPct val="30000"/>
              </a:spcAft>
              <a:buSzPct val="80000"/>
              <a:buBlip>
                <a:blip r:embed="rId2"/>
              </a:buBlip>
              <a:defRPr/>
            </a:pPr>
            <a:r>
              <a:rPr lang="en-US" altLang="zh-TW" sz="2000" b="1" kern="0" dirty="0">
                <a:solidFill>
                  <a:srgbClr val="3333CC"/>
                </a:solidFill>
                <a:ea typeface="新細明體" pitchFamily="18" charset="-120"/>
              </a:rPr>
              <a:t>Automation</a:t>
            </a:r>
          </a:p>
          <a:p>
            <a:pPr marL="342900" indent="-342900">
              <a:lnSpc>
                <a:spcPct val="110000"/>
              </a:lnSpc>
              <a:spcBef>
                <a:spcPct val="20000"/>
              </a:spcBef>
              <a:spcAft>
                <a:spcPct val="30000"/>
              </a:spcAft>
              <a:buSzPct val="80000"/>
              <a:buBlip>
                <a:blip r:embed="rId2"/>
              </a:buBlip>
              <a:defRPr/>
            </a:pPr>
            <a:r>
              <a:rPr lang="en-US" altLang="zh-TW" sz="2000" b="1" kern="0" dirty="0">
                <a:solidFill>
                  <a:srgbClr val="3333CC"/>
                </a:solidFill>
                <a:ea typeface="新細明體" pitchFamily="18" charset="-120"/>
              </a:rPr>
              <a:t>Natural Language Processing</a:t>
            </a:r>
          </a:p>
          <a:p>
            <a:pPr marL="342900" indent="-342900">
              <a:lnSpc>
                <a:spcPct val="110000"/>
              </a:lnSpc>
              <a:spcBef>
                <a:spcPct val="20000"/>
              </a:spcBef>
              <a:spcAft>
                <a:spcPct val="30000"/>
              </a:spcAft>
              <a:buSzPct val="80000"/>
              <a:buBlip>
                <a:blip r:embed="rId2"/>
              </a:buBlip>
              <a:defRPr/>
            </a:pPr>
            <a:r>
              <a:rPr lang="en-US" altLang="zh-TW" sz="2000" b="1" kern="0" dirty="0">
                <a:solidFill>
                  <a:srgbClr val="3333CC"/>
                </a:solidFill>
                <a:ea typeface="新細明體" pitchFamily="18" charset="-120"/>
              </a:rPr>
              <a:t>Social media mining</a:t>
            </a:r>
          </a:p>
          <a:p>
            <a:pPr marL="342900" indent="-342900">
              <a:lnSpc>
                <a:spcPct val="110000"/>
              </a:lnSpc>
              <a:spcBef>
                <a:spcPct val="20000"/>
              </a:spcBef>
              <a:spcAft>
                <a:spcPct val="30000"/>
              </a:spcAft>
              <a:buSzPct val="80000"/>
              <a:buBlip>
                <a:blip r:embed="rId2"/>
              </a:buBlip>
              <a:defRPr/>
            </a:pPr>
            <a:r>
              <a:rPr lang="en-US" altLang="zh-TW" sz="2000" b="1" kern="0" dirty="0">
                <a:solidFill>
                  <a:srgbClr val="3333CC"/>
                </a:solidFill>
                <a:ea typeface="新細明體" pitchFamily="18" charset="-120"/>
              </a:rPr>
              <a:t>Organic search and content performance</a:t>
            </a:r>
          </a:p>
          <a:p>
            <a:pPr marL="342900" indent="-342900">
              <a:lnSpc>
                <a:spcPct val="110000"/>
              </a:lnSpc>
              <a:spcBef>
                <a:spcPct val="20000"/>
              </a:spcBef>
              <a:spcAft>
                <a:spcPct val="30000"/>
              </a:spcAft>
              <a:buSzPct val="80000"/>
              <a:buBlip>
                <a:blip r:embed="rId2"/>
              </a:buBlip>
              <a:defRPr/>
            </a:pPr>
            <a:r>
              <a:rPr lang="en-US" altLang="zh-TW" sz="2000" b="1" kern="0" dirty="0">
                <a:solidFill>
                  <a:srgbClr val="3333CC"/>
                </a:solidFill>
                <a:ea typeface="新細明體" pitchFamily="18" charset="-120"/>
              </a:rPr>
              <a:t>Brand and product differentiation</a:t>
            </a:r>
          </a:p>
          <a:p>
            <a:pPr marL="342900" indent="-342900">
              <a:lnSpc>
                <a:spcPct val="110000"/>
              </a:lnSpc>
              <a:spcBef>
                <a:spcPct val="20000"/>
              </a:spcBef>
              <a:spcAft>
                <a:spcPct val="30000"/>
              </a:spcAft>
              <a:buSzPct val="80000"/>
              <a:buBlip>
                <a:blip r:embed="rId2"/>
              </a:buBlip>
              <a:defRPr/>
            </a:pPr>
            <a:endParaRPr lang="en-US" altLang="zh-TW" sz="2000" b="1" kern="0" dirty="0">
              <a:solidFill>
                <a:srgbClr val="3333CC"/>
              </a:solidFill>
              <a:ea typeface="新細明體" pitchFamily="18" charset="-120"/>
            </a:endParaRPr>
          </a:p>
          <a:p>
            <a:pPr marL="342900" indent="-342900">
              <a:lnSpc>
                <a:spcPct val="110000"/>
              </a:lnSpc>
              <a:spcBef>
                <a:spcPct val="20000"/>
              </a:spcBef>
              <a:spcAft>
                <a:spcPct val="30000"/>
              </a:spcAft>
              <a:buSzPct val="80000"/>
              <a:buBlip>
                <a:blip r:embed="rId2"/>
              </a:buBlip>
              <a:defRPr/>
            </a:pPr>
            <a:endParaRPr lang="en-US" altLang="zh-TW" sz="2000" b="1" kern="0" dirty="0">
              <a:solidFill>
                <a:srgbClr val="3333CC"/>
              </a:solidFill>
              <a:ea typeface="新細明體" pitchFamily="18" charset="-120"/>
            </a:endParaRPr>
          </a:p>
          <a:p>
            <a:pPr marL="342900" indent="-342900">
              <a:lnSpc>
                <a:spcPct val="110000"/>
              </a:lnSpc>
              <a:spcBef>
                <a:spcPct val="20000"/>
              </a:spcBef>
              <a:spcAft>
                <a:spcPct val="30000"/>
              </a:spcAft>
              <a:buSzPct val="80000"/>
              <a:buBlip>
                <a:blip r:embed="rId2"/>
              </a:buBlip>
              <a:defRPr/>
            </a:pPr>
            <a:endParaRPr lang="en-US" altLang="zh-TW" sz="2000" b="1" kern="0" dirty="0">
              <a:solidFill>
                <a:srgbClr val="3333CC"/>
              </a:solidFill>
              <a:ea typeface="新細明體" pitchFamily="18" charset="-120"/>
            </a:endParaRPr>
          </a:p>
          <a:p>
            <a:pPr marL="342900" indent="-342900">
              <a:lnSpc>
                <a:spcPct val="110000"/>
              </a:lnSpc>
              <a:spcBef>
                <a:spcPct val="20000"/>
              </a:spcBef>
              <a:spcAft>
                <a:spcPct val="30000"/>
              </a:spcAft>
              <a:buSzPct val="80000"/>
              <a:buBlip>
                <a:blip r:embed="rId2"/>
              </a:buBlip>
              <a:defRPr/>
            </a:pPr>
            <a:endParaRPr lang="en-US" altLang="zh-TW" b="1" kern="0" dirty="0">
              <a:solidFill>
                <a:srgbClr val="3333CC"/>
              </a:solidFill>
              <a:ea typeface="新細明體" pitchFamily="18" charset="-120"/>
            </a:endParaRPr>
          </a:p>
        </p:txBody>
      </p:sp>
      <p:sp>
        <p:nvSpPr>
          <p:cNvPr id="3" name="Rectangle 2">
            <a:extLst>
              <a:ext uri="{FF2B5EF4-FFF2-40B4-BE49-F238E27FC236}">
                <a16:creationId xmlns:a16="http://schemas.microsoft.com/office/drawing/2014/main" id="{0BFF8434-50C1-7B53-4471-5334F78C4903}"/>
              </a:ext>
            </a:extLst>
          </p:cNvPr>
          <p:cNvSpPr txBox="1">
            <a:spLocks noChangeArrowheads="1"/>
          </p:cNvSpPr>
          <p:nvPr/>
        </p:nvSpPr>
        <p:spPr>
          <a:xfrm>
            <a:off x="2209800" y="152400"/>
            <a:ext cx="7315200" cy="762000"/>
          </a:xfrm>
          <a:prstGeom prst="rect">
            <a:avLst/>
          </a:prstGeom>
        </p:spPr>
        <p:txBody>
          <a:bodyPr/>
          <a:lstStyle/>
          <a:p>
            <a:pPr eaLnBrk="0" hangingPunct="0">
              <a:defRPr/>
            </a:pPr>
            <a:r>
              <a:rPr lang="en-US" altLang="zh-TW" sz="2000" b="1" kern="0">
                <a:solidFill>
                  <a:srgbClr val="FF6600"/>
                </a:solidFill>
                <a:latin typeface="+mj-lt"/>
                <a:ea typeface="新細明體" pitchFamily="18" charset="-120"/>
                <a:cs typeface="+mj-cs"/>
              </a:rPr>
              <a:t>Artificial Intelligence – </a:t>
            </a:r>
            <a:br>
              <a:rPr lang="en-US" altLang="zh-TW" sz="2000" b="1" kern="0">
                <a:solidFill>
                  <a:srgbClr val="FF6600"/>
                </a:solidFill>
                <a:latin typeface="+mj-lt"/>
                <a:ea typeface="新細明體" pitchFamily="18" charset="-120"/>
                <a:cs typeface="+mj-cs"/>
              </a:rPr>
            </a:br>
            <a:r>
              <a:rPr lang="en-US" altLang="zh-TW" sz="2000" b="1" kern="0">
                <a:solidFill>
                  <a:srgbClr val="FF6600"/>
                </a:solidFill>
                <a:latin typeface="+mj-lt"/>
                <a:ea typeface="新細明體" pitchFamily="18" charset="-120"/>
                <a:cs typeface="+mj-cs"/>
              </a:rPr>
              <a:t>Deep Learning and its applications </a:t>
            </a:r>
            <a:endParaRPr lang="en-US" altLang="zh-TW" sz="3200" b="1" kern="0" dirty="0">
              <a:solidFill>
                <a:srgbClr val="FF6600"/>
              </a:solidFill>
              <a:latin typeface="+mj-lt"/>
              <a:ea typeface="新細明體" pitchFamily="18" charset="-120"/>
              <a:cs typeface="+mj-cs"/>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49DD308D-47AB-34BF-3C3D-98747A30D404}"/>
              </a:ext>
            </a:extLst>
          </p:cNvPr>
          <p:cNvSpPr txBox="1">
            <a:spLocks noChangeArrowheads="1"/>
          </p:cNvSpPr>
          <p:nvPr/>
        </p:nvSpPr>
        <p:spPr>
          <a:xfrm>
            <a:off x="2590800" y="1524000"/>
            <a:ext cx="7391400" cy="4572000"/>
          </a:xfrm>
          <a:prstGeom prst="rect">
            <a:avLst/>
          </a:prstGeom>
        </p:spPr>
        <p:txBody>
          <a:bodyPr/>
          <a:lstStyle/>
          <a:p>
            <a:pPr marL="342900" indent="-342900">
              <a:lnSpc>
                <a:spcPct val="110000"/>
              </a:lnSpc>
              <a:spcBef>
                <a:spcPct val="20000"/>
              </a:spcBef>
              <a:spcAft>
                <a:spcPct val="30000"/>
              </a:spcAft>
              <a:buSzPct val="80000"/>
              <a:buBlip>
                <a:blip r:embed="rId2"/>
              </a:buBlip>
              <a:defRPr/>
            </a:pPr>
            <a:r>
              <a:rPr lang="en-US" altLang="zh-TW" sz="2000" b="1" kern="0" dirty="0">
                <a:solidFill>
                  <a:srgbClr val="3333CC"/>
                </a:solidFill>
                <a:ea typeface="新細明體" pitchFamily="18" charset="-120"/>
              </a:rPr>
              <a:t>Language Translation</a:t>
            </a:r>
          </a:p>
          <a:p>
            <a:pPr marL="342900" indent="-342900">
              <a:lnSpc>
                <a:spcPct val="110000"/>
              </a:lnSpc>
              <a:spcBef>
                <a:spcPct val="20000"/>
              </a:spcBef>
              <a:spcAft>
                <a:spcPct val="30000"/>
              </a:spcAft>
              <a:buSzPct val="80000"/>
              <a:buBlip>
                <a:blip r:embed="rId2"/>
              </a:buBlip>
              <a:defRPr/>
            </a:pPr>
            <a:r>
              <a:rPr lang="en-US" altLang="zh-TW" sz="2000" b="1" kern="0" dirty="0">
                <a:solidFill>
                  <a:srgbClr val="3333CC"/>
                </a:solidFill>
                <a:ea typeface="新細明體" pitchFamily="18" charset="-120"/>
              </a:rPr>
              <a:t>Speech Recognition</a:t>
            </a:r>
          </a:p>
          <a:p>
            <a:pPr marL="342900" indent="-342900">
              <a:lnSpc>
                <a:spcPct val="110000"/>
              </a:lnSpc>
              <a:spcBef>
                <a:spcPct val="20000"/>
              </a:spcBef>
              <a:spcAft>
                <a:spcPct val="30000"/>
              </a:spcAft>
              <a:buSzPct val="80000"/>
              <a:buBlip>
                <a:blip r:embed="rId2"/>
              </a:buBlip>
              <a:defRPr/>
            </a:pPr>
            <a:r>
              <a:rPr lang="en-US" altLang="zh-TW" sz="2000" b="1" kern="0" dirty="0">
                <a:solidFill>
                  <a:srgbClr val="3333CC"/>
                </a:solidFill>
                <a:ea typeface="新細明體" pitchFamily="18" charset="-120"/>
              </a:rPr>
              <a:t>Generating Handwriting</a:t>
            </a:r>
          </a:p>
          <a:p>
            <a:pPr marL="342900" indent="-342900">
              <a:lnSpc>
                <a:spcPct val="110000"/>
              </a:lnSpc>
              <a:spcBef>
                <a:spcPct val="20000"/>
              </a:spcBef>
              <a:spcAft>
                <a:spcPct val="30000"/>
              </a:spcAft>
              <a:buSzPct val="80000"/>
              <a:buBlip>
                <a:blip r:embed="rId2"/>
              </a:buBlip>
              <a:defRPr/>
            </a:pPr>
            <a:r>
              <a:rPr lang="en-US" altLang="zh-TW" sz="2000" b="1" kern="0" dirty="0">
                <a:solidFill>
                  <a:srgbClr val="3333CC"/>
                </a:solidFill>
                <a:ea typeface="新細明體" pitchFamily="18" charset="-120"/>
              </a:rPr>
              <a:t>Face Recognition</a:t>
            </a:r>
          </a:p>
          <a:p>
            <a:pPr marL="342900" indent="-342900">
              <a:lnSpc>
                <a:spcPct val="110000"/>
              </a:lnSpc>
              <a:spcBef>
                <a:spcPct val="20000"/>
              </a:spcBef>
              <a:spcAft>
                <a:spcPct val="30000"/>
              </a:spcAft>
              <a:buSzPct val="80000"/>
              <a:buBlip>
                <a:blip r:embed="rId2"/>
              </a:buBlip>
              <a:defRPr/>
            </a:pPr>
            <a:r>
              <a:rPr lang="en-US" altLang="zh-TW" sz="2000" b="1" kern="0" dirty="0">
                <a:solidFill>
                  <a:srgbClr val="3333CC"/>
                </a:solidFill>
                <a:latin typeface="Arial" charset="0"/>
                <a:ea typeface="新細明體" pitchFamily="18" charset="-120"/>
              </a:rPr>
              <a:t>Autonomous Driving</a:t>
            </a:r>
          </a:p>
          <a:p>
            <a:pPr marL="342900" indent="-342900">
              <a:lnSpc>
                <a:spcPct val="110000"/>
              </a:lnSpc>
              <a:spcBef>
                <a:spcPct val="20000"/>
              </a:spcBef>
              <a:spcAft>
                <a:spcPct val="30000"/>
              </a:spcAft>
              <a:buSzPct val="80000"/>
              <a:buBlip>
                <a:blip r:embed="rId2"/>
              </a:buBlip>
              <a:defRPr/>
            </a:pPr>
            <a:r>
              <a:rPr lang="en-US" altLang="zh-TW" sz="2000" b="1" kern="0" dirty="0">
                <a:solidFill>
                  <a:srgbClr val="3333CC"/>
                </a:solidFill>
                <a:ea typeface="新細明體" pitchFamily="18" charset="-120"/>
              </a:rPr>
              <a:t>Generating Arts</a:t>
            </a:r>
          </a:p>
          <a:p>
            <a:pPr marL="342900" indent="-342900">
              <a:lnSpc>
                <a:spcPct val="110000"/>
              </a:lnSpc>
              <a:spcBef>
                <a:spcPct val="20000"/>
              </a:spcBef>
              <a:spcAft>
                <a:spcPct val="30000"/>
              </a:spcAft>
              <a:buSzPct val="80000"/>
              <a:buBlip>
                <a:blip r:embed="rId2"/>
              </a:buBlip>
              <a:defRPr/>
            </a:pPr>
            <a:r>
              <a:rPr lang="en-US" altLang="zh-TW" sz="2000" b="1" kern="0" dirty="0">
                <a:solidFill>
                  <a:srgbClr val="3333CC"/>
                </a:solidFill>
                <a:latin typeface="Arial" charset="0"/>
                <a:ea typeface="新細明體" pitchFamily="18" charset="-120"/>
              </a:rPr>
              <a:t>Imitating Famous Painters</a:t>
            </a:r>
          </a:p>
          <a:p>
            <a:pPr marL="342900" indent="-342900">
              <a:lnSpc>
                <a:spcPct val="110000"/>
              </a:lnSpc>
              <a:spcBef>
                <a:spcPct val="20000"/>
              </a:spcBef>
              <a:spcAft>
                <a:spcPct val="30000"/>
              </a:spcAft>
              <a:buSzPct val="80000"/>
              <a:buBlip>
                <a:blip r:embed="rId2"/>
              </a:buBlip>
              <a:defRPr/>
            </a:pPr>
            <a:r>
              <a:rPr lang="en-US" altLang="zh-TW" sz="2000" b="1" kern="0" dirty="0">
                <a:solidFill>
                  <a:srgbClr val="3333CC"/>
                </a:solidFill>
                <a:ea typeface="新細明體" pitchFamily="18" charset="-120"/>
              </a:rPr>
              <a:t>Generating Music</a:t>
            </a:r>
          </a:p>
          <a:p>
            <a:pPr marL="342900" indent="-342900">
              <a:lnSpc>
                <a:spcPct val="110000"/>
              </a:lnSpc>
              <a:spcBef>
                <a:spcPct val="20000"/>
              </a:spcBef>
              <a:spcAft>
                <a:spcPct val="30000"/>
              </a:spcAft>
              <a:buSzPct val="80000"/>
              <a:buBlip>
                <a:blip r:embed="rId2"/>
              </a:buBlip>
              <a:defRPr/>
            </a:pPr>
            <a:r>
              <a:rPr lang="en-US" altLang="zh-TW" sz="2000" b="1" kern="0" dirty="0">
                <a:solidFill>
                  <a:srgbClr val="3333CC"/>
                </a:solidFill>
                <a:ea typeface="新細明體" pitchFamily="18" charset="-120"/>
              </a:rPr>
              <a:t>Generating Photos</a:t>
            </a:r>
          </a:p>
          <a:p>
            <a:pPr marL="342900" indent="-342900">
              <a:lnSpc>
                <a:spcPct val="110000"/>
              </a:lnSpc>
              <a:spcBef>
                <a:spcPct val="20000"/>
              </a:spcBef>
              <a:spcAft>
                <a:spcPct val="30000"/>
              </a:spcAft>
              <a:buSzPct val="80000"/>
              <a:buBlip>
                <a:blip r:embed="rId2"/>
              </a:buBlip>
              <a:defRPr/>
            </a:pPr>
            <a:endParaRPr lang="en-US" altLang="zh-TW" sz="2000" b="1" kern="0" dirty="0">
              <a:solidFill>
                <a:srgbClr val="3333CC"/>
              </a:solidFill>
              <a:ea typeface="新細明體" pitchFamily="18" charset="-120"/>
            </a:endParaRPr>
          </a:p>
          <a:p>
            <a:pPr marL="342900" indent="-342900">
              <a:lnSpc>
                <a:spcPct val="110000"/>
              </a:lnSpc>
              <a:spcBef>
                <a:spcPct val="20000"/>
              </a:spcBef>
              <a:spcAft>
                <a:spcPct val="30000"/>
              </a:spcAft>
              <a:buSzPct val="80000"/>
              <a:buBlip>
                <a:blip r:embed="rId2"/>
              </a:buBlip>
              <a:defRPr/>
            </a:pPr>
            <a:endParaRPr lang="en-US" altLang="zh-TW" sz="2000" b="1" kern="0" dirty="0">
              <a:solidFill>
                <a:srgbClr val="3333CC"/>
              </a:solidFill>
              <a:ea typeface="新細明體" pitchFamily="18" charset="-120"/>
            </a:endParaRPr>
          </a:p>
          <a:p>
            <a:pPr marL="342900" indent="-342900">
              <a:lnSpc>
                <a:spcPct val="110000"/>
              </a:lnSpc>
              <a:spcBef>
                <a:spcPct val="20000"/>
              </a:spcBef>
              <a:spcAft>
                <a:spcPct val="30000"/>
              </a:spcAft>
              <a:buSzPct val="80000"/>
              <a:buBlip>
                <a:blip r:embed="rId2"/>
              </a:buBlip>
              <a:defRPr/>
            </a:pPr>
            <a:endParaRPr lang="en-US" altLang="zh-TW" sz="2000" b="1" kern="0" dirty="0">
              <a:solidFill>
                <a:srgbClr val="3333CC"/>
              </a:solidFill>
              <a:ea typeface="新細明體" pitchFamily="18" charset="-120"/>
            </a:endParaRPr>
          </a:p>
          <a:p>
            <a:pPr marL="342900" indent="-342900">
              <a:lnSpc>
                <a:spcPct val="110000"/>
              </a:lnSpc>
              <a:spcBef>
                <a:spcPct val="20000"/>
              </a:spcBef>
              <a:spcAft>
                <a:spcPct val="30000"/>
              </a:spcAft>
              <a:buSzPct val="80000"/>
              <a:buBlip>
                <a:blip r:embed="rId2"/>
              </a:buBlip>
              <a:defRPr/>
            </a:pPr>
            <a:endParaRPr lang="en-US" altLang="zh-TW" sz="2000" b="1" kern="0" dirty="0">
              <a:solidFill>
                <a:srgbClr val="3333CC"/>
              </a:solidFill>
              <a:ea typeface="新細明體" pitchFamily="18" charset="-120"/>
            </a:endParaRPr>
          </a:p>
          <a:p>
            <a:pPr marL="342900" indent="-342900">
              <a:lnSpc>
                <a:spcPct val="110000"/>
              </a:lnSpc>
              <a:spcBef>
                <a:spcPct val="20000"/>
              </a:spcBef>
              <a:spcAft>
                <a:spcPct val="30000"/>
              </a:spcAft>
              <a:buSzPct val="80000"/>
              <a:buBlip>
                <a:blip r:embed="rId2"/>
              </a:buBlip>
              <a:defRPr/>
            </a:pPr>
            <a:endParaRPr lang="en-US" altLang="zh-TW" sz="2000" b="1" kern="0" dirty="0">
              <a:solidFill>
                <a:srgbClr val="3333CC"/>
              </a:solidFill>
              <a:ea typeface="新細明體" pitchFamily="18" charset="-120"/>
            </a:endParaRPr>
          </a:p>
          <a:p>
            <a:pPr marL="342900" indent="-342900">
              <a:lnSpc>
                <a:spcPct val="110000"/>
              </a:lnSpc>
              <a:spcBef>
                <a:spcPct val="20000"/>
              </a:spcBef>
              <a:spcAft>
                <a:spcPct val="30000"/>
              </a:spcAft>
              <a:buSzPct val="80000"/>
              <a:buBlip>
                <a:blip r:embed="rId2"/>
              </a:buBlip>
              <a:defRPr/>
            </a:pPr>
            <a:endParaRPr lang="en-US" altLang="zh-TW" sz="2000" b="1" kern="0" dirty="0">
              <a:solidFill>
                <a:srgbClr val="3333CC"/>
              </a:solidFill>
              <a:ea typeface="新細明體" pitchFamily="18" charset="-120"/>
            </a:endParaRPr>
          </a:p>
          <a:p>
            <a:pPr marL="342900" indent="-342900">
              <a:lnSpc>
                <a:spcPct val="110000"/>
              </a:lnSpc>
              <a:spcBef>
                <a:spcPct val="20000"/>
              </a:spcBef>
              <a:spcAft>
                <a:spcPct val="30000"/>
              </a:spcAft>
              <a:buSzPct val="80000"/>
              <a:buBlip>
                <a:blip r:embed="rId2"/>
              </a:buBlip>
              <a:defRPr/>
            </a:pPr>
            <a:endParaRPr lang="en-US" altLang="zh-TW" b="1" kern="0" dirty="0">
              <a:solidFill>
                <a:srgbClr val="3333CC"/>
              </a:solidFill>
              <a:ea typeface="新細明體" pitchFamily="18" charset="-120"/>
            </a:endParaRPr>
          </a:p>
        </p:txBody>
      </p:sp>
      <p:sp>
        <p:nvSpPr>
          <p:cNvPr id="3" name="Rectangle 2">
            <a:extLst>
              <a:ext uri="{FF2B5EF4-FFF2-40B4-BE49-F238E27FC236}">
                <a16:creationId xmlns:a16="http://schemas.microsoft.com/office/drawing/2014/main" id="{D8032B8A-3F7F-5117-E650-0A6841206F44}"/>
              </a:ext>
            </a:extLst>
          </p:cNvPr>
          <p:cNvSpPr txBox="1">
            <a:spLocks noChangeArrowheads="1"/>
          </p:cNvSpPr>
          <p:nvPr/>
        </p:nvSpPr>
        <p:spPr>
          <a:xfrm>
            <a:off x="2209800" y="152400"/>
            <a:ext cx="7315200" cy="762000"/>
          </a:xfrm>
          <a:prstGeom prst="rect">
            <a:avLst/>
          </a:prstGeom>
        </p:spPr>
        <p:txBody>
          <a:bodyPr/>
          <a:lstStyle/>
          <a:p>
            <a:pPr eaLnBrk="0" hangingPunct="0">
              <a:defRPr/>
            </a:pPr>
            <a:r>
              <a:rPr lang="en-US" altLang="zh-TW" sz="2000" b="1" kern="0">
                <a:solidFill>
                  <a:srgbClr val="FF6600"/>
                </a:solidFill>
                <a:latin typeface="+mj-lt"/>
                <a:ea typeface="新細明體" pitchFamily="18" charset="-120"/>
                <a:cs typeface="+mj-cs"/>
              </a:rPr>
              <a:t>Artificial Intelligence – </a:t>
            </a:r>
            <a:br>
              <a:rPr lang="en-US" altLang="zh-TW" sz="2000" b="1" kern="0">
                <a:solidFill>
                  <a:srgbClr val="FF6600"/>
                </a:solidFill>
                <a:latin typeface="+mj-lt"/>
                <a:ea typeface="新細明體" pitchFamily="18" charset="-120"/>
                <a:cs typeface="+mj-cs"/>
              </a:rPr>
            </a:br>
            <a:r>
              <a:rPr lang="en-US" altLang="zh-TW" sz="2000" b="1" kern="0">
                <a:solidFill>
                  <a:srgbClr val="FF6600"/>
                </a:solidFill>
                <a:latin typeface="+mj-lt"/>
                <a:ea typeface="新細明體" pitchFamily="18" charset="-120"/>
                <a:cs typeface="+mj-cs"/>
              </a:rPr>
              <a:t>Deep Learning and its applications </a:t>
            </a:r>
            <a:endParaRPr lang="en-US" altLang="zh-TW" sz="3200" b="1" kern="0" dirty="0">
              <a:solidFill>
                <a:srgbClr val="FF6600"/>
              </a:solidFill>
              <a:latin typeface="+mj-lt"/>
              <a:ea typeface="新細明體" pitchFamily="18" charset="-120"/>
              <a:cs typeface="+mj-cs"/>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ML vs. Deep Learning</a:t>
            </a:r>
          </a:p>
        </p:txBody>
      </p:sp>
      <p:sp>
        <p:nvSpPr>
          <p:cNvPr id="3" name="Content Placeholder 2"/>
          <p:cNvSpPr>
            <a:spLocks noGrp="1"/>
          </p:cNvSpPr>
          <p:nvPr>
            <p:ph idx="1"/>
          </p:nvPr>
        </p:nvSpPr>
        <p:spPr/>
        <p:txBody>
          <a:bodyPr/>
          <a:lstStyle/>
          <a:p>
            <a:r>
              <a:rPr lang="en-US" b="1" i="1" dirty="0">
                <a:solidFill>
                  <a:srgbClr val="0070C0"/>
                </a:solidFill>
              </a:rPr>
              <a:t>Deep learning </a:t>
            </a:r>
            <a:r>
              <a:rPr lang="en-US" dirty="0"/>
              <a:t>(DL) is a machine learning subfield that uses multiple layers for learning data representations</a:t>
            </a:r>
          </a:p>
          <a:p>
            <a:pPr lvl="1"/>
            <a:r>
              <a:rPr lang="en-US" dirty="0"/>
              <a:t>DL is exceptionally effective at learning patterns</a:t>
            </a:r>
          </a:p>
        </p:txBody>
      </p:sp>
      <p:sp>
        <p:nvSpPr>
          <p:cNvPr id="6" name="Content Placeholder 5">
            <a:extLst>
              <a:ext uri="{FF2B5EF4-FFF2-40B4-BE49-F238E27FC236}">
                <a16:creationId xmlns:a16="http://schemas.microsoft.com/office/drawing/2014/main" id="{87612F4B-DBC6-461F-87D2-57D3A030FC68}"/>
              </a:ext>
            </a:extLst>
          </p:cNvPr>
          <p:cNvSpPr>
            <a:spLocks noGrp="1"/>
          </p:cNvSpPr>
          <p:nvPr>
            <p:ph idx="10"/>
          </p:nvPr>
        </p:nvSpPr>
        <p:spPr/>
        <p:txBody>
          <a:bodyPr/>
          <a:lstStyle/>
          <a:p>
            <a:r>
              <a:rPr lang="en-US" dirty="0"/>
              <a:t>Introduction to Deep Learning</a:t>
            </a:r>
          </a:p>
          <a:p>
            <a:endParaRPr lang="en-US" dirty="0"/>
          </a:p>
        </p:txBody>
      </p:sp>
      <p:pic>
        <p:nvPicPr>
          <p:cNvPr id="4" name="Picture 3" descr="machine-learning-vs-deep-learn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6007" y="2984245"/>
            <a:ext cx="6359987" cy="3101984"/>
          </a:xfrm>
          <a:prstGeom prst="rect">
            <a:avLst/>
          </a:prstGeom>
        </p:spPr>
      </p:pic>
      <p:sp>
        <p:nvSpPr>
          <p:cNvPr id="5" name="TextBox 4"/>
          <p:cNvSpPr txBox="1"/>
          <p:nvPr/>
        </p:nvSpPr>
        <p:spPr>
          <a:xfrm>
            <a:off x="3176493" y="6466966"/>
            <a:ext cx="6099501" cy="228076"/>
          </a:xfrm>
          <a:prstGeom prst="rect">
            <a:avLst/>
          </a:prstGeom>
          <a:noFill/>
        </p:spPr>
        <p:txBody>
          <a:bodyPr wrap="square" rtlCol="0">
            <a:spAutoFit/>
          </a:bodyPr>
          <a:lstStyle/>
          <a:p>
            <a:pPr algn="ctr"/>
            <a:r>
              <a:rPr lang="en-US" sz="882" dirty="0"/>
              <a:t>Picture from: </a:t>
            </a:r>
            <a:r>
              <a:rPr lang="en-US" sz="882" dirty="0">
                <a:hlinkClick r:id="rId4"/>
              </a:rPr>
              <a:t>https://www.xenonstack.com/blog/static/public/uploads/media/machine-learning-vs-deep-learning.png</a:t>
            </a:r>
            <a:endParaRPr lang="en-US" sz="882" dirty="0"/>
          </a:p>
        </p:txBody>
      </p:sp>
    </p:spTree>
    <p:extLst>
      <p:ext uri="{BB962C8B-B14F-4D97-AF65-F5344CB8AC3E}">
        <p14:creationId xmlns:p14="http://schemas.microsoft.com/office/powerpoint/2010/main" val="5737954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ML vs. Deep Learning</a:t>
            </a:r>
          </a:p>
        </p:txBody>
      </p:sp>
      <p:sp>
        <p:nvSpPr>
          <p:cNvPr id="3" name="Content Placeholder 2"/>
          <p:cNvSpPr>
            <a:spLocks noGrp="1"/>
          </p:cNvSpPr>
          <p:nvPr>
            <p:ph idx="1"/>
          </p:nvPr>
        </p:nvSpPr>
        <p:spPr/>
        <p:txBody>
          <a:bodyPr/>
          <a:lstStyle/>
          <a:p>
            <a:r>
              <a:rPr lang="en-US" dirty="0"/>
              <a:t>DL applies a multi-layer process for learning rich hierarchical  features (i.e., data representations)</a:t>
            </a:r>
          </a:p>
          <a:p>
            <a:pPr lvl="1"/>
            <a:r>
              <a:rPr lang="en-US" dirty="0"/>
              <a:t>Input image</a:t>
            </a:r>
            <a:r>
              <a:rPr lang="en-US" dirty="0">
                <a:latin typeface="Times New Roman" panose="02020603050405020304" pitchFamily="18" charset="0"/>
                <a:cs typeface="Times New Roman" panose="02020603050405020304" pitchFamily="18" charset="0"/>
              </a:rPr>
              <a:t> p</a:t>
            </a:r>
            <a:r>
              <a:rPr lang="en-US" dirty="0"/>
              <a:t>ixel</a:t>
            </a:r>
            <a:r>
              <a:rPr lang="en-US" dirty="0">
                <a:latin typeface="Times New Roman" panose="02020603050405020304" pitchFamily="18" charset="0"/>
                <a:cs typeface="Times New Roman" panose="02020603050405020304" pitchFamily="18" charset="0"/>
              </a:rPr>
              <a:t>s → </a:t>
            </a:r>
            <a:r>
              <a:rPr lang="en-US" dirty="0"/>
              <a:t>Edges</a:t>
            </a:r>
            <a:r>
              <a:rPr lang="en-US" dirty="0">
                <a:latin typeface="Times New Roman" panose="02020603050405020304" pitchFamily="18" charset="0"/>
                <a:cs typeface="Times New Roman" panose="02020603050405020304" pitchFamily="18" charset="0"/>
              </a:rPr>
              <a:t> → </a:t>
            </a:r>
            <a:r>
              <a:rPr lang="en-US" dirty="0"/>
              <a:t>Textures</a:t>
            </a:r>
            <a:r>
              <a:rPr lang="en-US" dirty="0">
                <a:latin typeface="Times New Roman" panose="02020603050405020304" pitchFamily="18" charset="0"/>
                <a:cs typeface="Times New Roman" panose="02020603050405020304" pitchFamily="18" charset="0"/>
              </a:rPr>
              <a:t> → </a:t>
            </a:r>
            <a:r>
              <a:rPr lang="en-US" dirty="0"/>
              <a:t>Parts</a:t>
            </a:r>
            <a:r>
              <a:rPr lang="en-US" dirty="0">
                <a:latin typeface="Times New Roman" panose="02020603050405020304" pitchFamily="18" charset="0"/>
                <a:cs typeface="Times New Roman" panose="02020603050405020304" pitchFamily="18" charset="0"/>
              </a:rPr>
              <a:t> →</a:t>
            </a:r>
            <a:r>
              <a:rPr lang="en-US" dirty="0"/>
              <a:t> Objects</a:t>
            </a:r>
          </a:p>
          <a:p>
            <a:endParaRPr lang="en-US" dirty="0"/>
          </a:p>
          <a:p>
            <a:endParaRPr lang="en-US" dirty="0"/>
          </a:p>
        </p:txBody>
      </p:sp>
      <p:sp>
        <p:nvSpPr>
          <p:cNvPr id="58" name="Content Placeholder 57">
            <a:extLst>
              <a:ext uri="{FF2B5EF4-FFF2-40B4-BE49-F238E27FC236}">
                <a16:creationId xmlns:a16="http://schemas.microsoft.com/office/drawing/2014/main" id="{A716B61F-84FF-48F9-88D3-60AA6FB375F8}"/>
              </a:ext>
            </a:extLst>
          </p:cNvPr>
          <p:cNvSpPr>
            <a:spLocks noGrp="1"/>
          </p:cNvSpPr>
          <p:nvPr>
            <p:ph idx="10"/>
          </p:nvPr>
        </p:nvSpPr>
        <p:spPr/>
        <p:txBody>
          <a:bodyPr/>
          <a:lstStyle/>
          <a:p>
            <a:r>
              <a:rPr lang="en-US" dirty="0"/>
              <a:t>Introduction to Deep Learning</a:t>
            </a:r>
          </a:p>
          <a:p>
            <a:endParaRPr lang="en-US" dirty="0"/>
          </a:p>
        </p:txBody>
      </p:sp>
      <p:sp>
        <p:nvSpPr>
          <p:cNvPr id="4" name="TextBox 3"/>
          <p:cNvSpPr txBox="1"/>
          <p:nvPr/>
        </p:nvSpPr>
        <p:spPr>
          <a:xfrm>
            <a:off x="3823340" y="3209352"/>
            <a:ext cx="854431" cy="472437"/>
          </a:xfrm>
          <a:prstGeom prst="rect">
            <a:avLst/>
          </a:prstGeom>
          <a:noFill/>
          <a:ln w="28575">
            <a:solidFill>
              <a:srgbClr val="C00000"/>
            </a:solidFill>
          </a:ln>
        </p:spPr>
        <p:txBody>
          <a:bodyPr wrap="square" rtlCol="0">
            <a:spAutoFit/>
          </a:bodyPr>
          <a:lstStyle/>
          <a:p>
            <a:pPr algn="ctr"/>
            <a:r>
              <a:rPr lang="en-US" sz="1235" dirty="0"/>
              <a:t>Low-Level Features</a:t>
            </a:r>
          </a:p>
        </p:txBody>
      </p:sp>
      <p:sp>
        <p:nvSpPr>
          <p:cNvPr id="5" name="TextBox 4"/>
          <p:cNvSpPr txBox="1"/>
          <p:nvPr/>
        </p:nvSpPr>
        <p:spPr>
          <a:xfrm>
            <a:off x="5144784" y="3197555"/>
            <a:ext cx="809233" cy="662489"/>
          </a:xfrm>
          <a:prstGeom prst="rect">
            <a:avLst/>
          </a:prstGeom>
          <a:noFill/>
          <a:ln w="28575">
            <a:solidFill>
              <a:srgbClr val="C00000"/>
            </a:solidFill>
          </a:ln>
        </p:spPr>
        <p:txBody>
          <a:bodyPr wrap="square" rtlCol="0">
            <a:spAutoFit/>
          </a:bodyPr>
          <a:lstStyle/>
          <a:p>
            <a:pPr algn="ctr"/>
            <a:r>
              <a:rPr lang="en-US" sz="1235" dirty="0"/>
              <a:t>Mid-Level Features</a:t>
            </a:r>
          </a:p>
        </p:txBody>
      </p:sp>
      <p:cxnSp>
        <p:nvCxnSpPr>
          <p:cNvPr id="6" name="Straight Arrow Connector 5"/>
          <p:cNvCxnSpPr/>
          <p:nvPr/>
        </p:nvCxnSpPr>
        <p:spPr bwMode="auto">
          <a:xfrm>
            <a:off x="3501941" y="3428387"/>
            <a:ext cx="309456" cy="0"/>
          </a:xfrm>
          <a:prstGeom prst="straightConnector1">
            <a:avLst/>
          </a:prstGeom>
          <a:solidFill>
            <a:schemeClr val="accent1"/>
          </a:solidFill>
          <a:ln w="28575" cap="flat" cmpd="sng" algn="ctr">
            <a:solidFill>
              <a:srgbClr val="C000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 name="Straight Arrow Connector 6"/>
          <p:cNvCxnSpPr/>
          <p:nvPr/>
        </p:nvCxnSpPr>
        <p:spPr bwMode="auto">
          <a:xfrm flipV="1">
            <a:off x="4680584" y="3426155"/>
            <a:ext cx="465376" cy="2232"/>
          </a:xfrm>
          <a:prstGeom prst="straightConnector1">
            <a:avLst/>
          </a:prstGeom>
          <a:solidFill>
            <a:schemeClr val="accent1"/>
          </a:solidFill>
          <a:ln w="28575" cap="flat" cmpd="sng" algn="ctr">
            <a:solidFill>
              <a:srgbClr val="C000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8" name="Straight Arrow Connector 7"/>
          <p:cNvCxnSpPr/>
          <p:nvPr/>
        </p:nvCxnSpPr>
        <p:spPr bwMode="auto">
          <a:xfrm flipV="1">
            <a:off x="7278591" y="3421728"/>
            <a:ext cx="405821" cy="2312"/>
          </a:xfrm>
          <a:prstGeom prst="straightConnector1">
            <a:avLst/>
          </a:prstGeom>
          <a:solidFill>
            <a:schemeClr val="accent1"/>
          </a:solidFill>
          <a:ln w="28575" cap="flat" cmpd="sng" algn="ctr">
            <a:solidFill>
              <a:srgbClr val="C000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9" name="TextBox 8"/>
          <p:cNvSpPr txBox="1"/>
          <p:nvPr/>
        </p:nvSpPr>
        <p:spPr>
          <a:xfrm>
            <a:off x="8964627" y="3279763"/>
            <a:ext cx="1186934" cy="282385"/>
          </a:xfrm>
          <a:prstGeom prst="rect">
            <a:avLst/>
          </a:prstGeom>
          <a:noFill/>
          <a:ln w="28575">
            <a:solidFill>
              <a:srgbClr val="C00000"/>
            </a:solidFill>
          </a:ln>
        </p:spPr>
        <p:txBody>
          <a:bodyPr wrap="square" rtlCol="0">
            <a:spAutoFit/>
          </a:bodyPr>
          <a:lstStyle/>
          <a:p>
            <a:pPr algn="ctr"/>
            <a:r>
              <a:rPr lang="en-US" sz="1235" b="1" dirty="0"/>
              <a:t>Output</a:t>
            </a:r>
            <a:endParaRPr lang="en-US" sz="1235" dirty="0"/>
          </a:p>
        </p:txBody>
      </p:sp>
      <p:sp>
        <p:nvSpPr>
          <p:cNvPr id="10" name="TextBox 9"/>
          <p:cNvSpPr txBox="1"/>
          <p:nvPr/>
        </p:nvSpPr>
        <p:spPr>
          <a:xfrm>
            <a:off x="6378886" y="3184715"/>
            <a:ext cx="905104" cy="472437"/>
          </a:xfrm>
          <a:prstGeom prst="rect">
            <a:avLst/>
          </a:prstGeom>
          <a:noFill/>
          <a:ln w="28575">
            <a:solidFill>
              <a:srgbClr val="C00000"/>
            </a:solidFill>
          </a:ln>
        </p:spPr>
        <p:txBody>
          <a:bodyPr wrap="square" rtlCol="0">
            <a:spAutoFit/>
          </a:bodyPr>
          <a:lstStyle/>
          <a:p>
            <a:pPr algn="ctr"/>
            <a:r>
              <a:rPr lang="en-US" sz="1235" dirty="0"/>
              <a:t>High-Level Features</a:t>
            </a:r>
          </a:p>
        </p:txBody>
      </p:sp>
      <p:cxnSp>
        <p:nvCxnSpPr>
          <p:cNvPr id="11" name="Straight Arrow Connector 10"/>
          <p:cNvCxnSpPr/>
          <p:nvPr/>
        </p:nvCxnSpPr>
        <p:spPr bwMode="auto">
          <a:xfrm flipV="1">
            <a:off x="5967136" y="3407936"/>
            <a:ext cx="398630" cy="5265"/>
          </a:xfrm>
          <a:prstGeom prst="straightConnector1">
            <a:avLst/>
          </a:prstGeom>
          <a:solidFill>
            <a:schemeClr val="accent1"/>
          </a:solidFill>
          <a:ln w="28575" cap="flat" cmpd="sng" algn="ctr">
            <a:solidFill>
              <a:srgbClr val="C000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2" name="TextBox 11"/>
          <p:cNvSpPr txBox="1"/>
          <p:nvPr/>
        </p:nvSpPr>
        <p:spPr>
          <a:xfrm>
            <a:off x="7696994" y="3182348"/>
            <a:ext cx="809233" cy="472437"/>
          </a:xfrm>
          <a:prstGeom prst="rect">
            <a:avLst/>
          </a:prstGeom>
          <a:noFill/>
          <a:ln w="28575">
            <a:solidFill>
              <a:srgbClr val="C00000"/>
            </a:solidFill>
          </a:ln>
        </p:spPr>
        <p:txBody>
          <a:bodyPr wrap="square" rtlCol="0">
            <a:spAutoFit/>
          </a:bodyPr>
          <a:lstStyle/>
          <a:p>
            <a:pPr algn="ctr"/>
            <a:r>
              <a:rPr lang="en-US" sz="1235" dirty="0"/>
              <a:t>Trainable Classifier</a:t>
            </a:r>
          </a:p>
        </p:txBody>
      </p:sp>
      <p:cxnSp>
        <p:nvCxnSpPr>
          <p:cNvPr id="13" name="Straight Arrow Connector 12"/>
          <p:cNvCxnSpPr/>
          <p:nvPr/>
        </p:nvCxnSpPr>
        <p:spPr bwMode="auto">
          <a:xfrm flipV="1">
            <a:off x="8549320" y="3423843"/>
            <a:ext cx="405821" cy="2312"/>
          </a:xfrm>
          <a:prstGeom prst="straightConnector1">
            <a:avLst/>
          </a:prstGeom>
          <a:solidFill>
            <a:schemeClr val="accent1"/>
          </a:solidFill>
          <a:ln w="28575" cap="flat" cmpd="sng" algn="ctr">
            <a:solidFill>
              <a:srgbClr val="C000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26667" t="7326" r="45000" b="63131"/>
          <a:stretch/>
        </p:blipFill>
        <p:spPr>
          <a:xfrm rot="5400000">
            <a:off x="2248282" y="4575189"/>
            <a:ext cx="2175478" cy="1341981"/>
          </a:xfrm>
          <a:prstGeom prst="rect">
            <a:avLst/>
          </a:prstGeom>
        </p:spPr>
      </p:pic>
      <p:grpSp>
        <p:nvGrpSpPr>
          <p:cNvPr id="15" name="Group 14"/>
          <p:cNvGrpSpPr/>
          <p:nvPr/>
        </p:nvGrpSpPr>
        <p:grpSpPr>
          <a:xfrm>
            <a:off x="4253442" y="4160450"/>
            <a:ext cx="1329443" cy="2173469"/>
            <a:chOff x="1607820" y="2446906"/>
            <a:chExt cx="2176541" cy="3256986"/>
          </a:xfrm>
        </p:grpSpPr>
        <p:pic>
          <p:nvPicPr>
            <p:cNvPr id="16" name="Picture 15"/>
            <p:cNvPicPr>
              <a:picLocks noChangeAspect="1"/>
            </p:cNvPicPr>
            <p:nvPr/>
          </p:nvPicPr>
          <p:blipFill>
            <a:blip r:embed="rId4"/>
            <a:stretch>
              <a:fillRect/>
            </a:stretch>
          </p:blipFill>
          <p:spPr>
            <a:xfrm>
              <a:off x="1623060" y="2446908"/>
              <a:ext cx="695640" cy="625846"/>
            </a:xfrm>
            <a:prstGeom prst="rect">
              <a:avLst/>
            </a:prstGeom>
          </p:spPr>
        </p:pic>
        <p:pic>
          <p:nvPicPr>
            <p:cNvPr id="17" name="Picture 16"/>
            <p:cNvPicPr>
              <a:picLocks noChangeAspect="1"/>
            </p:cNvPicPr>
            <p:nvPr/>
          </p:nvPicPr>
          <p:blipFill>
            <a:blip r:embed="rId5"/>
            <a:stretch>
              <a:fillRect/>
            </a:stretch>
          </p:blipFill>
          <p:spPr>
            <a:xfrm>
              <a:off x="2362200" y="2446907"/>
              <a:ext cx="700295" cy="619175"/>
            </a:xfrm>
            <a:prstGeom prst="rect">
              <a:avLst/>
            </a:prstGeom>
          </p:spPr>
        </p:pic>
        <p:pic>
          <p:nvPicPr>
            <p:cNvPr id="18" name="Picture 17"/>
            <p:cNvPicPr>
              <a:picLocks noChangeAspect="1"/>
            </p:cNvPicPr>
            <p:nvPr/>
          </p:nvPicPr>
          <p:blipFill>
            <a:blip r:embed="rId6"/>
            <a:stretch>
              <a:fillRect/>
            </a:stretch>
          </p:blipFill>
          <p:spPr>
            <a:xfrm>
              <a:off x="3093720" y="2446906"/>
              <a:ext cx="678617" cy="618227"/>
            </a:xfrm>
            <a:prstGeom prst="rect">
              <a:avLst/>
            </a:prstGeom>
          </p:spPr>
        </p:pic>
        <p:pic>
          <p:nvPicPr>
            <p:cNvPr id="19" name="Picture 18"/>
            <p:cNvPicPr>
              <a:picLocks noChangeAspect="1"/>
            </p:cNvPicPr>
            <p:nvPr/>
          </p:nvPicPr>
          <p:blipFill>
            <a:blip r:embed="rId7"/>
            <a:stretch>
              <a:fillRect/>
            </a:stretch>
          </p:blipFill>
          <p:spPr>
            <a:xfrm>
              <a:off x="1607820" y="3107538"/>
              <a:ext cx="706764" cy="620063"/>
            </a:xfrm>
            <a:prstGeom prst="rect">
              <a:avLst/>
            </a:prstGeom>
          </p:spPr>
        </p:pic>
        <p:pic>
          <p:nvPicPr>
            <p:cNvPr id="20" name="Picture 19"/>
            <p:cNvPicPr>
              <a:picLocks noChangeAspect="1"/>
            </p:cNvPicPr>
            <p:nvPr/>
          </p:nvPicPr>
          <p:blipFill>
            <a:blip r:embed="rId8"/>
            <a:stretch>
              <a:fillRect/>
            </a:stretch>
          </p:blipFill>
          <p:spPr>
            <a:xfrm>
              <a:off x="2354580" y="3107538"/>
              <a:ext cx="700296" cy="607184"/>
            </a:xfrm>
            <a:prstGeom prst="rect">
              <a:avLst/>
            </a:prstGeom>
          </p:spPr>
        </p:pic>
        <p:pic>
          <p:nvPicPr>
            <p:cNvPr id="21" name="Picture 20"/>
            <p:cNvPicPr>
              <a:picLocks noChangeAspect="1"/>
            </p:cNvPicPr>
            <p:nvPr/>
          </p:nvPicPr>
          <p:blipFill>
            <a:blip r:embed="rId9"/>
            <a:stretch>
              <a:fillRect/>
            </a:stretch>
          </p:blipFill>
          <p:spPr>
            <a:xfrm>
              <a:off x="3105746" y="3101340"/>
              <a:ext cx="666591" cy="626261"/>
            </a:xfrm>
            <a:prstGeom prst="rect">
              <a:avLst/>
            </a:prstGeom>
          </p:spPr>
        </p:pic>
        <p:pic>
          <p:nvPicPr>
            <p:cNvPr id="22" name="Picture 21"/>
            <p:cNvPicPr>
              <a:picLocks noChangeAspect="1"/>
            </p:cNvPicPr>
            <p:nvPr/>
          </p:nvPicPr>
          <p:blipFill>
            <a:blip r:embed="rId10"/>
            <a:stretch>
              <a:fillRect/>
            </a:stretch>
          </p:blipFill>
          <p:spPr>
            <a:xfrm>
              <a:off x="1607821" y="3774209"/>
              <a:ext cx="706764" cy="624500"/>
            </a:xfrm>
            <a:prstGeom prst="rect">
              <a:avLst/>
            </a:prstGeom>
          </p:spPr>
        </p:pic>
        <p:pic>
          <p:nvPicPr>
            <p:cNvPr id="23" name="Picture 22"/>
            <p:cNvPicPr>
              <a:picLocks noChangeAspect="1"/>
            </p:cNvPicPr>
            <p:nvPr/>
          </p:nvPicPr>
          <p:blipFill>
            <a:blip r:embed="rId11"/>
            <a:stretch>
              <a:fillRect/>
            </a:stretch>
          </p:blipFill>
          <p:spPr>
            <a:xfrm>
              <a:off x="2354580" y="3764280"/>
              <a:ext cx="700295" cy="634429"/>
            </a:xfrm>
            <a:prstGeom prst="rect">
              <a:avLst/>
            </a:prstGeom>
          </p:spPr>
        </p:pic>
        <p:pic>
          <p:nvPicPr>
            <p:cNvPr id="24" name="Picture 23"/>
            <p:cNvPicPr>
              <a:picLocks noChangeAspect="1"/>
            </p:cNvPicPr>
            <p:nvPr/>
          </p:nvPicPr>
          <p:blipFill>
            <a:blip r:embed="rId12"/>
            <a:stretch>
              <a:fillRect/>
            </a:stretch>
          </p:blipFill>
          <p:spPr>
            <a:xfrm>
              <a:off x="2346960" y="5072821"/>
              <a:ext cx="700296" cy="631071"/>
            </a:xfrm>
            <a:prstGeom prst="rect">
              <a:avLst/>
            </a:prstGeom>
          </p:spPr>
        </p:pic>
        <p:pic>
          <p:nvPicPr>
            <p:cNvPr id="25" name="Picture 24"/>
            <p:cNvPicPr>
              <a:picLocks noChangeAspect="1"/>
            </p:cNvPicPr>
            <p:nvPr/>
          </p:nvPicPr>
          <p:blipFill>
            <a:blip r:embed="rId13"/>
            <a:stretch>
              <a:fillRect/>
            </a:stretch>
          </p:blipFill>
          <p:spPr>
            <a:xfrm>
              <a:off x="1607820" y="4432741"/>
              <a:ext cx="695640" cy="624500"/>
            </a:xfrm>
            <a:prstGeom prst="rect">
              <a:avLst/>
            </a:prstGeom>
          </p:spPr>
        </p:pic>
        <p:pic>
          <p:nvPicPr>
            <p:cNvPr id="26" name="Picture 25"/>
            <p:cNvPicPr>
              <a:picLocks noChangeAspect="1"/>
            </p:cNvPicPr>
            <p:nvPr/>
          </p:nvPicPr>
          <p:blipFill>
            <a:blip r:embed="rId14"/>
            <a:stretch>
              <a:fillRect/>
            </a:stretch>
          </p:blipFill>
          <p:spPr>
            <a:xfrm>
              <a:off x="2346960" y="4423735"/>
              <a:ext cx="700295" cy="623526"/>
            </a:xfrm>
            <a:prstGeom prst="rect">
              <a:avLst/>
            </a:prstGeom>
          </p:spPr>
        </p:pic>
        <p:pic>
          <p:nvPicPr>
            <p:cNvPr id="27" name="Picture 26"/>
            <p:cNvPicPr>
              <a:picLocks noChangeAspect="1"/>
            </p:cNvPicPr>
            <p:nvPr/>
          </p:nvPicPr>
          <p:blipFill>
            <a:blip r:embed="rId15"/>
            <a:stretch>
              <a:fillRect/>
            </a:stretch>
          </p:blipFill>
          <p:spPr>
            <a:xfrm>
              <a:off x="3105744" y="3756660"/>
              <a:ext cx="678617" cy="634429"/>
            </a:xfrm>
            <a:prstGeom prst="rect">
              <a:avLst/>
            </a:prstGeom>
          </p:spPr>
        </p:pic>
        <p:pic>
          <p:nvPicPr>
            <p:cNvPr id="28" name="Picture 27"/>
            <p:cNvPicPr>
              <a:picLocks noChangeAspect="1"/>
            </p:cNvPicPr>
            <p:nvPr/>
          </p:nvPicPr>
          <p:blipFill>
            <a:blip r:embed="rId16"/>
            <a:stretch>
              <a:fillRect/>
            </a:stretch>
          </p:blipFill>
          <p:spPr>
            <a:xfrm>
              <a:off x="3105744" y="4419600"/>
              <a:ext cx="678617" cy="627661"/>
            </a:xfrm>
            <a:prstGeom prst="rect">
              <a:avLst/>
            </a:prstGeom>
          </p:spPr>
        </p:pic>
        <p:pic>
          <p:nvPicPr>
            <p:cNvPr id="29" name="Picture 28"/>
            <p:cNvPicPr>
              <a:picLocks noChangeAspect="1"/>
            </p:cNvPicPr>
            <p:nvPr/>
          </p:nvPicPr>
          <p:blipFill>
            <a:blip r:embed="rId17"/>
            <a:stretch>
              <a:fillRect/>
            </a:stretch>
          </p:blipFill>
          <p:spPr>
            <a:xfrm>
              <a:off x="1607821" y="5072821"/>
              <a:ext cx="695640" cy="631071"/>
            </a:xfrm>
            <a:prstGeom prst="rect">
              <a:avLst/>
            </a:prstGeom>
          </p:spPr>
        </p:pic>
        <p:pic>
          <p:nvPicPr>
            <p:cNvPr id="30" name="Picture 29"/>
            <p:cNvPicPr>
              <a:picLocks noChangeAspect="1"/>
            </p:cNvPicPr>
            <p:nvPr/>
          </p:nvPicPr>
          <p:blipFill>
            <a:blip r:embed="rId18"/>
            <a:stretch>
              <a:fillRect/>
            </a:stretch>
          </p:blipFill>
          <p:spPr>
            <a:xfrm>
              <a:off x="3105744" y="5067300"/>
              <a:ext cx="678617" cy="636592"/>
            </a:xfrm>
            <a:prstGeom prst="rect">
              <a:avLst/>
            </a:prstGeom>
          </p:spPr>
        </p:pic>
      </p:grpSp>
      <p:grpSp>
        <p:nvGrpSpPr>
          <p:cNvPr id="31" name="Group 30"/>
          <p:cNvGrpSpPr/>
          <p:nvPr/>
        </p:nvGrpSpPr>
        <p:grpSpPr>
          <a:xfrm>
            <a:off x="5898017" y="4129225"/>
            <a:ext cx="1468713" cy="2204694"/>
            <a:chOff x="4524496" y="2438400"/>
            <a:chExt cx="2012703" cy="3312179"/>
          </a:xfrm>
        </p:grpSpPr>
        <p:pic>
          <p:nvPicPr>
            <p:cNvPr id="32" name="Picture 31"/>
            <p:cNvPicPr>
              <a:picLocks noChangeAspect="1"/>
            </p:cNvPicPr>
            <p:nvPr/>
          </p:nvPicPr>
          <p:blipFill>
            <a:blip r:embed="rId19"/>
            <a:stretch>
              <a:fillRect/>
            </a:stretch>
          </p:blipFill>
          <p:spPr>
            <a:xfrm>
              <a:off x="4524497" y="2438400"/>
              <a:ext cx="643625" cy="626733"/>
            </a:xfrm>
            <a:prstGeom prst="rect">
              <a:avLst/>
            </a:prstGeom>
          </p:spPr>
        </p:pic>
        <p:pic>
          <p:nvPicPr>
            <p:cNvPr id="33" name="Picture 32"/>
            <p:cNvPicPr>
              <a:picLocks noChangeAspect="1"/>
            </p:cNvPicPr>
            <p:nvPr/>
          </p:nvPicPr>
          <p:blipFill>
            <a:blip r:embed="rId20"/>
            <a:stretch>
              <a:fillRect/>
            </a:stretch>
          </p:blipFill>
          <p:spPr>
            <a:xfrm>
              <a:off x="4524497" y="3116580"/>
              <a:ext cx="643625" cy="625848"/>
            </a:xfrm>
            <a:prstGeom prst="rect">
              <a:avLst/>
            </a:prstGeom>
          </p:spPr>
        </p:pic>
        <p:pic>
          <p:nvPicPr>
            <p:cNvPr id="34" name="Picture 33"/>
            <p:cNvPicPr>
              <a:picLocks noChangeAspect="1"/>
            </p:cNvPicPr>
            <p:nvPr/>
          </p:nvPicPr>
          <p:blipFill>
            <a:blip r:embed="rId21"/>
            <a:stretch>
              <a:fillRect/>
            </a:stretch>
          </p:blipFill>
          <p:spPr>
            <a:xfrm>
              <a:off x="4524496" y="3789961"/>
              <a:ext cx="643625" cy="628125"/>
            </a:xfrm>
            <a:prstGeom prst="rect">
              <a:avLst/>
            </a:prstGeom>
          </p:spPr>
        </p:pic>
        <p:pic>
          <p:nvPicPr>
            <p:cNvPr id="35" name="Picture 34"/>
            <p:cNvPicPr>
              <a:picLocks noChangeAspect="1"/>
            </p:cNvPicPr>
            <p:nvPr/>
          </p:nvPicPr>
          <p:blipFill>
            <a:blip r:embed="rId22"/>
            <a:stretch>
              <a:fillRect/>
            </a:stretch>
          </p:blipFill>
          <p:spPr>
            <a:xfrm>
              <a:off x="5203254" y="2438400"/>
              <a:ext cx="657721" cy="626733"/>
            </a:xfrm>
            <a:prstGeom prst="rect">
              <a:avLst/>
            </a:prstGeom>
          </p:spPr>
        </p:pic>
        <p:pic>
          <p:nvPicPr>
            <p:cNvPr id="36" name="Picture 35"/>
            <p:cNvPicPr>
              <a:picLocks noChangeAspect="1"/>
            </p:cNvPicPr>
            <p:nvPr/>
          </p:nvPicPr>
          <p:blipFill>
            <a:blip r:embed="rId23"/>
            <a:stretch>
              <a:fillRect/>
            </a:stretch>
          </p:blipFill>
          <p:spPr>
            <a:xfrm>
              <a:off x="5890260" y="2446021"/>
              <a:ext cx="646939" cy="626733"/>
            </a:xfrm>
            <a:prstGeom prst="rect">
              <a:avLst/>
            </a:prstGeom>
          </p:spPr>
        </p:pic>
        <p:pic>
          <p:nvPicPr>
            <p:cNvPr id="37" name="Picture 36"/>
            <p:cNvPicPr>
              <a:picLocks noChangeAspect="1"/>
            </p:cNvPicPr>
            <p:nvPr/>
          </p:nvPicPr>
          <p:blipFill>
            <a:blip r:embed="rId24"/>
            <a:stretch>
              <a:fillRect/>
            </a:stretch>
          </p:blipFill>
          <p:spPr>
            <a:xfrm>
              <a:off x="5203254" y="3116580"/>
              <a:ext cx="651481" cy="625848"/>
            </a:xfrm>
            <a:prstGeom prst="rect">
              <a:avLst/>
            </a:prstGeom>
          </p:spPr>
        </p:pic>
        <p:pic>
          <p:nvPicPr>
            <p:cNvPr id="38" name="Picture 37"/>
            <p:cNvPicPr>
              <a:picLocks noChangeAspect="1"/>
            </p:cNvPicPr>
            <p:nvPr/>
          </p:nvPicPr>
          <p:blipFill>
            <a:blip r:embed="rId25"/>
            <a:stretch>
              <a:fillRect/>
            </a:stretch>
          </p:blipFill>
          <p:spPr>
            <a:xfrm>
              <a:off x="5890260" y="3116580"/>
              <a:ext cx="646939" cy="625848"/>
            </a:xfrm>
            <a:prstGeom prst="rect">
              <a:avLst/>
            </a:prstGeom>
          </p:spPr>
        </p:pic>
        <p:pic>
          <p:nvPicPr>
            <p:cNvPr id="39" name="Picture 38"/>
            <p:cNvPicPr>
              <a:picLocks noChangeAspect="1"/>
            </p:cNvPicPr>
            <p:nvPr/>
          </p:nvPicPr>
          <p:blipFill>
            <a:blip r:embed="rId26"/>
            <a:stretch>
              <a:fillRect/>
            </a:stretch>
          </p:blipFill>
          <p:spPr>
            <a:xfrm>
              <a:off x="5205016" y="3793491"/>
              <a:ext cx="649720" cy="624595"/>
            </a:xfrm>
            <a:prstGeom prst="rect">
              <a:avLst/>
            </a:prstGeom>
          </p:spPr>
        </p:pic>
        <p:pic>
          <p:nvPicPr>
            <p:cNvPr id="40" name="Picture 39"/>
            <p:cNvPicPr>
              <a:picLocks noChangeAspect="1"/>
            </p:cNvPicPr>
            <p:nvPr/>
          </p:nvPicPr>
          <p:blipFill>
            <a:blip r:embed="rId27"/>
            <a:stretch>
              <a:fillRect/>
            </a:stretch>
          </p:blipFill>
          <p:spPr>
            <a:xfrm>
              <a:off x="5890260" y="3787140"/>
              <a:ext cx="646939" cy="630946"/>
            </a:xfrm>
            <a:prstGeom prst="rect">
              <a:avLst/>
            </a:prstGeom>
          </p:spPr>
        </p:pic>
        <p:pic>
          <p:nvPicPr>
            <p:cNvPr id="41" name="Picture 40"/>
            <p:cNvPicPr>
              <a:picLocks noChangeAspect="1"/>
            </p:cNvPicPr>
            <p:nvPr/>
          </p:nvPicPr>
          <p:blipFill>
            <a:blip r:embed="rId28"/>
            <a:stretch>
              <a:fillRect/>
            </a:stretch>
          </p:blipFill>
          <p:spPr>
            <a:xfrm>
              <a:off x="4524496" y="4465321"/>
              <a:ext cx="643625" cy="630947"/>
            </a:xfrm>
            <a:prstGeom prst="rect">
              <a:avLst/>
            </a:prstGeom>
          </p:spPr>
        </p:pic>
        <p:pic>
          <p:nvPicPr>
            <p:cNvPr id="42" name="Picture 41"/>
            <p:cNvPicPr>
              <a:picLocks noChangeAspect="1"/>
            </p:cNvPicPr>
            <p:nvPr/>
          </p:nvPicPr>
          <p:blipFill>
            <a:blip r:embed="rId29"/>
            <a:stretch>
              <a:fillRect/>
            </a:stretch>
          </p:blipFill>
          <p:spPr>
            <a:xfrm>
              <a:off x="5203254" y="4465320"/>
              <a:ext cx="651481" cy="630947"/>
            </a:xfrm>
            <a:prstGeom prst="rect">
              <a:avLst/>
            </a:prstGeom>
          </p:spPr>
        </p:pic>
        <p:pic>
          <p:nvPicPr>
            <p:cNvPr id="43" name="Picture 42"/>
            <p:cNvPicPr>
              <a:picLocks noChangeAspect="1"/>
            </p:cNvPicPr>
            <p:nvPr/>
          </p:nvPicPr>
          <p:blipFill>
            <a:blip r:embed="rId30"/>
            <a:stretch>
              <a:fillRect/>
            </a:stretch>
          </p:blipFill>
          <p:spPr>
            <a:xfrm>
              <a:off x="5901503" y="4465320"/>
              <a:ext cx="635696" cy="630948"/>
            </a:xfrm>
            <a:prstGeom prst="rect">
              <a:avLst/>
            </a:prstGeom>
          </p:spPr>
        </p:pic>
        <p:pic>
          <p:nvPicPr>
            <p:cNvPr id="44" name="Picture 43"/>
            <p:cNvPicPr>
              <a:picLocks noChangeAspect="1"/>
            </p:cNvPicPr>
            <p:nvPr/>
          </p:nvPicPr>
          <p:blipFill>
            <a:blip r:embed="rId31"/>
            <a:stretch>
              <a:fillRect/>
            </a:stretch>
          </p:blipFill>
          <p:spPr>
            <a:xfrm>
              <a:off x="4524496" y="5138337"/>
              <a:ext cx="649484" cy="612241"/>
            </a:xfrm>
            <a:prstGeom prst="rect">
              <a:avLst/>
            </a:prstGeom>
          </p:spPr>
        </p:pic>
        <p:pic>
          <p:nvPicPr>
            <p:cNvPr id="45" name="Picture 44"/>
            <p:cNvPicPr>
              <a:picLocks noChangeAspect="1"/>
            </p:cNvPicPr>
            <p:nvPr/>
          </p:nvPicPr>
          <p:blipFill>
            <a:blip r:embed="rId32"/>
            <a:stretch>
              <a:fillRect/>
            </a:stretch>
          </p:blipFill>
          <p:spPr>
            <a:xfrm>
              <a:off x="5217288" y="5138334"/>
              <a:ext cx="637447" cy="612244"/>
            </a:xfrm>
            <a:prstGeom prst="rect">
              <a:avLst/>
            </a:prstGeom>
          </p:spPr>
        </p:pic>
        <p:pic>
          <p:nvPicPr>
            <p:cNvPr id="46" name="Picture 45"/>
            <p:cNvPicPr>
              <a:picLocks noChangeAspect="1"/>
            </p:cNvPicPr>
            <p:nvPr/>
          </p:nvPicPr>
          <p:blipFill>
            <a:blip r:embed="rId33"/>
            <a:stretch>
              <a:fillRect/>
            </a:stretch>
          </p:blipFill>
          <p:spPr>
            <a:xfrm>
              <a:off x="5890260" y="5138335"/>
              <a:ext cx="640804" cy="612244"/>
            </a:xfrm>
            <a:prstGeom prst="rect">
              <a:avLst/>
            </a:prstGeom>
          </p:spPr>
        </p:pic>
      </p:grpSp>
      <p:grpSp>
        <p:nvGrpSpPr>
          <p:cNvPr id="47" name="Group 46"/>
          <p:cNvGrpSpPr/>
          <p:nvPr/>
        </p:nvGrpSpPr>
        <p:grpSpPr>
          <a:xfrm>
            <a:off x="7606110" y="4151998"/>
            <a:ext cx="1603178" cy="2181919"/>
            <a:chOff x="5142015" y="2305442"/>
            <a:chExt cx="2816469" cy="3434576"/>
          </a:xfrm>
        </p:grpSpPr>
        <p:pic>
          <p:nvPicPr>
            <p:cNvPr id="48" name="Picture 47"/>
            <p:cNvPicPr>
              <a:picLocks noChangeAspect="1"/>
            </p:cNvPicPr>
            <p:nvPr/>
          </p:nvPicPr>
          <p:blipFill>
            <a:blip r:embed="rId34"/>
            <a:stretch>
              <a:fillRect/>
            </a:stretch>
          </p:blipFill>
          <p:spPr>
            <a:xfrm>
              <a:off x="5142016" y="4026763"/>
              <a:ext cx="1381983" cy="837618"/>
            </a:xfrm>
            <a:prstGeom prst="rect">
              <a:avLst/>
            </a:prstGeom>
          </p:spPr>
        </p:pic>
        <p:pic>
          <p:nvPicPr>
            <p:cNvPr id="49" name="Picture 48"/>
            <p:cNvPicPr>
              <a:picLocks noChangeAspect="1"/>
            </p:cNvPicPr>
            <p:nvPr/>
          </p:nvPicPr>
          <p:blipFill>
            <a:blip r:embed="rId35"/>
            <a:stretch>
              <a:fillRect/>
            </a:stretch>
          </p:blipFill>
          <p:spPr>
            <a:xfrm>
              <a:off x="6567154" y="2309746"/>
              <a:ext cx="1372080" cy="807829"/>
            </a:xfrm>
            <a:prstGeom prst="rect">
              <a:avLst/>
            </a:prstGeom>
          </p:spPr>
        </p:pic>
        <p:pic>
          <p:nvPicPr>
            <p:cNvPr id="50" name="Picture 49"/>
            <p:cNvPicPr>
              <a:picLocks noChangeAspect="1"/>
            </p:cNvPicPr>
            <p:nvPr/>
          </p:nvPicPr>
          <p:blipFill>
            <a:blip r:embed="rId36"/>
            <a:stretch>
              <a:fillRect/>
            </a:stretch>
          </p:blipFill>
          <p:spPr>
            <a:xfrm>
              <a:off x="6576520" y="3162300"/>
              <a:ext cx="1381964" cy="829613"/>
            </a:xfrm>
            <a:prstGeom prst="rect">
              <a:avLst/>
            </a:prstGeom>
          </p:spPr>
        </p:pic>
        <p:pic>
          <p:nvPicPr>
            <p:cNvPr id="51" name="Picture 50"/>
            <p:cNvPicPr>
              <a:picLocks noChangeAspect="1"/>
            </p:cNvPicPr>
            <p:nvPr/>
          </p:nvPicPr>
          <p:blipFill>
            <a:blip r:embed="rId37"/>
            <a:stretch>
              <a:fillRect/>
            </a:stretch>
          </p:blipFill>
          <p:spPr>
            <a:xfrm>
              <a:off x="5142017" y="2305442"/>
              <a:ext cx="1381983" cy="812133"/>
            </a:xfrm>
            <a:prstGeom prst="rect">
              <a:avLst/>
            </a:prstGeom>
          </p:spPr>
        </p:pic>
        <p:pic>
          <p:nvPicPr>
            <p:cNvPr id="52" name="Picture 51"/>
            <p:cNvPicPr>
              <a:picLocks noChangeAspect="1"/>
            </p:cNvPicPr>
            <p:nvPr/>
          </p:nvPicPr>
          <p:blipFill>
            <a:blip r:embed="rId38"/>
            <a:stretch>
              <a:fillRect/>
            </a:stretch>
          </p:blipFill>
          <p:spPr>
            <a:xfrm>
              <a:off x="5144301" y="3162300"/>
              <a:ext cx="1379700" cy="814442"/>
            </a:xfrm>
            <a:prstGeom prst="rect">
              <a:avLst/>
            </a:prstGeom>
          </p:spPr>
        </p:pic>
        <p:pic>
          <p:nvPicPr>
            <p:cNvPr id="53" name="Picture 52"/>
            <p:cNvPicPr>
              <a:picLocks noChangeAspect="1"/>
            </p:cNvPicPr>
            <p:nvPr/>
          </p:nvPicPr>
          <p:blipFill>
            <a:blip r:embed="rId39"/>
            <a:stretch>
              <a:fillRect/>
            </a:stretch>
          </p:blipFill>
          <p:spPr>
            <a:xfrm>
              <a:off x="6576520" y="4036822"/>
              <a:ext cx="1362714" cy="824738"/>
            </a:xfrm>
            <a:prstGeom prst="rect">
              <a:avLst/>
            </a:prstGeom>
          </p:spPr>
        </p:pic>
        <p:pic>
          <p:nvPicPr>
            <p:cNvPr id="54" name="Picture 53"/>
            <p:cNvPicPr>
              <a:picLocks noChangeAspect="1"/>
            </p:cNvPicPr>
            <p:nvPr/>
          </p:nvPicPr>
          <p:blipFill>
            <a:blip r:embed="rId40"/>
            <a:stretch>
              <a:fillRect/>
            </a:stretch>
          </p:blipFill>
          <p:spPr>
            <a:xfrm>
              <a:off x="5142015" y="4892420"/>
              <a:ext cx="1381983" cy="847598"/>
            </a:xfrm>
            <a:prstGeom prst="rect">
              <a:avLst/>
            </a:prstGeom>
          </p:spPr>
        </p:pic>
        <p:pic>
          <p:nvPicPr>
            <p:cNvPr id="55" name="Picture 54"/>
            <p:cNvPicPr>
              <a:picLocks noChangeAspect="1"/>
            </p:cNvPicPr>
            <p:nvPr/>
          </p:nvPicPr>
          <p:blipFill>
            <a:blip r:embed="rId41"/>
            <a:stretch>
              <a:fillRect/>
            </a:stretch>
          </p:blipFill>
          <p:spPr>
            <a:xfrm>
              <a:off x="6567154" y="4923768"/>
              <a:ext cx="1391330" cy="816250"/>
            </a:xfrm>
            <a:prstGeom prst="rect">
              <a:avLst/>
            </a:prstGeom>
          </p:spPr>
        </p:pic>
      </p:grpSp>
      <p:pic>
        <p:nvPicPr>
          <p:cNvPr id="56" name="Picture 55"/>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2100812" y="2920708"/>
            <a:ext cx="1394901" cy="1050067"/>
          </a:xfrm>
          <a:prstGeom prst="rect">
            <a:avLst/>
          </a:prstGeom>
        </p:spPr>
      </p:pic>
      <p:sp>
        <p:nvSpPr>
          <p:cNvPr id="57" name="TextBox 56">
            <a:extLst>
              <a:ext uri="{FF2B5EF4-FFF2-40B4-BE49-F238E27FC236}">
                <a16:creationId xmlns:a16="http://schemas.microsoft.com/office/drawing/2014/main" id="{D6FEB934-C40A-46FE-ACC4-22FF59AD49F1}"/>
              </a:ext>
            </a:extLst>
          </p:cNvPr>
          <p:cNvSpPr txBox="1"/>
          <p:nvPr/>
        </p:nvSpPr>
        <p:spPr>
          <a:xfrm>
            <a:off x="3046250" y="6640746"/>
            <a:ext cx="6099501" cy="228076"/>
          </a:xfrm>
          <a:prstGeom prst="rect">
            <a:avLst/>
          </a:prstGeom>
          <a:noFill/>
        </p:spPr>
        <p:txBody>
          <a:bodyPr wrap="square" rtlCol="0">
            <a:spAutoFit/>
          </a:bodyPr>
          <a:lstStyle/>
          <a:p>
            <a:pPr algn="ctr"/>
            <a:r>
              <a:rPr lang="en-US" sz="882" dirty="0"/>
              <a:t>Slide credit: Param </a:t>
            </a:r>
            <a:r>
              <a:rPr lang="en-US" sz="882" dirty="0" err="1"/>
              <a:t>Vir</a:t>
            </a:r>
            <a:r>
              <a:rPr lang="en-US" sz="882" dirty="0"/>
              <a:t> Singh – Deep Learning</a:t>
            </a:r>
          </a:p>
        </p:txBody>
      </p:sp>
      <p:cxnSp>
        <p:nvCxnSpPr>
          <p:cNvPr id="59" name="Straight Arrow Connector 58">
            <a:extLst>
              <a:ext uri="{FF2B5EF4-FFF2-40B4-BE49-F238E27FC236}">
                <a16:creationId xmlns:a16="http://schemas.microsoft.com/office/drawing/2014/main" id="{A1A05A3B-E9C2-41CE-8D22-1CEF9376C85A}"/>
              </a:ext>
            </a:extLst>
          </p:cNvPr>
          <p:cNvCxnSpPr>
            <a:cxnSpLocks/>
          </p:cNvCxnSpPr>
          <p:nvPr/>
        </p:nvCxnSpPr>
        <p:spPr>
          <a:xfrm flipH="1">
            <a:off x="3781412" y="3782126"/>
            <a:ext cx="304264" cy="3185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0297E480-441A-4459-9C45-E1D4B71454A7}"/>
              </a:ext>
            </a:extLst>
          </p:cNvPr>
          <p:cNvCxnSpPr>
            <a:cxnSpLocks/>
          </p:cNvCxnSpPr>
          <p:nvPr/>
        </p:nvCxnSpPr>
        <p:spPr>
          <a:xfrm>
            <a:off x="4371376" y="3754160"/>
            <a:ext cx="443441" cy="3465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4BA01555-D1B6-415F-983B-9FD8A5BC0E40}"/>
              </a:ext>
            </a:extLst>
          </p:cNvPr>
          <p:cNvCxnSpPr>
            <a:cxnSpLocks/>
          </p:cNvCxnSpPr>
          <p:nvPr/>
        </p:nvCxnSpPr>
        <p:spPr>
          <a:xfrm>
            <a:off x="5684719" y="3712745"/>
            <a:ext cx="443441" cy="3465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F2F32EE5-1A42-4E2A-BCE2-FCFE66473C67}"/>
              </a:ext>
            </a:extLst>
          </p:cNvPr>
          <p:cNvCxnSpPr>
            <a:cxnSpLocks/>
          </p:cNvCxnSpPr>
          <p:nvPr/>
        </p:nvCxnSpPr>
        <p:spPr>
          <a:xfrm>
            <a:off x="7240971" y="3682781"/>
            <a:ext cx="443441" cy="3465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96505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is DL Useful?</a:t>
            </a:r>
          </a:p>
        </p:txBody>
      </p:sp>
      <p:sp>
        <p:nvSpPr>
          <p:cNvPr id="3" name="Content Placeholder 2"/>
          <p:cNvSpPr>
            <a:spLocks noGrp="1"/>
          </p:cNvSpPr>
          <p:nvPr>
            <p:ph idx="1"/>
          </p:nvPr>
        </p:nvSpPr>
        <p:spPr>
          <a:xfrm>
            <a:off x="335362" y="1641379"/>
            <a:ext cx="11617291" cy="4736177"/>
          </a:xfrm>
        </p:spPr>
        <p:txBody>
          <a:bodyPr>
            <a:normAutofit/>
          </a:bodyPr>
          <a:lstStyle/>
          <a:p>
            <a:r>
              <a:rPr lang="en-US" sz="2800" dirty="0"/>
              <a:t>DL provides a flexible, learnable framework for representing visual, text, linguistic information</a:t>
            </a:r>
          </a:p>
          <a:p>
            <a:pPr lvl="1"/>
            <a:r>
              <a:rPr lang="en-US" sz="2400" dirty="0"/>
              <a:t>Can learn in supervised and unsupervised manner</a:t>
            </a:r>
          </a:p>
          <a:p>
            <a:r>
              <a:rPr lang="en-US" sz="2800" dirty="0"/>
              <a:t>DL represents an effective end-to-end learning system</a:t>
            </a:r>
          </a:p>
          <a:p>
            <a:r>
              <a:rPr lang="en-US" sz="2800" dirty="0"/>
              <a:t>Requires large amounts of training data</a:t>
            </a:r>
          </a:p>
          <a:p>
            <a:r>
              <a:rPr lang="en-US" sz="2800" dirty="0"/>
              <a:t>Since about 2010, DL has outperformed other ML techniques</a:t>
            </a:r>
          </a:p>
          <a:p>
            <a:pPr lvl="1"/>
            <a:r>
              <a:rPr lang="en-US" sz="2400" dirty="0"/>
              <a:t>First in vision and speech, then NLP, and other applications</a:t>
            </a:r>
          </a:p>
          <a:p>
            <a:endParaRPr lang="en-US" sz="2800" dirty="0"/>
          </a:p>
          <a:p>
            <a:endParaRPr lang="en-US" sz="2800" dirty="0"/>
          </a:p>
          <a:p>
            <a:endParaRPr lang="en-US" sz="2800" dirty="0"/>
          </a:p>
        </p:txBody>
      </p:sp>
      <p:sp>
        <p:nvSpPr>
          <p:cNvPr id="4" name="Content Placeholder 3">
            <a:extLst>
              <a:ext uri="{FF2B5EF4-FFF2-40B4-BE49-F238E27FC236}">
                <a16:creationId xmlns:a16="http://schemas.microsoft.com/office/drawing/2014/main" id="{9F1D1F82-B83E-4419-9EF2-65DFFD63646B}"/>
              </a:ext>
            </a:extLst>
          </p:cNvPr>
          <p:cNvSpPr>
            <a:spLocks noGrp="1"/>
          </p:cNvSpPr>
          <p:nvPr>
            <p:ph idx="10"/>
          </p:nvPr>
        </p:nvSpPr>
        <p:spPr/>
        <p:txBody>
          <a:bodyPr/>
          <a:lstStyle/>
          <a:p>
            <a:r>
              <a:rPr lang="en-US" dirty="0"/>
              <a:t>Introduction to Deep Learning</a:t>
            </a:r>
          </a:p>
          <a:p>
            <a:endParaRPr lang="en-US" dirty="0"/>
          </a:p>
        </p:txBody>
      </p:sp>
    </p:spTree>
    <p:extLst>
      <p:ext uri="{BB962C8B-B14F-4D97-AF65-F5344CB8AC3E}">
        <p14:creationId xmlns:p14="http://schemas.microsoft.com/office/powerpoint/2010/main" val="6703209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Representational Power</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35362" y="1758060"/>
                <a:ext cx="8456704" cy="2468260"/>
              </a:xfrm>
            </p:spPr>
            <p:txBody>
              <a:bodyPr>
                <a:normAutofit/>
              </a:bodyPr>
              <a:lstStyle/>
              <a:p>
                <a:r>
                  <a:rPr lang="en-US" sz="2000" dirty="0"/>
                  <a:t>NNs with at least one hidden layer are </a:t>
                </a:r>
                <a:r>
                  <a:rPr lang="en-US" sz="2000" dirty="0">
                    <a:solidFill>
                      <a:srgbClr val="FF0000"/>
                    </a:solidFill>
                  </a:rPr>
                  <a:t>universal approximators</a:t>
                </a:r>
              </a:p>
              <a:p>
                <a:pPr lvl="1"/>
                <a:r>
                  <a:rPr lang="en-US" sz="1800" dirty="0"/>
                  <a:t>Given any continuous function </a:t>
                </a:r>
                <a:r>
                  <a:rPr lang="en-US" sz="1800" i="1" dirty="0"/>
                  <a:t>h</a:t>
                </a:r>
                <a:r>
                  <a:rPr lang="en-US" sz="1800" dirty="0"/>
                  <a:t>(</a:t>
                </a:r>
                <a:r>
                  <a:rPr lang="en-US" sz="1800" i="1" dirty="0"/>
                  <a:t>x</a:t>
                </a:r>
                <a:r>
                  <a:rPr lang="en-US" sz="1800" dirty="0"/>
                  <a:t>) and some </a:t>
                </a:r>
                <a14:m>
                  <m:oMath xmlns:m="http://schemas.openxmlformats.org/officeDocument/2006/math">
                    <m:r>
                      <a:rPr lang="en-US" sz="1800" i="1" smtClean="0">
                        <a:latin typeface="Cambria Math" panose="02040503050406030204" pitchFamily="18" charset="0"/>
                        <a:ea typeface="Cambria Math" panose="02040503050406030204" pitchFamily="18" charset="0"/>
                      </a:rPr>
                      <m:t>𝜖</m:t>
                    </m:r>
                    <m:r>
                      <a:rPr lang="en-US" sz="1800" b="0" i="1" smtClean="0">
                        <a:latin typeface="Cambria Math" panose="02040503050406030204" pitchFamily="18" charset="0"/>
                        <a:ea typeface="Cambria Math" panose="02040503050406030204" pitchFamily="18" charset="0"/>
                      </a:rPr>
                      <m:t>&gt;0</m:t>
                    </m:r>
                  </m:oMath>
                </a14:m>
                <a:r>
                  <a:rPr lang="en-US" sz="1800" dirty="0"/>
                  <a:t>, there exists a NN with one hidden layer (and with a reasonable choice of non-linearity) described with the function </a:t>
                </a:r>
                <a:r>
                  <a:rPr lang="en-US" sz="1800" i="1" dirty="0"/>
                  <a:t>f</a:t>
                </a:r>
                <a:r>
                  <a:rPr lang="en-US" sz="1800" dirty="0"/>
                  <a:t>(</a:t>
                </a:r>
                <a:r>
                  <a:rPr lang="en-US" sz="1800" i="1" dirty="0"/>
                  <a:t>x</a:t>
                </a:r>
                <a:r>
                  <a:rPr lang="en-US" sz="1800" dirty="0"/>
                  <a:t>), such that </a:t>
                </a:r>
                <a14:m>
                  <m:oMath xmlns:m="http://schemas.openxmlformats.org/officeDocument/2006/math">
                    <m:r>
                      <a:rPr lang="en-US" sz="180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𝑥</m:t>
                    </m:r>
                    <m:r>
                      <a:rPr lang="en-US" sz="1800" b="0" i="1" smtClean="0">
                        <a:latin typeface="Cambria Math" panose="02040503050406030204" pitchFamily="18" charset="0"/>
                        <a:ea typeface="Cambria Math" panose="02040503050406030204" pitchFamily="18" charset="0"/>
                      </a:rPr>
                      <m:t>, </m:t>
                    </m:r>
                    <m:d>
                      <m:dPr>
                        <m:begChr m:val="|"/>
                        <m:endChr m:val="|"/>
                        <m:ctrlPr>
                          <a:rPr lang="en-US" sz="1800" b="0" i="1" smtClean="0">
                            <a:latin typeface="Cambria Math" panose="02040503050406030204" pitchFamily="18" charset="0"/>
                            <a:ea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h</m:t>
                        </m:r>
                        <m:d>
                          <m:dPr>
                            <m:ctrlPr>
                              <a:rPr lang="en-US" sz="1800" b="0" i="1" smtClean="0">
                                <a:latin typeface="Cambria Math" panose="02040503050406030204" pitchFamily="18" charset="0"/>
                                <a:ea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𝑥</m:t>
                            </m:r>
                          </m:e>
                        </m:d>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𝑓</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𝑥</m:t>
                        </m:r>
                        <m:r>
                          <a:rPr lang="en-US" sz="1800" b="0" i="1" smtClean="0">
                            <a:latin typeface="Cambria Math" panose="02040503050406030204" pitchFamily="18" charset="0"/>
                            <a:ea typeface="Cambria Math" panose="02040503050406030204" pitchFamily="18" charset="0"/>
                          </a:rPr>
                          <m:t>)</m:t>
                        </m:r>
                      </m:e>
                    </m:d>
                    <m:r>
                      <a:rPr lang="en-US" sz="1800" b="0" i="1" smtClean="0">
                        <a:latin typeface="Cambria Math" panose="02040503050406030204" pitchFamily="18" charset="0"/>
                        <a:ea typeface="Cambria Math" panose="02040503050406030204" pitchFamily="18" charset="0"/>
                      </a:rPr>
                      <m:t>&lt;</m:t>
                    </m:r>
                    <m:r>
                      <a:rPr lang="en-US" sz="1800" b="0" i="1" smtClean="0">
                        <a:latin typeface="Cambria Math" panose="02040503050406030204" pitchFamily="18" charset="0"/>
                        <a:ea typeface="Cambria Math" panose="02040503050406030204" pitchFamily="18" charset="0"/>
                      </a:rPr>
                      <m:t>𝜖</m:t>
                    </m:r>
                  </m:oMath>
                </a14:m>
                <a:endParaRPr lang="en-US" sz="1800" dirty="0"/>
              </a:p>
              <a:p>
                <a:pPr lvl="1"/>
                <a:r>
                  <a:rPr lang="en-US" sz="1800" dirty="0"/>
                  <a:t>I.e., NN can approximate any arbitrary complex continuous function</a:t>
                </a:r>
              </a:p>
              <a:p>
                <a:pPr lvl="1"/>
                <a:endParaRPr lang="en-US" sz="1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35362" y="1758060"/>
                <a:ext cx="8456704" cy="2468260"/>
              </a:xfrm>
              <a:blipFill>
                <a:blip r:embed="rId3"/>
                <a:stretch>
                  <a:fillRect l="-793" t="-1481"/>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8126AF81-244A-4B6F-9708-FA6FA7118138}"/>
              </a:ext>
            </a:extLst>
          </p:cNvPr>
          <p:cNvSpPr>
            <a:spLocks noGrp="1"/>
          </p:cNvSpPr>
          <p:nvPr>
            <p:ph idx="10"/>
          </p:nvPr>
        </p:nvSpPr>
        <p:spPr/>
        <p:txBody>
          <a:bodyPr/>
          <a:lstStyle/>
          <a:p>
            <a:r>
              <a:rPr lang="en-US" dirty="0"/>
              <a:t>Introduction to Deep Learning</a:t>
            </a:r>
          </a:p>
          <a:p>
            <a:endParaRPr lang="en-US" dirty="0"/>
          </a:p>
        </p:txBody>
      </p:sp>
      <p:pic>
        <p:nvPicPr>
          <p:cNvPr id="6" name="Picture 5"/>
          <p:cNvPicPr>
            <a:picLocks noChangeAspect="1"/>
          </p:cNvPicPr>
          <p:nvPr/>
        </p:nvPicPr>
        <p:blipFill>
          <a:blip r:embed="rId4"/>
          <a:stretch>
            <a:fillRect/>
          </a:stretch>
        </p:blipFill>
        <p:spPr>
          <a:xfrm>
            <a:off x="8400256" y="3270571"/>
            <a:ext cx="2640828" cy="2468259"/>
          </a:xfrm>
          <a:prstGeom prst="rect">
            <a:avLst/>
          </a:prstGeom>
        </p:spPr>
      </p:pic>
      <p:sp>
        <p:nvSpPr>
          <p:cNvPr id="7" name="Content Placeholder 2">
            <a:extLst>
              <a:ext uri="{FF2B5EF4-FFF2-40B4-BE49-F238E27FC236}">
                <a16:creationId xmlns:a16="http://schemas.microsoft.com/office/drawing/2014/main" id="{6C50DA9A-581D-498A-8515-D7F69FC0E846}"/>
              </a:ext>
            </a:extLst>
          </p:cNvPr>
          <p:cNvSpPr txBox="1">
            <a:spLocks/>
          </p:cNvSpPr>
          <p:nvPr/>
        </p:nvSpPr>
        <p:spPr>
          <a:xfrm>
            <a:off x="335362" y="3301927"/>
            <a:ext cx="8064894" cy="2468260"/>
          </a:xfrm>
          <a:prstGeom prst="rect">
            <a:avLst/>
          </a:prstGeom>
        </p:spPr>
        <p:txBody>
          <a:bodyPr vert="horz" lIns="80682" tIns="40341" rIns="80682" bIns="40341" rtlCol="0">
            <a:normAutofit/>
          </a:bodyPr>
          <a:lstStyle>
            <a:lvl1pPr marL="288925" indent="-288925" algn="l" defTabSz="914323" rtl="0" eaLnBrk="1" latinLnBrk="0" hangingPunct="1">
              <a:spcBef>
                <a:spcPct val="20000"/>
              </a:spcBef>
              <a:buClr>
                <a:schemeClr val="tx2"/>
              </a:buClr>
              <a:buSzPct val="90000"/>
              <a:buFont typeface="Palatino Linotype" panose="02040502050505030304" pitchFamily="18" charset="0"/>
              <a:buChar char="•"/>
              <a:defRPr sz="2000" kern="1200">
                <a:solidFill>
                  <a:schemeClr val="tx1"/>
                </a:solidFill>
                <a:latin typeface="Palatino Linotype" panose="02040502050505030304" pitchFamily="18" charset="0"/>
                <a:ea typeface="+mn-ea"/>
                <a:cs typeface="+mn-cs"/>
              </a:defRPr>
            </a:lvl1pPr>
            <a:lvl2pPr marL="631825" indent="-227013" algn="l" defTabSz="914323" rtl="0" eaLnBrk="1" latinLnBrk="0" hangingPunct="1">
              <a:spcBef>
                <a:spcPct val="20000"/>
              </a:spcBef>
              <a:buClr>
                <a:schemeClr val="tx2"/>
              </a:buClr>
              <a:buSzPct val="90000"/>
              <a:buFont typeface="Wingdings" panose="05000000000000000000" pitchFamily="2" charset="2"/>
              <a:buChar char="§"/>
              <a:defRPr sz="1800" kern="1200">
                <a:solidFill>
                  <a:schemeClr val="tx1"/>
                </a:solidFill>
                <a:latin typeface="Palatino Linotype" panose="02040502050505030304" pitchFamily="18" charset="0"/>
                <a:ea typeface="+mn-ea"/>
                <a:cs typeface="+mn-cs"/>
              </a:defRPr>
            </a:lvl2pPr>
            <a:lvl3pPr marL="973138" indent="-231775" algn="l" defTabSz="914323" rtl="0" eaLnBrk="1" latinLnBrk="0" hangingPunct="1">
              <a:spcBef>
                <a:spcPct val="20000"/>
              </a:spcBef>
              <a:buClr>
                <a:schemeClr val="tx2"/>
              </a:buClr>
              <a:buFont typeface="Courier New" panose="02070309020205020404" pitchFamily="49" charset="0"/>
              <a:buChar char="o"/>
              <a:defRPr sz="1600" kern="1200">
                <a:solidFill>
                  <a:schemeClr val="tx1"/>
                </a:solidFill>
                <a:latin typeface="Palatino Linotype" panose="02040502050505030304" pitchFamily="18" charset="0"/>
                <a:ea typeface="+mn-ea"/>
                <a:cs typeface="+mn-cs"/>
              </a:defRPr>
            </a:lvl3pPr>
            <a:lvl4pPr marL="1254125" indent="-222250" algn="l" defTabSz="914323" rtl="0" eaLnBrk="1" latinLnBrk="0" hangingPunct="1">
              <a:spcBef>
                <a:spcPct val="20000"/>
              </a:spcBef>
              <a:buClr>
                <a:schemeClr val="tx2"/>
              </a:buClr>
              <a:buFont typeface="Arial" panose="020B0604020202020204" pitchFamily="34" charset="0"/>
              <a:buChar char="–"/>
              <a:defRPr sz="1400" kern="1200">
                <a:solidFill>
                  <a:schemeClr val="tx1"/>
                </a:solidFill>
                <a:latin typeface="Palatino Linotype" panose="02040502050505030304" pitchFamily="18" charset="0"/>
                <a:ea typeface="+mn-ea"/>
                <a:cs typeface="+mn-cs"/>
              </a:defRPr>
            </a:lvl4pPr>
            <a:lvl5pPr marL="1430338" indent="-176213" algn="l" defTabSz="914323" rtl="0" eaLnBrk="1" latinLnBrk="0" hangingPunct="1">
              <a:spcBef>
                <a:spcPct val="20000"/>
              </a:spcBef>
              <a:buClr>
                <a:schemeClr val="tx2"/>
              </a:buClr>
              <a:buFont typeface="Arial" panose="020B0604020202020204" pitchFamily="34" charset="0"/>
              <a:buChar char="»"/>
              <a:defRPr sz="12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altLang="en-US" dirty="0"/>
              <a:t>NNs use nonlinear mapping of the inputs </a:t>
            </a:r>
            <a:r>
              <a:rPr lang="en-US" i="1" dirty="0"/>
              <a:t>x </a:t>
            </a:r>
            <a:r>
              <a:rPr lang="en-GB" altLang="en-US" dirty="0"/>
              <a:t>to the outputs </a:t>
            </a:r>
            <a:r>
              <a:rPr lang="en-US" i="1" dirty="0"/>
              <a:t>f</a:t>
            </a:r>
            <a:r>
              <a:rPr lang="en-US" dirty="0"/>
              <a:t>(</a:t>
            </a:r>
            <a:r>
              <a:rPr lang="en-US" i="1" dirty="0"/>
              <a:t>x</a:t>
            </a:r>
            <a:r>
              <a:rPr lang="en-US" dirty="0"/>
              <a:t>)</a:t>
            </a:r>
            <a:r>
              <a:rPr lang="en-GB" dirty="0"/>
              <a:t> to </a:t>
            </a:r>
            <a:r>
              <a:rPr lang="en-GB" altLang="en-US" dirty="0"/>
              <a:t>compute complex decision boundaries</a:t>
            </a:r>
          </a:p>
          <a:p>
            <a:r>
              <a:rPr lang="en-GB" dirty="0"/>
              <a:t>But then, why use deeper NNs?</a:t>
            </a:r>
          </a:p>
          <a:p>
            <a:pPr lvl="1">
              <a:buFont typeface="Wingdings" panose="05000000000000000000" pitchFamily="2" charset="2"/>
              <a:buChar char="§"/>
            </a:pPr>
            <a:r>
              <a:rPr lang="en-US" dirty="0"/>
              <a:t>The fact that deep NNs work better is an </a:t>
            </a:r>
            <a:r>
              <a:rPr lang="en-US" b="1" i="1" dirty="0">
                <a:solidFill>
                  <a:srgbClr val="FF0000"/>
                </a:solidFill>
              </a:rPr>
              <a:t>empirical</a:t>
            </a:r>
            <a:r>
              <a:rPr lang="en-US" dirty="0"/>
              <a:t> observation</a:t>
            </a:r>
          </a:p>
          <a:p>
            <a:pPr lvl="1">
              <a:buFont typeface="Wingdings" panose="05000000000000000000" pitchFamily="2" charset="2"/>
              <a:buChar char="§"/>
            </a:pPr>
            <a:r>
              <a:rPr lang="en-US" dirty="0"/>
              <a:t>Mathematically, deep NNs have the same representational power as a one-layer NN</a:t>
            </a:r>
          </a:p>
          <a:p>
            <a:pPr lvl="1"/>
            <a:endParaRPr lang="en-US" dirty="0"/>
          </a:p>
        </p:txBody>
      </p:sp>
    </p:spTree>
    <p:extLst>
      <p:ext uri="{BB962C8B-B14F-4D97-AF65-F5344CB8AC3E}">
        <p14:creationId xmlns:p14="http://schemas.microsoft.com/office/powerpoint/2010/main" val="20343027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 Tasks (DNNs EXCEL!)</a:t>
            </a:r>
          </a:p>
        </p:txBody>
      </p:sp>
      <p:sp>
        <p:nvSpPr>
          <p:cNvPr id="3" name="Content Placeholder 2"/>
          <p:cNvSpPr>
            <a:spLocks noGrp="1"/>
          </p:cNvSpPr>
          <p:nvPr>
            <p:ph idx="1"/>
          </p:nvPr>
        </p:nvSpPr>
        <p:spPr/>
        <p:txBody>
          <a:bodyPr/>
          <a:lstStyle/>
          <a:p>
            <a:r>
              <a:rPr lang="en-US" dirty="0"/>
              <a:t>Computer vision has been the primary area of interest for ML</a:t>
            </a:r>
          </a:p>
          <a:p>
            <a:r>
              <a:rPr lang="en-US" dirty="0"/>
              <a:t>The tasks include: classification, localization, object detection, instance segmentation</a:t>
            </a:r>
          </a:p>
        </p:txBody>
      </p:sp>
      <p:sp>
        <p:nvSpPr>
          <p:cNvPr id="4" name="Content Placeholder 3"/>
          <p:cNvSpPr>
            <a:spLocks noGrp="1"/>
          </p:cNvSpPr>
          <p:nvPr>
            <p:ph idx="10"/>
          </p:nvPr>
        </p:nvSpPr>
        <p:spPr/>
        <p:txBody>
          <a:bodyPr/>
          <a:lstStyle/>
          <a:p>
            <a:r>
              <a:rPr lang="en-US" dirty="0"/>
              <a:t>Machine Learning Basics</a:t>
            </a:r>
          </a:p>
          <a:p>
            <a:endParaRPr lang="en-US" dirty="0"/>
          </a:p>
        </p:txBody>
      </p:sp>
      <p:pic>
        <p:nvPicPr>
          <p:cNvPr id="5" name="Picture 4"/>
          <p:cNvPicPr>
            <a:picLocks noChangeAspect="1"/>
          </p:cNvPicPr>
          <p:nvPr/>
        </p:nvPicPr>
        <p:blipFill>
          <a:blip r:embed="rId2"/>
          <a:stretch>
            <a:fillRect/>
          </a:stretch>
        </p:blipFill>
        <p:spPr>
          <a:xfrm>
            <a:off x="2029666" y="2920709"/>
            <a:ext cx="8329632" cy="3434256"/>
          </a:xfrm>
          <a:prstGeom prst="rect">
            <a:avLst/>
          </a:prstGeom>
        </p:spPr>
      </p:pic>
      <p:sp>
        <p:nvSpPr>
          <p:cNvPr id="6" name="TextBox 5"/>
          <p:cNvSpPr txBox="1"/>
          <p:nvPr/>
        </p:nvSpPr>
        <p:spPr>
          <a:xfrm>
            <a:off x="3287688" y="6465948"/>
            <a:ext cx="6099501" cy="228076"/>
          </a:xfrm>
          <a:prstGeom prst="rect">
            <a:avLst/>
          </a:prstGeom>
          <a:noFill/>
        </p:spPr>
        <p:txBody>
          <a:bodyPr wrap="square" rtlCol="0">
            <a:spAutoFit/>
          </a:bodyPr>
          <a:lstStyle/>
          <a:p>
            <a:pPr algn="ctr"/>
            <a:r>
              <a:rPr lang="en-US" sz="882" dirty="0"/>
              <a:t>Picture from: Fie-Fei Li, Andrej </a:t>
            </a:r>
            <a:r>
              <a:rPr lang="en-US" sz="882" dirty="0" err="1"/>
              <a:t>Karpathy</a:t>
            </a:r>
            <a:r>
              <a:rPr lang="en-US" sz="882" dirty="0"/>
              <a:t>, Justin Johnson – Understanding and Visualizing CNNs </a:t>
            </a:r>
          </a:p>
        </p:txBody>
      </p:sp>
    </p:spTree>
    <p:extLst>
      <p:ext uri="{BB962C8B-B14F-4D97-AF65-F5344CB8AC3E}">
        <p14:creationId xmlns:p14="http://schemas.microsoft.com/office/powerpoint/2010/main" val="20574599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83300" y="3618226"/>
            <a:ext cx="4414420" cy="2998474"/>
          </a:xfrm>
          <a:prstGeom prst="rect">
            <a:avLst/>
          </a:prstGeom>
        </p:spPr>
      </p:pic>
      <p:sp>
        <p:nvSpPr>
          <p:cNvPr id="5" name="Rectangle 4"/>
          <p:cNvSpPr/>
          <p:nvPr/>
        </p:nvSpPr>
        <p:spPr>
          <a:xfrm>
            <a:off x="1854200" y="1231015"/>
            <a:ext cx="8458200" cy="2585323"/>
          </a:xfrm>
          <a:prstGeom prst="rect">
            <a:avLst/>
          </a:prstGeom>
        </p:spPr>
        <p:txBody>
          <a:bodyPr wrap="square">
            <a:spAutoFit/>
          </a:bodyPr>
          <a:lstStyle/>
          <a:p>
            <a:pPr marL="285750" indent="-285750">
              <a:buFont typeface="Courier New"/>
              <a:buChar char="o"/>
            </a:pPr>
            <a:r>
              <a:rPr lang="en-US" dirty="0"/>
              <a:t>Manually designed features are often </a:t>
            </a:r>
            <a:r>
              <a:rPr lang="en-US" b="1" dirty="0">
                <a:solidFill>
                  <a:srgbClr val="E68230"/>
                </a:solidFill>
              </a:rPr>
              <a:t>over-specified</a:t>
            </a:r>
            <a:r>
              <a:rPr lang="en-US" dirty="0"/>
              <a:t>, </a:t>
            </a:r>
            <a:r>
              <a:rPr lang="en-US" b="1" dirty="0">
                <a:solidFill>
                  <a:srgbClr val="E68230"/>
                </a:solidFill>
              </a:rPr>
              <a:t>incomplete</a:t>
            </a:r>
            <a:r>
              <a:rPr lang="en-US" dirty="0">
                <a:solidFill>
                  <a:srgbClr val="E68230"/>
                </a:solidFill>
              </a:rPr>
              <a:t> </a:t>
            </a:r>
            <a:r>
              <a:rPr lang="en-US" dirty="0"/>
              <a:t>and take a </a:t>
            </a:r>
            <a:r>
              <a:rPr lang="en-US" b="1" dirty="0">
                <a:solidFill>
                  <a:srgbClr val="E68230"/>
                </a:solidFill>
              </a:rPr>
              <a:t>long time to design </a:t>
            </a:r>
            <a:r>
              <a:rPr lang="en-US" dirty="0"/>
              <a:t>and validate</a:t>
            </a:r>
          </a:p>
          <a:p>
            <a:pPr marL="285750" indent="-285750">
              <a:buFont typeface="Courier New"/>
              <a:buChar char="o"/>
            </a:pPr>
            <a:r>
              <a:rPr lang="en-US" dirty="0"/>
              <a:t>Learned Features are </a:t>
            </a:r>
            <a:r>
              <a:rPr lang="en-US" b="1" dirty="0">
                <a:solidFill>
                  <a:srgbClr val="E68230"/>
                </a:solidFill>
              </a:rPr>
              <a:t>easy to adapt</a:t>
            </a:r>
            <a:r>
              <a:rPr lang="en-US" dirty="0"/>
              <a:t>, </a:t>
            </a:r>
            <a:r>
              <a:rPr lang="en-US" b="1" dirty="0">
                <a:solidFill>
                  <a:srgbClr val="E68230"/>
                </a:solidFill>
              </a:rPr>
              <a:t>fast</a:t>
            </a:r>
            <a:r>
              <a:rPr lang="en-US" dirty="0"/>
              <a:t> to learn</a:t>
            </a:r>
          </a:p>
          <a:p>
            <a:pPr marL="285750" indent="-285750">
              <a:buFont typeface="Courier New"/>
              <a:buChar char="o"/>
            </a:pPr>
            <a:r>
              <a:rPr lang="en-US" dirty="0"/>
              <a:t>Deep learning provides a very </a:t>
            </a:r>
            <a:r>
              <a:rPr lang="en-US" b="1" dirty="0">
                <a:solidFill>
                  <a:srgbClr val="E68230"/>
                </a:solidFill>
              </a:rPr>
              <a:t>flexible</a:t>
            </a:r>
            <a:r>
              <a:rPr lang="en-US" dirty="0"/>
              <a:t>, (almost?) </a:t>
            </a:r>
            <a:r>
              <a:rPr lang="en-US" b="1" dirty="0">
                <a:solidFill>
                  <a:srgbClr val="E68230"/>
                </a:solidFill>
              </a:rPr>
              <a:t>universal</a:t>
            </a:r>
            <a:r>
              <a:rPr lang="en-US" dirty="0"/>
              <a:t>, learnable framework for representing world, visual and linguistic information.</a:t>
            </a:r>
          </a:p>
          <a:p>
            <a:pPr marL="285750" indent="-285750">
              <a:buFont typeface="Courier New"/>
              <a:buChar char="o"/>
            </a:pPr>
            <a:r>
              <a:rPr lang="en-US" dirty="0"/>
              <a:t>Can learn both unsupervised and supervised</a:t>
            </a:r>
          </a:p>
          <a:p>
            <a:pPr marL="285750" indent="-285750">
              <a:buFont typeface="Courier New"/>
              <a:buChar char="o"/>
            </a:pPr>
            <a:r>
              <a:rPr lang="en-US" dirty="0"/>
              <a:t>Effective </a:t>
            </a:r>
            <a:r>
              <a:rPr lang="en-US" b="1" dirty="0">
                <a:solidFill>
                  <a:srgbClr val="E68230"/>
                </a:solidFill>
              </a:rPr>
              <a:t>end-to-end </a:t>
            </a:r>
            <a:r>
              <a:rPr lang="en-US" dirty="0"/>
              <a:t>joint system learning</a:t>
            </a:r>
          </a:p>
          <a:p>
            <a:pPr marL="285750" indent="-285750">
              <a:buFont typeface="Courier New"/>
              <a:buChar char="o"/>
            </a:pPr>
            <a:r>
              <a:rPr lang="en-US" dirty="0"/>
              <a:t>Utilize large amounts of training data</a:t>
            </a:r>
          </a:p>
          <a:p>
            <a:endParaRPr lang="en-US" dirty="0"/>
          </a:p>
        </p:txBody>
      </p:sp>
      <p:sp>
        <p:nvSpPr>
          <p:cNvPr id="7" name="Title 1"/>
          <p:cNvSpPr txBox="1">
            <a:spLocks/>
          </p:cNvSpPr>
          <p:nvPr/>
        </p:nvSpPr>
        <p:spPr>
          <a:xfrm>
            <a:off x="2075280" y="182564"/>
            <a:ext cx="8041440" cy="85883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Why is DL useful? </a:t>
            </a:r>
          </a:p>
        </p:txBody>
      </p:sp>
      <p:sp>
        <p:nvSpPr>
          <p:cNvPr id="8" name="Rectangle 7"/>
          <p:cNvSpPr/>
          <p:nvPr/>
        </p:nvSpPr>
        <p:spPr>
          <a:xfrm>
            <a:off x="1968500" y="4402370"/>
            <a:ext cx="4114800" cy="923330"/>
          </a:xfrm>
          <a:prstGeom prst="rect">
            <a:avLst/>
          </a:prstGeom>
        </p:spPr>
        <p:txBody>
          <a:bodyPr wrap="square">
            <a:spAutoFit/>
          </a:bodyPr>
          <a:lstStyle/>
          <a:p>
            <a:r>
              <a:rPr lang="en-US" dirty="0"/>
              <a:t>In ~2010 DL started outperforming other ML techniques </a:t>
            </a:r>
          </a:p>
          <a:p>
            <a:r>
              <a:rPr lang="en-US" dirty="0"/>
              <a:t>first in speech and vision, then NLP</a:t>
            </a:r>
          </a:p>
        </p:txBody>
      </p:sp>
    </p:spTree>
    <p:extLst>
      <p:ext uri="{BB962C8B-B14F-4D97-AF65-F5344CB8AC3E}">
        <p14:creationId xmlns:p14="http://schemas.microsoft.com/office/powerpoint/2010/main" val="33625105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08726" y="994282"/>
            <a:ext cx="7319009" cy="391160"/>
          </a:xfrm>
          <a:prstGeom prst="rect">
            <a:avLst/>
          </a:prstGeom>
        </p:spPr>
        <p:txBody>
          <a:bodyPr vert="horz" wrap="square" lIns="0" tIns="12700" rIns="0" bIns="0" rtlCol="0" anchor="ctr">
            <a:spAutoFit/>
          </a:bodyPr>
          <a:lstStyle/>
          <a:p>
            <a:pPr marL="12700">
              <a:spcBef>
                <a:spcPts val="100"/>
              </a:spcBef>
            </a:pPr>
            <a:r>
              <a:rPr sz="2400" b="1" spc="-5" dirty="0">
                <a:latin typeface="Arial"/>
                <a:cs typeface="Arial"/>
              </a:rPr>
              <a:t>Image Classification</a:t>
            </a:r>
            <a:r>
              <a:rPr sz="2400" spc="-5" dirty="0">
                <a:latin typeface="Arial"/>
                <a:cs typeface="Arial"/>
              </a:rPr>
              <a:t>: </a:t>
            </a:r>
            <a:r>
              <a:rPr sz="2400" dirty="0">
                <a:latin typeface="Arial"/>
                <a:cs typeface="Arial"/>
              </a:rPr>
              <a:t>A core </a:t>
            </a:r>
            <a:r>
              <a:rPr sz="2400" spc="-5" dirty="0">
                <a:latin typeface="Arial"/>
                <a:cs typeface="Arial"/>
              </a:rPr>
              <a:t>task in Computer</a:t>
            </a:r>
            <a:r>
              <a:rPr sz="2400" spc="-80" dirty="0">
                <a:latin typeface="Arial"/>
                <a:cs typeface="Arial"/>
              </a:rPr>
              <a:t> </a:t>
            </a:r>
            <a:r>
              <a:rPr sz="2400" spc="-5" dirty="0">
                <a:latin typeface="Arial"/>
                <a:cs typeface="Arial"/>
              </a:rPr>
              <a:t>Vision</a:t>
            </a:r>
            <a:endParaRPr sz="2400">
              <a:latin typeface="Arial"/>
              <a:cs typeface="Arial"/>
            </a:endParaRPr>
          </a:p>
        </p:txBody>
      </p:sp>
      <p:sp>
        <p:nvSpPr>
          <p:cNvPr id="3" name="object 3"/>
          <p:cNvSpPr/>
          <p:nvPr/>
        </p:nvSpPr>
        <p:spPr>
          <a:xfrm>
            <a:off x="5623718" y="3359294"/>
            <a:ext cx="1242695" cy="0"/>
          </a:xfrm>
          <a:custGeom>
            <a:avLst/>
            <a:gdLst/>
            <a:ahLst/>
            <a:cxnLst/>
            <a:rect l="l" t="t" r="r" b="b"/>
            <a:pathLst>
              <a:path w="1242695">
                <a:moveTo>
                  <a:pt x="0" y="0"/>
                </a:moveTo>
                <a:lnTo>
                  <a:pt x="1242297" y="0"/>
                </a:lnTo>
              </a:path>
            </a:pathLst>
          </a:custGeom>
          <a:ln w="19049">
            <a:solidFill>
              <a:srgbClr val="000000"/>
            </a:solidFill>
          </a:ln>
        </p:spPr>
        <p:txBody>
          <a:bodyPr wrap="square" lIns="0" tIns="0" rIns="0" bIns="0" rtlCol="0"/>
          <a:lstStyle/>
          <a:p>
            <a:endParaRPr/>
          </a:p>
        </p:txBody>
      </p:sp>
      <p:sp>
        <p:nvSpPr>
          <p:cNvPr id="4" name="object 4"/>
          <p:cNvSpPr/>
          <p:nvPr/>
        </p:nvSpPr>
        <p:spPr>
          <a:xfrm>
            <a:off x="6856491" y="3318307"/>
            <a:ext cx="105499" cy="81989"/>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5781970" y="1997606"/>
            <a:ext cx="3733165" cy="1579920"/>
          </a:xfrm>
          <a:prstGeom prst="rect">
            <a:avLst/>
          </a:prstGeom>
        </p:spPr>
        <p:txBody>
          <a:bodyPr vert="horz" wrap="square" lIns="0" tIns="12700" rIns="0" bIns="0" rtlCol="0">
            <a:spAutoFit/>
          </a:bodyPr>
          <a:lstStyle/>
          <a:p>
            <a:pPr marL="12700">
              <a:spcBef>
                <a:spcPts val="100"/>
              </a:spcBef>
            </a:pPr>
            <a:r>
              <a:rPr dirty="0">
                <a:latin typeface="Arial"/>
                <a:cs typeface="Arial"/>
              </a:rPr>
              <a:t>(assume </a:t>
            </a:r>
            <a:r>
              <a:rPr spc="-5" dirty="0">
                <a:latin typeface="Arial"/>
                <a:cs typeface="Arial"/>
              </a:rPr>
              <a:t>given </a:t>
            </a:r>
            <a:r>
              <a:rPr dirty="0">
                <a:latin typeface="Arial"/>
                <a:cs typeface="Arial"/>
              </a:rPr>
              <a:t>set </a:t>
            </a:r>
            <a:r>
              <a:rPr spc="-5" dirty="0">
                <a:latin typeface="Arial"/>
                <a:cs typeface="Arial"/>
              </a:rPr>
              <a:t>of discrete</a:t>
            </a:r>
            <a:r>
              <a:rPr spc="-95" dirty="0">
                <a:latin typeface="Arial"/>
                <a:cs typeface="Arial"/>
              </a:rPr>
              <a:t> </a:t>
            </a:r>
            <a:r>
              <a:rPr spc="-5" dirty="0">
                <a:latin typeface="Arial"/>
                <a:cs typeface="Arial"/>
              </a:rPr>
              <a:t>labels)</a:t>
            </a:r>
            <a:endParaRPr>
              <a:latin typeface="Arial"/>
              <a:cs typeface="Arial"/>
            </a:endParaRPr>
          </a:p>
          <a:p>
            <a:pPr marL="12700">
              <a:spcBef>
                <a:spcPts val="15"/>
              </a:spcBef>
            </a:pPr>
            <a:r>
              <a:rPr spc="-5" dirty="0">
                <a:latin typeface="Arial"/>
                <a:cs typeface="Arial"/>
              </a:rPr>
              <a:t>{dog, </a:t>
            </a:r>
            <a:r>
              <a:rPr dirty="0">
                <a:latin typeface="Arial"/>
                <a:cs typeface="Arial"/>
              </a:rPr>
              <a:t>cat, </a:t>
            </a:r>
            <a:r>
              <a:rPr spc="-5" dirty="0">
                <a:latin typeface="Arial"/>
                <a:cs typeface="Arial"/>
              </a:rPr>
              <a:t>truck, plane,</a:t>
            </a:r>
            <a:r>
              <a:rPr spc="-30" dirty="0">
                <a:latin typeface="Arial"/>
                <a:cs typeface="Arial"/>
              </a:rPr>
              <a:t> </a:t>
            </a:r>
            <a:r>
              <a:rPr spc="-5" dirty="0">
                <a:latin typeface="Arial"/>
                <a:cs typeface="Arial"/>
              </a:rPr>
              <a:t>...}</a:t>
            </a:r>
            <a:endParaRPr>
              <a:latin typeface="Arial"/>
              <a:cs typeface="Arial"/>
            </a:endParaRPr>
          </a:p>
          <a:p>
            <a:pPr>
              <a:lnSpc>
                <a:spcPct val="100000"/>
              </a:lnSpc>
            </a:pPr>
            <a:endParaRPr sz="2000">
              <a:latin typeface="Times New Roman"/>
              <a:cs typeface="Times New Roman"/>
            </a:endParaRPr>
          </a:p>
          <a:p>
            <a:pPr>
              <a:spcBef>
                <a:spcPts val="50"/>
              </a:spcBef>
            </a:pPr>
            <a:endParaRPr sz="2100">
              <a:latin typeface="Times New Roman"/>
              <a:cs typeface="Times New Roman"/>
            </a:endParaRPr>
          </a:p>
          <a:p>
            <a:pPr marL="185420" algn="ctr">
              <a:spcBef>
                <a:spcPts val="5"/>
              </a:spcBef>
            </a:pPr>
            <a:r>
              <a:rPr sz="2400" dirty="0">
                <a:latin typeface="Arial"/>
                <a:cs typeface="Arial"/>
              </a:rPr>
              <a:t>cat</a:t>
            </a:r>
            <a:endParaRPr sz="2400">
              <a:latin typeface="Arial"/>
              <a:cs typeface="Arial"/>
            </a:endParaRPr>
          </a:p>
        </p:txBody>
      </p:sp>
      <p:sp>
        <p:nvSpPr>
          <p:cNvPr id="6" name="object 6"/>
          <p:cNvSpPr txBox="1"/>
          <p:nvPr/>
        </p:nvSpPr>
        <p:spPr>
          <a:xfrm>
            <a:off x="2859018" y="4642500"/>
            <a:ext cx="906144" cy="201081"/>
          </a:xfrm>
          <a:prstGeom prst="rect">
            <a:avLst/>
          </a:prstGeom>
        </p:spPr>
        <p:txBody>
          <a:bodyPr vert="horz" wrap="square" lIns="0" tIns="8890" rIns="0" bIns="0" rtlCol="0">
            <a:spAutoFit/>
          </a:bodyPr>
          <a:lstStyle/>
          <a:p>
            <a:pPr marL="12700" marR="5080">
              <a:lnSpc>
                <a:spcPct val="104200"/>
              </a:lnSpc>
              <a:spcBef>
                <a:spcPts val="70"/>
              </a:spcBef>
            </a:pPr>
            <a:r>
              <a:rPr sz="600" u="sng" spc="-5" dirty="0">
                <a:solidFill>
                  <a:srgbClr val="999999"/>
                </a:solidFill>
                <a:uFill>
                  <a:solidFill>
                    <a:srgbClr val="999999"/>
                  </a:solidFill>
                </a:uFill>
                <a:latin typeface="Arial"/>
                <a:cs typeface="Arial"/>
                <a:hlinkClick r:id="rId3"/>
              </a:rPr>
              <a:t>This image</a:t>
            </a:r>
            <a:r>
              <a:rPr sz="600" spc="-5" dirty="0">
                <a:solidFill>
                  <a:srgbClr val="999999"/>
                </a:solidFill>
                <a:latin typeface="Arial"/>
                <a:cs typeface="Arial"/>
                <a:hlinkClick r:id="rId3"/>
              </a:rPr>
              <a:t> </a:t>
            </a:r>
            <a:r>
              <a:rPr sz="600" spc="-5" dirty="0">
                <a:solidFill>
                  <a:srgbClr val="999999"/>
                </a:solidFill>
                <a:latin typeface="Arial"/>
                <a:cs typeface="Arial"/>
              </a:rPr>
              <a:t>by </a:t>
            </a:r>
            <a:r>
              <a:rPr sz="600" u="sng" spc="-5" dirty="0">
                <a:solidFill>
                  <a:srgbClr val="999999"/>
                </a:solidFill>
                <a:uFill>
                  <a:solidFill>
                    <a:srgbClr val="999999"/>
                  </a:solidFill>
                </a:uFill>
                <a:latin typeface="Arial"/>
                <a:cs typeface="Arial"/>
                <a:hlinkClick r:id="rId4"/>
              </a:rPr>
              <a:t>Nikita</a:t>
            </a:r>
            <a:r>
              <a:rPr sz="600" spc="-5" dirty="0">
                <a:solidFill>
                  <a:srgbClr val="999999"/>
                </a:solidFill>
                <a:latin typeface="Arial"/>
                <a:cs typeface="Arial"/>
                <a:hlinkClick r:id="rId4"/>
              </a:rPr>
              <a:t> </a:t>
            </a:r>
            <a:r>
              <a:rPr sz="600" spc="-5" dirty="0">
                <a:solidFill>
                  <a:srgbClr val="999999"/>
                </a:solidFill>
                <a:latin typeface="Arial"/>
                <a:cs typeface="Arial"/>
              </a:rPr>
              <a:t>is  licensed under </a:t>
            </a:r>
            <a:r>
              <a:rPr sz="600" u="sng" spc="-5" dirty="0">
                <a:solidFill>
                  <a:srgbClr val="999999"/>
                </a:solidFill>
                <a:uFill>
                  <a:solidFill>
                    <a:srgbClr val="999999"/>
                  </a:solidFill>
                </a:uFill>
                <a:latin typeface="Arial"/>
                <a:cs typeface="Arial"/>
                <a:hlinkClick r:id="rId5"/>
              </a:rPr>
              <a:t>CC-BY</a:t>
            </a:r>
            <a:r>
              <a:rPr sz="600" u="sng" spc="-75" dirty="0">
                <a:solidFill>
                  <a:srgbClr val="999999"/>
                </a:solidFill>
                <a:uFill>
                  <a:solidFill>
                    <a:srgbClr val="999999"/>
                  </a:solidFill>
                </a:uFill>
                <a:latin typeface="Arial"/>
                <a:cs typeface="Arial"/>
                <a:hlinkClick r:id="rId5"/>
              </a:rPr>
              <a:t> </a:t>
            </a:r>
            <a:r>
              <a:rPr sz="600" u="sng" spc="-5" dirty="0">
                <a:solidFill>
                  <a:srgbClr val="999999"/>
                </a:solidFill>
                <a:uFill>
                  <a:solidFill>
                    <a:srgbClr val="999999"/>
                  </a:solidFill>
                </a:uFill>
                <a:latin typeface="Arial"/>
                <a:cs typeface="Arial"/>
                <a:hlinkClick r:id="rId5"/>
              </a:rPr>
              <a:t>2.0</a:t>
            </a:r>
            <a:endParaRPr sz="600">
              <a:latin typeface="Arial"/>
              <a:cs typeface="Arial"/>
            </a:endParaRPr>
          </a:p>
        </p:txBody>
      </p:sp>
      <p:sp>
        <p:nvSpPr>
          <p:cNvPr id="7" name="object 7"/>
          <p:cNvSpPr/>
          <p:nvPr/>
        </p:nvSpPr>
        <p:spPr>
          <a:xfrm>
            <a:off x="2339550" y="1839862"/>
            <a:ext cx="2021795" cy="2803831"/>
          </a:xfrm>
          <a:prstGeom prst="rect">
            <a:avLst/>
          </a:prstGeom>
          <a:blipFill>
            <a:blip r:embed="rId6" cstate="print"/>
            <a:stretch>
              <a:fillRect/>
            </a:stretch>
          </a:blipFill>
        </p:spPr>
        <p:txBody>
          <a:bodyPr wrap="square" lIns="0" tIns="0" rIns="0" bIns="0" rtlCol="0"/>
          <a:lstStyle/>
          <a:p>
            <a:endParaRPr/>
          </a:p>
        </p:txBody>
      </p:sp>
      <p:sp>
        <p:nvSpPr>
          <p:cNvPr id="9" name="object 9"/>
          <p:cNvSpPr txBox="1"/>
          <p:nvPr/>
        </p:nvSpPr>
        <p:spPr>
          <a:xfrm>
            <a:off x="6629644" y="5550489"/>
            <a:ext cx="1117600" cy="269304"/>
          </a:xfrm>
          <a:prstGeom prst="rect">
            <a:avLst/>
          </a:prstGeom>
        </p:spPr>
        <p:txBody>
          <a:bodyPr vert="horz" wrap="square" lIns="0" tIns="0" rIns="0" bIns="0" rtlCol="0">
            <a:spAutoFit/>
          </a:bodyPr>
          <a:lstStyle/>
          <a:p>
            <a:pPr marL="12700">
              <a:lnSpc>
                <a:spcPts val="2090"/>
              </a:lnSpc>
            </a:pPr>
            <a:r>
              <a:rPr spc="-5" dirty="0">
                <a:solidFill>
                  <a:srgbClr val="FFFFFF"/>
                </a:solidFill>
                <a:latin typeface="Arial"/>
                <a:cs typeface="Arial"/>
              </a:rPr>
              <a:t>Lecture </a:t>
            </a:r>
            <a:r>
              <a:rPr dirty="0">
                <a:solidFill>
                  <a:srgbClr val="FFFFFF"/>
                </a:solidFill>
                <a:latin typeface="Arial"/>
                <a:cs typeface="Arial"/>
              </a:rPr>
              <a:t>2</a:t>
            </a:r>
            <a:r>
              <a:rPr spc="-90" dirty="0">
                <a:solidFill>
                  <a:srgbClr val="FFFFFF"/>
                </a:solidFill>
                <a:latin typeface="Arial"/>
                <a:cs typeface="Arial"/>
              </a:rPr>
              <a:t> </a:t>
            </a:r>
            <a:r>
              <a:rPr dirty="0">
                <a:solidFill>
                  <a:srgbClr val="FFFFFF"/>
                </a:solidFill>
                <a:latin typeface="Arial"/>
                <a:cs typeface="Arial"/>
              </a:rPr>
              <a:t>-</a:t>
            </a:r>
            <a:endParaRPr>
              <a:latin typeface="Arial"/>
              <a:cs typeface="Arial"/>
            </a:endParaRPr>
          </a:p>
        </p:txBody>
      </p:sp>
      <p:sp>
        <p:nvSpPr>
          <p:cNvPr id="10" name="object 10"/>
          <p:cNvSpPr txBox="1"/>
          <p:nvPr/>
        </p:nvSpPr>
        <p:spPr>
          <a:xfrm>
            <a:off x="7881167" y="5550480"/>
            <a:ext cx="178435" cy="269304"/>
          </a:xfrm>
          <a:prstGeom prst="rect">
            <a:avLst/>
          </a:prstGeom>
        </p:spPr>
        <p:txBody>
          <a:bodyPr vert="horz" wrap="square" lIns="0" tIns="0" rIns="0" bIns="0" rtlCol="0">
            <a:spAutoFit/>
          </a:bodyPr>
          <a:lstStyle/>
          <a:p>
            <a:pPr marL="25400">
              <a:lnSpc>
                <a:spcPts val="2090"/>
              </a:lnSpc>
            </a:pPr>
            <a:fld id="{81D60167-4931-47E6-BA6A-407CBD079E47}" type="slidenum">
              <a:rPr dirty="0">
                <a:solidFill>
                  <a:srgbClr val="FFFFFF"/>
                </a:solidFill>
                <a:latin typeface="Arial"/>
                <a:cs typeface="Arial"/>
              </a:rPr>
              <a:pPr marL="25400">
                <a:lnSpc>
                  <a:spcPts val="2090"/>
                </a:lnSpc>
              </a:pPr>
              <a:t>68</a:t>
            </a:fld>
            <a:endParaRPr>
              <a:latin typeface="Arial"/>
              <a:cs typeface="Arial"/>
            </a:endParaRPr>
          </a:p>
        </p:txBody>
      </p:sp>
    </p:spTree>
    <p:extLst>
      <p:ext uri="{BB962C8B-B14F-4D97-AF65-F5344CB8AC3E}">
        <p14:creationId xmlns:p14="http://schemas.microsoft.com/office/powerpoint/2010/main" val="11738157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859018" y="4642500"/>
            <a:ext cx="906144" cy="201081"/>
          </a:xfrm>
          <a:prstGeom prst="rect">
            <a:avLst/>
          </a:prstGeom>
        </p:spPr>
        <p:txBody>
          <a:bodyPr vert="horz" wrap="square" lIns="0" tIns="8890" rIns="0" bIns="0" rtlCol="0">
            <a:spAutoFit/>
          </a:bodyPr>
          <a:lstStyle/>
          <a:p>
            <a:pPr marL="12700" marR="5080">
              <a:lnSpc>
                <a:spcPct val="104200"/>
              </a:lnSpc>
              <a:spcBef>
                <a:spcPts val="70"/>
              </a:spcBef>
            </a:pPr>
            <a:r>
              <a:rPr sz="600" u="sng" spc="-5" dirty="0">
                <a:solidFill>
                  <a:srgbClr val="999999"/>
                </a:solidFill>
                <a:uFill>
                  <a:solidFill>
                    <a:srgbClr val="999999"/>
                  </a:solidFill>
                </a:uFill>
                <a:latin typeface="Arial"/>
                <a:cs typeface="Arial"/>
                <a:hlinkClick r:id="rId2"/>
              </a:rPr>
              <a:t>This image</a:t>
            </a:r>
            <a:r>
              <a:rPr sz="600" spc="-5" dirty="0">
                <a:solidFill>
                  <a:srgbClr val="999999"/>
                </a:solidFill>
                <a:latin typeface="Arial"/>
                <a:cs typeface="Arial"/>
                <a:hlinkClick r:id="rId2"/>
              </a:rPr>
              <a:t> </a:t>
            </a:r>
            <a:r>
              <a:rPr sz="600" spc="-5" dirty="0">
                <a:solidFill>
                  <a:srgbClr val="999999"/>
                </a:solidFill>
                <a:latin typeface="Arial"/>
                <a:cs typeface="Arial"/>
              </a:rPr>
              <a:t>by </a:t>
            </a:r>
            <a:r>
              <a:rPr sz="600" u="sng" spc="-5" dirty="0">
                <a:solidFill>
                  <a:srgbClr val="999999"/>
                </a:solidFill>
                <a:uFill>
                  <a:solidFill>
                    <a:srgbClr val="999999"/>
                  </a:solidFill>
                </a:uFill>
                <a:latin typeface="Arial"/>
                <a:cs typeface="Arial"/>
                <a:hlinkClick r:id="rId3"/>
              </a:rPr>
              <a:t>Nikita</a:t>
            </a:r>
            <a:r>
              <a:rPr sz="600" spc="-5" dirty="0">
                <a:solidFill>
                  <a:srgbClr val="999999"/>
                </a:solidFill>
                <a:latin typeface="Arial"/>
                <a:cs typeface="Arial"/>
                <a:hlinkClick r:id="rId3"/>
              </a:rPr>
              <a:t> </a:t>
            </a:r>
            <a:r>
              <a:rPr sz="600" spc="-5" dirty="0">
                <a:solidFill>
                  <a:srgbClr val="999999"/>
                </a:solidFill>
                <a:latin typeface="Arial"/>
                <a:cs typeface="Arial"/>
              </a:rPr>
              <a:t>is  licensed under </a:t>
            </a:r>
            <a:r>
              <a:rPr sz="600" u="sng" spc="-5" dirty="0">
                <a:solidFill>
                  <a:srgbClr val="999999"/>
                </a:solidFill>
                <a:uFill>
                  <a:solidFill>
                    <a:srgbClr val="999999"/>
                  </a:solidFill>
                </a:uFill>
                <a:latin typeface="Arial"/>
                <a:cs typeface="Arial"/>
                <a:hlinkClick r:id="rId4"/>
              </a:rPr>
              <a:t>CC-BY</a:t>
            </a:r>
            <a:r>
              <a:rPr sz="600" u="sng" spc="-75" dirty="0">
                <a:solidFill>
                  <a:srgbClr val="999999"/>
                </a:solidFill>
                <a:uFill>
                  <a:solidFill>
                    <a:srgbClr val="999999"/>
                  </a:solidFill>
                </a:uFill>
                <a:latin typeface="Arial"/>
                <a:cs typeface="Arial"/>
                <a:hlinkClick r:id="rId4"/>
              </a:rPr>
              <a:t> </a:t>
            </a:r>
            <a:r>
              <a:rPr sz="600" u="sng" spc="-5" dirty="0">
                <a:solidFill>
                  <a:srgbClr val="999999"/>
                </a:solidFill>
                <a:uFill>
                  <a:solidFill>
                    <a:srgbClr val="999999"/>
                  </a:solidFill>
                </a:uFill>
                <a:latin typeface="Arial"/>
                <a:cs typeface="Arial"/>
                <a:hlinkClick r:id="rId4"/>
              </a:rPr>
              <a:t>2.0</a:t>
            </a:r>
            <a:endParaRPr sz="600">
              <a:latin typeface="Arial"/>
              <a:cs typeface="Arial"/>
            </a:endParaRPr>
          </a:p>
        </p:txBody>
      </p:sp>
      <p:sp>
        <p:nvSpPr>
          <p:cNvPr id="3" name="object 3"/>
          <p:cNvSpPr/>
          <p:nvPr/>
        </p:nvSpPr>
        <p:spPr>
          <a:xfrm>
            <a:off x="2339550" y="1839862"/>
            <a:ext cx="2021795" cy="2803831"/>
          </a:xfrm>
          <a:prstGeom prst="rect">
            <a:avLst/>
          </a:prstGeom>
          <a:blipFill>
            <a:blip r:embed="rId5"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1908726" y="994282"/>
            <a:ext cx="3965575" cy="391160"/>
          </a:xfrm>
          <a:prstGeom prst="rect">
            <a:avLst/>
          </a:prstGeom>
        </p:spPr>
        <p:txBody>
          <a:bodyPr vert="horz" wrap="square" lIns="0" tIns="12700" rIns="0" bIns="0" rtlCol="0" anchor="ctr">
            <a:spAutoFit/>
          </a:bodyPr>
          <a:lstStyle/>
          <a:p>
            <a:pPr marL="12700">
              <a:spcBef>
                <a:spcPts val="100"/>
              </a:spcBef>
            </a:pPr>
            <a:r>
              <a:rPr sz="2400" b="1" spc="-5" dirty="0">
                <a:latin typeface="Arial"/>
                <a:cs typeface="Arial"/>
              </a:rPr>
              <a:t>The Problem</a:t>
            </a:r>
            <a:r>
              <a:rPr sz="2400" spc="-5" dirty="0">
                <a:latin typeface="Arial"/>
                <a:cs typeface="Arial"/>
              </a:rPr>
              <a:t>: Semantic</a:t>
            </a:r>
            <a:r>
              <a:rPr sz="2400" spc="-75" dirty="0">
                <a:latin typeface="Arial"/>
                <a:cs typeface="Arial"/>
              </a:rPr>
              <a:t> </a:t>
            </a:r>
            <a:r>
              <a:rPr sz="2400" spc="-5" dirty="0">
                <a:latin typeface="Arial"/>
                <a:cs typeface="Arial"/>
              </a:rPr>
              <a:t>Gap</a:t>
            </a:r>
            <a:endParaRPr sz="2400">
              <a:latin typeface="Arial"/>
              <a:cs typeface="Arial"/>
            </a:endParaRPr>
          </a:p>
        </p:txBody>
      </p:sp>
      <p:sp>
        <p:nvSpPr>
          <p:cNvPr id="5" name="object 5"/>
          <p:cNvSpPr/>
          <p:nvPr/>
        </p:nvSpPr>
        <p:spPr>
          <a:xfrm>
            <a:off x="6531766" y="1251301"/>
            <a:ext cx="2543369" cy="1847271"/>
          </a:xfrm>
          <a:prstGeom prst="rect">
            <a:avLst/>
          </a:prstGeom>
          <a:blipFill>
            <a:blip r:embed="rId6" cstate="print"/>
            <a:stretch>
              <a:fillRect/>
            </a:stretch>
          </a:blipFill>
        </p:spPr>
        <p:txBody>
          <a:bodyPr wrap="square" lIns="0" tIns="0" rIns="0" bIns="0" rtlCol="0"/>
          <a:lstStyle/>
          <a:p>
            <a:endParaRPr/>
          </a:p>
        </p:txBody>
      </p:sp>
      <p:sp>
        <p:nvSpPr>
          <p:cNvPr id="6" name="object 6"/>
          <p:cNvSpPr/>
          <p:nvPr/>
        </p:nvSpPr>
        <p:spPr>
          <a:xfrm>
            <a:off x="6522239" y="1241774"/>
            <a:ext cx="2562860" cy="1866900"/>
          </a:xfrm>
          <a:custGeom>
            <a:avLst/>
            <a:gdLst/>
            <a:ahLst/>
            <a:cxnLst/>
            <a:rect l="l" t="t" r="r" b="b"/>
            <a:pathLst>
              <a:path w="2562859" h="1866900">
                <a:moveTo>
                  <a:pt x="0" y="0"/>
                </a:moveTo>
                <a:lnTo>
                  <a:pt x="2562419" y="0"/>
                </a:lnTo>
                <a:lnTo>
                  <a:pt x="2562419" y="1866321"/>
                </a:lnTo>
                <a:lnTo>
                  <a:pt x="0" y="1866321"/>
                </a:lnTo>
                <a:lnTo>
                  <a:pt x="0" y="0"/>
                </a:lnTo>
                <a:close/>
              </a:path>
            </a:pathLst>
          </a:custGeom>
          <a:ln w="19049">
            <a:solidFill>
              <a:srgbClr val="000000"/>
            </a:solidFill>
          </a:ln>
        </p:spPr>
        <p:txBody>
          <a:bodyPr wrap="square" lIns="0" tIns="0" rIns="0" bIns="0" rtlCol="0"/>
          <a:lstStyle/>
          <a:p>
            <a:endParaRPr/>
          </a:p>
        </p:txBody>
      </p:sp>
      <p:sp>
        <p:nvSpPr>
          <p:cNvPr id="7" name="object 7"/>
          <p:cNvSpPr/>
          <p:nvPr/>
        </p:nvSpPr>
        <p:spPr>
          <a:xfrm>
            <a:off x="3527545" y="3044958"/>
            <a:ext cx="393700" cy="393700"/>
          </a:xfrm>
          <a:custGeom>
            <a:avLst/>
            <a:gdLst/>
            <a:ahLst/>
            <a:cxnLst/>
            <a:rect l="l" t="t" r="r" b="b"/>
            <a:pathLst>
              <a:path w="393700" h="393700">
                <a:moveTo>
                  <a:pt x="0" y="0"/>
                </a:moveTo>
                <a:lnTo>
                  <a:pt x="393599" y="0"/>
                </a:lnTo>
                <a:lnTo>
                  <a:pt x="393599" y="393586"/>
                </a:lnTo>
                <a:lnTo>
                  <a:pt x="0" y="393586"/>
                </a:lnTo>
                <a:lnTo>
                  <a:pt x="0" y="0"/>
                </a:lnTo>
                <a:close/>
              </a:path>
            </a:pathLst>
          </a:custGeom>
          <a:ln w="19049">
            <a:solidFill>
              <a:srgbClr val="000000"/>
            </a:solidFill>
          </a:ln>
        </p:spPr>
        <p:txBody>
          <a:bodyPr wrap="square" lIns="0" tIns="0" rIns="0" bIns="0" rtlCol="0"/>
          <a:lstStyle/>
          <a:p>
            <a:endParaRPr/>
          </a:p>
        </p:txBody>
      </p:sp>
      <p:sp>
        <p:nvSpPr>
          <p:cNvPr id="8" name="object 8"/>
          <p:cNvSpPr/>
          <p:nvPr/>
        </p:nvSpPr>
        <p:spPr>
          <a:xfrm>
            <a:off x="3915097" y="1238349"/>
            <a:ext cx="2607945" cy="1819910"/>
          </a:xfrm>
          <a:custGeom>
            <a:avLst/>
            <a:gdLst/>
            <a:ahLst/>
            <a:cxnLst/>
            <a:rect l="l" t="t" r="r" b="b"/>
            <a:pathLst>
              <a:path w="2607945" h="1819910">
                <a:moveTo>
                  <a:pt x="0" y="1819496"/>
                </a:moveTo>
                <a:lnTo>
                  <a:pt x="2607894" y="0"/>
                </a:lnTo>
              </a:path>
            </a:pathLst>
          </a:custGeom>
          <a:ln w="19049">
            <a:solidFill>
              <a:srgbClr val="000000"/>
            </a:solidFill>
          </a:ln>
        </p:spPr>
        <p:txBody>
          <a:bodyPr wrap="square" lIns="0" tIns="0" rIns="0" bIns="0" rtlCol="0"/>
          <a:lstStyle/>
          <a:p>
            <a:endParaRPr/>
          </a:p>
        </p:txBody>
      </p:sp>
      <p:sp>
        <p:nvSpPr>
          <p:cNvPr id="9" name="object 9"/>
          <p:cNvSpPr/>
          <p:nvPr/>
        </p:nvSpPr>
        <p:spPr>
          <a:xfrm>
            <a:off x="3921672" y="3110297"/>
            <a:ext cx="2595245" cy="342265"/>
          </a:xfrm>
          <a:custGeom>
            <a:avLst/>
            <a:gdLst/>
            <a:ahLst/>
            <a:cxnLst/>
            <a:rect l="l" t="t" r="r" b="b"/>
            <a:pathLst>
              <a:path w="2595245" h="342264">
                <a:moveTo>
                  <a:pt x="0" y="341699"/>
                </a:moveTo>
                <a:lnTo>
                  <a:pt x="2594694" y="0"/>
                </a:lnTo>
              </a:path>
            </a:pathLst>
          </a:custGeom>
          <a:ln w="19049">
            <a:solidFill>
              <a:srgbClr val="000000"/>
            </a:solidFill>
          </a:ln>
        </p:spPr>
        <p:txBody>
          <a:bodyPr wrap="square" lIns="0" tIns="0" rIns="0" bIns="0" rtlCol="0"/>
          <a:lstStyle/>
          <a:p>
            <a:endParaRPr/>
          </a:p>
        </p:txBody>
      </p:sp>
      <p:sp>
        <p:nvSpPr>
          <p:cNvPr id="10" name="object 10"/>
          <p:cNvSpPr txBox="1"/>
          <p:nvPr/>
        </p:nvSpPr>
        <p:spPr>
          <a:xfrm>
            <a:off x="6487466" y="3176203"/>
            <a:ext cx="2290445" cy="1010533"/>
          </a:xfrm>
          <a:prstGeom prst="rect">
            <a:avLst/>
          </a:prstGeom>
        </p:spPr>
        <p:txBody>
          <a:bodyPr vert="horz" wrap="square" lIns="0" tIns="12700" rIns="0" bIns="0" rtlCol="0">
            <a:spAutoFit/>
          </a:bodyPr>
          <a:lstStyle/>
          <a:p>
            <a:pPr marL="352425">
              <a:spcBef>
                <a:spcPts val="100"/>
              </a:spcBef>
            </a:pPr>
            <a:r>
              <a:rPr sz="1400" spc="-5" dirty="0">
                <a:latin typeface="Arial"/>
                <a:cs typeface="Arial"/>
              </a:rPr>
              <a:t>What the </a:t>
            </a:r>
            <a:r>
              <a:rPr sz="1400" dirty="0">
                <a:latin typeface="Arial"/>
                <a:cs typeface="Arial"/>
              </a:rPr>
              <a:t>computer</a:t>
            </a:r>
            <a:r>
              <a:rPr sz="1400" spc="-90" dirty="0">
                <a:latin typeface="Arial"/>
                <a:cs typeface="Arial"/>
              </a:rPr>
              <a:t> </a:t>
            </a:r>
            <a:r>
              <a:rPr sz="1400" dirty="0">
                <a:latin typeface="Arial"/>
                <a:cs typeface="Arial"/>
              </a:rPr>
              <a:t>sees</a:t>
            </a:r>
            <a:endParaRPr sz="1400">
              <a:latin typeface="Arial"/>
              <a:cs typeface="Arial"/>
            </a:endParaRPr>
          </a:p>
          <a:p>
            <a:pPr>
              <a:lnSpc>
                <a:spcPct val="100000"/>
              </a:lnSpc>
            </a:pPr>
            <a:endParaRPr sz="1500">
              <a:latin typeface="Times New Roman"/>
              <a:cs typeface="Times New Roman"/>
            </a:endParaRPr>
          </a:p>
          <a:p>
            <a:pPr marL="12700" marR="38735">
              <a:lnSpc>
                <a:spcPts val="1650"/>
              </a:lnSpc>
              <a:spcBef>
                <a:spcPts val="880"/>
              </a:spcBef>
            </a:pPr>
            <a:r>
              <a:rPr sz="1400" spc="-5" dirty="0">
                <a:latin typeface="Arial"/>
                <a:cs typeface="Arial"/>
              </a:rPr>
              <a:t>An image is just </a:t>
            </a:r>
            <a:r>
              <a:rPr sz="1400" dirty="0">
                <a:latin typeface="Arial"/>
                <a:cs typeface="Arial"/>
              </a:rPr>
              <a:t>a </a:t>
            </a:r>
            <a:r>
              <a:rPr sz="1400" spc="-5" dirty="0">
                <a:latin typeface="Arial"/>
                <a:cs typeface="Arial"/>
              </a:rPr>
              <a:t>big grid of  numbers between [0,</a:t>
            </a:r>
            <a:r>
              <a:rPr sz="1400" spc="-50" dirty="0">
                <a:latin typeface="Arial"/>
                <a:cs typeface="Arial"/>
              </a:rPr>
              <a:t> </a:t>
            </a:r>
            <a:r>
              <a:rPr sz="1400" spc="-5" dirty="0">
                <a:latin typeface="Arial"/>
                <a:cs typeface="Arial"/>
              </a:rPr>
              <a:t>255]:</a:t>
            </a:r>
            <a:endParaRPr sz="1400">
              <a:latin typeface="Arial"/>
              <a:cs typeface="Arial"/>
            </a:endParaRPr>
          </a:p>
        </p:txBody>
      </p:sp>
      <p:sp>
        <p:nvSpPr>
          <p:cNvPr id="13" name="object 13"/>
          <p:cNvSpPr txBox="1"/>
          <p:nvPr/>
        </p:nvSpPr>
        <p:spPr>
          <a:xfrm>
            <a:off x="6629644" y="5550489"/>
            <a:ext cx="1117600" cy="269304"/>
          </a:xfrm>
          <a:prstGeom prst="rect">
            <a:avLst/>
          </a:prstGeom>
        </p:spPr>
        <p:txBody>
          <a:bodyPr vert="horz" wrap="square" lIns="0" tIns="0" rIns="0" bIns="0" rtlCol="0">
            <a:spAutoFit/>
          </a:bodyPr>
          <a:lstStyle/>
          <a:p>
            <a:pPr marL="12700">
              <a:lnSpc>
                <a:spcPts val="2090"/>
              </a:lnSpc>
            </a:pPr>
            <a:r>
              <a:rPr spc="-5" dirty="0">
                <a:solidFill>
                  <a:srgbClr val="FFFFFF"/>
                </a:solidFill>
                <a:latin typeface="Arial"/>
                <a:cs typeface="Arial"/>
              </a:rPr>
              <a:t>Lecture </a:t>
            </a:r>
            <a:r>
              <a:rPr dirty="0">
                <a:solidFill>
                  <a:srgbClr val="FFFFFF"/>
                </a:solidFill>
                <a:latin typeface="Arial"/>
                <a:cs typeface="Arial"/>
              </a:rPr>
              <a:t>2</a:t>
            </a:r>
            <a:r>
              <a:rPr spc="-90" dirty="0">
                <a:solidFill>
                  <a:srgbClr val="FFFFFF"/>
                </a:solidFill>
                <a:latin typeface="Arial"/>
                <a:cs typeface="Arial"/>
              </a:rPr>
              <a:t> </a:t>
            </a:r>
            <a:r>
              <a:rPr dirty="0">
                <a:solidFill>
                  <a:srgbClr val="FFFFFF"/>
                </a:solidFill>
                <a:latin typeface="Arial"/>
                <a:cs typeface="Arial"/>
              </a:rPr>
              <a:t>-</a:t>
            </a:r>
            <a:endParaRPr>
              <a:latin typeface="Arial"/>
              <a:cs typeface="Arial"/>
            </a:endParaRPr>
          </a:p>
        </p:txBody>
      </p:sp>
      <p:sp>
        <p:nvSpPr>
          <p:cNvPr id="14" name="object 14"/>
          <p:cNvSpPr txBox="1"/>
          <p:nvPr/>
        </p:nvSpPr>
        <p:spPr>
          <a:xfrm>
            <a:off x="7881167" y="5550480"/>
            <a:ext cx="178435" cy="269304"/>
          </a:xfrm>
          <a:prstGeom prst="rect">
            <a:avLst/>
          </a:prstGeom>
        </p:spPr>
        <p:txBody>
          <a:bodyPr vert="horz" wrap="square" lIns="0" tIns="0" rIns="0" bIns="0" rtlCol="0">
            <a:spAutoFit/>
          </a:bodyPr>
          <a:lstStyle/>
          <a:p>
            <a:pPr marL="25400">
              <a:lnSpc>
                <a:spcPts val="2090"/>
              </a:lnSpc>
            </a:pPr>
            <a:fld id="{81D60167-4931-47E6-BA6A-407CBD079E47}" type="slidenum">
              <a:rPr dirty="0">
                <a:solidFill>
                  <a:srgbClr val="FFFFFF"/>
                </a:solidFill>
                <a:latin typeface="Arial"/>
                <a:cs typeface="Arial"/>
              </a:rPr>
              <a:pPr marL="25400">
                <a:lnSpc>
                  <a:spcPts val="2090"/>
                </a:lnSpc>
              </a:pPr>
              <a:t>69</a:t>
            </a:fld>
            <a:endParaRPr>
              <a:latin typeface="Arial"/>
              <a:cs typeface="Arial"/>
            </a:endParaRPr>
          </a:p>
        </p:txBody>
      </p:sp>
      <p:sp>
        <p:nvSpPr>
          <p:cNvPr id="11" name="object 11"/>
          <p:cNvSpPr txBox="1"/>
          <p:nvPr/>
        </p:nvSpPr>
        <p:spPr>
          <a:xfrm>
            <a:off x="6487466" y="4338877"/>
            <a:ext cx="1438275" cy="459100"/>
          </a:xfrm>
          <a:prstGeom prst="rect">
            <a:avLst/>
          </a:prstGeom>
        </p:spPr>
        <p:txBody>
          <a:bodyPr vert="horz" wrap="square" lIns="0" tIns="22860" rIns="0" bIns="0" rtlCol="0">
            <a:spAutoFit/>
          </a:bodyPr>
          <a:lstStyle/>
          <a:p>
            <a:pPr marL="12700" marR="5080">
              <a:lnSpc>
                <a:spcPts val="1650"/>
              </a:lnSpc>
              <a:spcBef>
                <a:spcPts val="180"/>
              </a:spcBef>
            </a:pPr>
            <a:r>
              <a:rPr sz="1400" spc="-5" dirty="0">
                <a:latin typeface="Arial"/>
                <a:cs typeface="Arial"/>
              </a:rPr>
              <a:t>e.g. 800 </a:t>
            </a:r>
            <a:r>
              <a:rPr sz="1400" dirty="0">
                <a:latin typeface="Arial"/>
                <a:cs typeface="Arial"/>
              </a:rPr>
              <a:t>x </a:t>
            </a:r>
            <a:r>
              <a:rPr sz="1400" spc="-5" dirty="0">
                <a:latin typeface="Arial"/>
                <a:cs typeface="Arial"/>
              </a:rPr>
              <a:t>600 </a:t>
            </a:r>
            <a:r>
              <a:rPr sz="1400" dirty="0">
                <a:latin typeface="Arial"/>
                <a:cs typeface="Arial"/>
              </a:rPr>
              <a:t>x</a:t>
            </a:r>
            <a:r>
              <a:rPr sz="1400" spc="-95" dirty="0">
                <a:latin typeface="Arial"/>
                <a:cs typeface="Arial"/>
              </a:rPr>
              <a:t> </a:t>
            </a:r>
            <a:r>
              <a:rPr sz="1400" dirty="0">
                <a:latin typeface="Arial"/>
                <a:cs typeface="Arial"/>
              </a:rPr>
              <a:t>3  (3 channels</a:t>
            </a:r>
            <a:r>
              <a:rPr sz="1400" spc="-110" dirty="0">
                <a:latin typeface="Arial"/>
                <a:cs typeface="Arial"/>
              </a:rPr>
              <a:t> </a:t>
            </a:r>
            <a:r>
              <a:rPr sz="1400" spc="-5" dirty="0">
                <a:latin typeface="Arial"/>
                <a:cs typeface="Arial"/>
              </a:rPr>
              <a:t>RGB)</a:t>
            </a:r>
            <a:endParaRPr sz="1400">
              <a:latin typeface="Arial"/>
              <a:cs typeface="Arial"/>
            </a:endParaRPr>
          </a:p>
        </p:txBody>
      </p:sp>
    </p:spTree>
    <p:extLst>
      <p:ext uri="{BB962C8B-B14F-4D97-AF65-F5344CB8AC3E}">
        <p14:creationId xmlns:p14="http://schemas.microsoft.com/office/powerpoint/2010/main" val="3218760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210A-F54B-C644-C9E9-FD4EB6B8BEC8}"/>
              </a:ext>
            </a:extLst>
          </p:cNvPr>
          <p:cNvSpPr>
            <a:spLocks noGrp="1"/>
          </p:cNvSpPr>
          <p:nvPr>
            <p:ph type="title"/>
          </p:nvPr>
        </p:nvSpPr>
        <p:spPr/>
        <p:txBody>
          <a:bodyPr/>
          <a:lstStyle/>
          <a:p>
            <a:r>
              <a:rPr lang="en-US" dirty="0"/>
              <a:t>Back in 1988</a:t>
            </a:r>
          </a:p>
        </p:txBody>
      </p:sp>
      <p:pic>
        <p:nvPicPr>
          <p:cNvPr id="7" name="Picture 6">
            <a:extLst>
              <a:ext uri="{FF2B5EF4-FFF2-40B4-BE49-F238E27FC236}">
                <a16:creationId xmlns:a16="http://schemas.microsoft.com/office/drawing/2014/main" id="{7AEECE04-D825-4B0C-8F96-448FD5E3834E}"/>
              </a:ext>
            </a:extLst>
          </p:cNvPr>
          <p:cNvPicPr>
            <a:picLocks noChangeAspect="1"/>
          </p:cNvPicPr>
          <p:nvPr/>
        </p:nvPicPr>
        <p:blipFill rotWithShape="1">
          <a:blip r:embed="rId2"/>
          <a:srcRect b="3644"/>
          <a:stretch/>
        </p:blipFill>
        <p:spPr>
          <a:xfrm>
            <a:off x="1919536" y="3645024"/>
            <a:ext cx="8544272" cy="2880320"/>
          </a:xfrm>
          <a:prstGeom prst="rect">
            <a:avLst/>
          </a:prstGeom>
        </p:spPr>
      </p:pic>
      <p:pic>
        <p:nvPicPr>
          <p:cNvPr id="5" name="Picture 4" descr="A diagram of a face&#10;&#10;Description automatically generated">
            <a:extLst>
              <a:ext uri="{FF2B5EF4-FFF2-40B4-BE49-F238E27FC236}">
                <a16:creationId xmlns:a16="http://schemas.microsoft.com/office/drawing/2014/main" id="{AB0B5D51-8238-3515-10CE-1C7C3AEE74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36" y="980728"/>
            <a:ext cx="7200900" cy="2828925"/>
          </a:xfrm>
          <a:prstGeom prst="rect">
            <a:avLst/>
          </a:prstGeom>
        </p:spPr>
      </p:pic>
      <p:pic>
        <p:nvPicPr>
          <p:cNvPr id="9" name="Picture 8" descr="A diagram of a person's face&#10;&#10;Description automatically generated">
            <a:extLst>
              <a:ext uri="{FF2B5EF4-FFF2-40B4-BE49-F238E27FC236}">
                <a16:creationId xmlns:a16="http://schemas.microsoft.com/office/drawing/2014/main" id="{E06299C1-460E-FBDC-83AC-B653D6B428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4564" y="866432"/>
            <a:ext cx="4430953" cy="2562568"/>
          </a:xfrm>
          <a:prstGeom prst="rect">
            <a:avLst/>
          </a:prstGeom>
        </p:spPr>
      </p:pic>
    </p:spTree>
    <p:extLst>
      <p:ext uri="{BB962C8B-B14F-4D97-AF65-F5344CB8AC3E}">
        <p14:creationId xmlns:p14="http://schemas.microsoft.com/office/powerpoint/2010/main" val="167310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454719" y="1927999"/>
            <a:ext cx="1467984" cy="2035795"/>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908726" y="994282"/>
            <a:ext cx="4373245" cy="391160"/>
          </a:xfrm>
          <a:prstGeom prst="rect">
            <a:avLst/>
          </a:prstGeom>
        </p:spPr>
        <p:txBody>
          <a:bodyPr vert="horz" wrap="square" lIns="0" tIns="12700" rIns="0" bIns="0" rtlCol="0" anchor="ctr">
            <a:spAutoFit/>
          </a:bodyPr>
          <a:lstStyle/>
          <a:p>
            <a:pPr marL="12700">
              <a:spcBef>
                <a:spcPts val="100"/>
              </a:spcBef>
            </a:pPr>
            <a:r>
              <a:rPr sz="2400" b="1" spc="-5" dirty="0">
                <a:latin typeface="Arial"/>
                <a:cs typeface="Arial"/>
              </a:rPr>
              <a:t>Challenges</a:t>
            </a:r>
            <a:r>
              <a:rPr sz="2400" spc="-5" dirty="0">
                <a:latin typeface="Arial"/>
                <a:cs typeface="Arial"/>
              </a:rPr>
              <a:t>: Viewpoint</a:t>
            </a:r>
            <a:r>
              <a:rPr sz="2400" spc="-95" dirty="0">
                <a:latin typeface="Arial"/>
                <a:cs typeface="Arial"/>
              </a:rPr>
              <a:t> </a:t>
            </a:r>
            <a:r>
              <a:rPr sz="2400" dirty="0">
                <a:latin typeface="Arial"/>
                <a:cs typeface="Arial"/>
              </a:rPr>
              <a:t>variation</a:t>
            </a:r>
            <a:endParaRPr sz="2400">
              <a:latin typeface="Arial"/>
              <a:cs typeface="Arial"/>
            </a:endParaRPr>
          </a:p>
        </p:txBody>
      </p:sp>
      <p:sp>
        <p:nvSpPr>
          <p:cNvPr id="4" name="object 4"/>
          <p:cNvSpPr/>
          <p:nvPr/>
        </p:nvSpPr>
        <p:spPr>
          <a:xfrm>
            <a:off x="6422742" y="2053582"/>
            <a:ext cx="1767133" cy="1283482"/>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413217" y="2044057"/>
            <a:ext cx="1786255" cy="1303020"/>
          </a:xfrm>
          <a:custGeom>
            <a:avLst/>
            <a:gdLst/>
            <a:ahLst/>
            <a:cxnLst/>
            <a:rect l="l" t="t" r="r" b="b"/>
            <a:pathLst>
              <a:path w="1786254" h="1303020">
                <a:moveTo>
                  <a:pt x="0" y="0"/>
                </a:moveTo>
                <a:lnTo>
                  <a:pt x="1786196" y="0"/>
                </a:lnTo>
                <a:lnTo>
                  <a:pt x="1786196" y="1302532"/>
                </a:lnTo>
                <a:lnTo>
                  <a:pt x="0" y="1302532"/>
                </a:lnTo>
                <a:lnTo>
                  <a:pt x="0" y="0"/>
                </a:lnTo>
                <a:close/>
              </a:path>
            </a:pathLst>
          </a:custGeom>
          <a:ln w="19049">
            <a:solidFill>
              <a:srgbClr val="000000"/>
            </a:solidFill>
          </a:ln>
        </p:spPr>
        <p:txBody>
          <a:bodyPr wrap="square" lIns="0" tIns="0" rIns="0" bIns="0" rtlCol="0"/>
          <a:lstStyle/>
          <a:p>
            <a:endParaRPr/>
          </a:p>
        </p:txBody>
      </p:sp>
      <p:sp>
        <p:nvSpPr>
          <p:cNvPr id="6" name="object 6"/>
          <p:cNvSpPr/>
          <p:nvPr/>
        </p:nvSpPr>
        <p:spPr>
          <a:xfrm>
            <a:off x="5303019" y="2925390"/>
            <a:ext cx="273685" cy="273685"/>
          </a:xfrm>
          <a:custGeom>
            <a:avLst/>
            <a:gdLst/>
            <a:ahLst/>
            <a:cxnLst/>
            <a:rect l="l" t="t" r="r" b="b"/>
            <a:pathLst>
              <a:path w="273685" h="273685">
                <a:moveTo>
                  <a:pt x="0" y="0"/>
                </a:moveTo>
                <a:lnTo>
                  <a:pt x="273474" y="0"/>
                </a:lnTo>
                <a:lnTo>
                  <a:pt x="273474" y="273474"/>
                </a:lnTo>
                <a:lnTo>
                  <a:pt x="0" y="273474"/>
                </a:lnTo>
                <a:lnTo>
                  <a:pt x="0" y="0"/>
                </a:lnTo>
                <a:close/>
              </a:path>
            </a:pathLst>
          </a:custGeom>
          <a:ln w="19049">
            <a:solidFill>
              <a:srgbClr val="000000"/>
            </a:solidFill>
          </a:ln>
        </p:spPr>
        <p:txBody>
          <a:bodyPr wrap="square" lIns="0" tIns="0" rIns="0" bIns="0" rtlCol="0"/>
          <a:lstStyle/>
          <a:p>
            <a:endParaRPr/>
          </a:p>
        </p:txBody>
      </p:sp>
      <p:sp>
        <p:nvSpPr>
          <p:cNvPr id="7" name="object 7"/>
          <p:cNvSpPr/>
          <p:nvPr/>
        </p:nvSpPr>
        <p:spPr>
          <a:xfrm>
            <a:off x="5572266" y="2039722"/>
            <a:ext cx="835660" cy="894715"/>
          </a:xfrm>
          <a:custGeom>
            <a:avLst/>
            <a:gdLst/>
            <a:ahLst/>
            <a:cxnLst/>
            <a:rect l="l" t="t" r="r" b="b"/>
            <a:pathLst>
              <a:path w="835660" h="894714">
                <a:moveTo>
                  <a:pt x="0" y="894623"/>
                </a:moveTo>
                <a:lnTo>
                  <a:pt x="835223" y="0"/>
                </a:lnTo>
              </a:path>
            </a:pathLst>
          </a:custGeom>
          <a:ln w="19049">
            <a:solidFill>
              <a:srgbClr val="000000"/>
            </a:solidFill>
          </a:ln>
        </p:spPr>
        <p:txBody>
          <a:bodyPr wrap="square" lIns="0" tIns="0" rIns="0" bIns="0" rtlCol="0"/>
          <a:lstStyle/>
          <a:p>
            <a:endParaRPr/>
          </a:p>
        </p:txBody>
      </p:sp>
      <p:sp>
        <p:nvSpPr>
          <p:cNvPr id="8" name="object 8"/>
          <p:cNvSpPr/>
          <p:nvPr/>
        </p:nvSpPr>
        <p:spPr>
          <a:xfrm>
            <a:off x="5576841" y="3208197"/>
            <a:ext cx="835660" cy="137160"/>
          </a:xfrm>
          <a:custGeom>
            <a:avLst/>
            <a:gdLst/>
            <a:ahLst/>
            <a:cxnLst/>
            <a:rect l="l" t="t" r="r" b="b"/>
            <a:pathLst>
              <a:path w="835660" h="137160">
                <a:moveTo>
                  <a:pt x="0" y="0"/>
                </a:moveTo>
                <a:lnTo>
                  <a:pt x="835223" y="136944"/>
                </a:lnTo>
              </a:path>
            </a:pathLst>
          </a:custGeom>
          <a:ln w="19049">
            <a:solidFill>
              <a:srgbClr val="000000"/>
            </a:solidFill>
          </a:ln>
        </p:spPr>
        <p:txBody>
          <a:bodyPr wrap="square" lIns="0" tIns="0" rIns="0" bIns="0" rtlCol="0"/>
          <a:lstStyle/>
          <a:p>
            <a:endParaRPr/>
          </a:p>
        </p:txBody>
      </p:sp>
      <p:sp>
        <p:nvSpPr>
          <p:cNvPr id="9" name="object 9"/>
          <p:cNvSpPr/>
          <p:nvPr/>
        </p:nvSpPr>
        <p:spPr>
          <a:xfrm>
            <a:off x="2072563" y="2094229"/>
            <a:ext cx="742950" cy="423545"/>
          </a:xfrm>
          <a:custGeom>
            <a:avLst/>
            <a:gdLst/>
            <a:ahLst/>
            <a:cxnLst/>
            <a:rect l="l" t="t" r="r" b="b"/>
            <a:pathLst>
              <a:path w="742950" h="423544">
                <a:moveTo>
                  <a:pt x="66099" y="0"/>
                </a:moveTo>
                <a:lnTo>
                  <a:pt x="742678" y="213559"/>
                </a:lnTo>
                <a:lnTo>
                  <a:pt x="676578" y="422969"/>
                </a:lnTo>
                <a:lnTo>
                  <a:pt x="0" y="209409"/>
                </a:lnTo>
                <a:lnTo>
                  <a:pt x="66099" y="0"/>
                </a:lnTo>
                <a:close/>
              </a:path>
            </a:pathLst>
          </a:custGeom>
          <a:ln w="28574">
            <a:solidFill>
              <a:srgbClr val="000000"/>
            </a:solidFill>
          </a:ln>
        </p:spPr>
        <p:txBody>
          <a:bodyPr wrap="square" lIns="0" tIns="0" rIns="0" bIns="0" rtlCol="0"/>
          <a:lstStyle/>
          <a:p>
            <a:endParaRPr/>
          </a:p>
        </p:txBody>
      </p:sp>
      <p:sp>
        <p:nvSpPr>
          <p:cNvPr id="10" name="object 10"/>
          <p:cNvSpPr/>
          <p:nvPr/>
        </p:nvSpPr>
        <p:spPr>
          <a:xfrm>
            <a:off x="2782194" y="2338314"/>
            <a:ext cx="212725" cy="257175"/>
          </a:xfrm>
          <a:custGeom>
            <a:avLst/>
            <a:gdLst/>
            <a:ahLst/>
            <a:cxnLst/>
            <a:rect l="l" t="t" r="r" b="b"/>
            <a:pathLst>
              <a:path w="212725" h="257175">
                <a:moveTo>
                  <a:pt x="131389" y="256899"/>
                </a:moveTo>
                <a:lnTo>
                  <a:pt x="0" y="74179"/>
                </a:lnTo>
                <a:lnTo>
                  <a:pt x="212479" y="0"/>
                </a:lnTo>
                <a:lnTo>
                  <a:pt x="131389" y="256899"/>
                </a:lnTo>
                <a:close/>
              </a:path>
            </a:pathLst>
          </a:custGeom>
          <a:ln w="28574">
            <a:solidFill>
              <a:srgbClr val="000000"/>
            </a:solidFill>
          </a:ln>
        </p:spPr>
        <p:txBody>
          <a:bodyPr wrap="square" lIns="0" tIns="0" rIns="0" bIns="0" rtlCol="0"/>
          <a:lstStyle/>
          <a:p>
            <a:endParaRPr/>
          </a:p>
        </p:txBody>
      </p:sp>
      <p:sp>
        <p:nvSpPr>
          <p:cNvPr id="11" name="object 11"/>
          <p:cNvSpPr/>
          <p:nvPr/>
        </p:nvSpPr>
        <p:spPr>
          <a:xfrm>
            <a:off x="2204269" y="1881495"/>
            <a:ext cx="269240" cy="269875"/>
          </a:xfrm>
          <a:custGeom>
            <a:avLst/>
            <a:gdLst/>
            <a:ahLst/>
            <a:cxnLst/>
            <a:rect l="l" t="t" r="r" b="b"/>
            <a:pathLst>
              <a:path w="269240" h="269875">
                <a:moveTo>
                  <a:pt x="6267" y="94171"/>
                </a:moveTo>
                <a:lnTo>
                  <a:pt x="25629" y="55638"/>
                </a:lnTo>
                <a:lnTo>
                  <a:pt x="54994" y="26134"/>
                </a:lnTo>
                <a:lnTo>
                  <a:pt x="91576" y="7105"/>
                </a:lnTo>
                <a:lnTo>
                  <a:pt x="132592" y="0"/>
                </a:lnTo>
                <a:lnTo>
                  <a:pt x="175259" y="6266"/>
                </a:lnTo>
                <a:lnTo>
                  <a:pt x="221328" y="31560"/>
                </a:lnTo>
                <a:lnTo>
                  <a:pt x="254211" y="72559"/>
                </a:lnTo>
                <a:lnTo>
                  <a:pt x="268903" y="123019"/>
                </a:lnTo>
                <a:lnTo>
                  <a:pt x="268621" y="149298"/>
                </a:lnTo>
                <a:lnTo>
                  <a:pt x="263164" y="175261"/>
                </a:lnTo>
                <a:lnTo>
                  <a:pt x="243801" y="213794"/>
                </a:lnTo>
                <a:lnTo>
                  <a:pt x="214437" y="243299"/>
                </a:lnTo>
                <a:lnTo>
                  <a:pt x="177854" y="262328"/>
                </a:lnTo>
                <a:lnTo>
                  <a:pt x="136838" y="269433"/>
                </a:lnTo>
                <a:lnTo>
                  <a:pt x="94171" y="263166"/>
                </a:lnTo>
                <a:lnTo>
                  <a:pt x="55638" y="243802"/>
                </a:lnTo>
                <a:lnTo>
                  <a:pt x="26133" y="214438"/>
                </a:lnTo>
                <a:lnTo>
                  <a:pt x="7104" y="177855"/>
                </a:lnTo>
                <a:lnTo>
                  <a:pt x="0" y="136839"/>
                </a:lnTo>
                <a:lnTo>
                  <a:pt x="6267" y="94171"/>
                </a:lnTo>
                <a:close/>
              </a:path>
            </a:pathLst>
          </a:custGeom>
          <a:ln w="28574">
            <a:solidFill>
              <a:srgbClr val="000000"/>
            </a:solidFill>
          </a:ln>
        </p:spPr>
        <p:txBody>
          <a:bodyPr wrap="square" lIns="0" tIns="0" rIns="0" bIns="0" rtlCol="0"/>
          <a:lstStyle/>
          <a:p>
            <a:endParaRPr/>
          </a:p>
        </p:txBody>
      </p:sp>
      <p:sp>
        <p:nvSpPr>
          <p:cNvPr id="12" name="object 12"/>
          <p:cNvSpPr/>
          <p:nvPr/>
        </p:nvSpPr>
        <p:spPr>
          <a:xfrm>
            <a:off x="2556313" y="1992617"/>
            <a:ext cx="269240" cy="269875"/>
          </a:xfrm>
          <a:custGeom>
            <a:avLst/>
            <a:gdLst/>
            <a:ahLst/>
            <a:cxnLst/>
            <a:rect l="l" t="t" r="r" b="b"/>
            <a:pathLst>
              <a:path w="269240" h="269875">
                <a:moveTo>
                  <a:pt x="6267" y="94171"/>
                </a:moveTo>
                <a:lnTo>
                  <a:pt x="25630" y="55638"/>
                </a:lnTo>
                <a:lnTo>
                  <a:pt x="54995" y="26133"/>
                </a:lnTo>
                <a:lnTo>
                  <a:pt x="91576" y="7104"/>
                </a:lnTo>
                <a:lnTo>
                  <a:pt x="132592" y="0"/>
                </a:lnTo>
                <a:lnTo>
                  <a:pt x="175259" y="6267"/>
                </a:lnTo>
                <a:lnTo>
                  <a:pt x="221328" y="31559"/>
                </a:lnTo>
                <a:lnTo>
                  <a:pt x="254211" y="72556"/>
                </a:lnTo>
                <a:lnTo>
                  <a:pt x="268904" y="123018"/>
                </a:lnTo>
                <a:lnTo>
                  <a:pt x="268622" y="149298"/>
                </a:lnTo>
                <a:lnTo>
                  <a:pt x="263166" y="175261"/>
                </a:lnTo>
                <a:lnTo>
                  <a:pt x="243802" y="213794"/>
                </a:lnTo>
                <a:lnTo>
                  <a:pt x="214437" y="243299"/>
                </a:lnTo>
                <a:lnTo>
                  <a:pt x="177855" y="262328"/>
                </a:lnTo>
                <a:lnTo>
                  <a:pt x="136838" y="269433"/>
                </a:lnTo>
                <a:lnTo>
                  <a:pt x="94171" y="263166"/>
                </a:lnTo>
                <a:lnTo>
                  <a:pt x="55638" y="243802"/>
                </a:lnTo>
                <a:lnTo>
                  <a:pt x="26133" y="214437"/>
                </a:lnTo>
                <a:lnTo>
                  <a:pt x="7104" y="177855"/>
                </a:lnTo>
                <a:lnTo>
                  <a:pt x="0" y="136838"/>
                </a:lnTo>
                <a:lnTo>
                  <a:pt x="6267" y="94171"/>
                </a:lnTo>
                <a:close/>
              </a:path>
            </a:pathLst>
          </a:custGeom>
          <a:ln w="28574">
            <a:solidFill>
              <a:srgbClr val="000000"/>
            </a:solidFill>
          </a:ln>
        </p:spPr>
        <p:txBody>
          <a:bodyPr wrap="square" lIns="0" tIns="0" rIns="0" bIns="0" rtlCol="0"/>
          <a:lstStyle/>
          <a:p>
            <a:endParaRPr/>
          </a:p>
        </p:txBody>
      </p:sp>
      <p:sp>
        <p:nvSpPr>
          <p:cNvPr id="13" name="object 13"/>
          <p:cNvSpPr/>
          <p:nvPr/>
        </p:nvSpPr>
        <p:spPr>
          <a:xfrm>
            <a:off x="2837799" y="2795096"/>
            <a:ext cx="4708525" cy="2044064"/>
          </a:xfrm>
          <a:custGeom>
            <a:avLst/>
            <a:gdLst/>
            <a:ahLst/>
            <a:cxnLst/>
            <a:rect l="l" t="t" r="r" b="b"/>
            <a:pathLst>
              <a:path w="4708525" h="2044064">
                <a:moveTo>
                  <a:pt x="0" y="0"/>
                </a:moveTo>
                <a:lnTo>
                  <a:pt x="37064" y="36458"/>
                </a:lnTo>
                <a:lnTo>
                  <a:pt x="77889" y="79663"/>
                </a:lnTo>
                <a:lnTo>
                  <a:pt x="122318" y="129115"/>
                </a:lnTo>
                <a:lnTo>
                  <a:pt x="170189" y="184312"/>
                </a:lnTo>
                <a:lnTo>
                  <a:pt x="195367" y="213909"/>
                </a:lnTo>
                <a:lnTo>
                  <a:pt x="221346" y="244754"/>
                </a:lnTo>
                <a:lnTo>
                  <a:pt x="248106" y="276786"/>
                </a:lnTo>
                <a:lnTo>
                  <a:pt x="275627" y="309942"/>
                </a:lnTo>
                <a:lnTo>
                  <a:pt x="303890" y="344158"/>
                </a:lnTo>
                <a:lnTo>
                  <a:pt x="332875" y="379373"/>
                </a:lnTo>
                <a:lnTo>
                  <a:pt x="362561" y="415523"/>
                </a:lnTo>
                <a:lnTo>
                  <a:pt x="392930" y="452548"/>
                </a:lnTo>
                <a:lnTo>
                  <a:pt x="423961" y="490382"/>
                </a:lnTo>
                <a:lnTo>
                  <a:pt x="455633" y="528965"/>
                </a:lnTo>
                <a:lnTo>
                  <a:pt x="487929" y="568234"/>
                </a:lnTo>
                <a:lnTo>
                  <a:pt x="520826" y="608126"/>
                </a:lnTo>
                <a:lnTo>
                  <a:pt x="554306" y="648578"/>
                </a:lnTo>
                <a:lnTo>
                  <a:pt x="588349" y="689528"/>
                </a:lnTo>
                <a:lnTo>
                  <a:pt x="622934" y="730914"/>
                </a:lnTo>
                <a:lnTo>
                  <a:pt x="658043" y="772672"/>
                </a:lnTo>
                <a:lnTo>
                  <a:pt x="693654" y="814741"/>
                </a:lnTo>
                <a:lnTo>
                  <a:pt x="729749" y="857057"/>
                </a:lnTo>
                <a:lnTo>
                  <a:pt x="766307" y="899558"/>
                </a:lnTo>
                <a:lnTo>
                  <a:pt x="803308" y="942182"/>
                </a:lnTo>
                <a:lnTo>
                  <a:pt x="840733" y="984866"/>
                </a:lnTo>
                <a:lnTo>
                  <a:pt x="878561" y="1027547"/>
                </a:lnTo>
                <a:lnTo>
                  <a:pt x="916773" y="1070163"/>
                </a:lnTo>
                <a:lnTo>
                  <a:pt x="955349" y="1112652"/>
                </a:lnTo>
                <a:lnTo>
                  <a:pt x="994269" y="1154950"/>
                </a:lnTo>
                <a:lnTo>
                  <a:pt x="1033513" y="1196995"/>
                </a:lnTo>
                <a:lnTo>
                  <a:pt x="1073061" y="1238725"/>
                </a:lnTo>
                <a:lnTo>
                  <a:pt x="1112894" y="1280077"/>
                </a:lnTo>
                <a:lnTo>
                  <a:pt x="1152991" y="1320988"/>
                </a:lnTo>
                <a:lnTo>
                  <a:pt x="1193332" y="1361396"/>
                </a:lnTo>
                <a:lnTo>
                  <a:pt x="1233899" y="1401239"/>
                </a:lnTo>
                <a:lnTo>
                  <a:pt x="1274670" y="1440453"/>
                </a:lnTo>
                <a:lnTo>
                  <a:pt x="1315626" y="1478976"/>
                </a:lnTo>
                <a:lnTo>
                  <a:pt x="1356747" y="1516746"/>
                </a:lnTo>
                <a:lnTo>
                  <a:pt x="1398014" y="1553700"/>
                </a:lnTo>
                <a:lnTo>
                  <a:pt x="1439405" y="1589776"/>
                </a:lnTo>
                <a:lnTo>
                  <a:pt x="1480902" y="1624910"/>
                </a:lnTo>
                <a:lnTo>
                  <a:pt x="1522485" y="1659041"/>
                </a:lnTo>
                <a:lnTo>
                  <a:pt x="1564133" y="1692106"/>
                </a:lnTo>
                <a:lnTo>
                  <a:pt x="1605827" y="1724042"/>
                </a:lnTo>
                <a:lnTo>
                  <a:pt x="1647547" y="1754786"/>
                </a:lnTo>
                <a:lnTo>
                  <a:pt x="1689273" y="1784277"/>
                </a:lnTo>
                <a:lnTo>
                  <a:pt x="1730985" y="1812451"/>
                </a:lnTo>
                <a:lnTo>
                  <a:pt x="1772663" y="1839246"/>
                </a:lnTo>
                <a:lnTo>
                  <a:pt x="1814288" y="1864599"/>
                </a:lnTo>
                <a:lnTo>
                  <a:pt x="1855839" y="1888448"/>
                </a:lnTo>
                <a:lnTo>
                  <a:pt x="1897297" y="1910731"/>
                </a:lnTo>
                <a:lnTo>
                  <a:pt x="1938642" y="1931384"/>
                </a:lnTo>
                <a:lnTo>
                  <a:pt x="1979853" y="1950345"/>
                </a:lnTo>
                <a:lnTo>
                  <a:pt x="2020912" y="1967552"/>
                </a:lnTo>
                <a:lnTo>
                  <a:pt x="2061797" y="1982942"/>
                </a:lnTo>
                <a:lnTo>
                  <a:pt x="2102490" y="1996452"/>
                </a:lnTo>
                <a:lnTo>
                  <a:pt x="2142970" y="2008020"/>
                </a:lnTo>
                <a:lnTo>
                  <a:pt x="2183205" y="2017631"/>
                </a:lnTo>
                <a:lnTo>
                  <a:pt x="2224452" y="2025680"/>
                </a:lnTo>
                <a:lnTo>
                  <a:pt x="2266670" y="2032210"/>
                </a:lnTo>
                <a:lnTo>
                  <a:pt x="2309814" y="2037266"/>
                </a:lnTo>
                <a:lnTo>
                  <a:pt x="2353842" y="2040890"/>
                </a:lnTo>
                <a:lnTo>
                  <a:pt x="2398712" y="2043127"/>
                </a:lnTo>
                <a:lnTo>
                  <a:pt x="2444378" y="2044018"/>
                </a:lnTo>
                <a:lnTo>
                  <a:pt x="2490800" y="2043608"/>
                </a:lnTo>
                <a:lnTo>
                  <a:pt x="2537933" y="2041939"/>
                </a:lnTo>
                <a:lnTo>
                  <a:pt x="2585735" y="2039056"/>
                </a:lnTo>
                <a:lnTo>
                  <a:pt x="2634162" y="2035001"/>
                </a:lnTo>
                <a:lnTo>
                  <a:pt x="2683172" y="2029819"/>
                </a:lnTo>
                <a:lnTo>
                  <a:pt x="2732721" y="2023551"/>
                </a:lnTo>
                <a:lnTo>
                  <a:pt x="2782767" y="2016242"/>
                </a:lnTo>
                <a:lnTo>
                  <a:pt x="2833266" y="2007935"/>
                </a:lnTo>
                <a:lnTo>
                  <a:pt x="2884175" y="1998673"/>
                </a:lnTo>
                <a:lnTo>
                  <a:pt x="2935451" y="1988500"/>
                </a:lnTo>
                <a:lnTo>
                  <a:pt x="2987052" y="1977458"/>
                </a:lnTo>
                <a:lnTo>
                  <a:pt x="3038934" y="1965592"/>
                </a:lnTo>
                <a:lnTo>
                  <a:pt x="3091053" y="1952945"/>
                </a:lnTo>
                <a:lnTo>
                  <a:pt x="3143368" y="1939559"/>
                </a:lnTo>
                <a:lnTo>
                  <a:pt x="3195835" y="1925479"/>
                </a:lnTo>
                <a:lnTo>
                  <a:pt x="3248410" y="1910747"/>
                </a:lnTo>
                <a:lnTo>
                  <a:pt x="3301051" y="1895407"/>
                </a:lnTo>
                <a:lnTo>
                  <a:pt x="3353716" y="1879503"/>
                </a:lnTo>
                <a:lnTo>
                  <a:pt x="3406359" y="1863077"/>
                </a:lnTo>
                <a:lnTo>
                  <a:pt x="3458940" y="1846174"/>
                </a:lnTo>
                <a:lnTo>
                  <a:pt x="3511414" y="1828835"/>
                </a:lnTo>
                <a:lnTo>
                  <a:pt x="3563738" y="1811106"/>
                </a:lnTo>
                <a:lnTo>
                  <a:pt x="3615871" y="1793028"/>
                </a:lnTo>
                <a:lnTo>
                  <a:pt x="3667767" y="1774646"/>
                </a:lnTo>
                <a:lnTo>
                  <a:pt x="3717772" y="1756591"/>
                </a:lnTo>
                <a:lnTo>
                  <a:pt x="3767476" y="1738331"/>
                </a:lnTo>
                <a:lnTo>
                  <a:pt x="3816841" y="1719904"/>
                </a:lnTo>
                <a:lnTo>
                  <a:pt x="3865827" y="1701350"/>
                </a:lnTo>
                <a:lnTo>
                  <a:pt x="3914395" y="1682709"/>
                </a:lnTo>
                <a:lnTo>
                  <a:pt x="3962506" y="1664020"/>
                </a:lnTo>
                <a:lnTo>
                  <a:pt x="4010121" y="1645323"/>
                </a:lnTo>
                <a:lnTo>
                  <a:pt x="4057201" y="1626656"/>
                </a:lnTo>
                <a:lnTo>
                  <a:pt x="4103706" y="1608059"/>
                </a:lnTo>
                <a:lnTo>
                  <a:pt x="4149597" y="1589571"/>
                </a:lnTo>
                <a:lnTo>
                  <a:pt x="4194835" y="1571232"/>
                </a:lnTo>
                <a:lnTo>
                  <a:pt x="4239382" y="1553081"/>
                </a:lnTo>
                <a:lnTo>
                  <a:pt x="4283197" y="1535158"/>
                </a:lnTo>
                <a:lnTo>
                  <a:pt x="4326243" y="1517501"/>
                </a:lnTo>
                <a:lnTo>
                  <a:pt x="4368478" y="1500151"/>
                </a:lnTo>
                <a:lnTo>
                  <a:pt x="4409866" y="1483147"/>
                </a:lnTo>
                <a:lnTo>
                  <a:pt x="4463661" y="1461079"/>
                </a:lnTo>
                <a:lnTo>
                  <a:pt x="4515784" y="1439789"/>
                </a:lnTo>
                <a:lnTo>
                  <a:pt x="4566143" y="1419372"/>
                </a:lnTo>
                <a:lnTo>
                  <a:pt x="4614647" y="1399921"/>
                </a:lnTo>
                <a:lnTo>
                  <a:pt x="4661201" y="1381531"/>
                </a:lnTo>
                <a:lnTo>
                  <a:pt x="4705715" y="1364297"/>
                </a:lnTo>
                <a:lnTo>
                  <a:pt x="4708090" y="1363397"/>
                </a:lnTo>
              </a:path>
            </a:pathLst>
          </a:custGeom>
          <a:ln w="38099">
            <a:solidFill>
              <a:srgbClr val="000000"/>
            </a:solidFill>
          </a:ln>
        </p:spPr>
        <p:txBody>
          <a:bodyPr wrap="square" lIns="0" tIns="0" rIns="0" bIns="0" rtlCol="0"/>
          <a:lstStyle/>
          <a:p>
            <a:endParaRPr/>
          </a:p>
        </p:txBody>
      </p:sp>
      <p:sp>
        <p:nvSpPr>
          <p:cNvPr id="14" name="object 14"/>
          <p:cNvSpPr/>
          <p:nvPr/>
        </p:nvSpPr>
        <p:spPr>
          <a:xfrm>
            <a:off x="7506715" y="4079820"/>
            <a:ext cx="222049" cy="157349"/>
          </a:xfrm>
          <a:prstGeom prst="rect">
            <a:avLst/>
          </a:prstGeom>
          <a:blipFill>
            <a:blip r:embed="rId4" cstate="print"/>
            <a:stretch>
              <a:fillRect/>
            </a:stretch>
          </a:blipFill>
        </p:spPr>
        <p:txBody>
          <a:bodyPr wrap="square" lIns="0" tIns="0" rIns="0" bIns="0" rtlCol="0"/>
          <a:lstStyle/>
          <a:p>
            <a:endParaRPr/>
          </a:p>
        </p:txBody>
      </p:sp>
      <p:sp>
        <p:nvSpPr>
          <p:cNvPr id="15" name="object 15"/>
          <p:cNvSpPr txBox="1"/>
          <p:nvPr/>
        </p:nvSpPr>
        <p:spPr>
          <a:xfrm>
            <a:off x="8276424" y="3940333"/>
            <a:ext cx="1832610" cy="459100"/>
          </a:xfrm>
          <a:prstGeom prst="rect">
            <a:avLst/>
          </a:prstGeom>
        </p:spPr>
        <p:txBody>
          <a:bodyPr vert="horz" wrap="square" lIns="0" tIns="22860" rIns="0" bIns="0" rtlCol="0">
            <a:spAutoFit/>
          </a:bodyPr>
          <a:lstStyle/>
          <a:p>
            <a:pPr marL="160655" marR="5080" indent="-148590">
              <a:lnSpc>
                <a:spcPts val="1650"/>
              </a:lnSpc>
              <a:spcBef>
                <a:spcPts val="180"/>
              </a:spcBef>
            </a:pPr>
            <a:r>
              <a:rPr sz="1400" spc="-5" dirty="0">
                <a:latin typeface="Arial"/>
                <a:cs typeface="Arial"/>
              </a:rPr>
              <a:t>All pixels </a:t>
            </a:r>
            <a:r>
              <a:rPr sz="1400" dirty="0">
                <a:latin typeface="Arial"/>
                <a:cs typeface="Arial"/>
              </a:rPr>
              <a:t>change</a:t>
            </a:r>
            <a:r>
              <a:rPr sz="1400" spc="-90" dirty="0">
                <a:latin typeface="Arial"/>
                <a:cs typeface="Arial"/>
              </a:rPr>
              <a:t> </a:t>
            </a:r>
            <a:r>
              <a:rPr sz="1400" spc="-5" dirty="0">
                <a:latin typeface="Arial"/>
                <a:cs typeface="Arial"/>
              </a:rPr>
              <a:t>when  the </a:t>
            </a:r>
            <a:r>
              <a:rPr sz="1400" dirty="0">
                <a:latin typeface="Arial"/>
                <a:cs typeface="Arial"/>
              </a:rPr>
              <a:t>camera</a:t>
            </a:r>
            <a:r>
              <a:rPr sz="1400" spc="-45" dirty="0">
                <a:latin typeface="Arial"/>
                <a:cs typeface="Arial"/>
              </a:rPr>
              <a:t> </a:t>
            </a:r>
            <a:r>
              <a:rPr sz="1400" dirty="0">
                <a:latin typeface="Arial"/>
                <a:cs typeface="Arial"/>
              </a:rPr>
              <a:t>moves!</a:t>
            </a:r>
            <a:endParaRPr sz="1400">
              <a:latin typeface="Arial"/>
              <a:cs typeface="Arial"/>
            </a:endParaRPr>
          </a:p>
        </p:txBody>
      </p:sp>
      <p:sp>
        <p:nvSpPr>
          <p:cNvPr id="18" name="object 18"/>
          <p:cNvSpPr txBox="1"/>
          <p:nvPr/>
        </p:nvSpPr>
        <p:spPr>
          <a:xfrm>
            <a:off x="6629644" y="5550489"/>
            <a:ext cx="1117600" cy="269304"/>
          </a:xfrm>
          <a:prstGeom prst="rect">
            <a:avLst/>
          </a:prstGeom>
        </p:spPr>
        <p:txBody>
          <a:bodyPr vert="horz" wrap="square" lIns="0" tIns="0" rIns="0" bIns="0" rtlCol="0">
            <a:spAutoFit/>
          </a:bodyPr>
          <a:lstStyle/>
          <a:p>
            <a:pPr marL="12700">
              <a:lnSpc>
                <a:spcPts val="2090"/>
              </a:lnSpc>
            </a:pPr>
            <a:r>
              <a:rPr spc="-5" dirty="0">
                <a:solidFill>
                  <a:srgbClr val="FFFFFF"/>
                </a:solidFill>
                <a:latin typeface="Arial"/>
                <a:cs typeface="Arial"/>
              </a:rPr>
              <a:t>Lecture </a:t>
            </a:r>
            <a:r>
              <a:rPr dirty="0">
                <a:solidFill>
                  <a:srgbClr val="FFFFFF"/>
                </a:solidFill>
                <a:latin typeface="Arial"/>
                <a:cs typeface="Arial"/>
              </a:rPr>
              <a:t>2</a:t>
            </a:r>
            <a:r>
              <a:rPr spc="-90" dirty="0">
                <a:solidFill>
                  <a:srgbClr val="FFFFFF"/>
                </a:solidFill>
                <a:latin typeface="Arial"/>
                <a:cs typeface="Arial"/>
              </a:rPr>
              <a:t> </a:t>
            </a:r>
            <a:r>
              <a:rPr dirty="0">
                <a:solidFill>
                  <a:srgbClr val="FFFFFF"/>
                </a:solidFill>
                <a:latin typeface="Arial"/>
                <a:cs typeface="Arial"/>
              </a:rPr>
              <a:t>-</a:t>
            </a:r>
            <a:endParaRPr>
              <a:latin typeface="Arial"/>
              <a:cs typeface="Arial"/>
            </a:endParaRPr>
          </a:p>
        </p:txBody>
      </p:sp>
      <p:sp>
        <p:nvSpPr>
          <p:cNvPr id="19" name="object 19"/>
          <p:cNvSpPr txBox="1"/>
          <p:nvPr/>
        </p:nvSpPr>
        <p:spPr>
          <a:xfrm>
            <a:off x="7881167" y="5550480"/>
            <a:ext cx="178435" cy="269304"/>
          </a:xfrm>
          <a:prstGeom prst="rect">
            <a:avLst/>
          </a:prstGeom>
        </p:spPr>
        <p:txBody>
          <a:bodyPr vert="horz" wrap="square" lIns="0" tIns="0" rIns="0" bIns="0" rtlCol="0">
            <a:spAutoFit/>
          </a:bodyPr>
          <a:lstStyle/>
          <a:p>
            <a:pPr marL="25400">
              <a:lnSpc>
                <a:spcPts val="2090"/>
              </a:lnSpc>
            </a:pPr>
            <a:fld id="{81D60167-4931-47E6-BA6A-407CBD079E47}" type="slidenum">
              <a:rPr dirty="0">
                <a:solidFill>
                  <a:srgbClr val="FFFFFF"/>
                </a:solidFill>
                <a:latin typeface="Arial"/>
                <a:cs typeface="Arial"/>
              </a:rPr>
              <a:pPr marL="25400">
                <a:lnSpc>
                  <a:spcPts val="2090"/>
                </a:lnSpc>
              </a:pPr>
              <a:t>70</a:t>
            </a:fld>
            <a:endParaRPr>
              <a:latin typeface="Arial"/>
              <a:cs typeface="Arial"/>
            </a:endParaRPr>
          </a:p>
        </p:txBody>
      </p:sp>
      <p:sp>
        <p:nvSpPr>
          <p:cNvPr id="16" name="object 16"/>
          <p:cNvSpPr txBox="1"/>
          <p:nvPr/>
        </p:nvSpPr>
        <p:spPr>
          <a:xfrm>
            <a:off x="1597024" y="5128445"/>
            <a:ext cx="906780" cy="201081"/>
          </a:xfrm>
          <a:prstGeom prst="rect">
            <a:avLst/>
          </a:prstGeom>
        </p:spPr>
        <p:txBody>
          <a:bodyPr vert="horz" wrap="square" lIns="0" tIns="8890" rIns="0" bIns="0" rtlCol="0">
            <a:spAutoFit/>
          </a:bodyPr>
          <a:lstStyle/>
          <a:p>
            <a:pPr marL="12700" marR="5080">
              <a:lnSpc>
                <a:spcPct val="104200"/>
              </a:lnSpc>
              <a:spcBef>
                <a:spcPts val="70"/>
              </a:spcBef>
            </a:pPr>
            <a:r>
              <a:rPr sz="600" u="sng" spc="-5" dirty="0">
                <a:solidFill>
                  <a:srgbClr val="0097A7"/>
                </a:solidFill>
                <a:uFill>
                  <a:solidFill>
                    <a:srgbClr val="0097A7"/>
                  </a:solidFill>
                </a:uFill>
                <a:latin typeface="Arial"/>
                <a:cs typeface="Arial"/>
                <a:hlinkClick r:id="rId5"/>
              </a:rPr>
              <a:t>This image</a:t>
            </a:r>
            <a:r>
              <a:rPr sz="600" spc="-5" dirty="0">
                <a:solidFill>
                  <a:srgbClr val="0097A7"/>
                </a:solidFill>
                <a:latin typeface="Arial"/>
                <a:cs typeface="Arial"/>
                <a:hlinkClick r:id="rId5"/>
              </a:rPr>
              <a:t> </a:t>
            </a:r>
            <a:r>
              <a:rPr sz="600" spc="-5" dirty="0">
                <a:latin typeface="Arial"/>
                <a:cs typeface="Arial"/>
              </a:rPr>
              <a:t>by </a:t>
            </a:r>
            <a:r>
              <a:rPr sz="600" u="sng" spc="-5" dirty="0">
                <a:solidFill>
                  <a:srgbClr val="0097A7"/>
                </a:solidFill>
                <a:uFill>
                  <a:solidFill>
                    <a:srgbClr val="0097A7"/>
                  </a:solidFill>
                </a:uFill>
                <a:latin typeface="Arial"/>
                <a:cs typeface="Arial"/>
                <a:hlinkClick r:id="rId6"/>
              </a:rPr>
              <a:t>Nikita</a:t>
            </a:r>
            <a:r>
              <a:rPr sz="600" spc="-5" dirty="0">
                <a:solidFill>
                  <a:srgbClr val="0097A7"/>
                </a:solidFill>
                <a:latin typeface="Arial"/>
                <a:cs typeface="Arial"/>
                <a:hlinkClick r:id="rId6"/>
              </a:rPr>
              <a:t> </a:t>
            </a:r>
            <a:r>
              <a:rPr sz="600" spc="-5" dirty="0">
                <a:latin typeface="Arial"/>
                <a:cs typeface="Arial"/>
              </a:rPr>
              <a:t>is  licensed under </a:t>
            </a:r>
            <a:r>
              <a:rPr sz="600" u="sng" spc="-5" dirty="0">
                <a:solidFill>
                  <a:srgbClr val="0097A7"/>
                </a:solidFill>
                <a:uFill>
                  <a:solidFill>
                    <a:srgbClr val="0097A7"/>
                  </a:solidFill>
                </a:uFill>
                <a:latin typeface="Arial"/>
                <a:cs typeface="Arial"/>
                <a:hlinkClick r:id="rId7"/>
              </a:rPr>
              <a:t>CC-BY</a:t>
            </a:r>
            <a:r>
              <a:rPr sz="600" u="sng" spc="-70" dirty="0">
                <a:solidFill>
                  <a:srgbClr val="0097A7"/>
                </a:solidFill>
                <a:uFill>
                  <a:solidFill>
                    <a:srgbClr val="0097A7"/>
                  </a:solidFill>
                </a:uFill>
                <a:latin typeface="Arial"/>
                <a:cs typeface="Arial"/>
                <a:hlinkClick r:id="rId7"/>
              </a:rPr>
              <a:t> </a:t>
            </a:r>
            <a:r>
              <a:rPr sz="600" u="sng" spc="-5" dirty="0">
                <a:solidFill>
                  <a:srgbClr val="0097A7"/>
                </a:solidFill>
                <a:uFill>
                  <a:solidFill>
                    <a:srgbClr val="0097A7"/>
                  </a:solidFill>
                </a:uFill>
                <a:latin typeface="Arial"/>
                <a:cs typeface="Arial"/>
                <a:hlinkClick r:id="rId7"/>
              </a:rPr>
              <a:t>2.0</a:t>
            </a:r>
            <a:endParaRPr sz="600">
              <a:latin typeface="Arial"/>
              <a:cs typeface="Arial"/>
            </a:endParaRPr>
          </a:p>
        </p:txBody>
      </p:sp>
    </p:spTree>
    <p:extLst>
      <p:ext uri="{BB962C8B-B14F-4D97-AF65-F5344CB8AC3E}">
        <p14:creationId xmlns:p14="http://schemas.microsoft.com/office/powerpoint/2010/main" val="35778479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08724" y="994282"/>
            <a:ext cx="3359150" cy="391160"/>
          </a:xfrm>
          <a:prstGeom prst="rect">
            <a:avLst/>
          </a:prstGeom>
        </p:spPr>
        <p:txBody>
          <a:bodyPr vert="horz" wrap="square" lIns="0" tIns="12700" rIns="0" bIns="0" rtlCol="0" anchor="ctr">
            <a:spAutoFit/>
          </a:bodyPr>
          <a:lstStyle/>
          <a:p>
            <a:pPr marL="12700">
              <a:spcBef>
                <a:spcPts val="100"/>
              </a:spcBef>
            </a:pPr>
            <a:r>
              <a:rPr sz="2400" b="1" spc="-5" dirty="0">
                <a:latin typeface="Arial"/>
                <a:cs typeface="Arial"/>
              </a:rPr>
              <a:t>Challenges</a:t>
            </a:r>
            <a:r>
              <a:rPr sz="2400" spc="-5" dirty="0">
                <a:latin typeface="Arial"/>
                <a:cs typeface="Arial"/>
              </a:rPr>
              <a:t>:</a:t>
            </a:r>
            <a:r>
              <a:rPr sz="2400" spc="-80" dirty="0">
                <a:latin typeface="Arial"/>
                <a:cs typeface="Arial"/>
              </a:rPr>
              <a:t> </a:t>
            </a:r>
            <a:r>
              <a:rPr sz="2400" spc="-5" dirty="0">
                <a:latin typeface="Arial"/>
                <a:cs typeface="Arial"/>
              </a:rPr>
              <a:t>Illumination</a:t>
            </a:r>
            <a:endParaRPr sz="2400">
              <a:latin typeface="Arial"/>
              <a:cs typeface="Arial"/>
            </a:endParaRPr>
          </a:p>
        </p:txBody>
      </p:sp>
      <p:sp>
        <p:nvSpPr>
          <p:cNvPr id="3" name="object 3"/>
          <p:cNvSpPr/>
          <p:nvPr/>
        </p:nvSpPr>
        <p:spPr>
          <a:xfrm>
            <a:off x="1681651" y="2251861"/>
            <a:ext cx="2254105" cy="2090083"/>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2175534" y="4385374"/>
            <a:ext cx="1264920" cy="105157"/>
          </a:xfrm>
          <a:prstGeom prst="rect">
            <a:avLst/>
          </a:prstGeom>
        </p:spPr>
        <p:txBody>
          <a:bodyPr vert="horz" wrap="square" lIns="0" tIns="12700" rIns="0" bIns="0" rtlCol="0">
            <a:spAutoFit/>
          </a:bodyPr>
          <a:lstStyle/>
          <a:p>
            <a:pPr marL="12700">
              <a:spcBef>
                <a:spcPts val="100"/>
              </a:spcBef>
            </a:pPr>
            <a:r>
              <a:rPr sz="600" u="sng" spc="-5" dirty="0">
                <a:solidFill>
                  <a:srgbClr val="999999"/>
                </a:solidFill>
                <a:uFill>
                  <a:solidFill>
                    <a:srgbClr val="999999"/>
                  </a:solidFill>
                </a:uFill>
                <a:latin typeface="Arial"/>
                <a:cs typeface="Arial"/>
                <a:hlinkClick r:id="rId3"/>
              </a:rPr>
              <a:t>This image</a:t>
            </a:r>
            <a:r>
              <a:rPr sz="600" spc="-5" dirty="0">
                <a:solidFill>
                  <a:srgbClr val="999999"/>
                </a:solidFill>
                <a:latin typeface="Arial"/>
                <a:cs typeface="Arial"/>
                <a:hlinkClick r:id="rId3"/>
              </a:rPr>
              <a:t> </a:t>
            </a:r>
            <a:r>
              <a:rPr sz="600" spc="-5" dirty="0">
                <a:solidFill>
                  <a:srgbClr val="999999"/>
                </a:solidFill>
                <a:latin typeface="Arial"/>
                <a:cs typeface="Arial"/>
              </a:rPr>
              <a:t>is </a:t>
            </a:r>
            <a:r>
              <a:rPr sz="600" u="sng" spc="-5" dirty="0">
                <a:solidFill>
                  <a:srgbClr val="999999"/>
                </a:solidFill>
                <a:uFill>
                  <a:solidFill>
                    <a:srgbClr val="999999"/>
                  </a:solidFill>
                </a:uFill>
                <a:latin typeface="Arial"/>
                <a:cs typeface="Arial"/>
                <a:hlinkClick r:id="rId4"/>
              </a:rPr>
              <a:t>CC0 1.0</a:t>
            </a:r>
            <a:r>
              <a:rPr sz="600" spc="-5" dirty="0">
                <a:solidFill>
                  <a:srgbClr val="999999"/>
                </a:solidFill>
                <a:latin typeface="Arial"/>
                <a:cs typeface="Arial"/>
                <a:hlinkClick r:id="rId4"/>
              </a:rPr>
              <a:t> </a:t>
            </a:r>
            <a:r>
              <a:rPr sz="600" spc="-5" dirty="0">
                <a:solidFill>
                  <a:srgbClr val="999999"/>
                </a:solidFill>
                <a:latin typeface="Arial"/>
                <a:cs typeface="Arial"/>
              </a:rPr>
              <a:t>public</a:t>
            </a:r>
            <a:r>
              <a:rPr sz="600" spc="-65" dirty="0">
                <a:solidFill>
                  <a:srgbClr val="999999"/>
                </a:solidFill>
                <a:latin typeface="Arial"/>
                <a:cs typeface="Arial"/>
              </a:rPr>
              <a:t> </a:t>
            </a:r>
            <a:r>
              <a:rPr sz="600" spc="-5" dirty="0">
                <a:solidFill>
                  <a:srgbClr val="999999"/>
                </a:solidFill>
                <a:latin typeface="Arial"/>
                <a:cs typeface="Arial"/>
              </a:rPr>
              <a:t>domain</a:t>
            </a:r>
            <a:endParaRPr sz="600">
              <a:latin typeface="Arial"/>
              <a:cs typeface="Arial"/>
            </a:endParaRPr>
          </a:p>
        </p:txBody>
      </p:sp>
      <p:sp>
        <p:nvSpPr>
          <p:cNvPr id="5" name="object 5"/>
          <p:cNvSpPr/>
          <p:nvPr/>
        </p:nvSpPr>
        <p:spPr>
          <a:xfrm>
            <a:off x="4040770" y="2251861"/>
            <a:ext cx="2092900" cy="2090083"/>
          </a:xfrm>
          <a:prstGeom prst="rect">
            <a:avLst/>
          </a:prstGeom>
          <a:blipFill>
            <a:blip r:embed="rId5" cstate="print"/>
            <a:stretch>
              <a:fillRect/>
            </a:stretch>
          </a:blipFill>
        </p:spPr>
        <p:txBody>
          <a:bodyPr wrap="square" lIns="0" tIns="0" rIns="0" bIns="0" rtlCol="0"/>
          <a:lstStyle/>
          <a:p>
            <a:endParaRPr/>
          </a:p>
        </p:txBody>
      </p:sp>
      <p:sp>
        <p:nvSpPr>
          <p:cNvPr id="6" name="object 6"/>
          <p:cNvSpPr txBox="1"/>
          <p:nvPr/>
        </p:nvSpPr>
        <p:spPr>
          <a:xfrm>
            <a:off x="4454080" y="4385374"/>
            <a:ext cx="1264920" cy="105157"/>
          </a:xfrm>
          <a:prstGeom prst="rect">
            <a:avLst/>
          </a:prstGeom>
        </p:spPr>
        <p:txBody>
          <a:bodyPr vert="horz" wrap="square" lIns="0" tIns="12700" rIns="0" bIns="0" rtlCol="0">
            <a:spAutoFit/>
          </a:bodyPr>
          <a:lstStyle/>
          <a:p>
            <a:pPr marL="12700">
              <a:spcBef>
                <a:spcPts val="100"/>
              </a:spcBef>
            </a:pPr>
            <a:r>
              <a:rPr sz="600" u="sng" spc="-5" dirty="0">
                <a:solidFill>
                  <a:srgbClr val="999999"/>
                </a:solidFill>
                <a:uFill>
                  <a:solidFill>
                    <a:srgbClr val="999999"/>
                  </a:solidFill>
                </a:uFill>
                <a:latin typeface="Arial"/>
                <a:cs typeface="Arial"/>
                <a:hlinkClick r:id="rId6"/>
              </a:rPr>
              <a:t>This image</a:t>
            </a:r>
            <a:r>
              <a:rPr sz="600" spc="-5" dirty="0">
                <a:solidFill>
                  <a:srgbClr val="999999"/>
                </a:solidFill>
                <a:latin typeface="Arial"/>
                <a:cs typeface="Arial"/>
                <a:hlinkClick r:id="rId6"/>
              </a:rPr>
              <a:t> </a:t>
            </a:r>
            <a:r>
              <a:rPr sz="600" spc="-5" dirty="0">
                <a:solidFill>
                  <a:srgbClr val="999999"/>
                </a:solidFill>
                <a:latin typeface="Arial"/>
                <a:cs typeface="Arial"/>
              </a:rPr>
              <a:t>is </a:t>
            </a:r>
            <a:r>
              <a:rPr sz="600" u="sng" spc="-5" dirty="0">
                <a:solidFill>
                  <a:srgbClr val="999999"/>
                </a:solidFill>
                <a:uFill>
                  <a:solidFill>
                    <a:srgbClr val="999999"/>
                  </a:solidFill>
                </a:uFill>
                <a:latin typeface="Arial"/>
                <a:cs typeface="Arial"/>
                <a:hlinkClick r:id="rId4"/>
              </a:rPr>
              <a:t>CC0 1.0</a:t>
            </a:r>
            <a:r>
              <a:rPr sz="600" spc="-5" dirty="0">
                <a:solidFill>
                  <a:srgbClr val="999999"/>
                </a:solidFill>
                <a:latin typeface="Arial"/>
                <a:cs typeface="Arial"/>
                <a:hlinkClick r:id="rId4"/>
              </a:rPr>
              <a:t> </a:t>
            </a:r>
            <a:r>
              <a:rPr sz="600" spc="-5" dirty="0">
                <a:solidFill>
                  <a:srgbClr val="999999"/>
                </a:solidFill>
                <a:latin typeface="Arial"/>
                <a:cs typeface="Arial"/>
              </a:rPr>
              <a:t>public</a:t>
            </a:r>
            <a:r>
              <a:rPr sz="600" spc="-65" dirty="0">
                <a:solidFill>
                  <a:srgbClr val="999999"/>
                </a:solidFill>
                <a:latin typeface="Arial"/>
                <a:cs typeface="Arial"/>
              </a:rPr>
              <a:t> </a:t>
            </a:r>
            <a:r>
              <a:rPr sz="600" spc="-5" dirty="0">
                <a:solidFill>
                  <a:srgbClr val="999999"/>
                </a:solidFill>
                <a:latin typeface="Arial"/>
                <a:cs typeface="Arial"/>
              </a:rPr>
              <a:t>domain</a:t>
            </a:r>
            <a:endParaRPr sz="600">
              <a:latin typeface="Arial"/>
              <a:cs typeface="Arial"/>
            </a:endParaRPr>
          </a:p>
        </p:txBody>
      </p:sp>
      <p:sp>
        <p:nvSpPr>
          <p:cNvPr id="7" name="object 7"/>
          <p:cNvSpPr/>
          <p:nvPr/>
        </p:nvSpPr>
        <p:spPr>
          <a:xfrm>
            <a:off x="6238717" y="2251872"/>
            <a:ext cx="2410795" cy="2090070"/>
          </a:xfrm>
          <a:prstGeom prst="rect">
            <a:avLst/>
          </a:prstGeom>
          <a:blipFill>
            <a:blip r:embed="rId7" cstate="print"/>
            <a:stretch>
              <a:fillRect/>
            </a:stretch>
          </a:blipFill>
        </p:spPr>
        <p:txBody>
          <a:bodyPr wrap="square" lIns="0" tIns="0" rIns="0" bIns="0" rtlCol="0"/>
          <a:lstStyle/>
          <a:p>
            <a:endParaRPr/>
          </a:p>
        </p:txBody>
      </p:sp>
      <p:sp>
        <p:nvSpPr>
          <p:cNvPr id="8" name="object 8"/>
          <p:cNvSpPr txBox="1"/>
          <p:nvPr/>
        </p:nvSpPr>
        <p:spPr>
          <a:xfrm>
            <a:off x="6810941" y="4385374"/>
            <a:ext cx="1264920" cy="105157"/>
          </a:xfrm>
          <a:prstGeom prst="rect">
            <a:avLst/>
          </a:prstGeom>
        </p:spPr>
        <p:txBody>
          <a:bodyPr vert="horz" wrap="square" lIns="0" tIns="12700" rIns="0" bIns="0" rtlCol="0">
            <a:spAutoFit/>
          </a:bodyPr>
          <a:lstStyle/>
          <a:p>
            <a:pPr marL="12700">
              <a:spcBef>
                <a:spcPts val="100"/>
              </a:spcBef>
            </a:pPr>
            <a:r>
              <a:rPr sz="600" u="sng" spc="-5" dirty="0">
                <a:solidFill>
                  <a:srgbClr val="999999"/>
                </a:solidFill>
                <a:uFill>
                  <a:solidFill>
                    <a:srgbClr val="999999"/>
                  </a:solidFill>
                </a:uFill>
                <a:latin typeface="Arial"/>
                <a:cs typeface="Arial"/>
                <a:hlinkClick r:id="rId8"/>
              </a:rPr>
              <a:t>This image</a:t>
            </a:r>
            <a:r>
              <a:rPr sz="600" spc="-5" dirty="0">
                <a:solidFill>
                  <a:srgbClr val="999999"/>
                </a:solidFill>
                <a:latin typeface="Arial"/>
                <a:cs typeface="Arial"/>
                <a:hlinkClick r:id="rId8"/>
              </a:rPr>
              <a:t> </a:t>
            </a:r>
            <a:r>
              <a:rPr sz="600" spc="-5" dirty="0">
                <a:solidFill>
                  <a:srgbClr val="999999"/>
                </a:solidFill>
                <a:latin typeface="Arial"/>
                <a:cs typeface="Arial"/>
              </a:rPr>
              <a:t>is </a:t>
            </a:r>
            <a:r>
              <a:rPr sz="600" u="sng" spc="-5" dirty="0">
                <a:solidFill>
                  <a:srgbClr val="999999"/>
                </a:solidFill>
                <a:uFill>
                  <a:solidFill>
                    <a:srgbClr val="999999"/>
                  </a:solidFill>
                </a:uFill>
                <a:latin typeface="Arial"/>
                <a:cs typeface="Arial"/>
                <a:hlinkClick r:id="rId4"/>
              </a:rPr>
              <a:t>CC0 1.0</a:t>
            </a:r>
            <a:r>
              <a:rPr sz="600" spc="-5" dirty="0">
                <a:solidFill>
                  <a:srgbClr val="999999"/>
                </a:solidFill>
                <a:latin typeface="Arial"/>
                <a:cs typeface="Arial"/>
                <a:hlinkClick r:id="rId4"/>
              </a:rPr>
              <a:t> </a:t>
            </a:r>
            <a:r>
              <a:rPr sz="600" spc="-5" dirty="0">
                <a:solidFill>
                  <a:srgbClr val="999999"/>
                </a:solidFill>
                <a:latin typeface="Arial"/>
                <a:cs typeface="Arial"/>
              </a:rPr>
              <a:t>public</a:t>
            </a:r>
            <a:r>
              <a:rPr sz="600" spc="-65" dirty="0">
                <a:solidFill>
                  <a:srgbClr val="999999"/>
                </a:solidFill>
                <a:latin typeface="Arial"/>
                <a:cs typeface="Arial"/>
              </a:rPr>
              <a:t> </a:t>
            </a:r>
            <a:r>
              <a:rPr sz="600" spc="-5" dirty="0">
                <a:solidFill>
                  <a:srgbClr val="999999"/>
                </a:solidFill>
                <a:latin typeface="Arial"/>
                <a:cs typeface="Arial"/>
              </a:rPr>
              <a:t>domain</a:t>
            </a:r>
            <a:endParaRPr sz="600">
              <a:latin typeface="Arial"/>
              <a:cs typeface="Arial"/>
            </a:endParaRPr>
          </a:p>
        </p:txBody>
      </p:sp>
      <p:sp>
        <p:nvSpPr>
          <p:cNvPr id="9" name="object 9"/>
          <p:cNvSpPr/>
          <p:nvPr/>
        </p:nvSpPr>
        <p:spPr>
          <a:xfrm>
            <a:off x="8800510" y="2263296"/>
            <a:ext cx="1604396" cy="2067223"/>
          </a:xfrm>
          <a:prstGeom prst="rect">
            <a:avLst/>
          </a:prstGeom>
          <a:blipFill>
            <a:blip r:embed="rId9" cstate="print"/>
            <a:stretch>
              <a:fillRect/>
            </a:stretch>
          </a:blipFill>
        </p:spPr>
        <p:txBody>
          <a:bodyPr wrap="square" lIns="0" tIns="0" rIns="0" bIns="0" rtlCol="0"/>
          <a:lstStyle/>
          <a:p>
            <a:endParaRPr/>
          </a:p>
        </p:txBody>
      </p:sp>
      <p:sp>
        <p:nvSpPr>
          <p:cNvPr id="10" name="object 10"/>
          <p:cNvSpPr txBox="1"/>
          <p:nvPr/>
        </p:nvSpPr>
        <p:spPr>
          <a:xfrm>
            <a:off x="8969530" y="4385374"/>
            <a:ext cx="1264920" cy="105157"/>
          </a:xfrm>
          <a:prstGeom prst="rect">
            <a:avLst/>
          </a:prstGeom>
        </p:spPr>
        <p:txBody>
          <a:bodyPr vert="horz" wrap="square" lIns="0" tIns="12700" rIns="0" bIns="0" rtlCol="0">
            <a:spAutoFit/>
          </a:bodyPr>
          <a:lstStyle/>
          <a:p>
            <a:pPr marL="12700">
              <a:spcBef>
                <a:spcPts val="100"/>
              </a:spcBef>
            </a:pPr>
            <a:r>
              <a:rPr sz="600" u="sng" spc="-5" dirty="0">
                <a:solidFill>
                  <a:srgbClr val="999999"/>
                </a:solidFill>
                <a:uFill>
                  <a:solidFill>
                    <a:srgbClr val="999999"/>
                  </a:solidFill>
                </a:uFill>
                <a:latin typeface="Arial"/>
                <a:cs typeface="Arial"/>
                <a:hlinkClick r:id="rId10"/>
              </a:rPr>
              <a:t>This image</a:t>
            </a:r>
            <a:r>
              <a:rPr sz="600" spc="-5" dirty="0">
                <a:solidFill>
                  <a:srgbClr val="999999"/>
                </a:solidFill>
                <a:latin typeface="Arial"/>
                <a:cs typeface="Arial"/>
                <a:hlinkClick r:id="rId10"/>
              </a:rPr>
              <a:t> </a:t>
            </a:r>
            <a:r>
              <a:rPr sz="600" spc="-5" dirty="0">
                <a:solidFill>
                  <a:srgbClr val="999999"/>
                </a:solidFill>
                <a:latin typeface="Arial"/>
                <a:cs typeface="Arial"/>
              </a:rPr>
              <a:t>is </a:t>
            </a:r>
            <a:r>
              <a:rPr sz="600" u="sng" spc="-5" dirty="0">
                <a:solidFill>
                  <a:srgbClr val="999999"/>
                </a:solidFill>
                <a:uFill>
                  <a:solidFill>
                    <a:srgbClr val="999999"/>
                  </a:solidFill>
                </a:uFill>
                <a:latin typeface="Arial"/>
                <a:cs typeface="Arial"/>
                <a:hlinkClick r:id="rId4"/>
              </a:rPr>
              <a:t>CC0 1.0</a:t>
            </a:r>
            <a:r>
              <a:rPr sz="600" spc="-5" dirty="0">
                <a:solidFill>
                  <a:srgbClr val="999999"/>
                </a:solidFill>
                <a:latin typeface="Arial"/>
                <a:cs typeface="Arial"/>
                <a:hlinkClick r:id="rId4"/>
              </a:rPr>
              <a:t> </a:t>
            </a:r>
            <a:r>
              <a:rPr sz="600" spc="-5" dirty="0">
                <a:solidFill>
                  <a:srgbClr val="999999"/>
                </a:solidFill>
                <a:latin typeface="Arial"/>
                <a:cs typeface="Arial"/>
              </a:rPr>
              <a:t>public</a:t>
            </a:r>
            <a:r>
              <a:rPr sz="600" spc="-65" dirty="0">
                <a:solidFill>
                  <a:srgbClr val="999999"/>
                </a:solidFill>
                <a:latin typeface="Arial"/>
                <a:cs typeface="Arial"/>
              </a:rPr>
              <a:t> </a:t>
            </a:r>
            <a:r>
              <a:rPr sz="600" spc="-5" dirty="0">
                <a:solidFill>
                  <a:srgbClr val="999999"/>
                </a:solidFill>
                <a:latin typeface="Arial"/>
                <a:cs typeface="Arial"/>
              </a:rPr>
              <a:t>domain</a:t>
            </a:r>
            <a:endParaRPr sz="600">
              <a:latin typeface="Arial"/>
              <a:cs typeface="Arial"/>
            </a:endParaRPr>
          </a:p>
        </p:txBody>
      </p:sp>
      <p:sp>
        <p:nvSpPr>
          <p:cNvPr id="11" name="object 11"/>
          <p:cNvSpPr txBox="1">
            <a:spLocks noGrp="1"/>
          </p:cNvSpPr>
          <p:nvPr>
            <p:ph type="dt" sz="half" idx="4294967295"/>
          </p:nvPr>
        </p:nvSpPr>
        <p:spPr>
          <a:xfrm>
            <a:off x="628650" y="6356351"/>
            <a:ext cx="2057400" cy="365125"/>
          </a:xfrm>
          <a:prstGeom prst="rect">
            <a:avLst/>
          </a:prstGeom>
        </p:spPr>
        <p:txBody>
          <a:bodyPr vert="horz" wrap="square" lIns="91440" tIns="45720" rIns="91440" bIns="45720" rtlCol="0" anchor="ctr">
            <a:spAutoFit/>
          </a:bodyPr>
          <a:lstStyle>
            <a:defPPr>
              <a:defRPr lang="zh-TW"/>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2090"/>
              </a:lnSpc>
            </a:pPr>
            <a:fld id="{4D3A1796-FE4F-4CE2-AA60-E861BA6E0949}" type="datetimeFigureOut">
              <a:rPr lang="zh-TW" altLang="en-US" smtClean="0"/>
              <a:pPr marL="12700">
                <a:lnSpc>
                  <a:spcPts val="2090"/>
                </a:lnSpc>
              </a:pPr>
              <a:t>2024/4/20</a:t>
            </a:fld>
            <a:endParaRPr spc="-5" dirty="0"/>
          </a:p>
        </p:txBody>
      </p:sp>
      <p:sp>
        <p:nvSpPr>
          <p:cNvPr id="12" name="object 12"/>
          <p:cNvSpPr txBox="1"/>
          <p:nvPr/>
        </p:nvSpPr>
        <p:spPr>
          <a:xfrm>
            <a:off x="6629644" y="5550489"/>
            <a:ext cx="1117600" cy="269304"/>
          </a:xfrm>
          <a:prstGeom prst="rect">
            <a:avLst/>
          </a:prstGeom>
        </p:spPr>
        <p:txBody>
          <a:bodyPr vert="horz" wrap="square" lIns="0" tIns="0" rIns="0" bIns="0" rtlCol="0">
            <a:spAutoFit/>
          </a:bodyPr>
          <a:lstStyle/>
          <a:p>
            <a:pPr marL="12700">
              <a:lnSpc>
                <a:spcPts val="2090"/>
              </a:lnSpc>
            </a:pPr>
            <a:r>
              <a:rPr spc="-5" dirty="0">
                <a:solidFill>
                  <a:srgbClr val="FFFFFF"/>
                </a:solidFill>
                <a:latin typeface="Arial"/>
                <a:cs typeface="Arial"/>
              </a:rPr>
              <a:t>Lecture </a:t>
            </a:r>
            <a:r>
              <a:rPr dirty="0">
                <a:solidFill>
                  <a:srgbClr val="FFFFFF"/>
                </a:solidFill>
                <a:latin typeface="Arial"/>
                <a:cs typeface="Arial"/>
              </a:rPr>
              <a:t>2</a:t>
            </a:r>
            <a:r>
              <a:rPr spc="-90" dirty="0">
                <a:solidFill>
                  <a:srgbClr val="FFFFFF"/>
                </a:solidFill>
                <a:latin typeface="Arial"/>
                <a:cs typeface="Arial"/>
              </a:rPr>
              <a:t> </a:t>
            </a:r>
            <a:r>
              <a:rPr dirty="0">
                <a:solidFill>
                  <a:srgbClr val="FFFFFF"/>
                </a:solidFill>
                <a:latin typeface="Arial"/>
                <a:cs typeface="Arial"/>
              </a:rPr>
              <a:t>-</a:t>
            </a:r>
            <a:endParaRPr>
              <a:latin typeface="Arial"/>
              <a:cs typeface="Arial"/>
            </a:endParaRPr>
          </a:p>
        </p:txBody>
      </p:sp>
      <p:sp>
        <p:nvSpPr>
          <p:cNvPr id="14" name="object 14"/>
          <p:cNvSpPr txBox="1">
            <a:spLocks noGrp="1"/>
          </p:cNvSpPr>
          <p:nvPr>
            <p:ph type="ftr" sz="quarter" idx="4294967295"/>
          </p:nvPr>
        </p:nvSpPr>
        <p:spPr>
          <a:xfrm>
            <a:off x="3028950" y="6356351"/>
            <a:ext cx="3086100" cy="365125"/>
          </a:xfrm>
          <a:prstGeom prst="rect">
            <a:avLst/>
          </a:prstGeom>
        </p:spPr>
        <p:txBody>
          <a:bodyPr vert="horz" wrap="square" lIns="91440" tIns="45720" rIns="91440" bIns="45720" rtlCol="0" anchor="ctr">
            <a:spAutoFit/>
          </a:bodyPr>
          <a:lstStyle>
            <a:defPPr>
              <a:defRPr lang="zh-TW"/>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2090"/>
              </a:lnSpc>
            </a:pPr>
            <a:endParaRPr spc="-5" dirty="0"/>
          </a:p>
        </p:txBody>
      </p:sp>
    </p:spTree>
    <p:extLst>
      <p:ext uri="{BB962C8B-B14F-4D97-AF65-F5344CB8AC3E}">
        <p14:creationId xmlns:p14="http://schemas.microsoft.com/office/powerpoint/2010/main" val="14268830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08724" y="994282"/>
            <a:ext cx="3479800" cy="391160"/>
          </a:xfrm>
          <a:prstGeom prst="rect">
            <a:avLst/>
          </a:prstGeom>
        </p:spPr>
        <p:txBody>
          <a:bodyPr vert="horz" wrap="square" lIns="0" tIns="12700" rIns="0" bIns="0" rtlCol="0" anchor="ctr">
            <a:spAutoFit/>
          </a:bodyPr>
          <a:lstStyle/>
          <a:p>
            <a:pPr marL="12700">
              <a:spcBef>
                <a:spcPts val="100"/>
              </a:spcBef>
            </a:pPr>
            <a:r>
              <a:rPr sz="2400" b="1" spc="-5" dirty="0">
                <a:latin typeface="Arial"/>
                <a:cs typeface="Arial"/>
              </a:rPr>
              <a:t>Challenges</a:t>
            </a:r>
            <a:r>
              <a:rPr sz="2400" spc="-5" dirty="0">
                <a:latin typeface="Arial"/>
                <a:cs typeface="Arial"/>
              </a:rPr>
              <a:t>:</a:t>
            </a:r>
            <a:r>
              <a:rPr sz="2400" spc="-80" dirty="0">
                <a:latin typeface="Arial"/>
                <a:cs typeface="Arial"/>
              </a:rPr>
              <a:t> </a:t>
            </a:r>
            <a:r>
              <a:rPr sz="2400" spc="-5" dirty="0">
                <a:latin typeface="Arial"/>
                <a:cs typeface="Arial"/>
              </a:rPr>
              <a:t>Deformation</a:t>
            </a:r>
            <a:endParaRPr sz="2400">
              <a:latin typeface="Arial"/>
              <a:cs typeface="Arial"/>
            </a:endParaRPr>
          </a:p>
        </p:txBody>
      </p:sp>
      <p:sp>
        <p:nvSpPr>
          <p:cNvPr id="3" name="object 3"/>
          <p:cNvSpPr txBox="1"/>
          <p:nvPr/>
        </p:nvSpPr>
        <p:spPr>
          <a:xfrm>
            <a:off x="2155607" y="4583750"/>
            <a:ext cx="1166495" cy="201081"/>
          </a:xfrm>
          <a:prstGeom prst="rect">
            <a:avLst/>
          </a:prstGeom>
        </p:spPr>
        <p:txBody>
          <a:bodyPr vert="horz" wrap="square" lIns="0" tIns="8890" rIns="0" bIns="0" rtlCol="0">
            <a:spAutoFit/>
          </a:bodyPr>
          <a:lstStyle/>
          <a:p>
            <a:pPr marL="105410" marR="5080" indent="-93345">
              <a:lnSpc>
                <a:spcPct val="104200"/>
              </a:lnSpc>
              <a:spcBef>
                <a:spcPts val="70"/>
              </a:spcBef>
            </a:pPr>
            <a:r>
              <a:rPr sz="600" u="sng" spc="-5" dirty="0">
                <a:solidFill>
                  <a:srgbClr val="999999"/>
                </a:solidFill>
                <a:uFill>
                  <a:solidFill>
                    <a:srgbClr val="999999"/>
                  </a:solidFill>
                </a:uFill>
                <a:latin typeface="Arial"/>
                <a:cs typeface="Arial"/>
                <a:hlinkClick r:id="rId2"/>
              </a:rPr>
              <a:t>This image</a:t>
            </a:r>
            <a:r>
              <a:rPr sz="600" spc="-5" dirty="0">
                <a:solidFill>
                  <a:srgbClr val="999999"/>
                </a:solidFill>
                <a:latin typeface="Arial"/>
                <a:cs typeface="Arial"/>
                <a:hlinkClick r:id="rId2"/>
              </a:rPr>
              <a:t> </a:t>
            </a:r>
            <a:r>
              <a:rPr sz="600" spc="-5" dirty="0">
                <a:solidFill>
                  <a:srgbClr val="999999"/>
                </a:solidFill>
                <a:latin typeface="Arial"/>
                <a:cs typeface="Arial"/>
              </a:rPr>
              <a:t>by </a:t>
            </a:r>
            <a:r>
              <a:rPr sz="600" u="sng" spc="-5" dirty="0">
                <a:solidFill>
                  <a:srgbClr val="999999"/>
                </a:solidFill>
                <a:uFill>
                  <a:solidFill>
                    <a:srgbClr val="999999"/>
                  </a:solidFill>
                </a:uFill>
                <a:latin typeface="Arial"/>
                <a:cs typeface="Arial"/>
                <a:hlinkClick r:id="rId3"/>
              </a:rPr>
              <a:t>Umberto Salvagnin </a:t>
            </a:r>
            <a:r>
              <a:rPr sz="600" spc="-5" dirty="0">
                <a:solidFill>
                  <a:srgbClr val="999999"/>
                </a:solidFill>
                <a:latin typeface="Arial"/>
                <a:cs typeface="Arial"/>
              </a:rPr>
              <a:t> is licensed under </a:t>
            </a:r>
            <a:r>
              <a:rPr sz="600" u="sng" spc="-5" dirty="0">
                <a:solidFill>
                  <a:srgbClr val="999999"/>
                </a:solidFill>
                <a:uFill>
                  <a:solidFill>
                    <a:srgbClr val="999999"/>
                  </a:solidFill>
                </a:uFill>
                <a:latin typeface="Arial"/>
                <a:cs typeface="Arial"/>
                <a:hlinkClick r:id="rId4"/>
              </a:rPr>
              <a:t>CC-BY</a:t>
            </a:r>
            <a:r>
              <a:rPr sz="600" u="sng" spc="-40" dirty="0">
                <a:solidFill>
                  <a:srgbClr val="999999"/>
                </a:solidFill>
                <a:uFill>
                  <a:solidFill>
                    <a:srgbClr val="999999"/>
                  </a:solidFill>
                </a:uFill>
                <a:latin typeface="Arial"/>
                <a:cs typeface="Arial"/>
                <a:hlinkClick r:id="rId4"/>
              </a:rPr>
              <a:t> </a:t>
            </a:r>
            <a:r>
              <a:rPr sz="600" u="sng" spc="-5" dirty="0">
                <a:solidFill>
                  <a:srgbClr val="999999"/>
                </a:solidFill>
                <a:uFill>
                  <a:solidFill>
                    <a:srgbClr val="999999"/>
                  </a:solidFill>
                </a:uFill>
                <a:latin typeface="Arial"/>
                <a:cs typeface="Arial"/>
                <a:hlinkClick r:id="rId4"/>
              </a:rPr>
              <a:t>2.0</a:t>
            </a:r>
            <a:endParaRPr sz="600">
              <a:latin typeface="Arial"/>
              <a:cs typeface="Arial"/>
            </a:endParaRPr>
          </a:p>
        </p:txBody>
      </p:sp>
      <p:sp>
        <p:nvSpPr>
          <p:cNvPr id="4" name="object 4"/>
          <p:cNvSpPr txBox="1"/>
          <p:nvPr/>
        </p:nvSpPr>
        <p:spPr>
          <a:xfrm>
            <a:off x="9000936" y="4551270"/>
            <a:ext cx="916940" cy="201081"/>
          </a:xfrm>
          <a:prstGeom prst="rect">
            <a:avLst/>
          </a:prstGeom>
        </p:spPr>
        <p:txBody>
          <a:bodyPr vert="horz" wrap="square" lIns="0" tIns="8890" rIns="0" bIns="0" rtlCol="0">
            <a:spAutoFit/>
          </a:bodyPr>
          <a:lstStyle/>
          <a:p>
            <a:pPr marL="18415" marR="5080" indent="-6350">
              <a:lnSpc>
                <a:spcPct val="104200"/>
              </a:lnSpc>
              <a:spcBef>
                <a:spcPts val="70"/>
              </a:spcBef>
            </a:pPr>
            <a:r>
              <a:rPr sz="600" u="sng" spc="-5" dirty="0">
                <a:solidFill>
                  <a:srgbClr val="999999"/>
                </a:solidFill>
                <a:uFill>
                  <a:solidFill>
                    <a:srgbClr val="999999"/>
                  </a:solidFill>
                </a:uFill>
                <a:latin typeface="Arial"/>
                <a:cs typeface="Arial"/>
                <a:hlinkClick r:id="rId5"/>
              </a:rPr>
              <a:t>This image</a:t>
            </a:r>
            <a:r>
              <a:rPr sz="600" spc="-5" dirty="0">
                <a:solidFill>
                  <a:srgbClr val="999999"/>
                </a:solidFill>
                <a:latin typeface="Arial"/>
                <a:cs typeface="Arial"/>
                <a:hlinkClick r:id="rId5"/>
              </a:rPr>
              <a:t> </a:t>
            </a:r>
            <a:r>
              <a:rPr sz="600" spc="-5" dirty="0">
                <a:solidFill>
                  <a:srgbClr val="999999"/>
                </a:solidFill>
                <a:latin typeface="Arial"/>
                <a:cs typeface="Arial"/>
              </a:rPr>
              <a:t>by </a:t>
            </a:r>
            <a:r>
              <a:rPr sz="600" u="sng" spc="-5" dirty="0">
                <a:solidFill>
                  <a:srgbClr val="999999"/>
                </a:solidFill>
                <a:uFill>
                  <a:solidFill>
                    <a:srgbClr val="999999"/>
                  </a:solidFill>
                </a:uFill>
                <a:latin typeface="Arial"/>
                <a:cs typeface="Arial"/>
                <a:hlinkClick r:id="rId6"/>
              </a:rPr>
              <a:t>Tom Thai</a:t>
            </a:r>
            <a:r>
              <a:rPr sz="600" spc="-5" dirty="0">
                <a:solidFill>
                  <a:srgbClr val="999999"/>
                </a:solidFill>
                <a:latin typeface="Arial"/>
                <a:cs typeface="Arial"/>
                <a:hlinkClick r:id="rId6"/>
              </a:rPr>
              <a:t> </a:t>
            </a:r>
            <a:r>
              <a:rPr sz="600" spc="-5" dirty="0">
                <a:solidFill>
                  <a:srgbClr val="999999"/>
                </a:solidFill>
                <a:latin typeface="Arial"/>
                <a:cs typeface="Arial"/>
              </a:rPr>
              <a:t>is  licensed under </a:t>
            </a:r>
            <a:r>
              <a:rPr sz="600" u="sng" spc="-5" dirty="0">
                <a:solidFill>
                  <a:srgbClr val="999999"/>
                </a:solidFill>
                <a:uFill>
                  <a:solidFill>
                    <a:srgbClr val="999999"/>
                  </a:solidFill>
                </a:uFill>
                <a:latin typeface="Arial"/>
                <a:cs typeface="Arial"/>
                <a:hlinkClick r:id="rId4"/>
              </a:rPr>
              <a:t>CC-BY</a:t>
            </a:r>
            <a:r>
              <a:rPr sz="600" u="sng" spc="-70" dirty="0">
                <a:solidFill>
                  <a:srgbClr val="999999"/>
                </a:solidFill>
                <a:uFill>
                  <a:solidFill>
                    <a:srgbClr val="999999"/>
                  </a:solidFill>
                </a:uFill>
                <a:latin typeface="Arial"/>
                <a:cs typeface="Arial"/>
                <a:hlinkClick r:id="rId4"/>
              </a:rPr>
              <a:t> </a:t>
            </a:r>
            <a:r>
              <a:rPr sz="600" u="sng" spc="-5" dirty="0">
                <a:solidFill>
                  <a:srgbClr val="999999"/>
                </a:solidFill>
                <a:uFill>
                  <a:solidFill>
                    <a:srgbClr val="999999"/>
                  </a:solidFill>
                </a:uFill>
                <a:latin typeface="Arial"/>
                <a:cs typeface="Arial"/>
                <a:hlinkClick r:id="rId4"/>
              </a:rPr>
              <a:t>2.0</a:t>
            </a:r>
            <a:endParaRPr sz="600">
              <a:latin typeface="Arial"/>
              <a:cs typeface="Arial"/>
            </a:endParaRPr>
          </a:p>
        </p:txBody>
      </p:sp>
      <p:sp>
        <p:nvSpPr>
          <p:cNvPr id="5" name="object 5"/>
          <p:cNvSpPr txBox="1"/>
          <p:nvPr/>
        </p:nvSpPr>
        <p:spPr>
          <a:xfrm>
            <a:off x="6792201" y="4566424"/>
            <a:ext cx="918210" cy="201081"/>
          </a:xfrm>
          <a:prstGeom prst="rect">
            <a:avLst/>
          </a:prstGeom>
        </p:spPr>
        <p:txBody>
          <a:bodyPr vert="horz" wrap="square" lIns="0" tIns="8890" rIns="0" bIns="0" rtlCol="0">
            <a:spAutoFit/>
          </a:bodyPr>
          <a:lstStyle/>
          <a:p>
            <a:pPr marL="18415" marR="5080" indent="-6350">
              <a:lnSpc>
                <a:spcPct val="104200"/>
              </a:lnSpc>
              <a:spcBef>
                <a:spcPts val="70"/>
              </a:spcBef>
            </a:pPr>
            <a:r>
              <a:rPr sz="600" u="sng" spc="-5" dirty="0">
                <a:solidFill>
                  <a:srgbClr val="999999"/>
                </a:solidFill>
                <a:uFill>
                  <a:solidFill>
                    <a:srgbClr val="999999"/>
                  </a:solidFill>
                </a:uFill>
                <a:latin typeface="Arial"/>
                <a:cs typeface="Arial"/>
                <a:hlinkClick r:id="rId7"/>
              </a:rPr>
              <a:t>This image</a:t>
            </a:r>
            <a:r>
              <a:rPr sz="600" spc="-5" dirty="0">
                <a:solidFill>
                  <a:srgbClr val="999999"/>
                </a:solidFill>
                <a:latin typeface="Arial"/>
                <a:cs typeface="Arial"/>
                <a:hlinkClick r:id="rId7"/>
              </a:rPr>
              <a:t> </a:t>
            </a:r>
            <a:r>
              <a:rPr sz="600" spc="-5" dirty="0">
                <a:solidFill>
                  <a:srgbClr val="999999"/>
                </a:solidFill>
                <a:latin typeface="Arial"/>
                <a:cs typeface="Arial"/>
              </a:rPr>
              <a:t>by </a:t>
            </a:r>
            <a:r>
              <a:rPr sz="600" u="sng" dirty="0">
                <a:solidFill>
                  <a:srgbClr val="999999"/>
                </a:solidFill>
                <a:uFill>
                  <a:solidFill>
                    <a:srgbClr val="999999"/>
                  </a:solidFill>
                </a:uFill>
                <a:latin typeface="Arial"/>
                <a:cs typeface="Arial"/>
                <a:hlinkClick r:id="rId8"/>
              </a:rPr>
              <a:t>sare </a:t>
            </a:r>
            <a:r>
              <a:rPr sz="600" u="sng" spc="-5" dirty="0">
                <a:solidFill>
                  <a:srgbClr val="999999"/>
                </a:solidFill>
                <a:uFill>
                  <a:solidFill>
                    <a:srgbClr val="999999"/>
                  </a:solidFill>
                </a:uFill>
                <a:latin typeface="Arial"/>
                <a:cs typeface="Arial"/>
                <a:hlinkClick r:id="rId8"/>
              </a:rPr>
              <a:t>bear</a:t>
            </a:r>
            <a:r>
              <a:rPr sz="600" spc="-5" dirty="0">
                <a:solidFill>
                  <a:srgbClr val="999999"/>
                </a:solidFill>
                <a:latin typeface="Arial"/>
                <a:cs typeface="Arial"/>
                <a:hlinkClick r:id="rId8"/>
              </a:rPr>
              <a:t> </a:t>
            </a:r>
            <a:r>
              <a:rPr sz="600" spc="-5" dirty="0">
                <a:solidFill>
                  <a:srgbClr val="999999"/>
                </a:solidFill>
                <a:latin typeface="Arial"/>
                <a:cs typeface="Arial"/>
              </a:rPr>
              <a:t>is  licensed under </a:t>
            </a:r>
            <a:r>
              <a:rPr sz="600" u="sng" spc="-5" dirty="0">
                <a:solidFill>
                  <a:srgbClr val="999999"/>
                </a:solidFill>
                <a:uFill>
                  <a:solidFill>
                    <a:srgbClr val="999999"/>
                  </a:solidFill>
                </a:uFill>
                <a:latin typeface="Arial"/>
                <a:cs typeface="Arial"/>
                <a:hlinkClick r:id="rId4"/>
              </a:rPr>
              <a:t>CC-BY</a:t>
            </a:r>
            <a:r>
              <a:rPr sz="600" u="sng" spc="-70" dirty="0">
                <a:solidFill>
                  <a:srgbClr val="999999"/>
                </a:solidFill>
                <a:uFill>
                  <a:solidFill>
                    <a:srgbClr val="999999"/>
                  </a:solidFill>
                </a:uFill>
                <a:latin typeface="Arial"/>
                <a:cs typeface="Arial"/>
                <a:hlinkClick r:id="rId4"/>
              </a:rPr>
              <a:t> </a:t>
            </a:r>
            <a:r>
              <a:rPr sz="600" u="sng" spc="-5" dirty="0">
                <a:solidFill>
                  <a:srgbClr val="999999"/>
                </a:solidFill>
                <a:uFill>
                  <a:solidFill>
                    <a:srgbClr val="999999"/>
                  </a:solidFill>
                </a:uFill>
                <a:latin typeface="Arial"/>
                <a:cs typeface="Arial"/>
                <a:hlinkClick r:id="rId4"/>
              </a:rPr>
              <a:t>2.0</a:t>
            </a:r>
            <a:endParaRPr sz="600">
              <a:latin typeface="Arial"/>
              <a:cs typeface="Arial"/>
            </a:endParaRPr>
          </a:p>
        </p:txBody>
      </p:sp>
      <p:sp>
        <p:nvSpPr>
          <p:cNvPr id="6" name="object 6"/>
          <p:cNvSpPr/>
          <p:nvPr/>
        </p:nvSpPr>
        <p:spPr>
          <a:xfrm>
            <a:off x="1621242" y="2160524"/>
            <a:ext cx="2237620" cy="2379795"/>
          </a:xfrm>
          <a:prstGeom prst="rect">
            <a:avLst/>
          </a:prstGeom>
          <a:blipFill>
            <a:blip r:embed="rId9" cstate="print"/>
            <a:stretch>
              <a:fillRect/>
            </a:stretch>
          </a:blipFill>
        </p:spPr>
        <p:txBody>
          <a:bodyPr wrap="square" lIns="0" tIns="0" rIns="0" bIns="0" rtlCol="0"/>
          <a:lstStyle/>
          <a:p>
            <a:endParaRPr/>
          </a:p>
        </p:txBody>
      </p:sp>
      <p:sp>
        <p:nvSpPr>
          <p:cNvPr id="7" name="object 7"/>
          <p:cNvSpPr/>
          <p:nvPr/>
        </p:nvSpPr>
        <p:spPr>
          <a:xfrm>
            <a:off x="6252642" y="2160524"/>
            <a:ext cx="1998095" cy="2379795"/>
          </a:xfrm>
          <a:prstGeom prst="rect">
            <a:avLst/>
          </a:prstGeom>
          <a:blipFill>
            <a:blip r:embed="rId10" cstate="print"/>
            <a:stretch>
              <a:fillRect/>
            </a:stretch>
          </a:blipFill>
        </p:spPr>
        <p:txBody>
          <a:bodyPr wrap="square" lIns="0" tIns="0" rIns="0" bIns="0" rtlCol="0"/>
          <a:lstStyle/>
          <a:p>
            <a:endParaRPr/>
          </a:p>
        </p:txBody>
      </p:sp>
      <p:sp>
        <p:nvSpPr>
          <p:cNvPr id="8" name="object 8"/>
          <p:cNvSpPr/>
          <p:nvPr/>
        </p:nvSpPr>
        <p:spPr>
          <a:xfrm>
            <a:off x="3966312" y="2160524"/>
            <a:ext cx="2178878" cy="2379795"/>
          </a:xfrm>
          <a:prstGeom prst="rect">
            <a:avLst/>
          </a:prstGeom>
          <a:blipFill>
            <a:blip r:embed="rId11" cstate="print"/>
            <a:stretch>
              <a:fillRect/>
            </a:stretch>
          </a:blipFill>
        </p:spPr>
        <p:txBody>
          <a:bodyPr wrap="square" lIns="0" tIns="0" rIns="0" bIns="0" rtlCol="0"/>
          <a:lstStyle/>
          <a:p>
            <a:endParaRPr/>
          </a:p>
        </p:txBody>
      </p:sp>
      <p:sp>
        <p:nvSpPr>
          <p:cNvPr id="9" name="object 9"/>
          <p:cNvSpPr txBox="1"/>
          <p:nvPr/>
        </p:nvSpPr>
        <p:spPr>
          <a:xfrm>
            <a:off x="4471300" y="4598899"/>
            <a:ext cx="1166495" cy="201081"/>
          </a:xfrm>
          <a:prstGeom prst="rect">
            <a:avLst/>
          </a:prstGeom>
        </p:spPr>
        <p:txBody>
          <a:bodyPr vert="horz" wrap="square" lIns="0" tIns="8890" rIns="0" bIns="0" rtlCol="0">
            <a:spAutoFit/>
          </a:bodyPr>
          <a:lstStyle/>
          <a:p>
            <a:pPr marL="105410" marR="5080" indent="-93345">
              <a:lnSpc>
                <a:spcPct val="104200"/>
              </a:lnSpc>
              <a:spcBef>
                <a:spcPts val="70"/>
              </a:spcBef>
            </a:pPr>
            <a:r>
              <a:rPr sz="600" u="sng" spc="-5" dirty="0">
                <a:solidFill>
                  <a:srgbClr val="999999"/>
                </a:solidFill>
                <a:uFill>
                  <a:solidFill>
                    <a:srgbClr val="999999"/>
                  </a:solidFill>
                </a:uFill>
                <a:latin typeface="Arial"/>
                <a:cs typeface="Arial"/>
                <a:hlinkClick r:id="rId12"/>
              </a:rPr>
              <a:t>This image</a:t>
            </a:r>
            <a:r>
              <a:rPr sz="600" spc="-5" dirty="0">
                <a:solidFill>
                  <a:srgbClr val="999999"/>
                </a:solidFill>
                <a:latin typeface="Arial"/>
                <a:cs typeface="Arial"/>
                <a:hlinkClick r:id="rId12"/>
              </a:rPr>
              <a:t> </a:t>
            </a:r>
            <a:r>
              <a:rPr sz="600" spc="-5" dirty="0">
                <a:solidFill>
                  <a:srgbClr val="999999"/>
                </a:solidFill>
                <a:latin typeface="Arial"/>
                <a:cs typeface="Arial"/>
              </a:rPr>
              <a:t>by </a:t>
            </a:r>
            <a:r>
              <a:rPr sz="600" u="sng" spc="-5" dirty="0">
                <a:solidFill>
                  <a:srgbClr val="999999"/>
                </a:solidFill>
                <a:uFill>
                  <a:solidFill>
                    <a:srgbClr val="999999"/>
                  </a:solidFill>
                </a:uFill>
                <a:latin typeface="Arial"/>
                <a:cs typeface="Arial"/>
                <a:hlinkClick r:id="rId3"/>
              </a:rPr>
              <a:t>Umberto Salvagnin </a:t>
            </a:r>
            <a:r>
              <a:rPr sz="600" spc="-5" dirty="0">
                <a:solidFill>
                  <a:srgbClr val="999999"/>
                </a:solidFill>
                <a:latin typeface="Arial"/>
                <a:cs typeface="Arial"/>
              </a:rPr>
              <a:t> is licensed under </a:t>
            </a:r>
            <a:r>
              <a:rPr sz="600" u="sng" spc="-5" dirty="0">
                <a:solidFill>
                  <a:srgbClr val="999999"/>
                </a:solidFill>
                <a:uFill>
                  <a:solidFill>
                    <a:srgbClr val="999999"/>
                  </a:solidFill>
                </a:uFill>
                <a:latin typeface="Arial"/>
                <a:cs typeface="Arial"/>
                <a:hlinkClick r:id="rId4"/>
              </a:rPr>
              <a:t>CC-BY</a:t>
            </a:r>
            <a:r>
              <a:rPr sz="600" u="sng" spc="-40" dirty="0">
                <a:solidFill>
                  <a:srgbClr val="999999"/>
                </a:solidFill>
                <a:uFill>
                  <a:solidFill>
                    <a:srgbClr val="999999"/>
                  </a:solidFill>
                </a:uFill>
                <a:latin typeface="Arial"/>
                <a:cs typeface="Arial"/>
                <a:hlinkClick r:id="rId4"/>
              </a:rPr>
              <a:t> </a:t>
            </a:r>
            <a:r>
              <a:rPr sz="600" u="sng" spc="-5" dirty="0">
                <a:solidFill>
                  <a:srgbClr val="999999"/>
                </a:solidFill>
                <a:uFill>
                  <a:solidFill>
                    <a:srgbClr val="999999"/>
                  </a:solidFill>
                </a:uFill>
                <a:latin typeface="Arial"/>
                <a:cs typeface="Arial"/>
                <a:hlinkClick r:id="rId4"/>
              </a:rPr>
              <a:t>2.0</a:t>
            </a:r>
            <a:endParaRPr sz="600">
              <a:latin typeface="Arial"/>
              <a:cs typeface="Arial"/>
            </a:endParaRPr>
          </a:p>
        </p:txBody>
      </p:sp>
      <p:sp>
        <p:nvSpPr>
          <p:cNvPr id="10" name="object 10"/>
          <p:cNvSpPr/>
          <p:nvPr/>
        </p:nvSpPr>
        <p:spPr>
          <a:xfrm>
            <a:off x="8323538" y="2160524"/>
            <a:ext cx="2273695" cy="2379795"/>
          </a:xfrm>
          <a:prstGeom prst="rect">
            <a:avLst/>
          </a:prstGeom>
          <a:blipFill>
            <a:blip r:embed="rId13" cstate="print"/>
            <a:stretch>
              <a:fillRect/>
            </a:stretch>
          </a:blipFill>
        </p:spPr>
        <p:txBody>
          <a:bodyPr wrap="square" lIns="0" tIns="0" rIns="0" bIns="0" rtlCol="0"/>
          <a:lstStyle/>
          <a:p>
            <a:endParaRPr/>
          </a:p>
        </p:txBody>
      </p:sp>
      <p:sp>
        <p:nvSpPr>
          <p:cNvPr id="11" name="object 11"/>
          <p:cNvSpPr txBox="1">
            <a:spLocks noGrp="1"/>
          </p:cNvSpPr>
          <p:nvPr>
            <p:ph type="dt" sz="half" idx="4294967295"/>
          </p:nvPr>
        </p:nvSpPr>
        <p:spPr>
          <a:xfrm>
            <a:off x="628650" y="6356351"/>
            <a:ext cx="2057400" cy="365125"/>
          </a:xfrm>
          <a:prstGeom prst="rect">
            <a:avLst/>
          </a:prstGeom>
        </p:spPr>
        <p:txBody>
          <a:bodyPr vert="horz" wrap="square" lIns="91440" tIns="45720" rIns="91440" bIns="45720" rtlCol="0" anchor="ctr">
            <a:spAutoFit/>
          </a:bodyPr>
          <a:lstStyle>
            <a:defPPr>
              <a:defRPr lang="zh-TW"/>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2090"/>
              </a:lnSpc>
            </a:pPr>
            <a:fld id="{4D3A1796-FE4F-4CE2-AA60-E861BA6E0949}" type="datetimeFigureOut">
              <a:rPr lang="zh-TW" altLang="en-US" smtClean="0"/>
              <a:pPr marL="12700">
                <a:lnSpc>
                  <a:spcPts val="2090"/>
                </a:lnSpc>
              </a:pPr>
              <a:t>2024/4/20</a:t>
            </a:fld>
            <a:endParaRPr spc="-5" dirty="0"/>
          </a:p>
        </p:txBody>
      </p:sp>
      <p:sp>
        <p:nvSpPr>
          <p:cNvPr id="12" name="object 12"/>
          <p:cNvSpPr txBox="1"/>
          <p:nvPr/>
        </p:nvSpPr>
        <p:spPr>
          <a:xfrm>
            <a:off x="6629644" y="5550489"/>
            <a:ext cx="1117600" cy="269304"/>
          </a:xfrm>
          <a:prstGeom prst="rect">
            <a:avLst/>
          </a:prstGeom>
        </p:spPr>
        <p:txBody>
          <a:bodyPr vert="horz" wrap="square" lIns="0" tIns="0" rIns="0" bIns="0" rtlCol="0">
            <a:spAutoFit/>
          </a:bodyPr>
          <a:lstStyle/>
          <a:p>
            <a:pPr marL="12700">
              <a:lnSpc>
                <a:spcPts val="2090"/>
              </a:lnSpc>
            </a:pPr>
            <a:r>
              <a:rPr spc="-5" dirty="0">
                <a:solidFill>
                  <a:srgbClr val="FFFFFF"/>
                </a:solidFill>
                <a:latin typeface="Arial"/>
                <a:cs typeface="Arial"/>
              </a:rPr>
              <a:t>Lecture </a:t>
            </a:r>
            <a:r>
              <a:rPr dirty="0">
                <a:solidFill>
                  <a:srgbClr val="FFFFFF"/>
                </a:solidFill>
                <a:latin typeface="Arial"/>
                <a:cs typeface="Arial"/>
              </a:rPr>
              <a:t>2</a:t>
            </a:r>
            <a:r>
              <a:rPr spc="-90" dirty="0">
                <a:solidFill>
                  <a:srgbClr val="FFFFFF"/>
                </a:solidFill>
                <a:latin typeface="Arial"/>
                <a:cs typeface="Arial"/>
              </a:rPr>
              <a:t> </a:t>
            </a:r>
            <a:r>
              <a:rPr dirty="0">
                <a:solidFill>
                  <a:srgbClr val="FFFFFF"/>
                </a:solidFill>
                <a:latin typeface="Arial"/>
                <a:cs typeface="Arial"/>
              </a:rPr>
              <a:t>-</a:t>
            </a:r>
            <a:endParaRPr>
              <a:latin typeface="Arial"/>
              <a:cs typeface="Arial"/>
            </a:endParaRPr>
          </a:p>
        </p:txBody>
      </p:sp>
      <p:sp>
        <p:nvSpPr>
          <p:cNvPr id="13" name="object 13"/>
          <p:cNvSpPr txBox="1">
            <a:spLocks noGrp="1"/>
          </p:cNvSpPr>
          <p:nvPr>
            <p:ph type="sldNum" sz="quarter" idx="4294967295"/>
          </p:nvPr>
        </p:nvSpPr>
        <p:spPr>
          <a:xfrm>
            <a:off x="1524000" y="871581"/>
            <a:ext cx="0" cy="509948"/>
          </a:xfrm>
          <a:prstGeom prst="rect">
            <a:avLst/>
          </a:prstGeom>
        </p:spPr>
        <p:txBody>
          <a:bodyPr vert="horz" wrap="square" lIns="0" tIns="0" rIns="0" bIns="0" rtlCol="0" anchor="ctr">
            <a:spAutoFit/>
          </a:bodyPr>
          <a:lstStyle/>
          <a:p>
            <a:pPr marL="25400">
              <a:lnSpc>
                <a:spcPts val="2090"/>
              </a:lnSpc>
            </a:pPr>
            <a:endParaRPr lang="en-US" spc="-5" dirty="0"/>
          </a:p>
          <a:p>
            <a:pPr marL="25400">
              <a:lnSpc>
                <a:spcPts val="2090"/>
              </a:lnSpc>
            </a:pPr>
            <a:endParaRPr dirty="0"/>
          </a:p>
        </p:txBody>
      </p:sp>
      <p:sp>
        <p:nvSpPr>
          <p:cNvPr id="14" name="object 14"/>
          <p:cNvSpPr txBox="1">
            <a:spLocks noGrp="1"/>
          </p:cNvSpPr>
          <p:nvPr>
            <p:ph type="ftr" sz="quarter" idx="4294967295"/>
          </p:nvPr>
        </p:nvSpPr>
        <p:spPr>
          <a:xfrm>
            <a:off x="3028950" y="6356351"/>
            <a:ext cx="3086100" cy="365125"/>
          </a:xfrm>
          <a:prstGeom prst="rect">
            <a:avLst/>
          </a:prstGeom>
        </p:spPr>
        <p:txBody>
          <a:bodyPr vert="horz" wrap="square" lIns="91440" tIns="45720" rIns="91440" bIns="45720" rtlCol="0" anchor="ctr">
            <a:spAutoFit/>
          </a:bodyPr>
          <a:lstStyle>
            <a:defPPr>
              <a:defRPr lang="zh-TW"/>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2090"/>
              </a:lnSpc>
            </a:pPr>
            <a:endParaRPr spc="-5" dirty="0"/>
          </a:p>
        </p:txBody>
      </p:sp>
    </p:spTree>
    <p:extLst>
      <p:ext uri="{BB962C8B-B14F-4D97-AF65-F5344CB8AC3E}">
        <p14:creationId xmlns:p14="http://schemas.microsoft.com/office/powerpoint/2010/main" val="11855196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08726" y="994282"/>
            <a:ext cx="3156585" cy="391160"/>
          </a:xfrm>
          <a:prstGeom prst="rect">
            <a:avLst/>
          </a:prstGeom>
        </p:spPr>
        <p:txBody>
          <a:bodyPr vert="horz" wrap="square" lIns="0" tIns="12700" rIns="0" bIns="0" rtlCol="0" anchor="ctr">
            <a:spAutoFit/>
          </a:bodyPr>
          <a:lstStyle/>
          <a:p>
            <a:pPr marL="12700">
              <a:spcBef>
                <a:spcPts val="100"/>
              </a:spcBef>
            </a:pPr>
            <a:r>
              <a:rPr sz="2400" b="1" spc="-5" dirty="0">
                <a:latin typeface="Arial"/>
                <a:cs typeface="Arial"/>
              </a:rPr>
              <a:t>Challenges</a:t>
            </a:r>
            <a:r>
              <a:rPr sz="2400" spc="-5" dirty="0">
                <a:latin typeface="Arial"/>
                <a:cs typeface="Arial"/>
              </a:rPr>
              <a:t>:</a:t>
            </a:r>
            <a:r>
              <a:rPr sz="2400" spc="-85" dirty="0">
                <a:latin typeface="Arial"/>
                <a:cs typeface="Arial"/>
              </a:rPr>
              <a:t> </a:t>
            </a:r>
            <a:r>
              <a:rPr sz="2400" spc="-5" dirty="0">
                <a:latin typeface="Arial"/>
                <a:cs typeface="Arial"/>
              </a:rPr>
              <a:t>Occlusion</a:t>
            </a:r>
            <a:endParaRPr sz="2400">
              <a:latin typeface="Arial"/>
              <a:cs typeface="Arial"/>
            </a:endParaRPr>
          </a:p>
        </p:txBody>
      </p:sp>
      <p:sp>
        <p:nvSpPr>
          <p:cNvPr id="3" name="object 3"/>
          <p:cNvSpPr txBox="1"/>
          <p:nvPr/>
        </p:nvSpPr>
        <p:spPr>
          <a:xfrm>
            <a:off x="2610083" y="4391746"/>
            <a:ext cx="1264920" cy="105157"/>
          </a:xfrm>
          <a:prstGeom prst="rect">
            <a:avLst/>
          </a:prstGeom>
        </p:spPr>
        <p:txBody>
          <a:bodyPr vert="horz" wrap="square" lIns="0" tIns="12700" rIns="0" bIns="0" rtlCol="0">
            <a:spAutoFit/>
          </a:bodyPr>
          <a:lstStyle/>
          <a:p>
            <a:pPr marL="12700">
              <a:spcBef>
                <a:spcPts val="100"/>
              </a:spcBef>
            </a:pPr>
            <a:r>
              <a:rPr sz="600" u="sng" spc="-5" dirty="0">
                <a:solidFill>
                  <a:srgbClr val="999999"/>
                </a:solidFill>
                <a:uFill>
                  <a:solidFill>
                    <a:srgbClr val="999999"/>
                  </a:solidFill>
                </a:uFill>
                <a:latin typeface="Arial"/>
                <a:cs typeface="Arial"/>
                <a:hlinkClick r:id="rId2"/>
              </a:rPr>
              <a:t>This image</a:t>
            </a:r>
            <a:r>
              <a:rPr sz="600" spc="-5" dirty="0">
                <a:solidFill>
                  <a:srgbClr val="999999"/>
                </a:solidFill>
                <a:latin typeface="Arial"/>
                <a:cs typeface="Arial"/>
                <a:hlinkClick r:id="rId2"/>
              </a:rPr>
              <a:t> </a:t>
            </a:r>
            <a:r>
              <a:rPr sz="600" spc="-5" dirty="0">
                <a:solidFill>
                  <a:srgbClr val="999999"/>
                </a:solidFill>
                <a:latin typeface="Arial"/>
                <a:cs typeface="Arial"/>
              </a:rPr>
              <a:t>is </a:t>
            </a:r>
            <a:r>
              <a:rPr sz="600" u="sng" spc="-5" dirty="0">
                <a:solidFill>
                  <a:srgbClr val="999999"/>
                </a:solidFill>
                <a:uFill>
                  <a:solidFill>
                    <a:srgbClr val="999999"/>
                  </a:solidFill>
                </a:uFill>
                <a:latin typeface="Arial"/>
                <a:cs typeface="Arial"/>
                <a:hlinkClick r:id="rId3"/>
              </a:rPr>
              <a:t>CC0 1.0</a:t>
            </a:r>
            <a:r>
              <a:rPr sz="600" spc="-5" dirty="0">
                <a:solidFill>
                  <a:srgbClr val="999999"/>
                </a:solidFill>
                <a:latin typeface="Arial"/>
                <a:cs typeface="Arial"/>
                <a:hlinkClick r:id="rId3"/>
              </a:rPr>
              <a:t> </a:t>
            </a:r>
            <a:r>
              <a:rPr sz="600" spc="-5" dirty="0">
                <a:solidFill>
                  <a:srgbClr val="999999"/>
                </a:solidFill>
                <a:latin typeface="Arial"/>
                <a:cs typeface="Arial"/>
              </a:rPr>
              <a:t>public</a:t>
            </a:r>
            <a:r>
              <a:rPr sz="600" spc="-65" dirty="0">
                <a:solidFill>
                  <a:srgbClr val="999999"/>
                </a:solidFill>
                <a:latin typeface="Arial"/>
                <a:cs typeface="Arial"/>
              </a:rPr>
              <a:t> </a:t>
            </a:r>
            <a:r>
              <a:rPr sz="600" spc="-5" dirty="0">
                <a:solidFill>
                  <a:srgbClr val="999999"/>
                </a:solidFill>
                <a:latin typeface="Arial"/>
                <a:cs typeface="Arial"/>
              </a:rPr>
              <a:t>domain</a:t>
            </a:r>
            <a:endParaRPr sz="600">
              <a:latin typeface="Arial"/>
              <a:cs typeface="Arial"/>
            </a:endParaRPr>
          </a:p>
        </p:txBody>
      </p:sp>
      <p:sp>
        <p:nvSpPr>
          <p:cNvPr id="4" name="object 4"/>
          <p:cNvSpPr txBox="1"/>
          <p:nvPr/>
        </p:nvSpPr>
        <p:spPr>
          <a:xfrm>
            <a:off x="8222677" y="4344121"/>
            <a:ext cx="1159510" cy="201081"/>
          </a:xfrm>
          <a:prstGeom prst="rect">
            <a:avLst/>
          </a:prstGeom>
        </p:spPr>
        <p:txBody>
          <a:bodyPr vert="horz" wrap="square" lIns="0" tIns="8890" rIns="0" bIns="0" rtlCol="0">
            <a:spAutoFit/>
          </a:bodyPr>
          <a:lstStyle/>
          <a:p>
            <a:pPr marL="289560" marR="5080" indent="-277495">
              <a:lnSpc>
                <a:spcPct val="104200"/>
              </a:lnSpc>
              <a:spcBef>
                <a:spcPts val="70"/>
              </a:spcBef>
            </a:pPr>
            <a:r>
              <a:rPr sz="600" u="sng" spc="-5" dirty="0">
                <a:solidFill>
                  <a:srgbClr val="999999"/>
                </a:solidFill>
                <a:uFill>
                  <a:solidFill>
                    <a:srgbClr val="999999"/>
                  </a:solidFill>
                </a:uFill>
                <a:latin typeface="Arial"/>
                <a:cs typeface="Arial"/>
              </a:rPr>
              <a:t>This image</a:t>
            </a:r>
            <a:r>
              <a:rPr sz="600" spc="-5" dirty="0">
                <a:solidFill>
                  <a:srgbClr val="999999"/>
                </a:solidFill>
                <a:latin typeface="Arial"/>
                <a:cs typeface="Arial"/>
              </a:rPr>
              <a:t> by </a:t>
            </a:r>
            <a:r>
              <a:rPr sz="600" u="sng" spc="-5" dirty="0">
                <a:solidFill>
                  <a:srgbClr val="999999"/>
                </a:solidFill>
                <a:uFill>
                  <a:solidFill>
                    <a:srgbClr val="999999"/>
                  </a:solidFill>
                </a:uFill>
                <a:latin typeface="Arial"/>
                <a:cs typeface="Arial"/>
                <a:hlinkClick r:id="rId4"/>
              </a:rPr>
              <a:t>jonsson</a:t>
            </a:r>
            <a:r>
              <a:rPr sz="600" spc="-5" dirty="0">
                <a:solidFill>
                  <a:srgbClr val="999999"/>
                </a:solidFill>
                <a:latin typeface="Arial"/>
                <a:cs typeface="Arial"/>
                <a:hlinkClick r:id="rId4"/>
              </a:rPr>
              <a:t> </a:t>
            </a:r>
            <a:r>
              <a:rPr sz="600" spc="-5" dirty="0">
                <a:solidFill>
                  <a:srgbClr val="999999"/>
                </a:solidFill>
                <a:latin typeface="Arial"/>
                <a:cs typeface="Arial"/>
              </a:rPr>
              <a:t>is licensed  under </a:t>
            </a:r>
            <a:r>
              <a:rPr sz="600" u="sng" spc="-5" dirty="0">
                <a:solidFill>
                  <a:srgbClr val="999999"/>
                </a:solidFill>
                <a:uFill>
                  <a:solidFill>
                    <a:srgbClr val="999999"/>
                  </a:solidFill>
                </a:uFill>
                <a:latin typeface="Arial"/>
                <a:cs typeface="Arial"/>
                <a:hlinkClick r:id="rId5"/>
              </a:rPr>
              <a:t>CC-BY</a:t>
            </a:r>
            <a:r>
              <a:rPr sz="600" u="sng" spc="-20" dirty="0">
                <a:solidFill>
                  <a:srgbClr val="999999"/>
                </a:solidFill>
                <a:uFill>
                  <a:solidFill>
                    <a:srgbClr val="999999"/>
                  </a:solidFill>
                </a:uFill>
                <a:latin typeface="Arial"/>
                <a:cs typeface="Arial"/>
                <a:hlinkClick r:id="rId5"/>
              </a:rPr>
              <a:t> </a:t>
            </a:r>
            <a:r>
              <a:rPr sz="600" u="sng" spc="-5" dirty="0">
                <a:solidFill>
                  <a:srgbClr val="999999"/>
                </a:solidFill>
                <a:uFill>
                  <a:solidFill>
                    <a:srgbClr val="999999"/>
                  </a:solidFill>
                </a:uFill>
                <a:latin typeface="Arial"/>
                <a:cs typeface="Arial"/>
                <a:hlinkClick r:id="rId5"/>
              </a:rPr>
              <a:t>2.0</a:t>
            </a:r>
            <a:endParaRPr sz="600">
              <a:latin typeface="Arial"/>
              <a:cs typeface="Arial"/>
            </a:endParaRPr>
          </a:p>
        </p:txBody>
      </p:sp>
      <p:sp>
        <p:nvSpPr>
          <p:cNvPr id="5" name="object 5"/>
          <p:cNvSpPr/>
          <p:nvPr/>
        </p:nvSpPr>
        <p:spPr>
          <a:xfrm>
            <a:off x="2120338" y="2211649"/>
            <a:ext cx="2245807" cy="2089045"/>
          </a:xfrm>
          <a:prstGeom prst="rect">
            <a:avLst/>
          </a:prstGeom>
          <a:blipFill>
            <a:blip r:embed="rId6" cstate="print"/>
            <a:stretch>
              <a:fillRect/>
            </a:stretch>
          </a:blipFill>
        </p:spPr>
        <p:txBody>
          <a:bodyPr wrap="square" lIns="0" tIns="0" rIns="0" bIns="0" rtlCol="0"/>
          <a:lstStyle/>
          <a:p>
            <a:endParaRPr/>
          </a:p>
        </p:txBody>
      </p:sp>
      <p:sp>
        <p:nvSpPr>
          <p:cNvPr id="6" name="object 6"/>
          <p:cNvSpPr/>
          <p:nvPr/>
        </p:nvSpPr>
        <p:spPr>
          <a:xfrm>
            <a:off x="4428821" y="2211649"/>
            <a:ext cx="2936319" cy="2089045"/>
          </a:xfrm>
          <a:prstGeom prst="rect">
            <a:avLst/>
          </a:prstGeom>
          <a:blipFill>
            <a:blip r:embed="rId7" cstate="print"/>
            <a:stretch>
              <a:fillRect/>
            </a:stretch>
          </a:blipFill>
        </p:spPr>
        <p:txBody>
          <a:bodyPr wrap="square" lIns="0" tIns="0" rIns="0" bIns="0" rtlCol="0"/>
          <a:lstStyle/>
          <a:p>
            <a:endParaRPr/>
          </a:p>
        </p:txBody>
      </p:sp>
      <p:sp>
        <p:nvSpPr>
          <p:cNvPr id="7" name="object 7"/>
          <p:cNvSpPr txBox="1"/>
          <p:nvPr/>
        </p:nvSpPr>
        <p:spPr>
          <a:xfrm>
            <a:off x="5263818" y="4391746"/>
            <a:ext cx="1264920" cy="105157"/>
          </a:xfrm>
          <a:prstGeom prst="rect">
            <a:avLst/>
          </a:prstGeom>
        </p:spPr>
        <p:txBody>
          <a:bodyPr vert="horz" wrap="square" lIns="0" tIns="12700" rIns="0" bIns="0" rtlCol="0">
            <a:spAutoFit/>
          </a:bodyPr>
          <a:lstStyle/>
          <a:p>
            <a:pPr marL="12700">
              <a:spcBef>
                <a:spcPts val="100"/>
              </a:spcBef>
            </a:pPr>
            <a:r>
              <a:rPr sz="600" u="sng" spc="-5" dirty="0">
                <a:solidFill>
                  <a:srgbClr val="999999"/>
                </a:solidFill>
                <a:uFill>
                  <a:solidFill>
                    <a:srgbClr val="999999"/>
                  </a:solidFill>
                </a:uFill>
                <a:latin typeface="Arial"/>
                <a:cs typeface="Arial"/>
                <a:hlinkClick r:id="rId8"/>
              </a:rPr>
              <a:t>This image</a:t>
            </a:r>
            <a:r>
              <a:rPr sz="600" spc="-5" dirty="0">
                <a:solidFill>
                  <a:srgbClr val="999999"/>
                </a:solidFill>
                <a:latin typeface="Arial"/>
                <a:cs typeface="Arial"/>
                <a:hlinkClick r:id="rId8"/>
              </a:rPr>
              <a:t> </a:t>
            </a:r>
            <a:r>
              <a:rPr sz="600" spc="-5" dirty="0">
                <a:solidFill>
                  <a:srgbClr val="999999"/>
                </a:solidFill>
                <a:latin typeface="Arial"/>
                <a:cs typeface="Arial"/>
              </a:rPr>
              <a:t>is </a:t>
            </a:r>
            <a:r>
              <a:rPr sz="600" u="sng" spc="-5" dirty="0">
                <a:solidFill>
                  <a:srgbClr val="999999"/>
                </a:solidFill>
                <a:uFill>
                  <a:solidFill>
                    <a:srgbClr val="999999"/>
                  </a:solidFill>
                </a:uFill>
                <a:latin typeface="Arial"/>
                <a:cs typeface="Arial"/>
                <a:hlinkClick r:id="rId3"/>
              </a:rPr>
              <a:t>CC0 1.0</a:t>
            </a:r>
            <a:r>
              <a:rPr sz="600" spc="-5" dirty="0">
                <a:solidFill>
                  <a:srgbClr val="999999"/>
                </a:solidFill>
                <a:latin typeface="Arial"/>
                <a:cs typeface="Arial"/>
                <a:hlinkClick r:id="rId3"/>
              </a:rPr>
              <a:t> </a:t>
            </a:r>
            <a:r>
              <a:rPr sz="600" spc="-5" dirty="0">
                <a:solidFill>
                  <a:srgbClr val="999999"/>
                </a:solidFill>
                <a:latin typeface="Arial"/>
                <a:cs typeface="Arial"/>
              </a:rPr>
              <a:t>public</a:t>
            </a:r>
            <a:r>
              <a:rPr sz="600" spc="-65" dirty="0">
                <a:solidFill>
                  <a:srgbClr val="999999"/>
                </a:solidFill>
                <a:latin typeface="Arial"/>
                <a:cs typeface="Arial"/>
              </a:rPr>
              <a:t> </a:t>
            </a:r>
            <a:r>
              <a:rPr sz="600" spc="-5" dirty="0">
                <a:solidFill>
                  <a:srgbClr val="999999"/>
                </a:solidFill>
                <a:latin typeface="Arial"/>
                <a:cs typeface="Arial"/>
              </a:rPr>
              <a:t>domain</a:t>
            </a:r>
            <a:endParaRPr sz="600">
              <a:latin typeface="Arial"/>
              <a:cs typeface="Arial"/>
            </a:endParaRPr>
          </a:p>
        </p:txBody>
      </p:sp>
      <p:sp>
        <p:nvSpPr>
          <p:cNvPr id="8" name="object 8"/>
          <p:cNvSpPr/>
          <p:nvPr/>
        </p:nvSpPr>
        <p:spPr>
          <a:xfrm>
            <a:off x="7427813" y="2224849"/>
            <a:ext cx="2750194" cy="2062645"/>
          </a:xfrm>
          <a:prstGeom prst="rect">
            <a:avLst/>
          </a:prstGeom>
          <a:blipFill>
            <a:blip r:embed="rId9" cstate="print"/>
            <a:stretch>
              <a:fillRect/>
            </a:stretch>
          </a:blipFill>
        </p:spPr>
        <p:txBody>
          <a:bodyPr wrap="square" lIns="0" tIns="0" rIns="0" bIns="0" rtlCol="0"/>
          <a:lstStyle/>
          <a:p>
            <a:endParaRPr/>
          </a:p>
        </p:txBody>
      </p:sp>
      <p:sp>
        <p:nvSpPr>
          <p:cNvPr id="9" name="object 9"/>
          <p:cNvSpPr txBox="1">
            <a:spLocks noGrp="1"/>
          </p:cNvSpPr>
          <p:nvPr>
            <p:ph type="dt" sz="half" idx="4294967295"/>
          </p:nvPr>
        </p:nvSpPr>
        <p:spPr>
          <a:xfrm>
            <a:off x="628650" y="6356351"/>
            <a:ext cx="2057400" cy="365125"/>
          </a:xfrm>
          <a:prstGeom prst="rect">
            <a:avLst/>
          </a:prstGeom>
        </p:spPr>
        <p:txBody>
          <a:bodyPr vert="horz" wrap="square" lIns="91440" tIns="45720" rIns="91440" bIns="45720" rtlCol="0" anchor="ctr">
            <a:spAutoFit/>
          </a:bodyPr>
          <a:lstStyle>
            <a:defPPr>
              <a:defRPr lang="zh-TW"/>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2090"/>
              </a:lnSpc>
            </a:pPr>
            <a:fld id="{4D3A1796-FE4F-4CE2-AA60-E861BA6E0949}" type="datetimeFigureOut">
              <a:rPr lang="zh-TW" altLang="en-US" smtClean="0"/>
              <a:pPr marL="12700">
                <a:lnSpc>
                  <a:spcPts val="2090"/>
                </a:lnSpc>
              </a:pPr>
              <a:t>2024/4/20</a:t>
            </a:fld>
            <a:endParaRPr spc="-5" dirty="0"/>
          </a:p>
        </p:txBody>
      </p:sp>
      <p:sp>
        <p:nvSpPr>
          <p:cNvPr id="10" name="object 10"/>
          <p:cNvSpPr txBox="1"/>
          <p:nvPr/>
        </p:nvSpPr>
        <p:spPr>
          <a:xfrm>
            <a:off x="6629644" y="5550489"/>
            <a:ext cx="1117600" cy="269304"/>
          </a:xfrm>
          <a:prstGeom prst="rect">
            <a:avLst/>
          </a:prstGeom>
        </p:spPr>
        <p:txBody>
          <a:bodyPr vert="horz" wrap="square" lIns="0" tIns="0" rIns="0" bIns="0" rtlCol="0">
            <a:spAutoFit/>
          </a:bodyPr>
          <a:lstStyle/>
          <a:p>
            <a:pPr marL="12700">
              <a:lnSpc>
                <a:spcPts val="2090"/>
              </a:lnSpc>
            </a:pPr>
            <a:r>
              <a:rPr spc="-5" dirty="0">
                <a:solidFill>
                  <a:srgbClr val="FFFFFF"/>
                </a:solidFill>
                <a:latin typeface="Arial"/>
                <a:cs typeface="Arial"/>
              </a:rPr>
              <a:t>Lecture </a:t>
            </a:r>
            <a:r>
              <a:rPr dirty="0">
                <a:solidFill>
                  <a:srgbClr val="FFFFFF"/>
                </a:solidFill>
                <a:latin typeface="Arial"/>
                <a:cs typeface="Arial"/>
              </a:rPr>
              <a:t>2</a:t>
            </a:r>
            <a:r>
              <a:rPr spc="-90" dirty="0">
                <a:solidFill>
                  <a:srgbClr val="FFFFFF"/>
                </a:solidFill>
                <a:latin typeface="Arial"/>
                <a:cs typeface="Arial"/>
              </a:rPr>
              <a:t> </a:t>
            </a:r>
            <a:r>
              <a:rPr dirty="0">
                <a:solidFill>
                  <a:srgbClr val="FFFFFF"/>
                </a:solidFill>
                <a:latin typeface="Arial"/>
                <a:cs typeface="Arial"/>
              </a:rPr>
              <a:t>-</a:t>
            </a:r>
            <a:endParaRPr>
              <a:latin typeface="Arial"/>
              <a:cs typeface="Arial"/>
            </a:endParaRPr>
          </a:p>
        </p:txBody>
      </p:sp>
      <p:sp>
        <p:nvSpPr>
          <p:cNvPr id="12" name="object 12"/>
          <p:cNvSpPr txBox="1">
            <a:spLocks noGrp="1"/>
          </p:cNvSpPr>
          <p:nvPr>
            <p:ph type="ftr" sz="quarter" idx="4294967295"/>
          </p:nvPr>
        </p:nvSpPr>
        <p:spPr>
          <a:xfrm>
            <a:off x="3028950" y="6356351"/>
            <a:ext cx="3086100" cy="365125"/>
          </a:xfrm>
          <a:prstGeom prst="rect">
            <a:avLst/>
          </a:prstGeom>
        </p:spPr>
        <p:txBody>
          <a:bodyPr vert="horz" wrap="square" lIns="91440" tIns="45720" rIns="91440" bIns="45720" rtlCol="0" anchor="ctr">
            <a:spAutoFit/>
          </a:bodyPr>
          <a:lstStyle>
            <a:defPPr>
              <a:defRPr lang="zh-TW"/>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2090"/>
              </a:lnSpc>
            </a:pPr>
            <a:endParaRPr spc="-5" dirty="0"/>
          </a:p>
        </p:txBody>
      </p:sp>
    </p:spTree>
    <p:extLst>
      <p:ext uri="{BB962C8B-B14F-4D97-AF65-F5344CB8AC3E}">
        <p14:creationId xmlns:p14="http://schemas.microsoft.com/office/powerpoint/2010/main" val="3087977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531672" y="2047499"/>
            <a:ext cx="3824142" cy="2549419"/>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3633208" y="4687954"/>
            <a:ext cx="1264920" cy="105157"/>
          </a:xfrm>
          <a:prstGeom prst="rect">
            <a:avLst/>
          </a:prstGeom>
        </p:spPr>
        <p:txBody>
          <a:bodyPr vert="horz" wrap="square" lIns="0" tIns="12700" rIns="0" bIns="0" rtlCol="0">
            <a:spAutoFit/>
          </a:bodyPr>
          <a:lstStyle/>
          <a:p>
            <a:pPr marL="12700">
              <a:spcBef>
                <a:spcPts val="100"/>
              </a:spcBef>
            </a:pPr>
            <a:r>
              <a:rPr sz="600" u="sng" spc="-5" dirty="0">
                <a:solidFill>
                  <a:srgbClr val="999999"/>
                </a:solidFill>
                <a:uFill>
                  <a:solidFill>
                    <a:srgbClr val="999999"/>
                  </a:solidFill>
                </a:uFill>
                <a:latin typeface="Arial"/>
                <a:cs typeface="Arial"/>
                <a:hlinkClick r:id="rId3"/>
              </a:rPr>
              <a:t>This image</a:t>
            </a:r>
            <a:r>
              <a:rPr sz="600" spc="-5" dirty="0">
                <a:solidFill>
                  <a:srgbClr val="999999"/>
                </a:solidFill>
                <a:latin typeface="Arial"/>
                <a:cs typeface="Arial"/>
                <a:hlinkClick r:id="rId3"/>
              </a:rPr>
              <a:t> </a:t>
            </a:r>
            <a:r>
              <a:rPr sz="600" spc="-5" dirty="0">
                <a:solidFill>
                  <a:srgbClr val="999999"/>
                </a:solidFill>
                <a:latin typeface="Arial"/>
                <a:cs typeface="Arial"/>
              </a:rPr>
              <a:t>is </a:t>
            </a:r>
            <a:r>
              <a:rPr sz="600" u="sng" spc="-5" dirty="0">
                <a:solidFill>
                  <a:srgbClr val="999999"/>
                </a:solidFill>
                <a:uFill>
                  <a:solidFill>
                    <a:srgbClr val="999999"/>
                  </a:solidFill>
                </a:uFill>
                <a:latin typeface="Arial"/>
                <a:cs typeface="Arial"/>
                <a:hlinkClick r:id="rId4"/>
              </a:rPr>
              <a:t>CC0 1.0</a:t>
            </a:r>
            <a:r>
              <a:rPr sz="600" spc="-5" dirty="0">
                <a:solidFill>
                  <a:srgbClr val="999999"/>
                </a:solidFill>
                <a:latin typeface="Arial"/>
                <a:cs typeface="Arial"/>
                <a:hlinkClick r:id="rId4"/>
              </a:rPr>
              <a:t> </a:t>
            </a:r>
            <a:r>
              <a:rPr sz="600" spc="-5" dirty="0">
                <a:solidFill>
                  <a:srgbClr val="999999"/>
                </a:solidFill>
                <a:latin typeface="Arial"/>
                <a:cs typeface="Arial"/>
              </a:rPr>
              <a:t>public</a:t>
            </a:r>
            <a:r>
              <a:rPr sz="600" spc="-65" dirty="0">
                <a:solidFill>
                  <a:srgbClr val="999999"/>
                </a:solidFill>
                <a:latin typeface="Arial"/>
                <a:cs typeface="Arial"/>
              </a:rPr>
              <a:t> </a:t>
            </a:r>
            <a:r>
              <a:rPr sz="600" spc="-5" dirty="0">
                <a:solidFill>
                  <a:srgbClr val="999999"/>
                </a:solidFill>
                <a:latin typeface="Arial"/>
                <a:cs typeface="Arial"/>
              </a:rPr>
              <a:t>domain</a:t>
            </a:r>
            <a:endParaRPr sz="600">
              <a:latin typeface="Arial"/>
              <a:cs typeface="Arial"/>
            </a:endParaRPr>
          </a:p>
        </p:txBody>
      </p:sp>
      <p:sp>
        <p:nvSpPr>
          <p:cNvPr id="4" name="object 4"/>
          <p:cNvSpPr txBox="1">
            <a:spLocks noGrp="1"/>
          </p:cNvSpPr>
          <p:nvPr>
            <p:ph type="title"/>
          </p:nvPr>
        </p:nvSpPr>
        <p:spPr>
          <a:xfrm>
            <a:off x="1908726" y="994282"/>
            <a:ext cx="4422775" cy="391160"/>
          </a:xfrm>
          <a:prstGeom prst="rect">
            <a:avLst/>
          </a:prstGeom>
        </p:spPr>
        <p:txBody>
          <a:bodyPr vert="horz" wrap="square" lIns="0" tIns="12700" rIns="0" bIns="0" rtlCol="0" anchor="ctr">
            <a:spAutoFit/>
          </a:bodyPr>
          <a:lstStyle/>
          <a:p>
            <a:pPr marL="12700">
              <a:spcBef>
                <a:spcPts val="100"/>
              </a:spcBef>
            </a:pPr>
            <a:r>
              <a:rPr sz="2400" b="1" spc="-5" dirty="0">
                <a:latin typeface="Arial"/>
                <a:cs typeface="Arial"/>
              </a:rPr>
              <a:t>Challenges</a:t>
            </a:r>
            <a:r>
              <a:rPr sz="2400" spc="-5" dirty="0">
                <a:latin typeface="Arial"/>
                <a:cs typeface="Arial"/>
              </a:rPr>
              <a:t>: Background</a:t>
            </a:r>
            <a:r>
              <a:rPr sz="2400" spc="-90" dirty="0">
                <a:latin typeface="Arial"/>
                <a:cs typeface="Arial"/>
              </a:rPr>
              <a:t> </a:t>
            </a:r>
            <a:r>
              <a:rPr sz="2400" spc="-5" dirty="0">
                <a:latin typeface="Arial"/>
                <a:cs typeface="Arial"/>
              </a:rPr>
              <a:t>Clutter</a:t>
            </a:r>
            <a:endParaRPr sz="2400">
              <a:latin typeface="Arial"/>
              <a:cs typeface="Arial"/>
            </a:endParaRPr>
          </a:p>
        </p:txBody>
      </p:sp>
      <p:sp>
        <p:nvSpPr>
          <p:cNvPr id="5" name="object 5"/>
          <p:cNvSpPr/>
          <p:nvPr/>
        </p:nvSpPr>
        <p:spPr>
          <a:xfrm>
            <a:off x="6441992" y="2047495"/>
            <a:ext cx="3112243" cy="2549422"/>
          </a:xfrm>
          <a:prstGeom prst="rect">
            <a:avLst/>
          </a:prstGeom>
          <a:blipFill>
            <a:blip r:embed="rId5" cstate="print"/>
            <a:stretch>
              <a:fillRect/>
            </a:stretch>
          </a:blipFill>
        </p:spPr>
        <p:txBody>
          <a:bodyPr wrap="square" lIns="0" tIns="0" rIns="0" bIns="0" rtlCol="0"/>
          <a:lstStyle/>
          <a:p>
            <a:endParaRPr/>
          </a:p>
        </p:txBody>
      </p:sp>
      <p:sp>
        <p:nvSpPr>
          <p:cNvPr id="6" name="object 6"/>
          <p:cNvSpPr txBox="1"/>
          <p:nvPr/>
        </p:nvSpPr>
        <p:spPr>
          <a:xfrm>
            <a:off x="7364953" y="4687954"/>
            <a:ext cx="1264920" cy="105157"/>
          </a:xfrm>
          <a:prstGeom prst="rect">
            <a:avLst/>
          </a:prstGeom>
        </p:spPr>
        <p:txBody>
          <a:bodyPr vert="horz" wrap="square" lIns="0" tIns="12700" rIns="0" bIns="0" rtlCol="0">
            <a:spAutoFit/>
          </a:bodyPr>
          <a:lstStyle/>
          <a:p>
            <a:pPr marL="12700">
              <a:spcBef>
                <a:spcPts val="100"/>
              </a:spcBef>
            </a:pPr>
            <a:r>
              <a:rPr sz="600" u="sng" spc="-5" dirty="0">
                <a:solidFill>
                  <a:srgbClr val="999999"/>
                </a:solidFill>
                <a:uFill>
                  <a:solidFill>
                    <a:srgbClr val="999999"/>
                  </a:solidFill>
                </a:uFill>
                <a:latin typeface="Arial"/>
                <a:cs typeface="Arial"/>
                <a:hlinkClick r:id="rId6"/>
              </a:rPr>
              <a:t>This image</a:t>
            </a:r>
            <a:r>
              <a:rPr sz="600" spc="-5" dirty="0">
                <a:solidFill>
                  <a:srgbClr val="999999"/>
                </a:solidFill>
                <a:latin typeface="Arial"/>
                <a:cs typeface="Arial"/>
                <a:hlinkClick r:id="rId6"/>
              </a:rPr>
              <a:t> </a:t>
            </a:r>
            <a:r>
              <a:rPr sz="600" spc="-5" dirty="0">
                <a:solidFill>
                  <a:srgbClr val="999999"/>
                </a:solidFill>
                <a:latin typeface="Arial"/>
                <a:cs typeface="Arial"/>
              </a:rPr>
              <a:t>is </a:t>
            </a:r>
            <a:r>
              <a:rPr sz="600" u="sng" spc="-5" dirty="0">
                <a:solidFill>
                  <a:srgbClr val="999999"/>
                </a:solidFill>
                <a:uFill>
                  <a:solidFill>
                    <a:srgbClr val="999999"/>
                  </a:solidFill>
                </a:uFill>
                <a:latin typeface="Arial"/>
                <a:cs typeface="Arial"/>
                <a:hlinkClick r:id="rId4"/>
              </a:rPr>
              <a:t>CC0 1.0</a:t>
            </a:r>
            <a:r>
              <a:rPr sz="600" spc="-5" dirty="0">
                <a:solidFill>
                  <a:srgbClr val="999999"/>
                </a:solidFill>
                <a:latin typeface="Arial"/>
                <a:cs typeface="Arial"/>
                <a:hlinkClick r:id="rId4"/>
              </a:rPr>
              <a:t> </a:t>
            </a:r>
            <a:r>
              <a:rPr sz="600" spc="-5" dirty="0">
                <a:solidFill>
                  <a:srgbClr val="999999"/>
                </a:solidFill>
                <a:latin typeface="Arial"/>
                <a:cs typeface="Arial"/>
              </a:rPr>
              <a:t>public</a:t>
            </a:r>
            <a:r>
              <a:rPr sz="600" spc="-65" dirty="0">
                <a:solidFill>
                  <a:srgbClr val="999999"/>
                </a:solidFill>
                <a:latin typeface="Arial"/>
                <a:cs typeface="Arial"/>
              </a:rPr>
              <a:t> </a:t>
            </a:r>
            <a:r>
              <a:rPr sz="600" spc="-5" dirty="0">
                <a:solidFill>
                  <a:srgbClr val="999999"/>
                </a:solidFill>
                <a:latin typeface="Arial"/>
                <a:cs typeface="Arial"/>
              </a:rPr>
              <a:t>domain</a:t>
            </a:r>
            <a:endParaRPr sz="600">
              <a:latin typeface="Arial"/>
              <a:cs typeface="Arial"/>
            </a:endParaRPr>
          </a:p>
        </p:txBody>
      </p:sp>
      <p:sp>
        <p:nvSpPr>
          <p:cNvPr id="7" name="object 7"/>
          <p:cNvSpPr txBox="1">
            <a:spLocks noGrp="1"/>
          </p:cNvSpPr>
          <p:nvPr>
            <p:ph type="dt" sz="half" idx="4294967295"/>
          </p:nvPr>
        </p:nvSpPr>
        <p:spPr>
          <a:xfrm>
            <a:off x="628650" y="6356351"/>
            <a:ext cx="2057400" cy="365125"/>
          </a:xfrm>
          <a:prstGeom prst="rect">
            <a:avLst/>
          </a:prstGeom>
        </p:spPr>
        <p:txBody>
          <a:bodyPr vert="horz" wrap="square" lIns="91440" tIns="45720" rIns="91440" bIns="45720" rtlCol="0" anchor="ctr">
            <a:spAutoFit/>
          </a:bodyPr>
          <a:lstStyle>
            <a:defPPr>
              <a:defRPr lang="zh-TW"/>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2090"/>
              </a:lnSpc>
            </a:pPr>
            <a:fld id="{4D3A1796-FE4F-4CE2-AA60-E861BA6E0949}" type="datetimeFigureOut">
              <a:rPr lang="zh-TW" altLang="en-US" smtClean="0"/>
              <a:pPr marL="12700">
                <a:lnSpc>
                  <a:spcPts val="2090"/>
                </a:lnSpc>
              </a:pPr>
              <a:t>2024/4/20</a:t>
            </a:fld>
            <a:endParaRPr spc="-5" dirty="0"/>
          </a:p>
        </p:txBody>
      </p:sp>
      <p:sp>
        <p:nvSpPr>
          <p:cNvPr id="8" name="object 8"/>
          <p:cNvSpPr txBox="1"/>
          <p:nvPr/>
        </p:nvSpPr>
        <p:spPr>
          <a:xfrm>
            <a:off x="6629644" y="5550489"/>
            <a:ext cx="1117600" cy="269304"/>
          </a:xfrm>
          <a:prstGeom prst="rect">
            <a:avLst/>
          </a:prstGeom>
        </p:spPr>
        <p:txBody>
          <a:bodyPr vert="horz" wrap="square" lIns="0" tIns="0" rIns="0" bIns="0" rtlCol="0">
            <a:spAutoFit/>
          </a:bodyPr>
          <a:lstStyle/>
          <a:p>
            <a:pPr marL="12700">
              <a:lnSpc>
                <a:spcPts val="2090"/>
              </a:lnSpc>
            </a:pPr>
            <a:r>
              <a:rPr spc="-5" dirty="0">
                <a:solidFill>
                  <a:srgbClr val="FFFFFF"/>
                </a:solidFill>
                <a:latin typeface="Arial"/>
                <a:cs typeface="Arial"/>
              </a:rPr>
              <a:t>Lecture </a:t>
            </a:r>
            <a:r>
              <a:rPr dirty="0">
                <a:solidFill>
                  <a:srgbClr val="FFFFFF"/>
                </a:solidFill>
                <a:latin typeface="Arial"/>
                <a:cs typeface="Arial"/>
              </a:rPr>
              <a:t>2</a:t>
            </a:r>
            <a:r>
              <a:rPr spc="-90" dirty="0">
                <a:solidFill>
                  <a:srgbClr val="FFFFFF"/>
                </a:solidFill>
                <a:latin typeface="Arial"/>
                <a:cs typeface="Arial"/>
              </a:rPr>
              <a:t> </a:t>
            </a:r>
            <a:r>
              <a:rPr dirty="0">
                <a:solidFill>
                  <a:srgbClr val="FFFFFF"/>
                </a:solidFill>
                <a:latin typeface="Arial"/>
                <a:cs typeface="Arial"/>
              </a:rPr>
              <a:t>-</a:t>
            </a:r>
            <a:endParaRPr>
              <a:latin typeface="Arial"/>
              <a:cs typeface="Arial"/>
            </a:endParaRPr>
          </a:p>
        </p:txBody>
      </p:sp>
      <p:sp>
        <p:nvSpPr>
          <p:cNvPr id="10" name="object 10"/>
          <p:cNvSpPr txBox="1">
            <a:spLocks noGrp="1"/>
          </p:cNvSpPr>
          <p:nvPr>
            <p:ph type="ftr" sz="quarter" idx="4294967295"/>
          </p:nvPr>
        </p:nvSpPr>
        <p:spPr>
          <a:xfrm>
            <a:off x="3028950" y="6356351"/>
            <a:ext cx="3086100" cy="365125"/>
          </a:xfrm>
          <a:prstGeom prst="rect">
            <a:avLst/>
          </a:prstGeom>
        </p:spPr>
        <p:txBody>
          <a:bodyPr vert="horz" wrap="square" lIns="91440" tIns="45720" rIns="91440" bIns="45720" rtlCol="0" anchor="ctr">
            <a:spAutoFit/>
          </a:bodyPr>
          <a:lstStyle>
            <a:defPPr>
              <a:defRPr lang="zh-TW"/>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2090"/>
              </a:lnSpc>
            </a:pPr>
            <a:endParaRPr spc="-5" dirty="0"/>
          </a:p>
        </p:txBody>
      </p:sp>
    </p:spTree>
    <p:extLst>
      <p:ext uri="{BB962C8B-B14F-4D97-AF65-F5344CB8AC3E}">
        <p14:creationId xmlns:p14="http://schemas.microsoft.com/office/powerpoint/2010/main" val="15412230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08724" y="814118"/>
            <a:ext cx="4356100" cy="751488"/>
          </a:xfrm>
          <a:prstGeom prst="rect">
            <a:avLst/>
          </a:prstGeom>
        </p:spPr>
        <p:txBody>
          <a:bodyPr vert="horz" wrap="square" lIns="0" tIns="12700" rIns="0" bIns="0" rtlCol="0" anchor="ctr">
            <a:spAutoFit/>
          </a:bodyPr>
          <a:lstStyle/>
          <a:p>
            <a:pPr marL="12700">
              <a:spcBef>
                <a:spcPts val="100"/>
              </a:spcBef>
            </a:pPr>
            <a:r>
              <a:rPr sz="2400" b="1" spc="-5" dirty="0"/>
              <a:t>Challenges</a:t>
            </a:r>
            <a:r>
              <a:rPr sz="2400" spc="-5" dirty="0"/>
              <a:t>: Intraclass</a:t>
            </a:r>
            <a:r>
              <a:rPr sz="2400" spc="-95" dirty="0"/>
              <a:t> </a:t>
            </a:r>
            <a:r>
              <a:rPr sz="2400" dirty="0"/>
              <a:t>variation</a:t>
            </a:r>
            <a:endParaRPr sz="2400"/>
          </a:p>
        </p:txBody>
      </p:sp>
      <p:sp>
        <p:nvSpPr>
          <p:cNvPr id="3" name="object 3"/>
          <p:cNvSpPr/>
          <p:nvPr/>
        </p:nvSpPr>
        <p:spPr>
          <a:xfrm>
            <a:off x="3203048" y="1785975"/>
            <a:ext cx="5480263" cy="3042693"/>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5462814" y="4919425"/>
            <a:ext cx="1264920" cy="105157"/>
          </a:xfrm>
          <a:prstGeom prst="rect">
            <a:avLst/>
          </a:prstGeom>
        </p:spPr>
        <p:txBody>
          <a:bodyPr vert="horz" wrap="square" lIns="0" tIns="12700" rIns="0" bIns="0" rtlCol="0">
            <a:spAutoFit/>
          </a:bodyPr>
          <a:lstStyle/>
          <a:p>
            <a:pPr marL="12700">
              <a:spcBef>
                <a:spcPts val="100"/>
              </a:spcBef>
            </a:pPr>
            <a:r>
              <a:rPr sz="600" u="sng" spc="-5" dirty="0">
                <a:solidFill>
                  <a:srgbClr val="999999"/>
                </a:solidFill>
                <a:uFill>
                  <a:solidFill>
                    <a:srgbClr val="999999"/>
                  </a:solidFill>
                </a:uFill>
                <a:latin typeface="Arial"/>
                <a:cs typeface="Arial"/>
                <a:hlinkClick r:id="rId3"/>
              </a:rPr>
              <a:t>This image</a:t>
            </a:r>
            <a:r>
              <a:rPr sz="600" spc="-5" dirty="0">
                <a:solidFill>
                  <a:srgbClr val="999999"/>
                </a:solidFill>
                <a:latin typeface="Arial"/>
                <a:cs typeface="Arial"/>
                <a:hlinkClick r:id="rId3"/>
              </a:rPr>
              <a:t> </a:t>
            </a:r>
            <a:r>
              <a:rPr sz="600" spc="-5" dirty="0">
                <a:solidFill>
                  <a:srgbClr val="999999"/>
                </a:solidFill>
                <a:latin typeface="Arial"/>
                <a:cs typeface="Arial"/>
              </a:rPr>
              <a:t>is </a:t>
            </a:r>
            <a:r>
              <a:rPr sz="600" u="sng" spc="-5" dirty="0">
                <a:solidFill>
                  <a:srgbClr val="999999"/>
                </a:solidFill>
                <a:uFill>
                  <a:solidFill>
                    <a:srgbClr val="999999"/>
                  </a:solidFill>
                </a:uFill>
                <a:latin typeface="Arial"/>
                <a:cs typeface="Arial"/>
                <a:hlinkClick r:id="rId4"/>
              </a:rPr>
              <a:t>CC0 1.0</a:t>
            </a:r>
            <a:r>
              <a:rPr sz="600" spc="-5" dirty="0">
                <a:solidFill>
                  <a:srgbClr val="999999"/>
                </a:solidFill>
                <a:latin typeface="Arial"/>
                <a:cs typeface="Arial"/>
                <a:hlinkClick r:id="rId4"/>
              </a:rPr>
              <a:t> </a:t>
            </a:r>
            <a:r>
              <a:rPr sz="600" spc="-5" dirty="0">
                <a:solidFill>
                  <a:srgbClr val="999999"/>
                </a:solidFill>
                <a:latin typeface="Arial"/>
                <a:cs typeface="Arial"/>
              </a:rPr>
              <a:t>public</a:t>
            </a:r>
            <a:r>
              <a:rPr sz="600" spc="-65" dirty="0">
                <a:solidFill>
                  <a:srgbClr val="999999"/>
                </a:solidFill>
                <a:latin typeface="Arial"/>
                <a:cs typeface="Arial"/>
              </a:rPr>
              <a:t> </a:t>
            </a:r>
            <a:r>
              <a:rPr sz="600" spc="-5" dirty="0">
                <a:solidFill>
                  <a:srgbClr val="999999"/>
                </a:solidFill>
                <a:latin typeface="Arial"/>
                <a:cs typeface="Arial"/>
              </a:rPr>
              <a:t>domain</a:t>
            </a:r>
            <a:endParaRPr sz="600">
              <a:latin typeface="Arial"/>
              <a:cs typeface="Arial"/>
            </a:endParaRPr>
          </a:p>
        </p:txBody>
      </p:sp>
      <p:sp>
        <p:nvSpPr>
          <p:cNvPr id="5" name="object 5"/>
          <p:cNvSpPr txBox="1">
            <a:spLocks noGrp="1"/>
          </p:cNvSpPr>
          <p:nvPr>
            <p:ph type="dt" sz="half" idx="6"/>
          </p:nvPr>
        </p:nvSpPr>
        <p:spPr>
          <a:xfrm>
            <a:off x="628650" y="6356351"/>
            <a:ext cx="2057400" cy="365125"/>
          </a:xfrm>
          <a:prstGeom prst="rect">
            <a:avLst/>
          </a:prstGeom>
        </p:spPr>
        <p:txBody>
          <a:bodyPr vert="horz" wrap="square" lIns="0" tIns="0" rIns="0" bIns="0" rtlCol="0" anchor="ctr">
            <a:spAutoFit/>
          </a:bodyPr>
          <a:lstStyle>
            <a:defPPr>
              <a:defRPr lang="zh-TW"/>
            </a:defPPr>
            <a:lvl1pPr marL="0" algn="l" defTabSz="914400" rtl="0" eaLnBrk="1" latinLnBrk="0" hangingPunct="1">
              <a:defRPr sz="1800" b="0" i="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2090"/>
              </a:lnSpc>
            </a:pPr>
            <a:r>
              <a:rPr lang="en-US" spc="-5"/>
              <a:t>April 12,</a:t>
            </a:r>
            <a:r>
              <a:rPr lang="en-US" spc="-90"/>
              <a:t> </a:t>
            </a:r>
            <a:r>
              <a:rPr lang="en-US" spc="-5"/>
              <a:t>2018</a:t>
            </a:r>
            <a:endParaRPr spc="-5" dirty="0"/>
          </a:p>
        </p:txBody>
      </p:sp>
      <p:sp>
        <p:nvSpPr>
          <p:cNvPr id="6" name="object 6"/>
          <p:cNvSpPr txBox="1"/>
          <p:nvPr/>
        </p:nvSpPr>
        <p:spPr>
          <a:xfrm>
            <a:off x="6629644" y="5550489"/>
            <a:ext cx="1117600" cy="269304"/>
          </a:xfrm>
          <a:prstGeom prst="rect">
            <a:avLst/>
          </a:prstGeom>
        </p:spPr>
        <p:txBody>
          <a:bodyPr vert="horz" wrap="square" lIns="0" tIns="0" rIns="0" bIns="0" rtlCol="0">
            <a:spAutoFit/>
          </a:bodyPr>
          <a:lstStyle/>
          <a:p>
            <a:pPr marL="12700">
              <a:lnSpc>
                <a:spcPts val="2090"/>
              </a:lnSpc>
            </a:pPr>
            <a:r>
              <a:rPr spc="-5" dirty="0">
                <a:solidFill>
                  <a:srgbClr val="FFFFFF"/>
                </a:solidFill>
                <a:latin typeface="Arial"/>
                <a:cs typeface="Arial"/>
              </a:rPr>
              <a:t>Lecture </a:t>
            </a:r>
            <a:r>
              <a:rPr dirty="0">
                <a:solidFill>
                  <a:srgbClr val="FFFFFF"/>
                </a:solidFill>
                <a:latin typeface="Arial"/>
                <a:cs typeface="Arial"/>
              </a:rPr>
              <a:t>2</a:t>
            </a:r>
            <a:r>
              <a:rPr spc="-90" dirty="0">
                <a:solidFill>
                  <a:srgbClr val="FFFFFF"/>
                </a:solidFill>
                <a:latin typeface="Arial"/>
                <a:cs typeface="Arial"/>
              </a:rPr>
              <a:t> </a:t>
            </a:r>
            <a:r>
              <a:rPr dirty="0">
                <a:solidFill>
                  <a:srgbClr val="FFFFFF"/>
                </a:solidFill>
                <a:latin typeface="Arial"/>
                <a:cs typeface="Arial"/>
              </a:rPr>
              <a:t>-</a:t>
            </a:r>
            <a:endParaRPr>
              <a:latin typeface="Arial"/>
              <a:cs typeface="Arial"/>
            </a:endParaRPr>
          </a:p>
        </p:txBody>
      </p:sp>
      <p:sp>
        <p:nvSpPr>
          <p:cNvPr id="7" name="object 7"/>
          <p:cNvSpPr txBox="1">
            <a:spLocks noGrp="1"/>
          </p:cNvSpPr>
          <p:nvPr>
            <p:ph type="sldNum" sz="quarter" idx="7"/>
          </p:nvPr>
        </p:nvSpPr>
        <p:spPr>
          <a:xfrm>
            <a:off x="6457950" y="6356351"/>
            <a:ext cx="2057400" cy="365125"/>
          </a:xfrm>
          <a:prstGeom prst="rect">
            <a:avLst/>
          </a:prstGeom>
        </p:spPr>
        <p:txBody>
          <a:bodyPr vert="horz" wrap="square" lIns="0" tIns="0" rIns="0" bIns="0" rtlCol="0" anchor="ctr">
            <a:spAutoFit/>
          </a:bodyPr>
          <a:lstStyle>
            <a:defPPr>
              <a:defRPr lang="zh-TW"/>
            </a:defPPr>
            <a:lvl1pPr marL="0" algn="r" defTabSz="914400" rtl="0" eaLnBrk="1" latinLnBrk="0" hangingPunct="1">
              <a:defRPr sz="1800" b="0" i="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2090"/>
              </a:lnSpc>
            </a:pPr>
            <a:r>
              <a:rPr lang="en-US" spc="-5"/>
              <a:t>Lecture </a:t>
            </a:r>
            <a:r>
              <a:rPr lang="en-US"/>
              <a:t>4 -</a:t>
            </a:r>
            <a:r>
              <a:rPr lang="en-US" spc="-215"/>
              <a:t> </a:t>
            </a:r>
            <a:fld id="{81D60167-4931-47E6-BA6A-407CBD079E47}" type="slidenum">
              <a:rPr smtClean="0"/>
              <a:pPr marL="12700">
                <a:lnSpc>
                  <a:spcPts val="2090"/>
                </a:lnSpc>
              </a:pPr>
              <a:t>75</a:t>
            </a:fld>
            <a:endParaRPr dirty="0"/>
          </a:p>
        </p:txBody>
      </p:sp>
      <p:sp>
        <p:nvSpPr>
          <p:cNvPr id="8" name="object 8"/>
          <p:cNvSpPr txBox="1">
            <a:spLocks noGrp="1"/>
          </p:cNvSpPr>
          <p:nvPr>
            <p:ph type="ftr" sz="quarter" idx="5"/>
          </p:nvPr>
        </p:nvSpPr>
        <p:spPr>
          <a:xfrm>
            <a:off x="3028950" y="6356351"/>
            <a:ext cx="3086100" cy="365125"/>
          </a:xfrm>
          <a:prstGeom prst="rect">
            <a:avLst/>
          </a:prstGeom>
        </p:spPr>
        <p:txBody>
          <a:bodyPr vert="horz" wrap="square" lIns="0" tIns="0" rIns="0" bIns="0" rtlCol="0" anchor="ctr">
            <a:spAutoFit/>
          </a:bodyPr>
          <a:lstStyle>
            <a:defPPr>
              <a:defRPr lang="zh-TW"/>
            </a:defPPr>
            <a:lvl1pPr marL="0" algn="ctr" defTabSz="914400" rtl="0" eaLnBrk="1" latinLnBrk="0" hangingPunct="1">
              <a:defRPr sz="1800" b="0" i="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2090"/>
              </a:lnSpc>
            </a:pPr>
            <a:r>
              <a:rPr lang="en-US" spc="-5"/>
              <a:t>Fei-Fei Li </a:t>
            </a:r>
            <a:r>
              <a:rPr lang="en-US"/>
              <a:t>&amp; Justin Johnson &amp; </a:t>
            </a:r>
            <a:r>
              <a:rPr lang="en-US" spc="-5"/>
              <a:t>Serena</a:t>
            </a:r>
            <a:r>
              <a:rPr lang="en-US" spc="-125"/>
              <a:t> </a:t>
            </a:r>
            <a:r>
              <a:rPr lang="en-US" spc="-5"/>
              <a:t>Yeung</a:t>
            </a:r>
            <a:endParaRPr spc="-5" dirty="0"/>
          </a:p>
        </p:txBody>
      </p:sp>
    </p:spTree>
    <p:extLst>
      <p:ext uri="{BB962C8B-B14F-4D97-AF65-F5344CB8AC3E}">
        <p14:creationId xmlns:p14="http://schemas.microsoft.com/office/powerpoint/2010/main" val="26831563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440" name="Line 80"/>
          <p:cNvSpPr>
            <a:spLocks noChangeShapeType="1"/>
          </p:cNvSpPr>
          <p:nvPr/>
        </p:nvSpPr>
        <p:spPr bwMode="auto">
          <a:xfrm>
            <a:off x="6019800" y="2819400"/>
            <a:ext cx="0" cy="3733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en-US" sz="2400" b="1">
              <a:solidFill>
                <a:srgbClr val="000000"/>
              </a:solidFill>
              <a:latin typeface="Times New Roman" panose="02020603050405020304" pitchFamily="18" charset="0"/>
              <a:cs typeface="Arial"/>
            </a:endParaRPr>
          </a:p>
        </p:txBody>
      </p:sp>
      <p:sp>
        <p:nvSpPr>
          <p:cNvPr id="271362" name="Rectangle 2"/>
          <p:cNvSpPr>
            <a:spLocks noGrp="1" noChangeArrowheads="1"/>
          </p:cNvSpPr>
          <p:nvPr>
            <p:ph type="title"/>
          </p:nvPr>
        </p:nvSpPr>
        <p:spPr>
          <a:xfrm>
            <a:off x="2209800" y="381000"/>
            <a:ext cx="7772400" cy="1143000"/>
          </a:xfrm>
        </p:spPr>
        <p:txBody>
          <a:bodyPr>
            <a:normAutofit fontScale="90000"/>
          </a:bodyPr>
          <a:lstStyle/>
          <a:p>
            <a:r>
              <a:rPr lang="en-US" altLang="en-US" sz="4000" dirty="0"/>
              <a:t>Discriminative classification with sets of features?</a:t>
            </a:r>
          </a:p>
        </p:txBody>
      </p:sp>
      <p:grpSp>
        <p:nvGrpSpPr>
          <p:cNvPr id="271401" name="Group 41"/>
          <p:cNvGrpSpPr>
            <a:grpSpLocks noChangeAspect="1"/>
          </p:cNvGrpSpPr>
          <p:nvPr/>
        </p:nvGrpSpPr>
        <p:grpSpPr bwMode="auto">
          <a:xfrm>
            <a:off x="3429001" y="3048000"/>
            <a:ext cx="1654175" cy="2508250"/>
            <a:chOff x="913" y="1200"/>
            <a:chExt cx="1678" cy="2544"/>
          </a:xfrm>
        </p:grpSpPr>
        <p:pic>
          <p:nvPicPr>
            <p:cNvPr id="271363" name="Picture 3" descr="panda1_patch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1" y="1200"/>
              <a:ext cx="1630" cy="1871"/>
            </a:xfrm>
            <a:prstGeom prst="rect">
              <a:avLst/>
            </a:prstGeom>
            <a:noFill/>
            <a:extLst>
              <a:ext uri="{909E8E84-426E-40DD-AFC4-6F175D3DCCD1}">
                <a14:hiddenFill xmlns:a14="http://schemas.microsoft.com/office/drawing/2010/main">
                  <a:solidFill>
                    <a:srgbClr val="FFFFFF"/>
                  </a:solidFill>
                </a14:hiddenFill>
              </a:ext>
            </a:extLst>
          </p:spPr>
        </p:pic>
        <p:grpSp>
          <p:nvGrpSpPr>
            <p:cNvPr id="271364" name="Group 4"/>
            <p:cNvGrpSpPr>
              <a:grpSpLocks noChangeAspect="1"/>
            </p:cNvGrpSpPr>
            <p:nvPr/>
          </p:nvGrpSpPr>
          <p:grpSpPr bwMode="auto">
            <a:xfrm>
              <a:off x="1297" y="3427"/>
              <a:ext cx="324" cy="317"/>
              <a:chOff x="384" y="1824"/>
              <a:chExt cx="324" cy="317"/>
            </a:xfrm>
          </p:grpSpPr>
          <p:pic>
            <p:nvPicPr>
              <p:cNvPr id="271365" name="Picture 5" descr="im1_patch3_r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 y="1824"/>
                <a:ext cx="324" cy="317"/>
              </a:xfrm>
              <a:prstGeom prst="rect">
                <a:avLst/>
              </a:prstGeom>
              <a:noFill/>
              <a:extLst>
                <a:ext uri="{909E8E84-426E-40DD-AFC4-6F175D3DCCD1}">
                  <a14:hiddenFill xmlns:a14="http://schemas.microsoft.com/office/drawing/2010/main">
                    <a:solidFill>
                      <a:srgbClr val="FFFFFF"/>
                    </a:solidFill>
                  </a14:hiddenFill>
                </a:ext>
              </a:extLst>
            </p:spPr>
          </p:pic>
          <p:sp>
            <p:nvSpPr>
              <p:cNvPr id="271366" name="Rectangle 6"/>
              <p:cNvSpPr>
                <a:spLocks noChangeAspect="1" noChangeArrowheads="1"/>
              </p:cNvSpPr>
              <p:nvPr/>
            </p:nvSpPr>
            <p:spPr bwMode="auto">
              <a:xfrm rot="406774">
                <a:off x="384" y="1824"/>
                <a:ext cx="288" cy="288"/>
              </a:xfrm>
              <a:prstGeom prst="rect">
                <a:avLst/>
              </a:prstGeom>
              <a:noFill/>
              <a:ln w="38100">
                <a:solidFill>
                  <a:srgbClr val="00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sz="2400" b="1">
                  <a:solidFill>
                    <a:srgbClr val="000000"/>
                  </a:solidFill>
                  <a:latin typeface="Times New Roman" panose="02020603050405020304" pitchFamily="18" charset="0"/>
                  <a:cs typeface="Arial"/>
                </a:endParaRPr>
              </a:p>
            </p:txBody>
          </p:sp>
        </p:grpSp>
        <p:grpSp>
          <p:nvGrpSpPr>
            <p:cNvPr id="271367" name="Group 7"/>
            <p:cNvGrpSpPr>
              <a:grpSpLocks noChangeAspect="1"/>
            </p:cNvGrpSpPr>
            <p:nvPr/>
          </p:nvGrpSpPr>
          <p:grpSpPr bwMode="auto">
            <a:xfrm>
              <a:off x="1681" y="3427"/>
              <a:ext cx="310" cy="317"/>
              <a:chOff x="384" y="2400"/>
              <a:chExt cx="310" cy="317"/>
            </a:xfrm>
          </p:grpSpPr>
          <p:pic>
            <p:nvPicPr>
              <p:cNvPr id="271368" name="Picture 8" descr="im1_patch1_r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 y="2400"/>
                <a:ext cx="310" cy="317"/>
              </a:xfrm>
              <a:prstGeom prst="rect">
                <a:avLst/>
              </a:prstGeom>
              <a:noFill/>
              <a:extLst>
                <a:ext uri="{909E8E84-426E-40DD-AFC4-6F175D3DCCD1}">
                  <a14:hiddenFill xmlns:a14="http://schemas.microsoft.com/office/drawing/2010/main">
                    <a:solidFill>
                      <a:srgbClr val="FFFFFF"/>
                    </a:solidFill>
                  </a14:hiddenFill>
                </a:ext>
              </a:extLst>
            </p:spPr>
          </p:pic>
          <p:sp>
            <p:nvSpPr>
              <p:cNvPr id="271369" name="Rectangle 9"/>
              <p:cNvSpPr>
                <a:spLocks noChangeAspect="1" noChangeArrowheads="1"/>
              </p:cNvSpPr>
              <p:nvPr/>
            </p:nvSpPr>
            <p:spPr bwMode="auto">
              <a:xfrm rot="646445">
                <a:off x="386" y="2429"/>
                <a:ext cx="259" cy="259"/>
              </a:xfrm>
              <a:prstGeom prst="rect">
                <a:avLst/>
              </a:prstGeom>
              <a:noFill/>
              <a:ln w="38100">
                <a:solidFill>
                  <a:srgbClr val="00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endParaRPr lang="en-US" altLang="en-US" sz="2400" b="1">
                  <a:solidFill>
                    <a:srgbClr val="000000"/>
                  </a:solidFill>
                  <a:latin typeface="Times New Roman" panose="02020603050405020304" pitchFamily="18" charset="0"/>
                  <a:cs typeface="Arial"/>
                </a:endParaRPr>
              </a:p>
            </p:txBody>
          </p:sp>
        </p:grpSp>
        <p:grpSp>
          <p:nvGrpSpPr>
            <p:cNvPr id="271370" name="Group 10"/>
            <p:cNvGrpSpPr>
              <a:grpSpLocks noChangeAspect="1"/>
            </p:cNvGrpSpPr>
            <p:nvPr/>
          </p:nvGrpSpPr>
          <p:grpSpPr bwMode="auto">
            <a:xfrm>
              <a:off x="2365" y="3516"/>
              <a:ext cx="180" cy="180"/>
              <a:chOff x="432" y="3024"/>
              <a:chExt cx="180" cy="180"/>
            </a:xfrm>
          </p:grpSpPr>
          <p:pic>
            <p:nvPicPr>
              <p:cNvPr id="271371" name="Picture 11" descr="im1_patch4_r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 y="3024"/>
                <a:ext cx="180" cy="180"/>
              </a:xfrm>
              <a:prstGeom prst="rect">
                <a:avLst/>
              </a:prstGeom>
              <a:noFill/>
              <a:extLst>
                <a:ext uri="{909E8E84-426E-40DD-AFC4-6F175D3DCCD1}">
                  <a14:hiddenFill xmlns:a14="http://schemas.microsoft.com/office/drawing/2010/main">
                    <a:solidFill>
                      <a:srgbClr val="FFFFFF"/>
                    </a:solidFill>
                  </a14:hiddenFill>
                </a:ext>
              </a:extLst>
            </p:spPr>
          </p:pic>
          <p:sp>
            <p:nvSpPr>
              <p:cNvPr id="271372" name="Rectangle 12"/>
              <p:cNvSpPr>
                <a:spLocks noChangeAspect="1" noChangeArrowheads="1"/>
              </p:cNvSpPr>
              <p:nvPr/>
            </p:nvSpPr>
            <p:spPr bwMode="auto">
              <a:xfrm rot="-2063575">
                <a:off x="461" y="3053"/>
                <a:ext cx="115" cy="115"/>
              </a:xfrm>
              <a:prstGeom prst="rect">
                <a:avLst/>
              </a:prstGeom>
              <a:noFill/>
              <a:ln w="38100">
                <a:solidFill>
                  <a:srgbClr val="00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endParaRPr lang="en-US" altLang="en-US" sz="2400" b="1">
                  <a:solidFill>
                    <a:srgbClr val="000000"/>
                  </a:solidFill>
                  <a:latin typeface="Times New Roman" panose="02020603050405020304" pitchFamily="18" charset="0"/>
                  <a:cs typeface="Arial"/>
                </a:endParaRPr>
              </a:p>
            </p:txBody>
          </p:sp>
        </p:grpSp>
        <p:sp>
          <p:nvSpPr>
            <p:cNvPr id="271373" name="AutoShape 13"/>
            <p:cNvSpPr>
              <a:spLocks noChangeAspect="1" noChangeArrowheads="1"/>
            </p:cNvSpPr>
            <p:nvPr/>
          </p:nvSpPr>
          <p:spPr bwMode="auto">
            <a:xfrm>
              <a:off x="1729" y="3120"/>
              <a:ext cx="144" cy="240"/>
            </a:xfrm>
            <a:prstGeom prst="downArrow">
              <a:avLst>
                <a:gd name="adj1" fmla="val 50000"/>
                <a:gd name="adj2" fmla="val 41667"/>
              </a:avLst>
            </a:prstGeom>
            <a:solidFill>
              <a:srgbClr val="0000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endParaRPr lang="en-US" altLang="en-US" sz="2400" b="1">
                <a:solidFill>
                  <a:srgbClr val="000000"/>
                </a:solidFill>
                <a:latin typeface="Times New Roman" panose="02020603050405020304" pitchFamily="18" charset="0"/>
                <a:cs typeface="Arial"/>
              </a:endParaRPr>
            </a:p>
          </p:txBody>
        </p:sp>
        <p:grpSp>
          <p:nvGrpSpPr>
            <p:cNvPr id="271374" name="Group 14"/>
            <p:cNvGrpSpPr>
              <a:grpSpLocks noChangeAspect="1"/>
            </p:cNvGrpSpPr>
            <p:nvPr/>
          </p:nvGrpSpPr>
          <p:grpSpPr bwMode="auto">
            <a:xfrm>
              <a:off x="2017" y="3542"/>
              <a:ext cx="250" cy="58"/>
              <a:chOff x="2064" y="3456"/>
              <a:chExt cx="250" cy="58"/>
            </a:xfrm>
          </p:grpSpPr>
          <p:sp>
            <p:nvSpPr>
              <p:cNvPr id="271375" name="Oval 15"/>
              <p:cNvSpPr>
                <a:spLocks noChangeAspect="1" noChangeArrowheads="1"/>
              </p:cNvSpPr>
              <p:nvPr/>
            </p:nvSpPr>
            <p:spPr bwMode="auto">
              <a:xfrm>
                <a:off x="2160" y="3456"/>
                <a:ext cx="58" cy="5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endParaRPr lang="en-US" altLang="en-US" sz="2400" b="1">
                  <a:solidFill>
                    <a:srgbClr val="000000"/>
                  </a:solidFill>
                  <a:latin typeface="Times New Roman" panose="02020603050405020304" pitchFamily="18" charset="0"/>
                  <a:cs typeface="Arial"/>
                </a:endParaRPr>
              </a:p>
            </p:txBody>
          </p:sp>
          <p:sp>
            <p:nvSpPr>
              <p:cNvPr id="271376" name="Oval 16"/>
              <p:cNvSpPr>
                <a:spLocks noChangeAspect="1" noChangeArrowheads="1"/>
              </p:cNvSpPr>
              <p:nvPr/>
            </p:nvSpPr>
            <p:spPr bwMode="auto">
              <a:xfrm>
                <a:off x="2256" y="3456"/>
                <a:ext cx="58" cy="5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endParaRPr lang="en-US" altLang="en-US" sz="2400" b="1">
                  <a:solidFill>
                    <a:srgbClr val="000000"/>
                  </a:solidFill>
                  <a:latin typeface="Times New Roman" panose="02020603050405020304" pitchFamily="18" charset="0"/>
                  <a:cs typeface="Arial"/>
                </a:endParaRPr>
              </a:p>
            </p:txBody>
          </p:sp>
          <p:sp>
            <p:nvSpPr>
              <p:cNvPr id="271377" name="Oval 17"/>
              <p:cNvSpPr>
                <a:spLocks noChangeAspect="1" noChangeArrowheads="1"/>
              </p:cNvSpPr>
              <p:nvPr/>
            </p:nvSpPr>
            <p:spPr bwMode="auto">
              <a:xfrm>
                <a:off x="2064" y="3456"/>
                <a:ext cx="58" cy="5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endParaRPr lang="en-US" altLang="en-US" sz="2400" b="1">
                  <a:solidFill>
                    <a:srgbClr val="000000"/>
                  </a:solidFill>
                  <a:latin typeface="Times New Roman" panose="02020603050405020304" pitchFamily="18" charset="0"/>
                  <a:cs typeface="Arial"/>
                </a:endParaRPr>
              </a:p>
            </p:txBody>
          </p:sp>
        </p:grpSp>
        <p:grpSp>
          <p:nvGrpSpPr>
            <p:cNvPr id="271378" name="Group 18"/>
            <p:cNvGrpSpPr>
              <a:grpSpLocks noChangeAspect="1"/>
            </p:cNvGrpSpPr>
            <p:nvPr/>
          </p:nvGrpSpPr>
          <p:grpSpPr bwMode="auto">
            <a:xfrm>
              <a:off x="913" y="3413"/>
              <a:ext cx="338" cy="331"/>
              <a:chOff x="912" y="3317"/>
              <a:chExt cx="338" cy="331"/>
            </a:xfrm>
          </p:grpSpPr>
          <p:pic>
            <p:nvPicPr>
              <p:cNvPr id="271379" name="Picture 19" descr="im1_patch2_ro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2" y="3317"/>
                <a:ext cx="338" cy="331"/>
              </a:xfrm>
              <a:prstGeom prst="rect">
                <a:avLst/>
              </a:prstGeom>
              <a:noFill/>
              <a:extLst>
                <a:ext uri="{909E8E84-426E-40DD-AFC4-6F175D3DCCD1}">
                  <a14:hiddenFill xmlns:a14="http://schemas.microsoft.com/office/drawing/2010/main">
                    <a:solidFill>
                      <a:srgbClr val="FFFFFF"/>
                    </a:solidFill>
                  </a14:hiddenFill>
                </a:ext>
              </a:extLst>
            </p:spPr>
          </p:pic>
          <p:sp>
            <p:nvSpPr>
              <p:cNvPr id="271380" name="Rectangle 20"/>
              <p:cNvSpPr>
                <a:spLocks noChangeAspect="1" noChangeArrowheads="1"/>
              </p:cNvSpPr>
              <p:nvPr/>
            </p:nvSpPr>
            <p:spPr bwMode="auto">
              <a:xfrm rot="-707863">
                <a:off x="924" y="3324"/>
                <a:ext cx="276" cy="276"/>
              </a:xfrm>
              <a:prstGeom prst="rect">
                <a:avLst/>
              </a:prstGeom>
              <a:noFill/>
              <a:ln w="38100">
                <a:solidFill>
                  <a:srgbClr val="00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sz="2400" b="1">
                  <a:solidFill>
                    <a:srgbClr val="000000"/>
                  </a:solidFill>
                  <a:latin typeface="Times New Roman" panose="02020603050405020304" pitchFamily="18" charset="0"/>
                  <a:cs typeface="Arial"/>
                </a:endParaRPr>
              </a:p>
            </p:txBody>
          </p:sp>
        </p:grpSp>
      </p:grpSp>
      <p:pic>
        <p:nvPicPr>
          <p:cNvPr id="271381" name="Picture 21" descr="xse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14600" y="5791200"/>
            <a:ext cx="3263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1400" name="Group 40"/>
          <p:cNvGrpSpPr>
            <a:grpSpLocks noChangeAspect="1"/>
          </p:cNvGrpSpPr>
          <p:nvPr/>
        </p:nvGrpSpPr>
        <p:grpSpPr bwMode="auto">
          <a:xfrm>
            <a:off x="6845300" y="3352800"/>
            <a:ext cx="1765300" cy="2203450"/>
            <a:chOff x="3168" y="1467"/>
            <a:chExt cx="1825" cy="2277"/>
          </a:xfrm>
        </p:grpSpPr>
        <p:pic>
          <p:nvPicPr>
            <p:cNvPr id="271382" name="Picture 22" descr="panda_patche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68" y="1467"/>
              <a:ext cx="1825" cy="1605"/>
            </a:xfrm>
            <a:prstGeom prst="rect">
              <a:avLst/>
            </a:prstGeom>
            <a:noFill/>
            <a:extLst>
              <a:ext uri="{909E8E84-426E-40DD-AFC4-6F175D3DCCD1}">
                <a14:hiddenFill xmlns:a14="http://schemas.microsoft.com/office/drawing/2010/main">
                  <a:solidFill>
                    <a:srgbClr val="FFFFFF"/>
                  </a:solidFill>
                </a14:hiddenFill>
              </a:ext>
            </a:extLst>
          </p:spPr>
        </p:pic>
        <p:grpSp>
          <p:nvGrpSpPr>
            <p:cNvPr id="271383" name="Group 23"/>
            <p:cNvGrpSpPr>
              <a:grpSpLocks noChangeAspect="1"/>
            </p:cNvGrpSpPr>
            <p:nvPr/>
          </p:nvGrpSpPr>
          <p:grpSpPr bwMode="auto">
            <a:xfrm>
              <a:off x="4552" y="3408"/>
              <a:ext cx="248" cy="248"/>
              <a:chOff x="5376" y="1968"/>
              <a:chExt cx="248" cy="248"/>
            </a:xfrm>
          </p:grpSpPr>
          <p:pic>
            <p:nvPicPr>
              <p:cNvPr id="271384" name="Picture 24" descr="im2_patch1_ro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76" y="1968"/>
                <a:ext cx="248" cy="248"/>
              </a:xfrm>
              <a:prstGeom prst="rect">
                <a:avLst/>
              </a:prstGeom>
              <a:noFill/>
              <a:extLst>
                <a:ext uri="{909E8E84-426E-40DD-AFC4-6F175D3DCCD1}">
                  <a14:hiddenFill xmlns:a14="http://schemas.microsoft.com/office/drawing/2010/main">
                    <a:solidFill>
                      <a:srgbClr val="FFFFFF"/>
                    </a:solidFill>
                  </a14:hiddenFill>
                </a:ext>
              </a:extLst>
            </p:spPr>
          </p:pic>
          <p:sp>
            <p:nvSpPr>
              <p:cNvPr id="271385" name="Rectangle 25"/>
              <p:cNvSpPr>
                <a:spLocks noChangeAspect="1" noChangeArrowheads="1"/>
              </p:cNvSpPr>
              <p:nvPr/>
            </p:nvSpPr>
            <p:spPr bwMode="auto">
              <a:xfrm rot="273435">
                <a:off x="5377" y="1978"/>
                <a:ext cx="230" cy="230"/>
              </a:xfrm>
              <a:prstGeom prst="rect">
                <a:avLst/>
              </a:prstGeom>
              <a:noFill/>
              <a:ln w="38100">
                <a:solidFill>
                  <a:srgbClr val="00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endParaRPr lang="en-US" altLang="en-US" sz="2400" b="1">
                  <a:solidFill>
                    <a:srgbClr val="000000"/>
                  </a:solidFill>
                  <a:latin typeface="Times New Roman" panose="02020603050405020304" pitchFamily="18" charset="0"/>
                  <a:cs typeface="Arial"/>
                </a:endParaRPr>
              </a:p>
            </p:txBody>
          </p:sp>
        </p:grpSp>
        <p:grpSp>
          <p:nvGrpSpPr>
            <p:cNvPr id="271386" name="Group 26"/>
            <p:cNvGrpSpPr>
              <a:grpSpLocks noChangeAspect="1"/>
            </p:cNvGrpSpPr>
            <p:nvPr/>
          </p:nvGrpSpPr>
          <p:grpSpPr bwMode="auto">
            <a:xfrm>
              <a:off x="3360" y="3408"/>
              <a:ext cx="288" cy="299"/>
              <a:chOff x="5280" y="1085"/>
              <a:chExt cx="288" cy="299"/>
            </a:xfrm>
          </p:grpSpPr>
          <p:pic>
            <p:nvPicPr>
              <p:cNvPr id="271387" name="Picture 27" descr="im2_patch3_ro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80" y="1104"/>
                <a:ext cx="288" cy="280"/>
              </a:xfrm>
              <a:prstGeom prst="rect">
                <a:avLst/>
              </a:prstGeom>
              <a:noFill/>
              <a:extLst>
                <a:ext uri="{909E8E84-426E-40DD-AFC4-6F175D3DCCD1}">
                  <a14:hiddenFill xmlns:a14="http://schemas.microsoft.com/office/drawing/2010/main">
                    <a:solidFill>
                      <a:srgbClr val="FFFFFF"/>
                    </a:solidFill>
                  </a14:hiddenFill>
                </a:ext>
              </a:extLst>
            </p:spPr>
          </p:pic>
          <p:sp>
            <p:nvSpPr>
              <p:cNvPr id="271388" name="Rectangle 28"/>
              <p:cNvSpPr>
                <a:spLocks noChangeAspect="1" noChangeArrowheads="1"/>
              </p:cNvSpPr>
              <p:nvPr/>
            </p:nvSpPr>
            <p:spPr bwMode="auto">
              <a:xfrm rot="1156967">
                <a:off x="5309" y="1085"/>
                <a:ext cx="259" cy="259"/>
              </a:xfrm>
              <a:prstGeom prst="rect">
                <a:avLst/>
              </a:prstGeom>
              <a:noFill/>
              <a:ln w="38100">
                <a:solidFill>
                  <a:srgbClr val="00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endParaRPr lang="en-US" altLang="en-US" sz="2400" b="1">
                  <a:solidFill>
                    <a:srgbClr val="000000"/>
                  </a:solidFill>
                  <a:latin typeface="Times New Roman" panose="02020603050405020304" pitchFamily="18" charset="0"/>
                  <a:cs typeface="Arial"/>
                </a:endParaRPr>
              </a:p>
            </p:txBody>
          </p:sp>
        </p:grpSp>
        <p:grpSp>
          <p:nvGrpSpPr>
            <p:cNvPr id="271389" name="Group 29"/>
            <p:cNvGrpSpPr>
              <a:grpSpLocks noChangeAspect="1"/>
            </p:cNvGrpSpPr>
            <p:nvPr/>
          </p:nvGrpSpPr>
          <p:grpSpPr bwMode="auto">
            <a:xfrm>
              <a:off x="3744" y="3344"/>
              <a:ext cx="416" cy="400"/>
              <a:chOff x="4992" y="1440"/>
              <a:chExt cx="416" cy="400"/>
            </a:xfrm>
          </p:grpSpPr>
          <p:pic>
            <p:nvPicPr>
              <p:cNvPr id="271390" name="Picture 30" descr="im2_patch2_ro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92" y="1440"/>
                <a:ext cx="416" cy="400"/>
              </a:xfrm>
              <a:prstGeom prst="rect">
                <a:avLst/>
              </a:prstGeom>
              <a:noFill/>
              <a:extLst>
                <a:ext uri="{909E8E84-426E-40DD-AFC4-6F175D3DCCD1}">
                  <a14:hiddenFill xmlns:a14="http://schemas.microsoft.com/office/drawing/2010/main">
                    <a:solidFill>
                      <a:srgbClr val="FFFFFF"/>
                    </a:solidFill>
                  </a14:hiddenFill>
                </a:ext>
              </a:extLst>
            </p:spPr>
          </p:pic>
          <p:sp>
            <p:nvSpPr>
              <p:cNvPr id="271391" name="Rectangle 31"/>
              <p:cNvSpPr>
                <a:spLocks noChangeAspect="1" noChangeArrowheads="1"/>
              </p:cNvSpPr>
              <p:nvPr/>
            </p:nvSpPr>
            <p:spPr bwMode="auto">
              <a:xfrm rot="-1188823">
                <a:off x="5088" y="1488"/>
                <a:ext cx="288" cy="288"/>
              </a:xfrm>
              <a:prstGeom prst="rect">
                <a:avLst/>
              </a:prstGeom>
              <a:noFill/>
              <a:ln w="38100">
                <a:solidFill>
                  <a:srgbClr val="00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endParaRPr lang="en-US" altLang="en-US" sz="2400" b="1">
                  <a:solidFill>
                    <a:srgbClr val="000000"/>
                  </a:solidFill>
                  <a:latin typeface="Times New Roman" panose="02020603050405020304" pitchFamily="18" charset="0"/>
                  <a:cs typeface="Arial"/>
                </a:endParaRPr>
              </a:p>
            </p:txBody>
          </p:sp>
        </p:grpSp>
        <p:sp>
          <p:nvSpPr>
            <p:cNvPr id="271392" name="AutoShape 32"/>
            <p:cNvSpPr>
              <a:spLocks noChangeAspect="1" noChangeArrowheads="1"/>
            </p:cNvSpPr>
            <p:nvPr/>
          </p:nvSpPr>
          <p:spPr bwMode="auto">
            <a:xfrm>
              <a:off x="4080" y="3120"/>
              <a:ext cx="144" cy="240"/>
            </a:xfrm>
            <a:prstGeom prst="downArrow">
              <a:avLst>
                <a:gd name="adj1" fmla="val 50000"/>
                <a:gd name="adj2" fmla="val 41667"/>
              </a:avLst>
            </a:prstGeom>
            <a:solidFill>
              <a:srgbClr val="0000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endParaRPr lang="en-US" altLang="en-US" sz="2400" b="1">
                <a:solidFill>
                  <a:srgbClr val="000000"/>
                </a:solidFill>
                <a:latin typeface="Times New Roman" panose="02020603050405020304" pitchFamily="18" charset="0"/>
                <a:cs typeface="Arial"/>
              </a:endParaRPr>
            </a:p>
          </p:txBody>
        </p:sp>
        <p:grpSp>
          <p:nvGrpSpPr>
            <p:cNvPr id="271393" name="Group 33"/>
            <p:cNvGrpSpPr>
              <a:grpSpLocks noChangeAspect="1"/>
            </p:cNvGrpSpPr>
            <p:nvPr/>
          </p:nvGrpSpPr>
          <p:grpSpPr bwMode="auto">
            <a:xfrm>
              <a:off x="4214" y="3504"/>
              <a:ext cx="250" cy="58"/>
              <a:chOff x="2064" y="3456"/>
              <a:chExt cx="250" cy="58"/>
            </a:xfrm>
          </p:grpSpPr>
          <p:sp>
            <p:nvSpPr>
              <p:cNvPr id="271394" name="Oval 34"/>
              <p:cNvSpPr>
                <a:spLocks noChangeAspect="1" noChangeArrowheads="1"/>
              </p:cNvSpPr>
              <p:nvPr/>
            </p:nvSpPr>
            <p:spPr bwMode="auto">
              <a:xfrm>
                <a:off x="2160" y="3456"/>
                <a:ext cx="58" cy="5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endParaRPr lang="en-US" altLang="en-US" sz="2400" b="1">
                  <a:solidFill>
                    <a:srgbClr val="000000"/>
                  </a:solidFill>
                  <a:latin typeface="Times New Roman" panose="02020603050405020304" pitchFamily="18" charset="0"/>
                  <a:cs typeface="Arial"/>
                </a:endParaRPr>
              </a:p>
            </p:txBody>
          </p:sp>
          <p:sp>
            <p:nvSpPr>
              <p:cNvPr id="271395" name="Oval 35"/>
              <p:cNvSpPr>
                <a:spLocks noChangeAspect="1" noChangeArrowheads="1"/>
              </p:cNvSpPr>
              <p:nvPr/>
            </p:nvSpPr>
            <p:spPr bwMode="auto">
              <a:xfrm>
                <a:off x="2256" y="3456"/>
                <a:ext cx="58" cy="5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endParaRPr lang="en-US" altLang="en-US" sz="2400" b="1">
                  <a:solidFill>
                    <a:srgbClr val="000000"/>
                  </a:solidFill>
                  <a:latin typeface="Times New Roman" panose="02020603050405020304" pitchFamily="18" charset="0"/>
                  <a:cs typeface="Arial"/>
                </a:endParaRPr>
              </a:p>
            </p:txBody>
          </p:sp>
          <p:sp>
            <p:nvSpPr>
              <p:cNvPr id="271396" name="Oval 36"/>
              <p:cNvSpPr>
                <a:spLocks noChangeAspect="1" noChangeArrowheads="1"/>
              </p:cNvSpPr>
              <p:nvPr/>
            </p:nvSpPr>
            <p:spPr bwMode="auto">
              <a:xfrm>
                <a:off x="2064" y="3456"/>
                <a:ext cx="58" cy="5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endParaRPr lang="en-US" altLang="en-US" sz="2400" b="1">
                  <a:solidFill>
                    <a:srgbClr val="000000"/>
                  </a:solidFill>
                  <a:latin typeface="Times New Roman" panose="02020603050405020304" pitchFamily="18" charset="0"/>
                  <a:cs typeface="Arial"/>
                </a:endParaRPr>
              </a:p>
            </p:txBody>
          </p:sp>
        </p:grpSp>
      </p:grpSp>
      <p:pic>
        <p:nvPicPr>
          <p:cNvPr id="271398" name="Picture 38" descr="yse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48400" y="5776913"/>
            <a:ext cx="327660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1427" name="Group 67"/>
          <p:cNvGrpSpPr>
            <a:grpSpLocks/>
          </p:cNvGrpSpPr>
          <p:nvPr/>
        </p:nvGrpSpPr>
        <p:grpSpPr bwMode="auto">
          <a:xfrm>
            <a:off x="1524000" y="2514600"/>
            <a:ext cx="9144000" cy="4343400"/>
            <a:chOff x="0" y="1680"/>
            <a:chExt cx="5760" cy="2784"/>
          </a:xfrm>
        </p:grpSpPr>
        <p:sp>
          <p:nvSpPr>
            <p:cNvPr id="271428" name="Rectangle 68"/>
            <p:cNvSpPr>
              <a:spLocks noChangeArrowheads="1"/>
            </p:cNvSpPr>
            <p:nvPr/>
          </p:nvSpPr>
          <p:spPr bwMode="auto">
            <a:xfrm>
              <a:off x="0" y="1680"/>
              <a:ext cx="5760" cy="27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sz="2400" b="1">
                <a:solidFill>
                  <a:srgbClr val="000000"/>
                </a:solidFill>
                <a:latin typeface="Times New Roman" panose="02020603050405020304" pitchFamily="18" charset="0"/>
                <a:cs typeface="Arial"/>
              </a:endParaRPr>
            </a:p>
          </p:txBody>
        </p:sp>
        <p:grpSp>
          <p:nvGrpSpPr>
            <p:cNvPr id="271429" name="Group 69"/>
            <p:cNvGrpSpPr>
              <a:grpSpLocks/>
            </p:cNvGrpSpPr>
            <p:nvPr/>
          </p:nvGrpSpPr>
          <p:grpSpPr bwMode="auto">
            <a:xfrm>
              <a:off x="144" y="1824"/>
              <a:ext cx="5616" cy="2496"/>
              <a:chOff x="144" y="1824"/>
              <a:chExt cx="5616" cy="2496"/>
            </a:xfrm>
          </p:grpSpPr>
          <p:pic>
            <p:nvPicPr>
              <p:cNvPr id="271430" name="Picture 70" descr="ptsdiffcolors"/>
              <p:cNvPicPr>
                <a:picLocks noChangeAspect="1" noChangeArrowheads="1"/>
              </p:cNvPicPr>
              <p:nvPr/>
            </p:nvPicPr>
            <p:blipFill>
              <a:blip r:embed="rId14">
                <a:extLst>
                  <a:ext uri="{28A0092B-C50C-407E-A947-70E740481C1C}">
                    <a14:useLocalDpi xmlns:a14="http://schemas.microsoft.com/office/drawing/2010/main" val="0"/>
                  </a:ext>
                </a:extLst>
              </a:blip>
              <a:srcRect l="6779" t="10345" r="8475"/>
              <a:stretch>
                <a:fillRect/>
              </a:stretch>
            </p:blipFill>
            <p:spPr bwMode="auto">
              <a:xfrm>
                <a:off x="3289" y="1824"/>
                <a:ext cx="2471" cy="2496"/>
              </a:xfrm>
              <a:prstGeom prst="rect">
                <a:avLst/>
              </a:prstGeom>
              <a:noFill/>
              <a:extLst>
                <a:ext uri="{909E8E84-426E-40DD-AFC4-6F175D3DCCD1}">
                  <a14:hiddenFill xmlns:a14="http://schemas.microsoft.com/office/drawing/2010/main">
                    <a:solidFill>
                      <a:srgbClr val="FFFFFF"/>
                    </a:solidFill>
                  </a14:hiddenFill>
                </a:ext>
              </a:extLst>
            </p:spPr>
          </p:pic>
          <p:grpSp>
            <p:nvGrpSpPr>
              <p:cNvPr id="271431" name="Group 71"/>
              <p:cNvGrpSpPr>
                <a:grpSpLocks noChangeAspect="1"/>
              </p:cNvGrpSpPr>
              <p:nvPr/>
            </p:nvGrpSpPr>
            <p:grpSpPr bwMode="auto">
              <a:xfrm>
                <a:off x="144" y="1894"/>
                <a:ext cx="2496" cy="2330"/>
                <a:chOff x="2880" y="1536"/>
                <a:chExt cx="2880" cy="2688"/>
              </a:xfrm>
            </p:grpSpPr>
            <p:pic>
              <p:nvPicPr>
                <p:cNvPr id="271432" name="Picture 72" descr="koala-australia"/>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888" y="3239"/>
                  <a:ext cx="840" cy="985"/>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1433" name="Picture 73" descr="koala-leaf"/>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880" y="2112"/>
                  <a:ext cx="884" cy="1012"/>
                </a:xfrm>
                <a:prstGeom prst="rect">
                  <a:avLst/>
                </a:prstGeom>
                <a:noFill/>
                <a:ln w="76200">
                  <a:solidFill>
                    <a:srgbClr val="00FFFF"/>
                  </a:solidFill>
                  <a:miter lim="800000"/>
                  <a:headEnd/>
                  <a:tailEnd/>
                </a:ln>
                <a:extLst>
                  <a:ext uri="{909E8E84-426E-40DD-AFC4-6F175D3DCCD1}">
                    <a14:hiddenFill xmlns:a14="http://schemas.microsoft.com/office/drawing/2010/main">
                      <a:solidFill>
                        <a:srgbClr val="FFFFFF"/>
                      </a:solidFill>
                    </a14:hiddenFill>
                  </a:ext>
                </a:extLst>
              </p:spPr>
            </p:pic>
            <p:pic>
              <p:nvPicPr>
                <p:cNvPr id="271434" name="Picture 74" descr="Panda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801" y="2064"/>
                  <a:ext cx="959" cy="940"/>
                </a:xfrm>
                <a:prstGeom prst="rect">
                  <a:avLst/>
                </a:prstGeom>
                <a:noFill/>
                <a:ln w="76200">
                  <a:solidFill>
                    <a:srgbClr val="FF00FF"/>
                  </a:solidFill>
                  <a:miter lim="800000"/>
                  <a:headEnd/>
                  <a:tailEnd/>
                </a:ln>
                <a:extLst>
                  <a:ext uri="{909E8E84-426E-40DD-AFC4-6F175D3DCCD1}">
                    <a14:hiddenFill xmlns:a14="http://schemas.microsoft.com/office/drawing/2010/main">
                      <a:solidFill>
                        <a:srgbClr val="FFFFFF"/>
                      </a:solidFill>
                    </a14:hiddenFill>
                  </a:ext>
                </a:extLst>
              </p:spPr>
            </p:pic>
            <p:pic>
              <p:nvPicPr>
                <p:cNvPr id="271435" name="Picture 75" descr="panda"/>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032" y="1536"/>
                  <a:ext cx="1040" cy="755"/>
                </a:xfrm>
                <a:prstGeom prst="rect">
                  <a:avLst/>
                </a:prstGeom>
                <a:noFill/>
                <a:ln w="762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1436" name="Picture 76" descr="panda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851" y="2304"/>
                  <a:ext cx="901" cy="887"/>
                </a:xfrm>
                <a:prstGeom prst="rect">
                  <a:avLst/>
                </a:prstGeom>
                <a:noFill/>
                <a:ln w="762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1437" name="Picture 77" descr="koala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120" y="3024"/>
                  <a:ext cx="751" cy="1067"/>
                </a:xfrm>
                <a:prstGeom prst="rect">
                  <a:avLst/>
                </a:prstGeom>
                <a:noFill/>
                <a:ln w="76200">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271438" name="Picture 78" descr="panda2"/>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608" y="2832"/>
                  <a:ext cx="645" cy="699"/>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sp>
            <p:nvSpPr>
              <p:cNvPr id="271439" name="AutoShape 79"/>
              <p:cNvSpPr>
                <a:spLocks noChangeArrowheads="1"/>
              </p:cNvSpPr>
              <p:nvPr/>
            </p:nvSpPr>
            <p:spPr bwMode="auto">
              <a:xfrm>
                <a:off x="2784" y="2880"/>
                <a:ext cx="432" cy="192"/>
              </a:xfrm>
              <a:prstGeom prst="rightArrow">
                <a:avLst>
                  <a:gd name="adj1" fmla="val 50000"/>
                  <a:gd name="adj2" fmla="val 56250"/>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sz="2400" b="1">
                  <a:solidFill>
                    <a:srgbClr val="000000"/>
                  </a:solidFill>
                  <a:latin typeface="Times New Roman" panose="02020603050405020304" pitchFamily="18" charset="0"/>
                  <a:cs typeface="Arial"/>
                </a:endParaRPr>
              </a:p>
            </p:txBody>
          </p:sp>
        </p:grpSp>
      </p:grpSp>
      <p:sp>
        <p:nvSpPr>
          <p:cNvPr id="271399" name="Rectangle 39"/>
          <p:cNvSpPr>
            <a:spLocks noChangeArrowheads="1"/>
          </p:cNvSpPr>
          <p:nvPr/>
        </p:nvSpPr>
        <p:spPr bwMode="auto">
          <a:xfrm>
            <a:off x="2667000" y="1628776"/>
            <a:ext cx="7239000"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buFontTx/>
              <a:buChar char="•"/>
              <a:defRPr/>
            </a:pPr>
            <a:r>
              <a:rPr lang="en-US" altLang="en-US" sz="2600">
                <a:solidFill>
                  <a:srgbClr val="000000"/>
                </a:solidFill>
                <a:latin typeface="Arial"/>
                <a:cs typeface="Arial"/>
              </a:rPr>
              <a:t>  Each instance is unordered set of vectors</a:t>
            </a:r>
          </a:p>
          <a:p>
            <a:pPr fontAlgn="base">
              <a:spcBef>
                <a:spcPct val="0"/>
              </a:spcBef>
              <a:spcAft>
                <a:spcPct val="0"/>
              </a:spcAft>
              <a:buFontTx/>
              <a:buChar char="•"/>
              <a:defRPr/>
            </a:pPr>
            <a:r>
              <a:rPr lang="en-US" altLang="en-US" sz="2600">
                <a:solidFill>
                  <a:srgbClr val="000000"/>
                </a:solidFill>
                <a:latin typeface="Arial"/>
                <a:cs typeface="Arial"/>
              </a:rPr>
              <a:t>  Varying number of vectors per instance</a:t>
            </a:r>
          </a:p>
        </p:txBody>
      </p:sp>
      <p:sp>
        <p:nvSpPr>
          <p:cNvPr id="2" name="TextBox 1"/>
          <p:cNvSpPr txBox="1"/>
          <p:nvPr/>
        </p:nvSpPr>
        <p:spPr>
          <a:xfrm>
            <a:off x="8161112" y="6573449"/>
            <a:ext cx="3585622" cy="307777"/>
          </a:xfrm>
          <a:prstGeom prst="rect">
            <a:avLst/>
          </a:prstGeom>
          <a:noFill/>
        </p:spPr>
        <p:txBody>
          <a:bodyPr wrap="square" rtlCol="0">
            <a:spAutoFit/>
          </a:bodyPr>
          <a:lstStyle/>
          <a:p>
            <a:pPr>
              <a:defRPr/>
            </a:pPr>
            <a:r>
              <a:rPr lang="en-US" sz="1400" dirty="0">
                <a:solidFill>
                  <a:srgbClr val="000000"/>
                </a:solidFill>
                <a:latin typeface="Arial"/>
                <a:cs typeface="Arial"/>
              </a:rPr>
              <a:t>Slide credit: Kristen Grauman</a:t>
            </a:r>
          </a:p>
        </p:txBody>
      </p:sp>
    </p:spTree>
    <p:extLst>
      <p:ext uri="{BB962C8B-B14F-4D97-AF65-F5344CB8AC3E}">
        <p14:creationId xmlns:p14="http://schemas.microsoft.com/office/powerpoint/2010/main" val="36634821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14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3" descr="panda1_patches"/>
          <p:cNvPicPr>
            <a:picLocks noChangeAspect="1" noChangeArrowheads="1"/>
          </p:cNvPicPr>
          <p:nvPr/>
        </p:nvPicPr>
        <p:blipFill>
          <a:blip r:embed="rId3"/>
          <a:srcRect/>
          <a:stretch>
            <a:fillRect/>
          </a:stretch>
        </p:blipFill>
        <p:spPr bwMode="auto">
          <a:xfrm>
            <a:off x="2581276" y="1581151"/>
            <a:ext cx="1381125" cy="1585913"/>
          </a:xfrm>
          <a:prstGeom prst="rect">
            <a:avLst/>
          </a:prstGeom>
          <a:noFill/>
          <a:ln w="9525">
            <a:noFill/>
            <a:miter lim="800000"/>
            <a:headEnd/>
            <a:tailEnd/>
          </a:ln>
        </p:spPr>
      </p:pic>
      <p:pic>
        <p:nvPicPr>
          <p:cNvPr id="53251" name="Picture 24" descr="panda_patches"/>
          <p:cNvPicPr>
            <a:picLocks noChangeAspect="1" noChangeArrowheads="1"/>
          </p:cNvPicPr>
          <p:nvPr/>
        </p:nvPicPr>
        <p:blipFill>
          <a:blip r:embed="rId4"/>
          <a:srcRect/>
          <a:stretch>
            <a:fillRect/>
          </a:stretch>
        </p:blipFill>
        <p:spPr bwMode="auto">
          <a:xfrm>
            <a:off x="4416425" y="1712913"/>
            <a:ext cx="1517650" cy="1333500"/>
          </a:xfrm>
          <a:prstGeom prst="rect">
            <a:avLst/>
          </a:prstGeom>
          <a:noFill/>
          <a:ln w="9525">
            <a:noFill/>
            <a:miter lim="800000"/>
            <a:headEnd/>
            <a:tailEnd/>
          </a:ln>
        </p:spPr>
      </p:pic>
      <p:sp>
        <p:nvSpPr>
          <p:cNvPr id="87065" name="Line 25"/>
          <p:cNvSpPr>
            <a:spLocks noChangeAspect="1" noChangeShapeType="1"/>
          </p:cNvSpPr>
          <p:nvPr/>
        </p:nvSpPr>
        <p:spPr bwMode="auto">
          <a:xfrm>
            <a:off x="3367088" y="2170114"/>
            <a:ext cx="1573212" cy="66675"/>
          </a:xfrm>
          <a:prstGeom prst="line">
            <a:avLst/>
          </a:prstGeom>
          <a:noFill/>
          <a:ln w="28575">
            <a:solidFill>
              <a:srgbClr val="00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87066" name="Line 26"/>
          <p:cNvSpPr>
            <a:spLocks noChangeAspect="1" noChangeShapeType="1"/>
          </p:cNvSpPr>
          <p:nvPr/>
        </p:nvSpPr>
        <p:spPr bwMode="auto">
          <a:xfrm>
            <a:off x="3170238" y="2236788"/>
            <a:ext cx="1573212" cy="195262"/>
          </a:xfrm>
          <a:prstGeom prst="line">
            <a:avLst/>
          </a:prstGeom>
          <a:noFill/>
          <a:ln w="28575">
            <a:solidFill>
              <a:srgbClr val="00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87067" name="Line 27"/>
          <p:cNvSpPr>
            <a:spLocks noChangeAspect="1" noChangeShapeType="1"/>
          </p:cNvSpPr>
          <p:nvPr/>
        </p:nvSpPr>
        <p:spPr bwMode="auto">
          <a:xfrm>
            <a:off x="3825876" y="1843088"/>
            <a:ext cx="982663" cy="0"/>
          </a:xfrm>
          <a:prstGeom prst="line">
            <a:avLst/>
          </a:prstGeom>
          <a:noFill/>
          <a:ln w="28575">
            <a:solidFill>
              <a:srgbClr val="00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87068" name="Line 28"/>
          <p:cNvSpPr>
            <a:spLocks noChangeAspect="1" noChangeShapeType="1"/>
          </p:cNvSpPr>
          <p:nvPr/>
        </p:nvSpPr>
        <p:spPr bwMode="auto">
          <a:xfrm>
            <a:off x="2974976" y="1712913"/>
            <a:ext cx="2030413" cy="195262"/>
          </a:xfrm>
          <a:prstGeom prst="line">
            <a:avLst/>
          </a:prstGeom>
          <a:noFill/>
          <a:ln w="28575">
            <a:solidFill>
              <a:srgbClr val="00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87069" name="Line 29"/>
          <p:cNvSpPr>
            <a:spLocks noChangeAspect="1" noChangeShapeType="1"/>
          </p:cNvSpPr>
          <p:nvPr/>
        </p:nvSpPr>
        <p:spPr bwMode="auto">
          <a:xfrm>
            <a:off x="3629026" y="1974850"/>
            <a:ext cx="1573213" cy="65088"/>
          </a:xfrm>
          <a:prstGeom prst="line">
            <a:avLst/>
          </a:prstGeom>
          <a:noFill/>
          <a:ln w="28575">
            <a:solidFill>
              <a:srgbClr val="00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87070" name="Line 30"/>
          <p:cNvSpPr>
            <a:spLocks noChangeAspect="1" noChangeShapeType="1"/>
          </p:cNvSpPr>
          <p:nvPr/>
        </p:nvSpPr>
        <p:spPr bwMode="auto">
          <a:xfrm flipV="1">
            <a:off x="3236914" y="2563813"/>
            <a:ext cx="1768475" cy="131762"/>
          </a:xfrm>
          <a:prstGeom prst="line">
            <a:avLst/>
          </a:prstGeom>
          <a:noFill/>
          <a:ln w="28575">
            <a:solidFill>
              <a:srgbClr val="00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87071" name="Line 31"/>
          <p:cNvSpPr>
            <a:spLocks noChangeAspect="1" noChangeShapeType="1"/>
          </p:cNvSpPr>
          <p:nvPr/>
        </p:nvSpPr>
        <p:spPr bwMode="auto">
          <a:xfrm flipV="1">
            <a:off x="3105150" y="2498726"/>
            <a:ext cx="1900238" cy="130175"/>
          </a:xfrm>
          <a:prstGeom prst="line">
            <a:avLst/>
          </a:prstGeom>
          <a:noFill/>
          <a:ln w="28575">
            <a:solidFill>
              <a:srgbClr val="00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pic>
        <p:nvPicPr>
          <p:cNvPr id="53259" name="Picture 26" descr="xset"/>
          <p:cNvPicPr>
            <a:picLocks noChangeAspect="1" noChangeArrowheads="1"/>
          </p:cNvPicPr>
          <p:nvPr/>
        </p:nvPicPr>
        <p:blipFill>
          <a:blip r:embed="rId5"/>
          <a:srcRect/>
          <a:stretch>
            <a:fillRect/>
          </a:stretch>
        </p:blipFill>
        <p:spPr bwMode="auto">
          <a:xfrm>
            <a:off x="2517775" y="3282951"/>
            <a:ext cx="1555750" cy="219075"/>
          </a:xfrm>
          <a:prstGeom prst="rect">
            <a:avLst/>
          </a:prstGeom>
          <a:noFill/>
          <a:ln w="9525">
            <a:noFill/>
            <a:miter lim="800000"/>
            <a:headEnd/>
            <a:tailEnd/>
          </a:ln>
        </p:spPr>
      </p:pic>
      <p:pic>
        <p:nvPicPr>
          <p:cNvPr id="53260" name="Picture 12" descr="yset"/>
          <p:cNvPicPr>
            <a:picLocks noChangeAspect="1" noChangeArrowheads="1"/>
          </p:cNvPicPr>
          <p:nvPr/>
        </p:nvPicPr>
        <p:blipFill>
          <a:blip r:embed="rId6"/>
          <a:srcRect/>
          <a:stretch>
            <a:fillRect/>
          </a:stretch>
        </p:blipFill>
        <p:spPr bwMode="auto">
          <a:xfrm>
            <a:off x="4416425" y="3282951"/>
            <a:ext cx="1606550" cy="238125"/>
          </a:xfrm>
          <a:prstGeom prst="rect">
            <a:avLst/>
          </a:prstGeom>
          <a:noFill/>
          <a:ln w="9525">
            <a:noFill/>
            <a:miter lim="800000"/>
            <a:headEnd/>
            <a:tailEnd/>
          </a:ln>
        </p:spPr>
      </p:pic>
      <p:sp>
        <p:nvSpPr>
          <p:cNvPr id="53261" name="Title 1"/>
          <p:cNvSpPr>
            <a:spLocks noGrp="1"/>
          </p:cNvSpPr>
          <p:nvPr>
            <p:ph type="title"/>
          </p:nvPr>
        </p:nvSpPr>
        <p:spPr>
          <a:xfrm>
            <a:off x="1981200" y="142875"/>
            <a:ext cx="8229600" cy="1143000"/>
          </a:xfrm>
        </p:spPr>
        <p:txBody>
          <a:bodyPr>
            <a:normAutofit fontScale="90000"/>
          </a:bodyPr>
          <a:lstStyle/>
          <a:p>
            <a:pPr eaLnBrk="1" hangingPunct="1"/>
            <a:r>
              <a:rPr lang="en-US" sz="4000">
                <a:solidFill>
                  <a:srgbClr val="000000"/>
                </a:solidFill>
              </a:rPr>
              <a:t>Partially matching sets of features</a:t>
            </a:r>
          </a:p>
        </p:txBody>
      </p:sp>
      <p:sp>
        <p:nvSpPr>
          <p:cNvPr id="38" name="Rectangle 37"/>
          <p:cNvSpPr>
            <a:spLocks noChangeArrowheads="1"/>
          </p:cNvSpPr>
          <p:nvPr/>
        </p:nvSpPr>
        <p:spPr bwMode="auto">
          <a:xfrm>
            <a:off x="6497639" y="2382839"/>
            <a:ext cx="3030537" cy="365125"/>
          </a:xfrm>
          <a:prstGeom prst="rect">
            <a:avLst/>
          </a:prstGeom>
          <a:solidFill>
            <a:srgbClr val="FFFF00"/>
          </a:solidFill>
          <a:ln w="25400" algn="ctr">
            <a:solidFill>
              <a:srgbClr val="FFFF00"/>
            </a:solidFill>
            <a:miter lim="800000"/>
            <a:headEnd/>
            <a:tailEnd/>
          </a:ln>
        </p:spPr>
        <p:txBody>
          <a:bodyPr anchor="ctr"/>
          <a:lstStyle/>
          <a:p>
            <a:pPr algn="ctr" eaLnBrk="0" fontAlgn="base" hangingPunct="0">
              <a:spcBef>
                <a:spcPct val="0"/>
              </a:spcBef>
              <a:spcAft>
                <a:spcPct val="0"/>
              </a:spcAft>
              <a:defRPr/>
            </a:pPr>
            <a:endParaRPr lang="en-US">
              <a:solidFill>
                <a:srgbClr val="FFFFFF"/>
              </a:solidFill>
              <a:latin typeface="Arial"/>
              <a:cs typeface="Arial"/>
            </a:endParaRPr>
          </a:p>
        </p:txBody>
      </p:sp>
      <p:sp>
        <p:nvSpPr>
          <p:cNvPr id="39" name="TextBox 38"/>
          <p:cNvSpPr txBox="1">
            <a:spLocks noChangeArrowheads="1"/>
          </p:cNvSpPr>
          <p:nvPr/>
        </p:nvSpPr>
        <p:spPr bwMode="auto">
          <a:xfrm>
            <a:off x="2444750" y="4013200"/>
            <a:ext cx="7704138" cy="1570038"/>
          </a:xfrm>
          <a:prstGeom prst="rect">
            <a:avLst/>
          </a:prstGeom>
          <a:noFill/>
          <a:ln w="9525">
            <a:noFill/>
            <a:miter lim="800000"/>
            <a:headEnd/>
            <a:tailEnd/>
          </a:ln>
        </p:spPr>
        <p:txBody>
          <a:bodyPr>
            <a:spAutoFit/>
          </a:bodyPr>
          <a:lstStyle/>
          <a:p>
            <a:pPr eaLnBrk="0" fontAlgn="base" hangingPunct="0">
              <a:spcBef>
                <a:spcPct val="0"/>
              </a:spcBef>
              <a:spcAft>
                <a:spcPct val="0"/>
              </a:spcAft>
              <a:defRPr/>
            </a:pPr>
            <a:r>
              <a:rPr lang="en-US" sz="2400">
                <a:solidFill>
                  <a:srgbClr val="000000"/>
                </a:solidFill>
                <a:latin typeface="Arial"/>
                <a:cs typeface="Arial"/>
              </a:rPr>
              <a:t>We introduce an approximate matching kernel that makes it practical to compare large sets of features based on their partial correspondences.</a:t>
            </a:r>
          </a:p>
          <a:p>
            <a:pPr eaLnBrk="0" fontAlgn="base" hangingPunct="0">
              <a:spcBef>
                <a:spcPct val="0"/>
              </a:spcBef>
              <a:spcAft>
                <a:spcPct val="0"/>
              </a:spcAft>
              <a:defRPr/>
            </a:pPr>
            <a:endParaRPr lang="en-US" sz="2400">
              <a:solidFill>
                <a:srgbClr val="000000"/>
              </a:solidFill>
              <a:latin typeface="Arial"/>
              <a:cs typeface="Arial"/>
            </a:endParaRPr>
          </a:p>
        </p:txBody>
      </p:sp>
      <p:sp>
        <p:nvSpPr>
          <p:cNvPr id="56" name="TextBox 55"/>
          <p:cNvSpPr txBox="1">
            <a:spLocks noChangeArrowheads="1"/>
          </p:cNvSpPr>
          <p:nvPr/>
        </p:nvSpPr>
        <p:spPr bwMode="auto">
          <a:xfrm>
            <a:off x="6424614" y="1676401"/>
            <a:ext cx="4746625" cy="1446213"/>
          </a:xfrm>
          <a:prstGeom prst="rect">
            <a:avLst/>
          </a:prstGeom>
          <a:noFill/>
          <a:ln w="9525">
            <a:noFill/>
            <a:miter lim="800000"/>
            <a:headEnd/>
            <a:tailEnd/>
          </a:ln>
        </p:spPr>
        <p:txBody>
          <a:bodyPr>
            <a:spAutoFit/>
          </a:bodyPr>
          <a:lstStyle/>
          <a:p>
            <a:pPr eaLnBrk="0" fontAlgn="base" hangingPunct="0">
              <a:spcBef>
                <a:spcPct val="0"/>
              </a:spcBef>
              <a:spcAft>
                <a:spcPct val="0"/>
              </a:spcAft>
              <a:defRPr/>
            </a:pPr>
            <a:r>
              <a:rPr lang="en-US" sz="2200" b="1">
                <a:solidFill>
                  <a:srgbClr val="000000"/>
                </a:solidFill>
                <a:latin typeface="Arial"/>
                <a:cs typeface="Arial"/>
              </a:rPr>
              <a:t>Optimal match:  O(m</a:t>
            </a:r>
            <a:r>
              <a:rPr lang="en-US" sz="2200" b="1" baseline="30000">
                <a:solidFill>
                  <a:srgbClr val="000000"/>
                </a:solidFill>
                <a:latin typeface="Arial"/>
                <a:cs typeface="Arial"/>
              </a:rPr>
              <a:t>3</a:t>
            </a:r>
            <a:r>
              <a:rPr lang="en-US" sz="2200" b="1">
                <a:solidFill>
                  <a:srgbClr val="000000"/>
                </a:solidFill>
                <a:latin typeface="Arial"/>
                <a:cs typeface="Arial"/>
              </a:rPr>
              <a:t>)</a:t>
            </a:r>
          </a:p>
          <a:p>
            <a:pPr eaLnBrk="0" fontAlgn="base" hangingPunct="0">
              <a:spcBef>
                <a:spcPct val="0"/>
              </a:spcBef>
              <a:spcAft>
                <a:spcPct val="0"/>
              </a:spcAft>
              <a:defRPr/>
            </a:pPr>
            <a:r>
              <a:rPr lang="en-US" sz="2200" b="1">
                <a:solidFill>
                  <a:srgbClr val="000000"/>
                </a:solidFill>
                <a:latin typeface="Arial"/>
                <a:cs typeface="Arial"/>
              </a:rPr>
              <a:t>Greedy match:   O(m</a:t>
            </a:r>
            <a:r>
              <a:rPr lang="en-US" sz="2200" b="1" baseline="30000">
                <a:solidFill>
                  <a:srgbClr val="000000"/>
                </a:solidFill>
                <a:latin typeface="Arial"/>
                <a:cs typeface="Arial"/>
              </a:rPr>
              <a:t>2</a:t>
            </a:r>
            <a:r>
              <a:rPr lang="en-US" sz="2200" b="1">
                <a:solidFill>
                  <a:srgbClr val="000000"/>
                </a:solidFill>
                <a:latin typeface="Arial"/>
                <a:cs typeface="Arial"/>
              </a:rPr>
              <a:t> log m)</a:t>
            </a:r>
          </a:p>
          <a:p>
            <a:pPr eaLnBrk="0" fontAlgn="base" hangingPunct="0">
              <a:spcBef>
                <a:spcPct val="0"/>
              </a:spcBef>
              <a:spcAft>
                <a:spcPct val="0"/>
              </a:spcAft>
              <a:defRPr/>
            </a:pPr>
            <a:r>
              <a:rPr lang="en-US" sz="2200" b="1">
                <a:solidFill>
                  <a:srgbClr val="000000"/>
                </a:solidFill>
                <a:latin typeface="Arial"/>
                <a:cs typeface="Arial"/>
              </a:rPr>
              <a:t>Pyramid match: O(m)</a:t>
            </a:r>
          </a:p>
          <a:p>
            <a:pPr eaLnBrk="0" fontAlgn="base" hangingPunct="0">
              <a:spcBef>
                <a:spcPct val="0"/>
              </a:spcBef>
              <a:spcAft>
                <a:spcPct val="0"/>
              </a:spcAft>
              <a:defRPr/>
            </a:pPr>
            <a:endParaRPr lang="en-US" sz="2200" b="1">
              <a:solidFill>
                <a:srgbClr val="000000"/>
              </a:solidFill>
              <a:latin typeface="Arial"/>
              <a:cs typeface="Arial"/>
            </a:endParaRPr>
          </a:p>
        </p:txBody>
      </p:sp>
      <p:sp>
        <p:nvSpPr>
          <p:cNvPr id="40" name="TextBox 39"/>
          <p:cNvSpPr txBox="1">
            <a:spLocks noChangeArrowheads="1"/>
          </p:cNvSpPr>
          <p:nvPr/>
        </p:nvSpPr>
        <p:spPr bwMode="auto">
          <a:xfrm>
            <a:off x="6461126" y="3136900"/>
            <a:ext cx="3395663" cy="369888"/>
          </a:xfrm>
          <a:prstGeom prst="rect">
            <a:avLst/>
          </a:prstGeom>
          <a:noFill/>
          <a:ln w="9525">
            <a:noFill/>
            <a:miter lim="800000"/>
            <a:headEnd/>
            <a:tailEnd/>
          </a:ln>
        </p:spPr>
        <p:txBody>
          <a:bodyPr>
            <a:spAutoFit/>
          </a:bodyPr>
          <a:lstStyle/>
          <a:p>
            <a:pPr eaLnBrk="0" fontAlgn="base" hangingPunct="0">
              <a:spcBef>
                <a:spcPct val="0"/>
              </a:spcBef>
              <a:spcAft>
                <a:spcPct val="0"/>
              </a:spcAft>
              <a:defRPr/>
            </a:pPr>
            <a:r>
              <a:rPr lang="en-US">
                <a:solidFill>
                  <a:srgbClr val="000000"/>
                </a:solidFill>
                <a:latin typeface="Arial"/>
                <a:cs typeface="Arial"/>
              </a:rPr>
              <a:t>(</a:t>
            </a:r>
            <a:r>
              <a:rPr lang="en-US" b="1">
                <a:solidFill>
                  <a:srgbClr val="000000"/>
                </a:solidFill>
                <a:latin typeface="Arial"/>
                <a:cs typeface="Arial"/>
              </a:rPr>
              <a:t>m</a:t>
            </a:r>
            <a:r>
              <a:rPr lang="en-US">
                <a:solidFill>
                  <a:srgbClr val="000000"/>
                </a:solidFill>
                <a:latin typeface="Arial"/>
                <a:cs typeface="Arial"/>
              </a:rPr>
              <a:t>=num pts)</a:t>
            </a:r>
          </a:p>
        </p:txBody>
      </p:sp>
      <p:sp>
        <p:nvSpPr>
          <p:cNvPr id="42" name="Rectangle 41"/>
          <p:cNvSpPr>
            <a:spLocks noChangeArrowheads="1"/>
          </p:cNvSpPr>
          <p:nvPr/>
        </p:nvSpPr>
        <p:spPr bwMode="auto">
          <a:xfrm>
            <a:off x="1970089" y="5765801"/>
            <a:ext cx="7850187" cy="708025"/>
          </a:xfrm>
          <a:prstGeom prst="rect">
            <a:avLst/>
          </a:prstGeom>
          <a:noFill/>
          <a:ln w="9525">
            <a:noFill/>
            <a:miter lim="800000"/>
            <a:headEnd/>
            <a:tailEnd/>
          </a:ln>
        </p:spPr>
        <p:txBody>
          <a:bodyPr>
            <a:spAutoFit/>
          </a:bodyPr>
          <a:lstStyle/>
          <a:p>
            <a:pPr marL="395288" lvl="1" indent="4763" eaLnBrk="0" fontAlgn="base" hangingPunct="0">
              <a:spcBef>
                <a:spcPct val="0"/>
              </a:spcBef>
              <a:spcAft>
                <a:spcPct val="0"/>
              </a:spcAft>
              <a:defRPr/>
            </a:pPr>
            <a:r>
              <a:rPr lang="en-US" sz="2000" i="1">
                <a:solidFill>
                  <a:srgbClr val="000000"/>
                </a:solidFill>
                <a:latin typeface="Arial"/>
                <a:cs typeface="Arial"/>
              </a:rPr>
              <a:t>[Previous work: Indyk &amp; Thaper, Bartal, Charikar, Agarwal &amp; Varadarajan, …]</a:t>
            </a:r>
          </a:p>
        </p:txBody>
      </p:sp>
      <p:pic>
        <p:nvPicPr>
          <p:cNvPr id="50195" name="Picture 23" descr="http://euclid.hamline.edu/~arundquist/latex/showequation.php?eqn_id=94809"/>
          <p:cNvPicPr>
            <a:picLocks noChangeAspect="1" noChangeArrowheads="1"/>
          </p:cNvPicPr>
          <p:nvPr/>
        </p:nvPicPr>
        <p:blipFill>
          <a:blip r:embed="rId7"/>
          <a:srcRect/>
          <a:stretch>
            <a:fillRect/>
          </a:stretch>
        </p:blipFill>
        <p:spPr bwMode="auto">
          <a:xfrm>
            <a:off x="2627314" y="3794126"/>
            <a:ext cx="3322637" cy="754063"/>
          </a:xfrm>
          <a:prstGeom prst="rect">
            <a:avLst/>
          </a:prstGeom>
          <a:noFill/>
          <a:ln w="9525">
            <a:noFill/>
            <a:miter lim="800000"/>
            <a:headEnd/>
            <a:tailEnd/>
          </a:ln>
        </p:spPr>
      </p:pic>
      <p:sp>
        <p:nvSpPr>
          <p:cNvPr id="20" name="TextBox 19"/>
          <p:cNvSpPr txBox="1"/>
          <p:nvPr/>
        </p:nvSpPr>
        <p:spPr>
          <a:xfrm>
            <a:off x="8161112" y="6573449"/>
            <a:ext cx="3585622" cy="307777"/>
          </a:xfrm>
          <a:prstGeom prst="rect">
            <a:avLst/>
          </a:prstGeom>
          <a:noFill/>
        </p:spPr>
        <p:txBody>
          <a:bodyPr wrap="square" rtlCol="0">
            <a:spAutoFit/>
          </a:bodyPr>
          <a:lstStyle/>
          <a:p>
            <a:pPr>
              <a:defRPr/>
            </a:pPr>
            <a:r>
              <a:rPr lang="en-US" sz="1400" dirty="0">
                <a:solidFill>
                  <a:srgbClr val="000000"/>
                </a:solidFill>
                <a:latin typeface="Arial"/>
                <a:cs typeface="Arial"/>
              </a:rPr>
              <a:t>Slide credit: Kristen Grauman</a:t>
            </a:r>
          </a:p>
        </p:txBody>
      </p:sp>
    </p:spTree>
    <p:extLst>
      <p:ext uri="{BB962C8B-B14F-4D97-AF65-F5344CB8AC3E}">
        <p14:creationId xmlns:p14="http://schemas.microsoft.com/office/powerpoint/2010/main" val="28077571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87065"/>
                                        </p:tgtEl>
                                        <p:attrNameLst>
                                          <p:attrName>style.visibility</p:attrName>
                                        </p:attrNameLst>
                                      </p:cBhvr>
                                      <p:to>
                                        <p:strVal val="visible"/>
                                      </p:to>
                                    </p:set>
                                    <p:animEffect transition="in" filter="strips(upRight)">
                                      <p:cBhvr>
                                        <p:cTn id="7" dur="500"/>
                                        <p:tgtEl>
                                          <p:spTgt spid="87065"/>
                                        </p:tgtEl>
                                      </p:cBhvr>
                                    </p:animEffect>
                                  </p:childTnLst>
                                </p:cTn>
                              </p:par>
                              <p:par>
                                <p:cTn id="8" presetID="18" presetClass="entr" presetSubtype="3" fill="hold" grpId="0" nodeType="withEffect">
                                  <p:stCondLst>
                                    <p:cond delay="0"/>
                                  </p:stCondLst>
                                  <p:childTnLst>
                                    <p:set>
                                      <p:cBhvr>
                                        <p:cTn id="9" dur="1" fill="hold">
                                          <p:stCondLst>
                                            <p:cond delay="0"/>
                                          </p:stCondLst>
                                        </p:cTn>
                                        <p:tgtEl>
                                          <p:spTgt spid="87066"/>
                                        </p:tgtEl>
                                        <p:attrNameLst>
                                          <p:attrName>style.visibility</p:attrName>
                                        </p:attrNameLst>
                                      </p:cBhvr>
                                      <p:to>
                                        <p:strVal val="visible"/>
                                      </p:to>
                                    </p:set>
                                    <p:animEffect transition="in" filter="strips(upRight)">
                                      <p:cBhvr>
                                        <p:cTn id="10" dur="500"/>
                                        <p:tgtEl>
                                          <p:spTgt spid="87066"/>
                                        </p:tgtEl>
                                      </p:cBhvr>
                                    </p:animEffect>
                                  </p:childTnLst>
                                </p:cTn>
                              </p:par>
                              <p:par>
                                <p:cTn id="11" presetID="18" presetClass="entr" presetSubtype="3" fill="hold" grpId="0" nodeType="withEffect">
                                  <p:stCondLst>
                                    <p:cond delay="0"/>
                                  </p:stCondLst>
                                  <p:childTnLst>
                                    <p:set>
                                      <p:cBhvr>
                                        <p:cTn id="12" dur="1" fill="hold">
                                          <p:stCondLst>
                                            <p:cond delay="0"/>
                                          </p:stCondLst>
                                        </p:cTn>
                                        <p:tgtEl>
                                          <p:spTgt spid="87067"/>
                                        </p:tgtEl>
                                        <p:attrNameLst>
                                          <p:attrName>style.visibility</p:attrName>
                                        </p:attrNameLst>
                                      </p:cBhvr>
                                      <p:to>
                                        <p:strVal val="visible"/>
                                      </p:to>
                                    </p:set>
                                    <p:animEffect transition="in" filter="strips(upRight)">
                                      <p:cBhvr>
                                        <p:cTn id="13" dur="500"/>
                                        <p:tgtEl>
                                          <p:spTgt spid="87067"/>
                                        </p:tgtEl>
                                      </p:cBhvr>
                                    </p:animEffect>
                                  </p:childTnLst>
                                </p:cTn>
                              </p:par>
                              <p:par>
                                <p:cTn id="14" presetID="18" presetClass="entr" presetSubtype="3" fill="hold" grpId="0" nodeType="withEffect">
                                  <p:stCondLst>
                                    <p:cond delay="0"/>
                                  </p:stCondLst>
                                  <p:childTnLst>
                                    <p:set>
                                      <p:cBhvr>
                                        <p:cTn id="15" dur="1" fill="hold">
                                          <p:stCondLst>
                                            <p:cond delay="0"/>
                                          </p:stCondLst>
                                        </p:cTn>
                                        <p:tgtEl>
                                          <p:spTgt spid="87068"/>
                                        </p:tgtEl>
                                        <p:attrNameLst>
                                          <p:attrName>style.visibility</p:attrName>
                                        </p:attrNameLst>
                                      </p:cBhvr>
                                      <p:to>
                                        <p:strVal val="visible"/>
                                      </p:to>
                                    </p:set>
                                    <p:animEffect transition="in" filter="strips(upRight)">
                                      <p:cBhvr>
                                        <p:cTn id="16" dur="500"/>
                                        <p:tgtEl>
                                          <p:spTgt spid="87068"/>
                                        </p:tgtEl>
                                      </p:cBhvr>
                                    </p:animEffect>
                                  </p:childTnLst>
                                </p:cTn>
                              </p:par>
                              <p:par>
                                <p:cTn id="17" presetID="18" presetClass="entr" presetSubtype="3" fill="hold" grpId="0" nodeType="withEffect">
                                  <p:stCondLst>
                                    <p:cond delay="0"/>
                                  </p:stCondLst>
                                  <p:childTnLst>
                                    <p:set>
                                      <p:cBhvr>
                                        <p:cTn id="18" dur="1" fill="hold">
                                          <p:stCondLst>
                                            <p:cond delay="0"/>
                                          </p:stCondLst>
                                        </p:cTn>
                                        <p:tgtEl>
                                          <p:spTgt spid="87069"/>
                                        </p:tgtEl>
                                        <p:attrNameLst>
                                          <p:attrName>style.visibility</p:attrName>
                                        </p:attrNameLst>
                                      </p:cBhvr>
                                      <p:to>
                                        <p:strVal val="visible"/>
                                      </p:to>
                                    </p:set>
                                    <p:animEffect transition="in" filter="strips(upRight)">
                                      <p:cBhvr>
                                        <p:cTn id="19" dur="500"/>
                                        <p:tgtEl>
                                          <p:spTgt spid="87069"/>
                                        </p:tgtEl>
                                      </p:cBhvr>
                                    </p:animEffect>
                                  </p:childTnLst>
                                </p:cTn>
                              </p:par>
                              <p:par>
                                <p:cTn id="20" presetID="18" presetClass="entr" presetSubtype="3" fill="hold" grpId="0" nodeType="withEffect">
                                  <p:stCondLst>
                                    <p:cond delay="0"/>
                                  </p:stCondLst>
                                  <p:childTnLst>
                                    <p:set>
                                      <p:cBhvr>
                                        <p:cTn id="21" dur="1" fill="hold">
                                          <p:stCondLst>
                                            <p:cond delay="0"/>
                                          </p:stCondLst>
                                        </p:cTn>
                                        <p:tgtEl>
                                          <p:spTgt spid="87070"/>
                                        </p:tgtEl>
                                        <p:attrNameLst>
                                          <p:attrName>style.visibility</p:attrName>
                                        </p:attrNameLst>
                                      </p:cBhvr>
                                      <p:to>
                                        <p:strVal val="visible"/>
                                      </p:to>
                                    </p:set>
                                    <p:animEffect transition="in" filter="strips(upRight)">
                                      <p:cBhvr>
                                        <p:cTn id="22" dur="500"/>
                                        <p:tgtEl>
                                          <p:spTgt spid="87070"/>
                                        </p:tgtEl>
                                      </p:cBhvr>
                                    </p:animEffect>
                                  </p:childTnLst>
                                </p:cTn>
                              </p:par>
                              <p:par>
                                <p:cTn id="23" presetID="18" presetClass="entr" presetSubtype="3" fill="hold" grpId="0" nodeType="withEffect">
                                  <p:stCondLst>
                                    <p:cond delay="0"/>
                                  </p:stCondLst>
                                  <p:childTnLst>
                                    <p:set>
                                      <p:cBhvr>
                                        <p:cTn id="24" dur="1" fill="hold">
                                          <p:stCondLst>
                                            <p:cond delay="0"/>
                                          </p:stCondLst>
                                        </p:cTn>
                                        <p:tgtEl>
                                          <p:spTgt spid="87071"/>
                                        </p:tgtEl>
                                        <p:attrNameLst>
                                          <p:attrName>style.visibility</p:attrName>
                                        </p:attrNameLst>
                                      </p:cBhvr>
                                      <p:to>
                                        <p:strVal val="visible"/>
                                      </p:to>
                                    </p:set>
                                    <p:animEffect transition="in" filter="strips(upRight)">
                                      <p:cBhvr>
                                        <p:cTn id="25" dur="500"/>
                                        <p:tgtEl>
                                          <p:spTgt spid="8707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499"/>
                                          </p:stCondLst>
                                        </p:cTn>
                                        <p:tgtEl>
                                          <p:spTgt spid="56">
                                            <p:txEl>
                                              <p:pRg st="0" end="0"/>
                                            </p:tx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499"/>
                                          </p:stCondLst>
                                        </p:cTn>
                                        <p:tgtEl>
                                          <p:spTgt spid="56">
                                            <p:txEl>
                                              <p:pRg st="1" end="1"/>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499"/>
                                          </p:stCondLst>
                                        </p:cTn>
                                        <p:tgtEl>
                                          <p:spTgt spid="4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499"/>
                                          </p:stCondLst>
                                        </p:cTn>
                                        <p:tgtEl>
                                          <p:spTgt spid="42"/>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499"/>
                                          </p:stCondLst>
                                        </p:cTn>
                                        <p:tgtEl>
                                          <p:spTgt spid="38"/>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56">
                                            <p:txEl>
                                              <p:pRg st="2" end="2"/>
                                            </p:txEl>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499"/>
                                          </p:stCondLst>
                                        </p:cTn>
                                        <p:tgtEl>
                                          <p:spTgt spid="39"/>
                                        </p:tgtEl>
                                        <p:attrNameLst>
                                          <p:attrName>style.visibility</p:attrName>
                                        </p:attrNameLst>
                                      </p:cBhvr>
                                      <p:to>
                                        <p:strVal val="visible"/>
                                      </p:to>
                                    </p:set>
                                  </p:childTnLst>
                                </p:cTn>
                              </p:par>
                              <p:par>
                                <p:cTn id="44" presetID="1" presetClass="exit" presetSubtype="0" fill="hold" nodeType="withEffect">
                                  <p:stCondLst>
                                    <p:cond delay="0"/>
                                  </p:stCondLst>
                                  <p:childTnLst>
                                    <p:set>
                                      <p:cBhvr>
                                        <p:cTn id="45" dur="1" fill="hold">
                                          <p:stCondLst>
                                            <p:cond delay="0"/>
                                          </p:stCondLst>
                                        </p:cTn>
                                        <p:tgtEl>
                                          <p:spTgt spid="501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65" grpId="0" animBg="1"/>
      <p:bldP spid="87066" grpId="0" animBg="1"/>
      <p:bldP spid="87067" grpId="0" animBg="1"/>
      <p:bldP spid="87068" grpId="0" animBg="1"/>
      <p:bldP spid="87069" grpId="0" animBg="1"/>
      <p:bldP spid="87070" grpId="0" animBg="1"/>
      <p:bldP spid="87071" grpId="0" animBg="1"/>
      <p:bldP spid="38" grpId="0" animBg="1" autoUpdateAnimBg="0"/>
      <p:bldP spid="39" grpId="0" autoUpdateAnimBg="0"/>
      <p:bldP spid="56" grpId="0" build="allAtOnce" autoUpdateAnimBg="0"/>
      <p:bldP spid="40" grpId="0" autoUpdateAnimBg="0"/>
      <p:bldP spid="42"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2225675" y="69850"/>
            <a:ext cx="7772400" cy="1143000"/>
          </a:xfrm>
        </p:spPr>
        <p:txBody>
          <a:bodyPr/>
          <a:lstStyle/>
          <a:p>
            <a:r>
              <a:rPr lang="en-US" sz="4000"/>
              <a:t>Pyramid match: main idea</a:t>
            </a:r>
          </a:p>
        </p:txBody>
      </p:sp>
      <p:pic>
        <p:nvPicPr>
          <p:cNvPr id="54275" name="Picture 22" descr="rd"/>
          <p:cNvPicPr preferRelativeResize="0">
            <a:picLocks noChangeAspect="1" noChangeArrowheads="1"/>
          </p:cNvPicPr>
          <p:nvPr/>
        </p:nvPicPr>
        <p:blipFill>
          <a:blip r:embed="rId3"/>
          <a:srcRect/>
          <a:stretch>
            <a:fillRect/>
          </a:stretch>
        </p:blipFill>
        <p:spPr bwMode="auto">
          <a:xfrm>
            <a:off x="1828800" y="1676400"/>
            <a:ext cx="323850" cy="266700"/>
          </a:xfrm>
          <a:prstGeom prst="rect">
            <a:avLst/>
          </a:prstGeom>
          <a:noFill/>
          <a:ln w="9525">
            <a:noFill/>
            <a:miter lim="800000"/>
            <a:headEnd/>
            <a:tailEnd/>
          </a:ln>
        </p:spPr>
      </p:pic>
      <p:grpSp>
        <p:nvGrpSpPr>
          <p:cNvPr id="2" name="Group 274"/>
          <p:cNvGrpSpPr>
            <a:grpSpLocks/>
          </p:cNvGrpSpPr>
          <p:nvPr/>
        </p:nvGrpSpPr>
        <p:grpSpPr bwMode="auto">
          <a:xfrm>
            <a:off x="2517776" y="1165226"/>
            <a:ext cx="3211513" cy="3140075"/>
            <a:chOff x="2855590" y="1201707"/>
            <a:chExt cx="3211812" cy="3140118"/>
          </a:xfrm>
        </p:grpSpPr>
        <p:grpSp>
          <p:nvGrpSpPr>
            <p:cNvPr id="3" name="Group 25"/>
            <p:cNvGrpSpPr>
              <a:grpSpLocks/>
            </p:cNvGrpSpPr>
            <p:nvPr/>
          </p:nvGrpSpPr>
          <p:grpSpPr bwMode="auto">
            <a:xfrm>
              <a:off x="4327163" y="1384272"/>
              <a:ext cx="1740239" cy="1575457"/>
              <a:chOff x="2235168" y="836577"/>
              <a:chExt cx="2782863" cy="2519397"/>
            </a:xfrm>
          </p:grpSpPr>
          <p:pic>
            <p:nvPicPr>
              <p:cNvPr id="54409" name="Picture 135" descr="pandapatch1.jpg"/>
              <p:cNvPicPr>
                <a:picLocks noChangeAspect="1"/>
              </p:cNvPicPr>
              <p:nvPr/>
            </p:nvPicPr>
            <p:blipFill>
              <a:blip r:embed="rId4"/>
              <a:srcRect l="12613" t="6291" r="74513" b="79585"/>
              <a:stretch>
                <a:fillRect/>
              </a:stretch>
            </p:blipFill>
            <p:spPr bwMode="auto">
              <a:xfrm>
                <a:off x="3476610" y="2297097"/>
                <a:ext cx="942990" cy="873090"/>
              </a:xfrm>
              <a:prstGeom prst="rect">
                <a:avLst/>
              </a:prstGeom>
              <a:noFill/>
              <a:ln w="9525">
                <a:noFill/>
                <a:miter lim="800000"/>
                <a:headEnd/>
                <a:tailEnd/>
              </a:ln>
            </p:spPr>
          </p:pic>
          <p:pic>
            <p:nvPicPr>
              <p:cNvPr id="54410" name="Picture 136" descr="pandapatch1.jpg"/>
              <p:cNvPicPr>
                <a:picLocks noChangeAspect="1"/>
              </p:cNvPicPr>
              <p:nvPr/>
            </p:nvPicPr>
            <p:blipFill>
              <a:blip r:embed="rId4"/>
              <a:srcRect l="13416" t="58115" r="74513" b="27710"/>
              <a:stretch>
                <a:fillRect/>
              </a:stretch>
            </p:blipFill>
            <p:spPr bwMode="auto">
              <a:xfrm>
                <a:off x="4133844" y="1639863"/>
                <a:ext cx="884187" cy="876312"/>
              </a:xfrm>
              <a:prstGeom prst="rect">
                <a:avLst/>
              </a:prstGeom>
              <a:noFill/>
              <a:ln w="9525">
                <a:noFill/>
                <a:miter lim="800000"/>
                <a:headEnd/>
                <a:tailEnd/>
              </a:ln>
            </p:spPr>
          </p:pic>
          <p:pic>
            <p:nvPicPr>
              <p:cNvPr id="54411" name="Picture 137" descr="pandapatch1.jpg"/>
              <p:cNvPicPr>
                <a:picLocks noChangeAspect="1"/>
              </p:cNvPicPr>
              <p:nvPr/>
            </p:nvPicPr>
            <p:blipFill>
              <a:blip r:embed="rId4"/>
              <a:srcRect l="12613" t="41525" r="75011" b="44299"/>
              <a:stretch>
                <a:fillRect/>
              </a:stretch>
            </p:blipFill>
            <p:spPr bwMode="auto">
              <a:xfrm>
                <a:off x="2628904" y="993264"/>
                <a:ext cx="906476" cy="876312"/>
              </a:xfrm>
              <a:prstGeom prst="rect">
                <a:avLst/>
              </a:prstGeom>
              <a:noFill/>
              <a:ln w="9525">
                <a:noFill/>
                <a:miter lim="800000"/>
                <a:headEnd/>
                <a:tailEnd/>
              </a:ln>
            </p:spPr>
          </p:pic>
          <p:pic>
            <p:nvPicPr>
              <p:cNvPr id="54412" name="Picture 138" descr="pandapatch1.jpg"/>
              <p:cNvPicPr>
                <a:picLocks noChangeAspect="1"/>
              </p:cNvPicPr>
              <p:nvPr/>
            </p:nvPicPr>
            <p:blipFill>
              <a:blip r:embed="rId4"/>
              <a:srcRect l="29475" t="6291" r="58063" b="79636"/>
              <a:stretch>
                <a:fillRect/>
              </a:stretch>
            </p:blipFill>
            <p:spPr bwMode="auto">
              <a:xfrm>
                <a:off x="3622662" y="836577"/>
                <a:ext cx="912825" cy="869964"/>
              </a:xfrm>
              <a:prstGeom prst="rect">
                <a:avLst/>
              </a:prstGeom>
              <a:noFill/>
              <a:ln w="9525">
                <a:noFill/>
                <a:miter lim="800000"/>
                <a:headEnd/>
                <a:tailEnd/>
              </a:ln>
            </p:spPr>
          </p:pic>
          <p:pic>
            <p:nvPicPr>
              <p:cNvPr id="54413" name="Picture 139" descr="pandapatch1.jpg"/>
              <p:cNvPicPr>
                <a:picLocks noChangeAspect="1"/>
              </p:cNvPicPr>
              <p:nvPr/>
            </p:nvPicPr>
            <p:blipFill>
              <a:blip r:embed="rId4"/>
              <a:srcRect l="29388" t="58655" r="58063" b="27760"/>
              <a:stretch>
                <a:fillRect/>
              </a:stretch>
            </p:blipFill>
            <p:spPr bwMode="auto">
              <a:xfrm>
                <a:off x="2381220" y="2516175"/>
                <a:ext cx="919173" cy="839799"/>
              </a:xfrm>
              <a:prstGeom prst="rect">
                <a:avLst/>
              </a:prstGeom>
              <a:noFill/>
              <a:ln w="9525">
                <a:noFill/>
                <a:miter lim="800000"/>
                <a:headEnd/>
                <a:tailEnd/>
              </a:ln>
            </p:spPr>
          </p:pic>
          <p:pic>
            <p:nvPicPr>
              <p:cNvPr id="54414" name="Picture 140" descr="pandapatch1.jpg"/>
              <p:cNvPicPr>
                <a:picLocks noChangeAspect="1"/>
              </p:cNvPicPr>
              <p:nvPr/>
            </p:nvPicPr>
            <p:blipFill>
              <a:blip r:embed="rId4"/>
              <a:srcRect l="29887" t="24396" r="58063" b="62608"/>
              <a:stretch>
                <a:fillRect/>
              </a:stretch>
            </p:blipFill>
            <p:spPr bwMode="auto">
              <a:xfrm>
                <a:off x="2819376" y="2004993"/>
                <a:ext cx="882660" cy="803286"/>
              </a:xfrm>
              <a:prstGeom prst="rect">
                <a:avLst/>
              </a:prstGeom>
              <a:noFill/>
              <a:ln w="9525">
                <a:noFill/>
                <a:miter lim="800000"/>
                <a:headEnd/>
                <a:tailEnd/>
              </a:ln>
            </p:spPr>
          </p:pic>
          <p:pic>
            <p:nvPicPr>
              <p:cNvPr id="54415" name="Picture 141" descr="pandapatch1.jpg"/>
              <p:cNvPicPr>
                <a:picLocks noChangeAspect="1"/>
              </p:cNvPicPr>
              <p:nvPr/>
            </p:nvPicPr>
            <p:blipFill>
              <a:blip r:embed="rId4"/>
              <a:srcRect l="61964" t="7472" r="26160" b="78941"/>
              <a:stretch>
                <a:fillRect/>
              </a:stretch>
            </p:blipFill>
            <p:spPr bwMode="auto">
              <a:xfrm>
                <a:off x="2235168" y="1566837"/>
                <a:ext cx="869964" cy="839799"/>
              </a:xfrm>
              <a:prstGeom prst="rect">
                <a:avLst/>
              </a:prstGeom>
              <a:noFill/>
              <a:ln w="9525">
                <a:noFill/>
                <a:miter lim="800000"/>
                <a:headEnd/>
                <a:tailEnd/>
              </a:ln>
            </p:spPr>
          </p:pic>
          <p:pic>
            <p:nvPicPr>
              <p:cNvPr id="54416" name="Picture 142" descr="pandapatch1.jpg"/>
              <p:cNvPicPr>
                <a:picLocks noChangeAspect="1"/>
              </p:cNvPicPr>
              <p:nvPr/>
            </p:nvPicPr>
            <p:blipFill>
              <a:blip r:embed="rId4"/>
              <a:srcRect l="61964" t="24602" r="26160" b="62019"/>
              <a:stretch>
                <a:fillRect/>
              </a:stretch>
            </p:blipFill>
            <p:spPr bwMode="auto">
              <a:xfrm>
                <a:off x="3257532" y="1384272"/>
                <a:ext cx="869964" cy="827103"/>
              </a:xfrm>
              <a:prstGeom prst="rect">
                <a:avLst/>
              </a:prstGeom>
              <a:noFill/>
              <a:ln w="9525">
                <a:noFill/>
                <a:miter lim="800000"/>
                <a:headEnd/>
                <a:tailEnd/>
              </a:ln>
            </p:spPr>
          </p:pic>
        </p:grpSp>
        <p:grpSp>
          <p:nvGrpSpPr>
            <p:cNvPr id="4" name="Group 26"/>
            <p:cNvGrpSpPr>
              <a:grpSpLocks/>
            </p:cNvGrpSpPr>
            <p:nvPr/>
          </p:nvGrpSpPr>
          <p:grpSpPr bwMode="auto">
            <a:xfrm>
              <a:off x="4498975" y="2936896"/>
              <a:ext cx="1407643" cy="1404929"/>
              <a:chOff x="4226025" y="4013208"/>
              <a:chExt cx="2250999" cy="2246696"/>
            </a:xfrm>
          </p:grpSpPr>
          <p:pic>
            <p:nvPicPr>
              <p:cNvPr id="54402" name="Picture 128" descr="pandapatch2.jpg"/>
              <p:cNvPicPr>
                <a:picLocks noChangeAspect="1"/>
              </p:cNvPicPr>
              <p:nvPr/>
            </p:nvPicPr>
            <p:blipFill>
              <a:blip r:embed="rId5"/>
              <a:srcRect l="12115" t="58859" r="75423" b="28198"/>
              <a:stretch>
                <a:fillRect/>
              </a:stretch>
            </p:blipFill>
            <p:spPr bwMode="auto">
              <a:xfrm>
                <a:off x="5484825" y="4013208"/>
                <a:ext cx="912825" cy="800064"/>
              </a:xfrm>
              <a:prstGeom prst="rect">
                <a:avLst/>
              </a:prstGeom>
              <a:noFill/>
              <a:ln w="9525">
                <a:noFill/>
                <a:miter lim="800000"/>
                <a:headEnd/>
                <a:tailEnd/>
              </a:ln>
            </p:spPr>
          </p:pic>
          <p:pic>
            <p:nvPicPr>
              <p:cNvPr id="54403" name="Picture 129" descr="pandapatch2.jpg"/>
              <p:cNvPicPr>
                <a:picLocks noChangeAspect="1"/>
              </p:cNvPicPr>
              <p:nvPr/>
            </p:nvPicPr>
            <p:blipFill>
              <a:blip r:embed="rId5"/>
              <a:srcRect l="45427" t="6882" r="42111" b="79636"/>
              <a:stretch>
                <a:fillRect/>
              </a:stretch>
            </p:blipFill>
            <p:spPr bwMode="auto">
              <a:xfrm>
                <a:off x="4316409" y="4013208"/>
                <a:ext cx="912825" cy="833451"/>
              </a:xfrm>
              <a:prstGeom prst="rect">
                <a:avLst/>
              </a:prstGeom>
              <a:noFill/>
              <a:ln w="9525">
                <a:noFill/>
                <a:miter lim="800000"/>
                <a:headEnd/>
                <a:tailEnd/>
              </a:ln>
            </p:spPr>
          </p:pic>
          <p:pic>
            <p:nvPicPr>
              <p:cNvPr id="54404" name="Picture 130" descr="pandapatch2.jpg"/>
              <p:cNvPicPr>
                <a:picLocks noChangeAspect="1"/>
              </p:cNvPicPr>
              <p:nvPr/>
            </p:nvPicPr>
            <p:blipFill>
              <a:blip r:embed="rId5"/>
              <a:srcRect l="45839" t="6882" r="42696" b="79636"/>
              <a:stretch>
                <a:fillRect/>
              </a:stretch>
            </p:blipFill>
            <p:spPr bwMode="auto">
              <a:xfrm>
                <a:off x="5182339" y="4159260"/>
                <a:ext cx="839799" cy="833451"/>
              </a:xfrm>
              <a:prstGeom prst="rect">
                <a:avLst/>
              </a:prstGeom>
              <a:noFill/>
              <a:ln w="9525">
                <a:noFill/>
                <a:miter lim="800000"/>
                <a:headEnd/>
                <a:tailEnd/>
              </a:ln>
            </p:spPr>
          </p:pic>
          <p:pic>
            <p:nvPicPr>
              <p:cNvPr id="54405" name="Picture 131" descr="pandapatch2.jpg"/>
              <p:cNvPicPr>
                <a:picLocks noChangeAspect="1"/>
              </p:cNvPicPr>
              <p:nvPr/>
            </p:nvPicPr>
            <p:blipFill>
              <a:blip r:embed="rId5"/>
              <a:srcRect l="77829" t="58167" r="9622" b="27658"/>
              <a:stretch>
                <a:fillRect/>
              </a:stretch>
            </p:blipFill>
            <p:spPr bwMode="auto">
              <a:xfrm>
                <a:off x="5010156" y="5218137"/>
                <a:ext cx="919173" cy="876312"/>
              </a:xfrm>
              <a:prstGeom prst="rect">
                <a:avLst/>
              </a:prstGeom>
              <a:noFill/>
              <a:ln w="9525">
                <a:noFill/>
                <a:miter lim="800000"/>
                <a:headEnd/>
                <a:tailEnd/>
              </a:ln>
            </p:spPr>
          </p:pic>
          <p:pic>
            <p:nvPicPr>
              <p:cNvPr id="54406" name="Picture 132" descr="pandapatch2.jpg"/>
              <p:cNvPicPr>
                <a:picLocks noChangeAspect="1"/>
              </p:cNvPicPr>
              <p:nvPr/>
            </p:nvPicPr>
            <p:blipFill>
              <a:blip r:embed="rId5"/>
              <a:srcRect l="77829" t="75783" r="9622" b="10426"/>
              <a:stretch>
                <a:fillRect/>
              </a:stretch>
            </p:blipFill>
            <p:spPr bwMode="auto">
              <a:xfrm>
                <a:off x="4608513" y="4743468"/>
                <a:ext cx="919173" cy="852495"/>
              </a:xfrm>
              <a:prstGeom prst="rect">
                <a:avLst/>
              </a:prstGeom>
              <a:noFill/>
              <a:ln w="9525">
                <a:noFill/>
                <a:miter lim="800000"/>
                <a:headEnd/>
                <a:tailEnd/>
              </a:ln>
            </p:spPr>
          </p:pic>
          <p:pic>
            <p:nvPicPr>
              <p:cNvPr id="54407" name="Picture 133" descr="pandapatch2.jpg"/>
              <p:cNvPicPr>
                <a:picLocks noChangeAspect="1"/>
              </p:cNvPicPr>
              <p:nvPr/>
            </p:nvPicPr>
            <p:blipFill>
              <a:blip r:embed="rId5"/>
              <a:srcRect l="78825" t="58859" r="9622" b="28198"/>
              <a:stretch>
                <a:fillRect/>
              </a:stretch>
            </p:blipFill>
            <p:spPr bwMode="auto">
              <a:xfrm>
                <a:off x="5630877" y="4853007"/>
                <a:ext cx="846147" cy="800064"/>
              </a:xfrm>
              <a:prstGeom prst="rect">
                <a:avLst/>
              </a:prstGeom>
              <a:noFill/>
              <a:ln w="9525">
                <a:noFill/>
                <a:miter lim="800000"/>
                <a:headEnd/>
                <a:tailEnd/>
              </a:ln>
            </p:spPr>
          </p:pic>
          <p:pic>
            <p:nvPicPr>
              <p:cNvPr id="54408" name="Picture 134" descr="pandapatch2.jpg"/>
              <p:cNvPicPr>
                <a:picLocks noChangeAspect="1"/>
              </p:cNvPicPr>
              <p:nvPr/>
            </p:nvPicPr>
            <p:blipFill>
              <a:blip r:embed="rId5"/>
              <a:srcRect l="61964" t="59451" r="26572" b="28198"/>
              <a:stretch>
                <a:fillRect/>
              </a:stretch>
            </p:blipFill>
            <p:spPr bwMode="auto">
              <a:xfrm>
                <a:off x="4226025" y="5496353"/>
                <a:ext cx="839799" cy="763551"/>
              </a:xfrm>
              <a:prstGeom prst="rect">
                <a:avLst/>
              </a:prstGeom>
              <a:noFill/>
              <a:ln w="9525">
                <a:noFill/>
                <a:miter lim="800000"/>
                <a:headEnd/>
                <a:tailEnd/>
              </a:ln>
            </p:spPr>
          </p:pic>
        </p:grpSp>
        <p:grpSp>
          <p:nvGrpSpPr>
            <p:cNvPr id="5" name="Group 41"/>
            <p:cNvGrpSpPr>
              <a:grpSpLocks/>
            </p:cNvGrpSpPr>
            <p:nvPr/>
          </p:nvGrpSpPr>
          <p:grpSpPr bwMode="auto">
            <a:xfrm>
              <a:off x="2855590" y="1201707"/>
              <a:ext cx="1562905" cy="1547516"/>
              <a:chOff x="-519707" y="690680"/>
              <a:chExt cx="2499284" cy="2474714"/>
            </a:xfrm>
          </p:grpSpPr>
          <p:pic>
            <p:nvPicPr>
              <p:cNvPr id="54397" name="Picture 123" descr="pandapatch4.jpg"/>
              <p:cNvPicPr>
                <a:picLocks noChangeAspect="1"/>
              </p:cNvPicPr>
              <p:nvPr/>
            </p:nvPicPr>
            <p:blipFill>
              <a:blip r:embed="rId6"/>
              <a:srcRect l="46011" t="75398" r="42523" b="9834"/>
              <a:stretch>
                <a:fillRect/>
              </a:stretch>
            </p:blipFill>
            <p:spPr bwMode="auto">
              <a:xfrm>
                <a:off x="1139778" y="1216189"/>
                <a:ext cx="839799" cy="912825"/>
              </a:xfrm>
              <a:prstGeom prst="rect">
                <a:avLst/>
              </a:prstGeom>
              <a:noFill/>
              <a:ln w="9525">
                <a:noFill/>
                <a:miter lim="800000"/>
                <a:headEnd/>
                <a:tailEnd/>
              </a:ln>
            </p:spPr>
          </p:pic>
          <p:pic>
            <p:nvPicPr>
              <p:cNvPr id="54398" name="Picture 125" descr="pandapatch4.jpg"/>
              <p:cNvPicPr>
                <a:picLocks noChangeAspect="1"/>
              </p:cNvPicPr>
              <p:nvPr/>
            </p:nvPicPr>
            <p:blipFill>
              <a:blip r:embed="rId6"/>
              <a:srcRect l="13112" t="6882" r="75597" b="79636"/>
              <a:stretch>
                <a:fillRect/>
              </a:stretch>
            </p:blipFill>
            <p:spPr bwMode="auto">
              <a:xfrm>
                <a:off x="-285673" y="2208817"/>
                <a:ext cx="827102" cy="833451"/>
              </a:xfrm>
              <a:prstGeom prst="rect">
                <a:avLst/>
              </a:prstGeom>
              <a:noFill/>
              <a:ln w="9525">
                <a:noFill/>
                <a:miter lim="800000"/>
                <a:headEnd/>
                <a:tailEnd/>
              </a:ln>
            </p:spPr>
          </p:pic>
          <p:pic>
            <p:nvPicPr>
              <p:cNvPr id="54399" name="Picture 126" descr="pandapatch4.jpg"/>
              <p:cNvPicPr>
                <a:picLocks noChangeAspect="1"/>
              </p:cNvPicPr>
              <p:nvPr/>
            </p:nvPicPr>
            <p:blipFill>
              <a:blip r:embed="rId6"/>
              <a:srcRect l="29974" t="23907" r="59059" b="62508"/>
              <a:stretch>
                <a:fillRect/>
              </a:stretch>
            </p:blipFill>
            <p:spPr bwMode="auto">
              <a:xfrm>
                <a:off x="1071431" y="2325596"/>
                <a:ext cx="803286" cy="839798"/>
              </a:xfrm>
              <a:prstGeom prst="rect">
                <a:avLst/>
              </a:prstGeom>
              <a:noFill/>
              <a:ln w="9525">
                <a:noFill/>
                <a:miter lim="800000"/>
                <a:headEnd/>
                <a:tailEnd/>
              </a:ln>
            </p:spPr>
          </p:pic>
          <p:pic>
            <p:nvPicPr>
              <p:cNvPr id="54400" name="Picture 127" descr="pandapatch4.jpg"/>
              <p:cNvPicPr>
                <a:picLocks noChangeAspect="1"/>
              </p:cNvPicPr>
              <p:nvPr/>
            </p:nvPicPr>
            <p:blipFill>
              <a:blip r:embed="rId6"/>
              <a:srcRect l="61964" t="6882" r="25574" b="79636"/>
              <a:stretch>
                <a:fillRect/>
              </a:stretch>
            </p:blipFill>
            <p:spPr bwMode="auto">
              <a:xfrm>
                <a:off x="-110507" y="1274579"/>
                <a:ext cx="912825" cy="833451"/>
              </a:xfrm>
              <a:prstGeom prst="rect">
                <a:avLst/>
              </a:prstGeom>
              <a:noFill/>
              <a:ln w="9525">
                <a:noFill/>
                <a:miter lim="800000"/>
                <a:headEnd/>
                <a:tailEnd/>
              </a:ln>
            </p:spPr>
          </p:pic>
          <p:pic>
            <p:nvPicPr>
              <p:cNvPr id="54401" name="Picture 124" descr="pandapatch4.jpg"/>
              <p:cNvPicPr>
                <a:picLocks noChangeAspect="1"/>
              </p:cNvPicPr>
              <p:nvPr/>
            </p:nvPicPr>
            <p:blipFill>
              <a:blip r:embed="rId6"/>
              <a:srcRect l="28976" t="6882" r="59059" b="79636"/>
              <a:stretch>
                <a:fillRect/>
              </a:stretch>
            </p:blipFill>
            <p:spPr bwMode="auto">
              <a:xfrm>
                <a:off x="-519707" y="690680"/>
                <a:ext cx="876312" cy="833451"/>
              </a:xfrm>
              <a:prstGeom prst="rect">
                <a:avLst/>
              </a:prstGeom>
              <a:noFill/>
              <a:ln w="9525">
                <a:noFill/>
                <a:miter lim="800000"/>
                <a:headEnd/>
                <a:tailEnd/>
              </a:ln>
            </p:spPr>
          </p:pic>
        </p:grpSp>
        <p:grpSp>
          <p:nvGrpSpPr>
            <p:cNvPr id="6" name="Group 41"/>
            <p:cNvGrpSpPr>
              <a:grpSpLocks/>
            </p:cNvGrpSpPr>
            <p:nvPr/>
          </p:nvGrpSpPr>
          <p:grpSpPr bwMode="auto">
            <a:xfrm>
              <a:off x="3180584" y="2662904"/>
              <a:ext cx="1534741" cy="1643955"/>
              <a:chOff x="5886468" y="1493811"/>
              <a:chExt cx="2454246" cy="2628936"/>
            </a:xfrm>
          </p:grpSpPr>
          <p:pic>
            <p:nvPicPr>
              <p:cNvPr id="54390" name="Picture 8" descr="C:\Documents and Settings\grauman\Desktop\slides\panda_ex\pandapatch5.jpg"/>
              <p:cNvPicPr>
                <a:picLocks noChangeAspect="1" noChangeArrowheads="1"/>
              </p:cNvPicPr>
              <p:nvPr/>
            </p:nvPicPr>
            <p:blipFill>
              <a:blip r:embed="rId7"/>
              <a:srcRect l="61920" t="41473" r="26009" b="45531"/>
              <a:stretch>
                <a:fillRect/>
              </a:stretch>
            </p:blipFill>
            <p:spPr bwMode="auto">
              <a:xfrm>
                <a:off x="6170697" y="1493811"/>
                <a:ext cx="884187" cy="803286"/>
              </a:xfrm>
              <a:prstGeom prst="rect">
                <a:avLst/>
              </a:prstGeom>
              <a:noFill/>
              <a:ln w="9525">
                <a:noFill/>
                <a:miter lim="800000"/>
                <a:headEnd/>
                <a:tailEnd/>
              </a:ln>
            </p:spPr>
          </p:pic>
          <p:pic>
            <p:nvPicPr>
              <p:cNvPr id="54391" name="Picture 8" descr="C:\Documents and Settings\grauman\Desktop\slides\panda_ex\pandapatch5.jpg"/>
              <p:cNvPicPr>
                <a:picLocks noChangeAspect="1" noChangeArrowheads="1"/>
              </p:cNvPicPr>
              <p:nvPr/>
            </p:nvPicPr>
            <p:blipFill>
              <a:blip r:embed="rId7"/>
              <a:srcRect l="78371" t="58115" r="9666" b="27708"/>
              <a:stretch>
                <a:fillRect/>
              </a:stretch>
            </p:blipFill>
            <p:spPr bwMode="auto">
              <a:xfrm>
                <a:off x="6142059" y="3246435"/>
                <a:ext cx="876312" cy="876312"/>
              </a:xfrm>
              <a:prstGeom prst="rect">
                <a:avLst/>
              </a:prstGeom>
              <a:noFill/>
              <a:ln w="9525">
                <a:noFill/>
                <a:miter lim="800000"/>
                <a:headEnd/>
                <a:tailEnd/>
              </a:ln>
            </p:spPr>
          </p:pic>
          <p:pic>
            <p:nvPicPr>
              <p:cNvPr id="54392" name="Picture 8" descr="C:\Documents and Settings\grauman\Desktop\slides\panda_ex\pandapatch5.jpg"/>
              <p:cNvPicPr>
                <a:picLocks noChangeAspect="1" noChangeArrowheads="1"/>
              </p:cNvPicPr>
              <p:nvPr/>
            </p:nvPicPr>
            <p:blipFill>
              <a:blip r:embed="rId7"/>
              <a:srcRect l="13350" t="6779" r="75185" b="79045"/>
              <a:stretch>
                <a:fillRect/>
              </a:stretch>
            </p:blipFill>
            <p:spPr bwMode="auto">
              <a:xfrm>
                <a:off x="6807168" y="2990844"/>
                <a:ext cx="839799" cy="876312"/>
              </a:xfrm>
              <a:prstGeom prst="rect">
                <a:avLst/>
              </a:prstGeom>
              <a:noFill/>
              <a:ln w="9525">
                <a:noFill/>
                <a:miter lim="800000"/>
                <a:headEnd/>
                <a:tailEnd/>
              </a:ln>
            </p:spPr>
          </p:pic>
          <p:pic>
            <p:nvPicPr>
              <p:cNvPr id="54393" name="Picture 8" descr="C:\Documents and Settings\grauman\Desktop\slides\panda_ex\pandapatch5.jpg"/>
              <p:cNvPicPr>
                <a:picLocks noChangeAspect="1" noChangeArrowheads="1"/>
              </p:cNvPicPr>
              <p:nvPr/>
            </p:nvPicPr>
            <p:blipFill>
              <a:blip r:embed="rId7"/>
              <a:srcRect l="13068" t="41473" r="74968" b="45531"/>
              <a:stretch>
                <a:fillRect/>
              </a:stretch>
            </p:blipFill>
            <p:spPr bwMode="auto">
              <a:xfrm>
                <a:off x="6405525" y="2297097"/>
                <a:ext cx="876312" cy="803286"/>
              </a:xfrm>
              <a:prstGeom prst="rect">
                <a:avLst/>
              </a:prstGeom>
              <a:noFill/>
              <a:ln w="9525">
                <a:noFill/>
                <a:miter lim="800000"/>
                <a:headEnd/>
                <a:tailEnd/>
              </a:ln>
            </p:spPr>
          </p:pic>
          <p:pic>
            <p:nvPicPr>
              <p:cNvPr id="54394" name="Picture 8" descr="C:\Documents and Settings\grauman\Desktop\slides\panda_ex\pandapatch5.jpg"/>
              <p:cNvPicPr>
                <a:picLocks noChangeAspect="1" noChangeArrowheads="1"/>
              </p:cNvPicPr>
              <p:nvPr/>
            </p:nvPicPr>
            <p:blipFill>
              <a:blip r:embed="rId7"/>
              <a:srcRect l="45752" t="6779" r="42284" b="79045"/>
              <a:stretch>
                <a:fillRect/>
              </a:stretch>
            </p:blipFill>
            <p:spPr bwMode="auto">
              <a:xfrm>
                <a:off x="7464402" y="2516175"/>
                <a:ext cx="876312" cy="876312"/>
              </a:xfrm>
              <a:prstGeom prst="rect">
                <a:avLst/>
              </a:prstGeom>
              <a:noFill/>
              <a:ln w="9525">
                <a:noFill/>
                <a:miter lim="800000"/>
                <a:headEnd/>
                <a:tailEnd/>
              </a:ln>
            </p:spPr>
          </p:pic>
          <p:pic>
            <p:nvPicPr>
              <p:cNvPr id="54395" name="Picture 8" descr="C:\Documents and Settings\grauman\Desktop\slides\panda_ex\pandapatch5.jpg"/>
              <p:cNvPicPr>
                <a:picLocks noChangeAspect="1" noChangeArrowheads="1"/>
              </p:cNvPicPr>
              <p:nvPr/>
            </p:nvPicPr>
            <p:blipFill>
              <a:blip r:embed="rId7"/>
              <a:srcRect l="29713" t="6779" r="58823" b="79045"/>
              <a:stretch>
                <a:fillRect/>
              </a:stretch>
            </p:blipFill>
            <p:spPr bwMode="auto">
              <a:xfrm>
                <a:off x="5886468" y="2552688"/>
                <a:ext cx="839799" cy="876312"/>
              </a:xfrm>
              <a:prstGeom prst="rect">
                <a:avLst/>
              </a:prstGeom>
              <a:noFill/>
              <a:ln w="9525">
                <a:noFill/>
                <a:miter lim="800000"/>
                <a:headEnd/>
                <a:tailEnd/>
              </a:ln>
            </p:spPr>
          </p:pic>
          <p:pic>
            <p:nvPicPr>
              <p:cNvPr id="54396" name="Picture 8" descr="C:\Documents and Settings\grauman\Desktop\slides\panda_ex\pandapatch5.jpg"/>
              <p:cNvPicPr>
                <a:picLocks noChangeAspect="1" noChangeArrowheads="1"/>
              </p:cNvPicPr>
              <p:nvPr/>
            </p:nvPicPr>
            <p:blipFill>
              <a:blip r:embed="rId7"/>
              <a:srcRect l="78783" t="41473" r="9666" b="45531"/>
              <a:stretch>
                <a:fillRect/>
              </a:stretch>
            </p:blipFill>
            <p:spPr bwMode="auto">
              <a:xfrm>
                <a:off x="7127910" y="1530324"/>
                <a:ext cx="846147" cy="803286"/>
              </a:xfrm>
              <a:prstGeom prst="rect">
                <a:avLst/>
              </a:prstGeom>
              <a:noFill/>
              <a:ln w="9525">
                <a:noFill/>
                <a:miter lim="800000"/>
                <a:headEnd/>
                <a:tailEnd/>
              </a:ln>
            </p:spPr>
          </p:pic>
        </p:grpSp>
      </p:grpSp>
      <p:sp>
        <p:nvSpPr>
          <p:cNvPr id="46085" name="TextBox 51"/>
          <p:cNvSpPr txBox="1">
            <a:spLocks noChangeArrowheads="1"/>
          </p:cNvSpPr>
          <p:nvPr/>
        </p:nvSpPr>
        <p:spPr bwMode="auto">
          <a:xfrm>
            <a:off x="3284538" y="4352926"/>
            <a:ext cx="1350962" cy="646113"/>
          </a:xfrm>
          <a:prstGeom prst="rect">
            <a:avLst/>
          </a:prstGeom>
          <a:noFill/>
          <a:ln w="9525">
            <a:noFill/>
            <a:miter lim="800000"/>
            <a:headEnd/>
            <a:tailEnd/>
          </a:ln>
        </p:spPr>
        <p:txBody>
          <a:bodyPr>
            <a:spAutoFit/>
          </a:bodyPr>
          <a:lstStyle/>
          <a:p>
            <a:pPr algn="ctr" eaLnBrk="0" fontAlgn="base" hangingPunct="0">
              <a:spcBef>
                <a:spcPct val="0"/>
              </a:spcBef>
              <a:spcAft>
                <a:spcPct val="0"/>
              </a:spcAft>
              <a:defRPr/>
            </a:pPr>
            <a:r>
              <a:rPr lang="en-US" b="1">
                <a:solidFill>
                  <a:srgbClr val="000000"/>
                </a:solidFill>
                <a:latin typeface="Arial"/>
                <a:cs typeface="Arial"/>
              </a:rPr>
              <a:t>descriptor space</a:t>
            </a:r>
          </a:p>
        </p:txBody>
      </p:sp>
      <p:grpSp>
        <p:nvGrpSpPr>
          <p:cNvPr id="7" name="Group 190"/>
          <p:cNvGrpSpPr>
            <a:grpSpLocks noChangeAspect="1"/>
          </p:cNvGrpSpPr>
          <p:nvPr/>
        </p:nvGrpSpPr>
        <p:grpSpPr bwMode="auto">
          <a:xfrm>
            <a:off x="1824038" y="4743451"/>
            <a:ext cx="2487612" cy="1724025"/>
            <a:chOff x="-758898" y="1273488"/>
            <a:chExt cx="5915106" cy="4098989"/>
          </a:xfrm>
        </p:grpSpPr>
        <p:pic>
          <p:nvPicPr>
            <p:cNvPr id="54335" name="Picture 23" descr="panda1_patches"/>
            <p:cNvPicPr>
              <a:picLocks noChangeAspect="1" noChangeArrowheads="1"/>
            </p:cNvPicPr>
            <p:nvPr/>
          </p:nvPicPr>
          <p:blipFill>
            <a:blip r:embed="rId8"/>
            <a:srcRect/>
            <a:stretch>
              <a:fillRect/>
            </a:stretch>
          </p:blipFill>
          <p:spPr bwMode="auto">
            <a:xfrm>
              <a:off x="409518" y="1274733"/>
              <a:ext cx="3561389" cy="4089456"/>
            </a:xfrm>
            <a:prstGeom prst="rect">
              <a:avLst/>
            </a:prstGeom>
            <a:noFill/>
            <a:ln w="19050">
              <a:noFill/>
              <a:miter lim="800000"/>
              <a:headEnd/>
              <a:tailEnd/>
            </a:ln>
          </p:spPr>
        </p:pic>
        <p:sp>
          <p:nvSpPr>
            <p:cNvPr id="54336" name="Rectangle 192"/>
            <p:cNvSpPr>
              <a:spLocks noChangeArrowheads="1"/>
            </p:cNvSpPr>
            <p:nvPr/>
          </p:nvSpPr>
          <p:spPr bwMode="auto">
            <a:xfrm rot="2403778">
              <a:off x="2748329" y="1658115"/>
              <a:ext cx="332771" cy="354394"/>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37" name="Rectangle 193"/>
            <p:cNvSpPr>
              <a:spLocks noChangeArrowheads="1"/>
            </p:cNvSpPr>
            <p:nvPr/>
          </p:nvSpPr>
          <p:spPr bwMode="auto">
            <a:xfrm rot="4479566">
              <a:off x="2925336" y="2041915"/>
              <a:ext cx="429398" cy="428778"/>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38" name="Rectangle 194"/>
            <p:cNvSpPr>
              <a:spLocks noChangeArrowheads="1"/>
            </p:cNvSpPr>
            <p:nvPr/>
          </p:nvSpPr>
          <p:spPr bwMode="auto">
            <a:xfrm rot="6076419">
              <a:off x="3351119" y="2398793"/>
              <a:ext cx="283942" cy="274858"/>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39" name="Rectangle 195"/>
            <p:cNvSpPr>
              <a:spLocks noChangeArrowheads="1"/>
            </p:cNvSpPr>
            <p:nvPr/>
          </p:nvSpPr>
          <p:spPr bwMode="auto">
            <a:xfrm rot="7967323">
              <a:off x="3408187" y="1920754"/>
              <a:ext cx="279465" cy="254009"/>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40" name="Rectangle 196"/>
            <p:cNvSpPr>
              <a:spLocks noChangeArrowheads="1"/>
            </p:cNvSpPr>
            <p:nvPr/>
          </p:nvSpPr>
          <p:spPr bwMode="auto">
            <a:xfrm rot="6547857">
              <a:off x="3384419" y="1531827"/>
              <a:ext cx="204489" cy="182231"/>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41" name="Rectangle 197"/>
            <p:cNvSpPr>
              <a:spLocks noChangeArrowheads="1"/>
            </p:cNvSpPr>
            <p:nvPr/>
          </p:nvSpPr>
          <p:spPr bwMode="auto">
            <a:xfrm rot="6076419">
              <a:off x="1709285" y="2872434"/>
              <a:ext cx="340502" cy="346357"/>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42" name="Rectangle 198"/>
            <p:cNvSpPr>
              <a:spLocks noChangeArrowheads="1"/>
            </p:cNvSpPr>
            <p:nvPr/>
          </p:nvSpPr>
          <p:spPr bwMode="auto">
            <a:xfrm rot="3812729">
              <a:off x="1276500" y="1399218"/>
              <a:ext cx="383790" cy="379998"/>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43" name="Rectangle 199"/>
            <p:cNvSpPr>
              <a:spLocks noChangeArrowheads="1"/>
            </p:cNvSpPr>
            <p:nvPr/>
          </p:nvSpPr>
          <p:spPr bwMode="auto">
            <a:xfrm rot="3812729">
              <a:off x="1340811" y="1529510"/>
              <a:ext cx="218653" cy="176685"/>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44" name="Rectangle 200"/>
            <p:cNvSpPr>
              <a:spLocks noChangeArrowheads="1"/>
            </p:cNvSpPr>
            <p:nvPr/>
          </p:nvSpPr>
          <p:spPr bwMode="auto">
            <a:xfrm rot="3812729">
              <a:off x="977685" y="1393416"/>
              <a:ext cx="141620" cy="133450"/>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45" name="Rectangle 201"/>
            <p:cNvSpPr>
              <a:spLocks noChangeArrowheads="1"/>
            </p:cNvSpPr>
            <p:nvPr/>
          </p:nvSpPr>
          <p:spPr bwMode="auto">
            <a:xfrm rot="7300187">
              <a:off x="1118560" y="1270438"/>
              <a:ext cx="179029" cy="185130"/>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46" name="Rectangle 202"/>
            <p:cNvSpPr>
              <a:spLocks noChangeArrowheads="1"/>
            </p:cNvSpPr>
            <p:nvPr/>
          </p:nvSpPr>
          <p:spPr bwMode="auto">
            <a:xfrm rot="2090564">
              <a:off x="1395775" y="1933164"/>
              <a:ext cx="191409" cy="189299"/>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47" name="Rectangle 203"/>
            <p:cNvSpPr>
              <a:spLocks noChangeArrowheads="1"/>
            </p:cNvSpPr>
            <p:nvPr/>
          </p:nvSpPr>
          <p:spPr bwMode="auto">
            <a:xfrm rot="-170145">
              <a:off x="819067" y="2634908"/>
              <a:ext cx="312805" cy="327361"/>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48" name="Rectangle 204"/>
            <p:cNvSpPr>
              <a:spLocks noChangeArrowheads="1"/>
            </p:cNvSpPr>
            <p:nvPr/>
          </p:nvSpPr>
          <p:spPr bwMode="auto">
            <a:xfrm rot="368009">
              <a:off x="866549" y="2804242"/>
              <a:ext cx="371516" cy="373204"/>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49" name="Rectangle 205"/>
            <p:cNvSpPr>
              <a:spLocks noChangeArrowheads="1"/>
            </p:cNvSpPr>
            <p:nvPr/>
          </p:nvSpPr>
          <p:spPr bwMode="auto">
            <a:xfrm rot="1313508">
              <a:off x="1752091" y="2953910"/>
              <a:ext cx="162867" cy="182255"/>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50" name="Rectangle 206"/>
            <p:cNvSpPr>
              <a:spLocks noChangeArrowheads="1"/>
            </p:cNvSpPr>
            <p:nvPr/>
          </p:nvSpPr>
          <p:spPr bwMode="auto">
            <a:xfrm rot="850053">
              <a:off x="2378571" y="2761016"/>
              <a:ext cx="236372" cy="208064"/>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51" name="Rectangle 207"/>
            <p:cNvSpPr>
              <a:spLocks noChangeArrowheads="1"/>
            </p:cNvSpPr>
            <p:nvPr/>
          </p:nvSpPr>
          <p:spPr bwMode="auto">
            <a:xfrm rot="850053">
              <a:off x="2256882" y="2938345"/>
              <a:ext cx="226575" cy="210537"/>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52" name="Rectangle 208"/>
            <p:cNvSpPr>
              <a:spLocks noChangeArrowheads="1"/>
            </p:cNvSpPr>
            <p:nvPr/>
          </p:nvSpPr>
          <p:spPr bwMode="auto">
            <a:xfrm rot="-1803540">
              <a:off x="2298828" y="3110113"/>
              <a:ext cx="155329" cy="187855"/>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53" name="Rectangle 209"/>
            <p:cNvSpPr>
              <a:spLocks noChangeArrowheads="1"/>
            </p:cNvSpPr>
            <p:nvPr/>
          </p:nvSpPr>
          <p:spPr bwMode="auto">
            <a:xfrm rot="-3404993">
              <a:off x="888081" y="3123869"/>
              <a:ext cx="151133" cy="171023"/>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54" name="Rectangle 210"/>
            <p:cNvSpPr>
              <a:spLocks noChangeArrowheads="1"/>
            </p:cNvSpPr>
            <p:nvPr/>
          </p:nvSpPr>
          <p:spPr bwMode="auto">
            <a:xfrm rot="-1652809">
              <a:off x="3030606" y="3732460"/>
              <a:ext cx="222913" cy="178610"/>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55" name="Rectangle 211"/>
            <p:cNvSpPr>
              <a:spLocks noChangeArrowheads="1"/>
            </p:cNvSpPr>
            <p:nvPr/>
          </p:nvSpPr>
          <p:spPr bwMode="auto">
            <a:xfrm rot="2176634">
              <a:off x="3405359" y="4553565"/>
              <a:ext cx="153120" cy="179581"/>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56" name="Rectangle 212"/>
            <p:cNvSpPr>
              <a:spLocks noChangeArrowheads="1"/>
            </p:cNvSpPr>
            <p:nvPr/>
          </p:nvSpPr>
          <p:spPr bwMode="auto">
            <a:xfrm rot="3376059">
              <a:off x="3730962" y="4754725"/>
              <a:ext cx="146832" cy="167427"/>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57" name="Rectangle 213"/>
            <p:cNvSpPr>
              <a:spLocks noChangeArrowheads="1"/>
            </p:cNvSpPr>
            <p:nvPr/>
          </p:nvSpPr>
          <p:spPr bwMode="auto">
            <a:xfrm rot="1689288">
              <a:off x="1971662" y="4766091"/>
              <a:ext cx="134758" cy="155005"/>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58" name="Rectangle 214"/>
            <p:cNvSpPr>
              <a:spLocks noChangeArrowheads="1"/>
            </p:cNvSpPr>
            <p:nvPr/>
          </p:nvSpPr>
          <p:spPr bwMode="auto">
            <a:xfrm rot="5608739">
              <a:off x="2333934" y="4897542"/>
              <a:ext cx="407143" cy="385597"/>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59" name="Rectangle 215"/>
            <p:cNvSpPr>
              <a:spLocks noChangeArrowheads="1"/>
            </p:cNvSpPr>
            <p:nvPr/>
          </p:nvSpPr>
          <p:spPr bwMode="auto">
            <a:xfrm rot="6793417">
              <a:off x="2086214" y="4934216"/>
              <a:ext cx="454733" cy="421789"/>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60" name="Rectangle 216"/>
            <p:cNvSpPr>
              <a:spLocks noChangeArrowheads="1"/>
            </p:cNvSpPr>
            <p:nvPr/>
          </p:nvSpPr>
          <p:spPr bwMode="auto">
            <a:xfrm rot="8126368">
              <a:off x="785051" y="5051600"/>
              <a:ext cx="230270" cy="228074"/>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61" name="Rectangle 217"/>
            <p:cNvSpPr>
              <a:spLocks noChangeArrowheads="1"/>
            </p:cNvSpPr>
            <p:nvPr/>
          </p:nvSpPr>
          <p:spPr bwMode="auto">
            <a:xfrm rot="8879187">
              <a:off x="1651945" y="3732547"/>
              <a:ext cx="330618" cy="359086"/>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62" name="Rectangle 218"/>
            <p:cNvSpPr>
              <a:spLocks noChangeArrowheads="1"/>
            </p:cNvSpPr>
            <p:nvPr/>
          </p:nvSpPr>
          <p:spPr bwMode="auto">
            <a:xfrm rot="5057823">
              <a:off x="2131361" y="3833433"/>
              <a:ext cx="330618" cy="359086"/>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63" name="Rectangle 219"/>
            <p:cNvSpPr>
              <a:spLocks noChangeArrowheads="1"/>
            </p:cNvSpPr>
            <p:nvPr/>
          </p:nvSpPr>
          <p:spPr bwMode="auto">
            <a:xfrm rot="5057823">
              <a:off x="1972836" y="3979484"/>
              <a:ext cx="330618" cy="359086"/>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64" name="Rectangle 220"/>
            <p:cNvSpPr>
              <a:spLocks noChangeArrowheads="1"/>
            </p:cNvSpPr>
            <p:nvPr/>
          </p:nvSpPr>
          <p:spPr bwMode="auto">
            <a:xfrm rot="2884398">
              <a:off x="2001284" y="3894557"/>
              <a:ext cx="429419" cy="432267"/>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65" name="Rectangle 221"/>
            <p:cNvSpPr>
              <a:spLocks noChangeArrowheads="1"/>
            </p:cNvSpPr>
            <p:nvPr/>
          </p:nvSpPr>
          <p:spPr bwMode="auto">
            <a:xfrm rot="900791">
              <a:off x="230583" y="3672046"/>
              <a:ext cx="435006" cy="367260"/>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66" name="Rectangle 222"/>
            <p:cNvSpPr>
              <a:spLocks noChangeArrowheads="1"/>
            </p:cNvSpPr>
            <p:nvPr/>
          </p:nvSpPr>
          <p:spPr bwMode="auto">
            <a:xfrm rot="508543">
              <a:off x="249100" y="3493634"/>
              <a:ext cx="401763" cy="272375"/>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67" name="Rectangle 223"/>
            <p:cNvSpPr>
              <a:spLocks noChangeArrowheads="1"/>
            </p:cNvSpPr>
            <p:nvPr/>
          </p:nvSpPr>
          <p:spPr bwMode="auto">
            <a:xfrm rot="2425690">
              <a:off x="1685954" y="3893578"/>
              <a:ext cx="385646" cy="367022"/>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68" name="Rectangle 224"/>
            <p:cNvSpPr>
              <a:spLocks noChangeArrowheads="1"/>
            </p:cNvSpPr>
            <p:nvPr/>
          </p:nvSpPr>
          <p:spPr bwMode="auto">
            <a:xfrm rot="1740742">
              <a:off x="3628479" y="3923526"/>
              <a:ext cx="246820" cy="226611"/>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69" name="Rectangle 225"/>
            <p:cNvSpPr>
              <a:spLocks noChangeArrowheads="1"/>
            </p:cNvSpPr>
            <p:nvPr/>
          </p:nvSpPr>
          <p:spPr bwMode="auto">
            <a:xfrm rot="-1135016">
              <a:off x="3506054" y="3799961"/>
              <a:ext cx="196704" cy="214409"/>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70" name="Rectangle 226"/>
            <p:cNvSpPr>
              <a:spLocks noChangeArrowheads="1"/>
            </p:cNvSpPr>
            <p:nvPr/>
          </p:nvSpPr>
          <p:spPr bwMode="auto">
            <a:xfrm rot="1124235">
              <a:off x="3257044" y="3568740"/>
              <a:ext cx="220240" cy="195190"/>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71" name="Rectangle 227"/>
            <p:cNvSpPr>
              <a:spLocks noChangeArrowheads="1"/>
            </p:cNvSpPr>
            <p:nvPr/>
          </p:nvSpPr>
          <p:spPr bwMode="auto">
            <a:xfrm rot="4174381">
              <a:off x="623865" y="3992638"/>
              <a:ext cx="161159" cy="167733"/>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72" name="Rectangle 228"/>
            <p:cNvSpPr>
              <a:spLocks noChangeArrowheads="1"/>
            </p:cNvSpPr>
            <p:nvPr/>
          </p:nvSpPr>
          <p:spPr bwMode="auto">
            <a:xfrm rot="2422202">
              <a:off x="1515836" y="3841261"/>
              <a:ext cx="152158" cy="222143"/>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73" name="Rectangle 229"/>
            <p:cNvSpPr>
              <a:spLocks noChangeArrowheads="1"/>
            </p:cNvSpPr>
            <p:nvPr/>
          </p:nvSpPr>
          <p:spPr bwMode="auto">
            <a:xfrm rot="2422202">
              <a:off x="1413879" y="4004297"/>
              <a:ext cx="161421" cy="158011"/>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74" name="Rectangle 230"/>
            <p:cNvSpPr>
              <a:spLocks noChangeArrowheads="1"/>
            </p:cNvSpPr>
            <p:nvPr/>
          </p:nvSpPr>
          <p:spPr bwMode="auto">
            <a:xfrm rot="2422202">
              <a:off x="1361960" y="4257991"/>
              <a:ext cx="114165" cy="94641"/>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75" name="Rectangle 231"/>
            <p:cNvSpPr>
              <a:spLocks noChangeArrowheads="1"/>
            </p:cNvSpPr>
            <p:nvPr/>
          </p:nvSpPr>
          <p:spPr bwMode="auto">
            <a:xfrm rot="2422202">
              <a:off x="1266375" y="4367530"/>
              <a:ext cx="114165" cy="94641"/>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76" name="Rectangle 232"/>
            <p:cNvSpPr>
              <a:spLocks noChangeArrowheads="1"/>
            </p:cNvSpPr>
            <p:nvPr/>
          </p:nvSpPr>
          <p:spPr bwMode="auto">
            <a:xfrm rot="1748824">
              <a:off x="415557" y="3898635"/>
              <a:ext cx="161766" cy="197203"/>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77" name="Rectangle 233"/>
            <p:cNvSpPr>
              <a:spLocks noChangeArrowheads="1"/>
            </p:cNvSpPr>
            <p:nvPr/>
          </p:nvSpPr>
          <p:spPr bwMode="auto">
            <a:xfrm rot="1452515">
              <a:off x="1962839" y="3695226"/>
              <a:ext cx="194426" cy="138143"/>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78" name="Rectangle 234"/>
            <p:cNvSpPr>
              <a:spLocks noChangeArrowheads="1"/>
            </p:cNvSpPr>
            <p:nvPr/>
          </p:nvSpPr>
          <p:spPr bwMode="auto">
            <a:xfrm rot="-735569">
              <a:off x="316533" y="3001994"/>
              <a:ext cx="219613" cy="179512"/>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79" name="Rectangle 235"/>
            <p:cNvSpPr>
              <a:spLocks noChangeArrowheads="1"/>
            </p:cNvSpPr>
            <p:nvPr/>
          </p:nvSpPr>
          <p:spPr bwMode="auto">
            <a:xfrm rot="2090564">
              <a:off x="1426879" y="2002910"/>
              <a:ext cx="147433" cy="156566"/>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80" name="Rectangle 236"/>
            <p:cNvSpPr>
              <a:spLocks noChangeArrowheads="1"/>
            </p:cNvSpPr>
            <p:nvPr/>
          </p:nvSpPr>
          <p:spPr bwMode="auto">
            <a:xfrm rot="2090564">
              <a:off x="2878773" y="3784809"/>
              <a:ext cx="135410" cy="128182"/>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81" name="Rectangle 237"/>
            <p:cNvSpPr>
              <a:spLocks noChangeArrowheads="1"/>
            </p:cNvSpPr>
            <p:nvPr/>
          </p:nvSpPr>
          <p:spPr bwMode="auto">
            <a:xfrm rot="2090564">
              <a:off x="1772952" y="3788081"/>
              <a:ext cx="156271" cy="158150"/>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82" name="Rectangle 238"/>
            <p:cNvSpPr>
              <a:spLocks noChangeArrowheads="1"/>
            </p:cNvSpPr>
            <p:nvPr/>
          </p:nvSpPr>
          <p:spPr bwMode="auto">
            <a:xfrm rot="889161" flipV="1">
              <a:off x="3829101" y="4059040"/>
              <a:ext cx="456210" cy="302499"/>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83" name="Rectangle 239"/>
            <p:cNvSpPr>
              <a:spLocks noChangeArrowheads="1"/>
            </p:cNvSpPr>
            <p:nvPr/>
          </p:nvSpPr>
          <p:spPr bwMode="auto">
            <a:xfrm rot="-318622">
              <a:off x="3239418" y="3659663"/>
              <a:ext cx="194443" cy="143773"/>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84" name="Rectangle 240"/>
            <p:cNvSpPr>
              <a:spLocks noChangeArrowheads="1"/>
            </p:cNvSpPr>
            <p:nvPr/>
          </p:nvSpPr>
          <p:spPr bwMode="auto">
            <a:xfrm>
              <a:off x="3987792" y="3611565"/>
              <a:ext cx="1168416" cy="1387494"/>
            </a:xfrm>
            <a:prstGeom prst="rect">
              <a:avLst/>
            </a:prstGeom>
            <a:solidFill>
              <a:schemeClr val="bg1"/>
            </a:solidFill>
            <a:ln w="19050" algn="ctr">
              <a:no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85" name="Rectangle 241"/>
            <p:cNvSpPr>
              <a:spLocks noChangeArrowheads="1"/>
            </p:cNvSpPr>
            <p:nvPr/>
          </p:nvSpPr>
          <p:spPr bwMode="auto">
            <a:xfrm>
              <a:off x="-758898" y="2881305"/>
              <a:ext cx="1168416" cy="1387494"/>
            </a:xfrm>
            <a:prstGeom prst="rect">
              <a:avLst/>
            </a:prstGeom>
            <a:solidFill>
              <a:schemeClr val="bg1"/>
            </a:solidFill>
            <a:ln w="19050" algn="ctr">
              <a:no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grpSp>
      <p:grpSp>
        <p:nvGrpSpPr>
          <p:cNvPr id="8" name="Group 242"/>
          <p:cNvGrpSpPr>
            <a:grpSpLocks noChangeAspect="1"/>
          </p:cNvGrpSpPr>
          <p:nvPr/>
        </p:nvGrpSpPr>
        <p:grpSpPr bwMode="auto">
          <a:xfrm>
            <a:off x="4306888" y="4670425"/>
            <a:ext cx="1930400" cy="1898650"/>
            <a:chOff x="4498974" y="1055655"/>
            <a:chExt cx="4527612" cy="4454586"/>
          </a:xfrm>
        </p:grpSpPr>
        <p:pic>
          <p:nvPicPr>
            <p:cNvPr id="54306" name="Picture 24" descr="panda_patches"/>
            <p:cNvPicPr>
              <a:picLocks noChangeAspect="1" noChangeArrowheads="1"/>
            </p:cNvPicPr>
            <p:nvPr/>
          </p:nvPicPr>
          <p:blipFill>
            <a:blip r:embed="rId9"/>
            <a:srcRect/>
            <a:stretch>
              <a:fillRect/>
            </a:stretch>
          </p:blipFill>
          <p:spPr bwMode="auto">
            <a:xfrm>
              <a:off x="4498974" y="1274733"/>
              <a:ext cx="4527612" cy="3976633"/>
            </a:xfrm>
            <a:prstGeom prst="rect">
              <a:avLst/>
            </a:prstGeom>
            <a:noFill/>
            <a:ln w="9525">
              <a:noFill/>
              <a:miter lim="800000"/>
              <a:headEnd/>
              <a:tailEnd/>
            </a:ln>
          </p:spPr>
        </p:pic>
        <p:sp>
          <p:nvSpPr>
            <p:cNvPr id="54307" name="Rectangle 244"/>
            <p:cNvSpPr>
              <a:spLocks noChangeArrowheads="1"/>
            </p:cNvSpPr>
            <p:nvPr/>
          </p:nvSpPr>
          <p:spPr bwMode="auto">
            <a:xfrm rot="5141941">
              <a:off x="5564298" y="1498838"/>
              <a:ext cx="328619" cy="365129"/>
            </a:xfrm>
            <a:prstGeom prst="rect">
              <a:avLst/>
            </a:prstGeom>
            <a:noFill/>
            <a:ln w="28575" algn="ctr">
              <a:solidFill>
                <a:srgbClr val="FF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08" name="Rectangle 245"/>
            <p:cNvSpPr>
              <a:spLocks noChangeArrowheads="1"/>
            </p:cNvSpPr>
            <p:nvPr/>
          </p:nvSpPr>
          <p:spPr bwMode="auto">
            <a:xfrm rot="5803388">
              <a:off x="6169716" y="1424606"/>
              <a:ext cx="528894" cy="503537"/>
            </a:xfrm>
            <a:prstGeom prst="rect">
              <a:avLst/>
            </a:prstGeom>
            <a:noFill/>
            <a:ln w="28575" algn="ctr">
              <a:solidFill>
                <a:srgbClr val="FF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09" name="Rectangle 246"/>
            <p:cNvSpPr>
              <a:spLocks noChangeArrowheads="1"/>
            </p:cNvSpPr>
            <p:nvPr/>
          </p:nvSpPr>
          <p:spPr bwMode="auto">
            <a:xfrm rot="4500892">
              <a:off x="6116497" y="1782994"/>
              <a:ext cx="428642" cy="429946"/>
            </a:xfrm>
            <a:prstGeom prst="rect">
              <a:avLst/>
            </a:prstGeom>
            <a:noFill/>
            <a:ln w="28575" algn="ctr">
              <a:solidFill>
                <a:srgbClr val="FF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10" name="Rectangle 247"/>
            <p:cNvSpPr>
              <a:spLocks noChangeArrowheads="1"/>
            </p:cNvSpPr>
            <p:nvPr/>
          </p:nvSpPr>
          <p:spPr bwMode="auto">
            <a:xfrm rot="3780541">
              <a:off x="6668110" y="1951353"/>
              <a:ext cx="605003" cy="599525"/>
            </a:xfrm>
            <a:prstGeom prst="rect">
              <a:avLst/>
            </a:prstGeom>
            <a:noFill/>
            <a:ln w="28575" algn="ctr">
              <a:solidFill>
                <a:srgbClr val="FF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11" name="Rectangle 248"/>
            <p:cNvSpPr>
              <a:spLocks noChangeArrowheads="1"/>
            </p:cNvSpPr>
            <p:nvPr/>
          </p:nvSpPr>
          <p:spPr bwMode="auto">
            <a:xfrm rot="4166865">
              <a:off x="7665747" y="1945368"/>
              <a:ext cx="403198" cy="448560"/>
            </a:xfrm>
            <a:prstGeom prst="rect">
              <a:avLst/>
            </a:prstGeom>
            <a:noFill/>
            <a:ln w="28575" algn="ctr">
              <a:solidFill>
                <a:srgbClr val="FF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12" name="Rectangle 249"/>
            <p:cNvSpPr>
              <a:spLocks noChangeArrowheads="1"/>
            </p:cNvSpPr>
            <p:nvPr/>
          </p:nvSpPr>
          <p:spPr bwMode="auto">
            <a:xfrm rot="260839">
              <a:off x="7765020" y="2787234"/>
              <a:ext cx="425133" cy="448560"/>
            </a:xfrm>
            <a:prstGeom prst="rect">
              <a:avLst/>
            </a:prstGeom>
            <a:noFill/>
            <a:ln w="28575" algn="ctr">
              <a:solidFill>
                <a:srgbClr val="FF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13" name="Rectangle 250"/>
            <p:cNvSpPr>
              <a:spLocks noChangeArrowheads="1"/>
            </p:cNvSpPr>
            <p:nvPr/>
          </p:nvSpPr>
          <p:spPr bwMode="auto">
            <a:xfrm rot="260839">
              <a:off x="5904184" y="1218739"/>
              <a:ext cx="456006" cy="484731"/>
            </a:xfrm>
            <a:prstGeom prst="rect">
              <a:avLst/>
            </a:prstGeom>
            <a:noFill/>
            <a:ln w="28575" algn="ctr">
              <a:solidFill>
                <a:srgbClr val="FF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14" name="Rectangle 251"/>
            <p:cNvSpPr>
              <a:spLocks noChangeArrowheads="1"/>
            </p:cNvSpPr>
            <p:nvPr/>
          </p:nvSpPr>
          <p:spPr bwMode="auto">
            <a:xfrm rot="734976">
              <a:off x="4653733" y="2427960"/>
              <a:ext cx="603308" cy="541560"/>
            </a:xfrm>
            <a:prstGeom prst="rect">
              <a:avLst/>
            </a:prstGeom>
            <a:noFill/>
            <a:ln w="28575" algn="ctr">
              <a:solidFill>
                <a:srgbClr val="FF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15" name="Rectangle 252"/>
            <p:cNvSpPr>
              <a:spLocks noChangeArrowheads="1"/>
            </p:cNvSpPr>
            <p:nvPr/>
          </p:nvSpPr>
          <p:spPr bwMode="auto">
            <a:xfrm rot="-293446">
              <a:off x="4540474" y="1960543"/>
              <a:ext cx="700675" cy="709620"/>
            </a:xfrm>
            <a:prstGeom prst="rect">
              <a:avLst/>
            </a:prstGeom>
            <a:noFill/>
            <a:ln w="28575" algn="ctr">
              <a:solidFill>
                <a:srgbClr val="FF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16" name="Rectangle 253"/>
            <p:cNvSpPr>
              <a:spLocks noChangeArrowheads="1"/>
            </p:cNvSpPr>
            <p:nvPr/>
          </p:nvSpPr>
          <p:spPr bwMode="auto">
            <a:xfrm rot="-1020721">
              <a:off x="4571935" y="2173518"/>
              <a:ext cx="467500" cy="429722"/>
            </a:xfrm>
            <a:prstGeom prst="rect">
              <a:avLst/>
            </a:prstGeom>
            <a:noFill/>
            <a:ln w="28575" algn="ctr">
              <a:solidFill>
                <a:srgbClr val="FF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17" name="Rectangle 254"/>
            <p:cNvSpPr>
              <a:spLocks noChangeArrowheads="1"/>
            </p:cNvSpPr>
            <p:nvPr/>
          </p:nvSpPr>
          <p:spPr bwMode="auto">
            <a:xfrm rot="-1020721">
              <a:off x="5020329" y="3118286"/>
              <a:ext cx="426697" cy="365837"/>
            </a:xfrm>
            <a:prstGeom prst="rect">
              <a:avLst/>
            </a:prstGeom>
            <a:noFill/>
            <a:ln w="28575" algn="ctr">
              <a:solidFill>
                <a:srgbClr val="FF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18" name="Rectangle 255"/>
            <p:cNvSpPr>
              <a:spLocks noChangeArrowheads="1"/>
            </p:cNvSpPr>
            <p:nvPr/>
          </p:nvSpPr>
          <p:spPr bwMode="auto">
            <a:xfrm rot="-3547688">
              <a:off x="5092492" y="3094034"/>
              <a:ext cx="677210" cy="619979"/>
            </a:xfrm>
            <a:prstGeom prst="rect">
              <a:avLst/>
            </a:prstGeom>
            <a:noFill/>
            <a:ln w="28575" algn="ctr">
              <a:solidFill>
                <a:srgbClr val="FF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19" name="Rectangle 256"/>
            <p:cNvSpPr>
              <a:spLocks noChangeArrowheads="1"/>
            </p:cNvSpPr>
            <p:nvPr/>
          </p:nvSpPr>
          <p:spPr bwMode="auto">
            <a:xfrm rot="-3547688">
              <a:off x="5244706" y="3115236"/>
              <a:ext cx="332102" cy="371126"/>
            </a:xfrm>
            <a:prstGeom prst="rect">
              <a:avLst/>
            </a:prstGeom>
            <a:noFill/>
            <a:ln w="28575" algn="ctr">
              <a:solidFill>
                <a:srgbClr val="FF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20" name="Rectangle 257"/>
            <p:cNvSpPr>
              <a:spLocks noChangeArrowheads="1"/>
            </p:cNvSpPr>
            <p:nvPr/>
          </p:nvSpPr>
          <p:spPr bwMode="auto">
            <a:xfrm rot="-5857429">
              <a:off x="5896326" y="2683175"/>
              <a:ext cx="379210" cy="385046"/>
            </a:xfrm>
            <a:prstGeom prst="rect">
              <a:avLst/>
            </a:prstGeom>
            <a:noFill/>
            <a:ln w="28575" algn="ctr">
              <a:solidFill>
                <a:srgbClr val="FF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21" name="Rectangle 258"/>
            <p:cNvSpPr>
              <a:spLocks noChangeArrowheads="1"/>
            </p:cNvSpPr>
            <p:nvPr/>
          </p:nvSpPr>
          <p:spPr bwMode="auto">
            <a:xfrm rot="-4247964">
              <a:off x="6222825" y="2656946"/>
              <a:ext cx="255286" cy="266154"/>
            </a:xfrm>
            <a:prstGeom prst="rect">
              <a:avLst/>
            </a:prstGeom>
            <a:noFill/>
            <a:ln w="28575" algn="ctr">
              <a:solidFill>
                <a:srgbClr val="FF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22" name="Rectangle 259"/>
            <p:cNvSpPr>
              <a:spLocks noChangeArrowheads="1"/>
            </p:cNvSpPr>
            <p:nvPr/>
          </p:nvSpPr>
          <p:spPr bwMode="auto">
            <a:xfrm rot="-6536316">
              <a:off x="6746578" y="2633664"/>
              <a:ext cx="493721" cy="515598"/>
            </a:xfrm>
            <a:prstGeom prst="rect">
              <a:avLst/>
            </a:prstGeom>
            <a:noFill/>
            <a:ln w="28575" algn="ctr">
              <a:solidFill>
                <a:srgbClr val="FF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23" name="Rectangle 260"/>
            <p:cNvSpPr>
              <a:spLocks noChangeArrowheads="1"/>
            </p:cNvSpPr>
            <p:nvPr/>
          </p:nvSpPr>
          <p:spPr bwMode="auto">
            <a:xfrm rot="-7636424">
              <a:off x="6354671" y="2916861"/>
              <a:ext cx="435538" cy="422224"/>
            </a:xfrm>
            <a:prstGeom prst="rect">
              <a:avLst/>
            </a:prstGeom>
            <a:noFill/>
            <a:ln w="28575" algn="ctr">
              <a:solidFill>
                <a:srgbClr val="FF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24" name="Rectangle 261"/>
            <p:cNvSpPr>
              <a:spLocks noChangeArrowheads="1"/>
            </p:cNvSpPr>
            <p:nvPr/>
          </p:nvSpPr>
          <p:spPr bwMode="auto">
            <a:xfrm rot="-9682559">
              <a:off x="6770956" y="3150746"/>
              <a:ext cx="384028" cy="335249"/>
            </a:xfrm>
            <a:prstGeom prst="rect">
              <a:avLst/>
            </a:prstGeom>
            <a:noFill/>
            <a:ln w="28575" algn="ctr">
              <a:solidFill>
                <a:srgbClr val="FF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25" name="Rectangle 262"/>
            <p:cNvSpPr>
              <a:spLocks noChangeArrowheads="1"/>
            </p:cNvSpPr>
            <p:nvPr/>
          </p:nvSpPr>
          <p:spPr bwMode="auto">
            <a:xfrm rot="9367836">
              <a:off x="6371895" y="4009441"/>
              <a:ext cx="655241" cy="626689"/>
            </a:xfrm>
            <a:prstGeom prst="rect">
              <a:avLst/>
            </a:prstGeom>
            <a:noFill/>
            <a:ln w="28575" algn="ctr">
              <a:solidFill>
                <a:srgbClr val="FF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26" name="Rectangle 263"/>
            <p:cNvSpPr>
              <a:spLocks noChangeArrowheads="1"/>
            </p:cNvSpPr>
            <p:nvPr/>
          </p:nvSpPr>
          <p:spPr bwMode="auto">
            <a:xfrm rot="8712282">
              <a:off x="5860412" y="3564208"/>
              <a:ext cx="417241" cy="423329"/>
            </a:xfrm>
            <a:prstGeom prst="rect">
              <a:avLst/>
            </a:prstGeom>
            <a:noFill/>
            <a:ln w="28575" algn="ctr">
              <a:solidFill>
                <a:srgbClr val="FF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27" name="Rectangle 264"/>
            <p:cNvSpPr>
              <a:spLocks noChangeArrowheads="1"/>
            </p:cNvSpPr>
            <p:nvPr/>
          </p:nvSpPr>
          <p:spPr bwMode="auto">
            <a:xfrm rot="9754339">
              <a:off x="6185929" y="3475213"/>
              <a:ext cx="419887" cy="374165"/>
            </a:xfrm>
            <a:prstGeom prst="rect">
              <a:avLst/>
            </a:prstGeom>
            <a:noFill/>
            <a:ln w="28575" algn="ctr">
              <a:solidFill>
                <a:srgbClr val="FF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28" name="Rectangle 265"/>
            <p:cNvSpPr>
              <a:spLocks noChangeArrowheads="1"/>
            </p:cNvSpPr>
            <p:nvPr/>
          </p:nvSpPr>
          <p:spPr bwMode="auto">
            <a:xfrm rot="7814351">
              <a:off x="4603388" y="4136953"/>
              <a:ext cx="838413" cy="856401"/>
            </a:xfrm>
            <a:prstGeom prst="rect">
              <a:avLst/>
            </a:prstGeom>
            <a:noFill/>
            <a:ln w="28575" algn="ctr">
              <a:solidFill>
                <a:srgbClr val="FF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29" name="Rectangle 266"/>
            <p:cNvSpPr>
              <a:spLocks noChangeArrowheads="1"/>
            </p:cNvSpPr>
            <p:nvPr/>
          </p:nvSpPr>
          <p:spPr bwMode="auto">
            <a:xfrm rot="5400000">
              <a:off x="5064925" y="4579160"/>
              <a:ext cx="547695" cy="730260"/>
            </a:xfrm>
            <a:prstGeom prst="rect">
              <a:avLst/>
            </a:prstGeom>
            <a:noFill/>
            <a:ln w="28575" algn="ctr">
              <a:solidFill>
                <a:srgbClr val="FF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30" name="Rectangle 267"/>
            <p:cNvSpPr>
              <a:spLocks noChangeArrowheads="1"/>
            </p:cNvSpPr>
            <p:nvPr/>
          </p:nvSpPr>
          <p:spPr bwMode="auto">
            <a:xfrm rot="7590695">
              <a:off x="8047458" y="4761686"/>
              <a:ext cx="535775" cy="569410"/>
            </a:xfrm>
            <a:prstGeom prst="rect">
              <a:avLst/>
            </a:prstGeom>
            <a:noFill/>
            <a:ln w="28575" algn="ctr">
              <a:solidFill>
                <a:srgbClr val="FF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31" name="Rectangle 268"/>
            <p:cNvSpPr>
              <a:spLocks noChangeArrowheads="1"/>
            </p:cNvSpPr>
            <p:nvPr/>
          </p:nvSpPr>
          <p:spPr bwMode="auto">
            <a:xfrm rot="6131475">
              <a:off x="8090073" y="4213976"/>
              <a:ext cx="497341" cy="511248"/>
            </a:xfrm>
            <a:prstGeom prst="rect">
              <a:avLst/>
            </a:prstGeom>
            <a:noFill/>
            <a:ln w="28575" algn="ctr">
              <a:solidFill>
                <a:srgbClr val="FF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32" name="Rectangle 269"/>
            <p:cNvSpPr>
              <a:spLocks noChangeArrowheads="1"/>
            </p:cNvSpPr>
            <p:nvPr/>
          </p:nvSpPr>
          <p:spPr bwMode="auto">
            <a:xfrm rot="6400600">
              <a:off x="8135849" y="4489137"/>
              <a:ext cx="449813" cy="457626"/>
            </a:xfrm>
            <a:prstGeom prst="rect">
              <a:avLst/>
            </a:prstGeom>
            <a:noFill/>
            <a:ln w="28575" algn="ctr">
              <a:solidFill>
                <a:srgbClr val="FF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33" name="Rectangle 270"/>
            <p:cNvSpPr>
              <a:spLocks noChangeArrowheads="1"/>
            </p:cNvSpPr>
            <p:nvPr/>
          </p:nvSpPr>
          <p:spPr bwMode="auto">
            <a:xfrm>
              <a:off x="7675605" y="5254650"/>
              <a:ext cx="1168416" cy="255591"/>
            </a:xfrm>
            <a:prstGeom prst="rect">
              <a:avLst/>
            </a:prstGeom>
            <a:solidFill>
              <a:schemeClr val="bg1"/>
            </a:solidFill>
            <a:ln w="9525" algn="ctr">
              <a:no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4334" name="Rectangle 271"/>
            <p:cNvSpPr>
              <a:spLocks noChangeArrowheads="1"/>
            </p:cNvSpPr>
            <p:nvPr/>
          </p:nvSpPr>
          <p:spPr bwMode="auto">
            <a:xfrm>
              <a:off x="5375286" y="1055655"/>
              <a:ext cx="1168416" cy="219078"/>
            </a:xfrm>
            <a:prstGeom prst="rect">
              <a:avLst/>
            </a:prstGeom>
            <a:solidFill>
              <a:schemeClr val="bg1"/>
            </a:solidFill>
            <a:ln w="9525" algn="ctr">
              <a:no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grpSp>
      <p:sp>
        <p:nvSpPr>
          <p:cNvPr id="340" name="TextBox 339"/>
          <p:cNvSpPr txBox="1">
            <a:spLocks noChangeArrowheads="1"/>
          </p:cNvSpPr>
          <p:nvPr/>
        </p:nvSpPr>
        <p:spPr bwMode="auto">
          <a:xfrm>
            <a:off x="6424614" y="2111375"/>
            <a:ext cx="4198937" cy="1570038"/>
          </a:xfrm>
          <a:prstGeom prst="rect">
            <a:avLst/>
          </a:prstGeom>
          <a:noFill/>
          <a:ln w="9525">
            <a:noFill/>
            <a:miter lim="800000"/>
            <a:headEnd/>
            <a:tailEnd/>
          </a:ln>
        </p:spPr>
        <p:txBody>
          <a:bodyPr>
            <a:spAutoFit/>
          </a:bodyPr>
          <a:lstStyle/>
          <a:p>
            <a:pPr eaLnBrk="0" fontAlgn="base" hangingPunct="0">
              <a:spcBef>
                <a:spcPct val="0"/>
              </a:spcBef>
              <a:spcAft>
                <a:spcPct val="0"/>
              </a:spcAft>
              <a:defRPr/>
            </a:pPr>
            <a:r>
              <a:rPr lang="en-US" sz="2400">
                <a:solidFill>
                  <a:srgbClr val="000000"/>
                </a:solidFill>
                <a:latin typeface="Arial"/>
                <a:cs typeface="Arial"/>
              </a:rPr>
              <a:t>Feature space partitions serve to “match” the local descriptors within successively wider regions.</a:t>
            </a:r>
          </a:p>
        </p:txBody>
      </p:sp>
      <p:grpSp>
        <p:nvGrpSpPr>
          <p:cNvPr id="9" name="Group 341"/>
          <p:cNvGrpSpPr>
            <a:grpSpLocks/>
          </p:cNvGrpSpPr>
          <p:nvPr/>
        </p:nvGrpSpPr>
        <p:grpSpPr bwMode="auto">
          <a:xfrm>
            <a:off x="2517776" y="1165226"/>
            <a:ext cx="3051175" cy="2760663"/>
            <a:chOff x="2855590" y="1201707"/>
            <a:chExt cx="3051026" cy="2760644"/>
          </a:xfrm>
        </p:grpSpPr>
        <p:pic>
          <p:nvPicPr>
            <p:cNvPr id="54301" name="Picture 133" descr="pandapatch2.jpg"/>
            <p:cNvPicPr>
              <a:picLocks noChangeAspect="1"/>
            </p:cNvPicPr>
            <p:nvPr/>
          </p:nvPicPr>
          <p:blipFill>
            <a:blip r:embed="rId5"/>
            <a:srcRect l="78825" t="58859" r="9622" b="28198"/>
            <a:stretch>
              <a:fillRect/>
            </a:stretch>
          </p:blipFill>
          <p:spPr bwMode="auto">
            <a:xfrm>
              <a:off x="5377485" y="3462046"/>
              <a:ext cx="529131" cy="500305"/>
            </a:xfrm>
            <a:prstGeom prst="rect">
              <a:avLst/>
            </a:prstGeom>
            <a:noFill/>
            <a:ln w="28575">
              <a:solidFill>
                <a:srgbClr val="3333FF"/>
              </a:solidFill>
              <a:miter lim="800000"/>
              <a:headEnd/>
              <a:tailEnd/>
            </a:ln>
          </p:spPr>
        </p:pic>
        <p:grpSp>
          <p:nvGrpSpPr>
            <p:cNvPr id="10" name="Group 41"/>
            <p:cNvGrpSpPr>
              <a:grpSpLocks/>
            </p:cNvGrpSpPr>
            <p:nvPr/>
          </p:nvGrpSpPr>
          <p:grpSpPr bwMode="auto">
            <a:xfrm>
              <a:off x="2855590" y="1201707"/>
              <a:ext cx="1497332" cy="1547516"/>
              <a:chOff x="-519707" y="690680"/>
              <a:chExt cx="2394424" cy="2474714"/>
            </a:xfrm>
          </p:grpSpPr>
          <p:pic>
            <p:nvPicPr>
              <p:cNvPr id="54304" name="Picture 126" descr="pandapatch4.jpg"/>
              <p:cNvPicPr>
                <a:picLocks noChangeAspect="1"/>
              </p:cNvPicPr>
              <p:nvPr/>
            </p:nvPicPr>
            <p:blipFill>
              <a:blip r:embed="rId6"/>
              <a:srcRect l="29974" t="23907" r="59059" b="62508"/>
              <a:stretch>
                <a:fillRect/>
              </a:stretch>
            </p:blipFill>
            <p:spPr bwMode="auto">
              <a:xfrm>
                <a:off x="1071431" y="2325596"/>
                <a:ext cx="803286" cy="839798"/>
              </a:xfrm>
              <a:prstGeom prst="rect">
                <a:avLst/>
              </a:prstGeom>
              <a:noFill/>
              <a:ln w="28575">
                <a:solidFill>
                  <a:srgbClr val="3333FF"/>
                </a:solidFill>
                <a:miter lim="800000"/>
                <a:headEnd/>
                <a:tailEnd/>
              </a:ln>
            </p:spPr>
          </p:pic>
          <p:pic>
            <p:nvPicPr>
              <p:cNvPr id="54305" name="Picture 124" descr="pandapatch4.jpg"/>
              <p:cNvPicPr>
                <a:picLocks noChangeAspect="1"/>
              </p:cNvPicPr>
              <p:nvPr/>
            </p:nvPicPr>
            <p:blipFill>
              <a:blip r:embed="rId6"/>
              <a:srcRect l="28976" t="6882" r="59059" b="79636"/>
              <a:stretch>
                <a:fillRect/>
              </a:stretch>
            </p:blipFill>
            <p:spPr bwMode="auto">
              <a:xfrm>
                <a:off x="-519707" y="690680"/>
                <a:ext cx="876312" cy="833451"/>
              </a:xfrm>
              <a:prstGeom prst="rect">
                <a:avLst/>
              </a:prstGeom>
              <a:noFill/>
              <a:ln w="28575">
                <a:solidFill>
                  <a:srgbClr val="3333FF"/>
                </a:solidFill>
                <a:miter lim="800000"/>
                <a:headEnd/>
                <a:tailEnd/>
              </a:ln>
            </p:spPr>
          </p:pic>
        </p:grpSp>
        <p:pic>
          <p:nvPicPr>
            <p:cNvPr id="54303" name="Picture 8" descr="C:\Documents and Settings\grauman\Desktop\slides\panda_ex\pandapatch5.jpg"/>
            <p:cNvPicPr>
              <a:picLocks noChangeAspect="1" noChangeArrowheads="1"/>
            </p:cNvPicPr>
            <p:nvPr/>
          </p:nvPicPr>
          <p:blipFill>
            <a:blip r:embed="rId7"/>
            <a:srcRect l="29713" t="6779" r="58823" b="79045"/>
            <a:stretch>
              <a:fillRect/>
            </a:stretch>
          </p:blipFill>
          <p:spPr bwMode="auto">
            <a:xfrm>
              <a:off x="3180591" y="3325054"/>
              <a:ext cx="525162" cy="547985"/>
            </a:xfrm>
            <a:prstGeom prst="rect">
              <a:avLst/>
            </a:prstGeom>
            <a:noFill/>
            <a:ln w="38100">
              <a:solidFill>
                <a:srgbClr val="3333FF"/>
              </a:solidFill>
              <a:miter lim="800000"/>
              <a:headEnd/>
              <a:tailEnd/>
            </a:ln>
          </p:spPr>
        </p:pic>
      </p:grpSp>
      <p:grpSp>
        <p:nvGrpSpPr>
          <p:cNvPr id="11" name="Group 373"/>
          <p:cNvGrpSpPr>
            <a:grpSpLocks/>
          </p:cNvGrpSpPr>
          <p:nvPr/>
        </p:nvGrpSpPr>
        <p:grpSpPr bwMode="auto">
          <a:xfrm>
            <a:off x="2773364" y="1530351"/>
            <a:ext cx="2992437" cy="2811463"/>
            <a:chOff x="3074668" y="1530324"/>
            <a:chExt cx="2992737" cy="2811497"/>
          </a:xfrm>
        </p:grpSpPr>
        <p:grpSp>
          <p:nvGrpSpPr>
            <p:cNvPr id="12" name="Group 25"/>
            <p:cNvGrpSpPr>
              <a:grpSpLocks/>
            </p:cNvGrpSpPr>
            <p:nvPr/>
          </p:nvGrpSpPr>
          <p:grpSpPr bwMode="auto">
            <a:xfrm>
              <a:off x="5103490" y="1886592"/>
              <a:ext cx="963915" cy="956959"/>
              <a:chOff x="3476610" y="1639863"/>
              <a:chExt cx="1541421" cy="1530324"/>
            </a:xfrm>
          </p:grpSpPr>
          <p:pic>
            <p:nvPicPr>
              <p:cNvPr id="54299" name="Picture 135" descr="pandapatch1.jpg"/>
              <p:cNvPicPr>
                <a:picLocks noChangeAspect="1"/>
              </p:cNvPicPr>
              <p:nvPr/>
            </p:nvPicPr>
            <p:blipFill>
              <a:blip r:embed="rId4"/>
              <a:srcRect l="12613" t="6291" r="74513" b="79585"/>
              <a:stretch>
                <a:fillRect/>
              </a:stretch>
            </p:blipFill>
            <p:spPr bwMode="auto">
              <a:xfrm>
                <a:off x="3476610" y="2297097"/>
                <a:ext cx="942990" cy="873090"/>
              </a:xfrm>
              <a:prstGeom prst="rect">
                <a:avLst/>
              </a:prstGeom>
              <a:noFill/>
              <a:ln w="28575">
                <a:solidFill>
                  <a:srgbClr val="FF0000"/>
                </a:solidFill>
                <a:miter lim="800000"/>
                <a:headEnd/>
                <a:tailEnd/>
              </a:ln>
            </p:spPr>
          </p:pic>
          <p:pic>
            <p:nvPicPr>
              <p:cNvPr id="54300" name="Picture 136" descr="pandapatch1.jpg"/>
              <p:cNvPicPr>
                <a:picLocks noChangeAspect="1"/>
              </p:cNvPicPr>
              <p:nvPr/>
            </p:nvPicPr>
            <p:blipFill>
              <a:blip r:embed="rId4"/>
              <a:srcRect l="13416" t="58115" r="74513" b="27710"/>
              <a:stretch>
                <a:fillRect/>
              </a:stretch>
            </p:blipFill>
            <p:spPr bwMode="auto">
              <a:xfrm>
                <a:off x="4133844" y="1639863"/>
                <a:ext cx="884187" cy="876312"/>
              </a:xfrm>
              <a:prstGeom prst="rect">
                <a:avLst/>
              </a:prstGeom>
              <a:noFill/>
              <a:ln w="28575">
                <a:solidFill>
                  <a:srgbClr val="FF0000"/>
                </a:solidFill>
                <a:miter lim="800000"/>
                <a:headEnd/>
                <a:tailEnd/>
              </a:ln>
            </p:spPr>
          </p:pic>
        </p:grpSp>
        <p:pic>
          <p:nvPicPr>
            <p:cNvPr id="54296" name="Picture 134" descr="pandapatch2.jpg"/>
            <p:cNvPicPr>
              <a:picLocks noChangeAspect="1"/>
            </p:cNvPicPr>
            <p:nvPr/>
          </p:nvPicPr>
          <p:blipFill>
            <a:blip r:embed="rId5"/>
            <a:srcRect l="61964" t="59451" r="26572" b="28198"/>
            <a:stretch>
              <a:fillRect/>
            </a:stretch>
          </p:blipFill>
          <p:spPr bwMode="auto">
            <a:xfrm>
              <a:off x="4498971" y="3864349"/>
              <a:ext cx="525161" cy="477472"/>
            </a:xfrm>
            <a:prstGeom prst="rect">
              <a:avLst/>
            </a:prstGeom>
            <a:noFill/>
            <a:ln w="28575">
              <a:solidFill>
                <a:srgbClr val="FF0000"/>
              </a:solidFill>
              <a:miter lim="800000"/>
              <a:headEnd/>
              <a:tailEnd/>
            </a:ln>
          </p:spPr>
        </p:pic>
        <p:pic>
          <p:nvPicPr>
            <p:cNvPr id="54297" name="Picture 127" descr="pandapatch4.jpg"/>
            <p:cNvPicPr>
              <a:picLocks noChangeAspect="1"/>
            </p:cNvPicPr>
            <p:nvPr/>
          </p:nvPicPr>
          <p:blipFill>
            <a:blip r:embed="rId6"/>
            <a:srcRect l="61964" t="6882" r="25574" b="79636"/>
            <a:stretch>
              <a:fillRect/>
            </a:stretch>
          </p:blipFill>
          <p:spPr bwMode="auto">
            <a:xfrm>
              <a:off x="3074668" y="1530324"/>
              <a:ext cx="570827" cy="521183"/>
            </a:xfrm>
            <a:prstGeom prst="rect">
              <a:avLst/>
            </a:prstGeom>
            <a:noFill/>
            <a:ln w="28575">
              <a:solidFill>
                <a:srgbClr val="FF0000"/>
              </a:solidFill>
              <a:miter lim="800000"/>
              <a:headEnd/>
              <a:tailEnd/>
            </a:ln>
          </p:spPr>
        </p:pic>
        <p:pic>
          <p:nvPicPr>
            <p:cNvPr id="54298" name="Picture 8" descr="C:\Documents and Settings\grauman\Desktop\slides\panda_ex\pandapatch5.jpg"/>
            <p:cNvPicPr>
              <a:picLocks noChangeAspect="1" noChangeArrowheads="1"/>
            </p:cNvPicPr>
            <p:nvPr/>
          </p:nvPicPr>
          <p:blipFill>
            <a:blip r:embed="rId7"/>
            <a:srcRect l="45752" t="6779" r="42284" b="79045"/>
            <a:stretch>
              <a:fillRect/>
            </a:stretch>
          </p:blipFill>
          <p:spPr bwMode="auto">
            <a:xfrm>
              <a:off x="4167341" y="3302221"/>
              <a:ext cx="547995" cy="547985"/>
            </a:xfrm>
            <a:prstGeom prst="rect">
              <a:avLst/>
            </a:prstGeom>
            <a:noFill/>
            <a:ln w="28575">
              <a:solidFill>
                <a:srgbClr val="FF0000"/>
              </a:solidFill>
              <a:miter lim="800000"/>
              <a:headEnd/>
              <a:tailEnd/>
            </a:ln>
          </p:spPr>
        </p:pic>
      </p:grpSp>
      <p:grpSp>
        <p:nvGrpSpPr>
          <p:cNvPr id="13" name="Group 273"/>
          <p:cNvGrpSpPr/>
          <p:nvPr/>
        </p:nvGrpSpPr>
        <p:grpSpPr>
          <a:xfrm>
            <a:off x="2590704" y="1238218"/>
            <a:ext cx="3257300" cy="3257550"/>
            <a:chOff x="6178572" y="1165194"/>
            <a:chExt cx="3257300" cy="3257550"/>
          </a:xfrm>
          <a:effectLst>
            <a:outerShdw blurRad="50800" dist="38100" dir="8100000" algn="tr" rotWithShape="0">
              <a:prstClr val="black">
                <a:alpha val="40000"/>
              </a:prstClr>
            </a:outerShdw>
          </a:effectLst>
        </p:grpSpPr>
        <p:cxnSp>
          <p:nvCxnSpPr>
            <p:cNvPr id="50190" name="Straight Connector 27"/>
            <p:cNvCxnSpPr>
              <a:cxnSpLocks noChangeShapeType="1"/>
            </p:cNvCxnSpPr>
            <p:nvPr/>
          </p:nvCxnSpPr>
          <p:spPr bwMode="auto">
            <a:xfrm rot="5400000">
              <a:off x="7083607" y="2779554"/>
              <a:ext cx="3228722" cy="2"/>
            </a:xfrm>
            <a:prstGeom prst="line">
              <a:avLst/>
            </a:prstGeom>
            <a:noFill/>
            <a:ln w="57150" algn="ctr">
              <a:solidFill>
                <a:srgbClr val="00B0F0"/>
              </a:solidFill>
              <a:prstDash val="sysDash"/>
              <a:round/>
              <a:headEnd/>
              <a:tailEnd/>
            </a:ln>
          </p:spPr>
        </p:cxnSp>
        <p:cxnSp>
          <p:nvCxnSpPr>
            <p:cNvPr id="50191" name="Straight Connector 27"/>
            <p:cNvCxnSpPr>
              <a:cxnSpLocks noChangeShapeType="1"/>
            </p:cNvCxnSpPr>
            <p:nvPr/>
          </p:nvCxnSpPr>
          <p:spPr bwMode="auto">
            <a:xfrm rot="5400000">
              <a:off x="5294472" y="2808382"/>
              <a:ext cx="3228722" cy="2"/>
            </a:xfrm>
            <a:prstGeom prst="line">
              <a:avLst/>
            </a:prstGeom>
            <a:noFill/>
            <a:ln w="57150" algn="ctr">
              <a:solidFill>
                <a:srgbClr val="00B0F0"/>
              </a:solidFill>
              <a:prstDash val="sysDash"/>
              <a:round/>
              <a:headEnd/>
              <a:tailEnd/>
            </a:ln>
          </p:spPr>
        </p:cxnSp>
        <p:cxnSp>
          <p:nvCxnSpPr>
            <p:cNvPr id="50192" name="Straight Connector 29"/>
            <p:cNvCxnSpPr>
              <a:cxnSpLocks noChangeShapeType="1"/>
            </p:cNvCxnSpPr>
            <p:nvPr/>
          </p:nvCxnSpPr>
          <p:spPr bwMode="auto">
            <a:xfrm>
              <a:off x="6207398" y="3683339"/>
              <a:ext cx="3228474" cy="1254"/>
            </a:xfrm>
            <a:prstGeom prst="line">
              <a:avLst/>
            </a:prstGeom>
            <a:noFill/>
            <a:ln w="57150" algn="ctr">
              <a:solidFill>
                <a:srgbClr val="00B0F0"/>
              </a:solidFill>
              <a:prstDash val="sysDash"/>
              <a:round/>
              <a:headEnd/>
              <a:tailEnd/>
            </a:ln>
          </p:spPr>
        </p:cxnSp>
        <p:cxnSp>
          <p:nvCxnSpPr>
            <p:cNvPr id="50193" name="Straight Connector 29"/>
            <p:cNvCxnSpPr>
              <a:cxnSpLocks noChangeShapeType="1"/>
            </p:cNvCxnSpPr>
            <p:nvPr/>
          </p:nvCxnSpPr>
          <p:spPr bwMode="auto">
            <a:xfrm>
              <a:off x="6178572" y="1968482"/>
              <a:ext cx="3228474" cy="1254"/>
            </a:xfrm>
            <a:prstGeom prst="line">
              <a:avLst/>
            </a:prstGeom>
            <a:noFill/>
            <a:ln w="57150" algn="ctr">
              <a:solidFill>
                <a:srgbClr val="00B0F0"/>
              </a:solidFill>
              <a:prstDash val="sysDash"/>
              <a:round/>
              <a:headEnd/>
              <a:tailEnd/>
            </a:ln>
          </p:spPr>
        </p:cxnSp>
      </p:grpSp>
      <p:grpSp>
        <p:nvGrpSpPr>
          <p:cNvPr id="14" name="Group 272"/>
          <p:cNvGrpSpPr/>
          <p:nvPr/>
        </p:nvGrpSpPr>
        <p:grpSpPr>
          <a:xfrm>
            <a:off x="2663730" y="1238220"/>
            <a:ext cx="3228474" cy="3228722"/>
            <a:chOff x="6236223" y="1165196"/>
            <a:chExt cx="3228474" cy="3228722"/>
          </a:xfrm>
          <a:effectLst>
            <a:outerShdw blurRad="50800" dist="38100" dir="8100000" algn="tr" rotWithShape="0">
              <a:prstClr val="black">
                <a:alpha val="40000"/>
              </a:prstClr>
            </a:outerShdw>
          </a:effectLst>
        </p:grpSpPr>
        <p:cxnSp>
          <p:nvCxnSpPr>
            <p:cNvPr id="50188" name="Straight Connector 27"/>
            <p:cNvCxnSpPr>
              <a:cxnSpLocks noChangeShapeType="1"/>
            </p:cNvCxnSpPr>
            <p:nvPr/>
          </p:nvCxnSpPr>
          <p:spPr bwMode="auto">
            <a:xfrm rot="5400000">
              <a:off x="6178450" y="2779556"/>
              <a:ext cx="3228722" cy="2"/>
            </a:xfrm>
            <a:prstGeom prst="line">
              <a:avLst/>
            </a:prstGeom>
            <a:noFill/>
            <a:ln w="57150" algn="ctr">
              <a:solidFill>
                <a:srgbClr val="00B0F0"/>
              </a:solidFill>
              <a:prstDash val="sysDash"/>
              <a:round/>
              <a:headEnd/>
              <a:tailEnd/>
            </a:ln>
          </p:spPr>
        </p:cxnSp>
        <p:cxnSp>
          <p:nvCxnSpPr>
            <p:cNvPr id="50189" name="Straight Connector 29"/>
            <p:cNvCxnSpPr>
              <a:cxnSpLocks noChangeShapeType="1"/>
            </p:cNvCxnSpPr>
            <p:nvPr/>
          </p:nvCxnSpPr>
          <p:spPr bwMode="auto">
            <a:xfrm>
              <a:off x="6236223" y="2808383"/>
              <a:ext cx="3228474" cy="1254"/>
            </a:xfrm>
            <a:prstGeom prst="line">
              <a:avLst/>
            </a:prstGeom>
            <a:noFill/>
            <a:ln w="57150" algn="ctr">
              <a:solidFill>
                <a:srgbClr val="00B0F0"/>
              </a:solidFill>
              <a:prstDash val="sysDash"/>
              <a:round/>
              <a:headEnd/>
              <a:tailEnd/>
            </a:ln>
          </p:spPr>
        </p:cxnSp>
      </p:grpSp>
      <p:cxnSp>
        <p:nvCxnSpPr>
          <p:cNvPr id="407" name="Straight Connector 406"/>
          <p:cNvCxnSpPr>
            <a:cxnSpLocks noChangeShapeType="1"/>
          </p:cNvCxnSpPr>
          <p:nvPr/>
        </p:nvCxnSpPr>
        <p:spPr bwMode="auto">
          <a:xfrm rot="16200000" flipH="1">
            <a:off x="2700339" y="1420814"/>
            <a:ext cx="401637" cy="255587"/>
          </a:xfrm>
          <a:prstGeom prst="line">
            <a:avLst/>
          </a:prstGeom>
          <a:noFill/>
          <a:ln w="57150" algn="ctr">
            <a:solidFill>
              <a:srgbClr val="00FF00"/>
            </a:solidFill>
            <a:round/>
            <a:headEnd/>
            <a:tailEnd/>
          </a:ln>
        </p:spPr>
      </p:cxnSp>
      <p:cxnSp>
        <p:nvCxnSpPr>
          <p:cNvPr id="409" name="Straight Connector 408"/>
          <p:cNvCxnSpPr>
            <a:cxnSpLocks noChangeShapeType="1"/>
          </p:cNvCxnSpPr>
          <p:nvPr/>
        </p:nvCxnSpPr>
        <p:spPr bwMode="auto">
          <a:xfrm flipV="1">
            <a:off x="2882900" y="5473701"/>
            <a:ext cx="2154238" cy="36513"/>
          </a:xfrm>
          <a:prstGeom prst="line">
            <a:avLst/>
          </a:prstGeom>
          <a:noFill/>
          <a:ln w="57150" algn="ctr">
            <a:solidFill>
              <a:srgbClr val="00FF00"/>
            </a:solidFill>
            <a:round/>
            <a:headEnd/>
            <a:tailEnd/>
          </a:ln>
        </p:spPr>
      </p:cxnSp>
      <p:cxnSp>
        <p:nvCxnSpPr>
          <p:cNvPr id="411" name="Straight Connector 410"/>
          <p:cNvCxnSpPr>
            <a:cxnSpLocks noChangeShapeType="1"/>
          </p:cNvCxnSpPr>
          <p:nvPr/>
        </p:nvCxnSpPr>
        <p:spPr bwMode="auto">
          <a:xfrm>
            <a:off x="3101975" y="3575050"/>
            <a:ext cx="1022350" cy="1588"/>
          </a:xfrm>
          <a:prstGeom prst="line">
            <a:avLst/>
          </a:prstGeom>
          <a:noFill/>
          <a:ln w="57150" algn="ctr">
            <a:solidFill>
              <a:srgbClr val="00FF00"/>
            </a:solidFill>
            <a:round/>
            <a:headEnd/>
            <a:tailEnd/>
          </a:ln>
        </p:spPr>
      </p:cxnSp>
      <p:cxnSp>
        <p:nvCxnSpPr>
          <p:cNvPr id="413" name="Straight Connector 412"/>
          <p:cNvCxnSpPr>
            <a:cxnSpLocks noChangeShapeType="1"/>
          </p:cNvCxnSpPr>
          <p:nvPr/>
        </p:nvCxnSpPr>
        <p:spPr bwMode="auto">
          <a:xfrm rot="10800000" flipH="1" flipV="1">
            <a:off x="2689225" y="4911726"/>
            <a:ext cx="1843088" cy="296863"/>
          </a:xfrm>
          <a:prstGeom prst="line">
            <a:avLst/>
          </a:prstGeom>
          <a:noFill/>
          <a:ln w="57150" algn="ctr">
            <a:solidFill>
              <a:srgbClr val="00FF00"/>
            </a:solidFill>
            <a:round/>
            <a:headEnd/>
            <a:tailEnd/>
          </a:ln>
        </p:spPr>
      </p:cxnSp>
      <p:cxnSp>
        <p:nvCxnSpPr>
          <p:cNvPr id="416" name="Straight Connector 415"/>
          <p:cNvCxnSpPr>
            <a:cxnSpLocks noChangeShapeType="1"/>
          </p:cNvCxnSpPr>
          <p:nvPr/>
        </p:nvCxnSpPr>
        <p:spPr bwMode="auto">
          <a:xfrm flipV="1">
            <a:off x="4489450" y="3722688"/>
            <a:ext cx="876300" cy="400050"/>
          </a:xfrm>
          <a:prstGeom prst="line">
            <a:avLst/>
          </a:prstGeom>
          <a:noFill/>
          <a:ln w="57150" algn="ctr">
            <a:solidFill>
              <a:srgbClr val="00FF00"/>
            </a:solidFill>
            <a:round/>
            <a:headEnd/>
            <a:tailEnd/>
          </a:ln>
        </p:spPr>
      </p:cxnSp>
      <p:cxnSp>
        <p:nvCxnSpPr>
          <p:cNvPr id="418" name="Straight Connector 417"/>
          <p:cNvCxnSpPr>
            <a:cxnSpLocks noChangeShapeType="1"/>
          </p:cNvCxnSpPr>
          <p:nvPr/>
        </p:nvCxnSpPr>
        <p:spPr bwMode="auto">
          <a:xfrm rot="16200000" flipH="1">
            <a:off x="3981450" y="5586413"/>
            <a:ext cx="273050" cy="889000"/>
          </a:xfrm>
          <a:prstGeom prst="line">
            <a:avLst/>
          </a:prstGeom>
          <a:noFill/>
          <a:ln w="57150" algn="ctr">
            <a:solidFill>
              <a:srgbClr val="00FF00"/>
            </a:solidFill>
            <a:round/>
            <a:headEnd/>
            <a:tailEnd/>
          </a:ln>
        </p:spPr>
      </p:cxnSp>
      <p:cxnSp>
        <p:nvCxnSpPr>
          <p:cNvPr id="148" name="Straight Connector 147"/>
          <p:cNvCxnSpPr>
            <a:cxnSpLocks noChangeShapeType="1"/>
          </p:cNvCxnSpPr>
          <p:nvPr/>
        </p:nvCxnSpPr>
        <p:spPr bwMode="auto">
          <a:xfrm>
            <a:off x="3905251" y="2516189"/>
            <a:ext cx="1204913" cy="73025"/>
          </a:xfrm>
          <a:prstGeom prst="line">
            <a:avLst/>
          </a:prstGeom>
          <a:noFill/>
          <a:ln w="57150" algn="ctr">
            <a:solidFill>
              <a:srgbClr val="00FF00"/>
            </a:solidFill>
            <a:round/>
            <a:headEnd/>
            <a:tailEnd/>
          </a:ln>
        </p:spPr>
      </p:cxnSp>
      <p:cxnSp>
        <p:nvCxnSpPr>
          <p:cNvPr id="149" name="Straight Connector 148"/>
          <p:cNvCxnSpPr>
            <a:cxnSpLocks noChangeShapeType="1"/>
          </p:cNvCxnSpPr>
          <p:nvPr/>
        </p:nvCxnSpPr>
        <p:spPr bwMode="auto">
          <a:xfrm flipV="1">
            <a:off x="3138488" y="5353050"/>
            <a:ext cx="2197100" cy="484188"/>
          </a:xfrm>
          <a:prstGeom prst="line">
            <a:avLst/>
          </a:prstGeom>
          <a:noFill/>
          <a:ln w="57150" algn="ctr">
            <a:solidFill>
              <a:srgbClr val="00FF00"/>
            </a:solidFill>
            <a:round/>
            <a:headEnd/>
            <a:tailEnd/>
          </a:ln>
        </p:spPr>
      </p:cxnSp>
      <p:pic>
        <p:nvPicPr>
          <p:cNvPr id="150" name="Picture 26" descr="xset"/>
          <p:cNvPicPr>
            <a:picLocks noChangeAspect="1" noChangeArrowheads="1"/>
          </p:cNvPicPr>
          <p:nvPr/>
        </p:nvPicPr>
        <p:blipFill>
          <a:blip r:embed="rId10"/>
          <a:srcRect/>
          <a:stretch>
            <a:fillRect/>
          </a:stretch>
        </p:blipFill>
        <p:spPr bwMode="auto">
          <a:xfrm>
            <a:off x="2298700" y="6496051"/>
            <a:ext cx="1555750" cy="219075"/>
          </a:xfrm>
          <a:prstGeom prst="rect">
            <a:avLst/>
          </a:prstGeom>
          <a:noFill/>
          <a:ln w="9525">
            <a:noFill/>
            <a:miter lim="800000"/>
            <a:headEnd/>
            <a:tailEnd/>
          </a:ln>
        </p:spPr>
      </p:pic>
      <p:pic>
        <p:nvPicPr>
          <p:cNvPr id="151" name="Picture 12" descr="yset"/>
          <p:cNvPicPr>
            <a:picLocks noChangeAspect="1" noChangeArrowheads="1"/>
          </p:cNvPicPr>
          <p:nvPr/>
        </p:nvPicPr>
        <p:blipFill>
          <a:blip r:embed="rId11"/>
          <a:srcRect/>
          <a:stretch>
            <a:fillRect/>
          </a:stretch>
        </p:blipFill>
        <p:spPr bwMode="auto">
          <a:xfrm>
            <a:off x="4489450" y="6496051"/>
            <a:ext cx="1606550" cy="238125"/>
          </a:xfrm>
          <a:prstGeom prst="rect">
            <a:avLst/>
          </a:prstGeom>
          <a:noFill/>
          <a:ln w="9525">
            <a:noFill/>
            <a:miter lim="800000"/>
            <a:headEnd/>
            <a:tailEnd/>
          </a:ln>
        </p:spPr>
      </p:pic>
      <p:sp>
        <p:nvSpPr>
          <p:cNvPr id="152" name="TextBox 151"/>
          <p:cNvSpPr txBox="1"/>
          <p:nvPr/>
        </p:nvSpPr>
        <p:spPr>
          <a:xfrm>
            <a:off x="8161112" y="6573449"/>
            <a:ext cx="3585622" cy="307777"/>
          </a:xfrm>
          <a:prstGeom prst="rect">
            <a:avLst/>
          </a:prstGeom>
          <a:noFill/>
        </p:spPr>
        <p:txBody>
          <a:bodyPr wrap="square" rtlCol="0">
            <a:spAutoFit/>
          </a:bodyPr>
          <a:lstStyle/>
          <a:p>
            <a:pPr>
              <a:defRPr/>
            </a:pPr>
            <a:r>
              <a:rPr lang="en-US" sz="1400" dirty="0">
                <a:solidFill>
                  <a:srgbClr val="000000"/>
                </a:solidFill>
                <a:latin typeface="Arial"/>
                <a:cs typeface="Arial"/>
              </a:rPr>
              <a:t>Slide credit: Kristen Grauman</a:t>
            </a:r>
          </a:p>
        </p:txBody>
      </p:sp>
    </p:spTree>
    <p:extLst>
      <p:ext uri="{BB962C8B-B14F-4D97-AF65-F5344CB8AC3E}">
        <p14:creationId xmlns:p14="http://schemas.microsoft.com/office/powerpoint/2010/main" val="167808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46085"/>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409"/>
                                        </p:tgtEl>
                                        <p:attrNameLst>
                                          <p:attrName>style.visibility</p:attrName>
                                        </p:attrNameLst>
                                      </p:cBhvr>
                                      <p:to>
                                        <p:strVal val="visible"/>
                                      </p:to>
                                    </p:set>
                                    <p:animEffect transition="in" filter="dissolve">
                                      <p:cBhvr>
                                        <p:cTn id="35" dur="500"/>
                                        <p:tgtEl>
                                          <p:spTgt spid="409"/>
                                        </p:tgtEl>
                                      </p:cBhvr>
                                    </p:animEffect>
                                  </p:childTnLst>
                                </p:cTn>
                              </p:par>
                              <p:par>
                                <p:cTn id="36" presetID="22" presetClass="entr" presetSubtype="4" fill="hold" nodeType="withEffect">
                                  <p:stCondLst>
                                    <p:cond delay="0"/>
                                  </p:stCondLst>
                                  <p:childTnLst>
                                    <p:set>
                                      <p:cBhvr>
                                        <p:cTn id="37" dur="1" fill="hold">
                                          <p:stCondLst>
                                            <p:cond delay="0"/>
                                          </p:stCondLst>
                                        </p:cTn>
                                        <p:tgtEl>
                                          <p:spTgt spid="407"/>
                                        </p:tgtEl>
                                        <p:attrNameLst>
                                          <p:attrName>style.visibility</p:attrName>
                                        </p:attrNameLst>
                                      </p:cBhvr>
                                      <p:to>
                                        <p:strVal val="visible"/>
                                      </p:to>
                                    </p:set>
                                    <p:animEffect transition="in" filter="wipe(down)">
                                      <p:cBhvr>
                                        <p:cTn id="38" dur="500"/>
                                        <p:tgtEl>
                                          <p:spTgt spid="407"/>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411"/>
                                        </p:tgtEl>
                                        <p:attrNameLst>
                                          <p:attrName>style.visibility</p:attrName>
                                        </p:attrNameLst>
                                      </p:cBhvr>
                                      <p:to>
                                        <p:strVal val="visible"/>
                                      </p:to>
                                    </p:set>
                                    <p:animEffect transition="in" filter="dissolve">
                                      <p:cBhvr>
                                        <p:cTn id="47" dur="500"/>
                                        <p:tgtEl>
                                          <p:spTgt spid="411"/>
                                        </p:tgtEl>
                                      </p:cBhvr>
                                    </p:animEffect>
                                  </p:childTnLst>
                                </p:cTn>
                              </p:par>
                              <p:par>
                                <p:cTn id="48" presetID="9" presetClass="entr" presetSubtype="0" fill="hold" nodeType="withEffect">
                                  <p:stCondLst>
                                    <p:cond delay="0"/>
                                  </p:stCondLst>
                                  <p:childTnLst>
                                    <p:set>
                                      <p:cBhvr>
                                        <p:cTn id="49" dur="1" fill="hold">
                                          <p:stCondLst>
                                            <p:cond delay="0"/>
                                          </p:stCondLst>
                                        </p:cTn>
                                        <p:tgtEl>
                                          <p:spTgt spid="413"/>
                                        </p:tgtEl>
                                        <p:attrNameLst>
                                          <p:attrName>style.visibility</p:attrName>
                                        </p:attrNameLst>
                                      </p:cBhvr>
                                      <p:to>
                                        <p:strVal val="visible"/>
                                      </p:to>
                                    </p:set>
                                    <p:animEffect transition="in" filter="dissolve">
                                      <p:cBhvr>
                                        <p:cTn id="50" dur="500"/>
                                        <p:tgtEl>
                                          <p:spTgt spid="413"/>
                                        </p:tgtEl>
                                      </p:cBhvr>
                                    </p:animEffect>
                                  </p:childTnLst>
                                </p:cTn>
                              </p:par>
                              <p:par>
                                <p:cTn id="51" presetID="9" presetClass="entr" presetSubtype="0" fill="hold" nodeType="withEffect">
                                  <p:stCondLst>
                                    <p:cond delay="0"/>
                                  </p:stCondLst>
                                  <p:childTnLst>
                                    <p:set>
                                      <p:cBhvr>
                                        <p:cTn id="52" dur="1" fill="hold">
                                          <p:stCondLst>
                                            <p:cond delay="0"/>
                                          </p:stCondLst>
                                        </p:cTn>
                                        <p:tgtEl>
                                          <p:spTgt spid="416"/>
                                        </p:tgtEl>
                                        <p:attrNameLst>
                                          <p:attrName>style.visibility</p:attrName>
                                        </p:attrNameLst>
                                      </p:cBhvr>
                                      <p:to>
                                        <p:strVal val="visible"/>
                                      </p:to>
                                    </p:set>
                                    <p:animEffect transition="in" filter="dissolve">
                                      <p:cBhvr>
                                        <p:cTn id="53" dur="500"/>
                                        <p:tgtEl>
                                          <p:spTgt spid="416"/>
                                        </p:tgtEl>
                                      </p:cBhvr>
                                    </p:animEffect>
                                  </p:childTnLst>
                                </p:cTn>
                              </p:par>
                              <p:par>
                                <p:cTn id="54" presetID="9" presetClass="entr" presetSubtype="0" fill="hold" nodeType="withEffect">
                                  <p:stCondLst>
                                    <p:cond delay="0"/>
                                  </p:stCondLst>
                                  <p:childTnLst>
                                    <p:set>
                                      <p:cBhvr>
                                        <p:cTn id="55" dur="1" fill="hold">
                                          <p:stCondLst>
                                            <p:cond delay="0"/>
                                          </p:stCondLst>
                                        </p:cTn>
                                        <p:tgtEl>
                                          <p:spTgt spid="418"/>
                                        </p:tgtEl>
                                        <p:attrNameLst>
                                          <p:attrName>style.visibility</p:attrName>
                                        </p:attrNameLst>
                                      </p:cBhvr>
                                      <p:to>
                                        <p:strVal val="visible"/>
                                      </p:to>
                                    </p:set>
                                    <p:animEffect transition="in" filter="dissolve">
                                      <p:cBhvr>
                                        <p:cTn id="56" dur="500"/>
                                        <p:tgtEl>
                                          <p:spTgt spid="418"/>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1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4" presetClass="entr" presetSubtype="32" fill="hold" nodeType="clickEffect">
                                  <p:stCondLst>
                                    <p:cond delay="0"/>
                                  </p:stCondLst>
                                  <p:childTnLst>
                                    <p:set>
                                      <p:cBhvr>
                                        <p:cTn id="64" dur="1" fill="hold">
                                          <p:stCondLst>
                                            <p:cond delay="0"/>
                                          </p:stCondLst>
                                        </p:cTn>
                                        <p:tgtEl>
                                          <p:spTgt spid="148"/>
                                        </p:tgtEl>
                                        <p:attrNameLst>
                                          <p:attrName>style.visibility</p:attrName>
                                        </p:attrNameLst>
                                      </p:cBhvr>
                                      <p:to>
                                        <p:strVal val="visible"/>
                                      </p:to>
                                    </p:set>
                                    <p:animEffect transition="in" filter="box(out)">
                                      <p:cBhvr>
                                        <p:cTn id="65" dur="500"/>
                                        <p:tgtEl>
                                          <p:spTgt spid="148"/>
                                        </p:tgtEl>
                                      </p:cBhvr>
                                    </p:animEffect>
                                  </p:childTnLst>
                                </p:cTn>
                              </p:par>
                              <p:par>
                                <p:cTn id="66" presetID="4" presetClass="entr" presetSubtype="32" fill="hold" nodeType="withEffect">
                                  <p:stCondLst>
                                    <p:cond delay="0"/>
                                  </p:stCondLst>
                                  <p:childTnLst>
                                    <p:set>
                                      <p:cBhvr>
                                        <p:cTn id="67" dur="1" fill="hold">
                                          <p:stCondLst>
                                            <p:cond delay="0"/>
                                          </p:stCondLst>
                                        </p:cTn>
                                        <p:tgtEl>
                                          <p:spTgt spid="149"/>
                                        </p:tgtEl>
                                        <p:attrNameLst>
                                          <p:attrName>style.visibility</p:attrName>
                                        </p:attrNameLst>
                                      </p:cBhvr>
                                      <p:to>
                                        <p:strVal val="visible"/>
                                      </p:to>
                                    </p:set>
                                    <p:animEffect transition="in" filter="box(out)">
                                      <p:cBhvr>
                                        <p:cTn id="68" dur="5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5" grpId="0"/>
      <p:bldP spid="340"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2225675" y="69850"/>
            <a:ext cx="7772400" cy="1143000"/>
          </a:xfrm>
        </p:spPr>
        <p:txBody>
          <a:bodyPr/>
          <a:lstStyle/>
          <a:p>
            <a:r>
              <a:rPr lang="en-US" sz="4000"/>
              <a:t>Pyramid match: main idea</a:t>
            </a:r>
          </a:p>
        </p:txBody>
      </p:sp>
      <p:pic>
        <p:nvPicPr>
          <p:cNvPr id="55299" name="Picture 22" descr="rd"/>
          <p:cNvPicPr preferRelativeResize="0">
            <a:picLocks noChangeAspect="1" noChangeArrowheads="1"/>
          </p:cNvPicPr>
          <p:nvPr/>
        </p:nvPicPr>
        <p:blipFill>
          <a:blip r:embed="rId3"/>
          <a:srcRect/>
          <a:stretch>
            <a:fillRect/>
          </a:stretch>
        </p:blipFill>
        <p:spPr bwMode="auto">
          <a:xfrm>
            <a:off x="1828800" y="1676400"/>
            <a:ext cx="323850" cy="266700"/>
          </a:xfrm>
          <a:prstGeom prst="rect">
            <a:avLst/>
          </a:prstGeom>
          <a:noFill/>
          <a:ln w="9525">
            <a:noFill/>
            <a:miter lim="800000"/>
            <a:headEnd/>
            <a:tailEnd/>
          </a:ln>
        </p:spPr>
      </p:pic>
      <p:grpSp>
        <p:nvGrpSpPr>
          <p:cNvPr id="2" name="Group 190"/>
          <p:cNvGrpSpPr>
            <a:grpSpLocks noChangeAspect="1"/>
          </p:cNvGrpSpPr>
          <p:nvPr/>
        </p:nvGrpSpPr>
        <p:grpSpPr bwMode="auto">
          <a:xfrm>
            <a:off x="1824038" y="4743451"/>
            <a:ext cx="2487612" cy="1724025"/>
            <a:chOff x="-758898" y="1273488"/>
            <a:chExt cx="5915106" cy="4098989"/>
          </a:xfrm>
        </p:grpSpPr>
        <p:pic>
          <p:nvPicPr>
            <p:cNvPr id="55375" name="Picture 23" descr="panda1_patches"/>
            <p:cNvPicPr>
              <a:picLocks noChangeAspect="1" noChangeArrowheads="1"/>
            </p:cNvPicPr>
            <p:nvPr/>
          </p:nvPicPr>
          <p:blipFill>
            <a:blip r:embed="rId4"/>
            <a:srcRect/>
            <a:stretch>
              <a:fillRect/>
            </a:stretch>
          </p:blipFill>
          <p:spPr bwMode="auto">
            <a:xfrm>
              <a:off x="409518" y="1274733"/>
              <a:ext cx="3561389" cy="4089456"/>
            </a:xfrm>
            <a:prstGeom prst="rect">
              <a:avLst/>
            </a:prstGeom>
            <a:noFill/>
            <a:ln w="19050">
              <a:noFill/>
              <a:miter lim="800000"/>
              <a:headEnd/>
              <a:tailEnd/>
            </a:ln>
          </p:spPr>
        </p:pic>
        <p:sp>
          <p:nvSpPr>
            <p:cNvPr id="55376" name="Rectangle 192"/>
            <p:cNvSpPr>
              <a:spLocks noChangeArrowheads="1"/>
            </p:cNvSpPr>
            <p:nvPr/>
          </p:nvSpPr>
          <p:spPr bwMode="auto">
            <a:xfrm rot="2403778">
              <a:off x="2748329" y="1658115"/>
              <a:ext cx="332771" cy="354394"/>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77" name="Rectangle 193"/>
            <p:cNvSpPr>
              <a:spLocks noChangeArrowheads="1"/>
            </p:cNvSpPr>
            <p:nvPr/>
          </p:nvSpPr>
          <p:spPr bwMode="auto">
            <a:xfrm rot="4479566">
              <a:off x="2925336" y="2041915"/>
              <a:ext cx="429398" cy="428778"/>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78" name="Rectangle 194"/>
            <p:cNvSpPr>
              <a:spLocks noChangeArrowheads="1"/>
            </p:cNvSpPr>
            <p:nvPr/>
          </p:nvSpPr>
          <p:spPr bwMode="auto">
            <a:xfrm rot="6076419">
              <a:off x="3351119" y="2398793"/>
              <a:ext cx="283942" cy="274858"/>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79" name="Rectangle 195"/>
            <p:cNvSpPr>
              <a:spLocks noChangeArrowheads="1"/>
            </p:cNvSpPr>
            <p:nvPr/>
          </p:nvSpPr>
          <p:spPr bwMode="auto">
            <a:xfrm rot="7967323">
              <a:off x="3408187" y="1920754"/>
              <a:ext cx="279465" cy="254009"/>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80" name="Rectangle 196"/>
            <p:cNvSpPr>
              <a:spLocks noChangeArrowheads="1"/>
            </p:cNvSpPr>
            <p:nvPr/>
          </p:nvSpPr>
          <p:spPr bwMode="auto">
            <a:xfrm rot="6547857">
              <a:off x="3384419" y="1531827"/>
              <a:ext cx="204489" cy="182231"/>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81" name="Rectangle 197"/>
            <p:cNvSpPr>
              <a:spLocks noChangeArrowheads="1"/>
            </p:cNvSpPr>
            <p:nvPr/>
          </p:nvSpPr>
          <p:spPr bwMode="auto">
            <a:xfrm rot="6076419">
              <a:off x="1709285" y="2872434"/>
              <a:ext cx="340502" cy="346357"/>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82" name="Rectangle 198"/>
            <p:cNvSpPr>
              <a:spLocks noChangeArrowheads="1"/>
            </p:cNvSpPr>
            <p:nvPr/>
          </p:nvSpPr>
          <p:spPr bwMode="auto">
            <a:xfrm rot="3812729">
              <a:off x="1276500" y="1399218"/>
              <a:ext cx="383790" cy="379998"/>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83" name="Rectangle 199"/>
            <p:cNvSpPr>
              <a:spLocks noChangeArrowheads="1"/>
            </p:cNvSpPr>
            <p:nvPr/>
          </p:nvSpPr>
          <p:spPr bwMode="auto">
            <a:xfrm rot="3812729">
              <a:off x="1340811" y="1529510"/>
              <a:ext cx="218653" cy="176685"/>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84" name="Rectangle 200"/>
            <p:cNvSpPr>
              <a:spLocks noChangeArrowheads="1"/>
            </p:cNvSpPr>
            <p:nvPr/>
          </p:nvSpPr>
          <p:spPr bwMode="auto">
            <a:xfrm rot="3812729">
              <a:off x="977685" y="1393416"/>
              <a:ext cx="141620" cy="133450"/>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85" name="Rectangle 201"/>
            <p:cNvSpPr>
              <a:spLocks noChangeArrowheads="1"/>
            </p:cNvSpPr>
            <p:nvPr/>
          </p:nvSpPr>
          <p:spPr bwMode="auto">
            <a:xfrm rot="7300187">
              <a:off x="1118560" y="1270438"/>
              <a:ext cx="179029" cy="185130"/>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86" name="Rectangle 202"/>
            <p:cNvSpPr>
              <a:spLocks noChangeArrowheads="1"/>
            </p:cNvSpPr>
            <p:nvPr/>
          </p:nvSpPr>
          <p:spPr bwMode="auto">
            <a:xfrm rot="2090564">
              <a:off x="1395775" y="1933164"/>
              <a:ext cx="191409" cy="189299"/>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87" name="Rectangle 203"/>
            <p:cNvSpPr>
              <a:spLocks noChangeArrowheads="1"/>
            </p:cNvSpPr>
            <p:nvPr/>
          </p:nvSpPr>
          <p:spPr bwMode="auto">
            <a:xfrm rot="-170145">
              <a:off x="819067" y="2634908"/>
              <a:ext cx="312805" cy="327361"/>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88" name="Rectangle 204"/>
            <p:cNvSpPr>
              <a:spLocks noChangeArrowheads="1"/>
            </p:cNvSpPr>
            <p:nvPr/>
          </p:nvSpPr>
          <p:spPr bwMode="auto">
            <a:xfrm rot="368009">
              <a:off x="866549" y="2804242"/>
              <a:ext cx="371516" cy="373204"/>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89" name="Rectangle 205"/>
            <p:cNvSpPr>
              <a:spLocks noChangeArrowheads="1"/>
            </p:cNvSpPr>
            <p:nvPr/>
          </p:nvSpPr>
          <p:spPr bwMode="auto">
            <a:xfrm rot="1313508">
              <a:off x="1752091" y="2953910"/>
              <a:ext cx="162867" cy="182255"/>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90" name="Rectangle 206"/>
            <p:cNvSpPr>
              <a:spLocks noChangeArrowheads="1"/>
            </p:cNvSpPr>
            <p:nvPr/>
          </p:nvSpPr>
          <p:spPr bwMode="auto">
            <a:xfrm rot="850053">
              <a:off x="2378571" y="2761016"/>
              <a:ext cx="236372" cy="208064"/>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91" name="Rectangle 207"/>
            <p:cNvSpPr>
              <a:spLocks noChangeArrowheads="1"/>
            </p:cNvSpPr>
            <p:nvPr/>
          </p:nvSpPr>
          <p:spPr bwMode="auto">
            <a:xfrm rot="850053">
              <a:off x="2256882" y="2938345"/>
              <a:ext cx="226575" cy="210537"/>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92" name="Rectangle 208"/>
            <p:cNvSpPr>
              <a:spLocks noChangeArrowheads="1"/>
            </p:cNvSpPr>
            <p:nvPr/>
          </p:nvSpPr>
          <p:spPr bwMode="auto">
            <a:xfrm rot="-1803540">
              <a:off x="2298828" y="3110113"/>
              <a:ext cx="155329" cy="187855"/>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93" name="Rectangle 209"/>
            <p:cNvSpPr>
              <a:spLocks noChangeArrowheads="1"/>
            </p:cNvSpPr>
            <p:nvPr/>
          </p:nvSpPr>
          <p:spPr bwMode="auto">
            <a:xfrm rot="-3404993">
              <a:off x="888081" y="3123869"/>
              <a:ext cx="151133" cy="171023"/>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94" name="Rectangle 210"/>
            <p:cNvSpPr>
              <a:spLocks noChangeArrowheads="1"/>
            </p:cNvSpPr>
            <p:nvPr/>
          </p:nvSpPr>
          <p:spPr bwMode="auto">
            <a:xfrm rot="-1652809">
              <a:off x="3030606" y="3732460"/>
              <a:ext cx="222913" cy="178610"/>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95" name="Rectangle 211"/>
            <p:cNvSpPr>
              <a:spLocks noChangeArrowheads="1"/>
            </p:cNvSpPr>
            <p:nvPr/>
          </p:nvSpPr>
          <p:spPr bwMode="auto">
            <a:xfrm rot="2176634">
              <a:off x="3405359" y="4553565"/>
              <a:ext cx="153120" cy="179581"/>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96" name="Rectangle 212"/>
            <p:cNvSpPr>
              <a:spLocks noChangeArrowheads="1"/>
            </p:cNvSpPr>
            <p:nvPr/>
          </p:nvSpPr>
          <p:spPr bwMode="auto">
            <a:xfrm rot="3376059">
              <a:off x="3730962" y="4754725"/>
              <a:ext cx="146832" cy="167427"/>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97" name="Rectangle 213"/>
            <p:cNvSpPr>
              <a:spLocks noChangeArrowheads="1"/>
            </p:cNvSpPr>
            <p:nvPr/>
          </p:nvSpPr>
          <p:spPr bwMode="auto">
            <a:xfrm rot="1689288">
              <a:off x="1971662" y="4766091"/>
              <a:ext cx="134758" cy="155005"/>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98" name="Rectangle 214"/>
            <p:cNvSpPr>
              <a:spLocks noChangeArrowheads="1"/>
            </p:cNvSpPr>
            <p:nvPr/>
          </p:nvSpPr>
          <p:spPr bwMode="auto">
            <a:xfrm rot="5608739">
              <a:off x="2333934" y="4897542"/>
              <a:ext cx="407143" cy="385597"/>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99" name="Rectangle 215"/>
            <p:cNvSpPr>
              <a:spLocks noChangeArrowheads="1"/>
            </p:cNvSpPr>
            <p:nvPr/>
          </p:nvSpPr>
          <p:spPr bwMode="auto">
            <a:xfrm rot="6793417">
              <a:off x="2086214" y="4934216"/>
              <a:ext cx="454733" cy="421789"/>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400" name="Rectangle 216"/>
            <p:cNvSpPr>
              <a:spLocks noChangeArrowheads="1"/>
            </p:cNvSpPr>
            <p:nvPr/>
          </p:nvSpPr>
          <p:spPr bwMode="auto">
            <a:xfrm rot="8126368">
              <a:off x="785051" y="5051600"/>
              <a:ext cx="230270" cy="228074"/>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401" name="Rectangle 217"/>
            <p:cNvSpPr>
              <a:spLocks noChangeArrowheads="1"/>
            </p:cNvSpPr>
            <p:nvPr/>
          </p:nvSpPr>
          <p:spPr bwMode="auto">
            <a:xfrm rot="8879187">
              <a:off x="1651945" y="3732547"/>
              <a:ext cx="330618" cy="359086"/>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402" name="Rectangle 218"/>
            <p:cNvSpPr>
              <a:spLocks noChangeArrowheads="1"/>
            </p:cNvSpPr>
            <p:nvPr/>
          </p:nvSpPr>
          <p:spPr bwMode="auto">
            <a:xfrm rot="5057823">
              <a:off x="2131361" y="3833433"/>
              <a:ext cx="330618" cy="359086"/>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403" name="Rectangle 219"/>
            <p:cNvSpPr>
              <a:spLocks noChangeArrowheads="1"/>
            </p:cNvSpPr>
            <p:nvPr/>
          </p:nvSpPr>
          <p:spPr bwMode="auto">
            <a:xfrm rot="5057823">
              <a:off x="1972836" y="3979484"/>
              <a:ext cx="330618" cy="359086"/>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404" name="Rectangle 220"/>
            <p:cNvSpPr>
              <a:spLocks noChangeArrowheads="1"/>
            </p:cNvSpPr>
            <p:nvPr/>
          </p:nvSpPr>
          <p:spPr bwMode="auto">
            <a:xfrm rot="2884398">
              <a:off x="2001284" y="3894557"/>
              <a:ext cx="429419" cy="432267"/>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405" name="Rectangle 221"/>
            <p:cNvSpPr>
              <a:spLocks noChangeArrowheads="1"/>
            </p:cNvSpPr>
            <p:nvPr/>
          </p:nvSpPr>
          <p:spPr bwMode="auto">
            <a:xfrm rot="900791">
              <a:off x="230583" y="3672046"/>
              <a:ext cx="435006" cy="367260"/>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406" name="Rectangle 222"/>
            <p:cNvSpPr>
              <a:spLocks noChangeArrowheads="1"/>
            </p:cNvSpPr>
            <p:nvPr/>
          </p:nvSpPr>
          <p:spPr bwMode="auto">
            <a:xfrm rot="508543">
              <a:off x="249100" y="3493634"/>
              <a:ext cx="401763" cy="272375"/>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407" name="Rectangle 223"/>
            <p:cNvSpPr>
              <a:spLocks noChangeArrowheads="1"/>
            </p:cNvSpPr>
            <p:nvPr/>
          </p:nvSpPr>
          <p:spPr bwMode="auto">
            <a:xfrm rot="2425690">
              <a:off x="1685954" y="3893578"/>
              <a:ext cx="385646" cy="367022"/>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408" name="Rectangle 224"/>
            <p:cNvSpPr>
              <a:spLocks noChangeArrowheads="1"/>
            </p:cNvSpPr>
            <p:nvPr/>
          </p:nvSpPr>
          <p:spPr bwMode="auto">
            <a:xfrm rot="1740742">
              <a:off x="3628479" y="3923526"/>
              <a:ext cx="246820" cy="226611"/>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409" name="Rectangle 225"/>
            <p:cNvSpPr>
              <a:spLocks noChangeArrowheads="1"/>
            </p:cNvSpPr>
            <p:nvPr/>
          </p:nvSpPr>
          <p:spPr bwMode="auto">
            <a:xfrm rot="-1135016">
              <a:off x="3506054" y="3799961"/>
              <a:ext cx="196704" cy="214409"/>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410" name="Rectangle 226"/>
            <p:cNvSpPr>
              <a:spLocks noChangeArrowheads="1"/>
            </p:cNvSpPr>
            <p:nvPr/>
          </p:nvSpPr>
          <p:spPr bwMode="auto">
            <a:xfrm rot="1124235">
              <a:off x="3257044" y="3568740"/>
              <a:ext cx="220240" cy="195190"/>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411" name="Rectangle 227"/>
            <p:cNvSpPr>
              <a:spLocks noChangeArrowheads="1"/>
            </p:cNvSpPr>
            <p:nvPr/>
          </p:nvSpPr>
          <p:spPr bwMode="auto">
            <a:xfrm rot="4174381">
              <a:off x="623865" y="3992638"/>
              <a:ext cx="161159" cy="167733"/>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412" name="Rectangle 228"/>
            <p:cNvSpPr>
              <a:spLocks noChangeArrowheads="1"/>
            </p:cNvSpPr>
            <p:nvPr/>
          </p:nvSpPr>
          <p:spPr bwMode="auto">
            <a:xfrm rot="2422202">
              <a:off x="1515836" y="3841261"/>
              <a:ext cx="152158" cy="222143"/>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413" name="Rectangle 229"/>
            <p:cNvSpPr>
              <a:spLocks noChangeArrowheads="1"/>
            </p:cNvSpPr>
            <p:nvPr/>
          </p:nvSpPr>
          <p:spPr bwMode="auto">
            <a:xfrm rot="2422202">
              <a:off x="1413879" y="4004297"/>
              <a:ext cx="161421" cy="158011"/>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414" name="Rectangle 230"/>
            <p:cNvSpPr>
              <a:spLocks noChangeArrowheads="1"/>
            </p:cNvSpPr>
            <p:nvPr/>
          </p:nvSpPr>
          <p:spPr bwMode="auto">
            <a:xfrm rot="2422202">
              <a:off x="1361960" y="4257991"/>
              <a:ext cx="114165" cy="94641"/>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415" name="Rectangle 231"/>
            <p:cNvSpPr>
              <a:spLocks noChangeArrowheads="1"/>
            </p:cNvSpPr>
            <p:nvPr/>
          </p:nvSpPr>
          <p:spPr bwMode="auto">
            <a:xfrm rot="2422202">
              <a:off x="1266375" y="4367530"/>
              <a:ext cx="114165" cy="94641"/>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416" name="Rectangle 232"/>
            <p:cNvSpPr>
              <a:spLocks noChangeArrowheads="1"/>
            </p:cNvSpPr>
            <p:nvPr/>
          </p:nvSpPr>
          <p:spPr bwMode="auto">
            <a:xfrm rot="1748824">
              <a:off x="415557" y="3898635"/>
              <a:ext cx="161766" cy="197203"/>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417" name="Rectangle 233"/>
            <p:cNvSpPr>
              <a:spLocks noChangeArrowheads="1"/>
            </p:cNvSpPr>
            <p:nvPr/>
          </p:nvSpPr>
          <p:spPr bwMode="auto">
            <a:xfrm rot="1452515">
              <a:off x="1962839" y="3695226"/>
              <a:ext cx="194426" cy="138143"/>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418" name="Rectangle 234"/>
            <p:cNvSpPr>
              <a:spLocks noChangeArrowheads="1"/>
            </p:cNvSpPr>
            <p:nvPr/>
          </p:nvSpPr>
          <p:spPr bwMode="auto">
            <a:xfrm rot="-735569">
              <a:off x="316533" y="3001994"/>
              <a:ext cx="219613" cy="179512"/>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419" name="Rectangle 235"/>
            <p:cNvSpPr>
              <a:spLocks noChangeArrowheads="1"/>
            </p:cNvSpPr>
            <p:nvPr/>
          </p:nvSpPr>
          <p:spPr bwMode="auto">
            <a:xfrm rot="2090564">
              <a:off x="1426879" y="2002910"/>
              <a:ext cx="147433" cy="156566"/>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420" name="Rectangle 236"/>
            <p:cNvSpPr>
              <a:spLocks noChangeArrowheads="1"/>
            </p:cNvSpPr>
            <p:nvPr/>
          </p:nvSpPr>
          <p:spPr bwMode="auto">
            <a:xfrm rot="2090564">
              <a:off x="2878773" y="3784809"/>
              <a:ext cx="135410" cy="128182"/>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421" name="Rectangle 237"/>
            <p:cNvSpPr>
              <a:spLocks noChangeArrowheads="1"/>
            </p:cNvSpPr>
            <p:nvPr/>
          </p:nvSpPr>
          <p:spPr bwMode="auto">
            <a:xfrm rot="2090564">
              <a:off x="1772952" y="3788081"/>
              <a:ext cx="156271" cy="158150"/>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422" name="Rectangle 238"/>
            <p:cNvSpPr>
              <a:spLocks noChangeArrowheads="1"/>
            </p:cNvSpPr>
            <p:nvPr/>
          </p:nvSpPr>
          <p:spPr bwMode="auto">
            <a:xfrm rot="889161" flipV="1">
              <a:off x="3829101" y="4059040"/>
              <a:ext cx="456210" cy="302499"/>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423" name="Rectangle 239"/>
            <p:cNvSpPr>
              <a:spLocks noChangeArrowheads="1"/>
            </p:cNvSpPr>
            <p:nvPr/>
          </p:nvSpPr>
          <p:spPr bwMode="auto">
            <a:xfrm rot="-318622">
              <a:off x="3239418" y="3659663"/>
              <a:ext cx="194443" cy="143773"/>
            </a:xfrm>
            <a:prstGeom prst="rect">
              <a:avLst/>
            </a:prstGeom>
            <a:noFill/>
            <a:ln w="19050" algn="ctr">
              <a:solidFill>
                <a:srgbClr val="3333FF"/>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424" name="Rectangle 240"/>
            <p:cNvSpPr>
              <a:spLocks noChangeArrowheads="1"/>
            </p:cNvSpPr>
            <p:nvPr/>
          </p:nvSpPr>
          <p:spPr bwMode="auto">
            <a:xfrm>
              <a:off x="3987792" y="3611565"/>
              <a:ext cx="1168416" cy="1387494"/>
            </a:xfrm>
            <a:prstGeom prst="rect">
              <a:avLst/>
            </a:prstGeom>
            <a:solidFill>
              <a:schemeClr val="bg1"/>
            </a:solidFill>
            <a:ln w="19050" algn="ctr">
              <a:no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425" name="Rectangle 241"/>
            <p:cNvSpPr>
              <a:spLocks noChangeArrowheads="1"/>
            </p:cNvSpPr>
            <p:nvPr/>
          </p:nvSpPr>
          <p:spPr bwMode="auto">
            <a:xfrm>
              <a:off x="-758898" y="2881305"/>
              <a:ext cx="1168416" cy="1387494"/>
            </a:xfrm>
            <a:prstGeom prst="rect">
              <a:avLst/>
            </a:prstGeom>
            <a:solidFill>
              <a:schemeClr val="bg1"/>
            </a:solidFill>
            <a:ln w="19050" algn="ctr">
              <a:no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grpSp>
      <p:grpSp>
        <p:nvGrpSpPr>
          <p:cNvPr id="3" name="Group 242"/>
          <p:cNvGrpSpPr>
            <a:grpSpLocks noChangeAspect="1"/>
          </p:cNvGrpSpPr>
          <p:nvPr/>
        </p:nvGrpSpPr>
        <p:grpSpPr bwMode="auto">
          <a:xfrm>
            <a:off x="4306888" y="4670425"/>
            <a:ext cx="1930400" cy="1898650"/>
            <a:chOff x="4498974" y="1055655"/>
            <a:chExt cx="4527612" cy="4454586"/>
          </a:xfrm>
        </p:grpSpPr>
        <p:pic>
          <p:nvPicPr>
            <p:cNvPr id="55346" name="Picture 24" descr="panda_patches"/>
            <p:cNvPicPr>
              <a:picLocks noChangeAspect="1" noChangeArrowheads="1"/>
            </p:cNvPicPr>
            <p:nvPr/>
          </p:nvPicPr>
          <p:blipFill>
            <a:blip r:embed="rId5"/>
            <a:srcRect/>
            <a:stretch>
              <a:fillRect/>
            </a:stretch>
          </p:blipFill>
          <p:spPr bwMode="auto">
            <a:xfrm>
              <a:off x="4498974" y="1274733"/>
              <a:ext cx="4527612" cy="3976633"/>
            </a:xfrm>
            <a:prstGeom prst="rect">
              <a:avLst/>
            </a:prstGeom>
            <a:noFill/>
            <a:ln w="9525">
              <a:noFill/>
              <a:miter lim="800000"/>
              <a:headEnd/>
              <a:tailEnd/>
            </a:ln>
          </p:spPr>
        </p:pic>
        <p:sp>
          <p:nvSpPr>
            <p:cNvPr id="55347" name="Rectangle 244"/>
            <p:cNvSpPr>
              <a:spLocks noChangeArrowheads="1"/>
            </p:cNvSpPr>
            <p:nvPr/>
          </p:nvSpPr>
          <p:spPr bwMode="auto">
            <a:xfrm rot="5141941">
              <a:off x="5564298" y="1498838"/>
              <a:ext cx="328619" cy="365129"/>
            </a:xfrm>
            <a:prstGeom prst="rect">
              <a:avLst/>
            </a:prstGeom>
            <a:noFill/>
            <a:ln w="28575" algn="ctr">
              <a:solidFill>
                <a:srgbClr val="FF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48" name="Rectangle 245"/>
            <p:cNvSpPr>
              <a:spLocks noChangeArrowheads="1"/>
            </p:cNvSpPr>
            <p:nvPr/>
          </p:nvSpPr>
          <p:spPr bwMode="auto">
            <a:xfrm rot="5803388">
              <a:off x="6169716" y="1424606"/>
              <a:ext cx="528894" cy="503537"/>
            </a:xfrm>
            <a:prstGeom prst="rect">
              <a:avLst/>
            </a:prstGeom>
            <a:noFill/>
            <a:ln w="28575" algn="ctr">
              <a:solidFill>
                <a:srgbClr val="FF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49" name="Rectangle 246"/>
            <p:cNvSpPr>
              <a:spLocks noChangeArrowheads="1"/>
            </p:cNvSpPr>
            <p:nvPr/>
          </p:nvSpPr>
          <p:spPr bwMode="auto">
            <a:xfrm rot="4500892">
              <a:off x="6116497" y="1782994"/>
              <a:ext cx="428642" cy="429946"/>
            </a:xfrm>
            <a:prstGeom prst="rect">
              <a:avLst/>
            </a:prstGeom>
            <a:noFill/>
            <a:ln w="28575" algn="ctr">
              <a:solidFill>
                <a:srgbClr val="FF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50" name="Rectangle 247"/>
            <p:cNvSpPr>
              <a:spLocks noChangeArrowheads="1"/>
            </p:cNvSpPr>
            <p:nvPr/>
          </p:nvSpPr>
          <p:spPr bwMode="auto">
            <a:xfrm rot="3780541">
              <a:off x="6668110" y="1951353"/>
              <a:ext cx="605003" cy="599525"/>
            </a:xfrm>
            <a:prstGeom prst="rect">
              <a:avLst/>
            </a:prstGeom>
            <a:noFill/>
            <a:ln w="28575" algn="ctr">
              <a:solidFill>
                <a:srgbClr val="FF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51" name="Rectangle 248"/>
            <p:cNvSpPr>
              <a:spLocks noChangeArrowheads="1"/>
            </p:cNvSpPr>
            <p:nvPr/>
          </p:nvSpPr>
          <p:spPr bwMode="auto">
            <a:xfrm rot="4166865">
              <a:off x="7665747" y="1945368"/>
              <a:ext cx="403198" cy="448560"/>
            </a:xfrm>
            <a:prstGeom prst="rect">
              <a:avLst/>
            </a:prstGeom>
            <a:noFill/>
            <a:ln w="28575" algn="ctr">
              <a:solidFill>
                <a:srgbClr val="FF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52" name="Rectangle 249"/>
            <p:cNvSpPr>
              <a:spLocks noChangeArrowheads="1"/>
            </p:cNvSpPr>
            <p:nvPr/>
          </p:nvSpPr>
          <p:spPr bwMode="auto">
            <a:xfrm rot="260839">
              <a:off x="7765020" y="2787234"/>
              <a:ext cx="425133" cy="448560"/>
            </a:xfrm>
            <a:prstGeom prst="rect">
              <a:avLst/>
            </a:prstGeom>
            <a:noFill/>
            <a:ln w="28575" algn="ctr">
              <a:solidFill>
                <a:srgbClr val="FF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53" name="Rectangle 250"/>
            <p:cNvSpPr>
              <a:spLocks noChangeArrowheads="1"/>
            </p:cNvSpPr>
            <p:nvPr/>
          </p:nvSpPr>
          <p:spPr bwMode="auto">
            <a:xfrm rot="260839">
              <a:off x="5904184" y="1218739"/>
              <a:ext cx="456006" cy="484731"/>
            </a:xfrm>
            <a:prstGeom prst="rect">
              <a:avLst/>
            </a:prstGeom>
            <a:noFill/>
            <a:ln w="28575" algn="ctr">
              <a:solidFill>
                <a:srgbClr val="FF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54" name="Rectangle 251"/>
            <p:cNvSpPr>
              <a:spLocks noChangeArrowheads="1"/>
            </p:cNvSpPr>
            <p:nvPr/>
          </p:nvSpPr>
          <p:spPr bwMode="auto">
            <a:xfrm rot="734976">
              <a:off x="4653733" y="2427960"/>
              <a:ext cx="603308" cy="541560"/>
            </a:xfrm>
            <a:prstGeom prst="rect">
              <a:avLst/>
            </a:prstGeom>
            <a:noFill/>
            <a:ln w="28575" algn="ctr">
              <a:solidFill>
                <a:srgbClr val="FF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55" name="Rectangle 252"/>
            <p:cNvSpPr>
              <a:spLocks noChangeArrowheads="1"/>
            </p:cNvSpPr>
            <p:nvPr/>
          </p:nvSpPr>
          <p:spPr bwMode="auto">
            <a:xfrm rot="-293446">
              <a:off x="4540474" y="1960543"/>
              <a:ext cx="700675" cy="709620"/>
            </a:xfrm>
            <a:prstGeom prst="rect">
              <a:avLst/>
            </a:prstGeom>
            <a:noFill/>
            <a:ln w="28575" algn="ctr">
              <a:solidFill>
                <a:srgbClr val="FF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56" name="Rectangle 253"/>
            <p:cNvSpPr>
              <a:spLocks noChangeArrowheads="1"/>
            </p:cNvSpPr>
            <p:nvPr/>
          </p:nvSpPr>
          <p:spPr bwMode="auto">
            <a:xfrm rot="-1020721">
              <a:off x="4571935" y="2173518"/>
              <a:ext cx="467500" cy="429722"/>
            </a:xfrm>
            <a:prstGeom prst="rect">
              <a:avLst/>
            </a:prstGeom>
            <a:noFill/>
            <a:ln w="28575" algn="ctr">
              <a:solidFill>
                <a:srgbClr val="FF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57" name="Rectangle 254"/>
            <p:cNvSpPr>
              <a:spLocks noChangeArrowheads="1"/>
            </p:cNvSpPr>
            <p:nvPr/>
          </p:nvSpPr>
          <p:spPr bwMode="auto">
            <a:xfrm rot="-1020721">
              <a:off x="5020329" y="3118286"/>
              <a:ext cx="426697" cy="365837"/>
            </a:xfrm>
            <a:prstGeom prst="rect">
              <a:avLst/>
            </a:prstGeom>
            <a:noFill/>
            <a:ln w="28575" algn="ctr">
              <a:solidFill>
                <a:srgbClr val="FF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58" name="Rectangle 255"/>
            <p:cNvSpPr>
              <a:spLocks noChangeArrowheads="1"/>
            </p:cNvSpPr>
            <p:nvPr/>
          </p:nvSpPr>
          <p:spPr bwMode="auto">
            <a:xfrm rot="-3547688">
              <a:off x="5092492" y="3094034"/>
              <a:ext cx="677210" cy="619979"/>
            </a:xfrm>
            <a:prstGeom prst="rect">
              <a:avLst/>
            </a:prstGeom>
            <a:noFill/>
            <a:ln w="28575" algn="ctr">
              <a:solidFill>
                <a:srgbClr val="FF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59" name="Rectangle 256"/>
            <p:cNvSpPr>
              <a:spLocks noChangeArrowheads="1"/>
            </p:cNvSpPr>
            <p:nvPr/>
          </p:nvSpPr>
          <p:spPr bwMode="auto">
            <a:xfrm rot="-3547688">
              <a:off x="5244706" y="3115236"/>
              <a:ext cx="332102" cy="371126"/>
            </a:xfrm>
            <a:prstGeom prst="rect">
              <a:avLst/>
            </a:prstGeom>
            <a:noFill/>
            <a:ln w="28575" algn="ctr">
              <a:solidFill>
                <a:srgbClr val="FF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60" name="Rectangle 257"/>
            <p:cNvSpPr>
              <a:spLocks noChangeArrowheads="1"/>
            </p:cNvSpPr>
            <p:nvPr/>
          </p:nvSpPr>
          <p:spPr bwMode="auto">
            <a:xfrm rot="-5857429">
              <a:off x="5896326" y="2683175"/>
              <a:ext cx="379210" cy="385046"/>
            </a:xfrm>
            <a:prstGeom prst="rect">
              <a:avLst/>
            </a:prstGeom>
            <a:noFill/>
            <a:ln w="28575" algn="ctr">
              <a:solidFill>
                <a:srgbClr val="FF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61" name="Rectangle 258"/>
            <p:cNvSpPr>
              <a:spLocks noChangeArrowheads="1"/>
            </p:cNvSpPr>
            <p:nvPr/>
          </p:nvSpPr>
          <p:spPr bwMode="auto">
            <a:xfrm rot="-4247964">
              <a:off x="6222825" y="2656946"/>
              <a:ext cx="255286" cy="266154"/>
            </a:xfrm>
            <a:prstGeom prst="rect">
              <a:avLst/>
            </a:prstGeom>
            <a:noFill/>
            <a:ln w="28575" algn="ctr">
              <a:solidFill>
                <a:srgbClr val="FF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62" name="Rectangle 259"/>
            <p:cNvSpPr>
              <a:spLocks noChangeArrowheads="1"/>
            </p:cNvSpPr>
            <p:nvPr/>
          </p:nvSpPr>
          <p:spPr bwMode="auto">
            <a:xfrm rot="-6536316">
              <a:off x="6746578" y="2633664"/>
              <a:ext cx="493721" cy="515598"/>
            </a:xfrm>
            <a:prstGeom prst="rect">
              <a:avLst/>
            </a:prstGeom>
            <a:noFill/>
            <a:ln w="28575" algn="ctr">
              <a:solidFill>
                <a:srgbClr val="FF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63" name="Rectangle 260"/>
            <p:cNvSpPr>
              <a:spLocks noChangeArrowheads="1"/>
            </p:cNvSpPr>
            <p:nvPr/>
          </p:nvSpPr>
          <p:spPr bwMode="auto">
            <a:xfrm rot="-7636424">
              <a:off x="6354671" y="2916861"/>
              <a:ext cx="435538" cy="422224"/>
            </a:xfrm>
            <a:prstGeom prst="rect">
              <a:avLst/>
            </a:prstGeom>
            <a:noFill/>
            <a:ln w="28575" algn="ctr">
              <a:solidFill>
                <a:srgbClr val="FF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64" name="Rectangle 261"/>
            <p:cNvSpPr>
              <a:spLocks noChangeArrowheads="1"/>
            </p:cNvSpPr>
            <p:nvPr/>
          </p:nvSpPr>
          <p:spPr bwMode="auto">
            <a:xfrm rot="-9682559">
              <a:off x="6770956" y="3150746"/>
              <a:ext cx="384028" cy="335249"/>
            </a:xfrm>
            <a:prstGeom prst="rect">
              <a:avLst/>
            </a:prstGeom>
            <a:noFill/>
            <a:ln w="28575" algn="ctr">
              <a:solidFill>
                <a:srgbClr val="FF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65" name="Rectangle 262"/>
            <p:cNvSpPr>
              <a:spLocks noChangeArrowheads="1"/>
            </p:cNvSpPr>
            <p:nvPr/>
          </p:nvSpPr>
          <p:spPr bwMode="auto">
            <a:xfrm rot="9367836">
              <a:off x="6371895" y="4009441"/>
              <a:ext cx="655241" cy="626689"/>
            </a:xfrm>
            <a:prstGeom prst="rect">
              <a:avLst/>
            </a:prstGeom>
            <a:noFill/>
            <a:ln w="28575" algn="ctr">
              <a:solidFill>
                <a:srgbClr val="FF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66" name="Rectangle 263"/>
            <p:cNvSpPr>
              <a:spLocks noChangeArrowheads="1"/>
            </p:cNvSpPr>
            <p:nvPr/>
          </p:nvSpPr>
          <p:spPr bwMode="auto">
            <a:xfrm rot="8712282">
              <a:off x="5860412" y="3564208"/>
              <a:ext cx="417241" cy="423329"/>
            </a:xfrm>
            <a:prstGeom prst="rect">
              <a:avLst/>
            </a:prstGeom>
            <a:noFill/>
            <a:ln w="28575" algn="ctr">
              <a:solidFill>
                <a:srgbClr val="FF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67" name="Rectangle 264"/>
            <p:cNvSpPr>
              <a:spLocks noChangeArrowheads="1"/>
            </p:cNvSpPr>
            <p:nvPr/>
          </p:nvSpPr>
          <p:spPr bwMode="auto">
            <a:xfrm rot="9754339">
              <a:off x="6185929" y="3475213"/>
              <a:ext cx="419887" cy="374165"/>
            </a:xfrm>
            <a:prstGeom prst="rect">
              <a:avLst/>
            </a:prstGeom>
            <a:noFill/>
            <a:ln w="28575" algn="ctr">
              <a:solidFill>
                <a:srgbClr val="FF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68" name="Rectangle 265"/>
            <p:cNvSpPr>
              <a:spLocks noChangeArrowheads="1"/>
            </p:cNvSpPr>
            <p:nvPr/>
          </p:nvSpPr>
          <p:spPr bwMode="auto">
            <a:xfrm rot="7814351">
              <a:off x="4603388" y="4136953"/>
              <a:ext cx="838413" cy="856401"/>
            </a:xfrm>
            <a:prstGeom prst="rect">
              <a:avLst/>
            </a:prstGeom>
            <a:noFill/>
            <a:ln w="28575" algn="ctr">
              <a:solidFill>
                <a:srgbClr val="FF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69" name="Rectangle 266"/>
            <p:cNvSpPr>
              <a:spLocks noChangeArrowheads="1"/>
            </p:cNvSpPr>
            <p:nvPr/>
          </p:nvSpPr>
          <p:spPr bwMode="auto">
            <a:xfrm rot="5400000">
              <a:off x="5064925" y="4579160"/>
              <a:ext cx="547695" cy="730260"/>
            </a:xfrm>
            <a:prstGeom prst="rect">
              <a:avLst/>
            </a:prstGeom>
            <a:noFill/>
            <a:ln w="28575" algn="ctr">
              <a:solidFill>
                <a:srgbClr val="FF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70" name="Rectangle 267"/>
            <p:cNvSpPr>
              <a:spLocks noChangeArrowheads="1"/>
            </p:cNvSpPr>
            <p:nvPr/>
          </p:nvSpPr>
          <p:spPr bwMode="auto">
            <a:xfrm rot="7590695">
              <a:off x="8047458" y="4761686"/>
              <a:ext cx="535775" cy="569410"/>
            </a:xfrm>
            <a:prstGeom prst="rect">
              <a:avLst/>
            </a:prstGeom>
            <a:noFill/>
            <a:ln w="28575" algn="ctr">
              <a:solidFill>
                <a:srgbClr val="FF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71" name="Rectangle 268"/>
            <p:cNvSpPr>
              <a:spLocks noChangeArrowheads="1"/>
            </p:cNvSpPr>
            <p:nvPr/>
          </p:nvSpPr>
          <p:spPr bwMode="auto">
            <a:xfrm rot="6131475">
              <a:off x="8090073" y="4213976"/>
              <a:ext cx="497341" cy="511248"/>
            </a:xfrm>
            <a:prstGeom prst="rect">
              <a:avLst/>
            </a:prstGeom>
            <a:noFill/>
            <a:ln w="28575" algn="ctr">
              <a:solidFill>
                <a:srgbClr val="FF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72" name="Rectangle 269"/>
            <p:cNvSpPr>
              <a:spLocks noChangeArrowheads="1"/>
            </p:cNvSpPr>
            <p:nvPr/>
          </p:nvSpPr>
          <p:spPr bwMode="auto">
            <a:xfrm rot="6400600">
              <a:off x="8135849" y="4489137"/>
              <a:ext cx="449813" cy="457626"/>
            </a:xfrm>
            <a:prstGeom prst="rect">
              <a:avLst/>
            </a:prstGeom>
            <a:noFill/>
            <a:ln w="28575" algn="ctr">
              <a:solidFill>
                <a:srgbClr val="FF0000"/>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73" name="Rectangle 270"/>
            <p:cNvSpPr>
              <a:spLocks noChangeArrowheads="1"/>
            </p:cNvSpPr>
            <p:nvPr/>
          </p:nvSpPr>
          <p:spPr bwMode="auto">
            <a:xfrm>
              <a:off x="7675605" y="5254650"/>
              <a:ext cx="1168416" cy="255591"/>
            </a:xfrm>
            <a:prstGeom prst="rect">
              <a:avLst/>
            </a:prstGeom>
            <a:solidFill>
              <a:schemeClr val="bg1"/>
            </a:solidFill>
            <a:ln w="9525" algn="ctr">
              <a:no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74" name="Rectangle 271"/>
            <p:cNvSpPr>
              <a:spLocks noChangeArrowheads="1"/>
            </p:cNvSpPr>
            <p:nvPr/>
          </p:nvSpPr>
          <p:spPr bwMode="auto">
            <a:xfrm>
              <a:off x="5375286" y="1055655"/>
              <a:ext cx="1168416" cy="219078"/>
            </a:xfrm>
            <a:prstGeom prst="rect">
              <a:avLst/>
            </a:prstGeom>
            <a:solidFill>
              <a:schemeClr val="bg1"/>
            </a:solidFill>
            <a:ln w="9525" algn="ctr">
              <a:no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grpSp>
      <p:grpSp>
        <p:nvGrpSpPr>
          <p:cNvPr id="4" name="Group 341"/>
          <p:cNvGrpSpPr>
            <a:grpSpLocks/>
          </p:cNvGrpSpPr>
          <p:nvPr/>
        </p:nvGrpSpPr>
        <p:grpSpPr bwMode="auto">
          <a:xfrm>
            <a:off x="2517776" y="1165226"/>
            <a:ext cx="3051175" cy="2760663"/>
            <a:chOff x="2855590" y="1201707"/>
            <a:chExt cx="3051026" cy="2760644"/>
          </a:xfrm>
        </p:grpSpPr>
        <p:pic>
          <p:nvPicPr>
            <p:cNvPr id="55341" name="Picture 133" descr="pandapatch2.jpg"/>
            <p:cNvPicPr>
              <a:picLocks noChangeAspect="1"/>
            </p:cNvPicPr>
            <p:nvPr/>
          </p:nvPicPr>
          <p:blipFill>
            <a:blip r:embed="rId6"/>
            <a:srcRect l="78825" t="58859" r="9622" b="28198"/>
            <a:stretch>
              <a:fillRect/>
            </a:stretch>
          </p:blipFill>
          <p:spPr bwMode="auto">
            <a:xfrm>
              <a:off x="5377485" y="3462046"/>
              <a:ext cx="529131" cy="500305"/>
            </a:xfrm>
            <a:prstGeom prst="rect">
              <a:avLst/>
            </a:prstGeom>
            <a:noFill/>
            <a:ln w="28575">
              <a:solidFill>
                <a:srgbClr val="3333FF"/>
              </a:solidFill>
              <a:miter lim="800000"/>
              <a:headEnd/>
              <a:tailEnd/>
            </a:ln>
          </p:spPr>
        </p:pic>
        <p:grpSp>
          <p:nvGrpSpPr>
            <p:cNvPr id="5" name="Group 41"/>
            <p:cNvGrpSpPr>
              <a:grpSpLocks/>
            </p:cNvGrpSpPr>
            <p:nvPr/>
          </p:nvGrpSpPr>
          <p:grpSpPr bwMode="auto">
            <a:xfrm>
              <a:off x="2855590" y="1201707"/>
              <a:ext cx="1497332" cy="1547516"/>
              <a:chOff x="-519707" y="690680"/>
              <a:chExt cx="2394424" cy="2474714"/>
            </a:xfrm>
          </p:grpSpPr>
          <p:pic>
            <p:nvPicPr>
              <p:cNvPr id="55344" name="Picture 126" descr="pandapatch4.jpg"/>
              <p:cNvPicPr>
                <a:picLocks noChangeAspect="1"/>
              </p:cNvPicPr>
              <p:nvPr/>
            </p:nvPicPr>
            <p:blipFill>
              <a:blip r:embed="rId7"/>
              <a:srcRect l="29974" t="23907" r="59059" b="62508"/>
              <a:stretch>
                <a:fillRect/>
              </a:stretch>
            </p:blipFill>
            <p:spPr bwMode="auto">
              <a:xfrm>
                <a:off x="1071431" y="2325596"/>
                <a:ext cx="803286" cy="839798"/>
              </a:xfrm>
              <a:prstGeom prst="rect">
                <a:avLst/>
              </a:prstGeom>
              <a:noFill/>
              <a:ln w="28575">
                <a:solidFill>
                  <a:srgbClr val="3333FF"/>
                </a:solidFill>
                <a:miter lim="800000"/>
                <a:headEnd/>
                <a:tailEnd/>
              </a:ln>
            </p:spPr>
          </p:pic>
          <p:pic>
            <p:nvPicPr>
              <p:cNvPr id="55345" name="Picture 124" descr="pandapatch4.jpg"/>
              <p:cNvPicPr>
                <a:picLocks noChangeAspect="1"/>
              </p:cNvPicPr>
              <p:nvPr/>
            </p:nvPicPr>
            <p:blipFill>
              <a:blip r:embed="rId7"/>
              <a:srcRect l="28976" t="6882" r="59059" b="79636"/>
              <a:stretch>
                <a:fillRect/>
              </a:stretch>
            </p:blipFill>
            <p:spPr bwMode="auto">
              <a:xfrm>
                <a:off x="-519707" y="690680"/>
                <a:ext cx="876312" cy="833451"/>
              </a:xfrm>
              <a:prstGeom prst="rect">
                <a:avLst/>
              </a:prstGeom>
              <a:noFill/>
              <a:ln w="28575">
                <a:solidFill>
                  <a:srgbClr val="3333FF"/>
                </a:solidFill>
                <a:miter lim="800000"/>
                <a:headEnd/>
                <a:tailEnd/>
              </a:ln>
            </p:spPr>
          </p:pic>
        </p:grpSp>
        <p:pic>
          <p:nvPicPr>
            <p:cNvPr id="55343" name="Picture 8" descr="C:\Documents and Settings\grauman\Desktop\slides\panda_ex\pandapatch5.jpg"/>
            <p:cNvPicPr>
              <a:picLocks noChangeAspect="1" noChangeArrowheads="1"/>
            </p:cNvPicPr>
            <p:nvPr/>
          </p:nvPicPr>
          <p:blipFill>
            <a:blip r:embed="rId8"/>
            <a:srcRect l="29713" t="6779" r="58823" b="79045"/>
            <a:stretch>
              <a:fillRect/>
            </a:stretch>
          </p:blipFill>
          <p:spPr bwMode="auto">
            <a:xfrm>
              <a:off x="3180591" y="3325054"/>
              <a:ext cx="525162" cy="547985"/>
            </a:xfrm>
            <a:prstGeom prst="rect">
              <a:avLst/>
            </a:prstGeom>
            <a:noFill/>
            <a:ln w="38100">
              <a:solidFill>
                <a:srgbClr val="3333FF"/>
              </a:solidFill>
              <a:miter lim="800000"/>
              <a:headEnd/>
              <a:tailEnd/>
            </a:ln>
          </p:spPr>
        </p:pic>
      </p:grpSp>
      <p:grpSp>
        <p:nvGrpSpPr>
          <p:cNvPr id="6" name="Group 373"/>
          <p:cNvGrpSpPr>
            <a:grpSpLocks/>
          </p:cNvGrpSpPr>
          <p:nvPr/>
        </p:nvGrpSpPr>
        <p:grpSpPr bwMode="auto">
          <a:xfrm>
            <a:off x="2773364" y="1530351"/>
            <a:ext cx="2992437" cy="2811463"/>
            <a:chOff x="3074668" y="1530324"/>
            <a:chExt cx="2992737" cy="2811497"/>
          </a:xfrm>
        </p:grpSpPr>
        <p:grpSp>
          <p:nvGrpSpPr>
            <p:cNvPr id="7" name="Group 25"/>
            <p:cNvGrpSpPr>
              <a:grpSpLocks/>
            </p:cNvGrpSpPr>
            <p:nvPr/>
          </p:nvGrpSpPr>
          <p:grpSpPr bwMode="auto">
            <a:xfrm>
              <a:off x="5103490" y="1886592"/>
              <a:ext cx="963915" cy="956959"/>
              <a:chOff x="3476610" y="1639863"/>
              <a:chExt cx="1541421" cy="1530324"/>
            </a:xfrm>
          </p:grpSpPr>
          <p:pic>
            <p:nvPicPr>
              <p:cNvPr id="55339" name="Picture 135" descr="pandapatch1.jpg"/>
              <p:cNvPicPr>
                <a:picLocks noChangeAspect="1"/>
              </p:cNvPicPr>
              <p:nvPr/>
            </p:nvPicPr>
            <p:blipFill>
              <a:blip r:embed="rId9"/>
              <a:srcRect l="12613" t="6291" r="74513" b="79585"/>
              <a:stretch>
                <a:fillRect/>
              </a:stretch>
            </p:blipFill>
            <p:spPr bwMode="auto">
              <a:xfrm>
                <a:off x="3476610" y="2297097"/>
                <a:ext cx="942990" cy="873090"/>
              </a:xfrm>
              <a:prstGeom prst="rect">
                <a:avLst/>
              </a:prstGeom>
              <a:noFill/>
              <a:ln w="28575">
                <a:solidFill>
                  <a:srgbClr val="FF0000"/>
                </a:solidFill>
                <a:miter lim="800000"/>
                <a:headEnd/>
                <a:tailEnd/>
              </a:ln>
            </p:spPr>
          </p:pic>
          <p:pic>
            <p:nvPicPr>
              <p:cNvPr id="55340" name="Picture 136" descr="pandapatch1.jpg"/>
              <p:cNvPicPr>
                <a:picLocks noChangeAspect="1"/>
              </p:cNvPicPr>
              <p:nvPr/>
            </p:nvPicPr>
            <p:blipFill>
              <a:blip r:embed="rId9"/>
              <a:srcRect l="13416" t="58115" r="74513" b="27710"/>
              <a:stretch>
                <a:fillRect/>
              </a:stretch>
            </p:blipFill>
            <p:spPr bwMode="auto">
              <a:xfrm>
                <a:off x="4133844" y="1639863"/>
                <a:ext cx="884187" cy="876312"/>
              </a:xfrm>
              <a:prstGeom prst="rect">
                <a:avLst/>
              </a:prstGeom>
              <a:noFill/>
              <a:ln w="28575">
                <a:solidFill>
                  <a:srgbClr val="FF0000"/>
                </a:solidFill>
                <a:miter lim="800000"/>
                <a:headEnd/>
                <a:tailEnd/>
              </a:ln>
            </p:spPr>
          </p:pic>
        </p:grpSp>
        <p:pic>
          <p:nvPicPr>
            <p:cNvPr id="55336" name="Picture 134" descr="pandapatch2.jpg"/>
            <p:cNvPicPr>
              <a:picLocks noChangeAspect="1"/>
            </p:cNvPicPr>
            <p:nvPr/>
          </p:nvPicPr>
          <p:blipFill>
            <a:blip r:embed="rId6"/>
            <a:srcRect l="61964" t="59451" r="26572" b="28198"/>
            <a:stretch>
              <a:fillRect/>
            </a:stretch>
          </p:blipFill>
          <p:spPr bwMode="auto">
            <a:xfrm>
              <a:off x="4498971" y="3864349"/>
              <a:ext cx="525161" cy="477472"/>
            </a:xfrm>
            <a:prstGeom prst="rect">
              <a:avLst/>
            </a:prstGeom>
            <a:noFill/>
            <a:ln w="28575">
              <a:solidFill>
                <a:srgbClr val="FF0000"/>
              </a:solidFill>
              <a:miter lim="800000"/>
              <a:headEnd/>
              <a:tailEnd/>
            </a:ln>
          </p:spPr>
        </p:pic>
        <p:pic>
          <p:nvPicPr>
            <p:cNvPr id="55337" name="Picture 127" descr="pandapatch4.jpg"/>
            <p:cNvPicPr>
              <a:picLocks noChangeAspect="1"/>
            </p:cNvPicPr>
            <p:nvPr/>
          </p:nvPicPr>
          <p:blipFill>
            <a:blip r:embed="rId7"/>
            <a:srcRect l="61964" t="6882" r="25574" b="79636"/>
            <a:stretch>
              <a:fillRect/>
            </a:stretch>
          </p:blipFill>
          <p:spPr bwMode="auto">
            <a:xfrm>
              <a:off x="3074668" y="1530324"/>
              <a:ext cx="570827" cy="521183"/>
            </a:xfrm>
            <a:prstGeom prst="rect">
              <a:avLst/>
            </a:prstGeom>
            <a:noFill/>
            <a:ln w="28575">
              <a:solidFill>
                <a:srgbClr val="FF0000"/>
              </a:solidFill>
              <a:miter lim="800000"/>
              <a:headEnd/>
              <a:tailEnd/>
            </a:ln>
          </p:spPr>
        </p:pic>
        <p:pic>
          <p:nvPicPr>
            <p:cNvPr id="55338" name="Picture 8" descr="C:\Documents and Settings\grauman\Desktop\slides\panda_ex\pandapatch5.jpg"/>
            <p:cNvPicPr>
              <a:picLocks noChangeAspect="1" noChangeArrowheads="1"/>
            </p:cNvPicPr>
            <p:nvPr/>
          </p:nvPicPr>
          <p:blipFill>
            <a:blip r:embed="rId8"/>
            <a:srcRect l="45752" t="6779" r="42284" b="79045"/>
            <a:stretch>
              <a:fillRect/>
            </a:stretch>
          </p:blipFill>
          <p:spPr bwMode="auto">
            <a:xfrm>
              <a:off x="4167341" y="3302221"/>
              <a:ext cx="547995" cy="547985"/>
            </a:xfrm>
            <a:prstGeom prst="rect">
              <a:avLst/>
            </a:prstGeom>
            <a:noFill/>
            <a:ln w="28575">
              <a:solidFill>
                <a:srgbClr val="FF0000"/>
              </a:solidFill>
              <a:miter lim="800000"/>
              <a:headEnd/>
              <a:tailEnd/>
            </a:ln>
          </p:spPr>
        </p:pic>
      </p:grpSp>
      <p:grpSp>
        <p:nvGrpSpPr>
          <p:cNvPr id="8" name="Group 272"/>
          <p:cNvGrpSpPr/>
          <p:nvPr/>
        </p:nvGrpSpPr>
        <p:grpSpPr>
          <a:xfrm>
            <a:off x="2663730" y="1238220"/>
            <a:ext cx="3228474" cy="3228722"/>
            <a:chOff x="6236223" y="1165196"/>
            <a:chExt cx="3228474" cy="3228722"/>
          </a:xfrm>
          <a:effectLst>
            <a:outerShdw blurRad="50800" dist="38100" dir="8100000" algn="tr" rotWithShape="0">
              <a:prstClr val="black">
                <a:alpha val="40000"/>
              </a:prstClr>
            </a:outerShdw>
          </a:effectLst>
        </p:grpSpPr>
        <p:cxnSp>
          <p:nvCxnSpPr>
            <p:cNvPr id="50188" name="Straight Connector 27"/>
            <p:cNvCxnSpPr>
              <a:cxnSpLocks noChangeShapeType="1"/>
            </p:cNvCxnSpPr>
            <p:nvPr/>
          </p:nvCxnSpPr>
          <p:spPr bwMode="auto">
            <a:xfrm rot="5400000">
              <a:off x="6178450" y="2779556"/>
              <a:ext cx="3228722" cy="2"/>
            </a:xfrm>
            <a:prstGeom prst="line">
              <a:avLst/>
            </a:prstGeom>
            <a:noFill/>
            <a:ln w="57150" algn="ctr">
              <a:solidFill>
                <a:srgbClr val="00B0F0"/>
              </a:solidFill>
              <a:prstDash val="sysDash"/>
              <a:round/>
              <a:headEnd/>
              <a:tailEnd/>
            </a:ln>
          </p:spPr>
        </p:cxnSp>
        <p:cxnSp>
          <p:nvCxnSpPr>
            <p:cNvPr id="50189" name="Straight Connector 29"/>
            <p:cNvCxnSpPr>
              <a:cxnSpLocks noChangeShapeType="1"/>
            </p:cNvCxnSpPr>
            <p:nvPr/>
          </p:nvCxnSpPr>
          <p:spPr bwMode="auto">
            <a:xfrm>
              <a:off x="6236223" y="2808383"/>
              <a:ext cx="3228474" cy="1254"/>
            </a:xfrm>
            <a:prstGeom prst="line">
              <a:avLst/>
            </a:prstGeom>
            <a:noFill/>
            <a:ln w="57150" algn="ctr">
              <a:solidFill>
                <a:srgbClr val="00B0F0"/>
              </a:solidFill>
              <a:prstDash val="sysDash"/>
              <a:round/>
              <a:headEnd/>
              <a:tailEnd/>
            </a:ln>
          </p:spPr>
        </p:cxnSp>
      </p:grpSp>
      <p:cxnSp>
        <p:nvCxnSpPr>
          <p:cNvPr id="55305" name="Straight Connector 406"/>
          <p:cNvCxnSpPr>
            <a:cxnSpLocks noChangeShapeType="1"/>
          </p:cNvCxnSpPr>
          <p:nvPr/>
        </p:nvCxnSpPr>
        <p:spPr bwMode="auto">
          <a:xfrm rot="16200000" flipH="1">
            <a:off x="2700339" y="1420814"/>
            <a:ext cx="401637" cy="255587"/>
          </a:xfrm>
          <a:prstGeom prst="line">
            <a:avLst/>
          </a:prstGeom>
          <a:noFill/>
          <a:ln w="57150" algn="ctr">
            <a:solidFill>
              <a:srgbClr val="00FF00"/>
            </a:solidFill>
            <a:round/>
            <a:headEnd/>
            <a:tailEnd/>
          </a:ln>
        </p:spPr>
      </p:cxnSp>
      <p:cxnSp>
        <p:nvCxnSpPr>
          <p:cNvPr id="55306" name="Straight Connector 408"/>
          <p:cNvCxnSpPr>
            <a:cxnSpLocks noChangeShapeType="1"/>
          </p:cNvCxnSpPr>
          <p:nvPr/>
        </p:nvCxnSpPr>
        <p:spPr bwMode="auto">
          <a:xfrm flipV="1">
            <a:off x="2882900" y="5473701"/>
            <a:ext cx="2154238" cy="36513"/>
          </a:xfrm>
          <a:prstGeom prst="line">
            <a:avLst/>
          </a:prstGeom>
          <a:noFill/>
          <a:ln w="57150" algn="ctr">
            <a:solidFill>
              <a:srgbClr val="00FF00"/>
            </a:solidFill>
            <a:round/>
            <a:headEnd/>
            <a:tailEnd/>
          </a:ln>
        </p:spPr>
      </p:cxnSp>
      <p:cxnSp>
        <p:nvCxnSpPr>
          <p:cNvPr id="55307" name="Straight Connector 410"/>
          <p:cNvCxnSpPr>
            <a:cxnSpLocks noChangeShapeType="1"/>
          </p:cNvCxnSpPr>
          <p:nvPr/>
        </p:nvCxnSpPr>
        <p:spPr bwMode="auto">
          <a:xfrm>
            <a:off x="3101975" y="3575050"/>
            <a:ext cx="1022350" cy="1588"/>
          </a:xfrm>
          <a:prstGeom prst="line">
            <a:avLst/>
          </a:prstGeom>
          <a:noFill/>
          <a:ln w="57150" algn="ctr">
            <a:solidFill>
              <a:srgbClr val="00FF00"/>
            </a:solidFill>
            <a:round/>
            <a:headEnd/>
            <a:tailEnd/>
          </a:ln>
        </p:spPr>
      </p:cxnSp>
      <p:cxnSp>
        <p:nvCxnSpPr>
          <p:cNvPr id="55308" name="Straight Connector 412"/>
          <p:cNvCxnSpPr>
            <a:cxnSpLocks noChangeShapeType="1"/>
          </p:cNvCxnSpPr>
          <p:nvPr/>
        </p:nvCxnSpPr>
        <p:spPr bwMode="auto">
          <a:xfrm rot="10800000" flipH="1" flipV="1">
            <a:off x="2689225" y="4911726"/>
            <a:ext cx="1843088" cy="296863"/>
          </a:xfrm>
          <a:prstGeom prst="line">
            <a:avLst/>
          </a:prstGeom>
          <a:noFill/>
          <a:ln w="57150" algn="ctr">
            <a:solidFill>
              <a:srgbClr val="00FF00"/>
            </a:solidFill>
            <a:round/>
            <a:headEnd/>
            <a:tailEnd/>
          </a:ln>
        </p:spPr>
      </p:cxnSp>
      <p:cxnSp>
        <p:nvCxnSpPr>
          <p:cNvPr id="55309" name="Straight Connector 415"/>
          <p:cNvCxnSpPr>
            <a:cxnSpLocks noChangeShapeType="1"/>
          </p:cNvCxnSpPr>
          <p:nvPr/>
        </p:nvCxnSpPr>
        <p:spPr bwMode="auto">
          <a:xfrm flipV="1">
            <a:off x="4489450" y="3722688"/>
            <a:ext cx="876300" cy="400050"/>
          </a:xfrm>
          <a:prstGeom prst="line">
            <a:avLst/>
          </a:prstGeom>
          <a:noFill/>
          <a:ln w="57150" algn="ctr">
            <a:solidFill>
              <a:srgbClr val="00FF00"/>
            </a:solidFill>
            <a:round/>
            <a:headEnd/>
            <a:tailEnd/>
          </a:ln>
        </p:spPr>
      </p:cxnSp>
      <p:cxnSp>
        <p:nvCxnSpPr>
          <p:cNvPr id="55310" name="Straight Connector 417"/>
          <p:cNvCxnSpPr>
            <a:cxnSpLocks noChangeShapeType="1"/>
          </p:cNvCxnSpPr>
          <p:nvPr/>
        </p:nvCxnSpPr>
        <p:spPr bwMode="auto">
          <a:xfrm rot="16200000" flipH="1">
            <a:off x="3981450" y="5586413"/>
            <a:ext cx="273050" cy="889000"/>
          </a:xfrm>
          <a:prstGeom prst="line">
            <a:avLst/>
          </a:prstGeom>
          <a:noFill/>
          <a:ln w="57150" algn="ctr">
            <a:solidFill>
              <a:srgbClr val="00FF00"/>
            </a:solidFill>
            <a:round/>
            <a:headEnd/>
            <a:tailEnd/>
          </a:ln>
        </p:spPr>
      </p:cxnSp>
      <p:grpSp>
        <p:nvGrpSpPr>
          <p:cNvPr id="9" name="Group 149"/>
          <p:cNvGrpSpPr>
            <a:grpSpLocks/>
          </p:cNvGrpSpPr>
          <p:nvPr/>
        </p:nvGrpSpPr>
        <p:grpSpPr bwMode="auto">
          <a:xfrm>
            <a:off x="7483476" y="1419226"/>
            <a:ext cx="1679575" cy="2265363"/>
            <a:chOff x="6543702" y="2003418"/>
            <a:chExt cx="1679598" cy="2265381"/>
          </a:xfrm>
        </p:grpSpPr>
        <p:sp>
          <p:nvSpPr>
            <p:cNvPr id="55326" name="Rectangle 150"/>
            <p:cNvSpPr>
              <a:spLocks noChangeArrowheads="1"/>
            </p:cNvSpPr>
            <p:nvPr/>
          </p:nvSpPr>
          <p:spPr bwMode="auto">
            <a:xfrm>
              <a:off x="6689439" y="3792555"/>
              <a:ext cx="182880" cy="457200"/>
            </a:xfrm>
            <a:prstGeom prst="rect">
              <a:avLst/>
            </a:prstGeom>
            <a:solidFill>
              <a:srgbClr val="FF0000"/>
            </a:solidFill>
            <a:ln w="9525" algn="ctr">
              <a:solidFill>
                <a:schemeClr val="tx1"/>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27" name="Rectangle 151"/>
            <p:cNvSpPr>
              <a:spLocks noChangeArrowheads="1"/>
            </p:cNvSpPr>
            <p:nvPr/>
          </p:nvSpPr>
          <p:spPr bwMode="auto">
            <a:xfrm>
              <a:off x="7383186" y="2460618"/>
              <a:ext cx="182880" cy="457200"/>
            </a:xfrm>
            <a:prstGeom prst="rect">
              <a:avLst/>
            </a:prstGeom>
            <a:solidFill>
              <a:srgbClr val="3333FF"/>
            </a:solidFill>
            <a:ln w="9525" algn="ctr">
              <a:solidFill>
                <a:schemeClr val="tx1"/>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28" name="Rectangle 152"/>
            <p:cNvSpPr>
              <a:spLocks noChangeArrowheads="1"/>
            </p:cNvSpPr>
            <p:nvPr/>
          </p:nvSpPr>
          <p:spPr bwMode="auto">
            <a:xfrm>
              <a:off x="7748316" y="2460618"/>
              <a:ext cx="182880" cy="457200"/>
            </a:xfrm>
            <a:prstGeom prst="rect">
              <a:avLst/>
            </a:prstGeom>
            <a:solidFill>
              <a:srgbClr val="3333FF"/>
            </a:solidFill>
            <a:ln w="9525" algn="ctr">
              <a:solidFill>
                <a:schemeClr val="tx1"/>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29" name="Rectangle 153"/>
            <p:cNvSpPr>
              <a:spLocks noChangeArrowheads="1"/>
            </p:cNvSpPr>
            <p:nvPr/>
          </p:nvSpPr>
          <p:spPr bwMode="auto">
            <a:xfrm>
              <a:off x="6653241" y="2003418"/>
              <a:ext cx="182880" cy="914400"/>
            </a:xfrm>
            <a:prstGeom prst="rect">
              <a:avLst/>
            </a:prstGeom>
            <a:solidFill>
              <a:srgbClr val="3333FF"/>
            </a:solidFill>
            <a:ln w="9525" algn="ctr">
              <a:solidFill>
                <a:schemeClr val="tx1"/>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30" name="Rectangle 154"/>
            <p:cNvSpPr>
              <a:spLocks noChangeArrowheads="1"/>
            </p:cNvSpPr>
            <p:nvPr/>
          </p:nvSpPr>
          <p:spPr bwMode="auto">
            <a:xfrm>
              <a:off x="7383501" y="3794130"/>
              <a:ext cx="182880" cy="457200"/>
            </a:xfrm>
            <a:prstGeom prst="rect">
              <a:avLst/>
            </a:prstGeom>
            <a:solidFill>
              <a:srgbClr val="FF0000"/>
            </a:solidFill>
            <a:ln w="9525" algn="ctr">
              <a:solidFill>
                <a:schemeClr val="tx1"/>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31" name="Rectangle 155"/>
            <p:cNvSpPr>
              <a:spLocks noChangeArrowheads="1"/>
            </p:cNvSpPr>
            <p:nvPr/>
          </p:nvSpPr>
          <p:spPr bwMode="auto">
            <a:xfrm>
              <a:off x="7748316" y="3794130"/>
              <a:ext cx="182880" cy="457200"/>
            </a:xfrm>
            <a:prstGeom prst="rect">
              <a:avLst/>
            </a:prstGeom>
            <a:solidFill>
              <a:srgbClr val="FF0000"/>
            </a:solidFill>
            <a:ln w="9525" algn="ctr">
              <a:solidFill>
                <a:schemeClr val="tx1"/>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cxnSp>
          <p:nvCxnSpPr>
            <p:cNvPr id="55332" name="Straight Connector 156"/>
            <p:cNvCxnSpPr>
              <a:cxnSpLocks noChangeShapeType="1"/>
            </p:cNvCxnSpPr>
            <p:nvPr/>
          </p:nvCxnSpPr>
          <p:spPr bwMode="auto">
            <a:xfrm>
              <a:off x="6543702" y="2917818"/>
              <a:ext cx="1643085" cy="1588"/>
            </a:xfrm>
            <a:prstGeom prst="line">
              <a:avLst/>
            </a:prstGeom>
            <a:noFill/>
            <a:ln w="9525" algn="ctr">
              <a:solidFill>
                <a:schemeClr val="tx1"/>
              </a:solidFill>
              <a:round/>
              <a:headEnd/>
              <a:tailEnd/>
            </a:ln>
          </p:spPr>
        </p:cxnSp>
        <p:cxnSp>
          <p:nvCxnSpPr>
            <p:cNvPr id="55333" name="Straight Connector 157"/>
            <p:cNvCxnSpPr>
              <a:cxnSpLocks noChangeShapeType="1"/>
            </p:cNvCxnSpPr>
            <p:nvPr/>
          </p:nvCxnSpPr>
          <p:spPr bwMode="auto">
            <a:xfrm>
              <a:off x="6580215" y="4267211"/>
              <a:ext cx="1643085" cy="1588"/>
            </a:xfrm>
            <a:prstGeom prst="line">
              <a:avLst/>
            </a:prstGeom>
            <a:noFill/>
            <a:ln w="9525" algn="ctr">
              <a:solidFill>
                <a:schemeClr val="tx1"/>
              </a:solidFill>
              <a:round/>
              <a:headEnd/>
              <a:tailEnd/>
            </a:ln>
          </p:spPr>
        </p:cxnSp>
        <p:sp>
          <p:nvSpPr>
            <p:cNvPr id="55334" name="Rectangle 158"/>
            <p:cNvSpPr>
              <a:spLocks noChangeArrowheads="1"/>
            </p:cNvSpPr>
            <p:nvPr/>
          </p:nvSpPr>
          <p:spPr bwMode="auto">
            <a:xfrm>
              <a:off x="7054884" y="3354399"/>
              <a:ext cx="182880" cy="914400"/>
            </a:xfrm>
            <a:prstGeom prst="rect">
              <a:avLst/>
            </a:prstGeom>
            <a:solidFill>
              <a:srgbClr val="FF0000"/>
            </a:solidFill>
            <a:ln w="9525" algn="ctr">
              <a:solidFill>
                <a:schemeClr val="tx1"/>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grpSp>
      <p:pic>
        <p:nvPicPr>
          <p:cNvPr id="160" name="Picture 2" descr="http://euclid.hamline.edu/~arundquist/latex/showequation.php?eqn_id=94547"/>
          <p:cNvPicPr>
            <a:picLocks noChangeAspect="1" noChangeArrowheads="1"/>
          </p:cNvPicPr>
          <p:nvPr/>
        </p:nvPicPr>
        <p:blipFill>
          <a:blip r:embed="rId10"/>
          <a:srcRect/>
          <a:stretch>
            <a:fillRect/>
          </a:stretch>
        </p:blipFill>
        <p:spPr bwMode="auto">
          <a:xfrm>
            <a:off x="6556375" y="4159250"/>
            <a:ext cx="3848100" cy="547688"/>
          </a:xfrm>
          <a:prstGeom prst="rect">
            <a:avLst/>
          </a:prstGeom>
          <a:noFill/>
          <a:ln w="9525">
            <a:noFill/>
            <a:miter lim="800000"/>
            <a:headEnd/>
            <a:tailEnd/>
          </a:ln>
        </p:spPr>
      </p:pic>
      <p:grpSp>
        <p:nvGrpSpPr>
          <p:cNvPr id="10" name="Group 160"/>
          <p:cNvGrpSpPr>
            <a:grpSpLocks/>
          </p:cNvGrpSpPr>
          <p:nvPr/>
        </p:nvGrpSpPr>
        <p:grpSpPr bwMode="auto">
          <a:xfrm>
            <a:off x="7593014" y="1858963"/>
            <a:ext cx="1277937" cy="1789112"/>
            <a:chOff x="6653241" y="2443149"/>
            <a:chExt cx="1277955" cy="1789137"/>
          </a:xfrm>
        </p:grpSpPr>
        <p:sp>
          <p:nvSpPr>
            <p:cNvPr id="55320" name="Rectangle 161"/>
            <p:cNvSpPr>
              <a:spLocks noChangeArrowheads="1"/>
            </p:cNvSpPr>
            <p:nvPr/>
          </p:nvSpPr>
          <p:spPr bwMode="auto">
            <a:xfrm>
              <a:off x="7383501" y="2443149"/>
              <a:ext cx="182880" cy="457200"/>
            </a:xfrm>
            <a:prstGeom prst="rect">
              <a:avLst/>
            </a:prstGeom>
            <a:solidFill>
              <a:srgbClr val="00FF00"/>
            </a:solidFill>
            <a:ln w="9525" algn="ctr">
              <a:solidFill>
                <a:schemeClr val="tx1"/>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21" name="Rectangle 162"/>
            <p:cNvSpPr>
              <a:spLocks noChangeArrowheads="1"/>
            </p:cNvSpPr>
            <p:nvPr/>
          </p:nvSpPr>
          <p:spPr bwMode="auto">
            <a:xfrm>
              <a:off x="7748316" y="2443149"/>
              <a:ext cx="182880" cy="457200"/>
            </a:xfrm>
            <a:prstGeom prst="rect">
              <a:avLst/>
            </a:prstGeom>
            <a:solidFill>
              <a:srgbClr val="00FF00"/>
            </a:solidFill>
            <a:ln w="9525" algn="ctr">
              <a:solidFill>
                <a:schemeClr val="tx1"/>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22" name="Rectangle 163"/>
            <p:cNvSpPr>
              <a:spLocks noChangeArrowheads="1"/>
            </p:cNvSpPr>
            <p:nvPr/>
          </p:nvSpPr>
          <p:spPr bwMode="auto">
            <a:xfrm>
              <a:off x="7383501" y="3775086"/>
              <a:ext cx="182880" cy="457200"/>
            </a:xfrm>
            <a:prstGeom prst="rect">
              <a:avLst/>
            </a:prstGeom>
            <a:solidFill>
              <a:srgbClr val="00FF00"/>
            </a:solidFill>
            <a:ln w="9525" algn="ctr">
              <a:solidFill>
                <a:schemeClr val="tx1"/>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23" name="Rectangle 164"/>
            <p:cNvSpPr>
              <a:spLocks noChangeArrowheads="1"/>
            </p:cNvSpPr>
            <p:nvPr/>
          </p:nvSpPr>
          <p:spPr bwMode="auto">
            <a:xfrm>
              <a:off x="7748316" y="3775086"/>
              <a:ext cx="182880" cy="457200"/>
            </a:xfrm>
            <a:prstGeom prst="rect">
              <a:avLst/>
            </a:prstGeom>
            <a:solidFill>
              <a:srgbClr val="00FF00"/>
            </a:solidFill>
            <a:ln w="9525" algn="ctr">
              <a:solidFill>
                <a:schemeClr val="tx1"/>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24" name="Rectangle 165"/>
            <p:cNvSpPr>
              <a:spLocks noChangeArrowheads="1"/>
            </p:cNvSpPr>
            <p:nvPr/>
          </p:nvSpPr>
          <p:spPr bwMode="auto">
            <a:xfrm>
              <a:off x="6653241" y="2460618"/>
              <a:ext cx="182880" cy="457200"/>
            </a:xfrm>
            <a:prstGeom prst="rect">
              <a:avLst/>
            </a:prstGeom>
            <a:solidFill>
              <a:srgbClr val="00FF00"/>
            </a:solidFill>
            <a:ln w="9525" algn="ctr">
              <a:solidFill>
                <a:schemeClr val="tx1"/>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5325" name="Rectangle 166"/>
            <p:cNvSpPr>
              <a:spLocks noChangeArrowheads="1"/>
            </p:cNvSpPr>
            <p:nvPr/>
          </p:nvSpPr>
          <p:spPr bwMode="auto">
            <a:xfrm>
              <a:off x="6689754" y="3775086"/>
              <a:ext cx="182880" cy="457200"/>
            </a:xfrm>
            <a:prstGeom prst="rect">
              <a:avLst/>
            </a:prstGeom>
            <a:solidFill>
              <a:srgbClr val="00FF00"/>
            </a:solidFill>
            <a:ln w="9525" algn="ctr">
              <a:solidFill>
                <a:schemeClr val="tx1"/>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grpSp>
      <p:pic>
        <p:nvPicPr>
          <p:cNvPr id="168" name="Picture 2" descr="http://euclid.hamline.edu/~arundquist/latex/showequation.php?eqn_id=94548"/>
          <p:cNvPicPr>
            <a:picLocks noChangeAspect="1" noChangeArrowheads="1"/>
          </p:cNvPicPr>
          <p:nvPr/>
        </p:nvPicPr>
        <p:blipFill>
          <a:blip r:embed="rId11"/>
          <a:srcRect/>
          <a:stretch>
            <a:fillRect/>
          </a:stretch>
        </p:blipFill>
        <p:spPr bwMode="auto">
          <a:xfrm>
            <a:off x="9199564" y="2179638"/>
            <a:ext cx="401637" cy="254000"/>
          </a:xfrm>
          <a:prstGeom prst="rect">
            <a:avLst/>
          </a:prstGeom>
          <a:noFill/>
          <a:ln w="9525">
            <a:noFill/>
            <a:miter lim="800000"/>
            <a:headEnd/>
            <a:tailEnd/>
          </a:ln>
        </p:spPr>
      </p:pic>
      <p:pic>
        <p:nvPicPr>
          <p:cNvPr id="169" name="Picture 4" descr="http://euclid.hamline.edu/~arundquist/latex/showequation.php?eqn_id=94549"/>
          <p:cNvPicPr>
            <a:picLocks noChangeAspect="1" noChangeArrowheads="1"/>
          </p:cNvPicPr>
          <p:nvPr/>
        </p:nvPicPr>
        <p:blipFill>
          <a:blip r:embed="rId12"/>
          <a:srcRect/>
          <a:stretch>
            <a:fillRect/>
          </a:stretch>
        </p:blipFill>
        <p:spPr bwMode="auto">
          <a:xfrm>
            <a:off x="9251951" y="3575050"/>
            <a:ext cx="385763" cy="255588"/>
          </a:xfrm>
          <a:prstGeom prst="rect">
            <a:avLst/>
          </a:prstGeom>
          <a:noFill/>
          <a:ln w="9525">
            <a:noFill/>
            <a:miter lim="800000"/>
            <a:headEnd/>
            <a:tailEnd/>
          </a:ln>
        </p:spPr>
      </p:pic>
      <p:pic>
        <p:nvPicPr>
          <p:cNvPr id="170" name="Picture 6" descr="http://euclid.hamline.edu/~arundquist/latex/showequation.php?eqn_id=94550"/>
          <p:cNvPicPr>
            <a:picLocks noChangeAspect="1" noChangeArrowheads="1"/>
          </p:cNvPicPr>
          <p:nvPr/>
        </p:nvPicPr>
        <p:blipFill>
          <a:blip r:embed="rId13"/>
          <a:srcRect l="74242" t="-418"/>
          <a:stretch>
            <a:fillRect/>
          </a:stretch>
        </p:blipFill>
        <p:spPr bwMode="auto">
          <a:xfrm>
            <a:off x="7702551" y="4852989"/>
            <a:ext cx="474663" cy="288925"/>
          </a:xfrm>
          <a:prstGeom prst="rect">
            <a:avLst/>
          </a:prstGeom>
          <a:noFill/>
          <a:ln w="9525">
            <a:noFill/>
            <a:miter lim="800000"/>
            <a:headEnd/>
            <a:tailEnd/>
          </a:ln>
        </p:spPr>
      </p:pic>
      <p:sp>
        <p:nvSpPr>
          <p:cNvPr id="172" name="TextBox 171"/>
          <p:cNvSpPr txBox="1">
            <a:spLocks noChangeArrowheads="1"/>
          </p:cNvSpPr>
          <p:nvPr/>
        </p:nvSpPr>
        <p:spPr bwMode="auto">
          <a:xfrm>
            <a:off x="6570664" y="5181600"/>
            <a:ext cx="4097337" cy="1570038"/>
          </a:xfrm>
          <a:prstGeom prst="rect">
            <a:avLst/>
          </a:prstGeom>
          <a:noFill/>
          <a:ln w="9525">
            <a:noFill/>
            <a:miter lim="800000"/>
            <a:headEnd/>
            <a:tailEnd/>
          </a:ln>
        </p:spPr>
        <p:txBody>
          <a:bodyPr>
            <a:spAutoFit/>
          </a:bodyPr>
          <a:lstStyle/>
          <a:p>
            <a:pPr eaLnBrk="0" fontAlgn="base" hangingPunct="0">
              <a:spcBef>
                <a:spcPct val="0"/>
              </a:spcBef>
              <a:spcAft>
                <a:spcPct val="0"/>
              </a:spcAft>
              <a:defRPr/>
            </a:pPr>
            <a:r>
              <a:rPr lang="en-US" sz="2400">
                <a:solidFill>
                  <a:srgbClr val="000000"/>
                </a:solidFill>
                <a:latin typeface="Arial"/>
                <a:cs typeface="Arial"/>
              </a:rPr>
              <a:t>Histogram intersection counts number of possible matches at a given partitioning.</a:t>
            </a:r>
          </a:p>
        </p:txBody>
      </p:sp>
      <p:pic>
        <p:nvPicPr>
          <p:cNvPr id="55318" name="Picture 26" descr="xset"/>
          <p:cNvPicPr>
            <a:picLocks noChangeAspect="1" noChangeArrowheads="1"/>
          </p:cNvPicPr>
          <p:nvPr/>
        </p:nvPicPr>
        <p:blipFill>
          <a:blip r:embed="rId14"/>
          <a:srcRect/>
          <a:stretch>
            <a:fillRect/>
          </a:stretch>
        </p:blipFill>
        <p:spPr bwMode="auto">
          <a:xfrm>
            <a:off x="2298700" y="6496051"/>
            <a:ext cx="1555750" cy="219075"/>
          </a:xfrm>
          <a:prstGeom prst="rect">
            <a:avLst/>
          </a:prstGeom>
          <a:noFill/>
          <a:ln w="9525">
            <a:noFill/>
            <a:miter lim="800000"/>
            <a:headEnd/>
            <a:tailEnd/>
          </a:ln>
        </p:spPr>
      </p:pic>
      <p:pic>
        <p:nvPicPr>
          <p:cNvPr id="55319" name="Picture 12" descr="yset"/>
          <p:cNvPicPr>
            <a:picLocks noChangeAspect="1" noChangeArrowheads="1"/>
          </p:cNvPicPr>
          <p:nvPr/>
        </p:nvPicPr>
        <p:blipFill>
          <a:blip r:embed="rId15"/>
          <a:srcRect/>
          <a:stretch>
            <a:fillRect/>
          </a:stretch>
        </p:blipFill>
        <p:spPr bwMode="auto">
          <a:xfrm>
            <a:off x="4489450" y="6496051"/>
            <a:ext cx="1606550" cy="238125"/>
          </a:xfrm>
          <a:prstGeom prst="rect">
            <a:avLst/>
          </a:prstGeom>
          <a:noFill/>
          <a:ln w="9525">
            <a:noFill/>
            <a:miter lim="800000"/>
            <a:headEnd/>
            <a:tailEnd/>
          </a:ln>
        </p:spPr>
      </p:pic>
      <p:sp>
        <p:nvSpPr>
          <p:cNvPr id="132" name="TextBox 131"/>
          <p:cNvSpPr txBox="1"/>
          <p:nvPr/>
        </p:nvSpPr>
        <p:spPr>
          <a:xfrm>
            <a:off x="8161112" y="6573449"/>
            <a:ext cx="3585622" cy="307777"/>
          </a:xfrm>
          <a:prstGeom prst="rect">
            <a:avLst/>
          </a:prstGeom>
          <a:noFill/>
        </p:spPr>
        <p:txBody>
          <a:bodyPr wrap="square" rtlCol="0">
            <a:spAutoFit/>
          </a:bodyPr>
          <a:lstStyle/>
          <a:p>
            <a:pPr>
              <a:defRPr/>
            </a:pPr>
            <a:r>
              <a:rPr lang="en-US" sz="1400" dirty="0">
                <a:solidFill>
                  <a:srgbClr val="000000"/>
                </a:solidFill>
                <a:latin typeface="Arial"/>
                <a:cs typeface="Arial"/>
              </a:rPr>
              <a:t>Slide credit: Kristen Grauman</a:t>
            </a:r>
          </a:p>
        </p:txBody>
      </p:sp>
    </p:spTree>
    <p:extLst>
      <p:ext uri="{BB962C8B-B14F-4D97-AF65-F5344CB8AC3E}">
        <p14:creationId xmlns:p14="http://schemas.microsoft.com/office/powerpoint/2010/main" val="240403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DE2D1-17C9-808B-9800-6D45F421AFF7}"/>
              </a:ext>
            </a:extLst>
          </p:cNvPr>
          <p:cNvSpPr>
            <a:spLocks noGrp="1"/>
          </p:cNvSpPr>
          <p:nvPr>
            <p:ph type="title"/>
          </p:nvPr>
        </p:nvSpPr>
        <p:spPr/>
        <p:txBody>
          <a:bodyPr/>
          <a:lstStyle/>
          <a:p>
            <a:r>
              <a:rPr lang="en-US" dirty="0"/>
              <a:t>In reality, what we are doing now…</a:t>
            </a:r>
          </a:p>
        </p:txBody>
      </p:sp>
      <p:pic>
        <p:nvPicPr>
          <p:cNvPr id="5" name="Picture 4" descr="A screenshot of a computer game&#10;&#10;Description automatically generated">
            <a:extLst>
              <a:ext uri="{FF2B5EF4-FFF2-40B4-BE49-F238E27FC236}">
                <a16:creationId xmlns:a16="http://schemas.microsoft.com/office/drawing/2014/main" id="{CC092201-8DD8-B799-4DD1-832F2043EC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540" y="2060848"/>
            <a:ext cx="10924073" cy="3816424"/>
          </a:xfrm>
          <a:prstGeom prst="rect">
            <a:avLst/>
          </a:prstGeom>
        </p:spPr>
      </p:pic>
    </p:spTree>
    <p:extLst>
      <p:ext uri="{BB962C8B-B14F-4D97-AF65-F5344CB8AC3E}">
        <p14:creationId xmlns:p14="http://schemas.microsoft.com/office/powerpoint/2010/main" val="27805353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2225675" y="58738"/>
            <a:ext cx="7772400" cy="1143000"/>
          </a:xfrm>
        </p:spPr>
        <p:txBody>
          <a:bodyPr/>
          <a:lstStyle/>
          <a:p>
            <a:pPr eaLnBrk="1" hangingPunct="1"/>
            <a:r>
              <a:rPr lang="en-US" sz="4000" dirty="0"/>
              <a:t>Pyramid match</a:t>
            </a:r>
          </a:p>
        </p:txBody>
      </p:sp>
      <p:sp>
        <p:nvSpPr>
          <p:cNvPr id="103427" name="Text Box 3"/>
          <p:cNvSpPr txBox="1">
            <a:spLocks noChangeArrowheads="1"/>
          </p:cNvSpPr>
          <p:nvPr/>
        </p:nvSpPr>
        <p:spPr bwMode="auto">
          <a:xfrm>
            <a:off x="2116138" y="4524375"/>
            <a:ext cx="8369300" cy="1384300"/>
          </a:xfrm>
          <a:prstGeom prst="rect">
            <a:avLst/>
          </a:prstGeom>
          <a:noFill/>
          <a:ln w="9525">
            <a:noFill/>
            <a:miter lim="800000"/>
            <a:headEnd/>
            <a:tailEnd/>
          </a:ln>
        </p:spPr>
        <p:txBody>
          <a:bodyPr>
            <a:spAutoFit/>
          </a:bodyPr>
          <a:lstStyle/>
          <a:p>
            <a:pPr eaLnBrk="0" fontAlgn="base" hangingPunct="0">
              <a:spcBef>
                <a:spcPct val="50000"/>
              </a:spcBef>
              <a:spcAft>
                <a:spcPct val="0"/>
              </a:spcAft>
              <a:buFontTx/>
              <a:buChar char="•"/>
              <a:tabLst>
                <a:tab pos="228600" algn="l"/>
              </a:tabLst>
              <a:defRPr/>
            </a:pPr>
            <a:r>
              <a:rPr lang="en-US" sz="2400">
                <a:solidFill>
                  <a:srgbClr val="000000"/>
                </a:solidFill>
                <a:latin typeface="Arial"/>
                <a:cs typeface="Arial"/>
              </a:rPr>
              <a:t>  For similarity, weights inversely proportional to bin size	(or may be learned)</a:t>
            </a:r>
          </a:p>
          <a:p>
            <a:pPr eaLnBrk="0" fontAlgn="base" hangingPunct="0">
              <a:spcBef>
                <a:spcPct val="50000"/>
              </a:spcBef>
              <a:spcAft>
                <a:spcPct val="0"/>
              </a:spcAft>
              <a:buFontTx/>
              <a:buChar char="•"/>
              <a:tabLst>
                <a:tab pos="228600" algn="l"/>
              </a:tabLst>
              <a:defRPr/>
            </a:pPr>
            <a:r>
              <a:rPr lang="en-US" sz="2400">
                <a:solidFill>
                  <a:srgbClr val="000000"/>
                </a:solidFill>
                <a:latin typeface="Arial"/>
                <a:cs typeface="Arial"/>
              </a:rPr>
              <a:t>  Normalize these kernel values to avoid favoring large sets</a:t>
            </a:r>
          </a:p>
        </p:txBody>
      </p:sp>
      <p:sp>
        <p:nvSpPr>
          <p:cNvPr id="56324" name="Rectangle 7"/>
          <p:cNvSpPr>
            <a:spLocks noChangeArrowheads="1"/>
          </p:cNvSpPr>
          <p:nvPr/>
        </p:nvSpPr>
        <p:spPr bwMode="auto">
          <a:xfrm>
            <a:off x="2209800" y="1638300"/>
            <a:ext cx="1295400" cy="381000"/>
          </a:xfrm>
          <a:prstGeom prst="rect">
            <a:avLst/>
          </a:prstGeom>
          <a:solidFill>
            <a:schemeClr val="bg1"/>
          </a:solidFill>
          <a:ln w="9525">
            <a:no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a:cs typeface="Arial"/>
            </a:endParaRPr>
          </a:p>
        </p:txBody>
      </p:sp>
      <p:sp>
        <p:nvSpPr>
          <p:cNvPr id="56325" name="TextBox 57"/>
          <p:cNvSpPr txBox="1">
            <a:spLocks noChangeArrowheads="1"/>
          </p:cNvSpPr>
          <p:nvPr/>
        </p:nvSpPr>
        <p:spPr bwMode="auto">
          <a:xfrm>
            <a:off x="1524001" y="6427787"/>
            <a:ext cx="4198937" cy="369332"/>
          </a:xfrm>
          <a:prstGeom prst="rect">
            <a:avLst/>
          </a:prstGeom>
          <a:noFill/>
          <a:ln w="9525">
            <a:noFill/>
            <a:miter lim="800000"/>
            <a:headEnd/>
            <a:tailEnd/>
          </a:ln>
        </p:spPr>
        <p:txBody>
          <a:bodyPr>
            <a:spAutoFit/>
          </a:bodyPr>
          <a:lstStyle/>
          <a:p>
            <a:pPr eaLnBrk="0" fontAlgn="base" hangingPunct="0">
              <a:spcBef>
                <a:spcPct val="0"/>
              </a:spcBef>
              <a:spcAft>
                <a:spcPct val="0"/>
              </a:spcAft>
              <a:defRPr/>
            </a:pPr>
            <a:r>
              <a:rPr lang="en-US" i="1" dirty="0">
                <a:solidFill>
                  <a:srgbClr val="000000"/>
                </a:solidFill>
                <a:latin typeface="Arial"/>
                <a:cs typeface="Arial"/>
              </a:rPr>
              <a:t>[</a:t>
            </a:r>
            <a:r>
              <a:rPr lang="en-US" i="1" dirty="0" err="1">
                <a:solidFill>
                  <a:srgbClr val="000000"/>
                </a:solidFill>
                <a:latin typeface="Arial"/>
                <a:cs typeface="Arial"/>
              </a:rPr>
              <a:t>Grauman</a:t>
            </a:r>
            <a:r>
              <a:rPr lang="en-US" i="1" dirty="0">
                <a:solidFill>
                  <a:srgbClr val="000000"/>
                </a:solidFill>
                <a:latin typeface="Arial"/>
                <a:cs typeface="Arial"/>
              </a:rPr>
              <a:t> &amp; Darrell, ICCV 2005]</a:t>
            </a:r>
          </a:p>
        </p:txBody>
      </p:sp>
      <p:grpSp>
        <p:nvGrpSpPr>
          <p:cNvPr id="2" name="Group 32"/>
          <p:cNvGrpSpPr>
            <a:grpSpLocks/>
          </p:cNvGrpSpPr>
          <p:nvPr/>
        </p:nvGrpSpPr>
        <p:grpSpPr bwMode="auto">
          <a:xfrm>
            <a:off x="3649663" y="2808289"/>
            <a:ext cx="1935162" cy="1381125"/>
            <a:chOff x="139837" y="3246432"/>
            <a:chExt cx="2605684" cy="1311208"/>
          </a:xfrm>
        </p:grpSpPr>
        <p:grpSp>
          <p:nvGrpSpPr>
            <p:cNvPr id="3" name="Group 29"/>
            <p:cNvGrpSpPr>
              <a:grpSpLocks/>
            </p:cNvGrpSpPr>
            <p:nvPr/>
          </p:nvGrpSpPr>
          <p:grpSpPr bwMode="auto">
            <a:xfrm>
              <a:off x="139837" y="3593162"/>
              <a:ext cx="2605684" cy="964478"/>
              <a:chOff x="113925" y="3885266"/>
              <a:chExt cx="2605684" cy="964478"/>
            </a:xfrm>
          </p:grpSpPr>
          <p:sp>
            <p:nvSpPr>
              <p:cNvPr id="56335" name="Text Box 12"/>
              <p:cNvSpPr txBox="1">
                <a:spLocks noChangeArrowheads="1"/>
              </p:cNvSpPr>
              <p:nvPr/>
            </p:nvSpPr>
            <p:spPr bwMode="auto">
              <a:xfrm>
                <a:off x="113925" y="3885266"/>
                <a:ext cx="2595301" cy="964478"/>
              </a:xfrm>
              <a:prstGeom prst="rect">
                <a:avLst/>
              </a:prstGeom>
              <a:noFill/>
              <a:ln w="9525">
                <a:noFill/>
                <a:miter lim="800000"/>
                <a:headEnd/>
                <a:tailEnd/>
              </a:ln>
            </p:spPr>
            <p:txBody>
              <a:bodyPr>
                <a:spAutoFit/>
              </a:bodyPr>
              <a:lstStyle/>
              <a:p>
                <a:pPr algn="ctr" eaLnBrk="0" fontAlgn="base" hangingPunct="0">
                  <a:spcBef>
                    <a:spcPct val="50000"/>
                  </a:spcBef>
                  <a:spcAft>
                    <a:spcPct val="0"/>
                  </a:spcAft>
                  <a:defRPr/>
                </a:pPr>
                <a:r>
                  <a:rPr lang="en-US" sz="2000">
                    <a:solidFill>
                      <a:srgbClr val="000000"/>
                    </a:solidFill>
                    <a:latin typeface="Arial"/>
                    <a:cs typeface="Arial"/>
                  </a:rPr>
                  <a:t>measures difficulty of a match at level  </a:t>
                </a:r>
                <a:endParaRPr lang="en-US" sz="2000" b="1" i="1">
                  <a:solidFill>
                    <a:srgbClr val="000000"/>
                  </a:solidFill>
                  <a:latin typeface="Arial"/>
                  <a:cs typeface="Arial"/>
                </a:endParaRPr>
              </a:p>
            </p:txBody>
          </p:sp>
          <p:pic>
            <p:nvPicPr>
              <p:cNvPr id="56336" name="Picture 5" descr="ktilde_part1"/>
              <p:cNvPicPr>
                <a:picLocks noChangeAspect="1" noChangeArrowheads="1"/>
              </p:cNvPicPr>
              <p:nvPr/>
            </p:nvPicPr>
            <p:blipFill>
              <a:blip r:embed="rId3"/>
              <a:srcRect l="9280" t="80597" r="87544" b="-6512"/>
              <a:stretch>
                <a:fillRect/>
              </a:stretch>
            </p:blipFill>
            <p:spPr bwMode="auto">
              <a:xfrm>
                <a:off x="2573557" y="4544050"/>
                <a:ext cx="146052" cy="303201"/>
              </a:xfrm>
              <a:prstGeom prst="rect">
                <a:avLst/>
              </a:prstGeom>
              <a:noFill/>
              <a:ln w="9525">
                <a:noFill/>
                <a:miter lim="800000"/>
                <a:headEnd/>
                <a:tailEnd/>
              </a:ln>
            </p:spPr>
          </p:pic>
        </p:grpSp>
        <p:sp>
          <p:nvSpPr>
            <p:cNvPr id="56334" name="AutoShape 19"/>
            <p:cNvSpPr>
              <a:spLocks/>
            </p:cNvSpPr>
            <p:nvPr/>
          </p:nvSpPr>
          <p:spPr bwMode="auto">
            <a:xfrm rot="-5400000">
              <a:off x="1482052" y="3050209"/>
              <a:ext cx="228600" cy="621045"/>
            </a:xfrm>
            <a:prstGeom prst="leftBrace">
              <a:avLst>
                <a:gd name="adj1" fmla="val 241676"/>
                <a:gd name="adj2" fmla="val 49995"/>
              </a:avLst>
            </a:prstGeom>
            <a:noFill/>
            <a:ln w="9525">
              <a:solidFill>
                <a:schemeClr val="tx1"/>
              </a:solidFill>
              <a:round/>
              <a:headEnd/>
              <a:tailEnd/>
            </a:ln>
          </p:spPr>
          <p:txBody>
            <a:bodyPr wrap="none" anchor="ctr"/>
            <a:lstStyle/>
            <a:p>
              <a:pPr eaLnBrk="0" fontAlgn="base" hangingPunct="0">
                <a:spcBef>
                  <a:spcPct val="0"/>
                </a:spcBef>
                <a:spcAft>
                  <a:spcPct val="0"/>
                </a:spcAft>
                <a:defRPr/>
              </a:pPr>
              <a:endParaRPr lang="en-US">
                <a:solidFill>
                  <a:srgbClr val="000000"/>
                </a:solidFill>
                <a:latin typeface="Arial"/>
                <a:cs typeface="Arial"/>
              </a:endParaRPr>
            </a:p>
          </p:txBody>
        </p:sp>
      </p:grpSp>
      <p:grpSp>
        <p:nvGrpSpPr>
          <p:cNvPr id="4" name="Group 31"/>
          <p:cNvGrpSpPr>
            <a:grpSpLocks/>
          </p:cNvGrpSpPr>
          <p:nvPr/>
        </p:nvGrpSpPr>
        <p:grpSpPr bwMode="auto">
          <a:xfrm>
            <a:off x="5146676" y="2808288"/>
            <a:ext cx="5002213" cy="1041400"/>
            <a:chOff x="3425826" y="3192426"/>
            <a:chExt cx="5002213" cy="1041400"/>
          </a:xfrm>
        </p:grpSpPr>
        <p:grpSp>
          <p:nvGrpSpPr>
            <p:cNvPr id="5" name="Group 17"/>
            <p:cNvGrpSpPr>
              <a:grpSpLocks/>
            </p:cNvGrpSpPr>
            <p:nvPr/>
          </p:nvGrpSpPr>
          <p:grpSpPr bwMode="auto">
            <a:xfrm>
              <a:off x="3425826" y="3192426"/>
              <a:ext cx="5002213" cy="1041400"/>
              <a:chOff x="2158" y="2352"/>
              <a:chExt cx="3151" cy="656"/>
            </a:xfrm>
          </p:grpSpPr>
          <p:sp>
            <p:nvSpPr>
              <p:cNvPr id="56331" name="Text Box 18"/>
              <p:cNvSpPr txBox="1">
                <a:spLocks noChangeArrowheads="1"/>
              </p:cNvSpPr>
              <p:nvPr/>
            </p:nvSpPr>
            <p:spPr bwMode="auto">
              <a:xfrm>
                <a:off x="2756" y="2562"/>
                <a:ext cx="2185" cy="446"/>
              </a:xfrm>
              <a:prstGeom prst="rect">
                <a:avLst/>
              </a:prstGeom>
              <a:noFill/>
              <a:ln w="9525">
                <a:noFill/>
                <a:miter lim="800000"/>
                <a:headEnd/>
                <a:tailEnd/>
              </a:ln>
            </p:spPr>
            <p:txBody>
              <a:bodyPr>
                <a:spAutoFit/>
              </a:bodyPr>
              <a:lstStyle/>
              <a:p>
                <a:pPr algn="ctr" eaLnBrk="0" fontAlgn="base" hangingPunct="0">
                  <a:spcBef>
                    <a:spcPct val="50000"/>
                  </a:spcBef>
                  <a:spcAft>
                    <a:spcPct val="0"/>
                  </a:spcAft>
                  <a:defRPr/>
                </a:pPr>
                <a:r>
                  <a:rPr lang="en-US" sz="2000">
                    <a:solidFill>
                      <a:srgbClr val="000000"/>
                    </a:solidFill>
                    <a:latin typeface="Arial"/>
                    <a:cs typeface="Arial"/>
                  </a:rPr>
                  <a:t>number of newly matched pairs at level</a:t>
                </a:r>
                <a:endParaRPr lang="en-US" sz="2000" i="1">
                  <a:solidFill>
                    <a:srgbClr val="000000"/>
                  </a:solidFill>
                  <a:latin typeface="Arial"/>
                  <a:cs typeface="Arial"/>
                </a:endParaRPr>
              </a:p>
            </p:txBody>
          </p:sp>
          <p:sp>
            <p:nvSpPr>
              <p:cNvPr id="56332" name="AutoShape 19"/>
              <p:cNvSpPr>
                <a:spLocks/>
              </p:cNvSpPr>
              <p:nvPr/>
            </p:nvSpPr>
            <p:spPr bwMode="auto">
              <a:xfrm rot="-5400000">
                <a:off x="3630" y="880"/>
                <a:ext cx="207" cy="3151"/>
              </a:xfrm>
              <a:prstGeom prst="leftBrace">
                <a:avLst>
                  <a:gd name="adj1" fmla="val 241723"/>
                  <a:gd name="adj2" fmla="val 49995"/>
                </a:avLst>
              </a:prstGeom>
              <a:noFill/>
              <a:ln w="9525">
                <a:solidFill>
                  <a:schemeClr val="tx1"/>
                </a:solidFill>
                <a:round/>
                <a:headEnd/>
                <a:tailEnd/>
              </a:ln>
            </p:spPr>
            <p:txBody>
              <a:bodyPr wrap="none" anchor="ctr"/>
              <a:lstStyle/>
              <a:p>
                <a:pPr eaLnBrk="0" fontAlgn="base" hangingPunct="0">
                  <a:spcBef>
                    <a:spcPct val="0"/>
                  </a:spcBef>
                  <a:spcAft>
                    <a:spcPct val="0"/>
                  </a:spcAft>
                  <a:defRPr/>
                </a:pPr>
                <a:endParaRPr lang="en-US">
                  <a:solidFill>
                    <a:srgbClr val="000000"/>
                  </a:solidFill>
                  <a:latin typeface="Arial"/>
                  <a:cs typeface="Arial"/>
                </a:endParaRPr>
              </a:p>
            </p:txBody>
          </p:sp>
        </p:grpSp>
        <p:pic>
          <p:nvPicPr>
            <p:cNvPr id="56330" name="Picture 5" descr="ktilde_part1"/>
            <p:cNvPicPr>
              <a:picLocks noChangeAspect="1" noChangeArrowheads="1"/>
            </p:cNvPicPr>
            <p:nvPr/>
          </p:nvPicPr>
          <p:blipFill>
            <a:blip r:embed="rId3"/>
            <a:srcRect l="9280" t="80597" r="87544" b="-6512"/>
            <a:stretch>
              <a:fillRect/>
            </a:stretch>
          </p:blipFill>
          <p:spPr bwMode="auto">
            <a:xfrm>
              <a:off x="6931060" y="3922727"/>
              <a:ext cx="146052" cy="303201"/>
            </a:xfrm>
            <a:prstGeom prst="rect">
              <a:avLst/>
            </a:prstGeom>
            <a:noFill/>
            <a:ln w="9525">
              <a:noFill/>
              <a:miter lim="800000"/>
              <a:headEnd/>
              <a:tailEnd/>
            </a:ln>
          </p:spPr>
        </p:pic>
      </p:grpSp>
      <p:pic>
        <p:nvPicPr>
          <p:cNvPr id="56328" name="Picture 2" descr="http://euclid.hamline.edu/~arundquist/latex/showequation.php?eqn_id=94560"/>
          <p:cNvPicPr>
            <a:picLocks noChangeAspect="1" noChangeArrowheads="1"/>
          </p:cNvPicPr>
          <p:nvPr/>
        </p:nvPicPr>
        <p:blipFill>
          <a:blip r:embed="rId4"/>
          <a:srcRect/>
          <a:stretch>
            <a:fillRect/>
          </a:stretch>
        </p:blipFill>
        <p:spPr bwMode="auto">
          <a:xfrm>
            <a:off x="1897064" y="1676400"/>
            <a:ext cx="8389937" cy="1036638"/>
          </a:xfrm>
          <a:prstGeom prst="rect">
            <a:avLst/>
          </a:prstGeom>
          <a:noFill/>
          <a:ln w="9525">
            <a:noFill/>
            <a:miter lim="800000"/>
            <a:headEnd/>
            <a:tailEnd/>
          </a:ln>
        </p:spPr>
      </p:pic>
      <p:sp>
        <p:nvSpPr>
          <p:cNvPr id="17" name="TextBox 16"/>
          <p:cNvSpPr txBox="1"/>
          <p:nvPr/>
        </p:nvSpPr>
        <p:spPr>
          <a:xfrm>
            <a:off x="8161112" y="6573449"/>
            <a:ext cx="3585622" cy="307777"/>
          </a:xfrm>
          <a:prstGeom prst="rect">
            <a:avLst/>
          </a:prstGeom>
          <a:noFill/>
        </p:spPr>
        <p:txBody>
          <a:bodyPr wrap="square" rtlCol="0">
            <a:spAutoFit/>
          </a:bodyPr>
          <a:lstStyle/>
          <a:p>
            <a:pPr>
              <a:defRPr/>
            </a:pPr>
            <a:r>
              <a:rPr lang="en-US" sz="1400" dirty="0">
                <a:solidFill>
                  <a:srgbClr val="000000"/>
                </a:solidFill>
                <a:latin typeface="Arial"/>
                <a:cs typeface="Arial"/>
              </a:rPr>
              <a:t>Slide credit: Kristen Grauman</a:t>
            </a:r>
          </a:p>
        </p:txBody>
      </p:sp>
      <p:sp>
        <p:nvSpPr>
          <p:cNvPr id="6" name="Double Bracket 5"/>
          <p:cNvSpPr/>
          <p:nvPr/>
        </p:nvSpPr>
        <p:spPr bwMode="auto">
          <a:xfrm>
            <a:off x="4961988" y="1676400"/>
            <a:ext cx="5325012" cy="1036638"/>
          </a:xfrm>
          <a:prstGeom prst="bracketPair">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Tree>
    <p:extLst>
      <p:ext uri="{BB962C8B-B14F-4D97-AF65-F5344CB8AC3E}">
        <p14:creationId xmlns:p14="http://schemas.microsoft.com/office/powerpoint/2010/main" val="64667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34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2209800" y="58738"/>
            <a:ext cx="7772400" cy="1143000"/>
          </a:xfrm>
        </p:spPr>
        <p:txBody>
          <a:bodyPr/>
          <a:lstStyle/>
          <a:p>
            <a:pPr eaLnBrk="1" hangingPunct="1"/>
            <a:r>
              <a:rPr lang="en-US" sz="4000" dirty="0"/>
              <a:t>Pyramid match</a:t>
            </a:r>
          </a:p>
        </p:txBody>
      </p:sp>
      <p:grpSp>
        <p:nvGrpSpPr>
          <p:cNvPr id="2" name="Group 3"/>
          <p:cNvGrpSpPr>
            <a:grpSpLocks/>
          </p:cNvGrpSpPr>
          <p:nvPr/>
        </p:nvGrpSpPr>
        <p:grpSpPr bwMode="auto">
          <a:xfrm>
            <a:off x="4043363" y="3176588"/>
            <a:ext cx="3732212" cy="946150"/>
            <a:chOff x="1654" y="2026"/>
            <a:chExt cx="2351" cy="596"/>
          </a:xfrm>
        </p:grpSpPr>
        <p:pic>
          <p:nvPicPr>
            <p:cNvPr id="57427" name="Picture 4" descr="approx"/>
            <p:cNvPicPr>
              <a:picLocks noChangeAspect="1" noChangeArrowheads="1"/>
            </p:cNvPicPr>
            <p:nvPr/>
          </p:nvPicPr>
          <p:blipFill>
            <a:blip r:embed="rId3"/>
            <a:srcRect/>
            <a:stretch>
              <a:fillRect/>
            </a:stretch>
          </p:blipFill>
          <p:spPr bwMode="auto">
            <a:xfrm>
              <a:off x="3556" y="2026"/>
              <a:ext cx="449" cy="343"/>
            </a:xfrm>
            <a:prstGeom prst="rect">
              <a:avLst/>
            </a:prstGeom>
            <a:noFill/>
            <a:ln w="9525">
              <a:noFill/>
              <a:miter lim="800000"/>
              <a:headEnd/>
              <a:tailEnd/>
            </a:ln>
          </p:spPr>
        </p:pic>
        <p:pic>
          <p:nvPicPr>
            <p:cNvPr id="57428" name="Picture 5" descr="intersect"/>
            <p:cNvPicPr>
              <a:picLocks noChangeAspect="1" noChangeArrowheads="1"/>
            </p:cNvPicPr>
            <p:nvPr/>
          </p:nvPicPr>
          <p:blipFill>
            <a:blip r:embed="rId4"/>
            <a:srcRect/>
            <a:stretch>
              <a:fillRect/>
            </a:stretch>
          </p:blipFill>
          <p:spPr bwMode="auto">
            <a:xfrm>
              <a:off x="1654" y="2254"/>
              <a:ext cx="282" cy="368"/>
            </a:xfrm>
            <a:prstGeom prst="rect">
              <a:avLst/>
            </a:prstGeom>
            <a:noFill/>
            <a:ln w="9525">
              <a:noFill/>
              <a:miter lim="800000"/>
              <a:headEnd/>
              <a:tailEnd/>
            </a:ln>
          </p:spPr>
        </p:pic>
      </p:grpSp>
      <p:grpSp>
        <p:nvGrpSpPr>
          <p:cNvPr id="3" name="Group 6"/>
          <p:cNvGrpSpPr>
            <a:grpSpLocks/>
          </p:cNvGrpSpPr>
          <p:nvPr/>
        </p:nvGrpSpPr>
        <p:grpSpPr bwMode="auto">
          <a:xfrm>
            <a:off x="7612063" y="3136901"/>
            <a:ext cx="3048000" cy="2212975"/>
            <a:chOff x="3553" y="1488"/>
            <a:chExt cx="2460" cy="1662"/>
          </a:xfrm>
        </p:grpSpPr>
        <p:pic>
          <p:nvPicPr>
            <p:cNvPr id="57425" name="Picture 7" descr="flow"/>
            <p:cNvPicPr>
              <a:picLocks noChangeAspect="1" noChangeArrowheads="1"/>
            </p:cNvPicPr>
            <p:nvPr/>
          </p:nvPicPr>
          <p:blipFill>
            <a:blip r:embed="rId5"/>
            <a:srcRect/>
            <a:stretch>
              <a:fillRect/>
            </a:stretch>
          </p:blipFill>
          <p:spPr bwMode="auto">
            <a:xfrm>
              <a:off x="3984" y="1488"/>
              <a:ext cx="1536" cy="994"/>
            </a:xfrm>
            <a:prstGeom prst="rect">
              <a:avLst/>
            </a:prstGeom>
            <a:noFill/>
            <a:ln w="9525">
              <a:solidFill>
                <a:schemeClr val="tx1"/>
              </a:solidFill>
              <a:miter lim="800000"/>
              <a:headEnd/>
              <a:tailEnd/>
            </a:ln>
          </p:spPr>
        </p:pic>
        <p:sp>
          <p:nvSpPr>
            <p:cNvPr id="57426" name="Text Box 8"/>
            <p:cNvSpPr txBox="1">
              <a:spLocks noChangeArrowheads="1"/>
            </p:cNvSpPr>
            <p:nvPr/>
          </p:nvSpPr>
          <p:spPr bwMode="auto">
            <a:xfrm>
              <a:off x="3553" y="2480"/>
              <a:ext cx="2460" cy="670"/>
            </a:xfrm>
            <a:prstGeom prst="rect">
              <a:avLst/>
            </a:prstGeom>
            <a:noFill/>
            <a:ln w="9525">
              <a:noFill/>
              <a:miter lim="800000"/>
              <a:headEnd/>
              <a:tailEnd/>
            </a:ln>
          </p:spPr>
          <p:txBody>
            <a:bodyPr>
              <a:spAutoFit/>
            </a:bodyPr>
            <a:lstStyle/>
            <a:p>
              <a:pPr algn="ctr" eaLnBrk="0" fontAlgn="base" hangingPunct="0">
                <a:spcBef>
                  <a:spcPct val="50000"/>
                </a:spcBef>
                <a:spcAft>
                  <a:spcPct val="0"/>
                </a:spcAft>
                <a:defRPr/>
              </a:pPr>
              <a:r>
                <a:rPr lang="en-US" sz="2600">
                  <a:solidFill>
                    <a:srgbClr val="000000"/>
                  </a:solidFill>
                  <a:latin typeface="Arial"/>
                  <a:cs typeface="Arial"/>
                </a:rPr>
                <a:t>optimal partial matching</a:t>
              </a:r>
            </a:p>
          </p:txBody>
        </p:sp>
      </p:grpSp>
      <p:pic>
        <p:nvPicPr>
          <p:cNvPr id="57349" name="Picture 10" descr="pts1"/>
          <p:cNvPicPr>
            <a:picLocks noGrp="1" noChangeAspect="1" noChangeArrowheads="1"/>
          </p:cNvPicPr>
          <p:nvPr>
            <p:ph sz="quarter" idx="4294967295"/>
          </p:nvPr>
        </p:nvPicPr>
        <p:blipFill>
          <a:blip r:embed="rId6"/>
          <a:srcRect/>
          <a:stretch>
            <a:fillRect/>
          </a:stretch>
        </p:blipFill>
        <p:spPr>
          <a:xfrm>
            <a:off x="4784725" y="3276600"/>
            <a:ext cx="1981200" cy="998538"/>
          </a:xfrm>
          <a:noFill/>
          <a:ln w="28575">
            <a:solidFill>
              <a:schemeClr val="tx1"/>
            </a:solidFill>
          </a:ln>
        </p:spPr>
      </p:pic>
      <p:grpSp>
        <p:nvGrpSpPr>
          <p:cNvPr id="4" name="Group 11"/>
          <p:cNvGrpSpPr>
            <a:grpSpLocks/>
          </p:cNvGrpSpPr>
          <p:nvPr/>
        </p:nvGrpSpPr>
        <p:grpSpPr bwMode="auto">
          <a:xfrm>
            <a:off x="4556126" y="3886201"/>
            <a:ext cx="2562225" cy="2905125"/>
            <a:chOff x="1824" y="2453"/>
            <a:chExt cx="1614" cy="1830"/>
          </a:xfrm>
        </p:grpSpPr>
        <p:pic>
          <p:nvPicPr>
            <p:cNvPr id="57419" name="Picture 12" descr="yset"/>
            <p:cNvPicPr>
              <a:picLocks noChangeAspect="1" noChangeArrowheads="1"/>
            </p:cNvPicPr>
            <p:nvPr/>
          </p:nvPicPr>
          <p:blipFill>
            <a:blip r:embed="rId7"/>
            <a:srcRect/>
            <a:stretch>
              <a:fillRect/>
            </a:stretch>
          </p:blipFill>
          <p:spPr bwMode="auto">
            <a:xfrm>
              <a:off x="1824" y="4043"/>
              <a:ext cx="1614" cy="240"/>
            </a:xfrm>
            <a:prstGeom prst="rect">
              <a:avLst/>
            </a:prstGeom>
            <a:noFill/>
            <a:ln w="9525">
              <a:noFill/>
              <a:miter lim="800000"/>
              <a:headEnd/>
              <a:tailEnd/>
            </a:ln>
          </p:spPr>
        </p:pic>
        <p:pic>
          <p:nvPicPr>
            <p:cNvPr id="57420" name="Picture 13" descr="panda_patches"/>
            <p:cNvPicPr>
              <a:picLocks noChangeAspect="1" noChangeArrowheads="1"/>
            </p:cNvPicPr>
            <p:nvPr/>
          </p:nvPicPr>
          <p:blipFill>
            <a:blip r:embed="rId8"/>
            <a:srcRect/>
            <a:stretch>
              <a:fillRect/>
            </a:stretch>
          </p:blipFill>
          <p:spPr bwMode="auto">
            <a:xfrm>
              <a:off x="1998" y="2837"/>
              <a:ext cx="1249" cy="1098"/>
            </a:xfrm>
            <a:prstGeom prst="rect">
              <a:avLst/>
            </a:prstGeom>
            <a:noFill/>
            <a:ln w="9525">
              <a:noFill/>
              <a:miter lim="800000"/>
              <a:headEnd/>
              <a:tailEnd/>
            </a:ln>
          </p:spPr>
        </p:pic>
        <p:sp>
          <p:nvSpPr>
            <p:cNvPr id="57421" name="Freeform 14"/>
            <p:cNvSpPr>
              <a:spLocks/>
            </p:cNvSpPr>
            <p:nvPr/>
          </p:nvSpPr>
          <p:spPr bwMode="auto">
            <a:xfrm>
              <a:off x="2910" y="2453"/>
              <a:ext cx="66" cy="624"/>
            </a:xfrm>
            <a:custGeom>
              <a:avLst/>
              <a:gdLst>
                <a:gd name="T0" fmla="*/ 0 w 168"/>
                <a:gd name="T1" fmla="*/ 440049 h 480"/>
                <a:gd name="T2" fmla="*/ 0 w 168"/>
                <a:gd name="T3" fmla="*/ 131944 h 480"/>
                <a:gd name="T4" fmla="*/ 0 w 168"/>
                <a:gd name="T5" fmla="*/ 0 h 480"/>
                <a:gd name="T6" fmla="*/ 0 60000 65536"/>
                <a:gd name="T7" fmla="*/ 0 60000 65536"/>
                <a:gd name="T8" fmla="*/ 0 60000 65536"/>
                <a:gd name="T9" fmla="*/ 0 w 168"/>
                <a:gd name="T10" fmla="*/ 0 h 480"/>
                <a:gd name="T11" fmla="*/ 168 w 168"/>
                <a:gd name="T12" fmla="*/ 480 h 480"/>
              </a:gdLst>
              <a:ahLst/>
              <a:cxnLst>
                <a:cxn ang="T6">
                  <a:pos x="T0" y="T1"/>
                </a:cxn>
                <a:cxn ang="T7">
                  <a:pos x="T2" y="T3"/>
                </a:cxn>
                <a:cxn ang="T8">
                  <a:pos x="T4" y="T5"/>
                </a:cxn>
              </a:cxnLst>
              <a:rect l="T9" t="T10" r="T11" b="T12"/>
              <a:pathLst>
                <a:path w="168" h="480">
                  <a:moveTo>
                    <a:pt x="24" y="480"/>
                  </a:moveTo>
                  <a:cubicBezTo>
                    <a:pt x="12" y="352"/>
                    <a:pt x="0" y="224"/>
                    <a:pt x="24" y="144"/>
                  </a:cubicBezTo>
                  <a:cubicBezTo>
                    <a:pt x="48" y="64"/>
                    <a:pt x="136" y="24"/>
                    <a:pt x="168" y="0"/>
                  </a:cubicBezTo>
                </a:path>
              </a:pathLst>
            </a:custGeom>
            <a:noFill/>
            <a:ln w="25400">
              <a:solidFill>
                <a:schemeClr val="tx1"/>
              </a:solidFill>
              <a:round/>
              <a:headEnd/>
              <a:tailEnd type="triangle" w="med" len="med"/>
            </a:ln>
          </p:spPr>
          <p:txBody>
            <a:bodyPr/>
            <a:lstStyle/>
            <a:p>
              <a:pPr eaLnBrk="0" fontAlgn="base" hangingPunct="0">
                <a:spcBef>
                  <a:spcPct val="0"/>
                </a:spcBef>
                <a:spcAft>
                  <a:spcPct val="0"/>
                </a:spcAft>
                <a:defRPr/>
              </a:pPr>
              <a:endParaRPr lang="en-US" sz="2400" b="1">
                <a:solidFill>
                  <a:srgbClr val="000000"/>
                </a:solidFill>
                <a:latin typeface="Times New Roman" pitchFamily="18" charset="0"/>
                <a:cs typeface="Arial"/>
              </a:endParaRPr>
            </a:p>
          </p:txBody>
        </p:sp>
        <p:sp>
          <p:nvSpPr>
            <p:cNvPr id="57422" name="Freeform 15"/>
            <p:cNvSpPr>
              <a:spLocks/>
            </p:cNvSpPr>
            <p:nvPr/>
          </p:nvSpPr>
          <p:spPr bwMode="auto">
            <a:xfrm flipH="1">
              <a:off x="2400" y="2597"/>
              <a:ext cx="270" cy="432"/>
            </a:xfrm>
            <a:custGeom>
              <a:avLst/>
              <a:gdLst>
                <a:gd name="T0" fmla="*/ 5526453 w 168"/>
                <a:gd name="T1" fmla="*/ 32 h 480"/>
                <a:gd name="T2" fmla="*/ 5526453 w 168"/>
                <a:gd name="T3" fmla="*/ 10 h 480"/>
                <a:gd name="T4" fmla="*/ 38231922 w 168"/>
                <a:gd name="T5" fmla="*/ 0 h 480"/>
                <a:gd name="T6" fmla="*/ 0 60000 65536"/>
                <a:gd name="T7" fmla="*/ 0 60000 65536"/>
                <a:gd name="T8" fmla="*/ 0 60000 65536"/>
                <a:gd name="T9" fmla="*/ 0 w 168"/>
                <a:gd name="T10" fmla="*/ 0 h 480"/>
                <a:gd name="T11" fmla="*/ 168 w 168"/>
                <a:gd name="T12" fmla="*/ 480 h 480"/>
              </a:gdLst>
              <a:ahLst/>
              <a:cxnLst>
                <a:cxn ang="T6">
                  <a:pos x="T0" y="T1"/>
                </a:cxn>
                <a:cxn ang="T7">
                  <a:pos x="T2" y="T3"/>
                </a:cxn>
                <a:cxn ang="T8">
                  <a:pos x="T4" y="T5"/>
                </a:cxn>
              </a:cxnLst>
              <a:rect l="T9" t="T10" r="T11" b="T12"/>
              <a:pathLst>
                <a:path w="168" h="480">
                  <a:moveTo>
                    <a:pt x="24" y="480"/>
                  </a:moveTo>
                  <a:cubicBezTo>
                    <a:pt x="12" y="352"/>
                    <a:pt x="0" y="224"/>
                    <a:pt x="24" y="144"/>
                  </a:cubicBezTo>
                  <a:cubicBezTo>
                    <a:pt x="48" y="64"/>
                    <a:pt x="136" y="24"/>
                    <a:pt x="168" y="0"/>
                  </a:cubicBezTo>
                </a:path>
              </a:pathLst>
            </a:custGeom>
            <a:noFill/>
            <a:ln w="25400">
              <a:solidFill>
                <a:schemeClr val="tx1"/>
              </a:solidFill>
              <a:round/>
              <a:headEnd/>
              <a:tailEnd type="triangle" w="med" len="med"/>
            </a:ln>
          </p:spPr>
          <p:txBody>
            <a:bodyPr/>
            <a:lstStyle/>
            <a:p>
              <a:pPr eaLnBrk="0" fontAlgn="base" hangingPunct="0">
                <a:spcBef>
                  <a:spcPct val="0"/>
                </a:spcBef>
                <a:spcAft>
                  <a:spcPct val="0"/>
                </a:spcAft>
                <a:defRPr/>
              </a:pPr>
              <a:endParaRPr lang="en-US" sz="2400" b="1">
                <a:solidFill>
                  <a:srgbClr val="000000"/>
                </a:solidFill>
                <a:latin typeface="Times New Roman" pitchFamily="18" charset="0"/>
                <a:cs typeface="Arial"/>
              </a:endParaRPr>
            </a:p>
          </p:txBody>
        </p:sp>
        <p:pic>
          <p:nvPicPr>
            <p:cNvPr id="57423" name="Picture 16" descr="rd"/>
            <p:cNvPicPr>
              <a:picLocks noChangeAspect="1" noChangeArrowheads="1"/>
            </p:cNvPicPr>
            <p:nvPr/>
          </p:nvPicPr>
          <p:blipFill>
            <a:blip r:embed="rId9"/>
            <a:srcRect/>
            <a:stretch>
              <a:fillRect/>
            </a:stretch>
          </p:blipFill>
          <p:spPr bwMode="auto">
            <a:xfrm>
              <a:off x="2016" y="2453"/>
              <a:ext cx="240" cy="195"/>
            </a:xfrm>
            <a:prstGeom prst="rect">
              <a:avLst/>
            </a:prstGeom>
            <a:noFill/>
            <a:ln w="9525">
              <a:noFill/>
              <a:miter lim="800000"/>
              <a:headEnd/>
              <a:tailEnd/>
            </a:ln>
          </p:spPr>
        </p:pic>
        <p:sp>
          <p:nvSpPr>
            <p:cNvPr id="57424" name="Rectangle 17"/>
            <p:cNvSpPr>
              <a:spLocks noChangeArrowheads="1"/>
            </p:cNvSpPr>
            <p:nvPr/>
          </p:nvSpPr>
          <p:spPr bwMode="auto">
            <a:xfrm>
              <a:off x="2256" y="2453"/>
              <a:ext cx="96" cy="69"/>
            </a:xfrm>
            <a:prstGeom prst="rect">
              <a:avLst/>
            </a:prstGeom>
            <a:solidFill>
              <a:schemeClr val="bg1"/>
            </a:solidFill>
            <a:ln w="9525">
              <a:noFill/>
              <a:miter lim="800000"/>
              <a:headEnd/>
              <a:tailEnd/>
            </a:ln>
          </p:spPr>
          <p:txBody>
            <a:bodyPr wrap="none" anchor="ctr"/>
            <a:lstStyle/>
            <a:p>
              <a:pPr eaLnBrk="0" fontAlgn="base" hangingPunct="0">
                <a:spcBef>
                  <a:spcPct val="0"/>
                </a:spcBef>
                <a:spcAft>
                  <a:spcPct val="0"/>
                </a:spcAft>
                <a:defRPr/>
              </a:pPr>
              <a:endParaRPr lang="en-US" sz="2400" b="1">
                <a:solidFill>
                  <a:srgbClr val="000000"/>
                </a:solidFill>
                <a:latin typeface="Times New Roman" pitchFamily="18" charset="0"/>
                <a:cs typeface="Arial"/>
              </a:endParaRPr>
            </a:p>
          </p:txBody>
        </p:sp>
      </p:grpSp>
      <p:sp>
        <p:nvSpPr>
          <p:cNvPr id="712722" name="AutoShape 18"/>
          <p:cNvSpPr>
            <a:spLocks noChangeArrowheads="1"/>
          </p:cNvSpPr>
          <p:nvPr/>
        </p:nvSpPr>
        <p:spPr bwMode="auto">
          <a:xfrm>
            <a:off x="7162800" y="3638550"/>
            <a:ext cx="685800" cy="228600"/>
          </a:xfrm>
          <a:prstGeom prst="rightArrow">
            <a:avLst>
              <a:gd name="adj1" fmla="val 50000"/>
              <a:gd name="adj2" fmla="val 75000"/>
            </a:avLst>
          </a:prstGeom>
          <a:solidFill>
            <a:srgbClr val="000000"/>
          </a:solidFill>
          <a:ln w="9525">
            <a:solidFill>
              <a:schemeClr val="tx1"/>
            </a:solidFill>
            <a:miter lim="800000"/>
            <a:headEnd/>
            <a:tailEnd/>
          </a:ln>
        </p:spPr>
        <p:txBody>
          <a:bodyPr wrap="none" anchor="ctr"/>
          <a:lstStyle/>
          <a:p>
            <a:pPr eaLnBrk="0" fontAlgn="base" hangingPunct="0">
              <a:spcBef>
                <a:spcPct val="0"/>
              </a:spcBef>
              <a:spcAft>
                <a:spcPct val="0"/>
              </a:spcAft>
              <a:defRPr/>
            </a:pPr>
            <a:endParaRPr lang="en-US" sz="2400" b="1">
              <a:solidFill>
                <a:srgbClr val="000000"/>
              </a:solidFill>
              <a:latin typeface="Times New Roman" pitchFamily="18" charset="0"/>
              <a:cs typeface="Arial"/>
            </a:endParaRPr>
          </a:p>
        </p:txBody>
      </p:sp>
      <p:pic>
        <p:nvPicPr>
          <p:cNvPr id="57352" name="Picture 19" descr="pts2"/>
          <p:cNvPicPr>
            <a:picLocks noChangeAspect="1" noChangeArrowheads="1"/>
          </p:cNvPicPr>
          <p:nvPr/>
        </p:nvPicPr>
        <p:blipFill>
          <a:blip r:embed="rId10"/>
          <a:srcRect/>
          <a:stretch>
            <a:fillRect/>
          </a:stretch>
        </p:blipFill>
        <p:spPr bwMode="auto">
          <a:xfrm>
            <a:off x="2117725" y="3276600"/>
            <a:ext cx="1601788" cy="1023938"/>
          </a:xfrm>
          <a:prstGeom prst="rect">
            <a:avLst/>
          </a:prstGeom>
          <a:noFill/>
          <a:ln w="28575">
            <a:solidFill>
              <a:schemeClr val="tx1"/>
            </a:solidFill>
            <a:miter lim="800000"/>
            <a:headEnd/>
            <a:tailEnd/>
          </a:ln>
        </p:spPr>
      </p:pic>
      <p:grpSp>
        <p:nvGrpSpPr>
          <p:cNvPr id="5" name="Group 20"/>
          <p:cNvGrpSpPr>
            <a:grpSpLocks noChangeAspect="1"/>
          </p:cNvGrpSpPr>
          <p:nvPr/>
        </p:nvGrpSpPr>
        <p:grpSpPr bwMode="auto">
          <a:xfrm>
            <a:off x="2193925" y="3694114"/>
            <a:ext cx="381000" cy="542925"/>
            <a:chOff x="288" y="2496"/>
            <a:chExt cx="240" cy="336"/>
          </a:xfrm>
        </p:grpSpPr>
        <p:pic>
          <p:nvPicPr>
            <p:cNvPr id="57417" name="Picture 21" descr="rd"/>
            <p:cNvPicPr>
              <a:picLocks noChangeAspect="1" noChangeArrowheads="1"/>
            </p:cNvPicPr>
            <p:nvPr/>
          </p:nvPicPr>
          <p:blipFill>
            <a:blip r:embed="rId9"/>
            <a:srcRect/>
            <a:stretch>
              <a:fillRect/>
            </a:stretch>
          </p:blipFill>
          <p:spPr bwMode="auto">
            <a:xfrm>
              <a:off x="288" y="2637"/>
              <a:ext cx="240" cy="195"/>
            </a:xfrm>
            <a:prstGeom prst="rect">
              <a:avLst/>
            </a:prstGeom>
            <a:noFill/>
            <a:ln w="9525">
              <a:noFill/>
              <a:miter lim="800000"/>
              <a:headEnd/>
              <a:tailEnd/>
            </a:ln>
          </p:spPr>
        </p:pic>
        <p:sp>
          <p:nvSpPr>
            <p:cNvPr id="57418" name="Rectangle 22"/>
            <p:cNvSpPr>
              <a:spLocks noChangeAspect="1" noChangeArrowheads="1"/>
            </p:cNvSpPr>
            <p:nvPr/>
          </p:nvSpPr>
          <p:spPr bwMode="auto">
            <a:xfrm>
              <a:off x="384" y="2496"/>
              <a:ext cx="144" cy="144"/>
            </a:xfrm>
            <a:prstGeom prst="rect">
              <a:avLst/>
            </a:prstGeom>
            <a:solidFill>
              <a:schemeClr val="bg1"/>
            </a:solidFill>
            <a:ln w="9525">
              <a:noFill/>
              <a:miter lim="800000"/>
              <a:headEnd/>
              <a:tailEnd/>
            </a:ln>
          </p:spPr>
          <p:txBody>
            <a:bodyPr wrap="none" anchor="ctr"/>
            <a:lstStyle/>
            <a:p>
              <a:pPr eaLnBrk="0" fontAlgn="base" hangingPunct="0">
                <a:spcBef>
                  <a:spcPct val="0"/>
                </a:spcBef>
                <a:spcAft>
                  <a:spcPct val="0"/>
                </a:spcAft>
                <a:defRPr/>
              </a:pPr>
              <a:endParaRPr lang="en-US" sz="2400" b="1">
                <a:solidFill>
                  <a:srgbClr val="000000"/>
                </a:solidFill>
                <a:latin typeface="Times New Roman" pitchFamily="18" charset="0"/>
                <a:cs typeface="Arial"/>
              </a:endParaRPr>
            </a:p>
          </p:txBody>
        </p:sp>
      </p:grpSp>
      <p:grpSp>
        <p:nvGrpSpPr>
          <p:cNvPr id="6" name="Group 23"/>
          <p:cNvGrpSpPr>
            <a:grpSpLocks/>
          </p:cNvGrpSpPr>
          <p:nvPr/>
        </p:nvGrpSpPr>
        <p:grpSpPr bwMode="auto">
          <a:xfrm>
            <a:off x="1754189" y="3960814"/>
            <a:ext cx="2420937" cy="2820987"/>
            <a:chOff x="59" y="2495"/>
            <a:chExt cx="1525" cy="1777"/>
          </a:xfrm>
        </p:grpSpPr>
        <p:pic>
          <p:nvPicPr>
            <p:cNvPr id="57413" name="Picture 24" descr="panda1_patches"/>
            <p:cNvPicPr>
              <a:picLocks noChangeAspect="1" noChangeArrowheads="1"/>
            </p:cNvPicPr>
            <p:nvPr/>
          </p:nvPicPr>
          <p:blipFill>
            <a:blip r:embed="rId11"/>
            <a:srcRect/>
            <a:stretch>
              <a:fillRect/>
            </a:stretch>
          </p:blipFill>
          <p:spPr bwMode="auto">
            <a:xfrm>
              <a:off x="271" y="2771"/>
              <a:ext cx="1079" cy="1238"/>
            </a:xfrm>
            <a:prstGeom prst="rect">
              <a:avLst/>
            </a:prstGeom>
            <a:noFill/>
            <a:ln w="9525">
              <a:noFill/>
              <a:miter lim="800000"/>
              <a:headEnd/>
              <a:tailEnd/>
            </a:ln>
          </p:spPr>
        </p:pic>
        <p:sp>
          <p:nvSpPr>
            <p:cNvPr id="57414" name="Freeform 25"/>
            <p:cNvSpPr>
              <a:spLocks noChangeAspect="1"/>
            </p:cNvSpPr>
            <p:nvPr/>
          </p:nvSpPr>
          <p:spPr bwMode="auto">
            <a:xfrm>
              <a:off x="589" y="2619"/>
              <a:ext cx="104" cy="380"/>
            </a:xfrm>
            <a:custGeom>
              <a:avLst/>
              <a:gdLst>
                <a:gd name="T0" fmla="*/ 1 w 168"/>
                <a:gd name="T1" fmla="*/ 2 h 480"/>
                <a:gd name="T2" fmla="*/ 1 w 168"/>
                <a:gd name="T3" fmla="*/ 2 h 480"/>
                <a:gd name="T4" fmla="*/ 1 w 168"/>
                <a:gd name="T5" fmla="*/ 0 h 480"/>
                <a:gd name="T6" fmla="*/ 0 60000 65536"/>
                <a:gd name="T7" fmla="*/ 0 60000 65536"/>
                <a:gd name="T8" fmla="*/ 0 60000 65536"/>
                <a:gd name="T9" fmla="*/ 0 w 168"/>
                <a:gd name="T10" fmla="*/ 0 h 480"/>
                <a:gd name="T11" fmla="*/ 168 w 168"/>
                <a:gd name="T12" fmla="*/ 480 h 480"/>
              </a:gdLst>
              <a:ahLst/>
              <a:cxnLst>
                <a:cxn ang="T6">
                  <a:pos x="T0" y="T1"/>
                </a:cxn>
                <a:cxn ang="T7">
                  <a:pos x="T2" y="T3"/>
                </a:cxn>
                <a:cxn ang="T8">
                  <a:pos x="T4" y="T5"/>
                </a:cxn>
              </a:cxnLst>
              <a:rect l="T9" t="T10" r="T11" b="T12"/>
              <a:pathLst>
                <a:path w="168" h="480">
                  <a:moveTo>
                    <a:pt x="24" y="480"/>
                  </a:moveTo>
                  <a:cubicBezTo>
                    <a:pt x="12" y="352"/>
                    <a:pt x="0" y="224"/>
                    <a:pt x="24" y="144"/>
                  </a:cubicBezTo>
                  <a:cubicBezTo>
                    <a:pt x="48" y="64"/>
                    <a:pt x="136" y="24"/>
                    <a:pt x="168" y="0"/>
                  </a:cubicBezTo>
                </a:path>
              </a:pathLst>
            </a:custGeom>
            <a:noFill/>
            <a:ln w="25400">
              <a:solidFill>
                <a:schemeClr val="tx1"/>
              </a:solidFill>
              <a:round/>
              <a:headEnd/>
              <a:tailEnd type="triangle" w="med" len="med"/>
            </a:ln>
          </p:spPr>
          <p:txBody>
            <a:bodyPr/>
            <a:lstStyle/>
            <a:p>
              <a:pPr eaLnBrk="0" fontAlgn="base" hangingPunct="0">
                <a:spcBef>
                  <a:spcPct val="0"/>
                </a:spcBef>
                <a:spcAft>
                  <a:spcPct val="0"/>
                </a:spcAft>
                <a:defRPr/>
              </a:pPr>
              <a:endParaRPr lang="en-US" sz="2400" b="1">
                <a:solidFill>
                  <a:srgbClr val="000000"/>
                </a:solidFill>
                <a:latin typeface="Times New Roman" pitchFamily="18" charset="0"/>
                <a:cs typeface="Arial"/>
              </a:endParaRPr>
            </a:p>
          </p:txBody>
        </p:sp>
        <p:pic>
          <p:nvPicPr>
            <p:cNvPr id="57415" name="Picture 26" descr="xset"/>
            <p:cNvPicPr>
              <a:picLocks noChangeAspect="1" noChangeArrowheads="1"/>
            </p:cNvPicPr>
            <p:nvPr/>
          </p:nvPicPr>
          <p:blipFill>
            <a:blip r:embed="rId12"/>
            <a:srcRect/>
            <a:stretch>
              <a:fillRect/>
            </a:stretch>
          </p:blipFill>
          <p:spPr bwMode="auto">
            <a:xfrm>
              <a:off x="59" y="4058"/>
              <a:ext cx="1525" cy="214"/>
            </a:xfrm>
            <a:prstGeom prst="rect">
              <a:avLst/>
            </a:prstGeom>
            <a:noFill/>
            <a:ln w="9525">
              <a:noFill/>
              <a:miter lim="800000"/>
              <a:headEnd/>
              <a:tailEnd/>
            </a:ln>
          </p:spPr>
        </p:pic>
        <p:sp>
          <p:nvSpPr>
            <p:cNvPr id="57416" name="Freeform 27"/>
            <p:cNvSpPr>
              <a:spLocks/>
            </p:cNvSpPr>
            <p:nvPr/>
          </p:nvSpPr>
          <p:spPr bwMode="auto">
            <a:xfrm>
              <a:off x="984" y="2495"/>
              <a:ext cx="168" cy="456"/>
            </a:xfrm>
            <a:custGeom>
              <a:avLst/>
              <a:gdLst>
                <a:gd name="T0" fmla="*/ 24 w 168"/>
                <a:gd name="T1" fmla="*/ 456 h 456"/>
                <a:gd name="T2" fmla="*/ 24 w 168"/>
                <a:gd name="T3" fmla="*/ 72 h 456"/>
                <a:gd name="T4" fmla="*/ 168 w 168"/>
                <a:gd name="T5" fmla="*/ 24 h 456"/>
                <a:gd name="T6" fmla="*/ 0 60000 65536"/>
                <a:gd name="T7" fmla="*/ 0 60000 65536"/>
                <a:gd name="T8" fmla="*/ 0 60000 65536"/>
                <a:gd name="T9" fmla="*/ 0 w 168"/>
                <a:gd name="T10" fmla="*/ 0 h 456"/>
                <a:gd name="T11" fmla="*/ 168 w 168"/>
                <a:gd name="T12" fmla="*/ 456 h 456"/>
              </a:gdLst>
              <a:ahLst/>
              <a:cxnLst>
                <a:cxn ang="T6">
                  <a:pos x="T0" y="T1"/>
                </a:cxn>
                <a:cxn ang="T7">
                  <a:pos x="T2" y="T3"/>
                </a:cxn>
                <a:cxn ang="T8">
                  <a:pos x="T4" y="T5"/>
                </a:cxn>
              </a:cxnLst>
              <a:rect l="T9" t="T10" r="T11" b="T12"/>
              <a:pathLst>
                <a:path w="168" h="456">
                  <a:moveTo>
                    <a:pt x="24" y="456"/>
                  </a:moveTo>
                  <a:cubicBezTo>
                    <a:pt x="12" y="300"/>
                    <a:pt x="0" y="144"/>
                    <a:pt x="24" y="72"/>
                  </a:cubicBezTo>
                  <a:cubicBezTo>
                    <a:pt x="48" y="0"/>
                    <a:pt x="144" y="32"/>
                    <a:pt x="168" y="24"/>
                  </a:cubicBezTo>
                </a:path>
              </a:pathLst>
            </a:custGeom>
            <a:noFill/>
            <a:ln w="25400">
              <a:solidFill>
                <a:schemeClr val="tx1"/>
              </a:solidFill>
              <a:round/>
              <a:headEnd/>
              <a:tailEnd type="triangle" w="med" len="med"/>
            </a:ln>
          </p:spPr>
          <p:txBody>
            <a:bodyPr/>
            <a:lstStyle/>
            <a:p>
              <a:pPr eaLnBrk="0" fontAlgn="base" hangingPunct="0">
                <a:spcBef>
                  <a:spcPct val="0"/>
                </a:spcBef>
                <a:spcAft>
                  <a:spcPct val="0"/>
                </a:spcAft>
                <a:defRPr/>
              </a:pPr>
              <a:endParaRPr lang="en-US" sz="2400" b="1">
                <a:solidFill>
                  <a:srgbClr val="000000"/>
                </a:solidFill>
                <a:latin typeface="Times New Roman" pitchFamily="18" charset="0"/>
                <a:cs typeface="Arial"/>
              </a:endParaRPr>
            </a:p>
          </p:txBody>
        </p:sp>
      </p:grpSp>
      <p:grpSp>
        <p:nvGrpSpPr>
          <p:cNvPr id="7" name="Group 28"/>
          <p:cNvGrpSpPr>
            <a:grpSpLocks/>
          </p:cNvGrpSpPr>
          <p:nvPr/>
        </p:nvGrpSpPr>
        <p:grpSpPr bwMode="auto">
          <a:xfrm>
            <a:off x="2117725" y="1066800"/>
            <a:ext cx="4648200" cy="1066800"/>
            <a:chOff x="288" y="672"/>
            <a:chExt cx="2928" cy="672"/>
          </a:xfrm>
        </p:grpSpPr>
        <p:pic>
          <p:nvPicPr>
            <p:cNvPr id="57388" name="Picture 29" descr="pts2"/>
            <p:cNvPicPr>
              <a:picLocks noChangeAspect="1" noChangeArrowheads="1"/>
            </p:cNvPicPr>
            <p:nvPr/>
          </p:nvPicPr>
          <p:blipFill>
            <a:blip r:embed="rId10"/>
            <a:srcRect/>
            <a:stretch>
              <a:fillRect/>
            </a:stretch>
          </p:blipFill>
          <p:spPr bwMode="auto">
            <a:xfrm>
              <a:off x="288" y="672"/>
              <a:ext cx="1008" cy="645"/>
            </a:xfrm>
            <a:prstGeom prst="rect">
              <a:avLst/>
            </a:prstGeom>
            <a:noFill/>
            <a:ln w="28575">
              <a:solidFill>
                <a:schemeClr val="tx1"/>
              </a:solidFill>
              <a:miter lim="800000"/>
              <a:headEnd/>
              <a:tailEnd/>
            </a:ln>
          </p:spPr>
        </p:pic>
        <p:sp>
          <p:nvSpPr>
            <p:cNvPr id="57389" name="Line 30"/>
            <p:cNvSpPr>
              <a:spLocks noChangeShapeType="1"/>
            </p:cNvSpPr>
            <p:nvPr/>
          </p:nvSpPr>
          <p:spPr bwMode="auto">
            <a:xfrm>
              <a:off x="384" y="672"/>
              <a:ext cx="0" cy="651"/>
            </a:xfrm>
            <a:prstGeom prst="line">
              <a:avLst/>
            </a:prstGeom>
            <a:noFill/>
            <a:ln w="19050">
              <a:solidFill>
                <a:schemeClr val="tx1"/>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7390" name="Line 31"/>
            <p:cNvSpPr>
              <a:spLocks noChangeShapeType="1"/>
            </p:cNvSpPr>
            <p:nvPr/>
          </p:nvSpPr>
          <p:spPr bwMode="auto">
            <a:xfrm>
              <a:off x="528" y="672"/>
              <a:ext cx="0" cy="651"/>
            </a:xfrm>
            <a:prstGeom prst="line">
              <a:avLst/>
            </a:prstGeom>
            <a:noFill/>
            <a:ln w="19050">
              <a:solidFill>
                <a:schemeClr val="tx1"/>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7391" name="Line 32"/>
            <p:cNvSpPr>
              <a:spLocks noChangeShapeType="1"/>
            </p:cNvSpPr>
            <p:nvPr/>
          </p:nvSpPr>
          <p:spPr bwMode="auto">
            <a:xfrm>
              <a:off x="672" y="672"/>
              <a:ext cx="0" cy="651"/>
            </a:xfrm>
            <a:prstGeom prst="line">
              <a:avLst/>
            </a:prstGeom>
            <a:noFill/>
            <a:ln w="19050">
              <a:solidFill>
                <a:schemeClr val="tx1"/>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7392" name="Line 33"/>
            <p:cNvSpPr>
              <a:spLocks noChangeShapeType="1"/>
            </p:cNvSpPr>
            <p:nvPr/>
          </p:nvSpPr>
          <p:spPr bwMode="auto">
            <a:xfrm>
              <a:off x="816" y="672"/>
              <a:ext cx="0" cy="651"/>
            </a:xfrm>
            <a:prstGeom prst="line">
              <a:avLst/>
            </a:prstGeom>
            <a:noFill/>
            <a:ln w="19050">
              <a:solidFill>
                <a:schemeClr val="tx1"/>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7393" name="Line 34"/>
            <p:cNvSpPr>
              <a:spLocks noChangeShapeType="1"/>
            </p:cNvSpPr>
            <p:nvPr/>
          </p:nvSpPr>
          <p:spPr bwMode="auto">
            <a:xfrm>
              <a:off x="960" y="672"/>
              <a:ext cx="0" cy="651"/>
            </a:xfrm>
            <a:prstGeom prst="line">
              <a:avLst/>
            </a:prstGeom>
            <a:noFill/>
            <a:ln w="19050">
              <a:solidFill>
                <a:schemeClr val="tx1"/>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7394" name="Line 35"/>
            <p:cNvSpPr>
              <a:spLocks noChangeShapeType="1"/>
            </p:cNvSpPr>
            <p:nvPr/>
          </p:nvSpPr>
          <p:spPr bwMode="auto">
            <a:xfrm>
              <a:off x="1104" y="672"/>
              <a:ext cx="0" cy="651"/>
            </a:xfrm>
            <a:prstGeom prst="line">
              <a:avLst/>
            </a:prstGeom>
            <a:noFill/>
            <a:ln w="19050">
              <a:solidFill>
                <a:schemeClr val="tx1"/>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7395" name="Line 36"/>
            <p:cNvSpPr>
              <a:spLocks noChangeShapeType="1"/>
            </p:cNvSpPr>
            <p:nvPr/>
          </p:nvSpPr>
          <p:spPr bwMode="auto">
            <a:xfrm>
              <a:off x="1248" y="672"/>
              <a:ext cx="0" cy="651"/>
            </a:xfrm>
            <a:prstGeom prst="line">
              <a:avLst/>
            </a:prstGeom>
            <a:noFill/>
            <a:ln w="19050">
              <a:solidFill>
                <a:schemeClr val="tx1"/>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7396" name="Line 37"/>
            <p:cNvSpPr>
              <a:spLocks noChangeShapeType="1"/>
            </p:cNvSpPr>
            <p:nvPr/>
          </p:nvSpPr>
          <p:spPr bwMode="auto">
            <a:xfrm>
              <a:off x="288" y="816"/>
              <a:ext cx="1008" cy="0"/>
            </a:xfrm>
            <a:prstGeom prst="line">
              <a:avLst/>
            </a:prstGeom>
            <a:noFill/>
            <a:ln w="19050">
              <a:solidFill>
                <a:schemeClr val="tx1"/>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7397" name="Line 38"/>
            <p:cNvSpPr>
              <a:spLocks noChangeShapeType="1"/>
            </p:cNvSpPr>
            <p:nvPr/>
          </p:nvSpPr>
          <p:spPr bwMode="auto">
            <a:xfrm>
              <a:off x="288" y="960"/>
              <a:ext cx="1008" cy="0"/>
            </a:xfrm>
            <a:prstGeom prst="line">
              <a:avLst/>
            </a:prstGeom>
            <a:noFill/>
            <a:ln w="19050">
              <a:solidFill>
                <a:schemeClr val="tx1"/>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7398" name="Line 39"/>
            <p:cNvSpPr>
              <a:spLocks noChangeShapeType="1"/>
            </p:cNvSpPr>
            <p:nvPr/>
          </p:nvSpPr>
          <p:spPr bwMode="auto">
            <a:xfrm>
              <a:off x="288" y="1104"/>
              <a:ext cx="1008" cy="0"/>
            </a:xfrm>
            <a:prstGeom prst="line">
              <a:avLst/>
            </a:prstGeom>
            <a:noFill/>
            <a:ln w="19050">
              <a:solidFill>
                <a:schemeClr val="tx1"/>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7399" name="Line 40"/>
            <p:cNvSpPr>
              <a:spLocks noChangeShapeType="1"/>
            </p:cNvSpPr>
            <p:nvPr/>
          </p:nvSpPr>
          <p:spPr bwMode="auto">
            <a:xfrm>
              <a:off x="288" y="1248"/>
              <a:ext cx="1008" cy="0"/>
            </a:xfrm>
            <a:prstGeom prst="line">
              <a:avLst/>
            </a:prstGeom>
            <a:noFill/>
            <a:ln w="19050">
              <a:solidFill>
                <a:schemeClr val="tx1"/>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pic>
          <p:nvPicPr>
            <p:cNvPr id="57400" name="Picture 41" descr="pts1"/>
            <p:cNvPicPr>
              <a:picLocks noChangeAspect="1" noChangeArrowheads="1"/>
            </p:cNvPicPr>
            <p:nvPr/>
          </p:nvPicPr>
          <p:blipFill>
            <a:blip r:embed="rId6"/>
            <a:srcRect/>
            <a:stretch>
              <a:fillRect/>
            </a:stretch>
          </p:blipFill>
          <p:spPr bwMode="auto">
            <a:xfrm>
              <a:off x="1968" y="702"/>
              <a:ext cx="1248" cy="629"/>
            </a:xfrm>
            <a:prstGeom prst="rect">
              <a:avLst/>
            </a:prstGeom>
            <a:noFill/>
            <a:ln w="28575">
              <a:solidFill>
                <a:schemeClr val="tx1"/>
              </a:solidFill>
              <a:miter lim="800000"/>
              <a:headEnd/>
              <a:tailEnd/>
            </a:ln>
          </p:spPr>
        </p:pic>
        <p:sp>
          <p:nvSpPr>
            <p:cNvPr id="57401" name="Line 42"/>
            <p:cNvSpPr>
              <a:spLocks noChangeShapeType="1"/>
            </p:cNvSpPr>
            <p:nvPr/>
          </p:nvSpPr>
          <p:spPr bwMode="auto">
            <a:xfrm>
              <a:off x="2064" y="705"/>
              <a:ext cx="0" cy="639"/>
            </a:xfrm>
            <a:prstGeom prst="line">
              <a:avLst/>
            </a:prstGeom>
            <a:noFill/>
            <a:ln w="19050">
              <a:solidFill>
                <a:schemeClr val="tx1"/>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7402" name="Line 43"/>
            <p:cNvSpPr>
              <a:spLocks noChangeShapeType="1"/>
            </p:cNvSpPr>
            <p:nvPr/>
          </p:nvSpPr>
          <p:spPr bwMode="auto">
            <a:xfrm>
              <a:off x="2208" y="705"/>
              <a:ext cx="0" cy="639"/>
            </a:xfrm>
            <a:prstGeom prst="line">
              <a:avLst/>
            </a:prstGeom>
            <a:noFill/>
            <a:ln w="19050">
              <a:solidFill>
                <a:schemeClr val="tx1"/>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7403" name="Line 44"/>
            <p:cNvSpPr>
              <a:spLocks noChangeShapeType="1"/>
            </p:cNvSpPr>
            <p:nvPr/>
          </p:nvSpPr>
          <p:spPr bwMode="auto">
            <a:xfrm>
              <a:off x="2352" y="705"/>
              <a:ext cx="0" cy="639"/>
            </a:xfrm>
            <a:prstGeom prst="line">
              <a:avLst/>
            </a:prstGeom>
            <a:noFill/>
            <a:ln w="19050">
              <a:solidFill>
                <a:schemeClr val="tx1"/>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7404" name="Line 45"/>
            <p:cNvSpPr>
              <a:spLocks noChangeShapeType="1"/>
            </p:cNvSpPr>
            <p:nvPr/>
          </p:nvSpPr>
          <p:spPr bwMode="auto">
            <a:xfrm>
              <a:off x="2496" y="705"/>
              <a:ext cx="0" cy="639"/>
            </a:xfrm>
            <a:prstGeom prst="line">
              <a:avLst/>
            </a:prstGeom>
            <a:noFill/>
            <a:ln w="19050">
              <a:solidFill>
                <a:schemeClr val="tx1"/>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7405" name="Line 46"/>
            <p:cNvSpPr>
              <a:spLocks noChangeShapeType="1"/>
            </p:cNvSpPr>
            <p:nvPr/>
          </p:nvSpPr>
          <p:spPr bwMode="auto">
            <a:xfrm>
              <a:off x="2640" y="705"/>
              <a:ext cx="0" cy="639"/>
            </a:xfrm>
            <a:prstGeom prst="line">
              <a:avLst/>
            </a:prstGeom>
            <a:noFill/>
            <a:ln w="19050">
              <a:solidFill>
                <a:schemeClr val="tx1"/>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7406" name="Line 47"/>
            <p:cNvSpPr>
              <a:spLocks noChangeShapeType="1"/>
            </p:cNvSpPr>
            <p:nvPr/>
          </p:nvSpPr>
          <p:spPr bwMode="auto">
            <a:xfrm>
              <a:off x="2784" y="705"/>
              <a:ext cx="0" cy="639"/>
            </a:xfrm>
            <a:prstGeom prst="line">
              <a:avLst/>
            </a:prstGeom>
            <a:noFill/>
            <a:ln w="19050">
              <a:solidFill>
                <a:schemeClr val="tx1"/>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7407" name="Line 48"/>
            <p:cNvSpPr>
              <a:spLocks noChangeShapeType="1"/>
            </p:cNvSpPr>
            <p:nvPr/>
          </p:nvSpPr>
          <p:spPr bwMode="auto">
            <a:xfrm>
              <a:off x="2928" y="705"/>
              <a:ext cx="0" cy="639"/>
            </a:xfrm>
            <a:prstGeom prst="line">
              <a:avLst/>
            </a:prstGeom>
            <a:noFill/>
            <a:ln w="19050">
              <a:solidFill>
                <a:schemeClr val="tx1"/>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7408" name="Line 49"/>
            <p:cNvSpPr>
              <a:spLocks noChangeShapeType="1"/>
            </p:cNvSpPr>
            <p:nvPr/>
          </p:nvSpPr>
          <p:spPr bwMode="auto">
            <a:xfrm>
              <a:off x="3072" y="705"/>
              <a:ext cx="0" cy="639"/>
            </a:xfrm>
            <a:prstGeom prst="line">
              <a:avLst/>
            </a:prstGeom>
            <a:noFill/>
            <a:ln w="19050">
              <a:solidFill>
                <a:schemeClr val="tx1"/>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7409" name="Line 50"/>
            <p:cNvSpPr>
              <a:spLocks noChangeShapeType="1"/>
            </p:cNvSpPr>
            <p:nvPr/>
          </p:nvSpPr>
          <p:spPr bwMode="auto">
            <a:xfrm>
              <a:off x="1968" y="816"/>
              <a:ext cx="1248" cy="0"/>
            </a:xfrm>
            <a:prstGeom prst="line">
              <a:avLst/>
            </a:prstGeom>
            <a:noFill/>
            <a:ln w="19050">
              <a:solidFill>
                <a:schemeClr val="tx1"/>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7410" name="Line 51"/>
            <p:cNvSpPr>
              <a:spLocks noChangeShapeType="1"/>
            </p:cNvSpPr>
            <p:nvPr/>
          </p:nvSpPr>
          <p:spPr bwMode="auto">
            <a:xfrm>
              <a:off x="1968" y="960"/>
              <a:ext cx="1248" cy="0"/>
            </a:xfrm>
            <a:prstGeom prst="line">
              <a:avLst/>
            </a:prstGeom>
            <a:noFill/>
            <a:ln w="19050">
              <a:solidFill>
                <a:schemeClr val="tx1"/>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7411" name="Line 52"/>
            <p:cNvSpPr>
              <a:spLocks noChangeShapeType="1"/>
            </p:cNvSpPr>
            <p:nvPr/>
          </p:nvSpPr>
          <p:spPr bwMode="auto">
            <a:xfrm>
              <a:off x="1968" y="1104"/>
              <a:ext cx="1248" cy="0"/>
            </a:xfrm>
            <a:prstGeom prst="line">
              <a:avLst/>
            </a:prstGeom>
            <a:noFill/>
            <a:ln w="19050">
              <a:solidFill>
                <a:schemeClr val="tx1"/>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7412" name="Line 53"/>
            <p:cNvSpPr>
              <a:spLocks noChangeShapeType="1"/>
            </p:cNvSpPr>
            <p:nvPr/>
          </p:nvSpPr>
          <p:spPr bwMode="auto">
            <a:xfrm>
              <a:off x="1968" y="1248"/>
              <a:ext cx="1248" cy="0"/>
            </a:xfrm>
            <a:prstGeom prst="line">
              <a:avLst/>
            </a:prstGeom>
            <a:noFill/>
            <a:ln w="19050">
              <a:solidFill>
                <a:schemeClr val="tx1"/>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grpSp>
      <p:grpSp>
        <p:nvGrpSpPr>
          <p:cNvPr id="8" name="Group 54"/>
          <p:cNvGrpSpPr>
            <a:grpSpLocks/>
          </p:cNvGrpSpPr>
          <p:nvPr/>
        </p:nvGrpSpPr>
        <p:grpSpPr bwMode="auto">
          <a:xfrm>
            <a:off x="2117725" y="2165350"/>
            <a:ext cx="4648200" cy="1035050"/>
            <a:chOff x="288" y="1364"/>
            <a:chExt cx="2928" cy="652"/>
          </a:xfrm>
        </p:grpSpPr>
        <p:pic>
          <p:nvPicPr>
            <p:cNvPr id="57374" name="Picture 55" descr="pts2"/>
            <p:cNvPicPr>
              <a:picLocks noChangeAspect="1" noChangeArrowheads="1"/>
            </p:cNvPicPr>
            <p:nvPr/>
          </p:nvPicPr>
          <p:blipFill>
            <a:blip r:embed="rId10"/>
            <a:srcRect/>
            <a:stretch>
              <a:fillRect/>
            </a:stretch>
          </p:blipFill>
          <p:spPr bwMode="auto">
            <a:xfrm>
              <a:off x="288" y="1371"/>
              <a:ext cx="1008" cy="645"/>
            </a:xfrm>
            <a:prstGeom prst="rect">
              <a:avLst/>
            </a:prstGeom>
            <a:noFill/>
            <a:ln w="28575">
              <a:solidFill>
                <a:schemeClr val="tx1"/>
              </a:solidFill>
              <a:miter lim="800000"/>
              <a:headEnd/>
              <a:tailEnd/>
            </a:ln>
          </p:spPr>
        </p:pic>
        <p:pic>
          <p:nvPicPr>
            <p:cNvPr id="57375" name="Picture 56" descr="pts1"/>
            <p:cNvPicPr>
              <a:picLocks noChangeAspect="1" noChangeArrowheads="1"/>
            </p:cNvPicPr>
            <p:nvPr/>
          </p:nvPicPr>
          <p:blipFill>
            <a:blip r:embed="rId13"/>
            <a:srcRect/>
            <a:stretch>
              <a:fillRect/>
            </a:stretch>
          </p:blipFill>
          <p:spPr bwMode="auto">
            <a:xfrm>
              <a:off x="1968" y="1388"/>
              <a:ext cx="1239" cy="626"/>
            </a:xfrm>
            <a:prstGeom prst="rect">
              <a:avLst/>
            </a:prstGeom>
            <a:noFill/>
            <a:ln w="28575">
              <a:solidFill>
                <a:schemeClr val="tx1"/>
              </a:solidFill>
              <a:miter lim="800000"/>
              <a:headEnd/>
              <a:tailEnd/>
            </a:ln>
          </p:spPr>
        </p:pic>
        <p:sp>
          <p:nvSpPr>
            <p:cNvPr id="57376" name="Line 57"/>
            <p:cNvSpPr>
              <a:spLocks noChangeShapeType="1"/>
            </p:cNvSpPr>
            <p:nvPr/>
          </p:nvSpPr>
          <p:spPr bwMode="auto">
            <a:xfrm>
              <a:off x="2064" y="1364"/>
              <a:ext cx="0" cy="639"/>
            </a:xfrm>
            <a:prstGeom prst="line">
              <a:avLst/>
            </a:prstGeom>
            <a:noFill/>
            <a:ln w="19050">
              <a:solidFill>
                <a:schemeClr val="tx1"/>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7377" name="Line 58"/>
            <p:cNvSpPr>
              <a:spLocks noChangeShapeType="1"/>
            </p:cNvSpPr>
            <p:nvPr/>
          </p:nvSpPr>
          <p:spPr bwMode="auto">
            <a:xfrm>
              <a:off x="2352" y="1364"/>
              <a:ext cx="0" cy="639"/>
            </a:xfrm>
            <a:prstGeom prst="line">
              <a:avLst/>
            </a:prstGeom>
            <a:noFill/>
            <a:ln w="19050">
              <a:solidFill>
                <a:schemeClr val="tx1"/>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7378" name="Line 59"/>
            <p:cNvSpPr>
              <a:spLocks noChangeShapeType="1"/>
            </p:cNvSpPr>
            <p:nvPr/>
          </p:nvSpPr>
          <p:spPr bwMode="auto">
            <a:xfrm>
              <a:off x="2640" y="1364"/>
              <a:ext cx="0" cy="639"/>
            </a:xfrm>
            <a:prstGeom prst="line">
              <a:avLst/>
            </a:prstGeom>
            <a:noFill/>
            <a:ln w="19050">
              <a:solidFill>
                <a:schemeClr val="tx1"/>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7379" name="Line 60"/>
            <p:cNvSpPr>
              <a:spLocks noChangeShapeType="1"/>
            </p:cNvSpPr>
            <p:nvPr/>
          </p:nvSpPr>
          <p:spPr bwMode="auto">
            <a:xfrm>
              <a:off x="2928" y="1364"/>
              <a:ext cx="0" cy="639"/>
            </a:xfrm>
            <a:prstGeom prst="line">
              <a:avLst/>
            </a:prstGeom>
            <a:noFill/>
            <a:ln w="19050">
              <a:solidFill>
                <a:schemeClr val="tx1"/>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7380" name="Line 61"/>
            <p:cNvSpPr>
              <a:spLocks noChangeShapeType="1"/>
            </p:cNvSpPr>
            <p:nvPr/>
          </p:nvSpPr>
          <p:spPr bwMode="auto">
            <a:xfrm>
              <a:off x="384" y="1364"/>
              <a:ext cx="0" cy="651"/>
            </a:xfrm>
            <a:prstGeom prst="line">
              <a:avLst/>
            </a:prstGeom>
            <a:noFill/>
            <a:ln w="19050">
              <a:solidFill>
                <a:schemeClr val="tx1"/>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7381" name="Line 62"/>
            <p:cNvSpPr>
              <a:spLocks noChangeShapeType="1"/>
            </p:cNvSpPr>
            <p:nvPr/>
          </p:nvSpPr>
          <p:spPr bwMode="auto">
            <a:xfrm>
              <a:off x="672" y="1364"/>
              <a:ext cx="0" cy="651"/>
            </a:xfrm>
            <a:prstGeom prst="line">
              <a:avLst/>
            </a:prstGeom>
            <a:noFill/>
            <a:ln w="19050">
              <a:solidFill>
                <a:schemeClr val="tx1"/>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7382" name="Line 63"/>
            <p:cNvSpPr>
              <a:spLocks noChangeShapeType="1"/>
            </p:cNvSpPr>
            <p:nvPr/>
          </p:nvSpPr>
          <p:spPr bwMode="auto">
            <a:xfrm>
              <a:off x="960" y="1364"/>
              <a:ext cx="0" cy="651"/>
            </a:xfrm>
            <a:prstGeom prst="line">
              <a:avLst/>
            </a:prstGeom>
            <a:noFill/>
            <a:ln w="19050">
              <a:solidFill>
                <a:schemeClr val="tx1"/>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7383" name="Line 64"/>
            <p:cNvSpPr>
              <a:spLocks noChangeShapeType="1"/>
            </p:cNvSpPr>
            <p:nvPr/>
          </p:nvSpPr>
          <p:spPr bwMode="auto">
            <a:xfrm>
              <a:off x="1248" y="1364"/>
              <a:ext cx="0" cy="651"/>
            </a:xfrm>
            <a:prstGeom prst="line">
              <a:avLst/>
            </a:prstGeom>
            <a:noFill/>
            <a:ln w="19050">
              <a:solidFill>
                <a:schemeClr val="tx1"/>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7384" name="Line 65"/>
            <p:cNvSpPr>
              <a:spLocks noChangeShapeType="1"/>
            </p:cNvSpPr>
            <p:nvPr/>
          </p:nvSpPr>
          <p:spPr bwMode="auto">
            <a:xfrm>
              <a:off x="1968" y="1652"/>
              <a:ext cx="1248" cy="0"/>
            </a:xfrm>
            <a:prstGeom prst="line">
              <a:avLst/>
            </a:prstGeom>
            <a:noFill/>
            <a:ln w="19050">
              <a:solidFill>
                <a:schemeClr val="tx1"/>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7385" name="Line 66"/>
            <p:cNvSpPr>
              <a:spLocks noChangeShapeType="1"/>
            </p:cNvSpPr>
            <p:nvPr/>
          </p:nvSpPr>
          <p:spPr bwMode="auto">
            <a:xfrm>
              <a:off x="1968" y="1940"/>
              <a:ext cx="1248" cy="0"/>
            </a:xfrm>
            <a:prstGeom prst="line">
              <a:avLst/>
            </a:prstGeom>
            <a:noFill/>
            <a:ln w="19050">
              <a:solidFill>
                <a:schemeClr val="tx1"/>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7386" name="Line 67"/>
            <p:cNvSpPr>
              <a:spLocks noChangeShapeType="1"/>
            </p:cNvSpPr>
            <p:nvPr/>
          </p:nvSpPr>
          <p:spPr bwMode="auto">
            <a:xfrm>
              <a:off x="288" y="1652"/>
              <a:ext cx="1008" cy="0"/>
            </a:xfrm>
            <a:prstGeom prst="line">
              <a:avLst/>
            </a:prstGeom>
            <a:noFill/>
            <a:ln w="19050">
              <a:solidFill>
                <a:schemeClr val="tx1"/>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7387" name="Line 68"/>
            <p:cNvSpPr>
              <a:spLocks noChangeShapeType="1"/>
            </p:cNvSpPr>
            <p:nvPr/>
          </p:nvSpPr>
          <p:spPr bwMode="auto">
            <a:xfrm>
              <a:off x="288" y="1940"/>
              <a:ext cx="1008" cy="0"/>
            </a:xfrm>
            <a:prstGeom prst="line">
              <a:avLst/>
            </a:prstGeom>
            <a:noFill/>
            <a:ln w="19050">
              <a:solidFill>
                <a:schemeClr val="tx1"/>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grpSp>
      <p:grpSp>
        <p:nvGrpSpPr>
          <p:cNvPr id="9" name="Group 69"/>
          <p:cNvGrpSpPr>
            <a:grpSpLocks/>
          </p:cNvGrpSpPr>
          <p:nvPr/>
        </p:nvGrpSpPr>
        <p:grpSpPr bwMode="auto">
          <a:xfrm>
            <a:off x="2117725" y="3252789"/>
            <a:ext cx="4648200" cy="1057275"/>
            <a:chOff x="288" y="2049"/>
            <a:chExt cx="2928" cy="666"/>
          </a:xfrm>
        </p:grpSpPr>
        <p:grpSp>
          <p:nvGrpSpPr>
            <p:cNvPr id="10" name="Group 70"/>
            <p:cNvGrpSpPr>
              <a:grpSpLocks/>
            </p:cNvGrpSpPr>
            <p:nvPr/>
          </p:nvGrpSpPr>
          <p:grpSpPr bwMode="auto">
            <a:xfrm>
              <a:off x="672" y="2049"/>
              <a:ext cx="2256" cy="666"/>
              <a:chOff x="672" y="2049"/>
              <a:chExt cx="2256" cy="666"/>
            </a:xfrm>
          </p:grpSpPr>
          <p:sp>
            <p:nvSpPr>
              <p:cNvPr id="57370" name="Line 71"/>
              <p:cNvSpPr>
                <a:spLocks noChangeShapeType="1"/>
              </p:cNvSpPr>
              <p:nvPr/>
            </p:nvSpPr>
            <p:spPr bwMode="auto">
              <a:xfrm>
                <a:off x="672" y="2064"/>
                <a:ext cx="0" cy="651"/>
              </a:xfrm>
              <a:prstGeom prst="line">
                <a:avLst/>
              </a:prstGeom>
              <a:noFill/>
              <a:ln w="19050">
                <a:solidFill>
                  <a:schemeClr val="tx1"/>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7371" name="Line 72"/>
              <p:cNvSpPr>
                <a:spLocks noChangeShapeType="1"/>
              </p:cNvSpPr>
              <p:nvPr/>
            </p:nvSpPr>
            <p:spPr bwMode="auto">
              <a:xfrm>
                <a:off x="1248" y="2064"/>
                <a:ext cx="0" cy="651"/>
              </a:xfrm>
              <a:prstGeom prst="line">
                <a:avLst/>
              </a:prstGeom>
              <a:noFill/>
              <a:ln w="19050">
                <a:solidFill>
                  <a:schemeClr val="tx1"/>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7372" name="Line 73"/>
              <p:cNvSpPr>
                <a:spLocks noChangeShapeType="1"/>
              </p:cNvSpPr>
              <p:nvPr/>
            </p:nvSpPr>
            <p:spPr bwMode="auto">
              <a:xfrm>
                <a:off x="2352" y="2049"/>
                <a:ext cx="0" cy="639"/>
              </a:xfrm>
              <a:prstGeom prst="line">
                <a:avLst/>
              </a:prstGeom>
              <a:noFill/>
              <a:ln w="19050">
                <a:solidFill>
                  <a:schemeClr val="tx1"/>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7373" name="Line 74"/>
              <p:cNvSpPr>
                <a:spLocks noChangeShapeType="1"/>
              </p:cNvSpPr>
              <p:nvPr/>
            </p:nvSpPr>
            <p:spPr bwMode="auto">
              <a:xfrm>
                <a:off x="2928" y="2049"/>
                <a:ext cx="0" cy="639"/>
              </a:xfrm>
              <a:prstGeom prst="line">
                <a:avLst/>
              </a:prstGeom>
              <a:noFill/>
              <a:ln w="19050">
                <a:solidFill>
                  <a:schemeClr val="tx1"/>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grpSp>
        <p:sp>
          <p:nvSpPr>
            <p:cNvPr id="57368" name="Line 75"/>
            <p:cNvSpPr>
              <a:spLocks noChangeShapeType="1"/>
            </p:cNvSpPr>
            <p:nvPr/>
          </p:nvSpPr>
          <p:spPr bwMode="auto">
            <a:xfrm>
              <a:off x="288" y="2448"/>
              <a:ext cx="1008" cy="0"/>
            </a:xfrm>
            <a:prstGeom prst="line">
              <a:avLst/>
            </a:prstGeom>
            <a:noFill/>
            <a:ln w="19050">
              <a:solidFill>
                <a:schemeClr val="tx1"/>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sp>
          <p:nvSpPr>
            <p:cNvPr id="57369" name="Line 76"/>
            <p:cNvSpPr>
              <a:spLocks noChangeShapeType="1"/>
            </p:cNvSpPr>
            <p:nvPr/>
          </p:nvSpPr>
          <p:spPr bwMode="auto">
            <a:xfrm>
              <a:off x="1968" y="2448"/>
              <a:ext cx="1248" cy="0"/>
            </a:xfrm>
            <a:prstGeom prst="line">
              <a:avLst/>
            </a:prstGeom>
            <a:noFill/>
            <a:ln w="19050">
              <a:solidFill>
                <a:schemeClr val="tx1"/>
              </a:solidFill>
              <a:round/>
              <a:headEnd/>
              <a:tailEnd/>
            </a:ln>
          </p:spPr>
          <p:txBody>
            <a:bodyPr/>
            <a:lstStyle/>
            <a:p>
              <a:pPr eaLnBrk="0" fontAlgn="base" hangingPunct="0">
                <a:spcBef>
                  <a:spcPct val="0"/>
                </a:spcBef>
                <a:spcAft>
                  <a:spcPct val="0"/>
                </a:spcAft>
                <a:defRPr/>
              </a:pPr>
              <a:endParaRPr lang="en-US">
                <a:solidFill>
                  <a:srgbClr val="000000"/>
                </a:solidFill>
                <a:latin typeface="Arial"/>
                <a:cs typeface="Arial"/>
              </a:endParaRPr>
            </a:p>
          </p:txBody>
        </p:sp>
      </p:grpSp>
      <p:sp>
        <p:nvSpPr>
          <p:cNvPr id="57358" name="Text Box 77"/>
          <p:cNvSpPr txBox="1">
            <a:spLocks noChangeArrowheads="1"/>
          </p:cNvSpPr>
          <p:nvPr/>
        </p:nvSpPr>
        <p:spPr bwMode="auto">
          <a:xfrm>
            <a:off x="7543800" y="6400800"/>
            <a:ext cx="3124200" cy="457200"/>
          </a:xfrm>
          <a:prstGeom prst="rect">
            <a:avLst/>
          </a:prstGeom>
          <a:noFill/>
          <a:ln w="9525">
            <a:noFill/>
            <a:miter lim="800000"/>
            <a:headEnd/>
            <a:tailEnd/>
          </a:ln>
        </p:spPr>
        <p:txBody>
          <a:bodyPr>
            <a:spAutoFit/>
          </a:bodyPr>
          <a:lstStyle/>
          <a:p>
            <a:pPr eaLnBrk="0" fontAlgn="base" hangingPunct="0">
              <a:spcBef>
                <a:spcPct val="50000"/>
              </a:spcBef>
              <a:spcAft>
                <a:spcPct val="0"/>
              </a:spcAft>
              <a:defRPr/>
            </a:pPr>
            <a:endParaRPr lang="en-US" sz="2400" b="1">
              <a:solidFill>
                <a:srgbClr val="000000"/>
              </a:solidFill>
              <a:latin typeface="Times New Roman" pitchFamily="18" charset="0"/>
              <a:cs typeface="Arial"/>
            </a:endParaRPr>
          </a:p>
        </p:txBody>
      </p:sp>
      <p:pic>
        <p:nvPicPr>
          <p:cNvPr id="46158" name="Picture 78" descr="http://euclid.hamline.edu/~arundquist/latex/showequation.php?eqn_id=94163"/>
          <p:cNvPicPr>
            <a:picLocks noChangeAspect="1" noChangeArrowheads="1"/>
          </p:cNvPicPr>
          <p:nvPr/>
        </p:nvPicPr>
        <p:blipFill>
          <a:blip r:embed="rId14"/>
          <a:srcRect/>
          <a:stretch>
            <a:fillRect/>
          </a:stretch>
        </p:blipFill>
        <p:spPr bwMode="auto">
          <a:xfrm>
            <a:off x="1524000" y="1420813"/>
            <a:ext cx="477838" cy="292100"/>
          </a:xfrm>
          <a:prstGeom prst="rect">
            <a:avLst/>
          </a:prstGeom>
          <a:noFill/>
          <a:ln w="9525">
            <a:noFill/>
            <a:miter lim="800000"/>
            <a:headEnd/>
            <a:tailEnd/>
          </a:ln>
        </p:spPr>
      </p:pic>
      <p:pic>
        <p:nvPicPr>
          <p:cNvPr id="46160" name="Picture 80" descr="http://euclid.hamline.edu/~arundquist/latex/showequation.php?eqn_id=94165"/>
          <p:cNvPicPr>
            <a:picLocks noChangeAspect="1" noChangeArrowheads="1"/>
          </p:cNvPicPr>
          <p:nvPr/>
        </p:nvPicPr>
        <p:blipFill>
          <a:blip r:embed="rId15"/>
          <a:srcRect/>
          <a:stretch>
            <a:fillRect/>
          </a:stretch>
        </p:blipFill>
        <p:spPr bwMode="auto">
          <a:xfrm>
            <a:off x="1524001" y="2479676"/>
            <a:ext cx="500063" cy="307975"/>
          </a:xfrm>
          <a:prstGeom prst="rect">
            <a:avLst/>
          </a:prstGeom>
          <a:noFill/>
          <a:ln w="9525">
            <a:noFill/>
            <a:miter lim="800000"/>
            <a:headEnd/>
            <a:tailEnd/>
          </a:ln>
        </p:spPr>
      </p:pic>
      <p:pic>
        <p:nvPicPr>
          <p:cNvPr id="46162" name="Picture 82" descr="http://euclid.hamline.edu/~arundquist/latex/showequation.php?eqn_id=94167"/>
          <p:cNvPicPr>
            <a:picLocks noChangeAspect="1" noChangeArrowheads="1"/>
          </p:cNvPicPr>
          <p:nvPr/>
        </p:nvPicPr>
        <p:blipFill>
          <a:blip r:embed="rId16"/>
          <a:srcRect/>
          <a:stretch>
            <a:fillRect/>
          </a:stretch>
        </p:blipFill>
        <p:spPr bwMode="auto">
          <a:xfrm>
            <a:off x="1524000" y="3611564"/>
            <a:ext cx="508000" cy="307975"/>
          </a:xfrm>
          <a:prstGeom prst="rect">
            <a:avLst/>
          </a:prstGeom>
          <a:noFill/>
          <a:ln w="9525">
            <a:noFill/>
            <a:miter lim="800000"/>
            <a:headEnd/>
            <a:tailEnd/>
          </a:ln>
        </p:spPr>
      </p:pic>
      <p:grpSp>
        <p:nvGrpSpPr>
          <p:cNvPr id="11" name="Group 81"/>
          <p:cNvGrpSpPr>
            <a:grpSpLocks/>
          </p:cNvGrpSpPr>
          <p:nvPr/>
        </p:nvGrpSpPr>
        <p:grpSpPr bwMode="auto">
          <a:xfrm>
            <a:off x="7264401" y="1238251"/>
            <a:ext cx="4746625" cy="1108075"/>
            <a:chOff x="5740416" y="1238220"/>
            <a:chExt cx="4746625" cy="1107996"/>
          </a:xfrm>
        </p:grpSpPr>
        <p:sp>
          <p:nvSpPr>
            <p:cNvPr id="57365" name="Rectangle 79"/>
            <p:cNvSpPr>
              <a:spLocks noChangeArrowheads="1"/>
            </p:cNvSpPr>
            <p:nvPr/>
          </p:nvSpPr>
          <p:spPr bwMode="auto">
            <a:xfrm>
              <a:off x="5813442" y="1639863"/>
              <a:ext cx="3030537" cy="365125"/>
            </a:xfrm>
            <a:prstGeom prst="rect">
              <a:avLst/>
            </a:prstGeom>
            <a:solidFill>
              <a:srgbClr val="FFFF00"/>
            </a:solidFill>
            <a:ln w="25400" algn="ctr">
              <a:solidFill>
                <a:srgbClr val="FFFF00"/>
              </a:solidFill>
              <a:miter lim="800000"/>
              <a:headEnd/>
              <a:tailEnd/>
            </a:ln>
          </p:spPr>
          <p:txBody>
            <a:bodyPr anchor="ctr"/>
            <a:lstStyle/>
            <a:p>
              <a:pPr algn="ctr" eaLnBrk="0" fontAlgn="base" hangingPunct="0">
                <a:spcBef>
                  <a:spcPct val="0"/>
                </a:spcBef>
                <a:spcAft>
                  <a:spcPct val="0"/>
                </a:spcAft>
                <a:defRPr/>
              </a:pPr>
              <a:endParaRPr lang="en-US">
                <a:solidFill>
                  <a:srgbClr val="FFFFFF"/>
                </a:solidFill>
                <a:latin typeface="Arial"/>
                <a:cs typeface="Arial"/>
              </a:endParaRPr>
            </a:p>
          </p:txBody>
        </p:sp>
        <p:sp>
          <p:nvSpPr>
            <p:cNvPr id="57366" name="TextBox 80"/>
            <p:cNvSpPr txBox="1">
              <a:spLocks noChangeArrowheads="1"/>
            </p:cNvSpPr>
            <p:nvPr/>
          </p:nvSpPr>
          <p:spPr bwMode="auto">
            <a:xfrm>
              <a:off x="5740416" y="1238220"/>
              <a:ext cx="4746625" cy="1107996"/>
            </a:xfrm>
            <a:prstGeom prst="rect">
              <a:avLst/>
            </a:prstGeom>
            <a:noFill/>
            <a:ln w="9525">
              <a:noFill/>
              <a:miter lim="800000"/>
              <a:headEnd/>
              <a:tailEnd/>
            </a:ln>
          </p:spPr>
          <p:txBody>
            <a:bodyPr>
              <a:spAutoFit/>
            </a:bodyPr>
            <a:lstStyle/>
            <a:p>
              <a:pPr eaLnBrk="0" fontAlgn="base" hangingPunct="0">
                <a:spcBef>
                  <a:spcPct val="0"/>
                </a:spcBef>
                <a:spcAft>
                  <a:spcPct val="0"/>
                </a:spcAft>
                <a:defRPr/>
              </a:pPr>
              <a:r>
                <a:rPr lang="en-US" sz="2200" b="1">
                  <a:solidFill>
                    <a:srgbClr val="000000"/>
                  </a:solidFill>
                  <a:latin typeface="Arial"/>
                  <a:cs typeface="Arial"/>
                </a:rPr>
                <a:t>Optimal match:  O(m</a:t>
              </a:r>
              <a:r>
                <a:rPr lang="en-US" sz="2200" b="1" baseline="30000">
                  <a:solidFill>
                    <a:srgbClr val="000000"/>
                  </a:solidFill>
                  <a:latin typeface="Arial"/>
                  <a:cs typeface="Arial"/>
                </a:rPr>
                <a:t>3</a:t>
              </a:r>
              <a:r>
                <a:rPr lang="en-US" sz="2200" b="1">
                  <a:solidFill>
                    <a:srgbClr val="000000"/>
                  </a:solidFill>
                  <a:latin typeface="Arial"/>
                  <a:cs typeface="Arial"/>
                </a:rPr>
                <a:t>)</a:t>
              </a:r>
            </a:p>
            <a:p>
              <a:pPr eaLnBrk="0" fontAlgn="base" hangingPunct="0">
                <a:spcBef>
                  <a:spcPct val="0"/>
                </a:spcBef>
                <a:spcAft>
                  <a:spcPct val="0"/>
                </a:spcAft>
                <a:defRPr/>
              </a:pPr>
              <a:r>
                <a:rPr lang="en-US" sz="2200" b="1">
                  <a:solidFill>
                    <a:srgbClr val="000000"/>
                  </a:solidFill>
                  <a:latin typeface="Arial"/>
                  <a:cs typeface="Arial"/>
                </a:rPr>
                <a:t>Pyramid match: O(mL)</a:t>
              </a:r>
            </a:p>
            <a:p>
              <a:pPr eaLnBrk="0" fontAlgn="base" hangingPunct="0">
                <a:spcBef>
                  <a:spcPct val="0"/>
                </a:spcBef>
                <a:spcAft>
                  <a:spcPct val="0"/>
                </a:spcAft>
                <a:defRPr/>
              </a:pPr>
              <a:endParaRPr lang="en-US" sz="2200" b="1">
                <a:solidFill>
                  <a:srgbClr val="000000"/>
                </a:solidFill>
                <a:latin typeface="Arial"/>
                <a:cs typeface="Arial"/>
              </a:endParaRPr>
            </a:p>
          </p:txBody>
        </p:sp>
      </p:grpSp>
      <p:pic>
        <p:nvPicPr>
          <p:cNvPr id="83" name="Picture 5" descr="intersect"/>
          <p:cNvPicPr>
            <a:picLocks noChangeAspect="1" noChangeArrowheads="1"/>
          </p:cNvPicPr>
          <p:nvPr/>
        </p:nvPicPr>
        <p:blipFill>
          <a:blip r:embed="rId4"/>
          <a:srcRect/>
          <a:stretch>
            <a:fillRect/>
          </a:stretch>
        </p:blipFill>
        <p:spPr bwMode="auto">
          <a:xfrm>
            <a:off x="4051300" y="2419350"/>
            <a:ext cx="438150" cy="571500"/>
          </a:xfrm>
          <a:prstGeom prst="rect">
            <a:avLst/>
          </a:prstGeom>
          <a:noFill/>
          <a:ln w="9525">
            <a:noFill/>
            <a:miter lim="800000"/>
            <a:headEnd/>
            <a:tailEnd/>
          </a:ln>
        </p:spPr>
      </p:pic>
      <p:pic>
        <p:nvPicPr>
          <p:cNvPr id="84" name="Picture 5" descr="intersect"/>
          <p:cNvPicPr>
            <a:picLocks noChangeAspect="1" noChangeArrowheads="1"/>
          </p:cNvPicPr>
          <p:nvPr/>
        </p:nvPicPr>
        <p:blipFill>
          <a:blip r:embed="rId4"/>
          <a:srcRect/>
          <a:stretch>
            <a:fillRect/>
          </a:stretch>
        </p:blipFill>
        <p:spPr bwMode="auto">
          <a:xfrm>
            <a:off x="4051300" y="1384300"/>
            <a:ext cx="438150" cy="571500"/>
          </a:xfrm>
          <a:prstGeom prst="rect">
            <a:avLst/>
          </a:prstGeom>
          <a:noFill/>
          <a:ln w="9525">
            <a:noFill/>
            <a:miter lim="800000"/>
            <a:headEnd/>
            <a:tailEnd/>
          </a:ln>
        </p:spPr>
      </p:pic>
      <p:sp>
        <p:nvSpPr>
          <p:cNvPr id="12" name="TextBox 11"/>
          <p:cNvSpPr txBox="1"/>
          <p:nvPr/>
        </p:nvSpPr>
        <p:spPr>
          <a:xfrm>
            <a:off x="7419181" y="5666053"/>
            <a:ext cx="3598906" cy="1169551"/>
          </a:xfrm>
          <a:prstGeom prst="rect">
            <a:avLst/>
          </a:prstGeom>
          <a:noFill/>
        </p:spPr>
        <p:txBody>
          <a:bodyPr wrap="square" rtlCol="0">
            <a:spAutoFit/>
          </a:bodyPr>
          <a:lstStyle/>
          <a:p>
            <a:pPr>
              <a:defRPr/>
            </a:pPr>
            <a:r>
              <a:rPr lang="en-US" sz="1400" dirty="0">
                <a:solidFill>
                  <a:srgbClr val="000000"/>
                </a:solidFill>
                <a:latin typeface="Arial"/>
                <a:cs typeface="Arial"/>
              </a:rPr>
              <a:t>The Pyramid Match Kernel: Efficient Learning with Sets of Features.  K. Grauman and T. Darrell.  Journal of Machine Learning Research (JMLR), 8 (Apr): 725--760, 2007. </a:t>
            </a:r>
          </a:p>
        </p:txBody>
      </p:sp>
    </p:spTree>
    <p:extLst>
      <p:ext uri="{BB962C8B-B14F-4D97-AF65-F5344CB8AC3E}">
        <p14:creationId xmlns:p14="http://schemas.microsoft.com/office/powerpoint/2010/main" val="214938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499"/>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499"/>
                                          </p:stCondLst>
                                        </p:cTn>
                                        <p:tgtEl>
                                          <p:spTgt spid="2"/>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712722"/>
                                        </p:tgtEl>
                                        <p:attrNameLst>
                                          <p:attrName>style.visibility</p:attrName>
                                        </p:attrNameLst>
                                      </p:cBhvr>
                                      <p:to>
                                        <p:strVal val="hidden"/>
                                      </p:to>
                                    </p:se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46158"/>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6160"/>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46162"/>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83"/>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8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2722"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9144000" cy="1143000"/>
          </a:xfrm>
        </p:spPr>
        <p:txBody>
          <a:bodyPr>
            <a:normAutofit fontScale="90000"/>
          </a:bodyPr>
          <a:lstStyle/>
          <a:p>
            <a:r>
              <a:rPr lang="en-US" sz="4000" dirty="0" err="1">
                <a:latin typeface="Arial" pitchFamily="34" charset="0"/>
                <a:cs typeface="Arial" pitchFamily="34" charset="0"/>
              </a:rPr>
              <a:t>BoW</a:t>
            </a:r>
            <a:r>
              <a:rPr lang="en-US" sz="4000" dirty="0">
                <a:latin typeface="Arial" pitchFamily="34" charset="0"/>
                <a:cs typeface="Arial" pitchFamily="34" charset="0"/>
              </a:rPr>
              <a:t> Issue:</a:t>
            </a:r>
            <a:br>
              <a:rPr lang="en-US" sz="4000" dirty="0">
                <a:latin typeface="Arial" pitchFamily="34" charset="0"/>
                <a:cs typeface="Arial" pitchFamily="34" charset="0"/>
              </a:rPr>
            </a:br>
            <a:r>
              <a:rPr lang="en-US" sz="4000" b="1" dirty="0">
                <a:latin typeface="Arial" pitchFamily="34" charset="0"/>
                <a:cs typeface="Arial" pitchFamily="34" charset="0"/>
              </a:rPr>
              <a:t>No</a:t>
            </a:r>
            <a:r>
              <a:rPr lang="en-US" sz="4000" dirty="0">
                <a:latin typeface="Arial" pitchFamily="34" charset="0"/>
                <a:cs typeface="Arial" pitchFamily="34" charset="0"/>
              </a:rPr>
              <a:t> spatial layout preserved!</a:t>
            </a:r>
          </a:p>
        </p:txBody>
      </p:sp>
      <p:pic>
        <p:nvPicPr>
          <p:cNvPr id="5" name="Picture 4"/>
          <p:cNvPicPr>
            <a:picLocks noChangeAspect="1" noChangeArrowheads="1"/>
          </p:cNvPicPr>
          <p:nvPr/>
        </p:nvPicPr>
        <p:blipFill>
          <a:blip r:embed="rId3" cstate="print"/>
          <a:srcRect l="21666" t="11159" r="16251" b="3662"/>
          <a:stretch>
            <a:fillRect/>
          </a:stretch>
        </p:blipFill>
        <p:spPr bwMode="auto">
          <a:xfrm>
            <a:off x="6972312" y="2114533"/>
            <a:ext cx="3257556" cy="2732727"/>
          </a:xfrm>
          <a:prstGeom prst="rect">
            <a:avLst/>
          </a:prstGeom>
          <a:noFill/>
          <a:ln w="9525">
            <a:noFill/>
            <a:miter lim="800000"/>
            <a:headEnd/>
            <a:tailEnd/>
          </a:ln>
          <a:effectLst/>
        </p:spPr>
      </p:pic>
      <p:pic>
        <p:nvPicPr>
          <p:cNvPr id="7" name="Picture 2"/>
          <p:cNvPicPr>
            <a:picLocks noChangeAspect="1" noChangeArrowheads="1"/>
          </p:cNvPicPr>
          <p:nvPr/>
        </p:nvPicPr>
        <p:blipFill>
          <a:blip r:embed="rId4" cstate="print"/>
          <a:srcRect/>
          <a:stretch>
            <a:fillRect/>
          </a:stretch>
        </p:blipFill>
        <p:spPr bwMode="auto">
          <a:xfrm>
            <a:off x="1750954" y="2078019"/>
            <a:ext cx="2828717" cy="2774988"/>
          </a:xfrm>
          <a:prstGeom prst="rect">
            <a:avLst/>
          </a:prstGeom>
          <a:noFill/>
          <a:ln w="12700" cap="sq">
            <a:noFill/>
            <a:miter lim="800000"/>
            <a:headEnd type="none" w="sm" len="sm"/>
            <a:tailEnd type="none" w="sm" len="sm"/>
          </a:ln>
        </p:spPr>
      </p:pic>
      <p:sp>
        <p:nvSpPr>
          <p:cNvPr id="8" name="TextBox 7"/>
          <p:cNvSpPr txBox="1"/>
          <p:nvPr/>
        </p:nvSpPr>
        <p:spPr>
          <a:xfrm>
            <a:off x="2116083" y="4962547"/>
            <a:ext cx="2848014" cy="584775"/>
          </a:xfrm>
          <a:prstGeom prst="rect">
            <a:avLst/>
          </a:prstGeom>
          <a:noFill/>
        </p:spPr>
        <p:txBody>
          <a:bodyPr wrap="square" rtlCol="0">
            <a:spAutoFit/>
          </a:bodyPr>
          <a:lstStyle/>
          <a:p>
            <a:pPr>
              <a:defRPr/>
            </a:pPr>
            <a:r>
              <a:rPr lang="en-US" sz="3200" dirty="0">
                <a:solidFill>
                  <a:prstClr val="black"/>
                </a:solidFill>
                <a:latin typeface="Arial" pitchFamily="34" charset="0"/>
                <a:cs typeface="Arial" pitchFamily="34" charset="0"/>
              </a:rPr>
              <a:t>Too much?</a:t>
            </a:r>
          </a:p>
        </p:txBody>
      </p:sp>
      <p:sp>
        <p:nvSpPr>
          <p:cNvPr id="9" name="TextBox 8"/>
          <p:cNvSpPr txBox="1"/>
          <p:nvPr/>
        </p:nvSpPr>
        <p:spPr>
          <a:xfrm>
            <a:off x="7739085" y="4998493"/>
            <a:ext cx="2848014" cy="584775"/>
          </a:xfrm>
          <a:prstGeom prst="rect">
            <a:avLst/>
          </a:prstGeom>
          <a:noFill/>
        </p:spPr>
        <p:txBody>
          <a:bodyPr wrap="square" rtlCol="0">
            <a:spAutoFit/>
          </a:bodyPr>
          <a:lstStyle/>
          <a:p>
            <a:pPr>
              <a:defRPr/>
            </a:pPr>
            <a:r>
              <a:rPr lang="en-US" sz="3200" dirty="0">
                <a:solidFill>
                  <a:prstClr val="black"/>
                </a:solidFill>
                <a:latin typeface="Arial" pitchFamily="34" charset="0"/>
                <a:cs typeface="Arial" pitchFamily="34" charset="0"/>
              </a:rPr>
              <a:t>Too little?</a:t>
            </a:r>
          </a:p>
        </p:txBody>
      </p:sp>
      <p:cxnSp>
        <p:nvCxnSpPr>
          <p:cNvPr id="11" name="Straight Arrow Connector 10"/>
          <p:cNvCxnSpPr/>
          <p:nvPr/>
        </p:nvCxnSpPr>
        <p:spPr>
          <a:xfrm>
            <a:off x="4927584" y="3502026"/>
            <a:ext cx="1898676" cy="1588"/>
          </a:xfrm>
          <a:prstGeom prst="straightConnector1">
            <a:avLst/>
          </a:prstGeom>
          <a:ln w="762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161112" y="6573449"/>
            <a:ext cx="3585622" cy="307777"/>
          </a:xfrm>
          <a:prstGeom prst="rect">
            <a:avLst/>
          </a:prstGeom>
          <a:noFill/>
        </p:spPr>
        <p:txBody>
          <a:bodyPr wrap="square" rtlCol="0">
            <a:spAutoFit/>
          </a:bodyPr>
          <a:lstStyle/>
          <a:p>
            <a:pPr>
              <a:defRPr/>
            </a:pPr>
            <a:r>
              <a:rPr lang="en-US" sz="1400" dirty="0">
                <a:solidFill>
                  <a:prstClr val="black"/>
                </a:solidFill>
                <a:latin typeface="Calibri"/>
              </a:rPr>
              <a:t>Slide credit: Kristen Grauman</a:t>
            </a:r>
          </a:p>
        </p:txBody>
      </p:sp>
    </p:spTree>
    <p:extLst>
      <p:ext uri="{BB962C8B-B14F-4D97-AF65-F5344CB8AC3E}">
        <p14:creationId xmlns:p14="http://schemas.microsoft.com/office/powerpoint/2010/main" val="25405419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38"/>
          <p:cNvPicPr>
            <a:picLocks noChangeAspect="1" noChangeArrowheads="1"/>
          </p:cNvPicPr>
          <p:nvPr/>
        </p:nvPicPr>
        <p:blipFill>
          <a:blip r:embed="rId3" cstate="print"/>
          <a:srcRect/>
          <a:stretch>
            <a:fillRect/>
          </a:stretch>
        </p:blipFill>
        <p:spPr bwMode="auto">
          <a:xfrm>
            <a:off x="2895600" y="2590801"/>
            <a:ext cx="6248400" cy="3579813"/>
          </a:xfrm>
          <a:prstGeom prst="rect">
            <a:avLst/>
          </a:prstGeom>
          <a:noFill/>
          <a:ln w="9525">
            <a:noFill/>
            <a:miter lim="800000"/>
            <a:headEnd/>
            <a:tailEnd/>
          </a:ln>
        </p:spPr>
      </p:pic>
      <p:sp>
        <p:nvSpPr>
          <p:cNvPr id="6" name="TextBox 7"/>
          <p:cNvSpPr txBox="1">
            <a:spLocks noChangeArrowheads="1"/>
          </p:cNvSpPr>
          <p:nvPr/>
        </p:nvSpPr>
        <p:spPr bwMode="auto">
          <a:xfrm>
            <a:off x="1524001" y="6522668"/>
            <a:ext cx="5167313" cy="338554"/>
          </a:xfrm>
          <a:prstGeom prst="rect">
            <a:avLst/>
          </a:prstGeom>
          <a:noFill/>
          <a:ln w="9525">
            <a:noFill/>
            <a:miter lim="800000"/>
            <a:headEnd/>
            <a:tailEnd/>
          </a:ln>
        </p:spPr>
        <p:txBody>
          <a:bodyPr>
            <a:spAutoFit/>
          </a:bodyPr>
          <a:lstStyle/>
          <a:p>
            <a:pPr eaLnBrk="0" fontAlgn="base" hangingPunct="0">
              <a:spcBef>
                <a:spcPct val="0"/>
              </a:spcBef>
              <a:spcAft>
                <a:spcPct val="0"/>
              </a:spcAft>
              <a:defRPr/>
            </a:pPr>
            <a:r>
              <a:rPr lang="en-US" sz="1600" dirty="0">
                <a:solidFill>
                  <a:srgbClr val="000000"/>
                </a:solidFill>
                <a:latin typeface="Arial" pitchFamily="34" charset="0"/>
                <a:cs typeface="Arial" pitchFamily="34" charset="0"/>
              </a:rPr>
              <a:t>[</a:t>
            </a:r>
            <a:r>
              <a:rPr lang="en-US" sz="1600" dirty="0" err="1">
                <a:solidFill>
                  <a:srgbClr val="000000"/>
                </a:solidFill>
                <a:latin typeface="Arial" pitchFamily="34" charset="0"/>
                <a:cs typeface="Arial" pitchFamily="34" charset="0"/>
              </a:rPr>
              <a:t>Lazebnik</a:t>
            </a:r>
            <a:r>
              <a:rPr lang="en-US" sz="1600" dirty="0">
                <a:solidFill>
                  <a:srgbClr val="000000"/>
                </a:solidFill>
                <a:latin typeface="Arial" pitchFamily="34" charset="0"/>
                <a:cs typeface="Arial" pitchFamily="34" charset="0"/>
              </a:rPr>
              <a:t>, </a:t>
            </a:r>
            <a:r>
              <a:rPr lang="en-US" sz="1600" dirty="0" err="1">
                <a:solidFill>
                  <a:srgbClr val="000000"/>
                </a:solidFill>
                <a:latin typeface="Arial" pitchFamily="34" charset="0"/>
                <a:cs typeface="Arial" pitchFamily="34" charset="0"/>
              </a:rPr>
              <a:t>Schmid</a:t>
            </a:r>
            <a:r>
              <a:rPr lang="en-US" sz="1600" dirty="0">
                <a:solidFill>
                  <a:srgbClr val="000000"/>
                </a:solidFill>
                <a:latin typeface="Arial" pitchFamily="34" charset="0"/>
                <a:cs typeface="Arial" pitchFamily="34" charset="0"/>
              </a:rPr>
              <a:t> &amp; Ponce, CVPR 2006]</a:t>
            </a:r>
          </a:p>
        </p:txBody>
      </p:sp>
      <p:sp>
        <p:nvSpPr>
          <p:cNvPr id="7" name="Content Placeholder 6"/>
          <p:cNvSpPr>
            <a:spLocks noGrp="1"/>
          </p:cNvSpPr>
          <p:nvPr>
            <p:ph idx="1"/>
          </p:nvPr>
        </p:nvSpPr>
        <p:spPr>
          <a:xfrm>
            <a:off x="1905000" y="1112838"/>
            <a:ext cx="8686800" cy="4525963"/>
          </a:xfrm>
        </p:spPr>
        <p:txBody>
          <a:bodyPr>
            <a:normAutofit/>
          </a:bodyPr>
          <a:lstStyle/>
          <a:p>
            <a:r>
              <a:rPr lang="en-US" sz="2800" dirty="0">
                <a:latin typeface="Arial" pitchFamily="34" charset="0"/>
                <a:cs typeface="Arial" pitchFamily="34" charset="0"/>
              </a:rPr>
              <a:t>Make a pyramid of bag-of-words histograms.</a:t>
            </a:r>
          </a:p>
          <a:p>
            <a:r>
              <a:rPr lang="en-US" sz="2800" dirty="0">
                <a:latin typeface="Arial" pitchFamily="34" charset="0"/>
                <a:cs typeface="Arial" pitchFamily="34" charset="0"/>
              </a:rPr>
              <a:t>Provides some loose (global) spatial layout information</a:t>
            </a:r>
          </a:p>
        </p:txBody>
      </p:sp>
      <p:sp>
        <p:nvSpPr>
          <p:cNvPr id="10" name="Title 1"/>
          <p:cNvSpPr>
            <a:spLocks noGrp="1"/>
          </p:cNvSpPr>
          <p:nvPr>
            <p:ph type="title"/>
          </p:nvPr>
        </p:nvSpPr>
        <p:spPr>
          <a:xfrm>
            <a:off x="2225675" y="69850"/>
            <a:ext cx="7772400" cy="1143000"/>
          </a:xfrm>
          <a:prstGeom prst="rect">
            <a:avLst/>
          </a:prstGeom>
        </p:spPr>
        <p:txBody>
          <a:bodyPr/>
          <a:lstStyle/>
          <a:p>
            <a:pPr>
              <a:spcBef>
                <a:spcPts val="0"/>
              </a:spcBef>
              <a:defRPr/>
            </a:pPr>
            <a:r>
              <a:rPr lang="en-US" sz="4000" kern="0" dirty="0">
                <a:solidFill>
                  <a:sysClr val="windowText" lastClr="000000"/>
                </a:solidFill>
                <a:latin typeface="Arial" pitchFamily="34" charset="0"/>
                <a:cs typeface="Arial" pitchFamily="34" charset="0"/>
              </a:rPr>
              <a:t>Spatial pyramid match</a:t>
            </a:r>
          </a:p>
        </p:txBody>
      </p:sp>
    </p:spTree>
    <p:extLst>
      <p:ext uri="{BB962C8B-B14F-4D97-AF65-F5344CB8AC3E}">
        <p14:creationId xmlns:p14="http://schemas.microsoft.com/office/powerpoint/2010/main" val="8606800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38"/>
          <p:cNvPicPr>
            <a:picLocks noChangeAspect="1" noChangeArrowheads="1"/>
          </p:cNvPicPr>
          <p:nvPr/>
        </p:nvPicPr>
        <p:blipFill>
          <a:blip r:embed="rId3" cstate="print"/>
          <a:srcRect/>
          <a:stretch>
            <a:fillRect/>
          </a:stretch>
        </p:blipFill>
        <p:spPr bwMode="auto">
          <a:xfrm>
            <a:off x="1860492" y="3027358"/>
            <a:ext cx="4397492" cy="2519397"/>
          </a:xfrm>
          <a:prstGeom prst="rect">
            <a:avLst/>
          </a:prstGeom>
          <a:noFill/>
          <a:ln w="9525">
            <a:noFill/>
            <a:miter lim="800000"/>
            <a:headEnd/>
            <a:tailEnd/>
          </a:ln>
        </p:spPr>
      </p:pic>
      <p:sp>
        <p:nvSpPr>
          <p:cNvPr id="6" name="TextBox 7"/>
          <p:cNvSpPr txBox="1">
            <a:spLocks noChangeArrowheads="1"/>
          </p:cNvSpPr>
          <p:nvPr/>
        </p:nvSpPr>
        <p:spPr bwMode="auto">
          <a:xfrm>
            <a:off x="1549409" y="6418864"/>
            <a:ext cx="5167313" cy="369332"/>
          </a:xfrm>
          <a:prstGeom prst="rect">
            <a:avLst/>
          </a:prstGeom>
          <a:noFill/>
          <a:ln w="9525">
            <a:noFill/>
            <a:miter lim="800000"/>
            <a:headEnd/>
            <a:tailEnd/>
          </a:ln>
        </p:spPr>
        <p:txBody>
          <a:bodyPr>
            <a:spAutoFit/>
          </a:bodyPr>
          <a:lstStyle/>
          <a:p>
            <a:pPr eaLnBrk="0" fontAlgn="base" hangingPunct="0">
              <a:spcBef>
                <a:spcPct val="0"/>
              </a:spcBef>
              <a:spcAft>
                <a:spcPct val="0"/>
              </a:spcAft>
              <a:defRPr/>
            </a:pPr>
            <a:r>
              <a:rPr lang="en-US" dirty="0">
                <a:solidFill>
                  <a:srgbClr val="000000"/>
                </a:solidFill>
                <a:latin typeface="Arial" pitchFamily="34" charset="0"/>
                <a:cs typeface="Arial" pitchFamily="34" charset="0"/>
              </a:rPr>
              <a:t>[</a:t>
            </a:r>
            <a:r>
              <a:rPr lang="en-US" dirty="0" err="1">
                <a:solidFill>
                  <a:srgbClr val="000000"/>
                </a:solidFill>
                <a:latin typeface="Arial" pitchFamily="34" charset="0"/>
                <a:cs typeface="Arial" pitchFamily="34" charset="0"/>
              </a:rPr>
              <a:t>Lazebnik</a:t>
            </a:r>
            <a:r>
              <a:rPr lang="en-US" dirty="0">
                <a:solidFill>
                  <a:srgbClr val="000000"/>
                </a:solidFill>
                <a:latin typeface="Arial" pitchFamily="34" charset="0"/>
                <a:cs typeface="Arial" pitchFamily="34" charset="0"/>
              </a:rPr>
              <a:t>, </a:t>
            </a:r>
            <a:r>
              <a:rPr lang="en-US" dirty="0" err="1">
                <a:solidFill>
                  <a:srgbClr val="000000"/>
                </a:solidFill>
                <a:latin typeface="Arial" pitchFamily="34" charset="0"/>
                <a:cs typeface="Arial" pitchFamily="34" charset="0"/>
              </a:rPr>
              <a:t>Schmid</a:t>
            </a:r>
            <a:r>
              <a:rPr lang="en-US" dirty="0">
                <a:solidFill>
                  <a:srgbClr val="000000"/>
                </a:solidFill>
                <a:latin typeface="Arial" pitchFamily="34" charset="0"/>
                <a:cs typeface="Arial" pitchFamily="34" charset="0"/>
              </a:rPr>
              <a:t> &amp; Ponce, CVPR 2006]</a:t>
            </a:r>
          </a:p>
        </p:txBody>
      </p:sp>
      <p:sp>
        <p:nvSpPr>
          <p:cNvPr id="7" name="Content Placeholder 6"/>
          <p:cNvSpPr>
            <a:spLocks noGrp="1"/>
          </p:cNvSpPr>
          <p:nvPr>
            <p:ph idx="1"/>
          </p:nvPr>
        </p:nvSpPr>
        <p:spPr>
          <a:xfrm>
            <a:off x="1905000" y="1112838"/>
            <a:ext cx="8686800" cy="4525963"/>
          </a:xfrm>
        </p:spPr>
        <p:txBody>
          <a:bodyPr>
            <a:normAutofit/>
          </a:bodyPr>
          <a:lstStyle/>
          <a:p>
            <a:r>
              <a:rPr lang="en-US" sz="2800" dirty="0">
                <a:latin typeface="Arial" pitchFamily="34" charset="0"/>
                <a:cs typeface="Arial" pitchFamily="34" charset="0"/>
              </a:rPr>
              <a:t>Make a pyramid of bag-of-words histograms.</a:t>
            </a:r>
          </a:p>
          <a:p>
            <a:r>
              <a:rPr lang="en-US" sz="2800" dirty="0">
                <a:latin typeface="Arial" pitchFamily="34" charset="0"/>
                <a:cs typeface="Arial" pitchFamily="34" charset="0"/>
              </a:rPr>
              <a:t>Provides some loose (global) spatial layout information</a:t>
            </a:r>
          </a:p>
        </p:txBody>
      </p:sp>
      <p:sp>
        <p:nvSpPr>
          <p:cNvPr id="10" name="Title 1"/>
          <p:cNvSpPr>
            <a:spLocks noGrp="1"/>
          </p:cNvSpPr>
          <p:nvPr>
            <p:ph type="title"/>
          </p:nvPr>
        </p:nvSpPr>
        <p:spPr>
          <a:xfrm>
            <a:off x="2225675" y="33291"/>
            <a:ext cx="7772400" cy="1143000"/>
          </a:xfrm>
          <a:prstGeom prst="rect">
            <a:avLst/>
          </a:prstGeom>
        </p:spPr>
        <p:txBody>
          <a:bodyPr/>
          <a:lstStyle/>
          <a:p>
            <a:pPr>
              <a:spcBef>
                <a:spcPts val="0"/>
              </a:spcBef>
              <a:defRPr/>
            </a:pPr>
            <a:r>
              <a:rPr lang="en-US" sz="4000" kern="0" dirty="0">
                <a:solidFill>
                  <a:sysClr val="windowText" lastClr="000000"/>
                </a:solidFill>
                <a:latin typeface="Arial" pitchFamily="34" charset="0"/>
                <a:cs typeface="Arial" pitchFamily="34" charset="0"/>
              </a:rPr>
              <a:t>Spatial pyramid match</a:t>
            </a:r>
          </a:p>
        </p:txBody>
      </p:sp>
      <p:pic>
        <p:nvPicPr>
          <p:cNvPr id="1489922" name="Picture 2"/>
          <p:cNvPicPr>
            <a:picLocks noChangeAspect="1" noChangeArrowheads="1"/>
          </p:cNvPicPr>
          <p:nvPr/>
        </p:nvPicPr>
        <p:blipFill>
          <a:blip r:embed="rId4" cstate="print"/>
          <a:srcRect l="19547" t="37668" r="22054" b="42183"/>
          <a:stretch>
            <a:fillRect/>
          </a:stretch>
        </p:blipFill>
        <p:spPr bwMode="auto">
          <a:xfrm>
            <a:off x="5803897" y="2917818"/>
            <a:ext cx="4345047" cy="1086262"/>
          </a:xfrm>
          <a:prstGeom prst="rect">
            <a:avLst/>
          </a:prstGeom>
          <a:noFill/>
          <a:ln w="9525">
            <a:noFill/>
            <a:miter lim="800000"/>
            <a:headEnd/>
            <a:tailEnd/>
          </a:ln>
        </p:spPr>
      </p:pic>
      <p:sp>
        <p:nvSpPr>
          <p:cNvPr id="9" name="TextBox 8"/>
          <p:cNvSpPr txBox="1"/>
          <p:nvPr/>
        </p:nvSpPr>
        <p:spPr>
          <a:xfrm>
            <a:off x="6899286" y="4232286"/>
            <a:ext cx="3067092" cy="1569660"/>
          </a:xfrm>
          <a:prstGeom prst="rect">
            <a:avLst/>
          </a:prstGeom>
          <a:noFill/>
        </p:spPr>
        <p:txBody>
          <a:bodyPr wrap="square" rtlCol="0">
            <a:spAutoFit/>
          </a:bodyPr>
          <a:lstStyle/>
          <a:p>
            <a:pPr>
              <a:defRPr/>
            </a:pPr>
            <a:r>
              <a:rPr lang="en-US" sz="2400" dirty="0">
                <a:solidFill>
                  <a:prstClr val="black"/>
                </a:solidFill>
                <a:latin typeface="Arial" pitchFamily="34" charset="0"/>
                <a:cs typeface="Arial" pitchFamily="34" charset="0"/>
              </a:rPr>
              <a:t>Sum over PMKs computed in </a:t>
            </a:r>
            <a:r>
              <a:rPr lang="en-US" sz="2400" i="1" dirty="0">
                <a:solidFill>
                  <a:prstClr val="black"/>
                </a:solidFill>
                <a:latin typeface="Arial" pitchFamily="34" charset="0"/>
                <a:cs typeface="Arial" pitchFamily="34" charset="0"/>
              </a:rPr>
              <a:t>image coordinate </a:t>
            </a:r>
            <a:r>
              <a:rPr lang="en-US" sz="2400" dirty="0">
                <a:solidFill>
                  <a:prstClr val="black"/>
                </a:solidFill>
                <a:latin typeface="Arial" pitchFamily="34" charset="0"/>
                <a:cs typeface="Arial" pitchFamily="34" charset="0"/>
              </a:rPr>
              <a:t>space, one per word.</a:t>
            </a:r>
          </a:p>
        </p:txBody>
      </p:sp>
    </p:spTree>
    <p:extLst>
      <p:ext uri="{BB962C8B-B14F-4D97-AF65-F5344CB8AC3E}">
        <p14:creationId xmlns:p14="http://schemas.microsoft.com/office/powerpoint/2010/main" val="24908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899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066801"/>
            <a:ext cx="8229600" cy="4525963"/>
          </a:xfrm>
        </p:spPr>
        <p:txBody>
          <a:bodyPr>
            <a:normAutofit/>
          </a:bodyPr>
          <a:lstStyle/>
          <a:p>
            <a:r>
              <a:rPr lang="en-US" sz="2400" dirty="0">
                <a:latin typeface="Arial" pitchFamily="34" charset="0"/>
                <a:cs typeface="Arial" pitchFamily="34" charset="0"/>
              </a:rPr>
              <a:t>Can capture </a:t>
            </a:r>
            <a:r>
              <a:rPr lang="en-US" sz="2400" b="1" dirty="0">
                <a:latin typeface="Arial" pitchFamily="34" charset="0"/>
                <a:cs typeface="Arial" pitchFamily="34" charset="0"/>
              </a:rPr>
              <a:t>scene</a:t>
            </a:r>
            <a:r>
              <a:rPr lang="en-US" sz="2400" dirty="0">
                <a:latin typeface="Arial" pitchFamily="34" charset="0"/>
                <a:cs typeface="Arial" pitchFamily="34" charset="0"/>
              </a:rPr>
              <a:t> categories well---texture-like patterns but with some variability in the positions of all the local pieces.</a:t>
            </a:r>
          </a:p>
        </p:txBody>
      </p:sp>
      <p:pic>
        <p:nvPicPr>
          <p:cNvPr id="546818" name="Picture 2"/>
          <p:cNvPicPr>
            <a:picLocks noChangeAspect="1" noChangeArrowheads="1"/>
          </p:cNvPicPr>
          <p:nvPr/>
        </p:nvPicPr>
        <p:blipFill>
          <a:blip r:embed="rId2" cstate="print"/>
          <a:srcRect l="7031" t="28032" r="6250" b="6199"/>
          <a:stretch>
            <a:fillRect/>
          </a:stretch>
        </p:blipFill>
        <p:spPr bwMode="auto">
          <a:xfrm>
            <a:off x="1752600" y="1905000"/>
            <a:ext cx="8458200" cy="4648200"/>
          </a:xfrm>
          <a:prstGeom prst="rect">
            <a:avLst/>
          </a:prstGeom>
          <a:noFill/>
          <a:ln w="9525">
            <a:noFill/>
            <a:miter lim="800000"/>
            <a:headEnd/>
            <a:tailEnd/>
          </a:ln>
          <a:effectLst/>
        </p:spPr>
      </p:pic>
      <p:sp>
        <p:nvSpPr>
          <p:cNvPr id="7" name="Title 1"/>
          <p:cNvSpPr txBox="1">
            <a:spLocks/>
          </p:cNvSpPr>
          <p:nvPr/>
        </p:nvSpPr>
        <p:spPr>
          <a:xfrm>
            <a:off x="1981200" y="22194"/>
            <a:ext cx="8229600" cy="1143000"/>
          </a:xfrm>
          <a:prstGeom prst="rect">
            <a:avLst/>
          </a:prstGeom>
        </p:spPr>
        <p:txBody>
          <a:bodyPr vert="horz" lIns="91440" tIns="45720" rIns="91440" bIns="45720" rtlCol="0" anchor="ctr">
            <a:normAutofit fontScale="97500"/>
          </a:bodyPr>
          <a:lstStyle/>
          <a:p>
            <a:pPr algn="ctr">
              <a:spcBef>
                <a:spcPct val="0"/>
              </a:spcBef>
              <a:defRPr/>
            </a:pPr>
            <a:r>
              <a:rPr lang="en-US" sz="4000" dirty="0">
                <a:solidFill>
                  <a:prstClr val="black"/>
                </a:solidFill>
                <a:latin typeface="Arial" pitchFamily="34" charset="0"/>
                <a:cs typeface="Arial" pitchFamily="34" charset="0"/>
              </a:rPr>
              <a:t>Spatial pyramid match</a:t>
            </a:r>
          </a:p>
        </p:txBody>
      </p:sp>
    </p:spTree>
    <p:extLst>
      <p:ext uri="{BB962C8B-B14F-4D97-AF65-F5344CB8AC3E}">
        <p14:creationId xmlns:p14="http://schemas.microsoft.com/office/powerpoint/2010/main" val="33375772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842" name="Picture 2"/>
          <p:cNvPicPr>
            <a:picLocks noChangeAspect="1" noChangeArrowheads="1"/>
          </p:cNvPicPr>
          <p:nvPr/>
        </p:nvPicPr>
        <p:blipFill>
          <a:blip r:embed="rId3" cstate="print"/>
          <a:srcRect l="6250" t="33423" r="51563" b="9434"/>
          <a:stretch>
            <a:fillRect/>
          </a:stretch>
        </p:blipFill>
        <p:spPr bwMode="auto">
          <a:xfrm>
            <a:off x="5562600" y="2406636"/>
            <a:ext cx="4114800" cy="4038600"/>
          </a:xfrm>
          <a:prstGeom prst="rect">
            <a:avLst/>
          </a:prstGeom>
          <a:noFill/>
          <a:ln w="9525">
            <a:noFill/>
            <a:miter lim="800000"/>
            <a:headEnd/>
            <a:tailEnd/>
          </a:ln>
          <a:effectLst/>
        </p:spPr>
      </p:pic>
      <p:sp>
        <p:nvSpPr>
          <p:cNvPr id="3" name="Content Placeholder 2"/>
          <p:cNvSpPr>
            <a:spLocks noGrp="1"/>
          </p:cNvSpPr>
          <p:nvPr>
            <p:ph idx="1"/>
          </p:nvPr>
        </p:nvSpPr>
        <p:spPr>
          <a:xfrm>
            <a:off x="1981200" y="1066801"/>
            <a:ext cx="8229600" cy="4525963"/>
          </a:xfrm>
        </p:spPr>
        <p:txBody>
          <a:bodyPr>
            <a:normAutofit/>
          </a:bodyPr>
          <a:lstStyle/>
          <a:p>
            <a:r>
              <a:rPr lang="en-US" sz="2400" dirty="0">
                <a:latin typeface="Arial" pitchFamily="34" charset="0"/>
                <a:cs typeface="Arial" pitchFamily="34" charset="0"/>
              </a:rPr>
              <a:t>Can capture </a:t>
            </a:r>
            <a:r>
              <a:rPr lang="en-US" sz="2400" b="1" dirty="0">
                <a:latin typeface="Arial" pitchFamily="34" charset="0"/>
                <a:cs typeface="Arial" pitchFamily="34" charset="0"/>
              </a:rPr>
              <a:t>scene</a:t>
            </a:r>
            <a:r>
              <a:rPr lang="en-US" sz="2400" dirty="0">
                <a:latin typeface="Arial" pitchFamily="34" charset="0"/>
                <a:cs typeface="Arial" pitchFamily="34" charset="0"/>
              </a:rPr>
              <a:t> categories well---texture-like patterns but with some variability in the positions of all the local pieces.</a:t>
            </a:r>
          </a:p>
          <a:p>
            <a:r>
              <a:rPr lang="en-US" sz="2400" dirty="0">
                <a:latin typeface="Arial" pitchFamily="34" charset="0"/>
                <a:cs typeface="Arial" pitchFamily="34" charset="0"/>
              </a:rPr>
              <a:t>Sensitive to global shifts of the view</a:t>
            </a:r>
          </a:p>
        </p:txBody>
      </p:sp>
      <p:pic>
        <p:nvPicPr>
          <p:cNvPr id="546818" name="Picture 2"/>
          <p:cNvPicPr>
            <a:picLocks noChangeAspect="1" noChangeArrowheads="1"/>
          </p:cNvPicPr>
          <p:nvPr/>
        </p:nvPicPr>
        <p:blipFill>
          <a:blip r:embed="rId4" cstate="print"/>
          <a:srcRect l="7031" t="41846" r="63281" b="6199"/>
          <a:stretch>
            <a:fillRect/>
          </a:stretch>
        </p:blipFill>
        <p:spPr bwMode="auto">
          <a:xfrm>
            <a:off x="1752600" y="2881306"/>
            <a:ext cx="2895600" cy="3671895"/>
          </a:xfrm>
          <a:prstGeom prst="rect">
            <a:avLst/>
          </a:prstGeom>
          <a:noFill/>
          <a:ln w="9525">
            <a:noFill/>
            <a:miter lim="800000"/>
            <a:headEnd/>
            <a:tailEnd/>
          </a:ln>
          <a:effectLst/>
        </p:spPr>
      </p:pic>
      <p:sp>
        <p:nvSpPr>
          <p:cNvPr id="10" name="TextBox 9"/>
          <p:cNvSpPr txBox="1"/>
          <p:nvPr/>
        </p:nvSpPr>
        <p:spPr>
          <a:xfrm>
            <a:off x="7086600" y="6369036"/>
            <a:ext cx="1905000" cy="369332"/>
          </a:xfrm>
          <a:prstGeom prst="rect">
            <a:avLst/>
          </a:prstGeom>
          <a:noFill/>
        </p:spPr>
        <p:txBody>
          <a:bodyPr wrap="square" rtlCol="0">
            <a:spAutoFit/>
          </a:bodyPr>
          <a:lstStyle/>
          <a:p>
            <a:pPr>
              <a:defRPr/>
            </a:pPr>
            <a:r>
              <a:rPr lang="en-US" b="1" dirty="0">
                <a:solidFill>
                  <a:prstClr val="black"/>
                </a:solidFill>
                <a:latin typeface="Calibri"/>
              </a:rPr>
              <a:t>Confusion table</a:t>
            </a:r>
          </a:p>
        </p:txBody>
      </p:sp>
      <p:sp>
        <p:nvSpPr>
          <p:cNvPr id="8" name="Title 1"/>
          <p:cNvSpPr txBox="1">
            <a:spLocks/>
          </p:cNvSpPr>
          <p:nvPr/>
        </p:nvSpPr>
        <p:spPr>
          <a:xfrm>
            <a:off x="1981200" y="22194"/>
            <a:ext cx="8229600" cy="1143000"/>
          </a:xfrm>
          <a:prstGeom prst="rect">
            <a:avLst/>
          </a:prstGeom>
        </p:spPr>
        <p:txBody>
          <a:bodyPr vert="horz" lIns="91440" tIns="45720" rIns="91440" bIns="45720" rtlCol="0" anchor="ctr">
            <a:normAutofit fontScale="97500"/>
          </a:bodyPr>
          <a:lstStyle/>
          <a:p>
            <a:pPr algn="ctr">
              <a:spcBef>
                <a:spcPct val="0"/>
              </a:spcBef>
              <a:defRPr/>
            </a:pPr>
            <a:r>
              <a:rPr lang="en-US" sz="4000" dirty="0">
                <a:solidFill>
                  <a:prstClr val="black"/>
                </a:solidFill>
                <a:latin typeface="Arial" pitchFamily="34" charset="0"/>
                <a:cs typeface="Arial" pitchFamily="34" charset="0"/>
              </a:rPr>
              <a:t>Spatial pyramid match</a:t>
            </a:r>
          </a:p>
        </p:txBody>
      </p:sp>
    </p:spTree>
    <p:extLst>
      <p:ext uri="{BB962C8B-B14F-4D97-AF65-F5344CB8AC3E}">
        <p14:creationId xmlns:p14="http://schemas.microsoft.com/office/powerpoint/2010/main" val="288844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dirty="0"/>
              <a:t>Features have been key</a:t>
            </a:r>
          </a:p>
        </p:txBody>
      </p:sp>
      <p:sp>
        <p:nvSpPr>
          <p:cNvPr id="11273" name="TextBox 7"/>
          <p:cNvSpPr txBox="1">
            <a:spLocks noChangeArrowheads="1"/>
          </p:cNvSpPr>
          <p:nvPr/>
        </p:nvSpPr>
        <p:spPr bwMode="auto">
          <a:xfrm>
            <a:off x="2584450" y="3090862"/>
            <a:ext cx="2438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0" fontAlgn="base" hangingPunct="0">
              <a:spcBef>
                <a:spcPct val="0"/>
              </a:spcBef>
              <a:spcAft>
                <a:spcPct val="0"/>
              </a:spcAft>
              <a:buNone/>
              <a:defRPr/>
            </a:pPr>
            <a:r>
              <a:rPr lang="en-US" altLang="en-US" sz="1600" dirty="0">
                <a:solidFill>
                  <a:prstClr val="black"/>
                </a:solidFill>
                <a:latin typeface="Arial" panose="020B0604020202020204" pitchFamily="34" charset="0"/>
              </a:rPr>
              <a:t>SIFT [</a:t>
            </a:r>
            <a:r>
              <a:rPr lang="en-US" altLang="en-US" sz="1600" dirty="0">
                <a:solidFill>
                  <a:prstClr val="black"/>
                </a:solidFill>
                <a:latin typeface="Arial" panose="020B0604020202020204" pitchFamily="34" charset="0"/>
                <a:hlinkClick r:id="rId3"/>
              </a:rPr>
              <a:t>Lowe IJCV 04</a:t>
            </a:r>
            <a:r>
              <a:rPr lang="en-US" altLang="en-US" sz="1600" dirty="0">
                <a:solidFill>
                  <a:prstClr val="black"/>
                </a:solidFill>
                <a:latin typeface="Arial" panose="020B0604020202020204" pitchFamily="34" charset="0"/>
              </a:rPr>
              <a:t>]</a:t>
            </a:r>
          </a:p>
        </p:txBody>
      </p:sp>
      <p:sp>
        <p:nvSpPr>
          <p:cNvPr id="11274" name="TextBox 13"/>
          <p:cNvSpPr txBox="1">
            <a:spLocks noChangeArrowheads="1"/>
          </p:cNvSpPr>
          <p:nvPr/>
        </p:nvSpPr>
        <p:spPr bwMode="auto">
          <a:xfrm>
            <a:off x="6764338" y="3063876"/>
            <a:ext cx="34226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0" fontAlgn="base" hangingPunct="0">
              <a:spcBef>
                <a:spcPct val="0"/>
              </a:spcBef>
              <a:spcAft>
                <a:spcPct val="0"/>
              </a:spcAft>
              <a:buNone/>
              <a:defRPr/>
            </a:pPr>
            <a:r>
              <a:rPr lang="en-US" altLang="en-US" sz="1600" dirty="0">
                <a:solidFill>
                  <a:prstClr val="black"/>
                </a:solidFill>
                <a:latin typeface="Arial" panose="020B0604020202020204" pitchFamily="34" charset="0"/>
              </a:rPr>
              <a:t>HOG [</a:t>
            </a:r>
            <a:r>
              <a:rPr lang="en-US" altLang="en-US" sz="1600" dirty="0" err="1">
                <a:solidFill>
                  <a:prstClr val="black"/>
                </a:solidFill>
                <a:latin typeface="Arial" panose="020B0604020202020204" pitchFamily="34" charset="0"/>
                <a:hlinkClick r:id="rId4"/>
              </a:rPr>
              <a:t>Dalal</a:t>
            </a:r>
            <a:r>
              <a:rPr lang="en-US" altLang="en-US" sz="1600" dirty="0">
                <a:solidFill>
                  <a:prstClr val="black"/>
                </a:solidFill>
                <a:latin typeface="Arial" panose="020B0604020202020204" pitchFamily="34" charset="0"/>
                <a:hlinkClick r:id="rId4"/>
              </a:rPr>
              <a:t> and </a:t>
            </a:r>
            <a:r>
              <a:rPr lang="en-US" altLang="en-US" sz="1600" dirty="0" err="1">
                <a:solidFill>
                  <a:prstClr val="black"/>
                </a:solidFill>
                <a:latin typeface="Arial" panose="020B0604020202020204" pitchFamily="34" charset="0"/>
                <a:hlinkClick r:id="rId4"/>
              </a:rPr>
              <a:t>Triggs</a:t>
            </a:r>
            <a:r>
              <a:rPr lang="en-US" altLang="en-US" sz="1600" dirty="0">
                <a:solidFill>
                  <a:prstClr val="black"/>
                </a:solidFill>
                <a:latin typeface="Arial" panose="020B0604020202020204" pitchFamily="34" charset="0"/>
                <a:hlinkClick r:id="rId4"/>
              </a:rPr>
              <a:t> CVPR 05</a:t>
            </a:r>
            <a:r>
              <a:rPr lang="en-US" altLang="en-US" sz="1600" dirty="0">
                <a:solidFill>
                  <a:prstClr val="black"/>
                </a:solidFill>
                <a:latin typeface="Arial" panose="020B0604020202020204" pitchFamily="34" charset="0"/>
              </a:rPr>
              <a:t>]</a:t>
            </a:r>
          </a:p>
        </p:txBody>
      </p:sp>
      <p:sp>
        <p:nvSpPr>
          <p:cNvPr id="11275" name="Rectangle 8"/>
          <p:cNvSpPr>
            <a:spLocks noChangeArrowheads="1"/>
          </p:cNvSpPr>
          <p:nvPr/>
        </p:nvSpPr>
        <p:spPr bwMode="auto">
          <a:xfrm>
            <a:off x="2284413" y="5300662"/>
            <a:ext cx="3035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0" fontAlgn="base" hangingPunct="0">
              <a:spcBef>
                <a:spcPct val="0"/>
              </a:spcBef>
              <a:spcAft>
                <a:spcPct val="0"/>
              </a:spcAft>
              <a:buNone/>
              <a:defRPr/>
            </a:pPr>
            <a:r>
              <a:rPr lang="en-US" altLang="en-US" sz="1600">
                <a:solidFill>
                  <a:prstClr val="black"/>
                </a:solidFill>
                <a:latin typeface="Arial" panose="020B0604020202020204" pitchFamily="34" charset="0"/>
              </a:rPr>
              <a:t>SPM [</a:t>
            </a:r>
            <a:r>
              <a:rPr lang="en-US" altLang="en-US" sz="1600">
                <a:solidFill>
                  <a:prstClr val="black"/>
                </a:solidFill>
                <a:latin typeface="Arial" panose="020B0604020202020204" pitchFamily="34" charset="0"/>
                <a:hlinkClick r:id="rId5"/>
              </a:rPr>
              <a:t>Lazebnik et al. CVPR 06</a:t>
            </a:r>
            <a:r>
              <a:rPr lang="en-US" altLang="en-US" sz="1600">
                <a:solidFill>
                  <a:prstClr val="black"/>
                </a:solidFill>
                <a:latin typeface="Arial" panose="020B0604020202020204" pitchFamily="34" charset="0"/>
              </a:rPr>
              <a:t>]</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9901" y="1371907"/>
            <a:ext cx="3311525" cy="1601177"/>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1441" y="1363662"/>
            <a:ext cx="3801242" cy="1722438"/>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71286" y="3455627"/>
            <a:ext cx="3286125" cy="1828800"/>
          </a:xfrm>
          <a:prstGeom prst="rect">
            <a:avLst/>
          </a:prstGeom>
        </p:spPr>
      </p:pic>
      <p:sp>
        <p:nvSpPr>
          <p:cNvPr id="15" name="object 7"/>
          <p:cNvSpPr/>
          <p:nvPr/>
        </p:nvSpPr>
        <p:spPr>
          <a:xfrm>
            <a:off x="6640086" y="3830634"/>
            <a:ext cx="1887727" cy="562571"/>
          </a:xfrm>
          <a:prstGeom prst="rect">
            <a:avLst/>
          </a:prstGeom>
          <a:blipFill>
            <a:blip r:embed="rId9" cstate="print"/>
            <a:stretch>
              <a:fillRect/>
            </a:stretch>
          </a:blipFill>
        </p:spPr>
        <p:txBody>
          <a:bodyPr wrap="square" lIns="0" tIns="0" rIns="0" bIns="0" rtlCol="0"/>
          <a:lstStyle/>
          <a:p>
            <a:pPr>
              <a:defRPr/>
            </a:pPr>
            <a:endParaRPr>
              <a:solidFill>
                <a:prstClr val="black"/>
              </a:solidFill>
              <a:latin typeface="Calibri"/>
              <a:ea typeface="MS PGothic" panose="020B0600070205080204" pitchFamily="34" charset="-128"/>
            </a:endParaRPr>
          </a:p>
        </p:txBody>
      </p:sp>
      <p:sp>
        <p:nvSpPr>
          <p:cNvPr id="16" name="object 8"/>
          <p:cNvSpPr/>
          <p:nvPr/>
        </p:nvSpPr>
        <p:spPr>
          <a:xfrm>
            <a:off x="8526416" y="3828271"/>
            <a:ext cx="1679194" cy="587159"/>
          </a:xfrm>
          <a:prstGeom prst="rect">
            <a:avLst/>
          </a:prstGeom>
          <a:blipFill>
            <a:blip r:embed="rId10" cstate="print"/>
            <a:stretch>
              <a:fillRect/>
            </a:stretch>
          </a:blipFill>
        </p:spPr>
        <p:txBody>
          <a:bodyPr wrap="square" lIns="0" tIns="0" rIns="0" bIns="0" rtlCol="0"/>
          <a:lstStyle/>
          <a:p>
            <a:pPr>
              <a:defRPr/>
            </a:pPr>
            <a:endParaRPr>
              <a:solidFill>
                <a:prstClr val="black"/>
              </a:solidFill>
              <a:latin typeface="Calibri"/>
              <a:ea typeface="MS PGothic" panose="020B0600070205080204" pitchFamily="34" charset="-128"/>
            </a:endParaRPr>
          </a:p>
        </p:txBody>
      </p:sp>
      <p:sp>
        <p:nvSpPr>
          <p:cNvPr id="17" name="object 9"/>
          <p:cNvSpPr/>
          <p:nvPr/>
        </p:nvSpPr>
        <p:spPr>
          <a:xfrm>
            <a:off x="6829425" y="4516445"/>
            <a:ext cx="3027362" cy="732116"/>
          </a:xfrm>
          <a:prstGeom prst="rect">
            <a:avLst/>
          </a:prstGeom>
          <a:blipFill>
            <a:blip r:embed="rId11" cstate="print"/>
            <a:stretch>
              <a:fillRect/>
            </a:stretch>
          </a:blipFill>
        </p:spPr>
        <p:txBody>
          <a:bodyPr wrap="square" lIns="0" tIns="0" rIns="0" bIns="0" rtlCol="0"/>
          <a:lstStyle/>
          <a:p>
            <a:pPr>
              <a:defRPr/>
            </a:pPr>
            <a:endParaRPr>
              <a:solidFill>
                <a:prstClr val="black"/>
              </a:solidFill>
              <a:latin typeface="Calibri"/>
              <a:ea typeface="MS PGothic" panose="020B0600070205080204" pitchFamily="34" charset="-128"/>
            </a:endParaRPr>
          </a:p>
        </p:txBody>
      </p:sp>
      <p:sp>
        <p:nvSpPr>
          <p:cNvPr id="18" name="object 10"/>
          <p:cNvSpPr txBox="1"/>
          <p:nvPr/>
        </p:nvSpPr>
        <p:spPr>
          <a:xfrm>
            <a:off x="7989206" y="5327353"/>
            <a:ext cx="1074420" cy="246221"/>
          </a:xfrm>
          <a:prstGeom prst="rect">
            <a:avLst/>
          </a:prstGeom>
        </p:spPr>
        <p:txBody>
          <a:bodyPr vert="horz" wrap="square" lIns="0" tIns="0" rIns="0" bIns="0" rtlCol="0">
            <a:spAutoFit/>
          </a:bodyPr>
          <a:lstStyle/>
          <a:p>
            <a:pPr marL="12700">
              <a:defRPr/>
            </a:pPr>
            <a:r>
              <a:rPr sz="1600" spc="-45" dirty="0">
                <a:solidFill>
                  <a:prstClr val="black"/>
                </a:solidFill>
                <a:latin typeface="Arial"/>
                <a:ea typeface="MS PGothic" panose="020B0600070205080204" pitchFamily="34" charset="-128"/>
                <a:cs typeface="Arial"/>
              </a:rPr>
              <a:t>Textons</a:t>
            </a:r>
            <a:endParaRPr sz="2000" dirty="0">
              <a:solidFill>
                <a:prstClr val="black"/>
              </a:solidFill>
              <a:latin typeface="Arial"/>
              <a:ea typeface="MS PGothic" panose="020B0600070205080204" pitchFamily="34" charset="-128"/>
              <a:cs typeface="Arial"/>
            </a:endParaRPr>
          </a:p>
        </p:txBody>
      </p:sp>
      <p:sp>
        <p:nvSpPr>
          <p:cNvPr id="19" name="object 14"/>
          <p:cNvSpPr txBox="1"/>
          <p:nvPr/>
        </p:nvSpPr>
        <p:spPr>
          <a:xfrm>
            <a:off x="1944641" y="6192515"/>
            <a:ext cx="8200390" cy="375920"/>
          </a:xfrm>
          <a:prstGeom prst="rect">
            <a:avLst/>
          </a:prstGeom>
        </p:spPr>
        <p:txBody>
          <a:bodyPr vert="horz" wrap="square" lIns="0" tIns="0" rIns="0" bIns="0" rtlCol="0">
            <a:spAutoFit/>
          </a:bodyPr>
          <a:lstStyle/>
          <a:p>
            <a:pPr marL="12700">
              <a:defRPr/>
            </a:pPr>
            <a:r>
              <a:rPr sz="2400" spc="-60" dirty="0">
                <a:solidFill>
                  <a:prstClr val="black"/>
                </a:solidFill>
                <a:latin typeface="Arial"/>
                <a:ea typeface="MS PGothic" panose="020B0600070205080204" pitchFamily="34" charset="-128"/>
                <a:cs typeface="Arial"/>
              </a:rPr>
              <a:t>SURF, </a:t>
            </a:r>
            <a:r>
              <a:rPr sz="2400" spc="-5" dirty="0">
                <a:solidFill>
                  <a:prstClr val="black"/>
                </a:solidFill>
                <a:latin typeface="Arial"/>
                <a:ea typeface="MS PGothic" panose="020B0600070205080204" pitchFamily="34" charset="-128"/>
                <a:cs typeface="Arial"/>
              </a:rPr>
              <a:t>MSER, </a:t>
            </a:r>
            <a:r>
              <a:rPr sz="2400" spc="-85" dirty="0">
                <a:solidFill>
                  <a:prstClr val="black"/>
                </a:solidFill>
                <a:latin typeface="Arial"/>
                <a:ea typeface="MS PGothic" panose="020B0600070205080204" pitchFamily="34" charset="-128"/>
                <a:cs typeface="Arial"/>
              </a:rPr>
              <a:t>LBP, </a:t>
            </a:r>
            <a:r>
              <a:rPr sz="2400" spc="-30" dirty="0">
                <a:solidFill>
                  <a:prstClr val="black"/>
                </a:solidFill>
                <a:latin typeface="Arial"/>
                <a:ea typeface="MS PGothic" panose="020B0600070205080204" pitchFamily="34" charset="-128"/>
                <a:cs typeface="Arial"/>
              </a:rPr>
              <a:t>Color-SIFT, </a:t>
            </a:r>
            <a:r>
              <a:rPr sz="2400" spc="-5" dirty="0">
                <a:solidFill>
                  <a:prstClr val="black"/>
                </a:solidFill>
                <a:latin typeface="Arial"/>
                <a:ea typeface="MS PGothic" panose="020B0600070205080204" pitchFamily="34" charset="-128"/>
                <a:cs typeface="Arial"/>
              </a:rPr>
              <a:t>Color </a:t>
            </a:r>
            <a:r>
              <a:rPr sz="2400" dirty="0">
                <a:solidFill>
                  <a:prstClr val="black"/>
                </a:solidFill>
                <a:latin typeface="Arial"/>
                <a:ea typeface="MS PGothic" panose="020B0600070205080204" pitchFamily="34" charset="-128"/>
                <a:cs typeface="Arial"/>
              </a:rPr>
              <a:t>histogram, GLOH,</a:t>
            </a:r>
            <a:r>
              <a:rPr sz="2400" spc="204" dirty="0">
                <a:solidFill>
                  <a:prstClr val="black"/>
                </a:solidFill>
                <a:latin typeface="Arial"/>
                <a:ea typeface="MS PGothic" panose="020B0600070205080204" pitchFamily="34" charset="-128"/>
                <a:cs typeface="Arial"/>
              </a:rPr>
              <a:t> </a:t>
            </a:r>
            <a:r>
              <a:rPr sz="2400" dirty="0">
                <a:solidFill>
                  <a:prstClr val="black"/>
                </a:solidFill>
                <a:latin typeface="Arial"/>
                <a:ea typeface="MS PGothic" panose="020B0600070205080204" pitchFamily="34" charset="-128"/>
                <a:cs typeface="Arial"/>
              </a:rPr>
              <a:t>…..</a:t>
            </a:r>
            <a:endParaRPr sz="2400">
              <a:solidFill>
                <a:prstClr val="black"/>
              </a:solidFill>
              <a:latin typeface="Arial"/>
              <a:ea typeface="MS PGothic" panose="020B0600070205080204" pitchFamily="34" charset="-128"/>
              <a:cs typeface="Arial"/>
            </a:endParaRPr>
          </a:p>
        </p:txBody>
      </p:sp>
      <p:sp>
        <p:nvSpPr>
          <p:cNvPr id="20" name="object 15"/>
          <p:cNvSpPr txBox="1"/>
          <p:nvPr/>
        </p:nvSpPr>
        <p:spPr>
          <a:xfrm>
            <a:off x="1847105" y="5330591"/>
            <a:ext cx="2598420" cy="777240"/>
          </a:xfrm>
          <a:prstGeom prst="rect">
            <a:avLst/>
          </a:prstGeom>
        </p:spPr>
        <p:txBody>
          <a:bodyPr vert="horz" wrap="square" lIns="0" tIns="0" rIns="0" bIns="0" rtlCol="0">
            <a:spAutoFit/>
          </a:bodyPr>
          <a:lstStyle/>
          <a:p>
            <a:pPr marL="1959610">
              <a:defRPr/>
            </a:pPr>
            <a:endParaRPr sz="2400" dirty="0">
              <a:solidFill>
                <a:prstClr val="black"/>
              </a:solidFill>
              <a:latin typeface="Arial"/>
              <a:ea typeface="MS PGothic" panose="020B0600070205080204" pitchFamily="34" charset="-128"/>
              <a:cs typeface="Arial"/>
            </a:endParaRPr>
          </a:p>
          <a:p>
            <a:pPr marL="12700">
              <a:spcBef>
                <a:spcPts val="760"/>
              </a:spcBef>
              <a:defRPr/>
            </a:pPr>
            <a:r>
              <a:rPr sz="2000" dirty="0">
                <a:solidFill>
                  <a:prstClr val="black"/>
                </a:solidFill>
                <a:latin typeface="Arial"/>
                <a:ea typeface="MS PGothic" panose="020B0600070205080204" pitchFamily="34" charset="-128"/>
                <a:cs typeface="Arial"/>
              </a:rPr>
              <a:t>and many</a:t>
            </a:r>
            <a:r>
              <a:rPr sz="2000" spc="-85" dirty="0">
                <a:solidFill>
                  <a:prstClr val="black"/>
                </a:solidFill>
                <a:latin typeface="Arial"/>
                <a:ea typeface="MS PGothic" panose="020B0600070205080204" pitchFamily="34" charset="-128"/>
                <a:cs typeface="Arial"/>
              </a:rPr>
              <a:t> </a:t>
            </a:r>
            <a:r>
              <a:rPr sz="2000" dirty="0">
                <a:solidFill>
                  <a:prstClr val="black"/>
                </a:solidFill>
                <a:latin typeface="Arial"/>
                <a:ea typeface="MS PGothic" panose="020B0600070205080204" pitchFamily="34" charset="-128"/>
                <a:cs typeface="Arial"/>
              </a:rPr>
              <a:t>others:</a:t>
            </a:r>
          </a:p>
        </p:txBody>
      </p:sp>
    </p:spTree>
    <p:extLst>
      <p:ext uri="{BB962C8B-B14F-4D97-AF65-F5344CB8AC3E}">
        <p14:creationId xmlns:p14="http://schemas.microsoft.com/office/powerpoint/2010/main" val="209798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2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2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4" grpId="0"/>
      <p:bldP spid="11275"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2"/>
          <p:cNvSpPr>
            <a:spLocks noGrp="1"/>
          </p:cNvSpPr>
          <p:nvPr>
            <p:ph idx="1"/>
          </p:nvPr>
        </p:nvSpPr>
        <p:spPr>
          <a:xfrm>
            <a:off x="1828800" y="1371600"/>
            <a:ext cx="8229600" cy="1676400"/>
          </a:xfrm>
        </p:spPr>
        <p:txBody>
          <a:bodyPr>
            <a:noAutofit/>
          </a:bodyPr>
          <a:lstStyle/>
          <a:p>
            <a:pPr marL="342900" lvl="1" indent="-342900">
              <a:spcAft>
                <a:spcPts val="1200"/>
              </a:spcAft>
              <a:buFont typeface="Arial"/>
              <a:buChar char="•"/>
              <a:defRPr/>
            </a:pPr>
            <a:r>
              <a:rPr lang="en-US" dirty="0">
                <a:latin typeface="+mj-lt"/>
              </a:rPr>
              <a:t>Each layer of hierarchy extracts features from output of previous layer</a:t>
            </a:r>
          </a:p>
          <a:p>
            <a:pPr marL="342900" lvl="1" indent="-342900">
              <a:spcAft>
                <a:spcPts val="1200"/>
              </a:spcAft>
              <a:buFont typeface="Arial"/>
              <a:buChar char="•"/>
              <a:defRPr/>
            </a:pPr>
            <a:r>
              <a:rPr lang="en-US" dirty="0">
                <a:latin typeface="+mj-lt"/>
              </a:rPr>
              <a:t>All the way from pixels </a:t>
            </a:r>
            <a:r>
              <a:rPr lang="en-US" dirty="0">
                <a:latin typeface="+mj-lt"/>
                <a:sym typeface="Wingdings" charset="0"/>
              </a:rPr>
              <a:t> classifier</a:t>
            </a:r>
          </a:p>
          <a:p>
            <a:pPr marL="342900" lvl="1" indent="-342900">
              <a:spcAft>
                <a:spcPts val="1200"/>
              </a:spcAft>
              <a:buFont typeface="Arial"/>
              <a:buChar char="•"/>
              <a:defRPr/>
            </a:pPr>
            <a:r>
              <a:rPr lang="en-US" dirty="0">
                <a:latin typeface="+mj-lt"/>
              </a:rPr>
              <a:t>Layers have the (nearly) same structure</a:t>
            </a:r>
          </a:p>
          <a:p>
            <a:pPr marL="342900" lvl="1" indent="-342900">
              <a:spcAft>
                <a:spcPts val="1200"/>
              </a:spcAft>
              <a:buFont typeface="Arial"/>
              <a:buChar char="•"/>
              <a:defRPr/>
            </a:pPr>
            <a:endParaRPr lang="en-US" dirty="0">
              <a:latin typeface="+mj-lt"/>
            </a:endParaRPr>
          </a:p>
          <a:p>
            <a:pPr marL="342900" lvl="1" indent="-342900">
              <a:spcAft>
                <a:spcPts val="1200"/>
              </a:spcAft>
              <a:buFont typeface="Arial"/>
              <a:buChar char="•"/>
              <a:defRPr/>
            </a:pPr>
            <a:endParaRPr lang="en-US" dirty="0">
              <a:latin typeface="+mj-lt"/>
            </a:endParaRPr>
          </a:p>
          <a:p>
            <a:pPr marL="342900" lvl="1" indent="-342900">
              <a:spcAft>
                <a:spcPts val="1200"/>
              </a:spcAft>
              <a:buFont typeface="Arial"/>
              <a:buChar char="•"/>
              <a:defRPr/>
            </a:pPr>
            <a:endParaRPr lang="en-US" dirty="0">
              <a:latin typeface="+mj-lt"/>
            </a:endParaRPr>
          </a:p>
          <a:p>
            <a:pPr marL="342900" lvl="1" indent="-342900">
              <a:spcAft>
                <a:spcPts val="1200"/>
              </a:spcAft>
              <a:buFont typeface="Arial"/>
              <a:buChar char="•"/>
              <a:defRPr/>
            </a:pPr>
            <a:r>
              <a:rPr lang="en-US" dirty="0">
                <a:latin typeface="+mj-lt"/>
              </a:rPr>
              <a:t>Train all layers jointly</a:t>
            </a:r>
          </a:p>
        </p:txBody>
      </p:sp>
      <p:sp>
        <p:nvSpPr>
          <p:cNvPr id="12291" name="Title 1"/>
          <p:cNvSpPr>
            <a:spLocks noGrp="1"/>
          </p:cNvSpPr>
          <p:nvPr>
            <p:ph type="title"/>
          </p:nvPr>
        </p:nvSpPr>
        <p:spPr>
          <a:xfrm>
            <a:off x="1981200" y="0"/>
            <a:ext cx="8229600" cy="1143000"/>
          </a:xfrm>
        </p:spPr>
        <p:txBody>
          <a:bodyPr>
            <a:normAutofit fontScale="90000"/>
          </a:bodyPr>
          <a:lstStyle/>
          <a:p>
            <a:pPr eaLnBrk="1" hangingPunct="1"/>
            <a:r>
              <a:rPr lang="en-US" altLang="en-US" dirty="0">
                <a:solidFill>
                  <a:srgbClr val="FF0000"/>
                </a:solidFill>
              </a:rPr>
              <a:t>Learning</a:t>
            </a:r>
            <a:r>
              <a:rPr lang="en-US" altLang="en-US" dirty="0"/>
              <a:t> a Hierarchy of Feature Extractors </a:t>
            </a:r>
          </a:p>
        </p:txBody>
      </p:sp>
      <p:sp>
        <p:nvSpPr>
          <p:cNvPr id="2" name="Rounded Rectangle 1"/>
          <p:cNvSpPr>
            <a:spLocks noChangeArrowheads="1"/>
          </p:cNvSpPr>
          <p:nvPr/>
        </p:nvSpPr>
        <p:spPr bwMode="auto">
          <a:xfrm>
            <a:off x="3352800" y="4419600"/>
            <a:ext cx="1524000" cy="838200"/>
          </a:xfrm>
          <a:prstGeom prst="roundRect">
            <a:avLst>
              <a:gd name="adj" fmla="val 16667"/>
            </a:avLst>
          </a:prstGeom>
          <a:gradFill rotWithShape="1">
            <a:gsLst>
              <a:gs pos="0">
                <a:srgbClr val="FF8F26"/>
              </a:gs>
              <a:gs pos="20000">
                <a:srgbClr val="FF8F2A"/>
              </a:gs>
              <a:gs pos="100000">
                <a:srgbClr val="CB6C1D"/>
              </a:gs>
            </a:gsLst>
            <a:lin ang="5400000"/>
          </a:gradFill>
          <a:ln w="9525">
            <a:solidFill>
              <a:srgbClr val="F69240"/>
            </a:solidFill>
            <a:round/>
            <a:headEnd/>
            <a:tailEnd/>
          </a:ln>
          <a:effectLst>
            <a:outerShdw dist="23000" dir="5400000" rotWithShape="0">
              <a:srgbClr val="808080">
                <a:alpha val="34998"/>
              </a:srgbClr>
            </a:outerShdw>
          </a:effectLst>
        </p:spPr>
        <p:txBody>
          <a:bodyPr anchor="ctr"/>
          <a:lstStyle/>
          <a:p>
            <a:pPr algn="ctr" eaLnBrk="0" fontAlgn="base" hangingPunct="0">
              <a:spcBef>
                <a:spcPct val="0"/>
              </a:spcBef>
              <a:spcAft>
                <a:spcPct val="0"/>
              </a:spcAft>
              <a:defRPr/>
            </a:pPr>
            <a:r>
              <a:rPr lang="en-US" dirty="0">
                <a:solidFill>
                  <a:prstClr val="white"/>
                </a:solidFill>
                <a:latin typeface="Calibri"/>
                <a:ea typeface="MS PGothic" panose="020B0600070205080204" pitchFamily="34" charset="-128"/>
                <a:cs typeface="Adobe Caslon Pro"/>
              </a:rPr>
              <a:t>Layer 1</a:t>
            </a:r>
          </a:p>
        </p:txBody>
      </p:sp>
      <p:sp>
        <p:nvSpPr>
          <p:cNvPr id="12" name="Rounded Rectangle 11"/>
          <p:cNvSpPr>
            <a:spLocks noChangeArrowheads="1"/>
          </p:cNvSpPr>
          <p:nvPr/>
        </p:nvSpPr>
        <p:spPr bwMode="auto">
          <a:xfrm>
            <a:off x="5562600" y="4419600"/>
            <a:ext cx="1524000" cy="838200"/>
          </a:xfrm>
          <a:prstGeom prst="roundRect">
            <a:avLst>
              <a:gd name="adj" fmla="val 16667"/>
            </a:avLst>
          </a:prstGeom>
          <a:gradFill rotWithShape="1">
            <a:gsLst>
              <a:gs pos="0">
                <a:srgbClr val="FF8F26"/>
              </a:gs>
              <a:gs pos="20000">
                <a:srgbClr val="FF8F2A"/>
              </a:gs>
              <a:gs pos="100000">
                <a:srgbClr val="CB6C1D"/>
              </a:gs>
            </a:gsLst>
            <a:lin ang="5400000"/>
          </a:gradFill>
          <a:ln w="9525">
            <a:solidFill>
              <a:srgbClr val="F69240"/>
            </a:solidFill>
            <a:round/>
            <a:headEnd/>
            <a:tailEnd/>
          </a:ln>
          <a:effectLst>
            <a:outerShdw dist="23000" dir="5400000" rotWithShape="0">
              <a:srgbClr val="808080">
                <a:alpha val="34998"/>
              </a:srgbClr>
            </a:outerShdw>
          </a:effectLst>
        </p:spPr>
        <p:txBody>
          <a:bodyPr anchor="ctr"/>
          <a:lstStyle/>
          <a:p>
            <a:pPr algn="ctr" eaLnBrk="0" fontAlgn="base" hangingPunct="0">
              <a:spcBef>
                <a:spcPct val="0"/>
              </a:spcBef>
              <a:spcAft>
                <a:spcPct val="0"/>
              </a:spcAft>
              <a:defRPr/>
            </a:pPr>
            <a:r>
              <a:rPr lang="en-US" dirty="0">
                <a:solidFill>
                  <a:prstClr val="white"/>
                </a:solidFill>
                <a:latin typeface="Calibri"/>
                <a:ea typeface="MS PGothic" panose="020B0600070205080204" pitchFamily="34" charset="-128"/>
                <a:cs typeface="Adobe Caslon Pro"/>
              </a:rPr>
              <a:t>Layer 2</a:t>
            </a:r>
          </a:p>
        </p:txBody>
      </p:sp>
      <p:sp>
        <p:nvSpPr>
          <p:cNvPr id="13" name="Rounded Rectangle 12"/>
          <p:cNvSpPr>
            <a:spLocks noChangeArrowheads="1"/>
          </p:cNvSpPr>
          <p:nvPr/>
        </p:nvSpPr>
        <p:spPr bwMode="auto">
          <a:xfrm>
            <a:off x="7772400" y="4419600"/>
            <a:ext cx="1524000" cy="838200"/>
          </a:xfrm>
          <a:prstGeom prst="roundRect">
            <a:avLst>
              <a:gd name="adj" fmla="val 16667"/>
            </a:avLst>
          </a:prstGeom>
          <a:gradFill rotWithShape="1">
            <a:gsLst>
              <a:gs pos="0">
                <a:srgbClr val="FF8F26"/>
              </a:gs>
              <a:gs pos="20000">
                <a:srgbClr val="FF8F2A"/>
              </a:gs>
              <a:gs pos="100000">
                <a:srgbClr val="CB6C1D"/>
              </a:gs>
            </a:gsLst>
            <a:lin ang="5400000"/>
          </a:gradFill>
          <a:ln w="9525">
            <a:solidFill>
              <a:srgbClr val="F69240"/>
            </a:solidFill>
            <a:round/>
            <a:headEnd/>
            <a:tailEnd/>
          </a:ln>
          <a:effectLst>
            <a:outerShdw dist="23000" dir="5400000" rotWithShape="0">
              <a:srgbClr val="808080">
                <a:alpha val="34998"/>
              </a:srgbClr>
            </a:outerShdw>
          </a:effectLst>
        </p:spPr>
        <p:txBody>
          <a:bodyPr anchor="ctr"/>
          <a:lstStyle/>
          <a:p>
            <a:pPr algn="ctr" eaLnBrk="0" fontAlgn="base" hangingPunct="0">
              <a:spcBef>
                <a:spcPct val="0"/>
              </a:spcBef>
              <a:spcAft>
                <a:spcPct val="0"/>
              </a:spcAft>
              <a:defRPr/>
            </a:pPr>
            <a:r>
              <a:rPr lang="en-US" dirty="0">
                <a:solidFill>
                  <a:prstClr val="white"/>
                </a:solidFill>
                <a:latin typeface="Calibri"/>
                <a:ea typeface="MS PGothic" panose="020B0600070205080204" pitchFamily="34" charset="-128"/>
                <a:cs typeface="Adobe Caslon Pro"/>
              </a:rPr>
              <a:t>Layer 3</a:t>
            </a:r>
          </a:p>
        </p:txBody>
      </p:sp>
      <p:sp>
        <p:nvSpPr>
          <p:cNvPr id="16" name="Right Arrow 15"/>
          <p:cNvSpPr>
            <a:spLocks noChangeArrowheads="1"/>
          </p:cNvSpPr>
          <p:nvPr/>
        </p:nvSpPr>
        <p:spPr bwMode="auto">
          <a:xfrm>
            <a:off x="3048000" y="4724400"/>
            <a:ext cx="304800" cy="2667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anchor="ctr"/>
          <a:lstStyle/>
          <a:p>
            <a:pPr algn="ctr" eaLnBrk="0" fontAlgn="base" hangingPunct="0">
              <a:spcBef>
                <a:spcPct val="0"/>
              </a:spcBef>
              <a:spcAft>
                <a:spcPct val="0"/>
              </a:spcAft>
              <a:defRPr/>
            </a:pPr>
            <a:endParaRPr lang="en-US">
              <a:solidFill>
                <a:prstClr val="black"/>
              </a:solidFill>
              <a:latin typeface="Calibri"/>
              <a:ea typeface="MS PGothic" panose="020B0600070205080204" pitchFamily="34" charset="-128"/>
            </a:endParaRPr>
          </a:p>
        </p:txBody>
      </p:sp>
      <p:sp>
        <p:nvSpPr>
          <p:cNvPr id="17" name="Right Arrow 16"/>
          <p:cNvSpPr>
            <a:spLocks noChangeArrowheads="1"/>
          </p:cNvSpPr>
          <p:nvPr/>
        </p:nvSpPr>
        <p:spPr bwMode="auto">
          <a:xfrm>
            <a:off x="4876800" y="4724400"/>
            <a:ext cx="685800" cy="2667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anchor="ctr"/>
          <a:lstStyle/>
          <a:p>
            <a:pPr algn="ctr" eaLnBrk="0" fontAlgn="base" hangingPunct="0">
              <a:spcBef>
                <a:spcPct val="0"/>
              </a:spcBef>
              <a:spcAft>
                <a:spcPct val="0"/>
              </a:spcAft>
              <a:defRPr/>
            </a:pPr>
            <a:endParaRPr lang="en-US">
              <a:solidFill>
                <a:prstClr val="black"/>
              </a:solidFill>
              <a:latin typeface="Calibri"/>
              <a:ea typeface="MS PGothic" panose="020B0600070205080204" pitchFamily="34" charset="-128"/>
            </a:endParaRPr>
          </a:p>
        </p:txBody>
      </p:sp>
      <p:sp>
        <p:nvSpPr>
          <p:cNvPr id="18" name="Right Arrow 17"/>
          <p:cNvSpPr>
            <a:spLocks noChangeArrowheads="1"/>
          </p:cNvSpPr>
          <p:nvPr/>
        </p:nvSpPr>
        <p:spPr bwMode="auto">
          <a:xfrm>
            <a:off x="7086600" y="4724400"/>
            <a:ext cx="685800" cy="2667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anchor="ctr"/>
          <a:lstStyle/>
          <a:p>
            <a:pPr algn="ctr" eaLnBrk="0" fontAlgn="base" hangingPunct="0">
              <a:spcBef>
                <a:spcPct val="0"/>
              </a:spcBef>
              <a:spcAft>
                <a:spcPct val="0"/>
              </a:spcAft>
              <a:defRPr/>
            </a:pPr>
            <a:endParaRPr lang="en-US">
              <a:solidFill>
                <a:prstClr val="black"/>
              </a:solidFill>
              <a:latin typeface="Calibri"/>
              <a:ea typeface="MS PGothic" panose="020B0600070205080204" pitchFamily="34" charset="-128"/>
            </a:endParaRPr>
          </a:p>
        </p:txBody>
      </p:sp>
      <p:sp>
        <p:nvSpPr>
          <p:cNvPr id="19" name="Right Arrow 18"/>
          <p:cNvSpPr>
            <a:spLocks noChangeArrowheads="1"/>
          </p:cNvSpPr>
          <p:nvPr/>
        </p:nvSpPr>
        <p:spPr bwMode="auto">
          <a:xfrm>
            <a:off x="9296400" y="4724400"/>
            <a:ext cx="533400" cy="2667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anchor="ctr"/>
          <a:lstStyle/>
          <a:p>
            <a:pPr algn="ctr" eaLnBrk="0" fontAlgn="base" hangingPunct="0">
              <a:spcBef>
                <a:spcPct val="0"/>
              </a:spcBef>
              <a:spcAft>
                <a:spcPct val="0"/>
              </a:spcAft>
              <a:defRPr/>
            </a:pPr>
            <a:endParaRPr lang="en-US">
              <a:solidFill>
                <a:prstClr val="black"/>
              </a:solidFill>
              <a:latin typeface="Calibri"/>
              <a:ea typeface="MS PGothic" panose="020B0600070205080204" pitchFamily="34" charset="-128"/>
            </a:endParaRPr>
          </a:p>
        </p:txBody>
      </p:sp>
      <p:sp>
        <p:nvSpPr>
          <p:cNvPr id="12299" name="TextBox 19"/>
          <p:cNvSpPr txBox="1">
            <a:spLocks noChangeArrowheads="1"/>
          </p:cNvSpPr>
          <p:nvPr/>
        </p:nvSpPr>
        <p:spPr bwMode="auto">
          <a:xfrm>
            <a:off x="9718560" y="4535489"/>
            <a:ext cx="114005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fontAlgn="base">
              <a:spcBef>
                <a:spcPct val="0"/>
              </a:spcBef>
              <a:spcAft>
                <a:spcPct val="0"/>
              </a:spcAft>
              <a:buNone/>
              <a:defRPr/>
            </a:pPr>
            <a:r>
              <a:rPr lang="en-US" altLang="en-US" sz="1800">
                <a:solidFill>
                  <a:srgbClr val="FFFFFF"/>
                </a:solidFill>
                <a:latin typeface="Adobe Caslon Pro"/>
              </a:rPr>
              <a:t>Simple </a:t>
            </a:r>
            <a:br>
              <a:rPr lang="en-US" altLang="en-US" sz="1800">
                <a:solidFill>
                  <a:srgbClr val="FFFFFF"/>
                </a:solidFill>
                <a:latin typeface="Adobe Caslon Pro"/>
              </a:rPr>
            </a:br>
            <a:r>
              <a:rPr lang="en-US" altLang="en-US" sz="1800">
                <a:solidFill>
                  <a:srgbClr val="FFFFFF"/>
                </a:solidFill>
                <a:latin typeface="Adobe Caslon Pro"/>
              </a:rPr>
              <a:t>Classifier</a:t>
            </a:r>
          </a:p>
        </p:txBody>
      </p:sp>
      <p:sp>
        <p:nvSpPr>
          <p:cNvPr id="12300" name="TextBox 20"/>
          <p:cNvSpPr txBox="1">
            <a:spLocks noChangeArrowheads="1"/>
          </p:cNvSpPr>
          <p:nvPr/>
        </p:nvSpPr>
        <p:spPr bwMode="auto">
          <a:xfrm>
            <a:off x="1789251" y="4419601"/>
            <a:ext cx="15015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fontAlgn="base">
              <a:spcBef>
                <a:spcPct val="0"/>
              </a:spcBef>
              <a:spcAft>
                <a:spcPct val="0"/>
              </a:spcAft>
              <a:buNone/>
              <a:defRPr/>
            </a:pPr>
            <a:r>
              <a:rPr lang="en-US" altLang="en-US" sz="1800">
                <a:solidFill>
                  <a:srgbClr val="FFFFFF"/>
                </a:solidFill>
                <a:latin typeface="Adobe Caslon Pro"/>
              </a:rPr>
              <a:t>Image/Video</a:t>
            </a:r>
          </a:p>
          <a:p>
            <a:pPr algn="ctr" fontAlgn="base">
              <a:spcBef>
                <a:spcPct val="0"/>
              </a:spcBef>
              <a:spcAft>
                <a:spcPct val="0"/>
              </a:spcAft>
              <a:buNone/>
              <a:defRPr/>
            </a:pPr>
            <a:r>
              <a:rPr lang="en-US" altLang="en-US" sz="1800">
                <a:solidFill>
                  <a:srgbClr val="FFFFFF"/>
                </a:solidFill>
                <a:latin typeface="Adobe Caslon Pro"/>
              </a:rPr>
              <a:t>Pixels</a:t>
            </a:r>
          </a:p>
        </p:txBody>
      </p:sp>
      <p:sp>
        <p:nvSpPr>
          <p:cNvPr id="12301" name="Rectangle 2"/>
          <p:cNvSpPr>
            <a:spLocks noChangeArrowheads="1"/>
          </p:cNvSpPr>
          <p:nvPr/>
        </p:nvSpPr>
        <p:spPr bwMode="auto">
          <a:xfrm>
            <a:off x="1727201" y="4397375"/>
            <a:ext cx="14954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lvl="1" fontAlgn="base">
              <a:spcBef>
                <a:spcPct val="0"/>
              </a:spcBef>
              <a:spcAft>
                <a:spcPts val="1200"/>
              </a:spcAft>
              <a:buNone/>
              <a:defRPr/>
            </a:pPr>
            <a:r>
              <a:rPr lang="en-US" altLang="en-US" sz="2000" dirty="0">
                <a:solidFill>
                  <a:prstClr val="black"/>
                </a:solidFill>
                <a:latin typeface="Calibri"/>
              </a:rPr>
              <a:t>Image/video</a:t>
            </a:r>
            <a:endParaRPr lang="en-US" altLang="en-US" sz="1800" dirty="0">
              <a:solidFill>
                <a:prstClr val="black"/>
              </a:solidFill>
              <a:latin typeface="Calibri"/>
            </a:endParaRPr>
          </a:p>
        </p:txBody>
      </p:sp>
      <p:sp>
        <p:nvSpPr>
          <p:cNvPr id="12302" name="Rectangle 14"/>
          <p:cNvSpPr>
            <a:spLocks noChangeArrowheads="1"/>
          </p:cNvSpPr>
          <p:nvPr/>
        </p:nvSpPr>
        <p:spPr bwMode="auto">
          <a:xfrm>
            <a:off x="9448801" y="4351338"/>
            <a:ext cx="8386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lvl="1" fontAlgn="base">
              <a:spcBef>
                <a:spcPct val="0"/>
              </a:spcBef>
              <a:spcAft>
                <a:spcPts val="1200"/>
              </a:spcAft>
              <a:buNone/>
              <a:defRPr/>
            </a:pPr>
            <a:r>
              <a:rPr lang="en-US" altLang="en-US" sz="2000" dirty="0">
                <a:solidFill>
                  <a:prstClr val="black"/>
                </a:solidFill>
                <a:latin typeface="Calibri"/>
              </a:rPr>
              <a:t>Labels</a:t>
            </a:r>
            <a:endParaRPr lang="en-US" altLang="en-US" sz="1800" dirty="0">
              <a:solidFill>
                <a:prstClr val="black"/>
              </a:solidFill>
              <a:latin typeface="Calibri"/>
            </a:endParaRPr>
          </a:p>
        </p:txBody>
      </p:sp>
      <p:sp>
        <p:nvSpPr>
          <p:cNvPr id="15" name="TextBox 14"/>
          <p:cNvSpPr txBox="1"/>
          <p:nvPr/>
        </p:nvSpPr>
        <p:spPr>
          <a:xfrm>
            <a:off x="1524001" y="6590527"/>
            <a:ext cx="7026275" cy="276999"/>
          </a:xfrm>
          <a:prstGeom prst="rect">
            <a:avLst/>
          </a:prstGeom>
          <a:noFill/>
        </p:spPr>
        <p:txBody>
          <a:bodyPr wrap="square" rtlCol="0">
            <a:spAutoFit/>
          </a:bodyPr>
          <a:lstStyle/>
          <a:p>
            <a:pPr eaLnBrk="0" fontAlgn="base" hangingPunct="0">
              <a:spcBef>
                <a:spcPct val="0"/>
              </a:spcBef>
              <a:spcAft>
                <a:spcPct val="0"/>
              </a:spcAft>
              <a:defRPr/>
            </a:pPr>
            <a:r>
              <a:rPr lang="en-US" altLang="en-US" sz="1200" dirty="0">
                <a:solidFill>
                  <a:prstClr val="black"/>
                </a:solidFill>
                <a:latin typeface="Arial" panose="020B0604020202020204" pitchFamily="34" charset="0"/>
                <a:ea typeface="MS PGothic" panose="020B0600070205080204" pitchFamily="34" charset="-128"/>
              </a:rPr>
              <a:t>Slide: Rob Fergus</a:t>
            </a:r>
          </a:p>
        </p:txBody>
      </p:sp>
    </p:spTree>
    <p:extLst>
      <p:ext uri="{BB962C8B-B14F-4D97-AF65-F5344CB8AC3E}">
        <p14:creationId xmlns:p14="http://schemas.microsoft.com/office/powerpoint/2010/main" val="48752327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70687" rIns="0" bIns="0" rtlCol="0" anchor="ctr">
            <a:spAutoFit/>
          </a:bodyPr>
          <a:lstStyle/>
          <a:p>
            <a:pPr marL="1354455"/>
            <a:r>
              <a:rPr spc="-5" dirty="0">
                <a:latin typeface="Calibri"/>
                <a:cs typeface="Calibri"/>
              </a:rPr>
              <a:t>Learning </a:t>
            </a:r>
            <a:r>
              <a:rPr spc="-20" dirty="0">
                <a:latin typeface="Calibri"/>
                <a:cs typeface="Calibri"/>
              </a:rPr>
              <a:t>Feature</a:t>
            </a:r>
            <a:r>
              <a:rPr spc="-25" dirty="0">
                <a:latin typeface="Calibri"/>
                <a:cs typeface="Calibri"/>
              </a:rPr>
              <a:t> </a:t>
            </a:r>
            <a:r>
              <a:rPr spc="-30" dirty="0">
                <a:latin typeface="Calibri"/>
                <a:cs typeface="Calibri"/>
              </a:rPr>
              <a:t>Hierarchy</a:t>
            </a:r>
          </a:p>
        </p:txBody>
      </p:sp>
      <p:sp>
        <p:nvSpPr>
          <p:cNvPr id="3" name="object 3"/>
          <p:cNvSpPr txBox="1"/>
          <p:nvPr/>
        </p:nvSpPr>
        <p:spPr>
          <a:xfrm>
            <a:off x="2059940" y="1310895"/>
            <a:ext cx="8429624" cy="461665"/>
          </a:xfrm>
          <a:prstGeom prst="rect">
            <a:avLst/>
          </a:prstGeom>
        </p:spPr>
        <p:txBody>
          <a:bodyPr vert="horz" wrap="square" lIns="0" tIns="0" rIns="0" bIns="0" rtlCol="0">
            <a:spAutoFit/>
          </a:bodyPr>
          <a:lstStyle/>
          <a:p>
            <a:pPr marL="12700">
              <a:tabLst>
                <a:tab pos="527685" algn="l"/>
              </a:tabLst>
              <a:defRPr/>
            </a:pPr>
            <a:r>
              <a:rPr lang="en-US" sz="3000" dirty="0">
                <a:solidFill>
                  <a:prstClr val="black"/>
                </a:solidFill>
                <a:latin typeface="Calibri"/>
                <a:ea typeface="MS PGothic" panose="020B0600070205080204" pitchFamily="34" charset="-128"/>
                <a:cs typeface="Calibri"/>
              </a:rPr>
              <a:t>Goal: </a:t>
            </a:r>
            <a:r>
              <a:rPr sz="3000" spc="-5" dirty="0">
                <a:solidFill>
                  <a:srgbClr val="FF0000"/>
                </a:solidFill>
                <a:latin typeface="Calibri"/>
                <a:ea typeface="MS PGothic" panose="020B0600070205080204" pitchFamily="34" charset="-128"/>
                <a:cs typeface="Calibri"/>
              </a:rPr>
              <a:t>Learn</a:t>
            </a:r>
            <a:r>
              <a:rPr sz="3000" spc="-5" dirty="0">
                <a:solidFill>
                  <a:prstClr val="black"/>
                </a:solidFill>
                <a:latin typeface="Calibri"/>
                <a:ea typeface="MS PGothic" panose="020B0600070205080204" pitchFamily="34" charset="-128"/>
                <a:cs typeface="Calibri"/>
              </a:rPr>
              <a:t> </a:t>
            </a:r>
            <a:r>
              <a:rPr sz="3000" b="1" spc="-10" dirty="0">
                <a:solidFill>
                  <a:prstClr val="black"/>
                </a:solidFill>
                <a:latin typeface="Calibri"/>
                <a:ea typeface="MS PGothic" panose="020B0600070205080204" pitchFamily="34" charset="-128"/>
                <a:cs typeface="Calibri"/>
              </a:rPr>
              <a:t>useful </a:t>
            </a:r>
            <a:r>
              <a:rPr sz="3000" b="1" spc="-5" dirty="0">
                <a:solidFill>
                  <a:prstClr val="black"/>
                </a:solidFill>
                <a:latin typeface="Calibri"/>
                <a:ea typeface="MS PGothic" panose="020B0600070205080204" pitchFamily="34" charset="-128"/>
                <a:cs typeface="Calibri"/>
              </a:rPr>
              <a:t>higher-level </a:t>
            </a:r>
            <a:r>
              <a:rPr sz="3000" b="1" spc="-20" dirty="0">
                <a:solidFill>
                  <a:prstClr val="black"/>
                </a:solidFill>
                <a:latin typeface="Calibri"/>
                <a:ea typeface="MS PGothic" panose="020B0600070205080204" pitchFamily="34" charset="-128"/>
                <a:cs typeface="Calibri"/>
              </a:rPr>
              <a:t>features </a:t>
            </a:r>
            <a:r>
              <a:rPr sz="3000" spc="-20" dirty="0">
                <a:solidFill>
                  <a:prstClr val="black"/>
                </a:solidFill>
                <a:latin typeface="Calibri"/>
                <a:ea typeface="MS PGothic" panose="020B0600070205080204" pitchFamily="34" charset="-128"/>
                <a:cs typeface="Calibri"/>
              </a:rPr>
              <a:t>from</a:t>
            </a:r>
            <a:r>
              <a:rPr sz="3000" spc="40" dirty="0">
                <a:solidFill>
                  <a:prstClr val="black"/>
                </a:solidFill>
                <a:latin typeface="Calibri"/>
                <a:ea typeface="MS PGothic" panose="020B0600070205080204" pitchFamily="34" charset="-128"/>
                <a:cs typeface="Calibri"/>
              </a:rPr>
              <a:t> </a:t>
            </a:r>
            <a:r>
              <a:rPr sz="3000" spc="-5" dirty="0">
                <a:solidFill>
                  <a:prstClr val="black"/>
                </a:solidFill>
                <a:latin typeface="Calibri"/>
                <a:ea typeface="MS PGothic" panose="020B0600070205080204" pitchFamily="34" charset="-128"/>
                <a:cs typeface="Calibri"/>
              </a:rPr>
              <a:t>images</a:t>
            </a:r>
            <a:endParaRPr sz="3000" dirty="0">
              <a:solidFill>
                <a:prstClr val="black"/>
              </a:solidFill>
              <a:latin typeface="Calibri"/>
              <a:ea typeface="MS PGothic" panose="020B0600070205080204" pitchFamily="34" charset="-128"/>
              <a:cs typeface="Calibri"/>
            </a:endParaRPr>
          </a:p>
        </p:txBody>
      </p:sp>
      <p:sp>
        <p:nvSpPr>
          <p:cNvPr id="5" name="object 5"/>
          <p:cNvSpPr/>
          <p:nvPr/>
        </p:nvSpPr>
        <p:spPr>
          <a:xfrm>
            <a:off x="7064629" y="3488585"/>
            <a:ext cx="1602579" cy="995182"/>
          </a:xfrm>
          <a:prstGeom prst="rect">
            <a:avLst/>
          </a:prstGeom>
          <a:blipFill>
            <a:blip r:embed="rId3" cstate="print"/>
            <a:stretch>
              <a:fillRect/>
            </a:stretch>
          </a:blipFill>
        </p:spPr>
        <p:txBody>
          <a:bodyPr wrap="square" lIns="0" tIns="0" rIns="0" bIns="0" rtlCol="0"/>
          <a:lstStyle/>
          <a:p>
            <a:pPr>
              <a:defRPr/>
            </a:pPr>
            <a:endParaRPr>
              <a:solidFill>
                <a:prstClr val="black"/>
              </a:solidFill>
              <a:latin typeface="Calibri"/>
              <a:ea typeface="MS PGothic" panose="020B0600070205080204" pitchFamily="34" charset="-128"/>
            </a:endParaRPr>
          </a:p>
        </p:txBody>
      </p:sp>
      <p:sp>
        <p:nvSpPr>
          <p:cNvPr id="6" name="object 6"/>
          <p:cNvSpPr/>
          <p:nvPr/>
        </p:nvSpPr>
        <p:spPr>
          <a:xfrm>
            <a:off x="7044183" y="3141129"/>
            <a:ext cx="1647189" cy="406400"/>
          </a:xfrm>
          <a:custGeom>
            <a:avLst/>
            <a:gdLst/>
            <a:ahLst/>
            <a:cxnLst/>
            <a:rect l="l" t="t" r="r" b="b"/>
            <a:pathLst>
              <a:path w="1647190" h="406400">
                <a:moveTo>
                  <a:pt x="0" y="405853"/>
                </a:moveTo>
                <a:lnTo>
                  <a:pt x="1646936" y="405853"/>
                </a:lnTo>
                <a:lnTo>
                  <a:pt x="1646936" y="0"/>
                </a:lnTo>
                <a:lnTo>
                  <a:pt x="0" y="0"/>
                </a:lnTo>
                <a:lnTo>
                  <a:pt x="0" y="405853"/>
                </a:lnTo>
                <a:close/>
              </a:path>
            </a:pathLst>
          </a:custGeom>
          <a:solidFill>
            <a:srgbClr val="FFFFFF"/>
          </a:solidFill>
        </p:spPr>
        <p:txBody>
          <a:bodyPr wrap="square" lIns="0" tIns="0" rIns="0" bIns="0" rtlCol="0"/>
          <a:lstStyle/>
          <a:p>
            <a:pPr>
              <a:defRPr/>
            </a:pPr>
            <a:endParaRPr>
              <a:solidFill>
                <a:prstClr val="black"/>
              </a:solidFill>
              <a:latin typeface="Calibri"/>
              <a:ea typeface="MS PGothic" panose="020B0600070205080204" pitchFamily="34" charset="-128"/>
            </a:endParaRPr>
          </a:p>
        </p:txBody>
      </p:sp>
      <p:sp>
        <p:nvSpPr>
          <p:cNvPr id="7" name="object 7"/>
          <p:cNvSpPr/>
          <p:nvPr/>
        </p:nvSpPr>
        <p:spPr>
          <a:xfrm>
            <a:off x="7432041" y="4725466"/>
            <a:ext cx="869401" cy="509723"/>
          </a:xfrm>
          <a:prstGeom prst="rect">
            <a:avLst/>
          </a:prstGeom>
          <a:blipFill>
            <a:blip r:embed="rId4" cstate="print"/>
            <a:stretch>
              <a:fillRect/>
            </a:stretch>
          </a:blipFill>
        </p:spPr>
        <p:txBody>
          <a:bodyPr wrap="square" lIns="0" tIns="0" rIns="0" bIns="0" rtlCol="0"/>
          <a:lstStyle/>
          <a:p>
            <a:pPr>
              <a:defRPr/>
            </a:pPr>
            <a:endParaRPr>
              <a:solidFill>
                <a:prstClr val="black"/>
              </a:solidFill>
              <a:latin typeface="Calibri"/>
              <a:ea typeface="MS PGothic" panose="020B0600070205080204" pitchFamily="34" charset="-128"/>
            </a:endParaRPr>
          </a:p>
        </p:txBody>
      </p:sp>
      <p:sp>
        <p:nvSpPr>
          <p:cNvPr id="8" name="object 8"/>
          <p:cNvSpPr/>
          <p:nvPr/>
        </p:nvSpPr>
        <p:spPr>
          <a:xfrm>
            <a:off x="7765160" y="4464304"/>
            <a:ext cx="205104" cy="260985"/>
          </a:xfrm>
          <a:custGeom>
            <a:avLst/>
            <a:gdLst/>
            <a:ahLst/>
            <a:cxnLst/>
            <a:rect l="l" t="t" r="r" b="b"/>
            <a:pathLst>
              <a:path w="205104" h="260985">
                <a:moveTo>
                  <a:pt x="0" y="102616"/>
                </a:moveTo>
                <a:lnTo>
                  <a:pt x="102488" y="0"/>
                </a:lnTo>
                <a:lnTo>
                  <a:pt x="204977" y="102616"/>
                </a:lnTo>
                <a:lnTo>
                  <a:pt x="153797" y="102616"/>
                </a:lnTo>
                <a:lnTo>
                  <a:pt x="153797" y="158242"/>
                </a:lnTo>
                <a:lnTo>
                  <a:pt x="204977" y="158242"/>
                </a:lnTo>
                <a:lnTo>
                  <a:pt x="102488" y="260858"/>
                </a:lnTo>
                <a:lnTo>
                  <a:pt x="0" y="158242"/>
                </a:lnTo>
                <a:lnTo>
                  <a:pt x="51180" y="158242"/>
                </a:lnTo>
                <a:lnTo>
                  <a:pt x="51180" y="102616"/>
                </a:lnTo>
                <a:lnTo>
                  <a:pt x="0" y="102616"/>
                </a:lnTo>
                <a:close/>
              </a:path>
            </a:pathLst>
          </a:custGeom>
          <a:ln w="22225">
            <a:solidFill>
              <a:srgbClr val="006FC0"/>
            </a:solidFill>
          </a:ln>
        </p:spPr>
        <p:txBody>
          <a:bodyPr wrap="square" lIns="0" tIns="0" rIns="0" bIns="0" rtlCol="0"/>
          <a:lstStyle/>
          <a:p>
            <a:pPr>
              <a:defRPr/>
            </a:pPr>
            <a:endParaRPr>
              <a:solidFill>
                <a:prstClr val="black"/>
              </a:solidFill>
              <a:latin typeface="Calibri"/>
              <a:ea typeface="MS PGothic" panose="020B0600070205080204" pitchFamily="34" charset="-128"/>
            </a:endParaRPr>
          </a:p>
        </p:txBody>
      </p:sp>
      <p:sp>
        <p:nvSpPr>
          <p:cNvPr id="9" name="object 9"/>
          <p:cNvSpPr/>
          <p:nvPr/>
        </p:nvSpPr>
        <p:spPr>
          <a:xfrm>
            <a:off x="7765160" y="3273806"/>
            <a:ext cx="205104" cy="260985"/>
          </a:xfrm>
          <a:custGeom>
            <a:avLst/>
            <a:gdLst/>
            <a:ahLst/>
            <a:cxnLst/>
            <a:rect l="l" t="t" r="r" b="b"/>
            <a:pathLst>
              <a:path w="205104" h="260985">
                <a:moveTo>
                  <a:pt x="0" y="102489"/>
                </a:moveTo>
                <a:lnTo>
                  <a:pt x="102488" y="0"/>
                </a:lnTo>
                <a:lnTo>
                  <a:pt x="204977" y="102489"/>
                </a:lnTo>
                <a:lnTo>
                  <a:pt x="153797" y="102489"/>
                </a:lnTo>
                <a:lnTo>
                  <a:pt x="153797" y="158242"/>
                </a:lnTo>
                <a:lnTo>
                  <a:pt x="204977" y="158242"/>
                </a:lnTo>
                <a:lnTo>
                  <a:pt x="102488" y="260731"/>
                </a:lnTo>
                <a:lnTo>
                  <a:pt x="0" y="158242"/>
                </a:lnTo>
                <a:lnTo>
                  <a:pt x="51180" y="158242"/>
                </a:lnTo>
                <a:lnTo>
                  <a:pt x="51180" y="102489"/>
                </a:lnTo>
                <a:lnTo>
                  <a:pt x="0" y="102489"/>
                </a:lnTo>
                <a:close/>
              </a:path>
            </a:pathLst>
          </a:custGeom>
          <a:ln w="22224">
            <a:solidFill>
              <a:srgbClr val="006FC0"/>
            </a:solidFill>
          </a:ln>
        </p:spPr>
        <p:txBody>
          <a:bodyPr wrap="square" lIns="0" tIns="0" rIns="0" bIns="0" rtlCol="0"/>
          <a:lstStyle/>
          <a:p>
            <a:pPr>
              <a:defRPr/>
            </a:pPr>
            <a:endParaRPr>
              <a:solidFill>
                <a:prstClr val="black"/>
              </a:solidFill>
              <a:latin typeface="Calibri"/>
              <a:ea typeface="MS PGothic" panose="020B0600070205080204" pitchFamily="34" charset="-128"/>
            </a:endParaRPr>
          </a:p>
        </p:txBody>
      </p:sp>
      <p:sp>
        <p:nvSpPr>
          <p:cNvPr id="10" name="object 10"/>
          <p:cNvSpPr/>
          <p:nvPr/>
        </p:nvSpPr>
        <p:spPr>
          <a:xfrm>
            <a:off x="7064629" y="2230649"/>
            <a:ext cx="1602579" cy="1054619"/>
          </a:xfrm>
          <a:prstGeom prst="rect">
            <a:avLst/>
          </a:prstGeom>
          <a:blipFill>
            <a:blip r:embed="rId5" cstate="print"/>
            <a:stretch>
              <a:fillRect/>
            </a:stretch>
          </a:blipFill>
        </p:spPr>
        <p:txBody>
          <a:bodyPr wrap="square" lIns="0" tIns="0" rIns="0" bIns="0" rtlCol="0"/>
          <a:lstStyle/>
          <a:p>
            <a:pPr>
              <a:defRPr/>
            </a:pPr>
            <a:endParaRPr>
              <a:solidFill>
                <a:prstClr val="black"/>
              </a:solidFill>
              <a:latin typeface="Calibri"/>
              <a:ea typeface="MS PGothic" panose="020B0600070205080204" pitchFamily="34" charset="-128"/>
            </a:endParaRPr>
          </a:p>
        </p:txBody>
      </p:sp>
      <p:sp>
        <p:nvSpPr>
          <p:cNvPr id="11" name="object 11"/>
          <p:cNvSpPr/>
          <p:nvPr/>
        </p:nvSpPr>
        <p:spPr>
          <a:xfrm>
            <a:off x="6400800" y="1883982"/>
            <a:ext cx="2895600" cy="400685"/>
          </a:xfrm>
          <a:custGeom>
            <a:avLst/>
            <a:gdLst/>
            <a:ahLst/>
            <a:cxnLst/>
            <a:rect l="l" t="t" r="r" b="b"/>
            <a:pathLst>
              <a:path w="2895600" h="400685">
                <a:moveTo>
                  <a:pt x="0" y="400113"/>
                </a:moveTo>
                <a:lnTo>
                  <a:pt x="2895600" y="400113"/>
                </a:lnTo>
                <a:lnTo>
                  <a:pt x="2895600" y="0"/>
                </a:lnTo>
                <a:lnTo>
                  <a:pt x="0" y="0"/>
                </a:lnTo>
                <a:lnTo>
                  <a:pt x="0" y="400113"/>
                </a:lnTo>
                <a:close/>
              </a:path>
            </a:pathLst>
          </a:custGeom>
          <a:solidFill>
            <a:srgbClr val="FFFFFF"/>
          </a:solidFill>
        </p:spPr>
        <p:txBody>
          <a:bodyPr wrap="square" lIns="0" tIns="0" rIns="0" bIns="0" rtlCol="0"/>
          <a:lstStyle/>
          <a:p>
            <a:pPr>
              <a:defRPr/>
            </a:pPr>
            <a:endParaRPr>
              <a:solidFill>
                <a:prstClr val="black"/>
              </a:solidFill>
              <a:latin typeface="Calibri"/>
              <a:ea typeface="MS PGothic" panose="020B0600070205080204" pitchFamily="34" charset="-128"/>
            </a:endParaRPr>
          </a:p>
        </p:txBody>
      </p:sp>
      <p:sp>
        <p:nvSpPr>
          <p:cNvPr id="12" name="object 12"/>
          <p:cNvSpPr txBox="1"/>
          <p:nvPr/>
        </p:nvSpPr>
        <p:spPr>
          <a:xfrm>
            <a:off x="6648703" y="1914017"/>
            <a:ext cx="2401570" cy="307777"/>
          </a:xfrm>
          <a:prstGeom prst="rect">
            <a:avLst/>
          </a:prstGeom>
        </p:spPr>
        <p:txBody>
          <a:bodyPr vert="horz" wrap="square" lIns="0" tIns="0" rIns="0" bIns="0" rtlCol="0">
            <a:spAutoFit/>
          </a:bodyPr>
          <a:lstStyle/>
          <a:p>
            <a:pPr marL="12700">
              <a:defRPr/>
            </a:pPr>
            <a:r>
              <a:rPr sz="2000" spc="-10" dirty="0">
                <a:solidFill>
                  <a:prstClr val="black"/>
                </a:solidFill>
                <a:latin typeface="Calibri"/>
                <a:ea typeface="MS PGothic" panose="020B0600070205080204" pitchFamily="34" charset="-128"/>
                <a:cs typeface="Calibri"/>
              </a:rPr>
              <a:t>Feature</a:t>
            </a:r>
            <a:r>
              <a:rPr sz="2000" spc="-80" dirty="0">
                <a:solidFill>
                  <a:prstClr val="black"/>
                </a:solidFill>
                <a:latin typeface="Calibri"/>
                <a:ea typeface="MS PGothic" panose="020B0600070205080204" pitchFamily="34" charset="-128"/>
                <a:cs typeface="Calibri"/>
              </a:rPr>
              <a:t> </a:t>
            </a:r>
            <a:r>
              <a:rPr sz="2000" spc="-10" dirty="0">
                <a:solidFill>
                  <a:prstClr val="black"/>
                </a:solidFill>
                <a:latin typeface="Calibri"/>
                <a:ea typeface="MS PGothic" panose="020B0600070205080204" pitchFamily="34" charset="-128"/>
                <a:cs typeface="Calibri"/>
              </a:rPr>
              <a:t>representation</a:t>
            </a:r>
            <a:endParaRPr sz="2000">
              <a:solidFill>
                <a:prstClr val="black"/>
              </a:solidFill>
              <a:latin typeface="Calibri"/>
              <a:ea typeface="MS PGothic" panose="020B0600070205080204" pitchFamily="34" charset="-128"/>
              <a:cs typeface="Calibri"/>
            </a:endParaRPr>
          </a:p>
        </p:txBody>
      </p:sp>
      <p:sp>
        <p:nvSpPr>
          <p:cNvPr id="13" name="object 13"/>
          <p:cNvSpPr/>
          <p:nvPr/>
        </p:nvSpPr>
        <p:spPr>
          <a:xfrm>
            <a:off x="2637002" y="3166110"/>
            <a:ext cx="2450846" cy="1620012"/>
          </a:xfrm>
          <a:prstGeom prst="rect">
            <a:avLst/>
          </a:prstGeom>
          <a:blipFill>
            <a:blip r:embed="rId6" cstate="print"/>
            <a:stretch>
              <a:fillRect/>
            </a:stretch>
          </a:blipFill>
        </p:spPr>
        <p:txBody>
          <a:bodyPr wrap="square" lIns="0" tIns="0" rIns="0" bIns="0" rtlCol="0"/>
          <a:lstStyle/>
          <a:p>
            <a:pPr>
              <a:defRPr/>
            </a:pPr>
            <a:endParaRPr>
              <a:solidFill>
                <a:prstClr val="black"/>
              </a:solidFill>
              <a:latin typeface="Calibri"/>
              <a:ea typeface="MS PGothic" panose="020B0600070205080204" pitchFamily="34" charset="-128"/>
            </a:endParaRPr>
          </a:p>
        </p:txBody>
      </p:sp>
      <p:sp>
        <p:nvSpPr>
          <p:cNvPr id="14" name="object 14"/>
          <p:cNvSpPr/>
          <p:nvPr/>
        </p:nvSpPr>
        <p:spPr>
          <a:xfrm>
            <a:off x="3824223" y="3746880"/>
            <a:ext cx="457200" cy="381000"/>
          </a:xfrm>
          <a:custGeom>
            <a:avLst/>
            <a:gdLst/>
            <a:ahLst/>
            <a:cxnLst/>
            <a:rect l="l" t="t" r="r" b="b"/>
            <a:pathLst>
              <a:path w="457200" h="381000">
                <a:moveTo>
                  <a:pt x="0" y="381000"/>
                </a:moveTo>
                <a:lnTo>
                  <a:pt x="457200" y="381000"/>
                </a:lnTo>
                <a:lnTo>
                  <a:pt x="457200" y="0"/>
                </a:lnTo>
                <a:lnTo>
                  <a:pt x="0" y="0"/>
                </a:lnTo>
                <a:lnTo>
                  <a:pt x="0" y="381000"/>
                </a:lnTo>
                <a:close/>
              </a:path>
            </a:pathLst>
          </a:custGeom>
          <a:ln w="63500">
            <a:solidFill>
              <a:srgbClr val="FFFF00"/>
            </a:solidFill>
          </a:ln>
        </p:spPr>
        <p:txBody>
          <a:bodyPr wrap="square" lIns="0" tIns="0" rIns="0" bIns="0" rtlCol="0"/>
          <a:lstStyle/>
          <a:p>
            <a:pPr>
              <a:defRPr/>
            </a:pPr>
            <a:endParaRPr>
              <a:solidFill>
                <a:prstClr val="black"/>
              </a:solidFill>
              <a:latin typeface="Calibri"/>
              <a:ea typeface="MS PGothic" panose="020B0600070205080204" pitchFamily="34" charset="-128"/>
            </a:endParaRPr>
          </a:p>
        </p:txBody>
      </p:sp>
      <p:sp>
        <p:nvSpPr>
          <p:cNvPr id="15" name="object 15"/>
          <p:cNvSpPr/>
          <p:nvPr/>
        </p:nvSpPr>
        <p:spPr>
          <a:xfrm>
            <a:off x="3976623" y="4051680"/>
            <a:ext cx="533400" cy="457200"/>
          </a:xfrm>
          <a:custGeom>
            <a:avLst/>
            <a:gdLst/>
            <a:ahLst/>
            <a:cxnLst/>
            <a:rect l="l" t="t" r="r" b="b"/>
            <a:pathLst>
              <a:path w="533400" h="457200">
                <a:moveTo>
                  <a:pt x="0" y="457200"/>
                </a:moveTo>
                <a:lnTo>
                  <a:pt x="533400" y="457200"/>
                </a:lnTo>
                <a:lnTo>
                  <a:pt x="533400" y="0"/>
                </a:lnTo>
                <a:lnTo>
                  <a:pt x="0" y="0"/>
                </a:lnTo>
                <a:lnTo>
                  <a:pt x="0" y="457200"/>
                </a:lnTo>
                <a:close/>
              </a:path>
            </a:pathLst>
          </a:custGeom>
          <a:ln w="63500">
            <a:solidFill>
              <a:srgbClr val="FF0000"/>
            </a:solidFill>
          </a:ln>
        </p:spPr>
        <p:txBody>
          <a:bodyPr wrap="square" lIns="0" tIns="0" rIns="0" bIns="0" rtlCol="0"/>
          <a:lstStyle/>
          <a:p>
            <a:pPr>
              <a:defRPr/>
            </a:pPr>
            <a:endParaRPr>
              <a:solidFill>
                <a:prstClr val="black"/>
              </a:solidFill>
              <a:latin typeface="Calibri"/>
              <a:ea typeface="MS PGothic" panose="020B0600070205080204" pitchFamily="34" charset="-128"/>
            </a:endParaRPr>
          </a:p>
        </p:txBody>
      </p:sp>
      <p:sp>
        <p:nvSpPr>
          <p:cNvPr id="16" name="object 16"/>
          <p:cNvSpPr/>
          <p:nvPr/>
        </p:nvSpPr>
        <p:spPr>
          <a:xfrm>
            <a:off x="4205223" y="3746880"/>
            <a:ext cx="457200" cy="381000"/>
          </a:xfrm>
          <a:custGeom>
            <a:avLst/>
            <a:gdLst/>
            <a:ahLst/>
            <a:cxnLst/>
            <a:rect l="l" t="t" r="r" b="b"/>
            <a:pathLst>
              <a:path w="457200" h="381000">
                <a:moveTo>
                  <a:pt x="0" y="381000"/>
                </a:moveTo>
                <a:lnTo>
                  <a:pt x="457200" y="381000"/>
                </a:lnTo>
                <a:lnTo>
                  <a:pt x="457200" y="0"/>
                </a:lnTo>
                <a:lnTo>
                  <a:pt x="0" y="0"/>
                </a:lnTo>
                <a:lnTo>
                  <a:pt x="0" y="381000"/>
                </a:lnTo>
                <a:close/>
              </a:path>
            </a:pathLst>
          </a:custGeom>
          <a:ln w="63500">
            <a:solidFill>
              <a:srgbClr val="92D050"/>
            </a:solidFill>
          </a:ln>
        </p:spPr>
        <p:txBody>
          <a:bodyPr wrap="square" lIns="0" tIns="0" rIns="0" bIns="0" rtlCol="0"/>
          <a:lstStyle/>
          <a:p>
            <a:pPr>
              <a:defRPr/>
            </a:pPr>
            <a:endParaRPr>
              <a:solidFill>
                <a:prstClr val="black"/>
              </a:solidFill>
              <a:latin typeface="Calibri"/>
              <a:ea typeface="MS PGothic" panose="020B0600070205080204" pitchFamily="34" charset="-128"/>
            </a:endParaRPr>
          </a:p>
        </p:txBody>
      </p:sp>
      <p:sp>
        <p:nvSpPr>
          <p:cNvPr id="17" name="object 17"/>
          <p:cNvSpPr/>
          <p:nvPr/>
        </p:nvSpPr>
        <p:spPr>
          <a:xfrm>
            <a:off x="3671823" y="3289680"/>
            <a:ext cx="1219200" cy="1371600"/>
          </a:xfrm>
          <a:custGeom>
            <a:avLst/>
            <a:gdLst/>
            <a:ahLst/>
            <a:cxnLst/>
            <a:rect l="l" t="t" r="r" b="b"/>
            <a:pathLst>
              <a:path w="1219200" h="1371600">
                <a:moveTo>
                  <a:pt x="0" y="1371600"/>
                </a:moveTo>
                <a:lnTo>
                  <a:pt x="1219200" y="1371600"/>
                </a:lnTo>
                <a:lnTo>
                  <a:pt x="1219200" y="0"/>
                </a:lnTo>
                <a:lnTo>
                  <a:pt x="0" y="0"/>
                </a:lnTo>
                <a:lnTo>
                  <a:pt x="0" y="1371600"/>
                </a:lnTo>
                <a:close/>
              </a:path>
            </a:pathLst>
          </a:custGeom>
          <a:ln w="63500">
            <a:solidFill>
              <a:srgbClr val="00AFEF"/>
            </a:solidFill>
          </a:ln>
        </p:spPr>
        <p:txBody>
          <a:bodyPr wrap="square" lIns="0" tIns="0" rIns="0" bIns="0" rtlCol="0"/>
          <a:lstStyle/>
          <a:p>
            <a:pPr>
              <a:defRPr/>
            </a:pPr>
            <a:endParaRPr>
              <a:solidFill>
                <a:prstClr val="black"/>
              </a:solidFill>
              <a:latin typeface="Calibri"/>
              <a:ea typeface="MS PGothic" panose="020B0600070205080204" pitchFamily="34" charset="-128"/>
            </a:endParaRPr>
          </a:p>
        </p:txBody>
      </p:sp>
      <p:sp>
        <p:nvSpPr>
          <p:cNvPr id="18" name="object 18"/>
          <p:cNvSpPr/>
          <p:nvPr/>
        </p:nvSpPr>
        <p:spPr>
          <a:xfrm>
            <a:off x="5562601" y="3788665"/>
            <a:ext cx="685165" cy="339725"/>
          </a:xfrm>
          <a:custGeom>
            <a:avLst/>
            <a:gdLst/>
            <a:ahLst/>
            <a:cxnLst/>
            <a:rect l="l" t="t" r="r" b="b"/>
            <a:pathLst>
              <a:path w="685164" h="339725">
                <a:moveTo>
                  <a:pt x="515238" y="0"/>
                </a:moveTo>
                <a:lnTo>
                  <a:pt x="515238" y="84836"/>
                </a:lnTo>
                <a:lnTo>
                  <a:pt x="0" y="84836"/>
                </a:lnTo>
                <a:lnTo>
                  <a:pt x="0" y="254508"/>
                </a:lnTo>
                <a:lnTo>
                  <a:pt x="515238" y="254508"/>
                </a:lnTo>
                <a:lnTo>
                  <a:pt x="515238" y="339217"/>
                </a:lnTo>
                <a:lnTo>
                  <a:pt x="684911" y="169672"/>
                </a:lnTo>
                <a:lnTo>
                  <a:pt x="515238" y="0"/>
                </a:lnTo>
                <a:close/>
              </a:path>
            </a:pathLst>
          </a:custGeom>
          <a:solidFill>
            <a:srgbClr val="4F81BC"/>
          </a:solidFill>
        </p:spPr>
        <p:txBody>
          <a:bodyPr wrap="square" lIns="0" tIns="0" rIns="0" bIns="0" rtlCol="0"/>
          <a:lstStyle/>
          <a:p>
            <a:pPr>
              <a:defRPr/>
            </a:pPr>
            <a:endParaRPr>
              <a:solidFill>
                <a:prstClr val="black"/>
              </a:solidFill>
              <a:latin typeface="Calibri"/>
              <a:ea typeface="MS PGothic" panose="020B0600070205080204" pitchFamily="34" charset="-128"/>
            </a:endParaRPr>
          </a:p>
        </p:txBody>
      </p:sp>
      <p:sp>
        <p:nvSpPr>
          <p:cNvPr id="19" name="object 19"/>
          <p:cNvSpPr/>
          <p:nvPr/>
        </p:nvSpPr>
        <p:spPr>
          <a:xfrm>
            <a:off x="5562601" y="3788665"/>
            <a:ext cx="685165" cy="339725"/>
          </a:xfrm>
          <a:custGeom>
            <a:avLst/>
            <a:gdLst/>
            <a:ahLst/>
            <a:cxnLst/>
            <a:rect l="l" t="t" r="r" b="b"/>
            <a:pathLst>
              <a:path w="685164" h="339725">
                <a:moveTo>
                  <a:pt x="0" y="84836"/>
                </a:moveTo>
                <a:lnTo>
                  <a:pt x="515238" y="84836"/>
                </a:lnTo>
                <a:lnTo>
                  <a:pt x="515238" y="0"/>
                </a:lnTo>
                <a:lnTo>
                  <a:pt x="684911" y="169672"/>
                </a:lnTo>
                <a:lnTo>
                  <a:pt x="515238" y="339217"/>
                </a:lnTo>
                <a:lnTo>
                  <a:pt x="515238" y="254508"/>
                </a:lnTo>
                <a:lnTo>
                  <a:pt x="0" y="254508"/>
                </a:lnTo>
                <a:lnTo>
                  <a:pt x="0" y="84836"/>
                </a:lnTo>
                <a:close/>
              </a:path>
            </a:pathLst>
          </a:custGeom>
          <a:ln w="25399">
            <a:solidFill>
              <a:srgbClr val="385D89"/>
            </a:solidFill>
          </a:ln>
        </p:spPr>
        <p:txBody>
          <a:bodyPr wrap="square" lIns="0" tIns="0" rIns="0" bIns="0" rtlCol="0"/>
          <a:lstStyle/>
          <a:p>
            <a:pPr>
              <a:defRPr/>
            </a:pPr>
            <a:endParaRPr>
              <a:solidFill>
                <a:prstClr val="black"/>
              </a:solidFill>
              <a:latin typeface="Calibri"/>
              <a:ea typeface="MS PGothic" panose="020B0600070205080204" pitchFamily="34" charset="-128"/>
            </a:endParaRPr>
          </a:p>
        </p:txBody>
      </p:sp>
      <p:sp>
        <p:nvSpPr>
          <p:cNvPr id="20" name="object 20"/>
          <p:cNvSpPr txBox="1"/>
          <p:nvPr/>
        </p:nvSpPr>
        <p:spPr>
          <a:xfrm>
            <a:off x="3325749" y="2748280"/>
            <a:ext cx="1155065" cy="315595"/>
          </a:xfrm>
          <a:prstGeom prst="rect">
            <a:avLst/>
          </a:prstGeom>
        </p:spPr>
        <p:txBody>
          <a:bodyPr vert="horz" wrap="square" lIns="0" tIns="0" rIns="0" bIns="0" rtlCol="0">
            <a:spAutoFit/>
          </a:bodyPr>
          <a:lstStyle/>
          <a:p>
            <a:pPr marL="12700">
              <a:defRPr/>
            </a:pPr>
            <a:r>
              <a:rPr sz="2000" dirty="0">
                <a:solidFill>
                  <a:prstClr val="black"/>
                </a:solidFill>
                <a:latin typeface="Arial"/>
                <a:ea typeface="MS PGothic" panose="020B0600070205080204" pitchFamily="34" charset="-128"/>
                <a:cs typeface="Arial"/>
              </a:rPr>
              <a:t>Input</a:t>
            </a:r>
            <a:r>
              <a:rPr sz="2000" spc="-110" dirty="0">
                <a:solidFill>
                  <a:prstClr val="black"/>
                </a:solidFill>
                <a:latin typeface="Arial"/>
                <a:ea typeface="MS PGothic" panose="020B0600070205080204" pitchFamily="34" charset="-128"/>
                <a:cs typeface="Arial"/>
              </a:rPr>
              <a:t> </a:t>
            </a:r>
            <a:r>
              <a:rPr sz="2000" dirty="0">
                <a:solidFill>
                  <a:prstClr val="black"/>
                </a:solidFill>
                <a:latin typeface="Arial"/>
                <a:ea typeface="MS PGothic" panose="020B0600070205080204" pitchFamily="34" charset="-128"/>
                <a:cs typeface="Arial"/>
              </a:rPr>
              <a:t>data</a:t>
            </a:r>
            <a:endParaRPr sz="2000">
              <a:solidFill>
                <a:prstClr val="black"/>
              </a:solidFill>
              <a:latin typeface="Arial"/>
              <a:ea typeface="MS PGothic" panose="020B0600070205080204" pitchFamily="34" charset="-128"/>
              <a:cs typeface="Arial"/>
            </a:endParaRPr>
          </a:p>
        </p:txBody>
      </p:sp>
      <p:sp>
        <p:nvSpPr>
          <p:cNvPr id="21" name="object 21"/>
          <p:cNvSpPr txBox="1"/>
          <p:nvPr/>
        </p:nvSpPr>
        <p:spPr>
          <a:xfrm>
            <a:off x="8985884" y="4657853"/>
            <a:ext cx="897890" cy="635635"/>
          </a:xfrm>
          <a:prstGeom prst="rect">
            <a:avLst/>
          </a:prstGeom>
        </p:spPr>
        <p:txBody>
          <a:bodyPr vert="horz" wrap="square" lIns="0" tIns="0" rIns="0" bIns="0" rtlCol="0">
            <a:spAutoFit/>
          </a:bodyPr>
          <a:lstStyle/>
          <a:p>
            <a:pPr marL="12700" marR="5080">
              <a:defRPr/>
            </a:pPr>
            <a:r>
              <a:rPr sz="2000" spc="-10" dirty="0">
                <a:solidFill>
                  <a:prstClr val="black"/>
                </a:solidFill>
                <a:latin typeface="Calibri"/>
                <a:ea typeface="MS PGothic" panose="020B0600070205080204" pitchFamily="34" charset="-128"/>
                <a:cs typeface="Calibri"/>
              </a:rPr>
              <a:t>1st</a:t>
            </a:r>
            <a:r>
              <a:rPr sz="2000" spc="-65" dirty="0">
                <a:solidFill>
                  <a:prstClr val="black"/>
                </a:solidFill>
                <a:latin typeface="Calibri"/>
                <a:ea typeface="MS PGothic" panose="020B0600070205080204" pitchFamily="34" charset="-128"/>
                <a:cs typeface="Calibri"/>
              </a:rPr>
              <a:t> </a:t>
            </a:r>
            <a:r>
              <a:rPr sz="2000" spc="-15" dirty="0">
                <a:solidFill>
                  <a:prstClr val="black"/>
                </a:solidFill>
                <a:latin typeface="Calibri"/>
                <a:ea typeface="MS PGothic" panose="020B0600070205080204" pitchFamily="34" charset="-128"/>
                <a:cs typeface="Calibri"/>
              </a:rPr>
              <a:t>layer  </a:t>
            </a:r>
            <a:r>
              <a:rPr sz="2000" spc="-5" dirty="0">
                <a:solidFill>
                  <a:prstClr val="black"/>
                </a:solidFill>
                <a:latin typeface="Calibri"/>
                <a:ea typeface="MS PGothic" panose="020B0600070205080204" pitchFamily="34" charset="-128"/>
                <a:cs typeface="Calibri"/>
              </a:rPr>
              <a:t>“Edges”</a:t>
            </a:r>
            <a:endParaRPr sz="2000">
              <a:solidFill>
                <a:prstClr val="black"/>
              </a:solidFill>
              <a:latin typeface="Calibri"/>
              <a:ea typeface="MS PGothic" panose="020B0600070205080204" pitchFamily="34" charset="-128"/>
              <a:cs typeface="Calibri"/>
            </a:endParaRPr>
          </a:p>
        </p:txBody>
      </p:sp>
      <p:sp>
        <p:nvSpPr>
          <p:cNvPr id="22" name="object 22"/>
          <p:cNvSpPr txBox="1"/>
          <p:nvPr/>
        </p:nvSpPr>
        <p:spPr>
          <a:xfrm>
            <a:off x="8985884" y="3721228"/>
            <a:ext cx="1503680" cy="635635"/>
          </a:xfrm>
          <a:prstGeom prst="rect">
            <a:avLst/>
          </a:prstGeom>
        </p:spPr>
        <p:txBody>
          <a:bodyPr vert="horz" wrap="square" lIns="0" tIns="0" rIns="0" bIns="0" rtlCol="0">
            <a:spAutoFit/>
          </a:bodyPr>
          <a:lstStyle/>
          <a:p>
            <a:pPr marL="12700" marR="5080">
              <a:defRPr/>
            </a:pPr>
            <a:r>
              <a:rPr sz="2000" dirty="0">
                <a:solidFill>
                  <a:prstClr val="black"/>
                </a:solidFill>
                <a:latin typeface="Calibri"/>
                <a:ea typeface="MS PGothic" panose="020B0600070205080204" pitchFamily="34" charset="-128"/>
                <a:cs typeface="Calibri"/>
              </a:rPr>
              <a:t>2nd </a:t>
            </a:r>
            <a:r>
              <a:rPr sz="2000" spc="-15" dirty="0">
                <a:solidFill>
                  <a:prstClr val="black"/>
                </a:solidFill>
                <a:latin typeface="Calibri"/>
                <a:ea typeface="MS PGothic" panose="020B0600070205080204" pitchFamily="34" charset="-128"/>
                <a:cs typeface="Calibri"/>
              </a:rPr>
              <a:t>layer  </a:t>
            </a:r>
            <a:r>
              <a:rPr sz="2000" spc="-5" dirty="0">
                <a:solidFill>
                  <a:prstClr val="black"/>
                </a:solidFill>
                <a:latin typeface="Calibri"/>
                <a:ea typeface="MS PGothic" panose="020B0600070205080204" pitchFamily="34" charset="-128"/>
                <a:cs typeface="Calibri"/>
              </a:rPr>
              <a:t>“Object</a:t>
            </a:r>
            <a:r>
              <a:rPr sz="2000" spc="-85" dirty="0">
                <a:solidFill>
                  <a:prstClr val="black"/>
                </a:solidFill>
                <a:latin typeface="Calibri"/>
                <a:ea typeface="MS PGothic" panose="020B0600070205080204" pitchFamily="34" charset="-128"/>
                <a:cs typeface="Calibri"/>
              </a:rPr>
              <a:t> </a:t>
            </a:r>
            <a:r>
              <a:rPr sz="2000" dirty="0">
                <a:solidFill>
                  <a:prstClr val="black"/>
                </a:solidFill>
                <a:latin typeface="Calibri"/>
                <a:ea typeface="MS PGothic" panose="020B0600070205080204" pitchFamily="34" charset="-128"/>
                <a:cs typeface="Calibri"/>
              </a:rPr>
              <a:t>parts”</a:t>
            </a:r>
            <a:endParaRPr sz="2000">
              <a:solidFill>
                <a:prstClr val="black"/>
              </a:solidFill>
              <a:latin typeface="Calibri"/>
              <a:ea typeface="MS PGothic" panose="020B0600070205080204" pitchFamily="34" charset="-128"/>
              <a:cs typeface="Calibri"/>
            </a:endParaRPr>
          </a:p>
        </p:txBody>
      </p:sp>
      <p:sp>
        <p:nvSpPr>
          <p:cNvPr id="23" name="object 23"/>
          <p:cNvSpPr txBox="1"/>
          <p:nvPr/>
        </p:nvSpPr>
        <p:spPr>
          <a:xfrm>
            <a:off x="8985884" y="2501647"/>
            <a:ext cx="1018540" cy="635635"/>
          </a:xfrm>
          <a:prstGeom prst="rect">
            <a:avLst/>
          </a:prstGeom>
        </p:spPr>
        <p:txBody>
          <a:bodyPr vert="horz" wrap="square" lIns="0" tIns="0" rIns="0" bIns="0" rtlCol="0">
            <a:spAutoFit/>
          </a:bodyPr>
          <a:lstStyle/>
          <a:p>
            <a:pPr marL="12700" marR="5080">
              <a:defRPr/>
            </a:pPr>
            <a:r>
              <a:rPr sz="2000" spc="-10" dirty="0">
                <a:solidFill>
                  <a:prstClr val="black"/>
                </a:solidFill>
                <a:latin typeface="Calibri"/>
                <a:ea typeface="MS PGothic" panose="020B0600070205080204" pitchFamily="34" charset="-128"/>
                <a:cs typeface="Calibri"/>
              </a:rPr>
              <a:t>3rd </a:t>
            </a:r>
            <a:r>
              <a:rPr sz="2000" spc="-15" dirty="0">
                <a:solidFill>
                  <a:prstClr val="black"/>
                </a:solidFill>
                <a:latin typeface="Calibri"/>
                <a:ea typeface="MS PGothic" panose="020B0600070205080204" pitchFamily="34" charset="-128"/>
                <a:cs typeface="Calibri"/>
              </a:rPr>
              <a:t>layer  </a:t>
            </a:r>
            <a:r>
              <a:rPr sz="2000" spc="-25" dirty="0">
                <a:solidFill>
                  <a:prstClr val="black"/>
                </a:solidFill>
                <a:latin typeface="Calibri"/>
                <a:ea typeface="MS PGothic" panose="020B0600070205080204" pitchFamily="34" charset="-128"/>
                <a:cs typeface="Calibri"/>
              </a:rPr>
              <a:t>“</a:t>
            </a:r>
            <a:r>
              <a:rPr sz="2000" dirty="0">
                <a:solidFill>
                  <a:prstClr val="black"/>
                </a:solidFill>
                <a:latin typeface="Calibri"/>
                <a:ea typeface="MS PGothic" panose="020B0600070205080204" pitchFamily="34" charset="-128"/>
                <a:cs typeface="Calibri"/>
              </a:rPr>
              <a:t>O</a:t>
            </a:r>
            <a:r>
              <a:rPr sz="2000" spc="5" dirty="0">
                <a:solidFill>
                  <a:prstClr val="black"/>
                </a:solidFill>
                <a:latin typeface="Calibri"/>
                <a:ea typeface="MS PGothic" panose="020B0600070205080204" pitchFamily="34" charset="-128"/>
                <a:cs typeface="Calibri"/>
              </a:rPr>
              <a:t>b</a:t>
            </a:r>
            <a:r>
              <a:rPr sz="2000" dirty="0">
                <a:solidFill>
                  <a:prstClr val="black"/>
                </a:solidFill>
                <a:latin typeface="Calibri"/>
                <a:ea typeface="MS PGothic" panose="020B0600070205080204" pitchFamily="34" charset="-128"/>
                <a:cs typeface="Calibri"/>
              </a:rPr>
              <a:t>jects”</a:t>
            </a:r>
            <a:endParaRPr sz="2000">
              <a:solidFill>
                <a:prstClr val="black"/>
              </a:solidFill>
              <a:latin typeface="Calibri"/>
              <a:ea typeface="MS PGothic" panose="020B0600070205080204" pitchFamily="34" charset="-128"/>
              <a:cs typeface="Calibri"/>
            </a:endParaRPr>
          </a:p>
        </p:txBody>
      </p:sp>
      <p:sp>
        <p:nvSpPr>
          <p:cNvPr id="24" name="object 24"/>
          <p:cNvSpPr/>
          <p:nvPr/>
        </p:nvSpPr>
        <p:spPr>
          <a:xfrm>
            <a:off x="7562850" y="5486400"/>
            <a:ext cx="609600" cy="609600"/>
          </a:xfrm>
          <a:prstGeom prst="rect">
            <a:avLst/>
          </a:prstGeom>
          <a:blipFill>
            <a:blip r:embed="rId7" cstate="print"/>
            <a:stretch>
              <a:fillRect/>
            </a:stretch>
          </a:blipFill>
        </p:spPr>
        <p:txBody>
          <a:bodyPr wrap="square" lIns="0" tIns="0" rIns="0" bIns="0" rtlCol="0"/>
          <a:lstStyle/>
          <a:p>
            <a:pPr>
              <a:defRPr/>
            </a:pPr>
            <a:endParaRPr>
              <a:solidFill>
                <a:prstClr val="black"/>
              </a:solidFill>
              <a:latin typeface="Calibri"/>
              <a:ea typeface="MS PGothic" panose="020B0600070205080204" pitchFamily="34" charset="-128"/>
            </a:endParaRPr>
          </a:p>
        </p:txBody>
      </p:sp>
      <p:sp>
        <p:nvSpPr>
          <p:cNvPr id="25" name="object 25"/>
          <p:cNvSpPr txBox="1"/>
          <p:nvPr/>
        </p:nvSpPr>
        <p:spPr>
          <a:xfrm>
            <a:off x="8985885" y="5638699"/>
            <a:ext cx="702945" cy="315595"/>
          </a:xfrm>
          <a:prstGeom prst="rect">
            <a:avLst/>
          </a:prstGeom>
        </p:spPr>
        <p:txBody>
          <a:bodyPr vert="horz" wrap="square" lIns="0" tIns="0" rIns="0" bIns="0" rtlCol="0">
            <a:spAutoFit/>
          </a:bodyPr>
          <a:lstStyle/>
          <a:p>
            <a:pPr marL="12700">
              <a:defRPr/>
            </a:pPr>
            <a:r>
              <a:rPr sz="2000" dirty="0">
                <a:solidFill>
                  <a:prstClr val="black"/>
                </a:solidFill>
                <a:latin typeface="Arial"/>
                <a:ea typeface="MS PGothic" panose="020B0600070205080204" pitchFamily="34" charset="-128"/>
                <a:cs typeface="Arial"/>
              </a:rPr>
              <a:t>Pi</a:t>
            </a:r>
            <a:r>
              <a:rPr sz="2000" spc="-15" dirty="0">
                <a:solidFill>
                  <a:prstClr val="black"/>
                </a:solidFill>
                <a:latin typeface="Arial"/>
                <a:ea typeface="MS PGothic" panose="020B0600070205080204" pitchFamily="34" charset="-128"/>
                <a:cs typeface="Arial"/>
              </a:rPr>
              <a:t>x</a:t>
            </a:r>
            <a:r>
              <a:rPr sz="2000" dirty="0">
                <a:solidFill>
                  <a:prstClr val="black"/>
                </a:solidFill>
                <a:latin typeface="Arial"/>
                <a:ea typeface="MS PGothic" panose="020B0600070205080204" pitchFamily="34" charset="-128"/>
                <a:cs typeface="Arial"/>
              </a:rPr>
              <a:t>els</a:t>
            </a:r>
            <a:endParaRPr sz="2000">
              <a:solidFill>
                <a:prstClr val="black"/>
              </a:solidFill>
              <a:latin typeface="Arial"/>
              <a:ea typeface="MS PGothic" panose="020B0600070205080204" pitchFamily="34" charset="-128"/>
              <a:cs typeface="Arial"/>
            </a:endParaRPr>
          </a:p>
        </p:txBody>
      </p:sp>
      <p:sp>
        <p:nvSpPr>
          <p:cNvPr id="26" name="object 26"/>
          <p:cNvSpPr/>
          <p:nvPr/>
        </p:nvSpPr>
        <p:spPr>
          <a:xfrm>
            <a:off x="7765160" y="5235829"/>
            <a:ext cx="205104" cy="260985"/>
          </a:xfrm>
          <a:custGeom>
            <a:avLst/>
            <a:gdLst/>
            <a:ahLst/>
            <a:cxnLst/>
            <a:rect l="l" t="t" r="r" b="b"/>
            <a:pathLst>
              <a:path w="205104" h="260985">
                <a:moveTo>
                  <a:pt x="0" y="102489"/>
                </a:moveTo>
                <a:lnTo>
                  <a:pt x="102488" y="0"/>
                </a:lnTo>
                <a:lnTo>
                  <a:pt x="204977" y="102489"/>
                </a:lnTo>
                <a:lnTo>
                  <a:pt x="153797" y="102489"/>
                </a:lnTo>
                <a:lnTo>
                  <a:pt x="153797" y="158242"/>
                </a:lnTo>
                <a:lnTo>
                  <a:pt x="204977" y="158242"/>
                </a:lnTo>
                <a:lnTo>
                  <a:pt x="102488" y="260731"/>
                </a:lnTo>
                <a:lnTo>
                  <a:pt x="0" y="158242"/>
                </a:lnTo>
                <a:lnTo>
                  <a:pt x="51180" y="158242"/>
                </a:lnTo>
                <a:lnTo>
                  <a:pt x="51180" y="102489"/>
                </a:lnTo>
                <a:lnTo>
                  <a:pt x="0" y="102489"/>
                </a:lnTo>
                <a:close/>
              </a:path>
            </a:pathLst>
          </a:custGeom>
          <a:ln w="22225">
            <a:solidFill>
              <a:srgbClr val="006FC0"/>
            </a:solidFill>
          </a:ln>
        </p:spPr>
        <p:txBody>
          <a:bodyPr wrap="square" lIns="0" tIns="0" rIns="0" bIns="0" rtlCol="0"/>
          <a:lstStyle/>
          <a:p>
            <a:pPr>
              <a:defRPr/>
            </a:pPr>
            <a:endParaRPr>
              <a:solidFill>
                <a:prstClr val="black"/>
              </a:solidFill>
              <a:latin typeface="Calibri"/>
              <a:ea typeface="MS PGothic" panose="020B0600070205080204" pitchFamily="34" charset="-128"/>
            </a:endParaRPr>
          </a:p>
        </p:txBody>
      </p:sp>
      <p:sp>
        <p:nvSpPr>
          <p:cNvPr id="27" name="object 27"/>
          <p:cNvSpPr txBox="1"/>
          <p:nvPr/>
        </p:nvSpPr>
        <p:spPr>
          <a:xfrm>
            <a:off x="2695752" y="5190363"/>
            <a:ext cx="2513330" cy="619760"/>
          </a:xfrm>
          <a:prstGeom prst="rect">
            <a:avLst/>
          </a:prstGeom>
        </p:spPr>
        <p:txBody>
          <a:bodyPr vert="horz" wrap="square" lIns="0" tIns="0" rIns="0" bIns="0" rtlCol="0">
            <a:spAutoFit/>
          </a:bodyPr>
          <a:lstStyle/>
          <a:p>
            <a:pPr marL="12700" marR="5080">
              <a:defRPr/>
            </a:pPr>
            <a:r>
              <a:rPr sz="2000" dirty="0">
                <a:solidFill>
                  <a:prstClr val="black"/>
                </a:solidFill>
                <a:latin typeface="Arial"/>
                <a:ea typeface="MS PGothic" panose="020B0600070205080204" pitchFamily="34" charset="-128"/>
                <a:cs typeface="Arial"/>
              </a:rPr>
              <a:t>Lee et al., </a:t>
            </a:r>
            <a:r>
              <a:rPr sz="2000" spc="-5" dirty="0">
                <a:solidFill>
                  <a:prstClr val="black"/>
                </a:solidFill>
                <a:latin typeface="Arial"/>
                <a:ea typeface="MS PGothic" panose="020B0600070205080204" pitchFamily="34" charset="-128"/>
                <a:cs typeface="Arial"/>
              </a:rPr>
              <a:t>ICML</a:t>
            </a:r>
            <a:r>
              <a:rPr sz="2000" spc="-185" dirty="0">
                <a:solidFill>
                  <a:prstClr val="black"/>
                </a:solidFill>
                <a:latin typeface="Arial"/>
                <a:ea typeface="MS PGothic" panose="020B0600070205080204" pitchFamily="34" charset="-128"/>
                <a:cs typeface="Arial"/>
              </a:rPr>
              <a:t> </a:t>
            </a:r>
            <a:r>
              <a:rPr sz="2000" dirty="0">
                <a:solidFill>
                  <a:prstClr val="black"/>
                </a:solidFill>
                <a:latin typeface="Arial"/>
                <a:ea typeface="MS PGothic" panose="020B0600070205080204" pitchFamily="34" charset="-128"/>
                <a:cs typeface="Arial"/>
              </a:rPr>
              <a:t>2009;  CACM</a:t>
            </a:r>
            <a:r>
              <a:rPr sz="2000" spc="-100" dirty="0">
                <a:solidFill>
                  <a:prstClr val="black"/>
                </a:solidFill>
                <a:latin typeface="Arial"/>
                <a:ea typeface="MS PGothic" panose="020B0600070205080204" pitchFamily="34" charset="-128"/>
                <a:cs typeface="Arial"/>
              </a:rPr>
              <a:t> </a:t>
            </a:r>
            <a:r>
              <a:rPr sz="2000" spc="-35" dirty="0">
                <a:solidFill>
                  <a:prstClr val="black"/>
                </a:solidFill>
                <a:latin typeface="Arial"/>
                <a:ea typeface="MS PGothic" panose="020B0600070205080204" pitchFamily="34" charset="-128"/>
                <a:cs typeface="Arial"/>
              </a:rPr>
              <a:t>2011</a:t>
            </a:r>
            <a:endParaRPr sz="2000">
              <a:solidFill>
                <a:prstClr val="black"/>
              </a:solidFill>
              <a:latin typeface="Arial"/>
              <a:ea typeface="MS PGothic" panose="020B0600070205080204" pitchFamily="34" charset="-128"/>
              <a:cs typeface="Arial"/>
            </a:endParaRPr>
          </a:p>
        </p:txBody>
      </p:sp>
      <p:sp>
        <p:nvSpPr>
          <p:cNvPr id="28" name="TextBox 27"/>
          <p:cNvSpPr txBox="1"/>
          <p:nvPr/>
        </p:nvSpPr>
        <p:spPr>
          <a:xfrm>
            <a:off x="8915401" y="6571515"/>
            <a:ext cx="2521839" cy="338554"/>
          </a:xfrm>
          <a:prstGeom prst="rect">
            <a:avLst/>
          </a:prstGeom>
          <a:noFill/>
        </p:spPr>
        <p:txBody>
          <a:bodyPr wrap="square" rtlCol="0">
            <a:spAutoFit/>
          </a:bodyPr>
          <a:lstStyle/>
          <a:p>
            <a:pPr eaLnBrk="0" fontAlgn="base" hangingPunct="0">
              <a:spcBef>
                <a:spcPct val="0"/>
              </a:spcBef>
              <a:spcAft>
                <a:spcPct val="0"/>
              </a:spcAft>
              <a:defRPr/>
            </a:pPr>
            <a:r>
              <a:rPr lang="en-US" sz="1600" dirty="0">
                <a:solidFill>
                  <a:prstClr val="black"/>
                </a:solidFill>
                <a:latin typeface="Arial" panose="020B0604020202020204" pitchFamily="34" charset="0"/>
                <a:ea typeface="MS PGothic" panose="020B0600070205080204" pitchFamily="34" charset="-128"/>
              </a:rPr>
              <a:t>Slide: Rob Fergus</a:t>
            </a:r>
          </a:p>
        </p:txBody>
      </p:sp>
    </p:spTree>
    <p:extLst>
      <p:ext uri="{BB962C8B-B14F-4D97-AF65-F5344CB8AC3E}">
        <p14:creationId xmlns:p14="http://schemas.microsoft.com/office/powerpoint/2010/main" val="370289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45310" y="2897744"/>
            <a:ext cx="5498465" cy="689932"/>
          </a:xfrm>
          <a:prstGeom prst="rect">
            <a:avLst/>
          </a:prstGeom>
        </p:spPr>
        <p:txBody>
          <a:bodyPr vert="horz" wrap="square" lIns="0" tIns="12700" rIns="0" bIns="0" rtlCol="0" anchor="ctr">
            <a:spAutoFit/>
          </a:bodyPr>
          <a:lstStyle/>
          <a:p>
            <a:pPr marL="12700">
              <a:spcBef>
                <a:spcPts val="100"/>
              </a:spcBef>
            </a:pPr>
            <a:r>
              <a:rPr spc="-35" dirty="0"/>
              <a:t>Linear</a:t>
            </a:r>
            <a:r>
              <a:rPr spc="-40" dirty="0"/>
              <a:t> </a:t>
            </a:r>
            <a:r>
              <a:rPr spc="15" dirty="0"/>
              <a:t>Classification</a:t>
            </a:r>
            <a:endParaRPr/>
          </a:p>
        </p:txBody>
      </p:sp>
      <p:sp>
        <p:nvSpPr>
          <p:cNvPr id="3" name="object 3"/>
          <p:cNvSpPr txBox="1">
            <a:spLocks noGrp="1"/>
          </p:cNvSpPr>
          <p:nvPr>
            <p:ph type="dt" sz="half" idx="6"/>
          </p:nvPr>
        </p:nvSpPr>
        <p:spPr>
          <a:xfrm>
            <a:off x="628650" y="6356351"/>
            <a:ext cx="2057400" cy="365125"/>
          </a:xfrm>
          <a:prstGeom prst="rect">
            <a:avLst/>
          </a:prstGeom>
        </p:spPr>
        <p:txBody>
          <a:bodyPr vert="horz" wrap="square" lIns="0" tIns="0" rIns="0" bIns="0" rtlCol="0" anchor="ctr">
            <a:spAutoFit/>
          </a:bodyPr>
          <a:lstStyle>
            <a:defPPr>
              <a:defRPr lang="zh-TW"/>
            </a:defPPr>
            <a:lvl1pPr marL="0" algn="l" defTabSz="914400" rtl="0" eaLnBrk="1" latinLnBrk="0" hangingPunct="1">
              <a:defRPr sz="1800" b="0" i="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2090"/>
              </a:lnSpc>
            </a:pPr>
            <a:r>
              <a:rPr lang="en-US" spc="-5"/>
              <a:t>April 12,</a:t>
            </a:r>
            <a:r>
              <a:rPr lang="en-US" spc="-90"/>
              <a:t> </a:t>
            </a:r>
            <a:r>
              <a:rPr lang="en-US" spc="-5"/>
              <a:t>2018</a:t>
            </a:r>
            <a:endParaRPr spc="-5" dirty="0"/>
          </a:p>
        </p:txBody>
      </p:sp>
      <p:sp>
        <p:nvSpPr>
          <p:cNvPr id="4" name="object 4"/>
          <p:cNvSpPr txBox="1"/>
          <p:nvPr/>
        </p:nvSpPr>
        <p:spPr>
          <a:xfrm>
            <a:off x="6629644" y="5550489"/>
            <a:ext cx="1117600" cy="269304"/>
          </a:xfrm>
          <a:prstGeom prst="rect">
            <a:avLst/>
          </a:prstGeom>
        </p:spPr>
        <p:txBody>
          <a:bodyPr vert="horz" wrap="square" lIns="0" tIns="0" rIns="0" bIns="0" rtlCol="0">
            <a:spAutoFit/>
          </a:bodyPr>
          <a:lstStyle/>
          <a:p>
            <a:pPr marL="12700">
              <a:lnSpc>
                <a:spcPts val="2090"/>
              </a:lnSpc>
            </a:pPr>
            <a:r>
              <a:rPr spc="-5" dirty="0">
                <a:solidFill>
                  <a:srgbClr val="FFFFFF"/>
                </a:solidFill>
                <a:latin typeface="Arial"/>
                <a:cs typeface="Arial"/>
              </a:rPr>
              <a:t>Lecture </a:t>
            </a:r>
            <a:r>
              <a:rPr dirty="0">
                <a:solidFill>
                  <a:srgbClr val="FFFFFF"/>
                </a:solidFill>
                <a:latin typeface="Arial"/>
                <a:cs typeface="Arial"/>
              </a:rPr>
              <a:t>2</a:t>
            </a:r>
            <a:r>
              <a:rPr spc="-90" dirty="0">
                <a:solidFill>
                  <a:srgbClr val="FFFFFF"/>
                </a:solidFill>
                <a:latin typeface="Arial"/>
                <a:cs typeface="Arial"/>
              </a:rPr>
              <a:t> </a:t>
            </a:r>
            <a:r>
              <a:rPr dirty="0">
                <a:solidFill>
                  <a:srgbClr val="FFFFFF"/>
                </a:solidFill>
                <a:latin typeface="Arial"/>
                <a:cs typeface="Arial"/>
              </a:rPr>
              <a:t>-</a:t>
            </a:r>
            <a:endParaRPr>
              <a:latin typeface="Arial"/>
              <a:cs typeface="Arial"/>
            </a:endParaRPr>
          </a:p>
        </p:txBody>
      </p:sp>
      <p:sp>
        <p:nvSpPr>
          <p:cNvPr id="5" name="object 5"/>
          <p:cNvSpPr txBox="1">
            <a:spLocks noGrp="1"/>
          </p:cNvSpPr>
          <p:nvPr>
            <p:ph type="sldNum" sz="quarter" idx="7"/>
          </p:nvPr>
        </p:nvSpPr>
        <p:spPr>
          <a:xfrm>
            <a:off x="6457950" y="6356351"/>
            <a:ext cx="2057400" cy="365125"/>
          </a:xfrm>
          <a:prstGeom prst="rect">
            <a:avLst/>
          </a:prstGeom>
        </p:spPr>
        <p:txBody>
          <a:bodyPr vert="horz" wrap="square" lIns="0" tIns="0" rIns="0" bIns="0" rtlCol="0" anchor="ctr">
            <a:spAutoFit/>
          </a:bodyPr>
          <a:lstStyle>
            <a:defPPr>
              <a:defRPr lang="zh-TW"/>
            </a:defPPr>
            <a:lvl1pPr marL="0" algn="r" defTabSz="914400" rtl="0" eaLnBrk="1" latinLnBrk="0" hangingPunct="1">
              <a:defRPr sz="1800" b="0" i="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2090"/>
              </a:lnSpc>
            </a:pPr>
            <a:r>
              <a:rPr lang="en-US" spc="-5"/>
              <a:t>Lecture </a:t>
            </a:r>
            <a:r>
              <a:rPr lang="en-US"/>
              <a:t>4 -</a:t>
            </a:r>
            <a:r>
              <a:rPr lang="en-US" spc="-215"/>
              <a:t> </a:t>
            </a:r>
            <a:fld id="{81D60167-4931-47E6-BA6A-407CBD079E47}" type="slidenum">
              <a:rPr smtClean="0"/>
              <a:pPr marL="12700">
                <a:lnSpc>
                  <a:spcPts val="2090"/>
                </a:lnSpc>
              </a:pPr>
              <a:t>9</a:t>
            </a:fld>
            <a:endParaRPr dirty="0"/>
          </a:p>
        </p:txBody>
      </p:sp>
      <p:sp>
        <p:nvSpPr>
          <p:cNvPr id="6" name="object 6"/>
          <p:cNvSpPr txBox="1">
            <a:spLocks noGrp="1"/>
          </p:cNvSpPr>
          <p:nvPr>
            <p:ph type="ftr" sz="quarter" idx="5"/>
          </p:nvPr>
        </p:nvSpPr>
        <p:spPr>
          <a:xfrm>
            <a:off x="3028950" y="6356351"/>
            <a:ext cx="3086100" cy="365125"/>
          </a:xfrm>
          <a:prstGeom prst="rect">
            <a:avLst/>
          </a:prstGeom>
        </p:spPr>
        <p:txBody>
          <a:bodyPr vert="horz" wrap="square" lIns="0" tIns="0" rIns="0" bIns="0" rtlCol="0" anchor="ctr">
            <a:spAutoFit/>
          </a:bodyPr>
          <a:lstStyle>
            <a:defPPr>
              <a:defRPr lang="zh-TW"/>
            </a:defPPr>
            <a:lvl1pPr marL="0" algn="ctr" defTabSz="914400" rtl="0" eaLnBrk="1" latinLnBrk="0" hangingPunct="1">
              <a:defRPr sz="1800" b="0" i="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2090"/>
              </a:lnSpc>
            </a:pPr>
            <a:r>
              <a:rPr lang="en-US" spc="-5"/>
              <a:t>Fei-Fei Li </a:t>
            </a:r>
            <a:r>
              <a:rPr lang="en-US"/>
              <a:t>&amp; Justin Johnson &amp; </a:t>
            </a:r>
            <a:r>
              <a:rPr lang="en-US" spc="-5"/>
              <a:t>Serena</a:t>
            </a:r>
            <a:r>
              <a:rPr lang="en-US" spc="-125"/>
              <a:t> </a:t>
            </a:r>
            <a:r>
              <a:rPr lang="en-US" spc="-5"/>
              <a:t>Yeung</a:t>
            </a:r>
            <a:endParaRPr spc="-5" dirty="0"/>
          </a:p>
        </p:txBody>
      </p:sp>
    </p:spTree>
    <p:extLst>
      <p:ext uri="{BB962C8B-B14F-4D97-AF65-F5344CB8AC3E}">
        <p14:creationId xmlns:p14="http://schemas.microsoft.com/office/powerpoint/2010/main" val="17937975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27447" y="111188"/>
            <a:ext cx="10849205" cy="730968"/>
          </a:xfrm>
          <a:prstGeom prst="rect">
            <a:avLst/>
          </a:prstGeom>
        </p:spPr>
        <p:txBody>
          <a:bodyPr vert="horz" wrap="square" lIns="0" tIns="175259" rIns="0" bIns="0" rtlCol="0" anchor="ctr">
            <a:spAutoFit/>
          </a:bodyPr>
          <a:lstStyle/>
          <a:p>
            <a:pPr marL="1354455"/>
            <a:r>
              <a:rPr spc="-5" dirty="0">
                <a:latin typeface="Calibri"/>
                <a:cs typeface="Calibri"/>
              </a:rPr>
              <a:t>Learning </a:t>
            </a:r>
            <a:r>
              <a:rPr spc="-20" dirty="0">
                <a:latin typeface="Calibri"/>
                <a:cs typeface="Calibri"/>
              </a:rPr>
              <a:t>Feature</a:t>
            </a:r>
            <a:r>
              <a:rPr spc="-25" dirty="0">
                <a:latin typeface="Calibri"/>
                <a:cs typeface="Calibri"/>
              </a:rPr>
              <a:t> </a:t>
            </a:r>
            <a:r>
              <a:rPr spc="-30" dirty="0">
                <a:latin typeface="Calibri"/>
                <a:cs typeface="Calibri"/>
              </a:rPr>
              <a:t>Hierarchy</a:t>
            </a:r>
          </a:p>
        </p:txBody>
      </p:sp>
      <p:sp>
        <p:nvSpPr>
          <p:cNvPr id="3" name="object 3"/>
          <p:cNvSpPr/>
          <p:nvPr/>
        </p:nvSpPr>
        <p:spPr>
          <a:xfrm>
            <a:off x="5486401" y="3200401"/>
            <a:ext cx="3934967" cy="1446911"/>
          </a:xfrm>
          <a:prstGeom prst="rect">
            <a:avLst/>
          </a:prstGeom>
          <a:blipFill>
            <a:blip r:embed="rId2" cstate="print"/>
            <a:stretch>
              <a:fillRect/>
            </a:stretch>
          </a:blipFill>
        </p:spPr>
        <p:txBody>
          <a:bodyPr wrap="square" lIns="0" tIns="0" rIns="0" bIns="0" rtlCol="0"/>
          <a:lstStyle/>
          <a:p>
            <a:pPr>
              <a:defRPr/>
            </a:pPr>
            <a:endParaRPr>
              <a:solidFill>
                <a:prstClr val="black"/>
              </a:solidFill>
              <a:latin typeface="Calibri"/>
              <a:ea typeface="MS PGothic" panose="020B0600070205080204" pitchFamily="34" charset="-128"/>
            </a:endParaRPr>
          </a:p>
        </p:txBody>
      </p:sp>
      <p:sp>
        <p:nvSpPr>
          <p:cNvPr id="4" name="object 4"/>
          <p:cNvSpPr txBox="1"/>
          <p:nvPr/>
        </p:nvSpPr>
        <p:spPr>
          <a:xfrm>
            <a:off x="1907540" y="1640204"/>
            <a:ext cx="8663940" cy="5278368"/>
          </a:xfrm>
          <a:prstGeom prst="rect">
            <a:avLst/>
          </a:prstGeom>
        </p:spPr>
        <p:txBody>
          <a:bodyPr vert="horz" wrap="square" lIns="0" tIns="0" rIns="0" bIns="0" rtlCol="0">
            <a:spAutoFit/>
          </a:bodyPr>
          <a:lstStyle/>
          <a:p>
            <a:pPr marL="355600" indent="-342900">
              <a:buFont typeface="Arial"/>
              <a:buChar char="•"/>
              <a:tabLst>
                <a:tab pos="355600" algn="l"/>
              </a:tabLst>
              <a:defRPr/>
            </a:pPr>
            <a:r>
              <a:rPr sz="2800" spc="-5" dirty="0">
                <a:solidFill>
                  <a:prstClr val="black"/>
                </a:solidFill>
                <a:latin typeface="Arial"/>
                <a:ea typeface="MS PGothic" panose="020B0600070205080204" pitchFamily="34" charset="-128"/>
                <a:cs typeface="Arial"/>
              </a:rPr>
              <a:t>Better</a:t>
            </a:r>
            <a:r>
              <a:rPr sz="2800" spc="-80" dirty="0">
                <a:solidFill>
                  <a:prstClr val="black"/>
                </a:solidFill>
                <a:latin typeface="Arial"/>
                <a:ea typeface="MS PGothic" panose="020B0600070205080204" pitchFamily="34" charset="-128"/>
                <a:cs typeface="Arial"/>
              </a:rPr>
              <a:t> </a:t>
            </a:r>
            <a:r>
              <a:rPr sz="2800" dirty="0">
                <a:solidFill>
                  <a:prstClr val="black"/>
                </a:solidFill>
                <a:latin typeface="Arial"/>
                <a:ea typeface="MS PGothic" panose="020B0600070205080204" pitchFamily="34" charset="-128"/>
                <a:cs typeface="Arial"/>
              </a:rPr>
              <a:t>performance</a:t>
            </a:r>
          </a:p>
          <a:p>
            <a:pPr>
              <a:spcBef>
                <a:spcPts val="7"/>
              </a:spcBef>
              <a:buFont typeface="Arial"/>
              <a:buChar char="•"/>
              <a:defRPr/>
            </a:pPr>
            <a:endParaRPr sz="3500" dirty="0">
              <a:solidFill>
                <a:prstClr val="black"/>
              </a:solidFill>
              <a:latin typeface="Times New Roman"/>
              <a:ea typeface="MS PGothic" panose="020B0600070205080204" pitchFamily="34" charset="-128"/>
              <a:cs typeface="Times New Roman"/>
            </a:endParaRPr>
          </a:p>
          <a:p>
            <a:pPr marL="355600" indent="-342900">
              <a:buFont typeface="Arial"/>
              <a:buChar char="•"/>
              <a:tabLst>
                <a:tab pos="355600" algn="l"/>
              </a:tabLst>
              <a:defRPr/>
            </a:pPr>
            <a:r>
              <a:rPr sz="2800" spc="-5" dirty="0">
                <a:solidFill>
                  <a:prstClr val="black"/>
                </a:solidFill>
                <a:latin typeface="Arial"/>
                <a:ea typeface="MS PGothic" panose="020B0600070205080204" pitchFamily="34" charset="-128"/>
                <a:cs typeface="Arial"/>
              </a:rPr>
              <a:t>Other </a:t>
            </a:r>
            <a:r>
              <a:rPr sz="2800" dirty="0">
                <a:solidFill>
                  <a:prstClr val="black"/>
                </a:solidFill>
                <a:latin typeface="Arial"/>
                <a:ea typeface="MS PGothic" panose="020B0600070205080204" pitchFamily="34" charset="-128"/>
                <a:cs typeface="Arial"/>
              </a:rPr>
              <a:t>domains </a:t>
            </a:r>
            <a:r>
              <a:rPr sz="2800" spc="-5" dirty="0">
                <a:solidFill>
                  <a:prstClr val="black"/>
                </a:solidFill>
                <a:latin typeface="Arial"/>
                <a:ea typeface="MS PGothic" panose="020B0600070205080204" pitchFamily="34" charset="-128"/>
                <a:cs typeface="Arial"/>
              </a:rPr>
              <a:t>(unclear </a:t>
            </a:r>
            <a:r>
              <a:rPr sz="2800" dirty="0">
                <a:solidFill>
                  <a:prstClr val="black"/>
                </a:solidFill>
                <a:latin typeface="Arial"/>
                <a:ea typeface="MS PGothic" panose="020B0600070205080204" pitchFamily="34" charset="-128"/>
                <a:cs typeface="Arial"/>
              </a:rPr>
              <a:t>how </a:t>
            </a:r>
            <a:r>
              <a:rPr sz="2800" spc="-5" dirty="0">
                <a:solidFill>
                  <a:prstClr val="black"/>
                </a:solidFill>
                <a:latin typeface="Arial"/>
                <a:ea typeface="MS PGothic" panose="020B0600070205080204" pitchFamily="34" charset="-128"/>
                <a:cs typeface="Arial"/>
              </a:rPr>
              <a:t>to hand</a:t>
            </a:r>
            <a:r>
              <a:rPr sz="2800" spc="25" dirty="0">
                <a:solidFill>
                  <a:prstClr val="black"/>
                </a:solidFill>
                <a:latin typeface="Arial"/>
                <a:ea typeface="MS PGothic" panose="020B0600070205080204" pitchFamily="34" charset="-128"/>
                <a:cs typeface="Arial"/>
              </a:rPr>
              <a:t> </a:t>
            </a:r>
            <a:r>
              <a:rPr sz="2800" dirty="0">
                <a:solidFill>
                  <a:prstClr val="black"/>
                </a:solidFill>
                <a:latin typeface="Arial"/>
                <a:ea typeface="MS PGothic" panose="020B0600070205080204" pitchFamily="34" charset="-128"/>
                <a:cs typeface="Arial"/>
              </a:rPr>
              <a:t>engineer):</a:t>
            </a:r>
          </a:p>
          <a:p>
            <a:pPr marL="756285" lvl="1" indent="-286385">
              <a:spcBef>
                <a:spcPts val="305"/>
              </a:spcBef>
              <a:buFont typeface="Arial"/>
              <a:buChar char="–"/>
              <a:tabLst>
                <a:tab pos="756920" algn="l"/>
              </a:tabLst>
              <a:defRPr/>
            </a:pPr>
            <a:r>
              <a:rPr sz="2400" spc="-5" dirty="0">
                <a:solidFill>
                  <a:prstClr val="black"/>
                </a:solidFill>
                <a:latin typeface="Arial"/>
                <a:ea typeface="MS PGothic" panose="020B0600070205080204" pitchFamily="34" charset="-128"/>
                <a:cs typeface="Arial"/>
              </a:rPr>
              <a:t>Kinect</a:t>
            </a:r>
            <a:endParaRPr sz="2400" dirty="0">
              <a:solidFill>
                <a:prstClr val="black"/>
              </a:solidFill>
              <a:latin typeface="Arial"/>
              <a:ea typeface="MS PGothic" panose="020B0600070205080204" pitchFamily="34" charset="-128"/>
              <a:cs typeface="Arial"/>
            </a:endParaRPr>
          </a:p>
          <a:p>
            <a:pPr marL="756285" lvl="1" indent="-286385">
              <a:spcBef>
                <a:spcPts val="285"/>
              </a:spcBef>
              <a:buFont typeface="Arial"/>
              <a:buChar char="–"/>
              <a:tabLst>
                <a:tab pos="756920" algn="l"/>
              </a:tabLst>
              <a:defRPr/>
            </a:pPr>
            <a:r>
              <a:rPr sz="2400" spc="-15" dirty="0">
                <a:solidFill>
                  <a:prstClr val="black"/>
                </a:solidFill>
                <a:latin typeface="Arial"/>
                <a:ea typeface="MS PGothic" panose="020B0600070205080204" pitchFamily="34" charset="-128"/>
                <a:cs typeface="Arial"/>
              </a:rPr>
              <a:t>Video</a:t>
            </a:r>
            <a:endParaRPr sz="2400" dirty="0">
              <a:solidFill>
                <a:prstClr val="black"/>
              </a:solidFill>
              <a:latin typeface="Arial"/>
              <a:ea typeface="MS PGothic" panose="020B0600070205080204" pitchFamily="34" charset="-128"/>
              <a:cs typeface="Arial"/>
            </a:endParaRPr>
          </a:p>
          <a:p>
            <a:pPr marL="756285" lvl="1" indent="-286385">
              <a:spcBef>
                <a:spcPts val="285"/>
              </a:spcBef>
              <a:buFont typeface="Arial"/>
              <a:buChar char="–"/>
              <a:tabLst>
                <a:tab pos="756920" algn="l"/>
              </a:tabLst>
              <a:defRPr/>
            </a:pPr>
            <a:r>
              <a:rPr sz="2400" spc="-5" dirty="0">
                <a:solidFill>
                  <a:prstClr val="black"/>
                </a:solidFill>
                <a:latin typeface="Arial"/>
                <a:ea typeface="MS PGothic" panose="020B0600070205080204" pitchFamily="34" charset="-128"/>
                <a:cs typeface="Arial"/>
              </a:rPr>
              <a:t>Multi</a:t>
            </a:r>
            <a:r>
              <a:rPr sz="2400" spc="-40" dirty="0">
                <a:solidFill>
                  <a:prstClr val="black"/>
                </a:solidFill>
                <a:latin typeface="Arial"/>
                <a:ea typeface="MS PGothic" panose="020B0600070205080204" pitchFamily="34" charset="-128"/>
                <a:cs typeface="Arial"/>
              </a:rPr>
              <a:t> </a:t>
            </a:r>
            <a:r>
              <a:rPr sz="2400" spc="-5" dirty="0">
                <a:solidFill>
                  <a:prstClr val="black"/>
                </a:solidFill>
                <a:latin typeface="Arial"/>
                <a:ea typeface="MS PGothic" panose="020B0600070205080204" pitchFamily="34" charset="-128"/>
                <a:cs typeface="Arial"/>
              </a:rPr>
              <a:t>spectral</a:t>
            </a:r>
            <a:endParaRPr sz="2400" dirty="0">
              <a:solidFill>
                <a:prstClr val="black"/>
              </a:solidFill>
              <a:latin typeface="Arial"/>
              <a:ea typeface="MS PGothic" panose="020B0600070205080204" pitchFamily="34" charset="-128"/>
              <a:cs typeface="Arial"/>
            </a:endParaRPr>
          </a:p>
          <a:p>
            <a:pPr lvl="1">
              <a:spcBef>
                <a:spcPts val="40"/>
              </a:spcBef>
              <a:buFont typeface="Arial"/>
              <a:buChar char="–"/>
              <a:defRPr/>
            </a:pPr>
            <a:endParaRPr sz="3000" dirty="0">
              <a:solidFill>
                <a:prstClr val="black"/>
              </a:solidFill>
              <a:latin typeface="Times New Roman"/>
              <a:ea typeface="MS PGothic" panose="020B0600070205080204" pitchFamily="34" charset="-128"/>
              <a:cs typeface="Times New Roman"/>
            </a:endParaRPr>
          </a:p>
          <a:p>
            <a:pPr marL="355600" indent="-342900">
              <a:buFont typeface="Arial"/>
              <a:buChar char="•"/>
              <a:tabLst>
                <a:tab pos="355600" algn="l"/>
              </a:tabLst>
              <a:defRPr/>
            </a:pPr>
            <a:r>
              <a:rPr sz="2800" spc="-5" dirty="0">
                <a:solidFill>
                  <a:prstClr val="black"/>
                </a:solidFill>
                <a:latin typeface="Arial"/>
                <a:ea typeface="MS PGothic" panose="020B0600070205080204" pitchFamily="34" charset="-128"/>
                <a:cs typeface="Arial"/>
              </a:rPr>
              <a:t>Feature computation</a:t>
            </a:r>
            <a:r>
              <a:rPr sz="2800" spc="10" dirty="0">
                <a:solidFill>
                  <a:prstClr val="black"/>
                </a:solidFill>
                <a:latin typeface="Arial"/>
                <a:ea typeface="MS PGothic" panose="020B0600070205080204" pitchFamily="34" charset="-128"/>
                <a:cs typeface="Arial"/>
              </a:rPr>
              <a:t> </a:t>
            </a:r>
            <a:r>
              <a:rPr sz="2800" spc="-5" dirty="0">
                <a:solidFill>
                  <a:prstClr val="black"/>
                </a:solidFill>
                <a:latin typeface="Arial"/>
                <a:ea typeface="MS PGothic" panose="020B0600070205080204" pitchFamily="34" charset="-128"/>
                <a:cs typeface="Arial"/>
              </a:rPr>
              <a:t>time</a:t>
            </a:r>
            <a:endParaRPr sz="2800" dirty="0">
              <a:solidFill>
                <a:prstClr val="black"/>
              </a:solidFill>
              <a:latin typeface="Arial"/>
              <a:ea typeface="MS PGothic" panose="020B0600070205080204" pitchFamily="34" charset="-128"/>
              <a:cs typeface="Arial"/>
            </a:endParaRPr>
          </a:p>
          <a:p>
            <a:pPr marL="756285" lvl="1" indent="-286385">
              <a:spcBef>
                <a:spcPts val="300"/>
              </a:spcBef>
              <a:buFont typeface="Arial"/>
              <a:buChar char="–"/>
              <a:tabLst>
                <a:tab pos="756920" algn="l"/>
              </a:tabLst>
              <a:defRPr/>
            </a:pPr>
            <a:r>
              <a:rPr sz="2400" spc="-5" dirty="0">
                <a:solidFill>
                  <a:prstClr val="black"/>
                </a:solidFill>
                <a:latin typeface="Arial"/>
                <a:ea typeface="MS PGothic" panose="020B0600070205080204" pitchFamily="34" charset="-128"/>
                <a:cs typeface="Arial"/>
              </a:rPr>
              <a:t>Dozens </a:t>
            </a:r>
            <a:r>
              <a:rPr sz="2400" dirty="0">
                <a:solidFill>
                  <a:prstClr val="black"/>
                </a:solidFill>
                <a:latin typeface="Arial"/>
                <a:ea typeface="MS PGothic" panose="020B0600070205080204" pitchFamily="34" charset="-128"/>
                <a:cs typeface="Arial"/>
              </a:rPr>
              <a:t>of features</a:t>
            </a:r>
            <a:r>
              <a:rPr sz="2400" spc="-5" dirty="0">
                <a:solidFill>
                  <a:prstClr val="black"/>
                </a:solidFill>
                <a:latin typeface="Arial"/>
                <a:ea typeface="MS PGothic" panose="020B0600070205080204" pitchFamily="34" charset="-128"/>
                <a:cs typeface="Arial"/>
              </a:rPr>
              <a:t> regularly used </a:t>
            </a:r>
            <a:r>
              <a:rPr sz="2400" dirty="0">
                <a:solidFill>
                  <a:prstClr val="black"/>
                </a:solidFill>
                <a:latin typeface="Arial"/>
                <a:ea typeface="MS PGothic" panose="020B0600070205080204" pitchFamily="34" charset="-128"/>
                <a:cs typeface="Arial"/>
              </a:rPr>
              <a:t>[e.g.,</a:t>
            </a:r>
            <a:r>
              <a:rPr sz="2400" spc="-10" dirty="0">
                <a:solidFill>
                  <a:prstClr val="black"/>
                </a:solidFill>
                <a:latin typeface="Arial"/>
                <a:ea typeface="MS PGothic" panose="020B0600070205080204" pitchFamily="34" charset="-128"/>
                <a:cs typeface="Arial"/>
              </a:rPr>
              <a:t> </a:t>
            </a:r>
            <a:r>
              <a:rPr sz="2400" dirty="0">
                <a:solidFill>
                  <a:prstClr val="black"/>
                </a:solidFill>
                <a:latin typeface="Arial"/>
                <a:ea typeface="MS PGothic" panose="020B0600070205080204" pitchFamily="34" charset="-128"/>
                <a:cs typeface="Arial"/>
              </a:rPr>
              <a:t>MKL]</a:t>
            </a:r>
          </a:p>
          <a:p>
            <a:pPr marL="756285" lvl="1" indent="-286385">
              <a:spcBef>
                <a:spcPts val="290"/>
              </a:spcBef>
              <a:buFontTx/>
              <a:buChar char="–"/>
              <a:tabLst>
                <a:tab pos="756920" algn="l"/>
              </a:tabLst>
              <a:defRPr/>
            </a:pPr>
            <a:r>
              <a:rPr sz="2400" spc="-5" dirty="0">
                <a:solidFill>
                  <a:prstClr val="black"/>
                </a:solidFill>
                <a:latin typeface="Arial"/>
                <a:ea typeface="MS PGothic" panose="020B0600070205080204" pitchFamily="34" charset="-128"/>
                <a:cs typeface="Arial"/>
              </a:rPr>
              <a:t>Getting prohibitive </a:t>
            </a:r>
            <a:r>
              <a:rPr sz="2400" dirty="0">
                <a:solidFill>
                  <a:prstClr val="black"/>
                </a:solidFill>
                <a:latin typeface="Arial"/>
                <a:ea typeface="MS PGothic" panose="020B0600070205080204" pitchFamily="34" charset="-128"/>
                <a:cs typeface="Arial"/>
              </a:rPr>
              <a:t>for </a:t>
            </a:r>
            <a:r>
              <a:rPr sz="2400" spc="-5" dirty="0">
                <a:solidFill>
                  <a:prstClr val="black"/>
                </a:solidFill>
                <a:latin typeface="Arial"/>
                <a:ea typeface="MS PGothic" panose="020B0600070205080204" pitchFamily="34" charset="-128"/>
                <a:cs typeface="Arial"/>
              </a:rPr>
              <a:t>large datasets </a:t>
            </a:r>
            <a:r>
              <a:rPr sz="2400" spc="-15" dirty="0">
                <a:solidFill>
                  <a:prstClr val="black"/>
                </a:solidFill>
                <a:latin typeface="Arial"/>
                <a:ea typeface="MS PGothic" panose="020B0600070205080204" pitchFamily="34" charset="-128"/>
                <a:cs typeface="Arial"/>
              </a:rPr>
              <a:t>(10’s </a:t>
            </a:r>
            <a:r>
              <a:rPr sz="2400" dirty="0">
                <a:solidFill>
                  <a:prstClr val="black"/>
                </a:solidFill>
                <a:latin typeface="Arial"/>
                <a:ea typeface="MS PGothic" panose="020B0600070205080204" pitchFamily="34" charset="-128"/>
                <a:cs typeface="Arial"/>
              </a:rPr>
              <a:t>sec</a:t>
            </a:r>
            <a:r>
              <a:rPr sz="2400" spc="125" dirty="0">
                <a:solidFill>
                  <a:prstClr val="black"/>
                </a:solidFill>
                <a:latin typeface="Arial"/>
                <a:ea typeface="MS PGothic" panose="020B0600070205080204" pitchFamily="34" charset="-128"/>
                <a:cs typeface="Arial"/>
              </a:rPr>
              <a:t> </a:t>
            </a:r>
            <a:r>
              <a:rPr sz="2400" spc="-5" dirty="0">
                <a:solidFill>
                  <a:prstClr val="black"/>
                </a:solidFill>
                <a:latin typeface="Arial"/>
                <a:ea typeface="MS PGothic" panose="020B0600070205080204" pitchFamily="34" charset="-128"/>
                <a:cs typeface="Arial"/>
              </a:rPr>
              <a:t>/image)</a:t>
            </a:r>
            <a:endParaRPr sz="2400" dirty="0">
              <a:solidFill>
                <a:prstClr val="black"/>
              </a:solidFill>
              <a:latin typeface="Arial"/>
              <a:ea typeface="MS PGothic" panose="020B0600070205080204" pitchFamily="34" charset="-128"/>
              <a:cs typeface="Arial"/>
            </a:endParaRPr>
          </a:p>
          <a:p>
            <a:pPr>
              <a:defRPr/>
            </a:pPr>
            <a:endParaRPr sz="2400" dirty="0">
              <a:solidFill>
                <a:prstClr val="black"/>
              </a:solidFill>
              <a:latin typeface="Times New Roman"/>
              <a:ea typeface="MS PGothic" panose="020B0600070205080204" pitchFamily="34" charset="-128"/>
              <a:cs typeface="Times New Roman"/>
            </a:endParaRPr>
          </a:p>
          <a:p>
            <a:pPr>
              <a:spcBef>
                <a:spcPts val="21"/>
              </a:spcBef>
              <a:defRPr/>
            </a:pPr>
            <a:endParaRPr sz="1950" dirty="0">
              <a:solidFill>
                <a:prstClr val="black"/>
              </a:solidFill>
              <a:latin typeface="Times New Roman"/>
              <a:ea typeface="MS PGothic" panose="020B0600070205080204" pitchFamily="34" charset="-128"/>
              <a:cs typeface="Times New Roman"/>
            </a:endParaRPr>
          </a:p>
          <a:p>
            <a:pPr marR="5080" algn="r">
              <a:defRPr/>
            </a:pPr>
            <a:r>
              <a:rPr spc="-5" dirty="0">
                <a:solidFill>
                  <a:prstClr val="black"/>
                </a:solidFill>
                <a:latin typeface="Arial"/>
                <a:ea typeface="MS PGothic" panose="020B0600070205080204" pitchFamily="34" charset="-128"/>
                <a:cs typeface="Arial"/>
              </a:rPr>
              <a:t>Slide: </a:t>
            </a:r>
            <a:r>
              <a:rPr dirty="0">
                <a:solidFill>
                  <a:prstClr val="black"/>
                </a:solidFill>
                <a:latin typeface="Arial"/>
                <a:ea typeface="MS PGothic" panose="020B0600070205080204" pitchFamily="34" charset="-128"/>
                <a:cs typeface="Arial"/>
              </a:rPr>
              <a:t>R.</a:t>
            </a:r>
            <a:r>
              <a:rPr spc="-75" dirty="0">
                <a:solidFill>
                  <a:prstClr val="black"/>
                </a:solidFill>
                <a:latin typeface="Arial"/>
                <a:ea typeface="MS PGothic" panose="020B0600070205080204" pitchFamily="34" charset="-128"/>
                <a:cs typeface="Arial"/>
              </a:rPr>
              <a:t> </a:t>
            </a:r>
            <a:r>
              <a:rPr spc="-5" dirty="0">
                <a:solidFill>
                  <a:prstClr val="black"/>
                </a:solidFill>
                <a:latin typeface="Arial"/>
                <a:ea typeface="MS PGothic" panose="020B0600070205080204" pitchFamily="34" charset="-128"/>
                <a:cs typeface="Arial"/>
              </a:rPr>
              <a:t>Fergus</a:t>
            </a:r>
            <a:endParaRPr dirty="0">
              <a:solidFill>
                <a:prstClr val="black"/>
              </a:solidFill>
              <a:latin typeface="Arial"/>
              <a:ea typeface="MS PGothic" panose="020B0600070205080204" pitchFamily="34" charset="-128"/>
              <a:cs typeface="Arial"/>
            </a:endParaRPr>
          </a:p>
        </p:txBody>
      </p:sp>
    </p:spTree>
    <p:extLst>
      <p:ext uri="{BB962C8B-B14F-4D97-AF65-F5344CB8AC3E}">
        <p14:creationId xmlns:p14="http://schemas.microsoft.com/office/powerpoint/2010/main" val="1292447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6E3A9-5285-EF32-0ED2-367660D825AC}"/>
              </a:ext>
            </a:extLst>
          </p:cNvPr>
          <p:cNvSpPr>
            <a:spLocks noGrp="1"/>
          </p:cNvSpPr>
          <p:nvPr>
            <p:ph type="title"/>
          </p:nvPr>
        </p:nvSpPr>
        <p:spPr/>
        <p:txBody>
          <a:bodyPr/>
          <a:lstStyle/>
          <a:p>
            <a:r>
              <a:rPr lang="en-US" dirty="0"/>
              <a:t>Deeper </a:t>
            </a:r>
            <a:r>
              <a:rPr lang="en-US" dirty="0">
                <a:sym typeface="Wingdings" panose="05000000000000000000" pitchFamily="2" charset="2"/>
              </a:rPr>
              <a:t> More hierarchy</a:t>
            </a:r>
            <a:endParaRPr lang="en-US" dirty="0"/>
          </a:p>
        </p:txBody>
      </p:sp>
      <p:pic>
        <p:nvPicPr>
          <p:cNvPr id="5" name="Picture 4" descr="A close-up of a computer generated image&#10;&#10;Description automatically generated">
            <a:extLst>
              <a:ext uri="{FF2B5EF4-FFF2-40B4-BE49-F238E27FC236}">
                <a16:creationId xmlns:a16="http://schemas.microsoft.com/office/drawing/2014/main" id="{4C0B6B7B-992C-BED4-BF9E-71DDBDD635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300" y="1193800"/>
            <a:ext cx="8915400" cy="4470400"/>
          </a:xfrm>
          <a:prstGeom prst="rect">
            <a:avLst/>
          </a:prstGeom>
        </p:spPr>
      </p:pic>
    </p:spTree>
    <p:extLst>
      <p:ext uri="{BB962C8B-B14F-4D97-AF65-F5344CB8AC3E}">
        <p14:creationId xmlns:p14="http://schemas.microsoft.com/office/powerpoint/2010/main" val="27675836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 Neural Networks (“Fully Connected”*)</a:t>
            </a:r>
          </a:p>
        </p:txBody>
      </p:sp>
      <p:pic>
        <p:nvPicPr>
          <p:cNvPr id="2050" name="Picture 2" descr="uf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02477" y="2215205"/>
            <a:ext cx="8917343" cy="35721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58700" y="6197278"/>
            <a:ext cx="9164817" cy="338554"/>
          </a:xfrm>
          <a:prstGeom prst="rect">
            <a:avLst/>
          </a:prstGeom>
        </p:spPr>
        <p:txBody>
          <a:bodyPr wrap="none">
            <a:spAutoFit/>
          </a:bodyPr>
          <a:lstStyle/>
          <a:p>
            <a:r>
              <a:rPr lang="en-US" sz="1600" dirty="0"/>
              <a:t>Chris Edwards, “Deep Learning Hunts for Signals Among the Noise,” Communications of the ACM, June 2018</a:t>
            </a:r>
          </a:p>
        </p:txBody>
      </p:sp>
      <p:sp>
        <p:nvSpPr>
          <p:cNvPr id="7" name="Content Placeholder 2"/>
          <p:cNvSpPr txBox="1">
            <a:spLocks/>
          </p:cNvSpPr>
          <p:nvPr/>
        </p:nvSpPr>
        <p:spPr>
          <a:xfrm>
            <a:off x="484415" y="1772816"/>
            <a:ext cx="11223171" cy="4351338"/>
          </a:xfrm>
          <a:prstGeom prst="rect">
            <a:avLst/>
          </a:prstGeom>
        </p:spPr>
        <p:txBody>
          <a:bodyPr vert="horz" lIns="91440" tIns="45720" rIns="91440" bIns="45720" rtlCol="0">
            <a:normAutofit/>
          </a:bodyPr>
          <a:lstStyle>
            <a:lvl1pPr marL="228600" indent="-457200" algn="l" defTabSz="914400" rtl="0" eaLnBrk="1" latinLnBrk="0" hangingPunct="1">
              <a:lnSpc>
                <a:spcPct val="90000"/>
              </a:lnSpc>
              <a:spcBef>
                <a:spcPts val="1000"/>
              </a:spcBef>
              <a:buFont typeface="Wingdings" panose="05000000000000000000" pitchFamily="2" charset="2"/>
              <a:buChar char="q"/>
              <a:defRPr sz="2800" kern="1200">
                <a:solidFill>
                  <a:srgbClr val="000000"/>
                </a:solidFill>
                <a:latin typeface="+mn-lt"/>
                <a:ea typeface="+mn-ea"/>
                <a:cs typeface="+mn-cs"/>
              </a:defRPr>
            </a:lvl1pPr>
            <a:lvl2pPr marL="822960" indent="-365760" algn="l" defTabSz="914400" rtl="0" eaLnBrk="1" latinLnBrk="0" hangingPunct="1">
              <a:lnSpc>
                <a:spcPct val="90000"/>
              </a:lnSpc>
              <a:spcBef>
                <a:spcPts val="500"/>
              </a:spcBef>
              <a:buFont typeface="Courier New" panose="02070309020205020404" pitchFamily="49" charset="0"/>
              <a:buChar char="o"/>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Each layer may have a different number of neurons</a:t>
            </a:r>
          </a:p>
        </p:txBody>
      </p:sp>
      <p:sp>
        <p:nvSpPr>
          <p:cNvPr id="8" name="TextBox 7"/>
          <p:cNvSpPr txBox="1"/>
          <p:nvPr/>
        </p:nvSpPr>
        <p:spPr>
          <a:xfrm>
            <a:off x="9864644" y="3483876"/>
            <a:ext cx="1713482" cy="307777"/>
          </a:xfrm>
          <a:prstGeom prst="rect">
            <a:avLst/>
          </a:prstGeom>
          <a:solidFill>
            <a:schemeClr val="bg1"/>
          </a:solidFill>
        </p:spPr>
        <p:txBody>
          <a:bodyPr wrap="none" lIns="0" tIns="0" rIns="0" bIns="0" rtlCol="0">
            <a:spAutoFit/>
          </a:bodyPr>
          <a:lstStyle/>
          <a:p>
            <a:r>
              <a:rPr lang="en-US" sz="2000" dirty="0"/>
              <a:t>goldfish: 0.002%</a:t>
            </a:r>
          </a:p>
        </p:txBody>
      </p:sp>
      <p:sp>
        <p:nvSpPr>
          <p:cNvPr id="9" name="TextBox 8"/>
          <p:cNvSpPr txBox="1"/>
          <p:nvPr/>
        </p:nvSpPr>
        <p:spPr>
          <a:xfrm>
            <a:off x="9864644" y="3833514"/>
            <a:ext cx="1259768" cy="307777"/>
          </a:xfrm>
          <a:prstGeom prst="rect">
            <a:avLst/>
          </a:prstGeom>
          <a:solidFill>
            <a:schemeClr val="bg1"/>
          </a:solidFill>
        </p:spPr>
        <p:txBody>
          <a:bodyPr wrap="none" lIns="0" tIns="0" rIns="0" bIns="0" rtlCol="0">
            <a:spAutoFit/>
          </a:bodyPr>
          <a:lstStyle/>
          <a:p>
            <a:r>
              <a:rPr lang="en-US" sz="2000" b="1" dirty="0">
                <a:solidFill>
                  <a:srgbClr val="FF0000"/>
                </a:solidFill>
              </a:rPr>
              <a:t>Palace: 89%</a:t>
            </a:r>
          </a:p>
        </p:txBody>
      </p:sp>
      <p:sp>
        <p:nvSpPr>
          <p:cNvPr id="10" name="TextBox 9"/>
          <p:cNvSpPr txBox="1"/>
          <p:nvPr/>
        </p:nvSpPr>
        <p:spPr>
          <a:xfrm>
            <a:off x="9864644" y="4176744"/>
            <a:ext cx="1880258" cy="307777"/>
          </a:xfrm>
          <a:prstGeom prst="rect">
            <a:avLst/>
          </a:prstGeom>
          <a:solidFill>
            <a:schemeClr val="bg1"/>
          </a:solidFill>
        </p:spPr>
        <p:txBody>
          <a:bodyPr wrap="none" lIns="0" tIns="0" rIns="0" bIns="0" rtlCol="0">
            <a:spAutoFit/>
          </a:bodyPr>
          <a:lstStyle/>
          <a:p>
            <a:r>
              <a:rPr lang="en-US" sz="2000" dirty="0"/>
              <a:t>Paper towel: 1.4%</a:t>
            </a:r>
          </a:p>
        </p:txBody>
      </p:sp>
      <p:sp>
        <p:nvSpPr>
          <p:cNvPr id="11" name="TextBox 10"/>
          <p:cNvSpPr txBox="1"/>
          <p:nvPr/>
        </p:nvSpPr>
        <p:spPr>
          <a:xfrm>
            <a:off x="9864644" y="4504836"/>
            <a:ext cx="1671163" cy="307777"/>
          </a:xfrm>
          <a:prstGeom prst="rect">
            <a:avLst/>
          </a:prstGeom>
          <a:solidFill>
            <a:schemeClr val="bg1"/>
          </a:solidFill>
        </p:spPr>
        <p:txBody>
          <a:bodyPr wrap="none" lIns="0" tIns="0" rIns="0" bIns="0" rtlCol="0">
            <a:spAutoFit/>
          </a:bodyPr>
          <a:lstStyle/>
          <a:p>
            <a:r>
              <a:rPr lang="en-US" sz="2000" dirty="0"/>
              <a:t>Spatula: 0.001%</a:t>
            </a:r>
          </a:p>
        </p:txBody>
      </p:sp>
    </p:spTree>
    <p:extLst>
      <p:ext uri="{BB962C8B-B14F-4D97-AF65-F5344CB8AC3E}">
        <p14:creationId xmlns:p14="http://schemas.microsoft.com/office/powerpoint/2010/main" val="19242390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deeper?</a:t>
            </a:r>
          </a:p>
        </p:txBody>
      </p:sp>
      <p:sp>
        <p:nvSpPr>
          <p:cNvPr id="3" name="Content Placeholder 2"/>
          <p:cNvSpPr>
            <a:spLocks noGrp="1"/>
          </p:cNvSpPr>
          <p:nvPr>
            <p:ph idx="1"/>
          </p:nvPr>
        </p:nvSpPr>
        <p:spPr/>
        <p:txBody>
          <a:bodyPr>
            <a:normAutofit/>
          </a:bodyPr>
          <a:lstStyle/>
          <a:p>
            <a:endParaRPr lang="en-US" dirty="0"/>
          </a:p>
          <a:p>
            <a:r>
              <a:rPr lang="en-US" dirty="0"/>
              <a:t>Deeper networks are able to use far fewer units per layer and far fewer parameters, as well as frequently generalizing to the test set</a:t>
            </a:r>
          </a:p>
          <a:p>
            <a:r>
              <a:rPr lang="en-US" dirty="0"/>
              <a:t>But harder to optimize!</a:t>
            </a:r>
          </a:p>
          <a:p>
            <a:r>
              <a:rPr lang="en-US" dirty="0"/>
              <a:t>Choosing a deep model encodes a very general belief that the function we want to learn involves composition of several simpler functions. Or the learning consists of discovering a set of underlying factors of variation that can in turn be described in terms of other, simpler underlying factors of variation. </a:t>
            </a:r>
          </a:p>
        </p:txBody>
      </p:sp>
    </p:spTree>
    <p:extLst>
      <p:ext uri="{BB962C8B-B14F-4D97-AF65-F5344CB8AC3E}">
        <p14:creationId xmlns:p14="http://schemas.microsoft.com/office/powerpoint/2010/main" val="16748487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49441" y="1419233"/>
            <a:ext cx="7273323" cy="4593378"/>
          </a:xfrm>
        </p:spPr>
        <p:txBody>
          <a:bodyPr>
            <a:normAutofit fontScale="77500" lnSpcReduction="20000"/>
          </a:bodyPr>
          <a:lstStyle/>
          <a:p>
            <a:pPr marL="0" indent="0">
              <a:buNone/>
            </a:pPr>
            <a:endParaRPr lang="en-US" dirty="0"/>
          </a:p>
          <a:p>
            <a:r>
              <a:rPr lang="en-US" dirty="0"/>
              <a:t>The core idea in deep learning is that we assume that the data was generated by the composition factors or features, potentially at multiple levels in a hierarchy.</a:t>
            </a:r>
          </a:p>
          <a:p>
            <a:r>
              <a:rPr lang="en-US" dirty="0"/>
              <a:t>This assumption allows an exponential gain in the relationship between the number of examples and  the number of regions that can be distinguished.</a:t>
            </a:r>
          </a:p>
          <a:p>
            <a:r>
              <a:rPr lang="en-US" dirty="0"/>
              <a:t>The exponential advantages conferred by the use of deep, distributed representations counter the exponential challenges posed by the curse of dimensionality.</a:t>
            </a:r>
          </a:p>
        </p:txBody>
      </p:sp>
      <p:sp>
        <p:nvSpPr>
          <p:cNvPr id="5" name="Content Placeholder 2"/>
          <p:cNvSpPr txBox="1">
            <a:spLocks/>
          </p:cNvSpPr>
          <p:nvPr/>
        </p:nvSpPr>
        <p:spPr>
          <a:xfrm>
            <a:off x="1981200" y="3114633"/>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accent6">
                    <a:lumMod val="25000"/>
                  </a:schemeClr>
                </a:solidFill>
                <a:effectLst>
                  <a:glow rad="12700">
                    <a:schemeClr val="tx1">
                      <a:lumMod val="50000"/>
                      <a:lumOff val="50000"/>
                      <a:alpha val="50000"/>
                    </a:schemeClr>
                  </a:glow>
                </a:effectLst>
                <a:latin typeface="Calibri"/>
                <a:ea typeface="Heiti SC Light"/>
                <a:cs typeface="Calibri"/>
              </a:defRPr>
            </a:lvl1pPr>
            <a:lvl2pPr marL="742950" indent="-285750" algn="l" defTabSz="457200" rtl="0" eaLnBrk="1" latinLnBrk="0" hangingPunct="1">
              <a:spcBef>
                <a:spcPct val="20000"/>
              </a:spcBef>
              <a:buFont typeface="Arial"/>
              <a:buChar char="–"/>
              <a:defRPr sz="2400" kern="1200">
                <a:solidFill>
                  <a:schemeClr val="accent6">
                    <a:lumMod val="25000"/>
                  </a:schemeClr>
                </a:solidFill>
                <a:effectLst>
                  <a:glow rad="12700">
                    <a:schemeClr val="tx1">
                      <a:lumMod val="50000"/>
                      <a:lumOff val="50000"/>
                      <a:alpha val="50000"/>
                    </a:schemeClr>
                  </a:glow>
                </a:effectLst>
                <a:latin typeface="Calibri"/>
                <a:ea typeface="Heiti SC Light"/>
                <a:cs typeface="Calibri"/>
              </a:defRPr>
            </a:lvl2pPr>
            <a:lvl3pPr marL="1143000" indent="-228600" algn="l" defTabSz="457200" rtl="0" eaLnBrk="1" latinLnBrk="0" hangingPunct="1">
              <a:spcBef>
                <a:spcPct val="20000"/>
              </a:spcBef>
              <a:buFont typeface="Arial"/>
              <a:buChar char="•"/>
              <a:defRPr sz="2000" kern="1200">
                <a:solidFill>
                  <a:schemeClr val="accent6">
                    <a:lumMod val="25000"/>
                  </a:schemeClr>
                </a:solidFill>
                <a:effectLst>
                  <a:glow rad="12700">
                    <a:schemeClr val="tx1">
                      <a:lumMod val="50000"/>
                      <a:lumOff val="50000"/>
                      <a:alpha val="50000"/>
                    </a:schemeClr>
                  </a:glow>
                </a:effectLst>
                <a:latin typeface="Calibri"/>
                <a:ea typeface="Heiti SC Light"/>
                <a:cs typeface="Calibri"/>
              </a:defRPr>
            </a:lvl3pPr>
            <a:lvl4pPr marL="1600200" indent="-228600" algn="l" defTabSz="457200" rtl="0" eaLnBrk="1" latinLnBrk="0" hangingPunct="1">
              <a:spcBef>
                <a:spcPct val="20000"/>
              </a:spcBef>
              <a:buFont typeface="Arial"/>
              <a:buChar char="–"/>
              <a:defRPr sz="1800" kern="1200">
                <a:solidFill>
                  <a:schemeClr val="accent6">
                    <a:lumMod val="25000"/>
                  </a:schemeClr>
                </a:solidFill>
                <a:effectLst>
                  <a:glow rad="12700">
                    <a:schemeClr val="tx1">
                      <a:lumMod val="50000"/>
                      <a:lumOff val="50000"/>
                      <a:alpha val="50000"/>
                    </a:schemeClr>
                  </a:glow>
                </a:effectLst>
                <a:latin typeface="Calibri"/>
                <a:ea typeface="Heiti SC Light"/>
                <a:cs typeface="Calibri"/>
              </a:defRPr>
            </a:lvl4pPr>
            <a:lvl5pPr marL="2057400" indent="-228600" algn="l" defTabSz="457200" rtl="0" eaLnBrk="1" latinLnBrk="0" hangingPunct="1">
              <a:spcBef>
                <a:spcPct val="20000"/>
              </a:spcBef>
              <a:buFont typeface="Arial"/>
              <a:buChar char="»"/>
              <a:defRPr sz="1800" kern="1200">
                <a:solidFill>
                  <a:schemeClr val="accent6">
                    <a:lumMod val="25000"/>
                  </a:schemeClr>
                </a:solidFill>
                <a:effectLst>
                  <a:glow rad="12700">
                    <a:schemeClr val="tx1">
                      <a:lumMod val="50000"/>
                      <a:lumOff val="50000"/>
                      <a:alpha val="50000"/>
                    </a:schemeClr>
                  </a:glow>
                </a:effectLst>
                <a:latin typeface="Calibri"/>
                <a:ea typeface="Heiti SC Light"/>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p>
        </p:txBody>
      </p:sp>
      <p:sp>
        <p:nvSpPr>
          <p:cNvPr id="6" name="Title 5"/>
          <p:cNvSpPr>
            <a:spLocks noGrp="1"/>
          </p:cNvSpPr>
          <p:nvPr>
            <p:ph type="title"/>
          </p:nvPr>
        </p:nvSpPr>
        <p:spPr>
          <a:xfrm>
            <a:off x="1733750" y="246041"/>
            <a:ext cx="8229600" cy="1143000"/>
          </a:xfrm>
        </p:spPr>
        <p:txBody>
          <a:bodyPr/>
          <a:lstStyle/>
          <a:p>
            <a:r>
              <a:rPr lang="en-US" dirty="0"/>
              <a:t>Curse of dimensionality</a:t>
            </a:r>
          </a:p>
        </p:txBody>
      </p:sp>
    </p:spTree>
    <p:extLst>
      <p:ext uri="{BB962C8B-B14F-4D97-AF65-F5344CB8AC3E}">
        <p14:creationId xmlns:p14="http://schemas.microsoft.com/office/powerpoint/2010/main" val="417704445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3">
            <a:extLst>
              <a:ext uri="{FF2B5EF4-FFF2-40B4-BE49-F238E27FC236}">
                <a16:creationId xmlns:a16="http://schemas.microsoft.com/office/drawing/2014/main" id="{66C85FD0-173E-4754-85D4-75BB7916490D}"/>
              </a:ext>
            </a:extLst>
          </p:cNvPr>
          <p:cNvSpPr>
            <a:spLocks noGrp="1"/>
          </p:cNvSpPr>
          <p:nvPr>
            <p:ph type="sldNum" sz="quarter" idx="12"/>
          </p:nvPr>
        </p:nvSpPr>
        <p:spPr bwMode="auto">
          <a:xfrm>
            <a:off x="65532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5pPr>
            <a:lvl6pPr marL="2286000" algn="l" defTabSz="914400" rtl="0" eaLnBrk="1" latinLnBrk="0" hangingPunct="1">
              <a:defRPr sz="3600" kern="1200">
                <a:solidFill>
                  <a:schemeClr val="tx1"/>
                </a:solidFill>
                <a:latin typeface="Arial" panose="020B0604020202020204" pitchFamily="34" charset="0"/>
                <a:ea typeface="+mn-ea"/>
                <a:cs typeface="+mn-cs"/>
              </a:defRPr>
            </a:lvl6pPr>
            <a:lvl7pPr marL="2743200" algn="l" defTabSz="914400" rtl="0" eaLnBrk="1" latinLnBrk="0" hangingPunct="1">
              <a:defRPr sz="3600" kern="1200">
                <a:solidFill>
                  <a:schemeClr val="tx1"/>
                </a:solidFill>
                <a:latin typeface="Arial" panose="020B0604020202020204" pitchFamily="34" charset="0"/>
                <a:ea typeface="+mn-ea"/>
                <a:cs typeface="+mn-cs"/>
              </a:defRPr>
            </a:lvl7pPr>
            <a:lvl8pPr marL="3200400" algn="l" defTabSz="914400" rtl="0" eaLnBrk="1" latinLnBrk="0" hangingPunct="1">
              <a:defRPr sz="3600" kern="1200">
                <a:solidFill>
                  <a:schemeClr val="tx1"/>
                </a:solidFill>
                <a:latin typeface="Arial" panose="020B0604020202020204" pitchFamily="34" charset="0"/>
                <a:ea typeface="+mn-ea"/>
                <a:cs typeface="+mn-cs"/>
              </a:defRPr>
            </a:lvl8pPr>
            <a:lvl9pPr marL="3657600" algn="l" defTabSz="914400" rtl="0" eaLnBrk="1" latinLnBrk="0" hangingPunct="1">
              <a:defRPr sz="3600" kern="1200">
                <a:solidFill>
                  <a:schemeClr val="tx1"/>
                </a:solidFill>
                <a:latin typeface="Arial" panose="020B0604020202020204" pitchFamily="34" charset="0"/>
                <a:ea typeface="+mn-ea"/>
                <a:cs typeface="+mn-cs"/>
              </a:defRPr>
            </a:lvl9pPr>
          </a:lstStyle>
          <a:p>
            <a:pPr>
              <a:spcBef>
                <a:spcPct val="0"/>
              </a:spcBef>
              <a:buFontTx/>
              <a:buNone/>
              <a:defRPr/>
            </a:pPr>
            <a:fld id="{3588BF29-15F1-410B-85D9-2C308EBA9D94}" type="slidenum">
              <a:rPr lang="en-US" smtClean="0"/>
              <a:pPr>
                <a:spcBef>
                  <a:spcPct val="0"/>
                </a:spcBef>
                <a:buFontTx/>
                <a:buNone/>
                <a:defRPr/>
              </a:pPr>
              <a:t>95</a:t>
            </a:fld>
            <a:endParaRPr lang="en-US" altLang="en-US" sz="1400"/>
          </a:p>
        </p:txBody>
      </p:sp>
      <p:sp>
        <p:nvSpPr>
          <p:cNvPr id="28675" name="Text Box 2">
            <a:extLst>
              <a:ext uri="{FF2B5EF4-FFF2-40B4-BE49-F238E27FC236}">
                <a16:creationId xmlns:a16="http://schemas.microsoft.com/office/drawing/2014/main" id="{3676084A-79D5-41D5-92A2-8FAD8EFAE6CC}"/>
              </a:ext>
            </a:extLst>
          </p:cNvPr>
          <p:cNvSpPr txBox="1">
            <a:spLocks noChangeArrowheads="1"/>
          </p:cNvSpPr>
          <p:nvPr/>
        </p:nvSpPr>
        <p:spPr bwMode="auto">
          <a:xfrm>
            <a:off x="1965326" y="396876"/>
            <a:ext cx="29961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dirty="0">
                <a:solidFill>
                  <a:srgbClr val="CC0000"/>
                </a:solidFill>
                <a:latin typeface="Calibri" panose="020F0502020204030204" pitchFamily="34" charset="0"/>
                <a:cs typeface="Calibri" panose="020F0502020204030204" pitchFamily="34" charset="0"/>
              </a:rPr>
              <a:t>Deep vs. Shallow</a:t>
            </a:r>
          </a:p>
        </p:txBody>
      </p:sp>
      <p:sp>
        <p:nvSpPr>
          <p:cNvPr id="28676" name="Line 3">
            <a:extLst>
              <a:ext uri="{FF2B5EF4-FFF2-40B4-BE49-F238E27FC236}">
                <a16:creationId xmlns:a16="http://schemas.microsoft.com/office/drawing/2014/main" id="{0EEFC24D-5AE2-42DD-B4D8-52746A6F9F57}"/>
              </a:ext>
            </a:extLst>
          </p:cNvPr>
          <p:cNvSpPr>
            <a:spLocks noChangeShapeType="1"/>
          </p:cNvSpPr>
          <p:nvPr/>
        </p:nvSpPr>
        <p:spPr bwMode="auto">
          <a:xfrm>
            <a:off x="1905000" y="1143000"/>
            <a:ext cx="83058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7" name="Text Box 4">
            <a:extLst>
              <a:ext uri="{FF2B5EF4-FFF2-40B4-BE49-F238E27FC236}">
                <a16:creationId xmlns:a16="http://schemas.microsoft.com/office/drawing/2014/main" id="{4C2FDC32-4156-4E94-BC1E-77226C6CD71A}"/>
              </a:ext>
            </a:extLst>
          </p:cNvPr>
          <p:cNvSpPr txBox="1">
            <a:spLocks noChangeArrowheads="1"/>
          </p:cNvSpPr>
          <p:nvPr/>
        </p:nvSpPr>
        <p:spPr bwMode="auto">
          <a:xfrm>
            <a:off x="1828800" y="1134051"/>
            <a:ext cx="8730082"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Clr>
                <a:srgbClr val="CC0000"/>
              </a:buClr>
            </a:pPr>
            <a:r>
              <a:rPr lang="en-US" altLang="en-US" sz="2800" dirty="0">
                <a:latin typeface="Calibri" panose="020F0502020204030204" pitchFamily="34" charset="0"/>
                <a:cs typeface="Calibri" panose="020F0502020204030204" pitchFamily="34" charset="0"/>
              </a:rPr>
              <a:t> Any combinational circuit can be expressed as a </a:t>
            </a:r>
          </a:p>
          <a:p>
            <a:pPr eaLnBrk="1" hangingPunct="1">
              <a:spcBef>
                <a:spcPct val="0"/>
              </a:spcBef>
              <a:buClr>
                <a:srgbClr val="CC0000"/>
              </a:buClr>
              <a:buFontTx/>
              <a:buNone/>
            </a:pPr>
            <a:r>
              <a:rPr lang="en-US" altLang="en-US" sz="2800" dirty="0">
                <a:latin typeface="Calibri" panose="020F0502020204030204" pitchFamily="34" charset="0"/>
                <a:cs typeface="Calibri" panose="020F0502020204030204" pitchFamily="34" charset="0"/>
              </a:rPr>
              <a:t>  sum of products – but a two-layer circuit is impractical</a:t>
            </a:r>
          </a:p>
          <a:p>
            <a:pPr eaLnBrk="1" hangingPunct="1">
              <a:spcBef>
                <a:spcPct val="0"/>
              </a:spcBef>
              <a:buClr>
                <a:srgbClr val="CC0000"/>
              </a:buClr>
              <a:buFontTx/>
              <a:buNone/>
            </a:pPr>
            <a:r>
              <a:rPr lang="en-US" altLang="en-US" sz="2800" dirty="0">
                <a:latin typeface="Calibri" panose="020F0502020204030204" pitchFamily="34" charset="0"/>
                <a:cs typeface="Calibri" panose="020F0502020204030204" pitchFamily="34" charset="0"/>
              </a:rPr>
              <a:t>  because of high fan-in and fan-out – hence, we design</a:t>
            </a:r>
          </a:p>
          <a:p>
            <a:pPr eaLnBrk="1" hangingPunct="1">
              <a:spcBef>
                <a:spcPct val="0"/>
              </a:spcBef>
              <a:buClr>
                <a:srgbClr val="CC0000"/>
              </a:buClr>
              <a:buFontTx/>
              <a:buNone/>
            </a:pPr>
            <a:r>
              <a:rPr lang="en-US" altLang="en-US" sz="2800" dirty="0">
                <a:latin typeface="Calibri" panose="020F0502020204030204" pitchFamily="34" charset="0"/>
                <a:cs typeface="Calibri" panose="020F0502020204030204" pitchFamily="34" charset="0"/>
              </a:rPr>
              <a:t>  modular deep circuits</a:t>
            </a:r>
          </a:p>
          <a:p>
            <a:pPr eaLnBrk="1" hangingPunct="1">
              <a:spcBef>
                <a:spcPct val="0"/>
              </a:spcBef>
              <a:buClr>
                <a:srgbClr val="CC0000"/>
              </a:buClr>
            </a:pPr>
            <a:endParaRPr lang="en-US" altLang="en-US" sz="2800" dirty="0">
              <a:latin typeface="Calibri" panose="020F0502020204030204" pitchFamily="34" charset="0"/>
              <a:cs typeface="Calibri" panose="020F0502020204030204" pitchFamily="34" charset="0"/>
            </a:endParaRPr>
          </a:p>
          <a:p>
            <a:pPr eaLnBrk="1" hangingPunct="1">
              <a:spcBef>
                <a:spcPct val="0"/>
              </a:spcBef>
              <a:buClr>
                <a:srgbClr val="CC0000"/>
              </a:buClr>
            </a:pPr>
            <a:r>
              <a:rPr lang="en-US" altLang="en-US" sz="2800" dirty="0">
                <a:latin typeface="Calibri" panose="020F0502020204030204" pitchFamily="34" charset="0"/>
                <a:cs typeface="Calibri" panose="020F0502020204030204" pitchFamily="34" charset="0"/>
              </a:rPr>
              <a:t> Similarly, a deep neural network may be able to learn</a:t>
            </a:r>
          </a:p>
          <a:p>
            <a:pPr eaLnBrk="1" hangingPunct="1">
              <a:spcBef>
                <a:spcPct val="0"/>
              </a:spcBef>
              <a:buClr>
                <a:srgbClr val="CC0000"/>
              </a:buClr>
              <a:buFontTx/>
              <a:buNone/>
            </a:pPr>
            <a:r>
              <a:rPr lang="en-US" altLang="en-US" sz="2800" dirty="0">
                <a:latin typeface="Calibri" panose="020F0502020204030204" pitchFamily="34" charset="0"/>
                <a:cs typeface="Calibri" panose="020F0502020204030204" pitchFamily="34" charset="0"/>
              </a:rPr>
              <a:t>  simple features in early layers and more complex features</a:t>
            </a:r>
          </a:p>
          <a:p>
            <a:pPr eaLnBrk="1" hangingPunct="1">
              <a:spcBef>
                <a:spcPct val="0"/>
              </a:spcBef>
              <a:buClr>
                <a:srgbClr val="CC0000"/>
              </a:buClr>
              <a:buFontTx/>
              <a:buNone/>
            </a:pPr>
            <a:r>
              <a:rPr lang="en-US" altLang="en-US" sz="2800" dirty="0">
                <a:latin typeface="Calibri" panose="020F0502020204030204" pitchFamily="34" charset="0"/>
                <a:cs typeface="Calibri" panose="020F0502020204030204" pitchFamily="34" charset="0"/>
              </a:rPr>
              <a:t>  in subsequent layers</a:t>
            </a:r>
          </a:p>
          <a:p>
            <a:pPr eaLnBrk="1" hangingPunct="1">
              <a:spcBef>
                <a:spcPct val="0"/>
              </a:spcBef>
              <a:buClr>
                <a:srgbClr val="CC0000"/>
              </a:buClr>
            </a:pPr>
            <a:endParaRPr lang="en-US" altLang="en-US" sz="2800" dirty="0">
              <a:latin typeface="Calibri" panose="020F0502020204030204" pitchFamily="34" charset="0"/>
              <a:cs typeface="Calibri" panose="020F0502020204030204" pitchFamily="34" charset="0"/>
            </a:endParaRPr>
          </a:p>
          <a:p>
            <a:pPr eaLnBrk="1" hangingPunct="1">
              <a:spcBef>
                <a:spcPct val="0"/>
              </a:spcBef>
              <a:buClr>
                <a:srgbClr val="CC0000"/>
              </a:buClr>
            </a:pPr>
            <a:endParaRPr lang="en-US" altLang="en-US" sz="2800" dirty="0">
              <a:latin typeface="Calibri" panose="020F0502020204030204" pitchFamily="34" charset="0"/>
              <a:cs typeface="Calibri" panose="020F0502020204030204" pitchFamily="34" charset="0"/>
            </a:endParaRPr>
          </a:p>
        </p:txBody>
      </p:sp>
      <p:pic>
        <p:nvPicPr>
          <p:cNvPr id="28678" name="Picture 7" descr="http://neuralnetworksanddeeplearning.com/images/tikz36.png">
            <a:extLst>
              <a:ext uri="{FF2B5EF4-FFF2-40B4-BE49-F238E27FC236}">
                <a16:creationId xmlns:a16="http://schemas.microsoft.com/office/drawing/2014/main" id="{5802C54F-2735-4C7C-93DA-30EC174EA8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1" y="4508500"/>
            <a:ext cx="4410075"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C2B8BD59-6BD0-4906-84CA-8BBC84825E4E}"/>
              </a:ext>
            </a:extLst>
          </p:cNvPr>
          <p:cNvSpPr txBox="1">
            <a:spLocks noChangeArrowheads="1"/>
          </p:cNvSpPr>
          <p:nvPr/>
        </p:nvSpPr>
        <p:spPr bwMode="auto">
          <a:xfrm>
            <a:off x="1736725" y="4660901"/>
            <a:ext cx="3810000" cy="2062163"/>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latin typeface="Calibri" panose="020F0502020204030204" pitchFamily="34" charset="0"/>
              </a:rPr>
              <a:t>You can build a 32-bit adder with exactly two gate delays.  But, each gate will have an exponentially large number of inputs/fan-out.  Therefore, we instead design generate-propagate adders that use modular functions to design a circuit with a modest number of gate delays and a modest number of inputs/outputs per gate.</a:t>
            </a:r>
          </a:p>
        </p:txBody>
      </p:sp>
    </p:spTree>
    <p:extLst>
      <p:ext uri="{BB962C8B-B14F-4D97-AF65-F5344CB8AC3E}">
        <p14:creationId xmlns:p14="http://schemas.microsoft.com/office/powerpoint/2010/main" val="183586506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3">
            <a:extLst>
              <a:ext uri="{FF2B5EF4-FFF2-40B4-BE49-F238E27FC236}">
                <a16:creationId xmlns:a16="http://schemas.microsoft.com/office/drawing/2014/main" id="{66C85FD0-173E-4754-85D4-75BB7916490D}"/>
              </a:ext>
            </a:extLst>
          </p:cNvPr>
          <p:cNvSpPr>
            <a:spLocks noGrp="1"/>
          </p:cNvSpPr>
          <p:nvPr>
            <p:ph type="sldNum" sz="quarter" idx="12"/>
          </p:nvPr>
        </p:nvSpPr>
        <p:spPr bwMode="auto">
          <a:xfrm>
            <a:off x="65532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5pPr>
            <a:lvl6pPr marL="2286000" algn="l" defTabSz="914400" rtl="0" eaLnBrk="1" latinLnBrk="0" hangingPunct="1">
              <a:defRPr sz="3600" kern="1200">
                <a:solidFill>
                  <a:schemeClr val="tx1"/>
                </a:solidFill>
                <a:latin typeface="Arial" panose="020B0604020202020204" pitchFamily="34" charset="0"/>
                <a:ea typeface="+mn-ea"/>
                <a:cs typeface="+mn-cs"/>
              </a:defRPr>
            </a:lvl6pPr>
            <a:lvl7pPr marL="2743200" algn="l" defTabSz="914400" rtl="0" eaLnBrk="1" latinLnBrk="0" hangingPunct="1">
              <a:defRPr sz="3600" kern="1200">
                <a:solidFill>
                  <a:schemeClr val="tx1"/>
                </a:solidFill>
                <a:latin typeface="Arial" panose="020B0604020202020204" pitchFamily="34" charset="0"/>
                <a:ea typeface="+mn-ea"/>
                <a:cs typeface="+mn-cs"/>
              </a:defRPr>
            </a:lvl7pPr>
            <a:lvl8pPr marL="3200400" algn="l" defTabSz="914400" rtl="0" eaLnBrk="1" latinLnBrk="0" hangingPunct="1">
              <a:defRPr sz="3600" kern="1200">
                <a:solidFill>
                  <a:schemeClr val="tx1"/>
                </a:solidFill>
                <a:latin typeface="Arial" panose="020B0604020202020204" pitchFamily="34" charset="0"/>
                <a:ea typeface="+mn-ea"/>
                <a:cs typeface="+mn-cs"/>
              </a:defRPr>
            </a:lvl8pPr>
            <a:lvl9pPr marL="3657600" algn="l" defTabSz="914400" rtl="0" eaLnBrk="1" latinLnBrk="0" hangingPunct="1">
              <a:defRPr sz="3600" kern="1200">
                <a:solidFill>
                  <a:schemeClr val="tx1"/>
                </a:solidFill>
                <a:latin typeface="Arial" panose="020B0604020202020204" pitchFamily="34" charset="0"/>
                <a:ea typeface="+mn-ea"/>
                <a:cs typeface="+mn-cs"/>
              </a:defRPr>
            </a:lvl9pPr>
          </a:lstStyle>
          <a:p>
            <a:pPr>
              <a:spcBef>
                <a:spcPct val="0"/>
              </a:spcBef>
              <a:buFontTx/>
              <a:buNone/>
              <a:defRPr/>
            </a:pPr>
            <a:fld id="{3588BF29-15F1-410B-85D9-2C308EBA9D94}" type="slidenum">
              <a:rPr lang="en-US" smtClean="0"/>
              <a:pPr>
                <a:spcBef>
                  <a:spcPct val="0"/>
                </a:spcBef>
                <a:buFontTx/>
                <a:buNone/>
                <a:defRPr/>
              </a:pPr>
              <a:t>96</a:t>
            </a:fld>
            <a:endParaRPr lang="en-US" altLang="en-US" sz="1400"/>
          </a:p>
        </p:txBody>
      </p:sp>
      <p:sp>
        <p:nvSpPr>
          <p:cNvPr id="28675" name="Text Box 2">
            <a:extLst>
              <a:ext uri="{FF2B5EF4-FFF2-40B4-BE49-F238E27FC236}">
                <a16:creationId xmlns:a16="http://schemas.microsoft.com/office/drawing/2014/main" id="{3676084A-79D5-41D5-92A2-8FAD8EFAE6CC}"/>
              </a:ext>
            </a:extLst>
          </p:cNvPr>
          <p:cNvSpPr txBox="1">
            <a:spLocks noChangeArrowheads="1"/>
          </p:cNvSpPr>
          <p:nvPr/>
        </p:nvSpPr>
        <p:spPr bwMode="auto">
          <a:xfrm>
            <a:off x="1943101" y="304801"/>
            <a:ext cx="29961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dirty="0">
                <a:solidFill>
                  <a:srgbClr val="CC0000"/>
                </a:solidFill>
                <a:latin typeface="Calibri" panose="020F0502020204030204" pitchFamily="34" charset="0"/>
                <a:cs typeface="Calibri" panose="020F0502020204030204" pitchFamily="34" charset="0"/>
              </a:rPr>
              <a:t>Deep vs. Shallow</a:t>
            </a:r>
          </a:p>
        </p:txBody>
      </p:sp>
      <p:sp>
        <p:nvSpPr>
          <p:cNvPr id="28676" name="Line 3">
            <a:extLst>
              <a:ext uri="{FF2B5EF4-FFF2-40B4-BE49-F238E27FC236}">
                <a16:creationId xmlns:a16="http://schemas.microsoft.com/office/drawing/2014/main" id="{0EEFC24D-5AE2-42DD-B4D8-52746A6F9F57}"/>
              </a:ext>
            </a:extLst>
          </p:cNvPr>
          <p:cNvSpPr>
            <a:spLocks noChangeShapeType="1"/>
          </p:cNvSpPr>
          <p:nvPr/>
        </p:nvSpPr>
        <p:spPr bwMode="auto">
          <a:xfrm>
            <a:off x="1943100" y="1007050"/>
            <a:ext cx="83058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7" name="Text Box 4">
            <a:extLst>
              <a:ext uri="{FF2B5EF4-FFF2-40B4-BE49-F238E27FC236}">
                <a16:creationId xmlns:a16="http://schemas.microsoft.com/office/drawing/2014/main" id="{4C2FDC32-4156-4E94-BC1E-77226C6CD71A}"/>
              </a:ext>
            </a:extLst>
          </p:cNvPr>
          <p:cNvSpPr txBox="1">
            <a:spLocks noChangeArrowheads="1"/>
          </p:cNvSpPr>
          <p:nvPr/>
        </p:nvSpPr>
        <p:spPr bwMode="auto">
          <a:xfrm>
            <a:off x="1937918" y="1007051"/>
            <a:ext cx="8730082"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Clr>
                <a:srgbClr val="CC0000"/>
              </a:buClr>
            </a:pPr>
            <a:r>
              <a:rPr lang="en-US" altLang="en-US" sz="2800" dirty="0">
                <a:latin typeface="Calibri" panose="020F0502020204030204" pitchFamily="34" charset="0"/>
                <a:cs typeface="Calibri" panose="020F0502020204030204" pitchFamily="34" charset="0"/>
              </a:rPr>
              <a:t> Any combinational circuit can be expressed as a </a:t>
            </a:r>
          </a:p>
          <a:p>
            <a:pPr eaLnBrk="1" hangingPunct="1">
              <a:spcBef>
                <a:spcPct val="0"/>
              </a:spcBef>
              <a:buClr>
                <a:srgbClr val="CC0000"/>
              </a:buClr>
              <a:buFontTx/>
              <a:buNone/>
            </a:pPr>
            <a:r>
              <a:rPr lang="en-US" altLang="en-US" sz="2800" dirty="0">
                <a:latin typeface="Calibri" panose="020F0502020204030204" pitchFamily="34" charset="0"/>
                <a:cs typeface="Calibri" panose="020F0502020204030204" pitchFamily="34" charset="0"/>
              </a:rPr>
              <a:t>  sum of products – but a two-layer circuit is impractical</a:t>
            </a:r>
          </a:p>
          <a:p>
            <a:pPr eaLnBrk="1" hangingPunct="1">
              <a:spcBef>
                <a:spcPct val="0"/>
              </a:spcBef>
              <a:buClr>
                <a:srgbClr val="CC0000"/>
              </a:buClr>
              <a:buFontTx/>
              <a:buNone/>
            </a:pPr>
            <a:r>
              <a:rPr lang="en-US" altLang="en-US" sz="2800" dirty="0">
                <a:latin typeface="Calibri" panose="020F0502020204030204" pitchFamily="34" charset="0"/>
                <a:cs typeface="Calibri" panose="020F0502020204030204" pitchFamily="34" charset="0"/>
              </a:rPr>
              <a:t>  because of high fan-in and fan-out – hence, we design</a:t>
            </a:r>
          </a:p>
          <a:p>
            <a:pPr eaLnBrk="1" hangingPunct="1">
              <a:spcBef>
                <a:spcPct val="0"/>
              </a:spcBef>
              <a:buClr>
                <a:srgbClr val="CC0000"/>
              </a:buClr>
              <a:buFontTx/>
              <a:buNone/>
            </a:pPr>
            <a:r>
              <a:rPr lang="en-US" altLang="en-US" sz="2800" dirty="0">
                <a:latin typeface="Calibri" panose="020F0502020204030204" pitchFamily="34" charset="0"/>
                <a:cs typeface="Calibri" panose="020F0502020204030204" pitchFamily="34" charset="0"/>
              </a:rPr>
              <a:t>  modular deep circuits</a:t>
            </a:r>
          </a:p>
          <a:p>
            <a:pPr eaLnBrk="1" hangingPunct="1">
              <a:spcBef>
                <a:spcPct val="0"/>
              </a:spcBef>
              <a:buClr>
                <a:srgbClr val="CC0000"/>
              </a:buClr>
            </a:pPr>
            <a:endParaRPr lang="en-US" altLang="en-US" sz="2800" dirty="0">
              <a:latin typeface="Calibri" panose="020F0502020204030204" pitchFamily="34" charset="0"/>
              <a:cs typeface="Calibri" panose="020F0502020204030204" pitchFamily="34" charset="0"/>
            </a:endParaRPr>
          </a:p>
          <a:p>
            <a:pPr eaLnBrk="1" hangingPunct="1">
              <a:spcBef>
                <a:spcPct val="0"/>
              </a:spcBef>
              <a:buClr>
                <a:srgbClr val="CC0000"/>
              </a:buClr>
            </a:pPr>
            <a:r>
              <a:rPr lang="en-US" altLang="en-US" sz="2800" dirty="0">
                <a:latin typeface="Calibri" panose="020F0502020204030204" pitchFamily="34" charset="0"/>
                <a:cs typeface="Calibri" panose="020F0502020204030204" pitchFamily="34" charset="0"/>
              </a:rPr>
              <a:t> Similarly, a deep neural network may be able to learn</a:t>
            </a:r>
          </a:p>
          <a:p>
            <a:pPr eaLnBrk="1" hangingPunct="1">
              <a:spcBef>
                <a:spcPct val="0"/>
              </a:spcBef>
              <a:buClr>
                <a:srgbClr val="CC0000"/>
              </a:buClr>
              <a:buFontTx/>
              <a:buNone/>
            </a:pPr>
            <a:r>
              <a:rPr lang="en-US" altLang="en-US" sz="2800" dirty="0">
                <a:latin typeface="Calibri" panose="020F0502020204030204" pitchFamily="34" charset="0"/>
                <a:cs typeface="Calibri" panose="020F0502020204030204" pitchFamily="34" charset="0"/>
              </a:rPr>
              <a:t>  simple features in early layers and more complex features</a:t>
            </a:r>
          </a:p>
          <a:p>
            <a:pPr eaLnBrk="1" hangingPunct="1">
              <a:spcBef>
                <a:spcPct val="0"/>
              </a:spcBef>
              <a:buClr>
                <a:srgbClr val="CC0000"/>
              </a:buClr>
              <a:buFontTx/>
              <a:buNone/>
            </a:pPr>
            <a:r>
              <a:rPr lang="en-US" altLang="en-US" sz="2800" dirty="0">
                <a:latin typeface="Calibri" panose="020F0502020204030204" pitchFamily="34" charset="0"/>
                <a:cs typeface="Calibri" panose="020F0502020204030204" pitchFamily="34" charset="0"/>
              </a:rPr>
              <a:t>  in subsequent layers</a:t>
            </a:r>
          </a:p>
          <a:p>
            <a:pPr eaLnBrk="1" hangingPunct="1">
              <a:spcBef>
                <a:spcPct val="0"/>
              </a:spcBef>
              <a:buClr>
                <a:srgbClr val="CC0000"/>
              </a:buClr>
            </a:pPr>
            <a:endParaRPr lang="en-US" altLang="en-US" sz="2800" dirty="0">
              <a:latin typeface="Calibri" panose="020F0502020204030204" pitchFamily="34" charset="0"/>
              <a:cs typeface="Calibri" panose="020F0502020204030204" pitchFamily="34" charset="0"/>
            </a:endParaRPr>
          </a:p>
          <a:p>
            <a:pPr eaLnBrk="1" hangingPunct="1">
              <a:spcBef>
                <a:spcPct val="0"/>
              </a:spcBef>
              <a:buClr>
                <a:srgbClr val="CC0000"/>
              </a:buClr>
            </a:pPr>
            <a:endParaRPr lang="en-US" altLang="en-US" sz="2800" dirty="0">
              <a:latin typeface="Calibri" panose="020F0502020204030204" pitchFamily="34" charset="0"/>
              <a:cs typeface="Calibri" panose="020F0502020204030204" pitchFamily="34" charset="0"/>
            </a:endParaRPr>
          </a:p>
        </p:txBody>
      </p:sp>
      <p:pic>
        <p:nvPicPr>
          <p:cNvPr id="28678" name="Picture 7" descr="http://neuralnetworksanddeeplearning.com/images/tikz36.png">
            <a:extLst>
              <a:ext uri="{FF2B5EF4-FFF2-40B4-BE49-F238E27FC236}">
                <a16:creationId xmlns:a16="http://schemas.microsoft.com/office/drawing/2014/main" id="{5802C54F-2735-4C7C-93DA-30EC174EA8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1" y="4508500"/>
            <a:ext cx="4410075"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EAD4243F-BFFC-455F-BC0D-0C40A32FAB9B}"/>
              </a:ext>
            </a:extLst>
          </p:cNvPr>
          <p:cNvSpPr txBox="1">
            <a:spLocks noChangeArrowheads="1"/>
          </p:cNvSpPr>
          <p:nvPr/>
        </p:nvSpPr>
        <p:spPr bwMode="auto">
          <a:xfrm>
            <a:off x="1616076" y="4518109"/>
            <a:ext cx="3870325" cy="2308225"/>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latin typeface="Calibri" panose="020F0502020204030204" pitchFamily="34" charset="0"/>
              </a:rPr>
              <a:t>Just as a deep circuit helps us find a sweet spot, maybe a deep neural network will result in a more manageable set of trainable weights.  Instead of recognizing an object with a single magical neuron, maybe you need many layers of neurons, where the first neurons may look for features (eyes, nose, hands) and later neurons piece these features together (object = man).</a:t>
            </a:r>
          </a:p>
        </p:txBody>
      </p:sp>
    </p:spTree>
    <p:extLst>
      <p:ext uri="{BB962C8B-B14F-4D97-AF65-F5344CB8AC3E}">
        <p14:creationId xmlns:p14="http://schemas.microsoft.com/office/powerpoint/2010/main" val="40353071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3">
            <a:extLst>
              <a:ext uri="{FF2B5EF4-FFF2-40B4-BE49-F238E27FC236}">
                <a16:creationId xmlns:a16="http://schemas.microsoft.com/office/drawing/2014/main" id="{70B1EDFE-08B9-48D6-954E-8D53CBE2D5B3}"/>
              </a:ext>
            </a:extLst>
          </p:cNvPr>
          <p:cNvSpPr>
            <a:spLocks noGrp="1"/>
          </p:cNvSpPr>
          <p:nvPr>
            <p:ph type="sldNum" sz="quarter" idx="12"/>
          </p:nvPr>
        </p:nvSpPr>
        <p:spPr bwMode="auto">
          <a:xfrm>
            <a:off x="65532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5pPr>
            <a:lvl6pPr marL="2286000" algn="l" defTabSz="914400" rtl="0" eaLnBrk="1" latinLnBrk="0" hangingPunct="1">
              <a:defRPr sz="3600" kern="1200">
                <a:solidFill>
                  <a:schemeClr val="tx1"/>
                </a:solidFill>
                <a:latin typeface="Arial" panose="020B0604020202020204" pitchFamily="34" charset="0"/>
                <a:ea typeface="+mn-ea"/>
                <a:cs typeface="+mn-cs"/>
              </a:defRPr>
            </a:lvl6pPr>
            <a:lvl7pPr marL="2743200" algn="l" defTabSz="914400" rtl="0" eaLnBrk="1" latinLnBrk="0" hangingPunct="1">
              <a:defRPr sz="3600" kern="1200">
                <a:solidFill>
                  <a:schemeClr val="tx1"/>
                </a:solidFill>
                <a:latin typeface="Arial" panose="020B0604020202020204" pitchFamily="34" charset="0"/>
                <a:ea typeface="+mn-ea"/>
                <a:cs typeface="+mn-cs"/>
              </a:defRPr>
            </a:lvl7pPr>
            <a:lvl8pPr marL="3200400" algn="l" defTabSz="914400" rtl="0" eaLnBrk="1" latinLnBrk="0" hangingPunct="1">
              <a:defRPr sz="3600" kern="1200">
                <a:solidFill>
                  <a:schemeClr val="tx1"/>
                </a:solidFill>
                <a:latin typeface="Arial" panose="020B0604020202020204" pitchFamily="34" charset="0"/>
                <a:ea typeface="+mn-ea"/>
                <a:cs typeface="+mn-cs"/>
              </a:defRPr>
            </a:lvl8pPr>
            <a:lvl9pPr marL="3657600" algn="l" defTabSz="914400" rtl="0" eaLnBrk="1" latinLnBrk="0" hangingPunct="1">
              <a:defRPr sz="3600" kern="1200">
                <a:solidFill>
                  <a:schemeClr val="tx1"/>
                </a:solidFill>
                <a:latin typeface="Arial" panose="020B0604020202020204" pitchFamily="34" charset="0"/>
                <a:ea typeface="+mn-ea"/>
                <a:cs typeface="+mn-cs"/>
              </a:defRPr>
            </a:lvl9pPr>
          </a:lstStyle>
          <a:p>
            <a:pPr>
              <a:spcBef>
                <a:spcPct val="0"/>
              </a:spcBef>
              <a:buFontTx/>
              <a:buNone/>
              <a:defRPr/>
            </a:pPr>
            <a:fld id="{3588BF29-15F1-410B-85D9-2C308EBA9D94}" type="slidenum">
              <a:rPr lang="en-US" smtClean="0"/>
              <a:pPr>
                <a:spcBef>
                  <a:spcPct val="0"/>
                </a:spcBef>
                <a:buFontTx/>
                <a:buNone/>
                <a:defRPr/>
              </a:pPr>
              <a:t>97</a:t>
            </a:fld>
            <a:endParaRPr lang="en-US" altLang="en-US" sz="1400"/>
          </a:p>
        </p:txBody>
      </p:sp>
      <p:sp>
        <p:nvSpPr>
          <p:cNvPr id="30723" name="Text Box 2">
            <a:extLst>
              <a:ext uri="{FF2B5EF4-FFF2-40B4-BE49-F238E27FC236}">
                <a16:creationId xmlns:a16="http://schemas.microsoft.com/office/drawing/2014/main" id="{95365773-AAE8-45F6-B991-901F142CF3C1}"/>
              </a:ext>
            </a:extLst>
          </p:cNvPr>
          <p:cNvSpPr txBox="1">
            <a:spLocks noChangeArrowheads="1"/>
          </p:cNvSpPr>
          <p:nvPr/>
        </p:nvSpPr>
        <p:spPr bwMode="auto">
          <a:xfrm>
            <a:off x="1965326" y="396876"/>
            <a:ext cx="46841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dirty="0">
                <a:solidFill>
                  <a:srgbClr val="CC0000"/>
                </a:solidFill>
                <a:latin typeface="Calibri" panose="020F0502020204030204" pitchFamily="34" charset="0"/>
                <a:cs typeface="Calibri" panose="020F0502020204030204" pitchFamily="34" charset="0"/>
              </a:rPr>
              <a:t>Learning in Deep Networks</a:t>
            </a:r>
          </a:p>
        </p:txBody>
      </p:sp>
      <p:sp>
        <p:nvSpPr>
          <p:cNvPr id="30724" name="Line 3">
            <a:extLst>
              <a:ext uri="{FF2B5EF4-FFF2-40B4-BE49-F238E27FC236}">
                <a16:creationId xmlns:a16="http://schemas.microsoft.com/office/drawing/2014/main" id="{E391E41C-9356-4998-91C1-5C4317F4D8BB}"/>
              </a:ext>
            </a:extLst>
          </p:cNvPr>
          <p:cNvSpPr>
            <a:spLocks noChangeShapeType="1"/>
          </p:cNvSpPr>
          <p:nvPr/>
        </p:nvSpPr>
        <p:spPr bwMode="auto">
          <a:xfrm>
            <a:off x="1905000" y="1143000"/>
            <a:ext cx="83058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25" name="Text Box 4">
            <a:extLst>
              <a:ext uri="{FF2B5EF4-FFF2-40B4-BE49-F238E27FC236}">
                <a16:creationId xmlns:a16="http://schemas.microsoft.com/office/drawing/2014/main" id="{65CFFF07-1AE5-4C76-91BD-B7E21C0AB432}"/>
              </a:ext>
            </a:extLst>
          </p:cNvPr>
          <p:cNvSpPr txBox="1">
            <a:spLocks noChangeArrowheads="1"/>
          </p:cNvSpPr>
          <p:nvPr/>
        </p:nvSpPr>
        <p:spPr bwMode="auto">
          <a:xfrm>
            <a:off x="1936805" y="1428778"/>
            <a:ext cx="862486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Clr>
                <a:srgbClr val="CC0000"/>
              </a:buClr>
            </a:pPr>
            <a:r>
              <a:rPr lang="en-US" altLang="en-US" sz="2800" dirty="0">
                <a:latin typeface="Calibri" panose="020F0502020204030204" pitchFamily="34" charset="0"/>
                <a:cs typeface="Calibri" panose="020F0502020204030204" pitchFamily="34" charset="0"/>
              </a:rPr>
              <a:t> When training deep networks, the early layers may have</a:t>
            </a:r>
          </a:p>
          <a:p>
            <a:pPr eaLnBrk="1" hangingPunct="1">
              <a:spcBef>
                <a:spcPct val="0"/>
              </a:spcBef>
              <a:buClr>
                <a:srgbClr val="CC0000"/>
              </a:buClr>
              <a:buFontTx/>
              <a:buNone/>
            </a:pPr>
            <a:r>
              <a:rPr lang="en-US" altLang="en-US" sz="2800" dirty="0">
                <a:latin typeface="Calibri" panose="020F0502020204030204" pitchFamily="34" charset="0"/>
                <a:cs typeface="Calibri" panose="020F0502020204030204" pitchFamily="34" charset="0"/>
              </a:rPr>
              <a:t>   a very slow learning rate (vanishing gradient problem)</a:t>
            </a:r>
          </a:p>
          <a:p>
            <a:pPr eaLnBrk="1" hangingPunct="1">
              <a:spcBef>
                <a:spcPct val="0"/>
              </a:spcBef>
              <a:buClr>
                <a:srgbClr val="CC0000"/>
              </a:buClr>
            </a:pPr>
            <a:endParaRPr lang="en-US" altLang="en-US" sz="2800" dirty="0">
              <a:latin typeface="Calibri" panose="020F0502020204030204" pitchFamily="34" charset="0"/>
              <a:cs typeface="Calibri" panose="020F0502020204030204" pitchFamily="34" charset="0"/>
            </a:endParaRPr>
          </a:p>
          <a:p>
            <a:pPr eaLnBrk="1" hangingPunct="1">
              <a:spcBef>
                <a:spcPct val="0"/>
              </a:spcBef>
              <a:buClr>
                <a:srgbClr val="CC0000"/>
              </a:buClr>
            </a:pPr>
            <a:endParaRPr lang="en-US" altLang="en-US" sz="2800" dirty="0">
              <a:latin typeface="Calibri" panose="020F0502020204030204" pitchFamily="34" charset="0"/>
              <a:cs typeface="Calibri" panose="020F0502020204030204" pitchFamily="34" charset="0"/>
            </a:endParaRPr>
          </a:p>
        </p:txBody>
      </p:sp>
      <p:pic>
        <p:nvPicPr>
          <p:cNvPr id="30726" name="Picture 2" descr="http://neuralnetworksanddeeplearning.com/images/training_speed_4_layers.png">
            <a:extLst>
              <a:ext uri="{FF2B5EF4-FFF2-40B4-BE49-F238E27FC236}">
                <a16:creationId xmlns:a16="http://schemas.microsoft.com/office/drawing/2014/main" id="{C7745909-1265-49B7-A188-EB3D4F2A66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1106" y="2336719"/>
            <a:ext cx="543560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a:extLst>
              <a:ext uri="{FF2B5EF4-FFF2-40B4-BE49-F238E27FC236}">
                <a16:creationId xmlns:a16="http://schemas.microsoft.com/office/drawing/2014/main" id="{6773DCCC-9B4D-4A94-902B-9656BBC72FBF}"/>
              </a:ext>
            </a:extLst>
          </p:cNvPr>
          <p:cNvSpPr txBox="1">
            <a:spLocks noChangeArrowheads="1"/>
          </p:cNvSpPr>
          <p:nvPr/>
        </p:nvSpPr>
        <p:spPr bwMode="auto">
          <a:xfrm>
            <a:off x="2382514" y="6540581"/>
            <a:ext cx="768127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Clr>
                <a:srgbClr val="CC0000"/>
              </a:buClr>
              <a:buNone/>
            </a:pPr>
            <a:r>
              <a:rPr lang="en-US" altLang="en-US" sz="1600" dirty="0">
                <a:latin typeface="Calibri" panose="020F0502020204030204" pitchFamily="34" charset="0"/>
                <a:cs typeface="Calibri" panose="020F0502020204030204" pitchFamily="34" charset="0"/>
              </a:rPr>
              <a:t>Ref:  Chapter 1 of Nielsen’s book: </a:t>
            </a:r>
            <a:r>
              <a:rPr lang="en-US" altLang="en-US" sz="1600" dirty="0">
                <a:solidFill>
                  <a:schemeClr val="accent2"/>
                </a:solidFill>
                <a:latin typeface="Calibri" panose="020F0502020204030204" pitchFamily="34" charset="0"/>
                <a:cs typeface="Calibri" panose="020F0502020204030204" pitchFamily="34" charset="0"/>
              </a:rPr>
              <a:t>http://neuralnetworksanddeeplearning.com/chap1.html</a:t>
            </a:r>
          </a:p>
        </p:txBody>
      </p:sp>
      <p:sp>
        <p:nvSpPr>
          <p:cNvPr id="8" name="TextBox 7">
            <a:extLst>
              <a:ext uri="{FF2B5EF4-FFF2-40B4-BE49-F238E27FC236}">
                <a16:creationId xmlns:a16="http://schemas.microsoft.com/office/drawing/2014/main" id="{CC6EE3D8-ED65-4A07-A2C3-5FDC31880FAF}"/>
              </a:ext>
            </a:extLst>
          </p:cNvPr>
          <p:cNvSpPr txBox="1">
            <a:spLocks noChangeArrowheads="1"/>
          </p:cNvSpPr>
          <p:nvPr/>
        </p:nvSpPr>
        <p:spPr bwMode="auto">
          <a:xfrm>
            <a:off x="6705600" y="2630488"/>
            <a:ext cx="3810000" cy="3662362"/>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latin typeface="Calibri" panose="020F0502020204030204" pitchFamily="34" charset="0"/>
              </a:rPr>
              <a:t>It turns out that early attempts to train a deep network failed.  This is because the early layers learned very slowly.  As this graph shows, the first layer has a learning rate that is 100 times lower than that of the 4</a:t>
            </a:r>
            <a:r>
              <a:rPr lang="en-US" altLang="en-US" sz="1600" baseline="30000">
                <a:latin typeface="Calibri" panose="020F0502020204030204" pitchFamily="34" charset="0"/>
              </a:rPr>
              <a:t>th</a:t>
            </a:r>
            <a:r>
              <a:rPr lang="en-US" altLang="en-US" sz="1600">
                <a:latin typeface="Calibri" panose="020F0502020204030204" pitchFamily="34" charset="0"/>
              </a:rPr>
              <a:t> layer.  This is referred to as the vanishing gradient problem.  In some rare cases, you may also have an exploding gradient problem where the early layers learn much faster than later layers.  In general, you have this instability in a deep network where each layer has a very different learning rate.  </a:t>
            </a:r>
            <a:r>
              <a:rPr lang="en-US" altLang="en-US" sz="1200">
                <a:latin typeface="Calibri" panose="020F0502020204030204" pitchFamily="34" charset="0"/>
              </a:rPr>
              <a:t>(Learning rate is depicted as dC/db, i.e., how slowly do I impact the bottomline as my bias and weights nudge towards an optimal value.)</a:t>
            </a:r>
          </a:p>
        </p:txBody>
      </p:sp>
    </p:spTree>
    <p:extLst>
      <p:ext uri="{BB962C8B-B14F-4D97-AF65-F5344CB8AC3E}">
        <p14:creationId xmlns:p14="http://schemas.microsoft.com/office/powerpoint/2010/main" val="11482350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3">
            <a:extLst>
              <a:ext uri="{FF2B5EF4-FFF2-40B4-BE49-F238E27FC236}">
                <a16:creationId xmlns:a16="http://schemas.microsoft.com/office/drawing/2014/main" id="{86A5CE82-A854-4531-B5B6-A2A34227850E}"/>
              </a:ext>
            </a:extLst>
          </p:cNvPr>
          <p:cNvSpPr>
            <a:spLocks noGrp="1"/>
          </p:cNvSpPr>
          <p:nvPr>
            <p:ph type="sldNum" sz="quarter" idx="12"/>
          </p:nvPr>
        </p:nvSpPr>
        <p:spPr bwMode="auto">
          <a:xfrm>
            <a:off x="65532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5pPr>
            <a:lvl6pPr marL="2286000" algn="l" defTabSz="914400" rtl="0" eaLnBrk="1" latinLnBrk="0" hangingPunct="1">
              <a:defRPr sz="3600" kern="1200">
                <a:solidFill>
                  <a:schemeClr val="tx1"/>
                </a:solidFill>
                <a:latin typeface="Arial" panose="020B0604020202020204" pitchFamily="34" charset="0"/>
                <a:ea typeface="+mn-ea"/>
                <a:cs typeface="+mn-cs"/>
              </a:defRPr>
            </a:lvl6pPr>
            <a:lvl7pPr marL="2743200" algn="l" defTabSz="914400" rtl="0" eaLnBrk="1" latinLnBrk="0" hangingPunct="1">
              <a:defRPr sz="3600" kern="1200">
                <a:solidFill>
                  <a:schemeClr val="tx1"/>
                </a:solidFill>
                <a:latin typeface="Arial" panose="020B0604020202020204" pitchFamily="34" charset="0"/>
                <a:ea typeface="+mn-ea"/>
                <a:cs typeface="+mn-cs"/>
              </a:defRPr>
            </a:lvl7pPr>
            <a:lvl8pPr marL="3200400" algn="l" defTabSz="914400" rtl="0" eaLnBrk="1" latinLnBrk="0" hangingPunct="1">
              <a:defRPr sz="3600" kern="1200">
                <a:solidFill>
                  <a:schemeClr val="tx1"/>
                </a:solidFill>
                <a:latin typeface="Arial" panose="020B0604020202020204" pitchFamily="34" charset="0"/>
                <a:ea typeface="+mn-ea"/>
                <a:cs typeface="+mn-cs"/>
              </a:defRPr>
            </a:lvl8pPr>
            <a:lvl9pPr marL="3657600" algn="l" defTabSz="914400" rtl="0" eaLnBrk="1" latinLnBrk="0" hangingPunct="1">
              <a:defRPr sz="3600" kern="1200">
                <a:solidFill>
                  <a:schemeClr val="tx1"/>
                </a:solidFill>
                <a:latin typeface="Arial" panose="020B0604020202020204" pitchFamily="34" charset="0"/>
                <a:ea typeface="+mn-ea"/>
                <a:cs typeface="+mn-cs"/>
              </a:defRPr>
            </a:lvl9pPr>
          </a:lstStyle>
          <a:p>
            <a:pPr>
              <a:spcBef>
                <a:spcPct val="0"/>
              </a:spcBef>
              <a:buFontTx/>
              <a:buNone/>
              <a:defRPr/>
            </a:pPr>
            <a:fld id="{3588BF29-15F1-410B-85D9-2C308EBA9D94}" type="slidenum">
              <a:rPr lang="en-US" smtClean="0"/>
              <a:pPr>
                <a:spcBef>
                  <a:spcPct val="0"/>
                </a:spcBef>
                <a:buFontTx/>
                <a:buNone/>
                <a:defRPr/>
              </a:pPr>
              <a:t>98</a:t>
            </a:fld>
            <a:endParaRPr lang="en-US" altLang="en-US" sz="1400"/>
          </a:p>
        </p:txBody>
      </p:sp>
      <p:sp>
        <p:nvSpPr>
          <p:cNvPr id="34819" name="Text Box 2">
            <a:extLst>
              <a:ext uri="{FF2B5EF4-FFF2-40B4-BE49-F238E27FC236}">
                <a16:creationId xmlns:a16="http://schemas.microsoft.com/office/drawing/2014/main" id="{51210D21-F33C-4B7B-BB0E-0932E09A69A2}"/>
              </a:ext>
            </a:extLst>
          </p:cNvPr>
          <p:cNvSpPr txBox="1">
            <a:spLocks noChangeArrowheads="1"/>
          </p:cNvSpPr>
          <p:nvPr/>
        </p:nvSpPr>
        <p:spPr bwMode="auto">
          <a:xfrm>
            <a:off x="1965326" y="396876"/>
            <a:ext cx="54269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dirty="0">
                <a:solidFill>
                  <a:srgbClr val="CC0000"/>
                </a:solidFill>
                <a:latin typeface="Calibri" panose="020F0502020204030204" pitchFamily="34" charset="0"/>
                <a:cs typeface="Calibri" panose="020F0502020204030204" pitchFamily="34" charset="0"/>
              </a:rPr>
              <a:t>The Unstable Gradient Problem</a:t>
            </a:r>
          </a:p>
        </p:txBody>
      </p:sp>
      <p:sp>
        <p:nvSpPr>
          <p:cNvPr id="34820" name="Line 3">
            <a:extLst>
              <a:ext uri="{FF2B5EF4-FFF2-40B4-BE49-F238E27FC236}">
                <a16:creationId xmlns:a16="http://schemas.microsoft.com/office/drawing/2014/main" id="{D9F9A431-6562-4BD0-984B-3530446B52B7}"/>
              </a:ext>
            </a:extLst>
          </p:cNvPr>
          <p:cNvSpPr>
            <a:spLocks noChangeShapeType="1"/>
          </p:cNvSpPr>
          <p:nvPr/>
        </p:nvSpPr>
        <p:spPr bwMode="auto">
          <a:xfrm>
            <a:off x="1905000" y="1143000"/>
            <a:ext cx="83058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21" name="Text Box 4">
            <a:extLst>
              <a:ext uri="{FF2B5EF4-FFF2-40B4-BE49-F238E27FC236}">
                <a16:creationId xmlns:a16="http://schemas.microsoft.com/office/drawing/2014/main" id="{2AA58D5D-0EEC-4CCF-97EB-5FA3D5580B9A}"/>
              </a:ext>
            </a:extLst>
          </p:cNvPr>
          <p:cNvSpPr txBox="1">
            <a:spLocks noChangeArrowheads="1"/>
          </p:cNvSpPr>
          <p:nvPr/>
        </p:nvSpPr>
        <p:spPr bwMode="auto">
          <a:xfrm>
            <a:off x="2041526" y="1563689"/>
            <a:ext cx="728462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Clr>
                <a:srgbClr val="CC0000"/>
              </a:buClr>
            </a:pPr>
            <a:r>
              <a:rPr lang="en-US" altLang="en-US" sz="2400" dirty="0">
                <a:latin typeface="Calibri" panose="020F0502020204030204" pitchFamily="34" charset="0"/>
                <a:cs typeface="Calibri" panose="020F0502020204030204" pitchFamily="34" charset="0"/>
              </a:rPr>
              <a:t> In a deep network, the learning rates of different layers</a:t>
            </a:r>
          </a:p>
          <a:p>
            <a:pPr eaLnBrk="1" hangingPunct="1">
              <a:spcBef>
                <a:spcPct val="0"/>
              </a:spcBef>
              <a:buClr>
                <a:srgbClr val="CC0000"/>
              </a:buClr>
              <a:buFontTx/>
              <a:buNone/>
            </a:pPr>
            <a:r>
              <a:rPr lang="en-US" altLang="en-US" sz="2400" dirty="0">
                <a:latin typeface="Calibri" panose="020F0502020204030204" pitchFamily="34" charset="0"/>
                <a:cs typeface="Calibri" panose="020F0502020204030204" pitchFamily="34" charset="0"/>
              </a:rPr>
              <a:t>  tend to be wildly different (learning rates in early layers</a:t>
            </a:r>
          </a:p>
          <a:p>
            <a:pPr eaLnBrk="1" hangingPunct="1">
              <a:spcBef>
                <a:spcPct val="0"/>
              </a:spcBef>
              <a:buClr>
                <a:srgbClr val="CC0000"/>
              </a:buClr>
              <a:buFontTx/>
              <a:buNone/>
            </a:pPr>
            <a:r>
              <a:rPr lang="en-US" altLang="en-US" sz="2400" dirty="0">
                <a:latin typeface="Calibri" panose="020F0502020204030204" pitchFamily="34" charset="0"/>
                <a:cs typeface="Calibri" panose="020F0502020204030204" pitchFamily="34" charset="0"/>
              </a:rPr>
              <a:t>  will either vanish or explode)</a:t>
            </a:r>
          </a:p>
        </p:txBody>
      </p:sp>
      <p:pic>
        <p:nvPicPr>
          <p:cNvPr id="34822" name="Picture 7">
            <a:extLst>
              <a:ext uri="{FF2B5EF4-FFF2-40B4-BE49-F238E27FC236}">
                <a16:creationId xmlns:a16="http://schemas.microsoft.com/office/drawing/2014/main" id="{C034A01E-2D8E-405C-99A5-366A5F33C6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4550" y="3048000"/>
            <a:ext cx="78867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37B55C84-DF95-45DE-B27A-0B5B63FDCDF8}"/>
              </a:ext>
            </a:extLst>
          </p:cNvPr>
          <p:cNvSpPr txBox="1">
            <a:spLocks noChangeArrowheads="1"/>
          </p:cNvSpPr>
          <p:nvPr/>
        </p:nvSpPr>
        <p:spPr bwMode="auto">
          <a:xfrm>
            <a:off x="1668464" y="4592638"/>
            <a:ext cx="8778875" cy="2062162"/>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latin typeface="Calibri" panose="020F0502020204030204" pitchFamily="34" charset="0"/>
              </a:rPr>
              <a:t>Consider the learning rate for the bias of the first neuron in this very simple network.  When b1 changes, z1 changes linearly (since z1 = w1*x1 + b1).  But how much does the neuron output change?  Since the neuron output is </a:t>
            </a:r>
            <a:r>
              <a:rPr lang="en-US" altLang="en-US" sz="1600">
                <a:latin typeface="Symbol" panose="05050102010706020507" pitchFamily="18" charset="2"/>
              </a:rPr>
              <a:t>s</a:t>
            </a:r>
            <a:r>
              <a:rPr lang="en-US" altLang="en-US" sz="1600">
                <a:latin typeface="Calibri" panose="020F0502020204030204" pitchFamily="34" charset="0"/>
              </a:rPr>
              <a:t>(z1), the neuron output change would depend on </a:t>
            </a:r>
            <a:r>
              <a:rPr lang="en-US" altLang="en-US" sz="1600">
                <a:latin typeface="Symbol" panose="05050102010706020507" pitchFamily="18" charset="2"/>
              </a:rPr>
              <a:t>s</a:t>
            </a:r>
            <a:r>
              <a:rPr lang="en-US" altLang="en-US" sz="1600">
                <a:latin typeface="Calibri" panose="020F0502020204030204" pitchFamily="34" charset="0"/>
              </a:rPr>
              <a:t>’(z1).  That is, if the curve for </a:t>
            </a:r>
            <a:r>
              <a:rPr lang="en-US" altLang="en-US" sz="1600">
                <a:latin typeface="Symbol" panose="05050102010706020507" pitchFamily="18" charset="2"/>
              </a:rPr>
              <a:t>s</a:t>
            </a:r>
            <a:r>
              <a:rPr lang="en-US" altLang="en-US" sz="1600">
                <a:latin typeface="Calibri" panose="020F0502020204030204" pitchFamily="34" charset="0"/>
              </a:rPr>
              <a:t> at that point is flat, a change to the bias will have no impact on the neuron output and consequently, no change to the final cost function.  So we know that dC/db1 is a function of </a:t>
            </a:r>
            <a:r>
              <a:rPr lang="en-US" altLang="en-US" sz="1600">
                <a:latin typeface="Symbol" panose="05050102010706020507" pitchFamily="18" charset="2"/>
              </a:rPr>
              <a:t>s</a:t>
            </a:r>
            <a:r>
              <a:rPr lang="en-US" altLang="en-US" sz="1600">
                <a:latin typeface="Calibri" panose="020F0502020204030204" pitchFamily="34" charset="0"/>
              </a:rPr>
              <a:t>’(z1).  Next, we need to see how this neuron output will impact the next neuron.  The neuron output gets amplified by w2 before it is seen by the next neuron.  And again, a change in the input to neuron 2 shows up as a change in its ouput, and that change is represented by </a:t>
            </a:r>
            <a:r>
              <a:rPr lang="en-US" altLang="en-US" sz="1600">
                <a:latin typeface="Symbol" panose="05050102010706020507" pitchFamily="18" charset="2"/>
              </a:rPr>
              <a:t>s</a:t>
            </a:r>
            <a:r>
              <a:rPr lang="en-US" altLang="en-US" sz="1600">
                <a:latin typeface="Calibri" panose="020F0502020204030204" pitchFamily="34" charset="0"/>
              </a:rPr>
              <a:t>’(z2).</a:t>
            </a:r>
          </a:p>
        </p:txBody>
      </p:sp>
    </p:spTree>
    <p:extLst>
      <p:ext uri="{BB962C8B-B14F-4D97-AF65-F5344CB8AC3E}">
        <p14:creationId xmlns:p14="http://schemas.microsoft.com/office/powerpoint/2010/main" val="28393461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3">
            <a:extLst>
              <a:ext uri="{FF2B5EF4-FFF2-40B4-BE49-F238E27FC236}">
                <a16:creationId xmlns:a16="http://schemas.microsoft.com/office/drawing/2014/main" id="{86A5CE82-A854-4531-B5B6-A2A34227850E}"/>
              </a:ext>
            </a:extLst>
          </p:cNvPr>
          <p:cNvSpPr>
            <a:spLocks noGrp="1"/>
          </p:cNvSpPr>
          <p:nvPr>
            <p:ph type="sldNum" sz="quarter" idx="12"/>
          </p:nvPr>
        </p:nvSpPr>
        <p:spPr bwMode="auto">
          <a:xfrm>
            <a:off x="65532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5pPr>
            <a:lvl6pPr marL="2286000" algn="l" defTabSz="914400" rtl="0" eaLnBrk="1" latinLnBrk="0" hangingPunct="1">
              <a:defRPr sz="3600" kern="1200">
                <a:solidFill>
                  <a:schemeClr val="tx1"/>
                </a:solidFill>
                <a:latin typeface="Arial" panose="020B0604020202020204" pitchFamily="34" charset="0"/>
                <a:ea typeface="+mn-ea"/>
                <a:cs typeface="+mn-cs"/>
              </a:defRPr>
            </a:lvl6pPr>
            <a:lvl7pPr marL="2743200" algn="l" defTabSz="914400" rtl="0" eaLnBrk="1" latinLnBrk="0" hangingPunct="1">
              <a:defRPr sz="3600" kern="1200">
                <a:solidFill>
                  <a:schemeClr val="tx1"/>
                </a:solidFill>
                <a:latin typeface="Arial" panose="020B0604020202020204" pitchFamily="34" charset="0"/>
                <a:ea typeface="+mn-ea"/>
                <a:cs typeface="+mn-cs"/>
              </a:defRPr>
            </a:lvl7pPr>
            <a:lvl8pPr marL="3200400" algn="l" defTabSz="914400" rtl="0" eaLnBrk="1" latinLnBrk="0" hangingPunct="1">
              <a:defRPr sz="3600" kern="1200">
                <a:solidFill>
                  <a:schemeClr val="tx1"/>
                </a:solidFill>
                <a:latin typeface="Arial" panose="020B0604020202020204" pitchFamily="34" charset="0"/>
                <a:ea typeface="+mn-ea"/>
                <a:cs typeface="+mn-cs"/>
              </a:defRPr>
            </a:lvl8pPr>
            <a:lvl9pPr marL="3657600" algn="l" defTabSz="914400" rtl="0" eaLnBrk="1" latinLnBrk="0" hangingPunct="1">
              <a:defRPr sz="3600" kern="1200">
                <a:solidFill>
                  <a:schemeClr val="tx1"/>
                </a:solidFill>
                <a:latin typeface="Arial" panose="020B0604020202020204" pitchFamily="34" charset="0"/>
                <a:ea typeface="+mn-ea"/>
                <a:cs typeface="+mn-cs"/>
              </a:defRPr>
            </a:lvl9pPr>
          </a:lstStyle>
          <a:p>
            <a:pPr>
              <a:spcBef>
                <a:spcPct val="0"/>
              </a:spcBef>
              <a:buFontTx/>
              <a:buNone/>
              <a:defRPr/>
            </a:pPr>
            <a:fld id="{3588BF29-15F1-410B-85D9-2C308EBA9D94}" type="slidenum">
              <a:rPr lang="en-US" smtClean="0"/>
              <a:pPr>
                <a:spcBef>
                  <a:spcPct val="0"/>
                </a:spcBef>
                <a:buFontTx/>
                <a:buNone/>
                <a:defRPr/>
              </a:pPr>
              <a:t>99</a:t>
            </a:fld>
            <a:endParaRPr lang="en-US" altLang="en-US" sz="1400"/>
          </a:p>
        </p:txBody>
      </p:sp>
      <p:sp>
        <p:nvSpPr>
          <p:cNvPr id="34819" name="Text Box 2">
            <a:extLst>
              <a:ext uri="{FF2B5EF4-FFF2-40B4-BE49-F238E27FC236}">
                <a16:creationId xmlns:a16="http://schemas.microsoft.com/office/drawing/2014/main" id="{51210D21-F33C-4B7B-BB0E-0932E09A69A2}"/>
              </a:ext>
            </a:extLst>
          </p:cNvPr>
          <p:cNvSpPr txBox="1">
            <a:spLocks noChangeArrowheads="1"/>
          </p:cNvSpPr>
          <p:nvPr/>
        </p:nvSpPr>
        <p:spPr bwMode="auto">
          <a:xfrm>
            <a:off x="1965326" y="396876"/>
            <a:ext cx="54269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dirty="0">
                <a:solidFill>
                  <a:srgbClr val="CC0000"/>
                </a:solidFill>
                <a:latin typeface="Calibri" panose="020F0502020204030204" pitchFamily="34" charset="0"/>
                <a:cs typeface="Calibri" panose="020F0502020204030204" pitchFamily="34" charset="0"/>
              </a:rPr>
              <a:t>The Unstable Gradient Problem</a:t>
            </a:r>
          </a:p>
        </p:txBody>
      </p:sp>
      <p:sp>
        <p:nvSpPr>
          <p:cNvPr id="34820" name="Line 3">
            <a:extLst>
              <a:ext uri="{FF2B5EF4-FFF2-40B4-BE49-F238E27FC236}">
                <a16:creationId xmlns:a16="http://schemas.microsoft.com/office/drawing/2014/main" id="{D9F9A431-6562-4BD0-984B-3530446B52B7}"/>
              </a:ext>
            </a:extLst>
          </p:cNvPr>
          <p:cNvSpPr>
            <a:spLocks noChangeShapeType="1"/>
          </p:cNvSpPr>
          <p:nvPr/>
        </p:nvSpPr>
        <p:spPr bwMode="auto">
          <a:xfrm>
            <a:off x="1905000" y="1143000"/>
            <a:ext cx="83058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21" name="Text Box 4">
            <a:extLst>
              <a:ext uri="{FF2B5EF4-FFF2-40B4-BE49-F238E27FC236}">
                <a16:creationId xmlns:a16="http://schemas.microsoft.com/office/drawing/2014/main" id="{2AA58D5D-0EEC-4CCF-97EB-5FA3D5580B9A}"/>
              </a:ext>
            </a:extLst>
          </p:cNvPr>
          <p:cNvSpPr txBox="1">
            <a:spLocks noChangeArrowheads="1"/>
          </p:cNvSpPr>
          <p:nvPr/>
        </p:nvSpPr>
        <p:spPr bwMode="auto">
          <a:xfrm>
            <a:off x="2041526" y="1563689"/>
            <a:ext cx="728462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Clr>
                <a:srgbClr val="CC0000"/>
              </a:buClr>
            </a:pPr>
            <a:r>
              <a:rPr lang="en-US" altLang="en-US" sz="2400" dirty="0">
                <a:latin typeface="Calibri" panose="020F0502020204030204" pitchFamily="34" charset="0"/>
                <a:cs typeface="Calibri" panose="020F0502020204030204" pitchFamily="34" charset="0"/>
              </a:rPr>
              <a:t> In a deep network, the learning rates of different layers</a:t>
            </a:r>
          </a:p>
          <a:p>
            <a:pPr eaLnBrk="1" hangingPunct="1">
              <a:spcBef>
                <a:spcPct val="0"/>
              </a:spcBef>
              <a:buClr>
                <a:srgbClr val="CC0000"/>
              </a:buClr>
              <a:buFontTx/>
              <a:buNone/>
            </a:pPr>
            <a:r>
              <a:rPr lang="en-US" altLang="en-US" sz="2400" dirty="0">
                <a:latin typeface="Calibri" panose="020F0502020204030204" pitchFamily="34" charset="0"/>
                <a:cs typeface="Calibri" panose="020F0502020204030204" pitchFamily="34" charset="0"/>
              </a:rPr>
              <a:t>  tend to be wildly different (learning rates in early layers</a:t>
            </a:r>
          </a:p>
          <a:p>
            <a:pPr eaLnBrk="1" hangingPunct="1">
              <a:spcBef>
                <a:spcPct val="0"/>
              </a:spcBef>
              <a:buClr>
                <a:srgbClr val="CC0000"/>
              </a:buClr>
              <a:buFontTx/>
              <a:buNone/>
            </a:pPr>
            <a:r>
              <a:rPr lang="en-US" altLang="en-US" sz="2400" dirty="0">
                <a:latin typeface="Calibri" panose="020F0502020204030204" pitchFamily="34" charset="0"/>
                <a:cs typeface="Calibri" panose="020F0502020204030204" pitchFamily="34" charset="0"/>
              </a:rPr>
              <a:t>  will either vanish or explode)</a:t>
            </a:r>
          </a:p>
        </p:txBody>
      </p:sp>
      <p:pic>
        <p:nvPicPr>
          <p:cNvPr id="34822" name="Picture 7">
            <a:extLst>
              <a:ext uri="{FF2B5EF4-FFF2-40B4-BE49-F238E27FC236}">
                <a16:creationId xmlns:a16="http://schemas.microsoft.com/office/drawing/2014/main" id="{C034A01E-2D8E-405C-99A5-366A5F33C6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4550" y="3048000"/>
            <a:ext cx="78867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8DEAA1C9-5ABE-4B9B-92FD-BE8BFC6B8368}"/>
              </a:ext>
            </a:extLst>
          </p:cNvPr>
          <p:cNvSpPr txBox="1">
            <a:spLocks noChangeArrowheads="1"/>
          </p:cNvSpPr>
          <p:nvPr/>
        </p:nvSpPr>
        <p:spPr bwMode="auto">
          <a:xfrm>
            <a:off x="1752601" y="4451406"/>
            <a:ext cx="8778875" cy="2308225"/>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latin typeface="Calibri" panose="020F0502020204030204" pitchFamily="34" charset="0"/>
              </a:rPr>
              <a:t>In other words, if a neuron is on the brink of its threshold, a small tweak to its weights can greatly impact the cost function.  Similarly, large weights can amplify a signal and significantly impact the cost function.  So the learning rate is a function of the weights and the </a:t>
            </a:r>
            <a:r>
              <a:rPr lang="en-US" altLang="en-US" sz="1600">
                <a:latin typeface="Symbol" panose="05050102010706020507" pitchFamily="18" charset="2"/>
              </a:rPr>
              <a:t>s</a:t>
            </a:r>
            <a:r>
              <a:rPr lang="en-US" altLang="en-US" sz="1600">
                <a:latin typeface="Calibri" panose="020F0502020204030204" pitchFamily="34" charset="0"/>
              </a:rPr>
              <a:t>’ (as shown in the equation above).</a:t>
            </a:r>
          </a:p>
          <a:p>
            <a:pPr>
              <a:spcBef>
                <a:spcPct val="0"/>
              </a:spcBef>
              <a:buFontTx/>
              <a:buNone/>
            </a:pPr>
            <a:r>
              <a:rPr lang="en-US" altLang="en-US" sz="1600">
                <a:latin typeface="Calibri" panose="020F0502020204030204" pitchFamily="34" charset="0"/>
              </a:rPr>
              <a:t>If I were to write the equation for the learning rate of b2 (dC/db2), it would look similar, but would exclude the first two terms.  The learning rate for b3 would exclude the first four terms and so on.  So the learning rates for each additional layer differs by a factor </a:t>
            </a:r>
            <a:r>
              <a:rPr lang="en-US" altLang="en-US" sz="1600">
                <a:latin typeface="Symbol" panose="05050102010706020507" pitchFamily="18" charset="2"/>
              </a:rPr>
              <a:t>s</a:t>
            </a:r>
            <a:r>
              <a:rPr lang="en-US" altLang="en-US" sz="1600">
                <a:latin typeface="Calibri" panose="020F0502020204030204" pitchFamily="34" charset="0"/>
              </a:rPr>
              <a:t>’ x w.  The learning rates for each layer would be similar if this term was always close to 1.  But this is nearly impossible to achieve.  In fact, most weights are initialized to be a number between -1 and 1.  And the max value of </a:t>
            </a:r>
            <a:r>
              <a:rPr lang="en-US" altLang="en-US" sz="1600">
                <a:latin typeface="Symbol" panose="05050102010706020507" pitchFamily="18" charset="2"/>
              </a:rPr>
              <a:t>s</a:t>
            </a:r>
            <a:r>
              <a:rPr lang="en-US" altLang="en-US" sz="1600">
                <a:latin typeface="Calibri" panose="020F0502020204030204" pitchFamily="34" charset="0"/>
              </a:rPr>
              <a:t>’ is 0.25.  So this term is actually always less than 1.  Therefore, the learning rates for the early layers are much lower.</a:t>
            </a:r>
          </a:p>
        </p:txBody>
      </p:sp>
    </p:spTree>
    <p:extLst>
      <p:ext uri="{BB962C8B-B14F-4D97-AF65-F5344CB8AC3E}">
        <p14:creationId xmlns:p14="http://schemas.microsoft.com/office/powerpoint/2010/main" val="554003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omic Sans M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13241</TotalTime>
  <Words>16225</Words>
  <Application>Microsoft Office PowerPoint</Application>
  <PresentationFormat>Widescreen</PresentationFormat>
  <Paragraphs>3234</Paragraphs>
  <Slides>274</Slides>
  <Notes>81</Notes>
  <HiddenSlides>0</HiddenSlides>
  <MMClips>1</MMClips>
  <ScaleCrop>false</ScaleCrop>
  <HeadingPairs>
    <vt:vector size="8" baseType="variant">
      <vt:variant>
        <vt:lpstr>Fonts Used</vt:lpstr>
      </vt:variant>
      <vt:variant>
        <vt:i4>28</vt:i4>
      </vt:variant>
      <vt:variant>
        <vt:lpstr>Theme</vt:lpstr>
      </vt:variant>
      <vt:variant>
        <vt:i4>2</vt:i4>
      </vt:variant>
      <vt:variant>
        <vt:lpstr>Embedded OLE Servers</vt:lpstr>
      </vt:variant>
      <vt:variant>
        <vt:i4>2</vt:i4>
      </vt:variant>
      <vt:variant>
        <vt:lpstr>Slide Titles</vt:lpstr>
      </vt:variant>
      <vt:variant>
        <vt:i4>274</vt:i4>
      </vt:variant>
    </vt:vector>
  </HeadingPairs>
  <TitlesOfParts>
    <vt:vector size="306" baseType="lpstr">
      <vt:lpstr>新細明體</vt:lpstr>
      <vt:lpstr>新細明體</vt:lpstr>
      <vt:lpstr>SimHei</vt:lpstr>
      <vt:lpstr>Adobe Caslon Pro</vt:lpstr>
      <vt:lpstr>arial</vt:lpstr>
      <vt:lpstr>arial</vt:lpstr>
      <vt:lpstr>Arial Black</vt:lpstr>
      <vt:lpstr>Barlow Semi Condensed</vt:lpstr>
      <vt:lpstr>Barlow Semi Condensed Medium</vt:lpstr>
      <vt:lpstr>Calibri</vt:lpstr>
      <vt:lpstr>Calibri (Body)</vt:lpstr>
      <vt:lpstr>Cambria Math</vt:lpstr>
      <vt:lpstr>charter</vt:lpstr>
      <vt:lpstr>Comic Sans MS</vt:lpstr>
      <vt:lpstr>ComputerModernRoman</vt:lpstr>
      <vt:lpstr>Courier New</vt:lpstr>
      <vt:lpstr>Garamond</vt:lpstr>
      <vt:lpstr>Helvetica Neue</vt:lpstr>
      <vt:lpstr>HYGungSo-Bold</vt:lpstr>
      <vt:lpstr>Lucida Grande</vt:lpstr>
      <vt:lpstr>Lusitana</vt:lpstr>
      <vt:lpstr>medium-content-serif-font</vt:lpstr>
      <vt:lpstr>Palatino Linotype</vt:lpstr>
      <vt:lpstr>Roboto</vt:lpstr>
      <vt:lpstr>Symbol</vt:lpstr>
      <vt:lpstr>Tahoma</vt:lpstr>
      <vt:lpstr>Times New Roman</vt:lpstr>
      <vt:lpstr>Wingdings</vt:lpstr>
      <vt:lpstr>Office Theme</vt:lpstr>
      <vt:lpstr>1_Office Theme</vt:lpstr>
      <vt:lpstr>Equation</vt:lpstr>
      <vt:lpstr>方程式</vt:lpstr>
      <vt:lpstr>PowerPoint Presentation</vt:lpstr>
      <vt:lpstr> Deep Learning Lecture 4: Deep Neural Networks – Principles &amp; Learning</vt:lpstr>
      <vt:lpstr>Books and Reading</vt:lpstr>
      <vt:lpstr>Course Schedule &amp; Content</vt:lpstr>
      <vt:lpstr>Biological neuron and Perceptrons</vt:lpstr>
      <vt:lpstr>Neuron: Linear Perceptron</vt:lpstr>
      <vt:lpstr>Back in 1988</vt:lpstr>
      <vt:lpstr>In reality, what we are doing now…</vt:lpstr>
      <vt:lpstr>Linear Classification</vt:lpstr>
      <vt:lpstr>But, how does this all work!</vt:lpstr>
      <vt:lpstr>A  Neuron (= a perceptron)</vt:lpstr>
      <vt:lpstr>NEURAL NETS: A 1-MIN PRIMER</vt:lpstr>
      <vt:lpstr>Recall CIFAR10</vt:lpstr>
      <vt:lpstr>PowerPoint Presentation</vt:lpstr>
      <vt:lpstr>f(x,W) = Wx</vt:lpstr>
      <vt:lpstr>PowerPoint Presentation</vt:lpstr>
      <vt:lpstr>PowerPoint Presentation</vt:lpstr>
      <vt:lpstr>Example with an image with 4 pixels, and 3 classes (cat/dog/ship)</vt:lpstr>
      <vt:lpstr>Example with an image with 4 pixels, and 3 classes (cat/dog/ship)</vt:lpstr>
      <vt:lpstr>Example with an image with 4 pixels, and 3 classes (cat/dog/ship)</vt:lpstr>
      <vt:lpstr>Interpreting a Linear Classifier</vt:lpstr>
      <vt:lpstr>Interpreting a Linear Classifier: Geometric Viewpoint</vt:lpstr>
      <vt:lpstr>Hard cases for a linear classifier</vt:lpstr>
      <vt:lpstr>Linear Classifier: Three Viewpoints</vt:lpstr>
      <vt:lpstr>Example Application</vt:lpstr>
      <vt:lpstr>Handwriting Digit Recognition</vt:lpstr>
      <vt:lpstr>Example Application</vt:lpstr>
      <vt:lpstr>Training Data</vt:lpstr>
      <vt:lpstr>Cost</vt:lpstr>
      <vt:lpstr>Total Cost</vt:lpstr>
      <vt:lpstr>Local Minima</vt:lpstr>
      <vt:lpstr>Besides local minima ……</vt:lpstr>
      <vt:lpstr>Mini-batch</vt:lpstr>
      <vt:lpstr>Backpropagation</vt:lpstr>
      <vt:lpstr>Size of Training Data</vt:lpstr>
      <vt:lpstr> Why Deep?</vt:lpstr>
      <vt:lpstr>Perceptron</vt:lpstr>
      <vt:lpstr>From linear to non-linear classifiers, Multi Layer Perceptrons</vt:lpstr>
      <vt:lpstr>Multi Layer Perceptrons </vt:lpstr>
      <vt:lpstr>PowerPoint Presentation</vt:lpstr>
      <vt:lpstr>PowerPoint Presentation</vt:lpstr>
      <vt:lpstr>Universal approximator</vt:lpstr>
      <vt:lpstr>Universality Theorem</vt:lpstr>
      <vt:lpstr>Functional summary</vt:lpstr>
      <vt:lpstr>MLP is not new, but deep feedforward neural network is modern!</vt:lpstr>
      <vt:lpstr>An Artificial Neuron</vt:lpstr>
      <vt:lpstr>Fat + Short v.s. Thin + Tall</vt:lpstr>
      <vt:lpstr>Recipe for Learning</vt:lpstr>
      <vt:lpstr>Recipe for Learning</vt:lpstr>
      <vt:lpstr>PowerPoint Presentation</vt:lpstr>
      <vt:lpstr>PowerPoint Presentation</vt:lpstr>
      <vt:lpstr>Neural networks: without the brain stuff (Before) Linear score function:  (Now) 2-layer Neural Network</vt:lpstr>
      <vt:lpstr>Neural networks: without the brain stuff (Before) Linear score function:  (Now) 2-layer Neural Network</vt:lpstr>
      <vt:lpstr>Neural networks: without the brain stuff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ML vs. Deep Learning</vt:lpstr>
      <vt:lpstr>ML vs. Deep Learning</vt:lpstr>
      <vt:lpstr>Why is DL Useful?</vt:lpstr>
      <vt:lpstr>Representational Power</vt:lpstr>
      <vt:lpstr>Computer Vision Tasks (DNNs EXCEL!)</vt:lpstr>
      <vt:lpstr>PowerPoint Presentation</vt:lpstr>
      <vt:lpstr>Image Classification: A core task in Computer Vision</vt:lpstr>
      <vt:lpstr>The Problem: Semantic Gap</vt:lpstr>
      <vt:lpstr>Challenges: Viewpoint variation</vt:lpstr>
      <vt:lpstr>Challenges: Illumination</vt:lpstr>
      <vt:lpstr>Challenges: Deformation</vt:lpstr>
      <vt:lpstr>Challenges: Occlusion</vt:lpstr>
      <vt:lpstr>Challenges: Background Clutter</vt:lpstr>
      <vt:lpstr>Challenges: Intraclass variation</vt:lpstr>
      <vt:lpstr>Discriminative classification with sets of features?</vt:lpstr>
      <vt:lpstr>Partially matching sets of features</vt:lpstr>
      <vt:lpstr>Pyramid match: main idea</vt:lpstr>
      <vt:lpstr>Pyramid match: main idea</vt:lpstr>
      <vt:lpstr>Pyramid match</vt:lpstr>
      <vt:lpstr>Pyramid match</vt:lpstr>
      <vt:lpstr>BoW Issue: No spatial layout preserved!</vt:lpstr>
      <vt:lpstr>Spatial pyramid match</vt:lpstr>
      <vt:lpstr>Spatial pyramid match</vt:lpstr>
      <vt:lpstr>PowerPoint Presentation</vt:lpstr>
      <vt:lpstr>PowerPoint Presentation</vt:lpstr>
      <vt:lpstr>Features have been key</vt:lpstr>
      <vt:lpstr>Learning a Hierarchy of Feature Extractors </vt:lpstr>
      <vt:lpstr>Learning Feature Hierarchy</vt:lpstr>
      <vt:lpstr>Learning Feature Hierarchy</vt:lpstr>
      <vt:lpstr>Deeper  More hierarchy</vt:lpstr>
      <vt:lpstr>Deep Neural Networks (“Fully Connected”*)</vt:lpstr>
      <vt:lpstr>Why deeper?</vt:lpstr>
      <vt:lpstr>Curse of dimensionality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Convolutional Neural Networks</vt:lpstr>
      <vt:lpstr>Convolutional Neural Networks1</vt:lpstr>
      <vt:lpstr>Convolutional Neural Networks (CNNs)</vt:lpstr>
      <vt:lpstr>Convolutional Neural Networks (CNNs)</vt:lpstr>
      <vt:lpstr>Convolutional Neural Networks (CNNs)</vt:lpstr>
      <vt:lpstr>Convolutional Neural Networks (CNNs)</vt:lpstr>
      <vt:lpstr>Convolutional Neural Networks (CNNs)</vt:lpstr>
      <vt:lpstr>From a regular network to CNN</vt:lpstr>
      <vt:lpstr>What is a convolution?</vt:lpstr>
      <vt:lpstr>What is a Convolution?</vt:lpstr>
      <vt:lpstr>Convolutional Neural Networks</vt:lpstr>
      <vt:lpstr>Convolutional Neural Networks</vt:lpstr>
      <vt:lpstr>Convolutional Neural Networks</vt:lpstr>
      <vt:lpstr>Convolutional Neural Networks</vt:lpstr>
      <vt:lpstr>Convolutional Neural Networks</vt:lpstr>
      <vt:lpstr>Engineered vs. learned features</vt:lpstr>
      <vt:lpstr>SIFT Descriptor</vt:lpstr>
      <vt:lpstr>Spatial Pyramid Matching</vt:lpstr>
      <vt:lpstr>Visualizing what was learned</vt:lpstr>
      <vt:lpstr>PowerPoint Presentation</vt:lpstr>
      <vt:lpstr>PowerPoint Presentation</vt:lpstr>
      <vt:lpstr>PowerPoint Presentation</vt:lpstr>
      <vt:lpstr>PowerPoint Presentation</vt:lpstr>
      <vt:lpstr>PowerPoint Presentation</vt:lpstr>
      <vt:lpstr>LeNet vs AlexNet</vt:lpstr>
      <vt:lpstr>The motivation of convolutions</vt:lpstr>
      <vt:lpstr>Convolution and matrix multiplication</vt:lpstr>
      <vt:lpstr>The ‘convolution’ operation</vt:lpstr>
      <vt:lpstr>The convolution layers</vt:lpstr>
      <vt:lpstr>The Pooling Layer</vt:lpstr>
      <vt:lpstr>PowerPoint Presentation</vt:lpstr>
      <vt:lpstr>The spatial hyperparameters</vt:lpstr>
      <vt:lpstr>The convolution and pooling act as an infinitely strong prior!</vt:lpstr>
      <vt:lpstr>The neuroscientific basis for CNN</vt:lpstr>
      <vt:lpstr>Receptive field</vt:lpstr>
      <vt:lpstr>Receptive field</vt:lpstr>
      <vt:lpstr>Gabor functions</vt:lpstr>
      <vt:lpstr>Gabor-like learned features</vt:lpstr>
      <vt:lpstr>Next: Convolutional Neural Networks</vt:lpstr>
      <vt:lpstr>A bit of history:</vt:lpstr>
      <vt:lpstr>AlexNet 2012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Dense neural network and Convolutional neural network</vt:lpstr>
      <vt:lpstr>A simple CNN structure</vt:lpstr>
      <vt:lpstr>Convolutional kernel</vt:lpstr>
      <vt:lpstr>Convolutional kernel</vt:lpstr>
      <vt:lpstr>Rectified linear unit，ReLU</vt:lpstr>
      <vt:lpstr>Pooling layer</vt:lpstr>
      <vt:lpstr>Pooling</vt:lpstr>
      <vt:lpstr>MNIST dataset</vt:lpstr>
      <vt:lpstr>LeNet-5 for MNIST</vt:lpstr>
      <vt:lpstr>CIFAR10 dataset and  state of the art</vt:lpstr>
      <vt:lpstr>Fully Connected Layer</vt:lpstr>
      <vt:lpstr>Fully Connected Layer</vt:lpstr>
      <vt:lpstr>Convolution Layer</vt:lpstr>
      <vt:lpstr>Convolution Layer</vt:lpstr>
      <vt:lpstr>Convolution Layer</vt:lpstr>
      <vt:lpstr>Convolution Layer</vt:lpstr>
      <vt:lpstr>Convolution Layer</vt:lpstr>
      <vt:lpstr>consider a second, green filter</vt:lpstr>
      <vt:lpstr>For example, if we had 6 5x5 filters, we’ll get 6 separate activation maps:</vt:lpstr>
      <vt:lpstr>Preview: ConvNet is a sequence of Convolution Layers, interspersed with  activation functions</vt:lpstr>
      <vt:lpstr>Preview: ConvNet is a sequence of Convolution Layers, interspersed with  activation functions</vt:lpstr>
      <vt:lpstr>PowerPoint Presentation</vt:lpstr>
      <vt:lpstr>PowerPoint Presentation</vt:lpstr>
      <vt:lpstr>one filter =&gt; one activation map</vt:lpstr>
      <vt:lpstr>PowerPoint Presentation</vt:lpstr>
      <vt:lpstr>The brain/neuron view of CONV Layer</vt:lpstr>
      <vt:lpstr>The brain/neuron view of CONV Layer</vt:lpstr>
      <vt:lpstr>The brain/neuron view of CONV Layer</vt:lpstr>
      <vt:lpstr>The brain/neuron view of CONV Layer</vt:lpstr>
      <vt:lpstr>PowerPoint Presentation</vt:lpstr>
      <vt:lpstr>PowerPoint Presentation</vt:lpstr>
      <vt:lpstr>PowerPoint Presentation</vt:lpstr>
      <vt:lpstr>MAX POOLING</vt:lpstr>
      <vt:lpstr>Fully Connected Layer (FC layer) - Contains neurons that connect to the entire input volume, as in ordinary Neural  Networks</vt:lpstr>
      <vt:lpstr>Convolutional Neural Network for  Image/Video Recognition</vt:lpstr>
      <vt:lpstr>ImageNet Top-5 Classification Accuracy Over the Years</vt:lpstr>
      <vt:lpstr>Convolutional Neural Networks Overview</vt:lpstr>
      <vt:lpstr>Training vs. Inference</vt:lpstr>
      <vt:lpstr>Convolution Layer</vt:lpstr>
      <vt:lpstr>Convolution Example</vt:lpstr>
      <vt:lpstr>Multidimensional Convolution</vt:lpstr>
      <vt:lpstr>Multiple Convolutions</vt:lpstr>
      <vt:lpstr>Example Learned Convolution Filters</vt:lpstr>
      <vt:lpstr>Multidimensional Convolution</vt:lpstr>
      <vt:lpstr>Pooling Layer</vt:lpstr>
      <vt:lpstr>Real Convolutional Neural Network -- AlexNet</vt:lpstr>
      <vt:lpstr>Real Convolutional Neural Network -- VGG 16</vt:lpstr>
      <vt:lpstr>There are Many, Many Neural Networks</vt:lpstr>
      <vt:lpstr>Convolutional Neural Networks  (CNN, ConvNet, DCN)</vt:lpstr>
      <vt:lpstr>LeNet [LeCun et al. 1998]</vt:lpstr>
      <vt:lpstr>Application: ImageNet</vt:lpstr>
      <vt:lpstr>AlexNet</vt:lpstr>
      <vt:lpstr>ImageNet Classification Challenge</vt:lpstr>
      <vt:lpstr>Industry Deployment</vt:lpstr>
      <vt:lpstr>CNN architectures and algorithms   </vt:lpstr>
      <vt:lpstr>CNN architectures</vt:lpstr>
      <vt:lpstr>The popular CNN </vt:lpstr>
      <vt:lpstr>VGGNet</vt:lpstr>
      <vt:lpstr>ResNet</vt:lpstr>
      <vt:lpstr>Computational complexity</vt:lpstr>
      <vt:lpstr>DEEP Convolutional Neural Networks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Convolution operation1</vt:lpstr>
      <vt:lpstr>The Convolution operation1</vt:lpstr>
      <vt:lpstr>The Convolution operation1</vt:lpstr>
      <vt:lpstr>The Convolution operation1</vt:lpstr>
      <vt:lpstr>The Convolution operation1</vt:lpstr>
      <vt:lpstr>The Convolution operation1</vt:lpstr>
      <vt:lpstr>The Convolution operation1</vt:lpstr>
      <vt:lpstr>The Convolution operation1</vt:lpstr>
      <vt:lpstr>Larger Strides</vt:lpstr>
      <vt:lpstr>Larger Strides</vt:lpstr>
      <vt:lpstr>Larger Strides</vt:lpstr>
      <vt:lpstr>Larger Strides</vt:lpstr>
      <vt:lpstr>Padding</vt:lpstr>
      <vt:lpstr>The Convolution operation on Images3</vt:lpstr>
      <vt:lpstr>The Convolution operation on RBG Images5</vt:lpstr>
      <vt:lpstr>The Convolution operation on RBG Images5</vt:lpstr>
      <vt:lpstr>The Convolution operation on RBG Images5</vt:lpstr>
      <vt:lpstr>Typical CNN model architecture3</vt:lpstr>
      <vt:lpstr>Typical CNN model architecture1</vt:lpstr>
      <vt:lpstr>Pooling1</vt:lpstr>
      <vt:lpstr>Pooling1,3</vt:lpstr>
      <vt:lpstr>PowerPoint Presentation</vt:lpstr>
      <vt:lpstr>LeNet Summary </vt:lpstr>
      <vt:lpstr>New Architectures Proposed</vt:lpstr>
      <vt:lpstr>Properties of CNN models</vt:lpstr>
      <vt:lpstr>Applications of CNN models6,7</vt:lpstr>
      <vt:lpstr>Applications of CNN models6,7</vt:lpstr>
      <vt:lpstr>Notable CNN models11, 12</vt:lpstr>
      <vt:lpstr>Notable CNN models11,12</vt:lpstr>
      <vt:lpstr>Notable CNN models11,12</vt:lpstr>
      <vt:lpstr>Notable CNN models11,12</vt:lpstr>
      <vt:lpstr>Notable CNN models11,12</vt:lpstr>
      <vt:lpstr>Notable CNN models11,12</vt:lpstr>
      <vt:lpstr>Notable CNN models11,12</vt:lpstr>
      <vt:lpstr>Notable CNN models11,12</vt:lpstr>
      <vt:lpstr>Notable CNN models19</vt:lpstr>
      <vt:lpstr>Notable CNN models20</vt:lpstr>
      <vt:lpstr>Application Architectures based on CNN models</vt:lpstr>
      <vt:lpstr>All is great then?21</vt:lpstr>
      <vt:lpstr>All is great then?21</vt:lpstr>
      <vt:lpstr>References</vt:lpstr>
      <vt:lpstr>ImageNet</vt:lpstr>
      <vt:lpstr>Case studies </vt:lpstr>
      <vt:lpstr>Case studies</vt:lpstr>
      <vt:lpstr>Case studies</vt:lpstr>
      <vt:lpstr>Case studies</vt:lpstr>
      <vt:lpstr>PowerPoint Presentation</vt:lpstr>
      <vt:lpstr>PowerPoint Presentation</vt:lpstr>
    </vt:vector>
  </TitlesOfParts>
  <Company>UCY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Vision-On-Chip  to Vision-In-Chip</dc:title>
  <dc:creator>Theocharis Theocharides</dc:creator>
  <cp:lastModifiedBy>Theocharis Theocharides</cp:lastModifiedBy>
  <cp:revision>201</cp:revision>
  <dcterms:created xsi:type="dcterms:W3CDTF">2011-03-27T14:20:09Z</dcterms:created>
  <dcterms:modified xsi:type="dcterms:W3CDTF">2024-04-20T08:55:32Z</dcterms:modified>
</cp:coreProperties>
</file>