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g"/>
  <Default Extension="mp4" ContentType="video/mp4"/>
  <Default Extension="png" ContentType="image/png"/>
  <Default Extension="rels" ContentType="application/vnd.openxmlformats-package.relationships+xml"/>
  <Default Extension="tiff" ContentType="image/tiff"/>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35.jpg" ContentType="image/jpeg"/>
  <Override PartName="/ppt/notesSlides/notesSlide5.xml" ContentType="application/vnd.openxmlformats-officedocument.presentationml.notesSlide+xml"/>
  <Override PartName="/ppt/media/image36.jpg" ContentType="image/jpeg"/>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1.xml" ContentType="application/vnd.openxmlformats-officedocument.drawingml.chart+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media/image82.jpg" ContentType="image/jpeg"/>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53" r:id="rId2"/>
  </p:sldMasterIdLst>
  <p:notesMasterIdLst>
    <p:notesMasterId r:id="rId168"/>
  </p:notesMasterIdLst>
  <p:sldIdLst>
    <p:sldId id="2537" r:id="rId3"/>
    <p:sldId id="256" r:id="rId4"/>
    <p:sldId id="279" r:id="rId5"/>
    <p:sldId id="304" r:id="rId6"/>
    <p:sldId id="323" r:id="rId7"/>
    <p:sldId id="306" r:id="rId8"/>
    <p:sldId id="313" r:id="rId9"/>
    <p:sldId id="308" r:id="rId10"/>
    <p:sldId id="322" r:id="rId11"/>
    <p:sldId id="317" r:id="rId12"/>
    <p:sldId id="315" r:id="rId13"/>
    <p:sldId id="778" r:id="rId14"/>
    <p:sldId id="779" r:id="rId15"/>
    <p:sldId id="780" r:id="rId16"/>
    <p:sldId id="1586" r:id="rId17"/>
    <p:sldId id="784" r:id="rId18"/>
    <p:sldId id="785" r:id="rId19"/>
    <p:sldId id="1587" r:id="rId20"/>
    <p:sldId id="788" r:id="rId21"/>
    <p:sldId id="789" r:id="rId22"/>
    <p:sldId id="790" r:id="rId23"/>
    <p:sldId id="335" r:id="rId24"/>
    <p:sldId id="336" r:id="rId25"/>
    <p:sldId id="791" r:id="rId26"/>
    <p:sldId id="792" r:id="rId27"/>
    <p:sldId id="793" r:id="rId28"/>
    <p:sldId id="1507" r:id="rId29"/>
    <p:sldId id="700" r:id="rId30"/>
    <p:sldId id="1336" r:id="rId31"/>
    <p:sldId id="1337" r:id="rId32"/>
    <p:sldId id="1338" r:id="rId33"/>
    <p:sldId id="1339" r:id="rId34"/>
    <p:sldId id="1340" r:id="rId35"/>
    <p:sldId id="1341" r:id="rId36"/>
    <p:sldId id="1342" r:id="rId37"/>
    <p:sldId id="1343" r:id="rId38"/>
    <p:sldId id="1344" r:id="rId39"/>
    <p:sldId id="1345" r:id="rId40"/>
    <p:sldId id="1346" r:id="rId41"/>
    <p:sldId id="1347" r:id="rId42"/>
    <p:sldId id="1348" r:id="rId43"/>
    <p:sldId id="1438" r:id="rId44"/>
    <p:sldId id="1350" r:id="rId45"/>
    <p:sldId id="704" r:id="rId46"/>
    <p:sldId id="713" r:id="rId47"/>
    <p:sldId id="257" r:id="rId48"/>
    <p:sldId id="272" r:id="rId49"/>
    <p:sldId id="265" r:id="rId50"/>
    <p:sldId id="295" r:id="rId51"/>
    <p:sldId id="282" r:id="rId52"/>
    <p:sldId id="283" r:id="rId53"/>
    <p:sldId id="287" r:id="rId54"/>
    <p:sldId id="288" r:id="rId55"/>
    <p:sldId id="289" r:id="rId56"/>
    <p:sldId id="291" r:id="rId57"/>
    <p:sldId id="266" r:id="rId58"/>
    <p:sldId id="267" r:id="rId59"/>
    <p:sldId id="268" r:id="rId60"/>
    <p:sldId id="293" r:id="rId61"/>
    <p:sldId id="1351" r:id="rId62"/>
    <p:sldId id="1352" r:id="rId63"/>
    <p:sldId id="1353" r:id="rId64"/>
    <p:sldId id="1354" r:id="rId65"/>
    <p:sldId id="1355" r:id="rId66"/>
    <p:sldId id="1356" r:id="rId67"/>
    <p:sldId id="1357" r:id="rId68"/>
    <p:sldId id="1358" r:id="rId69"/>
    <p:sldId id="1359" r:id="rId70"/>
    <p:sldId id="1360" r:id="rId71"/>
    <p:sldId id="1361" r:id="rId72"/>
    <p:sldId id="1362" r:id="rId73"/>
    <p:sldId id="318" r:id="rId74"/>
    <p:sldId id="319" r:id="rId75"/>
    <p:sldId id="1588" r:id="rId76"/>
    <p:sldId id="324" r:id="rId77"/>
    <p:sldId id="325" r:id="rId78"/>
    <p:sldId id="326" r:id="rId79"/>
    <p:sldId id="330" r:id="rId80"/>
    <p:sldId id="327" r:id="rId81"/>
    <p:sldId id="619" r:id="rId82"/>
    <p:sldId id="804" r:id="rId83"/>
    <p:sldId id="618" r:id="rId84"/>
    <p:sldId id="620" r:id="rId85"/>
    <p:sldId id="729" r:id="rId86"/>
    <p:sldId id="634" r:id="rId87"/>
    <p:sldId id="635" r:id="rId88"/>
    <p:sldId id="636" r:id="rId89"/>
    <p:sldId id="637" r:id="rId90"/>
    <p:sldId id="299" r:id="rId91"/>
    <p:sldId id="1509" r:id="rId92"/>
    <p:sldId id="320" r:id="rId93"/>
    <p:sldId id="321" r:id="rId94"/>
    <p:sldId id="260" r:id="rId95"/>
    <p:sldId id="1606" r:id="rId96"/>
    <p:sldId id="328" r:id="rId97"/>
    <p:sldId id="296" r:id="rId98"/>
    <p:sldId id="1612" r:id="rId99"/>
    <p:sldId id="1607" r:id="rId100"/>
    <p:sldId id="1613" r:id="rId101"/>
    <p:sldId id="297" r:id="rId102"/>
    <p:sldId id="329" r:id="rId103"/>
    <p:sldId id="300" r:id="rId104"/>
    <p:sldId id="301" r:id="rId105"/>
    <p:sldId id="1608" r:id="rId106"/>
    <p:sldId id="298" r:id="rId107"/>
    <p:sldId id="302" r:id="rId108"/>
    <p:sldId id="303" r:id="rId109"/>
    <p:sldId id="307" r:id="rId110"/>
    <p:sldId id="1589" r:id="rId111"/>
    <p:sldId id="1590" r:id="rId112"/>
    <p:sldId id="309" r:id="rId113"/>
    <p:sldId id="1591" r:id="rId114"/>
    <p:sldId id="270" r:id="rId115"/>
    <p:sldId id="271" r:id="rId116"/>
    <p:sldId id="1592" r:id="rId117"/>
    <p:sldId id="264" r:id="rId118"/>
    <p:sldId id="263" r:id="rId119"/>
    <p:sldId id="261" r:id="rId120"/>
    <p:sldId id="1593" r:id="rId121"/>
    <p:sldId id="1594" r:id="rId122"/>
    <p:sldId id="292" r:id="rId123"/>
    <p:sldId id="1595" r:id="rId124"/>
    <p:sldId id="269" r:id="rId125"/>
    <p:sldId id="366" r:id="rId126"/>
    <p:sldId id="362" r:id="rId127"/>
    <p:sldId id="363" r:id="rId128"/>
    <p:sldId id="364" r:id="rId129"/>
    <p:sldId id="365" r:id="rId130"/>
    <p:sldId id="367" r:id="rId131"/>
    <p:sldId id="369" r:id="rId132"/>
    <p:sldId id="370" r:id="rId133"/>
    <p:sldId id="371" r:id="rId134"/>
    <p:sldId id="372" r:id="rId135"/>
    <p:sldId id="377" r:id="rId136"/>
    <p:sldId id="311" r:id="rId137"/>
    <p:sldId id="312" r:id="rId138"/>
    <p:sldId id="1596" r:id="rId139"/>
    <p:sldId id="274" r:id="rId140"/>
    <p:sldId id="277" r:id="rId141"/>
    <p:sldId id="276" r:id="rId142"/>
    <p:sldId id="278" r:id="rId143"/>
    <p:sldId id="1597" r:id="rId144"/>
    <p:sldId id="280" r:id="rId145"/>
    <p:sldId id="281" r:id="rId146"/>
    <p:sldId id="1598" r:id="rId147"/>
    <p:sldId id="1599" r:id="rId148"/>
    <p:sldId id="284" r:id="rId149"/>
    <p:sldId id="285" r:id="rId150"/>
    <p:sldId id="286" r:id="rId151"/>
    <p:sldId id="314" r:id="rId152"/>
    <p:sldId id="1600" r:id="rId153"/>
    <p:sldId id="316" r:id="rId154"/>
    <p:sldId id="1601" r:id="rId155"/>
    <p:sldId id="1602" r:id="rId156"/>
    <p:sldId id="1603" r:id="rId157"/>
    <p:sldId id="1604" r:id="rId158"/>
    <p:sldId id="1605" r:id="rId159"/>
    <p:sldId id="294" r:id="rId160"/>
    <p:sldId id="382" r:id="rId161"/>
    <p:sldId id="388" r:id="rId162"/>
    <p:sldId id="384" r:id="rId163"/>
    <p:sldId id="1611" r:id="rId164"/>
    <p:sldId id="1609" r:id="rId165"/>
    <p:sldId id="1610" r:id="rId166"/>
    <p:sldId id="2538" r:id="rId16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chemeClr val="hlink"/>
    </p:penClr>
    <p:extLst>
      <p:ext uri="{EC167BDD-8182-4AB7-AECC-EB403E3ABB37}">
        <p14:laserClr xmlns:p14="http://schemas.microsoft.com/office/powerpoint/2010/main">
          <a:srgbClr val="00FF00"/>
        </p14:laserClr>
      </p:ext>
      <p:ext uri="{2FDB2607-1784-4EEB-B798-7EB5836EED8A}">
        <p14:showMediaCtrls xmlns:p14="http://schemas.microsoft.com/office/powerpoint/2010/main" val="1"/>
      </p:ext>
    </p:extLst>
  </p:showPr>
  <p:clrMru>
    <a:srgbClr val="663300"/>
    <a:srgbClr val="DC83EB"/>
    <a:srgbClr val="FF33CC"/>
    <a:srgbClr val="0000FF"/>
    <a:srgbClr val="996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038" autoAdjust="0"/>
    <p:restoredTop sz="93469"/>
  </p:normalViewPr>
  <p:slideViewPr>
    <p:cSldViewPr>
      <p:cViewPr varScale="1">
        <p:scale>
          <a:sx n="103" d="100"/>
          <a:sy n="103" d="100"/>
        </p:scale>
        <p:origin x="2010" y="114"/>
      </p:cViewPr>
      <p:guideLst>
        <p:guide orient="horz" pos="2160"/>
        <p:guide pos="3840"/>
      </p:guideLst>
    </p:cSldViewPr>
  </p:slideViewPr>
  <p:notesTextViewPr>
    <p:cViewPr>
      <p:scale>
        <a:sx n="3" d="2"/>
        <a:sy n="3" d="2"/>
      </p:scale>
      <p:origin x="0" y="0"/>
    </p:cViewPr>
  </p:notesTextViewPr>
  <p:sorterViewPr>
    <p:cViewPr>
      <p:scale>
        <a:sx n="103" d="100"/>
        <a:sy n="103" d="100"/>
      </p:scale>
      <p:origin x="0" y="-5496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59" Type="http://schemas.openxmlformats.org/officeDocument/2006/relationships/slide" Target="slides/slide157.xml"/><Relationship Id="rId170" Type="http://schemas.openxmlformats.org/officeDocument/2006/relationships/viewProps" Target="viewProps.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slide" Target="slides/slide147.xml"/><Relationship Id="rId5" Type="http://schemas.openxmlformats.org/officeDocument/2006/relationships/slide" Target="slides/slide3.xml"/><Relationship Id="rId95" Type="http://schemas.openxmlformats.org/officeDocument/2006/relationships/slide" Target="slides/slide93.xml"/><Relationship Id="rId160" Type="http://schemas.openxmlformats.org/officeDocument/2006/relationships/slide" Target="slides/slide158.xml"/><Relationship Id="rId22" Type="http://schemas.openxmlformats.org/officeDocument/2006/relationships/slide" Target="slides/slide20.xml"/><Relationship Id="rId43" Type="http://schemas.openxmlformats.org/officeDocument/2006/relationships/slide" Target="slides/slide41.xml"/><Relationship Id="rId64" Type="http://schemas.openxmlformats.org/officeDocument/2006/relationships/slide" Target="slides/slide62.xml"/><Relationship Id="rId118" Type="http://schemas.openxmlformats.org/officeDocument/2006/relationships/slide" Target="slides/slide116.xml"/><Relationship Id="rId139" Type="http://schemas.openxmlformats.org/officeDocument/2006/relationships/slide" Target="slides/slide137.xml"/><Relationship Id="rId85" Type="http://schemas.openxmlformats.org/officeDocument/2006/relationships/slide" Target="slides/slide83.xml"/><Relationship Id="rId150" Type="http://schemas.openxmlformats.org/officeDocument/2006/relationships/slide" Target="slides/slide148.xml"/><Relationship Id="rId171" Type="http://schemas.openxmlformats.org/officeDocument/2006/relationships/theme" Target="theme/theme1.xml"/><Relationship Id="rId12" Type="http://schemas.openxmlformats.org/officeDocument/2006/relationships/slide" Target="slides/slide10.xml"/><Relationship Id="rId33" Type="http://schemas.openxmlformats.org/officeDocument/2006/relationships/slide" Target="slides/slide31.xml"/><Relationship Id="rId108" Type="http://schemas.openxmlformats.org/officeDocument/2006/relationships/slide" Target="slides/slide106.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slide" Target="slides/slide16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openxmlformats.org/officeDocument/2006/relationships/slide" Target="slides/slide149.xml"/><Relationship Id="rId156" Type="http://schemas.openxmlformats.org/officeDocument/2006/relationships/slide" Target="slides/slide154.xml"/><Relationship Id="rId172" Type="http://schemas.openxmlformats.org/officeDocument/2006/relationships/tableStyles" Target="tableStyle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slide" Target="slides/slide165.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slide" Target="slides/slide141.xml"/><Relationship Id="rId148" Type="http://schemas.openxmlformats.org/officeDocument/2006/relationships/slide" Target="slides/slide146.xml"/><Relationship Id="rId164" Type="http://schemas.openxmlformats.org/officeDocument/2006/relationships/slide" Target="slides/slide162.xml"/><Relationship Id="rId16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54" Type="http://schemas.openxmlformats.org/officeDocument/2006/relationships/slide" Target="slides/slide152.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slide" Target="slides/slide142.xml"/><Relationship Id="rId90" Type="http://schemas.openxmlformats.org/officeDocument/2006/relationships/slide" Target="slides/slide88.xml"/><Relationship Id="rId165" Type="http://schemas.openxmlformats.org/officeDocument/2006/relationships/slide" Target="slides/slide163.xml"/><Relationship Id="rId27" Type="http://schemas.openxmlformats.org/officeDocument/2006/relationships/slide" Target="slides/slide25.xml"/><Relationship Id="rId48" Type="http://schemas.openxmlformats.org/officeDocument/2006/relationships/slide" Target="slides/slide46.xml"/><Relationship Id="rId69" Type="http://schemas.openxmlformats.org/officeDocument/2006/relationships/slide" Target="slides/slide67.xml"/><Relationship Id="rId113" Type="http://schemas.openxmlformats.org/officeDocument/2006/relationships/slide" Target="slides/slide111.xml"/><Relationship Id="rId134" Type="http://schemas.openxmlformats.org/officeDocument/2006/relationships/slide" Target="slides/slide132.xml"/><Relationship Id="rId80" Type="http://schemas.openxmlformats.org/officeDocument/2006/relationships/slide" Target="slides/slide78.xml"/><Relationship Id="rId155" Type="http://schemas.openxmlformats.org/officeDocument/2006/relationships/slide" Target="slides/slide153.xml"/><Relationship Id="rId17" Type="http://schemas.openxmlformats.org/officeDocument/2006/relationships/slide" Target="slides/slide15.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24" Type="http://schemas.openxmlformats.org/officeDocument/2006/relationships/slide" Target="slides/slide122.xml"/></Relationships>
</file>

<file path=ppt/charts/_rels/chart1.xml.rels><?xml version="1.0" encoding="UTF-8" standalone="yes"?>
<Relationships xmlns="http://schemas.openxmlformats.org/package/2006/relationships"><Relationship Id="rId1" Type="http://schemas.openxmlformats.org/officeDocument/2006/relationships/oleObject" Target="file:///C:\Users\ygong\Documents\My%20Documents\I-created\Results\2013%20resul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smoothMarker"/>
        <c:varyColors val="0"/>
        <c:ser>
          <c:idx val="0"/>
          <c:order val="0"/>
          <c:tx>
            <c:strRef>
              <c:f>'DNN multi-lingual'!$B$1</c:f>
              <c:strCache>
                <c:ptCount val="1"/>
                <c:pt idx="0">
                  <c:v>Baseline - CHN only</c:v>
                </c:pt>
              </c:strCache>
            </c:strRef>
          </c:tx>
          <c:xVal>
            <c:numRef>
              <c:f>'DNN multi-lingual'!$A$2:$A$5</c:f>
              <c:numCache>
                <c:formatCode>General</c:formatCode>
                <c:ptCount val="4"/>
                <c:pt idx="0">
                  <c:v>3</c:v>
                </c:pt>
                <c:pt idx="1">
                  <c:v>9</c:v>
                </c:pt>
                <c:pt idx="2">
                  <c:v>36</c:v>
                </c:pt>
                <c:pt idx="3">
                  <c:v>139</c:v>
                </c:pt>
              </c:numCache>
            </c:numRef>
          </c:xVal>
          <c:yVal>
            <c:numRef>
              <c:f>'DNN multi-lingual'!$B$2:$B$5</c:f>
              <c:numCache>
                <c:formatCode>General</c:formatCode>
                <c:ptCount val="4"/>
                <c:pt idx="0">
                  <c:v>45.1</c:v>
                </c:pt>
                <c:pt idx="1">
                  <c:v>40.299999999999997</c:v>
                </c:pt>
                <c:pt idx="2">
                  <c:v>31.7</c:v>
                </c:pt>
                <c:pt idx="3">
                  <c:v>29</c:v>
                </c:pt>
              </c:numCache>
            </c:numRef>
          </c:yVal>
          <c:smooth val="1"/>
          <c:extLst>
            <c:ext xmlns:c16="http://schemas.microsoft.com/office/drawing/2014/chart" uri="{C3380CC4-5D6E-409C-BE32-E72D297353CC}">
              <c16:uniqueId val="{00000000-C0A5-4C18-AA0D-42395F133090}"/>
            </c:ext>
          </c:extLst>
        </c:ser>
        <c:ser>
          <c:idx val="1"/>
          <c:order val="1"/>
          <c:tx>
            <c:strRef>
              <c:f>'DNN multi-lingual'!$C$1</c:f>
              <c:strCache>
                <c:ptCount val="1"/>
                <c:pt idx="0">
                  <c:v>SHL-MDNN Model Transfer</c:v>
                </c:pt>
              </c:strCache>
            </c:strRef>
          </c:tx>
          <c:xVal>
            <c:numRef>
              <c:f>'DNN multi-lingual'!$A$2:$A$5</c:f>
              <c:numCache>
                <c:formatCode>General</c:formatCode>
                <c:ptCount val="4"/>
                <c:pt idx="0">
                  <c:v>3</c:v>
                </c:pt>
                <c:pt idx="1">
                  <c:v>9</c:v>
                </c:pt>
                <c:pt idx="2">
                  <c:v>36</c:v>
                </c:pt>
                <c:pt idx="3">
                  <c:v>139</c:v>
                </c:pt>
              </c:numCache>
            </c:numRef>
          </c:xVal>
          <c:yVal>
            <c:numRef>
              <c:f>'DNN multi-lingual'!$C$2:$C$5</c:f>
              <c:numCache>
                <c:formatCode>General</c:formatCode>
                <c:ptCount val="4"/>
                <c:pt idx="0">
                  <c:v>35.6</c:v>
                </c:pt>
                <c:pt idx="1">
                  <c:v>33.9</c:v>
                </c:pt>
                <c:pt idx="2">
                  <c:v>28.4</c:v>
                </c:pt>
                <c:pt idx="3">
                  <c:v>26.6</c:v>
                </c:pt>
              </c:numCache>
            </c:numRef>
          </c:yVal>
          <c:smooth val="1"/>
          <c:extLst>
            <c:ext xmlns:c16="http://schemas.microsoft.com/office/drawing/2014/chart" uri="{C3380CC4-5D6E-409C-BE32-E72D297353CC}">
              <c16:uniqueId val="{00000001-C0A5-4C18-AA0D-42395F133090}"/>
            </c:ext>
          </c:extLst>
        </c:ser>
        <c:dLbls>
          <c:showLegendKey val="0"/>
          <c:showVal val="0"/>
          <c:showCatName val="0"/>
          <c:showSerName val="0"/>
          <c:showPercent val="0"/>
          <c:showBubbleSize val="0"/>
        </c:dLbls>
        <c:axId val="161549872"/>
        <c:axId val="161259672"/>
      </c:scatterChart>
      <c:valAx>
        <c:axId val="161549872"/>
        <c:scaling>
          <c:logBase val="10"/>
          <c:orientation val="minMax"/>
        </c:scaling>
        <c:delete val="0"/>
        <c:axPos val="b"/>
        <c:majorGridlines/>
        <c:numFmt formatCode="General" sourceLinked="1"/>
        <c:majorTickMark val="none"/>
        <c:minorTickMark val="none"/>
        <c:tickLblPos val="nextTo"/>
        <c:txPr>
          <a:bodyPr/>
          <a:lstStyle/>
          <a:p>
            <a:pPr>
              <a:defRPr sz="1400"/>
            </a:pPr>
            <a:endParaRPr lang="en-US"/>
          </a:p>
        </c:txPr>
        <c:crossAx val="161259672"/>
        <c:crosses val="autoZero"/>
        <c:crossBetween val="midCat"/>
      </c:valAx>
      <c:valAx>
        <c:axId val="161259672"/>
        <c:scaling>
          <c:orientation val="minMax"/>
          <c:min val="25"/>
        </c:scaling>
        <c:delete val="0"/>
        <c:axPos val="l"/>
        <c:majorGridlines/>
        <c:numFmt formatCode="General" sourceLinked="1"/>
        <c:majorTickMark val="none"/>
        <c:minorTickMark val="none"/>
        <c:tickLblPos val="nextTo"/>
        <c:txPr>
          <a:bodyPr/>
          <a:lstStyle/>
          <a:p>
            <a:pPr>
              <a:defRPr sz="1400"/>
            </a:pPr>
            <a:endParaRPr lang="en-US"/>
          </a:p>
        </c:txPr>
        <c:crossAx val="161549872"/>
        <c:crosses val="autoZero"/>
        <c:crossBetween val="midCat"/>
      </c:valAx>
    </c:plotArea>
    <c:plotVisOnly val="1"/>
    <c:dispBlanksAs val="gap"/>
    <c:showDLblsOverMax val="0"/>
  </c:chart>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0DD5E58-82C0-4F2A-9A2C-F8BAC6C259C6}" type="datetimeFigureOut">
              <a:rPr lang="en-US" smtClean="0"/>
              <a:pPr/>
              <a:t>20-Apr-24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B5A10DA-866C-4A61-9AE7-2C81D2652A14}" type="slidenum">
              <a:rPr lang="en-US" smtClean="0"/>
              <a:pPr/>
              <a:t>‹#›</a:t>
            </a:fld>
            <a:endParaRPr lang="en-US"/>
          </a:p>
        </p:txBody>
      </p:sp>
    </p:spTree>
    <p:extLst>
      <p:ext uri="{BB962C8B-B14F-4D97-AF65-F5344CB8AC3E}">
        <p14:creationId xmlns:p14="http://schemas.microsoft.com/office/powerpoint/2010/main" val="38970262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9353E7-3A92-C646-93EB-8F39569F7965}"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59658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Shape 205"/>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6" name="Shape 206"/>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12A9C9-7209-43C8-B253-1255A1B545E0}" type="slidenum">
              <a:rPr lang="en-US" smtClean="0"/>
              <a:t>163</a:t>
            </a:fld>
            <a:endParaRPr lang="en-US"/>
          </a:p>
        </p:txBody>
      </p:sp>
    </p:spTree>
    <p:extLst>
      <p:ext uri="{BB962C8B-B14F-4D97-AF65-F5344CB8AC3E}">
        <p14:creationId xmlns:p14="http://schemas.microsoft.com/office/powerpoint/2010/main" val="225526842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12A9C9-7209-43C8-B253-1255A1B545E0}" type="slidenum">
              <a:rPr lang="en-US" smtClean="0"/>
              <a:t>164</a:t>
            </a:fld>
            <a:endParaRPr lang="en-US"/>
          </a:p>
        </p:txBody>
      </p:sp>
    </p:spTree>
    <p:extLst>
      <p:ext uri="{BB962C8B-B14F-4D97-AF65-F5344CB8AC3E}">
        <p14:creationId xmlns:p14="http://schemas.microsoft.com/office/powerpoint/2010/main" val="21355441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Shape 219"/>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20" name="Shape 220"/>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Shape 232"/>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3" name="Shape 233"/>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Shape 245"/>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46" name="Shape 246"/>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Shape 256"/>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57" name="Shape 257"/>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Shape 269"/>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0" name="Shape 270"/>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Shape 276"/>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77" name="Shape 277"/>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Shape 302"/>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3" name="Shape 303"/>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1"/>
        <p:cNvGrpSpPr/>
        <p:nvPr/>
      </p:nvGrpSpPr>
      <p:grpSpPr>
        <a:xfrm>
          <a:off x="0" y="0"/>
          <a:ext cx="0" cy="0"/>
          <a:chOff x="0" y="0"/>
          <a:chExt cx="0" cy="0"/>
        </a:xfrm>
      </p:grpSpPr>
      <p:sp>
        <p:nvSpPr>
          <p:cNvPr id="302" name="Shape 302"/>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03" name="Shape 303"/>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Shape 315"/>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16" name="Shape 316"/>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Recently in 2020, the cybersecurity firm McAfee showed that Mobileye — the car intelligence system used by Tesla and other auto manufacturers — could be fooled into accelerating 50 MPH over the speed limit just by plastering a strip of black tape two inches wide to a speed limit sign.</a:t>
            </a:r>
          </a:p>
          <a:p>
            <a:r>
              <a:rPr lang="en-US" dirty="0"/>
              <a:t>Researchers from four universities including the University of Washington and UC Berkeley discovered that road sign recognition models were completely fooled when introduced to a bit of spray paint or stickers on stop signs — all completely natural and non-malicious alterations</a:t>
            </a:r>
          </a:p>
        </p:txBody>
      </p:sp>
      <p:sp>
        <p:nvSpPr>
          <p:cNvPr id="4" name="Slide Number Placeholder 3"/>
          <p:cNvSpPr>
            <a:spLocks noGrp="1"/>
          </p:cNvSpPr>
          <p:nvPr>
            <p:ph type="sldNum" sz="quarter" idx="5"/>
          </p:nvPr>
        </p:nvSpPr>
        <p:spPr/>
        <p:txBody>
          <a:bodyPr/>
          <a:lstStyle/>
          <a:p>
            <a:fld id="{F0B256C7-58A7-4BC0-9C32-3324B1F06E48}" type="slidenum">
              <a:rPr lang="en-US" smtClean="0"/>
              <a:t>22</a:t>
            </a:fld>
            <a:endParaRPr lang="en-US"/>
          </a:p>
        </p:txBody>
      </p:sp>
    </p:spTree>
    <p:extLst>
      <p:ext uri="{BB962C8B-B14F-4D97-AF65-F5344CB8AC3E}">
        <p14:creationId xmlns:p14="http://schemas.microsoft.com/office/powerpoint/2010/main" val="11588522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Transfer</a:t>
            </a:r>
          </a:p>
          <a:p>
            <a:r>
              <a:rPr lang="en-US" altLang="zh-TW" dirty="0"/>
              <a:t>Self-taught</a:t>
            </a:r>
            <a:endParaRPr lang="zh-TW" altLang="en-US" dirty="0"/>
          </a:p>
        </p:txBody>
      </p:sp>
      <p:sp>
        <p:nvSpPr>
          <p:cNvPr id="4" name="投影片編號版面配置區 3"/>
          <p:cNvSpPr>
            <a:spLocks noGrp="1"/>
          </p:cNvSpPr>
          <p:nvPr>
            <p:ph type="sldNum" sz="quarter" idx="10"/>
          </p:nvPr>
        </p:nvSpPr>
        <p:spPr/>
        <p:txBody>
          <a:bodyPr/>
          <a:lstStyle/>
          <a:p>
            <a:fld id="{93B19D3E-A1AF-407B-AE78-3EE7497D6478}" type="slidenum">
              <a:rPr lang="zh-TW" altLang="en-US" smtClean="0"/>
              <a:t>47</a:t>
            </a:fld>
            <a:endParaRPr lang="zh-TW" altLang="en-US"/>
          </a:p>
        </p:txBody>
      </p:sp>
    </p:spTree>
    <p:extLst>
      <p:ext uri="{BB962C8B-B14F-4D97-AF65-F5344CB8AC3E}">
        <p14:creationId xmlns:p14="http://schemas.microsoft.com/office/powerpoint/2010/main" val="1484006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dirty="0"/>
              <a:t>Just train</a:t>
            </a:r>
            <a:r>
              <a:rPr lang="zh-TW" altLang="en-US" sz="1200" baseline="0" dirty="0"/>
              <a:t> </a:t>
            </a:r>
            <a:r>
              <a:rPr lang="en-US" altLang="zh-TW" sz="1200" baseline="0" dirty="0"/>
              <a:t>cannot work</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altLang="zh-TW" sz="1200" dirty="0"/>
              <a:t>Extra constraint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zh-TW" sz="1200" dirty="0"/>
          </a:p>
          <a:p>
            <a:r>
              <a:rPr lang="en-US" altLang="zh-TW" sz="1200" b="0" i="0" u="none" strike="noStrike" kern="1200" baseline="0" dirty="0">
                <a:solidFill>
                  <a:schemeClr val="tx1"/>
                </a:solidFill>
                <a:latin typeface="+mn-lt"/>
                <a:ea typeface="+mn-ea"/>
                <a:cs typeface="+mn-cs"/>
              </a:rPr>
              <a:t>To evaluate how the size of the adaptation set affects the result, the number of</a:t>
            </a:r>
          </a:p>
          <a:p>
            <a:r>
              <a:rPr lang="en-US" altLang="zh-TW" sz="1200" b="0" i="0" u="none" strike="noStrike" kern="1200" baseline="0" dirty="0">
                <a:solidFill>
                  <a:schemeClr val="tx1"/>
                </a:solidFill>
                <a:latin typeface="+mn-lt"/>
                <a:ea typeface="+mn-ea"/>
                <a:cs typeface="+mn-cs"/>
              </a:rPr>
              <a:t>adaptation utterances varies from 5 (32 s) to 200 (22min).</a:t>
            </a:r>
            <a:endParaRPr lang="zh-TW" altLang="en-US" sz="1200" dirty="0"/>
          </a:p>
          <a:p>
            <a:pPr marL="0" marR="0" indent="0" algn="l" defTabSz="914400" rtl="0" eaLnBrk="1" fontAlgn="auto" latinLnBrk="0" hangingPunct="1">
              <a:lnSpc>
                <a:spcPct val="100000"/>
              </a:lnSpc>
              <a:spcBef>
                <a:spcPts val="0"/>
              </a:spcBef>
              <a:spcAft>
                <a:spcPts val="0"/>
              </a:spcAft>
              <a:buClrTx/>
              <a:buSzTx/>
              <a:buFontTx/>
              <a:buNone/>
              <a:tabLst/>
              <a:defRPr/>
            </a:pPr>
            <a:endParaRPr lang="zh-TW" altLang="en-US" sz="1200" dirty="0"/>
          </a:p>
        </p:txBody>
      </p:sp>
      <p:sp>
        <p:nvSpPr>
          <p:cNvPr id="4" name="投影片編號版面配置區 3"/>
          <p:cNvSpPr>
            <a:spLocks noGrp="1"/>
          </p:cNvSpPr>
          <p:nvPr>
            <p:ph type="sldNum" sz="quarter" idx="10"/>
          </p:nvPr>
        </p:nvSpPr>
        <p:spPr/>
        <p:txBody>
          <a:bodyPr/>
          <a:lstStyle/>
          <a:p>
            <a:fld id="{BD22BD70-4397-4067-AAF5-075DD707A23D}" type="slidenum">
              <a:rPr lang="zh-TW" altLang="en-US" smtClean="0"/>
              <a:t>50</a:t>
            </a:fld>
            <a:endParaRPr lang="zh-TW" altLang="en-US"/>
          </a:p>
        </p:txBody>
      </p:sp>
    </p:spTree>
    <p:extLst>
      <p:ext uri="{BB962C8B-B14F-4D97-AF65-F5344CB8AC3E}">
        <p14:creationId xmlns:p14="http://schemas.microsoft.com/office/powerpoint/2010/main" val="13466800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Where</a:t>
            </a:r>
            <a:r>
              <a:rPr lang="en-US" altLang="zh-TW" baseline="0" dirty="0"/>
              <a:t> </a:t>
            </a:r>
            <a:r>
              <a:rPr lang="en-US" altLang="zh-TW" baseline="0" dirty="0" err="1"/>
              <a:t>shold</a:t>
            </a:r>
            <a:r>
              <a:rPr lang="en-US" altLang="zh-TW" baseline="0" dirty="0"/>
              <a:t> I add -&gt; I don’t know</a:t>
            </a:r>
            <a:endParaRPr lang="zh-TW" altLang="en-US" dirty="0"/>
          </a:p>
        </p:txBody>
      </p:sp>
      <p:sp>
        <p:nvSpPr>
          <p:cNvPr id="4" name="投影片編號版面配置區 3"/>
          <p:cNvSpPr>
            <a:spLocks noGrp="1"/>
          </p:cNvSpPr>
          <p:nvPr>
            <p:ph type="sldNum" sz="quarter" idx="10"/>
          </p:nvPr>
        </p:nvSpPr>
        <p:spPr/>
        <p:txBody>
          <a:bodyPr/>
          <a:lstStyle/>
          <a:p>
            <a:fld id="{BD22BD70-4397-4067-AAF5-075DD707A23D}" type="slidenum">
              <a:rPr lang="zh-TW" altLang="en-US" smtClean="0"/>
              <a:t>51</a:t>
            </a:fld>
            <a:endParaRPr lang="zh-TW" altLang="en-US"/>
          </a:p>
        </p:txBody>
      </p:sp>
    </p:spTree>
    <p:extLst>
      <p:ext uri="{BB962C8B-B14F-4D97-AF65-F5344CB8AC3E}">
        <p14:creationId xmlns:p14="http://schemas.microsoft.com/office/powerpoint/2010/main" val="42645678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93B19D3E-A1AF-407B-AE78-3EE7497D6478}" type="slidenum">
              <a:rPr lang="zh-TW" altLang="en-US" smtClean="0"/>
              <a:t>52</a:t>
            </a:fld>
            <a:endParaRPr lang="zh-TW" altLang="en-US"/>
          </a:p>
        </p:txBody>
      </p:sp>
    </p:spTree>
    <p:extLst>
      <p:ext uri="{BB962C8B-B14F-4D97-AF65-F5344CB8AC3E}">
        <p14:creationId xmlns:p14="http://schemas.microsoft.com/office/powerpoint/2010/main" val="42633512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60,0000</a:t>
            </a:r>
            <a:endParaRPr lang="zh-TW" altLang="en-US" dirty="0"/>
          </a:p>
        </p:txBody>
      </p:sp>
      <p:sp>
        <p:nvSpPr>
          <p:cNvPr id="4" name="投影片編號版面配置區 3"/>
          <p:cNvSpPr>
            <a:spLocks noGrp="1"/>
          </p:cNvSpPr>
          <p:nvPr>
            <p:ph type="sldNum" sz="quarter" idx="10"/>
          </p:nvPr>
        </p:nvSpPr>
        <p:spPr/>
        <p:txBody>
          <a:bodyPr/>
          <a:lstStyle/>
          <a:p>
            <a:fld id="{8DC6B813-8075-40D9-91A0-5550FC56F0A4}" type="slidenum">
              <a:rPr lang="zh-TW" altLang="en-US" smtClean="0"/>
              <a:t>54</a:t>
            </a:fld>
            <a:endParaRPr lang="zh-TW" altLang="en-US"/>
          </a:p>
        </p:txBody>
      </p:sp>
    </p:spTree>
    <p:extLst>
      <p:ext uri="{BB962C8B-B14F-4D97-AF65-F5344CB8AC3E}">
        <p14:creationId xmlns:p14="http://schemas.microsoft.com/office/powerpoint/2010/main" val="18847359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
        <p:nvSpPr>
          <p:cNvPr id="4" name="投影片編號版面配置區 3"/>
          <p:cNvSpPr>
            <a:spLocks noGrp="1"/>
          </p:cNvSpPr>
          <p:nvPr>
            <p:ph type="sldNum" sz="quarter" idx="10"/>
          </p:nvPr>
        </p:nvSpPr>
        <p:spPr/>
        <p:txBody>
          <a:bodyPr/>
          <a:lstStyle/>
          <a:p>
            <a:fld id="{BD22BD70-4397-4067-AAF5-075DD707A23D}" type="slidenum">
              <a:rPr lang="zh-TW" altLang="en-US" smtClean="0"/>
              <a:t>56</a:t>
            </a:fld>
            <a:endParaRPr lang="zh-TW" altLang="en-US"/>
          </a:p>
        </p:txBody>
      </p:sp>
    </p:spTree>
    <p:extLst>
      <p:ext uri="{BB962C8B-B14F-4D97-AF65-F5344CB8AC3E}">
        <p14:creationId xmlns:p14="http://schemas.microsoft.com/office/powerpoint/2010/main" val="213720381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Should I</a:t>
            </a:r>
            <a:r>
              <a:rPr lang="en-US" altLang="zh-TW" baseline="0" dirty="0"/>
              <a:t> put </a:t>
            </a:r>
            <a:r>
              <a:rPr lang="en-US" altLang="zh-TW" baseline="0" dirty="0" err="1"/>
              <a:t>Tanja’s</a:t>
            </a:r>
            <a:r>
              <a:rPr lang="en-US" altLang="zh-TW" baseline="0" dirty="0"/>
              <a:t> AF here?</a:t>
            </a:r>
            <a:endParaRPr lang="zh-TW" altLang="en-US" dirty="0"/>
          </a:p>
        </p:txBody>
      </p:sp>
      <p:sp>
        <p:nvSpPr>
          <p:cNvPr id="4" name="投影片編號版面配置區 3"/>
          <p:cNvSpPr>
            <a:spLocks noGrp="1"/>
          </p:cNvSpPr>
          <p:nvPr>
            <p:ph type="sldNum" sz="quarter" idx="10"/>
          </p:nvPr>
        </p:nvSpPr>
        <p:spPr/>
        <p:txBody>
          <a:bodyPr/>
          <a:lstStyle/>
          <a:p>
            <a:fld id="{BD22BD70-4397-4067-AAF5-075DD707A23D}" type="slidenum">
              <a:rPr lang="zh-TW" altLang="en-US" smtClean="0"/>
              <a:t>57</a:t>
            </a:fld>
            <a:endParaRPr lang="zh-TW" altLang="en-US"/>
          </a:p>
        </p:txBody>
      </p:sp>
    </p:spTree>
    <p:extLst>
      <p:ext uri="{BB962C8B-B14F-4D97-AF65-F5344CB8AC3E}">
        <p14:creationId xmlns:p14="http://schemas.microsoft.com/office/powerpoint/2010/main" val="538761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r>
              <a:rPr lang="en-US" altLang="zh-TW" dirty="0"/>
              <a:t>Translation/summarization</a:t>
            </a:r>
            <a:endParaRPr lang="zh-TW" altLang="en-US" dirty="0"/>
          </a:p>
        </p:txBody>
      </p:sp>
      <p:sp>
        <p:nvSpPr>
          <p:cNvPr id="4" name="投影片編號版面配置區 3"/>
          <p:cNvSpPr>
            <a:spLocks noGrp="1"/>
          </p:cNvSpPr>
          <p:nvPr>
            <p:ph type="sldNum" sz="quarter" idx="10"/>
          </p:nvPr>
        </p:nvSpPr>
        <p:spPr/>
        <p:txBody>
          <a:bodyPr/>
          <a:lstStyle/>
          <a:p>
            <a:fld id="{8DC6B813-8075-40D9-91A0-5550FC56F0A4}" type="slidenum">
              <a:rPr lang="zh-TW" altLang="en-US" smtClean="0"/>
              <a:t>58</a:t>
            </a:fld>
            <a:endParaRPr lang="zh-TW" altLang="en-US"/>
          </a:p>
        </p:txBody>
      </p:sp>
    </p:spTree>
    <p:extLst>
      <p:ext uri="{BB962C8B-B14F-4D97-AF65-F5344CB8AC3E}">
        <p14:creationId xmlns:p14="http://schemas.microsoft.com/office/powerpoint/2010/main" val="16938949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1"/>
        <p:cNvGrpSpPr/>
        <p:nvPr/>
      </p:nvGrpSpPr>
      <p:grpSpPr>
        <a:xfrm>
          <a:off x="0" y="0"/>
          <a:ext cx="0" cy="0"/>
          <a:chOff x="0" y="0"/>
          <a:chExt cx="0" cy="0"/>
        </a:xfrm>
      </p:grpSpPr>
      <p:sp>
        <p:nvSpPr>
          <p:cNvPr id="322" name="Shape 322"/>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23" name="Shape 323"/>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Shape 330"/>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31" name="Shape 331"/>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Recently in 2020, the cybersecurity firm McAfee showed that Mobileye — the car intelligence system used by Tesla and other auto manufacturers — could be fooled into accelerating 50 MPH over the speed limit just by plastering a strip of black tape two inches wide to a speed limit sign.</a:t>
            </a:r>
          </a:p>
          <a:p>
            <a:r>
              <a:rPr lang="en-US" dirty="0"/>
              <a:t>Researchers from four universities including the University of Washington and UC Berkeley discovered that road sign recognition models were completely fooled when introduced to a bit of spray paint or stickers on stop signs — all completely natural and non-malicious alterations</a:t>
            </a:r>
          </a:p>
        </p:txBody>
      </p:sp>
      <p:sp>
        <p:nvSpPr>
          <p:cNvPr id="4" name="Slide Number Placeholder 3"/>
          <p:cNvSpPr>
            <a:spLocks noGrp="1"/>
          </p:cNvSpPr>
          <p:nvPr>
            <p:ph type="sldNum" sz="quarter" idx="5"/>
          </p:nvPr>
        </p:nvSpPr>
        <p:spPr/>
        <p:txBody>
          <a:bodyPr/>
          <a:lstStyle/>
          <a:p>
            <a:fld id="{F0B256C7-58A7-4BC0-9C32-3324B1F06E48}" type="slidenum">
              <a:rPr lang="en-US" smtClean="0"/>
              <a:t>23</a:t>
            </a:fld>
            <a:endParaRPr lang="en-US"/>
          </a:p>
        </p:txBody>
      </p:sp>
    </p:spTree>
    <p:extLst>
      <p:ext uri="{BB962C8B-B14F-4D97-AF65-F5344CB8AC3E}">
        <p14:creationId xmlns:p14="http://schemas.microsoft.com/office/powerpoint/2010/main" val="34242174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Shape 345"/>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46" name="Shape 346"/>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Shape 367"/>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68" name="Shape 368"/>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Shape 390"/>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91" name="Shape 391"/>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r>
              <a:rPr lang="en"/>
              <a:t>Need to reread the papers</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9"/>
        <p:cNvGrpSpPr/>
        <p:nvPr/>
      </p:nvGrpSpPr>
      <p:grpSpPr>
        <a:xfrm>
          <a:off x="0" y="0"/>
          <a:ext cx="0" cy="0"/>
          <a:chOff x="0" y="0"/>
          <a:chExt cx="0" cy="0"/>
        </a:xfrm>
      </p:grpSpPr>
      <p:sp>
        <p:nvSpPr>
          <p:cNvPr id="400" name="Shape 400"/>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01" name="Shape 401"/>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0"/>
        <p:cNvGrpSpPr/>
        <p:nvPr/>
      </p:nvGrpSpPr>
      <p:grpSpPr>
        <a:xfrm>
          <a:off x="0" y="0"/>
          <a:ext cx="0" cy="0"/>
          <a:chOff x="0" y="0"/>
          <a:chExt cx="0" cy="0"/>
        </a:xfrm>
      </p:grpSpPr>
      <p:sp>
        <p:nvSpPr>
          <p:cNvPr id="411" name="Shape 41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12" name="Shape 412"/>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1"/>
        <p:cNvGrpSpPr/>
        <p:nvPr/>
      </p:nvGrpSpPr>
      <p:grpSpPr>
        <a:xfrm>
          <a:off x="0" y="0"/>
          <a:ext cx="0" cy="0"/>
          <a:chOff x="0" y="0"/>
          <a:chExt cx="0" cy="0"/>
        </a:xfrm>
      </p:grpSpPr>
      <p:sp>
        <p:nvSpPr>
          <p:cNvPr id="422" name="Shape 422"/>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23" name="Shape 423"/>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2"/>
        <p:cNvGrpSpPr/>
        <p:nvPr/>
      </p:nvGrpSpPr>
      <p:grpSpPr>
        <a:xfrm>
          <a:off x="0" y="0"/>
          <a:ext cx="0" cy="0"/>
          <a:chOff x="0" y="0"/>
          <a:chExt cx="0" cy="0"/>
        </a:xfrm>
      </p:grpSpPr>
      <p:sp>
        <p:nvSpPr>
          <p:cNvPr id="433" name="Shape 433"/>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34" name="Shape 434"/>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4"/>
        <p:cNvGrpSpPr/>
        <p:nvPr/>
      </p:nvGrpSpPr>
      <p:grpSpPr>
        <a:xfrm>
          <a:off x="0" y="0"/>
          <a:ext cx="0" cy="0"/>
          <a:chOff x="0" y="0"/>
          <a:chExt cx="0" cy="0"/>
        </a:xfrm>
      </p:grpSpPr>
      <p:sp>
        <p:nvSpPr>
          <p:cNvPr id="445" name="Shape 445"/>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46" name="Shape 446"/>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Shape 462"/>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63" name="Shape 463"/>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1"/>
        <p:cNvGrpSpPr/>
        <p:nvPr/>
      </p:nvGrpSpPr>
      <p:grpSpPr>
        <a:xfrm>
          <a:off x="0" y="0"/>
          <a:ext cx="0" cy="0"/>
          <a:chOff x="0" y="0"/>
          <a:chExt cx="0" cy="0"/>
        </a:xfrm>
      </p:grpSpPr>
      <p:sp>
        <p:nvSpPr>
          <p:cNvPr id="482" name="Shape 482"/>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83" name="Shape 483"/>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indent="0">
              <a:buFontTx/>
              <a:buNone/>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7714B3-73B8-470F-B6CD-433CBAA60211}" type="slidenum">
              <a:rPr kumimoji="0" lang="en-US" altLang="en-US" sz="1200" b="0" i="0" u="none" strike="noStrike" kern="1200" cap="none" spc="0" normalizeH="0" baseline="0" noProof="0" smtClean="0">
                <a:ln>
                  <a:noFill/>
                </a:ln>
                <a:solidFill>
                  <a:prstClr val="black"/>
                </a:solidFill>
                <a:effectLst/>
                <a:uLnTx/>
                <a:uFillTx/>
                <a:latin typeface="Calibri" charset="0"/>
                <a:ea typeface="MS PGothic"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prstClr val="black"/>
              </a:solidFill>
              <a:effectLst/>
              <a:uLnTx/>
              <a:uFillTx/>
              <a:latin typeface="Calibri" charset="0"/>
              <a:ea typeface="MS PGothic" panose="020B0600070205080204" pitchFamily="34" charset="-128"/>
              <a:cs typeface="+mn-cs"/>
            </a:endParaRPr>
          </a:p>
        </p:txBody>
      </p:sp>
    </p:spTree>
    <p:extLst>
      <p:ext uri="{BB962C8B-B14F-4D97-AF65-F5344CB8AC3E}">
        <p14:creationId xmlns:p14="http://schemas.microsoft.com/office/powerpoint/2010/main" val="124564648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12A9C9-7209-43C8-B253-1255A1B545E0}" type="slidenum">
              <a:rPr lang="en-US" smtClean="0"/>
              <a:t>72</a:t>
            </a:fld>
            <a:endParaRPr lang="en-US"/>
          </a:p>
        </p:txBody>
      </p:sp>
    </p:spTree>
    <p:extLst>
      <p:ext uri="{BB962C8B-B14F-4D97-AF65-F5344CB8AC3E}">
        <p14:creationId xmlns:p14="http://schemas.microsoft.com/office/powerpoint/2010/main" val="143551924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sz="1200" b="0" i="0" kern="1200" dirty="0">
                <a:solidFill>
                  <a:schemeClr val="tx1"/>
                </a:solidFill>
                <a:effectLst/>
                <a:latin typeface="+mn-lt"/>
                <a:ea typeface="+mn-ea"/>
                <a:cs typeface="+mn-cs"/>
              </a:rPr>
              <a:t>נבצע את הנגזרות החלקיות האלה ונקבל...</a:t>
            </a:r>
            <a:r>
              <a:rPr lang="he-IL" sz="1200" b="0" i="0" kern="1200" baseline="0" dirty="0">
                <a:solidFill>
                  <a:schemeClr val="tx1"/>
                </a:solidFill>
                <a:effectLst/>
                <a:latin typeface="+mn-lt"/>
                <a:ea typeface="+mn-ea"/>
                <a:cs typeface="+mn-cs"/>
              </a:rPr>
              <a:t> עמוד הבא</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12A9C9-7209-43C8-B253-1255A1B545E0}" type="slidenum">
              <a:rPr lang="en-US" smtClean="0"/>
              <a:t>73</a:t>
            </a:fld>
            <a:endParaRPr lang="en-US"/>
          </a:p>
        </p:txBody>
      </p:sp>
    </p:spTree>
    <p:extLst>
      <p:ext uri="{BB962C8B-B14F-4D97-AF65-F5344CB8AC3E}">
        <p14:creationId xmlns:p14="http://schemas.microsoft.com/office/powerpoint/2010/main" val="14355192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sz="1200" b="0" i="0" kern="1200" dirty="0">
                <a:solidFill>
                  <a:schemeClr val="tx1"/>
                </a:solidFill>
                <a:effectLst/>
                <a:latin typeface="+mn-lt"/>
                <a:ea typeface="+mn-ea"/>
                <a:cs typeface="+mn-cs"/>
              </a:rPr>
              <a:t>אחרי</a:t>
            </a:r>
            <a:r>
              <a:rPr lang="he-IL" sz="1200" b="0" i="0" kern="1200" baseline="0" dirty="0">
                <a:solidFill>
                  <a:schemeClr val="tx1"/>
                </a:solidFill>
                <a:effectLst/>
                <a:latin typeface="+mn-lt"/>
                <a:ea typeface="+mn-ea"/>
                <a:cs typeface="+mn-cs"/>
              </a:rPr>
              <a:t> שגזרנו את </a:t>
            </a:r>
            <a:r>
              <a:rPr lang="en-US" sz="1200" b="0" i="0" kern="1200" baseline="0" dirty="0">
                <a:solidFill>
                  <a:schemeClr val="tx1"/>
                </a:solidFill>
                <a:effectLst/>
                <a:latin typeface="+mn-lt"/>
                <a:ea typeface="+mn-ea"/>
                <a:cs typeface="+mn-cs"/>
              </a:rPr>
              <a:t>O</a:t>
            </a:r>
            <a:r>
              <a:rPr lang="he-IL" sz="1200" b="0" i="0" kern="1200" baseline="0" dirty="0">
                <a:solidFill>
                  <a:schemeClr val="tx1"/>
                </a:solidFill>
                <a:effectLst/>
                <a:latin typeface="+mn-lt"/>
                <a:ea typeface="+mn-ea"/>
                <a:cs typeface="+mn-cs"/>
              </a:rPr>
              <a:t> לפי ה</a:t>
            </a:r>
            <a:r>
              <a:rPr lang="en-US" sz="1200" b="0" i="0" kern="1200" baseline="0" dirty="0">
                <a:solidFill>
                  <a:schemeClr val="tx1"/>
                </a:solidFill>
                <a:effectLst/>
                <a:latin typeface="+mn-lt"/>
                <a:ea typeface="+mn-ea"/>
                <a:cs typeface="+mn-cs"/>
              </a:rPr>
              <a:t>F</a:t>
            </a:r>
            <a:r>
              <a:rPr lang="he-IL" sz="1200" b="0" i="0" kern="1200" baseline="0" dirty="0">
                <a:solidFill>
                  <a:schemeClr val="tx1"/>
                </a:solidFill>
                <a:effectLst/>
                <a:latin typeface="+mn-lt"/>
                <a:ea typeface="+mn-ea"/>
                <a:cs typeface="+mn-cs"/>
              </a:rPr>
              <a:t>ים, אנחנו מקבלים</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12A9C9-7209-43C8-B253-1255A1B545E0}" type="slidenum">
              <a:rPr lang="en-US" smtClean="0"/>
              <a:t>74</a:t>
            </a:fld>
            <a:endParaRPr lang="en-US"/>
          </a:p>
        </p:txBody>
      </p:sp>
    </p:spTree>
    <p:extLst>
      <p:ext uri="{BB962C8B-B14F-4D97-AF65-F5344CB8AC3E}">
        <p14:creationId xmlns:p14="http://schemas.microsoft.com/office/powerpoint/2010/main" val="14355192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sz="1200" b="0" i="0" kern="1200" dirty="0">
                <a:solidFill>
                  <a:schemeClr val="tx1"/>
                </a:solidFill>
                <a:effectLst/>
                <a:latin typeface="+mn-lt"/>
                <a:ea typeface="+mn-ea"/>
                <a:cs typeface="+mn-cs"/>
              </a:rPr>
              <a:t>ונשים לב שהתוצאה</a:t>
            </a:r>
            <a:r>
              <a:rPr lang="he-IL" sz="1200" b="0" i="0" kern="1200" baseline="0" dirty="0">
                <a:solidFill>
                  <a:schemeClr val="tx1"/>
                </a:solidFill>
                <a:effectLst/>
                <a:latin typeface="+mn-lt"/>
                <a:ea typeface="+mn-ea"/>
                <a:cs typeface="+mn-cs"/>
              </a:rPr>
              <a:t> שקיבלנו, ניתן לייצג אותה על ידי קונבולוציה עם פילטר שנראה כך.</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12A9C9-7209-43C8-B253-1255A1B545E0}" type="slidenum">
              <a:rPr lang="en-US" smtClean="0"/>
              <a:t>75</a:t>
            </a:fld>
            <a:endParaRPr lang="en-US"/>
          </a:p>
        </p:txBody>
      </p:sp>
    </p:spTree>
    <p:extLst>
      <p:ext uri="{BB962C8B-B14F-4D97-AF65-F5344CB8AC3E}">
        <p14:creationId xmlns:p14="http://schemas.microsoft.com/office/powerpoint/2010/main" val="143551924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sz="1200" b="0" i="0" kern="1200" dirty="0">
                <a:solidFill>
                  <a:schemeClr val="tx1"/>
                </a:solidFill>
                <a:effectLst/>
                <a:latin typeface="+mn-lt"/>
                <a:ea typeface="+mn-ea"/>
                <a:cs typeface="+mn-cs"/>
              </a:rPr>
              <a:t>אז</a:t>
            </a:r>
            <a:r>
              <a:rPr lang="he-IL" sz="1200" b="0" i="0" kern="1200" baseline="0" dirty="0">
                <a:solidFill>
                  <a:schemeClr val="tx1"/>
                </a:solidFill>
                <a:effectLst/>
                <a:latin typeface="+mn-lt"/>
                <a:ea typeface="+mn-ea"/>
                <a:cs typeface="+mn-cs"/>
              </a:rPr>
              <a:t> מקודם גזרנו את השגיאה </a:t>
            </a:r>
            <a:r>
              <a:rPr lang="en-US" sz="1200" b="0" i="0" kern="1200" baseline="0" dirty="0">
                <a:solidFill>
                  <a:schemeClr val="tx1"/>
                </a:solidFill>
                <a:effectLst/>
                <a:latin typeface="+mn-lt"/>
                <a:ea typeface="+mn-ea"/>
                <a:cs typeface="+mn-cs"/>
              </a:rPr>
              <a:t>E</a:t>
            </a:r>
            <a:r>
              <a:rPr lang="he-IL" sz="1200" b="0" i="0" kern="1200" baseline="0" dirty="0">
                <a:solidFill>
                  <a:schemeClr val="tx1"/>
                </a:solidFill>
                <a:effectLst/>
                <a:latin typeface="+mn-lt"/>
                <a:ea typeface="+mn-ea"/>
                <a:cs typeface="+mn-cs"/>
              </a:rPr>
              <a:t> לפי הפילטרים </a:t>
            </a:r>
            <a:r>
              <a:rPr lang="en-US" sz="1200" b="0" i="0" kern="1200" baseline="0" dirty="0">
                <a:solidFill>
                  <a:schemeClr val="tx1"/>
                </a:solidFill>
                <a:effectLst/>
                <a:latin typeface="+mn-lt"/>
                <a:ea typeface="+mn-ea"/>
                <a:cs typeface="+mn-cs"/>
              </a:rPr>
              <a:t>F</a:t>
            </a:r>
            <a:r>
              <a:rPr lang="he-IL" sz="1200" b="0" i="0" kern="1200" baseline="0" dirty="0">
                <a:solidFill>
                  <a:schemeClr val="tx1"/>
                </a:solidFill>
                <a:effectLst/>
                <a:latin typeface="+mn-lt"/>
                <a:ea typeface="+mn-ea"/>
                <a:cs typeface="+mn-cs"/>
              </a:rPr>
              <a:t> ועכשיו אנחנו נגזור את השגאה </a:t>
            </a:r>
            <a:r>
              <a:rPr lang="en-US" sz="1200" b="0" i="0" kern="1200" baseline="0" dirty="0">
                <a:solidFill>
                  <a:schemeClr val="tx1"/>
                </a:solidFill>
                <a:effectLst/>
                <a:latin typeface="+mn-lt"/>
                <a:ea typeface="+mn-ea"/>
                <a:cs typeface="+mn-cs"/>
              </a:rPr>
              <a:t>E</a:t>
            </a:r>
            <a:r>
              <a:rPr lang="he-IL" sz="1200" b="0" i="0" kern="1200" baseline="0" dirty="0">
                <a:solidFill>
                  <a:schemeClr val="tx1"/>
                </a:solidFill>
                <a:effectLst/>
                <a:latin typeface="+mn-lt"/>
                <a:ea typeface="+mn-ea"/>
                <a:cs typeface="+mn-cs"/>
              </a:rPr>
              <a:t> לפי ה</a:t>
            </a:r>
            <a:r>
              <a:rPr lang="en-US" sz="1200" b="0" i="0" kern="1200" baseline="0" dirty="0">
                <a:solidFill>
                  <a:schemeClr val="tx1"/>
                </a:solidFill>
                <a:effectLst/>
                <a:latin typeface="+mn-lt"/>
                <a:ea typeface="+mn-ea"/>
                <a:cs typeface="+mn-cs"/>
              </a:rPr>
              <a:t>input</a:t>
            </a:r>
            <a:r>
              <a:rPr lang="he-IL" sz="1200" b="0" i="0" kern="1200" baseline="0" dirty="0">
                <a:solidFill>
                  <a:schemeClr val="tx1"/>
                </a:solidFill>
                <a:effectLst/>
                <a:latin typeface="+mn-lt"/>
                <a:ea typeface="+mn-ea"/>
                <a:cs typeface="+mn-cs"/>
              </a:rPr>
              <a:t> </a:t>
            </a:r>
            <a:r>
              <a:rPr lang="en-US" sz="1200" b="0" i="0" kern="1200" baseline="0" dirty="0">
                <a:solidFill>
                  <a:schemeClr val="tx1"/>
                </a:solidFill>
                <a:effectLst/>
                <a:latin typeface="+mn-lt"/>
                <a:ea typeface="+mn-ea"/>
                <a:cs typeface="+mn-cs"/>
              </a:rPr>
              <a:t>X</a:t>
            </a:r>
          </a:p>
          <a:p>
            <a:pPr algn="r" rtl="1"/>
            <a:r>
              <a:rPr lang="he-IL" sz="1200" b="0" i="0" kern="1200" baseline="0" dirty="0">
                <a:solidFill>
                  <a:schemeClr val="tx1"/>
                </a:solidFill>
                <a:effectLst/>
                <a:latin typeface="+mn-lt"/>
                <a:ea typeface="+mn-ea"/>
                <a:cs typeface="+mn-cs"/>
              </a:rPr>
              <a:t>ופה כבר עשינו את ההצבה של הנגזרות בחלקיות של </a:t>
            </a:r>
            <a:r>
              <a:rPr lang="en-US" sz="1200" b="0" i="0" kern="1200" baseline="0" dirty="0">
                <a:solidFill>
                  <a:schemeClr val="tx1"/>
                </a:solidFill>
                <a:effectLst/>
                <a:latin typeface="+mn-lt"/>
                <a:ea typeface="+mn-ea"/>
                <a:cs typeface="+mn-cs"/>
              </a:rPr>
              <a:t>O</a:t>
            </a:r>
            <a:r>
              <a:rPr lang="he-IL" sz="1200" b="0" i="0" kern="1200" baseline="0" dirty="0">
                <a:solidFill>
                  <a:schemeClr val="tx1"/>
                </a:solidFill>
                <a:effectLst/>
                <a:latin typeface="+mn-lt"/>
                <a:ea typeface="+mn-ea"/>
                <a:cs typeface="+mn-cs"/>
              </a:rPr>
              <a:t> לפי </a:t>
            </a:r>
            <a:r>
              <a:rPr lang="en-US" sz="1200" b="0" i="0" kern="1200" baseline="0" dirty="0">
                <a:solidFill>
                  <a:schemeClr val="tx1"/>
                </a:solidFill>
                <a:effectLst/>
                <a:latin typeface="+mn-lt"/>
                <a:ea typeface="+mn-ea"/>
                <a:cs typeface="+mn-cs"/>
              </a:rPr>
              <a:t>X</a:t>
            </a:r>
            <a:r>
              <a:rPr lang="he-IL" sz="1200" b="0" i="0" kern="1200" baseline="0" dirty="0">
                <a:solidFill>
                  <a:schemeClr val="tx1"/>
                </a:solidFill>
                <a:effectLst/>
                <a:latin typeface="+mn-lt"/>
                <a:ea typeface="+mn-ea"/>
                <a:cs typeface="+mn-cs"/>
              </a:rPr>
              <a:t> וככה גם התבטלנו לנו כל מיני איברים.</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12A9C9-7209-43C8-B253-1255A1B545E0}" type="slidenum">
              <a:rPr lang="en-US" smtClean="0"/>
              <a:t>76</a:t>
            </a:fld>
            <a:endParaRPr lang="en-US"/>
          </a:p>
        </p:txBody>
      </p:sp>
    </p:spTree>
    <p:extLst>
      <p:ext uri="{BB962C8B-B14F-4D97-AF65-F5344CB8AC3E}">
        <p14:creationId xmlns:p14="http://schemas.microsoft.com/office/powerpoint/2010/main" val="143551924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12A9C9-7209-43C8-B253-1255A1B545E0}" type="slidenum">
              <a:rPr lang="en-US" smtClean="0"/>
              <a:t>77</a:t>
            </a:fld>
            <a:endParaRPr lang="en-US"/>
          </a:p>
        </p:txBody>
      </p:sp>
    </p:spTree>
    <p:extLst>
      <p:ext uri="{BB962C8B-B14F-4D97-AF65-F5344CB8AC3E}">
        <p14:creationId xmlns:p14="http://schemas.microsoft.com/office/powerpoint/2010/main" val="14355192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12A9C9-7209-43C8-B253-1255A1B545E0}" type="slidenum">
              <a:rPr lang="en-US" smtClean="0"/>
              <a:t>78</a:t>
            </a:fld>
            <a:endParaRPr lang="en-US"/>
          </a:p>
        </p:txBody>
      </p:sp>
    </p:spTree>
    <p:extLst>
      <p:ext uri="{BB962C8B-B14F-4D97-AF65-F5344CB8AC3E}">
        <p14:creationId xmlns:p14="http://schemas.microsoft.com/office/powerpoint/2010/main" val="143551924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12A9C9-7209-43C8-B253-1255A1B545E0}" type="slidenum">
              <a:rPr lang="en-US" smtClean="0"/>
              <a:t>79</a:t>
            </a:fld>
            <a:endParaRPr lang="en-US"/>
          </a:p>
        </p:txBody>
      </p:sp>
    </p:spTree>
    <p:extLst>
      <p:ext uri="{BB962C8B-B14F-4D97-AF65-F5344CB8AC3E}">
        <p14:creationId xmlns:p14="http://schemas.microsoft.com/office/powerpoint/2010/main" val="14355192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sz="1200" b="0" i="0" u="none" strike="noStrike" kern="1200" baseline="0" dirty="0">
                <a:solidFill>
                  <a:schemeClr val="tx1"/>
                </a:solidFill>
                <a:effectLst/>
                <a:latin typeface="+mn-lt"/>
                <a:ea typeface="+mn-ea"/>
                <a:cs typeface="+mn-cs"/>
              </a:rPr>
              <a:t>הזוכה משנת 2015 – </a:t>
            </a:r>
          </a:p>
          <a:p>
            <a:pPr algn="r" rtl="1"/>
            <a:r>
              <a:rPr lang="he-IL" sz="1200" b="0" i="0" u="none" strike="noStrike" kern="1200" baseline="0" dirty="0">
                <a:solidFill>
                  <a:schemeClr val="tx1"/>
                </a:solidFill>
                <a:effectLst/>
                <a:latin typeface="+mn-lt"/>
                <a:ea typeface="+mn-ea"/>
                <a:cs typeface="+mn-cs"/>
              </a:rPr>
              <a:t>כאן המודל הוא כבר ממש עמוק עם 152 שכבות</a:t>
            </a:r>
            <a:endParaRPr lang="en-US" sz="1200" b="0" i="0" u="none" strike="noStrike" kern="1200" baseline="0" dirty="0">
              <a:solidFill>
                <a:schemeClr val="tx1"/>
              </a:solidFill>
              <a:effectLst/>
              <a:latin typeface="+mn-lt"/>
              <a:ea typeface="+mn-ea"/>
              <a:cs typeface="+mn-cs"/>
            </a:endParaRPr>
          </a:p>
          <a:p>
            <a:pPr algn="r" rtl="1"/>
            <a:endParaRPr lang="en-US" sz="1200" b="0" i="0" u="none" strike="noStrike" kern="1200" baseline="0" dirty="0">
              <a:solidFill>
                <a:schemeClr val="tx1"/>
              </a:solidFill>
              <a:effectLst/>
              <a:latin typeface="+mn-lt"/>
              <a:ea typeface="+mn-ea"/>
              <a:cs typeface="+mn-cs"/>
            </a:endParaRPr>
          </a:p>
          <a:p>
            <a:pPr algn="r" rtl="1"/>
            <a:r>
              <a:rPr lang="he-IL" sz="1200" b="0" i="0" u="none" strike="noStrike" kern="1200" baseline="0" dirty="0">
                <a:solidFill>
                  <a:schemeClr val="tx1"/>
                </a:solidFill>
                <a:effectLst/>
                <a:latin typeface="+mn-lt"/>
                <a:ea typeface="+mn-ea"/>
                <a:cs typeface="+mn-cs"/>
              </a:rPr>
              <a:t>הבעיה היא בעצם שברשתות עמוקות, הגרדיאנטים נוטים לגדול מידי או לקטון מידי -  להתפוצץ או לדעוך.</a:t>
            </a:r>
          </a:p>
          <a:p>
            <a:pPr algn="r" rtl="1"/>
            <a:endParaRPr lang="he-IL" sz="1200" b="0" i="0" u="none" strike="noStrike" kern="1200" baseline="0" dirty="0">
              <a:solidFill>
                <a:schemeClr val="tx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 typeface="Arial" panose="020B0604020202020204" pitchFamily="34" charset="0"/>
              <a:buNone/>
              <a:tabLst/>
              <a:defRPr/>
            </a:pPr>
            <a:r>
              <a:rPr lang="he-IL" sz="1200" b="0" i="0" u="none" strike="noStrike" kern="1200" baseline="0" dirty="0">
                <a:solidFill>
                  <a:schemeClr val="tx1"/>
                </a:solidFill>
                <a:effectLst/>
                <a:latin typeface="+mn-lt"/>
                <a:ea typeface="+mn-ea"/>
                <a:cs typeface="+mn-cs"/>
              </a:rPr>
              <a:t>במאמר ציינו את הבעיה של </a:t>
            </a:r>
            <a:r>
              <a:rPr lang="en-US" sz="1200" b="0" i="0" u="none" strike="noStrike" kern="1200" baseline="0" dirty="0">
                <a:solidFill>
                  <a:schemeClr val="tx1"/>
                </a:solidFill>
                <a:effectLst/>
                <a:latin typeface="+mn-lt"/>
                <a:ea typeface="+mn-ea"/>
                <a:cs typeface="+mn-cs"/>
              </a:rPr>
              <a:t>training</a:t>
            </a:r>
            <a:r>
              <a:rPr lang="he-IL" sz="1200" b="0" i="0" u="none" strike="noStrike" kern="1200" baseline="0" dirty="0">
                <a:solidFill>
                  <a:schemeClr val="tx1"/>
                </a:solidFill>
                <a:effectLst/>
                <a:latin typeface="+mn-lt"/>
                <a:ea typeface="+mn-ea"/>
                <a:cs typeface="+mn-cs"/>
              </a:rPr>
              <a:t> ברשתות עמוקות מאוד. בשקופיות הבאות נראה יותר לעומק את הבעיה הזו. </a:t>
            </a:r>
            <a:endParaRPr lang="en-US" sz="1200" b="0" i="0" u="none" strike="noStrike" kern="1200" baseline="0" dirty="0">
              <a:solidFill>
                <a:schemeClr val="tx1"/>
              </a:solidFill>
              <a:effectLst/>
              <a:latin typeface="+mn-lt"/>
              <a:ea typeface="+mn-ea"/>
              <a:cs typeface="+mn-cs"/>
            </a:endParaRPr>
          </a:p>
          <a:p>
            <a:pPr marL="0" indent="0" algn="r" rtl="1">
              <a:buFont typeface="Arial" panose="020B0604020202020204" pitchFamily="34" charset="0"/>
              <a:buNone/>
            </a:pPr>
            <a:endParaRPr lang="he-IL"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12A9C9-7209-43C8-B253-1255A1B545E0}" type="slidenum">
              <a:rPr lang="en-US" smtClean="0"/>
              <a:t>94</a:t>
            </a:fld>
            <a:endParaRPr lang="en-US"/>
          </a:p>
        </p:txBody>
      </p:sp>
    </p:spTree>
    <p:extLst>
      <p:ext uri="{BB962C8B-B14F-4D97-AF65-F5344CB8AC3E}">
        <p14:creationId xmlns:p14="http://schemas.microsoft.com/office/powerpoint/2010/main" val="35582144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sz="1200" b="0" i="0" u="none" strike="noStrike" kern="1200" baseline="0" dirty="0">
                <a:solidFill>
                  <a:schemeClr val="tx1"/>
                </a:solidFill>
                <a:effectLst/>
                <a:latin typeface="+mn-lt"/>
                <a:ea typeface="+mn-ea"/>
                <a:cs typeface="+mn-cs"/>
              </a:rPr>
              <a:t>הרשת הזו היא שוב משמעותית יותר טובה מכל אלה שקדמו לה אבל נשים לב שהשיפור בדיוק הוא לא באותו יחס לגידול במספר שכבות.</a:t>
            </a:r>
          </a:p>
        </p:txBody>
      </p:sp>
      <p:sp>
        <p:nvSpPr>
          <p:cNvPr id="4" name="Slide Number Placeholder 3"/>
          <p:cNvSpPr>
            <a:spLocks noGrp="1"/>
          </p:cNvSpPr>
          <p:nvPr>
            <p:ph type="sldNum" sz="quarter" idx="10"/>
          </p:nvPr>
        </p:nvSpPr>
        <p:spPr/>
        <p:txBody>
          <a:bodyPr/>
          <a:lstStyle/>
          <a:p>
            <a:fld id="{9312A9C9-7209-43C8-B253-1255A1B545E0}" type="slidenum">
              <a:rPr lang="en-US" smtClean="0"/>
              <a:t>95</a:t>
            </a:fld>
            <a:endParaRPr lang="en-US"/>
          </a:p>
        </p:txBody>
      </p:sp>
    </p:spTree>
    <p:extLst>
      <p:ext uri="{BB962C8B-B14F-4D97-AF65-F5344CB8AC3E}">
        <p14:creationId xmlns:p14="http://schemas.microsoft.com/office/powerpoint/2010/main" val="35582144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Shape 129"/>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0" name="Shape 130"/>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sz="1200" b="0" i="0" u="none" strike="noStrike" kern="1200" baseline="0" dirty="0">
                <a:solidFill>
                  <a:schemeClr val="tx1"/>
                </a:solidFill>
                <a:effectLst/>
                <a:latin typeface="+mn-lt"/>
                <a:ea typeface="+mn-ea"/>
                <a:cs typeface="+mn-cs"/>
              </a:rPr>
              <a:t>השאלה היא, מה קורה כשאנחנו מוסיפים עוד ועוד שכבות לרשת, האם הרשת הולכת ומשתפרת?</a:t>
            </a:r>
          </a:p>
          <a:p>
            <a:pPr algn="r" rtl="1"/>
            <a:r>
              <a:rPr lang="he-IL" sz="1200" b="0" i="0" u="none" strike="noStrike" kern="1200" baseline="0" dirty="0">
                <a:solidFill>
                  <a:schemeClr val="tx1"/>
                </a:solidFill>
                <a:effectLst/>
                <a:latin typeface="+mn-lt"/>
                <a:ea typeface="+mn-ea"/>
                <a:cs typeface="+mn-cs"/>
              </a:rPr>
              <a:t>מסתבר שהתשובה היא לא</a:t>
            </a:r>
          </a:p>
          <a:p>
            <a:pPr algn="r" rtl="1"/>
            <a:r>
              <a:rPr lang="he-IL" sz="1200" b="0" i="0" u="none" strike="noStrike" kern="1200" baseline="0" dirty="0">
                <a:solidFill>
                  <a:schemeClr val="tx1"/>
                </a:solidFill>
                <a:effectLst/>
                <a:latin typeface="+mn-lt"/>
                <a:ea typeface="+mn-ea"/>
                <a:cs typeface="+mn-cs"/>
              </a:rPr>
              <a:t>אנחנו רואים כאן השוואה בין מודל של 56 שכבות למודל של 20 שכבות</a:t>
            </a:r>
          </a:p>
          <a:p>
            <a:pPr algn="r" rtl="1"/>
            <a:endParaRPr lang="he-IL" sz="1200" b="0" i="0" u="none" strike="noStrike" kern="1200" baseline="0" dirty="0">
              <a:solidFill>
                <a:schemeClr val="tx1"/>
              </a:solidFill>
              <a:effectLst/>
              <a:latin typeface="+mn-lt"/>
              <a:ea typeface="+mn-ea"/>
              <a:cs typeface="+mn-cs"/>
            </a:endParaRPr>
          </a:p>
          <a:p>
            <a:pPr algn="r" rtl="1"/>
            <a:r>
              <a:rPr lang="he-IL" sz="1200" b="0" i="0" u="none" strike="noStrike" kern="1200" baseline="0" dirty="0">
                <a:solidFill>
                  <a:schemeClr val="tx1"/>
                </a:solidFill>
                <a:effectLst/>
                <a:latin typeface="+mn-lt"/>
                <a:ea typeface="+mn-ea"/>
                <a:cs typeface="+mn-cs"/>
              </a:rPr>
              <a:t>אנחנו רואים שב</a:t>
            </a:r>
            <a:r>
              <a:rPr lang="en-US" sz="1200" b="0" i="0" u="none" strike="noStrike" kern="1200" baseline="0" dirty="0">
                <a:solidFill>
                  <a:schemeClr val="tx1"/>
                </a:solidFill>
                <a:effectLst/>
                <a:latin typeface="+mn-lt"/>
                <a:ea typeface="+mn-ea"/>
                <a:cs typeface="+mn-cs"/>
              </a:rPr>
              <a:t>test error</a:t>
            </a:r>
            <a:r>
              <a:rPr lang="he-IL" sz="1200" b="0" i="0" u="none" strike="noStrike" kern="1200" baseline="0" dirty="0">
                <a:solidFill>
                  <a:schemeClr val="tx1"/>
                </a:solidFill>
                <a:effectLst/>
                <a:latin typeface="+mn-lt"/>
                <a:ea typeface="+mn-ea"/>
                <a:cs typeface="+mn-cs"/>
              </a:rPr>
              <a:t> הרשת עם ה56 שכבות מראה שגיאה גבוהה יותר מהרשת עם ה20 שכבות. </a:t>
            </a:r>
          </a:p>
          <a:p>
            <a:pPr algn="r" rtl="1"/>
            <a:r>
              <a:rPr lang="he-IL" sz="1200" b="0" i="0" u="none" strike="noStrike" kern="1200" baseline="0" dirty="0">
                <a:solidFill>
                  <a:schemeClr val="tx1"/>
                </a:solidFill>
                <a:effectLst/>
                <a:latin typeface="+mn-lt"/>
                <a:ea typeface="+mn-ea"/>
                <a:cs typeface="+mn-cs"/>
              </a:rPr>
              <a:t>מה שמוזר זה שגם ב</a:t>
            </a:r>
            <a:r>
              <a:rPr lang="en-US" sz="1200" b="0" i="0" u="none" strike="noStrike" kern="1200" baseline="0" dirty="0">
                <a:solidFill>
                  <a:schemeClr val="tx1"/>
                </a:solidFill>
                <a:effectLst/>
                <a:latin typeface="+mn-lt"/>
                <a:ea typeface="+mn-ea"/>
                <a:cs typeface="+mn-cs"/>
              </a:rPr>
              <a:t>training error</a:t>
            </a:r>
            <a:r>
              <a:rPr lang="he-IL" sz="1200" b="0" i="0" u="none" strike="noStrike" kern="1200" baseline="0" dirty="0">
                <a:solidFill>
                  <a:schemeClr val="tx1"/>
                </a:solidFill>
                <a:effectLst/>
                <a:latin typeface="+mn-lt"/>
                <a:ea typeface="+mn-ea"/>
                <a:cs typeface="+mn-cs"/>
              </a:rPr>
              <a:t> אנחנו גם רואים שהמודל עם ה56 שכבות נותן תוצאות פחות טובות וזה מראה לנו שזה בעצם לא כתוצאה מ</a:t>
            </a:r>
            <a:r>
              <a:rPr lang="en-US" sz="1200" b="0" i="0" u="none" strike="noStrike" kern="1200" baseline="0" dirty="0">
                <a:solidFill>
                  <a:schemeClr val="tx1"/>
                </a:solidFill>
                <a:effectLst/>
                <a:latin typeface="+mn-lt"/>
                <a:ea typeface="+mn-ea"/>
                <a:cs typeface="+mn-cs"/>
              </a:rPr>
              <a:t>overfitting</a:t>
            </a:r>
            <a:r>
              <a:rPr lang="he-IL" sz="1200" b="0" i="0" u="none" strike="noStrike" kern="1200" baseline="0" dirty="0">
                <a:solidFill>
                  <a:schemeClr val="tx1"/>
                </a:solidFill>
                <a:effectLst/>
                <a:latin typeface="+mn-lt"/>
                <a:ea typeface="+mn-ea"/>
                <a:cs typeface="+mn-cs"/>
              </a:rPr>
              <a:t> של רשת עמוקה עם הרבה פרמטרין אלא זה בגלל משהו אחר. כי ב</a:t>
            </a:r>
            <a:r>
              <a:rPr lang="en-US" sz="1200" b="0" i="0" u="none" strike="noStrike" kern="1200" baseline="0" dirty="0">
                <a:solidFill>
                  <a:schemeClr val="tx1"/>
                </a:solidFill>
                <a:effectLst/>
                <a:latin typeface="+mn-lt"/>
                <a:ea typeface="+mn-ea"/>
                <a:cs typeface="+mn-cs"/>
              </a:rPr>
              <a:t>overfitting</a:t>
            </a:r>
            <a:r>
              <a:rPr lang="he-IL" sz="1200" b="0" i="0" u="none" strike="noStrike" kern="1200" baseline="0" dirty="0">
                <a:solidFill>
                  <a:schemeClr val="tx1"/>
                </a:solidFill>
                <a:effectLst/>
                <a:latin typeface="+mn-lt"/>
                <a:ea typeface="+mn-ea"/>
                <a:cs typeface="+mn-cs"/>
              </a:rPr>
              <a:t> אנחנו מקבלים דווקא</a:t>
            </a:r>
            <a:r>
              <a:rPr lang="en-US" sz="1200" b="0" i="0" u="none" strike="noStrike" kern="1200" baseline="0" dirty="0">
                <a:solidFill>
                  <a:schemeClr val="tx1"/>
                </a:solidFill>
                <a:effectLst/>
                <a:latin typeface="+mn-lt"/>
                <a:ea typeface="+mn-ea"/>
                <a:cs typeface="+mn-cs"/>
              </a:rPr>
              <a:t> training error </a:t>
            </a:r>
            <a:r>
              <a:rPr lang="he-IL" sz="1200" b="0" i="0" u="none" strike="noStrike" kern="1200" baseline="0" dirty="0">
                <a:solidFill>
                  <a:schemeClr val="tx1"/>
                </a:solidFill>
                <a:effectLst/>
                <a:latin typeface="+mn-lt"/>
                <a:ea typeface="+mn-ea"/>
                <a:cs typeface="+mn-cs"/>
              </a:rPr>
              <a:t>טוב. </a:t>
            </a:r>
            <a:endParaRPr lang="en-US" sz="1200" b="0" i="0" u="none" strike="noStrike" kern="1200" baseline="0" dirty="0">
              <a:solidFill>
                <a:schemeClr val="tx1"/>
              </a:solidFill>
              <a:effectLst/>
              <a:latin typeface="+mn-lt"/>
              <a:ea typeface="+mn-ea"/>
              <a:cs typeface="+mn-cs"/>
            </a:endParaRPr>
          </a:p>
          <a:p>
            <a:pPr algn="r" rtl="1"/>
            <a:endParaRPr lang="he-IL" sz="1200" b="0" i="0" u="none" strike="noStrike" kern="1200" baseline="0" dirty="0">
              <a:solidFill>
                <a:schemeClr val="tx1"/>
              </a:solidFill>
              <a:effectLst/>
              <a:latin typeface="+mn-lt"/>
              <a:ea typeface="+mn-ea"/>
              <a:cs typeface="+mn-cs"/>
            </a:endParaRPr>
          </a:p>
          <a:p>
            <a:pPr algn="r" rtl="1"/>
            <a:endParaRPr lang="he-IL" sz="1200" b="0" i="0" u="none" strike="noStrik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12A9C9-7209-43C8-B253-1255A1B545E0}" type="slidenum">
              <a:rPr lang="en-US" smtClean="0"/>
              <a:t>96</a:t>
            </a:fld>
            <a:endParaRPr lang="en-US"/>
          </a:p>
        </p:txBody>
      </p:sp>
    </p:spTree>
    <p:extLst>
      <p:ext uri="{BB962C8B-B14F-4D97-AF65-F5344CB8AC3E}">
        <p14:creationId xmlns:p14="http://schemas.microsoft.com/office/powerpoint/2010/main" val="355821449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sz="1200" b="0" i="0" u="none" strike="noStrike" kern="1200" baseline="0" dirty="0">
                <a:solidFill>
                  <a:schemeClr val="tx1"/>
                </a:solidFill>
                <a:effectLst/>
                <a:latin typeface="+mn-lt"/>
                <a:ea typeface="+mn-ea"/>
                <a:cs typeface="+mn-cs"/>
              </a:rPr>
              <a:t>ההיפותזה שהציעו במאמר היא שפשוט קשה יותר לעשות אופטמיזציה לרשתות עמוקות יותר.</a:t>
            </a:r>
          </a:p>
          <a:p>
            <a:pPr algn="r" rtl="1"/>
            <a:endParaRPr lang="he-IL" sz="1200" b="0" i="0" u="none" strike="noStrike" kern="1200" baseline="0" dirty="0">
              <a:solidFill>
                <a:schemeClr val="tx1"/>
              </a:solidFill>
              <a:effectLst/>
              <a:latin typeface="+mn-lt"/>
              <a:ea typeface="+mn-ea"/>
              <a:cs typeface="+mn-cs"/>
            </a:endParaRPr>
          </a:p>
          <a:p>
            <a:pPr algn="r" rtl="1"/>
            <a:r>
              <a:rPr lang="he-IL" sz="1200" b="0" i="0" u="none" strike="noStrike" kern="1200" baseline="0" dirty="0">
                <a:solidFill>
                  <a:schemeClr val="tx1"/>
                </a:solidFill>
                <a:effectLst/>
                <a:latin typeface="+mn-lt"/>
                <a:ea typeface="+mn-ea"/>
                <a:cs typeface="+mn-cs"/>
              </a:rPr>
              <a:t>הם טענו שרשתות עמוקות צריכות לתת תוצאות טובות לפחות כמו רשתות פחות עמוקות</a:t>
            </a:r>
            <a:endParaRPr lang="en-US" sz="1200" b="0" i="0" u="none" strike="noStrike" kern="1200" baseline="0" dirty="0">
              <a:solidFill>
                <a:schemeClr val="tx1"/>
              </a:solidFill>
              <a:effectLst/>
              <a:latin typeface="+mn-lt"/>
              <a:ea typeface="+mn-ea"/>
              <a:cs typeface="+mn-cs"/>
            </a:endParaRPr>
          </a:p>
          <a:p>
            <a:pPr algn="r" rtl="1"/>
            <a:r>
              <a:rPr lang="he-IL" sz="1200" b="0" i="0" u="none" strike="noStrike" kern="1200" baseline="0" dirty="0">
                <a:solidFill>
                  <a:schemeClr val="tx1"/>
                </a:solidFill>
                <a:effectLst/>
                <a:latin typeface="+mn-lt"/>
                <a:ea typeface="+mn-ea"/>
                <a:cs typeface="+mn-cs"/>
              </a:rPr>
              <a:t>וההוכחה לזה היא שלוקחים את השכבות שכבר למדנו ברשת רדודה, ומוסיפים על גביהן שכבות נוספות של </a:t>
            </a:r>
            <a:r>
              <a:rPr lang="en-US" sz="1200" b="0" i="0" u="none" strike="noStrike" kern="1200" baseline="0" dirty="0">
                <a:solidFill>
                  <a:schemeClr val="tx1"/>
                </a:solidFill>
                <a:effectLst/>
                <a:latin typeface="+mn-lt"/>
                <a:ea typeface="+mn-ea"/>
                <a:cs typeface="+mn-cs"/>
              </a:rPr>
              <a:t>identity mapping</a:t>
            </a:r>
            <a:r>
              <a:rPr lang="he-IL" sz="1200" b="0" i="0" u="none" strike="noStrike" kern="1200" baseline="0" dirty="0">
                <a:solidFill>
                  <a:schemeClr val="tx1"/>
                </a:solidFill>
                <a:effectLst/>
                <a:latin typeface="+mn-lt"/>
                <a:ea typeface="+mn-ea"/>
                <a:cs typeface="+mn-cs"/>
              </a:rPr>
              <a:t> וכן התוצאות צריכות להיות זהות. אבל בפועל, לרשתות מאוד עמוקוץ, קשה לבחור פרמטרים שנותנים אפילו את ה</a:t>
            </a:r>
            <a:r>
              <a:rPr lang="en-US" sz="1200" b="0" i="0" u="none" strike="noStrike" kern="1200" baseline="0" dirty="0" err="1">
                <a:solidFill>
                  <a:schemeClr val="tx1"/>
                </a:solidFill>
                <a:effectLst/>
                <a:latin typeface="+mn-lt"/>
                <a:ea typeface="+mn-ea"/>
                <a:cs typeface="+mn-cs"/>
              </a:rPr>
              <a:t>identitfy</a:t>
            </a:r>
            <a:r>
              <a:rPr lang="en-US" sz="1200" b="0" i="0" u="none" strike="noStrike" kern="1200" baseline="0" dirty="0">
                <a:solidFill>
                  <a:schemeClr val="tx1"/>
                </a:solidFill>
                <a:effectLst/>
                <a:latin typeface="+mn-lt"/>
                <a:ea typeface="+mn-ea"/>
                <a:cs typeface="+mn-cs"/>
              </a:rPr>
              <a:t> function</a:t>
            </a:r>
            <a:r>
              <a:rPr lang="he-IL" sz="1200" b="0" i="0" u="none" strike="noStrike" kern="1200" baseline="0" dirty="0">
                <a:solidFill>
                  <a:schemeClr val="tx1"/>
                </a:solidFill>
                <a:effectLst/>
                <a:latin typeface="+mn-lt"/>
                <a:ea typeface="+mn-ea"/>
                <a:cs typeface="+mn-cs"/>
              </a:rPr>
              <a:t> ולכן זה נותן תוצאה גרועה יותר במקום טובה יותר.</a:t>
            </a:r>
          </a:p>
          <a:p>
            <a:pPr algn="r" rtl="1"/>
            <a:endParaRPr lang="he-IL" sz="1200" b="0" i="0" u="none" strike="noStrike" kern="1200" baseline="0" dirty="0">
              <a:solidFill>
                <a:schemeClr val="tx1"/>
              </a:solidFill>
              <a:effectLst/>
              <a:latin typeface="+mn-lt"/>
              <a:ea typeface="+mn-ea"/>
              <a:cs typeface="+mn-cs"/>
            </a:endParaRPr>
          </a:p>
          <a:p>
            <a:pPr algn="r" rtl="1"/>
            <a:r>
              <a:rPr lang="he-IL" sz="1200" b="0" i="0" u="none" strike="noStrike" kern="1200" baseline="0" dirty="0">
                <a:solidFill>
                  <a:schemeClr val="tx1"/>
                </a:solidFill>
                <a:effectLst/>
                <a:latin typeface="+mn-lt"/>
                <a:ea typeface="+mn-ea"/>
                <a:cs typeface="+mn-cs"/>
              </a:rPr>
              <a:t>אז זה המוטיבציה</a:t>
            </a:r>
          </a:p>
          <a:p>
            <a:pPr algn="r" rtl="1"/>
            <a:r>
              <a:rPr lang="he-IL" sz="1200" b="0" i="0" u="none" strike="noStrike" kern="1200" baseline="0" dirty="0">
                <a:solidFill>
                  <a:schemeClr val="tx1"/>
                </a:solidFill>
                <a:effectLst/>
                <a:latin typeface="+mn-lt"/>
                <a:ea typeface="+mn-ea"/>
                <a:cs typeface="+mn-cs"/>
              </a:rPr>
              <a:t>ועכשיו הם רוצים לעזור למודל ללמוד אופטמיזציה יותר טובה.</a:t>
            </a:r>
          </a:p>
        </p:txBody>
      </p:sp>
      <p:sp>
        <p:nvSpPr>
          <p:cNvPr id="4" name="Slide Number Placeholder 3"/>
          <p:cNvSpPr>
            <a:spLocks noGrp="1"/>
          </p:cNvSpPr>
          <p:nvPr>
            <p:ph type="sldNum" sz="quarter" idx="10"/>
          </p:nvPr>
        </p:nvSpPr>
        <p:spPr/>
        <p:txBody>
          <a:bodyPr/>
          <a:lstStyle/>
          <a:p>
            <a:fld id="{9312A9C9-7209-43C8-B253-1255A1B545E0}" type="slidenum">
              <a:rPr lang="en-US" smtClean="0"/>
              <a:t>98</a:t>
            </a:fld>
            <a:endParaRPr lang="en-US"/>
          </a:p>
        </p:txBody>
      </p:sp>
    </p:spTree>
    <p:extLst>
      <p:ext uri="{BB962C8B-B14F-4D97-AF65-F5344CB8AC3E}">
        <p14:creationId xmlns:p14="http://schemas.microsoft.com/office/powerpoint/2010/main" val="355821449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he-IL" sz="1200" b="0" i="0" u="none" strike="noStrik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12A9C9-7209-43C8-B253-1255A1B545E0}" type="slidenum">
              <a:rPr lang="en-US" smtClean="0"/>
              <a:t>100</a:t>
            </a:fld>
            <a:endParaRPr lang="en-US"/>
          </a:p>
        </p:txBody>
      </p:sp>
    </p:spTree>
    <p:extLst>
      <p:ext uri="{BB962C8B-B14F-4D97-AF65-F5344CB8AC3E}">
        <p14:creationId xmlns:p14="http://schemas.microsoft.com/office/powerpoint/2010/main" val="355821449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en-US" sz="1200" b="0" i="0" u="none" strike="noStrike" kern="1200" baseline="0" dirty="0">
                <a:solidFill>
                  <a:schemeClr val="tx1"/>
                </a:solidFill>
                <a:effectLst/>
                <a:latin typeface="+mn-lt"/>
                <a:ea typeface="+mn-ea"/>
                <a:cs typeface="+mn-cs"/>
              </a:rPr>
              <a:t>A</a:t>
            </a:r>
            <a:r>
              <a:rPr lang="he-IL" sz="1200" b="0" i="0" u="none" strike="noStrike" kern="1200" baseline="0" dirty="0">
                <a:solidFill>
                  <a:schemeClr val="tx1"/>
                </a:solidFill>
                <a:effectLst/>
                <a:latin typeface="+mn-lt"/>
                <a:ea typeface="+mn-ea"/>
                <a:cs typeface="+mn-cs"/>
              </a:rPr>
              <a:t> – זה ה</a:t>
            </a:r>
            <a:r>
              <a:rPr lang="en-US" sz="1200" b="0" i="0" u="none" strike="noStrike" kern="1200" baseline="0" dirty="0">
                <a:solidFill>
                  <a:schemeClr val="tx1"/>
                </a:solidFill>
                <a:effectLst/>
                <a:latin typeface="+mn-lt"/>
                <a:ea typeface="+mn-ea"/>
                <a:cs typeface="+mn-cs"/>
              </a:rPr>
              <a:t>activation</a:t>
            </a:r>
            <a:endParaRPr lang="he-IL" sz="1200" b="0" i="0" u="none" strike="noStrike" kern="1200" baseline="0" dirty="0">
              <a:solidFill>
                <a:schemeClr val="tx1"/>
              </a:solidFill>
              <a:effectLst/>
              <a:latin typeface="+mn-lt"/>
              <a:ea typeface="+mn-ea"/>
              <a:cs typeface="+mn-cs"/>
            </a:endParaRPr>
          </a:p>
          <a:p>
            <a:pPr algn="r" rtl="1"/>
            <a:endParaRPr lang="he-IL" sz="1200" b="0" i="0" u="none" strike="noStrike" kern="1200" baseline="0" dirty="0">
              <a:solidFill>
                <a:schemeClr val="tx1"/>
              </a:solidFill>
              <a:effectLst/>
              <a:latin typeface="+mn-lt"/>
              <a:ea typeface="+mn-ea"/>
              <a:cs typeface="+mn-cs"/>
            </a:endParaRPr>
          </a:p>
          <a:p>
            <a:pPr algn="r" rtl="1"/>
            <a:r>
              <a:rPr lang="he-IL" sz="1200" b="0" i="0" u="none" strike="noStrike" kern="1200" baseline="0" dirty="0">
                <a:solidFill>
                  <a:schemeClr val="tx1"/>
                </a:solidFill>
                <a:effectLst/>
                <a:latin typeface="+mn-lt"/>
                <a:ea typeface="+mn-ea"/>
                <a:cs typeface="+mn-cs"/>
              </a:rPr>
              <a:t>נשים לב שה </a:t>
            </a:r>
            <a:r>
              <a:rPr lang="en-US" sz="1200" b="0" i="0" u="none" strike="noStrike" kern="1200" baseline="0" dirty="0">
                <a:solidFill>
                  <a:schemeClr val="tx1"/>
                </a:solidFill>
                <a:effectLst/>
                <a:latin typeface="+mn-lt"/>
                <a:ea typeface="+mn-ea"/>
                <a:cs typeface="+mn-cs"/>
              </a:rPr>
              <a:t>injection</a:t>
            </a:r>
            <a:r>
              <a:rPr lang="he-IL" sz="1200" b="0" i="0" u="none" strike="noStrike" kern="1200" baseline="0" dirty="0">
                <a:solidFill>
                  <a:schemeClr val="tx1"/>
                </a:solidFill>
                <a:effectLst/>
                <a:latin typeface="+mn-lt"/>
                <a:ea typeface="+mn-ea"/>
                <a:cs typeface="+mn-cs"/>
              </a:rPr>
              <a:t> של </a:t>
            </a:r>
            <a:r>
              <a:rPr lang="en-US" sz="1200" b="0" i="0" u="none" strike="noStrike" kern="1200" baseline="0" dirty="0">
                <a:solidFill>
                  <a:schemeClr val="tx1"/>
                </a:solidFill>
                <a:effectLst/>
                <a:latin typeface="+mn-lt"/>
                <a:ea typeface="+mn-ea"/>
                <a:cs typeface="+mn-cs"/>
              </a:rPr>
              <a:t>a</a:t>
            </a:r>
            <a:r>
              <a:rPr lang="he-IL" sz="1200" b="0" i="0" u="none" strike="noStrike" kern="1200" baseline="0" dirty="0">
                <a:solidFill>
                  <a:schemeClr val="tx1"/>
                </a:solidFill>
                <a:effectLst/>
                <a:latin typeface="+mn-lt"/>
                <a:ea typeface="+mn-ea"/>
                <a:cs typeface="+mn-cs"/>
              </a:rPr>
              <a:t> הוא אחרי השלב הלינארי אבל לפני ה</a:t>
            </a:r>
            <a:r>
              <a:rPr lang="en-US" sz="1200" b="0" i="0" u="none" strike="noStrike" kern="1200" baseline="0" dirty="0" err="1">
                <a:solidFill>
                  <a:schemeClr val="tx1"/>
                </a:solidFill>
                <a:effectLst/>
                <a:latin typeface="+mn-lt"/>
                <a:ea typeface="+mn-ea"/>
                <a:cs typeface="+mn-cs"/>
              </a:rPr>
              <a:t>ReLU</a:t>
            </a:r>
            <a:r>
              <a:rPr lang="he-IL" sz="1200" b="0" i="0" u="none" strike="noStrike" kern="1200" baseline="0" dirty="0">
                <a:solidFill>
                  <a:schemeClr val="tx1"/>
                </a:solidFill>
                <a:effectLst/>
                <a:latin typeface="+mn-lt"/>
                <a:ea typeface="+mn-ea"/>
                <a:cs typeface="+mn-cs"/>
              </a:rPr>
              <a:t>.</a:t>
            </a:r>
            <a:endParaRPr lang="en-US" sz="1200" b="0" i="0" u="none" strike="noStrike" kern="1200" baseline="0" dirty="0">
              <a:solidFill>
                <a:schemeClr val="tx1"/>
              </a:solidFill>
              <a:effectLst/>
              <a:latin typeface="+mn-lt"/>
              <a:ea typeface="+mn-ea"/>
              <a:cs typeface="+mn-cs"/>
            </a:endParaRPr>
          </a:p>
          <a:p>
            <a:pPr algn="r" rtl="1"/>
            <a:r>
              <a:rPr lang="he-IL" sz="1200" b="0" i="0" u="none" strike="noStrike" kern="1200" baseline="0" dirty="0">
                <a:solidFill>
                  <a:schemeClr val="tx1"/>
                </a:solidFill>
                <a:effectLst/>
                <a:latin typeface="+mn-lt"/>
                <a:ea typeface="+mn-ea"/>
                <a:cs typeface="+mn-cs"/>
              </a:rPr>
              <a:t>אם נניח </a:t>
            </a:r>
            <a:r>
              <a:rPr lang="en-US" sz="1200" b="0" i="0" u="none" strike="noStrike" kern="1200" baseline="0" dirty="0">
                <a:solidFill>
                  <a:schemeClr val="tx1"/>
                </a:solidFill>
                <a:effectLst/>
                <a:latin typeface="+mn-lt"/>
                <a:ea typeface="+mn-ea"/>
                <a:cs typeface="+mn-cs"/>
              </a:rPr>
              <a:t>W</a:t>
            </a:r>
            <a:r>
              <a:rPr lang="he-IL" sz="1200" b="0" i="0" u="none" strike="noStrike" kern="1200" baseline="0" dirty="0">
                <a:solidFill>
                  <a:schemeClr val="tx1"/>
                </a:solidFill>
                <a:effectLst/>
                <a:latin typeface="+mn-lt"/>
                <a:ea typeface="+mn-ea"/>
                <a:cs typeface="+mn-cs"/>
              </a:rPr>
              <a:t> נהיה 0 וגם </a:t>
            </a:r>
            <a:r>
              <a:rPr lang="en-US" sz="1200" b="0" i="0" u="none" strike="noStrike" kern="1200" baseline="0" dirty="0">
                <a:solidFill>
                  <a:schemeClr val="tx1"/>
                </a:solidFill>
                <a:effectLst/>
                <a:latin typeface="+mn-lt"/>
                <a:ea typeface="+mn-ea"/>
                <a:cs typeface="+mn-cs"/>
              </a:rPr>
              <a:t>b</a:t>
            </a:r>
            <a:r>
              <a:rPr lang="he-IL" sz="1200" b="0" i="0" u="none" strike="noStrike" kern="1200" baseline="0" dirty="0">
                <a:solidFill>
                  <a:schemeClr val="tx1"/>
                </a:solidFill>
                <a:effectLst/>
                <a:latin typeface="+mn-lt"/>
                <a:ea typeface="+mn-ea"/>
                <a:cs typeface="+mn-cs"/>
              </a:rPr>
              <a:t> לצורך העניין בגלל </a:t>
            </a:r>
            <a:r>
              <a:rPr lang="en-US" sz="1200" b="0" i="0" u="none" strike="noStrike" kern="1200" baseline="0" dirty="0">
                <a:solidFill>
                  <a:schemeClr val="tx1"/>
                </a:solidFill>
                <a:effectLst/>
                <a:latin typeface="+mn-lt"/>
                <a:ea typeface="+mn-ea"/>
                <a:cs typeface="+mn-cs"/>
              </a:rPr>
              <a:t>weight decay</a:t>
            </a:r>
            <a:r>
              <a:rPr lang="he-IL" sz="1200" b="0" i="0" u="none" strike="noStrike" kern="1200" baseline="0" dirty="0">
                <a:solidFill>
                  <a:schemeClr val="tx1"/>
                </a:solidFill>
                <a:effectLst/>
                <a:latin typeface="+mn-lt"/>
                <a:ea typeface="+mn-ea"/>
                <a:cs typeface="+mn-cs"/>
              </a:rPr>
              <a:t> </a:t>
            </a:r>
          </a:p>
          <a:p>
            <a:pPr algn="r" rtl="1"/>
            <a:r>
              <a:rPr lang="he-IL" sz="1200" b="0" i="0" u="none" strike="noStrike" kern="1200" baseline="0" dirty="0">
                <a:solidFill>
                  <a:schemeClr val="tx1"/>
                </a:solidFill>
                <a:effectLst/>
                <a:latin typeface="+mn-lt"/>
                <a:ea typeface="+mn-ea"/>
                <a:cs typeface="+mn-cs"/>
              </a:rPr>
              <a:t>ואז </a:t>
            </a:r>
            <a:r>
              <a:rPr lang="en-US" sz="1200" b="0" i="0" u="none" strike="noStrike" kern="1200" baseline="0" dirty="0">
                <a:solidFill>
                  <a:schemeClr val="tx1"/>
                </a:solidFill>
                <a:effectLst/>
                <a:latin typeface="+mn-lt"/>
                <a:ea typeface="+mn-ea"/>
                <a:cs typeface="+mn-cs"/>
              </a:rPr>
              <a:t>g(a) </a:t>
            </a:r>
            <a:r>
              <a:rPr lang="he-IL" sz="1200" b="0" i="0" u="none" strike="noStrike" kern="1200" baseline="0" dirty="0">
                <a:solidFill>
                  <a:schemeClr val="tx1"/>
                </a:solidFill>
                <a:effectLst/>
                <a:latin typeface="+mn-lt"/>
                <a:ea typeface="+mn-ea"/>
                <a:cs typeface="+mn-cs"/>
              </a:rPr>
              <a:t> שווה ל</a:t>
            </a:r>
            <a:r>
              <a:rPr lang="en-US" sz="1200" b="0" i="0" u="none" strike="noStrike" kern="1200" baseline="0" dirty="0">
                <a:solidFill>
                  <a:schemeClr val="tx1"/>
                </a:solidFill>
                <a:effectLst/>
                <a:latin typeface="+mn-lt"/>
                <a:ea typeface="+mn-ea"/>
                <a:cs typeface="+mn-cs"/>
              </a:rPr>
              <a:t>a</a:t>
            </a:r>
            <a:r>
              <a:rPr lang="he-IL" sz="1200" b="0" i="0" u="none" strike="noStrike" kern="1200" baseline="0" dirty="0">
                <a:solidFill>
                  <a:schemeClr val="tx1"/>
                </a:solidFill>
                <a:effectLst/>
                <a:latin typeface="+mn-lt"/>
                <a:ea typeface="+mn-ea"/>
                <a:cs typeface="+mn-cs"/>
              </a:rPr>
              <a:t> מכיוון ש</a:t>
            </a:r>
            <a:r>
              <a:rPr lang="en-US" sz="1200" b="0" i="0" u="none" strike="noStrike" kern="1200" baseline="0" dirty="0" err="1">
                <a:solidFill>
                  <a:schemeClr val="tx1"/>
                </a:solidFill>
                <a:effectLst/>
                <a:latin typeface="+mn-lt"/>
                <a:ea typeface="+mn-ea"/>
                <a:cs typeface="+mn-cs"/>
              </a:rPr>
              <a:t>relu</a:t>
            </a:r>
            <a:r>
              <a:rPr lang="he-IL" sz="1200" b="0" i="0" u="none" strike="noStrike" kern="1200" baseline="0" dirty="0">
                <a:solidFill>
                  <a:schemeClr val="tx1"/>
                </a:solidFill>
                <a:effectLst/>
                <a:latin typeface="+mn-lt"/>
                <a:ea typeface="+mn-ea"/>
                <a:cs typeface="+mn-cs"/>
              </a:rPr>
              <a:t> נותן </a:t>
            </a:r>
            <a:r>
              <a:rPr lang="en-US" sz="1200" b="0" i="0" u="none" strike="noStrike" kern="1200" baseline="0" dirty="0">
                <a:solidFill>
                  <a:schemeClr val="tx1"/>
                </a:solidFill>
                <a:effectLst/>
                <a:latin typeface="+mn-lt"/>
                <a:ea typeface="+mn-ea"/>
                <a:cs typeface="+mn-cs"/>
              </a:rPr>
              <a:t>Identity</a:t>
            </a:r>
            <a:r>
              <a:rPr lang="he-IL" sz="1200" b="0" i="0" u="none" strike="noStrike" kern="1200" baseline="0" dirty="0">
                <a:solidFill>
                  <a:schemeClr val="tx1"/>
                </a:solidFill>
                <a:effectLst/>
                <a:latin typeface="+mn-lt"/>
                <a:ea typeface="+mn-ea"/>
                <a:cs typeface="+mn-cs"/>
              </a:rPr>
              <a:t> במקרה החיובי.</a:t>
            </a:r>
          </a:p>
          <a:p>
            <a:pPr algn="r" rtl="1"/>
            <a:endParaRPr lang="he-IL" sz="1200" b="0" i="0" u="none" strike="noStrike" kern="1200" baseline="0" dirty="0">
              <a:solidFill>
                <a:schemeClr val="tx1"/>
              </a:solidFill>
              <a:effectLst/>
              <a:latin typeface="+mn-lt"/>
              <a:ea typeface="+mn-ea"/>
              <a:cs typeface="+mn-cs"/>
            </a:endParaRPr>
          </a:p>
          <a:p>
            <a:pPr marL="0" marR="0" indent="0" algn="r" defTabSz="914400" rtl="1" eaLnBrk="1" fontAlgn="auto" latinLnBrk="0" hangingPunct="1">
              <a:lnSpc>
                <a:spcPct val="100000"/>
              </a:lnSpc>
              <a:spcBef>
                <a:spcPts val="0"/>
              </a:spcBef>
              <a:spcAft>
                <a:spcPts val="0"/>
              </a:spcAft>
              <a:buClrTx/>
              <a:buSzTx/>
              <a:buFontTx/>
              <a:buNone/>
              <a:tabLst/>
              <a:defRPr/>
            </a:pPr>
            <a:r>
              <a:rPr lang="he-IL" sz="1200" b="0" i="0" u="none" strike="noStrike" kern="1200" baseline="0" dirty="0">
                <a:solidFill>
                  <a:schemeClr val="tx1"/>
                </a:solidFill>
                <a:effectLst/>
                <a:latin typeface="+mn-lt"/>
                <a:ea typeface="+mn-ea"/>
                <a:cs typeface="+mn-cs"/>
              </a:rPr>
              <a:t>אז ראינו שה</a:t>
            </a:r>
            <a:r>
              <a:rPr lang="en-US" sz="1200" b="0" i="0" u="none" strike="noStrike" kern="1200" baseline="0" dirty="0">
                <a:solidFill>
                  <a:schemeClr val="tx1"/>
                </a:solidFill>
                <a:effectLst/>
                <a:latin typeface="+mn-lt"/>
                <a:ea typeface="+mn-ea"/>
                <a:cs typeface="+mn-cs"/>
              </a:rPr>
              <a:t>identity function</a:t>
            </a:r>
            <a:r>
              <a:rPr lang="he-IL" sz="1200" b="0" i="0" u="none" strike="noStrike" kern="1200" baseline="0" dirty="0">
                <a:solidFill>
                  <a:schemeClr val="tx1"/>
                </a:solidFill>
                <a:effectLst/>
                <a:latin typeface="+mn-lt"/>
                <a:ea typeface="+mn-ea"/>
                <a:cs typeface="+mn-cs"/>
              </a:rPr>
              <a:t> זה משהו שקל ל</a:t>
            </a:r>
            <a:r>
              <a:rPr lang="en-US" sz="1200" b="0" i="0" u="none" strike="noStrike" kern="1200" baseline="0" dirty="0">
                <a:solidFill>
                  <a:schemeClr val="tx1"/>
                </a:solidFill>
                <a:effectLst/>
                <a:latin typeface="+mn-lt"/>
                <a:ea typeface="+mn-ea"/>
                <a:cs typeface="+mn-cs"/>
              </a:rPr>
              <a:t>residual block </a:t>
            </a:r>
            <a:r>
              <a:rPr lang="he-IL" sz="1200" b="0" i="0" u="none" strike="noStrike" kern="1200" baseline="0" dirty="0">
                <a:solidFill>
                  <a:schemeClr val="tx1"/>
                </a:solidFill>
                <a:effectLst/>
                <a:latin typeface="+mn-lt"/>
                <a:ea typeface="+mn-ea"/>
                <a:cs typeface="+mn-cs"/>
              </a:rPr>
              <a:t> ללמוד</a:t>
            </a:r>
          </a:p>
          <a:p>
            <a:pPr algn="r" rtl="1"/>
            <a:r>
              <a:rPr lang="he-IL" sz="1200" b="0" i="0" u="none" strike="noStrike" kern="1200" baseline="0" dirty="0">
                <a:solidFill>
                  <a:schemeClr val="tx1"/>
                </a:solidFill>
                <a:effectLst/>
                <a:latin typeface="+mn-lt"/>
                <a:ea typeface="+mn-ea"/>
                <a:cs typeface="+mn-cs"/>
              </a:rPr>
              <a:t>לכן זה לא יפגע ביכולת של הרשת שלנו להצליח כי מקסימום נקבל את ה</a:t>
            </a:r>
            <a:r>
              <a:rPr lang="en-US" sz="1200" b="0" i="0" u="none" strike="noStrike" kern="1200" baseline="0" dirty="0">
                <a:solidFill>
                  <a:schemeClr val="tx1"/>
                </a:solidFill>
                <a:effectLst/>
                <a:latin typeface="+mn-lt"/>
                <a:ea typeface="+mn-ea"/>
                <a:cs typeface="+mn-cs"/>
              </a:rPr>
              <a:t>identity function</a:t>
            </a:r>
            <a:endParaRPr lang="he-IL" sz="1200" b="0" i="0" u="none" strike="noStrike" kern="1200" baseline="0" dirty="0">
              <a:solidFill>
                <a:schemeClr val="tx1"/>
              </a:solidFill>
              <a:effectLst/>
              <a:latin typeface="+mn-lt"/>
              <a:ea typeface="+mn-ea"/>
              <a:cs typeface="+mn-cs"/>
            </a:endParaRPr>
          </a:p>
          <a:p>
            <a:pPr algn="r" rtl="1"/>
            <a:r>
              <a:rPr lang="he-IL" sz="1200" b="0" i="0" u="none" strike="noStrike" kern="1200" baseline="0" dirty="0">
                <a:solidFill>
                  <a:schemeClr val="tx1"/>
                </a:solidFill>
                <a:effectLst/>
                <a:latin typeface="+mn-lt"/>
                <a:ea typeface="+mn-ea"/>
                <a:cs typeface="+mn-cs"/>
              </a:rPr>
              <a:t>ויותר מזה, זה יכול רק לעזור לרשת שלנו להצליח יותר וללמוד משהו טוב ויעיל בהוספת השכבות האלה.</a:t>
            </a:r>
          </a:p>
          <a:p>
            <a:pPr algn="r" rtl="1"/>
            <a:endParaRPr lang="he-IL" sz="1200" b="0" i="0" u="none" strike="noStrik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12A9C9-7209-43C8-B253-1255A1B545E0}" type="slidenum">
              <a:rPr lang="en-US" smtClean="0"/>
              <a:t>101</a:t>
            </a:fld>
            <a:endParaRPr lang="en-US"/>
          </a:p>
        </p:txBody>
      </p:sp>
    </p:spTree>
    <p:extLst>
      <p:ext uri="{BB962C8B-B14F-4D97-AF65-F5344CB8AC3E}">
        <p14:creationId xmlns:p14="http://schemas.microsoft.com/office/powerpoint/2010/main" val="355821449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he-IL" sz="1200" b="0" i="0" u="none" strike="noStrik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12A9C9-7209-43C8-B253-1255A1B545E0}" type="slidenum">
              <a:rPr lang="en-US" smtClean="0"/>
              <a:t>102</a:t>
            </a:fld>
            <a:endParaRPr lang="en-US"/>
          </a:p>
        </p:txBody>
      </p:sp>
    </p:spTree>
    <p:extLst>
      <p:ext uri="{BB962C8B-B14F-4D97-AF65-F5344CB8AC3E}">
        <p14:creationId xmlns:p14="http://schemas.microsoft.com/office/powerpoint/2010/main" val="355821449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sz="1200" b="0" i="0" u="none" strike="noStrike" kern="1200" baseline="0" dirty="0">
                <a:solidFill>
                  <a:schemeClr val="tx1"/>
                </a:solidFill>
                <a:effectLst/>
                <a:latin typeface="+mn-lt"/>
                <a:ea typeface="+mn-ea"/>
                <a:cs typeface="+mn-cs"/>
              </a:rPr>
              <a:t>בניסיונות שבהם עשו יותר מ50 שכבות, אז גם השתמשו בקונספט של </a:t>
            </a:r>
            <a:r>
              <a:rPr lang="en-US" sz="1200" b="0" i="0" u="none" strike="noStrike" kern="1200" baseline="0" dirty="0">
                <a:solidFill>
                  <a:schemeClr val="tx1"/>
                </a:solidFill>
                <a:effectLst/>
                <a:latin typeface="+mn-lt"/>
                <a:ea typeface="+mn-ea"/>
                <a:cs typeface="+mn-cs"/>
              </a:rPr>
              <a:t> bottleneck layers</a:t>
            </a:r>
            <a:r>
              <a:rPr lang="he-IL" sz="1200" b="0" i="0" u="none" strike="noStrike" kern="1200" baseline="0" dirty="0">
                <a:solidFill>
                  <a:schemeClr val="tx1"/>
                </a:solidFill>
                <a:effectLst/>
                <a:latin typeface="+mn-lt"/>
                <a:ea typeface="+mn-ea"/>
                <a:cs typeface="+mn-cs"/>
              </a:rPr>
              <a:t> כדי לשפר יעילות על ידי הפחתת המימד של העומק לפני שעושים את הקונבולוציות </a:t>
            </a:r>
            <a:endParaRPr lang="en-US" sz="1200" b="0" i="0" u="none" strike="noStrike" kern="1200" baseline="0" dirty="0">
              <a:solidFill>
                <a:schemeClr val="tx1"/>
              </a:solidFill>
              <a:effectLst/>
              <a:latin typeface="+mn-lt"/>
              <a:ea typeface="+mn-ea"/>
              <a:cs typeface="+mn-cs"/>
            </a:endParaRPr>
          </a:p>
          <a:p>
            <a:pPr algn="r" rtl="1"/>
            <a:endParaRPr lang="en-US" sz="1200" b="0" i="0" u="none" strike="noStrike" kern="1200" baseline="0" dirty="0">
              <a:solidFill>
                <a:schemeClr val="tx1"/>
              </a:solidFill>
              <a:effectLst/>
              <a:latin typeface="+mn-lt"/>
              <a:ea typeface="+mn-ea"/>
              <a:cs typeface="+mn-cs"/>
            </a:endParaRPr>
          </a:p>
          <a:p>
            <a:pPr algn="r" rtl="1"/>
            <a:endParaRPr lang="he-IL" sz="1200" b="0" i="0" u="none" strike="noStrik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12A9C9-7209-43C8-B253-1255A1B545E0}" type="slidenum">
              <a:rPr lang="en-US" smtClean="0"/>
              <a:t>103</a:t>
            </a:fld>
            <a:endParaRPr lang="en-US"/>
          </a:p>
        </p:txBody>
      </p:sp>
    </p:spTree>
    <p:extLst>
      <p:ext uri="{BB962C8B-B14F-4D97-AF65-F5344CB8AC3E}">
        <p14:creationId xmlns:p14="http://schemas.microsoft.com/office/powerpoint/2010/main" val="355821449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en-US" sz="1200" b="0" i="0" u="none" strike="noStrike" kern="1200" baseline="0" dirty="0">
              <a:solidFill>
                <a:schemeClr val="tx1"/>
              </a:solidFill>
              <a:effectLst/>
              <a:latin typeface="+mn-lt"/>
              <a:ea typeface="+mn-ea"/>
              <a:cs typeface="+mn-cs"/>
            </a:endParaRPr>
          </a:p>
          <a:p>
            <a:pPr algn="r" rtl="1"/>
            <a:endParaRPr lang="he-IL" sz="1200" b="0" i="0" u="none" strike="noStrik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12A9C9-7209-43C8-B253-1255A1B545E0}" type="slidenum">
              <a:rPr lang="en-US" smtClean="0"/>
              <a:t>104</a:t>
            </a:fld>
            <a:endParaRPr lang="en-US"/>
          </a:p>
        </p:txBody>
      </p:sp>
    </p:spTree>
    <p:extLst>
      <p:ext uri="{BB962C8B-B14F-4D97-AF65-F5344CB8AC3E}">
        <p14:creationId xmlns:p14="http://schemas.microsoft.com/office/powerpoint/2010/main" val="35582144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sz="1200" b="0" i="0" u="none" strike="noStrik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12A9C9-7209-43C8-B253-1255A1B545E0}" type="slidenum">
              <a:rPr lang="en-US" smtClean="0"/>
              <a:t>105</a:t>
            </a:fld>
            <a:endParaRPr lang="en-US"/>
          </a:p>
        </p:txBody>
      </p:sp>
    </p:spTree>
    <p:extLst>
      <p:ext uri="{BB962C8B-B14F-4D97-AF65-F5344CB8AC3E}">
        <p14:creationId xmlns:p14="http://schemas.microsoft.com/office/powerpoint/2010/main" val="355821449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sz="1200" b="0" i="0" u="none" strike="noStrik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12A9C9-7209-43C8-B253-1255A1B545E0}" type="slidenum">
              <a:rPr lang="en-US" smtClean="0"/>
              <a:t>106</a:t>
            </a:fld>
            <a:endParaRPr lang="en-US"/>
          </a:p>
        </p:txBody>
      </p:sp>
    </p:spTree>
    <p:extLst>
      <p:ext uri="{BB962C8B-B14F-4D97-AF65-F5344CB8AC3E}">
        <p14:creationId xmlns:p14="http://schemas.microsoft.com/office/powerpoint/2010/main" val="355821449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sz="1200" b="0" i="0" u="none" strike="noStrik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12A9C9-7209-43C8-B253-1255A1B545E0}" type="slidenum">
              <a:rPr lang="en-US" smtClean="0"/>
              <a:t>107</a:t>
            </a:fld>
            <a:endParaRPr lang="en-US"/>
          </a:p>
        </p:txBody>
      </p:sp>
    </p:spTree>
    <p:extLst>
      <p:ext uri="{BB962C8B-B14F-4D97-AF65-F5344CB8AC3E}">
        <p14:creationId xmlns:p14="http://schemas.microsoft.com/office/powerpoint/2010/main" val="35582144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Shape 147"/>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8" name="Shape 148"/>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r" rtl="1">
              <a:buFont typeface="Arial" panose="020B0604020202020204" pitchFamily="34" charset="0"/>
              <a:buChar char="•"/>
            </a:pPr>
            <a:r>
              <a:rPr lang="he-IL" sz="1200" b="0" i="0" kern="1200" dirty="0">
                <a:solidFill>
                  <a:schemeClr val="tx1"/>
                </a:solidFill>
                <a:effectLst/>
                <a:latin typeface="+mn-lt"/>
                <a:ea typeface="+mn-ea"/>
                <a:cs typeface="+mn-cs"/>
              </a:rPr>
              <a:t>כותב</a:t>
            </a:r>
            <a:r>
              <a:rPr lang="he-IL" sz="1200" b="0" i="0" kern="1200" baseline="0" dirty="0">
                <a:solidFill>
                  <a:schemeClr val="tx1"/>
                </a:solidFill>
                <a:effectLst/>
                <a:latin typeface="+mn-lt"/>
                <a:ea typeface="+mn-ea"/>
                <a:cs typeface="+mn-cs"/>
              </a:rPr>
              <a:t> המאמר – יאן לקון – שהיום הוא ה</a:t>
            </a:r>
            <a:r>
              <a:rPr lang="en-US" sz="1200" b="0" i="0" kern="1200" baseline="0" dirty="0">
                <a:solidFill>
                  <a:schemeClr val="tx1"/>
                </a:solidFill>
                <a:effectLst/>
                <a:latin typeface="+mn-lt"/>
                <a:ea typeface="+mn-ea"/>
                <a:cs typeface="+mn-cs"/>
              </a:rPr>
              <a:t>director of A.I.</a:t>
            </a:r>
            <a:r>
              <a:rPr lang="he-IL" sz="1200" b="0" i="0" kern="1200" baseline="0" dirty="0">
                <a:solidFill>
                  <a:schemeClr val="tx1"/>
                </a:solidFill>
                <a:effectLst/>
                <a:latin typeface="+mn-lt"/>
                <a:ea typeface="+mn-ea"/>
                <a:cs typeface="+mn-cs"/>
              </a:rPr>
              <a:t> ב</a:t>
            </a:r>
            <a:r>
              <a:rPr lang="en-US" sz="1200" b="0" i="0" kern="1200" baseline="0" dirty="0">
                <a:solidFill>
                  <a:schemeClr val="tx1"/>
                </a:solidFill>
                <a:effectLst/>
                <a:latin typeface="+mn-lt"/>
                <a:ea typeface="+mn-ea"/>
                <a:cs typeface="+mn-cs"/>
              </a:rPr>
              <a:t>Facebook</a:t>
            </a:r>
            <a:r>
              <a:rPr lang="he-IL" sz="1200" b="0" i="0" kern="1200" baseline="0" dirty="0">
                <a:solidFill>
                  <a:schemeClr val="tx1"/>
                </a:solidFill>
                <a:effectLst/>
                <a:latin typeface="+mn-lt"/>
                <a:ea typeface="+mn-ea"/>
                <a:cs typeface="+mn-cs"/>
              </a:rPr>
              <a:t> עזר </a:t>
            </a:r>
            <a:r>
              <a:rPr lang="he-IL" sz="1200" b="1" i="0" kern="1200" baseline="0" dirty="0">
                <a:solidFill>
                  <a:schemeClr val="tx1"/>
                </a:solidFill>
                <a:effectLst/>
                <a:latin typeface="+mn-lt"/>
                <a:ea typeface="+mn-ea"/>
                <a:cs typeface="+mn-cs"/>
              </a:rPr>
              <a:t>לבסס את הדרך שבה אנחנו משתמשים ב </a:t>
            </a:r>
            <a:r>
              <a:rPr lang="en-US" sz="1200" b="1" i="0" kern="1200" baseline="0" dirty="0">
                <a:solidFill>
                  <a:schemeClr val="tx1"/>
                </a:solidFill>
                <a:effectLst/>
                <a:latin typeface="+mn-lt"/>
                <a:ea typeface="+mn-ea"/>
                <a:cs typeface="+mn-cs"/>
              </a:rPr>
              <a:t>CNNs</a:t>
            </a:r>
            <a:r>
              <a:rPr lang="he-IL" sz="1200" b="1" i="0" kern="1200" baseline="0" dirty="0">
                <a:solidFill>
                  <a:schemeClr val="tx1"/>
                </a:solidFill>
                <a:effectLst/>
                <a:latin typeface="+mn-lt"/>
                <a:ea typeface="+mn-ea"/>
                <a:cs typeface="+mn-cs"/>
              </a:rPr>
              <a:t> היום </a:t>
            </a:r>
            <a:r>
              <a:rPr lang="he-IL" sz="1200" b="0" i="0" kern="1200" baseline="0" dirty="0">
                <a:solidFill>
                  <a:schemeClr val="tx1"/>
                </a:solidFill>
                <a:effectLst/>
                <a:latin typeface="+mn-lt"/>
                <a:ea typeface="+mn-ea"/>
                <a:cs typeface="+mn-cs"/>
              </a:rPr>
              <a:t>– כמבנה רב שכבתי של נוירונים לטובת עיבוד של פ'יצרים מורכבים, בשכבות העמוקות של הרשת.</a:t>
            </a:r>
            <a:endParaRPr lang="en-US" sz="1200" b="0" i="0" kern="1200" baseline="0" dirty="0">
              <a:solidFill>
                <a:schemeClr val="tx1"/>
              </a:solidFill>
              <a:effectLst/>
              <a:latin typeface="+mn-lt"/>
              <a:ea typeface="+mn-ea"/>
              <a:cs typeface="+mn-cs"/>
            </a:endParaRPr>
          </a:p>
          <a:p>
            <a:pPr marL="171450" indent="-171450" algn="r" rtl="1">
              <a:buFont typeface="Arial" panose="020B0604020202020204" pitchFamily="34" charset="0"/>
              <a:buChar char="•"/>
            </a:pPr>
            <a:r>
              <a:rPr lang="he-IL" sz="1200" b="1" i="0" kern="1200" baseline="0" dirty="0">
                <a:solidFill>
                  <a:schemeClr val="tx1"/>
                </a:solidFill>
                <a:effectLst/>
                <a:latin typeface="+mn-lt"/>
                <a:ea typeface="+mn-ea"/>
                <a:cs typeface="+mn-cs"/>
              </a:rPr>
              <a:t>התכונות של </a:t>
            </a:r>
            <a:r>
              <a:rPr lang="en-US" sz="1200" b="1" i="0" kern="1200" baseline="0" dirty="0">
                <a:solidFill>
                  <a:schemeClr val="tx1"/>
                </a:solidFill>
                <a:effectLst/>
                <a:latin typeface="+mn-lt"/>
                <a:ea typeface="+mn-ea"/>
                <a:cs typeface="+mn-cs"/>
              </a:rPr>
              <a:t>CNNs</a:t>
            </a:r>
            <a:r>
              <a:rPr lang="he-IL" sz="1200" b="0" i="0" kern="1200" baseline="0" dirty="0">
                <a:solidFill>
                  <a:schemeClr val="tx1"/>
                </a:solidFill>
                <a:effectLst/>
                <a:latin typeface="+mn-lt"/>
                <a:ea typeface="+mn-ea"/>
                <a:cs typeface="+mn-cs"/>
              </a:rPr>
              <a:t> שונות מאלו של רשתות </a:t>
            </a:r>
            <a:r>
              <a:rPr lang="en-US" sz="1200" b="0" i="0" kern="1200" baseline="0" dirty="0">
                <a:solidFill>
                  <a:schemeClr val="tx1"/>
                </a:solidFill>
                <a:effectLst/>
                <a:latin typeface="+mn-lt"/>
                <a:ea typeface="+mn-ea"/>
                <a:cs typeface="+mn-cs"/>
              </a:rPr>
              <a:t>feed-forward</a:t>
            </a:r>
            <a:r>
              <a:rPr lang="he-IL" sz="1200" b="0" i="0" kern="1200" baseline="0" dirty="0">
                <a:solidFill>
                  <a:schemeClr val="tx1"/>
                </a:solidFill>
                <a:effectLst/>
                <a:latin typeface="+mn-lt"/>
                <a:ea typeface="+mn-ea"/>
                <a:cs typeface="+mn-cs"/>
              </a:rPr>
              <a:t> מסורתיות הכמה היבטים, וגורמות להם להיות אפקטיביות לצרכים של בעיות ראיה.</a:t>
            </a:r>
          </a:p>
          <a:p>
            <a:pPr algn="r" rtl="1"/>
            <a:r>
              <a:rPr lang="he-IL" sz="1200" b="0" i="0" kern="1200" baseline="0" dirty="0">
                <a:solidFill>
                  <a:schemeClr val="tx1"/>
                </a:solidFill>
                <a:effectLst/>
                <a:latin typeface="+mn-lt"/>
                <a:ea typeface="+mn-ea"/>
                <a:cs typeface="+mn-cs"/>
              </a:rPr>
              <a:t>למשל תמונות מיוצגות על ידי גובה רוחב ועומק כך שעומק מתייחס למספר ה</a:t>
            </a:r>
            <a:r>
              <a:rPr lang="en-US" sz="1200" b="0" i="0" kern="1200" baseline="0" dirty="0">
                <a:solidFill>
                  <a:schemeClr val="tx1"/>
                </a:solidFill>
                <a:effectLst/>
                <a:latin typeface="+mn-lt"/>
                <a:ea typeface="+mn-ea"/>
                <a:cs typeface="+mn-cs"/>
              </a:rPr>
              <a:t>channels</a:t>
            </a:r>
            <a:r>
              <a:rPr lang="he-IL" sz="1200" b="0" i="0" kern="1200" baseline="0" dirty="0">
                <a:solidFill>
                  <a:schemeClr val="tx1"/>
                </a:solidFill>
                <a:effectLst/>
                <a:latin typeface="+mn-lt"/>
                <a:ea typeface="+mn-ea"/>
                <a:cs typeface="+mn-cs"/>
              </a:rPr>
              <a:t> בכל פיקסל. למשל 3 – </a:t>
            </a:r>
            <a:r>
              <a:rPr lang="en-US" sz="1200" b="0" i="0" kern="1200" baseline="0" dirty="0">
                <a:solidFill>
                  <a:schemeClr val="tx1"/>
                </a:solidFill>
                <a:effectLst/>
                <a:latin typeface="+mn-lt"/>
                <a:ea typeface="+mn-ea"/>
                <a:cs typeface="+mn-cs"/>
              </a:rPr>
              <a:t>R,G,B</a:t>
            </a:r>
            <a:r>
              <a:rPr lang="he-IL" sz="1200" b="0" i="0" kern="1200" baseline="0" dirty="0">
                <a:solidFill>
                  <a:schemeClr val="tx1"/>
                </a:solidFill>
                <a:effectLst/>
                <a:latin typeface="+mn-lt"/>
                <a:ea typeface="+mn-ea"/>
                <a:cs typeface="+mn-cs"/>
              </a:rPr>
              <a:t>. אם היינו משתמשים במבנה מסורתי </a:t>
            </a:r>
            <a:r>
              <a:rPr lang="en-US" sz="1200" b="0" i="0" kern="1200" baseline="0" dirty="0">
                <a:solidFill>
                  <a:schemeClr val="tx1"/>
                </a:solidFill>
                <a:effectLst/>
                <a:latin typeface="+mn-lt"/>
                <a:ea typeface="+mn-ea"/>
                <a:cs typeface="+mn-cs"/>
              </a:rPr>
              <a:t>fully connected</a:t>
            </a:r>
            <a:r>
              <a:rPr lang="he-IL" sz="1200" b="0" i="0" kern="1200" baseline="0" dirty="0">
                <a:solidFill>
                  <a:schemeClr val="tx1"/>
                </a:solidFill>
                <a:effectLst/>
                <a:latin typeface="+mn-lt"/>
                <a:ea typeface="+mn-ea"/>
                <a:cs typeface="+mn-cs"/>
              </a:rPr>
              <a:t>, היינו מקבלים עליה משמעותית במספר הפרמטרים וזה היה מביא ל</a:t>
            </a:r>
            <a:r>
              <a:rPr lang="en-US" sz="1200" b="0" i="0" kern="1200" baseline="0" dirty="0">
                <a:solidFill>
                  <a:schemeClr val="tx1"/>
                </a:solidFill>
                <a:effectLst/>
                <a:latin typeface="+mn-lt"/>
                <a:ea typeface="+mn-ea"/>
                <a:cs typeface="+mn-cs"/>
              </a:rPr>
              <a:t>overfitting</a:t>
            </a:r>
            <a:r>
              <a:rPr lang="he-IL" sz="1200" b="0" i="0" kern="1200" baseline="0" dirty="0">
                <a:solidFill>
                  <a:schemeClr val="tx1"/>
                </a:solidFill>
                <a:effectLst/>
                <a:latin typeface="+mn-lt"/>
                <a:ea typeface="+mn-ea"/>
                <a:cs typeface="+mn-cs"/>
              </a:rPr>
              <a:t>. (עבור תמונה </a:t>
            </a:r>
            <a:r>
              <a:rPr lang="en-US" sz="1200" b="0" i="0" kern="1200" baseline="0" dirty="0">
                <a:solidFill>
                  <a:schemeClr val="tx1"/>
                </a:solidFill>
                <a:effectLst/>
                <a:latin typeface="+mn-lt"/>
                <a:ea typeface="+mn-ea"/>
                <a:cs typeface="+mn-cs"/>
              </a:rPr>
              <a:t>670x1040</a:t>
            </a:r>
            <a:r>
              <a:rPr lang="he-IL" sz="1200" b="0" i="0" kern="1200" baseline="0" dirty="0">
                <a:solidFill>
                  <a:schemeClr val="tx1"/>
                </a:solidFill>
                <a:effectLst/>
                <a:latin typeface="+mn-lt"/>
                <a:ea typeface="+mn-ea"/>
                <a:cs typeface="+mn-cs"/>
              </a:rPr>
              <a:t> היינו מקבלים יותר מ 2 מיליון פרמטרים כבר בשכבה הראשונה)</a:t>
            </a:r>
          </a:p>
          <a:p>
            <a:pPr marL="171450" indent="-171450" algn="r" rtl="1">
              <a:buFont typeface="Arial" panose="020B0604020202020204" pitchFamily="34" charset="0"/>
              <a:buChar char="•"/>
            </a:pPr>
            <a:r>
              <a:rPr lang="en-US" sz="1200" b="0" i="0" kern="1200" baseline="0" dirty="0">
                <a:solidFill>
                  <a:schemeClr val="tx1"/>
                </a:solidFill>
                <a:effectLst/>
                <a:latin typeface="+mn-lt"/>
                <a:ea typeface="+mn-ea"/>
                <a:cs typeface="+mn-cs"/>
              </a:rPr>
              <a:t>CNNs</a:t>
            </a:r>
            <a:r>
              <a:rPr lang="he-IL" sz="1200" b="0" i="0" kern="1200" baseline="0" dirty="0">
                <a:solidFill>
                  <a:schemeClr val="tx1"/>
                </a:solidFill>
                <a:effectLst/>
                <a:latin typeface="+mn-lt"/>
                <a:ea typeface="+mn-ea"/>
                <a:cs typeface="+mn-cs"/>
              </a:rPr>
              <a:t> מורידים את מספר הפרמטרים בכך שמאפשרים </a:t>
            </a:r>
            <a:r>
              <a:rPr lang="he-IL" sz="1200" b="1" i="0" kern="1200" baseline="0" dirty="0">
                <a:solidFill>
                  <a:schemeClr val="tx1"/>
                </a:solidFill>
                <a:effectLst/>
                <a:latin typeface="+mn-lt"/>
                <a:ea typeface="+mn-ea"/>
                <a:cs typeface="+mn-cs"/>
              </a:rPr>
              <a:t>לחלקים שונים של הרשת להתמקד ב</a:t>
            </a:r>
            <a:r>
              <a:rPr lang="en-US" sz="1200" b="1" i="0" kern="1200" baseline="0" dirty="0">
                <a:solidFill>
                  <a:schemeClr val="tx1"/>
                </a:solidFill>
                <a:effectLst/>
                <a:latin typeface="+mn-lt"/>
                <a:ea typeface="+mn-ea"/>
                <a:cs typeface="+mn-cs"/>
              </a:rPr>
              <a:t>High level features</a:t>
            </a:r>
            <a:r>
              <a:rPr lang="he-IL" sz="1200" b="1" i="0" kern="1200" baseline="0" dirty="0">
                <a:solidFill>
                  <a:schemeClr val="tx1"/>
                </a:solidFill>
                <a:effectLst/>
                <a:latin typeface="+mn-lt"/>
                <a:ea typeface="+mn-ea"/>
                <a:cs typeface="+mn-cs"/>
              </a:rPr>
              <a:t> </a:t>
            </a:r>
            <a:r>
              <a:rPr lang="he-IL" sz="1200" b="0" i="0" kern="1200" baseline="0" dirty="0">
                <a:solidFill>
                  <a:schemeClr val="tx1"/>
                </a:solidFill>
                <a:effectLst/>
                <a:latin typeface="+mn-lt"/>
                <a:ea typeface="+mn-ea"/>
                <a:cs typeface="+mn-cs"/>
              </a:rPr>
              <a:t>כמו טקסטורה או דוגמאות שחוזרות על עצמן.</a:t>
            </a:r>
            <a:endParaRPr lang="en-US" sz="1200" b="0" i="0" kern="1200" baseline="0" dirty="0">
              <a:solidFill>
                <a:schemeClr val="tx1"/>
              </a:solidFill>
              <a:effectLst/>
              <a:latin typeface="+mn-lt"/>
              <a:ea typeface="+mn-ea"/>
              <a:cs typeface="+mn-cs"/>
            </a:endParaRPr>
          </a:p>
          <a:p>
            <a:pPr marL="171450" indent="-171450" algn="r" rtl="1">
              <a:buFont typeface="Arial" panose="020B0604020202020204" pitchFamily="34" charset="0"/>
              <a:buChar char="•"/>
            </a:pPr>
            <a:r>
              <a:rPr lang="he-IL" sz="1200" b="0" i="0" kern="1200" baseline="0" dirty="0">
                <a:solidFill>
                  <a:schemeClr val="tx1"/>
                </a:solidFill>
                <a:effectLst/>
                <a:latin typeface="+mn-lt"/>
                <a:ea typeface="+mn-ea"/>
                <a:cs typeface="+mn-cs"/>
              </a:rPr>
              <a:t>במאמר, לקון מציין שבגלל ש</a:t>
            </a:r>
            <a:r>
              <a:rPr lang="en-US" sz="1200" b="0" i="0" kern="1200" baseline="0" dirty="0">
                <a:solidFill>
                  <a:schemeClr val="tx1"/>
                </a:solidFill>
                <a:effectLst/>
                <a:latin typeface="+mn-lt"/>
                <a:ea typeface="+mn-ea"/>
                <a:cs typeface="+mn-cs"/>
              </a:rPr>
              <a:t>CNNs</a:t>
            </a:r>
            <a:r>
              <a:rPr lang="he-IL" sz="1200" b="0" i="0" kern="1200" baseline="0" dirty="0">
                <a:solidFill>
                  <a:schemeClr val="tx1"/>
                </a:solidFill>
                <a:effectLst/>
                <a:latin typeface="+mn-lt"/>
                <a:ea typeface="+mn-ea"/>
                <a:cs typeface="+mn-cs"/>
              </a:rPr>
              <a:t> לומדות את כל המשקלים לבד באמצעות </a:t>
            </a:r>
            <a:r>
              <a:rPr lang="en-US" sz="1200" b="0" i="0" kern="1200" baseline="0" dirty="0">
                <a:solidFill>
                  <a:schemeClr val="tx1"/>
                </a:solidFill>
                <a:effectLst/>
                <a:latin typeface="+mn-lt"/>
                <a:ea typeface="+mn-ea"/>
                <a:cs typeface="+mn-cs"/>
              </a:rPr>
              <a:t>backpropagation</a:t>
            </a:r>
            <a:r>
              <a:rPr lang="he-IL" sz="1200" b="0" i="0" kern="1200" baseline="0" dirty="0">
                <a:solidFill>
                  <a:schemeClr val="tx1"/>
                </a:solidFill>
                <a:effectLst/>
                <a:latin typeface="+mn-lt"/>
                <a:ea typeface="+mn-ea"/>
                <a:cs typeface="+mn-cs"/>
              </a:rPr>
              <a:t>,</a:t>
            </a:r>
            <a:r>
              <a:rPr lang="en-US" sz="1200" b="0" i="0" kern="1200" baseline="0" dirty="0">
                <a:solidFill>
                  <a:schemeClr val="tx1"/>
                </a:solidFill>
                <a:effectLst/>
                <a:latin typeface="+mn-lt"/>
                <a:ea typeface="+mn-ea"/>
                <a:cs typeface="+mn-cs"/>
              </a:rPr>
              <a:t> </a:t>
            </a:r>
            <a:r>
              <a:rPr lang="he-IL" sz="1200" b="0" i="0" kern="1200" baseline="0" dirty="0">
                <a:solidFill>
                  <a:schemeClr val="tx1"/>
                </a:solidFill>
                <a:effectLst/>
                <a:latin typeface="+mn-lt"/>
                <a:ea typeface="+mn-ea"/>
                <a:cs typeface="+mn-cs"/>
              </a:rPr>
              <a:t> אז אפשר לראות את זה כאילו </a:t>
            </a:r>
            <a:r>
              <a:rPr lang="en-US" sz="1200" b="0" i="0" kern="1200" baseline="0" dirty="0">
                <a:solidFill>
                  <a:schemeClr val="tx1"/>
                </a:solidFill>
                <a:effectLst/>
                <a:latin typeface="+mn-lt"/>
                <a:ea typeface="+mn-ea"/>
                <a:cs typeface="+mn-cs"/>
              </a:rPr>
              <a:t>CNNs</a:t>
            </a:r>
            <a:r>
              <a:rPr lang="he-IL" sz="1200" b="0" i="0" kern="1200" baseline="0" dirty="0">
                <a:solidFill>
                  <a:schemeClr val="tx1"/>
                </a:solidFill>
                <a:effectLst/>
                <a:latin typeface="+mn-lt"/>
                <a:ea typeface="+mn-ea"/>
                <a:cs typeface="+mn-cs"/>
              </a:rPr>
              <a:t> מייצרות את הפיצ'רים של עצמן. עד המימוש הזה של לקון, נעשו עבודות עם רשתות בתחום של ראיה, אבל ה</a:t>
            </a:r>
            <a:r>
              <a:rPr lang="en-US" sz="1200" b="0" i="0" kern="1200" baseline="0" dirty="0">
                <a:solidFill>
                  <a:schemeClr val="tx1"/>
                </a:solidFill>
                <a:effectLst/>
                <a:latin typeface="+mn-lt"/>
                <a:ea typeface="+mn-ea"/>
                <a:cs typeface="+mn-cs"/>
              </a:rPr>
              <a:t>feature extraction</a:t>
            </a:r>
            <a:r>
              <a:rPr lang="he-IL" sz="1200" b="0" i="0" kern="1200" baseline="0" dirty="0">
                <a:solidFill>
                  <a:schemeClr val="tx1"/>
                </a:solidFill>
                <a:effectLst/>
                <a:latin typeface="+mn-lt"/>
                <a:ea typeface="+mn-ea"/>
                <a:cs typeface="+mn-cs"/>
              </a:rPr>
              <a:t> נעשה כסוג של </a:t>
            </a:r>
            <a:r>
              <a:rPr lang="en-US" sz="1200" b="0" i="0" kern="1200" baseline="0" dirty="0">
                <a:solidFill>
                  <a:schemeClr val="tx1"/>
                </a:solidFill>
                <a:effectLst/>
                <a:latin typeface="+mn-lt"/>
                <a:ea typeface="+mn-ea"/>
                <a:cs typeface="+mn-cs"/>
              </a:rPr>
              <a:t>preprocessing</a:t>
            </a:r>
            <a:r>
              <a:rPr lang="he-IL" sz="1200" b="0" i="0" kern="1200" baseline="0" dirty="0">
                <a:solidFill>
                  <a:schemeClr val="tx1"/>
                </a:solidFill>
                <a:effectLst/>
                <a:latin typeface="+mn-lt"/>
                <a:ea typeface="+mn-ea"/>
                <a:cs typeface="+mn-cs"/>
              </a:rPr>
              <a:t>.</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12A9C9-7209-43C8-B253-1255A1B545E0}" type="slidenum">
              <a:rPr lang="en-US" smtClean="0"/>
              <a:t>108</a:t>
            </a:fld>
            <a:endParaRPr lang="en-US"/>
          </a:p>
        </p:txBody>
      </p:sp>
    </p:spTree>
    <p:extLst>
      <p:ext uri="{BB962C8B-B14F-4D97-AF65-F5344CB8AC3E}">
        <p14:creationId xmlns:p14="http://schemas.microsoft.com/office/powerpoint/2010/main" val="98020532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sz="1200" b="0" i="0" u="none" strike="noStrike" kern="1200" dirty="0">
                <a:solidFill>
                  <a:schemeClr val="tx1"/>
                </a:solidFill>
                <a:effectLst/>
                <a:latin typeface="+mn-lt"/>
                <a:ea typeface="+mn-ea"/>
                <a:cs typeface="+mn-cs"/>
              </a:rPr>
              <a:t>זו אחת הארכיטקטורות</a:t>
            </a:r>
            <a:r>
              <a:rPr lang="he-IL" sz="1200" b="0" i="0" u="none" strike="noStrike" kern="1200" baseline="0" dirty="0">
                <a:solidFill>
                  <a:schemeClr val="tx1"/>
                </a:solidFill>
                <a:effectLst/>
                <a:latin typeface="+mn-lt"/>
                <a:ea typeface="+mn-ea"/>
                <a:cs typeface="+mn-cs"/>
              </a:rPr>
              <a:t> הראשונות של </a:t>
            </a:r>
            <a:r>
              <a:rPr lang="en-US" sz="1200" b="0" i="0" u="none" strike="noStrike" kern="1200" baseline="0" dirty="0">
                <a:solidFill>
                  <a:schemeClr val="tx1"/>
                </a:solidFill>
                <a:effectLst/>
                <a:latin typeface="+mn-lt"/>
                <a:ea typeface="+mn-ea"/>
                <a:cs typeface="+mn-cs"/>
              </a:rPr>
              <a:t>CNN</a:t>
            </a:r>
            <a:r>
              <a:rPr lang="he-IL" sz="1200" b="0" i="0" u="none" strike="noStrike" kern="1200" baseline="0" dirty="0">
                <a:solidFill>
                  <a:schemeClr val="tx1"/>
                </a:solidFill>
                <a:effectLst/>
                <a:latin typeface="+mn-lt"/>
                <a:ea typeface="+mn-ea"/>
                <a:cs typeface="+mn-cs"/>
              </a:rPr>
              <a:t> ששימשה בהצלחה בפרקטיקה.</a:t>
            </a:r>
          </a:p>
          <a:p>
            <a:pPr algn="r" rtl="1"/>
            <a:r>
              <a:rPr lang="he-IL" sz="1200" b="0" i="0" u="none" strike="noStrike" kern="1200" baseline="0" dirty="0">
                <a:solidFill>
                  <a:schemeClr val="tx1"/>
                </a:solidFill>
                <a:effectLst/>
                <a:latin typeface="+mn-lt"/>
                <a:ea typeface="+mn-ea"/>
                <a:cs typeface="+mn-cs"/>
              </a:rPr>
              <a:t>הארכיטקטורה הזו שימשה לזיהוי ספרות כתובות בכתב יד.</a:t>
            </a:r>
          </a:p>
          <a:p>
            <a:pPr algn="r" rtl="1"/>
            <a:r>
              <a:rPr lang="he-IL" sz="1200" b="0" i="0" u="none" strike="noStrike" kern="1200" baseline="0" dirty="0">
                <a:solidFill>
                  <a:schemeClr val="tx1"/>
                </a:solidFill>
                <a:effectLst/>
                <a:latin typeface="+mn-lt"/>
                <a:ea typeface="+mn-ea"/>
                <a:cs typeface="+mn-cs"/>
              </a:rPr>
              <a:t>הרשת אומנה על תמונות </a:t>
            </a:r>
            <a:r>
              <a:rPr lang="en-US" sz="1200" b="0" i="0" u="none" strike="noStrike" kern="1200" baseline="0" dirty="0">
                <a:solidFill>
                  <a:schemeClr val="tx1"/>
                </a:solidFill>
                <a:effectLst/>
                <a:latin typeface="+mn-lt"/>
                <a:ea typeface="+mn-ea"/>
                <a:cs typeface="+mn-cs"/>
              </a:rPr>
              <a:t>grayscale</a:t>
            </a:r>
            <a:r>
              <a:rPr lang="he-IL" sz="1200" b="0" i="0" u="none" strike="noStrike" kern="1200" baseline="0" dirty="0">
                <a:solidFill>
                  <a:schemeClr val="tx1"/>
                </a:solidFill>
                <a:effectLst/>
                <a:latin typeface="+mn-lt"/>
                <a:ea typeface="+mn-ea"/>
                <a:cs typeface="+mn-cs"/>
              </a:rPr>
              <a:t> ולכן ה</a:t>
            </a:r>
            <a:r>
              <a:rPr lang="en-US" sz="1200" b="0" i="0" u="none" strike="noStrike" kern="1200" baseline="0" dirty="0">
                <a:solidFill>
                  <a:schemeClr val="tx1"/>
                </a:solidFill>
                <a:effectLst/>
                <a:latin typeface="+mn-lt"/>
                <a:ea typeface="+mn-ea"/>
                <a:cs typeface="+mn-cs"/>
              </a:rPr>
              <a:t>input images</a:t>
            </a:r>
            <a:r>
              <a:rPr lang="he-IL" sz="1200" b="0" i="0" u="none" strike="noStrike" kern="1200" baseline="0" dirty="0">
                <a:solidFill>
                  <a:schemeClr val="tx1"/>
                </a:solidFill>
                <a:effectLst/>
                <a:latin typeface="+mn-lt"/>
                <a:ea typeface="+mn-ea"/>
                <a:cs typeface="+mn-cs"/>
              </a:rPr>
              <a:t> הם </a:t>
            </a:r>
            <a:r>
              <a:rPr lang="en-US" sz="1200" b="0" i="0" u="none" strike="noStrike" kern="1200" baseline="0" dirty="0">
                <a:solidFill>
                  <a:schemeClr val="tx1"/>
                </a:solidFill>
                <a:effectLst/>
                <a:latin typeface="+mn-lt"/>
                <a:ea typeface="+mn-ea"/>
                <a:cs typeface="+mn-cs"/>
              </a:rPr>
              <a:t>32x32x1</a:t>
            </a:r>
            <a:r>
              <a:rPr lang="he-IL" sz="1200" b="0" i="0" u="none" strike="noStrike" kern="1200" baseline="0" dirty="0">
                <a:solidFill>
                  <a:schemeClr val="tx1"/>
                </a:solidFill>
                <a:effectLst/>
                <a:latin typeface="+mn-lt"/>
                <a:ea typeface="+mn-ea"/>
                <a:cs typeface="+mn-cs"/>
              </a:rPr>
              <a:t>.</a:t>
            </a:r>
          </a:p>
          <a:p>
            <a:pPr marL="228600" indent="-228600" algn="r" rtl="1">
              <a:buFont typeface="+mj-lt"/>
              <a:buAutoNum type="arabicPeriod"/>
            </a:pPr>
            <a:r>
              <a:rPr lang="he-IL" sz="1200" b="0" i="0" u="none" strike="noStrike" kern="1200" baseline="0" dirty="0">
                <a:solidFill>
                  <a:schemeClr val="tx1"/>
                </a:solidFill>
                <a:effectLst/>
                <a:latin typeface="+mn-lt"/>
                <a:ea typeface="+mn-ea"/>
                <a:cs typeface="+mn-cs"/>
              </a:rPr>
              <a:t>השכבה הראשונה היא של 6 פילטרים בגודל </a:t>
            </a:r>
            <a:r>
              <a:rPr lang="en-US" sz="1200" b="0" i="0" u="none" strike="noStrike" kern="1200" baseline="0" dirty="0">
                <a:solidFill>
                  <a:schemeClr val="tx1"/>
                </a:solidFill>
                <a:effectLst/>
                <a:latin typeface="+mn-lt"/>
                <a:ea typeface="+mn-ea"/>
                <a:cs typeface="+mn-cs"/>
              </a:rPr>
              <a:t>5x5</a:t>
            </a:r>
            <a:r>
              <a:rPr lang="he-IL" sz="1200" b="0" i="0" u="none" strike="noStrike" kern="1200" baseline="0" dirty="0">
                <a:solidFill>
                  <a:schemeClr val="tx1"/>
                </a:solidFill>
                <a:effectLst/>
                <a:latin typeface="+mn-lt"/>
                <a:ea typeface="+mn-ea"/>
                <a:cs typeface="+mn-cs"/>
              </a:rPr>
              <a:t> שמופעלים עם </a:t>
            </a:r>
            <a:r>
              <a:rPr lang="en-US" sz="1200" b="0" i="0" u="none" strike="noStrike" kern="1200" baseline="0" dirty="0">
                <a:solidFill>
                  <a:schemeClr val="tx1"/>
                </a:solidFill>
                <a:effectLst/>
                <a:latin typeface="+mn-lt"/>
                <a:ea typeface="+mn-ea"/>
                <a:cs typeface="+mn-cs"/>
              </a:rPr>
              <a:t>stride</a:t>
            </a:r>
            <a:r>
              <a:rPr lang="he-IL" sz="1200" b="0" i="0" u="none" strike="noStrike" kern="1200" baseline="0" dirty="0">
                <a:solidFill>
                  <a:schemeClr val="tx1"/>
                </a:solidFill>
                <a:effectLst/>
                <a:latin typeface="+mn-lt"/>
                <a:ea typeface="+mn-ea"/>
                <a:cs typeface="+mn-cs"/>
              </a:rPr>
              <a:t> 1 וללא </a:t>
            </a:r>
            <a:r>
              <a:rPr lang="en-US" sz="1200" b="0" i="0" u="none" strike="noStrike" kern="1200" baseline="0" dirty="0">
                <a:solidFill>
                  <a:schemeClr val="tx1"/>
                </a:solidFill>
                <a:effectLst/>
                <a:latin typeface="+mn-lt"/>
                <a:ea typeface="+mn-ea"/>
                <a:cs typeface="+mn-cs"/>
              </a:rPr>
              <a:t>padding</a:t>
            </a:r>
            <a:r>
              <a:rPr lang="he-IL" sz="1200" b="0" i="0" u="none" strike="noStrike" kern="1200" baseline="0" dirty="0">
                <a:solidFill>
                  <a:schemeClr val="tx1"/>
                </a:solidFill>
                <a:effectLst/>
                <a:latin typeface="+mn-lt"/>
                <a:ea typeface="+mn-ea"/>
                <a:cs typeface="+mn-cs"/>
              </a:rPr>
              <a:t> ולכן גודל </a:t>
            </a:r>
            <a:r>
              <a:rPr lang="en-US" sz="1200" b="0" i="0" u="none" strike="noStrike" kern="1200" baseline="0" dirty="0">
                <a:solidFill>
                  <a:schemeClr val="tx1"/>
                </a:solidFill>
                <a:effectLst/>
                <a:latin typeface="+mn-lt"/>
                <a:ea typeface="+mn-ea"/>
                <a:cs typeface="+mn-cs"/>
              </a:rPr>
              <a:t>output</a:t>
            </a:r>
            <a:r>
              <a:rPr lang="he-IL" sz="1200" b="0" i="0" u="none" strike="noStrike" kern="1200" baseline="0" dirty="0">
                <a:solidFill>
                  <a:schemeClr val="tx1"/>
                </a:solidFill>
                <a:effectLst/>
                <a:latin typeface="+mn-lt"/>
                <a:ea typeface="+mn-ea"/>
                <a:cs typeface="+mn-cs"/>
              </a:rPr>
              <a:t> יהיה </a:t>
            </a:r>
            <a:r>
              <a:rPr lang="en-US" sz="1200" b="0" i="0" u="none" strike="noStrike" kern="1200" baseline="0" dirty="0">
                <a:solidFill>
                  <a:schemeClr val="tx1"/>
                </a:solidFill>
                <a:effectLst/>
                <a:latin typeface="+mn-lt"/>
                <a:ea typeface="+mn-ea"/>
                <a:cs typeface="+mn-cs"/>
              </a:rPr>
              <a:t>28x28x6</a:t>
            </a:r>
            <a:r>
              <a:rPr lang="he-IL" sz="1200" b="0" i="0" u="none" strike="noStrike" kern="1200" baseline="0" dirty="0">
                <a:solidFill>
                  <a:schemeClr val="tx1"/>
                </a:solidFill>
                <a:effectLst/>
                <a:latin typeface="+mn-lt"/>
                <a:ea typeface="+mn-ea"/>
                <a:cs typeface="+mn-cs"/>
              </a:rPr>
              <a:t>. לא הייתה בעיה של אפקטי קצה מכיוון שמצויין במאמר שהספרות לא חרגו מ</a:t>
            </a:r>
            <a:r>
              <a:rPr lang="en-US" sz="1200" b="0" i="0" u="none" strike="noStrike" kern="1200" baseline="0" dirty="0">
                <a:solidFill>
                  <a:schemeClr val="tx1"/>
                </a:solidFill>
                <a:effectLst/>
                <a:latin typeface="+mn-lt"/>
                <a:ea typeface="+mn-ea"/>
                <a:cs typeface="+mn-cs"/>
              </a:rPr>
              <a:t>28x28</a:t>
            </a:r>
            <a:r>
              <a:rPr lang="he-IL" sz="1200" b="0" i="0" u="none" strike="noStrike" kern="1200" baseline="0" dirty="0">
                <a:solidFill>
                  <a:schemeClr val="tx1"/>
                </a:solidFill>
                <a:effectLst/>
                <a:latin typeface="+mn-lt"/>
                <a:ea typeface="+mn-ea"/>
                <a:cs typeface="+mn-cs"/>
              </a:rPr>
              <a:t>.</a:t>
            </a:r>
          </a:p>
          <a:p>
            <a:pPr marL="228600" indent="-228600" algn="r" rtl="1">
              <a:buFont typeface="+mj-lt"/>
              <a:buAutoNum type="arabicPeriod"/>
            </a:pPr>
            <a:r>
              <a:rPr lang="he-IL" sz="1200" b="0" i="0" u="none" strike="noStrike" kern="1200" baseline="0" dirty="0">
                <a:solidFill>
                  <a:schemeClr val="tx1"/>
                </a:solidFill>
                <a:effectLst/>
                <a:latin typeface="+mn-lt"/>
                <a:ea typeface="+mn-ea"/>
                <a:cs typeface="+mn-cs"/>
              </a:rPr>
              <a:t>לאחר מכן, הארכיטקטורה של </a:t>
            </a:r>
            <a:r>
              <a:rPr lang="en-US" sz="1200" b="0" i="0" u="none" strike="noStrike" kern="1200" baseline="0" dirty="0" err="1">
                <a:solidFill>
                  <a:schemeClr val="tx1"/>
                </a:solidFill>
                <a:effectLst/>
                <a:latin typeface="+mn-lt"/>
                <a:ea typeface="+mn-ea"/>
                <a:cs typeface="+mn-cs"/>
              </a:rPr>
              <a:t>LeNet</a:t>
            </a:r>
            <a:r>
              <a:rPr lang="he-IL" sz="1200" b="0" i="0" u="none" strike="noStrike" kern="1200" baseline="0" dirty="0">
                <a:solidFill>
                  <a:schemeClr val="tx1"/>
                </a:solidFill>
                <a:effectLst/>
                <a:latin typeface="+mn-lt"/>
                <a:ea typeface="+mn-ea"/>
                <a:cs typeface="+mn-cs"/>
              </a:rPr>
              <a:t> מפעילה שכבת </a:t>
            </a:r>
            <a:r>
              <a:rPr lang="en-US" sz="1200" b="0" i="0" u="none" strike="noStrike" kern="1200" baseline="0" dirty="0">
                <a:solidFill>
                  <a:schemeClr val="tx1"/>
                </a:solidFill>
                <a:effectLst/>
                <a:latin typeface="+mn-lt"/>
                <a:ea typeface="+mn-ea"/>
                <a:cs typeface="+mn-cs"/>
              </a:rPr>
              <a:t>pooling</a:t>
            </a:r>
            <a:r>
              <a:rPr lang="he-IL" sz="1200" b="0" i="0" u="none" strike="noStrike" kern="1200" baseline="0" dirty="0">
                <a:solidFill>
                  <a:schemeClr val="tx1"/>
                </a:solidFill>
                <a:effectLst/>
                <a:latin typeface="+mn-lt"/>
                <a:ea typeface="+mn-ea"/>
                <a:cs typeface="+mn-cs"/>
              </a:rPr>
              <a:t> וכשהמאמר הזה נכתב, היה יותר נפוץ להשתמש ב</a:t>
            </a:r>
            <a:r>
              <a:rPr lang="en-US" sz="1200" b="0" i="0" u="none" strike="noStrike" kern="1200" baseline="0" dirty="0">
                <a:solidFill>
                  <a:schemeClr val="tx1"/>
                </a:solidFill>
                <a:effectLst/>
                <a:latin typeface="+mn-lt"/>
                <a:ea typeface="+mn-ea"/>
                <a:cs typeface="+mn-cs"/>
              </a:rPr>
              <a:t>average pooling</a:t>
            </a:r>
            <a:r>
              <a:rPr lang="he-IL" sz="1200" b="0" i="0" u="none" strike="noStrike" kern="1200" baseline="0" dirty="0">
                <a:solidFill>
                  <a:schemeClr val="tx1"/>
                </a:solidFill>
                <a:effectLst/>
                <a:latin typeface="+mn-lt"/>
                <a:ea typeface="+mn-ea"/>
                <a:cs typeface="+mn-cs"/>
              </a:rPr>
              <a:t> ולא ב</a:t>
            </a:r>
            <a:r>
              <a:rPr lang="en-US" sz="1200" b="0" i="0" u="none" strike="noStrike" kern="1200" baseline="0" dirty="0">
                <a:solidFill>
                  <a:schemeClr val="tx1"/>
                </a:solidFill>
                <a:effectLst/>
                <a:latin typeface="+mn-lt"/>
                <a:ea typeface="+mn-ea"/>
                <a:cs typeface="+mn-cs"/>
              </a:rPr>
              <a:t>max pooling</a:t>
            </a:r>
            <a:r>
              <a:rPr lang="he-IL" sz="1200" b="0" i="0" u="none" strike="noStrike" kern="1200" baseline="0" dirty="0">
                <a:solidFill>
                  <a:schemeClr val="tx1"/>
                </a:solidFill>
                <a:effectLst/>
                <a:latin typeface="+mn-lt"/>
                <a:ea typeface="+mn-ea"/>
                <a:cs typeface="+mn-cs"/>
              </a:rPr>
              <a:t> כפי שמקובל כיום. מי שבוחר לממש ארכיטקטורה כזאת היום, כנראה היה בוחר להשתמש ב</a:t>
            </a:r>
            <a:r>
              <a:rPr lang="en-US" sz="1200" b="0" i="0" u="none" strike="noStrike" kern="1200" baseline="0" dirty="0">
                <a:solidFill>
                  <a:schemeClr val="tx1"/>
                </a:solidFill>
                <a:effectLst/>
                <a:latin typeface="+mn-lt"/>
                <a:ea typeface="+mn-ea"/>
                <a:cs typeface="+mn-cs"/>
              </a:rPr>
              <a:t>max pooling</a:t>
            </a:r>
            <a:r>
              <a:rPr lang="he-IL" sz="1200" b="0" i="0" u="none" strike="noStrike" kern="1200" baseline="0" dirty="0">
                <a:solidFill>
                  <a:schemeClr val="tx1"/>
                </a:solidFill>
                <a:effectLst/>
                <a:latin typeface="+mn-lt"/>
                <a:ea typeface="+mn-ea"/>
                <a:cs typeface="+mn-cs"/>
              </a:rPr>
              <a:t>. </a:t>
            </a:r>
            <a:r>
              <a:rPr lang="en-US" sz="1200" b="0" i="0" u="none" strike="noStrike" kern="1200" baseline="0" dirty="0">
                <a:solidFill>
                  <a:schemeClr val="tx1"/>
                </a:solidFill>
                <a:effectLst/>
                <a:latin typeface="+mn-lt"/>
                <a:ea typeface="+mn-ea"/>
                <a:cs typeface="+mn-cs"/>
              </a:rPr>
              <a:t>Average pooling</a:t>
            </a:r>
            <a:r>
              <a:rPr lang="he-IL" sz="1200" b="0" i="0" u="none" strike="noStrike" kern="1200" baseline="0" dirty="0">
                <a:solidFill>
                  <a:schemeClr val="tx1"/>
                </a:solidFill>
                <a:effectLst/>
                <a:latin typeface="+mn-lt"/>
                <a:ea typeface="+mn-ea"/>
                <a:cs typeface="+mn-cs"/>
              </a:rPr>
              <a:t> מופעל עם פילטר בגודל 2 ו</a:t>
            </a:r>
            <a:r>
              <a:rPr lang="en-US" sz="1200" b="0" i="0" u="none" strike="noStrike" kern="1200" baseline="0" dirty="0">
                <a:solidFill>
                  <a:schemeClr val="tx1"/>
                </a:solidFill>
                <a:effectLst/>
                <a:latin typeface="+mn-lt"/>
                <a:ea typeface="+mn-ea"/>
                <a:cs typeface="+mn-cs"/>
              </a:rPr>
              <a:t>stride</a:t>
            </a:r>
            <a:r>
              <a:rPr lang="he-IL" sz="1200" b="0" i="0" u="none" strike="noStrike" kern="1200" baseline="0" dirty="0">
                <a:solidFill>
                  <a:schemeClr val="tx1"/>
                </a:solidFill>
                <a:effectLst/>
                <a:latin typeface="+mn-lt"/>
                <a:ea typeface="+mn-ea"/>
                <a:cs typeface="+mn-cs"/>
              </a:rPr>
              <a:t> 2 כך שגם פה יש לנו </a:t>
            </a:r>
            <a:r>
              <a:rPr lang="en-US" sz="1200" b="0" i="0" u="none" strike="noStrike" kern="1200" baseline="0" dirty="0">
                <a:solidFill>
                  <a:schemeClr val="tx1"/>
                </a:solidFill>
                <a:effectLst/>
                <a:latin typeface="+mn-lt"/>
                <a:ea typeface="+mn-ea"/>
                <a:cs typeface="+mn-cs"/>
              </a:rPr>
              <a:t>reduction</a:t>
            </a:r>
            <a:r>
              <a:rPr lang="he-IL" sz="1200" b="0" i="0" u="none" strike="noStrike" kern="1200" baseline="0" dirty="0">
                <a:solidFill>
                  <a:schemeClr val="tx1"/>
                </a:solidFill>
                <a:effectLst/>
                <a:latin typeface="+mn-lt"/>
                <a:ea typeface="+mn-ea"/>
                <a:cs typeface="+mn-cs"/>
              </a:rPr>
              <a:t> של המימדים לכדי </a:t>
            </a:r>
            <a:r>
              <a:rPr lang="en-US" sz="1200" b="0" i="0" u="none" strike="noStrike" kern="1200" baseline="0" dirty="0">
                <a:solidFill>
                  <a:schemeClr val="tx1"/>
                </a:solidFill>
                <a:effectLst/>
                <a:latin typeface="+mn-lt"/>
                <a:ea typeface="+mn-ea"/>
                <a:cs typeface="+mn-cs"/>
              </a:rPr>
              <a:t>14x14x6</a:t>
            </a:r>
            <a:r>
              <a:rPr lang="he-IL" sz="1200" b="0" i="0" u="none" strike="noStrike" kern="1200" baseline="0" dirty="0">
                <a:solidFill>
                  <a:schemeClr val="tx1"/>
                </a:solidFill>
                <a:effectLst/>
                <a:latin typeface="+mn-lt"/>
                <a:ea typeface="+mn-ea"/>
                <a:cs typeface="+mn-cs"/>
              </a:rPr>
              <a:t>.</a:t>
            </a:r>
          </a:p>
          <a:p>
            <a:pPr marL="228600" indent="-228600" algn="r" rtl="1">
              <a:buFont typeface="+mj-lt"/>
              <a:buAutoNum type="arabicPeriod"/>
            </a:pPr>
            <a:r>
              <a:rPr lang="he-IL" sz="1200" b="0" i="0" u="none" strike="noStrike" kern="1200" baseline="0" dirty="0">
                <a:solidFill>
                  <a:schemeClr val="tx1"/>
                </a:solidFill>
                <a:effectLst/>
                <a:latin typeface="+mn-lt"/>
                <a:ea typeface="+mn-ea"/>
                <a:cs typeface="+mn-cs"/>
              </a:rPr>
              <a:t>השכבה הבאה היא קונבולוציה עם 16 פילטרים בגודל </a:t>
            </a:r>
            <a:r>
              <a:rPr lang="en-US" sz="1200" b="0" i="0" u="none" strike="noStrike" kern="1200" baseline="0" dirty="0">
                <a:solidFill>
                  <a:schemeClr val="tx1"/>
                </a:solidFill>
                <a:effectLst/>
                <a:latin typeface="+mn-lt"/>
                <a:ea typeface="+mn-ea"/>
                <a:cs typeface="+mn-cs"/>
              </a:rPr>
              <a:t>5x5</a:t>
            </a:r>
            <a:r>
              <a:rPr lang="he-IL" sz="1200" b="0" i="0" u="none" strike="noStrike" kern="1200" baseline="0" dirty="0">
                <a:solidFill>
                  <a:schemeClr val="tx1"/>
                </a:solidFill>
                <a:effectLst/>
                <a:latin typeface="+mn-lt"/>
                <a:ea typeface="+mn-ea"/>
                <a:cs typeface="+mn-cs"/>
              </a:rPr>
              <a:t> המופעלים עם </a:t>
            </a:r>
            <a:r>
              <a:rPr lang="en-US" sz="1200" b="0" i="0" u="none" strike="noStrike" kern="1200" baseline="0" dirty="0">
                <a:solidFill>
                  <a:schemeClr val="tx1"/>
                </a:solidFill>
                <a:effectLst/>
                <a:latin typeface="+mn-lt"/>
                <a:ea typeface="+mn-ea"/>
                <a:cs typeface="+mn-cs"/>
              </a:rPr>
              <a:t>stride</a:t>
            </a:r>
            <a:r>
              <a:rPr lang="he-IL" sz="1200" b="0" i="0" u="none" strike="noStrike" kern="1200" baseline="0" dirty="0">
                <a:solidFill>
                  <a:schemeClr val="tx1"/>
                </a:solidFill>
                <a:effectLst/>
                <a:latin typeface="+mn-lt"/>
                <a:ea typeface="+mn-ea"/>
                <a:cs typeface="+mn-cs"/>
              </a:rPr>
              <a:t> 1 ולכן גודל התוצאה יהיה </a:t>
            </a:r>
            <a:r>
              <a:rPr lang="en-US" sz="1200" b="0" i="0" u="none" strike="noStrike" kern="1200" baseline="0" dirty="0">
                <a:solidFill>
                  <a:schemeClr val="tx1"/>
                </a:solidFill>
                <a:effectLst/>
                <a:latin typeface="+mn-lt"/>
                <a:ea typeface="+mn-ea"/>
                <a:cs typeface="+mn-cs"/>
              </a:rPr>
              <a:t>10x10x16</a:t>
            </a:r>
            <a:r>
              <a:rPr lang="he-IL" sz="1200" b="0" i="0" u="none" strike="noStrike" kern="1200" baseline="0" dirty="0">
                <a:solidFill>
                  <a:schemeClr val="tx1"/>
                </a:solidFill>
                <a:effectLst/>
                <a:latin typeface="+mn-lt"/>
                <a:ea typeface="+mn-ea"/>
                <a:cs typeface="+mn-cs"/>
              </a:rPr>
              <a:t>. כשהמאמר הזה נכתב, לא היה נפוץ לעשות </a:t>
            </a:r>
            <a:r>
              <a:rPr lang="en-US" sz="1200" b="0" i="0" u="none" strike="noStrike" kern="1200" baseline="0" dirty="0">
                <a:solidFill>
                  <a:schemeClr val="tx1"/>
                </a:solidFill>
                <a:effectLst/>
                <a:latin typeface="+mn-lt"/>
                <a:ea typeface="+mn-ea"/>
                <a:cs typeface="+mn-cs"/>
              </a:rPr>
              <a:t>padding</a:t>
            </a:r>
            <a:r>
              <a:rPr lang="he-IL" sz="1200" b="0" i="0" u="none" strike="noStrike" kern="1200" baseline="0" dirty="0">
                <a:solidFill>
                  <a:schemeClr val="tx1"/>
                </a:solidFill>
                <a:effectLst/>
                <a:latin typeface="+mn-lt"/>
                <a:ea typeface="+mn-ea"/>
                <a:cs typeface="+mn-cs"/>
              </a:rPr>
              <a:t> אז זה מה שנקרא </a:t>
            </a:r>
            <a:r>
              <a:rPr lang="en-US" sz="1200" b="0" i="0" u="none" strike="noStrike" kern="1200" baseline="0" dirty="0">
                <a:solidFill>
                  <a:schemeClr val="tx1"/>
                </a:solidFill>
                <a:effectLst/>
                <a:latin typeface="+mn-lt"/>
                <a:ea typeface="+mn-ea"/>
                <a:cs typeface="+mn-cs"/>
              </a:rPr>
              <a:t>“valid convolution”</a:t>
            </a:r>
            <a:r>
              <a:rPr lang="he-IL" sz="1200" b="0" i="0" u="none" strike="noStrike" kern="1200" baseline="0" dirty="0">
                <a:solidFill>
                  <a:schemeClr val="tx1"/>
                </a:solidFill>
                <a:effectLst/>
                <a:latin typeface="+mn-lt"/>
                <a:ea typeface="+mn-ea"/>
                <a:cs typeface="+mn-cs"/>
              </a:rPr>
              <a:t> כלומר, שאין </a:t>
            </a:r>
            <a:r>
              <a:rPr lang="en-US" sz="1200" b="0" i="0" u="none" strike="noStrike" kern="1200" baseline="0" dirty="0">
                <a:solidFill>
                  <a:schemeClr val="tx1"/>
                </a:solidFill>
                <a:effectLst/>
                <a:latin typeface="+mn-lt"/>
                <a:ea typeface="+mn-ea"/>
                <a:cs typeface="+mn-cs"/>
              </a:rPr>
              <a:t>padding</a:t>
            </a:r>
            <a:r>
              <a:rPr lang="he-IL" sz="1200" b="0" i="0" u="none" strike="noStrike" kern="1200" baseline="0" dirty="0">
                <a:solidFill>
                  <a:schemeClr val="tx1"/>
                </a:solidFill>
                <a:effectLst/>
                <a:latin typeface="+mn-lt"/>
                <a:ea typeface="+mn-ea"/>
                <a:cs typeface="+mn-cs"/>
              </a:rPr>
              <a:t>.</a:t>
            </a:r>
            <a:endParaRPr lang="en-US" sz="1200" b="0" i="0" u="none" strike="noStrike" kern="1200" baseline="0" dirty="0">
              <a:solidFill>
                <a:schemeClr val="tx1"/>
              </a:solidFill>
              <a:effectLst/>
              <a:latin typeface="+mn-lt"/>
              <a:ea typeface="+mn-ea"/>
              <a:cs typeface="+mn-cs"/>
            </a:endParaRPr>
          </a:p>
          <a:p>
            <a:pPr marL="228600" indent="-228600" algn="r" rtl="1">
              <a:buFont typeface="+mj-lt"/>
              <a:buAutoNum type="arabicPeriod"/>
            </a:pPr>
            <a:r>
              <a:rPr lang="he-IL" sz="1200" b="0" i="0" u="none" strike="noStrike" kern="1200" baseline="0" dirty="0">
                <a:solidFill>
                  <a:schemeClr val="tx1"/>
                </a:solidFill>
                <a:effectLst/>
                <a:latin typeface="+mn-lt"/>
                <a:ea typeface="+mn-ea"/>
                <a:cs typeface="+mn-cs"/>
              </a:rPr>
              <a:t>לאחר מכן מופעלת שכבת </a:t>
            </a:r>
            <a:r>
              <a:rPr lang="en-US" sz="1200" b="0" i="0" u="none" strike="noStrike" kern="1200" baseline="0" dirty="0">
                <a:solidFill>
                  <a:schemeClr val="tx1"/>
                </a:solidFill>
                <a:effectLst/>
                <a:latin typeface="+mn-lt"/>
                <a:ea typeface="+mn-ea"/>
                <a:cs typeface="+mn-cs"/>
              </a:rPr>
              <a:t>pooling</a:t>
            </a:r>
            <a:r>
              <a:rPr lang="he-IL" sz="1200" b="0" i="0" u="none" strike="noStrike" kern="1200" baseline="0" dirty="0">
                <a:solidFill>
                  <a:schemeClr val="tx1"/>
                </a:solidFill>
                <a:effectLst/>
                <a:latin typeface="+mn-lt"/>
                <a:ea typeface="+mn-ea"/>
                <a:cs typeface="+mn-cs"/>
              </a:rPr>
              <a:t> נוספת שמביאה אותנו לגודל </a:t>
            </a:r>
            <a:r>
              <a:rPr lang="en-US" sz="1200" b="0" i="0" u="none" strike="noStrike" kern="1200" baseline="0" dirty="0">
                <a:solidFill>
                  <a:schemeClr val="tx1"/>
                </a:solidFill>
                <a:effectLst/>
                <a:latin typeface="+mn-lt"/>
                <a:ea typeface="+mn-ea"/>
                <a:cs typeface="+mn-cs"/>
              </a:rPr>
              <a:t>5x5x16</a:t>
            </a:r>
            <a:r>
              <a:rPr lang="he-IL" sz="1200" b="0" i="0" u="none" strike="noStrike" kern="1200" baseline="0" dirty="0">
                <a:solidFill>
                  <a:schemeClr val="tx1"/>
                </a:solidFill>
                <a:effectLst/>
                <a:latin typeface="+mn-lt"/>
                <a:ea typeface="+mn-ea"/>
                <a:cs typeface="+mn-cs"/>
              </a:rPr>
              <a:t>. </a:t>
            </a:r>
          </a:p>
          <a:p>
            <a:pPr marL="228600" indent="-228600" algn="r" rtl="1">
              <a:buFont typeface="+mj-lt"/>
              <a:buAutoNum type="arabicPeriod"/>
            </a:pPr>
            <a:r>
              <a:rPr lang="he-IL" sz="1200" b="0" i="0" u="none" strike="noStrike" kern="1200" baseline="0" dirty="0">
                <a:solidFill>
                  <a:schemeClr val="tx1"/>
                </a:solidFill>
                <a:effectLst/>
                <a:latin typeface="+mn-lt"/>
                <a:ea typeface="+mn-ea"/>
                <a:cs typeface="+mn-cs"/>
              </a:rPr>
              <a:t>השכבה הבאה היא שכבה </a:t>
            </a:r>
            <a:r>
              <a:rPr lang="en-US" sz="1200" b="0" i="0" u="none" strike="noStrike" kern="1200" baseline="0" dirty="0">
                <a:solidFill>
                  <a:schemeClr val="tx1"/>
                </a:solidFill>
                <a:effectLst/>
                <a:latin typeface="+mn-lt"/>
                <a:ea typeface="+mn-ea"/>
                <a:cs typeface="+mn-cs"/>
              </a:rPr>
              <a:t>fully connected</a:t>
            </a:r>
            <a:r>
              <a:rPr lang="he-IL" sz="1200" b="0" i="0" u="none" strike="noStrike" kern="1200" baseline="0" dirty="0">
                <a:solidFill>
                  <a:schemeClr val="tx1"/>
                </a:solidFill>
                <a:effectLst/>
                <a:latin typeface="+mn-lt"/>
                <a:ea typeface="+mn-ea"/>
                <a:cs typeface="+mn-cs"/>
              </a:rPr>
              <a:t> שמחברת כל אחת מה 400 </a:t>
            </a:r>
            <a:r>
              <a:rPr lang="en-US" sz="1200" b="0" i="0" u="none" strike="noStrike" kern="1200" baseline="0" dirty="0">
                <a:solidFill>
                  <a:schemeClr val="tx1"/>
                </a:solidFill>
                <a:effectLst/>
                <a:latin typeface="+mn-lt"/>
                <a:ea typeface="+mn-ea"/>
                <a:cs typeface="+mn-cs"/>
              </a:rPr>
              <a:t>Nodes </a:t>
            </a:r>
            <a:r>
              <a:rPr lang="he-IL" sz="1200" b="0" i="0" u="none" strike="noStrike" kern="1200" baseline="0" dirty="0">
                <a:solidFill>
                  <a:schemeClr val="tx1"/>
                </a:solidFill>
                <a:effectLst/>
                <a:latin typeface="+mn-lt"/>
                <a:ea typeface="+mn-ea"/>
                <a:cs typeface="+mn-cs"/>
              </a:rPr>
              <a:t> מהשכבה הקודמת עם 120 נוירונים. </a:t>
            </a:r>
          </a:p>
          <a:p>
            <a:pPr marL="228600" indent="-228600" algn="r" rtl="1">
              <a:buFont typeface="+mj-lt"/>
              <a:buAutoNum type="arabicPeriod"/>
            </a:pPr>
            <a:r>
              <a:rPr lang="he-IL" sz="1200" b="0" i="0" u="none" strike="noStrike" kern="1200" baseline="0" dirty="0">
                <a:solidFill>
                  <a:schemeClr val="tx1"/>
                </a:solidFill>
                <a:effectLst/>
                <a:latin typeface="+mn-lt"/>
                <a:ea typeface="+mn-ea"/>
                <a:cs typeface="+mn-cs"/>
              </a:rPr>
              <a:t>לאחר מכן יש שכבה </a:t>
            </a:r>
            <a:r>
              <a:rPr lang="en-US" sz="1200" b="0" i="0" u="none" strike="noStrike" kern="1200" baseline="0" dirty="0">
                <a:solidFill>
                  <a:schemeClr val="tx1"/>
                </a:solidFill>
                <a:effectLst/>
                <a:latin typeface="+mn-lt"/>
                <a:ea typeface="+mn-ea"/>
                <a:cs typeface="+mn-cs"/>
              </a:rPr>
              <a:t>fully connected </a:t>
            </a:r>
            <a:r>
              <a:rPr lang="he-IL" sz="1200" b="0" i="0" u="none" strike="noStrike" kern="1200" baseline="0" dirty="0">
                <a:solidFill>
                  <a:schemeClr val="tx1"/>
                </a:solidFill>
                <a:effectLst/>
                <a:latin typeface="+mn-lt"/>
                <a:ea typeface="+mn-ea"/>
                <a:cs typeface="+mn-cs"/>
              </a:rPr>
              <a:t> עם 84 </a:t>
            </a:r>
            <a:r>
              <a:rPr lang="en-US" sz="1200" b="0" i="0" u="none" strike="noStrike" kern="1200" baseline="0" dirty="0">
                <a:solidFill>
                  <a:schemeClr val="tx1"/>
                </a:solidFill>
                <a:effectLst/>
                <a:latin typeface="+mn-lt"/>
                <a:ea typeface="+mn-ea"/>
                <a:cs typeface="+mn-cs"/>
              </a:rPr>
              <a:t>nodes</a:t>
            </a:r>
            <a:r>
              <a:rPr lang="he-IL" sz="1200" b="0" i="0" u="none" strike="noStrike" kern="1200" baseline="0" dirty="0">
                <a:solidFill>
                  <a:schemeClr val="tx1"/>
                </a:solidFill>
                <a:effectLst/>
                <a:latin typeface="+mn-lt"/>
                <a:ea typeface="+mn-ea"/>
                <a:cs typeface="+mn-cs"/>
              </a:rPr>
              <a:t> ולבסוף שכבת ה</a:t>
            </a:r>
            <a:r>
              <a:rPr lang="en-US" sz="1200" b="0" i="0" u="none" strike="noStrike" kern="1200" baseline="0" dirty="0">
                <a:solidFill>
                  <a:schemeClr val="tx1"/>
                </a:solidFill>
                <a:effectLst/>
                <a:latin typeface="+mn-lt"/>
                <a:ea typeface="+mn-ea"/>
                <a:cs typeface="+mn-cs"/>
              </a:rPr>
              <a:t>output</a:t>
            </a:r>
            <a:r>
              <a:rPr lang="he-IL" sz="1200" b="0" i="0" u="none" strike="noStrike" kern="1200" baseline="0" dirty="0">
                <a:solidFill>
                  <a:schemeClr val="tx1"/>
                </a:solidFill>
                <a:effectLst/>
                <a:latin typeface="+mn-lt"/>
                <a:ea typeface="+mn-ea"/>
                <a:cs typeface="+mn-cs"/>
              </a:rPr>
              <a:t> </a:t>
            </a:r>
            <a:r>
              <a:rPr lang="en-US" sz="1200" b="0" i="0" u="none" strike="noStrike" kern="1200" baseline="0" dirty="0">
                <a:solidFill>
                  <a:schemeClr val="tx1"/>
                </a:solidFill>
                <a:effectLst/>
                <a:latin typeface="+mn-lt"/>
                <a:ea typeface="+mn-ea"/>
                <a:cs typeface="+mn-cs"/>
              </a:rPr>
              <a:t>y</a:t>
            </a:r>
            <a:r>
              <a:rPr lang="he-IL" sz="1200" b="0" i="0" u="none" strike="noStrike" kern="1200" baseline="0" dirty="0">
                <a:solidFill>
                  <a:schemeClr val="tx1"/>
                </a:solidFill>
                <a:effectLst/>
                <a:latin typeface="+mn-lt"/>
                <a:ea typeface="+mn-ea"/>
                <a:cs typeface="+mn-cs"/>
              </a:rPr>
              <a:t> שיכול לקבל 10 אפשרויות שונות (ספרות 0-9).</a:t>
            </a:r>
            <a:endParaRPr lang="en-US" sz="1200" b="0" i="0" u="none" strike="noStrike" kern="1200" baseline="0" dirty="0">
              <a:solidFill>
                <a:schemeClr val="tx1"/>
              </a:solidFill>
              <a:effectLst/>
              <a:latin typeface="+mn-lt"/>
              <a:ea typeface="+mn-ea"/>
              <a:cs typeface="+mn-cs"/>
            </a:endParaRPr>
          </a:p>
          <a:p>
            <a:pPr algn="r" rtl="1"/>
            <a:r>
              <a:rPr lang="he-IL" sz="1200" b="0" i="0" u="sng" strike="noStrike" kern="1200" baseline="0" dirty="0">
                <a:solidFill>
                  <a:schemeClr val="tx1"/>
                </a:solidFill>
                <a:effectLst/>
                <a:latin typeface="+mn-lt"/>
                <a:ea typeface="+mn-ea"/>
                <a:cs typeface="+mn-cs"/>
              </a:rPr>
              <a:t>פונקציית אקטיבציה</a:t>
            </a:r>
          </a:p>
          <a:p>
            <a:pPr algn="r" rtl="1"/>
            <a:r>
              <a:rPr lang="he-IL" sz="1200" b="0" i="0" u="none" strike="noStrike" kern="1200" baseline="0" dirty="0">
                <a:solidFill>
                  <a:schemeClr val="tx1"/>
                </a:solidFill>
                <a:effectLst/>
                <a:latin typeface="+mn-lt"/>
                <a:ea typeface="+mn-ea"/>
                <a:cs typeface="+mn-cs"/>
              </a:rPr>
              <a:t>אילו היינו ממשים את הרשת הזאת היום, היינו משתמשים ב</a:t>
            </a:r>
            <a:r>
              <a:rPr lang="en-US" sz="1200" b="0" i="0" u="none" strike="noStrike" kern="1200" baseline="0" dirty="0" err="1">
                <a:solidFill>
                  <a:schemeClr val="tx1"/>
                </a:solidFill>
                <a:effectLst/>
                <a:latin typeface="+mn-lt"/>
                <a:ea typeface="+mn-ea"/>
                <a:cs typeface="+mn-cs"/>
              </a:rPr>
              <a:t>ReLU</a:t>
            </a:r>
            <a:r>
              <a:rPr lang="he-IL" sz="1200" b="0" i="0" u="none" strike="noStrike" kern="1200" baseline="0" dirty="0">
                <a:solidFill>
                  <a:schemeClr val="tx1"/>
                </a:solidFill>
                <a:effectLst/>
                <a:latin typeface="+mn-lt"/>
                <a:ea typeface="+mn-ea"/>
                <a:cs typeface="+mn-cs"/>
              </a:rPr>
              <a:t> אבל פה השתמשו ב</a:t>
            </a:r>
            <a:r>
              <a:rPr lang="en-US" sz="1200" b="0" i="0" u="none" strike="noStrike" kern="1200" baseline="0" dirty="0">
                <a:solidFill>
                  <a:schemeClr val="tx1"/>
                </a:solidFill>
                <a:effectLst/>
                <a:latin typeface="+mn-lt"/>
                <a:ea typeface="+mn-ea"/>
                <a:cs typeface="+mn-cs"/>
              </a:rPr>
              <a:t>TANH</a:t>
            </a:r>
            <a:r>
              <a:rPr lang="he-IL" sz="1200" b="0" i="0" u="none" strike="noStrike" kern="1200" baseline="0" dirty="0">
                <a:solidFill>
                  <a:schemeClr val="tx1"/>
                </a:solidFill>
                <a:effectLst/>
                <a:latin typeface="+mn-lt"/>
                <a:ea typeface="+mn-ea"/>
                <a:cs typeface="+mn-cs"/>
              </a:rPr>
              <a:t> ו</a:t>
            </a:r>
            <a:r>
              <a:rPr lang="en-US" sz="1200" b="0" i="0" u="none" strike="noStrike" kern="1200" baseline="0" dirty="0">
                <a:solidFill>
                  <a:schemeClr val="tx1"/>
                </a:solidFill>
                <a:effectLst/>
                <a:latin typeface="+mn-lt"/>
                <a:ea typeface="+mn-ea"/>
                <a:cs typeface="+mn-cs"/>
              </a:rPr>
              <a:t>sigmoid</a:t>
            </a:r>
            <a:r>
              <a:rPr lang="he-IL" sz="1200" b="0" i="0" u="none" strike="noStrike" kern="1200" baseline="0" dirty="0">
                <a:solidFill>
                  <a:schemeClr val="tx1"/>
                </a:solidFill>
                <a:effectLst/>
                <a:latin typeface="+mn-lt"/>
                <a:ea typeface="+mn-ea"/>
                <a:cs typeface="+mn-cs"/>
              </a:rPr>
              <a:t> אחרי כל שכבת קונבולוציה ושכבה </a:t>
            </a:r>
            <a:r>
              <a:rPr lang="en-US" sz="1200" b="0" i="0" u="none" strike="noStrike" kern="1200" baseline="0" dirty="0">
                <a:solidFill>
                  <a:schemeClr val="tx1"/>
                </a:solidFill>
                <a:effectLst/>
                <a:latin typeface="+mn-lt"/>
                <a:ea typeface="+mn-ea"/>
                <a:cs typeface="+mn-cs"/>
              </a:rPr>
              <a:t>FC</a:t>
            </a:r>
            <a:r>
              <a:rPr lang="he-IL" sz="1200" b="0" i="0" u="none" strike="noStrike" kern="1200" baseline="0" dirty="0">
                <a:solidFill>
                  <a:schemeClr val="tx1"/>
                </a:solidFill>
                <a:effectLst/>
                <a:latin typeface="+mn-lt"/>
                <a:ea typeface="+mn-ea"/>
                <a:cs typeface="+mn-cs"/>
              </a:rPr>
              <a:t>:</a:t>
            </a:r>
          </a:p>
          <a:p>
            <a:pPr marL="0" marR="0" indent="0" algn="r" defTabSz="914400" rtl="1" eaLnBrk="1" fontAlgn="auto" latinLnBrk="0" hangingPunct="1">
              <a:lnSpc>
                <a:spcPct val="100000"/>
              </a:lnSpc>
              <a:spcBef>
                <a:spcPts val="0"/>
              </a:spcBef>
              <a:spcAft>
                <a:spcPts val="0"/>
              </a:spcAft>
              <a:buClrTx/>
              <a:buSzTx/>
              <a:buFontTx/>
              <a:buNone/>
              <a:tabLst/>
              <a:defRPr/>
            </a:pPr>
            <a:r>
              <a:rPr lang="en-US" dirty="0">
                <a:solidFill>
                  <a:srgbClr val="002D7A"/>
                </a:solidFill>
                <a:effectLst/>
                <a:latin typeface="inherit"/>
              </a:rPr>
              <a:t>INPUT</a:t>
            </a:r>
            <a:r>
              <a:rPr lang="en-US" dirty="0">
                <a:solidFill>
                  <a:srgbClr val="006FE0"/>
                </a:solidFill>
                <a:effectLst/>
                <a:latin typeface="inherit"/>
              </a:rPr>
              <a:t> =&gt; </a:t>
            </a:r>
            <a:r>
              <a:rPr lang="en-US" dirty="0">
                <a:solidFill>
                  <a:srgbClr val="002D7A"/>
                </a:solidFill>
                <a:effectLst/>
                <a:latin typeface="inherit"/>
              </a:rPr>
              <a:t>CONV</a:t>
            </a:r>
            <a:r>
              <a:rPr lang="en-US" dirty="0">
                <a:solidFill>
                  <a:srgbClr val="006FE0"/>
                </a:solidFill>
                <a:effectLst/>
                <a:latin typeface="inherit"/>
              </a:rPr>
              <a:t> =&gt; </a:t>
            </a:r>
            <a:r>
              <a:rPr lang="en-US" dirty="0">
                <a:solidFill>
                  <a:srgbClr val="002D7A"/>
                </a:solidFill>
                <a:effectLst/>
                <a:latin typeface="inherit"/>
              </a:rPr>
              <a:t>RELU</a:t>
            </a:r>
            <a:r>
              <a:rPr lang="en-US" dirty="0">
                <a:solidFill>
                  <a:srgbClr val="006FE0"/>
                </a:solidFill>
                <a:effectLst/>
                <a:latin typeface="inherit"/>
              </a:rPr>
              <a:t> =&gt; </a:t>
            </a:r>
            <a:r>
              <a:rPr lang="en-US" dirty="0">
                <a:solidFill>
                  <a:srgbClr val="002D7A"/>
                </a:solidFill>
                <a:effectLst/>
                <a:latin typeface="inherit"/>
              </a:rPr>
              <a:t>POOL</a:t>
            </a:r>
            <a:r>
              <a:rPr lang="en-US" dirty="0">
                <a:solidFill>
                  <a:srgbClr val="006FE0"/>
                </a:solidFill>
                <a:effectLst/>
                <a:latin typeface="inherit"/>
              </a:rPr>
              <a:t> =&gt; </a:t>
            </a:r>
            <a:r>
              <a:rPr lang="en-US" dirty="0">
                <a:solidFill>
                  <a:srgbClr val="002D7A"/>
                </a:solidFill>
                <a:effectLst/>
                <a:latin typeface="inherit"/>
              </a:rPr>
              <a:t>CONV</a:t>
            </a:r>
            <a:r>
              <a:rPr lang="en-US" dirty="0">
                <a:solidFill>
                  <a:srgbClr val="006FE0"/>
                </a:solidFill>
                <a:effectLst/>
                <a:latin typeface="inherit"/>
              </a:rPr>
              <a:t> =&gt; </a:t>
            </a:r>
            <a:r>
              <a:rPr lang="en-US" dirty="0">
                <a:solidFill>
                  <a:srgbClr val="002D7A"/>
                </a:solidFill>
                <a:effectLst/>
                <a:latin typeface="inherit"/>
              </a:rPr>
              <a:t>RELU</a:t>
            </a:r>
            <a:r>
              <a:rPr lang="en-US" dirty="0">
                <a:solidFill>
                  <a:srgbClr val="006FE0"/>
                </a:solidFill>
                <a:effectLst/>
                <a:latin typeface="inherit"/>
              </a:rPr>
              <a:t> =&gt; </a:t>
            </a:r>
            <a:r>
              <a:rPr lang="en-US" dirty="0">
                <a:solidFill>
                  <a:srgbClr val="002D7A"/>
                </a:solidFill>
                <a:effectLst/>
                <a:latin typeface="inherit"/>
              </a:rPr>
              <a:t>POOL</a:t>
            </a:r>
            <a:r>
              <a:rPr lang="en-US" dirty="0">
                <a:solidFill>
                  <a:srgbClr val="006FE0"/>
                </a:solidFill>
                <a:effectLst/>
                <a:latin typeface="inherit"/>
              </a:rPr>
              <a:t> =&gt; </a:t>
            </a:r>
            <a:r>
              <a:rPr lang="en-US" dirty="0">
                <a:solidFill>
                  <a:srgbClr val="800080"/>
                </a:solidFill>
                <a:effectLst/>
                <a:latin typeface="inherit"/>
              </a:rPr>
              <a:t>FC</a:t>
            </a:r>
            <a:r>
              <a:rPr lang="en-US" dirty="0">
                <a:solidFill>
                  <a:srgbClr val="006FE0"/>
                </a:solidFill>
                <a:effectLst/>
                <a:latin typeface="inherit"/>
              </a:rPr>
              <a:t> =&gt; </a:t>
            </a:r>
            <a:r>
              <a:rPr lang="en-US" dirty="0">
                <a:solidFill>
                  <a:srgbClr val="002D7A"/>
                </a:solidFill>
                <a:effectLst/>
                <a:latin typeface="inherit"/>
              </a:rPr>
              <a:t>RELU</a:t>
            </a:r>
            <a:r>
              <a:rPr lang="en-US" dirty="0">
                <a:solidFill>
                  <a:srgbClr val="006FE0"/>
                </a:solidFill>
                <a:effectLst/>
                <a:latin typeface="inherit"/>
              </a:rPr>
              <a:t> =&gt; </a:t>
            </a:r>
            <a:r>
              <a:rPr lang="en-US" dirty="0">
                <a:solidFill>
                  <a:srgbClr val="800080"/>
                </a:solidFill>
                <a:effectLst/>
                <a:latin typeface="inherit"/>
              </a:rPr>
              <a:t>FC</a:t>
            </a:r>
            <a:endParaRPr lang="en-US" dirty="0">
              <a:solidFill>
                <a:srgbClr val="000000"/>
              </a:solidFill>
              <a:effectLst/>
              <a:latin typeface="inherit"/>
            </a:endParaRPr>
          </a:p>
          <a:p>
            <a:pPr algn="r" rtl="1"/>
            <a:endParaRPr lang="he-IL" sz="1200" b="0" i="0" u="none" strike="noStrike" kern="1200" baseline="0" dirty="0">
              <a:solidFill>
                <a:schemeClr val="tx1"/>
              </a:solidFill>
              <a:effectLst/>
              <a:latin typeface="+mn-lt"/>
              <a:ea typeface="+mn-ea"/>
              <a:cs typeface="+mn-cs"/>
            </a:endParaRPr>
          </a:p>
          <a:p>
            <a:pPr algn="r" rtl="1"/>
            <a:endParaRPr lang="he-IL" sz="1200" b="0" i="0" u="none" strike="noStrik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12A9C9-7209-43C8-B253-1255A1B545E0}" type="slidenum">
              <a:rPr lang="en-US" smtClean="0"/>
              <a:t>109</a:t>
            </a:fld>
            <a:endParaRPr lang="en-US"/>
          </a:p>
        </p:txBody>
      </p:sp>
    </p:spTree>
    <p:extLst>
      <p:ext uri="{BB962C8B-B14F-4D97-AF65-F5344CB8AC3E}">
        <p14:creationId xmlns:p14="http://schemas.microsoft.com/office/powerpoint/2010/main" val="213933859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indent="-171450" algn="r" defTabSz="914400" rtl="1" eaLnBrk="1" fontAlgn="auto" latinLnBrk="0" hangingPunct="1">
              <a:lnSpc>
                <a:spcPct val="100000"/>
              </a:lnSpc>
              <a:spcBef>
                <a:spcPts val="0"/>
              </a:spcBef>
              <a:spcAft>
                <a:spcPts val="0"/>
              </a:spcAft>
              <a:buClrTx/>
              <a:buSzTx/>
              <a:buFont typeface="Arial" panose="020B0604020202020204" pitchFamily="34" charset="0"/>
              <a:buChar char="•"/>
              <a:tabLst/>
              <a:defRPr/>
            </a:pPr>
            <a:r>
              <a:rPr lang="he-IL" sz="1200" b="0" i="0" u="none" strike="noStrike" kern="1200" dirty="0">
                <a:solidFill>
                  <a:schemeClr val="tx1"/>
                </a:solidFill>
                <a:effectLst/>
                <a:latin typeface="+mn-lt"/>
                <a:ea typeface="+mn-ea"/>
                <a:cs typeface="+mn-cs"/>
              </a:rPr>
              <a:t>ברשת הזאת יש כ</a:t>
            </a:r>
            <a:r>
              <a:rPr lang="en-US" sz="1200" b="0" i="0" u="none" strike="noStrike" kern="1200" dirty="0">
                <a:solidFill>
                  <a:schemeClr val="tx1"/>
                </a:solidFill>
                <a:effectLst/>
                <a:latin typeface="+mn-lt"/>
                <a:ea typeface="+mn-ea"/>
                <a:cs typeface="+mn-cs"/>
              </a:rPr>
              <a:t>60,000</a:t>
            </a:r>
            <a:r>
              <a:rPr lang="he-IL" sz="1200" b="0" i="0" u="none" strike="noStrike" kern="1200" baseline="0" dirty="0">
                <a:solidFill>
                  <a:schemeClr val="tx1"/>
                </a:solidFill>
                <a:effectLst/>
                <a:latin typeface="+mn-lt"/>
                <a:ea typeface="+mn-ea"/>
                <a:cs typeface="+mn-cs"/>
              </a:rPr>
              <a:t> פרמטרים וברשתות האקטואליות היום יש בין 10 ל100 מיליון פרמטרים כך שזה לא חריג לראות רשתות שגדולות פי אלף מהרשת הזאת.</a:t>
            </a:r>
          </a:p>
          <a:p>
            <a:pPr marL="171450" indent="-171450" algn="r" rtl="1">
              <a:buFont typeface="Arial" panose="020B0604020202020204" pitchFamily="34" charset="0"/>
              <a:buChar char="•"/>
            </a:pPr>
            <a:r>
              <a:rPr lang="he-IL" sz="1200" b="0" i="0" u="none" strike="noStrike" kern="1200" baseline="0" dirty="0">
                <a:solidFill>
                  <a:schemeClr val="tx1"/>
                </a:solidFill>
                <a:effectLst/>
                <a:latin typeface="+mn-lt"/>
                <a:ea typeface="+mn-ea"/>
                <a:cs typeface="+mn-cs"/>
              </a:rPr>
              <a:t>נשים לב שברשת הזאת וזה גם נפוץ ברשתות אחרות, ככל שאנחנו מעמיקים/מתקדמים ברשת, האורך והרוחב של ה</a:t>
            </a:r>
            <a:r>
              <a:rPr lang="en-US" sz="1200" b="0" i="0" u="none" strike="noStrike" kern="1200" baseline="0" dirty="0">
                <a:solidFill>
                  <a:schemeClr val="tx1"/>
                </a:solidFill>
                <a:effectLst/>
                <a:latin typeface="+mn-lt"/>
                <a:ea typeface="+mn-ea"/>
                <a:cs typeface="+mn-cs"/>
              </a:rPr>
              <a:t>output</a:t>
            </a:r>
            <a:r>
              <a:rPr lang="he-IL" sz="1200" b="0" i="0" u="none" strike="noStrike" kern="1200" baseline="0" dirty="0">
                <a:solidFill>
                  <a:schemeClr val="tx1"/>
                </a:solidFill>
                <a:effectLst/>
                <a:latin typeface="+mn-lt"/>
                <a:ea typeface="+mn-ea"/>
                <a:cs typeface="+mn-cs"/>
              </a:rPr>
              <a:t> הולך וקטן אבל מספר ה</a:t>
            </a:r>
            <a:r>
              <a:rPr lang="en-US" sz="1200" b="0" i="0" u="none" strike="noStrike" kern="1200" baseline="0" dirty="0">
                <a:solidFill>
                  <a:schemeClr val="tx1"/>
                </a:solidFill>
                <a:effectLst/>
                <a:latin typeface="+mn-lt"/>
                <a:ea typeface="+mn-ea"/>
                <a:cs typeface="+mn-cs"/>
              </a:rPr>
              <a:t>channel</a:t>
            </a:r>
            <a:r>
              <a:rPr lang="he-IL" sz="1200" b="0" i="0" u="none" strike="noStrike" kern="1200" baseline="0" dirty="0">
                <a:solidFill>
                  <a:schemeClr val="tx1"/>
                </a:solidFill>
                <a:effectLst/>
                <a:latin typeface="+mn-lt"/>
                <a:ea typeface="+mn-ea"/>
                <a:cs typeface="+mn-cs"/>
              </a:rPr>
              <a:t>ים דווקא גדל.</a:t>
            </a:r>
            <a:endParaRPr lang="en-US" sz="1200" b="0" i="0" u="none" strike="noStrike" kern="1200" baseline="0" dirty="0">
              <a:solidFill>
                <a:schemeClr val="tx1"/>
              </a:solidFill>
              <a:effectLst/>
              <a:latin typeface="+mn-lt"/>
              <a:ea typeface="+mn-ea"/>
              <a:cs typeface="+mn-cs"/>
            </a:endParaRPr>
          </a:p>
          <a:p>
            <a:pPr marL="171450" indent="-171450" algn="r" rtl="1">
              <a:buFont typeface="Arial" panose="020B0604020202020204" pitchFamily="34" charset="0"/>
              <a:buChar char="•"/>
            </a:pPr>
            <a:r>
              <a:rPr lang="he-IL" sz="1200" b="0" i="0" u="none" strike="noStrike" kern="1200" baseline="0" dirty="0">
                <a:solidFill>
                  <a:schemeClr val="tx1"/>
                </a:solidFill>
                <a:effectLst/>
                <a:latin typeface="+mn-lt"/>
                <a:ea typeface="+mn-ea"/>
                <a:cs typeface="+mn-cs"/>
              </a:rPr>
              <a:t>המבנה הכללי של הרשת הזאת שמורכבת משכבה אחת או יותר של קונבולוציה ואחריה שכבת </a:t>
            </a:r>
            <a:r>
              <a:rPr lang="en-US" sz="1200" b="0" i="0" u="none" strike="noStrike" kern="1200" baseline="0" dirty="0">
                <a:solidFill>
                  <a:schemeClr val="tx1"/>
                </a:solidFill>
                <a:effectLst/>
                <a:latin typeface="+mn-lt"/>
                <a:ea typeface="+mn-ea"/>
                <a:cs typeface="+mn-cs"/>
              </a:rPr>
              <a:t>pooling</a:t>
            </a:r>
            <a:r>
              <a:rPr lang="he-IL" sz="1200" b="0" i="0" u="none" strike="noStrike" kern="1200" baseline="0" dirty="0">
                <a:solidFill>
                  <a:schemeClr val="tx1"/>
                </a:solidFill>
                <a:effectLst/>
                <a:latin typeface="+mn-lt"/>
                <a:ea typeface="+mn-ea"/>
                <a:cs typeface="+mn-cs"/>
              </a:rPr>
              <a:t> ואז עוד שכבת קונבולוציה אחת או יותר ושוב שכבת </a:t>
            </a:r>
            <a:r>
              <a:rPr lang="en-US" sz="1200" b="0" i="0" u="none" strike="noStrike" kern="1200" baseline="0" dirty="0">
                <a:solidFill>
                  <a:schemeClr val="tx1"/>
                </a:solidFill>
                <a:effectLst/>
                <a:latin typeface="+mn-lt"/>
                <a:ea typeface="+mn-ea"/>
                <a:cs typeface="+mn-cs"/>
              </a:rPr>
              <a:t>pooling</a:t>
            </a:r>
            <a:r>
              <a:rPr lang="he-IL" sz="1200" b="0" i="0" u="none" strike="noStrike" kern="1200" baseline="0" dirty="0">
                <a:solidFill>
                  <a:schemeClr val="tx1"/>
                </a:solidFill>
                <a:effectLst/>
                <a:latin typeface="+mn-lt"/>
                <a:ea typeface="+mn-ea"/>
                <a:cs typeface="+mn-cs"/>
              </a:rPr>
              <a:t>, ולבסוף כמה שכבות </a:t>
            </a:r>
            <a:r>
              <a:rPr lang="en-US" sz="1200" b="0" i="0" u="none" strike="noStrike" kern="1200" baseline="0" dirty="0">
                <a:solidFill>
                  <a:schemeClr val="tx1"/>
                </a:solidFill>
                <a:effectLst/>
                <a:latin typeface="+mn-lt"/>
                <a:ea typeface="+mn-ea"/>
                <a:cs typeface="+mn-cs"/>
              </a:rPr>
              <a:t>fully connected</a:t>
            </a:r>
            <a:r>
              <a:rPr lang="he-IL" sz="1200" b="0" i="0" u="none" strike="noStrike" kern="1200" baseline="0" dirty="0">
                <a:solidFill>
                  <a:schemeClr val="tx1"/>
                </a:solidFill>
                <a:effectLst/>
                <a:latin typeface="+mn-lt"/>
                <a:ea typeface="+mn-ea"/>
                <a:cs typeface="+mn-cs"/>
              </a:rPr>
              <a:t> ואז ה</a:t>
            </a:r>
            <a:r>
              <a:rPr lang="en-US" sz="1200" b="0" i="0" u="none" strike="noStrike" kern="1200" baseline="0" dirty="0">
                <a:solidFill>
                  <a:schemeClr val="tx1"/>
                </a:solidFill>
                <a:effectLst/>
                <a:latin typeface="+mn-lt"/>
                <a:ea typeface="+mn-ea"/>
                <a:cs typeface="+mn-cs"/>
              </a:rPr>
              <a:t>output</a:t>
            </a:r>
            <a:r>
              <a:rPr lang="he-IL" sz="1200" b="0" i="0" u="none" strike="noStrike" kern="1200" baseline="0" dirty="0">
                <a:solidFill>
                  <a:schemeClr val="tx1"/>
                </a:solidFill>
                <a:effectLst/>
                <a:latin typeface="+mn-lt"/>
                <a:ea typeface="+mn-ea"/>
                <a:cs typeface="+mn-cs"/>
              </a:rPr>
              <a:t>, זה גם מבנה כללי שחוזר על עצמו ברשתות אחרות.</a:t>
            </a:r>
            <a:endParaRPr lang="en-US" sz="1200" b="0" i="0" u="none" strike="noStrike" kern="1200" baseline="0" dirty="0">
              <a:solidFill>
                <a:schemeClr val="tx1"/>
              </a:solidFill>
              <a:effectLst/>
              <a:latin typeface="+mn-lt"/>
              <a:ea typeface="+mn-ea"/>
              <a:cs typeface="+mn-cs"/>
            </a:endParaRPr>
          </a:p>
          <a:p>
            <a:pPr algn="r" rtl="1"/>
            <a:endParaRPr lang="he-IL" sz="1200" b="0" i="0" u="none" strike="noStrike" kern="1200" baseline="0" dirty="0">
              <a:solidFill>
                <a:schemeClr val="tx1"/>
              </a:solidFill>
              <a:effectLst/>
              <a:latin typeface="+mn-lt"/>
              <a:ea typeface="+mn-ea"/>
              <a:cs typeface="+mn-cs"/>
            </a:endParaRPr>
          </a:p>
          <a:p>
            <a:pPr algn="r" rtl="1"/>
            <a:r>
              <a:rPr lang="he-IL" sz="1200" b="1" i="0" u="none" strike="noStrike" kern="1200" baseline="0" dirty="0">
                <a:solidFill>
                  <a:schemeClr val="tx1"/>
                </a:solidFill>
                <a:effectLst/>
                <a:latin typeface="+mn-lt"/>
                <a:ea typeface="+mn-ea"/>
                <a:cs typeface="+mn-cs"/>
              </a:rPr>
              <a:t>דברים מוזרים שלא עושים היום, אבל עשו ברשת הזאת:</a:t>
            </a:r>
          </a:p>
          <a:p>
            <a:pPr marL="171450" indent="-171450" algn="r" rtl="1">
              <a:buFont typeface="Arial" panose="020B0604020202020204" pitchFamily="34" charset="0"/>
              <a:buChar char="•"/>
            </a:pPr>
            <a:r>
              <a:rPr lang="he-IL" sz="1200" b="0" i="0" u="none" strike="noStrike" kern="1200" baseline="0" dirty="0">
                <a:solidFill>
                  <a:schemeClr val="tx1"/>
                </a:solidFill>
                <a:effectLst/>
                <a:latin typeface="+mn-lt"/>
                <a:ea typeface="+mn-ea"/>
                <a:cs typeface="+mn-cs"/>
              </a:rPr>
              <a:t>בשכבות הקונבולוציה, פילטרים שונים הסתכלו על </a:t>
            </a:r>
            <a:r>
              <a:rPr lang="en-US" sz="1200" b="0" i="0" u="none" strike="noStrike" kern="1200" baseline="0" dirty="0">
                <a:solidFill>
                  <a:schemeClr val="tx1"/>
                </a:solidFill>
                <a:effectLst/>
                <a:latin typeface="+mn-lt"/>
                <a:ea typeface="+mn-ea"/>
                <a:cs typeface="+mn-cs"/>
              </a:rPr>
              <a:t>channel</a:t>
            </a:r>
            <a:r>
              <a:rPr lang="he-IL" sz="1200" b="0" i="0" u="none" strike="noStrike" kern="1200" baseline="0" dirty="0">
                <a:solidFill>
                  <a:schemeClr val="tx1"/>
                </a:solidFill>
                <a:effectLst/>
                <a:latin typeface="+mn-lt"/>
                <a:ea typeface="+mn-ea"/>
                <a:cs typeface="+mn-cs"/>
              </a:rPr>
              <a:t>ים שונים, וזה כי מחשבים אז היו הרבה יותר איטיים אז עשו חיבורים כאלה שחוסכים מבחינת חישובית</a:t>
            </a:r>
            <a:r>
              <a:rPr lang="en-US" sz="1200" b="0" i="0" u="none" strike="noStrike" kern="1200" baseline="0" dirty="0">
                <a:solidFill>
                  <a:schemeClr val="tx1"/>
                </a:solidFill>
                <a:effectLst/>
                <a:latin typeface="+mn-lt"/>
                <a:ea typeface="+mn-ea"/>
                <a:cs typeface="+mn-cs"/>
              </a:rPr>
              <a:t> </a:t>
            </a:r>
            <a:r>
              <a:rPr lang="he-IL" sz="1200" b="0" i="0" u="none" strike="noStrike" kern="1200" baseline="0" dirty="0">
                <a:solidFill>
                  <a:schemeClr val="tx1"/>
                </a:solidFill>
                <a:effectLst/>
                <a:latin typeface="+mn-lt"/>
                <a:ea typeface="+mn-ea"/>
                <a:cs typeface="+mn-cs"/>
              </a:rPr>
              <a:t> (פחות חיבורים משמע פחות חישובים). וגם מכיוון שבמאמר טענו שזה מוריד את הסימטריות ברשת ובכך "מכריחה" פילטרים שונים ללמוד פיצ'רים שונים ובתקווה משלימים.</a:t>
            </a:r>
            <a:endParaRPr lang="en-US" sz="1200" b="0" i="0" u="none" strike="noStrike" kern="1200" baseline="0" dirty="0">
              <a:solidFill>
                <a:schemeClr val="tx1"/>
              </a:solidFill>
              <a:effectLst/>
              <a:latin typeface="+mn-lt"/>
              <a:ea typeface="+mn-ea"/>
              <a:cs typeface="+mn-cs"/>
            </a:endParaRPr>
          </a:p>
          <a:p>
            <a:pPr marL="171450" indent="-171450" algn="r" rtl="1">
              <a:buFont typeface="Arial" panose="020B0604020202020204" pitchFamily="34" charset="0"/>
              <a:buChar char="•"/>
            </a:pPr>
            <a:r>
              <a:rPr lang="he-IL" sz="1200" b="0" i="0" u="none" strike="noStrike" kern="1200" baseline="0" dirty="0">
                <a:solidFill>
                  <a:schemeClr val="tx1"/>
                </a:solidFill>
                <a:effectLst/>
                <a:latin typeface="+mn-lt"/>
                <a:ea typeface="+mn-ea"/>
                <a:cs typeface="+mn-cs"/>
              </a:rPr>
              <a:t>השתמשו ב</a:t>
            </a:r>
            <a:r>
              <a:rPr lang="en-US" sz="1200" b="0" i="0" u="none" strike="noStrike" kern="1200" baseline="0" dirty="0">
                <a:solidFill>
                  <a:schemeClr val="tx1"/>
                </a:solidFill>
                <a:effectLst/>
                <a:latin typeface="+mn-lt"/>
                <a:ea typeface="+mn-ea"/>
                <a:cs typeface="+mn-cs"/>
              </a:rPr>
              <a:t>nonlinearity</a:t>
            </a:r>
            <a:r>
              <a:rPr lang="he-IL" sz="1200" b="0" i="0" u="none" strike="noStrike" kern="1200" baseline="0" dirty="0">
                <a:solidFill>
                  <a:schemeClr val="tx1"/>
                </a:solidFill>
                <a:effectLst/>
                <a:latin typeface="+mn-lt"/>
                <a:ea typeface="+mn-ea"/>
                <a:cs typeface="+mn-cs"/>
              </a:rPr>
              <a:t> (</a:t>
            </a:r>
            <a:r>
              <a:rPr lang="en-US" sz="1200" b="0" i="0" u="none" strike="noStrike" kern="1200" baseline="0" dirty="0">
                <a:solidFill>
                  <a:schemeClr val="tx1"/>
                </a:solidFill>
                <a:effectLst/>
                <a:latin typeface="+mn-lt"/>
                <a:ea typeface="+mn-ea"/>
                <a:cs typeface="+mn-cs"/>
              </a:rPr>
              <a:t>sigmoid</a:t>
            </a:r>
            <a:r>
              <a:rPr lang="he-IL" sz="1200" b="0" i="0" u="none" strike="noStrike" kern="1200" baseline="0" dirty="0">
                <a:solidFill>
                  <a:schemeClr val="tx1"/>
                </a:solidFill>
                <a:effectLst/>
                <a:latin typeface="+mn-lt"/>
                <a:ea typeface="+mn-ea"/>
                <a:cs typeface="+mn-cs"/>
              </a:rPr>
              <a:t>) וב</a:t>
            </a:r>
            <a:r>
              <a:rPr lang="en-US" sz="1200" b="0" i="0" u="none" strike="noStrike" kern="1200" baseline="0" dirty="0" err="1">
                <a:solidFill>
                  <a:schemeClr val="tx1"/>
                </a:solidFill>
                <a:effectLst/>
                <a:latin typeface="+mn-lt"/>
                <a:ea typeface="+mn-ea"/>
                <a:cs typeface="+mn-cs"/>
              </a:rPr>
              <a:t>TanH</a:t>
            </a:r>
            <a:r>
              <a:rPr lang="he-IL" sz="1200" b="0" i="0" u="none" strike="noStrike" kern="1200" baseline="0" dirty="0">
                <a:solidFill>
                  <a:schemeClr val="tx1"/>
                </a:solidFill>
                <a:effectLst/>
                <a:latin typeface="+mn-lt"/>
                <a:ea typeface="+mn-ea"/>
                <a:cs typeface="+mn-cs"/>
              </a:rPr>
              <a:t> והיום משתמשים ב</a:t>
            </a:r>
            <a:r>
              <a:rPr lang="en-US" sz="1200" b="0" i="0" u="none" strike="noStrike" kern="1200" baseline="0" dirty="0" err="1">
                <a:solidFill>
                  <a:schemeClr val="tx1"/>
                </a:solidFill>
                <a:effectLst/>
                <a:latin typeface="+mn-lt"/>
                <a:ea typeface="+mn-ea"/>
                <a:cs typeface="+mn-cs"/>
              </a:rPr>
              <a:t>ReLU</a:t>
            </a:r>
            <a:r>
              <a:rPr lang="he-IL" sz="1200" b="0" i="0" u="none" strike="noStrike" kern="1200" baseline="0" dirty="0">
                <a:solidFill>
                  <a:schemeClr val="tx1"/>
                </a:solidFill>
                <a:effectLst/>
                <a:latin typeface="+mn-lt"/>
                <a:ea typeface="+mn-ea"/>
                <a:cs typeface="+mn-cs"/>
              </a:rPr>
              <a:t>.</a:t>
            </a:r>
          </a:p>
          <a:p>
            <a:endParaRPr lang="he-IL" sz="1200" b="0" i="0" u="none" strike="noStrik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12A9C9-7209-43C8-B253-1255A1B545E0}" type="slidenum">
              <a:rPr lang="en-US" smtClean="0"/>
              <a:t>110</a:t>
            </a:fld>
            <a:endParaRPr lang="en-US"/>
          </a:p>
        </p:txBody>
      </p:sp>
    </p:spTree>
    <p:extLst>
      <p:ext uri="{BB962C8B-B14F-4D97-AF65-F5344CB8AC3E}">
        <p14:creationId xmlns:p14="http://schemas.microsoft.com/office/powerpoint/2010/main" val="370841783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sz="1200" b="0" i="0" u="none" strike="noStrike" kern="1200" baseline="0" dirty="0">
                <a:solidFill>
                  <a:schemeClr val="tx1"/>
                </a:solidFill>
                <a:effectLst/>
                <a:latin typeface="+mn-lt"/>
                <a:ea typeface="+mn-ea"/>
                <a:cs typeface="+mn-cs"/>
              </a:rPr>
              <a:t>זוהי הרשת הראשונה שכבר הייתה ממימד יותר גבוה, שהצליחה להתמודד עם קלספיקציה של תמונות של </a:t>
            </a:r>
            <a:r>
              <a:rPr lang="en-US" sz="1200" b="0" i="0" u="none" strike="noStrike" kern="1200" baseline="0" dirty="0" err="1">
                <a:solidFill>
                  <a:schemeClr val="tx1"/>
                </a:solidFill>
                <a:effectLst/>
                <a:latin typeface="+mn-lt"/>
                <a:ea typeface="+mn-ea"/>
                <a:cs typeface="+mn-cs"/>
              </a:rPr>
              <a:t>imagenet</a:t>
            </a:r>
            <a:r>
              <a:rPr lang="he-IL" sz="1200" b="0" i="0" u="none" strike="noStrike" kern="1200" baseline="0" dirty="0">
                <a:solidFill>
                  <a:schemeClr val="tx1"/>
                </a:solidFill>
                <a:effectLst/>
                <a:latin typeface="+mn-lt"/>
                <a:ea typeface="+mn-ea"/>
                <a:cs typeface="+mn-cs"/>
              </a:rPr>
              <a:t> והיא הצליחה לעקוף את כל המודלים שלא היו מבוססים </a:t>
            </a:r>
            <a:r>
              <a:rPr lang="en-US" sz="1200" b="0" i="0" u="none" strike="noStrike" kern="1200" baseline="0" dirty="0">
                <a:solidFill>
                  <a:schemeClr val="tx1"/>
                </a:solidFill>
                <a:effectLst/>
                <a:latin typeface="+mn-lt"/>
                <a:ea typeface="+mn-ea"/>
                <a:cs typeface="+mn-cs"/>
              </a:rPr>
              <a:t>deep learning</a:t>
            </a:r>
            <a:r>
              <a:rPr lang="he-IL" sz="1200" b="0" i="0" u="none" strike="noStrike" kern="1200" baseline="0" dirty="0">
                <a:solidFill>
                  <a:schemeClr val="tx1"/>
                </a:solidFill>
                <a:effectLst/>
                <a:latin typeface="+mn-lt"/>
                <a:ea typeface="+mn-ea"/>
                <a:cs typeface="+mn-cs"/>
              </a:rPr>
              <a:t>שקדמו לה. לכן הרשת הזאת מהווה את ההתחלה המשמעותית של המחקר והשימוש ברשתות </a:t>
            </a:r>
            <a:r>
              <a:rPr lang="en-US" sz="1200" b="0" i="0" u="none" strike="noStrike" kern="1200" baseline="0" dirty="0">
                <a:solidFill>
                  <a:schemeClr val="tx1"/>
                </a:solidFill>
                <a:effectLst/>
                <a:latin typeface="+mn-lt"/>
                <a:ea typeface="+mn-ea"/>
                <a:cs typeface="+mn-cs"/>
              </a:rPr>
              <a:t>CNN</a:t>
            </a:r>
            <a:r>
              <a:rPr lang="he-IL" sz="1200" b="0" i="0" u="none" strike="noStrike" kern="1200" baseline="0" dirty="0">
                <a:solidFill>
                  <a:schemeClr val="tx1"/>
                </a:solidFill>
                <a:effectLst/>
                <a:latin typeface="+mn-lt"/>
                <a:ea typeface="+mn-ea"/>
                <a:cs typeface="+mn-cs"/>
              </a:rPr>
              <a:t>.</a:t>
            </a:r>
          </a:p>
          <a:p>
            <a:pPr algn="r" rtl="1"/>
            <a:endParaRPr lang="en-US" sz="1200" b="0" i="0" u="none" strike="noStrike" kern="1200" baseline="0" dirty="0">
              <a:solidFill>
                <a:schemeClr val="tx1"/>
              </a:solidFill>
              <a:effectLst/>
              <a:latin typeface="+mn-lt"/>
              <a:ea typeface="+mn-ea"/>
              <a:cs typeface="+mn-cs"/>
            </a:endParaRPr>
          </a:p>
          <a:p>
            <a:pPr marL="171450" indent="-171450" algn="r" rtl="1">
              <a:buFont typeface="Arial" panose="020B0604020202020204" pitchFamily="34" charset="0"/>
              <a:buChar char="•"/>
            </a:pPr>
            <a:r>
              <a:rPr lang="he-IL" sz="1200" b="0" i="0" u="none" strike="noStrike" kern="1200" baseline="0" dirty="0">
                <a:solidFill>
                  <a:schemeClr val="tx1"/>
                </a:solidFill>
                <a:effectLst/>
                <a:latin typeface="+mn-lt"/>
                <a:ea typeface="+mn-ea"/>
                <a:cs typeface="+mn-cs"/>
              </a:rPr>
              <a:t>מה שאפשר את המעבר המשמעותי הזה לרשתות </a:t>
            </a:r>
            <a:r>
              <a:rPr lang="en-US" sz="1200" b="0" i="0" u="none" strike="noStrike" kern="1200" baseline="0" dirty="0">
                <a:solidFill>
                  <a:schemeClr val="tx1"/>
                </a:solidFill>
                <a:effectLst/>
                <a:latin typeface="+mn-lt"/>
                <a:ea typeface="+mn-ea"/>
                <a:cs typeface="+mn-cs"/>
              </a:rPr>
              <a:t>CNN</a:t>
            </a:r>
            <a:r>
              <a:rPr lang="he-IL" sz="1200" b="0" i="0" u="none" strike="noStrike" kern="1200" baseline="0" dirty="0">
                <a:solidFill>
                  <a:schemeClr val="tx1"/>
                </a:solidFill>
                <a:effectLst/>
                <a:latin typeface="+mn-lt"/>
                <a:ea typeface="+mn-ea"/>
                <a:cs typeface="+mn-cs"/>
              </a:rPr>
              <a:t> גדולות, או לחלופין מנע את ההתקדמות שלהם עד הנקודה הזו, זה: השימוש ב</a:t>
            </a:r>
            <a:r>
              <a:rPr lang="en-US" sz="1200" b="0" i="0" u="none" strike="noStrike" kern="1200" baseline="0" dirty="0">
                <a:solidFill>
                  <a:schemeClr val="tx1"/>
                </a:solidFill>
                <a:effectLst/>
                <a:latin typeface="+mn-lt"/>
                <a:ea typeface="+mn-ea"/>
                <a:cs typeface="+mn-cs"/>
              </a:rPr>
              <a:t>GPU</a:t>
            </a:r>
            <a:r>
              <a:rPr lang="he-IL" sz="1200" b="0" i="0" u="none" strike="noStrike" kern="1200" baseline="0" dirty="0">
                <a:solidFill>
                  <a:schemeClr val="tx1"/>
                </a:solidFill>
                <a:effectLst/>
                <a:latin typeface="+mn-lt"/>
                <a:ea typeface="+mn-ea"/>
                <a:cs typeface="+mn-cs"/>
              </a:rPr>
              <a:t> לטובת ובאופטמיזציות לחישוב יעיל של קונבולוציות והימצאות של </a:t>
            </a:r>
            <a:r>
              <a:rPr lang="en-US" sz="1200" b="0" i="0" u="none" strike="noStrike" kern="1200" baseline="0" dirty="0">
                <a:solidFill>
                  <a:schemeClr val="tx1"/>
                </a:solidFill>
                <a:effectLst/>
                <a:latin typeface="+mn-lt"/>
                <a:ea typeface="+mn-ea"/>
                <a:cs typeface="+mn-cs"/>
              </a:rPr>
              <a:t>datasets</a:t>
            </a:r>
            <a:r>
              <a:rPr lang="he-IL" sz="1200" b="0" i="0" u="none" strike="noStrike" kern="1200" baseline="0" dirty="0">
                <a:solidFill>
                  <a:schemeClr val="tx1"/>
                </a:solidFill>
                <a:effectLst/>
                <a:latin typeface="+mn-lt"/>
                <a:ea typeface="+mn-ea"/>
                <a:cs typeface="+mn-cs"/>
              </a:rPr>
              <a:t> גדולים מאוד ומתוייגים.</a:t>
            </a:r>
          </a:p>
          <a:p>
            <a:pPr marL="171450" indent="-171450" algn="r" rtl="1">
              <a:buFont typeface="Arial" panose="020B0604020202020204" pitchFamily="34" charset="0"/>
              <a:buChar char="•"/>
            </a:pPr>
            <a:r>
              <a:rPr lang="he-IL" sz="1200" b="0" i="0" u="none" strike="noStrike" kern="1200" baseline="0" dirty="0">
                <a:solidFill>
                  <a:schemeClr val="tx1"/>
                </a:solidFill>
                <a:effectLst/>
                <a:latin typeface="+mn-lt"/>
                <a:ea typeface="+mn-ea"/>
                <a:cs typeface="+mn-cs"/>
              </a:rPr>
              <a:t>הרשת הזאת מקבלת כ</a:t>
            </a:r>
            <a:r>
              <a:rPr lang="en-US" sz="1200" b="0" i="0" u="none" strike="noStrike" kern="1200" baseline="0" dirty="0">
                <a:solidFill>
                  <a:schemeClr val="tx1"/>
                </a:solidFill>
                <a:effectLst/>
                <a:latin typeface="+mn-lt"/>
                <a:ea typeface="+mn-ea"/>
                <a:cs typeface="+mn-cs"/>
              </a:rPr>
              <a:t>input</a:t>
            </a:r>
            <a:r>
              <a:rPr lang="he-IL" sz="1200" b="0" i="0" u="none" strike="noStrike" kern="1200" baseline="0" dirty="0">
                <a:solidFill>
                  <a:schemeClr val="tx1"/>
                </a:solidFill>
                <a:effectLst/>
                <a:latin typeface="+mn-lt"/>
                <a:ea typeface="+mn-ea"/>
                <a:cs typeface="+mn-cs"/>
              </a:rPr>
              <a:t> תמונות </a:t>
            </a:r>
            <a:r>
              <a:rPr lang="en-US" sz="1200" b="0" i="0" u="none" strike="noStrike" kern="1200" baseline="0" dirty="0">
                <a:solidFill>
                  <a:schemeClr val="tx1"/>
                </a:solidFill>
                <a:effectLst/>
                <a:latin typeface="+mn-lt"/>
                <a:ea typeface="+mn-ea"/>
                <a:cs typeface="+mn-cs"/>
              </a:rPr>
              <a:t>RGB</a:t>
            </a:r>
            <a:r>
              <a:rPr lang="he-IL" sz="1200" b="0" i="0" u="none" strike="noStrike" kern="1200" baseline="0" dirty="0">
                <a:solidFill>
                  <a:schemeClr val="tx1"/>
                </a:solidFill>
                <a:effectLst/>
                <a:latin typeface="+mn-lt"/>
                <a:ea typeface="+mn-ea"/>
                <a:cs typeface="+mn-cs"/>
              </a:rPr>
              <a:t> כך שהמימדים הם </a:t>
            </a:r>
            <a:r>
              <a:rPr lang="en-US" sz="1200" b="0" i="0" u="none" strike="noStrike" kern="1200" baseline="0" dirty="0">
                <a:solidFill>
                  <a:schemeClr val="tx1"/>
                </a:solidFill>
                <a:effectLst/>
                <a:latin typeface="+mn-lt"/>
                <a:ea typeface="+mn-ea"/>
                <a:cs typeface="+mn-cs"/>
              </a:rPr>
              <a:t>227x227x3</a:t>
            </a:r>
            <a:r>
              <a:rPr lang="he-IL" sz="1200" b="0" i="0" u="none" strike="noStrike" kern="1200" baseline="0" dirty="0">
                <a:solidFill>
                  <a:schemeClr val="tx1"/>
                </a:solidFill>
                <a:effectLst/>
                <a:latin typeface="+mn-lt"/>
                <a:ea typeface="+mn-ea"/>
                <a:cs typeface="+mn-cs"/>
              </a:rPr>
              <a:t>.</a:t>
            </a:r>
          </a:p>
          <a:p>
            <a:pPr marL="171450" indent="-171450" algn="r" rtl="1">
              <a:buFont typeface="Arial" panose="020B0604020202020204" pitchFamily="34" charset="0"/>
              <a:buChar char="•"/>
            </a:pP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12A9C9-7209-43C8-B253-1255A1B545E0}" type="slidenum">
              <a:rPr lang="en-US" smtClean="0"/>
              <a:t>111</a:t>
            </a:fld>
            <a:endParaRPr lang="en-US"/>
          </a:p>
        </p:txBody>
      </p:sp>
    </p:spTree>
    <p:extLst>
      <p:ext uri="{BB962C8B-B14F-4D97-AF65-F5344CB8AC3E}">
        <p14:creationId xmlns:p14="http://schemas.microsoft.com/office/powerpoint/2010/main" val="326883709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r" rtl="1">
              <a:buFont typeface="Arial" panose="020B0604020202020204" pitchFamily="34" charset="0"/>
              <a:buChar char="•"/>
            </a:pPr>
            <a:r>
              <a:rPr lang="en-US" sz="1200" dirty="0">
                <a:latin typeface="+mn-lt"/>
              </a:rPr>
              <a:t>ImageNet</a:t>
            </a:r>
            <a:r>
              <a:rPr lang="he-IL" sz="1200" baseline="0" dirty="0">
                <a:latin typeface="+mn-lt"/>
              </a:rPr>
              <a:t> </a:t>
            </a:r>
            <a:r>
              <a:rPr lang="he-IL" sz="1200" dirty="0"/>
              <a:t>זה </a:t>
            </a:r>
            <a:r>
              <a:rPr lang="en-US" sz="1200" dirty="0"/>
              <a:t>dataset</a:t>
            </a:r>
            <a:r>
              <a:rPr lang="he-IL" sz="1200" dirty="0"/>
              <a:t> גדול מאוד של תמונות מתוייגות.</a:t>
            </a:r>
          </a:p>
          <a:p>
            <a:pPr marL="171450" indent="-171450" algn="r" rtl="1">
              <a:buFont typeface="Arial" panose="020B0604020202020204" pitchFamily="34" charset="0"/>
              <a:buChar char="•"/>
            </a:pPr>
            <a:r>
              <a:rPr lang="he-IL" sz="1200" dirty="0"/>
              <a:t>בתחרות ב2012 היו </a:t>
            </a:r>
            <a:r>
              <a:rPr lang="he-IL" sz="1200" b="0" i="0" kern="1200" dirty="0">
                <a:solidFill>
                  <a:schemeClr val="tx1"/>
                </a:solidFill>
                <a:effectLst/>
                <a:latin typeface="+mn-lt"/>
                <a:ea typeface="+mn-ea"/>
                <a:cs typeface="+mn-cs"/>
              </a:rPr>
              <a:t>1.2</a:t>
            </a:r>
            <a:r>
              <a:rPr lang="he-IL" sz="1200" b="0" i="0" kern="1200" baseline="0" dirty="0">
                <a:solidFill>
                  <a:schemeClr val="tx1"/>
                </a:solidFill>
                <a:effectLst/>
                <a:latin typeface="+mn-lt"/>
                <a:ea typeface="+mn-ea"/>
                <a:cs typeface="+mn-cs"/>
              </a:rPr>
              <a:t> מיליון </a:t>
            </a:r>
            <a:r>
              <a:rPr lang="he-IL" sz="1200" b="0" i="0" kern="1200" dirty="0">
                <a:solidFill>
                  <a:schemeClr val="tx1"/>
                </a:solidFill>
                <a:effectLst/>
                <a:latin typeface="+mn-lt"/>
                <a:ea typeface="+mn-ea"/>
                <a:cs typeface="+mn-cs"/>
              </a:rPr>
              <a:t>תמונות מתוייגות לטובת</a:t>
            </a:r>
            <a:r>
              <a:rPr lang="he-IL" sz="1200" b="0" i="0" kern="1200" baseline="0" dirty="0">
                <a:solidFill>
                  <a:schemeClr val="tx1"/>
                </a:solidFill>
                <a:effectLst/>
                <a:latin typeface="+mn-lt"/>
                <a:ea typeface="+mn-ea"/>
                <a:cs typeface="+mn-cs"/>
              </a:rPr>
              <a:t> </a:t>
            </a:r>
            <a:r>
              <a:rPr lang="en-US" sz="1200" b="0" i="0" kern="1200" baseline="0" dirty="0">
                <a:solidFill>
                  <a:schemeClr val="tx1"/>
                </a:solidFill>
                <a:effectLst/>
                <a:latin typeface="+mn-lt"/>
                <a:ea typeface="+mn-ea"/>
                <a:cs typeface="+mn-cs"/>
              </a:rPr>
              <a:t>training</a:t>
            </a:r>
            <a:r>
              <a:rPr lang="he-IL" sz="1200" b="0" i="0" kern="1200" dirty="0">
                <a:solidFill>
                  <a:schemeClr val="tx1"/>
                </a:solidFill>
                <a:effectLst/>
                <a:latin typeface="+mn-lt"/>
                <a:ea typeface="+mn-ea"/>
                <a:cs typeface="+mn-cs"/>
              </a:rPr>
              <a:t> ב1000 קטגוריות . (בפועל יש הרבה יותר תמונות במאגר)</a:t>
            </a:r>
          </a:p>
          <a:p>
            <a:pPr marL="171450" indent="-171450" algn="r" rtl="1">
              <a:buFont typeface="Arial" panose="020B0604020202020204" pitchFamily="34" charset="0"/>
              <a:buChar char="•"/>
            </a:pPr>
            <a:r>
              <a:rPr lang="he-IL" sz="1200" dirty="0"/>
              <a:t>התחרות מהווה כמו אולימפיאדה עבור צוותים שעוסקים</a:t>
            </a:r>
            <a:r>
              <a:rPr lang="he-IL" sz="1200" baseline="0" dirty="0"/>
              <a:t> בראיה ממוחשבת מסביב לעולם.</a:t>
            </a:r>
          </a:p>
          <a:p>
            <a:pPr marL="171450" indent="-171450" algn="r" rtl="1">
              <a:buFont typeface="Arial" panose="020B0604020202020204" pitchFamily="34" charset="0"/>
              <a:buChar char="•"/>
            </a:pPr>
            <a:r>
              <a:rPr lang="he-IL" sz="1200" baseline="0" dirty="0"/>
              <a:t>2012 הייתה השנה הראשונה שהשתמשו ב</a:t>
            </a:r>
            <a:r>
              <a:rPr lang="en-US" sz="1200" baseline="0" dirty="0"/>
              <a:t>CNN</a:t>
            </a:r>
            <a:r>
              <a:rPr lang="he-IL" sz="1200" baseline="0" dirty="0"/>
              <a:t> לקבל </a:t>
            </a:r>
            <a:r>
              <a:rPr lang="en-US" sz="1200" dirty="0"/>
              <a:t>top 5 test error rate of 15.3%. </a:t>
            </a:r>
            <a:r>
              <a:rPr lang="he-IL" sz="1200" dirty="0"/>
              <a:t>.</a:t>
            </a:r>
          </a:p>
          <a:p>
            <a:pPr marL="171450" indent="-171450" algn="r" rtl="1">
              <a:buFont typeface="Arial" panose="020B0604020202020204" pitchFamily="34" charset="0"/>
              <a:buChar char="•"/>
            </a:pPr>
            <a:r>
              <a:rPr lang="en-US" sz="1200" dirty="0"/>
              <a:t>(Top 5 error is the rate at which, given an image, the model does not output the correct label with its top 5 predictions)</a:t>
            </a:r>
            <a:endParaRPr lang="he-IL" sz="1200" dirty="0"/>
          </a:p>
          <a:p>
            <a:pPr marL="171450" indent="-171450" algn="r" rtl="1">
              <a:buFont typeface="Arial" panose="020B0604020202020204" pitchFamily="34" charset="0"/>
              <a:buChar char="•"/>
            </a:pPr>
            <a:r>
              <a:rPr lang="he-IL" sz="1200" b="0" i="0" u="none" strike="noStrike" kern="1200" baseline="0" dirty="0">
                <a:solidFill>
                  <a:schemeClr val="tx1"/>
                </a:solidFill>
                <a:effectLst/>
                <a:latin typeface="+mn-lt"/>
                <a:ea typeface="+mn-ea"/>
                <a:cs typeface="+mn-cs"/>
              </a:rPr>
              <a:t>לשם השוואה, השני אחריו קיבל </a:t>
            </a:r>
            <a:r>
              <a:rPr lang="en-US" sz="1200" b="0" i="0" u="none" strike="noStrike" kern="1200" baseline="0" dirty="0">
                <a:solidFill>
                  <a:schemeClr val="tx1"/>
                </a:solidFill>
                <a:effectLst/>
                <a:latin typeface="+mn-lt"/>
                <a:ea typeface="+mn-ea"/>
                <a:cs typeface="+mn-cs"/>
              </a:rPr>
              <a:t>26.2%</a:t>
            </a:r>
            <a:endParaRPr lang="he-IL" sz="1200" b="0" i="0" u="none" strike="noStrik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12A9C9-7209-43C8-B253-1255A1B545E0}" type="slidenum">
              <a:rPr lang="en-US" smtClean="0"/>
              <a:t>112</a:t>
            </a:fld>
            <a:endParaRPr lang="en-US"/>
          </a:p>
        </p:txBody>
      </p:sp>
    </p:spTree>
    <p:extLst>
      <p:ext uri="{BB962C8B-B14F-4D97-AF65-F5344CB8AC3E}">
        <p14:creationId xmlns:p14="http://schemas.microsoft.com/office/powerpoint/2010/main" val="226307346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sz="1200" b="0" i="0" u="none" strike="noStrike" kern="1200" baseline="0" dirty="0">
                <a:solidFill>
                  <a:schemeClr val="tx1"/>
                </a:solidFill>
                <a:effectLst/>
                <a:latin typeface="+mn-lt"/>
                <a:ea typeface="+mn-ea"/>
                <a:cs typeface="+mn-cs"/>
              </a:rPr>
              <a:t>אפשר לראות את השיפור המשמעותי שהביא הפתרון ב</a:t>
            </a:r>
            <a:r>
              <a:rPr lang="en-US" sz="1200" b="0" i="0" u="none" strike="noStrike" kern="1200" baseline="0" dirty="0">
                <a:solidFill>
                  <a:schemeClr val="tx1"/>
                </a:solidFill>
                <a:effectLst/>
                <a:latin typeface="+mn-lt"/>
                <a:ea typeface="+mn-ea"/>
                <a:cs typeface="+mn-cs"/>
              </a:rPr>
              <a:t>CNN</a:t>
            </a:r>
            <a:r>
              <a:rPr lang="he-IL" sz="1200" b="0" i="0" u="none" strike="noStrike" kern="1200" baseline="0" dirty="0">
                <a:solidFill>
                  <a:schemeClr val="tx1"/>
                </a:solidFill>
                <a:effectLst/>
                <a:latin typeface="+mn-lt"/>
                <a:ea typeface="+mn-ea"/>
                <a:cs typeface="+mn-cs"/>
              </a:rPr>
              <a:t> ב2012 לעומת השנים שקדמו.</a:t>
            </a:r>
          </a:p>
        </p:txBody>
      </p:sp>
      <p:sp>
        <p:nvSpPr>
          <p:cNvPr id="4" name="Slide Number Placeholder 3"/>
          <p:cNvSpPr>
            <a:spLocks noGrp="1"/>
          </p:cNvSpPr>
          <p:nvPr>
            <p:ph type="sldNum" sz="quarter" idx="10"/>
          </p:nvPr>
        </p:nvSpPr>
        <p:spPr/>
        <p:txBody>
          <a:bodyPr/>
          <a:lstStyle/>
          <a:p>
            <a:fld id="{9312A9C9-7209-43C8-B253-1255A1B545E0}" type="slidenum">
              <a:rPr lang="en-US" smtClean="0"/>
              <a:t>113</a:t>
            </a:fld>
            <a:endParaRPr lang="en-US"/>
          </a:p>
        </p:txBody>
      </p:sp>
    </p:spTree>
    <p:extLst>
      <p:ext uri="{BB962C8B-B14F-4D97-AF65-F5344CB8AC3E}">
        <p14:creationId xmlns:p14="http://schemas.microsoft.com/office/powerpoint/2010/main" val="395567601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he-IL" sz="1200" b="0" i="0" u="none" strike="noStrike" kern="1200" baseline="0" dirty="0">
                <a:solidFill>
                  <a:schemeClr val="tx1"/>
                </a:solidFill>
                <a:effectLst/>
                <a:latin typeface="+mn-lt"/>
                <a:ea typeface="+mn-ea"/>
                <a:cs typeface="+mn-cs"/>
              </a:rPr>
              <a:t>מבנה הרשת הכללי מופיע משמאל – שכבת </a:t>
            </a:r>
            <a:r>
              <a:rPr lang="en-US" sz="1200" b="0" i="0" u="none" strike="noStrike" kern="1200" baseline="0" dirty="0">
                <a:solidFill>
                  <a:schemeClr val="tx1"/>
                </a:solidFill>
                <a:effectLst/>
                <a:latin typeface="+mn-lt"/>
                <a:ea typeface="+mn-ea"/>
                <a:cs typeface="+mn-cs"/>
              </a:rPr>
              <a:t>conv</a:t>
            </a:r>
            <a:r>
              <a:rPr lang="he-IL" sz="1200" b="0" i="0" u="none" strike="noStrike" kern="1200" baseline="0" dirty="0">
                <a:solidFill>
                  <a:schemeClr val="tx1"/>
                </a:solidFill>
                <a:effectLst/>
                <a:latin typeface="+mn-lt"/>
                <a:ea typeface="+mn-ea"/>
                <a:cs typeface="+mn-cs"/>
              </a:rPr>
              <a:t> ואחריה שכבת </a:t>
            </a:r>
            <a:r>
              <a:rPr lang="en-US" sz="1200" b="0" i="0" u="none" strike="noStrike" kern="1200" baseline="0" dirty="0">
                <a:solidFill>
                  <a:schemeClr val="tx1"/>
                </a:solidFill>
                <a:effectLst/>
                <a:latin typeface="+mn-lt"/>
                <a:ea typeface="+mn-ea"/>
                <a:cs typeface="+mn-cs"/>
              </a:rPr>
              <a:t>Pooling</a:t>
            </a:r>
            <a:r>
              <a:rPr lang="he-IL" sz="1200" b="0" i="0" u="none" strike="noStrike" kern="1200" baseline="0" dirty="0">
                <a:solidFill>
                  <a:schemeClr val="tx1"/>
                </a:solidFill>
                <a:effectLst/>
                <a:latin typeface="+mn-lt"/>
                <a:ea typeface="+mn-ea"/>
                <a:cs typeface="+mn-cs"/>
              </a:rPr>
              <a:t> ואז נורמליזציה וכו. בסוף יש 2 שכבות </a:t>
            </a:r>
            <a:r>
              <a:rPr lang="en-US" sz="1200" b="0" i="0" u="none" strike="noStrike" kern="1200" baseline="0" dirty="0">
                <a:solidFill>
                  <a:schemeClr val="tx1"/>
                </a:solidFill>
                <a:effectLst/>
                <a:latin typeface="+mn-lt"/>
                <a:ea typeface="+mn-ea"/>
                <a:cs typeface="+mn-cs"/>
              </a:rPr>
              <a:t>FC</a:t>
            </a:r>
            <a:r>
              <a:rPr lang="he-IL" sz="1200" b="0" i="0" u="none" strike="noStrike" kern="1200" baseline="0" dirty="0">
                <a:solidFill>
                  <a:schemeClr val="tx1"/>
                </a:solidFill>
                <a:effectLst/>
                <a:latin typeface="+mn-lt"/>
                <a:ea typeface="+mn-ea"/>
                <a:cs typeface="+mn-cs"/>
              </a:rPr>
              <a:t> שמופיעות לפני ה</a:t>
            </a:r>
            <a:r>
              <a:rPr lang="en-US" sz="1200" b="0" i="0" u="none" strike="noStrike" kern="1200" baseline="0" dirty="0">
                <a:solidFill>
                  <a:schemeClr val="tx1"/>
                </a:solidFill>
                <a:effectLst/>
                <a:latin typeface="+mn-lt"/>
                <a:ea typeface="+mn-ea"/>
                <a:cs typeface="+mn-cs"/>
              </a:rPr>
              <a:t>FC</a:t>
            </a:r>
            <a:r>
              <a:rPr lang="he-IL" sz="1200" b="0" i="0" u="none" strike="noStrike" kern="1200" baseline="0" dirty="0">
                <a:solidFill>
                  <a:schemeClr val="tx1"/>
                </a:solidFill>
                <a:effectLst/>
                <a:latin typeface="+mn-lt"/>
                <a:ea typeface="+mn-ea"/>
                <a:cs typeface="+mn-cs"/>
              </a:rPr>
              <a:t> האחרון אל ה</a:t>
            </a:r>
            <a:r>
              <a:rPr lang="en-US" sz="1200" b="0" i="0" u="none" strike="noStrike" kern="1200" baseline="0" dirty="0">
                <a:solidFill>
                  <a:schemeClr val="tx1"/>
                </a:solidFill>
                <a:effectLst/>
                <a:latin typeface="+mn-lt"/>
                <a:ea typeface="+mn-ea"/>
                <a:cs typeface="+mn-cs"/>
              </a:rPr>
              <a:t>output classes</a:t>
            </a:r>
            <a:r>
              <a:rPr lang="he-IL" sz="1200" b="0" i="0" u="none" strike="noStrike" kern="1200" baseline="0" dirty="0">
                <a:solidFill>
                  <a:schemeClr val="tx1"/>
                </a:solidFill>
                <a:effectLst/>
                <a:latin typeface="+mn-lt"/>
                <a:ea typeface="+mn-ea"/>
                <a:cs typeface="+mn-cs"/>
              </a:rPr>
              <a:t>. סה"כ 5 שכבות קונבולוציה והיא יחסית דומה לארכיטקטורה הקודמת שראינו.</a:t>
            </a:r>
          </a:p>
          <a:p>
            <a:pPr algn="r" rtl="1"/>
            <a:endParaRPr lang="he-IL" sz="1200" b="0" i="0" u="none" strike="noStrike" kern="1200" baseline="0" dirty="0">
              <a:solidFill>
                <a:schemeClr val="tx1"/>
              </a:solidFill>
              <a:effectLst/>
              <a:latin typeface="+mn-lt"/>
              <a:ea typeface="+mn-ea"/>
              <a:cs typeface="+mn-cs"/>
            </a:endParaRPr>
          </a:p>
          <a:p>
            <a:pPr algn="r" rtl="1"/>
            <a:r>
              <a:rPr lang="he-IL" sz="1200" b="0" i="0" u="none" strike="noStrike" kern="1200" baseline="0" dirty="0">
                <a:solidFill>
                  <a:schemeClr val="tx1"/>
                </a:solidFill>
                <a:effectLst/>
                <a:latin typeface="+mn-lt"/>
                <a:ea typeface="+mn-ea"/>
                <a:cs typeface="+mn-cs"/>
              </a:rPr>
              <a:t>ננסה להבין קצת את המימדים של הארכיטקטורה הזו.</a:t>
            </a:r>
          </a:p>
          <a:p>
            <a:pPr marL="171450" indent="-171450" algn="r" rtl="1">
              <a:buFont typeface="Arial" panose="020B0604020202020204" pitchFamily="34" charset="0"/>
              <a:buChar char="•"/>
            </a:pPr>
            <a:r>
              <a:rPr lang="he-IL" sz="1200" b="0" i="0" u="none" strike="noStrike" kern="1200" baseline="0" dirty="0">
                <a:solidFill>
                  <a:schemeClr val="tx1"/>
                </a:solidFill>
                <a:effectLst/>
                <a:latin typeface="+mn-lt"/>
                <a:ea typeface="+mn-ea"/>
                <a:cs typeface="+mn-cs"/>
              </a:rPr>
              <a:t>השכבה הראשונה היא שכבת קונבולוציה עם 96 פילטרים בגודל </a:t>
            </a:r>
            <a:r>
              <a:rPr lang="en-US" sz="1200" b="0" i="0" u="none" strike="noStrike" kern="1200" baseline="0" dirty="0">
                <a:solidFill>
                  <a:schemeClr val="tx1"/>
                </a:solidFill>
                <a:effectLst/>
                <a:latin typeface="+mn-lt"/>
                <a:ea typeface="+mn-ea"/>
                <a:cs typeface="+mn-cs"/>
              </a:rPr>
              <a:t>11x11</a:t>
            </a:r>
            <a:r>
              <a:rPr lang="he-IL" sz="1200" b="0" i="0" u="none" strike="noStrike" kern="1200" baseline="0" dirty="0">
                <a:solidFill>
                  <a:schemeClr val="tx1"/>
                </a:solidFill>
                <a:effectLst/>
                <a:latin typeface="+mn-lt"/>
                <a:ea typeface="+mn-ea"/>
                <a:cs typeface="+mn-cs"/>
              </a:rPr>
              <a:t> ו</a:t>
            </a:r>
            <a:r>
              <a:rPr lang="en-US" sz="1200" b="0" i="0" u="none" strike="noStrike" kern="1200" baseline="0" dirty="0">
                <a:solidFill>
                  <a:schemeClr val="tx1"/>
                </a:solidFill>
                <a:effectLst/>
                <a:latin typeface="+mn-lt"/>
                <a:ea typeface="+mn-ea"/>
                <a:cs typeface="+mn-cs"/>
              </a:rPr>
              <a:t>stride</a:t>
            </a:r>
            <a:r>
              <a:rPr lang="he-IL" sz="1200" b="0" i="0" u="none" strike="noStrike" kern="1200" baseline="0" dirty="0">
                <a:solidFill>
                  <a:schemeClr val="tx1"/>
                </a:solidFill>
                <a:effectLst/>
                <a:latin typeface="+mn-lt"/>
                <a:ea typeface="+mn-ea"/>
                <a:cs typeface="+mn-cs"/>
              </a:rPr>
              <a:t> 4. מה גודל ה</a:t>
            </a:r>
            <a:r>
              <a:rPr lang="en-US" sz="1200" b="0" i="0" u="none" strike="noStrike" kern="1200" baseline="0" dirty="0">
                <a:solidFill>
                  <a:schemeClr val="tx1"/>
                </a:solidFill>
                <a:effectLst/>
                <a:latin typeface="+mn-lt"/>
                <a:ea typeface="+mn-ea"/>
                <a:cs typeface="+mn-cs"/>
              </a:rPr>
              <a:t>Output</a:t>
            </a:r>
            <a:r>
              <a:rPr lang="he-IL" sz="1200" b="0" i="0" u="none" strike="noStrike" kern="1200" baseline="0" dirty="0">
                <a:solidFill>
                  <a:schemeClr val="tx1"/>
                </a:solidFill>
                <a:effectLst/>
                <a:latin typeface="+mn-lt"/>
                <a:ea typeface="+mn-ea"/>
                <a:cs typeface="+mn-cs"/>
              </a:rPr>
              <a:t> אחרי שכבה זו?</a:t>
            </a:r>
          </a:p>
          <a:p>
            <a:pPr algn="r" rtl="1"/>
            <a:r>
              <a:rPr lang="he-IL" sz="1200" b="0" i="0" u="none" strike="noStrike" kern="1200" baseline="0" dirty="0">
                <a:solidFill>
                  <a:schemeClr val="tx1"/>
                </a:solidFill>
                <a:effectLst/>
                <a:latin typeface="+mn-lt"/>
                <a:ea typeface="+mn-ea"/>
                <a:cs typeface="+mn-cs"/>
              </a:rPr>
              <a:t>אנחנו רואים שהמימדים קטנו משמעותית (בערך חלקי 4 בגובה והרוחב) וזה משום שיש לנו </a:t>
            </a:r>
            <a:r>
              <a:rPr lang="en-US" sz="1200" b="0" i="0" u="none" strike="noStrike" kern="1200" baseline="0" dirty="0">
                <a:solidFill>
                  <a:schemeClr val="tx1"/>
                </a:solidFill>
                <a:effectLst/>
                <a:latin typeface="+mn-lt"/>
                <a:ea typeface="+mn-ea"/>
                <a:cs typeface="+mn-cs"/>
              </a:rPr>
              <a:t>stride</a:t>
            </a:r>
            <a:r>
              <a:rPr lang="he-IL" sz="1200" b="0" i="0" u="none" strike="noStrike" kern="1200" baseline="0" dirty="0">
                <a:solidFill>
                  <a:schemeClr val="tx1"/>
                </a:solidFill>
                <a:effectLst/>
                <a:latin typeface="+mn-lt"/>
                <a:ea typeface="+mn-ea"/>
                <a:cs typeface="+mn-cs"/>
              </a:rPr>
              <a:t> גדול של 4.</a:t>
            </a:r>
          </a:p>
          <a:p>
            <a:pPr marL="171450" indent="-171450" algn="r" rtl="1">
              <a:buFont typeface="Arial" panose="020B0604020202020204" pitchFamily="34" charset="0"/>
              <a:buChar char="•"/>
            </a:pPr>
            <a:r>
              <a:rPr lang="he-IL" sz="1200" b="0" i="0" u="none" strike="noStrike" kern="1200" baseline="0" dirty="0">
                <a:solidFill>
                  <a:schemeClr val="tx1"/>
                </a:solidFill>
                <a:effectLst/>
                <a:latin typeface="+mn-lt"/>
                <a:ea typeface="+mn-ea"/>
                <a:cs typeface="+mn-cs"/>
              </a:rPr>
              <a:t>מה מספר הפרמטרים עבור שכבה זו? ה-3 מגיע מזה שיש לנו </a:t>
            </a:r>
            <a:r>
              <a:rPr lang="en-US" sz="1200" b="0" i="0" u="none" strike="noStrike" kern="1200" baseline="0" dirty="0">
                <a:solidFill>
                  <a:schemeClr val="tx1"/>
                </a:solidFill>
                <a:effectLst/>
                <a:latin typeface="+mn-lt"/>
                <a:ea typeface="+mn-ea"/>
                <a:cs typeface="+mn-cs"/>
              </a:rPr>
              <a:t> 3 input channels</a:t>
            </a:r>
            <a:r>
              <a:rPr lang="he-IL" sz="1200" b="0" i="0" u="none" strike="noStrike" kern="1200" baseline="0" dirty="0">
                <a:solidFill>
                  <a:schemeClr val="tx1"/>
                </a:solidFill>
                <a:effectLst/>
                <a:latin typeface="+mn-lt"/>
                <a:ea typeface="+mn-ea"/>
                <a:cs typeface="+mn-cs"/>
              </a:rPr>
              <a:t>.</a:t>
            </a:r>
            <a:endParaRPr lang="en-US" sz="1200" b="0" i="0" u="none" strike="noStrike" kern="1200" baseline="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a:t>
            </a:r>
            <a:endParaRPr lang="en-US" sz="1200" b="0" i="0" u="none" strike="noStrike"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a:t>
            </a:r>
            <a:endParaRPr lang="en-US" dirty="0"/>
          </a:p>
          <a:p>
            <a:pPr algn="r" rtl="1"/>
            <a:endParaRPr lang="he-IL" sz="1200" b="0" i="0" u="none" strike="noStrik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12A9C9-7209-43C8-B253-1255A1B545E0}" type="slidenum">
              <a:rPr lang="en-US" smtClean="0"/>
              <a:t>114</a:t>
            </a:fld>
            <a:endParaRPr lang="en-US"/>
          </a:p>
        </p:txBody>
      </p:sp>
    </p:spTree>
    <p:extLst>
      <p:ext uri="{BB962C8B-B14F-4D97-AF65-F5344CB8AC3E}">
        <p14:creationId xmlns:p14="http://schemas.microsoft.com/office/powerpoint/2010/main" val="106478684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sz="1200" b="0" i="0" kern="1200" dirty="0">
                <a:solidFill>
                  <a:schemeClr val="tx1"/>
                </a:solidFill>
                <a:effectLst/>
                <a:latin typeface="+mn-lt"/>
                <a:ea typeface="+mn-ea"/>
                <a:cs typeface="+mn-cs"/>
              </a:rPr>
              <a:t> אלה</a:t>
            </a:r>
            <a:r>
              <a:rPr lang="he-IL" sz="1200" b="0" i="0" kern="1200" baseline="0" dirty="0">
                <a:solidFill>
                  <a:schemeClr val="tx1"/>
                </a:solidFill>
                <a:effectLst/>
                <a:latin typeface="+mn-lt"/>
                <a:ea typeface="+mn-ea"/>
                <a:cs typeface="+mn-cs"/>
              </a:rPr>
              <a:t> 96 הפילטרים של שכבת ה</a:t>
            </a:r>
            <a:r>
              <a:rPr lang="en-US" sz="1200" b="0" i="0" kern="1200" baseline="0" dirty="0">
                <a:solidFill>
                  <a:schemeClr val="tx1"/>
                </a:solidFill>
                <a:effectLst/>
                <a:latin typeface="+mn-lt"/>
                <a:ea typeface="+mn-ea"/>
                <a:cs typeface="+mn-cs"/>
              </a:rPr>
              <a:t>conv</a:t>
            </a:r>
            <a:r>
              <a:rPr lang="he-IL" sz="1200" b="0" i="0" kern="1200" baseline="0" dirty="0">
                <a:solidFill>
                  <a:schemeClr val="tx1"/>
                </a:solidFill>
                <a:effectLst/>
                <a:latin typeface="+mn-lt"/>
                <a:ea typeface="+mn-ea"/>
                <a:cs typeface="+mn-cs"/>
              </a:rPr>
              <a:t> הראשונה.</a:t>
            </a:r>
          </a:p>
          <a:p>
            <a:pPr algn="r" rtl="1"/>
            <a:r>
              <a:rPr lang="he-IL" sz="1200" b="0" i="0" kern="1200" baseline="0" dirty="0">
                <a:solidFill>
                  <a:schemeClr val="tx1"/>
                </a:solidFill>
                <a:effectLst/>
                <a:latin typeface="+mn-lt"/>
                <a:ea typeface="+mn-ea"/>
                <a:cs typeface="+mn-cs"/>
              </a:rPr>
              <a:t>כשהפילטרים נראים לנו מסודרים ועם </a:t>
            </a:r>
            <a:r>
              <a:rPr lang="en-US" sz="1200" b="0" i="0" kern="1200" baseline="0" dirty="0">
                <a:solidFill>
                  <a:schemeClr val="tx1"/>
                </a:solidFill>
                <a:effectLst/>
                <a:latin typeface="+mn-lt"/>
                <a:ea typeface="+mn-ea"/>
                <a:cs typeface="+mn-cs"/>
              </a:rPr>
              <a:t>patterns</a:t>
            </a:r>
            <a:r>
              <a:rPr lang="he-IL" sz="1200" b="0" i="0" kern="1200" baseline="0" dirty="0">
                <a:solidFill>
                  <a:schemeClr val="tx1"/>
                </a:solidFill>
                <a:effectLst/>
                <a:latin typeface="+mn-lt"/>
                <a:ea typeface="+mn-ea"/>
                <a:cs typeface="+mn-cs"/>
              </a:rPr>
              <a:t> ברורים, זה לרוב אומר שהרשת אומנה היטב.</a:t>
            </a:r>
          </a:p>
          <a:p>
            <a:pPr algn="r" rtl="1"/>
            <a:r>
              <a:rPr lang="he-IL" sz="1200" b="0" i="0" kern="1200" baseline="0" dirty="0">
                <a:solidFill>
                  <a:schemeClr val="tx1"/>
                </a:solidFill>
                <a:effectLst/>
                <a:latin typeface="+mn-lt"/>
                <a:ea typeface="+mn-ea"/>
                <a:cs typeface="+mn-cs"/>
              </a:rPr>
              <a:t>במקרה הזה אנחנו רואים קבוצה אחת של </a:t>
            </a:r>
            <a:r>
              <a:rPr lang="en-US" sz="1200" b="0" i="0" kern="1200" baseline="0" dirty="0">
                <a:solidFill>
                  <a:schemeClr val="tx1"/>
                </a:solidFill>
                <a:effectLst/>
                <a:latin typeface="+mn-lt"/>
                <a:ea typeface="+mn-ea"/>
                <a:cs typeface="+mn-cs"/>
              </a:rPr>
              <a:t>grayscale features</a:t>
            </a:r>
            <a:r>
              <a:rPr lang="he-IL" sz="1200" b="0" i="0" kern="1200" baseline="0" dirty="0">
                <a:solidFill>
                  <a:schemeClr val="tx1"/>
                </a:solidFill>
                <a:effectLst/>
                <a:latin typeface="+mn-lt"/>
                <a:ea typeface="+mn-ea"/>
                <a:cs typeface="+mn-cs"/>
              </a:rPr>
              <a:t> וקבוצה שניה של</a:t>
            </a:r>
            <a:r>
              <a:rPr lang="en-US" sz="1200" b="0" i="0" kern="1200" baseline="0" dirty="0">
                <a:solidFill>
                  <a:schemeClr val="tx1"/>
                </a:solidFill>
                <a:effectLst/>
                <a:latin typeface="+mn-lt"/>
                <a:ea typeface="+mn-ea"/>
                <a:cs typeface="+mn-cs"/>
              </a:rPr>
              <a:t> </a:t>
            </a:r>
            <a:r>
              <a:rPr lang="he-IL" sz="1200" b="0" i="0" kern="1200" baseline="0" dirty="0">
                <a:solidFill>
                  <a:schemeClr val="tx1"/>
                </a:solidFill>
                <a:effectLst/>
                <a:latin typeface="+mn-lt"/>
                <a:ea typeface="+mn-ea"/>
                <a:cs typeface="+mn-cs"/>
              </a:rPr>
              <a:t> </a:t>
            </a:r>
            <a:r>
              <a:rPr lang="en-US" sz="1200" b="0" i="0" kern="1200" baseline="0" dirty="0">
                <a:solidFill>
                  <a:schemeClr val="tx1"/>
                </a:solidFill>
                <a:effectLst/>
                <a:latin typeface="+mn-lt"/>
                <a:ea typeface="+mn-ea"/>
                <a:cs typeface="+mn-cs"/>
              </a:rPr>
              <a:t> color features</a:t>
            </a:r>
            <a:r>
              <a:rPr lang="he-IL" sz="1200" b="0" i="0" kern="1200" baseline="0" dirty="0">
                <a:solidFill>
                  <a:schemeClr val="tx1"/>
                </a:solidFill>
                <a:effectLst/>
                <a:latin typeface="+mn-lt"/>
                <a:ea typeface="+mn-ea"/>
                <a:cs typeface="+mn-cs"/>
              </a:rPr>
              <a:t> וזה מכיוון שהארכיטקטורה של הרשת הזאת מתוכננת ב-2 </a:t>
            </a:r>
            <a:r>
              <a:rPr lang="en-US" sz="1200" b="0" i="0" kern="1200" baseline="0" dirty="0">
                <a:solidFill>
                  <a:schemeClr val="tx1"/>
                </a:solidFill>
                <a:effectLst/>
                <a:latin typeface="+mn-lt"/>
                <a:ea typeface="+mn-ea"/>
                <a:cs typeface="+mn-cs"/>
              </a:rPr>
              <a:t>streams</a:t>
            </a:r>
            <a:r>
              <a:rPr lang="he-IL" sz="1200" b="0" i="0" kern="1200" baseline="0" dirty="0">
                <a:solidFill>
                  <a:schemeClr val="tx1"/>
                </a:solidFill>
                <a:effectLst/>
                <a:latin typeface="+mn-lt"/>
                <a:ea typeface="+mn-ea"/>
                <a:cs typeface="+mn-cs"/>
              </a:rPr>
              <a:t> כדי שתוכל לרוץ על 2 מכונות שונות, כלומר 2 </a:t>
            </a:r>
            <a:r>
              <a:rPr lang="en-US" sz="1200" b="0" i="0" kern="1200" baseline="0" dirty="0">
                <a:solidFill>
                  <a:schemeClr val="tx1"/>
                </a:solidFill>
                <a:effectLst/>
                <a:latin typeface="+mn-lt"/>
                <a:ea typeface="+mn-ea"/>
                <a:cs typeface="+mn-cs"/>
              </a:rPr>
              <a:t>GPUs</a:t>
            </a:r>
            <a:r>
              <a:rPr lang="he-IL" sz="1200" b="0" i="0" kern="1200" baseline="0" dirty="0">
                <a:solidFill>
                  <a:schemeClr val="tx1"/>
                </a:solidFill>
                <a:effectLst/>
                <a:latin typeface="+mn-lt"/>
                <a:ea typeface="+mn-ea"/>
                <a:cs typeface="+mn-cs"/>
              </a:rPr>
              <a:t> נפרדים.</a:t>
            </a:r>
            <a:endParaRPr lang="en-US" sz="1200" b="0" i="0" kern="1200" baseline="0" dirty="0">
              <a:solidFill>
                <a:schemeClr val="tx1"/>
              </a:solidFill>
              <a:effectLst/>
              <a:latin typeface="+mn-lt"/>
              <a:ea typeface="+mn-ea"/>
              <a:cs typeface="+mn-cs"/>
            </a:endParaRPr>
          </a:p>
          <a:p>
            <a:pPr algn="r" rtl="1"/>
            <a:r>
              <a:rPr lang="he-IL" sz="1200" b="0" i="0" u="none" strike="noStrike" kern="1200" baseline="0" dirty="0">
                <a:solidFill>
                  <a:schemeClr val="tx1"/>
                </a:solidFill>
                <a:effectLst/>
                <a:latin typeface="+mn-lt"/>
                <a:ea typeface="+mn-ea"/>
                <a:cs typeface="+mn-cs"/>
              </a:rPr>
              <a:t>48 הפילטרים העליונים למדו על </a:t>
            </a:r>
            <a:r>
              <a:rPr lang="en-US" sz="1200" b="0" i="0" u="none" strike="noStrike" kern="1200" baseline="0" dirty="0">
                <a:solidFill>
                  <a:schemeClr val="tx1"/>
                </a:solidFill>
                <a:effectLst/>
                <a:latin typeface="+mn-lt"/>
                <a:ea typeface="+mn-ea"/>
                <a:cs typeface="+mn-cs"/>
              </a:rPr>
              <a:t>GPU</a:t>
            </a:r>
            <a:r>
              <a:rPr lang="he-IL" sz="1200" b="0" i="0" u="none" strike="noStrike" kern="1200" baseline="0" dirty="0">
                <a:solidFill>
                  <a:schemeClr val="tx1"/>
                </a:solidFill>
                <a:effectLst/>
                <a:latin typeface="+mn-lt"/>
                <a:ea typeface="+mn-ea"/>
                <a:cs typeface="+mn-cs"/>
              </a:rPr>
              <a:t> אחד והתחתונים על השניה.</a:t>
            </a:r>
          </a:p>
        </p:txBody>
      </p:sp>
      <p:sp>
        <p:nvSpPr>
          <p:cNvPr id="4" name="Slide Number Placeholder 3"/>
          <p:cNvSpPr>
            <a:spLocks noGrp="1"/>
          </p:cNvSpPr>
          <p:nvPr>
            <p:ph type="sldNum" sz="quarter" idx="10"/>
          </p:nvPr>
        </p:nvSpPr>
        <p:spPr/>
        <p:txBody>
          <a:bodyPr/>
          <a:lstStyle/>
          <a:p>
            <a:fld id="{9312A9C9-7209-43C8-B253-1255A1B545E0}" type="slidenum">
              <a:rPr lang="en-US" smtClean="0"/>
              <a:t>115</a:t>
            </a:fld>
            <a:endParaRPr lang="en-US"/>
          </a:p>
        </p:txBody>
      </p:sp>
    </p:spTree>
    <p:extLst>
      <p:ext uri="{BB962C8B-B14F-4D97-AF65-F5344CB8AC3E}">
        <p14:creationId xmlns:p14="http://schemas.microsoft.com/office/powerpoint/2010/main" val="356506277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sz="1200" b="0" i="0" u="none" strike="noStrike" kern="1200" baseline="0" dirty="0">
                <a:solidFill>
                  <a:schemeClr val="tx1"/>
                </a:solidFill>
                <a:effectLst/>
                <a:latin typeface="+mn-lt"/>
                <a:ea typeface="+mn-ea"/>
                <a:cs typeface="+mn-cs"/>
              </a:rPr>
              <a:t>השכבה השניה היא שכבת של</a:t>
            </a:r>
            <a:r>
              <a:rPr lang="en-US" sz="1200" b="0" i="0" u="none" strike="noStrike" kern="1200" baseline="0" dirty="0">
                <a:solidFill>
                  <a:schemeClr val="tx1"/>
                </a:solidFill>
                <a:effectLst/>
                <a:latin typeface="+mn-lt"/>
                <a:ea typeface="+mn-ea"/>
                <a:cs typeface="+mn-cs"/>
              </a:rPr>
              <a:t> max pooling </a:t>
            </a:r>
            <a:r>
              <a:rPr lang="he-IL" sz="1200" b="0" i="0" u="none" strike="noStrike" kern="1200" baseline="0" dirty="0">
                <a:solidFill>
                  <a:schemeClr val="tx1"/>
                </a:solidFill>
                <a:effectLst/>
                <a:latin typeface="+mn-lt"/>
                <a:ea typeface="+mn-ea"/>
                <a:cs typeface="+mn-cs"/>
              </a:rPr>
              <a:t> עם פילטרים בגודל </a:t>
            </a:r>
            <a:r>
              <a:rPr lang="en-US" sz="1200" b="0" i="0" u="none" strike="noStrike" kern="1200" baseline="0" dirty="0">
                <a:solidFill>
                  <a:schemeClr val="tx1"/>
                </a:solidFill>
                <a:effectLst/>
                <a:latin typeface="+mn-lt"/>
                <a:ea typeface="+mn-ea"/>
                <a:cs typeface="+mn-cs"/>
              </a:rPr>
              <a:t>3x3</a:t>
            </a:r>
            <a:r>
              <a:rPr lang="he-IL" sz="1200" b="0" i="0" u="none" strike="noStrike" kern="1200" baseline="0" dirty="0">
                <a:solidFill>
                  <a:schemeClr val="tx1"/>
                </a:solidFill>
                <a:effectLst/>
                <a:latin typeface="+mn-lt"/>
                <a:ea typeface="+mn-ea"/>
                <a:cs typeface="+mn-cs"/>
              </a:rPr>
              <a:t> ו</a:t>
            </a:r>
            <a:r>
              <a:rPr lang="en-US" sz="1200" b="0" i="0" u="none" strike="noStrike" kern="1200" baseline="0" dirty="0">
                <a:solidFill>
                  <a:schemeClr val="tx1"/>
                </a:solidFill>
                <a:effectLst/>
                <a:latin typeface="+mn-lt"/>
                <a:ea typeface="+mn-ea"/>
                <a:cs typeface="+mn-cs"/>
              </a:rPr>
              <a:t>stride</a:t>
            </a:r>
            <a:r>
              <a:rPr lang="he-IL" sz="1200" b="0" i="0" u="none" strike="noStrike" kern="1200" baseline="0" dirty="0">
                <a:solidFill>
                  <a:schemeClr val="tx1"/>
                </a:solidFill>
                <a:effectLst/>
                <a:latin typeface="+mn-lt"/>
                <a:ea typeface="+mn-ea"/>
                <a:cs typeface="+mn-cs"/>
              </a:rPr>
              <a:t> 2. מה גודל ה</a:t>
            </a:r>
            <a:r>
              <a:rPr lang="en-US" sz="1200" b="0" i="0" u="none" strike="noStrike" kern="1200" baseline="0" dirty="0">
                <a:solidFill>
                  <a:schemeClr val="tx1"/>
                </a:solidFill>
                <a:effectLst/>
                <a:latin typeface="+mn-lt"/>
                <a:ea typeface="+mn-ea"/>
                <a:cs typeface="+mn-cs"/>
              </a:rPr>
              <a:t>Output</a:t>
            </a:r>
            <a:r>
              <a:rPr lang="he-IL" sz="1200" b="0" i="0" u="none" strike="noStrike" kern="1200" baseline="0" dirty="0">
                <a:solidFill>
                  <a:schemeClr val="tx1"/>
                </a:solidFill>
                <a:effectLst/>
                <a:latin typeface="+mn-lt"/>
                <a:ea typeface="+mn-ea"/>
                <a:cs typeface="+mn-cs"/>
              </a:rPr>
              <a:t> אחרי שכבה זו?</a:t>
            </a:r>
            <a:endParaRPr lang="en-US" sz="1200" b="0" i="0" u="none" strike="noStrike" kern="1200" baseline="0" dirty="0">
              <a:solidFill>
                <a:schemeClr val="tx1"/>
              </a:solidFill>
              <a:effectLst/>
              <a:latin typeface="+mn-lt"/>
              <a:ea typeface="+mn-ea"/>
              <a:cs typeface="+mn-cs"/>
            </a:endParaRPr>
          </a:p>
          <a:p>
            <a:pPr algn="r" rtl="1"/>
            <a:r>
              <a:rPr lang="en-US" sz="1200" b="0" i="0" u="none" strike="noStrike" kern="1200" baseline="0" dirty="0">
                <a:solidFill>
                  <a:schemeClr val="tx1"/>
                </a:solidFill>
                <a:effectLst/>
                <a:latin typeface="+mn-lt"/>
                <a:ea typeface="+mn-ea"/>
                <a:cs typeface="+mn-cs"/>
              </a:rPr>
              <a:t>0!</a:t>
            </a:r>
            <a:endParaRPr lang="he-IL" sz="1200" b="0" i="0" u="none" strike="noStrik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12A9C9-7209-43C8-B253-1255A1B545E0}" type="slidenum">
              <a:rPr lang="en-US" smtClean="0"/>
              <a:t>116</a:t>
            </a:fld>
            <a:endParaRPr lang="en-US"/>
          </a:p>
        </p:txBody>
      </p:sp>
    </p:spTree>
    <p:extLst>
      <p:ext uri="{BB962C8B-B14F-4D97-AF65-F5344CB8AC3E}">
        <p14:creationId xmlns:p14="http://schemas.microsoft.com/office/powerpoint/2010/main" val="250555845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en-US" sz="1200" b="0" i="0" u="none" strike="noStrike" kern="1200" dirty="0">
                <a:solidFill>
                  <a:schemeClr val="tx1"/>
                </a:solidFill>
                <a:effectLst/>
                <a:latin typeface="+mn-lt"/>
                <a:ea typeface="+mn-ea"/>
                <a:cs typeface="+mn-cs"/>
              </a:rPr>
              <a:t>Same</a:t>
            </a:r>
            <a:r>
              <a:rPr lang="en-US" sz="1200" b="0" i="0" u="none" strike="noStrike" kern="1200" baseline="0" dirty="0">
                <a:solidFill>
                  <a:schemeClr val="tx1"/>
                </a:solidFill>
                <a:effectLst/>
                <a:latin typeface="+mn-lt"/>
                <a:ea typeface="+mn-ea"/>
                <a:cs typeface="+mn-cs"/>
              </a:rPr>
              <a:t> convolution</a:t>
            </a:r>
            <a:r>
              <a:rPr lang="he-IL" sz="1200" b="0" i="0" u="none" strike="noStrike" kern="1200" baseline="0" dirty="0">
                <a:solidFill>
                  <a:schemeClr val="tx1"/>
                </a:solidFill>
                <a:effectLst/>
                <a:latin typeface="+mn-lt"/>
                <a:ea typeface="+mn-ea"/>
                <a:cs typeface="+mn-cs"/>
              </a:rPr>
              <a:t> – משמרת את המימדים של הגובה והרוחב של התמונה על ידי </a:t>
            </a:r>
            <a:r>
              <a:rPr lang="en-US" sz="1200" b="0" i="0" u="none" strike="noStrike" kern="1200" baseline="0" dirty="0">
                <a:solidFill>
                  <a:schemeClr val="tx1"/>
                </a:solidFill>
                <a:effectLst/>
                <a:latin typeface="+mn-lt"/>
                <a:ea typeface="+mn-ea"/>
                <a:cs typeface="+mn-cs"/>
              </a:rPr>
              <a:t>padding</a:t>
            </a:r>
            <a:endParaRPr lang="he-IL" sz="1200" b="0" i="0" u="none" strike="noStrike" kern="1200" baseline="0" dirty="0">
              <a:solidFill>
                <a:schemeClr val="tx1"/>
              </a:solidFill>
              <a:effectLst/>
              <a:latin typeface="+mn-lt"/>
              <a:ea typeface="+mn-ea"/>
              <a:cs typeface="+mn-cs"/>
            </a:endParaRPr>
          </a:p>
          <a:p>
            <a:pPr algn="r" rtl="1"/>
            <a:endParaRPr lang="he-IL" sz="1200" b="0" i="0" u="none" strike="noStrike" kern="1200" baseline="0" dirty="0">
              <a:solidFill>
                <a:schemeClr val="tx1"/>
              </a:solidFill>
              <a:effectLst/>
              <a:latin typeface="+mn-lt"/>
              <a:ea typeface="+mn-ea"/>
              <a:cs typeface="+mn-cs"/>
            </a:endParaRPr>
          </a:p>
          <a:p>
            <a:pPr algn="r" rtl="1"/>
            <a:r>
              <a:rPr lang="he-IL" sz="1200" b="0" i="0" u="none" strike="noStrike" kern="1200" baseline="0" dirty="0">
                <a:solidFill>
                  <a:schemeClr val="tx1"/>
                </a:solidFill>
                <a:effectLst/>
                <a:latin typeface="+mn-lt"/>
                <a:ea typeface="+mn-ea"/>
                <a:cs typeface="+mn-cs"/>
              </a:rPr>
              <a:t>אם נכפיל </a:t>
            </a:r>
            <a:r>
              <a:rPr lang="en-US" sz="1200" b="0" i="0" u="none" strike="noStrike" kern="1200" baseline="0" dirty="0">
                <a:solidFill>
                  <a:schemeClr val="tx1"/>
                </a:solidFill>
                <a:effectLst/>
                <a:latin typeface="+mn-lt"/>
                <a:ea typeface="+mn-ea"/>
                <a:cs typeface="+mn-cs"/>
              </a:rPr>
              <a:t>6x6x256</a:t>
            </a:r>
            <a:r>
              <a:rPr lang="he-IL" sz="1200" b="0" i="0" u="none" strike="noStrike" kern="1200" baseline="0" dirty="0">
                <a:solidFill>
                  <a:schemeClr val="tx1"/>
                </a:solidFill>
                <a:effectLst/>
                <a:latin typeface="+mn-lt"/>
                <a:ea typeface="+mn-ea"/>
                <a:cs typeface="+mn-cs"/>
              </a:rPr>
              <a:t> אנחנו מקבלים 9216 אז לפעמים מציירים את זה כעוד שכבה עם 9216 </a:t>
            </a:r>
            <a:r>
              <a:rPr lang="en-US" sz="1200" b="0" i="0" u="none" strike="noStrike" kern="1200" baseline="0" dirty="0">
                <a:solidFill>
                  <a:schemeClr val="tx1"/>
                </a:solidFill>
                <a:effectLst/>
                <a:latin typeface="+mn-lt"/>
                <a:ea typeface="+mn-ea"/>
                <a:cs typeface="+mn-cs"/>
              </a:rPr>
              <a:t>Nodes</a:t>
            </a:r>
            <a:r>
              <a:rPr lang="he-IL" sz="1200" b="0" i="0" u="none" strike="noStrike" kern="1200" baseline="0" dirty="0">
                <a:solidFill>
                  <a:schemeClr val="tx1"/>
                </a:solidFill>
                <a:effectLst/>
                <a:latin typeface="+mn-lt"/>
                <a:ea typeface="+mn-ea"/>
                <a:cs typeface="+mn-cs"/>
              </a:rPr>
              <a:t> ואחר כך יש שכבת </a:t>
            </a:r>
            <a:r>
              <a:rPr lang="en-US" sz="1200" b="0" i="0" u="none" strike="noStrike" kern="1200" baseline="0" dirty="0">
                <a:solidFill>
                  <a:schemeClr val="tx1"/>
                </a:solidFill>
                <a:effectLst/>
                <a:latin typeface="+mn-lt"/>
                <a:ea typeface="+mn-ea"/>
                <a:cs typeface="+mn-cs"/>
              </a:rPr>
              <a:t>FC</a:t>
            </a:r>
            <a:r>
              <a:rPr lang="he-IL" sz="1200" b="0" i="0" u="none" strike="noStrike" kern="1200" baseline="0" dirty="0">
                <a:solidFill>
                  <a:schemeClr val="tx1"/>
                </a:solidFill>
                <a:effectLst/>
                <a:latin typeface="+mn-lt"/>
                <a:ea typeface="+mn-ea"/>
                <a:cs typeface="+mn-cs"/>
              </a:rPr>
              <a:t> שהם יהיו מחוברים אליה.</a:t>
            </a:r>
            <a:endParaRPr lang="he-IL" sz="1200" b="0" i="0" u="none" strike="noStrike" kern="1200" dirty="0">
              <a:solidFill>
                <a:schemeClr val="tx1"/>
              </a:solidFill>
              <a:effectLst/>
              <a:latin typeface="+mn-lt"/>
              <a:ea typeface="+mn-ea"/>
              <a:cs typeface="+mn-cs"/>
            </a:endParaRPr>
          </a:p>
          <a:p>
            <a:endParaRPr lang="he-IL" sz="1200" b="0" i="0" u="none" strike="noStrike" kern="1200" dirty="0">
              <a:solidFill>
                <a:schemeClr val="tx1"/>
              </a:solidFill>
              <a:effectLst/>
              <a:latin typeface="+mn-lt"/>
              <a:ea typeface="+mn-ea"/>
              <a:cs typeface="+mn-cs"/>
            </a:endParaRPr>
          </a:p>
          <a:p>
            <a:endParaRPr lang="he-IL" sz="1200" b="0" i="0" u="none" strike="noStrike"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a:t>
            </a:r>
            <a:endParaRPr lang="he-IL" sz="1200" b="0" i="0" u="none" strike="noStrik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12A9C9-7209-43C8-B253-1255A1B545E0}" type="slidenum">
              <a:rPr lang="en-US" smtClean="0"/>
              <a:t>117</a:t>
            </a:fld>
            <a:endParaRPr lang="en-US"/>
          </a:p>
        </p:txBody>
      </p:sp>
    </p:spTree>
    <p:extLst>
      <p:ext uri="{BB962C8B-B14F-4D97-AF65-F5344CB8AC3E}">
        <p14:creationId xmlns:p14="http://schemas.microsoft.com/office/powerpoint/2010/main" val="10742672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9" name="Shape 169"/>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endParaRPr lang="he-IL" sz="1200" b="0" i="0" u="none" strike="noStrik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12A9C9-7209-43C8-B253-1255A1B545E0}" type="slidenum">
              <a:rPr lang="en-US" smtClean="0"/>
              <a:t>118</a:t>
            </a:fld>
            <a:endParaRPr lang="en-US"/>
          </a:p>
        </p:txBody>
      </p:sp>
    </p:spTree>
    <p:extLst>
      <p:ext uri="{BB962C8B-B14F-4D97-AF65-F5344CB8AC3E}">
        <p14:creationId xmlns:p14="http://schemas.microsoft.com/office/powerpoint/2010/main" val="43541622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r" rtl="1">
              <a:buFont typeface="Arial" panose="020B0604020202020204" pitchFamily="34" charset="0"/>
              <a:buChar char="•"/>
            </a:pPr>
            <a:r>
              <a:rPr lang="en-US" dirty="0"/>
              <a:t>CNNs</a:t>
            </a:r>
            <a:r>
              <a:rPr lang="he-IL" dirty="0"/>
              <a:t> עמוקים שמשתמשים ב</a:t>
            </a:r>
            <a:r>
              <a:rPr lang="en-US" dirty="0"/>
              <a:t>RELU</a:t>
            </a:r>
            <a:r>
              <a:rPr lang="he-IL" dirty="0"/>
              <a:t>, עושים </a:t>
            </a:r>
            <a:r>
              <a:rPr lang="en-US" dirty="0"/>
              <a:t>training</a:t>
            </a:r>
            <a:r>
              <a:rPr lang="he-IL" baseline="0" dirty="0"/>
              <a:t> פי כמה יותר מהר מאשר כאלה שמבוססים על </a:t>
            </a:r>
            <a:r>
              <a:rPr lang="en-US" baseline="0" dirty="0" err="1"/>
              <a:t>tanh</a:t>
            </a:r>
            <a:r>
              <a:rPr lang="he-IL" baseline="0" dirty="0"/>
              <a:t> וזה מאפשר ללמוד רשת שהיא עמוקה .</a:t>
            </a:r>
            <a:endParaRPr lang="en-US" baseline="0" dirty="0"/>
          </a:p>
          <a:p>
            <a:pPr marL="171450" indent="-171450" algn="r" rtl="1">
              <a:buFont typeface="Arial" panose="020B0604020202020204" pitchFamily="34" charset="0"/>
              <a:buChar char="•"/>
            </a:pPr>
            <a:r>
              <a:rPr lang="he-IL" baseline="0" dirty="0"/>
              <a:t>השתמשו בשכבות נורמליזציה (</a:t>
            </a:r>
            <a:r>
              <a:rPr lang="en-US" sz="1200" b="0" i="0" u="none" strike="noStrike" kern="1200" dirty="0">
                <a:solidFill>
                  <a:schemeClr val="tx1"/>
                </a:solidFill>
                <a:effectLst/>
                <a:latin typeface="+mn-lt"/>
                <a:ea typeface="+mn-ea"/>
                <a:cs typeface="+mn-cs"/>
              </a:rPr>
              <a:t>Local Response Normalization</a:t>
            </a:r>
            <a:r>
              <a:rPr lang="he-IL" sz="1200" b="0" i="0" u="none" strike="noStrike" kern="1200" dirty="0">
                <a:solidFill>
                  <a:schemeClr val="tx1"/>
                </a:solidFill>
                <a:effectLst/>
                <a:latin typeface="+mn-lt"/>
                <a:ea typeface="+mn-ea"/>
                <a:cs typeface="+mn-cs"/>
              </a:rPr>
              <a:t>)</a:t>
            </a:r>
            <a:r>
              <a:rPr lang="he-IL" baseline="0" dirty="0"/>
              <a:t> כדי לנרמל את התגובה במיקום מסויים (פיקסל מסויים ) בין ה</a:t>
            </a:r>
            <a:r>
              <a:rPr lang="en-US" baseline="0" dirty="0"/>
              <a:t>channels</a:t>
            </a:r>
            <a:r>
              <a:rPr lang="he-IL" baseline="0" dirty="0"/>
              <a:t>. המוטיבציה לזה הייתה שלכל מקום בתמונה, אנחנו לא רוצים שיהיו יותר מידי נוירונים עם תגובה מאוד חזקה. בהמשך הראו שאין לזה כל כך השפעה אז לא עושים את זה יותר.</a:t>
            </a:r>
          </a:p>
          <a:p>
            <a:pPr marL="171450" indent="-171450" algn="r" rtl="1">
              <a:buFont typeface="Arial" panose="020B0604020202020204" pitchFamily="34" charset="0"/>
              <a:buChar char="•"/>
            </a:pPr>
            <a:r>
              <a:rPr lang="en-US" sz="1200" dirty="0"/>
              <a:t>data augmentation</a:t>
            </a:r>
            <a:r>
              <a:rPr lang="he-IL" sz="1200" dirty="0"/>
              <a:t> הכוונה לסיבוב, שכפול, מראה, הוספת </a:t>
            </a:r>
            <a:r>
              <a:rPr lang="en-US" sz="1200" dirty="0"/>
              <a:t>jitter</a:t>
            </a:r>
            <a:r>
              <a:rPr lang="he-IL" sz="1200" baseline="0" dirty="0"/>
              <a:t> ומניפוליו</a:t>
            </a:r>
            <a:r>
              <a:rPr lang="en-US" sz="1200" baseline="0" dirty="0"/>
              <a:t>,</a:t>
            </a:r>
            <a:r>
              <a:rPr lang="he-IL" sz="1200" baseline="0" dirty="0"/>
              <a:t> נוספו</a:t>
            </a:r>
            <a:r>
              <a:rPr lang="en-US" sz="1200" baseline="0" dirty="0"/>
              <a:t>,</a:t>
            </a:r>
            <a:r>
              <a:rPr lang="he-IL" sz="1200" baseline="0" dirty="0"/>
              <a:t> שראינו בשבוע שעבר.</a:t>
            </a:r>
            <a:endParaRPr lang="en-US" sz="1200" baseline="0" dirty="0"/>
          </a:p>
          <a:p>
            <a:pPr marL="171450" indent="-171450" algn="r" rtl="1">
              <a:buFont typeface="Arial" panose="020B0604020202020204" pitchFamily="34" charset="0"/>
              <a:buChar char="•"/>
            </a:pPr>
            <a:r>
              <a:rPr lang="en-US" sz="1200" baseline="0" dirty="0"/>
              <a:t>Dropout</a:t>
            </a:r>
            <a:endParaRPr lang="he-IL" sz="1200" baseline="0" dirty="0"/>
          </a:p>
          <a:p>
            <a:pPr marL="171450" indent="-171450" algn="r" rtl="1">
              <a:buFont typeface="Arial" panose="020B0604020202020204" pitchFamily="34" charset="0"/>
              <a:buChar char="•"/>
            </a:pPr>
            <a:r>
              <a:rPr lang="en-US" sz="1200" baseline="0" dirty="0"/>
              <a:t>Ensemble</a:t>
            </a:r>
            <a:r>
              <a:rPr lang="he-IL" sz="1200" baseline="0" dirty="0"/>
              <a:t> – הכוונה שהם אימנו מספר רשתות כאלה ועשו ממוצע בסוף לקבל תוצאות טובות יותר</a:t>
            </a:r>
          </a:p>
        </p:txBody>
      </p:sp>
      <p:sp>
        <p:nvSpPr>
          <p:cNvPr id="4" name="Slide Number Placeholder 3"/>
          <p:cNvSpPr>
            <a:spLocks noGrp="1"/>
          </p:cNvSpPr>
          <p:nvPr>
            <p:ph type="sldNum" sz="quarter" idx="10"/>
          </p:nvPr>
        </p:nvSpPr>
        <p:spPr/>
        <p:txBody>
          <a:bodyPr/>
          <a:lstStyle/>
          <a:p>
            <a:fld id="{9312A9C9-7209-43C8-B253-1255A1B545E0}" type="slidenum">
              <a:rPr lang="en-US" smtClean="0"/>
              <a:t>119</a:t>
            </a:fld>
            <a:endParaRPr lang="en-US"/>
          </a:p>
        </p:txBody>
      </p:sp>
    </p:spTree>
    <p:extLst>
      <p:ext uri="{BB962C8B-B14F-4D97-AF65-F5344CB8AC3E}">
        <p14:creationId xmlns:p14="http://schemas.microsoft.com/office/powerpoint/2010/main" val="183423388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sz="1200" b="0" i="0" u="none" strike="noStrike" kern="1200" dirty="0">
                <a:solidFill>
                  <a:schemeClr val="tx1"/>
                </a:solidFill>
                <a:effectLst/>
                <a:latin typeface="+mn-lt"/>
                <a:ea typeface="+mn-ea"/>
                <a:cs typeface="+mn-cs"/>
              </a:rPr>
              <a:t>עם</a:t>
            </a:r>
            <a:r>
              <a:rPr lang="he-IL" sz="1200" b="0" i="0" u="none" strike="noStrike" kern="1200" baseline="0" dirty="0">
                <a:solidFill>
                  <a:schemeClr val="tx1"/>
                </a:solidFill>
                <a:effectLst/>
                <a:latin typeface="+mn-lt"/>
                <a:ea typeface="+mn-ea"/>
                <a:cs typeface="+mn-cs"/>
              </a:rPr>
              <a:t> 2 </a:t>
            </a:r>
            <a:r>
              <a:rPr lang="en-US" sz="1200" b="0" i="0" u="none" strike="noStrike" kern="1200" baseline="0" dirty="0">
                <a:solidFill>
                  <a:schemeClr val="tx1"/>
                </a:solidFill>
                <a:effectLst/>
                <a:latin typeface="+mn-lt"/>
                <a:ea typeface="+mn-ea"/>
                <a:cs typeface="+mn-cs"/>
              </a:rPr>
              <a:t>GPUs</a:t>
            </a:r>
            <a:r>
              <a:rPr lang="he-IL" sz="1200" b="0" i="0" u="none" strike="noStrike" kern="1200" baseline="0" dirty="0">
                <a:solidFill>
                  <a:schemeClr val="tx1"/>
                </a:solidFill>
                <a:effectLst/>
                <a:latin typeface="+mn-lt"/>
                <a:ea typeface="+mn-ea"/>
                <a:cs typeface="+mn-cs"/>
              </a:rPr>
              <a:t> מסוג </a:t>
            </a:r>
            <a:r>
              <a:rPr lang="en-US" dirty="0"/>
              <a:t>GTX 580 3GB </a:t>
            </a:r>
            <a:r>
              <a:rPr lang="he-IL" dirty="0"/>
              <a:t>, לקח 5-6 ימים ל</a:t>
            </a:r>
            <a:r>
              <a:rPr lang="en-US" dirty="0"/>
              <a:t>training</a:t>
            </a:r>
            <a:r>
              <a:rPr lang="he-IL" baseline="0" dirty="0"/>
              <a:t> של הרשת.</a:t>
            </a:r>
            <a:endParaRPr lang="en-US" baseline="0" dirty="0"/>
          </a:p>
          <a:p>
            <a:pPr algn="r" rtl="1"/>
            <a:r>
              <a:rPr lang="he-IL" sz="1200" b="0" i="0" u="none" strike="noStrike" kern="1200" baseline="0" dirty="0">
                <a:solidFill>
                  <a:schemeClr val="tx1"/>
                </a:solidFill>
                <a:effectLst/>
                <a:latin typeface="+mn-lt"/>
                <a:ea typeface="+mn-ea"/>
                <a:cs typeface="+mn-cs"/>
              </a:rPr>
              <a:t>בחלק מהשכבות</a:t>
            </a:r>
            <a:r>
              <a:rPr lang="en-US" sz="1200" b="0" i="0" u="none" strike="noStrike" kern="1200" baseline="0" dirty="0">
                <a:solidFill>
                  <a:schemeClr val="tx1"/>
                </a:solidFill>
                <a:effectLst/>
                <a:latin typeface="+mn-lt"/>
                <a:ea typeface="+mn-ea"/>
                <a:cs typeface="+mn-cs"/>
              </a:rPr>
              <a:t> </a:t>
            </a:r>
            <a:r>
              <a:rPr lang="he-IL" sz="1200" b="0" i="0" u="none" strike="noStrike" kern="1200" baseline="0" dirty="0">
                <a:solidFill>
                  <a:schemeClr val="tx1"/>
                </a:solidFill>
                <a:effectLst/>
                <a:latin typeface="+mn-lt"/>
                <a:ea typeface="+mn-ea"/>
                <a:cs typeface="+mn-cs"/>
              </a:rPr>
              <a:t>כל </a:t>
            </a:r>
            <a:r>
              <a:rPr lang="en-US" sz="1200" b="0" i="0" u="none" strike="noStrike" kern="1200" baseline="0" dirty="0">
                <a:solidFill>
                  <a:schemeClr val="tx1"/>
                </a:solidFill>
                <a:effectLst/>
                <a:latin typeface="+mn-lt"/>
                <a:ea typeface="+mn-ea"/>
                <a:cs typeface="+mn-cs"/>
              </a:rPr>
              <a:t>GPU </a:t>
            </a:r>
            <a:r>
              <a:rPr lang="he-IL" sz="1200" b="0" i="0" u="none" strike="noStrike" kern="1200" baseline="0" dirty="0">
                <a:solidFill>
                  <a:schemeClr val="tx1"/>
                </a:solidFill>
                <a:effectLst/>
                <a:latin typeface="+mn-lt"/>
                <a:ea typeface="+mn-ea"/>
                <a:cs typeface="+mn-cs"/>
              </a:rPr>
              <a:t> עובד באופן עצמאי ואז בחלק מהשכבות הם מתקשרים בינהם.</a:t>
            </a:r>
            <a:endParaRPr lang="en-US" sz="1200" b="0" i="0" u="none" strike="noStrike"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a:t>
            </a:r>
          </a:p>
          <a:p>
            <a:r>
              <a:rPr lang="en-US" dirty="0"/>
              <a:t> </a:t>
            </a:r>
            <a:endParaRPr lang="he-IL" sz="1200" b="0" i="0" u="none" strike="noStrik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12A9C9-7209-43C8-B253-1255A1B545E0}" type="slidenum">
              <a:rPr lang="en-US" smtClean="0"/>
              <a:t>120</a:t>
            </a:fld>
            <a:endParaRPr lang="en-US"/>
          </a:p>
        </p:txBody>
      </p:sp>
    </p:spTree>
    <p:extLst>
      <p:ext uri="{BB962C8B-B14F-4D97-AF65-F5344CB8AC3E}">
        <p14:creationId xmlns:p14="http://schemas.microsoft.com/office/powerpoint/2010/main" val="307870655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sz="1200" b="0" i="0" u="none" strike="noStrike" kern="1200" baseline="0" dirty="0">
                <a:solidFill>
                  <a:schemeClr val="tx1"/>
                </a:solidFill>
                <a:effectLst/>
                <a:latin typeface="+mn-lt"/>
                <a:ea typeface="+mn-ea"/>
                <a:cs typeface="+mn-cs"/>
              </a:rPr>
              <a:t>לסיכום, </a:t>
            </a:r>
            <a:r>
              <a:rPr lang="en-US" sz="1200" b="0" i="0" u="none" strike="noStrike" kern="1200" baseline="0" dirty="0" err="1">
                <a:solidFill>
                  <a:schemeClr val="tx1"/>
                </a:solidFill>
                <a:effectLst/>
                <a:latin typeface="+mn-lt"/>
                <a:ea typeface="+mn-ea"/>
                <a:cs typeface="+mn-cs"/>
              </a:rPr>
              <a:t>AlexNet</a:t>
            </a:r>
            <a:r>
              <a:rPr lang="he-IL" sz="1200" b="0" i="0" u="none" strike="noStrike" kern="1200" baseline="0" dirty="0">
                <a:solidFill>
                  <a:schemeClr val="tx1"/>
                </a:solidFill>
                <a:effectLst/>
                <a:latin typeface="+mn-lt"/>
                <a:ea typeface="+mn-ea"/>
                <a:cs typeface="+mn-cs"/>
              </a:rPr>
              <a:t> הוא הזוכה מהתחרות בשנת 2012 והוא היה הראשון שהיה מבוסס </a:t>
            </a:r>
            <a:r>
              <a:rPr lang="en-US" sz="1200" b="0" i="0" u="none" strike="noStrike" kern="1200" baseline="0" dirty="0">
                <a:solidFill>
                  <a:schemeClr val="tx1"/>
                </a:solidFill>
                <a:effectLst/>
                <a:latin typeface="+mn-lt"/>
                <a:ea typeface="+mn-ea"/>
                <a:cs typeface="+mn-cs"/>
              </a:rPr>
              <a:t>CNN</a:t>
            </a:r>
            <a:r>
              <a:rPr lang="he-IL" sz="1200" b="0" i="0" u="none" strike="noStrike" kern="1200" baseline="0" dirty="0">
                <a:solidFill>
                  <a:schemeClr val="tx1"/>
                </a:solidFill>
                <a:effectLst/>
                <a:latin typeface="+mn-lt"/>
                <a:ea typeface="+mn-ea"/>
                <a:cs typeface="+mn-cs"/>
              </a:rPr>
              <a:t> והוא הצליח להקטין באופן משמעותי את ה</a:t>
            </a:r>
            <a:r>
              <a:rPr lang="en-US" sz="1200" b="0" i="0" u="none" strike="noStrike" kern="1200" baseline="0" dirty="0">
                <a:solidFill>
                  <a:schemeClr val="tx1"/>
                </a:solidFill>
                <a:effectLst/>
                <a:latin typeface="+mn-lt"/>
                <a:ea typeface="+mn-ea"/>
                <a:cs typeface="+mn-cs"/>
              </a:rPr>
              <a:t>error-rate</a:t>
            </a:r>
            <a:r>
              <a:rPr lang="he-IL" sz="1200" b="0" i="0" u="none" strike="noStrike" kern="1200" baseline="0" dirty="0">
                <a:solidFill>
                  <a:schemeClr val="tx1"/>
                </a:solidFill>
                <a:effectLst/>
                <a:latin typeface="+mn-lt"/>
                <a:ea typeface="+mn-ea"/>
                <a:cs typeface="+mn-cs"/>
              </a:rPr>
              <a:t>.</a:t>
            </a:r>
          </a:p>
          <a:p>
            <a:pPr algn="r" rtl="1"/>
            <a:r>
              <a:rPr lang="he-IL" sz="1200" b="0" i="0" u="none" strike="noStrike" kern="1200" baseline="0" dirty="0">
                <a:solidFill>
                  <a:schemeClr val="tx1"/>
                </a:solidFill>
                <a:effectLst/>
                <a:latin typeface="+mn-lt"/>
                <a:ea typeface="+mn-ea"/>
                <a:cs typeface="+mn-cs"/>
              </a:rPr>
              <a:t>הוא שימש כארכיטקטורה בסיסית והיה מאוד מאוד נפוץ עד לפני כמה שנים. הוא גם שימש למשימות שונות של </a:t>
            </a:r>
            <a:r>
              <a:rPr lang="en-US" sz="1200" b="0" i="0" u="none" strike="noStrike" kern="1200" baseline="0" dirty="0">
                <a:solidFill>
                  <a:schemeClr val="tx1"/>
                </a:solidFill>
                <a:effectLst/>
                <a:latin typeface="+mn-lt"/>
                <a:ea typeface="+mn-ea"/>
                <a:cs typeface="+mn-cs"/>
              </a:rPr>
              <a:t>transfer learning</a:t>
            </a:r>
            <a:r>
              <a:rPr lang="he-IL" sz="1200" b="0" i="0" u="none" strike="noStrike" kern="1200" baseline="0" dirty="0">
                <a:solidFill>
                  <a:schemeClr val="tx1"/>
                </a:solidFill>
                <a:effectLst/>
                <a:latin typeface="+mn-lt"/>
                <a:ea typeface="+mn-ea"/>
                <a:cs typeface="+mn-cs"/>
              </a:rPr>
              <a:t> (למשל כשמאמנים רשת לזהות חתולים אבל מגלים שהיא עוזרת לנו לזהות כלבים).</a:t>
            </a:r>
          </a:p>
          <a:p>
            <a:pPr algn="r" rtl="1"/>
            <a:r>
              <a:rPr lang="he-IL" sz="1200" b="0" i="0" u="none" strike="noStrike" kern="1200" baseline="0" dirty="0">
                <a:solidFill>
                  <a:schemeClr val="tx1"/>
                </a:solidFill>
                <a:effectLst/>
                <a:latin typeface="+mn-lt"/>
                <a:ea typeface="+mn-ea"/>
                <a:cs typeface="+mn-cs"/>
              </a:rPr>
              <a:t>בהמשך הגיעו ארכיטקטורות נוספות שמשמשות היום וראה אותם בשקפים הבאים.</a:t>
            </a:r>
          </a:p>
        </p:txBody>
      </p:sp>
      <p:sp>
        <p:nvSpPr>
          <p:cNvPr id="4" name="Slide Number Placeholder 3"/>
          <p:cNvSpPr>
            <a:spLocks noGrp="1"/>
          </p:cNvSpPr>
          <p:nvPr>
            <p:ph type="sldNum" sz="quarter" idx="10"/>
          </p:nvPr>
        </p:nvSpPr>
        <p:spPr/>
        <p:txBody>
          <a:bodyPr/>
          <a:lstStyle/>
          <a:p>
            <a:fld id="{9312A9C9-7209-43C8-B253-1255A1B545E0}" type="slidenum">
              <a:rPr lang="en-US" smtClean="0"/>
              <a:t>121</a:t>
            </a:fld>
            <a:endParaRPr lang="en-US"/>
          </a:p>
        </p:txBody>
      </p:sp>
    </p:spTree>
    <p:extLst>
      <p:ext uri="{BB962C8B-B14F-4D97-AF65-F5344CB8AC3E}">
        <p14:creationId xmlns:p14="http://schemas.microsoft.com/office/powerpoint/2010/main" val="164515549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fontAlgn="base"/>
            <a:r>
              <a:rPr lang="he-IL" sz="1200" b="0" i="0" kern="1200" dirty="0">
                <a:solidFill>
                  <a:schemeClr val="tx1"/>
                </a:solidFill>
                <a:effectLst/>
                <a:latin typeface="+mn-lt"/>
                <a:ea typeface="+mn-ea"/>
                <a:cs typeface="+mn-cs"/>
              </a:rPr>
              <a:t>לא נתעכב עליה</a:t>
            </a:r>
          </a:p>
          <a:p>
            <a:pPr algn="r" rtl="1" fontAlgn="base"/>
            <a:r>
              <a:rPr lang="he-IL" sz="1200" b="0" i="0" kern="1200" dirty="0">
                <a:solidFill>
                  <a:schemeClr val="tx1"/>
                </a:solidFill>
                <a:effectLst/>
                <a:latin typeface="+mn-lt"/>
                <a:ea typeface="+mn-ea"/>
                <a:cs typeface="+mn-cs"/>
              </a:rPr>
              <a:t>קרויה</a:t>
            </a:r>
            <a:r>
              <a:rPr lang="he-IL" sz="1200" b="0" i="0" kern="1200" baseline="0" dirty="0">
                <a:solidFill>
                  <a:schemeClr val="tx1"/>
                </a:solidFill>
                <a:effectLst/>
                <a:latin typeface="+mn-lt"/>
                <a:ea typeface="+mn-ea"/>
                <a:cs typeface="+mn-cs"/>
              </a:rPr>
              <a:t> על שם מחברי המאמר </a:t>
            </a:r>
            <a:r>
              <a:rPr lang="en-US" sz="1200" b="0" i="0" kern="1200" baseline="0" dirty="0">
                <a:solidFill>
                  <a:schemeClr val="tx1"/>
                </a:solidFill>
                <a:effectLst/>
                <a:latin typeface="+mn-lt"/>
                <a:ea typeface="+mn-ea"/>
                <a:cs typeface="+mn-cs"/>
              </a:rPr>
              <a:t> - </a:t>
            </a:r>
            <a:r>
              <a:rPr lang="en-US" dirty="0"/>
              <a:t>Matthew D. </a:t>
            </a:r>
            <a:r>
              <a:rPr lang="en-US" dirty="0" err="1"/>
              <a:t>Zeiler</a:t>
            </a:r>
            <a:r>
              <a:rPr lang="en-US" dirty="0"/>
              <a:t> and Rob Fergus</a:t>
            </a:r>
            <a:endParaRPr lang="he-IL" sz="1200" b="0" i="0" kern="1200" baseline="0" dirty="0">
              <a:solidFill>
                <a:schemeClr val="tx1"/>
              </a:solidFill>
              <a:effectLst/>
              <a:latin typeface="+mn-lt"/>
              <a:ea typeface="+mn-ea"/>
              <a:cs typeface="+mn-cs"/>
            </a:endParaRPr>
          </a:p>
          <a:p>
            <a:pPr algn="r" rtl="1" fontAlgn="base"/>
            <a:r>
              <a:rPr lang="he-IL" sz="1200" b="0" i="0" kern="1200" baseline="0" dirty="0">
                <a:solidFill>
                  <a:schemeClr val="tx1"/>
                </a:solidFill>
                <a:effectLst/>
                <a:latin typeface="+mn-lt"/>
                <a:ea typeface="+mn-ea"/>
                <a:cs typeface="+mn-cs"/>
              </a:rPr>
              <a:t>כאן יש את אותו מספר שכבות ואותו מבנה כללי רק ששיפרו את ההיפר פרמטרים כלומר:</a:t>
            </a:r>
            <a:r>
              <a:rPr lang="en-US" sz="1200" b="0" i="0" kern="1200" dirty="0">
                <a:solidFill>
                  <a:schemeClr val="tx1"/>
                </a:solidFill>
                <a:effectLst/>
                <a:latin typeface="+mn-lt"/>
                <a:ea typeface="+mn-ea"/>
                <a:cs typeface="+mn-cs"/>
              </a:rPr>
              <a:t>   </a:t>
            </a:r>
          </a:p>
          <a:p>
            <a:pPr marL="171450" indent="-171450" algn="r" rtl="1" fontAlgn="base">
              <a:buFontTx/>
              <a:buChar char="-"/>
            </a:pPr>
            <a:r>
              <a:rPr lang="he-IL" sz="1200" b="0" i="0" kern="1200" baseline="0" dirty="0">
                <a:solidFill>
                  <a:schemeClr val="tx1"/>
                </a:solidFill>
                <a:effectLst/>
                <a:latin typeface="+mn-lt"/>
                <a:ea typeface="+mn-ea"/>
                <a:cs typeface="+mn-cs"/>
              </a:rPr>
              <a:t>שינו את ה</a:t>
            </a:r>
            <a:r>
              <a:rPr lang="en-US" sz="1200" b="0" i="0" kern="1200" baseline="0" dirty="0">
                <a:solidFill>
                  <a:schemeClr val="tx1"/>
                </a:solidFill>
                <a:effectLst/>
                <a:latin typeface="+mn-lt"/>
                <a:ea typeface="+mn-ea"/>
                <a:cs typeface="+mn-cs"/>
              </a:rPr>
              <a:t>stride size</a:t>
            </a:r>
            <a:endParaRPr lang="he-IL" sz="1200" b="0" i="0" kern="1200" baseline="0" dirty="0">
              <a:solidFill>
                <a:schemeClr val="tx1"/>
              </a:solidFill>
              <a:effectLst/>
              <a:latin typeface="+mn-lt"/>
              <a:ea typeface="+mn-ea"/>
              <a:cs typeface="+mn-cs"/>
            </a:endParaRPr>
          </a:p>
          <a:p>
            <a:pPr marL="171450" indent="-171450" algn="r" rtl="1" fontAlgn="base">
              <a:buFontTx/>
              <a:buChar char="-"/>
            </a:pPr>
            <a:r>
              <a:rPr lang="he-IL" sz="1200" b="0" i="0" kern="1200" baseline="0" dirty="0">
                <a:solidFill>
                  <a:schemeClr val="tx1"/>
                </a:solidFill>
                <a:effectLst/>
                <a:latin typeface="+mn-lt"/>
                <a:ea typeface="+mn-ea"/>
                <a:cs typeface="+mn-cs"/>
              </a:rPr>
              <a:t>שינו את מספר הפילטרים</a:t>
            </a:r>
          </a:p>
          <a:p>
            <a:pPr marL="0" indent="0" algn="r" rtl="1" fontAlgn="base">
              <a:buFontTx/>
              <a:buNone/>
            </a:pPr>
            <a:r>
              <a:rPr lang="he-IL" sz="1200" b="0" i="0" kern="1200" baseline="0" dirty="0">
                <a:solidFill>
                  <a:schemeClr val="tx1"/>
                </a:solidFill>
                <a:effectLst/>
                <a:latin typeface="+mn-lt"/>
                <a:ea typeface="+mn-ea"/>
                <a:cs typeface="+mn-cs"/>
              </a:rPr>
              <a:t>והצליחו להגיע לתוצאות טיפה יותר טובות.</a:t>
            </a:r>
          </a:p>
          <a:p>
            <a:pPr marL="0" indent="0" algn="r" rtl="1" fontAlgn="base">
              <a:buFontTx/>
              <a:buNone/>
            </a:pPr>
            <a:endParaRPr lang="he-IL" sz="1200" b="0" i="0" kern="1200" baseline="0" dirty="0">
              <a:solidFill>
                <a:schemeClr val="tx1"/>
              </a:solidFill>
              <a:effectLst/>
              <a:latin typeface="+mn-lt"/>
              <a:ea typeface="+mn-ea"/>
              <a:cs typeface="+mn-cs"/>
            </a:endParaRPr>
          </a:p>
          <a:p>
            <a:pPr marL="171450" indent="-171450" algn="r" rtl="1" fontAlgn="base">
              <a:buFontTx/>
              <a:buChar char="-"/>
            </a:pPr>
            <a:endParaRPr lang="he-IL" sz="1200" b="0" i="0" kern="1200" dirty="0">
              <a:solidFill>
                <a:schemeClr val="tx1"/>
              </a:solidFill>
              <a:effectLst/>
              <a:latin typeface="+mn-lt"/>
              <a:ea typeface="+mn-ea"/>
              <a:cs typeface="+mn-cs"/>
            </a:endParaRPr>
          </a:p>
          <a:p>
            <a:pPr fontAlgn="base"/>
            <a:endParaRPr lang="he-IL"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With </a:t>
            </a:r>
            <a:r>
              <a:rPr lang="en-US" sz="1200" b="0" i="0" kern="1200" dirty="0" err="1">
                <a:solidFill>
                  <a:schemeClr val="tx1"/>
                </a:solidFill>
                <a:effectLst/>
                <a:latin typeface="+mn-lt"/>
                <a:ea typeface="+mn-ea"/>
                <a:cs typeface="+mn-cs"/>
              </a:rPr>
              <a:t>AlexNet</a:t>
            </a:r>
            <a:r>
              <a:rPr lang="en-US" sz="1200" b="0" i="0" kern="1200" dirty="0">
                <a:solidFill>
                  <a:schemeClr val="tx1"/>
                </a:solidFill>
                <a:effectLst/>
                <a:latin typeface="+mn-lt"/>
                <a:ea typeface="+mn-ea"/>
                <a:cs typeface="+mn-cs"/>
              </a:rPr>
              <a:t> stealing the show in 2012, there was a large increase in the number of CNN models submitted to ILSVRC 2013. The winner of the competition that year was a network built by Matthew </a:t>
            </a:r>
            <a:r>
              <a:rPr lang="en-US" sz="1200" b="0" i="0" kern="1200" dirty="0" err="1">
                <a:solidFill>
                  <a:schemeClr val="tx1"/>
                </a:solidFill>
                <a:effectLst/>
                <a:latin typeface="+mn-lt"/>
                <a:ea typeface="+mn-ea"/>
                <a:cs typeface="+mn-cs"/>
              </a:rPr>
              <a:t>Zeiler</a:t>
            </a:r>
            <a:r>
              <a:rPr lang="en-US" sz="1200" b="0" i="0" kern="1200" dirty="0">
                <a:solidFill>
                  <a:schemeClr val="tx1"/>
                </a:solidFill>
                <a:effectLst/>
                <a:latin typeface="+mn-lt"/>
                <a:ea typeface="+mn-ea"/>
                <a:cs typeface="+mn-cs"/>
              </a:rPr>
              <a:t> and Rob Fergus from NYU. Named ZF Net, this model achieved an 11.2% error rate. This architecture was more of a fine tuning to the previous </a:t>
            </a:r>
            <a:r>
              <a:rPr lang="en-US" sz="1200" b="0" i="0" kern="1200" dirty="0" err="1">
                <a:solidFill>
                  <a:schemeClr val="tx1"/>
                </a:solidFill>
                <a:effectLst/>
                <a:latin typeface="+mn-lt"/>
                <a:ea typeface="+mn-ea"/>
                <a:cs typeface="+mn-cs"/>
              </a:rPr>
              <a:t>AlexNet</a:t>
            </a:r>
            <a:r>
              <a:rPr lang="en-US" sz="1200" b="0" i="0" kern="1200" dirty="0">
                <a:solidFill>
                  <a:schemeClr val="tx1"/>
                </a:solidFill>
                <a:effectLst/>
                <a:latin typeface="+mn-lt"/>
                <a:ea typeface="+mn-ea"/>
                <a:cs typeface="+mn-cs"/>
              </a:rPr>
              <a:t> structure, but still developed some very keys ideas about improving performance. Another reason this was such a great paper is that the authors spent a good amount of time explaining a lot of the intuition behind </a:t>
            </a:r>
            <a:r>
              <a:rPr lang="en-US" sz="1200" b="0" i="0" kern="1200" dirty="0" err="1">
                <a:solidFill>
                  <a:schemeClr val="tx1"/>
                </a:solidFill>
                <a:effectLst/>
                <a:latin typeface="+mn-lt"/>
                <a:ea typeface="+mn-ea"/>
                <a:cs typeface="+mn-cs"/>
              </a:rPr>
              <a:t>ConvNets</a:t>
            </a:r>
            <a:r>
              <a:rPr lang="en-US" sz="1200" b="0" i="0" kern="1200" dirty="0">
                <a:solidFill>
                  <a:schemeClr val="tx1"/>
                </a:solidFill>
                <a:effectLst/>
                <a:latin typeface="+mn-lt"/>
                <a:ea typeface="+mn-ea"/>
                <a:cs typeface="+mn-cs"/>
              </a:rPr>
              <a:t> and showing how to visualize the filters and weights correctly.</a:t>
            </a:r>
          </a:p>
          <a:p>
            <a:pPr fontAlgn="base"/>
            <a:r>
              <a:rPr lang="en-US" sz="1200" b="0" i="0" kern="1200" dirty="0">
                <a:solidFill>
                  <a:schemeClr val="tx1"/>
                </a:solidFill>
                <a:effectLst/>
                <a:latin typeface="+mn-lt"/>
                <a:ea typeface="+mn-ea"/>
                <a:cs typeface="+mn-cs"/>
              </a:rPr>
              <a:t>                In this paper titled “Visualizing and Understanding Convolutional Neural Networks”, </a:t>
            </a:r>
            <a:r>
              <a:rPr lang="en-US" sz="1200" b="0" i="0" kern="1200" dirty="0" err="1">
                <a:solidFill>
                  <a:schemeClr val="tx1"/>
                </a:solidFill>
                <a:effectLst/>
                <a:latin typeface="+mn-lt"/>
                <a:ea typeface="+mn-ea"/>
                <a:cs typeface="+mn-cs"/>
              </a:rPr>
              <a:t>Zeiler</a:t>
            </a:r>
            <a:r>
              <a:rPr lang="en-US" sz="1200" b="0" i="0" kern="1200" dirty="0">
                <a:solidFill>
                  <a:schemeClr val="tx1"/>
                </a:solidFill>
                <a:effectLst/>
                <a:latin typeface="+mn-lt"/>
                <a:ea typeface="+mn-ea"/>
                <a:cs typeface="+mn-cs"/>
              </a:rPr>
              <a:t> and Fergus begin by discussing the idea that this renewed interest in CNNs is due to the accessibility of large training sets and increased computational power with the usage of GPUs. They also talk about the limited knowledge that researchers had on inner mechanisms of these models, saying that without this insight, the “development of better models is reduced to trial and error”. While we do currently have a better understanding than 3 years ago, this still remains an issue for a lot of researchers! The main contributions of this paper are details of a slightly modified </a:t>
            </a:r>
            <a:r>
              <a:rPr lang="en-US" sz="1200" b="0" i="0" kern="1200" dirty="0" err="1">
                <a:solidFill>
                  <a:schemeClr val="tx1"/>
                </a:solidFill>
                <a:effectLst/>
                <a:latin typeface="+mn-lt"/>
                <a:ea typeface="+mn-ea"/>
                <a:cs typeface="+mn-cs"/>
              </a:rPr>
              <a:t>AlexNet</a:t>
            </a:r>
            <a:r>
              <a:rPr lang="en-US" sz="1200" b="0" i="0" kern="1200" dirty="0">
                <a:solidFill>
                  <a:schemeClr val="tx1"/>
                </a:solidFill>
                <a:effectLst/>
                <a:latin typeface="+mn-lt"/>
                <a:ea typeface="+mn-ea"/>
                <a:cs typeface="+mn-cs"/>
              </a:rPr>
              <a:t> model and a very interesting way of visualizing feature maps.</a:t>
            </a:r>
          </a:p>
          <a:p>
            <a:pPr fontAlgn="base"/>
            <a:r>
              <a:rPr lang="en-US" sz="1200" b="0" i="0" u="sng" kern="1200" dirty="0">
                <a:solidFill>
                  <a:schemeClr val="tx1"/>
                </a:solidFill>
                <a:effectLst/>
                <a:latin typeface="+mn-lt"/>
                <a:ea typeface="+mn-ea"/>
                <a:cs typeface="+mn-cs"/>
              </a:rPr>
              <a:t>Main Points</a:t>
            </a:r>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Very similar architecture to </a:t>
            </a:r>
            <a:r>
              <a:rPr lang="en-US" sz="1200" b="0" i="0" kern="1200" dirty="0" err="1">
                <a:solidFill>
                  <a:schemeClr val="tx1"/>
                </a:solidFill>
                <a:effectLst/>
                <a:latin typeface="+mn-lt"/>
                <a:ea typeface="+mn-ea"/>
                <a:cs typeface="+mn-cs"/>
              </a:rPr>
              <a:t>AlexNet</a:t>
            </a:r>
            <a:r>
              <a:rPr lang="en-US" sz="1200" b="0" i="0" kern="1200" dirty="0">
                <a:solidFill>
                  <a:schemeClr val="tx1"/>
                </a:solidFill>
                <a:effectLst/>
                <a:latin typeface="+mn-lt"/>
                <a:ea typeface="+mn-ea"/>
                <a:cs typeface="+mn-cs"/>
              </a:rPr>
              <a:t>, except for a few minor modifications.</a:t>
            </a:r>
          </a:p>
          <a:p>
            <a:pPr fontAlgn="base"/>
            <a:r>
              <a:rPr lang="en-US" sz="1200" b="0" i="0" kern="1200" dirty="0" err="1">
                <a:solidFill>
                  <a:schemeClr val="tx1"/>
                </a:solidFill>
                <a:effectLst/>
                <a:latin typeface="+mn-lt"/>
                <a:ea typeface="+mn-ea"/>
                <a:cs typeface="+mn-cs"/>
              </a:rPr>
              <a:t>AlexNet</a:t>
            </a:r>
            <a:r>
              <a:rPr lang="en-US" sz="1200" b="0" i="0" kern="1200" dirty="0">
                <a:solidFill>
                  <a:schemeClr val="tx1"/>
                </a:solidFill>
                <a:effectLst/>
                <a:latin typeface="+mn-lt"/>
                <a:ea typeface="+mn-ea"/>
                <a:cs typeface="+mn-cs"/>
              </a:rPr>
              <a:t> trained on 15 million images, while ZF Net trained on only 1.3 million images.</a:t>
            </a:r>
          </a:p>
          <a:p>
            <a:pPr fontAlgn="base"/>
            <a:r>
              <a:rPr lang="en-US" sz="1200" b="0" i="0" kern="1200" dirty="0">
                <a:solidFill>
                  <a:schemeClr val="tx1"/>
                </a:solidFill>
                <a:effectLst/>
                <a:latin typeface="+mn-lt"/>
                <a:ea typeface="+mn-ea"/>
                <a:cs typeface="+mn-cs"/>
              </a:rPr>
              <a:t>Instead of using 11x11 sized filters in the first layer (which is what </a:t>
            </a:r>
            <a:r>
              <a:rPr lang="en-US" sz="1200" b="0" i="0" kern="1200" dirty="0" err="1">
                <a:solidFill>
                  <a:schemeClr val="tx1"/>
                </a:solidFill>
                <a:effectLst/>
                <a:latin typeface="+mn-lt"/>
                <a:ea typeface="+mn-ea"/>
                <a:cs typeface="+mn-cs"/>
              </a:rPr>
              <a:t>AlexNet</a:t>
            </a:r>
            <a:r>
              <a:rPr lang="en-US" sz="1200" b="0" i="0" kern="1200" dirty="0">
                <a:solidFill>
                  <a:schemeClr val="tx1"/>
                </a:solidFill>
                <a:effectLst/>
                <a:latin typeface="+mn-lt"/>
                <a:ea typeface="+mn-ea"/>
                <a:cs typeface="+mn-cs"/>
              </a:rPr>
              <a:t> implemented), ZF Net used filters of size 7x7 and a decreased stride value. The reasoning behind this modification is that a smaller filter size in the first conv layer helps retain a lot of original pixel information in the input volume. A filtering of size 11x11 proved to be skipping a lot of relevant information, especially as this is the first conv layer.</a:t>
            </a:r>
          </a:p>
          <a:p>
            <a:pPr fontAlgn="base"/>
            <a:r>
              <a:rPr lang="en-US" sz="1200" b="0" i="0" kern="1200" dirty="0">
                <a:solidFill>
                  <a:schemeClr val="tx1"/>
                </a:solidFill>
                <a:effectLst/>
                <a:latin typeface="+mn-lt"/>
                <a:ea typeface="+mn-ea"/>
                <a:cs typeface="+mn-cs"/>
              </a:rPr>
              <a:t>As the network grows, we also see a rise in the number of filters used.</a:t>
            </a:r>
          </a:p>
          <a:p>
            <a:pPr fontAlgn="base"/>
            <a:r>
              <a:rPr lang="en-US" sz="1200" b="0" i="0" kern="1200" dirty="0">
                <a:solidFill>
                  <a:schemeClr val="tx1"/>
                </a:solidFill>
                <a:effectLst/>
                <a:latin typeface="+mn-lt"/>
                <a:ea typeface="+mn-ea"/>
                <a:cs typeface="+mn-cs"/>
              </a:rPr>
              <a:t>Used </a:t>
            </a:r>
            <a:r>
              <a:rPr lang="en-US" sz="1200" b="0" i="0" kern="1200" dirty="0" err="1">
                <a:solidFill>
                  <a:schemeClr val="tx1"/>
                </a:solidFill>
                <a:effectLst/>
                <a:latin typeface="+mn-lt"/>
                <a:ea typeface="+mn-ea"/>
                <a:cs typeface="+mn-cs"/>
              </a:rPr>
              <a:t>ReLUs</a:t>
            </a:r>
            <a:r>
              <a:rPr lang="en-US" sz="1200" b="0" i="0" kern="1200" dirty="0">
                <a:solidFill>
                  <a:schemeClr val="tx1"/>
                </a:solidFill>
                <a:effectLst/>
                <a:latin typeface="+mn-lt"/>
                <a:ea typeface="+mn-ea"/>
                <a:cs typeface="+mn-cs"/>
              </a:rPr>
              <a:t> for their activation functions, cross-entropy loss for the error function, and trained using batch stochastic gradient descent.</a:t>
            </a:r>
          </a:p>
          <a:p>
            <a:pPr fontAlgn="base"/>
            <a:r>
              <a:rPr lang="en-US" sz="1200" b="0" i="0" kern="1200" dirty="0">
                <a:solidFill>
                  <a:schemeClr val="tx1"/>
                </a:solidFill>
                <a:effectLst/>
                <a:latin typeface="+mn-lt"/>
                <a:ea typeface="+mn-ea"/>
                <a:cs typeface="+mn-cs"/>
              </a:rPr>
              <a:t>Trained on a GTX 580 GPU for </a:t>
            </a:r>
            <a:r>
              <a:rPr lang="en-US" sz="1200" b="1" i="0" kern="1200" dirty="0">
                <a:solidFill>
                  <a:schemeClr val="tx1"/>
                </a:solidFill>
                <a:effectLst/>
                <a:latin typeface="+mn-lt"/>
                <a:ea typeface="+mn-ea"/>
                <a:cs typeface="+mn-cs"/>
              </a:rPr>
              <a:t>twelve days</a:t>
            </a:r>
            <a:r>
              <a:rPr lang="en-US" sz="1200" b="0" i="0" kern="1200" dirty="0">
                <a:solidFill>
                  <a:schemeClr val="tx1"/>
                </a:solidFill>
                <a:effectLst/>
                <a:latin typeface="+mn-lt"/>
                <a:ea typeface="+mn-ea"/>
                <a:cs typeface="+mn-cs"/>
              </a:rPr>
              <a:t>.</a:t>
            </a:r>
          </a:p>
          <a:p>
            <a:pPr fontAlgn="base"/>
            <a:r>
              <a:rPr lang="en-US" sz="1200" b="0" i="0" kern="1200" dirty="0">
                <a:solidFill>
                  <a:schemeClr val="tx1"/>
                </a:solidFill>
                <a:effectLst/>
                <a:latin typeface="+mn-lt"/>
                <a:ea typeface="+mn-ea"/>
                <a:cs typeface="+mn-cs"/>
              </a:rPr>
              <a:t>Developed a visualization technique named </a:t>
            </a:r>
            <a:r>
              <a:rPr lang="en-US" sz="1200" b="0" i="0" kern="1200" dirty="0" err="1">
                <a:solidFill>
                  <a:schemeClr val="tx1"/>
                </a:solidFill>
                <a:effectLst/>
                <a:latin typeface="+mn-lt"/>
                <a:ea typeface="+mn-ea"/>
                <a:cs typeface="+mn-cs"/>
              </a:rPr>
              <a:t>Deconvolutional</a:t>
            </a:r>
            <a:r>
              <a:rPr lang="en-US" sz="1200" b="0" i="0" kern="1200" dirty="0">
                <a:solidFill>
                  <a:schemeClr val="tx1"/>
                </a:solidFill>
                <a:effectLst/>
                <a:latin typeface="+mn-lt"/>
                <a:ea typeface="+mn-ea"/>
                <a:cs typeface="+mn-cs"/>
              </a:rPr>
              <a:t> Network, which helps to examine different feature activations and their relation to the input space. Called “</a:t>
            </a:r>
            <a:r>
              <a:rPr lang="en-US" sz="1200" b="0" i="0" kern="1200" dirty="0" err="1">
                <a:solidFill>
                  <a:schemeClr val="tx1"/>
                </a:solidFill>
                <a:effectLst/>
                <a:latin typeface="+mn-lt"/>
                <a:ea typeface="+mn-ea"/>
                <a:cs typeface="+mn-cs"/>
              </a:rPr>
              <a:t>deconvnet</a:t>
            </a:r>
            <a:r>
              <a:rPr lang="en-US" sz="1200" b="0" i="0" kern="1200" dirty="0">
                <a:solidFill>
                  <a:schemeClr val="tx1"/>
                </a:solidFill>
                <a:effectLst/>
                <a:latin typeface="+mn-lt"/>
                <a:ea typeface="+mn-ea"/>
                <a:cs typeface="+mn-cs"/>
              </a:rPr>
              <a:t>” because it maps features to pixels (the opposite of what a convolutional layer does).</a:t>
            </a:r>
          </a:p>
          <a:p>
            <a:pPr fontAlgn="base"/>
            <a:endParaRPr lang="en-US" sz="1200" b="0" i="0" kern="1200" dirty="0">
              <a:solidFill>
                <a:schemeClr val="tx1"/>
              </a:solidFill>
              <a:effectLst/>
              <a:latin typeface="+mn-lt"/>
              <a:ea typeface="+mn-ea"/>
              <a:cs typeface="+mn-cs"/>
            </a:endParaRPr>
          </a:p>
          <a:p>
            <a:pPr algn="r" rtl="1"/>
            <a:endParaRPr lang="he-IL" sz="1200" b="0" i="0" u="none" strike="noStrik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12A9C9-7209-43C8-B253-1255A1B545E0}" type="slidenum">
              <a:rPr lang="en-US" smtClean="0"/>
              <a:t>122</a:t>
            </a:fld>
            <a:endParaRPr lang="en-US"/>
          </a:p>
        </p:txBody>
      </p:sp>
    </p:spTree>
    <p:extLst>
      <p:ext uri="{BB962C8B-B14F-4D97-AF65-F5344CB8AC3E}">
        <p14:creationId xmlns:p14="http://schemas.microsoft.com/office/powerpoint/2010/main" val="423799249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sz="1200" b="0" i="0" u="none" strike="noStrike" kern="1200" baseline="0" dirty="0">
                <a:solidFill>
                  <a:schemeClr val="tx1"/>
                </a:solidFill>
                <a:effectLst/>
                <a:latin typeface="+mn-lt"/>
                <a:ea typeface="+mn-ea"/>
                <a:cs typeface="+mn-cs"/>
              </a:rPr>
              <a:t>ב2014 היו 2 רשתות שהיו שונות בצורה משמעותית.</a:t>
            </a:r>
          </a:p>
          <a:p>
            <a:pPr algn="r" rtl="1"/>
            <a:r>
              <a:rPr lang="he-IL" sz="1200" b="0" i="0" u="none" strike="noStrike" kern="1200" baseline="0" dirty="0">
                <a:solidFill>
                  <a:schemeClr val="tx1"/>
                </a:solidFill>
                <a:effectLst/>
                <a:latin typeface="+mn-lt"/>
                <a:ea typeface="+mn-ea"/>
                <a:cs typeface="+mn-cs"/>
              </a:rPr>
              <a:t>ההבדל העיקרי הוא שהן היו הרבה יותר עמוקות 19 ו-22 שכבות.</a:t>
            </a:r>
          </a:p>
          <a:p>
            <a:pPr algn="r" rtl="1"/>
            <a:r>
              <a:rPr lang="en-US" sz="1200" b="0" i="0" u="none" strike="noStrike" kern="1200" baseline="0" dirty="0">
                <a:solidFill>
                  <a:schemeClr val="tx1"/>
                </a:solidFill>
                <a:effectLst/>
                <a:latin typeface="+mn-lt"/>
                <a:ea typeface="+mn-ea"/>
                <a:cs typeface="+mn-cs"/>
              </a:rPr>
              <a:t>VGG-19</a:t>
            </a:r>
          </a:p>
          <a:p>
            <a:pPr algn="r" rtl="1"/>
            <a:r>
              <a:rPr lang="en-US" sz="1200" b="0" i="0" u="none" strike="noStrike" kern="1200" baseline="0" dirty="0" err="1">
                <a:solidFill>
                  <a:schemeClr val="tx1"/>
                </a:solidFill>
                <a:effectLst/>
                <a:latin typeface="+mn-lt"/>
                <a:ea typeface="+mn-ea"/>
                <a:cs typeface="+mn-cs"/>
              </a:rPr>
              <a:t>GoogleNet</a:t>
            </a:r>
            <a:r>
              <a:rPr lang="he-IL" sz="1200" b="0" i="0" u="none" strike="noStrike" kern="1200" baseline="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9312A9C9-7209-43C8-B253-1255A1B545E0}" type="slidenum">
              <a:rPr lang="en-US" smtClean="0"/>
              <a:t>123</a:t>
            </a:fld>
            <a:endParaRPr lang="en-US"/>
          </a:p>
        </p:txBody>
      </p:sp>
    </p:spTree>
    <p:extLst>
      <p:ext uri="{BB962C8B-B14F-4D97-AF65-F5344CB8AC3E}">
        <p14:creationId xmlns:p14="http://schemas.microsoft.com/office/powerpoint/2010/main" val="228242367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r" rtl="1">
              <a:buFont typeface="Arial" panose="020B0604020202020204" pitchFamily="34" charset="0"/>
              <a:buChar char="•"/>
            </a:pPr>
            <a:r>
              <a:rPr lang="he-IL" sz="1200" b="0" i="0" kern="1200" dirty="0">
                <a:solidFill>
                  <a:schemeClr val="tx1"/>
                </a:solidFill>
                <a:effectLst/>
                <a:latin typeface="+mn-lt"/>
                <a:ea typeface="+mn-ea"/>
                <a:cs typeface="+mn-cs"/>
              </a:rPr>
              <a:t>זכתה</a:t>
            </a:r>
            <a:r>
              <a:rPr lang="he-IL" sz="1200" b="0" i="0" kern="1200" baseline="0" dirty="0">
                <a:solidFill>
                  <a:schemeClr val="tx1"/>
                </a:solidFill>
                <a:effectLst/>
                <a:latin typeface="+mn-lt"/>
                <a:ea typeface="+mn-ea"/>
                <a:cs typeface="+mn-cs"/>
              </a:rPr>
              <a:t> במקום השני בקלספיקציה בתחרות ב2014 אבל במקום הראשון במשימות של לוקליזציה (לצייר </a:t>
            </a:r>
            <a:r>
              <a:rPr lang="en-US" sz="1200" b="0" i="0" kern="1200" baseline="0" dirty="0">
                <a:solidFill>
                  <a:schemeClr val="tx1"/>
                </a:solidFill>
                <a:effectLst/>
                <a:latin typeface="+mn-lt"/>
                <a:ea typeface="+mn-ea"/>
                <a:cs typeface="+mn-cs"/>
              </a:rPr>
              <a:t>bounding box</a:t>
            </a:r>
            <a:r>
              <a:rPr lang="he-IL" sz="1200" b="0" i="0" kern="1200" baseline="0" dirty="0">
                <a:solidFill>
                  <a:schemeClr val="tx1"/>
                </a:solidFill>
                <a:effectLst/>
                <a:latin typeface="+mn-lt"/>
                <a:ea typeface="+mn-ea"/>
                <a:cs typeface="+mn-cs"/>
              </a:rPr>
              <a:t> סביב מיקום של האוביקט)</a:t>
            </a:r>
          </a:p>
          <a:p>
            <a:pPr marL="171450" indent="-171450" algn="r" rtl="1">
              <a:buFont typeface="Arial" panose="020B0604020202020204" pitchFamily="34" charset="0"/>
              <a:buChar char="•"/>
            </a:pPr>
            <a:r>
              <a:rPr lang="he-IL" sz="1200" b="0" i="0" kern="1200" baseline="0" dirty="0">
                <a:solidFill>
                  <a:schemeClr val="tx1"/>
                </a:solidFill>
                <a:effectLst/>
                <a:latin typeface="+mn-lt"/>
                <a:ea typeface="+mn-ea"/>
                <a:cs typeface="+mn-cs"/>
              </a:rPr>
              <a:t>יש פה שיפור משמעותי ביחס ל</a:t>
            </a:r>
            <a:r>
              <a:rPr lang="en-US" sz="1200" b="0" i="0" kern="1200" baseline="0" dirty="0" err="1">
                <a:solidFill>
                  <a:schemeClr val="tx1"/>
                </a:solidFill>
                <a:effectLst/>
                <a:latin typeface="+mn-lt"/>
                <a:ea typeface="+mn-ea"/>
                <a:cs typeface="+mn-cs"/>
              </a:rPr>
              <a:t>AlexNet</a:t>
            </a:r>
            <a:r>
              <a:rPr lang="he-IL" sz="1200" b="0" i="0" kern="1200" baseline="0" dirty="0">
                <a:solidFill>
                  <a:schemeClr val="tx1"/>
                </a:solidFill>
                <a:effectLst/>
                <a:latin typeface="+mn-lt"/>
                <a:ea typeface="+mn-ea"/>
                <a:cs typeface="+mn-cs"/>
              </a:rPr>
              <a:t> והרשת עמוקה הרבה יותר (16-19 שכבות לעומת 8) ולכן יש הרבה מאוד פרמטרים.</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12A9C9-7209-43C8-B253-1255A1B545E0}" type="slidenum">
              <a:rPr lang="en-US" smtClean="0"/>
              <a:t>135</a:t>
            </a:fld>
            <a:endParaRPr lang="en-US"/>
          </a:p>
        </p:txBody>
      </p:sp>
    </p:spTree>
    <p:extLst>
      <p:ext uri="{BB962C8B-B14F-4D97-AF65-F5344CB8AC3E}">
        <p14:creationId xmlns:p14="http://schemas.microsoft.com/office/powerpoint/2010/main" val="160893966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sz="1200" b="0" i="0" kern="1200" dirty="0">
                <a:solidFill>
                  <a:schemeClr val="tx1"/>
                </a:solidFill>
                <a:effectLst/>
                <a:latin typeface="+mn-lt"/>
                <a:ea typeface="+mn-ea"/>
                <a:cs typeface="+mn-cs"/>
              </a:rPr>
              <a:t>פה החליטו לעשות תמיד פילטרים בגודל  </a:t>
            </a:r>
            <a:r>
              <a:rPr lang="en-US" sz="1200" b="0" i="0" kern="1200" dirty="0">
                <a:solidFill>
                  <a:schemeClr val="tx1"/>
                </a:solidFill>
                <a:effectLst/>
                <a:latin typeface="+mn-lt"/>
                <a:ea typeface="+mn-ea"/>
                <a:cs typeface="+mn-cs"/>
              </a:rPr>
              <a:t>3x3</a:t>
            </a:r>
            <a:r>
              <a:rPr lang="he-IL" sz="1200" b="0" i="0" kern="1200" dirty="0">
                <a:solidFill>
                  <a:schemeClr val="tx1"/>
                </a:solidFill>
                <a:effectLst/>
                <a:latin typeface="+mn-lt"/>
                <a:ea typeface="+mn-ea"/>
                <a:cs typeface="+mn-cs"/>
              </a:rPr>
              <a:t> ותמיד עם </a:t>
            </a:r>
            <a:r>
              <a:rPr lang="en-US" sz="1200" b="0" i="0" kern="1200" dirty="0">
                <a:solidFill>
                  <a:schemeClr val="tx1"/>
                </a:solidFill>
                <a:effectLst/>
                <a:latin typeface="+mn-lt"/>
                <a:ea typeface="+mn-ea"/>
                <a:cs typeface="+mn-cs"/>
              </a:rPr>
              <a:t>stride 1</a:t>
            </a:r>
            <a:r>
              <a:rPr lang="he-IL" sz="1200" b="0" i="0" kern="1200" dirty="0">
                <a:solidFill>
                  <a:schemeClr val="tx1"/>
                </a:solidFill>
                <a:effectLst/>
                <a:latin typeface="+mn-lt"/>
                <a:ea typeface="+mn-ea"/>
                <a:cs typeface="+mn-cs"/>
              </a:rPr>
              <a:t> ועם </a:t>
            </a:r>
            <a:r>
              <a:rPr lang="en-US" sz="1200" b="0" i="0" kern="1200" dirty="0">
                <a:solidFill>
                  <a:schemeClr val="tx1"/>
                </a:solidFill>
                <a:effectLst/>
                <a:latin typeface="+mn-lt"/>
                <a:ea typeface="+mn-ea"/>
                <a:cs typeface="+mn-cs"/>
              </a:rPr>
              <a:t>Pad 1</a:t>
            </a:r>
            <a:r>
              <a:rPr lang="he-IL" sz="1200" b="0" i="0" kern="1200" dirty="0">
                <a:solidFill>
                  <a:schemeClr val="tx1"/>
                </a:solidFill>
                <a:effectLst/>
                <a:latin typeface="+mn-lt"/>
                <a:ea typeface="+mn-ea"/>
                <a:cs typeface="+mn-cs"/>
              </a:rPr>
              <a:t>.</a:t>
            </a:r>
          </a:p>
          <a:p>
            <a:pPr algn="r" rtl="1"/>
            <a:r>
              <a:rPr lang="he-IL" sz="1200" b="0" i="0" kern="1200" dirty="0">
                <a:solidFill>
                  <a:schemeClr val="tx1"/>
                </a:solidFill>
                <a:effectLst/>
                <a:latin typeface="+mn-lt"/>
                <a:ea typeface="+mn-ea"/>
                <a:cs typeface="+mn-cs"/>
              </a:rPr>
              <a:t>בנוסף, גם כל שכבות ה</a:t>
            </a:r>
            <a:r>
              <a:rPr lang="en-US" sz="1200" b="0" i="0" kern="1200" dirty="0">
                <a:solidFill>
                  <a:schemeClr val="tx1"/>
                </a:solidFill>
                <a:effectLst/>
                <a:latin typeface="+mn-lt"/>
                <a:ea typeface="+mn-ea"/>
                <a:cs typeface="+mn-cs"/>
              </a:rPr>
              <a:t>pooling</a:t>
            </a:r>
            <a:r>
              <a:rPr lang="he-IL" sz="1200" b="0" i="0" kern="1200" dirty="0">
                <a:solidFill>
                  <a:schemeClr val="tx1"/>
                </a:solidFill>
                <a:effectLst/>
                <a:latin typeface="+mn-lt"/>
                <a:ea typeface="+mn-ea"/>
                <a:cs typeface="+mn-cs"/>
              </a:rPr>
              <a:t> הן זהות,</a:t>
            </a:r>
            <a:r>
              <a:rPr lang="he-IL" sz="1200" b="0" i="0" kern="1200" baseline="0" dirty="0">
                <a:solidFill>
                  <a:schemeClr val="tx1"/>
                </a:solidFill>
                <a:effectLst/>
                <a:latin typeface="+mn-lt"/>
                <a:ea typeface="+mn-ea"/>
                <a:cs typeface="+mn-cs"/>
              </a:rPr>
              <a:t> ומפעילות </a:t>
            </a:r>
            <a:r>
              <a:rPr lang="en-US" sz="1200" b="0" i="0" kern="1200" baseline="0" dirty="0">
                <a:solidFill>
                  <a:schemeClr val="tx1"/>
                </a:solidFill>
                <a:effectLst/>
                <a:latin typeface="+mn-lt"/>
                <a:ea typeface="+mn-ea"/>
                <a:cs typeface="+mn-cs"/>
              </a:rPr>
              <a:t>max pooling</a:t>
            </a:r>
            <a:r>
              <a:rPr lang="he-IL" sz="1200" b="0" i="0" kern="1200" baseline="0" dirty="0">
                <a:solidFill>
                  <a:schemeClr val="tx1"/>
                </a:solidFill>
                <a:effectLst/>
                <a:latin typeface="+mn-lt"/>
                <a:ea typeface="+mn-ea"/>
                <a:cs typeface="+mn-cs"/>
              </a:rPr>
              <a:t> עם פילטר בגודל </a:t>
            </a:r>
            <a:r>
              <a:rPr lang="en-US" sz="1200" b="0" i="0" kern="1200" baseline="0" dirty="0">
                <a:solidFill>
                  <a:schemeClr val="tx1"/>
                </a:solidFill>
                <a:effectLst/>
                <a:latin typeface="+mn-lt"/>
                <a:ea typeface="+mn-ea"/>
                <a:cs typeface="+mn-cs"/>
              </a:rPr>
              <a:t>2x2</a:t>
            </a:r>
            <a:r>
              <a:rPr lang="he-IL" sz="1200" b="0" i="0" kern="1200" baseline="0" dirty="0">
                <a:solidFill>
                  <a:schemeClr val="tx1"/>
                </a:solidFill>
                <a:effectLst/>
                <a:latin typeface="+mn-lt"/>
                <a:ea typeface="+mn-ea"/>
                <a:cs typeface="+mn-cs"/>
              </a:rPr>
              <a:t> ו</a:t>
            </a:r>
            <a:r>
              <a:rPr lang="en-US" sz="1200" b="0" i="0" kern="1200" baseline="0" dirty="0">
                <a:solidFill>
                  <a:schemeClr val="tx1"/>
                </a:solidFill>
                <a:effectLst/>
                <a:latin typeface="+mn-lt"/>
                <a:ea typeface="+mn-ea"/>
                <a:cs typeface="+mn-cs"/>
              </a:rPr>
              <a:t>stride 2</a:t>
            </a:r>
            <a:r>
              <a:rPr lang="he-IL" sz="1200" b="0" i="0" kern="1200" baseline="0" dirty="0">
                <a:solidFill>
                  <a:schemeClr val="tx1"/>
                </a:solidFill>
                <a:effectLst/>
                <a:latin typeface="+mn-lt"/>
                <a:ea typeface="+mn-ea"/>
                <a:cs typeface="+mn-cs"/>
              </a:rPr>
              <a:t>.</a:t>
            </a:r>
          </a:p>
          <a:p>
            <a:pPr algn="r" rtl="1"/>
            <a:endParaRPr lang="he-IL" sz="1200" b="0" i="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12A9C9-7209-43C8-B253-1255A1B545E0}" type="slidenum">
              <a:rPr lang="en-US" smtClean="0"/>
              <a:t>136</a:t>
            </a:fld>
            <a:endParaRPr lang="en-US"/>
          </a:p>
        </p:txBody>
      </p:sp>
    </p:spTree>
    <p:extLst>
      <p:ext uri="{BB962C8B-B14F-4D97-AF65-F5344CB8AC3E}">
        <p14:creationId xmlns:p14="http://schemas.microsoft.com/office/powerpoint/2010/main" val="5352969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sz="1200" b="0" i="0" u="none" strike="noStrike" kern="1200" baseline="0" dirty="0">
                <a:solidFill>
                  <a:schemeClr val="tx1"/>
                </a:solidFill>
                <a:effectLst/>
                <a:latin typeface="+mn-lt"/>
                <a:ea typeface="+mn-ea"/>
                <a:cs typeface="+mn-cs"/>
              </a:rPr>
              <a:t>היתרון שיש לנו עם 3 שכבות של </a:t>
            </a:r>
            <a:r>
              <a:rPr lang="en-US" sz="1200" b="0" i="0" u="none" strike="noStrike" kern="1200" baseline="0" dirty="0">
                <a:solidFill>
                  <a:schemeClr val="tx1"/>
                </a:solidFill>
                <a:effectLst/>
                <a:latin typeface="+mn-lt"/>
                <a:ea typeface="+mn-ea"/>
                <a:cs typeface="+mn-cs"/>
              </a:rPr>
              <a:t>3x3</a:t>
            </a:r>
            <a:r>
              <a:rPr lang="he-IL" sz="1200" b="0" i="0" u="none" strike="noStrike" kern="1200" baseline="0" dirty="0">
                <a:solidFill>
                  <a:schemeClr val="tx1"/>
                </a:solidFill>
                <a:effectLst/>
                <a:latin typeface="+mn-lt"/>
                <a:ea typeface="+mn-ea"/>
                <a:cs typeface="+mn-cs"/>
              </a:rPr>
              <a:t> לעומת שכבה אחת של </a:t>
            </a:r>
            <a:r>
              <a:rPr lang="en-US" sz="1200" b="0" i="0" u="none" strike="noStrike" kern="1200" baseline="0" dirty="0">
                <a:solidFill>
                  <a:schemeClr val="tx1"/>
                </a:solidFill>
                <a:effectLst/>
                <a:latin typeface="+mn-lt"/>
                <a:ea typeface="+mn-ea"/>
                <a:cs typeface="+mn-cs"/>
              </a:rPr>
              <a:t>7x7</a:t>
            </a:r>
            <a:r>
              <a:rPr lang="he-IL" sz="1200" b="0" i="0" u="none" strike="noStrike" kern="1200" baseline="0" dirty="0">
                <a:solidFill>
                  <a:schemeClr val="tx1"/>
                </a:solidFill>
                <a:effectLst/>
                <a:latin typeface="+mn-lt"/>
                <a:ea typeface="+mn-ea"/>
                <a:cs typeface="+mn-cs"/>
              </a:rPr>
              <a:t> היא שהרשת היא יותר עמוקה ולכן יותר אילינאריות.</a:t>
            </a:r>
            <a:endParaRPr lang="en-US" sz="1200" b="0" i="0" u="none" strike="noStrike" kern="1200" baseline="0" dirty="0">
              <a:solidFill>
                <a:schemeClr val="tx1"/>
              </a:solidFill>
              <a:effectLst/>
              <a:latin typeface="+mn-lt"/>
              <a:ea typeface="+mn-ea"/>
              <a:cs typeface="+mn-cs"/>
            </a:endParaRPr>
          </a:p>
          <a:p>
            <a:pPr algn="r" rtl="1"/>
            <a:r>
              <a:rPr lang="he-IL" sz="1200" b="0" i="0" u="none" strike="noStrike" kern="1200" baseline="0" dirty="0">
                <a:solidFill>
                  <a:schemeClr val="tx1"/>
                </a:solidFill>
                <a:effectLst/>
                <a:latin typeface="+mn-lt"/>
                <a:ea typeface="+mn-ea"/>
                <a:cs typeface="+mn-cs"/>
              </a:rPr>
              <a:t>ובנוסף, יש לנו פחות פרמטרים – 27 כפול </a:t>
            </a:r>
            <a:r>
              <a:rPr lang="en-US" sz="1200" b="0" i="0" u="none" strike="noStrike" kern="1200" baseline="0" dirty="0">
                <a:solidFill>
                  <a:schemeClr val="tx1"/>
                </a:solidFill>
                <a:effectLst/>
                <a:latin typeface="+mn-lt"/>
                <a:ea typeface="+mn-ea"/>
                <a:cs typeface="+mn-cs"/>
              </a:rPr>
              <a:t>C</a:t>
            </a:r>
            <a:r>
              <a:rPr lang="he-IL" sz="1200" b="0" i="0" u="none" strike="noStrike" kern="1200" baseline="0" dirty="0">
                <a:solidFill>
                  <a:schemeClr val="tx1"/>
                </a:solidFill>
                <a:effectLst/>
                <a:latin typeface="+mn-lt"/>
                <a:ea typeface="+mn-ea"/>
                <a:cs typeface="+mn-cs"/>
              </a:rPr>
              <a:t> בריבוע לעומת 49 כפול </a:t>
            </a:r>
            <a:r>
              <a:rPr lang="en-US" sz="1200" b="0" i="0" u="none" strike="noStrike" kern="1200" baseline="0" dirty="0">
                <a:solidFill>
                  <a:schemeClr val="tx1"/>
                </a:solidFill>
                <a:effectLst/>
                <a:latin typeface="+mn-lt"/>
                <a:ea typeface="+mn-ea"/>
                <a:cs typeface="+mn-cs"/>
              </a:rPr>
              <a:t>C</a:t>
            </a:r>
            <a:r>
              <a:rPr lang="he-IL" sz="1200" b="0" i="0" u="none" strike="noStrike" kern="1200" baseline="0" dirty="0">
                <a:solidFill>
                  <a:schemeClr val="tx1"/>
                </a:solidFill>
                <a:effectLst/>
                <a:latin typeface="+mn-lt"/>
                <a:ea typeface="+mn-ea"/>
                <a:cs typeface="+mn-cs"/>
              </a:rPr>
              <a:t> בריבוע. </a:t>
            </a:r>
            <a:r>
              <a:rPr lang="en-US" sz="1200" b="0" i="0" u="none" strike="noStrike" kern="1200" baseline="0" dirty="0">
                <a:solidFill>
                  <a:schemeClr val="tx1"/>
                </a:solidFill>
                <a:effectLst/>
                <a:latin typeface="+mn-lt"/>
                <a:ea typeface="+mn-ea"/>
                <a:cs typeface="+mn-cs"/>
              </a:rPr>
              <a:t>C</a:t>
            </a:r>
            <a:r>
              <a:rPr lang="he-IL" sz="1200" b="0" i="0" u="none" strike="noStrike" kern="1200" baseline="0" dirty="0">
                <a:solidFill>
                  <a:schemeClr val="tx1"/>
                </a:solidFill>
                <a:effectLst/>
                <a:latin typeface="+mn-lt"/>
                <a:ea typeface="+mn-ea"/>
                <a:cs typeface="+mn-cs"/>
              </a:rPr>
              <a:t> זה העומק ב</a:t>
            </a:r>
            <a:r>
              <a:rPr lang="en-US" sz="1200" b="0" i="0" u="none" strike="noStrike" kern="1200" baseline="0" dirty="0">
                <a:solidFill>
                  <a:schemeClr val="tx1"/>
                </a:solidFill>
                <a:effectLst/>
                <a:latin typeface="+mn-lt"/>
                <a:ea typeface="+mn-ea"/>
                <a:cs typeface="+mn-cs"/>
              </a:rPr>
              <a:t>input</a:t>
            </a:r>
            <a:r>
              <a:rPr lang="he-IL" sz="1200" b="0" i="0" u="none" strike="noStrike" kern="1200" baseline="0" dirty="0">
                <a:solidFill>
                  <a:schemeClr val="tx1"/>
                </a:solidFill>
                <a:effectLst/>
                <a:latin typeface="+mn-lt"/>
                <a:ea typeface="+mn-ea"/>
                <a:cs typeface="+mn-cs"/>
              </a:rPr>
              <a:t> או מספר ה</a:t>
            </a:r>
            <a:r>
              <a:rPr lang="en-US" sz="1200" b="0" i="0" u="none" strike="noStrike" kern="1200" baseline="0" dirty="0">
                <a:solidFill>
                  <a:schemeClr val="tx1"/>
                </a:solidFill>
                <a:effectLst/>
                <a:latin typeface="+mn-lt"/>
                <a:ea typeface="+mn-ea"/>
                <a:cs typeface="+mn-cs"/>
              </a:rPr>
              <a:t>channels</a:t>
            </a:r>
            <a:r>
              <a:rPr lang="he-IL" sz="1200" b="0" i="0" u="none" strike="noStrike" kern="1200" baseline="0" dirty="0">
                <a:solidFill>
                  <a:schemeClr val="tx1"/>
                </a:solidFill>
                <a:effectLst/>
                <a:latin typeface="+mn-lt"/>
                <a:ea typeface="+mn-ea"/>
                <a:cs typeface="+mn-cs"/>
              </a:rPr>
              <a:t>.</a:t>
            </a:r>
          </a:p>
          <a:p>
            <a:pPr algn="r" rtl="1"/>
            <a:r>
              <a:rPr lang="he-IL" sz="1200" b="0" i="0" u="none" strike="noStrike" kern="1200" baseline="0" dirty="0">
                <a:solidFill>
                  <a:schemeClr val="tx1"/>
                </a:solidFill>
                <a:effectLst/>
                <a:latin typeface="+mn-lt"/>
                <a:ea typeface="+mn-ea"/>
                <a:cs typeface="+mn-cs"/>
              </a:rPr>
              <a:t>הוספנו עוד </a:t>
            </a:r>
            <a:r>
              <a:rPr lang="en-US" sz="1200" b="0" i="0" u="none" strike="noStrike" kern="1200" baseline="0" dirty="0">
                <a:solidFill>
                  <a:schemeClr val="tx1"/>
                </a:solidFill>
                <a:effectLst/>
                <a:latin typeface="+mn-lt"/>
                <a:ea typeface="+mn-ea"/>
                <a:cs typeface="+mn-cs"/>
              </a:rPr>
              <a:t>C</a:t>
            </a:r>
            <a:r>
              <a:rPr lang="he-IL" sz="1200" b="0" i="0" u="none" strike="noStrike" kern="1200" baseline="0" dirty="0">
                <a:solidFill>
                  <a:schemeClr val="tx1"/>
                </a:solidFill>
                <a:effectLst/>
                <a:latin typeface="+mn-lt"/>
                <a:ea typeface="+mn-ea"/>
                <a:cs typeface="+mn-cs"/>
              </a:rPr>
              <a:t> למקרה שאנחנו רוצים לשמר את מספר ה</a:t>
            </a:r>
            <a:r>
              <a:rPr lang="en-US" sz="1200" b="0" i="0" u="none" strike="noStrike" kern="1200" baseline="0" dirty="0">
                <a:solidFill>
                  <a:schemeClr val="tx1"/>
                </a:solidFill>
                <a:effectLst/>
                <a:latin typeface="+mn-lt"/>
                <a:ea typeface="+mn-ea"/>
                <a:cs typeface="+mn-cs"/>
              </a:rPr>
              <a:t>channels</a:t>
            </a:r>
            <a:r>
              <a:rPr lang="he-IL" sz="1200" b="0" i="0" u="none" strike="noStrike" kern="1200" baseline="0" dirty="0">
                <a:solidFill>
                  <a:schemeClr val="tx1"/>
                </a:solidFill>
                <a:effectLst/>
                <a:latin typeface="+mn-lt"/>
                <a:ea typeface="+mn-ea"/>
                <a:cs typeface="+mn-cs"/>
              </a:rPr>
              <a:t>.</a:t>
            </a:r>
          </a:p>
          <a:p>
            <a:pPr algn="r" rtl="1"/>
            <a:endParaRPr lang="he-IL" sz="1200" b="0" i="0" u="none" strike="noStrik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12A9C9-7209-43C8-B253-1255A1B545E0}" type="slidenum">
              <a:rPr lang="en-US" smtClean="0"/>
              <a:t>137</a:t>
            </a:fld>
            <a:endParaRPr lang="en-US"/>
          </a:p>
        </p:txBody>
      </p:sp>
    </p:spTree>
    <p:extLst>
      <p:ext uri="{BB962C8B-B14F-4D97-AF65-F5344CB8AC3E}">
        <p14:creationId xmlns:p14="http://schemas.microsoft.com/office/powerpoint/2010/main" val="218741043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sz="1200" b="0" i="0" u="none" strike="noStrike" kern="1200" baseline="0" dirty="0">
                <a:solidFill>
                  <a:schemeClr val="tx1"/>
                </a:solidFill>
                <a:effectLst/>
                <a:latin typeface="+mn-lt"/>
                <a:ea typeface="+mn-ea"/>
                <a:cs typeface="+mn-cs"/>
              </a:rPr>
              <a:t>להראות שאחרי 3 שכבות של קונבולוציה עם פילטר </a:t>
            </a:r>
            <a:r>
              <a:rPr lang="en-US" sz="1200" b="0" i="0" u="none" strike="noStrike" kern="1200" baseline="0" dirty="0">
                <a:solidFill>
                  <a:schemeClr val="tx1"/>
                </a:solidFill>
                <a:effectLst/>
                <a:latin typeface="+mn-lt"/>
                <a:ea typeface="+mn-ea"/>
                <a:cs typeface="+mn-cs"/>
              </a:rPr>
              <a:t>3x3</a:t>
            </a:r>
            <a:r>
              <a:rPr lang="he-IL" sz="1200" b="0" i="0" u="none" strike="noStrike" kern="1200" baseline="0" dirty="0">
                <a:solidFill>
                  <a:schemeClr val="tx1"/>
                </a:solidFill>
                <a:effectLst/>
                <a:latin typeface="+mn-lt"/>
                <a:ea typeface="+mn-ea"/>
                <a:cs typeface="+mn-cs"/>
              </a:rPr>
              <a:t>, כל פיקסל בתוצאה "הסתכל" על </a:t>
            </a:r>
            <a:r>
              <a:rPr lang="en-US" sz="1200" b="0" i="0" u="none" strike="noStrike" kern="1200" baseline="0" dirty="0">
                <a:solidFill>
                  <a:schemeClr val="tx1"/>
                </a:solidFill>
                <a:effectLst/>
                <a:latin typeface="+mn-lt"/>
                <a:ea typeface="+mn-ea"/>
                <a:cs typeface="+mn-cs"/>
              </a:rPr>
              <a:t>7x7</a:t>
            </a:r>
            <a:r>
              <a:rPr lang="he-IL" sz="1200" b="0" i="0" u="none" strike="noStrike" kern="1200" baseline="0" dirty="0">
                <a:solidFill>
                  <a:schemeClr val="tx1"/>
                </a:solidFill>
                <a:effectLst/>
                <a:latin typeface="+mn-lt"/>
                <a:ea typeface="+mn-ea"/>
                <a:cs typeface="+mn-cs"/>
              </a:rPr>
              <a:t> פיקסלים מתמונת המקור. לזה אנחנו קוראים </a:t>
            </a:r>
            <a:r>
              <a:rPr lang="en-US" sz="1200" b="0" i="0" u="none" strike="noStrike" kern="1200" baseline="0" dirty="0">
                <a:solidFill>
                  <a:schemeClr val="tx1"/>
                </a:solidFill>
                <a:effectLst/>
                <a:latin typeface="+mn-lt"/>
                <a:ea typeface="+mn-ea"/>
                <a:cs typeface="+mn-cs"/>
              </a:rPr>
              <a:t>receptive field</a:t>
            </a:r>
            <a:r>
              <a:rPr lang="he-IL" sz="1200" b="0" i="0" u="none" strike="noStrike" kern="1200" baseline="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9312A9C9-7209-43C8-B253-1255A1B545E0}" type="slidenum">
              <a:rPr lang="en-US" smtClean="0"/>
              <a:t>138</a:t>
            </a:fld>
            <a:endParaRPr lang="en-US"/>
          </a:p>
        </p:txBody>
      </p:sp>
    </p:spTree>
    <p:extLst>
      <p:ext uri="{BB962C8B-B14F-4D97-AF65-F5344CB8AC3E}">
        <p14:creationId xmlns:p14="http://schemas.microsoft.com/office/powerpoint/2010/main" val="2698497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Shape 182"/>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3" name="Shape 183"/>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sz="1200" b="0" i="0" u="none" strike="noStrike" kern="1200" baseline="0" dirty="0">
                <a:solidFill>
                  <a:schemeClr val="tx1"/>
                </a:solidFill>
                <a:effectLst/>
                <a:latin typeface="+mn-lt"/>
                <a:ea typeface="+mn-ea"/>
                <a:cs typeface="+mn-cs"/>
              </a:rPr>
              <a:t>אם נסכום את כל השכבות נראה שיש לנו 16 שכבות במקרה של </a:t>
            </a:r>
            <a:r>
              <a:rPr lang="en-US" sz="1200" b="0" i="0" u="none" strike="noStrike" kern="1200" baseline="0" dirty="0">
                <a:solidFill>
                  <a:schemeClr val="tx1"/>
                </a:solidFill>
                <a:effectLst/>
                <a:latin typeface="+mn-lt"/>
                <a:ea typeface="+mn-ea"/>
                <a:cs typeface="+mn-cs"/>
              </a:rPr>
              <a:t>VGG16</a:t>
            </a:r>
            <a:r>
              <a:rPr lang="he-IL" sz="1200" b="0" i="0" u="none" strike="noStrike" kern="1200" baseline="0" dirty="0">
                <a:solidFill>
                  <a:schemeClr val="tx1"/>
                </a:solidFill>
                <a:effectLst/>
                <a:latin typeface="+mn-lt"/>
                <a:ea typeface="+mn-ea"/>
                <a:cs typeface="+mn-cs"/>
              </a:rPr>
              <a:t> ו19שכבות עבור </a:t>
            </a:r>
            <a:r>
              <a:rPr lang="en-US" sz="1200" b="0" i="0" u="none" strike="noStrike" kern="1200" baseline="0" dirty="0">
                <a:solidFill>
                  <a:schemeClr val="tx1"/>
                </a:solidFill>
                <a:effectLst/>
                <a:latin typeface="+mn-lt"/>
                <a:ea typeface="+mn-ea"/>
                <a:cs typeface="+mn-cs"/>
              </a:rPr>
              <a:t>VGG19</a:t>
            </a:r>
            <a:r>
              <a:rPr lang="he-IL" sz="1200" b="0" i="0" u="none" strike="noStrike" kern="1200" baseline="0" dirty="0">
                <a:solidFill>
                  <a:schemeClr val="tx1"/>
                </a:solidFill>
                <a:effectLst/>
                <a:latin typeface="+mn-lt"/>
                <a:ea typeface="+mn-ea"/>
                <a:cs typeface="+mn-cs"/>
              </a:rPr>
              <a:t> שיש לו ארכיטקטורה דומה אבל עוד כמה שכבות קונבולוציה.</a:t>
            </a:r>
          </a:p>
          <a:p>
            <a:pPr algn="r" rtl="1"/>
            <a:endParaRPr lang="he-IL" sz="1200" b="0" i="0" u="none" strike="noStrike" kern="1200" baseline="0" dirty="0">
              <a:solidFill>
                <a:schemeClr val="tx1"/>
              </a:solidFill>
              <a:effectLst/>
              <a:latin typeface="+mn-lt"/>
              <a:ea typeface="+mn-ea"/>
              <a:cs typeface="+mn-cs"/>
            </a:endParaRPr>
          </a:p>
          <a:p>
            <a:pPr algn="r" rtl="1"/>
            <a:r>
              <a:rPr lang="he-IL" sz="1200" b="0" i="0" u="none" strike="noStrike" kern="1200" baseline="0" dirty="0">
                <a:solidFill>
                  <a:schemeClr val="tx1"/>
                </a:solidFill>
                <a:effectLst/>
                <a:latin typeface="+mn-lt"/>
                <a:ea typeface="+mn-ea"/>
                <a:cs typeface="+mn-cs"/>
              </a:rPr>
              <a:t>זה </a:t>
            </a:r>
            <a:r>
              <a:rPr lang="en-US" sz="1200" b="0" i="0" u="none" strike="noStrike" kern="1200" baseline="0" dirty="0">
                <a:solidFill>
                  <a:schemeClr val="tx1"/>
                </a:solidFill>
                <a:effectLst/>
                <a:latin typeface="+mn-lt"/>
                <a:ea typeface="+mn-ea"/>
                <a:cs typeface="+mn-cs"/>
              </a:rPr>
              <a:t>VGG16</a:t>
            </a:r>
            <a:r>
              <a:rPr lang="he-IL" sz="1200" b="0" i="0" u="none" strike="noStrike" kern="1200" baseline="0" dirty="0">
                <a:solidFill>
                  <a:schemeClr val="tx1"/>
                </a:solidFill>
                <a:effectLst/>
                <a:latin typeface="+mn-lt"/>
                <a:ea typeface="+mn-ea"/>
                <a:cs typeface="+mn-cs"/>
              </a:rPr>
              <a:t> וה מתייחס ל16 שכבות של משקלים כלומר שכבות </a:t>
            </a:r>
            <a:r>
              <a:rPr lang="en-US" sz="1200" b="0" i="0" u="none" strike="noStrike" kern="1200" baseline="0" dirty="0">
                <a:solidFill>
                  <a:schemeClr val="tx1"/>
                </a:solidFill>
                <a:effectLst/>
                <a:latin typeface="+mn-lt"/>
                <a:ea typeface="+mn-ea"/>
                <a:cs typeface="+mn-cs"/>
              </a:rPr>
              <a:t>conv</a:t>
            </a:r>
            <a:r>
              <a:rPr lang="he-IL" sz="1200" b="0" i="0" u="none" strike="noStrike" kern="1200" baseline="0" dirty="0">
                <a:solidFill>
                  <a:schemeClr val="tx1"/>
                </a:solidFill>
                <a:effectLst/>
                <a:latin typeface="+mn-lt"/>
                <a:ea typeface="+mn-ea"/>
                <a:cs typeface="+mn-cs"/>
              </a:rPr>
              <a:t> ושכבות </a:t>
            </a:r>
            <a:r>
              <a:rPr lang="en-US" sz="1200" b="0" i="0" u="none" strike="noStrike" kern="1200" baseline="0" dirty="0">
                <a:solidFill>
                  <a:schemeClr val="tx1"/>
                </a:solidFill>
                <a:effectLst/>
                <a:latin typeface="+mn-lt"/>
                <a:ea typeface="+mn-ea"/>
                <a:cs typeface="+mn-cs"/>
              </a:rPr>
              <a:t>FC</a:t>
            </a:r>
            <a:endParaRPr lang="he-IL" sz="1200" b="0" i="0" u="none" strike="noStrik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12A9C9-7209-43C8-B253-1255A1B545E0}" type="slidenum">
              <a:rPr lang="en-US" smtClean="0"/>
              <a:t>139</a:t>
            </a:fld>
            <a:endParaRPr lang="en-US"/>
          </a:p>
        </p:txBody>
      </p:sp>
    </p:spTree>
    <p:extLst>
      <p:ext uri="{BB962C8B-B14F-4D97-AF65-F5344CB8AC3E}">
        <p14:creationId xmlns:p14="http://schemas.microsoft.com/office/powerpoint/2010/main" val="160759887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sz="1200" b="0" i="0" u="none" strike="noStrike" kern="1200" baseline="0" dirty="0">
                <a:solidFill>
                  <a:schemeClr val="tx1"/>
                </a:solidFill>
                <a:effectLst/>
                <a:latin typeface="+mn-lt"/>
                <a:ea typeface="+mn-ea"/>
                <a:cs typeface="+mn-cs"/>
              </a:rPr>
              <a:t>אם נסכום את כל החישובים האלה נראה שאנחנו מקבלים בערך 100 </a:t>
            </a:r>
            <a:r>
              <a:rPr lang="en-US" sz="1200" b="0" i="0" u="none" strike="noStrike" kern="1200" baseline="0" dirty="0">
                <a:solidFill>
                  <a:schemeClr val="tx1"/>
                </a:solidFill>
                <a:effectLst/>
                <a:latin typeface="+mn-lt"/>
                <a:ea typeface="+mn-ea"/>
                <a:cs typeface="+mn-cs"/>
              </a:rPr>
              <a:t>MB</a:t>
            </a:r>
            <a:r>
              <a:rPr lang="he-IL" sz="1200" b="0" i="0" u="none" strike="noStrike" kern="1200" baseline="0" dirty="0">
                <a:solidFill>
                  <a:schemeClr val="tx1"/>
                </a:solidFill>
                <a:effectLst/>
                <a:latin typeface="+mn-lt"/>
                <a:ea typeface="+mn-ea"/>
                <a:cs typeface="+mn-cs"/>
              </a:rPr>
              <a:t> פר תמונה, וזה רק עבור ה</a:t>
            </a:r>
            <a:r>
              <a:rPr lang="en-US" sz="1200" b="0" i="0" u="none" strike="noStrike" kern="1200" baseline="0" dirty="0">
                <a:solidFill>
                  <a:schemeClr val="tx1"/>
                </a:solidFill>
                <a:effectLst/>
                <a:latin typeface="+mn-lt"/>
                <a:ea typeface="+mn-ea"/>
                <a:cs typeface="+mn-cs"/>
              </a:rPr>
              <a:t>forward pass</a:t>
            </a:r>
            <a:r>
              <a:rPr lang="he-IL" sz="1200" b="0" i="0" u="none" strike="noStrike" kern="1200" baseline="0" dirty="0">
                <a:solidFill>
                  <a:schemeClr val="tx1"/>
                </a:solidFill>
                <a:effectLst/>
                <a:latin typeface="+mn-lt"/>
                <a:ea typeface="+mn-ea"/>
                <a:cs typeface="+mn-cs"/>
              </a:rPr>
              <a:t> כי כשאנחנו עושים </a:t>
            </a:r>
            <a:r>
              <a:rPr lang="en-US" sz="1200" b="0" i="0" u="none" strike="noStrike" kern="1200" baseline="0" dirty="0">
                <a:solidFill>
                  <a:schemeClr val="tx1"/>
                </a:solidFill>
                <a:effectLst/>
                <a:latin typeface="+mn-lt"/>
                <a:ea typeface="+mn-ea"/>
                <a:cs typeface="+mn-cs"/>
              </a:rPr>
              <a:t>backward pass</a:t>
            </a:r>
            <a:r>
              <a:rPr lang="he-IL" sz="1200" b="0" i="0" u="none" strike="noStrike" kern="1200" baseline="0" dirty="0">
                <a:solidFill>
                  <a:schemeClr val="tx1"/>
                </a:solidFill>
                <a:effectLst/>
                <a:latin typeface="+mn-lt"/>
                <a:ea typeface="+mn-ea"/>
                <a:cs typeface="+mn-cs"/>
              </a:rPr>
              <a:t> אנחנו צריכים אפילו יותר זיכרון</a:t>
            </a:r>
            <a:r>
              <a:rPr lang="en-US" sz="1200" b="0" i="0" u="none" strike="noStrike" kern="1200" baseline="0" dirty="0">
                <a:solidFill>
                  <a:schemeClr val="tx1"/>
                </a:solidFill>
                <a:effectLst/>
                <a:latin typeface="+mn-lt"/>
                <a:ea typeface="+mn-ea"/>
                <a:cs typeface="+mn-cs"/>
              </a:rPr>
              <a:t>.</a:t>
            </a:r>
          </a:p>
          <a:p>
            <a:pPr algn="r" rtl="1"/>
            <a:r>
              <a:rPr lang="he-IL" sz="1200" b="0" i="0" u="none" strike="noStrike" kern="1200" baseline="0" dirty="0">
                <a:solidFill>
                  <a:schemeClr val="tx1"/>
                </a:solidFill>
                <a:effectLst/>
                <a:latin typeface="+mn-lt"/>
                <a:ea typeface="+mn-ea"/>
                <a:cs typeface="+mn-cs"/>
              </a:rPr>
              <a:t>אז אנחנו מבינים שזה מאוד כבד, ואם למשל יש לנו </a:t>
            </a:r>
            <a:r>
              <a:rPr lang="en-US" sz="1200" b="0" i="0" u="none" strike="noStrike" kern="1200" baseline="0" dirty="0">
                <a:solidFill>
                  <a:schemeClr val="tx1"/>
                </a:solidFill>
                <a:effectLst/>
                <a:latin typeface="+mn-lt"/>
                <a:ea typeface="+mn-ea"/>
                <a:cs typeface="+mn-cs"/>
              </a:rPr>
              <a:t>5 GB</a:t>
            </a:r>
            <a:r>
              <a:rPr lang="he-IL" sz="1200" b="0" i="0" u="none" strike="noStrike" kern="1200" baseline="0" dirty="0">
                <a:solidFill>
                  <a:schemeClr val="tx1"/>
                </a:solidFill>
                <a:effectLst/>
                <a:latin typeface="+mn-lt"/>
                <a:ea typeface="+mn-ea"/>
                <a:cs typeface="+mn-cs"/>
              </a:rPr>
              <a:t> זיכרון, זה מאפשר לנו לעבוד עם 50 תמונות כאלה</a:t>
            </a:r>
          </a:p>
          <a:p>
            <a:pPr algn="r" rtl="1"/>
            <a:endParaRPr lang="he-IL" sz="1200" b="0" i="0" u="none" strike="noStrike" kern="1200" baseline="0" dirty="0">
              <a:solidFill>
                <a:schemeClr val="tx1"/>
              </a:solidFill>
              <a:effectLst/>
              <a:latin typeface="+mn-lt"/>
              <a:ea typeface="+mn-ea"/>
              <a:cs typeface="+mn-cs"/>
            </a:endParaRPr>
          </a:p>
          <a:p>
            <a:pPr algn="r" rtl="1"/>
            <a:r>
              <a:rPr lang="he-IL" sz="1200" b="0" i="0" u="none" strike="noStrike" kern="1200" baseline="0" dirty="0">
                <a:solidFill>
                  <a:schemeClr val="tx1"/>
                </a:solidFill>
                <a:effectLst/>
                <a:latin typeface="+mn-lt"/>
                <a:ea typeface="+mn-ea"/>
                <a:cs typeface="+mn-cs"/>
              </a:rPr>
              <a:t>אם נרצה להבין איפה השתמשנו ברוב הזיכרון ואיפה יש הרבה פרמטרים</a:t>
            </a:r>
          </a:p>
        </p:txBody>
      </p:sp>
      <p:sp>
        <p:nvSpPr>
          <p:cNvPr id="4" name="Slide Number Placeholder 3"/>
          <p:cNvSpPr>
            <a:spLocks noGrp="1"/>
          </p:cNvSpPr>
          <p:nvPr>
            <p:ph type="sldNum" sz="quarter" idx="10"/>
          </p:nvPr>
        </p:nvSpPr>
        <p:spPr/>
        <p:txBody>
          <a:bodyPr/>
          <a:lstStyle/>
          <a:p>
            <a:fld id="{9312A9C9-7209-43C8-B253-1255A1B545E0}" type="slidenum">
              <a:rPr lang="en-US" smtClean="0"/>
              <a:t>140</a:t>
            </a:fld>
            <a:endParaRPr lang="en-US"/>
          </a:p>
        </p:txBody>
      </p:sp>
    </p:spTree>
    <p:extLst>
      <p:ext uri="{BB962C8B-B14F-4D97-AF65-F5344CB8AC3E}">
        <p14:creationId xmlns:p14="http://schemas.microsoft.com/office/powerpoint/2010/main" val="243707209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r" defTabSz="914400" rtl="1" eaLnBrk="1" fontAlgn="auto" latinLnBrk="0" hangingPunct="1">
              <a:lnSpc>
                <a:spcPct val="100000"/>
              </a:lnSpc>
              <a:spcBef>
                <a:spcPts val="0"/>
              </a:spcBef>
              <a:spcAft>
                <a:spcPts val="0"/>
              </a:spcAft>
              <a:buClrTx/>
              <a:buSzTx/>
              <a:buFontTx/>
              <a:buNone/>
              <a:tabLst/>
              <a:defRPr/>
            </a:pPr>
            <a:r>
              <a:rPr lang="he-IL" sz="1200" b="0" i="0" u="none" strike="noStrike" kern="1200" baseline="0" dirty="0">
                <a:solidFill>
                  <a:schemeClr val="tx1"/>
                </a:solidFill>
                <a:effectLst/>
                <a:latin typeface="+mn-lt"/>
                <a:ea typeface="+mn-ea"/>
                <a:cs typeface="+mn-cs"/>
              </a:rPr>
              <a:t>אם נרצה להבין איפה השתמשנו ברוב הזיכרון ואיפה יש הרבה פרמטרים</a:t>
            </a:r>
          </a:p>
          <a:p>
            <a:pPr algn="r" rtl="1"/>
            <a:r>
              <a:rPr lang="he-IL" sz="1200" b="0" i="0" u="none" strike="noStrike" kern="1200" dirty="0">
                <a:solidFill>
                  <a:schemeClr val="tx1"/>
                </a:solidFill>
                <a:effectLst/>
                <a:latin typeface="+mn-lt"/>
                <a:ea typeface="+mn-ea"/>
                <a:cs typeface="+mn-cs"/>
              </a:rPr>
              <a:t>נראה שרוב</a:t>
            </a:r>
            <a:r>
              <a:rPr lang="he-IL" sz="1200" b="0" i="0" u="none" strike="noStrike" kern="1200" baseline="0" dirty="0">
                <a:solidFill>
                  <a:schemeClr val="tx1"/>
                </a:solidFill>
                <a:effectLst/>
                <a:latin typeface="+mn-lt"/>
                <a:ea typeface="+mn-ea"/>
                <a:cs typeface="+mn-cs"/>
              </a:rPr>
              <a:t> הזיכרון הוא בשכבות הקונבולוציה העליונות שם יש לנו מבנה מרחבי גדול כי הוא עוד לא הספיק לקטון כתוצאה משכבות ה</a:t>
            </a:r>
            <a:r>
              <a:rPr lang="en-US" sz="1200" b="0" i="0" u="none" strike="noStrike" kern="1200" baseline="0" dirty="0">
                <a:solidFill>
                  <a:schemeClr val="tx1"/>
                </a:solidFill>
                <a:effectLst/>
                <a:latin typeface="+mn-lt"/>
                <a:ea typeface="+mn-ea"/>
                <a:cs typeface="+mn-cs"/>
              </a:rPr>
              <a:t>pooling</a:t>
            </a:r>
            <a:r>
              <a:rPr lang="he-IL" sz="1200" b="0" i="0" u="none" strike="noStrike" kern="1200" baseline="0" dirty="0">
                <a:solidFill>
                  <a:schemeClr val="tx1"/>
                </a:solidFill>
                <a:effectLst/>
                <a:latin typeface="+mn-lt"/>
                <a:ea typeface="+mn-ea"/>
                <a:cs typeface="+mn-cs"/>
              </a:rPr>
              <a:t>. </a:t>
            </a:r>
          </a:p>
          <a:p>
            <a:pPr algn="r" rtl="1"/>
            <a:r>
              <a:rPr lang="he-IL" sz="1200" b="0" i="0" u="none" strike="noStrike" kern="1200" baseline="0" dirty="0">
                <a:solidFill>
                  <a:schemeClr val="tx1"/>
                </a:solidFill>
                <a:effectLst/>
                <a:latin typeface="+mn-lt"/>
                <a:ea typeface="+mn-ea"/>
                <a:cs typeface="+mn-cs"/>
              </a:rPr>
              <a:t>ויש הרבה פרמטרים בשכבות ה</a:t>
            </a:r>
            <a:r>
              <a:rPr lang="en-US" sz="1200" b="0" i="0" u="none" strike="noStrike" kern="1200" baseline="0" dirty="0">
                <a:solidFill>
                  <a:schemeClr val="tx1"/>
                </a:solidFill>
                <a:effectLst/>
                <a:latin typeface="+mn-lt"/>
                <a:ea typeface="+mn-ea"/>
                <a:cs typeface="+mn-cs"/>
              </a:rPr>
              <a:t>FC</a:t>
            </a:r>
            <a:r>
              <a:rPr lang="he-IL" sz="1200" b="0" i="0" u="none" strike="noStrike" kern="1200" baseline="0" dirty="0">
                <a:solidFill>
                  <a:schemeClr val="tx1"/>
                </a:solidFill>
                <a:effectLst/>
                <a:latin typeface="+mn-lt"/>
                <a:ea typeface="+mn-ea"/>
                <a:cs typeface="+mn-cs"/>
              </a:rPr>
              <a:t> האחרונות כי שם</a:t>
            </a:r>
            <a:r>
              <a:rPr lang="en-US" sz="1200" b="0" i="0" u="none" strike="noStrike" kern="1200" baseline="0" dirty="0">
                <a:solidFill>
                  <a:schemeClr val="tx1"/>
                </a:solidFill>
                <a:effectLst/>
                <a:latin typeface="+mn-lt"/>
                <a:ea typeface="+mn-ea"/>
                <a:cs typeface="+mn-cs"/>
              </a:rPr>
              <a:t> </a:t>
            </a:r>
            <a:r>
              <a:rPr lang="he-IL" sz="1200" b="0" i="0" u="none" strike="noStrike" kern="1200" baseline="0" dirty="0">
                <a:solidFill>
                  <a:schemeClr val="tx1"/>
                </a:solidFill>
                <a:effectLst/>
                <a:latin typeface="+mn-lt"/>
                <a:ea typeface="+mn-ea"/>
                <a:cs typeface="+mn-cs"/>
              </a:rPr>
              <a:t> כל </a:t>
            </a:r>
            <a:r>
              <a:rPr lang="en-US" sz="1200" b="0" i="0" u="none" strike="noStrike" kern="1200" baseline="0" dirty="0">
                <a:solidFill>
                  <a:schemeClr val="tx1"/>
                </a:solidFill>
                <a:effectLst/>
                <a:latin typeface="+mn-lt"/>
                <a:ea typeface="+mn-ea"/>
                <a:cs typeface="+mn-cs"/>
              </a:rPr>
              <a:t>node</a:t>
            </a:r>
            <a:r>
              <a:rPr lang="he-IL" sz="1200" b="0" i="0" u="none" strike="noStrike" kern="1200" baseline="0" dirty="0">
                <a:solidFill>
                  <a:schemeClr val="tx1"/>
                </a:solidFill>
                <a:effectLst/>
                <a:latin typeface="+mn-lt"/>
                <a:ea typeface="+mn-ea"/>
                <a:cs typeface="+mn-cs"/>
              </a:rPr>
              <a:t> מחובר לכל </a:t>
            </a:r>
            <a:r>
              <a:rPr lang="en-US" sz="1200" b="0" i="0" u="none" strike="noStrike" kern="1200" baseline="0" dirty="0">
                <a:solidFill>
                  <a:schemeClr val="tx1"/>
                </a:solidFill>
                <a:effectLst/>
                <a:latin typeface="+mn-lt"/>
                <a:ea typeface="+mn-ea"/>
                <a:cs typeface="+mn-cs"/>
              </a:rPr>
              <a:t>node</a:t>
            </a:r>
            <a:r>
              <a:rPr lang="he-IL" sz="1200" b="0" i="0" u="none" strike="noStrike" kern="1200" baseline="0" dirty="0">
                <a:solidFill>
                  <a:schemeClr val="tx1"/>
                </a:solidFill>
                <a:effectLst/>
                <a:latin typeface="+mn-lt"/>
                <a:ea typeface="+mn-ea"/>
                <a:cs typeface="+mn-cs"/>
              </a:rPr>
              <a:t> אחר.</a:t>
            </a:r>
          </a:p>
          <a:p>
            <a:pPr algn="r" rtl="1"/>
            <a:r>
              <a:rPr lang="he-IL" sz="1200" b="1" i="0" u="none" strike="noStrike" kern="1200" baseline="0" dirty="0">
                <a:solidFill>
                  <a:schemeClr val="tx1"/>
                </a:solidFill>
                <a:effectLst/>
                <a:latin typeface="+mn-lt"/>
                <a:ea typeface="+mn-ea"/>
                <a:cs typeface="+mn-cs"/>
              </a:rPr>
              <a:t>זו נקודה חשובה, כי בהמשך נראה ארכיטקטורות שמוותרות על השכבות </a:t>
            </a:r>
            <a:r>
              <a:rPr lang="en-US" sz="1200" b="1" i="0" u="none" strike="noStrike" kern="1200" baseline="0" dirty="0">
                <a:solidFill>
                  <a:schemeClr val="tx1"/>
                </a:solidFill>
                <a:effectLst/>
                <a:latin typeface="+mn-lt"/>
                <a:ea typeface="+mn-ea"/>
                <a:cs typeface="+mn-cs"/>
              </a:rPr>
              <a:t>FC</a:t>
            </a:r>
            <a:r>
              <a:rPr lang="he-IL" sz="1200" b="1" i="0" u="none" strike="noStrike" kern="1200" baseline="0" dirty="0">
                <a:solidFill>
                  <a:schemeClr val="tx1"/>
                </a:solidFill>
                <a:effectLst/>
                <a:latin typeface="+mn-lt"/>
                <a:ea typeface="+mn-ea"/>
                <a:cs typeface="+mn-cs"/>
              </a:rPr>
              <a:t> ובכך הן חוסכות הרבה פרמטרים!</a:t>
            </a:r>
            <a:endParaRPr lang="he-IL" sz="1200" b="1" i="0" u="none" strike="noStrike" kern="1200" dirty="0">
              <a:solidFill>
                <a:schemeClr val="tx1"/>
              </a:solidFill>
              <a:effectLst/>
              <a:latin typeface="+mn-lt"/>
              <a:ea typeface="+mn-ea"/>
              <a:cs typeface="+mn-cs"/>
            </a:endParaRPr>
          </a:p>
          <a:p>
            <a:r>
              <a:rPr lang="en-US" sz="1200" b="0" i="0" u="none" strike="noStrike" kern="1200" dirty="0">
                <a:solidFill>
                  <a:schemeClr val="tx1"/>
                </a:solidFill>
                <a:effectLst/>
                <a:latin typeface="+mn-lt"/>
                <a:ea typeface="+mn-ea"/>
                <a:cs typeface="+mn-cs"/>
              </a:rPr>
              <a:t> Notice:</a:t>
            </a:r>
          </a:p>
          <a:p>
            <a:r>
              <a:rPr lang="en-US" sz="1200" b="0" i="0" u="none" strike="noStrike" kern="1200" baseline="0" dirty="0">
                <a:solidFill>
                  <a:schemeClr val="tx1"/>
                </a:solidFill>
                <a:effectLst/>
                <a:latin typeface="+mn-lt"/>
                <a:ea typeface="+mn-ea"/>
                <a:cs typeface="+mn-cs"/>
              </a:rPr>
              <a:t>Most memory in early convolutions</a:t>
            </a:r>
          </a:p>
          <a:p>
            <a:r>
              <a:rPr lang="en-US" sz="1200" b="0" i="0" u="none" strike="noStrike" kern="1200" baseline="0" dirty="0">
                <a:solidFill>
                  <a:schemeClr val="tx1"/>
                </a:solidFill>
                <a:effectLst/>
                <a:latin typeface="+mn-lt"/>
                <a:ea typeface="+mn-ea"/>
                <a:cs typeface="+mn-cs"/>
              </a:rPr>
              <a:t>Most </a:t>
            </a:r>
            <a:r>
              <a:rPr lang="en-US" sz="1200" b="0" i="0" u="none" strike="noStrike" kern="1200" baseline="0" dirty="0" err="1">
                <a:solidFill>
                  <a:schemeClr val="tx1"/>
                </a:solidFill>
                <a:effectLst/>
                <a:latin typeface="+mn-lt"/>
                <a:ea typeface="+mn-ea"/>
                <a:cs typeface="+mn-cs"/>
              </a:rPr>
              <a:t>params</a:t>
            </a:r>
            <a:r>
              <a:rPr lang="en-US" sz="1200" b="0" i="0" u="none" strike="noStrike" kern="1200" baseline="0" dirty="0">
                <a:solidFill>
                  <a:schemeClr val="tx1"/>
                </a:solidFill>
                <a:effectLst/>
                <a:latin typeface="+mn-lt"/>
                <a:ea typeface="+mn-ea"/>
                <a:cs typeface="+mn-cs"/>
              </a:rPr>
              <a:t> in late FC layers</a:t>
            </a:r>
          </a:p>
          <a:p>
            <a:endParaRPr lang="he-IL" sz="1200" b="0" i="0" u="none" strike="noStrik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12A9C9-7209-43C8-B253-1255A1B545E0}" type="slidenum">
              <a:rPr lang="en-US" smtClean="0"/>
              <a:t>141</a:t>
            </a:fld>
            <a:endParaRPr lang="en-US"/>
          </a:p>
        </p:txBody>
      </p:sp>
    </p:spTree>
    <p:extLst>
      <p:ext uri="{BB962C8B-B14F-4D97-AF65-F5344CB8AC3E}">
        <p14:creationId xmlns:p14="http://schemas.microsoft.com/office/powerpoint/2010/main" val="1540449826"/>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r" rtl="1">
              <a:buFont typeface="Arial" panose="020B0604020202020204" pitchFamily="34" charset="0"/>
              <a:buChar char="•"/>
            </a:pPr>
            <a:r>
              <a:rPr lang="he-IL" sz="1200" b="0" i="0" u="none" strike="noStrike" kern="1200" baseline="0" dirty="0">
                <a:solidFill>
                  <a:schemeClr val="tx1"/>
                </a:solidFill>
                <a:effectLst/>
                <a:latin typeface="+mn-lt"/>
                <a:ea typeface="+mn-ea"/>
                <a:cs typeface="+mn-cs"/>
              </a:rPr>
              <a:t>כפי שציינתי הוא זכה במקום השני בקלספיקציה ובמקו הראשון בלוקליזציה ב2014</a:t>
            </a:r>
          </a:p>
          <a:p>
            <a:pPr marL="171450" indent="-171450" algn="r" rtl="1">
              <a:buFont typeface="Arial" panose="020B0604020202020204" pitchFamily="34" charset="0"/>
              <a:buChar char="•"/>
            </a:pPr>
            <a:r>
              <a:rPr lang="he-IL" sz="1200" b="0" i="0" u="none" strike="noStrike" kern="1200" baseline="0" dirty="0">
                <a:solidFill>
                  <a:schemeClr val="tx1"/>
                </a:solidFill>
                <a:effectLst/>
                <a:latin typeface="+mn-lt"/>
                <a:ea typeface="+mn-ea"/>
                <a:cs typeface="+mn-cs"/>
              </a:rPr>
              <a:t>ה</a:t>
            </a:r>
            <a:r>
              <a:rPr lang="en-US" sz="1200" b="0" i="0" u="none" strike="noStrike" kern="1200" baseline="0" dirty="0">
                <a:solidFill>
                  <a:schemeClr val="tx1"/>
                </a:solidFill>
                <a:effectLst/>
                <a:latin typeface="+mn-lt"/>
                <a:ea typeface="+mn-ea"/>
                <a:cs typeface="+mn-cs"/>
              </a:rPr>
              <a:t>training </a:t>
            </a:r>
            <a:r>
              <a:rPr lang="he-IL" sz="1200" b="0" i="0" u="none" strike="noStrike" kern="1200" baseline="0" dirty="0">
                <a:solidFill>
                  <a:schemeClr val="tx1"/>
                </a:solidFill>
                <a:effectLst/>
                <a:latin typeface="+mn-lt"/>
                <a:ea typeface="+mn-ea"/>
                <a:cs typeface="+mn-cs"/>
              </a:rPr>
              <a:t> היה דומה ל</a:t>
            </a:r>
            <a:r>
              <a:rPr lang="en-US" sz="1200" b="0" i="0" u="none" strike="noStrike" kern="1200" baseline="0" dirty="0" err="1">
                <a:solidFill>
                  <a:schemeClr val="tx1"/>
                </a:solidFill>
                <a:effectLst/>
                <a:latin typeface="+mn-lt"/>
                <a:ea typeface="+mn-ea"/>
                <a:cs typeface="+mn-cs"/>
              </a:rPr>
              <a:t>AlexNet</a:t>
            </a:r>
            <a:endParaRPr lang="en-US" sz="1200" b="0" i="0" u="none" strike="noStrike" kern="1200" baseline="0" dirty="0">
              <a:solidFill>
                <a:schemeClr val="tx1"/>
              </a:solidFill>
              <a:effectLst/>
              <a:latin typeface="+mn-lt"/>
              <a:ea typeface="+mn-ea"/>
              <a:cs typeface="+mn-cs"/>
            </a:endParaRPr>
          </a:p>
          <a:p>
            <a:pPr marL="171450" indent="-171450" algn="r" rtl="1">
              <a:buFont typeface="Arial" panose="020B0604020202020204" pitchFamily="34" charset="0"/>
              <a:buChar char="•"/>
            </a:pPr>
            <a:r>
              <a:rPr lang="he-IL" sz="1200" b="0" i="0" u="none" strike="noStrike" kern="1200" baseline="0" dirty="0">
                <a:solidFill>
                  <a:schemeClr val="tx1"/>
                </a:solidFill>
                <a:effectLst/>
                <a:latin typeface="+mn-lt"/>
                <a:ea typeface="+mn-ea"/>
                <a:cs typeface="+mn-cs"/>
              </a:rPr>
              <a:t>לא השתמשו בנרמול לפי ה</a:t>
            </a:r>
            <a:r>
              <a:rPr lang="en-US" sz="1200" b="0" i="0" u="none" strike="noStrike" kern="1200" baseline="0" dirty="0">
                <a:solidFill>
                  <a:schemeClr val="tx1"/>
                </a:solidFill>
                <a:effectLst/>
                <a:latin typeface="+mn-lt"/>
                <a:ea typeface="+mn-ea"/>
                <a:cs typeface="+mn-cs"/>
              </a:rPr>
              <a:t>channels</a:t>
            </a:r>
            <a:r>
              <a:rPr lang="he-IL" sz="1200" b="0" i="0" u="none" strike="noStrike" kern="1200" baseline="0" dirty="0">
                <a:solidFill>
                  <a:schemeClr val="tx1"/>
                </a:solidFill>
                <a:effectLst/>
                <a:latin typeface="+mn-lt"/>
                <a:ea typeface="+mn-ea"/>
                <a:cs typeface="+mn-cs"/>
              </a:rPr>
              <a:t> כי ראו שזה לא ממש עזר.</a:t>
            </a:r>
          </a:p>
          <a:p>
            <a:pPr marL="171450" indent="-171450" algn="r" rtl="1">
              <a:buFont typeface="Arial" panose="020B0604020202020204" pitchFamily="34" charset="0"/>
              <a:buChar char="•"/>
            </a:pPr>
            <a:r>
              <a:rPr lang="he-IL" sz="1200" b="0" i="0" u="none" strike="noStrike" kern="1200" baseline="0" dirty="0">
                <a:solidFill>
                  <a:schemeClr val="tx1"/>
                </a:solidFill>
                <a:effectLst/>
                <a:latin typeface="+mn-lt"/>
                <a:ea typeface="+mn-ea"/>
                <a:cs typeface="+mn-cs"/>
              </a:rPr>
              <a:t>עשו </a:t>
            </a:r>
            <a:r>
              <a:rPr lang="en-US" sz="1200" b="0" i="0" u="none" strike="noStrike" kern="1200" baseline="0" dirty="0" err="1">
                <a:solidFill>
                  <a:schemeClr val="tx1"/>
                </a:solidFill>
                <a:effectLst/>
                <a:latin typeface="+mn-lt"/>
                <a:ea typeface="+mn-ea"/>
                <a:cs typeface="+mn-cs"/>
              </a:rPr>
              <a:t>ensembling</a:t>
            </a:r>
            <a:r>
              <a:rPr lang="en-US" sz="1200" b="0" i="0" u="none" strike="noStrike" kern="1200" baseline="0" dirty="0">
                <a:solidFill>
                  <a:schemeClr val="tx1"/>
                </a:solidFill>
                <a:effectLst/>
                <a:latin typeface="+mn-lt"/>
                <a:ea typeface="+mn-ea"/>
                <a:cs typeface="+mn-cs"/>
              </a:rPr>
              <a:t> </a:t>
            </a:r>
            <a:r>
              <a:rPr lang="he-IL" sz="1200" b="0" i="0" u="none" strike="noStrike" kern="1200" baseline="0" dirty="0">
                <a:solidFill>
                  <a:schemeClr val="tx1"/>
                </a:solidFill>
                <a:effectLst/>
                <a:latin typeface="+mn-lt"/>
                <a:ea typeface="+mn-ea"/>
                <a:cs typeface="+mn-cs"/>
              </a:rPr>
              <a:t>כמו שעשו ב</a:t>
            </a:r>
            <a:r>
              <a:rPr lang="en-US" sz="1200" b="0" i="0" u="none" strike="noStrike" kern="1200" baseline="0" dirty="0" err="1">
                <a:solidFill>
                  <a:schemeClr val="tx1"/>
                </a:solidFill>
                <a:effectLst/>
                <a:latin typeface="+mn-lt"/>
                <a:ea typeface="+mn-ea"/>
                <a:cs typeface="+mn-cs"/>
              </a:rPr>
              <a:t>alexnet</a:t>
            </a:r>
            <a:r>
              <a:rPr lang="he-IL" sz="1200" b="0" i="0" u="none" strike="noStrike" kern="1200" baseline="0" dirty="0">
                <a:solidFill>
                  <a:schemeClr val="tx1"/>
                </a:solidFill>
                <a:effectLst/>
                <a:latin typeface="+mn-lt"/>
                <a:ea typeface="+mn-ea"/>
                <a:cs typeface="+mn-cs"/>
              </a:rPr>
              <a:t> וזה נתן להם תוצאות יוצר טובות כי עושים ממוצע על מספר מודלים.</a:t>
            </a:r>
          </a:p>
          <a:p>
            <a:pPr marL="171450" indent="-171450" algn="r" rtl="1">
              <a:buFont typeface="Arial" panose="020B0604020202020204" pitchFamily="34" charset="0"/>
              <a:buChar char="•"/>
            </a:pPr>
            <a:r>
              <a:rPr lang="he-IL" sz="1200" b="0" i="0" u="none" strike="noStrike" kern="1200" baseline="0" dirty="0">
                <a:solidFill>
                  <a:schemeClr val="tx1"/>
                </a:solidFill>
                <a:effectLst/>
                <a:latin typeface="+mn-lt"/>
                <a:ea typeface="+mn-ea"/>
                <a:cs typeface="+mn-cs"/>
              </a:rPr>
              <a:t>הראו שהשכבה </a:t>
            </a:r>
            <a:r>
              <a:rPr lang="en-US" sz="1200" b="0" i="0" u="none" strike="noStrike" kern="1200" baseline="0" dirty="0">
                <a:solidFill>
                  <a:schemeClr val="tx1"/>
                </a:solidFill>
                <a:effectLst/>
                <a:latin typeface="+mn-lt"/>
                <a:ea typeface="+mn-ea"/>
                <a:cs typeface="+mn-cs"/>
              </a:rPr>
              <a:t>FC</a:t>
            </a:r>
            <a:r>
              <a:rPr lang="he-IL" sz="1200" b="0" i="0" u="none" strike="noStrike" kern="1200" baseline="0" dirty="0">
                <a:solidFill>
                  <a:schemeClr val="tx1"/>
                </a:solidFill>
                <a:effectLst/>
                <a:latin typeface="+mn-lt"/>
                <a:ea typeface="+mn-ea"/>
                <a:cs typeface="+mn-cs"/>
              </a:rPr>
              <a:t> האחרונה (לפני ה1000 </a:t>
            </a:r>
            <a:r>
              <a:rPr lang="en-US" sz="1200" b="0" i="0" u="none" strike="noStrike" kern="1200" baseline="0" dirty="0">
                <a:solidFill>
                  <a:schemeClr val="tx1"/>
                </a:solidFill>
                <a:effectLst/>
                <a:latin typeface="+mn-lt"/>
                <a:ea typeface="+mn-ea"/>
                <a:cs typeface="+mn-cs"/>
              </a:rPr>
              <a:t>classes</a:t>
            </a:r>
            <a:r>
              <a:rPr lang="he-IL" sz="1200" b="0" i="0" u="none" strike="noStrike" kern="1200" baseline="0" dirty="0">
                <a:solidFill>
                  <a:schemeClr val="tx1"/>
                </a:solidFill>
                <a:effectLst/>
                <a:latin typeface="+mn-lt"/>
                <a:ea typeface="+mn-ea"/>
                <a:cs typeface="+mn-cs"/>
              </a:rPr>
              <a:t>) הקרויה </a:t>
            </a:r>
            <a:r>
              <a:rPr lang="en-US" sz="1200" b="0" i="0" u="none" strike="noStrike" kern="1200" baseline="0" dirty="0">
                <a:solidFill>
                  <a:schemeClr val="tx1"/>
                </a:solidFill>
                <a:effectLst/>
                <a:latin typeface="+mn-lt"/>
                <a:ea typeface="+mn-ea"/>
                <a:cs typeface="+mn-cs"/>
              </a:rPr>
              <a:t>FC7</a:t>
            </a:r>
            <a:r>
              <a:rPr lang="he-IL" sz="1200" b="0" i="0" u="none" strike="noStrike" kern="1200" baseline="0" dirty="0">
                <a:solidFill>
                  <a:schemeClr val="tx1"/>
                </a:solidFill>
                <a:effectLst/>
                <a:latin typeface="+mn-lt"/>
                <a:ea typeface="+mn-ea"/>
                <a:cs typeface="+mn-cs"/>
              </a:rPr>
              <a:t> נותנת ייצוג טוב לפיצ'רים שאפשר להוציא את הפיצ'רים האלה מדאטא אחר ולהשתמש בזה למשימות אחרות.</a:t>
            </a:r>
            <a:endParaRPr lang="en-US" sz="1200" b="0" i="0" u="none" strike="noStrike" kern="1200" baseline="0" dirty="0">
              <a:solidFill>
                <a:schemeClr val="tx1"/>
              </a:solidFill>
              <a:effectLst/>
              <a:latin typeface="+mn-lt"/>
              <a:ea typeface="+mn-ea"/>
              <a:cs typeface="+mn-cs"/>
            </a:endParaRPr>
          </a:p>
          <a:p>
            <a:pPr marL="171450" indent="-171450" algn="r" rtl="1">
              <a:buFont typeface="Arial" panose="020B0604020202020204" pitchFamily="34" charset="0"/>
              <a:buChar char="•"/>
            </a:pPr>
            <a:r>
              <a:rPr lang="en-US" sz="1200" b="0" i="0" u="none" strike="noStrike" kern="1200" baseline="0" dirty="0">
                <a:solidFill>
                  <a:schemeClr val="tx1"/>
                </a:solidFill>
                <a:effectLst/>
                <a:latin typeface="+mn-lt"/>
                <a:ea typeface="+mn-ea"/>
                <a:cs typeface="+mn-cs"/>
              </a:rPr>
              <a:t>Training</a:t>
            </a:r>
            <a:r>
              <a:rPr lang="he-IL" sz="1200" b="0" i="0" u="none" strike="noStrike" kern="1200" baseline="0" dirty="0">
                <a:solidFill>
                  <a:schemeClr val="tx1"/>
                </a:solidFill>
                <a:effectLst/>
                <a:latin typeface="+mn-lt"/>
                <a:ea typeface="+mn-ea"/>
                <a:cs typeface="+mn-cs"/>
              </a:rPr>
              <a:t> היה על 4 מכונות </a:t>
            </a:r>
            <a:r>
              <a:rPr lang="en-US" sz="1200" b="0" i="0" u="none" strike="noStrike" kern="1200" baseline="0" dirty="0">
                <a:solidFill>
                  <a:schemeClr val="tx1"/>
                </a:solidFill>
                <a:effectLst/>
                <a:latin typeface="+mn-lt"/>
                <a:ea typeface="+mn-ea"/>
                <a:cs typeface="+mn-cs"/>
              </a:rPr>
              <a:t>GPU</a:t>
            </a:r>
            <a:r>
              <a:rPr lang="he-IL" sz="1200" b="0" i="0" u="none" strike="noStrike" kern="1200" baseline="0" dirty="0">
                <a:solidFill>
                  <a:schemeClr val="tx1"/>
                </a:solidFill>
                <a:effectLst/>
                <a:latin typeface="+mn-lt"/>
                <a:ea typeface="+mn-ea"/>
                <a:cs typeface="+mn-cs"/>
              </a:rPr>
              <a:t> ולקח 2-3 שבועות.</a:t>
            </a:r>
          </a:p>
          <a:p>
            <a:pPr algn="r" rtl="1"/>
            <a:endParaRPr lang="he-IL" sz="1200" b="0" i="0" u="none" strike="noStrik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12A9C9-7209-43C8-B253-1255A1B545E0}" type="slidenum">
              <a:rPr lang="en-US" smtClean="0"/>
              <a:t>142</a:t>
            </a:fld>
            <a:endParaRPr lang="en-US"/>
          </a:p>
        </p:txBody>
      </p:sp>
    </p:spTree>
    <p:extLst>
      <p:ext uri="{BB962C8B-B14F-4D97-AF65-F5344CB8AC3E}">
        <p14:creationId xmlns:p14="http://schemas.microsoft.com/office/powerpoint/2010/main" val="273471190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sz="1200" b="0" i="0" u="none" strike="noStrike" kern="1200" baseline="0" dirty="0">
                <a:solidFill>
                  <a:schemeClr val="tx1"/>
                </a:solidFill>
                <a:effectLst/>
                <a:latin typeface="+mn-lt"/>
                <a:ea typeface="+mn-ea"/>
                <a:cs typeface="+mn-cs"/>
              </a:rPr>
              <a:t>שוב נציין שהארכיטקטורה הזו חיזקה את המחשבה שעמוק יותר זה טוב יותר. </a:t>
            </a:r>
          </a:p>
          <a:p>
            <a:pPr algn="r" rtl="1"/>
            <a:r>
              <a:rPr lang="he-IL" sz="1200" b="0" i="0" u="none" strike="noStrike" kern="1200" baseline="0" dirty="0">
                <a:solidFill>
                  <a:schemeClr val="tx1"/>
                </a:solidFill>
                <a:effectLst/>
                <a:latin typeface="+mn-lt"/>
                <a:ea typeface="+mn-ea"/>
                <a:cs typeface="+mn-cs"/>
              </a:rPr>
              <a:t>וכמובן שפילטרים קטנים יותר הם גם יותר טובים.</a:t>
            </a:r>
          </a:p>
        </p:txBody>
      </p:sp>
      <p:sp>
        <p:nvSpPr>
          <p:cNvPr id="4" name="Slide Number Placeholder 3"/>
          <p:cNvSpPr>
            <a:spLocks noGrp="1"/>
          </p:cNvSpPr>
          <p:nvPr>
            <p:ph type="sldNum" sz="quarter" idx="10"/>
          </p:nvPr>
        </p:nvSpPr>
        <p:spPr/>
        <p:txBody>
          <a:bodyPr/>
          <a:lstStyle/>
          <a:p>
            <a:fld id="{9312A9C9-7209-43C8-B253-1255A1B545E0}" type="slidenum">
              <a:rPr lang="en-US" smtClean="0"/>
              <a:t>143</a:t>
            </a:fld>
            <a:endParaRPr lang="en-US"/>
          </a:p>
        </p:txBody>
      </p:sp>
    </p:spTree>
    <p:extLst>
      <p:ext uri="{BB962C8B-B14F-4D97-AF65-F5344CB8AC3E}">
        <p14:creationId xmlns:p14="http://schemas.microsoft.com/office/powerpoint/2010/main" val="5067583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sz="1200" b="0" i="0" u="none" strike="noStrike" kern="1200" baseline="0" dirty="0">
                <a:solidFill>
                  <a:schemeClr val="tx1"/>
                </a:solidFill>
                <a:effectLst/>
                <a:latin typeface="+mn-lt"/>
                <a:ea typeface="+mn-ea"/>
                <a:cs typeface="+mn-cs"/>
              </a:rPr>
              <a:t>נמשיך עכשיו לארכיטקטורה שזכתה קלסיפיקציה ב2014 וזה </a:t>
            </a:r>
            <a:r>
              <a:rPr lang="en-US" sz="1200" b="0" i="0" u="none" strike="noStrike" kern="1200" baseline="0" dirty="0" err="1">
                <a:solidFill>
                  <a:schemeClr val="tx1"/>
                </a:solidFill>
                <a:effectLst/>
                <a:latin typeface="+mn-lt"/>
                <a:ea typeface="+mn-ea"/>
                <a:cs typeface="+mn-cs"/>
              </a:rPr>
              <a:t>googleNet</a:t>
            </a:r>
            <a:r>
              <a:rPr lang="he-IL" sz="1200" b="0" i="0" u="none" strike="noStrike" kern="1200" baseline="0" dirty="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9312A9C9-7209-43C8-B253-1255A1B545E0}" type="slidenum">
              <a:rPr lang="en-US" smtClean="0"/>
              <a:t>144</a:t>
            </a:fld>
            <a:endParaRPr lang="en-US"/>
          </a:p>
        </p:txBody>
      </p:sp>
    </p:spTree>
    <p:extLst>
      <p:ext uri="{BB962C8B-B14F-4D97-AF65-F5344CB8AC3E}">
        <p14:creationId xmlns:p14="http://schemas.microsoft.com/office/powerpoint/2010/main" val="145173197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lgn="r" rtl="1">
              <a:buFont typeface="Arial" panose="020B0604020202020204" pitchFamily="34" charset="0"/>
              <a:buChar char="•"/>
            </a:pPr>
            <a:r>
              <a:rPr lang="he-IL" sz="1200" b="0" i="0" kern="1200" dirty="0">
                <a:solidFill>
                  <a:schemeClr val="tx1"/>
                </a:solidFill>
                <a:effectLst/>
                <a:latin typeface="+mn-lt"/>
                <a:ea typeface="+mn-ea"/>
                <a:cs typeface="+mn-cs"/>
              </a:rPr>
              <a:t>מאמר שיצא מקבוצת מחקר בגוגל</a:t>
            </a:r>
            <a:r>
              <a:rPr lang="he-IL" sz="1200" b="0" i="0" kern="1200" baseline="0" dirty="0">
                <a:solidFill>
                  <a:schemeClr val="tx1"/>
                </a:solidFill>
                <a:effectLst/>
                <a:latin typeface="+mn-lt"/>
                <a:ea typeface="+mn-ea"/>
                <a:cs typeface="+mn-cs"/>
              </a:rPr>
              <a:t> כפי שאפשר להבין מהשם</a:t>
            </a:r>
          </a:p>
          <a:p>
            <a:pPr marL="171450" indent="-171450" algn="r" rtl="1">
              <a:buFont typeface="Arial" panose="020B0604020202020204" pitchFamily="34" charset="0"/>
              <a:buChar char="•"/>
            </a:pPr>
            <a:r>
              <a:rPr lang="he-IL" sz="1200" b="0" i="0" kern="1200" baseline="0" dirty="0">
                <a:solidFill>
                  <a:schemeClr val="tx1"/>
                </a:solidFill>
                <a:effectLst/>
                <a:latin typeface="+mn-lt"/>
                <a:ea typeface="+mn-ea"/>
                <a:cs typeface="+mn-cs"/>
              </a:rPr>
              <a:t>המטרה שלהם הייתה </a:t>
            </a:r>
            <a:r>
              <a:rPr lang="he-IL" sz="1200" b="1" i="0" kern="1200" baseline="0" dirty="0">
                <a:solidFill>
                  <a:schemeClr val="tx1"/>
                </a:solidFill>
                <a:effectLst/>
                <a:latin typeface="+mn-lt"/>
                <a:ea typeface="+mn-ea"/>
                <a:cs typeface="+mn-cs"/>
              </a:rPr>
              <a:t>להתמקד ביעילות החישובית </a:t>
            </a:r>
            <a:r>
              <a:rPr lang="he-IL" sz="1200" b="0" i="0" kern="1200" baseline="0" dirty="0">
                <a:solidFill>
                  <a:schemeClr val="tx1"/>
                </a:solidFill>
                <a:effectLst/>
                <a:latin typeface="+mn-lt"/>
                <a:ea typeface="+mn-ea"/>
                <a:cs typeface="+mn-cs"/>
              </a:rPr>
              <a:t>ואפילו במאמר הם ציינו שהם הורידו את מספר הפרמטרים לכדי פי 12 פחות ממספר הפרמטרים ב</a:t>
            </a:r>
            <a:r>
              <a:rPr lang="en-US" sz="1200" b="0" i="0" kern="1200" baseline="0" dirty="0" err="1">
                <a:solidFill>
                  <a:schemeClr val="tx1"/>
                </a:solidFill>
                <a:effectLst/>
                <a:latin typeface="+mn-lt"/>
                <a:ea typeface="+mn-ea"/>
                <a:cs typeface="+mn-cs"/>
              </a:rPr>
              <a:t>alexnet</a:t>
            </a:r>
            <a:r>
              <a:rPr lang="he-IL" sz="1200" b="0" i="0" kern="1200" baseline="0" dirty="0">
                <a:solidFill>
                  <a:schemeClr val="tx1"/>
                </a:solidFill>
                <a:effectLst/>
                <a:latin typeface="+mn-lt"/>
                <a:ea typeface="+mn-ea"/>
                <a:cs typeface="+mn-cs"/>
              </a:rPr>
              <a:t> ובו בזמן, לשפר את הדיוק.</a:t>
            </a:r>
          </a:p>
          <a:p>
            <a:pPr marL="171450" indent="-171450" algn="r" rtl="1">
              <a:buFont typeface="Arial" panose="020B0604020202020204" pitchFamily="34" charset="0"/>
              <a:buChar char="•"/>
            </a:pPr>
            <a:r>
              <a:rPr lang="he-IL" sz="1200" b="0" i="0" kern="1200" baseline="0" dirty="0">
                <a:solidFill>
                  <a:schemeClr val="tx1"/>
                </a:solidFill>
                <a:effectLst/>
                <a:latin typeface="+mn-lt"/>
                <a:ea typeface="+mn-ea"/>
                <a:cs typeface="+mn-cs"/>
              </a:rPr>
              <a:t>בנוסף, הם הגבילו את מספר פעולות החישוב במימוש שלהם כי הם רצו שלארכיטקטורה תהיה שימוש מסחרי ופרקטי ולא רק אקדמי.</a:t>
            </a:r>
          </a:p>
          <a:p>
            <a:pPr marL="171450" indent="-171450" algn="r" rtl="1">
              <a:buFont typeface="Arial" panose="020B0604020202020204" pitchFamily="34" charset="0"/>
              <a:buChar char="•"/>
            </a:pPr>
            <a:r>
              <a:rPr lang="he-IL" sz="1200" b="0" i="0" kern="1200" baseline="0" dirty="0">
                <a:solidFill>
                  <a:schemeClr val="tx1"/>
                </a:solidFill>
                <a:effectLst/>
                <a:latin typeface="+mn-lt"/>
                <a:ea typeface="+mn-ea"/>
                <a:cs typeface="+mn-cs"/>
              </a:rPr>
              <a:t>הם לקחו רעיון של </a:t>
            </a:r>
            <a:r>
              <a:rPr lang="en-US" sz="1200" b="0" i="0" kern="1200" baseline="0" dirty="0">
                <a:solidFill>
                  <a:schemeClr val="tx1"/>
                </a:solidFill>
                <a:effectLst/>
                <a:latin typeface="+mn-lt"/>
                <a:ea typeface="+mn-ea"/>
                <a:cs typeface="+mn-cs"/>
              </a:rPr>
              <a:t>network in network</a:t>
            </a:r>
            <a:r>
              <a:rPr lang="he-IL" sz="1200" b="0" i="0" kern="1200" baseline="0" dirty="0">
                <a:solidFill>
                  <a:schemeClr val="tx1"/>
                </a:solidFill>
                <a:effectLst/>
                <a:latin typeface="+mn-lt"/>
                <a:ea typeface="+mn-ea"/>
                <a:cs typeface="+mn-cs"/>
              </a:rPr>
              <a:t> שבעצם השתמש במבנה של רשת קטנה כדי לזהות אזורים לוקליים בתוך ה</a:t>
            </a:r>
            <a:r>
              <a:rPr lang="en-US" sz="1200" b="0" i="0" kern="1200" baseline="0" dirty="0">
                <a:solidFill>
                  <a:schemeClr val="tx1"/>
                </a:solidFill>
                <a:effectLst/>
                <a:latin typeface="+mn-lt"/>
                <a:ea typeface="+mn-ea"/>
                <a:cs typeface="+mn-cs"/>
              </a:rPr>
              <a:t>receptive field</a:t>
            </a:r>
            <a:r>
              <a:rPr lang="he-IL" sz="1200" b="0" i="0" kern="1200" baseline="0" dirty="0">
                <a:solidFill>
                  <a:schemeClr val="tx1"/>
                </a:solidFill>
                <a:effectLst/>
                <a:latin typeface="+mn-lt"/>
                <a:ea typeface="+mn-ea"/>
                <a:cs typeface="+mn-cs"/>
              </a:rPr>
              <a:t>.</a:t>
            </a:r>
          </a:p>
          <a:p>
            <a:pPr marL="0" indent="0" algn="r" rtl="1">
              <a:buFont typeface="Arial" panose="020B0604020202020204" pitchFamily="34" charset="0"/>
              <a:buNone/>
            </a:pPr>
            <a:endParaRPr lang="he-IL"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12A9C9-7209-43C8-B253-1255A1B545E0}" type="slidenum">
              <a:rPr lang="en-US" smtClean="0"/>
              <a:t>145</a:t>
            </a:fld>
            <a:endParaRPr lang="en-US"/>
          </a:p>
        </p:txBody>
      </p:sp>
    </p:spTree>
    <p:extLst>
      <p:ext uri="{BB962C8B-B14F-4D97-AF65-F5344CB8AC3E}">
        <p14:creationId xmlns:p14="http://schemas.microsoft.com/office/powerpoint/2010/main" val="177720063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sz="1200" b="0" i="0" u="none" strike="noStrike" kern="1200" baseline="0" dirty="0">
                <a:solidFill>
                  <a:schemeClr val="tx1"/>
                </a:solidFill>
                <a:effectLst/>
                <a:latin typeface="+mn-lt"/>
                <a:ea typeface="+mn-ea"/>
                <a:cs typeface="+mn-cs"/>
              </a:rPr>
              <a:t>22 שכבות</a:t>
            </a:r>
          </a:p>
          <a:p>
            <a:pPr algn="r" rtl="1"/>
            <a:r>
              <a:rPr lang="he-IL" sz="1200" b="0" i="0" u="none" strike="noStrike" kern="1200" baseline="0" dirty="0">
                <a:solidFill>
                  <a:schemeClr val="tx1"/>
                </a:solidFill>
                <a:effectLst/>
                <a:latin typeface="+mn-lt"/>
                <a:ea typeface="+mn-ea"/>
                <a:cs typeface="+mn-cs"/>
              </a:rPr>
              <a:t>הם השתמשו במה שהם קראו לו ה</a:t>
            </a:r>
            <a:r>
              <a:rPr lang="en-US" sz="1200" b="0" i="0" u="none" strike="noStrike" kern="1200" baseline="0" dirty="0">
                <a:solidFill>
                  <a:schemeClr val="tx1"/>
                </a:solidFill>
                <a:effectLst/>
                <a:latin typeface="+mn-lt"/>
                <a:ea typeface="+mn-ea"/>
                <a:cs typeface="+mn-cs"/>
              </a:rPr>
              <a:t>inception module</a:t>
            </a:r>
            <a:r>
              <a:rPr lang="he-IL" sz="1200" b="0" i="0" u="none" strike="noStrike" kern="1200" baseline="0" dirty="0">
                <a:solidFill>
                  <a:schemeClr val="tx1"/>
                </a:solidFill>
                <a:effectLst/>
                <a:latin typeface="+mn-lt"/>
                <a:ea typeface="+mn-ea"/>
                <a:cs typeface="+mn-cs"/>
              </a:rPr>
              <a:t> </a:t>
            </a:r>
          </a:p>
          <a:p>
            <a:pPr algn="r" rtl="1"/>
            <a:r>
              <a:rPr lang="he-IL" sz="1200" b="0" i="0" u="none" strike="noStrike" kern="1200" baseline="0" dirty="0">
                <a:solidFill>
                  <a:schemeClr val="tx1"/>
                </a:solidFill>
                <a:effectLst/>
                <a:latin typeface="+mn-lt"/>
                <a:ea typeface="+mn-ea"/>
                <a:cs typeface="+mn-cs"/>
              </a:rPr>
              <a:t>והם השתמשו במודל הזה מספר פעמים.</a:t>
            </a:r>
          </a:p>
          <a:p>
            <a:pPr algn="r" rtl="1"/>
            <a:r>
              <a:rPr lang="he-IL" sz="1200" b="0" i="0" u="none" strike="noStrike" kern="1200" baseline="0" dirty="0">
                <a:solidFill>
                  <a:schemeClr val="tx1"/>
                </a:solidFill>
                <a:effectLst/>
                <a:latin typeface="+mn-lt"/>
                <a:ea typeface="+mn-ea"/>
                <a:cs typeface="+mn-cs"/>
              </a:rPr>
              <a:t>הם וויתרו על השכבות </a:t>
            </a:r>
            <a:r>
              <a:rPr lang="en-US" sz="1200" b="0" i="0" u="none" strike="noStrike" kern="1200" baseline="0" dirty="0">
                <a:solidFill>
                  <a:schemeClr val="tx1"/>
                </a:solidFill>
                <a:effectLst/>
                <a:latin typeface="+mn-lt"/>
                <a:ea typeface="+mn-ea"/>
                <a:cs typeface="+mn-cs"/>
              </a:rPr>
              <a:t>FC</a:t>
            </a:r>
            <a:r>
              <a:rPr lang="he-IL" sz="1200" b="0" i="0" u="none" strike="noStrike" kern="1200" baseline="0" dirty="0">
                <a:solidFill>
                  <a:schemeClr val="tx1"/>
                </a:solidFill>
                <a:effectLst/>
                <a:latin typeface="+mn-lt"/>
                <a:ea typeface="+mn-ea"/>
                <a:cs typeface="+mn-cs"/>
              </a:rPr>
              <a:t> ובכך הורידו משמעותית את מספר הפרמטים. 5 מיליון במקום 60 מיליון.</a:t>
            </a:r>
          </a:p>
        </p:txBody>
      </p:sp>
      <p:sp>
        <p:nvSpPr>
          <p:cNvPr id="4" name="Slide Number Placeholder 3"/>
          <p:cNvSpPr>
            <a:spLocks noGrp="1"/>
          </p:cNvSpPr>
          <p:nvPr>
            <p:ph type="sldNum" sz="quarter" idx="10"/>
          </p:nvPr>
        </p:nvSpPr>
        <p:spPr/>
        <p:txBody>
          <a:bodyPr/>
          <a:lstStyle/>
          <a:p>
            <a:fld id="{9312A9C9-7209-43C8-B253-1255A1B545E0}" type="slidenum">
              <a:rPr lang="en-US" smtClean="0"/>
              <a:t>146</a:t>
            </a:fld>
            <a:endParaRPr lang="en-US"/>
          </a:p>
        </p:txBody>
      </p:sp>
    </p:spTree>
    <p:extLst>
      <p:ext uri="{BB962C8B-B14F-4D97-AF65-F5344CB8AC3E}">
        <p14:creationId xmlns:p14="http://schemas.microsoft.com/office/powerpoint/2010/main" val="3132405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sz="1200" b="0" i="0" u="none" strike="noStrike" kern="1200" baseline="0" dirty="0">
                <a:solidFill>
                  <a:schemeClr val="tx1"/>
                </a:solidFill>
                <a:effectLst/>
                <a:latin typeface="+mn-lt"/>
                <a:ea typeface="+mn-ea"/>
                <a:cs typeface="+mn-cs"/>
              </a:rPr>
              <a:t>אז כאן אנחנו רואים את המבנה הזה שהם קוראים לו </a:t>
            </a:r>
            <a:r>
              <a:rPr lang="en-US" sz="1200" b="0" i="0" u="none" strike="noStrike" kern="1200" baseline="0" dirty="0">
                <a:solidFill>
                  <a:schemeClr val="tx1"/>
                </a:solidFill>
                <a:effectLst/>
                <a:latin typeface="+mn-lt"/>
                <a:ea typeface="+mn-ea"/>
                <a:cs typeface="+mn-cs"/>
              </a:rPr>
              <a:t>inception module</a:t>
            </a:r>
            <a:endParaRPr lang="he-IL" sz="1200" b="0" i="0" u="none" strike="noStrike" kern="1200" baseline="0" dirty="0">
              <a:solidFill>
                <a:schemeClr val="tx1"/>
              </a:solidFill>
              <a:effectLst/>
              <a:latin typeface="+mn-lt"/>
              <a:ea typeface="+mn-ea"/>
              <a:cs typeface="+mn-cs"/>
            </a:endParaRPr>
          </a:p>
          <a:p>
            <a:pPr algn="r" rtl="1"/>
            <a:r>
              <a:rPr lang="he-IL" sz="1200" b="0" i="0" u="none" strike="noStrike" kern="1200" baseline="0" dirty="0">
                <a:solidFill>
                  <a:schemeClr val="tx1"/>
                </a:solidFill>
                <a:effectLst/>
                <a:latin typeface="+mn-lt"/>
                <a:ea typeface="+mn-ea"/>
                <a:cs typeface="+mn-cs"/>
              </a:rPr>
              <a:t>נחשוב על זה כרשת בתוך רשת ואז לוקחים את התת רשת ומערימים אותן אחת על השניה.</a:t>
            </a:r>
          </a:p>
          <a:p>
            <a:pPr algn="r" rtl="1"/>
            <a:endParaRPr lang="he-IL" sz="1200" b="0" i="0" u="none" strike="noStrike" kern="1200" baseline="0" dirty="0">
              <a:solidFill>
                <a:schemeClr val="tx1"/>
              </a:solidFill>
              <a:effectLst/>
              <a:latin typeface="+mn-lt"/>
              <a:ea typeface="+mn-ea"/>
              <a:cs typeface="+mn-cs"/>
            </a:endParaRPr>
          </a:p>
          <a:p>
            <a:pPr algn="r" rtl="1"/>
            <a:r>
              <a:rPr lang="he-IL" sz="1200" b="0" i="0" u="none" strike="noStrike" kern="1200" baseline="0" dirty="0">
                <a:solidFill>
                  <a:schemeClr val="tx1"/>
                </a:solidFill>
                <a:effectLst/>
                <a:latin typeface="+mn-lt"/>
                <a:ea typeface="+mn-ea"/>
                <a:cs typeface="+mn-cs"/>
              </a:rPr>
              <a:t>עכשיו ננסה להבין את המבנה של התת רשת הזו</a:t>
            </a:r>
          </a:p>
        </p:txBody>
      </p:sp>
      <p:sp>
        <p:nvSpPr>
          <p:cNvPr id="4" name="Slide Number Placeholder 3"/>
          <p:cNvSpPr>
            <a:spLocks noGrp="1"/>
          </p:cNvSpPr>
          <p:nvPr>
            <p:ph type="sldNum" sz="quarter" idx="10"/>
          </p:nvPr>
        </p:nvSpPr>
        <p:spPr/>
        <p:txBody>
          <a:bodyPr/>
          <a:lstStyle/>
          <a:p>
            <a:fld id="{9312A9C9-7209-43C8-B253-1255A1B545E0}" type="slidenum">
              <a:rPr lang="en-US" smtClean="0"/>
              <a:t>147</a:t>
            </a:fld>
            <a:endParaRPr lang="en-US"/>
          </a:p>
        </p:txBody>
      </p:sp>
    </p:spTree>
    <p:extLst>
      <p:ext uri="{BB962C8B-B14F-4D97-AF65-F5344CB8AC3E}">
        <p14:creationId xmlns:p14="http://schemas.microsoft.com/office/powerpoint/2010/main" val="259080022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sz="1200" b="0" i="0" kern="1200" dirty="0">
                <a:solidFill>
                  <a:schemeClr val="tx1"/>
                </a:solidFill>
                <a:effectLst/>
                <a:latin typeface="+mn-lt"/>
                <a:ea typeface="+mn-ea"/>
                <a:cs typeface="+mn-cs"/>
              </a:rPr>
              <a:t>ב</a:t>
            </a:r>
            <a:r>
              <a:rPr lang="en-US" sz="1200" b="0" i="0" kern="1200" dirty="0">
                <a:solidFill>
                  <a:schemeClr val="tx1"/>
                </a:solidFill>
                <a:effectLst/>
                <a:latin typeface="+mn-lt"/>
                <a:ea typeface="+mn-ea"/>
                <a:cs typeface="+mn-cs"/>
              </a:rPr>
              <a:t>CNN</a:t>
            </a:r>
            <a:r>
              <a:rPr lang="he-IL" sz="1200" b="0" i="0" kern="1200" dirty="0">
                <a:solidFill>
                  <a:schemeClr val="tx1"/>
                </a:solidFill>
                <a:effectLst/>
                <a:latin typeface="+mn-lt"/>
                <a:ea typeface="+mn-ea"/>
                <a:cs typeface="+mn-cs"/>
              </a:rPr>
              <a:t> מסורתי, בכל שכבה אנחנו בעצם בוחרים אם</a:t>
            </a:r>
            <a:r>
              <a:rPr lang="he-IL" sz="1200" b="0" i="0" kern="1200" baseline="0" dirty="0">
                <a:solidFill>
                  <a:schemeClr val="tx1"/>
                </a:solidFill>
                <a:effectLst/>
                <a:latin typeface="+mn-lt"/>
                <a:ea typeface="+mn-ea"/>
                <a:cs typeface="+mn-cs"/>
              </a:rPr>
              <a:t> להפעיל שכבת </a:t>
            </a:r>
            <a:r>
              <a:rPr lang="en-US" sz="1200" b="0" i="0" kern="1200" baseline="0" dirty="0">
                <a:solidFill>
                  <a:schemeClr val="tx1"/>
                </a:solidFill>
                <a:effectLst/>
                <a:latin typeface="+mn-lt"/>
                <a:ea typeface="+mn-ea"/>
                <a:cs typeface="+mn-cs"/>
              </a:rPr>
              <a:t>conv</a:t>
            </a:r>
            <a:r>
              <a:rPr lang="he-IL" sz="1200" b="0" i="0" kern="1200" baseline="0" dirty="0">
                <a:solidFill>
                  <a:schemeClr val="tx1"/>
                </a:solidFill>
                <a:effectLst/>
                <a:latin typeface="+mn-lt"/>
                <a:ea typeface="+mn-ea"/>
                <a:cs typeface="+mn-cs"/>
              </a:rPr>
              <a:t> או שכבת </a:t>
            </a:r>
            <a:r>
              <a:rPr lang="en-US" sz="1200" b="0" i="0" kern="1200" baseline="0" dirty="0">
                <a:solidFill>
                  <a:schemeClr val="tx1"/>
                </a:solidFill>
                <a:effectLst/>
                <a:latin typeface="+mn-lt"/>
                <a:ea typeface="+mn-ea"/>
                <a:cs typeface="+mn-cs"/>
              </a:rPr>
              <a:t>pooling</a:t>
            </a:r>
            <a:r>
              <a:rPr lang="he-IL" sz="1200" b="0" i="0" kern="1200" baseline="0" dirty="0">
                <a:solidFill>
                  <a:schemeClr val="tx1"/>
                </a:solidFill>
                <a:effectLst/>
                <a:latin typeface="+mn-lt"/>
                <a:ea typeface="+mn-ea"/>
                <a:cs typeface="+mn-cs"/>
              </a:rPr>
              <a:t> ואם בחרנו בשכבת </a:t>
            </a:r>
            <a:r>
              <a:rPr lang="en-US" sz="1200" b="0" i="0" kern="1200" baseline="0" dirty="0">
                <a:solidFill>
                  <a:schemeClr val="tx1"/>
                </a:solidFill>
                <a:effectLst/>
                <a:latin typeface="+mn-lt"/>
                <a:ea typeface="+mn-ea"/>
                <a:cs typeface="+mn-cs"/>
              </a:rPr>
              <a:t>conv</a:t>
            </a:r>
            <a:r>
              <a:rPr lang="he-IL" sz="1200" b="0" i="0" kern="1200" baseline="0" dirty="0">
                <a:solidFill>
                  <a:schemeClr val="tx1"/>
                </a:solidFill>
                <a:effectLst/>
                <a:latin typeface="+mn-lt"/>
                <a:ea typeface="+mn-ea"/>
                <a:cs typeface="+mn-cs"/>
              </a:rPr>
              <a:t> אז אנחנו צריכים גם לבחור את גודל הפילטר. המודול הזה מאפשר להפעיל את הפעולות האלה במקביל וזה בעצם הרעיון של המודל הנאיבי.</a:t>
            </a:r>
            <a:endParaRPr lang="he-IL" sz="1200" b="0" i="0" kern="1200" dirty="0">
              <a:solidFill>
                <a:schemeClr val="tx1"/>
              </a:solidFill>
              <a:effectLst/>
              <a:latin typeface="+mn-lt"/>
              <a:ea typeface="+mn-ea"/>
              <a:cs typeface="+mn-cs"/>
            </a:endParaRPr>
          </a:p>
          <a:p>
            <a:pPr algn="r" rtl="1"/>
            <a:r>
              <a:rPr lang="he-IL" sz="1200" b="0" i="0" kern="1200" dirty="0">
                <a:solidFill>
                  <a:schemeClr val="tx1"/>
                </a:solidFill>
                <a:effectLst/>
                <a:latin typeface="+mn-lt"/>
                <a:ea typeface="+mn-ea"/>
                <a:cs typeface="+mn-cs"/>
              </a:rPr>
              <a:t>הרעיון הוא להפעיל פילטרים</a:t>
            </a:r>
            <a:r>
              <a:rPr lang="he-IL" sz="1200" b="0" i="0" kern="1200" baseline="0" dirty="0">
                <a:solidFill>
                  <a:schemeClr val="tx1"/>
                </a:solidFill>
                <a:effectLst/>
                <a:latin typeface="+mn-lt"/>
                <a:ea typeface="+mn-ea"/>
                <a:cs typeface="+mn-cs"/>
              </a:rPr>
              <a:t> בגדלים שונים על ה</a:t>
            </a:r>
            <a:r>
              <a:rPr lang="en-US" sz="1200" b="0" i="0" kern="1200" baseline="0" dirty="0">
                <a:solidFill>
                  <a:schemeClr val="tx1"/>
                </a:solidFill>
                <a:effectLst/>
                <a:latin typeface="+mn-lt"/>
                <a:ea typeface="+mn-ea"/>
                <a:cs typeface="+mn-cs"/>
              </a:rPr>
              <a:t>input</a:t>
            </a:r>
            <a:r>
              <a:rPr lang="he-IL" sz="1200" b="0" i="0" kern="1200" baseline="0" dirty="0">
                <a:solidFill>
                  <a:schemeClr val="tx1"/>
                </a:solidFill>
                <a:effectLst/>
                <a:latin typeface="+mn-lt"/>
                <a:ea typeface="+mn-ea"/>
                <a:cs typeface="+mn-cs"/>
              </a:rPr>
              <a:t> שמגיע מהשכבה הקודמת במקביל, יחד עם </a:t>
            </a:r>
            <a:r>
              <a:rPr lang="en-US" sz="1200" b="0" i="0" kern="1200" baseline="0" dirty="0">
                <a:solidFill>
                  <a:schemeClr val="tx1"/>
                </a:solidFill>
                <a:effectLst/>
                <a:latin typeface="+mn-lt"/>
                <a:ea typeface="+mn-ea"/>
                <a:cs typeface="+mn-cs"/>
              </a:rPr>
              <a:t>pooling</a:t>
            </a:r>
            <a:r>
              <a:rPr lang="he-IL" sz="1200" b="0" i="0" kern="1200" baseline="0" dirty="0">
                <a:solidFill>
                  <a:schemeClr val="tx1"/>
                </a:solidFill>
                <a:effectLst/>
                <a:latin typeface="+mn-lt"/>
                <a:ea typeface="+mn-ea"/>
                <a:cs typeface="+mn-cs"/>
              </a:rPr>
              <a:t> ובסוף לשרשר את התוצאות שאנחנו מקבלים מכל הפילטרים.</a:t>
            </a:r>
          </a:p>
          <a:p>
            <a:pPr algn="r" rtl="1"/>
            <a:r>
              <a:rPr lang="he-IL" sz="1200" b="0" i="0" kern="1200" baseline="0" dirty="0">
                <a:solidFill>
                  <a:schemeClr val="tx1"/>
                </a:solidFill>
                <a:effectLst/>
                <a:latin typeface="+mn-lt"/>
                <a:ea typeface="+mn-ea"/>
                <a:cs typeface="+mn-cs"/>
              </a:rPr>
              <a:t>השרשור הוא בעומק</a:t>
            </a:r>
            <a:endParaRPr lang="en-US" sz="1200" b="0" i="0" kern="1200" baseline="0" dirty="0">
              <a:solidFill>
                <a:schemeClr val="tx1"/>
              </a:solidFill>
              <a:effectLst/>
              <a:latin typeface="+mn-lt"/>
              <a:ea typeface="+mn-ea"/>
              <a:cs typeface="+mn-cs"/>
            </a:endParaRPr>
          </a:p>
          <a:p>
            <a:pPr algn="r" rtl="1"/>
            <a:r>
              <a:rPr lang="he-IL" sz="1200" b="0" i="0" kern="1200" baseline="0" dirty="0">
                <a:solidFill>
                  <a:schemeClr val="tx1"/>
                </a:solidFill>
                <a:effectLst/>
                <a:latin typeface="+mn-lt"/>
                <a:ea typeface="+mn-ea"/>
                <a:cs typeface="+mn-cs"/>
              </a:rPr>
              <a:t>הסיבה היא שאנחנו לא בהכרח יודעים מה יעבוד הכי טוב. אז ככה אנחנו נותנים לרשת ללמוד את הפרמטרים כפי שהיא רוצה ועם השילובים שהיא רוצה, ואנחנו לא צריכים לבחור.</a:t>
            </a:r>
          </a:p>
          <a:p>
            <a:pPr algn="r" rtl="1"/>
            <a:r>
              <a:rPr lang="he-IL" sz="1200" b="0" i="0" kern="1200" baseline="0" dirty="0">
                <a:solidFill>
                  <a:schemeClr val="tx1"/>
                </a:solidFill>
                <a:effectLst/>
                <a:latin typeface="+mn-lt"/>
                <a:ea typeface="+mn-ea"/>
                <a:cs typeface="+mn-cs"/>
              </a:rPr>
              <a:t>נשים לב שהשתמשנו ב</a:t>
            </a:r>
            <a:r>
              <a:rPr lang="en-US" sz="1200" b="0" i="0" kern="1200" baseline="0" dirty="0">
                <a:solidFill>
                  <a:schemeClr val="tx1"/>
                </a:solidFill>
                <a:effectLst/>
                <a:latin typeface="+mn-lt"/>
                <a:ea typeface="+mn-ea"/>
                <a:cs typeface="+mn-cs"/>
              </a:rPr>
              <a:t>padding</a:t>
            </a:r>
            <a:r>
              <a:rPr lang="he-IL" sz="1200" b="0" i="0" kern="1200" baseline="0" dirty="0">
                <a:solidFill>
                  <a:schemeClr val="tx1"/>
                </a:solidFill>
                <a:effectLst/>
                <a:latin typeface="+mn-lt"/>
                <a:ea typeface="+mn-ea"/>
                <a:cs typeface="+mn-cs"/>
              </a:rPr>
              <a:t> פה גם עבור ה</a:t>
            </a:r>
            <a:r>
              <a:rPr lang="en-US" sz="1200" b="0" i="0" kern="1200" baseline="0" dirty="0">
                <a:solidFill>
                  <a:schemeClr val="tx1"/>
                </a:solidFill>
                <a:effectLst/>
                <a:latin typeface="+mn-lt"/>
                <a:ea typeface="+mn-ea"/>
                <a:cs typeface="+mn-cs"/>
              </a:rPr>
              <a:t>max pooling </a:t>
            </a:r>
            <a:r>
              <a:rPr lang="he-IL" sz="1200" b="0" i="0" kern="1200" baseline="0" dirty="0">
                <a:solidFill>
                  <a:schemeClr val="tx1"/>
                </a:solidFill>
                <a:effectLst/>
                <a:latin typeface="+mn-lt"/>
                <a:ea typeface="+mn-ea"/>
                <a:cs typeface="+mn-cs"/>
              </a:rPr>
              <a:t>כי רצינו לשמר את אות מימדים</a:t>
            </a:r>
          </a:p>
          <a:p>
            <a:pPr algn="r" rtl="1"/>
            <a:r>
              <a:rPr lang="en-US" sz="1200" b="0" i="0" kern="1200" dirty="0">
                <a:solidFill>
                  <a:schemeClr val="tx1"/>
                </a:solidFill>
                <a:effectLst/>
                <a:latin typeface="+mn-lt"/>
                <a:ea typeface="+mn-ea"/>
                <a:cs typeface="+mn-cs"/>
              </a:rPr>
              <a:t> </a:t>
            </a:r>
            <a:endParaRPr lang="he-IL" sz="1200" b="0" i="0" u="none" strike="noStrik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12A9C9-7209-43C8-B253-1255A1B545E0}" type="slidenum">
              <a:rPr lang="en-US" smtClean="0"/>
              <a:t>148</a:t>
            </a:fld>
            <a:endParaRPr lang="en-US"/>
          </a:p>
        </p:txBody>
      </p:sp>
    </p:spTree>
    <p:extLst>
      <p:ext uri="{BB962C8B-B14F-4D97-AF65-F5344CB8AC3E}">
        <p14:creationId xmlns:p14="http://schemas.microsoft.com/office/powerpoint/2010/main" val="29209768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Shape 191"/>
          <p:cNvSpPr>
            <a:spLocks noGrp="1" noRot="1" noChangeAspect="1"/>
          </p:cNvSpPr>
          <p:nvPr>
            <p:ph type="sldImg" idx="2"/>
          </p:nvPr>
        </p:nvSpPr>
        <p:spPr>
          <a:xfrm>
            <a:off x="406400" y="696913"/>
            <a:ext cx="61976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2" name="Shape 192"/>
          <p:cNvSpPr txBox="1">
            <a:spLocks noGrp="1"/>
          </p:cNvSpPr>
          <p:nvPr>
            <p:ph type="body" idx="1"/>
          </p:nvPr>
        </p:nvSpPr>
        <p:spPr>
          <a:xfrm>
            <a:off x="701041" y="4415790"/>
            <a:ext cx="5608319" cy="4183380"/>
          </a:xfrm>
          <a:prstGeom prst="rect">
            <a:avLst/>
          </a:prstGeom>
        </p:spPr>
        <p:txBody>
          <a:bodyPr lIns="93162" tIns="93162" rIns="93162" bIns="93162" anchor="t" anchorCtr="0">
            <a:noAutofit/>
          </a:bodyPr>
          <a:lstStyle/>
          <a:p>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 Basically, at each layer of a traditional </a:t>
            </a:r>
            <a:r>
              <a:rPr lang="en-US" sz="1200" b="0" i="0" kern="1200" dirty="0" err="1">
                <a:solidFill>
                  <a:schemeClr val="tx1"/>
                </a:solidFill>
                <a:effectLst/>
                <a:latin typeface="+mn-lt"/>
                <a:ea typeface="+mn-ea"/>
                <a:cs typeface="+mn-cs"/>
              </a:rPr>
              <a:t>ConvNet</a:t>
            </a:r>
            <a:r>
              <a:rPr lang="en-US" sz="1200" b="0" i="0" kern="1200" dirty="0">
                <a:solidFill>
                  <a:schemeClr val="tx1"/>
                </a:solidFill>
                <a:effectLst/>
                <a:latin typeface="+mn-lt"/>
                <a:ea typeface="+mn-ea"/>
                <a:cs typeface="+mn-cs"/>
              </a:rPr>
              <a:t>, you have to make a choice of whether to have a pooling operation or a conv operation (there is also the choice of filter size). What an Inception module allows you to do is perform all of these operations in parallel. In fact, this was exactly the “naïve” idea that the authors came up with.</a:t>
            </a:r>
            <a:endParaRPr lang="he-IL" sz="1200" b="0" i="0" u="none" strike="noStrik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12A9C9-7209-43C8-B253-1255A1B545E0}" type="slidenum">
              <a:rPr lang="en-US" smtClean="0"/>
              <a:t>149</a:t>
            </a:fld>
            <a:endParaRPr lang="en-US"/>
          </a:p>
        </p:txBody>
      </p:sp>
    </p:spTree>
    <p:extLst>
      <p:ext uri="{BB962C8B-B14F-4D97-AF65-F5344CB8AC3E}">
        <p14:creationId xmlns:p14="http://schemas.microsoft.com/office/powerpoint/2010/main" val="310647907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sz="1200" b="0" i="0" kern="1200" dirty="0">
                <a:solidFill>
                  <a:schemeClr val="tx1"/>
                </a:solidFill>
                <a:effectLst/>
                <a:latin typeface="+mn-lt"/>
                <a:ea typeface="+mn-ea"/>
                <a:cs typeface="+mn-cs"/>
              </a:rPr>
              <a:t>אנחנו יודעים שה</a:t>
            </a:r>
            <a:r>
              <a:rPr lang="en-US" sz="1200" b="0" i="0" kern="1200" dirty="0">
                <a:solidFill>
                  <a:schemeClr val="tx1"/>
                </a:solidFill>
                <a:effectLst/>
                <a:latin typeface="+mn-lt"/>
                <a:ea typeface="+mn-ea"/>
                <a:cs typeface="+mn-cs"/>
              </a:rPr>
              <a:t>pooling layer</a:t>
            </a:r>
            <a:r>
              <a:rPr lang="he-IL" sz="1200" b="0" i="0" kern="1200" dirty="0">
                <a:solidFill>
                  <a:schemeClr val="tx1"/>
                </a:solidFill>
                <a:effectLst/>
                <a:latin typeface="+mn-lt"/>
                <a:ea typeface="+mn-ea"/>
                <a:cs typeface="+mn-cs"/>
              </a:rPr>
              <a:t> משמר לנו את העומק,</a:t>
            </a:r>
            <a:r>
              <a:rPr lang="he-IL" sz="1200" b="0" i="0" kern="1200" baseline="0" dirty="0">
                <a:solidFill>
                  <a:schemeClr val="tx1"/>
                </a:solidFill>
                <a:effectLst/>
                <a:latin typeface="+mn-lt"/>
                <a:ea typeface="+mn-ea"/>
                <a:cs typeface="+mn-cs"/>
              </a:rPr>
              <a:t> כלומר את מספר ה</a:t>
            </a:r>
            <a:r>
              <a:rPr lang="en-US" sz="1200" b="0" i="0" kern="1200" baseline="0" dirty="0">
                <a:solidFill>
                  <a:schemeClr val="tx1"/>
                </a:solidFill>
                <a:effectLst/>
                <a:latin typeface="+mn-lt"/>
                <a:ea typeface="+mn-ea"/>
                <a:cs typeface="+mn-cs"/>
              </a:rPr>
              <a:t>channels</a:t>
            </a:r>
            <a:r>
              <a:rPr lang="he-IL" sz="1200" b="0" i="0" kern="1200" baseline="0" dirty="0">
                <a:solidFill>
                  <a:schemeClr val="tx1"/>
                </a:solidFill>
                <a:effectLst/>
                <a:latin typeface="+mn-lt"/>
                <a:ea typeface="+mn-ea"/>
                <a:cs typeface="+mn-cs"/>
              </a:rPr>
              <a:t> ובגלל בחירת ה</a:t>
            </a:r>
            <a:r>
              <a:rPr lang="en-US" sz="1200" b="0" i="0" kern="1200" baseline="0" dirty="0">
                <a:solidFill>
                  <a:schemeClr val="tx1"/>
                </a:solidFill>
                <a:effectLst/>
                <a:latin typeface="+mn-lt"/>
                <a:ea typeface="+mn-ea"/>
                <a:cs typeface="+mn-cs"/>
              </a:rPr>
              <a:t>padding</a:t>
            </a:r>
            <a:r>
              <a:rPr lang="he-IL" sz="1200" b="0" i="0" kern="1200" baseline="0" dirty="0">
                <a:solidFill>
                  <a:schemeClr val="tx1"/>
                </a:solidFill>
                <a:effectLst/>
                <a:latin typeface="+mn-lt"/>
                <a:ea typeface="+mn-ea"/>
                <a:cs typeface="+mn-cs"/>
              </a:rPr>
              <a:t>, גם שימרנו את המימדים המרחביים.</a:t>
            </a:r>
          </a:p>
          <a:p>
            <a:pPr algn="r" rtl="1"/>
            <a:r>
              <a:rPr lang="he-IL" sz="1200" b="0" i="0" kern="1200" baseline="0" dirty="0">
                <a:solidFill>
                  <a:schemeClr val="tx1"/>
                </a:solidFill>
                <a:effectLst/>
                <a:latin typeface="+mn-lt"/>
                <a:ea typeface="+mn-ea"/>
                <a:cs typeface="+mn-cs"/>
              </a:rPr>
              <a:t>עשינו פה </a:t>
            </a:r>
            <a:r>
              <a:rPr lang="en-US" sz="1200" b="0" i="0" kern="1200" baseline="0" dirty="0">
                <a:solidFill>
                  <a:schemeClr val="tx1"/>
                </a:solidFill>
                <a:effectLst/>
                <a:latin typeface="+mn-lt"/>
                <a:ea typeface="+mn-ea"/>
                <a:cs typeface="+mn-cs"/>
              </a:rPr>
              <a:t>padding</a:t>
            </a:r>
            <a:r>
              <a:rPr lang="he-IL" sz="1200" b="0" i="0" kern="1200" baseline="0" dirty="0">
                <a:solidFill>
                  <a:schemeClr val="tx1"/>
                </a:solidFill>
                <a:effectLst/>
                <a:latin typeface="+mn-lt"/>
                <a:ea typeface="+mn-ea"/>
                <a:cs typeface="+mn-cs"/>
              </a:rPr>
              <a:t> שמשמר את המימד המרחבי</a:t>
            </a:r>
          </a:p>
          <a:p>
            <a:pPr algn="r" rtl="1"/>
            <a:r>
              <a:rPr lang="he-IL" sz="1200" b="0" i="0" kern="1200" baseline="0" dirty="0">
                <a:solidFill>
                  <a:schemeClr val="tx1"/>
                </a:solidFill>
                <a:effectLst/>
                <a:latin typeface="+mn-lt"/>
                <a:ea typeface="+mn-ea"/>
                <a:cs typeface="+mn-cs"/>
              </a:rPr>
              <a:t>נשים לב שהשרשור הוא בעומק</a:t>
            </a:r>
          </a:p>
          <a:p>
            <a:pPr algn="r" rtl="1"/>
            <a:r>
              <a:rPr lang="he-IL" sz="1200" b="0" i="0" kern="1200" baseline="0" dirty="0">
                <a:solidFill>
                  <a:schemeClr val="tx1"/>
                </a:solidFill>
                <a:effectLst/>
                <a:latin typeface="+mn-lt"/>
                <a:ea typeface="+mn-ea"/>
                <a:cs typeface="+mn-cs"/>
              </a:rPr>
              <a:t>שמרנו על מימדים מרחביים אבל גדלנו בטירוך בעומק</a:t>
            </a:r>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12A9C9-7209-43C8-B253-1255A1B545E0}" type="slidenum">
              <a:rPr lang="en-US" smtClean="0"/>
              <a:t>150</a:t>
            </a:fld>
            <a:endParaRPr lang="en-US"/>
          </a:p>
        </p:txBody>
      </p:sp>
    </p:spTree>
    <p:extLst>
      <p:ext uri="{BB962C8B-B14F-4D97-AF65-F5344CB8AC3E}">
        <p14:creationId xmlns:p14="http://schemas.microsoft.com/office/powerpoint/2010/main" val="6277784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sz="1200" b="0" i="0" u="none" strike="noStrike" kern="1200" baseline="0" dirty="0">
                <a:solidFill>
                  <a:schemeClr val="tx1"/>
                </a:solidFill>
                <a:effectLst/>
                <a:latin typeface="+mn-lt"/>
                <a:ea typeface="+mn-ea"/>
                <a:cs typeface="+mn-cs"/>
              </a:rPr>
              <a:t>החישוב פה הוא למשל עם פילטר </a:t>
            </a:r>
            <a:r>
              <a:rPr lang="en-US" sz="1200" b="0" i="0" u="none" strike="noStrike" kern="1200" baseline="0" dirty="0">
                <a:solidFill>
                  <a:schemeClr val="tx1"/>
                </a:solidFill>
                <a:effectLst/>
                <a:latin typeface="+mn-lt"/>
                <a:ea typeface="+mn-ea"/>
                <a:cs typeface="+mn-cs"/>
              </a:rPr>
              <a:t>1x1</a:t>
            </a:r>
            <a:r>
              <a:rPr lang="he-IL" sz="1200" b="0" i="0" u="none" strike="noStrike" kern="1200" baseline="0" dirty="0">
                <a:solidFill>
                  <a:schemeClr val="tx1"/>
                </a:solidFill>
                <a:effectLst/>
                <a:latin typeface="+mn-lt"/>
                <a:ea typeface="+mn-ea"/>
                <a:cs typeface="+mn-cs"/>
              </a:rPr>
              <a:t> כשה</a:t>
            </a:r>
            <a:r>
              <a:rPr lang="en-US" sz="1200" b="0" i="0" u="none" strike="noStrike" kern="1200" baseline="0" dirty="0">
                <a:solidFill>
                  <a:schemeClr val="tx1"/>
                </a:solidFill>
                <a:effectLst/>
                <a:latin typeface="+mn-lt"/>
                <a:ea typeface="+mn-ea"/>
                <a:cs typeface="+mn-cs"/>
              </a:rPr>
              <a:t>input</a:t>
            </a:r>
            <a:r>
              <a:rPr lang="he-IL" sz="1200" b="0" i="0" u="none" strike="noStrike" kern="1200" baseline="0" dirty="0">
                <a:solidFill>
                  <a:schemeClr val="tx1"/>
                </a:solidFill>
                <a:effectLst/>
                <a:latin typeface="+mn-lt"/>
                <a:ea typeface="+mn-ea"/>
                <a:cs typeface="+mn-cs"/>
              </a:rPr>
              <a:t> הוא בעומק 256 אב הפעולה היא </a:t>
            </a:r>
            <a:r>
              <a:rPr lang="en-US" sz="1200" b="0" i="0" u="none" strike="noStrike" kern="1200" baseline="0" dirty="0">
                <a:solidFill>
                  <a:schemeClr val="tx1"/>
                </a:solidFill>
                <a:effectLst/>
                <a:latin typeface="+mn-lt"/>
                <a:ea typeface="+mn-ea"/>
                <a:cs typeface="+mn-cs"/>
              </a:rPr>
              <a:t>1x1x256</a:t>
            </a:r>
            <a:r>
              <a:rPr lang="he-IL" sz="1200" b="0" i="0" u="none" strike="noStrike" kern="1200" baseline="0" dirty="0">
                <a:solidFill>
                  <a:schemeClr val="tx1"/>
                </a:solidFill>
                <a:effectLst/>
                <a:latin typeface="+mn-lt"/>
                <a:ea typeface="+mn-ea"/>
                <a:cs typeface="+mn-cs"/>
              </a:rPr>
              <a:t> ב</a:t>
            </a:r>
            <a:r>
              <a:rPr lang="en-US" sz="1200" b="0" i="0" u="none" strike="noStrike" kern="1200" baseline="0" dirty="0">
                <a:solidFill>
                  <a:schemeClr val="tx1"/>
                </a:solidFill>
                <a:effectLst/>
                <a:latin typeface="+mn-lt"/>
                <a:ea typeface="+mn-ea"/>
                <a:cs typeface="+mn-cs"/>
              </a:rPr>
              <a:t>dot product</a:t>
            </a:r>
            <a:r>
              <a:rPr lang="he-IL" sz="1200" b="0" i="0" u="none" strike="noStrike" kern="1200" baseline="0" dirty="0">
                <a:solidFill>
                  <a:schemeClr val="tx1"/>
                </a:solidFill>
                <a:effectLst/>
                <a:latin typeface="+mn-lt"/>
                <a:ea typeface="+mn-ea"/>
                <a:cs typeface="+mn-cs"/>
              </a:rPr>
              <a:t> אבל יש לנו </a:t>
            </a:r>
            <a:r>
              <a:rPr lang="en-US" sz="1200" b="0" i="0" u="none" strike="noStrike" kern="1200" baseline="0" dirty="0">
                <a:solidFill>
                  <a:schemeClr val="tx1"/>
                </a:solidFill>
                <a:effectLst/>
                <a:latin typeface="+mn-lt"/>
                <a:ea typeface="+mn-ea"/>
                <a:cs typeface="+mn-cs"/>
              </a:rPr>
              <a:t>28x28</a:t>
            </a:r>
            <a:r>
              <a:rPr lang="he-IL" sz="1200" b="0" i="0" u="none" strike="noStrike" kern="1200" baseline="0" dirty="0">
                <a:solidFill>
                  <a:schemeClr val="tx1"/>
                </a:solidFill>
                <a:effectLst/>
                <a:latin typeface="+mn-lt"/>
                <a:ea typeface="+mn-ea"/>
                <a:cs typeface="+mn-cs"/>
              </a:rPr>
              <a:t> מיקומים שונים ו128 פילטרים שונים.</a:t>
            </a:r>
          </a:p>
          <a:p>
            <a:pPr algn="r" rtl="1"/>
            <a:endParaRPr lang="he-IL" sz="1200" b="0" i="0" u="none" strike="noStrike" kern="1200" baseline="0" dirty="0">
              <a:solidFill>
                <a:schemeClr val="tx1"/>
              </a:solidFill>
              <a:effectLst/>
              <a:latin typeface="+mn-lt"/>
              <a:ea typeface="+mn-ea"/>
              <a:cs typeface="+mn-cs"/>
            </a:endParaRPr>
          </a:p>
          <a:p>
            <a:pPr algn="r" rtl="1"/>
            <a:r>
              <a:rPr lang="he-IL" sz="1200" b="0" i="0" u="none" strike="noStrike" kern="1200" baseline="0" dirty="0">
                <a:solidFill>
                  <a:schemeClr val="tx1"/>
                </a:solidFill>
                <a:effectLst/>
                <a:latin typeface="+mn-lt"/>
                <a:ea typeface="+mn-ea"/>
                <a:cs typeface="+mn-cs"/>
              </a:rPr>
              <a:t>אלה דוגמאות שדומות למספרים שנראה באחת השכבות.</a:t>
            </a:r>
          </a:p>
          <a:p>
            <a:pPr algn="r" rtl="1"/>
            <a:r>
              <a:rPr lang="he-IL" sz="1200" b="0" i="0" u="none" strike="noStrike" kern="1200" baseline="0" dirty="0">
                <a:solidFill>
                  <a:schemeClr val="tx1"/>
                </a:solidFill>
                <a:effectLst/>
                <a:latin typeface="+mn-lt"/>
                <a:ea typeface="+mn-ea"/>
                <a:cs typeface="+mn-cs"/>
              </a:rPr>
              <a:t>במודל עצמו יש פרמטרים שונים בכל הופעה של המודל בשכבה אחרת.</a:t>
            </a:r>
          </a:p>
        </p:txBody>
      </p:sp>
      <p:sp>
        <p:nvSpPr>
          <p:cNvPr id="4" name="Slide Number Placeholder 3"/>
          <p:cNvSpPr>
            <a:spLocks noGrp="1"/>
          </p:cNvSpPr>
          <p:nvPr>
            <p:ph type="sldNum" sz="quarter" idx="10"/>
          </p:nvPr>
        </p:nvSpPr>
        <p:spPr/>
        <p:txBody>
          <a:bodyPr/>
          <a:lstStyle/>
          <a:p>
            <a:fld id="{9312A9C9-7209-43C8-B253-1255A1B545E0}" type="slidenum">
              <a:rPr lang="en-US" smtClean="0"/>
              <a:t>151</a:t>
            </a:fld>
            <a:endParaRPr lang="en-US"/>
          </a:p>
        </p:txBody>
      </p:sp>
    </p:spTree>
    <p:extLst>
      <p:ext uri="{BB962C8B-B14F-4D97-AF65-F5344CB8AC3E}">
        <p14:creationId xmlns:p14="http://schemas.microsoft.com/office/powerpoint/2010/main" val="137467562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sz="1200" b="0" i="0" u="none" strike="noStrik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12A9C9-7209-43C8-B253-1255A1B545E0}" type="slidenum">
              <a:rPr lang="en-US" smtClean="0"/>
              <a:t>152</a:t>
            </a:fld>
            <a:endParaRPr lang="en-US"/>
          </a:p>
        </p:txBody>
      </p:sp>
    </p:spTree>
    <p:extLst>
      <p:ext uri="{BB962C8B-B14F-4D97-AF65-F5344CB8AC3E}">
        <p14:creationId xmlns:p14="http://schemas.microsoft.com/office/powerpoint/2010/main" val="162365071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 Basically, at each layer of a traditional </a:t>
            </a:r>
            <a:r>
              <a:rPr lang="en-US" sz="1200" b="0" i="0" kern="1200" dirty="0" err="1">
                <a:solidFill>
                  <a:schemeClr val="tx1"/>
                </a:solidFill>
                <a:effectLst/>
                <a:latin typeface="+mn-lt"/>
                <a:ea typeface="+mn-ea"/>
                <a:cs typeface="+mn-cs"/>
              </a:rPr>
              <a:t>ConvNet</a:t>
            </a:r>
            <a:r>
              <a:rPr lang="en-US" sz="1200" b="0" i="0" kern="1200" dirty="0">
                <a:solidFill>
                  <a:schemeClr val="tx1"/>
                </a:solidFill>
                <a:effectLst/>
                <a:latin typeface="+mn-lt"/>
                <a:ea typeface="+mn-ea"/>
                <a:cs typeface="+mn-cs"/>
              </a:rPr>
              <a:t>, you have to make a choice of whether to have a pooling operation or a conv operation (there is also the choice of filter size). What an Inception module allows you to do is perform all of these operations in parallel. In fact, this was exactly the “naïve” idea that the authors came up with.</a:t>
            </a:r>
            <a:endParaRPr lang="he-IL" sz="1200" b="0" i="0" u="none" strike="noStrik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12A9C9-7209-43C8-B253-1255A1B545E0}" type="slidenum">
              <a:rPr lang="en-US" smtClean="0"/>
              <a:t>153</a:t>
            </a:fld>
            <a:endParaRPr lang="en-US"/>
          </a:p>
        </p:txBody>
      </p:sp>
    </p:spTree>
    <p:extLst>
      <p:ext uri="{BB962C8B-B14F-4D97-AF65-F5344CB8AC3E}">
        <p14:creationId xmlns:p14="http://schemas.microsoft.com/office/powerpoint/2010/main" val="155225038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sz="1200" b="0" i="0" u="none" strike="noStrike" kern="1200" baseline="0" dirty="0">
                <a:solidFill>
                  <a:schemeClr val="tx1"/>
                </a:solidFill>
                <a:effectLst/>
                <a:latin typeface="+mn-lt"/>
                <a:ea typeface="+mn-ea"/>
                <a:cs typeface="+mn-cs"/>
              </a:rPr>
              <a:t>הפתרון הוא על ידי הוספת שכבות שנקראות </a:t>
            </a:r>
            <a:r>
              <a:rPr lang="en-US" sz="1200" b="0" i="0" u="none" strike="noStrike" kern="1200" baseline="0" dirty="0">
                <a:solidFill>
                  <a:schemeClr val="tx1"/>
                </a:solidFill>
                <a:effectLst/>
                <a:latin typeface="+mn-lt"/>
                <a:ea typeface="+mn-ea"/>
                <a:cs typeface="+mn-cs"/>
              </a:rPr>
              <a:t>bottleneck</a:t>
            </a:r>
            <a:r>
              <a:rPr lang="he-IL" sz="1200" b="0" i="0" u="none" strike="noStrike" kern="1200" baseline="0" dirty="0">
                <a:solidFill>
                  <a:schemeClr val="tx1"/>
                </a:solidFill>
                <a:effectLst/>
                <a:latin typeface="+mn-lt"/>
                <a:ea typeface="+mn-ea"/>
                <a:cs typeface="+mn-cs"/>
              </a:rPr>
              <a:t> שמטרתן להטיל את ה</a:t>
            </a:r>
            <a:r>
              <a:rPr lang="en-US" sz="1200" b="0" i="0" u="none" strike="noStrike" kern="1200" baseline="0" dirty="0">
                <a:solidFill>
                  <a:schemeClr val="tx1"/>
                </a:solidFill>
                <a:effectLst/>
                <a:latin typeface="+mn-lt"/>
                <a:ea typeface="+mn-ea"/>
                <a:cs typeface="+mn-cs"/>
              </a:rPr>
              <a:t>feature maps</a:t>
            </a:r>
            <a:r>
              <a:rPr lang="he-IL" sz="1200" b="0" i="0" u="none" strike="noStrike" kern="1200" baseline="0" dirty="0">
                <a:solidFill>
                  <a:schemeClr val="tx1"/>
                </a:solidFill>
                <a:effectLst/>
                <a:latin typeface="+mn-lt"/>
                <a:ea typeface="+mn-ea"/>
                <a:cs typeface="+mn-cs"/>
              </a:rPr>
              <a:t> למימד נמוך יותר לפני שכבות הקונבולוציה שהן השכבות היקרות.</a:t>
            </a:r>
            <a:endParaRPr lang="en-US" sz="1200" b="0" i="0" u="none" strike="noStrike" kern="1200" baseline="0" dirty="0">
              <a:solidFill>
                <a:schemeClr val="tx1"/>
              </a:solidFill>
              <a:effectLst/>
              <a:latin typeface="+mn-lt"/>
              <a:ea typeface="+mn-ea"/>
              <a:cs typeface="+mn-cs"/>
            </a:endParaRPr>
          </a:p>
          <a:p>
            <a:pPr algn="r" rtl="1"/>
            <a:r>
              <a:rPr lang="he-IL" sz="1200" b="0" i="0" u="none" strike="noStrike" kern="1200" baseline="0" dirty="0">
                <a:solidFill>
                  <a:schemeClr val="tx1"/>
                </a:solidFill>
                <a:effectLst/>
                <a:latin typeface="+mn-lt"/>
                <a:ea typeface="+mn-ea"/>
                <a:cs typeface="+mn-cs"/>
              </a:rPr>
              <a:t>הוספנו את הקונבולוציה </a:t>
            </a:r>
            <a:r>
              <a:rPr lang="en-US" sz="1200" b="0" i="0" u="none" strike="noStrike" kern="1200" baseline="0" dirty="0">
                <a:solidFill>
                  <a:schemeClr val="tx1"/>
                </a:solidFill>
                <a:effectLst/>
                <a:latin typeface="+mn-lt"/>
                <a:ea typeface="+mn-ea"/>
                <a:cs typeface="+mn-cs"/>
              </a:rPr>
              <a:t>1x1</a:t>
            </a:r>
            <a:r>
              <a:rPr lang="he-IL" sz="1200" b="0" i="0" u="none" strike="noStrike" kern="1200" baseline="0" dirty="0">
                <a:solidFill>
                  <a:schemeClr val="tx1"/>
                </a:solidFill>
                <a:effectLst/>
                <a:latin typeface="+mn-lt"/>
                <a:ea typeface="+mn-ea"/>
                <a:cs typeface="+mn-cs"/>
              </a:rPr>
              <a:t> הזאת במקומות שזה עוזר לנו להוריד את מספר החישובים.</a:t>
            </a:r>
          </a:p>
          <a:p>
            <a:pPr algn="r" rtl="1"/>
            <a:endParaRPr lang="he-IL" sz="1200" b="0" i="0" u="none" strike="noStrik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12A9C9-7209-43C8-B253-1255A1B545E0}" type="slidenum">
              <a:rPr lang="en-US" smtClean="0"/>
              <a:t>154</a:t>
            </a:fld>
            <a:endParaRPr lang="en-US"/>
          </a:p>
        </p:txBody>
      </p:sp>
    </p:spTree>
    <p:extLst>
      <p:ext uri="{BB962C8B-B14F-4D97-AF65-F5344CB8AC3E}">
        <p14:creationId xmlns:p14="http://schemas.microsoft.com/office/powerpoint/2010/main" val="292864391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sz="1200" b="0" i="0" u="none" strike="noStrike" kern="1200" baseline="0" dirty="0">
                <a:solidFill>
                  <a:schemeClr val="tx1"/>
                </a:solidFill>
                <a:effectLst/>
                <a:latin typeface="+mn-lt"/>
                <a:ea typeface="+mn-ea"/>
                <a:cs typeface="+mn-cs"/>
              </a:rPr>
              <a:t>עכשיו נראה איך התוספת הזאת משפיעה על הדוגמה שראינו. כשאנחנו נוסיפים את ה64 פילטרים של </a:t>
            </a:r>
            <a:r>
              <a:rPr lang="en-US" sz="1200" b="0" i="0" u="none" strike="noStrike" kern="1200" baseline="0" dirty="0">
                <a:solidFill>
                  <a:schemeClr val="tx1"/>
                </a:solidFill>
                <a:effectLst/>
                <a:latin typeface="+mn-lt"/>
                <a:ea typeface="+mn-ea"/>
                <a:cs typeface="+mn-cs"/>
              </a:rPr>
              <a:t>1x1</a:t>
            </a:r>
            <a:r>
              <a:rPr lang="he-IL" sz="1200" b="0" i="0" u="none" strike="noStrike" kern="1200" baseline="0" dirty="0">
                <a:solidFill>
                  <a:schemeClr val="tx1"/>
                </a:solidFill>
                <a:effectLst/>
                <a:latin typeface="+mn-lt"/>
                <a:ea typeface="+mn-ea"/>
                <a:cs typeface="+mn-cs"/>
              </a:rPr>
              <a:t>.</a:t>
            </a:r>
          </a:p>
          <a:p>
            <a:pPr algn="r" rtl="1"/>
            <a:endParaRPr lang="he-IL" sz="1200" b="0" i="0" u="none" strike="noStrike" kern="1200" baseline="0" dirty="0">
              <a:solidFill>
                <a:schemeClr val="tx1"/>
              </a:solidFill>
              <a:effectLst/>
              <a:latin typeface="+mn-lt"/>
              <a:ea typeface="+mn-ea"/>
              <a:cs typeface="+mn-cs"/>
            </a:endParaRPr>
          </a:p>
          <a:p>
            <a:pPr algn="r" rtl="1"/>
            <a:r>
              <a:rPr lang="he-IL" sz="1200" b="0" i="0" u="none" strike="noStrike" kern="1200" baseline="0" dirty="0">
                <a:solidFill>
                  <a:schemeClr val="tx1"/>
                </a:solidFill>
                <a:effectLst/>
                <a:latin typeface="+mn-lt"/>
                <a:ea typeface="+mn-ea"/>
                <a:cs typeface="+mn-cs"/>
              </a:rPr>
              <a:t>אתם בטח שואלים את עצמכם אם הקטנת הייצוג הזו פגעה לנו בביצועים-</a:t>
            </a:r>
          </a:p>
          <a:p>
            <a:pPr algn="r" rtl="1"/>
            <a:r>
              <a:rPr lang="he-IL" sz="1200" b="0" i="0" u="none" strike="noStrike" kern="1200" baseline="0" dirty="0">
                <a:solidFill>
                  <a:schemeClr val="tx1"/>
                </a:solidFill>
                <a:effectLst/>
                <a:latin typeface="+mn-lt"/>
                <a:ea typeface="+mn-ea"/>
                <a:cs typeface="+mn-cs"/>
              </a:rPr>
              <a:t>אז ראו שאם משתמשים בשכבת ה</a:t>
            </a:r>
            <a:r>
              <a:rPr lang="en-US" sz="1200" b="0" i="0" u="none" strike="noStrike" kern="1200" baseline="0" dirty="0">
                <a:solidFill>
                  <a:schemeClr val="tx1"/>
                </a:solidFill>
                <a:effectLst/>
                <a:latin typeface="+mn-lt"/>
                <a:ea typeface="+mn-ea"/>
                <a:cs typeface="+mn-cs"/>
              </a:rPr>
              <a:t>bottleneck</a:t>
            </a:r>
            <a:r>
              <a:rPr lang="he-IL" sz="1200" b="0" i="0" u="none" strike="noStrike" kern="1200" baseline="0" dirty="0">
                <a:solidFill>
                  <a:schemeClr val="tx1"/>
                </a:solidFill>
                <a:effectLst/>
                <a:latin typeface="+mn-lt"/>
                <a:ea typeface="+mn-ea"/>
                <a:cs typeface="+mn-cs"/>
              </a:rPr>
              <a:t> הזאת בצורה הגיונית אז זה מאפשר לנו ממש להקטין את הייצוג ולחסוך חישובים, מבלי לפגוע בביצועים.</a:t>
            </a:r>
          </a:p>
          <a:p>
            <a:pPr algn="r" rtl="1"/>
            <a:endParaRPr lang="he-IL" sz="1200" b="0" i="0" u="none" strike="noStrik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12A9C9-7209-43C8-B253-1255A1B545E0}" type="slidenum">
              <a:rPr lang="en-US" smtClean="0"/>
              <a:t>155</a:t>
            </a:fld>
            <a:endParaRPr lang="en-US"/>
          </a:p>
        </p:txBody>
      </p:sp>
    </p:spTree>
    <p:extLst>
      <p:ext uri="{BB962C8B-B14F-4D97-AF65-F5344CB8AC3E}">
        <p14:creationId xmlns:p14="http://schemas.microsoft.com/office/powerpoint/2010/main" val="358043950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sz="1200" b="0" i="0" u="none" strike="noStrike" kern="1200" baseline="0" dirty="0">
                <a:solidFill>
                  <a:schemeClr val="tx1"/>
                </a:solidFill>
                <a:effectLst/>
                <a:latin typeface="+mn-lt"/>
                <a:ea typeface="+mn-ea"/>
                <a:cs typeface="+mn-cs"/>
              </a:rPr>
              <a:t>עכשיו נראה את המבנה הכולל של הרשת כולה</a:t>
            </a:r>
          </a:p>
          <a:p>
            <a:pPr algn="r" rtl="1"/>
            <a:r>
              <a:rPr lang="he-IL" sz="1200" b="0" i="0" u="none" strike="noStrike" kern="1200" baseline="0" dirty="0">
                <a:solidFill>
                  <a:schemeClr val="tx1"/>
                </a:solidFill>
                <a:effectLst/>
                <a:latin typeface="+mn-lt"/>
                <a:ea typeface="+mn-ea"/>
                <a:cs typeface="+mn-cs"/>
              </a:rPr>
              <a:t>מתחילים מלמטה מכמה שכבות של של </a:t>
            </a:r>
            <a:r>
              <a:rPr lang="en-US" sz="1200" b="0" i="0" u="none" strike="noStrike" kern="1200" baseline="0" dirty="0">
                <a:solidFill>
                  <a:schemeClr val="tx1"/>
                </a:solidFill>
                <a:effectLst/>
                <a:latin typeface="+mn-lt"/>
                <a:ea typeface="+mn-ea"/>
                <a:cs typeface="+mn-cs"/>
              </a:rPr>
              <a:t>conv-pool</a:t>
            </a:r>
            <a:r>
              <a:rPr lang="he-IL" sz="1200" b="0" i="0" u="none" strike="noStrike" kern="1200" baseline="0" dirty="0">
                <a:solidFill>
                  <a:schemeClr val="tx1"/>
                </a:solidFill>
                <a:effectLst/>
                <a:latin typeface="+mn-lt"/>
                <a:ea typeface="+mn-ea"/>
                <a:cs typeface="+mn-cs"/>
              </a:rPr>
              <a:t> ואחרי זה יש את המודלים אחד על גבי השני.</a:t>
            </a:r>
          </a:p>
          <a:p>
            <a:pPr algn="r" rtl="1"/>
            <a:r>
              <a:rPr lang="he-IL" sz="1200" b="0" i="0" u="none" strike="noStrike" kern="1200" baseline="0" dirty="0">
                <a:solidFill>
                  <a:schemeClr val="tx1"/>
                </a:solidFill>
                <a:effectLst/>
                <a:latin typeface="+mn-lt"/>
                <a:ea typeface="+mn-ea"/>
                <a:cs typeface="+mn-cs"/>
              </a:rPr>
              <a:t>אפשר לראות שבסוף לא שמו שכבות </a:t>
            </a:r>
            <a:r>
              <a:rPr lang="en-US" sz="1200" b="0" i="0" u="none" strike="noStrike" kern="1200" baseline="0" dirty="0">
                <a:solidFill>
                  <a:schemeClr val="tx1"/>
                </a:solidFill>
                <a:effectLst/>
                <a:latin typeface="+mn-lt"/>
                <a:ea typeface="+mn-ea"/>
                <a:cs typeface="+mn-cs"/>
              </a:rPr>
              <a:t>FC</a:t>
            </a:r>
            <a:r>
              <a:rPr lang="he-IL" sz="1200" b="0" i="0" u="none" strike="noStrike" kern="1200" baseline="0" dirty="0">
                <a:solidFill>
                  <a:schemeClr val="tx1"/>
                </a:solidFill>
                <a:effectLst/>
                <a:latin typeface="+mn-lt"/>
                <a:ea typeface="+mn-ea"/>
                <a:cs typeface="+mn-cs"/>
              </a:rPr>
              <a:t> אלא יש </a:t>
            </a:r>
            <a:r>
              <a:rPr lang="en-US" sz="1200" b="0" i="0" u="none" strike="noStrike" kern="1200" baseline="0" dirty="0">
                <a:solidFill>
                  <a:schemeClr val="tx1"/>
                </a:solidFill>
                <a:effectLst/>
                <a:latin typeface="+mn-lt"/>
                <a:ea typeface="+mn-ea"/>
                <a:cs typeface="+mn-cs"/>
              </a:rPr>
              <a:t>classifier</a:t>
            </a:r>
            <a:r>
              <a:rPr lang="he-IL" sz="1200" b="0" i="0" u="none" strike="noStrike" kern="1200" baseline="0" dirty="0">
                <a:solidFill>
                  <a:schemeClr val="tx1"/>
                </a:solidFill>
                <a:effectLst/>
                <a:latin typeface="+mn-lt"/>
                <a:ea typeface="+mn-ea"/>
                <a:cs typeface="+mn-cs"/>
              </a:rPr>
              <a:t>. ככה הם הפחיתו במספר הפרמטרים</a:t>
            </a:r>
          </a:p>
          <a:p>
            <a:pPr algn="r" rtl="1"/>
            <a:endParaRPr lang="he-IL" sz="1200" b="0" i="0" u="none" strike="noStrike" kern="1200" baseline="0" dirty="0">
              <a:solidFill>
                <a:schemeClr val="tx1"/>
              </a:solidFill>
              <a:effectLst/>
              <a:latin typeface="+mn-lt"/>
              <a:ea typeface="+mn-ea"/>
              <a:cs typeface="+mn-cs"/>
            </a:endParaRPr>
          </a:p>
          <a:p>
            <a:pPr algn="r" rtl="1"/>
            <a:r>
              <a:rPr lang="he-IL" sz="1200" b="0" i="0" u="none" strike="noStrike" kern="1200" baseline="0" dirty="0">
                <a:solidFill>
                  <a:schemeClr val="tx1"/>
                </a:solidFill>
                <a:effectLst/>
                <a:latin typeface="+mn-lt"/>
                <a:ea typeface="+mn-ea"/>
                <a:cs typeface="+mn-cs"/>
              </a:rPr>
              <a:t>לשלוחות האלה שיוצאים, קוראים </a:t>
            </a:r>
            <a:r>
              <a:rPr lang="en-US" sz="1200" b="0" i="0" u="none" strike="noStrike" kern="1200" baseline="0" dirty="0">
                <a:solidFill>
                  <a:schemeClr val="tx1"/>
                </a:solidFill>
                <a:effectLst/>
                <a:latin typeface="+mn-lt"/>
                <a:ea typeface="+mn-ea"/>
                <a:cs typeface="+mn-cs"/>
              </a:rPr>
              <a:t> </a:t>
            </a:r>
            <a:r>
              <a:rPr lang="en-US" sz="1200" b="0" i="0" u="none" strike="noStrike" kern="1200" baseline="0" dirty="0" err="1">
                <a:solidFill>
                  <a:schemeClr val="tx1"/>
                </a:solidFill>
                <a:effectLst/>
                <a:latin typeface="+mn-lt"/>
                <a:ea typeface="+mn-ea"/>
                <a:cs typeface="+mn-cs"/>
              </a:rPr>
              <a:t>auxilary</a:t>
            </a:r>
            <a:r>
              <a:rPr lang="en-US" sz="1200" b="0" i="0" u="none" strike="noStrike" kern="1200" baseline="0" dirty="0">
                <a:solidFill>
                  <a:schemeClr val="tx1"/>
                </a:solidFill>
                <a:effectLst/>
                <a:latin typeface="+mn-lt"/>
                <a:ea typeface="+mn-ea"/>
                <a:cs typeface="+mn-cs"/>
              </a:rPr>
              <a:t> classification outputs</a:t>
            </a:r>
            <a:r>
              <a:rPr lang="he-IL" sz="1200" b="0" i="0" u="none" strike="noStrike" kern="1200" baseline="0" dirty="0">
                <a:solidFill>
                  <a:schemeClr val="tx1"/>
                </a:solidFill>
                <a:effectLst/>
                <a:latin typeface="+mn-lt"/>
                <a:ea typeface="+mn-ea"/>
                <a:cs typeface="+mn-cs"/>
              </a:rPr>
              <a:t> והם גם סוג של מיני רשת הבנוי מ</a:t>
            </a:r>
            <a:br>
              <a:rPr lang="en-US" sz="1200" b="0" i="0" u="none" strike="noStrike" kern="1200" baseline="0" dirty="0">
                <a:solidFill>
                  <a:schemeClr val="tx1"/>
                </a:solidFill>
                <a:effectLst/>
                <a:latin typeface="+mn-lt"/>
                <a:ea typeface="+mn-ea"/>
                <a:cs typeface="+mn-cs"/>
              </a:rPr>
            </a:br>
            <a:r>
              <a:rPr lang="en-US" sz="1200" b="1" i="0" u="none" strike="noStrike" kern="1200" baseline="0" dirty="0" err="1">
                <a:solidFill>
                  <a:schemeClr val="tx1"/>
                </a:solidFill>
                <a:effectLst/>
                <a:latin typeface="+mn-lt"/>
                <a:ea typeface="+mn-ea"/>
                <a:cs typeface="+mn-cs"/>
              </a:rPr>
              <a:t>avg</a:t>
            </a:r>
            <a:r>
              <a:rPr lang="en-US" sz="1200" b="1" i="0" u="none" strike="noStrike" kern="1200" baseline="0" dirty="0">
                <a:solidFill>
                  <a:schemeClr val="tx1"/>
                </a:solidFill>
                <a:effectLst/>
                <a:latin typeface="+mn-lt"/>
                <a:ea typeface="+mn-ea"/>
                <a:cs typeface="+mn-cs"/>
              </a:rPr>
              <a:t> pooling-&gt; 1x1 conv -&gt; FC -&gt;FC -&gt; </a:t>
            </a:r>
            <a:r>
              <a:rPr lang="en-US" sz="1200" b="1" i="0" u="none" strike="noStrike" kern="1200" baseline="0" dirty="0" err="1">
                <a:solidFill>
                  <a:schemeClr val="tx1"/>
                </a:solidFill>
                <a:effectLst/>
                <a:latin typeface="+mn-lt"/>
                <a:ea typeface="+mn-ea"/>
                <a:cs typeface="+mn-cs"/>
              </a:rPr>
              <a:t>softmax</a:t>
            </a:r>
            <a:endParaRPr lang="he-IL" sz="1200" b="1" i="0" u="none" strike="noStrike" kern="1200" baseline="0" dirty="0">
              <a:solidFill>
                <a:schemeClr val="tx1"/>
              </a:solidFill>
              <a:effectLst/>
              <a:latin typeface="+mn-lt"/>
              <a:ea typeface="+mn-ea"/>
              <a:cs typeface="+mn-cs"/>
            </a:endParaRPr>
          </a:p>
          <a:p>
            <a:pPr algn="r" rtl="1"/>
            <a:r>
              <a:rPr lang="he-IL" sz="1200" b="0" i="0" u="none" strike="noStrike" kern="1200" baseline="0" dirty="0">
                <a:solidFill>
                  <a:schemeClr val="tx1"/>
                </a:solidFill>
                <a:effectLst/>
                <a:latin typeface="+mn-lt"/>
                <a:ea typeface="+mn-ea"/>
                <a:cs typeface="+mn-cs"/>
              </a:rPr>
              <a:t>זה גם עוזר לרשת להמנע מ</a:t>
            </a:r>
            <a:r>
              <a:rPr lang="en-US" sz="1200" b="0" i="0" u="none" strike="noStrike" kern="1200" baseline="0" dirty="0">
                <a:solidFill>
                  <a:schemeClr val="tx1"/>
                </a:solidFill>
                <a:effectLst/>
                <a:latin typeface="+mn-lt"/>
                <a:ea typeface="+mn-ea"/>
                <a:cs typeface="+mn-cs"/>
              </a:rPr>
              <a:t>overfitting</a:t>
            </a:r>
            <a:endParaRPr lang="he-IL" sz="1200" b="0" i="0" u="none" strike="noStrike" kern="1200" baseline="0" dirty="0">
              <a:solidFill>
                <a:schemeClr val="tx1"/>
              </a:solidFill>
              <a:effectLst/>
              <a:latin typeface="+mn-lt"/>
              <a:ea typeface="+mn-ea"/>
              <a:cs typeface="+mn-cs"/>
            </a:endParaRPr>
          </a:p>
          <a:p>
            <a:pPr algn="r" rtl="1"/>
            <a:r>
              <a:rPr lang="he-IL" sz="1200" b="0" i="0" u="none" strike="noStrike" kern="1200" baseline="0" dirty="0">
                <a:solidFill>
                  <a:schemeClr val="tx1"/>
                </a:solidFill>
                <a:effectLst/>
                <a:latin typeface="+mn-lt"/>
                <a:ea typeface="+mn-ea"/>
                <a:cs typeface="+mn-cs"/>
              </a:rPr>
              <a:t>ה</a:t>
            </a:r>
            <a:r>
              <a:rPr lang="en-US" sz="1200" b="0" i="0" u="none" strike="noStrike" kern="1200" baseline="0" dirty="0" err="1">
                <a:solidFill>
                  <a:schemeClr val="tx1"/>
                </a:solidFill>
                <a:effectLst/>
                <a:latin typeface="+mn-lt"/>
                <a:ea typeface="+mn-ea"/>
                <a:cs typeface="+mn-cs"/>
              </a:rPr>
              <a:t>softmax</a:t>
            </a:r>
            <a:r>
              <a:rPr lang="he-IL" sz="1200" b="0" i="0" u="none" strike="noStrike" kern="1200" baseline="0" dirty="0">
                <a:solidFill>
                  <a:schemeClr val="tx1"/>
                </a:solidFill>
                <a:effectLst/>
                <a:latin typeface="+mn-lt"/>
                <a:ea typeface="+mn-ea"/>
                <a:cs typeface="+mn-cs"/>
              </a:rPr>
              <a:t> שלוחות האלה הוא גם ל1000 קטגוריות של </a:t>
            </a:r>
            <a:r>
              <a:rPr lang="en-US" sz="1200" b="0" i="0" u="none" strike="noStrike" kern="1200" baseline="0" dirty="0" err="1">
                <a:solidFill>
                  <a:schemeClr val="tx1"/>
                </a:solidFill>
                <a:effectLst/>
                <a:latin typeface="+mn-lt"/>
                <a:ea typeface="+mn-ea"/>
                <a:cs typeface="+mn-cs"/>
              </a:rPr>
              <a:t>imagenet</a:t>
            </a:r>
            <a:r>
              <a:rPr lang="he-IL" sz="1200" b="0" i="0" u="none" strike="noStrike" kern="1200" baseline="0" dirty="0">
                <a:solidFill>
                  <a:schemeClr val="tx1"/>
                </a:solidFill>
                <a:effectLst/>
                <a:latin typeface="+mn-lt"/>
                <a:ea typeface="+mn-ea"/>
                <a:cs typeface="+mn-cs"/>
              </a:rPr>
              <a:t> אז זה נותן לנו קלספיקציה מוקדמת יותר ברשת. זוזה גם עוזר לנו לעשות קלספיקציה</a:t>
            </a:r>
          </a:p>
          <a:p>
            <a:pPr algn="r" rtl="1"/>
            <a:r>
              <a:rPr lang="he-IL" sz="1200" b="0" i="0" u="none" strike="noStrike" kern="1200" baseline="0" dirty="0">
                <a:solidFill>
                  <a:schemeClr val="tx1"/>
                </a:solidFill>
                <a:effectLst/>
                <a:latin typeface="+mn-lt"/>
                <a:ea typeface="+mn-ea"/>
                <a:cs typeface="+mn-cs"/>
              </a:rPr>
              <a:t>סהכ 22 שכבות עם משקלים</a:t>
            </a:r>
          </a:p>
          <a:p>
            <a:pPr algn="r" rtl="1"/>
            <a:r>
              <a:rPr lang="he-IL" sz="1200" b="0" i="0" u="none" strike="noStrike" kern="1200" baseline="0" dirty="0">
                <a:solidFill>
                  <a:schemeClr val="tx1"/>
                </a:solidFill>
                <a:effectLst/>
                <a:latin typeface="+mn-lt"/>
                <a:ea typeface="+mn-ea"/>
                <a:cs typeface="+mn-cs"/>
              </a:rPr>
              <a:t>חשוב לזכור שמי שפיתח את זה, זה גוגל שיש להם הרבה קלסטרים רצים והרבה משאבים כדי להתנסות ולראות מה עובד.</a:t>
            </a:r>
          </a:p>
          <a:p>
            <a:pPr algn="r" rtl="1"/>
            <a:r>
              <a:rPr lang="he-IL" sz="1200" b="0" i="0" u="none" strike="noStrike" kern="1200" baseline="0" dirty="0">
                <a:solidFill>
                  <a:schemeClr val="tx1"/>
                </a:solidFill>
                <a:effectLst/>
                <a:latin typeface="+mn-lt"/>
                <a:ea typeface="+mn-ea"/>
                <a:cs typeface="+mn-cs"/>
              </a:rPr>
              <a:t>לכל שכבה פה יש משקלים נפרדים</a:t>
            </a:r>
          </a:p>
          <a:p>
            <a:pPr algn="r" rtl="1"/>
            <a:endParaRPr lang="he-IL" sz="1200" b="0" i="0" u="none" strike="noStrike" kern="1200" baseline="0" dirty="0">
              <a:solidFill>
                <a:schemeClr val="tx1"/>
              </a:solidFill>
              <a:effectLst/>
              <a:latin typeface="+mn-lt"/>
              <a:ea typeface="+mn-ea"/>
              <a:cs typeface="+mn-cs"/>
            </a:endParaRPr>
          </a:p>
          <a:p>
            <a:pPr algn="r" rtl="1"/>
            <a:r>
              <a:rPr lang="he-IL" sz="1200" b="0" i="0" u="none" strike="noStrike" kern="1200" baseline="0" dirty="0">
                <a:solidFill>
                  <a:schemeClr val="tx1"/>
                </a:solidFill>
                <a:effectLst/>
                <a:latin typeface="+mn-lt"/>
                <a:ea typeface="+mn-ea"/>
                <a:cs typeface="+mn-cs"/>
              </a:rPr>
              <a:t>הבעיה ברשתות עמוקות זה שהגרדיאנט דועך כשאנחנו מתקדמים בתוך הרשת ולכן זה עוזר להוסיף גרדיאנט בתהליך ה</a:t>
            </a:r>
            <a:r>
              <a:rPr lang="en-US" sz="1200" b="0" i="0" u="none" strike="noStrike" kern="1200" baseline="0" dirty="0">
                <a:solidFill>
                  <a:schemeClr val="tx1"/>
                </a:solidFill>
                <a:effectLst/>
                <a:latin typeface="+mn-lt"/>
                <a:ea typeface="+mn-ea"/>
                <a:cs typeface="+mn-cs"/>
              </a:rPr>
              <a:t>backpropagation</a:t>
            </a:r>
            <a:r>
              <a:rPr lang="he-IL" sz="1200" b="0" i="0" u="none" strike="noStrike" kern="1200" baseline="0" dirty="0">
                <a:solidFill>
                  <a:schemeClr val="tx1"/>
                </a:solidFill>
                <a:effectLst/>
                <a:latin typeface="+mn-lt"/>
                <a:ea typeface="+mn-ea"/>
                <a:cs typeface="+mn-cs"/>
              </a:rPr>
              <a:t>.</a:t>
            </a:r>
          </a:p>
          <a:p>
            <a:endParaRPr lang="he-IL" sz="1200" b="0" i="0" u="none" strike="noStrik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12A9C9-7209-43C8-B253-1255A1B545E0}" type="slidenum">
              <a:rPr lang="en-US" smtClean="0"/>
              <a:t>156</a:t>
            </a:fld>
            <a:endParaRPr lang="en-US"/>
          </a:p>
        </p:txBody>
      </p:sp>
    </p:spTree>
    <p:extLst>
      <p:ext uri="{BB962C8B-B14F-4D97-AF65-F5344CB8AC3E}">
        <p14:creationId xmlns:p14="http://schemas.microsoft.com/office/powerpoint/2010/main" val="2527239787"/>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he-IL" sz="1200" b="0" i="0" u="none" strike="noStrik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12A9C9-7209-43C8-B253-1255A1B545E0}" type="slidenum">
              <a:rPr lang="en-US" smtClean="0"/>
              <a:t>157</a:t>
            </a:fld>
            <a:endParaRPr lang="en-US"/>
          </a:p>
        </p:txBody>
      </p:sp>
    </p:spTree>
    <p:extLst>
      <p:ext uri="{BB962C8B-B14F-4D97-AF65-F5344CB8AC3E}">
        <p14:creationId xmlns:p14="http://schemas.microsoft.com/office/powerpoint/2010/main" val="283315429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r" rtl="1"/>
            <a:r>
              <a:rPr lang="he-IL" sz="1200" b="0" i="0" u="none" strike="noStrike" kern="1200" baseline="0" dirty="0">
                <a:solidFill>
                  <a:schemeClr val="tx1"/>
                </a:solidFill>
                <a:effectLst/>
                <a:latin typeface="+mn-lt"/>
                <a:ea typeface="+mn-ea"/>
                <a:cs typeface="+mn-cs"/>
              </a:rPr>
              <a:t>הזוכה משנת 2015 – </a:t>
            </a:r>
          </a:p>
          <a:p>
            <a:pPr algn="r" rtl="1"/>
            <a:r>
              <a:rPr lang="he-IL" sz="1200" b="0" i="0" u="none" strike="noStrike" kern="1200" baseline="0" dirty="0">
                <a:solidFill>
                  <a:schemeClr val="tx1"/>
                </a:solidFill>
                <a:effectLst/>
                <a:latin typeface="+mn-lt"/>
                <a:ea typeface="+mn-ea"/>
                <a:cs typeface="+mn-cs"/>
              </a:rPr>
              <a:t>כאן המודל הוא כבר ממש עמוק עם 152 שכבות</a:t>
            </a:r>
          </a:p>
          <a:p>
            <a:pPr algn="r" rtl="1"/>
            <a:endParaRPr lang="he-IL" sz="1200" b="0" i="0" u="none" strike="noStrike" kern="1200" baseline="0" dirty="0">
              <a:solidFill>
                <a:schemeClr val="tx1"/>
              </a:solidFill>
              <a:effectLst/>
              <a:latin typeface="+mn-lt"/>
              <a:ea typeface="+mn-ea"/>
              <a:cs typeface="+mn-cs"/>
            </a:endParaRPr>
          </a:p>
          <a:p>
            <a:pPr algn="r" rtl="1"/>
            <a:endParaRPr lang="he-IL" sz="1200" b="0" i="0" u="none" strike="noStrike"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312A9C9-7209-43C8-B253-1255A1B545E0}" type="slidenum">
              <a:rPr lang="en-US" smtClean="0"/>
              <a:t>158</a:t>
            </a:fld>
            <a:endParaRPr lang="en-US"/>
          </a:p>
        </p:txBody>
      </p:sp>
    </p:spTree>
    <p:extLst>
      <p:ext uri="{BB962C8B-B14F-4D97-AF65-F5344CB8AC3E}">
        <p14:creationId xmlns:p14="http://schemas.microsoft.com/office/powerpoint/2010/main" val="34867158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a:xfrm>
            <a:off x="8784299" y="6597352"/>
            <a:ext cx="3264363" cy="144016"/>
          </a:xfrm>
          <a:prstGeom prst="rect">
            <a:avLst/>
          </a:prstGeom>
        </p:spPr>
        <p:txBody>
          <a:bodyPr/>
          <a:lstStyle/>
          <a:p>
            <a:r>
              <a:rPr lang="en-US"/>
              <a:t>© T. Theocharides, 2011.   </a:t>
            </a:r>
            <a:fld id="{DBC3780C-3FFF-490E-B2E7-EBE978EE7150}" type="slidenum">
              <a:rPr lang="en-US" smtClean="0"/>
              <a:pPr/>
              <a:t>‹#›</a:t>
            </a:fld>
            <a:endParaRPr lang="en-US" dirty="0"/>
          </a:p>
        </p:txBody>
      </p:sp>
    </p:spTree>
    <p:extLst>
      <p:ext uri="{BB962C8B-B14F-4D97-AF65-F5344CB8AC3E}">
        <p14:creationId xmlns:p14="http://schemas.microsoft.com/office/powerpoint/2010/main" val="21968198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155448"/>
            <a:ext cx="10972800" cy="701784"/>
          </a:xfrm>
        </p:spPr>
        <p:txBody>
          <a:bodyPr/>
          <a:lstStyle/>
          <a:p>
            <a:r>
              <a:rPr kumimoji="0" lang="en-US" dirty="0"/>
              <a:t>Click to edit Master title style</a:t>
            </a:r>
          </a:p>
        </p:txBody>
      </p:sp>
      <p:sp>
        <p:nvSpPr>
          <p:cNvPr id="3" name="Content Placeholder 2"/>
          <p:cNvSpPr>
            <a:spLocks noGrp="1"/>
          </p:cNvSpPr>
          <p:nvPr>
            <p:ph idx="1"/>
          </p:nvPr>
        </p:nvSpPr>
        <p:spPr/>
        <p:txBody>
          <a:bodyPr/>
          <a:lstStyle>
            <a:lvl1pPr>
              <a:defRPr>
                <a:solidFill>
                  <a:schemeClr val="bg2">
                    <a:lumMod val="10000"/>
                  </a:schemeClr>
                </a:solidFill>
              </a:defRPr>
            </a:lvl1pPr>
            <a:lvl2pPr>
              <a:defRPr>
                <a:solidFill>
                  <a:schemeClr val="bg2">
                    <a:lumMod val="10000"/>
                  </a:schemeClr>
                </a:solidFill>
              </a:defRPr>
            </a:lvl2pPr>
            <a:lvl3pPr>
              <a:defRPr>
                <a:solidFill>
                  <a:schemeClr val="bg2">
                    <a:lumMod val="10000"/>
                  </a:schemeClr>
                </a:solidFill>
              </a:defRPr>
            </a:lvl3pPr>
            <a:lvl4pPr>
              <a:defRPr>
                <a:solidFill>
                  <a:schemeClr val="bg2">
                    <a:lumMod val="10000"/>
                  </a:schemeClr>
                </a:solidFill>
              </a:defRPr>
            </a:lvl4pPr>
            <a:lvl5pPr>
              <a:defRPr>
                <a:solidFill>
                  <a:schemeClr val="bg2">
                    <a:lumMod val="10000"/>
                  </a:schemeClr>
                </a:solidFill>
              </a:defRPr>
            </a:lvl5pPr>
            <a:extLst/>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a:t>Fourth level</a:t>
            </a:r>
          </a:p>
          <a:p>
            <a:pPr lvl="4" eaLnBrk="1" latinLnBrk="0" hangingPunct="1"/>
            <a:r>
              <a:rPr lang="en-US" dirty="0"/>
              <a:t>Fifth level</a:t>
            </a:r>
            <a:endParaRPr kumimoji="0" lang="en-US" dirty="0"/>
          </a:p>
        </p:txBody>
      </p:sp>
      <p:sp>
        <p:nvSpPr>
          <p:cNvPr id="4" name="Date Placeholder 3"/>
          <p:cNvSpPr>
            <a:spLocks noGrp="1"/>
          </p:cNvSpPr>
          <p:nvPr>
            <p:ph type="dt" sz="half" idx="10"/>
          </p:nvPr>
        </p:nvSpPr>
        <p:spPr>
          <a:xfrm>
            <a:off x="609600" y="6476999"/>
            <a:ext cx="2844800" cy="274320"/>
          </a:xfrm>
          <a:prstGeom prst="rect">
            <a:avLst/>
          </a:prstGeom>
        </p:spPr>
        <p:txBody>
          <a:bodyPr/>
          <a:lstStyle/>
          <a:p>
            <a:fld id="{2342CEA3-3058-4D43-AE35-B3DA76CB4003}" type="datetimeFigureOut">
              <a:rPr lang="el-GR" smtClean="0"/>
              <a:pPr/>
              <a:t>20/4/2024</a:t>
            </a:fld>
            <a:endParaRPr lang="el-GR"/>
          </a:p>
        </p:txBody>
      </p:sp>
      <p:sp>
        <p:nvSpPr>
          <p:cNvPr id="5" name="Footer Placeholder 4"/>
          <p:cNvSpPr>
            <a:spLocks noGrp="1"/>
          </p:cNvSpPr>
          <p:nvPr>
            <p:ph type="ftr" sz="quarter" idx="11"/>
          </p:nvPr>
        </p:nvSpPr>
        <p:spPr>
          <a:xfrm>
            <a:off x="3520798" y="6476999"/>
            <a:ext cx="7343625" cy="274320"/>
          </a:xfrm>
          <a:prstGeom prst="rect">
            <a:avLst/>
          </a:prstGeom>
        </p:spPr>
        <p:txBody>
          <a:bodyPr/>
          <a:lstStyle/>
          <a:p>
            <a:endParaRPr lang="el-GR"/>
          </a:p>
        </p:txBody>
      </p:sp>
      <p:sp>
        <p:nvSpPr>
          <p:cNvPr id="6" name="Slide Number Placeholder 5"/>
          <p:cNvSpPr>
            <a:spLocks noGrp="1"/>
          </p:cNvSpPr>
          <p:nvPr>
            <p:ph type="sldNum" sz="quarter" idx="12"/>
          </p:nvPr>
        </p:nvSpPr>
        <p:spPr/>
        <p:txBody>
          <a:bodyPr/>
          <a:lstStyle/>
          <a:p>
            <a:fld id="{D3F1D1C4-C2D9-4231-9FB2-B2D9D97AA41D}" type="slidenum">
              <a:rPr lang="el-GR" smtClean="0"/>
              <a:pPr/>
              <a:t>‹#›</a:t>
            </a:fld>
            <a:endParaRPr lang="el-GR"/>
          </a:p>
        </p:txBody>
      </p:sp>
      <p:sp>
        <p:nvSpPr>
          <p:cNvPr id="12" name="Text Placeholder 11"/>
          <p:cNvSpPr>
            <a:spLocks noGrp="1"/>
          </p:cNvSpPr>
          <p:nvPr>
            <p:ph type="body" sz="quarter" idx="13" hasCustomPrompt="1"/>
          </p:nvPr>
        </p:nvSpPr>
        <p:spPr>
          <a:xfrm>
            <a:off x="571501" y="857233"/>
            <a:ext cx="10953751" cy="500081"/>
          </a:xfrm>
        </p:spPr>
        <p:txBody>
          <a:bodyPr/>
          <a:lstStyle>
            <a:lvl1pPr>
              <a:buFont typeface="Arial" pitchFamily="34" charset="0"/>
              <a:buChar char="•"/>
              <a:defRPr>
                <a:solidFill>
                  <a:schemeClr val="accent1">
                    <a:lumMod val="60000"/>
                    <a:lumOff val="40000"/>
                  </a:schemeClr>
                </a:solidFill>
              </a:defRPr>
            </a:lvl1pPr>
            <a:lvl2pPr>
              <a:buNone/>
              <a:defRPr/>
            </a:lvl2pPr>
            <a:lvl5pPr>
              <a:buNone/>
              <a:defRPr/>
            </a:lvl5pPr>
          </a:lstStyle>
          <a:p>
            <a:pPr lvl="0"/>
            <a:r>
              <a:rPr lang="en-GB" dirty="0"/>
              <a:t>Click to edit Master </a:t>
            </a:r>
            <a:r>
              <a:rPr lang="en-GB" dirty="0" err="1"/>
              <a:t>Subtutle</a:t>
            </a:r>
            <a:r>
              <a:rPr lang="en-GB" dirty="0"/>
              <a:t> style</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标题与项目符号">
    <p:spTree>
      <p:nvGrpSpPr>
        <p:cNvPr id="1" name=""/>
        <p:cNvGrpSpPr/>
        <p:nvPr/>
      </p:nvGrpSpPr>
      <p:grpSpPr>
        <a:xfrm>
          <a:off x="0" y="0"/>
          <a:ext cx="0" cy="0"/>
          <a:chOff x="0" y="0"/>
          <a:chExt cx="0" cy="0"/>
        </a:xfrm>
      </p:grpSpPr>
      <p:sp>
        <p:nvSpPr>
          <p:cNvPr id="56" name="标题文本"/>
          <p:cNvSpPr txBox="1">
            <a:spLocks noGrp="1"/>
          </p:cNvSpPr>
          <p:nvPr>
            <p:ph type="title"/>
          </p:nvPr>
        </p:nvSpPr>
        <p:spPr>
          <a:prstGeom prst="rect">
            <a:avLst/>
          </a:prstGeom>
        </p:spPr>
        <p:txBody>
          <a:bodyPr/>
          <a:lstStyle/>
          <a:p>
            <a:r>
              <a:t>标题文本</a:t>
            </a:r>
          </a:p>
        </p:txBody>
      </p:sp>
      <p:sp>
        <p:nvSpPr>
          <p:cNvPr id="57" name="正文级别 1…"/>
          <p:cNvSpPr txBox="1">
            <a:spLocks noGrp="1"/>
          </p:cNvSpPr>
          <p:nvPr>
            <p:ph type="body" idx="1"/>
          </p:nvPr>
        </p:nvSpPr>
        <p:spPr>
          <a:prstGeom prst="rect">
            <a:avLst/>
          </a:prstGeom>
        </p:spPr>
        <p:txBody>
          <a:bodyPr/>
          <a:lstStyle/>
          <a:p>
            <a:r>
              <a:t>正文级别 1</a:t>
            </a:r>
          </a:p>
          <a:p>
            <a:pPr lvl="1"/>
            <a:r>
              <a:t>正文级别 2</a:t>
            </a:r>
          </a:p>
          <a:p>
            <a:pPr lvl="2"/>
            <a:r>
              <a:t>正文级别 3</a:t>
            </a:r>
          </a:p>
          <a:p>
            <a:pPr lvl="3"/>
            <a:r>
              <a:t>正文级别 4</a:t>
            </a:r>
          </a:p>
          <a:p>
            <a:pPr lvl="4"/>
            <a:r>
              <a:t>正文级别 5</a:t>
            </a:r>
          </a:p>
        </p:txBody>
      </p:sp>
      <p:sp>
        <p:nvSpPr>
          <p:cNvPr id="58"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67993989"/>
      </p:ext>
    </p:extLst>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Content Slid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a:prstGeom prst="rect">
            <a:avLst/>
          </a:prstGeom>
        </p:spPr>
        <p:txBody>
          <a:bodyPr/>
          <a:lstStyle>
            <a:lvl1pPr>
              <a:defRPr b="0"/>
            </a:lvl1p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lvl1pPr algn="l">
              <a:defRPr sz="2667" b="0">
                <a:solidFill>
                  <a:schemeClr val="tx1"/>
                </a:solidFill>
              </a:defRPr>
            </a:lvl1pPr>
            <a:lvl2pPr algn="l">
              <a:defRPr sz="2667" b="0">
                <a:solidFill>
                  <a:schemeClr val="tx1"/>
                </a:solidFill>
              </a:defRPr>
            </a:lvl2pPr>
            <a:lvl3pPr algn="l">
              <a:defRPr sz="2667" b="0">
                <a:solidFill>
                  <a:schemeClr val="tx1"/>
                </a:solidFill>
              </a:defRPr>
            </a:lvl3pPr>
            <a:lvl4pPr algn="l">
              <a:defRPr sz="2667" b="0">
                <a:solidFill>
                  <a:schemeClr val="tx1"/>
                </a:solidFill>
              </a:defRPr>
            </a:lvl4pPr>
            <a:lvl5pPr algn="l">
              <a:defRPr sz="2667" b="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37276887"/>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Shape 12"/>
        <p:cNvGrpSpPr/>
        <p:nvPr/>
      </p:nvGrpSpPr>
      <p:grpSpPr>
        <a:xfrm>
          <a:off x="0" y="0"/>
          <a:ext cx="0" cy="0"/>
          <a:chOff x="0" y="0"/>
          <a:chExt cx="0" cy="0"/>
        </a:xfrm>
      </p:grpSpPr>
      <p:sp>
        <p:nvSpPr>
          <p:cNvPr id="13" name="Shape 13"/>
          <p:cNvSpPr/>
          <p:nvPr/>
        </p:nvSpPr>
        <p:spPr>
          <a:xfrm>
            <a:off x="0" y="6165500"/>
            <a:ext cx="12192000" cy="705600"/>
          </a:xfrm>
          <a:prstGeom prst="rect">
            <a:avLst/>
          </a:prstGeom>
          <a:solidFill>
            <a:srgbClr val="8C1515"/>
          </a:solidFill>
          <a:ln>
            <a:noFill/>
          </a:ln>
        </p:spPr>
        <p:txBody>
          <a:bodyPr lIns="91425" tIns="91425" rIns="91425" bIns="91425" anchor="ctr" anchorCtr="0">
            <a:noAutofit/>
          </a:bodyPr>
          <a:lstStyle/>
          <a:p>
            <a:pPr lvl="0">
              <a:spcBef>
                <a:spcPts val="0"/>
              </a:spcBef>
              <a:buNone/>
            </a:pPr>
            <a:endParaRPr sz="1800"/>
          </a:p>
        </p:txBody>
      </p:sp>
      <p:sp>
        <p:nvSpPr>
          <p:cNvPr id="14" name="Shape 14"/>
          <p:cNvSpPr txBox="1"/>
          <p:nvPr/>
        </p:nvSpPr>
        <p:spPr>
          <a:xfrm>
            <a:off x="96267" y="6165500"/>
            <a:ext cx="12095733" cy="722000"/>
          </a:xfrm>
          <a:prstGeom prst="rect">
            <a:avLst/>
          </a:prstGeom>
          <a:noFill/>
          <a:ln>
            <a:noFill/>
          </a:ln>
        </p:spPr>
        <p:txBody>
          <a:bodyPr lIns="91425" tIns="91425" rIns="91425" bIns="91425" anchor="t" anchorCtr="0">
            <a:noAutofit/>
          </a:bodyPr>
          <a:lstStyle/>
          <a:p>
            <a:pPr lvl="0">
              <a:spcBef>
                <a:spcPts val="0"/>
              </a:spcBef>
              <a:buNone/>
            </a:pPr>
            <a:r>
              <a:rPr lang="en" sz="1800" dirty="0">
                <a:solidFill>
                  <a:srgbClr val="FFFFFF"/>
                </a:solidFill>
              </a:rPr>
              <a:t>Based on cs231n by Fei-Fei Li &amp; Andrej Karpathy &amp; Justin Johnson</a:t>
            </a:r>
          </a:p>
        </p:txBody>
      </p:sp>
    </p:spTree>
    <p:extLst>
      <p:ext uri="{BB962C8B-B14F-4D97-AF65-F5344CB8AC3E}">
        <p14:creationId xmlns:p14="http://schemas.microsoft.com/office/powerpoint/2010/main" val="17747200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2_Conten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515832"/>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ver">
    <p:bg>
      <p:bgPr>
        <a:solidFill>
          <a:srgbClr val="0000B0"/>
        </a:solidFill>
        <a:effectLst/>
      </p:bgPr>
    </p:bg>
    <p:spTree>
      <p:nvGrpSpPr>
        <p:cNvPr id="1" name=""/>
        <p:cNvGrpSpPr/>
        <p:nvPr/>
      </p:nvGrpSpPr>
      <p:grpSpPr>
        <a:xfrm>
          <a:off x="0" y="0"/>
          <a:ext cx="0" cy="0"/>
          <a:chOff x="0" y="0"/>
          <a:chExt cx="0" cy="0"/>
        </a:xfrm>
      </p:grpSpPr>
      <p:sp>
        <p:nvSpPr>
          <p:cNvPr id="19" name="Text Placeholder 2">
            <a:extLst>
              <a:ext uri="{FF2B5EF4-FFF2-40B4-BE49-F238E27FC236}">
                <a16:creationId xmlns:a16="http://schemas.microsoft.com/office/drawing/2014/main" id="{C4620EE8-4506-F748-BA2F-9F7D7888F37E}"/>
              </a:ext>
            </a:extLst>
          </p:cNvPr>
          <p:cNvSpPr>
            <a:spLocks noGrp="1"/>
          </p:cNvSpPr>
          <p:nvPr>
            <p:ph type="body" sz="quarter" idx="16" hasCustomPrompt="1"/>
          </p:nvPr>
        </p:nvSpPr>
        <p:spPr>
          <a:xfrm>
            <a:off x="643548" y="1797959"/>
            <a:ext cx="10795245" cy="573379"/>
          </a:xfrm>
          <a:prstGeom prst="rect">
            <a:avLst/>
          </a:prstGeom>
        </p:spPr>
        <p:txBody>
          <a:bodyPr>
            <a:normAutofit/>
          </a:bodyPr>
          <a:lstStyle>
            <a:lvl1pPr marL="0" indent="0">
              <a:buNone/>
              <a:defRPr sz="3000">
                <a:solidFill>
                  <a:schemeClr val="bg1"/>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Insert University Name</a:t>
            </a:r>
            <a:endParaRPr lang="x-none" dirty="0"/>
          </a:p>
        </p:txBody>
      </p:sp>
      <p:sp>
        <p:nvSpPr>
          <p:cNvPr id="22" name="Text Placeholder 14">
            <a:extLst>
              <a:ext uri="{FF2B5EF4-FFF2-40B4-BE49-F238E27FC236}">
                <a16:creationId xmlns:a16="http://schemas.microsoft.com/office/drawing/2014/main" id="{B917EA4C-AF1A-F844-9E6F-5DF8EB2EDBC3}"/>
              </a:ext>
            </a:extLst>
          </p:cNvPr>
          <p:cNvSpPr>
            <a:spLocks noGrp="1"/>
          </p:cNvSpPr>
          <p:nvPr>
            <p:ph type="body" sz="quarter" idx="19" hasCustomPrompt="1"/>
          </p:nvPr>
        </p:nvSpPr>
        <p:spPr>
          <a:xfrm>
            <a:off x="643548" y="5301578"/>
            <a:ext cx="2735263" cy="263694"/>
          </a:xfrm>
          <a:prstGeom prst="rect">
            <a:avLst/>
          </a:prstGeom>
        </p:spPr>
        <p:txBody>
          <a:bodyPr/>
          <a:lstStyle>
            <a:lvl1pPr marL="0" indent="0">
              <a:buNone/>
              <a:defRPr sz="1500">
                <a:solidFill>
                  <a:schemeClr val="bg1"/>
                </a:solidFill>
                <a:latin typeface="Helvetica Neue"/>
              </a:defRPr>
            </a:lvl1pPr>
          </a:lstStyle>
          <a:p>
            <a:pPr lvl="0"/>
            <a:r>
              <a:rPr lang="x-none" dirty="0"/>
              <a:t>Month, Year</a:t>
            </a:r>
          </a:p>
        </p:txBody>
      </p:sp>
      <p:sp>
        <p:nvSpPr>
          <p:cNvPr id="33" name="Text Placeholder 2">
            <a:extLst>
              <a:ext uri="{FF2B5EF4-FFF2-40B4-BE49-F238E27FC236}">
                <a16:creationId xmlns:a16="http://schemas.microsoft.com/office/drawing/2014/main" id="{C4620EE8-4506-F748-BA2F-9F7D7888F37E}"/>
              </a:ext>
            </a:extLst>
          </p:cNvPr>
          <p:cNvSpPr>
            <a:spLocks noGrp="1"/>
          </p:cNvSpPr>
          <p:nvPr>
            <p:ph type="body" sz="quarter" idx="21" hasCustomPrompt="1"/>
          </p:nvPr>
        </p:nvSpPr>
        <p:spPr>
          <a:xfrm>
            <a:off x="643548" y="2516790"/>
            <a:ext cx="10795245" cy="1705032"/>
          </a:xfrm>
          <a:prstGeom prst="rect">
            <a:avLst/>
          </a:prstGeom>
        </p:spPr>
        <p:txBody>
          <a:bodyPr>
            <a:normAutofit/>
          </a:bodyPr>
          <a:lstStyle>
            <a:lvl1pPr marL="0" indent="0">
              <a:lnSpc>
                <a:spcPts val="5000"/>
              </a:lnSpc>
              <a:spcBef>
                <a:spcPts val="0"/>
              </a:spcBef>
              <a:buNone/>
              <a:defRPr sz="5000" b="1" baseline="0">
                <a:solidFill>
                  <a:schemeClr val="bg1"/>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INSERT COURSE NAME USING CAPITAL LETTERS</a:t>
            </a:r>
          </a:p>
        </p:txBody>
      </p:sp>
      <p:pic>
        <p:nvPicPr>
          <p:cNvPr id="26" name="Picture 2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6302" y="530099"/>
            <a:ext cx="2585474" cy="322334"/>
          </a:xfrm>
          <a:prstGeom prst="rect">
            <a:avLst/>
          </a:prstGeom>
        </p:spPr>
      </p:pic>
      <p:cxnSp>
        <p:nvCxnSpPr>
          <p:cNvPr id="38" name="Straight Connector 37"/>
          <p:cNvCxnSpPr/>
          <p:nvPr userDrawn="1"/>
        </p:nvCxnSpPr>
        <p:spPr>
          <a:xfrm>
            <a:off x="3497566" y="459828"/>
            <a:ext cx="1" cy="46976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7" name="TextBox 46"/>
          <p:cNvSpPr txBox="1"/>
          <p:nvPr userDrawn="1"/>
        </p:nvSpPr>
        <p:spPr>
          <a:xfrm>
            <a:off x="3634224" y="482815"/>
            <a:ext cx="2912410"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50" dirty="0">
                <a:solidFill>
                  <a:schemeClr val="bg1"/>
                </a:solidFill>
                <a:latin typeface="Helvetica Neue"/>
              </a:rPr>
              <a:t>Master programmes in Artificial</a:t>
            </a:r>
            <a:br>
              <a:rPr lang="en-GB" sz="1250" dirty="0">
                <a:solidFill>
                  <a:schemeClr val="bg1"/>
                </a:solidFill>
                <a:latin typeface="Helvetica Neue"/>
              </a:rPr>
            </a:br>
            <a:r>
              <a:rPr lang="en-GB" sz="1250" dirty="0">
                <a:solidFill>
                  <a:schemeClr val="bg1"/>
                </a:solidFill>
                <a:latin typeface="Helvetica Neue"/>
              </a:rPr>
              <a:t>Intelligence 4 Careers in Europe</a:t>
            </a:r>
            <a:endParaRPr lang="en-US" sz="1250" dirty="0">
              <a:solidFill>
                <a:schemeClr val="bg1"/>
              </a:solidFill>
              <a:latin typeface="Helvetica Neue"/>
            </a:endParaRPr>
          </a:p>
        </p:txBody>
      </p:sp>
      <p:pic>
        <p:nvPicPr>
          <p:cNvPr id="48" name="Picture 4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34246" y="4835786"/>
            <a:ext cx="1204547" cy="803419"/>
          </a:xfrm>
          <a:prstGeom prst="rect">
            <a:avLst/>
          </a:prstGeom>
        </p:spPr>
      </p:pic>
      <p:sp>
        <p:nvSpPr>
          <p:cNvPr id="51" name="Text Placeholder 10">
            <a:extLst>
              <a:ext uri="{FF2B5EF4-FFF2-40B4-BE49-F238E27FC236}">
                <a16:creationId xmlns:a16="http://schemas.microsoft.com/office/drawing/2014/main" id="{9B3CD9D9-3717-8045-BBE0-D00561474EA1}"/>
              </a:ext>
            </a:extLst>
          </p:cNvPr>
          <p:cNvSpPr>
            <a:spLocks noGrp="1"/>
          </p:cNvSpPr>
          <p:nvPr>
            <p:ph type="body" sz="quarter" idx="23" hasCustomPrompt="1"/>
          </p:nvPr>
        </p:nvSpPr>
        <p:spPr>
          <a:xfrm>
            <a:off x="643548" y="4981237"/>
            <a:ext cx="10719046" cy="247063"/>
          </a:xfrm>
          <a:prstGeom prst="rect">
            <a:avLst/>
          </a:prstGeom>
        </p:spPr>
        <p:txBody>
          <a:bodyPr>
            <a:noAutofit/>
          </a:bodyPr>
          <a:lstStyle>
            <a:lvl1pPr marL="0" indent="0">
              <a:buNone/>
              <a:defRPr sz="2000" b="1" baseline="0">
                <a:solidFill>
                  <a:schemeClr val="bg1"/>
                </a:solidFill>
                <a:latin typeface="Helvetica Neue"/>
              </a:defRPr>
            </a:lvl1pPr>
            <a:lvl2pPr marL="304800" indent="0">
              <a:buNone/>
              <a:defRPr>
                <a:solidFill>
                  <a:schemeClr val="bg1"/>
                </a:solidFill>
              </a:defRPr>
            </a:lvl2pPr>
            <a:lvl3pPr marL="609600" indent="0">
              <a:buNone/>
              <a:defRPr>
                <a:solidFill>
                  <a:schemeClr val="bg1"/>
                </a:solidFill>
              </a:defRPr>
            </a:lvl3pPr>
            <a:lvl4pPr marL="914400" indent="0">
              <a:buNone/>
              <a:defRPr>
                <a:solidFill>
                  <a:schemeClr val="bg1"/>
                </a:solidFill>
              </a:defRPr>
            </a:lvl4pPr>
            <a:lvl5pPr marL="1219200" indent="0">
              <a:buNone/>
              <a:defRPr>
                <a:solidFill>
                  <a:schemeClr val="bg1"/>
                </a:solidFill>
              </a:defRPr>
            </a:lvl5pPr>
          </a:lstStyle>
          <a:p>
            <a:pPr lvl="0"/>
            <a:r>
              <a:rPr lang="en-GB" dirty="0"/>
              <a:t>Presenter’s Name &amp; Surname</a:t>
            </a:r>
            <a:endParaRPr lang="x-none" dirty="0"/>
          </a:p>
        </p:txBody>
      </p:sp>
    </p:spTree>
    <p:extLst>
      <p:ext uri="{BB962C8B-B14F-4D97-AF65-F5344CB8AC3E}">
        <p14:creationId xmlns:p14="http://schemas.microsoft.com/office/powerpoint/2010/main" val="611662447"/>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ecture title &amp; contents">
    <p:spTree>
      <p:nvGrpSpPr>
        <p:cNvPr id="1" name=""/>
        <p:cNvGrpSpPr/>
        <p:nvPr/>
      </p:nvGrpSpPr>
      <p:grpSpPr>
        <a:xfrm>
          <a:off x="0" y="0"/>
          <a:ext cx="0" cy="0"/>
          <a:chOff x="0" y="0"/>
          <a:chExt cx="0" cy="0"/>
        </a:xfrm>
      </p:grpSpPr>
      <p:cxnSp>
        <p:nvCxnSpPr>
          <p:cNvPr id="5" name="Straight Connector 4"/>
          <p:cNvCxnSpPr/>
          <p:nvPr userDrawn="1"/>
        </p:nvCxnSpPr>
        <p:spPr>
          <a:xfrm>
            <a:off x="3497566" y="459828"/>
            <a:ext cx="1" cy="469761"/>
          </a:xfrm>
          <a:prstGeom prst="line">
            <a:avLst/>
          </a:prstGeom>
          <a:ln>
            <a:solidFill>
              <a:srgbClr val="0000B0"/>
            </a:solidFill>
          </a:ln>
        </p:spPr>
        <p:style>
          <a:lnRef idx="1">
            <a:schemeClr val="accent1"/>
          </a:lnRef>
          <a:fillRef idx="0">
            <a:schemeClr val="accent1"/>
          </a:fillRef>
          <a:effectRef idx="0">
            <a:schemeClr val="accent1"/>
          </a:effectRef>
          <a:fontRef idx="minor">
            <a:schemeClr val="tx1"/>
          </a:fontRef>
        </p:style>
      </p:cxnSp>
      <p:sp>
        <p:nvSpPr>
          <p:cNvPr id="6" name="TextBox 5"/>
          <p:cNvSpPr txBox="1"/>
          <p:nvPr userDrawn="1"/>
        </p:nvSpPr>
        <p:spPr>
          <a:xfrm>
            <a:off x="3634224" y="482815"/>
            <a:ext cx="2912410"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50" dirty="0">
                <a:solidFill>
                  <a:srgbClr val="0000B0"/>
                </a:solidFill>
                <a:latin typeface="Helvetica Neue"/>
              </a:rPr>
              <a:t>Master programmes in Artificial</a:t>
            </a:r>
            <a:br>
              <a:rPr lang="en-GB" sz="1250" dirty="0">
                <a:solidFill>
                  <a:srgbClr val="0000B0"/>
                </a:solidFill>
                <a:latin typeface="Helvetica Neue"/>
              </a:rPr>
            </a:br>
            <a:r>
              <a:rPr lang="en-GB" sz="1250" dirty="0">
                <a:solidFill>
                  <a:srgbClr val="0000B0"/>
                </a:solidFill>
                <a:latin typeface="Helvetica Neue"/>
              </a:rPr>
              <a:t>Intelligence 4 Careers in Europe</a:t>
            </a:r>
            <a:endParaRPr lang="en-US" sz="1250" dirty="0">
              <a:solidFill>
                <a:srgbClr val="0000B0"/>
              </a:solidFill>
              <a:latin typeface="Helvetica Neue"/>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6302" y="530099"/>
            <a:ext cx="2580029" cy="322334"/>
          </a:xfrm>
          <a:prstGeom prst="rect">
            <a:avLst/>
          </a:prstGeom>
        </p:spPr>
      </p:pic>
      <p:sp>
        <p:nvSpPr>
          <p:cNvPr id="17" name="Text Placeholder 2">
            <a:extLst>
              <a:ext uri="{FF2B5EF4-FFF2-40B4-BE49-F238E27FC236}">
                <a16:creationId xmlns:a16="http://schemas.microsoft.com/office/drawing/2014/main" id="{C4620EE8-4506-F748-BA2F-9F7D7888F37E}"/>
              </a:ext>
            </a:extLst>
          </p:cNvPr>
          <p:cNvSpPr>
            <a:spLocks noGrp="1"/>
          </p:cNvSpPr>
          <p:nvPr>
            <p:ph type="body" sz="quarter" idx="22" hasCustomPrompt="1"/>
          </p:nvPr>
        </p:nvSpPr>
        <p:spPr>
          <a:xfrm>
            <a:off x="643548" y="4033617"/>
            <a:ext cx="5198941" cy="1633558"/>
          </a:xfrm>
          <a:prstGeom prst="rect">
            <a:avLst/>
          </a:prstGeom>
        </p:spPr>
        <p:txBody>
          <a:bodyPr>
            <a:normAutofit/>
          </a:bodyPr>
          <a:lstStyle>
            <a:lvl1pPr marL="257175" marR="0" indent="-257175" algn="l" defTabSz="914400" rtl="0" eaLnBrk="1" fontAlgn="auto" latinLnBrk="0" hangingPunct="1">
              <a:lnSpc>
                <a:spcPct val="90000"/>
              </a:lnSpc>
              <a:spcBef>
                <a:spcPts val="1000"/>
              </a:spcBef>
              <a:spcAft>
                <a:spcPts val="0"/>
              </a:spcAft>
              <a:buClrTx/>
              <a:buSzTx/>
              <a:buFont typeface="+mj-lt"/>
              <a:buAutoNum type="arabicPeriod"/>
              <a:tabLst/>
              <a:defRPr sz="150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pPr lvl="0"/>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a:t>
            </a:r>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pPr lvl="0"/>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a:t>
            </a:r>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pPr lvl="0"/>
            <a:endParaRPr lang="en-GB" dirty="0"/>
          </a:p>
        </p:txBody>
      </p:sp>
      <p:sp>
        <p:nvSpPr>
          <p:cNvPr id="19" name="Text Placeholder 2">
            <a:extLst>
              <a:ext uri="{FF2B5EF4-FFF2-40B4-BE49-F238E27FC236}">
                <a16:creationId xmlns:a16="http://schemas.microsoft.com/office/drawing/2014/main" id="{C4620EE8-4506-F748-BA2F-9F7D7888F37E}"/>
              </a:ext>
            </a:extLst>
          </p:cNvPr>
          <p:cNvSpPr>
            <a:spLocks noGrp="1"/>
          </p:cNvSpPr>
          <p:nvPr>
            <p:ph type="body" sz="quarter" idx="23" hasCustomPrompt="1"/>
          </p:nvPr>
        </p:nvSpPr>
        <p:spPr>
          <a:xfrm>
            <a:off x="6239852" y="4033617"/>
            <a:ext cx="5198941" cy="1633558"/>
          </a:xfrm>
          <a:prstGeom prst="rect">
            <a:avLst/>
          </a:prstGeom>
        </p:spPr>
        <p:txBody>
          <a:bodyPr>
            <a:normAutofit/>
          </a:bodyPr>
          <a:lstStyle>
            <a:lvl1pPr marL="257175" marR="0" indent="-257175" algn="l" defTabSz="914400" rtl="0" eaLnBrk="1" fontAlgn="auto" latinLnBrk="0" hangingPunct="1">
              <a:lnSpc>
                <a:spcPct val="90000"/>
              </a:lnSpc>
              <a:spcBef>
                <a:spcPts val="1000"/>
              </a:spcBef>
              <a:spcAft>
                <a:spcPts val="0"/>
              </a:spcAft>
              <a:buClrTx/>
              <a:buSzTx/>
              <a:buFont typeface="+mj-lt"/>
              <a:buAutoNum type="arabicPeriod" startAt="6"/>
              <a:tabLst/>
              <a:defRPr sz="150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pPr lvl="0"/>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a:t>
            </a:r>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pPr lvl="0"/>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a:t>
            </a:r>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p>
          <a:p>
            <a:pPr lvl="0"/>
            <a:endParaRPr lang="en-GB" dirty="0"/>
          </a:p>
        </p:txBody>
      </p:sp>
      <p:cxnSp>
        <p:nvCxnSpPr>
          <p:cNvPr id="20" name="Straight Connector 19"/>
          <p:cNvCxnSpPr/>
          <p:nvPr userDrawn="1"/>
        </p:nvCxnSpPr>
        <p:spPr>
          <a:xfrm>
            <a:off x="6041169" y="4033617"/>
            <a:ext cx="0" cy="1633558"/>
          </a:xfrm>
          <a:prstGeom prst="line">
            <a:avLst/>
          </a:prstGeom>
          <a:ln>
            <a:solidFill>
              <a:srgbClr val="0000B0"/>
            </a:solidFill>
          </a:ln>
        </p:spPr>
        <p:style>
          <a:lnRef idx="1">
            <a:schemeClr val="accent1"/>
          </a:lnRef>
          <a:fillRef idx="0">
            <a:schemeClr val="accent1"/>
          </a:fillRef>
          <a:effectRef idx="0">
            <a:schemeClr val="accent1"/>
          </a:effectRef>
          <a:fontRef idx="minor">
            <a:schemeClr val="tx1"/>
          </a:fontRef>
        </p:style>
      </p:cxnSp>
      <p:sp>
        <p:nvSpPr>
          <p:cNvPr id="22" name="Text Placeholder 2">
            <a:extLst>
              <a:ext uri="{FF2B5EF4-FFF2-40B4-BE49-F238E27FC236}">
                <a16:creationId xmlns:a16="http://schemas.microsoft.com/office/drawing/2014/main" id="{C4620EE8-4506-F748-BA2F-9F7D7888F37E}"/>
              </a:ext>
            </a:extLst>
          </p:cNvPr>
          <p:cNvSpPr>
            <a:spLocks noGrp="1"/>
          </p:cNvSpPr>
          <p:nvPr>
            <p:ph type="body" sz="quarter" idx="24" hasCustomPrompt="1"/>
          </p:nvPr>
        </p:nvSpPr>
        <p:spPr>
          <a:xfrm>
            <a:off x="643548" y="1355407"/>
            <a:ext cx="10795245" cy="446040"/>
          </a:xfrm>
          <a:prstGeom prst="rect">
            <a:avLst/>
          </a:prstGeom>
          <a:solidFill>
            <a:srgbClr val="0000B0"/>
          </a:solidFill>
        </p:spPr>
        <p:txBody>
          <a:bodyPr lIns="365760" anchor="ctr">
            <a:normAutofit/>
          </a:bodyPr>
          <a:lstStyle>
            <a:lvl1pPr marL="0" indent="0">
              <a:buNone/>
              <a:defRPr sz="1500" b="1" baseline="0">
                <a:solidFill>
                  <a:schemeClr val="bg1"/>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LECTURE 1</a:t>
            </a:r>
            <a:endParaRPr lang="x-none" dirty="0"/>
          </a:p>
        </p:txBody>
      </p:sp>
      <p:sp>
        <p:nvSpPr>
          <p:cNvPr id="23" name="Text Placeholder 2">
            <a:extLst>
              <a:ext uri="{FF2B5EF4-FFF2-40B4-BE49-F238E27FC236}">
                <a16:creationId xmlns:a16="http://schemas.microsoft.com/office/drawing/2014/main" id="{C4620EE8-4506-F748-BA2F-9F7D7888F37E}"/>
              </a:ext>
            </a:extLst>
          </p:cNvPr>
          <p:cNvSpPr>
            <a:spLocks noGrp="1"/>
          </p:cNvSpPr>
          <p:nvPr>
            <p:ph type="body" sz="quarter" idx="25" hasCustomPrompt="1"/>
          </p:nvPr>
        </p:nvSpPr>
        <p:spPr>
          <a:xfrm>
            <a:off x="643548" y="1945570"/>
            <a:ext cx="10795245" cy="1203768"/>
          </a:xfrm>
          <a:prstGeom prst="rect">
            <a:avLst/>
          </a:prstGeom>
        </p:spPr>
        <p:txBody>
          <a:bodyPr>
            <a:normAutofit/>
          </a:bodyPr>
          <a:lstStyle>
            <a:lvl1pPr marL="0" indent="0">
              <a:lnSpc>
                <a:spcPts val="3500"/>
              </a:lnSpc>
              <a:spcBef>
                <a:spcPts val="0"/>
              </a:spcBef>
              <a:buNone/>
              <a:defRPr sz="3000" b="1" baseline="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Insert lecture 1 title</a:t>
            </a:r>
          </a:p>
        </p:txBody>
      </p:sp>
      <p:sp>
        <p:nvSpPr>
          <p:cNvPr id="24" name="Text Placeholder 2">
            <a:extLst>
              <a:ext uri="{FF2B5EF4-FFF2-40B4-BE49-F238E27FC236}">
                <a16:creationId xmlns:a16="http://schemas.microsoft.com/office/drawing/2014/main" id="{C4620EE8-4506-F748-BA2F-9F7D7888F37E}"/>
              </a:ext>
            </a:extLst>
          </p:cNvPr>
          <p:cNvSpPr>
            <a:spLocks noGrp="1"/>
          </p:cNvSpPr>
          <p:nvPr>
            <p:ph type="body" sz="quarter" idx="26" hasCustomPrompt="1"/>
          </p:nvPr>
        </p:nvSpPr>
        <p:spPr>
          <a:xfrm>
            <a:off x="643547" y="3422907"/>
            <a:ext cx="10795245" cy="446040"/>
          </a:xfrm>
          <a:prstGeom prst="rect">
            <a:avLst/>
          </a:prstGeom>
          <a:solidFill>
            <a:srgbClr val="0000B0"/>
          </a:solidFill>
        </p:spPr>
        <p:txBody>
          <a:bodyPr lIns="365760" anchor="ctr">
            <a:normAutofit/>
          </a:bodyPr>
          <a:lstStyle>
            <a:lvl1pPr marL="0" indent="0">
              <a:buNone/>
              <a:defRPr sz="1500" b="1" baseline="0">
                <a:solidFill>
                  <a:schemeClr val="bg1"/>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CONTENTS</a:t>
            </a:r>
            <a:endParaRPr lang="x-none" dirty="0"/>
          </a:p>
        </p:txBody>
      </p:sp>
      <p:sp>
        <p:nvSpPr>
          <p:cNvPr id="15" name="Slide Number Placeholder 5"/>
          <p:cNvSpPr>
            <a:spLocks noGrp="1"/>
          </p:cNvSpPr>
          <p:nvPr>
            <p:ph type="sldNum" sz="quarter" idx="4"/>
          </p:nvPr>
        </p:nvSpPr>
        <p:spPr>
          <a:xfrm>
            <a:off x="5782244" y="6222471"/>
            <a:ext cx="50702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a:t>
            </a:fld>
            <a:endParaRPr lang="bg-BG" dirty="0">
              <a:solidFill>
                <a:srgbClr val="000000"/>
              </a:solidFill>
            </a:endParaRPr>
          </a:p>
        </p:txBody>
      </p:sp>
    </p:spTree>
    <p:extLst>
      <p:ext uri="{BB962C8B-B14F-4D97-AF65-F5344CB8AC3E}">
        <p14:creationId xmlns:p14="http://schemas.microsoft.com/office/powerpoint/2010/main" val="31309497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 analysis in text">
    <p:spTree>
      <p:nvGrpSpPr>
        <p:cNvPr id="1" name=""/>
        <p:cNvGrpSpPr/>
        <p:nvPr/>
      </p:nvGrpSpPr>
      <p:grpSpPr>
        <a:xfrm>
          <a:off x="0" y="0"/>
          <a:ext cx="0" cy="0"/>
          <a:chOff x="0" y="0"/>
          <a:chExt cx="0" cy="0"/>
        </a:xfrm>
      </p:grpSpPr>
      <p:cxnSp>
        <p:nvCxnSpPr>
          <p:cNvPr id="14" name="Straight Connector 13"/>
          <p:cNvCxnSpPr/>
          <p:nvPr userDrawn="1"/>
        </p:nvCxnSpPr>
        <p:spPr>
          <a:xfrm>
            <a:off x="3497566" y="459828"/>
            <a:ext cx="1" cy="469761"/>
          </a:xfrm>
          <a:prstGeom prst="line">
            <a:avLst/>
          </a:prstGeom>
          <a:ln>
            <a:solidFill>
              <a:srgbClr val="0000B0"/>
            </a:solidFill>
          </a:ln>
        </p:spPr>
        <p:style>
          <a:lnRef idx="1">
            <a:schemeClr val="accent1"/>
          </a:lnRef>
          <a:fillRef idx="0">
            <a:schemeClr val="accent1"/>
          </a:fillRef>
          <a:effectRef idx="0">
            <a:schemeClr val="accent1"/>
          </a:effectRef>
          <a:fontRef idx="minor">
            <a:schemeClr val="tx1"/>
          </a:fontRef>
        </p:style>
      </p:cxnSp>
      <p:sp>
        <p:nvSpPr>
          <p:cNvPr id="15" name="TextBox 14"/>
          <p:cNvSpPr txBox="1"/>
          <p:nvPr userDrawn="1"/>
        </p:nvSpPr>
        <p:spPr>
          <a:xfrm>
            <a:off x="3634224" y="482815"/>
            <a:ext cx="2912410"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50" dirty="0">
                <a:solidFill>
                  <a:srgbClr val="0000B0"/>
                </a:solidFill>
                <a:latin typeface="Helvetica Neue"/>
              </a:rPr>
              <a:t>Master programmes in Artificial</a:t>
            </a:r>
            <a:br>
              <a:rPr lang="en-GB" sz="1250" dirty="0">
                <a:solidFill>
                  <a:srgbClr val="0000B0"/>
                </a:solidFill>
                <a:latin typeface="Helvetica Neue"/>
              </a:rPr>
            </a:br>
            <a:r>
              <a:rPr lang="en-GB" sz="1250" dirty="0">
                <a:solidFill>
                  <a:srgbClr val="0000B0"/>
                </a:solidFill>
                <a:latin typeface="Helvetica Neue"/>
              </a:rPr>
              <a:t>Intelligence 4 Careers in Europe</a:t>
            </a:r>
            <a:endParaRPr lang="en-US" sz="1250" dirty="0">
              <a:solidFill>
                <a:srgbClr val="0000B0"/>
              </a:solidFill>
              <a:latin typeface="Helvetica Neue"/>
            </a:endParaRPr>
          </a:p>
        </p:txBody>
      </p:sp>
      <p:pic>
        <p:nvPicPr>
          <p:cNvPr id="17" name="Picture 1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6302" y="530099"/>
            <a:ext cx="2580029" cy="322334"/>
          </a:xfrm>
          <a:prstGeom prst="rect">
            <a:avLst/>
          </a:prstGeom>
        </p:spPr>
      </p:pic>
      <p:sp>
        <p:nvSpPr>
          <p:cNvPr id="18" name="Text Placeholder 2">
            <a:extLst>
              <a:ext uri="{FF2B5EF4-FFF2-40B4-BE49-F238E27FC236}">
                <a16:creationId xmlns:a16="http://schemas.microsoft.com/office/drawing/2014/main" id="{C4620EE8-4506-F748-BA2F-9F7D7888F37E}"/>
              </a:ext>
            </a:extLst>
          </p:cNvPr>
          <p:cNvSpPr>
            <a:spLocks noGrp="1"/>
          </p:cNvSpPr>
          <p:nvPr>
            <p:ph type="body" sz="quarter" idx="24" hasCustomPrompt="1"/>
          </p:nvPr>
        </p:nvSpPr>
        <p:spPr>
          <a:xfrm>
            <a:off x="643548" y="1355407"/>
            <a:ext cx="10795245" cy="446040"/>
          </a:xfrm>
          <a:prstGeom prst="rect">
            <a:avLst/>
          </a:prstGeom>
          <a:solidFill>
            <a:srgbClr val="0000B0"/>
          </a:solidFill>
        </p:spPr>
        <p:txBody>
          <a:bodyPr lIns="365760" anchor="ctr">
            <a:normAutofit/>
          </a:bodyPr>
          <a:lstStyle>
            <a:lvl1pPr marL="0" indent="0">
              <a:buNone/>
              <a:defRPr sz="1500" b="1" baseline="0">
                <a:solidFill>
                  <a:schemeClr val="bg1"/>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CONTENT 1</a:t>
            </a:r>
            <a:endParaRPr lang="x-none" dirty="0"/>
          </a:p>
        </p:txBody>
      </p:sp>
      <p:sp>
        <p:nvSpPr>
          <p:cNvPr id="20" name="Text Placeholder 2">
            <a:extLst>
              <a:ext uri="{FF2B5EF4-FFF2-40B4-BE49-F238E27FC236}">
                <a16:creationId xmlns:a16="http://schemas.microsoft.com/office/drawing/2014/main" id="{C4620EE8-4506-F748-BA2F-9F7D7888F37E}"/>
              </a:ext>
            </a:extLst>
          </p:cNvPr>
          <p:cNvSpPr>
            <a:spLocks noGrp="1"/>
          </p:cNvSpPr>
          <p:nvPr>
            <p:ph type="body" sz="quarter" idx="22" hasCustomPrompt="1"/>
          </p:nvPr>
        </p:nvSpPr>
        <p:spPr>
          <a:xfrm>
            <a:off x="643548" y="2623335"/>
            <a:ext cx="5198941" cy="3228975"/>
          </a:xfrm>
          <a:prstGeom prst="rect">
            <a:avLst/>
          </a:prstGeo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mj-lt"/>
              <a:buNone/>
              <a:tabLst/>
              <a:defRPr sz="110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marL="0" marR="0" lvl="0" indent="0" algn="l" defTabSz="914400" rtl="0" eaLnBrk="1" fontAlgn="auto" latinLnBrk="0" hangingPunct="1">
              <a:lnSpc>
                <a:spcPct val="90000"/>
              </a:lnSpc>
              <a:spcBef>
                <a:spcPts val="1000"/>
              </a:spcBef>
              <a:spcAft>
                <a:spcPts val="0"/>
              </a:spcAft>
              <a:buClrTx/>
              <a:buSzTx/>
              <a:buFont typeface="+mj-lt"/>
              <a:buNone/>
              <a:tabLst/>
              <a:defRPr/>
            </a:pPr>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marL="0" marR="0" lvl="0" indent="0" algn="l" defTabSz="914400" rtl="0" eaLnBrk="1" fontAlgn="auto" latinLnBrk="0" hangingPunct="1">
              <a:lnSpc>
                <a:spcPct val="90000"/>
              </a:lnSpc>
              <a:spcBef>
                <a:spcPts val="1000"/>
              </a:spcBef>
              <a:spcAft>
                <a:spcPts val="0"/>
              </a:spcAft>
              <a:buClrTx/>
              <a:buSzTx/>
              <a:buFont typeface="+mj-lt"/>
              <a:buNone/>
              <a:tabLst/>
              <a:defRPr/>
            </a:pPr>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lvl="0"/>
            <a:endParaRPr lang="en-GB" dirty="0"/>
          </a:p>
        </p:txBody>
      </p:sp>
      <p:sp>
        <p:nvSpPr>
          <p:cNvPr id="21" name="Text Placeholder 2">
            <a:extLst>
              <a:ext uri="{FF2B5EF4-FFF2-40B4-BE49-F238E27FC236}">
                <a16:creationId xmlns:a16="http://schemas.microsoft.com/office/drawing/2014/main" id="{C4620EE8-4506-F748-BA2F-9F7D7888F37E}"/>
              </a:ext>
            </a:extLst>
          </p:cNvPr>
          <p:cNvSpPr>
            <a:spLocks noGrp="1"/>
          </p:cNvSpPr>
          <p:nvPr>
            <p:ph type="body" sz="quarter" idx="26" hasCustomPrompt="1"/>
          </p:nvPr>
        </p:nvSpPr>
        <p:spPr>
          <a:xfrm>
            <a:off x="6239852" y="2623335"/>
            <a:ext cx="5198941" cy="3228975"/>
          </a:xfrm>
          <a:prstGeom prst="rect">
            <a:avLst/>
          </a:prstGeo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mj-lt"/>
              <a:buNone/>
              <a:tabLst/>
              <a:defRPr sz="110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marL="0" marR="0" lvl="0" indent="0" algn="l" defTabSz="914400" rtl="0" eaLnBrk="1" fontAlgn="auto" latinLnBrk="0" hangingPunct="1">
              <a:lnSpc>
                <a:spcPct val="90000"/>
              </a:lnSpc>
              <a:spcBef>
                <a:spcPts val="1000"/>
              </a:spcBef>
              <a:spcAft>
                <a:spcPts val="0"/>
              </a:spcAft>
              <a:buClrTx/>
              <a:buSzTx/>
              <a:buFont typeface="+mj-lt"/>
              <a:buNone/>
              <a:tabLst/>
              <a:defRPr/>
            </a:pPr>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marL="0" marR="0" lvl="0" indent="0" algn="l" defTabSz="914400" rtl="0" eaLnBrk="1" fontAlgn="auto" latinLnBrk="0" hangingPunct="1">
              <a:lnSpc>
                <a:spcPct val="90000"/>
              </a:lnSpc>
              <a:spcBef>
                <a:spcPts val="1000"/>
              </a:spcBef>
              <a:spcAft>
                <a:spcPts val="0"/>
              </a:spcAft>
              <a:buClrTx/>
              <a:buSzTx/>
              <a:buFont typeface="+mj-lt"/>
              <a:buNone/>
              <a:tabLst/>
              <a:defRPr/>
            </a:pPr>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lvl="0"/>
            <a:endParaRPr lang="en-GB" dirty="0"/>
          </a:p>
        </p:txBody>
      </p:sp>
      <p:sp>
        <p:nvSpPr>
          <p:cNvPr id="22" name="Text Placeholder 2">
            <a:extLst>
              <a:ext uri="{FF2B5EF4-FFF2-40B4-BE49-F238E27FC236}">
                <a16:creationId xmlns:a16="http://schemas.microsoft.com/office/drawing/2014/main" id="{C4620EE8-4506-F748-BA2F-9F7D7888F37E}"/>
              </a:ext>
            </a:extLst>
          </p:cNvPr>
          <p:cNvSpPr>
            <a:spLocks noGrp="1"/>
          </p:cNvSpPr>
          <p:nvPr>
            <p:ph type="body" sz="quarter" idx="25" hasCustomPrompt="1"/>
          </p:nvPr>
        </p:nvSpPr>
        <p:spPr>
          <a:xfrm>
            <a:off x="643548" y="1945570"/>
            <a:ext cx="10795245" cy="569031"/>
          </a:xfrm>
          <a:prstGeom prst="rect">
            <a:avLst/>
          </a:prstGeom>
        </p:spPr>
        <p:txBody>
          <a:bodyPr>
            <a:normAutofit/>
          </a:bodyPr>
          <a:lstStyle>
            <a:lvl1pPr marL="0" indent="0">
              <a:lnSpc>
                <a:spcPts val="3500"/>
              </a:lnSpc>
              <a:spcBef>
                <a:spcPts val="0"/>
              </a:spcBef>
              <a:buNone/>
              <a:defRPr sz="3000" b="1" baseline="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Insert content 1 title</a:t>
            </a:r>
          </a:p>
        </p:txBody>
      </p:sp>
      <p:sp>
        <p:nvSpPr>
          <p:cNvPr id="19" name="Slide Number Placeholder 5"/>
          <p:cNvSpPr>
            <a:spLocks noGrp="1"/>
          </p:cNvSpPr>
          <p:nvPr>
            <p:ph type="sldNum" sz="quarter" idx="4"/>
          </p:nvPr>
        </p:nvSpPr>
        <p:spPr>
          <a:xfrm>
            <a:off x="5782244" y="6222471"/>
            <a:ext cx="50702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a:t>
            </a:fld>
            <a:endParaRPr lang="bg-BG" dirty="0">
              <a:solidFill>
                <a:srgbClr val="000000"/>
              </a:solidFill>
            </a:endParaRPr>
          </a:p>
        </p:txBody>
      </p:sp>
    </p:spTree>
    <p:extLst>
      <p:ext uri="{BB962C8B-B14F-4D97-AF65-F5344CB8AC3E}">
        <p14:creationId xmlns:p14="http://schemas.microsoft.com/office/powerpoint/2010/main" val="38637086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 analysis in text with image">
    <p:spTree>
      <p:nvGrpSpPr>
        <p:cNvPr id="1" name=""/>
        <p:cNvGrpSpPr/>
        <p:nvPr/>
      </p:nvGrpSpPr>
      <p:grpSpPr>
        <a:xfrm>
          <a:off x="0" y="0"/>
          <a:ext cx="0" cy="0"/>
          <a:chOff x="0" y="0"/>
          <a:chExt cx="0" cy="0"/>
        </a:xfrm>
      </p:grpSpPr>
      <p:cxnSp>
        <p:nvCxnSpPr>
          <p:cNvPr id="4" name="Straight Connector 3"/>
          <p:cNvCxnSpPr/>
          <p:nvPr userDrawn="1"/>
        </p:nvCxnSpPr>
        <p:spPr>
          <a:xfrm>
            <a:off x="3497566" y="459828"/>
            <a:ext cx="1" cy="469761"/>
          </a:xfrm>
          <a:prstGeom prst="line">
            <a:avLst/>
          </a:prstGeom>
          <a:ln>
            <a:solidFill>
              <a:srgbClr val="0000B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3634224" y="482815"/>
            <a:ext cx="2912410"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50" dirty="0">
                <a:solidFill>
                  <a:srgbClr val="0000B0"/>
                </a:solidFill>
                <a:latin typeface="Helvetica Neue"/>
              </a:rPr>
              <a:t>Master programmes in Artificial</a:t>
            </a:r>
            <a:br>
              <a:rPr lang="en-GB" sz="1250" dirty="0">
                <a:solidFill>
                  <a:srgbClr val="0000B0"/>
                </a:solidFill>
                <a:latin typeface="Helvetica Neue"/>
              </a:rPr>
            </a:br>
            <a:r>
              <a:rPr lang="en-GB" sz="1250" dirty="0">
                <a:solidFill>
                  <a:srgbClr val="0000B0"/>
                </a:solidFill>
                <a:latin typeface="Helvetica Neue"/>
              </a:rPr>
              <a:t>Intelligence 4 Careers in Europe</a:t>
            </a:r>
            <a:endParaRPr lang="en-US" sz="1250" dirty="0">
              <a:solidFill>
                <a:srgbClr val="0000B0"/>
              </a:solidFill>
              <a:latin typeface="Helvetica Neue"/>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6302" y="530099"/>
            <a:ext cx="2580029" cy="322334"/>
          </a:xfrm>
          <a:prstGeom prst="rect">
            <a:avLst/>
          </a:prstGeom>
        </p:spPr>
      </p:pic>
      <p:sp>
        <p:nvSpPr>
          <p:cNvPr id="8" name="Text Placeholder 2">
            <a:extLst>
              <a:ext uri="{FF2B5EF4-FFF2-40B4-BE49-F238E27FC236}">
                <a16:creationId xmlns:a16="http://schemas.microsoft.com/office/drawing/2014/main" id="{C4620EE8-4506-F748-BA2F-9F7D7888F37E}"/>
              </a:ext>
            </a:extLst>
          </p:cNvPr>
          <p:cNvSpPr>
            <a:spLocks noGrp="1"/>
          </p:cNvSpPr>
          <p:nvPr>
            <p:ph type="body" sz="quarter" idx="24" hasCustomPrompt="1"/>
          </p:nvPr>
        </p:nvSpPr>
        <p:spPr>
          <a:xfrm>
            <a:off x="643548" y="1355407"/>
            <a:ext cx="10795245" cy="446040"/>
          </a:xfrm>
          <a:prstGeom prst="rect">
            <a:avLst/>
          </a:prstGeom>
          <a:solidFill>
            <a:srgbClr val="0000B0"/>
          </a:solidFill>
        </p:spPr>
        <p:txBody>
          <a:bodyPr lIns="365760" anchor="ctr">
            <a:normAutofit/>
          </a:bodyPr>
          <a:lstStyle>
            <a:lvl1pPr marL="0" indent="0">
              <a:buNone/>
              <a:defRPr sz="1500" b="1" baseline="0">
                <a:solidFill>
                  <a:schemeClr val="bg1"/>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CONTENT 2</a:t>
            </a:r>
            <a:endParaRPr lang="x-none" dirty="0"/>
          </a:p>
        </p:txBody>
      </p:sp>
      <p:sp>
        <p:nvSpPr>
          <p:cNvPr id="10" name="Text Placeholder 2">
            <a:extLst>
              <a:ext uri="{FF2B5EF4-FFF2-40B4-BE49-F238E27FC236}">
                <a16:creationId xmlns:a16="http://schemas.microsoft.com/office/drawing/2014/main" id="{C4620EE8-4506-F748-BA2F-9F7D7888F37E}"/>
              </a:ext>
            </a:extLst>
          </p:cNvPr>
          <p:cNvSpPr>
            <a:spLocks noGrp="1"/>
          </p:cNvSpPr>
          <p:nvPr>
            <p:ph type="body" sz="quarter" idx="22" hasCustomPrompt="1"/>
          </p:nvPr>
        </p:nvSpPr>
        <p:spPr>
          <a:xfrm>
            <a:off x="643548" y="2623335"/>
            <a:ext cx="5198941" cy="3228975"/>
          </a:xfrm>
          <a:prstGeom prst="rect">
            <a:avLst/>
          </a:prstGeom>
        </p:spPr>
        <p:txBody>
          <a:bodyPr>
            <a:noAutofit/>
          </a:bodyPr>
          <a:lstStyle>
            <a:lvl1pPr marL="0" marR="0" indent="0" algn="l" defTabSz="914400" rtl="0" eaLnBrk="1" fontAlgn="auto" latinLnBrk="0" hangingPunct="1">
              <a:lnSpc>
                <a:spcPct val="100000"/>
              </a:lnSpc>
              <a:spcBef>
                <a:spcPts val="1000"/>
              </a:spcBef>
              <a:spcAft>
                <a:spcPts val="0"/>
              </a:spcAft>
              <a:buClrTx/>
              <a:buSzTx/>
              <a:buFont typeface="+mj-lt"/>
              <a:buNone/>
              <a:tabLst/>
              <a:defRPr sz="110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marL="0" marR="0" lvl="0" indent="0" algn="l" defTabSz="914400" rtl="0" eaLnBrk="1" fontAlgn="auto" latinLnBrk="0" hangingPunct="1">
              <a:lnSpc>
                <a:spcPct val="90000"/>
              </a:lnSpc>
              <a:spcBef>
                <a:spcPts val="1000"/>
              </a:spcBef>
              <a:spcAft>
                <a:spcPts val="0"/>
              </a:spcAft>
              <a:buClrTx/>
              <a:buSzTx/>
              <a:buFont typeface="+mj-lt"/>
              <a:buNone/>
              <a:tabLst/>
              <a:defRPr/>
            </a:pPr>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marL="0" marR="0" lvl="0" indent="0" algn="l" defTabSz="914400" rtl="0" eaLnBrk="1" fontAlgn="auto" latinLnBrk="0" hangingPunct="1">
              <a:lnSpc>
                <a:spcPct val="90000"/>
              </a:lnSpc>
              <a:spcBef>
                <a:spcPts val="1000"/>
              </a:spcBef>
              <a:spcAft>
                <a:spcPts val="0"/>
              </a:spcAft>
              <a:buClrTx/>
              <a:buSzTx/>
              <a:buFont typeface="+mj-lt"/>
              <a:buNone/>
              <a:tabLst/>
              <a:defRPr/>
            </a:pPr>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r>
              <a:rPr lang="en-GB" dirty="0" err="1"/>
              <a:t>Duis</a:t>
            </a:r>
            <a:r>
              <a:rPr lang="en-GB" dirty="0"/>
              <a:t> </a:t>
            </a:r>
            <a:r>
              <a:rPr lang="en-GB" dirty="0" err="1"/>
              <a:t>aute</a:t>
            </a:r>
            <a:r>
              <a:rPr lang="en-GB" dirty="0"/>
              <a:t> </a:t>
            </a:r>
            <a:r>
              <a:rPr lang="en-GB" dirty="0" err="1"/>
              <a:t>irure</a:t>
            </a:r>
            <a:r>
              <a:rPr lang="en-GB" dirty="0"/>
              <a:t> </a:t>
            </a:r>
            <a:r>
              <a:rPr lang="en-GB" dirty="0" err="1"/>
              <a:t>dolor</a:t>
            </a:r>
            <a:r>
              <a:rPr lang="en-GB" dirty="0"/>
              <a:t> in </a:t>
            </a:r>
            <a:r>
              <a:rPr lang="en-GB" dirty="0" err="1"/>
              <a:t>reprehenderit</a:t>
            </a:r>
            <a:r>
              <a:rPr lang="en-GB" dirty="0"/>
              <a:t> in </a:t>
            </a:r>
            <a:r>
              <a:rPr lang="en-GB" dirty="0" err="1"/>
              <a:t>voluptate</a:t>
            </a:r>
            <a:r>
              <a:rPr lang="en-GB" dirty="0"/>
              <a:t> </a:t>
            </a:r>
            <a:r>
              <a:rPr lang="en-GB" dirty="0" err="1"/>
              <a:t>velit</a:t>
            </a:r>
            <a:r>
              <a:rPr lang="en-GB" dirty="0"/>
              <a:t> </a:t>
            </a:r>
            <a:r>
              <a:rPr lang="en-GB" dirty="0" err="1"/>
              <a:t>esse</a:t>
            </a:r>
            <a:r>
              <a:rPr lang="en-GB" dirty="0"/>
              <a:t> </a:t>
            </a:r>
            <a:r>
              <a:rPr lang="en-GB" dirty="0" err="1"/>
              <a:t>cillum</a:t>
            </a:r>
            <a:r>
              <a:rPr lang="en-GB" dirty="0"/>
              <a:t> </a:t>
            </a:r>
            <a:r>
              <a:rPr lang="en-GB" dirty="0" err="1"/>
              <a:t>dolore</a:t>
            </a:r>
            <a:r>
              <a:rPr lang="en-GB" dirty="0"/>
              <a:t> </a:t>
            </a:r>
            <a:r>
              <a:rPr lang="en-GB" dirty="0" err="1"/>
              <a:t>eu</a:t>
            </a:r>
            <a:r>
              <a:rPr lang="en-GB" dirty="0"/>
              <a:t> </a:t>
            </a:r>
            <a:r>
              <a:rPr lang="en-GB" dirty="0" err="1"/>
              <a:t>fugiat</a:t>
            </a:r>
            <a:r>
              <a:rPr lang="en-GB" dirty="0"/>
              <a:t> </a:t>
            </a:r>
            <a:r>
              <a:rPr lang="en-GB" dirty="0" err="1"/>
              <a:t>nulla</a:t>
            </a:r>
            <a:r>
              <a:rPr lang="en-GB" dirty="0"/>
              <a:t> </a:t>
            </a:r>
            <a:r>
              <a:rPr lang="en-GB" dirty="0" err="1"/>
              <a:t>pariatur</a:t>
            </a:r>
            <a:r>
              <a:rPr lang="en-GB" dirty="0"/>
              <a:t>. </a:t>
            </a:r>
            <a:r>
              <a:rPr lang="en-GB" dirty="0" err="1"/>
              <a:t>Excepteur</a:t>
            </a:r>
            <a:r>
              <a:rPr lang="en-GB" dirty="0"/>
              <a:t> </a:t>
            </a:r>
            <a:r>
              <a:rPr lang="en-GB" dirty="0" err="1"/>
              <a:t>sint</a:t>
            </a:r>
            <a:r>
              <a:rPr lang="en-GB" dirty="0"/>
              <a:t> </a:t>
            </a:r>
            <a:r>
              <a:rPr lang="en-GB" dirty="0" err="1"/>
              <a:t>occaecat</a:t>
            </a:r>
            <a:r>
              <a:rPr lang="en-GB" dirty="0"/>
              <a:t> </a:t>
            </a:r>
            <a:r>
              <a:rPr lang="en-GB" dirty="0" err="1"/>
              <a:t>cupidatat</a:t>
            </a:r>
            <a:r>
              <a:rPr lang="en-GB" dirty="0"/>
              <a:t> non </a:t>
            </a:r>
            <a:r>
              <a:rPr lang="en-GB" dirty="0" err="1"/>
              <a:t>proident</a:t>
            </a:r>
            <a:r>
              <a:rPr lang="en-GB" dirty="0"/>
              <a:t>, </a:t>
            </a:r>
            <a:r>
              <a:rPr lang="en-GB" dirty="0" err="1"/>
              <a:t>sunt</a:t>
            </a:r>
            <a:r>
              <a:rPr lang="en-GB" dirty="0"/>
              <a:t> in culpa qui </a:t>
            </a:r>
            <a:r>
              <a:rPr lang="en-GB" dirty="0" err="1"/>
              <a:t>officia</a:t>
            </a:r>
            <a:r>
              <a:rPr lang="en-GB" dirty="0"/>
              <a:t> </a:t>
            </a:r>
            <a:r>
              <a:rPr lang="en-GB" dirty="0" err="1"/>
              <a:t>deserunt</a:t>
            </a:r>
            <a:r>
              <a:rPr lang="en-GB" dirty="0"/>
              <a:t> </a:t>
            </a:r>
            <a:r>
              <a:rPr lang="en-GB" dirty="0" err="1"/>
              <a:t>mollit</a:t>
            </a:r>
            <a:r>
              <a:rPr lang="en-GB" dirty="0"/>
              <a:t> anim.</a:t>
            </a:r>
          </a:p>
          <a:p>
            <a:pPr lvl="0"/>
            <a:endParaRPr lang="en-GB" dirty="0"/>
          </a:p>
        </p:txBody>
      </p:sp>
      <p:sp>
        <p:nvSpPr>
          <p:cNvPr id="14" name="Picture Placeholder 12"/>
          <p:cNvSpPr>
            <a:spLocks noGrp="1"/>
          </p:cNvSpPr>
          <p:nvPr>
            <p:ph type="pic" sz="quarter" idx="27" hasCustomPrompt="1"/>
          </p:nvPr>
        </p:nvSpPr>
        <p:spPr>
          <a:xfrm>
            <a:off x="6239852" y="2623335"/>
            <a:ext cx="5198941" cy="3228975"/>
          </a:xfrm>
          <a:prstGeom prst="rect">
            <a:avLst/>
          </a:prstGeom>
          <a:solidFill>
            <a:schemeClr val="bg1">
              <a:lumMod val="85000"/>
            </a:schemeClr>
          </a:solidFill>
        </p:spPr>
        <p:txBody>
          <a:bodyPr anchor="ctr"/>
          <a:lstStyle>
            <a:lvl1pPr marL="0" indent="0" algn="ctr">
              <a:buNone/>
              <a:defRPr sz="1500" baseline="0">
                <a:latin typeface="Helvetica Neue"/>
              </a:defRPr>
            </a:lvl1pPr>
          </a:lstStyle>
          <a:p>
            <a:r>
              <a:rPr lang="en-US" dirty="0"/>
              <a:t>Insert Picture</a:t>
            </a:r>
            <a:br>
              <a:rPr lang="en-US" dirty="0"/>
            </a:br>
            <a:r>
              <a:rPr lang="en-US" dirty="0"/>
              <a:t>related to content 2</a:t>
            </a:r>
          </a:p>
        </p:txBody>
      </p:sp>
      <p:sp>
        <p:nvSpPr>
          <p:cNvPr id="15" name="Text Placeholder 2">
            <a:extLst>
              <a:ext uri="{FF2B5EF4-FFF2-40B4-BE49-F238E27FC236}">
                <a16:creationId xmlns:a16="http://schemas.microsoft.com/office/drawing/2014/main" id="{C4620EE8-4506-F748-BA2F-9F7D7888F37E}"/>
              </a:ext>
            </a:extLst>
          </p:cNvPr>
          <p:cNvSpPr>
            <a:spLocks noGrp="1"/>
          </p:cNvSpPr>
          <p:nvPr>
            <p:ph type="body" sz="quarter" idx="25" hasCustomPrompt="1"/>
          </p:nvPr>
        </p:nvSpPr>
        <p:spPr>
          <a:xfrm>
            <a:off x="643548" y="1945570"/>
            <a:ext cx="10795245" cy="569031"/>
          </a:xfrm>
          <a:prstGeom prst="rect">
            <a:avLst/>
          </a:prstGeom>
        </p:spPr>
        <p:txBody>
          <a:bodyPr>
            <a:normAutofit/>
          </a:bodyPr>
          <a:lstStyle>
            <a:lvl1pPr marL="0" indent="0">
              <a:lnSpc>
                <a:spcPts val="3500"/>
              </a:lnSpc>
              <a:spcBef>
                <a:spcPts val="0"/>
              </a:spcBef>
              <a:buNone/>
              <a:defRPr sz="3000" b="1" baseline="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Insert content 2 title</a:t>
            </a:r>
          </a:p>
        </p:txBody>
      </p:sp>
      <p:sp>
        <p:nvSpPr>
          <p:cNvPr id="13" name="Slide Number Placeholder 5"/>
          <p:cNvSpPr>
            <a:spLocks noGrp="1"/>
          </p:cNvSpPr>
          <p:nvPr>
            <p:ph type="sldNum" sz="quarter" idx="4"/>
          </p:nvPr>
        </p:nvSpPr>
        <p:spPr>
          <a:xfrm>
            <a:off x="5782244" y="6222471"/>
            <a:ext cx="50702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a:t>
            </a:fld>
            <a:endParaRPr lang="bg-BG" dirty="0">
              <a:solidFill>
                <a:srgbClr val="000000"/>
              </a:solidFill>
            </a:endParaRPr>
          </a:p>
        </p:txBody>
      </p:sp>
    </p:spTree>
    <p:extLst>
      <p:ext uri="{BB962C8B-B14F-4D97-AF65-F5344CB8AC3E}">
        <p14:creationId xmlns:p14="http://schemas.microsoft.com/office/powerpoint/2010/main" val="37561837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 analysis in points">
    <p:spTree>
      <p:nvGrpSpPr>
        <p:cNvPr id="1" name=""/>
        <p:cNvGrpSpPr/>
        <p:nvPr/>
      </p:nvGrpSpPr>
      <p:grpSpPr>
        <a:xfrm>
          <a:off x="0" y="0"/>
          <a:ext cx="0" cy="0"/>
          <a:chOff x="0" y="0"/>
          <a:chExt cx="0" cy="0"/>
        </a:xfrm>
      </p:grpSpPr>
      <p:cxnSp>
        <p:nvCxnSpPr>
          <p:cNvPr id="4" name="Straight Connector 3"/>
          <p:cNvCxnSpPr/>
          <p:nvPr userDrawn="1"/>
        </p:nvCxnSpPr>
        <p:spPr>
          <a:xfrm>
            <a:off x="3497566" y="459828"/>
            <a:ext cx="1" cy="469761"/>
          </a:xfrm>
          <a:prstGeom prst="line">
            <a:avLst/>
          </a:prstGeom>
          <a:ln>
            <a:solidFill>
              <a:srgbClr val="0000B0"/>
            </a:solidFill>
          </a:ln>
        </p:spPr>
        <p:style>
          <a:lnRef idx="1">
            <a:schemeClr val="accent1"/>
          </a:lnRef>
          <a:fillRef idx="0">
            <a:schemeClr val="accent1"/>
          </a:fillRef>
          <a:effectRef idx="0">
            <a:schemeClr val="accent1"/>
          </a:effectRef>
          <a:fontRef idx="minor">
            <a:schemeClr val="tx1"/>
          </a:fontRef>
        </p:style>
      </p:cxnSp>
      <p:sp>
        <p:nvSpPr>
          <p:cNvPr id="5" name="TextBox 4"/>
          <p:cNvSpPr txBox="1"/>
          <p:nvPr userDrawn="1"/>
        </p:nvSpPr>
        <p:spPr>
          <a:xfrm>
            <a:off x="3634224" y="482815"/>
            <a:ext cx="2912410"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50" dirty="0">
                <a:solidFill>
                  <a:srgbClr val="0000B0"/>
                </a:solidFill>
                <a:latin typeface="Helvetica Neue"/>
              </a:rPr>
              <a:t>Master programmes in Artificial</a:t>
            </a:r>
            <a:br>
              <a:rPr lang="en-GB" sz="1250" dirty="0">
                <a:solidFill>
                  <a:srgbClr val="0000B0"/>
                </a:solidFill>
                <a:latin typeface="Helvetica Neue"/>
              </a:rPr>
            </a:br>
            <a:r>
              <a:rPr lang="en-GB" sz="1250" dirty="0">
                <a:solidFill>
                  <a:srgbClr val="0000B0"/>
                </a:solidFill>
                <a:latin typeface="Helvetica Neue"/>
              </a:rPr>
              <a:t>Intelligence 4 Careers in Europe</a:t>
            </a:r>
            <a:endParaRPr lang="en-US" sz="1250" dirty="0">
              <a:solidFill>
                <a:srgbClr val="0000B0"/>
              </a:solidFill>
              <a:latin typeface="Helvetica Neue"/>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6302" y="530099"/>
            <a:ext cx="2580029" cy="322334"/>
          </a:xfrm>
          <a:prstGeom prst="rect">
            <a:avLst/>
          </a:prstGeom>
        </p:spPr>
      </p:pic>
      <p:sp>
        <p:nvSpPr>
          <p:cNvPr id="8" name="Text Placeholder 2">
            <a:extLst>
              <a:ext uri="{FF2B5EF4-FFF2-40B4-BE49-F238E27FC236}">
                <a16:creationId xmlns:a16="http://schemas.microsoft.com/office/drawing/2014/main" id="{C4620EE8-4506-F748-BA2F-9F7D7888F37E}"/>
              </a:ext>
            </a:extLst>
          </p:cNvPr>
          <p:cNvSpPr>
            <a:spLocks noGrp="1"/>
          </p:cNvSpPr>
          <p:nvPr>
            <p:ph type="body" sz="quarter" idx="24" hasCustomPrompt="1"/>
          </p:nvPr>
        </p:nvSpPr>
        <p:spPr>
          <a:xfrm>
            <a:off x="643548" y="1355407"/>
            <a:ext cx="10795245" cy="446040"/>
          </a:xfrm>
          <a:prstGeom prst="rect">
            <a:avLst/>
          </a:prstGeom>
          <a:solidFill>
            <a:srgbClr val="0000B0"/>
          </a:solidFill>
        </p:spPr>
        <p:txBody>
          <a:bodyPr lIns="365760" anchor="ctr">
            <a:normAutofit/>
          </a:bodyPr>
          <a:lstStyle>
            <a:lvl1pPr marL="0" indent="0">
              <a:buNone/>
              <a:defRPr sz="1500" b="1" baseline="0">
                <a:solidFill>
                  <a:schemeClr val="bg1"/>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CONTENT 3</a:t>
            </a:r>
            <a:endParaRPr lang="x-none" dirty="0"/>
          </a:p>
        </p:txBody>
      </p:sp>
      <p:sp>
        <p:nvSpPr>
          <p:cNvPr id="9" name="Text Placeholder 2">
            <a:extLst>
              <a:ext uri="{FF2B5EF4-FFF2-40B4-BE49-F238E27FC236}">
                <a16:creationId xmlns:a16="http://schemas.microsoft.com/office/drawing/2014/main" id="{C4620EE8-4506-F748-BA2F-9F7D7888F37E}"/>
              </a:ext>
            </a:extLst>
          </p:cNvPr>
          <p:cNvSpPr>
            <a:spLocks noGrp="1"/>
          </p:cNvSpPr>
          <p:nvPr>
            <p:ph type="body" sz="quarter" idx="22" hasCustomPrompt="1"/>
          </p:nvPr>
        </p:nvSpPr>
        <p:spPr>
          <a:xfrm>
            <a:off x="643548" y="2623335"/>
            <a:ext cx="5198941" cy="3228975"/>
          </a:xfrm>
          <a:prstGeom prst="rect">
            <a:avLst/>
          </a:prstGeom>
        </p:spPr>
        <p:txBody>
          <a:bodyPr>
            <a:noAutofit/>
          </a:bodyPr>
          <a:lstStyle>
            <a:lvl1pPr marL="228600" marR="0" indent="-228600" algn="l" defTabSz="914400" rtl="0" eaLnBrk="1" fontAlgn="auto" latinLnBrk="0" hangingPunct="1">
              <a:lnSpc>
                <a:spcPct val="100000"/>
              </a:lnSpc>
              <a:spcBef>
                <a:spcPts val="1000"/>
              </a:spcBef>
              <a:spcAft>
                <a:spcPts val="0"/>
              </a:spcAft>
              <a:buClrTx/>
              <a:buSzTx/>
              <a:buFont typeface="+mj-lt"/>
              <a:buAutoNum type="arabicPeriod"/>
              <a:tabLst/>
              <a:defRPr sz="110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endParaRPr lang="el-GR" dirty="0"/>
          </a:p>
          <a:p>
            <a:pPr lvl="0"/>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endParaRPr lang="el-GR" dirty="0"/>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endParaRPr lang="el-GR" dirty="0"/>
          </a:p>
          <a:p>
            <a:pPr lvl="0"/>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endParaRPr lang="el-GR" dirty="0"/>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endParaRPr lang="el-GR" dirty="0"/>
          </a:p>
          <a:p>
            <a:pPr lvl="0"/>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endParaRPr lang="el-GR" dirty="0"/>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a:t>
            </a:r>
            <a:endParaRPr lang="el-GR" dirty="0"/>
          </a:p>
        </p:txBody>
      </p:sp>
      <p:sp>
        <p:nvSpPr>
          <p:cNvPr id="11" name="Text Placeholder 2">
            <a:extLst>
              <a:ext uri="{FF2B5EF4-FFF2-40B4-BE49-F238E27FC236}">
                <a16:creationId xmlns:a16="http://schemas.microsoft.com/office/drawing/2014/main" id="{C4620EE8-4506-F748-BA2F-9F7D7888F37E}"/>
              </a:ext>
            </a:extLst>
          </p:cNvPr>
          <p:cNvSpPr>
            <a:spLocks noGrp="1"/>
          </p:cNvSpPr>
          <p:nvPr>
            <p:ph type="body" sz="quarter" idx="25" hasCustomPrompt="1"/>
          </p:nvPr>
        </p:nvSpPr>
        <p:spPr>
          <a:xfrm>
            <a:off x="643548" y="1945570"/>
            <a:ext cx="10795245" cy="569031"/>
          </a:xfrm>
          <a:prstGeom prst="rect">
            <a:avLst/>
          </a:prstGeom>
        </p:spPr>
        <p:txBody>
          <a:bodyPr>
            <a:normAutofit/>
          </a:bodyPr>
          <a:lstStyle>
            <a:lvl1pPr marL="0" indent="0">
              <a:lnSpc>
                <a:spcPts val="3500"/>
              </a:lnSpc>
              <a:spcBef>
                <a:spcPts val="0"/>
              </a:spcBef>
              <a:buNone/>
              <a:defRPr sz="3000" b="1" baseline="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Insert content 3 title</a:t>
            </a:r>
          </a:p>
        </p:txBody>
      </p:sp>
      <p:sp>
        <p:nvSpPr>
          <p:cNvPr id="14" name="Text Placeholder 2">
            <a:extLst>
              <a:ext uri="{FF2B5EF4-FFF2-40B4-BE49-F238E27FC236}">
                <a16:creationId xmlns:a16="http://schemas.microsoft.com/office/drawing/2014/main" id="{C4620EE8-4506-F748-BA2F-9F7D7888F37E}"/>
              </a:ext>
            </a:extLst>
          </p:cNvPr>
          <p:cNvSpPr>
            <a:spLocks noGrp="1"/>
          </p:cNvSpPr>
          <p:nvPr>
            <p:ph type="body" sz="quarter" idx="26" hasCustomPrompt="1"/>
          </p:nvPr>
        </p:nvSpPr>
        <p:spPr>
          <a:xfrm>
            <a:off x="6239852" y="2623335"/>
            <a:ext cx="5198941" cy="3228975"/>
          </a:xfrm>
          <a:prstGeom prst="rect">
            <a:avLst/>
          </a:prstGeom>
        </p:spPr>
        <p:txBody>
          <a:bodyPr>
            <a:noAutofit/>
          </a:bodyPr>
          <a:lstStyle>
            <a:lvl1pPr marL="228600" marR="0" indent="-228600" algn="l" defTabSz="914400" rtl="0" eaLnBrk="1" fontAlgn="auto" latinLnBrk="0" hangingPunct="1">
              <a:lnSpc>
                <a:spcPct val="100000"/>
              </a:lnSpc>
              <a:spcBef>
                <a:spcPts val="1000"/>
              </a:spcBef>
              <a:spcAft>
                <a:spcPts val="0"/>
              </a:spcAft>
              <a:buClrTx/>
              <a:buSzTx/>
              <a:buFont typeface="+mj-lt"/>
              <a:buAutoNum type="arabicPeriod" startAt="8"/>
              <a:tabLst/>
              <a:defRPr sz="1100">
                <a:solidFill>
                  <a:srgbClr val="0000B0"/>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endParaRPr lang="el-GR" dirty="0"/>
          </a:p>
          <a:p>
            <a:pPr lvl="0"/>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endParaRPr lang="el-GR" dirty="0"/>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endParaRPr lang="el-GR" dirty="0"/>
          </a:p>
          <a:p>
            <a:pPr lvl="0"/>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endParaRPr lang="el-GR" dirty="0"/>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 </a:t>
            </a:r>
            <a:endParaRPr lang="el-GR" dirty="0"/>
          </a:p>
          <a:p>
            <a:pPr lvl="0"/>
            <a:r>
              <a:rPr lang="en-GB" dirty="0" err="1"/>
              <a:t>Ut</a:t>
            </a:r>
            <a:r>
              <a:rPr lang="en-GB" dirty="0"/>
              <a:t> </a:t>
            </a:r>
            <a:r>
              <a:rPr lang="en-GB" dirty="0" err="1"/>
              <a:t>enim</a:t>
            </a:r>
            <a:r>
              <a:rPr lang="en-GB" dirty="0"/>
              <a:t> ad minim </a:t>
            </a:r>
            <a:r>
              <a:rPr lang="en-GB" dirty="0" err="1"/>
              <a:t>veniam</a:t>
            </a:r>
            <a:r>
              <a:rPr lang="en-GB" dirty="0"/>
              <a:t>, </a:t>
            </a:r>
            <a:r>
              <a:rPr lang="en-GB" dirty="0" err="1"/>
              <a:t>quis</a:t>
            </a:r>
            <a:r>
              <a:rPr lang="en-GB" dirty="0"/>
              <a:t> </a:t>
            </a:r>
            <a:r>
              <a:rPr lang="en-GB" dirty="0" err="1"/>
              <a:t>nostrud</a:t>
            </a:r>
            <a:r>
              <a:rPr lang="en-GB" dirty="0"/>
              <a:t> exercitation </a:t>
            </a:r>
            <a:r>
              <a:rPr lang="en-GB" dirty="0" err="1"/>
              <a:t>ullamco</a:t>
            </a:r>
            <a:r>
              <a:rPr lang="en-GB" dirty="0"/>
              <a:t> </a:t>
            </a:r>
            <a:r>
              <a:rPr lang="en-GB" dirty="0" err="1"/>
              <a:t>laboris</a:t>
            </a:r>
            <a:r>
              <a:rPr lang="en-GB" dirty="0"/>
              <a:t> nisi </a:t>
            </a:r>
            <a:r>
              <a:rPr lang="en-GB" dirty="0" err="1"/>
              <a:t>ut</a:t>
            </a:r>
            <a:r>
              <a:rPr lang="en-GB" dirty="0"/>
              <a:t> </a:t>
            </a:r>
            <a:r>
              <a:rPr lang="en-GB" dirty="0" err="1"/>
              <a:t>aliquip</a:t>
            </a:r>
            <a:r>
              <a:rPr lang="en-GB" dirty="0"/>
              <a:t> ex </a:t>
            </a:r>
            <a:r>
              <a:rPr lang="en-GB" dirty="0" err="1"/>
              <a:t>ea</a:t>
            </a:r>
            <a:r>
              <a:rPr lang="en-GB" dirty="0"/>
              <a:t> </a:t>
            </a:r>
            <a:r>
              <a:rPr lang="en-GB" dirty="0" err="1"/>
              <a:t>commodo</a:t>
            </a:r>
            <a:r>
              <a:rPr lang="en-GB" dirty="0"/>
              <a:t> </a:t>
            </a:r>
            <a:r>
              <a:rPr lang="en-GB" dirty="0" err="1"/>
              <a:t>consequat</a:t>
            </a:r>
            <a:r>
              <a:rPr lang="en-GB" dirty="0"/>
              <a:t>. </a:t>
            </a:r>
            <a:endParaRPr lang="el-GR" dirty="0"/>
          </a:p>
          <a:p>
            <a:pPr lvl="0"/>
            <a:r>
              <a:rPr lang="en-GB" dirty="0" err="1"/>
              <a:t>Lorem</a:t>
            </a:r>
            <a:r>
              <a:rPr lang="en-GB" dirty="0"/>
              <a:t> </a:t>
            </a:r>
            <a:r>
              <a:rPr lang="en-GB" dirty="0" err="1"/>
              <a:t>ipsum</a:t>
            </a:r>
            <a:r>
              <a:rPr lang="en-GB" dirty="0"/>
              <a:t>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 </a:t>
            </a:r>
            <a:r>
              <a:rPr lang="en-GB" dirty="0" err="1"/>
              <a:t>sed</a:t>
            </a:r>
            <a:r>
              <a:rPr lang="en-GB" dirty="0"/>
              <a:t> do </a:t>
            </a:r>
            <a:r>
              <a:rPr lang="en-GB" dirty="0" err="1"/>
              <a:t>eiusmod</a:t>
            </a:r>
            <a:r>
              <a:rPr lang="en-GB" dirty="0"/>
              <a:t> </a:t>
            </a:r>
            <a:r>
              <a:rPr lang="en-GB" dirty="0" err="1"/>
              <a:t>tempor</a:t>
            </a:r>
            <a:r>
              <a:rPr lang="en-GB" dirty="0"/>
              <a:t> </a:t>
            </a:r>
            <a:r>
              <a:rPr lang="en-GB" dirty="0" err="1"/>
              <a:t>incididunt</a:t>
            </a:r>
            <a:r>
              <a:rPr lang="en-GB" dirty="0"/>
              <a:t> </a:t>
            </a:r>
            <a:r>
              <a:rPr lang="en-GB" dirty="0" err="1"/>
              <a:t>ut</a:t>
            </a:r>
            <a:r>
              <a:rPr lang="en-GB" dirty="0"/>
              <a:t> </a:t>
            </a:r>
            <a:r>
              <a:rPr lang="en-GB" dirty="0" err="1"/>
              <a:t>labore</a:t>
            </a:r>
            <a:r>
              <a:rPr lang="en-GB" dirty="0"/>
              <a:t> et </a:t>
            </a:r>
            <a:r>
              <a:rPr lang="en-GB" dirty="0" err="1"/>
              <a:t>dolore</a:t>
            </a:r>
            <a:r>
              <a:rPr lang="en-GB" dirty="0"/>
              <a:t> magna </a:t>
            </a:r>
            <a:r>
              <a:rPr lang="en-GB" dirty="0" err="1"/>
              <a:t>aliqua</a:t>
            </a:r>
            <a:r>
              <a:rPr lang="en-GB" dirty="0"/>
              <a:t>.</a:t>
            </a:r>
            <a:endParaRPr lang="el-GR" dirty="0"/>
          </a:p>
        </p:txBody>
      </p:sp>
      <p:sp>
        <p:nvSpPr>
          <p:cNvPr id="13" name="Slide Number Placeholder 5"/>
          <p:cNvSpPr>
            <a:spLocks noGrp="1"/>
          </p:cNvSpPr>
          <p:nvPr>
            <p:ph type="sldNum" sz="quarter" idx="4"/>
          </p:nvPr>
        </p:nvSpPr>
        <p:spPr>
          <a:xfrm>
            <a:off x="5782244" y="6222471"/>
            <a:ext cx="50702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a:t>
            </a:fld>
            <a:endParaRPr lang="bg-BG" dirty="0">
              <a:solidFill>
                <a:srgbClr val="000000"/>
              </a:solidFill>
            </a:endParaRPr>
          </a:p>
        </p:txBody>
      </p:sp>
    </p:spTree>
    <p:extLst>
      <p:ext uri="{BB962C8B-B14F-4D97-AF65-F5344CB8AC3E}">
        <p14:creationId xmlns:p14="http://schemas.microsoft.com/office/powerpoint/2010/main" val="26769251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3074" name="Picture 2"/>
          <p:cNvPicPr preferRelativeResize="0">
            <a:picLocks noChangeArrowheads="1"/>
          </p:cNvPicPr>
          <p:nvPr userDrawn="1"/>
        </p:nvPicPr>
        <p:blipFill>
          <a:blip r:embed="rId2" cstate="print">
            <a:extLst>
              <a:ext uri="{BEBA8EAE-BF5A-486C-A8C5-ECC9F3942E4B}">
                <a14:imgProps xmlns:a14="http://schemas.microsoft.com/office/drawing/2010/main">
                  <a14:imgLayer r:embed="rId3">
                    <a14:imgEffect>
                      <a14:brightnessContrast bright="5000"/>
                    </a14:imgEffect>
                  </a14:imgLayer>
                </a14:imgProps>
              </a:ext>
              <a:ext uri="{28A0092B-C50C-407E-A947-70E740481C1C}">
                <a14:useLocalDpi xmlns:a14="http://schemas.microsoft.com/office/drawing/2010/main" val="0"/>
              </a:ext>
            </a:extLst>
          </a:blip>
          <a:stretch>
            <a:fillRect/>
          </a:stretch>
        </p:blipFill>
        <p:spPr bwMode="auto">
          <a:xfrm>
            <a:off x="143338" y="104357"/>
            <a:ext cx="11902612" cy="6636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ctrTitle"/>
          </p:nvPr>
        </p:nvSpPr>
        <p:spPr>
          <a:xfrm>
            <a:off x="914400" y="2130426"/>
            <a:ext cx="10363200" cy="1470025"/>
          </a:xfrm>
        </p:spPr>
        <p:txBody>
          <a:bodyPr/>
          <a:lstStyle>
            <a:lvl1pPr>
              <a:defRPr/>
            </a:lvl1pPr>
          </a:lstStyle>
          <a:p>
            <a:endParaRPr lang="en-US" dirty="0"/>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rgbClr val="996633"/>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7" name="Rectangle 7"/>
          <p:cNvSpPr>
            <a:spLocks noChangeArrowheads="1"/>
          </p:cNvSpPr>
          <p:nvPr userDrawn="1"/>
        </p:nvSpPr>
        <p:spPr bwMode="grayWhite">
          <a:xfrm>
            <a:off x="1" y="6740526"/>
            <a:ext cx="12189884" cy="117475"/>
          </a:xfrm>
          <a:prstGeom prst="rect">
            <a:avLst/>
          </a:prstGeom>
          <a:gradFill rotWithShape="1">
            <a:gsLst>
              <a:gs pos="0">
                <a:srgbClr val="996633"/>
              </a:gs>
              <a:gs pos="100000">
                <a:schemeClr val="bg1"/>
              </a:gs>
            </a:gsLst>
            <a:lin ang="5400000" scaled="1"/>
          </a:gradFill>
          <a:ln w="9525">
            <a:noFill/>
            <a:miter lim="800000"/>
            <a:headEnd/>
            <a:tailEnd/>
          </a:ln>
          <a:effectLst/>
        </p:spPr>
        <p:txBody>
          <a:bodyPr wrap="none" anchor="ctr"/>
          <a:lstStyle/>
          <a:p>
            <a:pPr>
              <a:defRPr/>
            </a:pPr>
            <a:endParaRPr lang="en-US" sz="1800"/>
          </a:p>
        </p:txBody>
      </p:sp>
      <p:sp>
        <p:nvSpPr>
          <p:cNvPr id="8" name="Rectangle 8"/>
          <p:cNvSpPr>
            <a:spLocks noChangeArrowheads="1"/>
          </p:cNvSpPr>
          <p:nvPr userDrawn="1"/>
        </p:nvSpPr>
        <p:spPr bwMode="blackWhite">
          <a:xfrm>
            <a:off x="1" y="1"/>
            <a:ext cx="150284" cy="6856413"/>
          </a:xfrm>
          <a:prstGeom prst="rect">
            <a:avLst/>
          </a:prstGeom>
          <a:gradFill rotWithShape="1">
            <a:gsLst>
              <a:gs pos="0">
                <a:srgbClr val="996633"/>
              </a:gs>
              <a:gs pos="50000">
                <a:schemeClr val="bg1"/>
              </a:gs>
              <a:gs pos="100000">
                <a:srgbClr val="996633"/>
              </a:gs>
            </a:gsLst>
            <a:lin ang="5400000" scaled="1"/>
          </a:gradFill>
          <a:ln w="9525">
            <a:noFill/>
            <a:miter lim="800000"/>
            <a:headEnd/>
            <a:tailEnd/>
          </a:ln>
          <a:effectLst/>
        </p:spPr>
        <p:txBody>
          <a:bodyPr wrap="none" anchor="ctr"/>
          <a:lstStyle/>
          <a:p>
            <a:pPr>
              <a:defRPr/>
            </a:pPr>
            <a:endParaRPr lang="en-US" sz="1800"/>
          </a:p>
        </p:txBody>
      </p:sp>
      <p:sp>
        <p:nvSpPr>
          <p:cNvPr id="9" name="Rectangle 9"/>
          <p:cNvSpPr>
            <a:spLocks noChangeArrowheads="1"/>
          </p:cNvSpPr>
          <p:nvPr userDrawn="1"/>
        </p:nvSpPr>
        <p:spPr bwMode="grayWhite">
          <a:xfrm>
            <a:off x="1" y="0"/>
            <a:ext cx="12189884" cy="88900"/>
          </a:xfrm>
          <a:prstGeom prst="rect">
            <a:avLst/>
          </a:prstGeom>
          <a:gradFill rotWithShape="1">
            <a:gsLst>
              <a:gs pos="0">
                <a:srgbClr val="996633"/>
              </a:gs>
              <a:gs pos="100000">
                <a:schemeClr val="bg1"/>
              </a:gs>
            </a:gsLst>
            <a:lin ang="5400000" scaled="1"/>
          </a:gradFill>
          <a:ln w="9525">
            <a:noFill/>
            <a:miter lim="800000"/>
            <a:headEnd/>
            <a:tailEnd/>
          </a:ln>
          <a:effectLst/>
        </p:spPr>
        <p:txBody>
          <a:bodyPr wrap="none" anchor="ctr"/>
          <a:lstStyle/>
          <a:p>
            <a:pPr>
              <a:defRPr/>
            </a:pPr>
            <a:endParaRPr lang="en-US" sz="1800"/>
          </a:p>
        </p:txBody>
      </p:sp>
      <p:sp>
        <p:nvSpPr>
          <p:cNvPr id="10" name="Rectangle 10"/>
          <p:cNvSpPr>
            <a:spLocks noChangeArrowheads="1"/>
          </p:cNvSpPr>
          <p:nvPr userDrawn="1"/>
        </p:nvSpPr>
        <p:spPr bwMode="blackWhite">
          <a:xfrm>
            <a:off x="12045952" y="0"/>
            <a:ext cx="146049" cy="6858000"/>
          </a:xfrm>
          <a:prstGeom prst="rect">
            <a:avLst/>
          </a:prstGeom>
          <a:gradFill rotWithShape="1">
            <a:gsLst>
              <a:gs pos="0">
                <a:srgbClr val="996633"/>
              </a:gs>
              <a:gs pos="100000">
                <a:schemeClr val="bg1"/>
              </a:gs>
            </a:gsLst>
            <a:lin ang="5400000" scaled="1"/>
          </a:gradFill>
          <a:ln w="9525">
            <a:noFill/>
            <a:miter lim="800000"/>
            <a:headEnd/>
            <a:tailEnd/>
          </a:ln>
          <a:effectLst/>
        </p:spPr>
        <p:txBody>
          <a:bodyPr wrap="none" anchor="ctr"/>
          <a:lstStyle/>
          <a:p>
            <a:pPr>
              <a:defRPr/>
            </a:pPr>
            <a:endParaRPr lang="en-US" sz="1800"/>
          </a:p>
        </p:txBody>
      </p:sp>
      <p:sp>
        <p:nvSpPr>
          <p:cNvPr id="13" name="Slide Number Placeholder 5"/>
          <p:cNvSpPr>
            <a:spLocks noGrp="1"/>
          </p:cNvSpPr>
          <p:nvPr>
            <p:ph type="sldNum" sz="quarter" idx="4"/>
          </p:nvPr>
        </p:nvSpPr>
        <p:spPr>
          <a:xfrm>
            <a:off x="8688288" y="6525345"/>
            <a:ext cx="3360373" cy="215181"/>
          </a:xfrm>
          <a:prstGeom prst="rect">
            <a:avLst/>
          </a:prstGeom>
        </p:spPr>
        <p:txBody>
          <a:bodyPr vert="horz" lIns="91440" tIns="45720" rIns="91440" bIns="45720" rtlCol="0" anchor="ctr"/>
          <a:lstStyle>
            <a:lvl1pPr algn="r">
              <a:defRPr sz="1200">
                <a:solidFill>
                  <a:srgbClr val="996633"/>
                </a:solidFill>
              </a:defRPr>
            </a:lvl1pPr>
          </a:lstStyle>
          <a:p>
            <a:r>
              <a:rPr lang="en-US" dirty="0"/>
              <a:t>© T. Theocharides, 2023.   </a:t>
            </a:r>
            <a:fld id="{DBC3780C-3FFF-490E-B2E7-EBE978EE7150}" type="slidenum">
              <a:rPr lang="en-US" smtClean="0"/>
              <a:pPr/>
              <a:t>‹#›</a:t>
            </a:fld>
            <a:endParaRPr lang="en-US" dirty="0"/>
          </a:p>
        </p:txBody>
      </p:sp>
      <p:pic>
        <p:nvPicPr>
          <p:cNvPr id="5" name="Picture 4" descr="A pink and black logo&#10;&#10;Description automatically generated">
            <a:extLst>
              <a:ext uri="{FF2B5EF4-FFF2-40B4-BE49-F238E27FC236}">
                <a16:creationId xmlns:a16="http://schemas.microsoft.com/office/drawing/2014/main" id="{8AD5A3E4-D80E-DB95-6492-25902916A8B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070985" y="122183"/>
            <a:ext cx="4592988" cy="595517"/>
          </a:xfrm>
          <a:prstGeom prst="rect">
            <a:avLst/>
          </a:prstGeom>
        </p:spPr>
      </p:pic>
      <p:pic>
        <p:nvPicPr>
          <p:cNvPr id="14" name="Picture 13" descr="Yellow and orange text on a black background&#10;&#10;Description automatically generated">
            <a:extLst>
              <a:ext uri="{FF2B5EF4-FFF2-40B4-BE49-F238E27FC236}">
                <a16:creationId xmlns:a16="http://schemas.microsoft.com/office/drawing/2014/main" id="{66CC80E6-797A-0326-5BB9-54C1CAA6706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315130" y="55805"/>
            <a:ext cx="3757534" cy="661895"/>
          </a:xfrm>
          <a:prstGeom prst="rect">
            <a:avLst/>
          </a:prstGeom>
        </p:spPr>
      </p:pic>
      <p:pic>
        <p:nvPicPr>
          <p:cNvPr id="16" name="Picture 15" descr="A black background with yellow text&#10;&#10;Description automatically generated">
            <a:extLst>
              <a:ext uri="{FF2B5EF4-FFF2-40B4-BE49-F238E27FC236}">
                <a16:creationId xmlns:a16="http://schemas.microsoft.com/office/drawing/2014/main" id="{86225A57-D276-82EB-3F8F-89D3A0BAF6E1}"/>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3989" y="87914"/>
            <a:ext cx="2761651" cy="710673"/>
          </a:xfrm>
          <a:prstGeom prst="rect">
            <a:avLst/>
          </a:prstGeom>
        </p:spPr>
      </p:pic>
      <p:sp>
        <p:nvSpPr>
          <p:cNvPr id="18" name="TextBox 17">
            <a:extLst>
              <a:ext uri="{FF2B5EF4-FFF2-40B4-BE49-F238E27FC236}">
                <a16:creationId xmlns:a16="http://schemas.microsoft.com/office/drawing/2014/main" id="{1EE61725-9E1E-FCE8-4EC0-E66304B1AF76}"/>
              </a:ext>
            </a:extLst>
          </p:cNvPr>
          <p:cNvSpPr txBox="1"/>
          <p:nvPr userDrawn="1"/>
        </p:nvSpPr>
        <p:spPr>
          <a:xfrm>
            <a:off x="73211" y="6432584"/>
            <a:ext cx="6097464" cy="369332"/>
          </a:xfrm>
          <a:prstGeom prst="rect">
            <a:avLst/>
          </a:prstGeom>
          <a:noFill/>
        </p:spPr>
        <p:txBody>
          <a:bodyPr wrap="square">
            <a:spAutoFit/>
          </a:bodyPr>
          <a:lstStyle/>
          <a:p>
            <a:r>
              <a:rPr lang="en-US" dirty="0"/>
              <a:t>MAI 642 –Deep Learning</a:t>
            </a:r>
          </a:p>
        </p:txBody>
      </p:sp>
    </p:spTree>
    <p:extLst>
      <p:ext uri="{BB962C8B-B14F-4D97-AF65-F5344CB8AC3E}">
        <p14:creationId xmlns:p14="http://schemas.microsoft.com/office/powerpoint/2010/main" val="433878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00B0"/>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96302" y="530099"/>
            <a:ext cx="2585474" cy="322334"/>
          </a:xfrm>
          <a:prstGeom prst="rect">
            <a:avLst/>
          </a:prstGeom>
        </p:spPr>
      </p:pic>
      <p:cxnSp>
        <p:nvCxnSpPr>
          <p:cNvPr id="6" name="Straight Connector 5"/>
          <p:cNvCxnSpPr/>
          <p:nvPr userDrawn="1"/>
        </p:nvCxnSpPr>
        <p:spPr>
          <a:xfrm>
            <a:off x="3497566" y="459828"/>
            <a:ext cx="1" cy="469761"/>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Box 6"/>
          <p:cNvSpPr txBox="1"/>
          <p:nvPr userDrawn="1"/>
        </p:nvSpPr>
        <p:spPr>
          <a:xfrm>
            <a:off x="3634224" y="482815"/>
            <a:ext cx="2912410"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50" dirty="0">
                <a:solidFill>
                  <a:schemeClr val="bg1"/>
                </a:solidFill>
                <a:latin typeface="Helvetica Neue"/>
              </a:rPr>
              <a:t>Master programmes in Artificial</a:t>
            </a:r>
            <a:br>
              <a:rPr lang="en-GB" sz="1250" dirty="0">
                <a:solidFill>
                  <a:schemeClr val="bg1"/>
                </a:solidFill>
                <a:latin typeface="Helvetica Neue"/>
              </a:rPr>
            </a:br>
            <a:r>
              <a:rPr lang="en-GB" sz="1250" dirty="0">
                <a:solidFill>
                  <a:schemeClr val="bg1"/>
                </a:solidFill>
                <a:latin typeface="Helvetica Neue"/>
              </a:rPr>
              <a:t>Intelligence 4 Careers in Europe</a:t>
            </a:r>
            <a:endParaRPr lang="en-US" sz="1250" dirty="0">
              <a:solidFill>
                <a:schemeClr val="bg1"/>
              </a:solidFill>
              <a:latin typeface="Helvetica Neue"/>
            </a:endParaRPr>
          </a:p>
        </p:txBody>
      </p:sp>
      <p:sp>
        <p:nvSpPr>
          <p:cNvPr id="13" name="Text Placeholder 2">
            <a:extLst>
              <a:ext uri="{FF2B5EF4-FFF2-40B4-BE49-F238E27FC236}">
                <a16:creationId xmlns:a16="http://schemas.microsoft.com/office/drawing/2014/main" id="{C4620EE8-4506-F748-BA2F-9F7D7888F37E}"/>
              </a:ext>
            </a:extLst>
          </p:cNvPr>
          <p:cNvSpPr>
            <a:spLocks noGrp="1"/>
          </p:cNvSpPr>
          <p:nvPr>
            <p:ph type="body" sz="quarter" idx="16" hasCustomPrompt="1"/>
          </p:nvPr>
        </p:nvSpPr>
        <p:spPr>
          <a:xfrm>
            <a:off x="643548" y="2720155"/>
            <a:ext cx="10795245" cy="1208379"/>
          </a:xfrm>
          <a:prstGeom prst="rect">
            <a:avLst/>
          </a:prstGeom>
        </p:spPr>
        <p:txBody>
          <a:bodyPr>
            <a:noAutofit/>
          </a:bodyPr>
          <a:lstStyle>
            <a:lvl1pPr marL="0" indent="0">
              <a:buNone/>
              <a:defRPr sz="7500" b="1">
                <a:solidFill>
                  <a:schemeClr val="bg1"/>
                </a:solidFill>
                <a:latin typeface="Helvetica Neue"/>
              </a:defRPr>
            </a:lvl1pPr>
            <a:lvl2pPr marL="304800" indent="0">
              <a:buNone/>
              <a:defRPr sz="6000">
                <a:solidFill>
                  <a:schemeClr val="bg1"/>
                </a:solidFill>
              </a:defRPr>
            </a:lvl2pPr>
            <a:lvl3pPr marL="609600" indent="0">
              <a:buNone/>
              <a:defRPr sz="6000">
                <a:solidFill>
                  <a:schemeClr val="bg1"/>
                </a:solidFill>
              </a:defRPr>
            </a:lvl3pPr>
            <a:lvl4pPr marL="914400" indent="0">
              <a:buNone/>
              <a:defRPr sz="6000">
                <a:solidFill>
                  <a:schemeClr val="bg1"/>
                </a:solidFill>
              </a:defRPr>
            </a:lvl4pPr>
            <a:lvl5pPr marL="1219200" indent="0">
              <a:buNone/>
              <a:defRPr sz="6000">
                <a:solidFill>
                  <a:schemeClr val="bg1"/>
                </a:solidFill>
              </a:defRPr>
            </a:lvl5pPr>
          </a:lstStyle>
          <a:p>
            <a:pPr lvl="0"/>
            <a:r>
              <a:rPr lang="en-GB" dirty="0"/>
              <a:t>Thank you.</a:t>
            </a:r>
            <a:endParaRPr lang="x-none" dirty="0"/>
          </a:p>
        </p:txBody>
      </p:sp>
    </p:spTree>
    <p:extLst>
      <p:ext uri="{BB962C8B-B14F-4D97-AF65-F5344CB8AC3E}">
        <p14:creationId xmlns:p14="http://schemas.microsoft.com/office/powerpoint/2010/main" val="1057996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67013" y="116633"/>
            <a:ext cx="960107" cy="768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1103446" y="116632"/>
            <a:ext cx="10849205" cy="720080"/>
          </a:xfrm>
        </p:spPr>
        <p:txBody>
          <a:bodyPr>
            <a:normAutofit/>
          </a:bodyPr>
          <a:lstStyle>
            <a:lvl1pPr>
              <a:defRPr sz="3600"/>
            </a:lvl1pPr>
          </a:lstStyle>
          <a:p>
            <a:r>
              <a:rPr lang="en-US" dirty="0"/>
              <a:t>Click to edit Master title style</a:t>
            </a:r>
          </a:p>
        </p:txBody>
      </p:sp>
      <p:sp>
        <p:nvSpPr>
          <p:cNvPr id="3" name="Content Placeholder 2"/>
          <p:cNvSpPr>
            <a:spLocks noGrp="1"/>
          </p:cNvSpPr>
          <p:nvPr>
            <p:ph idx="1"/>
          </p:nvPr>
        </p:nvSpPr>
        <p:spPr>
          <a:xfrm>
            <a:off x="239350" y="919262"/>
            <a:ext cx="11713301" cy="553407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5"/>
          <p:cNvSpPr>
            <a:spLocks noGrp="1"/>
          </p:cNvSpPr>
          <p:nvPr>
            <p:ph type="sldNum" sz="quarter" idx="4"/>
          </p:nvPr>
        </p:nvSpPr>
        <p:spPr>
          <a:xfrm>
            <a:off x="8784299" y="6525345"/>
            <a:ext cx="3228843" cy="196131"/>
          </a:xfrm>
          <a:prstGeom prst="rect">
            <a:avLst/>
          </a:prstGeom>
        </p:spPr>
        <p:txBody>
          <a:bodyPr vert="horz" lIns="91440" tIns="45720" rIns="91440" bIns="45720" rtlCol="0" anchor="ctr"/>
          <a:lstStyle>
            <a:lvl1pPr algn="r">
              <a:defRPr sz="1200" baseline="0">
                <a:solidFill>
                  <a:srgbClr val="0000FF"/>
                </a:solidFill>
                <a:latin typeface="Comic Sans MS" pitchFamily="66" charset="0"/>
              </a:defRPr>
            </a:lvl1pPr>
          </a:lstStyle>
          <a:p>
            <a:r>
              <a:rPr lang="en-US" dirty="0"/>
              <a:t>© T. Theocharides, 2023.   </a:t>
            </a:r>
            <a:fld id="{DBC3780C-3FFF-490E-B2E7-EBE978EE7150}" type="slidenum">
              <a:rPr lang="en-US" smtClean="0"/>
              <a:pPr/>
              <a:t>‹#›</a:t>
            </a:fld>
            <a:endParaRPr lang="en-US" dirty="0"/>
          </a:p>
        </p:txBody>
      </p:sp>
    </p:spTree>
    <p:extLst>
      <p:ext uri="{BB962C8B-B14F-4D97-AF65-F5344CB8AC3E}">
        <p14:creationId xmlns:p14="http://schemas.microsoft.com/office/powerpoint/2010/main" val="29865340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Slide Number Placeholder 5"/>
          <p:cNvSpPr>
            <a:spLocks noGrp="1"/>
          </p:cNvSpPr>
          <p:nvPr>
            <p:ph type="sldNum" sz="quarter" idx="4"/>
          </p:nvPr>
        </p:nvSpPr>
        <p:spPr>
          <a:xfrm>
            <a:off x="8784299" y="6525345"/>
            <a:ext cx="3228843" cy="196131"/>
          </a:xfrm>
          <a:prstGeom prst="rect">
            <a:avLst/>
          </a:prstGeom>
        </p:spPr>
        <p:txBody>
          <a:bodyPr vert="horz" lIns="91440" tIns="45720" rIns="91440" bIns="45720" rtlCol="0" anchor="ctr"/>
          <a:lstStyle>
            <a:lvl1pPr algn="r">
              <a:defRPr sz="1200" baseline="0">
                <a:solidFill>
                  <a:srgbClr val="0000FF"/>
                </a:solidFill>
                <a:latin typeface="Comic Sans MS" pitchFamily="66" charset="0"/>
              </a:defRPr>
            </a:lvl1pPr>
          </a:lstStyle>
          <a:p>
            <a:r>
              <a:rPr lang="en-US" dirty="0"/>
              <a:t>© T. Theocharides, 2023.   </a:t>
            </a:r>
            <a:fld id="{DBC3780C-3FFF-490E-B2E7-EBE978EE7150}" type="slidenum">
              <a:rPr lang="en-US" smtClean="0"/>
              <a:pPr/>
              <a:t>‹#›</a:t>
            </a:fld>
            <a:endParaRPr lang="en-US" dirty="0"/>
          </a:p>
        </p:txBody>
      </p:sp>
    </p:spTree>
    <p:extLst>
      <p:ext uri="{BB962C8B-B14F-4D97-AF65-F5344CB8AC3E}">
        <p14:creationId xmlns:p14="http://schemas.microsoft.com/office/powerpoint/2010/main" val="556978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97859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191986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55682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07039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53686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slideLayout" Target="../slideLayouts/slideLayout17.xml"/><Relationship Id="rId7"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5" Type="http://schemas.openxmlformats.org/officeDocument/2006/relationships/slideLayout" Target="../slideLayouts/slideLayout19.xml"/><Relationship Id="rId4" Type="http://schemas.openxmlformats.org/officeDocument/2006/relationships/slideLayout" Target="../slideLayouts/slideLayout18.xml"/><Relationship Id="rId9" Type="http://schemas.openxmlformats.org/officeDocument/2006/relationships/image" Target="../media/image7.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7"/>
          <p:cNvSpPr>
            <a:spLocks noChangeArrowheads="1"/>
          </p:cNvSpPr>
          <p:nvPr userDrawn="1"/>
        </p:nvSpPr>
        <p:spPr bwMode="grayWhite">
          <a:xfrm>
            <a:off x="1" y="6740526"/>
            <a:ext cx="12189884" cy="117475"/>
          </a:xfrm>
          <a:prstGeom prst="rect">
            <a:avLst/>
          </a:prstGeom>
          <a:gradFill rotWithShape="1">
            <a:gsLst>
              <a:gs pos="0">
                <a:srgbClr val="996633"/>
              </a:gs>
              <a:gs pos="100000">
                <a:schemeClr val="bg1"/>
              </a:gs>
            </a:gsLst>
            <a:lin ang="5400000" scaled="1"/>
          </a:gradFill>
          <a:ln w="9525">
            <a:noFill/>
            <a:miter lim="800000"/>
            <a:headEnd/>
            <a:tailEnd/>
          </a:ln>
          <a:effectLst/>
        </p:spPr>
        <p:txBody>
          <a:bodyPr wrap="none" anchor="ctr"/>
          <a:lstStyle/>
          <a:p>
            <a:pPr>
              <a:defRPr/>
            </a:pPr>
            <a:endParaRPr lang="en-US" sz="1800"/>
          </a:p>
        </p:txBody>
      </p:sp>
      <p:sp>
        <p:nvSpPr>
          <p:cNvPr id="8" name="Rectangle 8"/>
          <p:cNvSpPr>
            <a:spLocks noChangeArrowheads="1"/>
          </p:cNvSpPr>
          <p:nvPr userDrawn="1"/>
        </p:nvSpPr>
        <p:spPr bwMode="blackWhite">
          <a:xfrm>
            <a:off x="1" y="1"/>
            <a:ext cx="150284" cy="6856413"/>
          </a:xfrm>
          <a:prstGeom prst="rect">
            <a:avLst/>
          </a:prstGeom>
          <a:gradFill rotWithShape="1">
            <a:gsLst>
              <a:gs pos="0">
                <a:srgbClr val="996633"/>
              </a:gs>
              <a:gs pos="50000">
                <a:schemeClr val="bg1"/>
              </a:gs>
              <a:gs pos="100000">
                <a:srgbClr val="996633"/>
              </a:gs>
            </a:gsLst>
            <a:lin ang="5400000" scaled="1"/>
          </a:gradFill>
          <a:ln w="9525">
            <a:noFill/>
            <a:miter lim="800000"/>
            <a:headEnd/>
            <a:tailEnd/>
          </a:ln>
          <a:effectLst/>
        </p:spPr>
        <p:txBody>
          <a:bodyPr wrap="none" anchor="ctr"/>
          <a:lstStyle/>
          <a:p>
            <a:pPr>
              <a:defRPr/>
            </a:pPr>
            <a:endParaRPr lang="en-US" sz="1800"/>
          </a:p>
        </p:txBody>
      </p:sp>
      <p:sp>
        <p:nvSpPr>
          <p:cNvPr id="9" name="Rectangle 9"/>
          <p:cNvSpPr>
            <a:spLocks noChangeArrowheads="1"/>
          </p:cNvSpPr>
          <p:nvPr userDrawn="1"/>
        </p:nvSpPr>
        <p:spPr bwMode="grayWhite">
          <a:xfrm>
            <a:off x="1" y="0"/>
            <a:ext cx="12189884" cy="88900"/>
          </a:xfrm>
          <a:prstGeom prst="rect">
            <a:avLst/>
          </a:prstGeom>
          <a:gradFill rotWithShape="1">
            <a:gsLst>
              <a:gs pos="0">
                <a:srgbClr val="996633"/>
              </a:gs>
              <a:gs pos="100000">
                <a:schemeClr val="bg1"/>
              </a:gs>
            </a:gsLst>
            <a:lin ang="5400000" scaled="1"/>
          </a:gradFill>
          <a:ln w="9525">
            <a:noFill/>
            <a:miter lim="800000"/>
            <a:headEnd/>
            <a:tailEnd/>
          </a:ln>
          <a:effectLst/>
        </p:spPr>
        <p:txBody>
          <a:bodyPr wrap="none" anchor="ctr"/>
          <a:lstStyle/>
          <a:p>
            <a:pPr>
              <a:defRPr/>
            </a:pPr>
            <a:endParaRPr lang="en-US" sz="1800"/>
          </a:p>
        </p:txBody>
      </p:sp>
      <p:sp>
        <p:nvSpPr>
          <p:cNvPr id="10" name="Rectangle 10"/>
          <p:cNvSpPr>
            <a:spLocks noChangeArrowheads="1"/>
          </p:cNvSpPr>
          <p:nvPr userDrawn="1"/>
        </p:nvSpPr>
        <p:spPr bwMode="blackWhite">
          <a:xfrm>
            <a:off x="12045952" y="0"/>
            <a:ext cx="146049" cy="6858000"/>
          </a:xfrm>
          <a:prstGeom prst="rect">
            <a:avLst/>
          </a:prstGeom>
          <a:gradFill rotWithShape="1">
            <a:gsLst>
              <a:gs pos="0">
                <a:srgbClr val="996633"/>
              </a:gs>
              <a:gs pos="100000">
                <a:schemeClr val="bg1"/>
              </a:gs>
            </a:gsLst>
            <a:lin ang="5400000" scaled="1"/>
          </a:gradFill>
          <a:ln w="9525">
            <a:noFill/>
            <a:miter lim="800000"/>
            <a:headEnd/>
            <a:tailEnd/>
          </a:ln>
          <a:effectLst/>
        </p:spPr>
        <p:txBody>
          <a:bodyPr wrap="none" anchor="ctr"/>
          <a:lstStyle/>
          <a:p>
            <a:pPr>
              <a:defRPr/>
            </a:pPr>
            <a:endParaRPr lang="en-US" sz="1800"/>
          </a:p>
        </p:txBody>
      </p:sp>
      <p:sp>
        <p:nvSpPr>
          <p:cNvPr id="13" name="Slide Number Placeholder 5"/>
          <p:cNvSpPr>
            <a:spLocks noGrp="1"/>
          </p:cNvSpPr>
          <p:nvPr>
            <p:ph type="sldNum" sz="quarter" idx="4"/>
          </p:nvPr>
        </p:nvSpPr>
        <p:spPr>
          <a:xfrm>
            <a:off x="8784299" y="6525345"/>
            <a:ext cx="3228843" cy="196131"/>
          </a:xfrm>
          <a:prstGeom prst="rect">
            <a:avLst/>
          </a:prstGeom>
        </p:spPr>
        <p:txBody>
          <a:bodyPr vert="horz" lIns="91440" tIns="45720" rIns="91440" bIns="45720" rtlCol="0" anchor="ctr"/>
          <a:lstStyle>
            <a:lvl1pPr algn="r">
              <a:defRPr sz="1200" baseline="0">
                <a:solidFill>
                  <a:srgbClr val="0000FF"/>
                </a:solidFill>
                <a:latin typeface="Comic Sans MS" pitchFamily="66" charset="0"/>
              </a:defRPr>
            </a:lvl1pPr>
          </a:lstStyle>
          <a:p>
            <a:r>
              <a:rPr lang="en-US" dirty="0"/>
              <a:t>© T. Theocharides, 2021.   </a:t>
            </a:r>
            <a:fld id="{DBC3780C-3FFF-490E-B2E7-EBE978EE7150}" type="slidenum">
              <a:rPr lang="en-US" smtClean="0"/>
              <a:pPr/>
              <a:t>‹#›</a:t>
            </a:fld>
            <a:endParaRPr lang="en-US" dirty="0"/>
          </a:p>
        </p:txBody>
      </p:sp>
    </p:spTree>
    <p:extLst>
      <p:ext uri="{BB962C8B-B14F-4D97-AF65-F5344CB8AC3E}">
        <p14:creationId xmlns:p14="http://schemas.microsoft.com/office/powerpoint/2010/main" val="3871472597"/>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54" r:id="rId4"/>
    <p:sldLayoutId id="2147483655" r:id="rId5"/>
    <p:sldLayoutId id="2147483656" r:id="rId6"/>
    <p:sldLayoutId id="2147483657" r:id="rId7"/>
    <p:sldLayoutId id="2147483658" r:id="rId8"/>
    <p:sldLayoutId id="2147483659" r:id="rId9"/>
    <p:sldLayoutId id="2147483661" r:id="rId10"/>
    <p:sldLayoutId id="2147483748" r:id="rId11"/>
    <p:sldLayoutId id="2147483750" r:id="rId12"/>
    <p:sldLayoutId id="2147483751" r:id="rId13"/>
    <p:sldLayoutId id="2147483752" r:id="rId14"/>
  </p:sldLayoutIdLst>
  <p:txStyles>
    <p:titleStyle>
      <a:lvl1pPr algn="ctr" defTabSz="914400" rtl="0" eaLnBrk="1" latinLnBrk="0" hangingPunct="1">
        <a:spcBef>
          <a:spcPct val="0"/>
        </a:spcBef>
        <a:buNone/>
        <a:defRPr sz="4400" kern="1200">
          <a:solidFill>
            <a:srgbClr val="996633"/>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rgbClr val="996633"/>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996633"/>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996633"/>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996633"/>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996633"/>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9" name="Rectangle 18"/>
          <p:cNvSpPr/>
          <p:nvPr userDrawn="1"/>
        </p:nvSpPr>
        <p:spPr>
          <a:xfrm>
            <a:off x="0" y="5952067"/>
            <a:ext cx="12192000" cy="90593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900"/>
          </a:p>
        </p:txBody>
      </p:sp>
      <p:pic>
        <p:nvPicPr>
          <p:cNvPr id="20" name="Picture 1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10307182" y="6085447"/>
            <a:ext cx="1096441" cy="541808"/>
          </a:xfrm>
          <a:prstGeom prst="rect">
            <a:avLst/>
          </a:prstGeom>
        </p:spPr>
      </p:pic>
      <p:sp>
        <p:nvSpPr>
          <p:cNvPr id="21" name="Text Placeholder 10">
            <a:extLst>
              <a:ext uri="{FF2B5EF4-FFF2-40B4-BE49-F238E27FC236}">
                <a16:creationId xmlns:a16="http://schemas.microsoft.com/office/drawing/2014/main" id="{9B3CD9D9-3717-8045-BBE0-D00561474EA1}"/>
              </a:ext>
            </a:extLst>
          </p:cNvPr>
          <p:cNvSpPr txBox="1">
            <a:spLocks/>
          </p:cNvSpPr>
          <p:nvPr userDrawn="1"/>
        </p:nvSpPr>
        <p:spPr>
          <a:xfrm>
            <a:off x="6866467" y="6281366"/>
            <a:ext cx="3236547" cy="345889"/>
          </a:xfrm>
          <a:prstGeom prst="rect">
            <a:avLst/>
          </a:prstGeom>
        </p:spPr>
        <p:txBody>
          <a:bodyPr anchor="ctr">
            <a:noAutofit/>
          </a:bodyPr>
          <a:lstStyle>
            <a:lvl1pPr marL="0" indent="0" algn="r" defTabSz="1828800" rtl="0" eaLnBrk="1" latinLnBrk="0" hangingPunct="1">
              <a:lnSpc>
                <a:spcPct val="90000"/>
              </a:lnSpc>
              <a:spcBef>
                <a:spcPts val="2000"/>
              </a:spcBef>
              <a:buFont typeface="Arial" panose="020B0604020202020204" pitchFamily="34" charset="0"/>
              <a:buNone/>
              <a:defRPr sz="2000" b="0" kern="1200" baseline="0">
                <a:solidFill>
                  <a:schemeClr val="tx1"/>
                </a:solidFill>
                <a:latin typeface="Helvetica Neue"/>
                <a:ea typeface="+mn-ea"/>
                <a:cs typeface="+mn-cs"/>
              </a:defRPr>
            </a:lvl1pPr>
            <a:lvl2pPr marL="609600" indent="0" algn="l" defTabSz="1828800" rtl="0" eaLnBrk="1" latinLnBrk="0" hangingPunct="1">
              <a:lnSpc>
                <a:spcPct val="90000"/>
              </a:lnSpc>
              <a:spcBef>
                <a:spcPts val="1000"/>
              </a:spcBef>
              <a:buFont typeface="Arial" panose="020B0604020202020204" pitchFamily="34" charset="0"/>
              <a:buNone/>
              <a:defRPr sz="4800" kern="1200">
                <a:solidFill>
                  <a:schemeClr val="bg1"/>
                </a:solidFill>
                <a:latin typeface="+mn-lt"/>
                <a:ea typeface="+mn-ea"/>
                <a:cs typeface="+mn-cs"/>
              </a:defRPr>
            </a:lvl2pPr>
            <a:lvl3pPr marL="1219200" indent="0" algn="l" defTabSz="1828800" rtl="0" eaLnBrk="1" latinLnBrk="0" hangingPunct="1">
              <a:lnSpc>
                <a:spcPct val="90000"/>
              </a:lnSpc>
              <a:spcBef>
                <a:spcPts val="1000"/>
              </a:spcBef>
              <a:buFont typeface="Arial" panose="020B0604020202020204" pitchFamily="34" charset="0"/>
              <a:buNone/>
              <a:defRPr sz="4000" kern="1200">
                <a:solidFill>
                  <a:schemeClr val="bg1"/>
                </a:solidFill>
                <a:latin typeface="+mn-lt"/>
                <a:ea typeface="+mn-ea"/>
                <a:cs typeface="+mn-cs"/>
              </a:defRPr>
            </a:lvl3pPr>
            <a:lvl4pPr marL="1828800" indent="0" algn="l" defTabSz="18288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4pPr>
            <a:lvl5pPr marL="2438400" indent="0" algn="l" defTabSz="1828800" rtl="0" eaLnBrk="1" latinLnBrk="0" hangingPunct="1">
              <a:lnSpc>
                <a:spcPct val="90000"/>
              </a:lnSpc>
              <a:spcBef>
                <a:spcPts val="1000"/>
              </a:spcBef>
              <a:buFont typeface="Arial" panose="020B0604020202020204" pitchFamily="34" charset="0"/>
              <a:buNone/>
              <a:defRPr sz="3600" kern="1200">
                <a:solidFill>
                  <a:schemeClr val="bg1"/>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en-US" sz="800" b="0" i="0" kern="1200" baseline="0" dirty="0">
                <a:solidFill>
                  <a:schemeClr val="tx1"/>
                </a:solidFill>
                <a:effectLst/>
                <a:latin typeface="Helvetica Neue"/>
                <a:ea typeface="+mn-ea"/>
                <a:cs typeface="+mn-cs"/>
              </a:rPr>
              <a:t>This Master is run under the context of Action</a:t>
            </a:r>
            <a:br>
              <a:rPr lang="en-US" sz="800" b="0" i="0" kern="1200" baseline="0" dirty="0">
                <a:solidFill>
                  <a:schemeClr val="tx1"/>
                </a:solidFill>
                <a:effectLst/>
                <a:latin typeface="Helvetica Neue"/>
                <a:ea typeface="+mn-ea"/>
                <a:cs typeface="+mn-cs"/>
              </a:rPr>
            </a:br>
            <a:r>
              <a:rPr lang="en-US" sz="800" b="0" i="0" kern="1200" baseline="0" dirty="0">
                <a:solidFill>
                  <a:schemeClr val="tx1"/>
                </a:solidFill>
                <a:effectLst/>
                <a:latin typeface="Helvetica Neue"/>
                <a:ea typeface="+mn-ea"/>
                <a:cs typeface="+mn-cs"/>
              </a:rPr>
              <a:t>No 2020-EU-IA-0087, co-financed by the EU CEF Telecom</a:t>
            </a:r>
            <a:br>
              <a:rPr lang="en-US" sz="800" b="0" i="0" kern="1200" baseline="0" dirty="0">
                <a:solidFill>
                  <a:schemeClr val="tx1"/>
                </a:solidFill>
                <a:effectLst/>
                <a:latin typeface="Helvetica Neue"/>
                <a:ea typeface="+mn-ea"/>
                <a:cs typeface="+mn-cs"/>
              </a:rPr>
            </a:br>
            <a:r>
              <a:rPr lang="en-US" sz="800" b="0" i="0" kern="1200" baseline="0" dirty="0">
                <a:solidFill>
                  <a:schemeClr val="tx1"/>
                </a:solidFill>
                <a:effectLst/>
                <a:latin typeface="Helvetica Neue"/>
                <a:ea typeface="+mn-ea"/>
                <a:cs typeface="+mn-cs"/>
              </a:rPr>
              <a:t>under GA nr. INEA/CEF/ICT/A2020/2267423</a:t>
            </a:r>
            <a:endParaRPr lang="x-none" sz="800" dirty="0">
              <a:latin typeface="Helvetica Neue"/>
            </a:endParaRPr>
          </a:p>
        </p:txBody>
      </p:sp>
      <p:pic>
        <p:nvPicPr>
          <p:cNvPr id="22" name="Picture 21"/>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588333" y="6245383"/>
            <a:ext cx="2784480" cy="373756"/>
          </a:xfrm>
          <a:prstGeom prst="rect">
            <a:avLst/>
          </a:prstGeom>
        </p:spPr>
      </p:pic>
      <p:sp>
        <p:nvSpPr>
          <p:cNvPr id="13" name="Slide Number Placeholder 5"/>
          <p:cNvSpPr>
            <a:spLocks noGrp="1"/>
          </p:cNvSpPr>
          <p:nvPr>
            <p:ph type="sldNum" sz="quarter" idx="4"/>
          </p:nvPr>
        </p:nvSpPr>
        <p:spPr>
          <a:xfrm>
            <a:off x="5782244" y="6222471"/>
            <a:ext cx="507023"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base">
              <a:spcBef>
                <a:spcPct val="0"/>
              </a:spcBef>
              <a:spcAft>
                <a:spcPct val="0"/>
              </a:spcAft>
              <a:defRPr/>
            </a:pPr>
            <a:fld id="{DD9F0740-C59C-4AD6-B752-7CC1CE13501A}" type="slidenum">
              <a:rPr lang="bg-BG" smtClean="0">
                <a:solidFill>
                  <a:srgbClr val="000000"/>
                </a:solidFill>
              </a:rPr>
              <a:pPr fontAlgn="base">
                <a:spcBef>
                  <a:spcPct val="0"/>
                </a:spcBef>
                <a:spcAft>
                  <a:spcPct val="0"/>
                </a:spcAft>
                <a:defRPr/>
              </a:pPr>
              <a:t>‹#›</a:t>
            </a:fld>
            <a:endParaRPr lang="bg-BG" dirty="0">
              <a:solidFill>
                <a:srgbClr val="000000"/>
              </a:solidFill>
            </a:endParaRPr>
          </a:p>
        </p:txBody>
      </p:sp>
    </p:spTree>
    <p:extLst>
      <p:ext uri="{BB962C8B-B14F-4D97-AF65-F5344CB8AC3E}">
        <p14:creationId xmlns:p14="http://schemas.microsoft.com/office/powerpoint/2010/main" val="367143441"/>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2.xml"/><Relationship Id="rId1" Type="http://schemas.openxmlformats.org/officeDocument/2006/relationships/slideLayout" Target="../slideLayouts/slideLayout3.xml"/><Relationship Id="rId4" Type="http://schemas.openxmlformats.org/officeDocument/2006/relationships/image" Target="../media/image112.png"/></Relationships>
</file>

<file path=ppt/slides/_rels/slide101.xml.rels><?xml version="1.0" encoding="UTF-8" standalone="yes"?>
<Relationships xmlns="http://schemas.openxmlformats.org/package/2006/relationships"><Relationship Id="rId8" Type="http://schemas.openxmlformats.org/officeDocument/2006/relationships/image" Target="../media/image158.png"/><Relationship Id="rId13" Type="http://schemas.openxmlformats.org/officeDocument/2006/relationships/image" Target="../media/image163.png"/><Relationship Id="rId3" Type="http://schemas.openxmlformats.org/officeDocument/2006/relationships/image" Target="../media/image153.png"/><Relationship Id="rId7" Type="http://schemas.openxmlformats.org/officeDocument/2006/relationships/image" Target="../media/image157.png"/><Relationship Id="rId12" Type="http://schemas.openxmlformats.org/officeDocument/2006/relationships/image" Target="../media/image162.png"/><Relationship Id="rId17" Type="http://schemas.openxmlformats.org/officeDocument/2006/relationships/image" Target="../media/image167.png"/><Relationship Id="rId2" Type="http://schemas.openxmlformats.org/officeDocument/2006/relationships/notesSlide" Target="../notesSlides/notesSlide53.xml"/><Relationship Id="rId16" Type="http://schemas.openxmlformats.org/officeDocument/2006/relationships/image" Target="../media/image166.png"/><Relationship Id="rId1" Type="http://schemas.openxmlformats.org/officeDocument/2006/relationships/slideLayout" Target="../slideLayouts/slideLayout3.xml"/><Relationship Id="rId6" Type="http://schemas.openxmlformats.org/officeDocument/2006/relationships/image" Target="../media/image156.png"/><Relationship Id="rId11" Type="http://schemas.openxmlformats.org/officeDocument/2006/relationships/image" Target="../media/image161.png"/><Relationship Id="rId5" Type="http://schemas.openxmlformats.org/officeDocument/2006/relationships/image" Target="../media/image155.png"/><Relationship Id="rId15" Type="http://schemas.openxmlformats.org/officeDocument/2006/relationships/image" Target="../media/image165.png"/><Relationship Id="rId10" Type="http://schemas.openxmlformats.org/officeDocument/2006/relationships/image" Target="../media/image160.png"/><Relationship Id="rId4" Type="http://schemas.openxmlformats.org/officeDocument/2006/relationships/image" Target="../media/image154.png"/><Relationship Id="rId9" Type="http://schemas.openxmlformats.org/officeDocument/2006/relationships/image" Target="../media/image159.png"/><Relationship Id="rId14" Type="http://schemas.openxmlformats.org/officeDocument/2006/relationships/image" Target="../media/image164.png"/></Relationships>
</file>

<file path=ppt/slides/_rels/slide10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10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10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107.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108.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109.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image" Target="../media/image1130.png"/><Relationship Id="rId7" Type="http://schemas.openxmlformats.org/officeDocument/2006/relationships/image" Target="../media/image117.png"/><Relationship Id="rId12" Type="http://schemas.openxmlformats.org/officeDocument/2006/relationships/image" Target="../media/image122.png"/><Relationship Id="rId2" Type="http://schemas.openxmlformats.org/officeDocument/2006/relationships/notesSlide" Target="../notesSlides/notesSlide61.xml"/><Relationship Id="rId1" Type="http://schemas.openxmlformats.org/officeDocument/2006/relationships/slideLayout" Target="../slideLayouts/slideLayout3.xml"/><Relationship Id="rId6" Type="http://schemas.openxmlformats.org/officeDocument/2006/relationships/image" Target="../media/image116.png"/><Relationship Id="rId11" Type="http://schemas.openxmlformats.org/officeDocument/2006/relationships/image" Target="../media/image121.png"/><Relationship Id="rId5" Type="http://schemas.openxmlformats.org/officeDocument/2006/relationships/image" Target="../media/image1150.png"/><Relationship Id="rId10" Type="http://schemas.openxmlformats.org/officeDocument/2006/relationships/image" Target="../media/image120.png"/><Relationship Id="rId4" Type="http://schemas.openxmlformats.org/officeDocument/2006/relationships/image" Target="../media/image1140.png"/><Relationship Id="rId9" Type="http://schemas.openxmlformats.org/officeDocument/2006/relationships/image" Target="../media/image119.png"/></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10.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113.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115.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67.xml"/><Relationship Id="rId1" Type="http://schemas.openxmlformats.org/officeDocument/2006/relationships/slideLayout" Target="../slideLayouts/slideLayout3.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8" Type="http://schemas.openxmlformats.org/officeDocument/2006/relationships/image" Target="../media/image131.png"/><Relationship Id="rId13" Type="http://schemas.openxmlformats.org/officeDocument/2006/relationships/image" Target="../media/image136.png"/><Relationship Id="rId18" Type="http://schemas.openxmlformats.org/officeDocument/2006/relationships/image" Target="../media/image141.png"/><Relationship Id="rId3" Type="http://schemas.openxmlformats.org/officeDocument/2006/relationships/image" Target="../media/image126.png"/><Relationship Id="rId7" Type="http://schemas.openxmlformats.org/officeDocument/2006/relationships/image" Target="../media/image130.png"/><Relationship Id="rId12" Type="http://schemas.openxmlformats.org/officeDocument/2006/relationships/image" Target="../media/image135.png"/><Relationship Id="rId17" Type="http://schemas.openxmlformats.org/officeDocument/2006/relationships/image" Target="../media/image140.png"/><Relationship Id="rId2" Type="http://schemas.openxmlformats.org/officeDocument/2006/relationships/notesSlide" Target="../notesSlides/notesSlide69.xml"/><Relationship Id="rId16" Type="http://schemas.openxmlformats.org/officeDocument/2006/relationships/image" Target="../media/image139.png"/><Relationship Id="rId1" Type="http://schemas.openxmlformats.org/officeDocument/2006/relationships/slideLayout" Target="../slideLayouts/slideLayout3.xml"/><Relationship Id="rId6" Type="http://schemas.openxmlformats.org/officeDocument/2006/relationships/image" Target="../media/image129.png"/><Relationship Id="rId11" Type="http://schemas.openxmlformats.org/officeDocument/2006/relationships/image" Target="../media/image134.png"/><Relationship Id="rId5" Type="http://schemas.openxmlformats.org/officeDocument/2006/relationships/image" Target="../media/image128.png"/><Relationship Id="rId15" Type="http://schemas.openxmlformats.org/officeDocument/2006/relationships/image" Target="../media/image138.png"/><Relationship Id="rId10" Type="http://schemas.openxmlformats.org/officeDocument/2006/relationships/image" Target="../media/image133.png"/><Relationship Id="rId19" Type="http://schemas.openxmlformats.org/officeDocument/2006/relationships/image" Target="../media/image142.png"/><Relationship Id="rId4" Type="http://schemas.openxmlformats.org/officeDocument/2006/relationships/image" Target="../media/image127.png"/><Relationship Id="rId9" Type="http://schemas.openxmlformats.org/officeDocument/2006/relationships/image" Target="../media/image132.png"/><Relationship Id="rId14" Type="http://schemas.openxmlformats.org/officeDocument/2006/relationships/image" Target="../media/image137.png"/></Relationships>
</file>

<file path=ppt/slides/_rels/slide118.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70.xml"/><Relationship Id="rId1" Type="http://schemas.openxmlformats.org/officeDocument/2006/relationships/slideLayout" Target="../slideLayouts/slideLayout3.xml"/><Relationship Id="rId4" Type="http://schemas.openxmlformats.org/officeDocument/2006/relationships/image" Target="../media/image144.png"/></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3.xml"/></Relationships>
</file>

<file path=ppt/slides/_rels/slide12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74.xml"/><Relationship Id="rId1" Type="http://schemas.openxmlformats.org/officeDocument/2006/relationships/slideLayout" Target="../slideLayouts/slideLayout3.xml"/></Relationships>
</file>

<file path=ppt/slides/_rels/slide123.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75.xml"/><Relationship Id="rId1" Type="http://schemas.openxmlformats.org/officeDocument/2006/relationships/slideLayout" Target="../slideLayouts/slideLayout3.xml"/></Relationships>
</file>

<file path=ppt/slides/_rels/slide124.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3.xml"/></Relationships>
</file>

<file path=ppt/slides/_rels/slide125.xml.rels><?xml version="1.0" encoding="UTF-8" standalone="yes"?>
<Relationships xmlns="http://schemas.openxmlformats.org/package/2006/relationships"><Relationship Id="rId2" Type="http://schemas.openxmlformats.org/officeDocument/2006/relationships/image" Target="../media/image148.tiff"/><Relationship Id="rId1" Type="http://schemas.openxmlformats.org/officeDocument/2006/relationships/slideLayout" Target="../slideLayouts/slideLayout3.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7.xml.rels><?xml version="1.0" encoding="UTF-8" standalone="yes"?>
<Relationships xmlns="http://schemas.openxmlformats.org/package/2006/relationships"><Relationship Id="rId2" Type="http://schemas.openxmlformats.org/officeDocument/2006/relationships/image" Target="../media/image148.tiff"/><Relationship Id="rId1" Type="http://schemas.openxmlformats.org/officeDocument/2006/relationships/slideLayout" Target="../slideLayouts/slideLayout14.xml"/></Relationships>
</file>

<file path=ppt/slides/_rels/slide128.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14.xml"/></Relationships>
</file>

<file path=ppt/slides/_rels/slide129.xml.rels><?xml version="1.0" encoding="UTF-8" standalone="yes"?>
<Relationships xmlns="http://schemas.openxmlformats.org/package/2006/relationships"><Relationship Id="rId2" Type="http://schemas.openxmlformats.org/officeDocument/2006/relationships/image" Target="../media/image150.tiff"/><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openxmlformats.org/officeDocument/2006/relationships/hyperlink" Target="http://ftp.cs.nyu.edu/~fergus/papers/zeilerECCV2014.pdf" TargetMode="External"/><Relationship Id="rId4" Type="http://schemas.openxmlformats.org/officeDocument/2006/relationships/image" Target="../media/image19.png"/></Relationships>
</file>

<file path=ppt/slides/_rels/slide130.xml.rels><?xml version="1.0" encoding="UTF-8" standalone="yes"?>
<Relationships xmlns="http://schemas.openxmlformats.org/package/2006/relationships"><Relationship Id="rId2" Type="http://schemas.openxmlformats.org/officeDocument/2006/relationships/image" Target="../media/image151.tiff"/><Relationship Id="rId1" Type="http://schemas.openxmlformats.org/officeDocument/2006/relationships/slideLayout" Target="../slideLayouts/slideLayout12.xml"/></Relationships>
</file>

<file path=ppt/slides/_rels/slide131.xml.rels><?xml version="1.0" encoding="UTF-8" standalone="yes"?>
<Relationships xmlns="http://schemas.openxmlformats.org/package/2006/relationships"><Relationship Id="rId2" Type="http://schemas.openxmlformats.org/officeDocument/2006/relationships/image" Target="../media/image148.tiff"/><Relationship Id="rId1" Type="http://schemas.openxmlformats.org/officeDocument/2006/relationships/slideLayout" Target="../slideLayouts/slideLayout14.xml"/></Relationships>
</file>

<file path=ppt/slides/_rels/slide132.xml.rels><?xml version="1.0" encoding="UTF-8" standalone="yes"?>
<Relationships xmlns="http://schemas.openxmlformats.org/package/2006/relationships"><Relationship Id="rId2" Type="http://schemas.openxmlformats.org/officeDocument/2006/relationships/image" Target="../media/image152.tiff"/><Relationship Id="rId1" Type="http://schemas.openxmlformats.org/officeDocument/2006/relationships/slideLayout" Target="../slideLayouts/slideLayout14.xml"/></Relationships>
</file>

<file path=ppt/slides/_rels/slide133.xml.rels><?xml version="1.0" encoding="UTF-8" standalone="yes"?>
<Relationships xmlns="http://schemas.openxmlformats.org/package/2006/relationships"><Relationship Id="rId2" Type="http://schemas.openxmlformats.org/officeDocument/2006/relationships/image" Target="../media/image152.tiff"/><Relationship Id="rId1" Type="http://schemas.openxmlformats.org/officeDocument/2006/relationships/slideLayout" Target="../slideLayouts/slideLayout14.xml"/></Relationships>
</file>

<file path=ppt/slides/_rels/slide134.xml.rels><?xml version="1.0" encoding="UTF-8" standalone="yes"?>
<Relationships xmlns="http://schemas.openxmlformats.org/package/2006/relationships"><Relationship Id="rId3" Type="http://schemas.openxmlformats.org/officeDocument/2006/relationships/hyperlink" Target="https://github.com/pytorch/vision/blob/master/torchvision/models/vgg.py" TargetMode="External"/><Relationship Id="rId2" Type="http://schemas.openxmlformats.org/officeDocument/2006/relationships/image" Target="../media/image153.tiff"/><Relationship Id="rId1" Type="http://schemas.openxmlformats.org/officeDocument/2006/relationships/slideLayout" Target="../slideLayouts/slideLayout12.xml"/><Relationship Id="rId4" Type="http://schemas.openxmlformats.org/officeDocument/2006/relationships/hyperlink" Target="https://arxiv.org/pdf/1409.1556.pdf" TargetMode="Externa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3.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3.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3.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ftp.cs.nyu.edu/~fergus/papers/zeilerECCV2014.pdf" TargetMode="External"/><Relationship Id="rId2" Type="http://schemas.openxmlformats.org/officeDocument/2006/relationships/image" Target="../media/image20.jpeg"/><Relationship Id="rId1" Type="http://schemas.openxmlformats.org/officeDocument/2006/relationships/slideLayout" Target="../slideLayouts/slideLayout3.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3.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3.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3.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3.xml"/></Relationships>
</file>

<file path=ppt/slides/_rels/slide14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85.xml"/><Relationship Id="rId1" Type="http://schemas.openxmlformats.org/officeDocument/2006/relationships/slideLayout" Target="../slideLayouts/slideLayout3.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3.xml"/></Relationships>
</file>

<file path=ppt/slides/_rels/slide146.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notesSlide" Target="../notesSlides/notesSlide87.xml"/><Relationship Id="rId1" Type="http://schemas.openxmlformats.org/officeDocument/2006/relationships/slideLayout" Target="../slideLayouts/slideLayout3.xml"/></Relationships>
</file>

<file path=ppt/slides/_rels/slide147.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notesSlide" Target="../notesSlides/notesSlide88.xml"/><Relationship Id="rId1" Type="http://schemas.openxmlformats.org/officeDocument/2006/relationships/slideLayout" Target="../slideLayouts/slideLayout3.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3.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hyperlink" Target="http://ftp.cs.nyu.edu/~fergus/papers/zeilerECCV2014.pdf" TargetMode="External"/><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3.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3.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3.xml"/></Relationships>
</file>

<file path=ppt/slides/_rels/slide154.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notesSlide" Target="../notesSlides/notesSlide95.xml"/><Relationship Id="rId1" Type="http://schemas.openxmlformats.org/officeDocument/2006/relationships/slideLayout" Target="../slideLayouts/slideLayout3.xml"/></Relationships>
</file>

<file path=ppt/slides/_rels/slide155.xml.rels><?xml version="1.0" encoding="UTF-8" standalone="yes"?>
<Relationships xmlns="http://schemas.openxmlformats.org/package/2006/relationships"><Relationship Id="rId3" Type="http://schemas.openxmlformats.org/officeDocument/2006/relationships/image" Target="../media/image155.jpg"/><Relationship Id="rId2" Type="http://schemas.openxmlformats.org/officeDocument/2006/relationships/notesSlide" Target="../notesSlides/notesSlide96.xml"/><Relationship Id="rId1" Type="http://schemas.openxmlformats.org/officeDocument/2006/relationships/slideLayout" Target="../slideLayouts/slideLayout3.xml"/></Relationships>
</file>

<file path=ppt/slides/_rels/slide156.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notesSlide" Target="../notesSlides/notesSlide97.xml"/><Relationship Id="rId1" Type="http://schemas.openxmlformats.org/officeDocument/2006/relationships/slideLayout" Target="../slideLayouts/slideLayout3.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3.xml"/></Relationships>
</file>

<file path=ppt/slides/_rels/slide158.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99.xml"/><Relationship Id="rId1" Type="http://schemas.openxmlformats.org/officeDocument/2006/relationships/slideLayout" Target="../slideLayouts/slideLayout3.xml"/></Relationships>
</file>

<file path=ppt/slides/_rels/slide159.xml.rels><?xml version="1.0" encoding="UTF-8" standalone="yes"?>
<Relationships xmlns="http://schemas.openxmlformats.org/package/2006/relationships"><Relationship Id="rId3" Type="http://schemas.openxmlformats.org/officeDocument/2006/relationships/image" Target="../media/image169.tiff"/><Relationship Id="rId2" Type="http://schemas.openxmlformats.org/officeDocument/2006/relationships/hyperlink" Target="https://github.com/kuangliu/pytorch-cifar/blob/master/models/googlenet.py" TargetMode="External"/><Relationship Id="rId1" Type="http://schemas.openxmlformats.org/officeDocument/2006/relationships/slideLayout" Target="../slideLayouts/slideLayout12.xml"/><Relationship Id="rId4" Type="http://schemas.openxmlformats.org/officeDocument/2006/relationships/hyperlink" Target="https://www.cs.unc.edu/~wliu/papers/GoogLeNet.pdf"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ftp.cs.nyu.edu/~fergus/papers/zeilerECCV2014.pdf" TargetMode="External"/><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12.xml"/></Relationships>
</file>

<file path=ppt/slides/_rels/slide161.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12.xml"/></Relationships>
</file>

<file path=ppt/slides/_rels/slide162.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12.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3.xml"/></Relationships>
</file>

<file path=ppt/slides/_rels/slide164.xml.rels><?xml version="1.0" encoding="UTF-8" standalone="yes"?>
<Relationships xmlns="http://schemas.openxmlformats.org/package/2006/relationships"><Relationship Id="rId3" Type="http://schemas.openxmlformats.org/officeDocument/2006/relationships/hyperlink" Target="https://adeshpande3.github.io/adeshpande3.github.io/The-9-Deep-Learning-Papers-You-Need-To-Know-About.html" TargetMode="External"/><Relationship Id="rId2" Type="http://schemas.openxmlformats.org/officeDocument/2006/relationships/notesSlide" Target="../notesSlides/notesSlide101.xml"/><Relationship Id="rId1" Type="http://schemas.openxmlformats.org/officeDocument/2006/relationships/slideLayout" Target="../slideLayouts/slideLayout3.xml"/><Relationship Id="rId5" Type="http://schemas.openxmlformats.org/officeDocument/2006/relationships/hyperlink" Target="https://medium.com/@2017csm1006/forward-and-backpropagation-in-convolutional-neural-network-4dfa96d7b37e" TargetMode="External"/><Relationship Id="rId4" Type="http://schemas.openxmlformats.org/officeDocument/2006/relationships/hyperlink" Target="https://medium.com/@siddharthdas_32104/cnns-architectures-lenet-alexnet-vgg-googlenet-resnet-and-more-666091488df5" TargetMode="Externa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hyperlink" Target="http://yosinski.com/deepvis" TargetMode="Externa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24.xml.rels><?xml version="1.0" encoding="UTF-8" standalone="yes"?>
<Relationships xmlns="http://schemas.openxmlformats.org/package/2006/relationships"><Relationship Id="rId3" Type="http://schemas.openxmlformats.org/officeDocument/2006/relationships/hyperlink" Target="http://arxiv.org/pdf/1312.6199v4.pdf" TargetMode="External"/><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hyperlink" Target="http://arxiv.org/pdf/1412.1897.pdf" TargetMode="External"/><Relationship Id="rId2" Type="http://schemas.openxmlformats.org/officeDocument/2006/relationships/image" Target="../media/image32.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hyperlink" Target="http://karpathy.github.io/2015/03/30/breaking-convnets/" TargetMode="External"/><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hyperlink" Target="http://arxiv.org/pdf/1501.02876v2.pdf" TargetMode="External"/><Relationship Id="rId2" Type="http://schemas.openxmlformats.org/officeDocument/2006/relationships/image" Target="../media/image35.jp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36.jpg"/></Relationships>
</file>

<file path=ppt/slides/_rels/slide3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39.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1.tiff"/><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36.jpg"/><Relationship Id="rId4" Type="http://schemas.openxmlformats.org/officeDocument/2006/relationships/image" Target="../media/image41.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4.jpeg"/><Relationship Id="rId7" Type="http://schemas.openxmlformats.org/officeDocument/2006/relationships/image" Target="../media/image48.png"/><Relationship Id="rId2" Type="http://schemas.openxmlformats.org/officeDocument/2006/relationships/image" Target="../media/image43.png"/><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jpeg"/></Relationships>
</file>

<file path=ppt/slides/_rels/slide47.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9.jpeg"/><Relationship Id="rId7" Type="http://schemas.openxmlformats.org/officeDocument/2006/relationships/image" Target="../media/image45.jpeg"/><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image" Target="../media/image52.jpeg"/><Relationship Id="rId5" Type="http://schemas.openxmlformats.org/officeDocument/2006/relationships/image" Target="../media/image51.png"/><Relationship Id="rId10" Type="http://schemas.openxmlformats.org/officeDocument/2006/relationships/image" Target="../media/image54.jpeg"/><Relationship Id="rId4" Type="http://schemas.openxmlformats.org/officeDocument/2006/relationships/image" Target="../media/image50.png"/><Relationship Id="rId9" Type="http://schemas.openxmlformats.org/officeDocument/2006/relationships/image" Target="../media/image4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62.png"/><Relationship Id="rId3" Type="http://schemas.openxmlformats.org/officeDocument/2006/relationships/image" Target="../media/image55.jpeg"/><Relationship Id="rId7" Type="http://schemas.openxmlformats.org/officeDocument/2006/relationships/image" Target="../media/image57.wmf"/><Relationship Id="rId12"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oleObject" Target="../embeddings/oleObject2.bin"/><Relationship Id="rId11" Type="http://schemas.openxmlformats.org/officeDocument/2006/relationships/image" Target="../media/image60.png"/><Relationship Id="rId5" Type="http://schemas.openxmlformats.org/officeDocument/2006/relationships/image" Target="../media/image56.wmf"/><Relationship Id="rId15" Type="http://schemas.openxmlformats.org/officeDocument/2006/relationships/image" Target="../media/image65.png"/><Relationship Id="rId10" Type="http://schemas.openxmlformats.org/officeDocument/2006/relationships/image" Target="../media/image59.png"/><Relationship Id="rId4" Type="http://schemas.openxmlformats.org/officeDocument/2006/relationships/oleObject" Target="../embeddings/oleObject1.bin"/><Relationship Id="rId9" Type="http://schemas.openxmlformats.org/officeDocument/2006/relationships/image" Target="../media/image58.wmf"/><Relationship Id="rId14" Type="http://schemas.openxmlformats.org/officeDocument/2006/relationships/image" Target="../media/image64.png"/></Relationships>
</file>

<file path=ppt/slides/_rels/slide53.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2.xml"/><Relationship Id="rId1" Type="http://schemas.openxmlformats.org/officeDocument/2006/relationships/slideLayout" Target="../slideLayouts/slideLayout13.xml"/><Relationship Id="rId4" Type="http://schemas.openxmlformats.org/officeDocument/2006/relationships/image" Target="../media/image70.png"/></Relationships>
</file>

<file path=ppt/slides/_rels/slide6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5.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6.xml"/><Relationship Id="rId1" Type="http://schemas.openxmlformats.org/officeDocument/2006/relationships/slideLayout" Target="../slideLayouts/slideLayout13.xml"/><Relationship Id="rId4" Type="http://schemas.openxmlformats.org/officeDocument/2006/relationships/image" Target="../media/image72.png"/></Relationships>
</file>

<file path=ppt/slides/_rels/slide6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7.xml"/><Relationship Id="rId1" Type="http://schemas.openxmlformats.org/officeDocument/2006/relationships/slideLayout" Target="../slideLayouts/slideLayout13.xml"/><Relationship Id="rId4" Type="http://schemas.openxmlformats.org/officeDocument/2006/relationships/image" Target="../media/image7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8.xml"/><Relationship Id="rId1" Type="http://schemas.openxmlformats.org/officeDocument/2006/relationships/slideLayout" Target="../slideLayouts/slideLayout13.xml"/><Relationship Id="rId4" Type="http://schemas.openxmlformats.org/officeDocument/2006/relationships/image" Target="../media/image72.png"/></Relationships>
</file>

<file path=ppt/slides/_rels/slide71.xml.rels><?xml version="1.0" encoding="UTF-8" standalone="yes"?>
<Relationships xmlns="http://schemas.openxmlformats.org/package/2006/relationships"><Relationship Id="rId3" Type="http://schemas.openxmlformats.org/officeDocument/2006/relationships/hyperlink" Target="https://github.com/BVLC/caffe/wiki/Model-Zoo" TargetMode="External"/><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40.xml"/><Relationship Id="rId1" Type="http://schemas.openxmlformats.org/officeDocument/2006/relationships/slideLayout" Target="../slideLayouts/slideLayout3.xml"/><Relationship Id="rId4" Type="http://schemas.openxmlformats.org/officeDocument/2006/relationships/image" Target="../media/image74.png"/></Relationships>
</file>

<file path=ppt/slides/_rels/slide7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3.xml"/></Relationships>
</file>

<file path=ppt/slides/_rels/slide8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83.png"/><Relationship Id="rId5" Type="http://schemas.openxmlformats.org/officeDocument/2006/relationships/image" Target="../media/image82.jpg"/><Relationship Id="rId4" Type="http://schemas.openxmlformats.org/officeDocument/2006/relationships/hyperlink" Target="http://yann.lecun.com/exdb/publis/pdf/lecun-01a.pdf" TargetMode="External"/></Relationships>
</file>

<file path=ppt/slides/_rels/slide8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image" Target="../media/image84.png"/><Relationship Id="rId1" Type="http://schemas.openxmlformats.org/officeDocument/2006/relationships/slideLayout" Target="../slideLayouts/slideLayout3.xml"/></Relationships>
</file>

<file path=ppt/slides/_rels/slide8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5.xml"/><Relationship Id="rId4" Type="http://schemas.openxmlformats.org/officeDocument/2006/relationships/image" Target="../media/image89.png"/></Relationships>
</file>

<file path=ppt/slides/_rels/slide86.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5.xml"/><Relationship Id="rId4" Type="http://schemas.openxmlformats.org/officeDocument/2006/relationships/image" Target="../media/image89.png"/></Relationships>
</file>

<file path=ppt/slides/_rels/slide87.xml.rels><?xml version="1.0" encoding="UTF-8" standalone="yes"?>
<Relationships xmlns="http://schemas.openxmlformats.org/package/2006/relationships"><Relationship Id="rId8" Type="http://schemas.openxmlformats.org/officeDocument/2006/relationships/image" Target="../media/image98.png"/><Relationship Id="rId3" Type="http://schemas.openxmlformats.org/officeDocument/2006/relationships/image" Target="../media/image93.jpg"/><Relationship Id="rId7" Type="http://schemas.openxmlformats.org/officeDocument/2006/relationships/image" Target="../media/image97.png"/><Relationship Id="rId2" Type="http://schemas.openxmlformats.org/officeDocument/2006/relationships/image" Target="../media/image92.jpg"/><Relationship Id="rId1" Type="http://schemas.openxmlformats.org/officeDocument/2006/relationships/slideLayout" Target="../slideLayouts/slideLayout3.xml"/><Relationship Id="rId6" Type="http://schemas.openxmlformats.org/officeDocument/2006/relationships/image" Target="../media/image96.png"/><Relationship Id="rId5" Type="http://schemas.openxmlformats.org/officeDocument/2006/relationships/image" Target="../media/image95.jpg"/><Relationship Id="rId4" Type="http://schemas.openxmlformats.org/officeDocument/2006/relationships/image" Target="../media/image94.png"/></Relationships>
</file>

<file path=ppt/slides/_rels/slide88.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99.jpg"/><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104.png"/><Relationship Id="rId1" Type="http://schemas.openxmlformats.org/officeDocument/2006/relationships/slideLayout" Target="../slideLayouts/slideLayout3.xml"/></Relationships>
</file>

<file path=ppt/slides/_rels/slide9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11.xml"/><Relationship Id="rId4" Type="http://schemas.openxmlformats.org/officeDocument/2006/relationships/image" Target="../media/image108.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9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9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9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hyperlink" Target="https://media.geeksforgeeks.org/wp-content/uploads/20200424011510/Residual-Block.PNG" TargetMode="Externa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lstStyle/>
          <a:p>
            <a:r>
              <a:rPr lang="en-US" dirty="0"/>
              <a:t>University of Cyprus</a:t>
            </a:r>
          </a:p>
        </p:txBody>
      </p:sp>
      <p:sp>
        <p:nvSpPr>
          <p:cNvPr id="3" name="Text Placeholder 2"/>
          <p:cNvSpPr>
            <a:spLocks noGrp="1"/>
          </p:cNvSpPr>
          <p:nvPr>
            <p:ph type="body" sz="quarter" idx="19"/>
          </p:nvPr>
        </p:nvSpPr>
        <p:spPr/>
        <p:txBody>
          <a:bodyPr/>
          <a:lstStyle/>
          <a:p>
            <a:r>
              <a:rPr lang="en-US" dirty="0"/>
              <a:t>Nov, 2023</a:t>
            </a:r>
          </a:p>
        </p:txBody>
      </p:sp>
      <p:sp>
        <p:nvSpPr>
          <p:cNvPr id="4" name="Text Placeholder 3"/>
          <p:cNvSpPr>
            <a:spLocks noGrp="1"/>
          </p:cNvSpPr>
          <p:nvPr>
            <p:ph type="body" sz="quarter" idx="21"/>
          </p:nvPr>
        </p:nvSpPr>
        <p:spPr/>
        <p:txBody>
          <a:bodyPr/>
          <a:lstStyle/>
          <a:p>
            <a:r>
              <a:rPr lang="en-US" dirty="0"/>
              <a:t>MAI – 642 – DEEP LEARNING</a:t>
            </a:r>
          </a:p>
        </p:txBody>
      </p:sp>
      <p:sp>
        <p:nvSpPr>
          <p:cNvPr id="5" name="Text Placeholder 4"/>
          <p:cNvSpPr>
            <a:spLocks noGrp="1"/>
          </p:cNvSpPr>
          <p:nvPr>
            <p:ph type="body" sz="quarter" idx="23"/>
          </p:nvPr>
        </p:nvSpPr>
        <p:spPr/>
        <p:txBody>
          <a:bodyPr/>
          <a:lstStyle/>
          <a:p>
            <a:r>
              <a:rPr lang="en-US" dirty="0"/>
              <a:t>Theocharis Theocharides</a:t>
            </a:r>
          </a:p>
        </p:txBody>
      </p:sp>
    </p:spTree>
    <p:extLst>
      <p:ext uri="{BB962C8B-B14F-4D97-AF65-F5344CB8AC3E}">
        <p14:creationId xmlns:p14="http://schemas.microsoft.com/office/powerpoint/2010/main" val="13029623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Example Learned Convolution Filters</a:t>
            </a:r>
          </a:p>
        </p:txBody>
      </p:sp>
      <p:pic>
        <p:nvPicPr>
          <p:cNvPr id="8194" name="Picture 2" descr="undefined"/>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42459" y="1825625"/>
            <a:ext cx="11107082" cy="435133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0" y="6519446"/>
            <a:ext cx="9984606" cy="338554"/>
          </a:xfrm>
          <a:prstGeom prst="rect">
            <a:avLst/>
          </a:prstGeom>
        </p:spPr>
        <p:txBody>
          <a:bodyPr wrap="square">
            <a:spAutoFit/>
          </a:bodyPr>
          <a:lstStyle/>
          <a:p>
            <a:r>
              <a:rPr lang="en-US" sz="1600" dirty="0"/>
              <a:t>Alex </a:t>
            </a:r>
            <a:r>
              <a:rPr lang="en-US" sz="1600" dirty="0" err="1"/>
              <a:t>Krizhevsky</a:t>
            </a:r>
            <a:r>
              <a:rPr lang="en-US" sz="1600" dirty="0"/>
              <a:t> et al., “ImageNet Classification with Deep Convolutional Neural Networks,” NIPS, 2012</a:t>
            </a:r>
          </a:p>
        </p:txBody>
      </p:sp>
    </p:spTree>
    <p:extLst>
      <p:ext uri="{BB962C8B-B14F-4D97-AF65-F5344CB8AC3E}">
        <p14:creationId xmlns:p14="http://schemas.microsoft.com/office/powerpoint/2010/main" val="412397328"/>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mn-lt"/>
              </a:rPr>
              <a:t>ResNet</a:t>
            </a:r>
            <a:endParaRPr lang="en-US" dirty="0">
              <a:latin typeface="+mn-lt"/>
            </a:endParaRPr>
          </a:p>
        </p:txBody>
      </p:sp>
      <p:sp>
        <p:nvSpPr>
          <p:cNvPr id="76" name="Content Placeholder 2"/>
          <p:cNvSpPr>
            <a:spLocks noGrp="1"/>
          </p:cNvSpPr>
          <p:nvPr>
            <p:ph idx="1"/>
          </p:nvPr>
        </p:nvSpPr>
        <p:spPr>
          <a:xfrm>
            <a:off x="239349" y="836713"/>
            <a:ext cx="11377264" cy="3371734"/>
          </a:xfrm>
        </p:spPr>
        <p:txBody>
          <a:bodyPr>
            <a:normAutofit/>
          </a:bodyPr>
          <a:lstStyle/>
          <a:p>
            <a:pPr marL="0" indent="0" fontAlgn="base">
              <a:buNone/>
            </a:pPr>
            <a:r>
              <a:rPr lang="en-US" sz="2200" b="1" dirty="0"/>
              <a:t>Residual Block</a:t>
            </a:r>
            <a:br>
              <a:rPr lang="en-US" sz="2200" b="1" dirty="0"/>
            </a:br>
            <a:r>
              <a:rPr lang="en-US" sz="2200" dirty="0"/>
              <a:t>Input x goes through conv-</a:t>
            </a:r>
            <a:r>
              <a:rPr lang="en-US" sz="2200" dirty="0" err="1"/>
              <a:t>relu</a:t>
            </a:r>
            <a:r>
              <a:rPr lang="en-US" sz="2200" dirty="0"/>
              <a:t>-conv series and gives us F(x). That result is then added to the original input x. Let’s call that H(x) = F(x) + x. </a:t>
            </a:r>
            <a:br>
              <a:rPr lang="en-US" sz="2200" dirty="0"/>
            </a:br>
            <a:r>
              <a:rPr lang="en-US" sz="2200" dirty="0"/>
              <a:t>In traditional CNNs, H(x) would just be equal to F(x). So, instead of just computing that transformation (straight from x to F(x)), we’re computing the term that we have to </a:t>
            </a:r>
            <a:r>
              <a:rPr lang="en-US" sz="2200" i="1" dirty="0"/>
              <a:t>add</a:t>
            </a:r>
            <a:r>
              <a:rPr lang="en-US" sz="2200" dirty="0"/>
              <a:t>, F(x), to the input, x. </a:t>
            </a:r>
          </a:p>
          <a:p>
            <a:pPr marL="0" indent="0" fontAlgn="base">
              <a:buNone/>
            </a:pPr>
            <a:r>
              <a:rPr lang="en-US" sz="2200" dirty="0">
                <a:cs typeface="Arial"/>
              </a:rPr>
              <a:t>The advantage of adding this type of skip connection is that if any layer hurt the performance of architecture then it will be </a:t>
            </a:r>
            <a:r>
              <a:rPr lang="en-US" sz="2200" i="1" dirty="0">
                <a:cs typeface="Arial"/>
              </a:rPr>
              <a:t>skipped by regularization</a:t>
            </a:r>
            <a:r>
              <a:rPr lang="en-US" sz="2200" dirty="0">
                <a:cs typeface="Arial"/>
              </a:rPr>
              <a:t>. So, this results in training a very deep neural network without the problems caused by vanishing/exploding gradient.  </a:t>
            </a:r>
          </a:p>
        </p:txBody>
      </p:sp>
      <p:sp>
        <p:nvSpPr>
          <p:cNvPr id="10" name="TextBox 9"/>
          <p:cNvSpPr txBox="1"/>
          <p:nvPr/>
        </p:nvSpPr>
        <p:spPr>
          <a:xfrm>
            <a:off x="8839200" y="6465458"/>
            <a:ext cx="1760418" cy="369332"/>
          </a:xfrm>
          <a:prstGeom prst="rect">
            <a:avLst/>
          </a:prstGeom>
          <a:noFill/>
          <a:ln>
            <a:noFill/>
          </a:ln>
        </p:spPr>
        <p:txBody>
          <a:bodyPr wrap="none" rtlCol="0">
            <a:spAutoFit/>
          </a:bodyPr>
          <a:lstStyle/>
          <a:p>
            <a:r>
              <a:rPr lang="en-US" b="1" dirty="0"/>
              <a:t> [He et al., 2015]</a:t>
            </a:r>
          </a:p>
        </p:txBody>
      </p:sp>
      <p:pic>
        <p:nvPicPr>
          <p:cNvPr id="8" name="Slide"/>
          <p:cNvPicPr>
            <a:picLocks noChangeAspect="1"/>
          </p:cNvPicPr>
          <p:nvPr/>
        </p:nvPicPr>
        <p:blipFill rotWithShape="1">
          <a:blip r:embed="rId3"/>
          <a:srcRect l="47919" t="16664" r="18670" b="25790"/>
          <a:stretch/>
        </p:blipFill>
        <p:spPr>
          <a:xfrm>
            <a:off x="5486400" y="4047830"/>
            <a:ext cx="2743200" cy="2657771"/>
          </a:xfrm>
          <a:prstGeom prst="rect">
            <a:avLst/>
          </a:prstGeom>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4208446"/>
            <a:ext cx="1524000" cy="24416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2301104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mn-lt"/>
              </a:rPr>
              <a:t>ResNet</a:t>
            </a:r>
            <a:endParaRPr lang="en-US" dirty="0">
              <a:latin typeface="+mn-lt"/>
            </a:endParaRPr>
          </a:p>
        </p:txBody>
      </p:sp>
      <p:sp>
        <p:nvSpPr>
          <p:cNvPr id="9" name="Title 1"/>
          <p:cNvSpPr txBox="1">
            <a:spLocks/>
          </p:cNvSpPr>
          <p:nvPr/>
        </p:nvSpPr>
        <p:spPr>
          <a:xfrm>
            <a:off x="3896823" y="2133601"/>
            <a:ext cx="4159066" cy="515999"/>
          </a:xfrm>
          <a:prstGeom prst="rect">
            <a:avLst/>
          </a:prstGeom>
        </p:spPr>
        <p:txBody>
          <a:bodyPr vert="horz" lIns="91440" tIns="45720" rIns="91440" bIns="45720" rtlCol="0" anchor="t">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200" dirty="0">
                <a:latin typeface="+mn-lt"/>
              </a:rPr>
              <a:t>Short cut/ skip connection</a:t>
            </a:r>
          </a:p>
        </p:txBody>
      </p:sp>
      <p:graphicFrame>
        <p:nvGraphicFramePr>
          <p:cNvPr id="11" name="Table 10"/>
          <p:cNvGraphicFramePr>
            <a:graphicFrameLocks noGrp="1"/>
          </p:cNvGraphicFramePr>
          <p:nvPr/>
        </p:nvGraphicFramePr>
        <p:xfrm>
          <a:off x="8982812" y="1061102"/>
          <a:ext cx="366888" cy="1100860"/>
        </p:xfrm>
        <a:graphic>
          <a:graphicData uri="http://schemas.openxmlformats.org/drawingml/2006/table">
            <a:tbl>
              <a:tblPr firstRow="1" bandRow="1">
                <a:tableStyleId>{5C22544A-7EE6-4342-B048-85BDC9FD1C3A}</a:tableStyleId>
              </a:tblPr>
              <a:tblGrid>
                <a:gridCol w="366888">
                  <a:extLst>
                    <a:ext uri="{9D8B030D-6E8A-4147-A177-3AD203B41FA5}">
                      <a16:colId xmlns:a16="http://schemas.microsoft.com/office/drawing/2014/main" val="20000"/>
                    </a:ext>
                  </a:extLst>
                </a:gridCol>
              </a:tblGrid>
              <a:tr h="110086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sp>
        <p:nvSpPr>
          <p:cNvPr id="12" name="Oval 11"/>
          <p:cNvSpPr/>
          <p:nvPr/>
        </p:nvSpPr>
        <p:spPr>
          <a:xfrm>
            <a:off x="9029096" y="1112828"/>
            <a:ext cx="274320" cy="2743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9029096" y="1486197"/>
            <a:ext cx="274320" cy="2743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9029096" y="1828800"/>
            <a:ext cx="274320" cy="2743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5" name="Straight Arrow Connector 14"/>
          <p:cNvCxnSpPr/>
          <p:nvPr/>
        </p:nvCxnSpPr>
        <p:spPr>
          <a:xfrm flipV="1">
            <a:off x="8394851" y="1603759"/>
            <a:ext cx="392468" cy="4172"/>
          </a:xfrm>
          <a:prstGeom prst="straightConnector1">
            <a:avLst/>
          </a:prstGeom>
          <a:ln w="158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p:cNvSpPr txBox="1"/>
              <p:nvPr/>
            </p:nvSpPr>
            <p:spPr>
              <a:xfrm>
                <a:off x="6858000" y="1423915"/>
                <a:ext cx="564706" cy="38113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𝑎</m:t>
                          </m:r>
                        </m:e>
                        <m:sup>
                          <m:r>
                            <a:rPr lang="en-US" i="1">
                              <a:latin typeface="Cambria Math" panose="02040503050406030204" pitchFamily="18" charset="0"/>
                            </a:rPr>
                            <m:t>[</m:t>
                          </m:r>
                          <m:r>
                            <a:rPr lang="en-US" i="1">
                              <a:latin typeface="Cambria Math" panose="02040503050406030204" pitchFamily="18" charset="0"/>
                            </a:rPr>
                            <m:t>𝑙</m:t>
                          </m:r>
                          <m:r>
                            <a:rPr lang="en-US" i="1">
                              <a:latin typeface="Cambria Math" panose="02040503050406030204" pitchFamily="18" charset="0"/>
                            </a:rPr>
                            <m:t>]</m:t>
                          </m:r>
                        </m:sup>
                      </m:sSup>
                    </m:oMath>
                  </m:oMathPara>
                </a14:m>
                <a:endParaRPr lang="en-US" dirty="0"/>
              </a:p>
            </p:txBody>
          </p:sp>
        </mc:Choice>
        <mc:Fallback xmlns="">
          <p:sp>
            <p:nvSpPr>
              <p:cNvPr id="16" name="TextBox 15"/>
              <p:cNvSpPr txBox="1">
                <a:spLocks noRot="1" noChangeAspect="1" noMove="1" noResize="1" noEditPoints="1" noAdjustHandles="1" noChangeArrowheads="1" noChangeShapeType="1" noTextEdit="1"/>
              </p:cNvSpPr>
              <p:nvPr/>
            </p:nvSpPr>
            <p:spPr>
              <a:xfrm>
                <a:off x="6858000" y="1423915"/>
                <a:ext cx="564706" cy="381130"/>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9795422" y="1419033"/>
                <a:ext cx="784317" cy="38113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𝑎</m:t>
                          </m:r>
                        </m:e>
                        <m:sup>
                          <m:r>
                            <a:rPr lang="en-US" i="1">
                              <a:latin typeface="Cambria Math" panose="02040503050406030204" pitchFamily="18" charset="0"/>
                            </a:rPr>
                            <m:t>[</m:t>
                          </m:r>
                          <m:r>
                            <a:rPr lang="en-US" i="1">
                              <a:latin typeface="Cambria Math" panose="02040503050406030204" pitchFamily="18" charset="0"/>
                            </a:rPr>
                            <m:t>𝑙</m:t>
                          </m:r>
                          <m:r>
                            <a:rPr lang="en-US" i="1">
                              <a:latin typeface="Cambria Math" panose="02040503050406030204" pitchFamily="18" charset="0"/>
                            </a:rPr>
                            <m:t>+2]</m:t>
                          </m:r>
                        </m:sup>
                      </m:sSup>
                    </m:oMath>
                  </m:oMathPara>
                </a14:m>
                <a:endParaRPr lang="en-US" dirty="0"/>
              </a:p>
            </p:txBody>
          </p:sp>
        </mc:Choice>
        <mc:Fallback xmlns="">
          <p:sp>
            <p:nvSpPr>
              <p:cNvPr id="17" name="TextBox 16"/>
              <p:cNvSpPr txBox="1">
                <a:spLocks noRot="1" noChangeAspect="1" noMove="1" noResize="1" noEditPoints="1" noAdjustHandles="1" noChangeArrowheads="1" noChangeShapeType="1" noTextEdit="1"/>
              </p:cNvSpPr>
              <p:nvPr/>
            </p:nvSpPr>
            <p:spPr>
              <a:xfrm>
                <a:off x="9795422" y="1419033"/>
                <a:ext cx="784317" cy="381130"/>
              </a:xfrm>
              <a:prstGeom prst="rect">
                <a:avLst/>
              </a:prstGeom>
              <a:blipFill>
                <a:blip r:embed="rId4"/>
                <a:stretch>
                  <a:fillRect/>
                </a:stretch>
              </a:blipFill>
            </p:spPr>
            <p:txBody>
              <a:bodyPr/>
              <a:lstStyle/>
              <a:p>
                <a:r>
                  <a:rPr lang="en-US">
                    <a:noFill/>
                  </a:rPr>
                  <a:t> </a:t>
                </a:r>
              </a:p>
            </p:txBody>
          </p:sp>
        </mc:Fallback>
      </mc:AlternateContent>
      <p:cxnSp>
        <p:nvCxnSpPr>
          <p:cNvPr id="18" name="Straight Arrow Connector 17"/>
          <p:cNvCxnSpPr/>
          <p:nvPr/>
        </p:nvCxnSpPr>
        <p:spPr>
          <a:xfrm flipV="1">
            <a:off x="7418679" y="1626036"/>
            <a:ext cx="392468" cy="4172"/>
          </a:xfrm>
          <a:prstGeom prst="straightConnector1">
            <a:avLst/>
          </a:prstGeom>
          <a:ln w="158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9402953" y="1612394"/>
            <a:ext cx="392468" cy="4172"/>
          </a:xfrm>
          <a:prstGeom prst="straightConnector1">
            <a:avLst/>
          </a:prstGeom>
          <a:ln w="158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graphicFrame>
        <p:nvGraphicFramePr>
          <p:cNvPr id="20" name="Table 19"/>
          <p:cNvGraphicFramePr>
            <a:graphicFrameLocks noGrp="1"/>
          </p:cNvGraphicFramePr>
          <p:nvPr/>
        </p:nvGraphicFramePr>
        <p:xfrm>
          <a:off x="7948195" y="1061964"/>
          <a:ext cx="366888" cy="1100860"/>
        </p:xfrm>
        <a:graphic>
          <a:graphicData uri="http://schemas.openxmlformats.org/drawingml/2006/table">
            <a:tbl>
              <a:tblPr firstRow="1" bandRow="1">
                <a:tableStyleId>{5C22544A-7EE6-4342-B048-85BDC9FD1C3A}</a:tableStyleId>
              </a:tblPr>
              <a:tblGrid>
                <a:gridCol w="366888">
                  <a:extLst>
                    <a:ext uri="{9D8B030D-6E8A-4147-A177-3AD203B41FA5}">
                      <a16:colId xmlns:a16="http://schemas.microsoft.com/office/drawing/2014/main" val="20000"/>
                    </a:ext>
                  </a:extLst>
                </a:gridCol>
              </a:tblGrid>
              <a:tr h="110086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sp>
        <p:nvSpPr>
          <p:cNvPr id="21" name="Oval 20"/>
          <p:cNvSpPr/>
          <p:nvPr/>
        </p:nvSpPr>
        <p:spPr>
          <a:xfrm>
            <a:off x="7994479" y="1113690"/>
            <a:ext cx="274320" cy="2743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7994479" y="1487059"/>
            <a:ext cx="274320" cy="2743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7994479" y="1828800"/>
            <a:ext cx="274320" cy="2743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24" name="TextBox 23"/>
              <p:cNvSpPr txBox="1"/>
              <p:nvPr/>
            </p:nvSpPr>
            <p:spPr>
              <a:xfrm>
                <a:off x="1663356" y="4038601"/>
                <a:ext cx="4113113" cy="50956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2600" b="1" i="1">
                              <a:solidFill>
                                <a:srgbClr val="FF0000"/>
                              </a:solidFill>
                              <a:latin typeface="Cambria Math" panose="02040503050406030204" pitchFamily="18" charset="0"/>
                            </a:rPr>
                          </m:ctrlPr>
                        </m:sSupPr>
                        <m:e>
                          <m:r>
                            <a:rPr lang="en-US" sz="2600" b="1">
                              <a:solidFill>
                                <a:srgbClr val="FF0000"/>
                              </a:solidFill>
                              <a:latin typeface="Cambria Math" panose="02040503050406030204" pitchFamily="18" charset="0"/>
                            </a:rPr>
                            <m:t>𝐳</m:t>
                          </m:r>
                        </m:e>
                        <m:sup>
                          <m:r>
                            <a:rPr lang="en-US" sz="2600" b="1">
                              <a:solidFill>
                                <a:srgbClr val="FF0000"/>
                              </a:solidFill>
                              <a:latin typeface="Cambria Math" panose="02040503050406030204" pitchFamily="18" charset="0"/>
                            </a:rPr>
                            <m:t>[</m:t>
                          </m:r>
                          <m:r>
                            <a:rPr lang="en-US" sz="2600" b="1">
                              <a:solidFill>
                                <a:srgbClr val="FF0000"/>
                              </a:solidFill>
                              <a:latin typeface="Cambria Math" panose="02040503050406030204" pitchFamily="18" charset="0"/>
                            </a:rPr>
                            <m:t>𝐥</m:t>
                          </m:r>
                          <m:r>
                            <a:rPr lang="en-US" sz="2600" b="1">
                              <a:solidFill>
                                <a:srgbClr val="FF0000"/>
                              </a:solidFill>
                              <a:latin typeface="Cambria Math" panose="02040503050406030204" pitchFamily="18" charset="0"/>
                            </a:rPr>
                            <m:t>+</m:t>
                          </m:r>
                          <m:r>
                            <a:rPr lang="en-US" sz="2600" b="1">
                              <a:solidFill>
                                <a:srgbClr val="FF0000"/>
                              </a:solidFill>
                              <a:latin typeface="Cambria Math" panose="02040503050406030204" pitchFamily="18" charset="0"/>
                            </a:rPr>
                            <m:t>𝟏</m:t>
                          </m:r>
                          <m:r>
                            <a:rPr lang="en-US" sz="2600" b="1">
                              <a:solidFill>
                                <a:srgbClr val="FF0000"/>
                              </a:solidFill>
                              <a:latin typeface="Cambria Math" panose="02040503050406030204" pitchFamily="18" charset="0"/>
                            </a:rPr>
                            <m:t>]</m:t>
                          </m:r>
                        </m:sup>
                      </m:sSup>
                      <m:sSup>
                        <m:sSupPr>
                          <m:ctrlPr>
                            <a:rPr lang="en-US" sz="2600" b="1" i="1">
                              <a:solidFill>
                                <a:srgbClr val="FF0000"/>
                              </a:solidFill>
                              <a:latin typeface="Cambria Math" panose="02040503050406030204" pitchFamily="18" charset="0"/>
                            </a:rPr>
                          </m:ctrlPr>
                        </m:sSupPr>
                        <m:e>
                          <m:r>
                            <a:rPr lang="en-US" sz="2600" b="1">
                              <a:solidFill>
                                <a:srgbClr val="FF0000"/>
                              </a:solidFill>
                              <a:latin typeface="Cambria Math" panose="02040503050406030204" pitchFamily="18" charset="0"/>
                            </a:rPr>
                            <m:t>=</m:t>
                          </m:r>
                          <m:r>
                            <a:rPr lang="en-US" sz="2600" b="1">
                              <a:solidFill>
                                <a:srgbClr val="FF0000"/>
                              </a:solidFill>
                              <a:latin typeface="Cambria Math" panose="02040503050406030204" pitchFamily="18" charset="0"/>
                            </a:rPr>
                            <m:t>𝐖</m:t>
                          </m:r>
                        </m:e>
                        <m:sup>
                          <m:r>
                            <a:rPr lang="en-US" sz="2600" b="1">
                              <a:solidFill>
                                <a:srgbClr val="FF0000"/>
                              </a:solidFill>
                              <a:latin typeface="Cambria Math" panose="02040503050406030204" pitchFamily="18" charset="0"/>
                            </a:rPr>
                            <m:t>[</m:t>
                          </m:r>
                          <m:r>
                            <a:rPr lang="en-US" sz="2600" b="1">
                              <a:solidFill>
                                <a:srgbClr val="FF0000"/>
                              </a:solidFill>
                              <a:latin typeface="Cambria Math" panose="02040503050406030204" pitchFamily="18" charset="0"/>
                            </a:rPr>
                            <m:t>𝐥</m:t>
                          </m:r>
                          <m:r>
                            <a:rPr lang="en-US" sz="2600" b="1">
                              <a:solidFill>
                                <a:srgbClr val="FF0000"/>
                              </a:solidFill>
                              <a:latin typeface="Cambria Math" panose="02040503050406030204" pitchFamily="18" charset="0"/>
                            </a:rPr>
                            <m:t>+</m:t>
                          </m:r>
                          <m:r>
                            <a:rPr lang="en-US" sz="2600" b="1">
                              <a:solidFill>
                                <a:srgbClr val="FF0000"/>
                              </a:solidFill>
                              <a:latin typeface="Cambria Math" panose="02040503050406030204" pitchFamily="18" charset="0"/>
                            </a:rPr>
                            <m:t>𝟏</m:t>
                          </m:r>
                          <m:r>
                            <a:rPr lang="en-US" sz="2600" b="1">
                              <a:solidFill>
                                <a:srgbClr val="FF0000"/>
                              </a:solidFill>
                              <a:latin typeface="Cambria Math" panose="02040503050406030204" pitchFamily="18" charset="0"/>
                            </a:rPr>
                            <m:t>]</m:t>
                          </m:r>
                        </m:sup>
                      </m:sSup>
                      <m:sSup>
                        <m:sSupPr>
                          <m:ctrlPr>
                            <a:rPr lang="en-US" sz="2600" b="1" i="1">
                              <a:solidFill>
                                <a:srgbClr val="FF0000"/>
                              </a:solidFill>
                              <a:latin typeface="Cambria Math" panose="02040503050406030204" pitchFamily="18" charset="0"/>
                            </a:rPr>
                          </m:ctrlPr>
                        </m:sSupPr>
                        <m:e>
                          <m:r>
                            <a:rPr lang="en-US" sz="2600" b="1">
                              <a:solidFill>
                                <a:srgbClr val="FF0000"/>
                              </a:solidFill>
                              <a:latin typeface="Cambria Math" panose="02040503050406030204" pitchFamily="18" charset="0"/>
                            </a:rPr>
                            <m:t>𝐚</m:t>
                          </m:r>
                        </m:e>
                        <m:sup>
                          <m:r>
                            <a:rPr lang="en-US" sz="2600" b="1">
                              <a:solidFill>
                                <a:srgbClr val="FF0000"/>
                              </a:solidFill>
                              <a:latin typeface="Cambria Math" panose="02040503050406030204" pitchFamily="18" charset="0"/>
                            </a:rPr>
                            <m:t>[</m:t>
                          </m:r>
                          <m:r>
                            <a:rPr lang="en-US" sz="2600" b="1">
                              <a:solidFill>
                                <a:srgbClr val="FF0000"/>
                              </a:solidFill>
                              <a:latin typeface="Cambria Math" panose="02040503050406030204" pitchFamily="18" charset="0"/>
                            </a:rPr>
                            <m:t>𝐥</m:t>
                          </m:r>
                          <m:r>
                            <a:rPr lang="en-US" sz="2600" b="1">
                              <a:solidFill>
                                <a:srgbClr val="FF0000"/>
                              </a:solidFill>
                              <a:latin typeface="Cambria Math" panose="02040503050406030204" pitchFamily="18" charset="0"/>
                            </a:rPr>
                            <m:t>]</m:t>
                          </m:r>
                        </m:sup>
                      </m:sSup>
                      <m:r>
                        <a:rPr lang="en-US" sz="2600" b="1">
                          <a:solidFill>
                            <a:srgbClr val="FF0000"/>
                          </a:solidFill>
                          <a:latin typeface="Cambria Math" panose="02040503050406030204" pitchFamily="18" charset="0"/>
                        </a:rPr>
                        <m:t>+</m:t>
                      </m:r>
                      <m:sSup>
                        <m:sSupPr>
                          <m:ctrlPr>
                            <a:rPr lang="en-US" sz="2600" b="1" i="1">
                              <a:solidFill>
                                <a:srgbClr val="FF0000"/>
                              </a:solidFill>
                              <a:latin typeface="Cambria Math" panose="02040503050406030204" pitchFamily="18" charset="0"/>
                            </a:rPr>
                          </m:ctrlPr>
                        </m:sSupPr>
                        <m:e>
                          <m:r>
                            <a:rPr lang="en-US" sz="2600" b="1">
                              <a:solidFill>
                                <a:srgbClr val="FF0000"/>
                              </a:solidFill>
                              <a:latin typeface="Cambria Math" panose="02040503050406030204" pitchFamily="18" charset="0"/>
                            </a:rPr>
                            <m:t>𝐛</m:t>
                          </m:r>
                        </m:e>
                        <m:sup>
                          <m:r>
                            <a:rPr lang="en-US" sz="2600" b="1">
                              <a:solidFill>
                                <a:srgbClr val="FF0000"/>
                              </a:solidFill>
                              <a:latin typeface="Cambria Math" panose="02040503050406030204" pitchFamily="18" charset="0"/>
                            </a:rPr>
                            <m:t>[</m:t>
                          </m:r>
                          <m:r>
                            <a:rPr lang="en-US" sz="2600" b="1">
                              <a:solidFill>
                                <a:srgbClr val="FF0000"/>
                              </a:solidFill>
                              <a:latin typeface="Cambria Math" panose="02040503050406030204" pitchFamily="18" charset="0"/>
                            </a:rPr>
                            <m:t>𝐥</m:t>
                          </m:r>
                          <m:r>
                            <a:rPr lang="en-US" sz="2600" b="1">
                              <a:solidFill>
                                <a:srgbClr val="FF0000"/>
                              </a:solidFill>
                              <a:latin typeface="Cambria Math" panose="02040503050406030204" pitchFamily="18" charset="0"/>
                            </a:rPr>
                            <m:t>+</m:t>
                          </m:r>
                          <m:r>
                            <a:rPr lang="en-US" sz="2600" b="1">
                              <a:solidFill>
                                <a:srgbClr val="FF0000"/>
                              </a:solidFill>
                              <a:latin typeface="Cambria Math" panose="02040503050406030204" pitchFamily="18" charset="0"/>
                            </a:rPr>
                            <m:t>𝟏</m:t>
                          </m:r>
                          <m:r>
                            <a:rPr lang="en-US" sz="2600" b="1">
                              <a:solidFill>
                                <a:srgbClr val="FF0000"/>
                              </a:solidFill>
                              <a:latin typeface="Cambria Math" panose="02040503050406030204" pitchFamily="18" charset="0"/>
                            </a:rPr>
                            <m:t>]</m:t>
                          </m:r>
                        </m:sup>
                      </m:sSup>
                    </m:oMath>
                  </m:oMathPara>
                </a14:m>
                <a:endParaRPr lang="en-US" sz="2600" b="1" dirty="0">
                  <a:solidFill>
                    <a:srgbClr val="FF0000"/>
                  </a:solidFill>
                </a:endParaRPr>
              </a:p>
            </p:txBody>
          </p:sp>
        </mc:Choice>
        <mc:Fallback xmlns="">
          <p:sp>
            <p:nvSpPr>
              <p:cNvPr id="24" name="TextBox 23"/>
              <p:cNvSpPr txBox="1">
                <a:spLocks noRot="1" noChangeAspect="1" noMove="1" noResize="1" noEditPoints="1" noAdjustHandles="1" noChangeArrowheads="1" noChangeShapeType="1" noTextEdit="1"/>
              </p:cNvSpPr>
              <p:nvPr/>
            </p:nvSpPr>
            <p:spPr>
              <a:xfrm>
                <a:off x="1663356" y="4038601"/>
                <a:ext cx="4113113" cy="509563"/>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1676401" y="4750583"/>
                <a:ext cx="2743059" cy="50956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2600" b="1" i="1">
                              <a:solidFill>
                                <a:srgbClr val="0000FF"/>
                              </a:solidFill>
                              <a:latin typeface="Cambria Math" panose="02040503050406030204" pitchFamily="18" charset="0"/>
                            </a:rPr>
                          </m:ctrlPr>
                        </m:sSupPr>
                        <m:e>
                          <m:r>
                            <a:rPr lang="en-US" sz="2600" b="1">
                              <a:solidFill>
                                <a:srgbClr val="0000FF"/>
                              </a:solidFill>
                              <a:latin typeface="Cambria Math" panose="02040503050406030204" pitchFamily="18" charset="0"/>
                            </a:rPr>
                            <m:t>𝐚</m:t>
                          </m:r>
                        </m:e>
                        <m:sup>
                          <m:r>
                            <a:rPr lang="en-US" sz="2600" b="1">
                              <a:solidFill>
                                <a:srgbClr val="0000FF"/>
                              </a:solidFill>
                              <a:latin typeface="Cambria Math" panose="02040503050406030204" pitchFamily="18" charset="0"/>
                            </a:rPr>
                            <m:t>[</m:t>
                          </m:r>
                          <m:r>
                            <a:rPr lang="en-US" sz="2600" b="1">
                              <a:solidFill>
                                <a:srgbClr val="0000FF"/>
                              </a:solidFill>
                              <a:latin typeface="Cambria Math" panose="02040503050406030204" pitchFamily="18" charset="0"/>
                            </a:rPr>
                            <m:t>𝐥</m:t>
                          </m:r>
                          <m:r>
                            <a:rPr lang="en-US" sz="2600" b="1">
                              <a:solidFill>
                                <a:srgbClr val="0000FF"/>
                              </a:solidFill>
                              <a:latin typeface="Cambria Math" panose="02040503050406030204" pitchFamily="18" charset="0"/>
                            </a:rPr>
                            <m:t>+</m:t>
                          </m:r>
                          <m:r>
                            <a:rPr lang="en-US" sz="2600" b="1">
                              <a:solidFill>
                                <a:srgbClr val="0000FF"/>
                              </a:solidFill>
                              <a:latin typeface="Cambria Math" panose="02040503050406030204" pitchFamily="18" charset="0"/>
                            </a:rPr>
                            <m:t>𝟏</m:t>
                          </m:r>
                          <m:r>
                            <a:rPr lang="en-US" sz="2600" b="1">
                              <a:solidFill>
                                <a:srgbClr val="0000FF"/>
                              </a:solidFill>
                              <a:latin typeface="Cambria Math" panose="02040503050406030204" pitchFamily="18" charset="0"/>
                            </a:rPr>
                            <m:t>]</m:t>
                          </m:r>
                        </m:sup>
                      </m:sSup>
                      <m:r>
                        <a:rPr lang="en-US" sz="2600" b="1">
                          <a:solidFill>
                            <a:srgbClr val="0000FF"/>
                          </a:solidFill>
                          <a:latin typeface="Cambria Math" panose="02040503050406030204" pitchFamily="18" charset="0"/>
                        </a:rPr>
                        <m:t>=</m:t>
                      </m:r>
                      <m:r>
                        <a:rPr lang="en-US" sz="2600" b="1">
                          <a:solidFill>
                            <a:srgbClr val="0000FF"/>
                          </a:solidFill>
                          <a:latin typeface="Cambria Math" panose="02040503050406030204" pitchFamily="18" charset="0"/>
                        </a:rPr>
                        <m:t>𝐠</m:t>
                      </m:r>
                      <m:r>
                        <a:rPr lang="en-US" sz="2600" b="1">
                          <a:solidFill>
                            <a:srgbClr val="0000FF"/>
                          </a:solidFill>
                          <a:latin typeface="Cambria Math" panose="02040503050406030204" pitchFamily="18" charset="0"/>
                        </a:rPr>
                        <m:t>(</m:t>
                      </m:r>
                      <m:sSup>
                        <m:sSupPr>
                          <m:ctrlPr>
                            <a:rPr lang="en-US" sz="2600" b="1" i="1">
                              <a:solidFill>
                                <a:srgbClr val="0000FF"/>
                              </a:solidFill>
                              <a:latin typeface="Cambria Math" panose="02040503050406030204" pitchFamily="18" charset="0"/>
                            </a:rPr>
                          </m:ctrlPr>
                        </m:sSupPr>
                        <m:e>
                          <m:r>
                            <a:rPr lang="en-US" sz="2600" b="1">
                              <a:solidFill>
                                <a:srgbClr val="0000FF"/>
                              </a:solidFill>
                              <a:latin typeface="Cambria Math" panose="02040503050406030204" pitchFamily="18" charset="0"/>
                            </a:rPr>
                            <m:t>𝐳</m:t>
                          </m:r>
                        </m:e>
                        <m:sup>
                          <m:r>
                            <a:rPr lang="en-US" sz="2600" b="1">
                              <a:solidFill>
                                <a:srgbClr val="0000FF"/>
                              </a:solidFill>
                              <a:latin typeface="Cambria Math" panose="02040503050406030204" pitchFamily="18" charset="0"/>
                            </a:rPr>
                            <m:t>[</m:t>
                          </m:r>
                          <m:r>
                            <a:rPr lang="en-US" sz="2600" b="1">
                              <a:solidFill>
                                <a:srgbClr val="0000FF"/>
                              </a:solidFill>
                              <a:latin typeface="Cambria Math" panose="02040503050406030204" pitchFamily="18" charset="0"/>
                            </a:rPr>
                            <m:t>𝐥</m:t>
                          </m:r>
                          <m:r>
                            <a:rPr lang="en-US" sz="2600" b="1">
                              <a:solidFill>
                                <a:srgbClr val="0000FF"/>
                              </a:solidFill>
                              <a:latin typeface="Cambria Math" panose="02040503050406030204" pitchFamily="18" charset="0"/>
                            </a:rPr>
                            <m:t>+</m:t>
                          </m:r>
                          <m:r>
                            <a:rPr lang="en-US" sz="2600" b="1">
                              <a:solidFill>
                                <a:srgbClr val="0000FF"/>
                              </a:solidFill>
                              <a:latin typeface="Cambria Math" panose="02040503050406030204" pitchFamily="18" charset="0"/>
                            </a:rPr>
                            <m:t>𝟏</m:t>
                          </m:r>
                          <m:r>
                            <a:rPr lang="en-US" sz="2600" b="1">
                              <a:solidFill>
                                <a:srgbClr val="0000FF"/>
                              </a:solidFill>
                              <a:latin typeface="Cambria Math" panose="02040503050406030204" pitchFamily="18" charset="0"/>
                            </a:rPr>
                            <m:t>]</m:t>
                          </m:r>
                        </m:sup>
                      </m:sSup>
                      <m:r>
                        <a:rPr lang="en-US" sz="2600" b="1">
                          <a:solidFill>
                            <a:srgbClr val="0000FF"/>
                          </a:solidFill>
                          <a:latin typeface="Cambria Math" panose="02040503050406030204" pitchFamily="18" charset="0"/>
                        </a:rPr>
                        <m:t>)</m:t>
                      </m:r>
                    </m:oMath>
                  </m:oMathPara>
                </a14:m>
                <a:endParaRPr lang="en-US" sz="2600" b="1" dirty="0">
                  <a:solidFill>
                    <a:srgbClr val="0000FF"/>
                  </a:solidFill>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1676401" y="4750583"/>
                <a:ext cx="2743059" cy="509563"/>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6172201" y="4038601"/>
                <a:ext cx="4416465" cy="50956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2600" b="1" i="1">
                              <a:solidFill>
                                <a:srgbClr val="00B050"/>
                              </a:solidFill>
                              <a:latin typeface="Cambria Math" panose="02040503050406030204" pitchFamily="18" charset="0"/>
                            </a:rPr>
                          </m:ctrlPr>
                        </m:sSupPr>
                        <m:e>
                          <m:r>
                            <a:rPr lang="en-US" sz="2600" b="1">
                              <a:solidFill>
                                <a:srgbClr val="00B050"/>
                              </a:solidFill>
                              <a:latin typeface="Cambria Math" panose="02040503050406030204" pitchFamily="18" charset="0"/>
                            </a:rPr>
                            <m:t>𝐳</m:t>
                          </m:r>
                        </m:e>
                        <m:sup>
                          <m:r>
                            <a:rPr lang="en-US" sz="2600" b="1">
                              <a:solidFill>
                                <a:srgbClr val="00B050"/>
                              </a:solidFill>
                              <a:latin typeface="Cambria Math" panose="02040503050406030204" pitchFamily="18" charset="0"/>
                            </a:rPr>
                            <m:t>[</m:t>
                          </m:r>
                          <m:r>
                            <a:rPr lang="en-US" sz="2600" b="1">
                              <a:solidFill>
                                <a:srgbClr val="00B050"/>
                              </a:solidFill>
                              <a:latin typeface="Cambria Math" panose="02040503050406030204" pitchFamily="18" charset="0"/>
                            </a:rPr>
                            <m:t>𝐥</m:t>
                          </m:r>
                          <m:r>
                            <a:rPr lang="en-US" sz="2600" b="1">
                              <a:solidFill>
                                <a:srgbClr val="00B050"/>
                              </a:solidFill>
                              <a:latin typeface="Cambria Math" panose="02040503050406030204" pitchFamily="18" charset="0"/>
                            </a:rPr>
                            <m:t>+</m:t>
                          </m:r>
                          <m:r>
                            <a:rPr lang="en-US" sz="2600" b="1">
                              <a:solidFill>
                                <a:srgbClr val="00B050"/>
                              </a:solidFill>
                              <a:latin typeface="Cambria Math" panose="02040503050406030204" pitchFamily="18" charset="0"/>
                            </a:rPr>
                            <m:t>𝟐</m:t>
                          </m:r>
                          <m:r>
                            <a:rPr lang="en-US" sz="2600" b="1">
                              <a:solidFill>
                                <a:srgbClr val="00B050"/>
                              </a:solidFill>
                              <a:latin typeface="Cambria Math" panose="02040503050406030204" pitchFamily="18" charset="0"/>
                            </a:rPr>
                            <m:t>]</m:t>
                          </m:r>
                        </m:sup>
                      </m:sSup>
                      <m:r>
                        <a:rPr lang="en-US" sz="2600" b="1">
                          <a:solidFill>
                            <a:srgbClr val="00B050"/>
                          </a:solidFill>
                          <a:latin typeface="Cambria Math" panose="02040503050406030204" pitchFamily="18" charset="0"/>
                        </a:rPr>
                        <m:t>= </m:t>
                      </m:r>
                      <m:sSup>
                        <m:sSupPr>
                          <m:ctrlPr>
                            <a:rPr lang="en-US" sz="2600" b="1" i="1">
                              <a:solidFill>
                                <a:srgbClr val="00B050"/>
                              </a:solidFill>
                              <a:latin typeface="Cambria Math" panose="02040503050406030204" pitchFamily="18" charset="0"/>
                            </a:rPr>
                          </m:ctrlPr>
                        </m:sSupPr>
                        <m:e>
                          <m:r>
                            <a:rPr lang="en-US" sz="2600" b="1">
                              <a:solidFill>
                                <a:srgbClr val="00B050"/>
                              </a:solidFill>
                              <a:latin typeface="Cambria Math" panose="02040503050406030204" pitchFamily="18" charset="0"/>
                            </a:rPr>
                            <m:t>𝐖</m:t>
                          </m:r>
                        </m:e>
                        <m:sup>
                          <m:r>
                            <a:rPr lang="en-US" sz="2600" b="1">
                              <a:solidFill>
                                <a:srgbClr val="00B050"/>
                              </a:solidFill>
                              <a:latin typeface="Cambria Math" panose="02040503050406030204" pitchFamily="18" charset="0"/>
                            </a:rPr>
                            <m:t>[</m:t>
                          </m:r>
                          <m:r>
                            <a:rPr lang="en-US" sz="2600" b="1">
                              <a:solidFill>
                                <a:srgbClr val="00B050"/>
                              </a:solidFill>
                              <a:latin typeface="Cambria Math" panose="02040503050406030204" pitchFamily="18" charset="0"/>
                            </a:rPr>
                            <m:t>𝐥</m:t>
                          </m:r>
                          <m:r>
                            <a:rPr lang="en-US" sz="2600" b="1">
                              <a:solidFill>
                                <a:srgbClr val="00B050"/>
                              </a:solidFill>
                              <a:latin typeface="Cambria Math" panose="02040503050406030204" pitchFamily="18" charset="0"/>
                            </a:rPr>
                            <m:t>+</m:t>
                          </m:r>
                          <m:r>
                            <a:rPr lang="en-US" sz="2600" b="1">
                              <a:solidFill>
                                <a:srgbClr val="00B050"/>
                              </a:solidFill>
                              <a:latin typeface="Cambria Math" panose="02040503050406030204" pitchFamily="18" charset="0"/>
                            </a:rPr>
                            <m:t>𝟐</m:t>
                          </m:r>
                          <m:r>
                            <a:rPr lang="en-US" sz="2600" b="1">
                              <a:solidFill>
                                <a:srgbClr val="00B050"/>
                              </a:solidFill>
                              <a:latin typeface="Cambria Math" panose="02040503050406030204" pitchFamily="18" charset="0"/>
                            </a:rPr>
                            <m:t>]</m:t>
                          </m:r>
                        </m:sup>
                      </m:sSup>
                      <m:sSup>
                        <m:sSupPr>
                          <m:ctrlPr>
                            <a:rPr lang="en-US" sz="2600" b="1" i="1">
                              <a:solidFill>
                                <a:srgbClr val="00B050"/>
                              </a:solidFill>
                              <a:latin typeface="Cambria Math" panose="02040503050406030204" pitchFamily="18" charset="0"/>
                            </a:rPr>
                          </m:ctrlPr>
                        </m:sSupPr>
                        <m:e>
                          <m:r>
                            <a:rPr lang="en-US" sz="2600" b="1">
                              <a:solidFill>
                                <a:srgbClr val="00B050"/>
                              </a:solidFill>
                              <a:latin typeface="Cambria Math" panose="02040503050406030204" pitchFamily="18" charset="0"/>
                            </a:rPr>
                            <m:t>𝐚</m:t>
                          </m:r>
                        </m:e>
                        <m:sup>
                          <m:r>
                            <a:rPr lang="en-US" sz="2600" b="1">
                              <a:solidFill>
                                <a:srgbClr val="00B050"/>
                              </a:solidFill>
                              <a:latin typeface="Cambria Math" panose="02040503050406030204" pitchFamily="18" charset="0"/>
                            </a:rPr>
                            <m:t>[</m:t>
                          </m:r>
                          <m:r>
                            <a:rPr lang="en-US" sz="2600" b="1">
                              <a:solidFill>
                                <a:srgbClr val="00B050"/>
                              </a:solidFill>
                              <a:latin typeface="Cambria Math" panose="02040503050406030204" pitchFamily="18" charset="0"/>
                            </a:rPr>
                            <m:t>𝐥</m:t>
                          </m:r>
                          <m:r>
                            <a:rPr lang="en-US" sz="2600" b="1">
                              <a:solidFill>
                                <a:srgbClr val="00B050"/>
                              </a:solidFill>
                              <a:latin typeface="Cambria Math" panose="02040503050406030204" pitchFamily="18" charset="0"/>
                            </a:rPr>
                            <m:t>+</m:t>
                          </m:r>
                          <m:r>
                            <a:rPr lang="en-US" sz="2600" b="1">
                              <a:solidFill>
                                <a:srgbClr val="00B050"/>
                              </a:solidFill>
                              <a:latin typeface="Cambria Math" panose="02040503050406030204" pitchFamily="18" charset="0"/>
                            </a:rPr>
                            <m:t>𝟏</m:t>
                          </m:r>
                          <m:r>
                            <a:rPr lang="en-US" sz="2600" b="1">
                              <a:solidFill>
                                <a:srgbClr val="00B050"/>
                              </a:solidFill>
                              <a:latin typeface="Cambria Math" panose="02040503050406030204" pitchFamily="18" charset="0"/>
                            </a:rPr>
                            <m:t>]</m:t>
                          </m:r>
                        </m:sup>
                      </m:sSup>
                      <m:r>
                        <a:rPr lang="en-US" sz="2600" b="1">
                          <a:solidFill>
                            <a:srgbClr val="00B050"/>
                          </a:solidFill>
                          <a:latin typeface="Cambria Math" panose="02040503050406030204" pitchFamily="18" charset="0"/>
                        </a:rPr>
                        <m:t>+</m:t>
                      </m:r>
                      <m:sSup>
                        <m:sSupPr>
                          <m:ctrlPr>
                            <a:rPr lang="en-US" sz="2600" b="1" i="1">
                              <a:solidFill>
                                <a:srgbClr val="00B050"/>
                              </a:solidFill>
                              <a:latin typeface="Cambria Math" panose="02040503050406030204" pitchFamily="18" charset="0"/>
                            </a:rPr>
                          </m:ctrlPr>
                        </m:sSupPr>
                        <m:e>
                          <m:r>
                            <a:rPr lang="en-US" sz="2600" b="1">
                              <a:solidFill>
                                <a:srgbClr val="00B050"/>
                              </a:solidFill>
                              <a:latin typeface="Cambria Math" panose="02040503050406030204" pitchFamily="18" charset="0"/>
                            </a:rPr>
                            <m:t>𝐛</m:t>
                          </m:r>
                        </m:e>
                        <m:sup>
                          <m:r>
                            <a:rPr lang="en-US" sz="2600" b="1">
                              <a:solidFill>
                                <a:srgbClr val="00B050"/>
                              </a:solidFill>
                              <a:latin typeface="Cambria Math" panose="02040503050406030204" pitchFamily="18" charset="0"/>
                            </a:rPr>
                            <m:t>[</m:t>
                          </m:r>
                          <m:r>
                            <a:rPr lang="en-US" sz="2600" b="1">
                              <a:solidFill>
                                <a:srgbClr val="00B050"/>
                              </a:solidFill>
                              <a:latin typeface="Cambria Math" panose="02040503050406030204" pitchFamily="18" charset="0"/>
                            </a:rPr>
                            <m:t>𝐥</m:t>
                          </m:r>
                          <m:r>
                            <a:rPr lang="en-US" sz="2600" b="1">
                              <a:solidFill>
                                <a:srgbClr val="00B050"/>
                              </a:solidFill>
                              <a:latin typeface="Cambria Math" panose="02040503050406030204" pitchFamily="18" charset="0"/>
                            </a:rPr>
                            <m:t>+</m:t>
                          </m:r>
                          <m:r>
                            <a:rPr lang="en-US" sz="2600" b="1">
                              <a:solidFill>
                                <a:srgbClr val="00B050"/>
                              </a:solidFill>
                              <a:latin typeface="Cambria Math" panose="02040503050406030204" pitchFamily="18" charset="0"/>
                            </a:rPr>
                            <m:t>𝟐</m:t>
                          </m:r>
                          <m:r>
                            <a:rPr lang="en-US" sz="2600" b="1">
                              <a:solidFill>
                                <a:srgbClr val="00B050"/>
                              </a:solidFill>
                              <a:latin typeface="Cambria Math" panose="02040503050406030204" pitchFamily="18" charset="0"/>
                            </a:rPr>
                            <m:t>]</m:t>
                          </m:r>
                        </m:sup>
                      </m:sSup>
                    </m:oMath>
                  </m:oMathPara>
                </a14:m>
                <a:endParaRPr lang="en-US" sz="2600" b="1" dirty="0">
                  <a:solidFill>
                    <a:srgbClr val="00B050"/>
                  </a:solidFill>
                </a:endParaRPr>
              </a:p>
            </p:txBody>
          </p:sp>
        </mc:Choice>
        <mc:Fallback xmlns="">
          <p:sp>
            <p:nvSpPr>
              <p:cNvPr id="26" name="TextBox 25"/>
              <p:cNvSpPr txBox="1">
                <a:spLocks noRot="1" noChangeAspect="1" noMove="1" noResize="1" noEditPoints="1" noAdjustHandles="1" noChangeArrowheads="1" noChangeShapeType="1" noTextEdit="1"/>
              </p:cNvSpPr>
              <p:nvPr/>
            </p:nvSpPr>
            <p:spPr>
              <a:xfrm>
                <a:off x="6172201" y="4038601"/>
                <a:ext cx="4416465" cy="509563"/>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6248401" y="4802945"/>
                <a:ext cx="2743059" cy="50956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2600" b="1" i="1">
                              <a:solidFill>
                                <a:srgbClr val="7030A0"/>
                              </a:solidFill>
                              <a:latin typeface="Cambria Math" panose="02040503050406030204" pitchFamily="18" charset="0"/>
                            </a:rPr>
                          </m:ctrlPr>
                        </m:sSupPr>
                        <m:e>
                          <m:r>
                            <a:rPr lang="en-US" sz="2600" b="1">
                              <a:solidFill>
                                <a:srgbClr val="7030A0"/>
                              </a:solidFill>
                              <a:latin typeface="Cambria Math" panose="02040503050406030204" pitchFamily="18" charset="0"/>
                            </a:rPr>
                            <m:t>𝐚</m:t>
                          </m:r>
                        </m:e>
                        <m:sup>
                          <m:r>
                            <a:rPr lang="en-US" sz="2600" b="1">
                              <a:solidFill>
                                <a:srgbClr val="7030A0"/>
                              </a:solidFill>
                              <a:latin typeface="Cambria Math" panose="02040503050406030204" pitchFamily="18" charset="0"/>
                            </a:rPr>
                            <m:t>[</m:t>
                          </m:r>
                          <m:r>
                            <a:rPr lang="en-US" sz="2600" b="1">
                              <a:solidFill>
                                <a:srgbClr val="7030A0"/>
                              </a:solidFill>
                              <a:latin typeface="Cambria Math" panose="02040503050406030204" pitchFamily="18" charset="0"/>
                            </a:rPr>
                            <m:t>𝐥</m:t>
                          </m:r>
                          <m:r>
                            <a:rPr lang="en-US" sz="2600" b="1">
                              <a:solidFill>
                                <a:srgbClr val="7030A0"/>
                              </a:solidFill>
                              <a:latin typeface="Cambria Math" panose="02040503050406030204" pitchFamily="18" charset="0"/>
                            </a:rPr>
                            <m:t>+</m:t>
                          </m:r>
                          <m:r>
                            <a:rPr lang="en-US" sz="2600" b="1">
                              <a:solidFill>
                                <a:srgbClr val="7030A0"/>
                              </a:solidFill>
                              <a:latin typeface="Cambria Math" panose="02040503050406030204" pitchFamily="18" charset="0"/>
                            </a:rPr>
                            <m:t>𝟐</m:t>
                          </m:r>
                          <m:r>
                            <a:rPr lang="en-US" sz="2600" b="1">
                              <a:solidFill>
                                <a:srgbClr val="7030A0"/>
                              </a:solidFill>
                              <a:latin typeface="Cambria Math" panose="02040503050406030204" pitchFamily="18" charset="0"/>
                            </a:rPr>
                            <m:t>]</m:t>
                          </m:r>
                        </m:sup>
                      </m:sSup>
                      <m:r>
                        <a:rPr lang="en-US" sz="2600" b="1">
                          <a:solidFill>
                            <a:srgbClr val="7030A0"/>
                          </a:solidFill>
                          <a:latin typeface="Cambria Math" panose="02040503050406030204" pitchFamily="18" charset="0"/>
                        </a:rPr>
                        <m:t>=</m:t>
                      </m:r>
                      <m:r>
                        <a:rPr lang="en-US" sz="2600" b="1">
                          <a:solidFill>
                            <a:srgbClr val="7030A0"/>
                          </a:solidFill>
                          <a:latin typeface="Cambria Math" panose="02040503050406030204" pitchFamily="18" charset="0"/>
                        </a:rPr>
                        <m:t>𝐠</m:t>
                      </m:r>
                      <m:r>
                        <a:rPr lang="en-US" sz="2600" b="1">
                          <a:solidFill>
                            <a:srgbClr val="7030A0"/>
                          </a:solidFill>
                          <a:latin typeface="Cambria Math" panose="02040503050406030204" pitchFamily="18" charset="0"/>
                        </a:rPr>
                        <m:t>(</m:t>
                      </m:r>
                      <m:sSup>
                        <m:sSupPr>
                          <m:ctrlPr>
                            <a:rPr lang="en-US" sz="2600" b="1" i="1">
                              <a:solidFill>
                                <a:srgbClr val="7030A0"/>
                              </a:solidFill>
                              <a:latin typeface="Cambria Math" panose="02040503050406030204" pitchFamily="18" charset="0"/>
                            </a:rPr>
                          </m:ctrlPr>
                        </m:sSupPr>
                        <m:e>
                          <m:r>
                            <a:rPr lang="en-US" sz="2600" b="1">
                              <a:solidFill>
                                <a:srgbClr val="7030A0"/>
                              </a:solidFill>
                              <a:latin typeface="Cambria Math" panose="02040503050406030204" pitchFamily="18" charset="0"/>
                            </a:rPr>
                            <m:t>𝐳</m:t>
                          </m:r>
                        </m:e>
                        <m:sup>
                          <m:r>
                            <a:rPr lang="en-US" sz="2600" b="1">
                              <a:solidFill>
                                <a:srgbClr val="7030A0"/>
                              </a:solidFill>
                              <a:latin typeface="Cambria Math" panose="02040503050406030204" pitchFamily="18" charset="0"/>
                            </a:rPr>
                            <m:t>[</m:t>
                          </m:r>
                          <m:r>
                            <a:rPr lang="en-US" sz="2600" b="1">
                              <a:solidFill>
                                <a:srgbClr val="7030A0"/>
                              </a:solidFill>
                              <a:latin typeface="Cambria Math" panose="02040503050406030204" pitchFamily="18" charset="0"/>
                            </a:rPr>
                            <m:t>𝐥</m:t>
                          </m:r>
                          <m:r>
                            <a:rPr lang="en-US" sz="2600" b="1">
                              <a:solidFill>
                                <a:srgbClr val="7030A0"/>
                              </a:solidFill>
                              <a:latin typeface="Cambria Math" panose="02040503050406030204" pitchFamily="18" charset="0"/>
                            </a:rPr>
                            <m:t>+</m:t>
                          </m:r>
                          <m:r>
                            <a:rPr lang="en-US" sz="2600" b="1">
                              <a:solidFill>
                                <a:srgbClr val="7030A0"/>
                              </a:solidFill>
                              <a:latin typeface="Cambria Math" panose="02040503050406030204" pitchFamily="18" charset="0"/>
                            </a:rPr>
                            <m:t>𝟐</m:t>
                          </m:r>
                          <m:r>
                            <a:rPr lang="en-US" sz="2600" b="1">
                              <a:solidFill>
                                <a:srgbClr val="7030A0"/>
                              </a:solidFill>
                              <a:latin typeface="Cambria Math" panose="02040503050406030204" pitchFamily="18" charset="0"/>
                            </a:rPr>
                            <m:t>]</m:t>
                          </m:r>
                        </m:sup>
                      </m:sSup>
                      <m:r>
                        <a:rPr lang="en-US" sz="2600" b="1">
                          <a:solidFill>
                            <a:srgbClr val="7030A0"/>
                          </a:solidFill>
                          <a:latin typeface="Cambria Math" panose="02040503050406030204" pitchFamily="18" charset="0"/>
                        </a:rPr>
                        <m:t>)</m:t>
                      </m:r>
                    </m:oMath>
                  </m:oMathPara>
                </a14:m>
                <a:endParaRPr lang="en-US" sz="2600" b="1" dirty="0">
                  <a:solidFill>
                    <a:srgbClr val="7030A0"/>
                  </a:solidFill>
                </a:endParaRPr>
              </a:p>
            </p:txBody>
          </p:sp>
        </mc:Choice>
        <mc:Fallback xmlns="">
          <p:sp>
            <p:nvSpPr>
              <p:cNvPr id="27" name="TextBox 26"/>
              <p:cNvSpPr txBox="1">
                <a:spLocks noRot="1" noChangeAspect="1" noMove="1" noResize="1" noEditPoints="1" noAdjustHandles="1" noChangeArrowheads="1" noChangeShapeType="1" noTextEdit="1"/>
              </p:cNvSpPr>
              <p:nvPr/>
            </p:nvSpPr>
            <p:spPr>
              <a:xfrm>
                <a:off x="6248401" y="4802945"/>
                <a:ext cx="2743059" cy="509563"/>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a:off x="8269109" y="1145589"/>
                <a:ext cx="784317" cy="38113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i="1">
                              <a:latin typeface="Cambria Math" panose="02040503050406030204" pitchFamily="18" charset="0"/>
                            </a:rPr>
                          </m:ctrlPr>
                        </m:sSupPr>
                        <m:e>
                          <m:r>
                            <a:rPr lang="en-US" i="1">
                              <a:latin typeface="Cambria Math" panose="02040503050406030204" pitchFamily="18" charset="0"/>
                            </a:rPr>
                            <m:t>𝑎</m:t>
                          </m:r>
                        </m:e>
                        <m:sup>
                          <m:r>
                            <a:rPr lang="en-US" i="1">
                              <a:latin typeface="Cambria Math" panose="02040503050406030204" pitchFamily="18" charset="0"/>
                            </a:rPr>
                            <m:t>[</m:t>
                          </m:r>
                          <m:r>
                            <a:rPr lang="en-US" i="1">
                              <a:latin typeface="Cambria Math" panose="02040503050406030204" pitchFamily="18" charset="0"/>
                            </a:rPr>
                            <m:t>𝑙</m:t>
                          </m:r>
                          <m:r>
                            <a:rPr lang="en-US" i="1">
                              <a:latin typeface="Cambria Math" panose="02040503050406030204" pitchFamily="18" charset="0"/>
                            </a:rPr>
                            <m:t>+1]</m:t>
                          </m:r>
                        </m:sup>
                      </m:sSup>
                    </m:oMath>
                  </m:oMathPara>
                </a14:m>
                <a:endParaRPr lang="en-US" dirty="0"/>
              </a:p>
            </p:txBody>
          </p:sp>
        </mc:Choice>
        <mc:Fallback xmlns="">
          <p:sp>
            <p:nvSpPr>
              <p:cNvPr id="28" name="TextBox 27"/>
              <p:cNvSpPr txBox="1">
                <a:spLocks noRot="1" noChangeAspect="1" noMove="1" noResize="1" noEditPoints="1" noAdjustHandles="1" noChangeArrowheads="1" noChangeShapeType="1" noTextEdit="1"/>
              </p:cNvSpPr>
              <p:nvPr/>
            </p:nvSpPr>
            <p:spPr>
              <a:xfrm>
                <a:off x="8269109" y="1145589"/>
                <a:ext cx="784317" cy="381130"/>
              </a:xfrm>
              <a:prstGeom prst="rect">
                <a:avLst/>
              </a:prstGeom>
              <a:blipFill>
                <a:blip r:embed="rId9"/>
                <a:stretch>
                  <a:fillRect/>
                </a:stretch>
              </a:blipFill>
            </p:spPr>
            <p:txBody>
              <a:bodyPr/>
              <a:lstStyle/>
              <a:p>
                <a:r>
                  <a:rPr lang="en-US">
                    <a:noFill/>
                  </a:rPr>
                  <a:t> </a:t>
                </a:r>
              </a:p>
            </p:txBody>
          </p:sp>
        </mc:Fallback>
      </mc:AlternateContent>
      <p:cxnSp>
        <p:nvCxnSpPr>
          <p:cNvPr id="5" name="Straight Connector 4"/>
          <p:cNvCxnSpPr/>
          <p:nvPr/>
        </p:nvCxnSpPr>
        <p:spPr>
          <a:xfrm flipV="1">
            <a:off x="7614913" y="762001"/>
            <a:ext cx="0" cy="84175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614914" y="762000"/>
            <a:ext cx="1593225" cy="4172"/>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Arrow Connector 36"/>
          <p:cNvCxnSpPr/>
          <p:nvPr/>
        </p:nvCxnSpPr>
        <p:spPr>
          <a:xfrm>
            <a:off x="9208138" y="766172"/>
            <a:ext cx="0" cy="346656"/>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1" name="TextBox 40"/>
              <p:cNvSpPr txBox="1"/>
              <p:nvPr/>
            </p:nvSpPr>
            <p:spPr>
              <a:xfrm>
                <a:off x="1828801" y="2861754"/>
                <a:ext cx="722121" cy="54239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2800" i="1">
                              <a:latin typeface="Cambria Math" panose="02040503050406030204" pitchFamily="18" charset="0"/>
                            </a:rPr>
                          </m:ctrlPr>
                        </m:sSupPr>
                        <m:e>
                          <m:r>
                            <m:rPr>
                              <m:sty m:val="p"/>
                            </m:rPr>
                            <a:rPr lang="en-US" sz="2800">
                              <a:latin typeface="Cambria Math" panose="02040503050406030204" pitchFamily="18" charset="0"/>
                            </a:rPr>
                            <m:t>a</m:t>
                          </m:r>
                        </m:e>
                        <m:sup>
                          <m:r>
                            <a:rPr lang="en-US" sz="2800">
                              <a:latin typeface="Cambria Math" panose="02040503050406030204" pitchFamily="18" charset="0"/>
                            </a:rPr>
                            <m:t>[</m:t>
                          </m:r>
                          <m:r>
                            <m:rPr>
                              <m:sty m:val="p"/>
                            </m:rPr>
                            <a:rPr lang="en-US" sz="2800">
                              <a:latin typeface="Cambria Math" panose="02040503050406030204" pitchFamily="18" charset="0"/>
                            </a:rPr>
                            <m:t>l</m:t>
                          </m:r>
                          <m:r>
                            <a:rPr lang="en-US" sz="2800">
                              <a:latin typeface="Cambria Math" panose="02040503050406030204" pitchFamily="18" charset="0"/>
                            </a:rPr>
                            <m:t>]</m:t>
                          </m:r>
                        </m:sup>
                      </m:sSup>
                    </m:oMath>
                  </m:oMathPara>
                </a14:m>
                <a:endParaRPr lang="en-US" dirty="0"/>
              </a:p>
            </p:txBody>
          </p:sp>
        </mc:Choice>
        <mc:Fallback xmlns="">
          <p:sp>
            <p:nvSpPr>
              <p:cNvPr id="41" name="TextBox 40"/>
              <p:cNvSpPr txBox="1">
                <a:spLocks noRot="1" noChangeAspect="1" noMove="1" noResize="1" noEditPoints="1" noAdjustHandles="1" noChangeArrowheads="1" noChangeShapeType="1" noTextEdit="1"/>
              </p:cNvSpPr>
              <p:nvPr/>
            </p:nvSpPr>
            <p:spPr>
              <a:xfrm>
                <a:off x="1828801" y="2861754"/>
                <a:ext cx="722121" cy="542393"/>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p:cNvSpPr txBox="1"/>
              <p:nvPr/>
            </p:nvSpPr>
            <p:spPr>
              <a:xfrm>
                <a:off x="5417602" y="3403377"/>
                <a:ext cx="1065163" cy="54239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2800" i="1">
                              <a:latin typeface="Cambria Math" panose="02040503050406030204" pitchFamily="18" charset="0"/>
                            </a:rPr>
                          </m:ctrlPr>
                        </m:sSupPr>
                        <m:e>
                          <m:r>
                            <m:rPr>
                              <m:sty m:val="p"/>
                            </m:rPr>
                            <a:rPr lang="en-US" sz="2800">
                              <a:latin typeface="Cambria Math" panose="02040503050406030204" pitchFamily="18" charset="0"/>
                            </a:rPr>
                            <m:t>a</m:t>
                          </m:r>
                        </m:e>
                        <m:sup>
                          <m:r>
                            <a:rPr lang="en-US" sz="2800">
                              <a:latin typeface="Cambria Math" panose="02040503050406030204" pitchFamily="18" charset="0"/>
                            </a:rPr>
                            <m:t>[</m:t>
                          </m:r>
                          <m:r>
                            <m:rPr>
                              <m:sty m:val="p"/>
                            </m:rPr>
                            <a:rPr lang="en-US" sz="2800">
                              <a:latin typeface="Cambria Math" panose="02040503050406030204" pitchFamily="18" charset="0"/>
                            </a:rPr>
                            <m:t>l</m:t>
                          </m:r>
                          <m:r>
                            <a:rPr lang="en-US" sz="2800">
                              <a:latin typeface="Cambria Math" panose="02040503050406030204" pitchFamily="18" charset="0"/>
                            </a:rPr>
                            <m:t>+1]</m:t>
                          </m:r>
                        </m:sup>
                      </m:sSup>
                    </m:oMath>
                  </m:oMathPara>
                </a14:m>
                <a:endParaRPr lang="en-US" sz="2800" dirty="0"/>
              </a:p>
            </p:txBody>
          </p:sp>
        </mc:Choice>
        <mc:Fallback xmlns="">
          <p:sp>
            <p:nvSpPr>
              <p:cNvPr id="42" name="TextBox 41"/>
              <p:cNvSpPr txBox="1">
                <a:spLocks noRot="1" noChangeAspect="1" noMove="1" noResize="1" noEditPoints="1" noAdjustHandles="1" noChangeArrowheads="1" noChangeShapeType="1" noTextEdit="1"/>
              </p:cNvSpPr>
              <p:nvPr/>
            </p:nvSpPr>
            <p:spPr>
              <a:xfrm>
                <a:off x="5417602" y="3403377"/>
                <a:ext cx="1065163" cy="542393"/>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p:cNvSpPr txBox="1"/>
              <p:nvPr/>
            </p:nvSpPr>
            <p:spPr>
              <a:xfrm>
                <a:off x="2895600" y="2880156"/>
                <a:ext cx="1374094"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b="1">
                          <a:solidFill>
                            <a:srgbClr val="FF0000"/>
                          </a:solidFill>
                          <a:latin typeface="Cambria Math" panose="02040503050406030204" pitchFamily="18" charset="0"/>
                        </a:rPr>
                        <m:t>𝐋𝐢𝐧𝐞𝐚𝐫</m:t>
                      </m:r>
                    </m:oMath>
                  </m:oMathPara>
                </a14:m>
                <a:endParaRPr lang="en-US" sz="2800" b="1" dirty="0"/>
              </a:p>
            </p:txBody>
          </p:sp>
        </mc:Choice>
        <mc:Fallback xmlns="">
          <p:sp>
            <p:nvSpPr>
              <p:cNvPr id="43" name="TextBox 42"/>
              <p:cNvSpPr txBox="1">
                <a:spLocks noRot="1" noChangeAspect="1" noMove="1" noResize="1" noEditPoints="1" noAdjustHandles="1" noChangeArrowheads="1" noChangeShapeType="1" noTextEdit="1"/>
              </p:cNvSpPr>
              <p:nvPr/>
            </p:nvSpPr>
            <p:spPr>
              <a:xfrm>
                <a:off x="2895600" y="2880156"/>
                <a:ext cx="1374094" cy="523220"/>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p:cNvSpPr txBox="1"/>
              <p:nvPr/>
            </p:nvSpPr>
            <p:spPr>
              <a:xfrm>
                <a:off x="4565557" y="2870954"/>
                <a:ext cx="1178528"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b="1">
                          <a:solidFill>
                            <a:srgbClr val="0000FF"/>
                          </a:solidFill>
                          <a:latin typeface="Cambria Math" panose="02040503050406030204" pitchFamily="18" charset="0"/>
                        </a:rPr>
                        <m:t>𝐑𝐞𝐋𝐔</m:t>
                      </m:r>
                    </m:oMath>
                  </m:oMathPara>
                </a14:m>
                <a:endParaRPr lang="en-US" sz="2800" b="1" dirty="0"/>
              </a:p>
            </p:txBody>
          </p:sp>
        </mc:Choice>
        <mc:Fallback xmlns="">
          <p:sp>
            <p:nvSpPr>
              <p:cNvPr id="44" name="TextBox 43"/>
              <p:cNvSpPr txBox="1">
                <a:spLocks noRot="1" noChangeAspect="1" noMove="1" noResize="1" noEditPoints="1" noAdjustHandles="1" noChangeArrowheads="1" noChangeShapeType="1" noTextEdit="1"/>
              </p:cNvSpPr>
              <p:nvPr/>
            </p:nvSpPr>
            <p:spPr>
              <a:xfrm>
                <a:off x="4565557" y="2870954"/>
                <a:ext cx="1178528" cy="523220"/>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p:cNvSpPr txBox="1"/>
              <p:nvPr/>
            </p:nvSpPr>
            <p:spPr>
              <a:xfrm>
                <a:off x="6051052" y="2870955"/>
                <a:ext cx="1374094"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b="1">
                          <a:solidFill>
                            <a:srgbClr val="00B050"/>
                          </a:solidFill>
                          <a:latin typeface="Cambria Math" panose="02040503050406030204" pitchFamily="18" charset="0"/>
                        </a:rPr>
                        <m:t>𝐋𝐢𝐧𝐞𝐚𝐫</m:t>
                      </m:r>
                    </m:oMath>
                  </m:oMathPara>
                </a14:m>
                <a:endParaRPr lang="en-US" sz="2800" b="1" dirty="0"/>
              </a:p>
            </p:txBody>
          </p:sp>
        </mc:Choice>
        <mc:Fallback xmlns="">
          <p:sp>
            <p:nvSpPr>
              <p:cNvPr id="45" name="TextBox 44"/>
              <p:cNvSpPr txBox="1">
                <a:spLocks noRot="1" noChangeAspect="1" noMove="1" noResize="1" noEditPoints="1" noAdjustHandles="1" noChangeArrowheads="1" noChangeShapeType="1" noTextEdit="1"/>
              </p:cNvSpPr>
              <p:nvPr/>
            </p:nvSpPr>
            <p:spPr>
              <a:xfrm>
                <a:off x="6051052" y="2870955"/>
                <a:ext cx="1374094" cy="523220"/>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p:cNvSpPr txBox="1"/>
              <p:nvPr/>
            </p:nvSpPr>
            <p:spPr>
              <a:xfrm>
                <a:off x="7873409" y="2861753"/>
                <a:ext cx="1178528" cy="52322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800" b="1">
                          <a:solidFill>
                            <a:srgbClr val="7030A0"/>
                          </a:solidFill>
                          <a:latin typeface="Cambria Math" panose="02040503050406030204" pitchFamily="18" charset="0"/>
                        </a:rPr>
                        <m:t>𝐑𝐞𝐋𝐔</m:t>
                      </m:r>
                    </m:oMath>
                  </m:oMathPara>
                </a14:m>
                <a:endParaRPr lang="en-US" sz="2800" b="1" dirty="0"/>
              </a:p>
            </p:txBody>
          </p:sp>
        </mc:Choice>
        <mc:Fallback xmlns="">
          <p:sp>
            <p:nvSpPr>
              <p:cNvPr id="46" name="TextBox 45"/>
              <p:cNvSpPr txBox="1">
                <a:spLocks noRot="1" noChangeAspect="1" noMove="1" noResize="1" noEditPoints="1" noAdjustHandles="1" noChangeArrowheads="1" noChangeShapeType="1" noTextEdit="1"/>
              </p:cNvSpPr>
              <p:nvPr/>
            </p:nvSpPr>
            <p:spPr>
              <a:xfrm>
                <a:off x="7873409" y="2861753"/>
                <a:ext cx="1178528" cy="523220"/>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p:cNvSpPr txBox="1"/>
              <p:nvPr/>
            </p:nvSpPr>
            <p:spPr>
              <a:xfrm>
                <a:off x="9296401" y="2853531"/>
                <a:ext cx="1065163" cy="542393"/>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p>
                        <m:sSupPr>
                          <m:ctrlPr>
                            <a:rPr lang="en-US" sz="2800" i="1">
                              <a:latin typeface="Cambria Math" panose="02040503050406030204" pitchFamily="18" charset="0"/>
                            </a:rPr>
                          </m:ctrlPr>
                        </m:sSupPr>
                        <m:e>
                          <m:r>
                            <m:rPr>
                              <m:sty m:val="p"/>
                            </m:rPr>
                            <a:rPr lang="en-US" sz="2800">
                              <a:latin typeface="Cambria Math" panose="02040503050406030204" pitchFamily="18" charset="0"/>
                            </a:rPr>
                            <m:t>a</m:t>
                          </m:r>
                        </m:e>
                        <m:sup>
                          <m:r>
                            <a:rPr lang="en-US" sz="2800">
                              <a:latin typeface="Cambria Math" panose="02040503050406030204" pitchFamily="18" charset="0"/>
                            </a:rPr>
                            <m:t>[</m:t>
                          </m:r>
                          <m:r>
                            <m:rPr>
                              <m:sty m:val="p"/>
                            </m:rPr>
                            <a:rPr lang="en-US" sz="2800">
                              <a:latin typeface="Cambria Math" panose="02040503050406030204" pitchFamily="18" charset="0"/>
                            </a:rPr>
                            <m:t>l</m:t>
                          </m:r>
                          <m:r>
                            <a:rPr lang="en-US" sz="2800">
                              <a:latin typeface="Cambria Math" panose="02040503050406030204" pitchFamily="18" charset="0"/>
                            </a:rPr>
                            <m:t>+2]</m:t>
                          </m:r>
                        </m:sup>
                      </m:sSup>
                    </m:oMath>
                  </m:oMathPara>
                </a14:m>
                <a:endParaRPr lang="en-US" sz="2800" dirty="0"/>
              </a:p>
            </p:txBody>
          </p:sp>
        </mc:Choice>
        <mc:Fallback xmlns="">
          <p:sp>
            <p:nvSpPr>
              <p:cNvPr id="47" name="TextBox 46"/>
              <p:cNvSpPr txBox="1">
                <a:spLocks noRot="1" noChangeAspect="1" noMove="1" noResize="1" noEditPoints="1" noAdjustHandles="1" noChangeArrowheads="1" noChangeShapeType="1" noTextEdit="1"/>
              </p:cNvSpPr>
              <p:nvPr/>
            </p:nvSpPr>
            <p:spPr>
              <a:xfrm>
                <a:off x="9296401" y="2853531"/>
                <a:ext cx="1065163" cy="542393"/>
              </a:xfrm>
              <a:prstGeom prst="rect">
                <a:avLst/>
              </a:prstGeom>
              <a:blipFill>
                <a:blip r:embed="rId16"/>
                <a:stretch>
                  <a:fillRect/>
                </a:stretch>
              </a:blipFill>
            </p:spPr>
            <p:txBody>
              <a:bodyPr/>
              <a:lstStyle/>
              <a:p>
                <a:r>
                  <a:rPr lang="en-US">
                    <a:noFill/>
                  </a:rPr>
                  <a:t> </a:t>
                </a:r>
              </a:p>
            </p:txBody>
          </p:sp>
        </mc:Fallback>
      </mc:AlternateContent>
      <p:cxnSp>
        <p:nvCxnSpPr>
          <p:cNvPr id="48" name="Straight Arrow Connector 47"/>
          <p:cNvCxnSpPr/>
          <p:nvPr/>
        </p:nvCxnSpPr>
        <p:spPr>
          <a:xfrm flipV="1">
            <a:off x="2506862" y="3156906"/>
            <a:ext cx="392468" cy="4172"/>
          </a:xfrm>
          <a:prstGeom prst="straightConnector1">
            <a:avLst/>
          </a:prstGeom>
          <a:ln w="158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49" name="Straight Arrow Connector 48"/>
          <p:cNvCxnSpPr>
            <a:endCxn id="44" idx="1"/>
          </p:cNvCxnSpPr>
          <p:nvPr/>
        </p:nvCxnSpPr>
        <p:spPr>
          <a:xfrm>
            <a:off x="4203247" y="3123364"/>
            <a:ext cx="362310" cy="9201"/>
          </a:xfrm>
          <a:prstGeom prst="straightConnector1">
            <a:avLst/>
          </a:prstGeom>
          <a:ln w="158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V="1">
            <a:off x="5638800" y="3162381"/>
            <a:ext cx="392468" cy="4172"/>
          </a:xfrm>
          <a:prstGeom prst="straightConnector1">
            <a:avLst/>
          </a:prstGeom>
          <a:ln w="158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V="1">
            <a:off x="7467600" y="3162381"/>
            <a:ext cx="392468" cy="4172"/>
          </a:xfrm>
          <a:prstGeom prst="straightConnector1">
            <a:avLst/>
          </a:prstGeom>
          <a:ln w="158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V="1">
            <a:off x="8915400" y="3166553"/>
            <a:ext cx="392468" cy="4172"/>
          </a:xfrm>
          <a:prstGeom prst="straightConnector1">
            <a:avLst/>
          </a:prstGeom>
          <a:ln w="158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flipV="1">
            <a:off x="2645054" y="2479798"/>
            <a:ext cx="0" cy="69092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2645054" y="2498767"/>
            <a:ext cx="501878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7670809" y="2455841"/>
            <a:ext cx="0" cy="677108"/>
          </a:xfrm>
          <a:prstGeom prst="straightConnector1">
            <a:avLst/>
          </a:prstGeom>
          <a:ln w="1270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1" name="TextBox 60"/>
              <p:cNvSpPr txBox="1"/>
              <p:nvPr/>
            </p:nvSpPr>
            <p:spPr>
              <a:xfrm>
                <a:off x="1976266" y="5715000"/>
                <a:ext cx="8000181" cy="552202"/>
              </a:xfrm>
              <a:prstGeom prst="rect">
                <a:avLst/>
              </a:prstGeom>
              <a:noFill/>
            </p:spPr>
            <p:txBody>
              <a:bodyPr wrap="square" rtlCol="0">
                <a:spAutoFit/>
              </a:bodyPr>
              <a:lstStyle/>
              <a:p>
                <a14:m>
                  <m:oMath xmlns:m="http://schemas.openxmlformats.org/officeDocument/2006/math">
                    <m:sSup>
                      <m:sSupPr>
                        <m:ctrlPr>
                          <a:rPr lang="en-US" sz="2600" b="1" i="1">
                            <a:solidFill>
                              <a:srgbClr val="7030A0"/>
                            </a:solidFill>
                            <a:latin typeface="Cambria Math" panose="02040503050406030204" pitchFamily="18" charset="0"/>
                          </a:rPr>
                        </m:ctrlPr>
                      </m:sSupPr>
                      <m:e>
                        <m:r>
                          <a:rPr lang="en-US" sz="2600" b="1">
                            <a:solidFill>
                              <a:srgbClr val="7030A0"/>
                            </a:solidFill>
                            <a:latin typeface="Cambria Math" panose="02040503050406030204" pitchFamily="18" charset="0"/>
                          </a:rPr>
                          <m:t>𝐚</m:t>
                        </m:r>
                      </m:e>
                      <m:sup>
                        <m:r>
                          <a:rPr lang="en-US" sz="2600" b="1">
                            <a:solidFill>
                              <a:srgbClr val="7030A0"/>
                            </a:solidFill>
                            <a:latin typeface="Cambria Math" panose="02040503050406030204" pitchFamily="18" charset="0"/>
                          </a:rPr>
                          <m:t>[</m:t>
                        </m:r>
                        <m:r>
                          <a:rPr lang="en-US" sz="2600" b="1">
                            <a:solidFill>
                              <a:srgbClr val="7030A0"/>
                            </a:solidFill>
                            <a:latin typeface="Cambria Math" panose="02040503050406030204" pitchFamily="18" charset="0"/>
                          </a:rPr>
                          <m:t>𝐥</m:t>
                        </m:r>
                        <m:r>
                          <a:rPr lang="en-US" sz="2600" b="1">
                            <a:solidFill>
                              <a:srgbClr val="7030A0"/>
                            </a:solidFill>
                            <a:latin typeface="Cambria Math" panose="02040503050406030204" pitchFamily="18" charset="0"/>
                          </a:rPr>
                          <m:t>+</m:t>
                        </m:r>
                        <m:r>
                          <a:rPr lang="en-US" sz="2600" b="1">
                            <a:solidFill>
                              <a:srgbClr val="7030A0"/>
                            </a:solidFill>
                            <a:latin typeface="Cambria Math" panose="02040503050406030204" pitchFamily="18" charset="0"/>
                          </a:rPr>
                          <m:t>𝟐</m:t>
                        </m:r>
                        <m:r>
                          <a:rPr lang="en-US" sz="2600" b="1">
                            <a:solidFill>
                              <a:srgbClr val="7030A0"/>
                            </a:solidFill>
                            <a:latin typeface="Cambria Math" panose="02040503050406030204" pitchFamily="18" charset="0"/>
                          </a:rPr>
                          <m:t>]</m:t>
                        </m:r>
                      </m:sup>
                    </m:sSup>
                    <m:r>
                      <a:rPr lang="en-US" sz="2600" b="1">
                        <a:solidFill>
                          <a:srgbClr val="7030A0"/>
                        </a:solidFill>
                        <a:latin typeface="Cambria Math" panose="02040503050406030204" pitchFamily="18" charset="0"/>
                      </a:rPr>
                      <m:t>=</m:t>
                    </m:r>
                    <m:r>
                      <a:rPr lang="en-US" sz="2600" b="1">
                        <a:solidFill>
                          <a:srgbClr val="7030A0"/>
                        </a:solidFill>
                        <a:latin typeface="Cambria Math" panose="02040503050406030204" pitchFamily="18" charset="0"/>
                      </a:rPr>
                      <m:t>𝐠</m:t>
                    </m:r>
                    <m:d>
                      <m:dPr>
                        <m:ctrlPr>
                          <a:rPr lang="en-US" sz="2600" b="1" i="1">
                            <a:solidFill>
                              <a:srgbClr val="7030A0"/>
                            </a:solidFill>
                            <a:latin typeface="Cambria Math" panose="02040503050406030204" pitchFamily="18" charset="0"/>
                          </a:rPr>
                        </m:ctrlPr>
                      </m:dPr>
                      <m:e>
                        <m:sSup>
                          <m:sSupPr>
                            <m:ctrlPr>
                              <a:rPr lang="en-US" sz="2600" b="1" i="1">
                                <a:solidFill>
                                  <a:srgbClr val="7030A0"/>
                                </a:solidFill>
                                <a:latin typeface="Cambria Math" panose="02040503050406030204" pitchFamily="18" charset="0"/>
                              </a:rPr>
                            </m:ctrlPr>
                          </m:sSupPr>
                          <m:e>
                            <m:r>
                              <a:rPr lang="en-US" sz="2600" b="1">
                                <a:solidFill>
                                  <a:srgbClr val="7030A0"/>
                                </a:solidFill>
                                <a:latin typeface="Cambria Math" panose="02040503050406030204" pitchFamily="18" charset="0"/>
                              </a:rPr>
                              <m:t>𝐳</m:t>
                            </m:r>
                          </m:e>
                          <m:sup>
                            <m:d>
                              <m:dPr>
                                <m:begChr m:val="["/>
                                <m:endChr m:val="]"/>
                                <m:ctrlPr>
                                  <a:rPr lang="en-US" sz="2600" b="1" i="1">
                                    <a:solidFill>
                                      <a:srgbClr val="7030A0"/>
                                    </a:solidFill>
                                    <a:latin typeface="Cambria Math" panose="02040503050406030204" pitchFamily="18" charset="0"/>
                                  </a:rPr>
                                </m:ctrlPr>
                              </m:dPr>
                              <m:e>
                                <m:r>
                                  <a:rPr lang="en-US" sz="2600" b="1">
                                    <a:solidFill>
                                      <a:srgbClr val="7030A0"/>
                                    </a:solidFill>
                                    <a:latin typeface="Cambria Math" panose="02040503050406030204" pitchFamily="18" charset="0"/>
                                  </a:rPr>
                                  <m:t>𝐥</m:t>
                                </m:r>
                                <m:r>
                                  <a:rPr lang="en-US" sz="2600" b="1">
                                    <a:solidFill>
                                      <a:srgbClr val="7030A0"/>
                                    </a:solidFill>
                                    <a:latin typeface="Cambria Math" panose="02040503050406030204" pitchFamily="18" charset="0"/>
                                  </a:rPr>
                                  <m:t>+</m:t>
                                </m:r>
                                <m:r>
                                  <a:rPr lang="en-US" sz="2600" b="1">
                                    <a:solidFill>
                                      <a:srgbClr val="7030A0"/>
                                    </a:solidFill>
                                    <a:latin typeface="Cambria Math" panose="02040503050406030204" pitchFamily="18" charset="0"/>
                                  </a:rPr>
                                  <m:t>𝟐</m:t>
                                </m:r>
                              </m:e>
                            </m:d>
                          </m:sup>
                        </m:sSup>
                        <m:r>
                          <a:rPr lang="en-US" sz="2600" b="1">
                            <a:solidFill>
                              <a:srgbClr val="7030A0"/>
                            </a:solidFill>
                            <a:latin typeface="Cambria Math" panose="02040503050406030204" pitchFamily="18" charset="0"/>
                          </a:rPr>
                          <m:t>+</m:t>
                        </m:r>
                        <m:sSup>
                          <m:sSupPr>
                            <m:ctrlPr>
                              <a:rPr lang="en-US" sz="2600" b="1" i="1">
                                <a:solidFill>
                                  <a:srgbClr val="7030A0"/>
                                </a:solidFill>
                                <a:latin typeface="Cambria Math" panose="02040503050406030204" pitchFamily="18" charset="0"/>
                              </a:rPr>
                            </m:ctrlPr>
                          </m:sSupPr>
                          <m:e>
                            <m:r>
                              <a:rPr lang="en-US" sz="2600" b="1">
                                <a:solidFill>
                                  <a:srgbClr val="7030A0"/>
                                </a:solidFill>
                                <a:latin typeface="Cambria Math" panose="02040503050406030204" pitchFamily="18" charset="0"/>
                              </a:rPr>
                              <m:t>𝐚</m:t>
                            </m:r>
                          </m:e>
                          <m:sup>
                            <m:d>
                              <m:dPr>
                                <m:begChr m:val="["/>
                                <m:endChr m:val="]"/>
                                <m:ctrlPr>
                                  <a:rPr lang="en-US" sz="2600" b="1" i="1">
                                    <a:solidFill>
                                      <a:srgbClr val="7030A0"/>
                                    </a:solidFill>
                                    <a:latin typeface="Cambria Math" panose="02040503050406030204" pitchFamily="18" charset="0"/>
                                  </a:rPr>
                                </m:ctrlPr>
                              </m:dPr>
                              <m:e>
                                <m:r>
                                  <a:rPr lang="en-US" sz="2600" b="1">
                                    <a:solidFill>
                                      <a:srgbClr val="7030A0"/>
                                    </a:solidFill>
                                    <a:latin typeface="Cambria Math" panose="02040503050406030204" pitchFamily="18" charset="0"/>
                                  </a:rPr>
                                  <m:t>𝐥</m:t>
                                </m:r>
                              </m:e>
                            </m:d>
                          </m:sup>
                        </m:sSup>
                      </m:e>
                    </m:d>
                    <m:r>
                      <a:rPr lang="en-US" sz="2600" b="1">
                        <a:solidFill>
                          <a:srgbClr val="7030A0"/>
                        </a:solidFill>
                        <a:latin typeface="Cambria Math"/>
                      </a:rPr>
                      <m:t>=</m:t>
                    </m:r>
                    <m:sSup>
                      <m:sSupPr>
                        <m:ctrlPr>
                          <a:rPr lang="en-US" sz="2600" b="1" i="1">
                            <a:solidFill>
                              <a:srgbClr val="7030A0"/>
                            </a:solidFill>
                            <a:latin typeface="Cambria Math" panose="02040503050406030204" pitchFamily="18" charset="0"/>
                          </a:rPr>
                        </m:ctrlPr>
                      </m:sSupPr>
                      <m:e>
                        <m:r>
                          <a:rPr lang="en-US" sz="2600" b="1">
                            <a:solidFill>
                              <a:srgbClr val="7030A0"/>
                            </a:solidFill>
                            <a:latin typeface="Cambria Math"/>
                          </a:rPr>
                          <m:t>𝐠</m:t>
                        </m:r>
                        <m:r>
                          <a:rPr lang="en-US" sz="2600" b="1">
                            <a:solidFill>
                              <a:srgbClr val="7030A0"/>
                            </a:solidFill>
                            <a:latin typeface="Cambria Math"/>
                          </a:rPr>
                          <m:t>(</m:t>
                        </m:r>
                        <m:r>
                          <a:rPr lang="en-US" sz="2600" b="1">
                            <a:solidFill>
                              <a:srgbClr val="7030A0"/>
                            </a:solidFill>
                            <a:latin typeface="Cambria Math"/>
                          </a:rPr>
                          <m:t>𝐖</m:t>
                        </m:r>
                      </m:e>
                      <m:sup>
                        <m:r>
                          <a:rPr lang="en-US" sz="2600" b="1">
                            <a:solidFill>
                              <a:srgbClr val="7030A0"/>
                            </a:solidFill>
                            <a:latin typeface="Cambria Math"/>
                          </a:rPr>
                          <m:t>[</m:t>
                        </m:r>
                        <m:r>
                          <a:rPr lang="en-US" sz="2600" b="1">
                            <a:solidFill>
                              <a:srgbClr val="7030A0"/>
                            </a:solidFill>
                            <a:latin typeface="Cambria Math"/>
                          </a:rPr>
                          <m:t>𝐥</m:t>
                        </m:r>
                        <m:r>
                          <a:rPr lang="en-US" sz="2600" b="1">
                            <a:solidFill>
                              <a:srgbClr val="7030A0"/>
                            </a:solidFill>
                            <a:latin typeface="Cambria Math"/>
                          </a:rPr>
                          <m:t>+</m:t>
                        </m:r>
                        <m:r>
                          <a:rPr lang="en-US" sz="2600" b="1">
                            <a:solidFill>
                              <a:srgbClr val="7030A0"/>
                            </a:solidFill>
                            <a:latin typeface="Cambria Math"/>
                          </a:rPr>
                          <m:t>𝟐</m:t>
                        </m:r>
                        <m:r>
                          <a:rPr lang="en-US" sz="2600" b="1">
                            <a:solidFill>
                              <a:srgbClr val="7030A0"/>
                            </a:solidFill>
                            <a:latin typeface="Cambria Math"/>
                          </a:rPr>
                          <m:t>]</m:t>
                        </m:r>
                      </m:sup>
                    </m:sSup>
                    <m:sSup>
                      <m:sSupPr>
                        <m:ctrlPr>
                          <a:rPr lang="en-US" sz="2600" b="1" i="1">
                            <a:solidFill>
                              <a:srgbClr val="7030A0"/>
                            </a:solidFill>
                            <a:latin typeface="Cambria Math" panose="02040503050406030204" pitchFamily="18" charset="0"/>
                          </a:rPr>
                        </m:ctrlPr>
                      </m:sSupPr>
                      <m:e>
                        <m:r>
                          <a:rPr lang="en-US" sz="2600" b="1">
                            <a:solidFill>
                              <a:srgbClr val="7030A0"/>
                            </a:solidFill>
                            <a:latin typeface="Cambria Math"/>
                          </a:rPr>
                          <m:t>𝐚</m:t>
                        </m:r>
                      </m:e>
                      <m:sup>
                        <m:r>
                          <a:rPr lang="en-US" sz="2600" b="1">
                            <a:solidFill>
                              <a:srgbClr val="7030A0"/>
                            </a:solidFill>
                            <a:latin typeface="Cambria Math"/>
                          </a:rPr>
                          <m:t>[</m:t>
                        </m:r>
                        <m:r>
                          <a:rPr lang="en-US" sz="2600" b="1">
                            <a:solidFill>
                              <a:srgbClr val="7030A0"/>
                            </a:solidFill>
                            <a:latin typeface="Cambria Math"/>
                          </a:rPr>
                          <m:t>𝐥</m:t>
                        </m:r>
                        <m:r>
                          <a:rPr lang="en-US" sz="2600" b="1">
                            <a:solidFill>
                              <a:srgbClr val="7030A0"/>
                            </a:solidFill>
                            <a:latin typeface="Cambria Math"/>
                          </a:rPr>
                          <m:t>+</m:t>
                        </m:r>
                        <m:r>
                          <a:rPr lang="en-US" sz="2600" b="1">
                            <a:solidFill>
                              <a:srgbClr val="7030A0"/>
                            </a:solidFill>
                            <a:latin typeface="Cambria Math"/>
                          </a:rPr>
                          <m:t>𝟏</m:t>
                        </m:r>
                        <m:r>
                          <a:rPr lang="en-US" sz="2600" b="1">
                            <a:solidFill>
                              <a:srgbClr val="7030A0"/>
                            </a:solidFill>
                            <a:latin typeface="Cambria Math"/>
                          </a:rPr>
                          <m:t>]</m:t>
                        </m:r>
                      </m:sup>
                    </m:sSup>
                    <m:r>
                      <a:rPr lang="en-US" sz="2600" b="1">
                        <a:solidFill>
                          <a:srgbClr val="7030A0"/>
                        </a:solidFill>
                        <a:latin typeface="Cambria Math"/>
                      </a:rPr>
                      <m:t>+</m:t>
                    </m:r>
                    <m:sSup>
                      <m:sSupPr>
                        <m:ctrlPr>
                          <a:rPr lang="en-US" sz="2600" b="1" i="1">
                            <a:solidFill>
                              <a:srgbClr val="7030A0"/>
                            </a:solidFill>
                            <a:latin typeface="Cambria Math" panose="02040503050406030204" pitchFamily="18" charset="0"/>
                          </a:rPr>
                        </m:ctrlPr>
                      </m:sSupPr>
                      <m:e>
                        <m:r>
                          <a:rPr lang="en-US" sz="2600" b="1">
                            <a:solidFill>
                              <a:srgbClr val="7030A0"/>
                            </a:solidFill>
                            <a:latin typeface="Cambria Math"/>
                          </a:rPr>
                          <m:t>𝐛</m:t>
                        </m:r>
                      </m:e>
                      <m:sup>
                        <m:r>
                          <a:rPr lang="en-US" sz="2600" b="1">
                            <a:solidFill>
                              <a:srgbClr val="7030A0"/>
                            </a:solidFill>
                            <a:latin typeface="Cambria Math"/>
                          </a:rPr>
                          <m:t>[</m:t>
                        </m:r>
                        <m:r>
                          <a:rPr lang="en-US" sz="2600" b="1">
                            <a:solidFill>
                              <a:srgbClr val="7030A0"/>
                            </a:solidFill>
                            <a:latin typeface="Cambria Math"/>
                          </a:rPr>
                          <m:t>𝐥</m:t>
                        </m:r>
                        <m:r>
                          <a:rPr lang="en-US" sz="2600" b="1">
                            <a:solidFill>
                              <a:srgbClr val="7030A0"/>
                            </a:solidFill>
                            <a:latin typeface="Cambria Math"/>
                          </a:rPr>
                          <m:t>+</m:t>
                        </m:r>
                        <m:r>
                          <a:rPr lang="en-US" sz="2600" b="1">
                            <a:solidFill>
                              <a:srgbClr val="7030A0"/>
                            </a:solidFill>
                            <a:latin typeface="Cambria Math"/>
                          </a:rPr>
                          <m:t>𝟐</m:t>
                        </m:r>
                        <m:r>
                          <a:rPr lang="en-US" sz="2600" b="1">
                            <a:solidFill>
                              <a:srgbClr val="7030A0"/>
                            </a:solidFill>
                            <a:latin typeface="Cambria Math"/>
                          </a:rPr>
                          <m:t>]</m:t>
                        </m:r>
                      </m:sup>
                    </m:sSup>
                    <m:r>
                      <a:rPr lang="en-US" sz="2600" b="1">
                        <a:solidFill>
                          <a:srgbClr val="7030A0"/>
                        </a:solidFill>
                        <a:latin typeface="Cambria Math"/>
                      </a:rPr>
                      <m:t>+</m:t>
                    </m:r>
                    <m:sSup>
                      <m:sSupPr>
                        <m:ctrlPr>
                          <a:rPr lang="en-US" sz="2600" b="1" i="1">
                            <a:solidFill>
                              <a:srgbClr val="7030A0"/>
                            </a:solidFill>
                            <a:latin typeface="Cambria Math" panose="02040503050406030204" pitchFamily="18" charset="0"/>
                          </a:rPr>
                        </m:ctrlPr>
                      </m:sSupPr>
                      <m:e>
                        <m:r>
                          <a:rPr lang="en-US" sz="2600" b="1">
                            <a:solidFill>
                              <a:srgbClr val="7030A0"/>
                            </a:solidFill>
                            <a:latin typeface="Cambria Math"/>
                          </a:rPr>
                          <m:t>𝐚</m:t>
                        </m:r>
                      </m:e>
                      <m:sup>
                        <m:d>
                          <m:dPr>
                            <m:begChr m:val="["/>
                            <m:endChr m:val="]"/>
                            <m:ctrlPr>
                              <a:rPr lang="en-US" sz="2600" b="1" i="1">
                                <a:solidFill>
                                  <a:srgbClr val="7030A0"/>
                                </a:solidFill>
                                <a:latin typeface="Cambria Math" panose="02040503050406030204" pitchFamily="18" charset="0"/>
                              </a:rPr>
                            </m:ctrlPr>
                          </m:dPr>
                          <m:e>
                            <m:r>
                              <a:rPr lang="en-US" sz="2600" b="1">
                                <a:solidFill>
                                  <a:srgbClr val="7030A0"/>
                                </a:solidFill>
                                <a:latin typeface="Cambria Math"/>
                              </a:rPr>
                              <m:t>𝐥</m:t>
                            </m:r>
                          </m:e>
                        </m:d>
                      </m:sup>
                    </m:sSup>
                  </m:oMath>
                </a14:m>
                <a:r>
                  <a:rPr lang="en-US" sz="2600" b="1" dirty="0">
                    <a:solidFill>
                      <a:srgbClr val="7030A0"/>
                    </a:solidFill>
                  </a:rPr>
                  <a:t>) </a:t>
                </a:r>
              </a:p>
            </p:txBody>
          </p:sp>
        </mc:Choice>
        <mc:Fallback xmlns="">
          <p:sp>
            <p:nvSpPr>
              <p:cNvPr id="61" name="TextBox 60"/>
              <p:cNvSpPr txBox="1">
                <a:spLocks noRot="1" noChangeAspect="1" noMove="1" noResize="1" noEditPoints="1" noAdjustHandles="1" noChangeArrowheads="1" noChangeShapeType="1" noTextEdit="1"/>
              </p:cNvSpPr>
              <p:nvPr/>
            </p:nvSpPr>
            <p:spPr>
              <a:xfrm>
                <a:off x="1976266" y="5715000"/>
                <a:ext cx="8000181" cy="552202"/>
              </a:xfrm>
              <a:prstGeom prst="rect">
                <a:avLst/>
              </a:prstGeom>
              <a:blipFill>
                <a:blip r:embed="rId17"/>
                <a:stretch>
                  <a:fillRect t="-3333" r="-1980" b="-24444"/>
                </a:stretch>
              </a:blipFill>
            </p:spPr>
            <p:txBody>
              <a:bodyPr/>
              <a:lstStyle/>
              <a:p>
                <a:r>
                  <a:rPr lang="en-US">
                    <a:noFill/>
                  </a:rPr>
                  <a:t> </a:t>
                </a:r>
              </a:p>
            </p:txBody>
          </p:sp>
        </mc:Fallback>
      </mc:AlternateContent>
      <p:sp>
        <p:nvSpPr>
          <p:cNvPr id="65" name="TextBox 64"/>
          <p:cNvSpPr txBox="1"/>
          <p:nvPr/>
        </p:nvSpPr>
        <p:spPr>
          <a:xfrm>
            <a:off x="8839200" y="6465458"/>
            <a:ext cx="1760418" cy="369332"/>
          </a:xfrm>
          <a:prstGeom prst="rect">
            <a:avLst/>
          </a:prstGeom>
          <a:noFill/>
          <a:ln>
            <a:noFill/>
          </a:ln>
        </p:spPr>
        <p:txBody>
          <a:bodyPr wrap="none" rtlCol="0">
            <a:spAutoFit/>
          </a:bodyPr>
          <a:lstStyle/>
          <a:p>
            <a:r>
              <a:rPr lang="en-US" b="1" dirty="0"/>
              <a:t> [He et al., 2015]</a:t>
            </a:r>
          </a:p>
        </p:txBody>
      </p:sp>
    </p:spTree>
    <p:extLst>
      <p:ext uri="{BB962C8B-B14F-4D97-AF65-F5344CB8AC3E}">
        <p14:creationId xmlns:p14="http://schemas.microsoft.com/office/powerpoint/2010/main" val="424676894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mn-lt"/>
              </a:rPr>
              <a:t>ResNet</a:t>
            </a:r>
            <a:endParaRPr lang="en-US" dirty="0">
              <a:latin typeface="+mn-lt"/>
            </a:endParaRPr>
          </a:p>
        </p:txBody>
      </p:sp>
      <p:sp>
        <p:nvSpPr>
          <p:cNvPr id="76" name="Content Placeholder 2"/>
          <p:cNvSpPr>
            <a:spLocks noGrp="1"/>
          </p:cNvSpPr>
          <p:nvPr>
            <p:ph idx="1"/>
          </p:nvPr>
        </p:nvSpPr>
        <p:spPr>
          <a:xfrm>
            <a:off x="4114800" y="1600201"/>
            <a:ext cx="6477000" cy="4525963"/>
          </a:xfrm>
        </p:spPr>
        <p:txBody>
          <a:bodyPr>
            <a:normAutofit/>
          </a:bodyPr>
          <a:lstStyle/>
          <a:p>
            <a:pPr marL="0" indent="0" fontAlgn="base">
              <a:buNone/>
            </a:pPr>
            <a:r>
              <a:rPr lang="en-US" sz="2600" b="1" dirty="0">
                <a:cs typeface="Arial"/>
              </a:rPr>
              <a:t>Full </a:t>
            </a:r>
            <a:r>
              <a:rPr lang="en-US" sz="2600" b="1" dirty="0" err="1">
                <a:cs typeface="Arial"/>
              </a:rPr>
              <a:t>ResNet</a:t>
            </a:r>
            <a:r>
              <a:rPr lang="en-US" sz="2600" b="1" dirty="0">
                <a:cs typeface="Arial"/>
              </a:rPr>
              <a:t> architecture:</a:t>
            </a:r>
          </a:p>
          <a:p>
            <a:pPr fontAlgn="base"/>
            <a:r>
              <a:rPr lang="en-US" sz="2600" dirty="0">
                <a:cs typeface="Arial"/>
              </a:rPr>
              <a:t>Stack residual blocks</a:t>
            </a:r>
          </a:p>
          <a:p>
            <a:pPr fontAlgn="base"/>
            <a:r>
              <a:rPr lang="en-US" sz="2600" dirty="0">
                <a:cs typeface="Arial"/>
              </a:rPr>
              <a:t>Every residual block has two 3x3 conv layers</a:t>
            </a:r>
          </a:p>
          <a:p>
            <a:pPr fontAlgn="base"/>
            <a:r>
              <a:rPr lang="en-US" sz="2600" dirty="0">
                <a:cs typeface="Arial"/>
              </a:rPr>
              <a:t>Periodically, double # of filters and </a:t>
            </a:r>
            <a:r>
              <a:rPr lang="en-US" sz="2600" dirty="0" err="1">
                <a:cs typeface="Arial"/>
              </a:rPr>
              <a:t>downsample</a:t>
            </a:r>
            <a:r>
              <a:rPr lang="en-US" sz="2600" dirty="0">
                <a:cs typeface="Arial"/>
              </a:rPr>
              <a:t> spatially using stride 2 (in each dimension)</a:t>
            </a:r>
          </a:p>
          <a:p>
            <a:pPr fontAlgn="base"/>
            <a:r>
              <a:rPr lang="en-US" sz="2600" dirty="0">
                <a:cs typeface="Arial"/>
              </a:rPr>
              <a:t>Additional conv layer at the beginning</a:t>
            </a:r>
          </a:p>
          <a:p>
            <a:pPr fontAlgn="base"/>
            <a:r>
              <a:rPr lang="en-US" sz="2600" dirty="0">
                <a:cs typeface="Arial"/>
              </a:rPr>
              <a:t>No FC layers at the end (only FC 1000 to output classes)</a:t>
            </a:r>
          </a:p>
          <a:p>
            <a:pPr marL="0" indent="0" fontAlgn="base">
              <a:buNone/>
            </a:pPr>
            <a:endParaRPr lang="en-US" sz="2600" dirty="0">
              <a:cs typeface="Arial"/>
            </a:endParaRPr>
          </a:p>
        </p:txBody>
      </p:sp>
      <p:sp>
        <p:nvSpPr>
          <p:cNvPr id="10" name="TextBox 9"/>
          <p:cNvSpPr txBox="1"/>
          <p:nvPr/>
        </p:nvSpPr>
        <p:spPr>
          <a:xfrm>
            <a:off x="8839200" y="6465458"/>
            <a:ext cx="1760418" cy="369332"/>
          </a:xfrm>
          <a:prstGeom prst="rect">
            <a:avLst/>
          </a:prstGeom>
          <a:noFill/>
          <a:ln>
            <a:noFill/>
          </a:ln>
        </p:spPr>
        <p:txBody>
          <a:bodyPr wrap="none" rtlCol="0">
            <a:spAutoFit/>
          </a:bodyPr>
          <a:lstStyle/>
          <a:p>
            <a:r>
              <a:rPr lang="en-US" b="1" dirty="0"/>
              <a:t> [He et al., 2015]</a:t>
            </a:r>
          </a:p>
        </p:txBody>
      </p:sp>
      <p:pic>
        <p:nvPicPr>
          <p:cNvPr id="7" name="Slide"/>
          <p:cNvPicPr>
            <a:picLocks noChangeAspect="1"/>
          </p:cNvPicPr>
          <p:nvPr/>
        </p:nvPicPr>
        <p:blipFill rotWithShape="1">
          <a:blip r:embed="rId3"/>
          <a:srcRect l="85376" t="118" b="10684"/>
          <a:stretch/>
        </p:blipFill>
        <p:spPr>
          <a:xfrm>
            <a:off x="1782551" y="228601"/>
            <a:ext cx="1798849" cy="6171545"/>
          </a:xfrm>
          <a:prstGeom prst="rect">
            <a:avLst/>
          </a:prstGeom>
          <a:ln>
            <a:solidFill>
              <a:schemeClr val="tx1"/>
            </a:solidFill>
          </a:ln>
        </p:spPr>
      </p:pic>
      <p:sp>
        <p:nvSpPr>
          <p:cNvPr id="9" name="Rectangle 8"/>
          <p:cNvSpPr/>
          <p:nvPr/>
        </p:nvSpPr>
        <p:spPr>
          <a:xfrm>
            <a:off x="1524000" y="6581002"/>
            <a:ext cx="6629400" cy="276999"/>
          </a:xfrm>
          <a:prstGeom prst="rect">
            <a:avLst/>
          </a:prstGeom>
        </p:spPr>
        <p:txBody>
          <a:bodyPr wrap="square">
            <a:spAutoFit/>
          </a:bodyPr>
          <a:lstStyle/>
          <a:p>
            <a:r>
              <a:rPr lang="en-US" sz="1200" dirty="0"/>
              <a:t>Slide taken from </a:t>
            </a:r>
            <a:r>
              <a:rPr lang="en-US" sz="1200" dirty="0" err="1"/>
              <a:t>Fei-Fei</a:t>
            </a:r>
            <a:r>
              <a:rPr lang="en-US" sz="1200" dirty="0"/>
              <a:t> &amp; Justin Johnson &amp; Serena Yeung. Lecture 9. </a:t>
            </a:r>
          </a:p>
        </p:txBody>
      </p:sp>
    </p:spTree>
    <p:extLst>
      <p:ext uri="{BB962C8B-B14F-4D97-AF65-F5344CB8AC3E}">
        <p14:creationId xmlns:p14="http://schemas.microsoft.com/office/powerpoint/2010/main" val="210758660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mn-lt"/>
              </a:rPr>
              <a:t>ResNet</a:t>
            </a:r>
            <a:endParaRPr lang="en-US" dirty="0">
              <a:latin typeface="+mn-lt"/>
            </a:endParaRPr>
          </a:p>
        </p:txBody>
      </p:sp>
      <p:sp>
        <p:nvSpPr>
          <p:cNvPr id="76" name="Content Placeholder 2"/>
          <p:cNvSpPr>
            <a:spLocks noGrp="1"/>
          </p:cNvSpPr>
          <p:nvPr>
            <p:ph idx="1"/>
          </p:nvPr>
        </p:nvSpPr>
        <p:spPr>
          <a:xfrm>
            <a:off x="4114800" y="1600201"/>
            <a:ext cx="6477000" cy="4525963"/>
          </a:xfrm>
        </p:spPr>
        <p:txBody>
          <a:bodyPr>
            <a:normAutofit/>
          </a:bodyPr>
          <a:lstStyle/>
          <a:p>
            <a:pPr fontAlgn="base"/>
            <a:r>
              <a:rPr lang="en-US" sz="2600" dirty="0">
                <a:cs typeface="Arial"/>
              </a:rPr>
              <a:t>Total depths of 34, 50, 101, or 152 layers for ImageNet</a:t>
            </a:r>
          </a:p>
          <a:p>
            <a:pPr fontAlgn="base"/>
            <a:r>
              <a:rPr lang="en-US" sz="2600" dirty="0">
                <a:cs typeface="Arial"/>
              </a:rPr>
              <a:t>For deeper networks (ResNet-50+), use “bottleneck” layer to improve efficiency (similar to </a:t>
            </a:r>
            <a:r>
              <a:rPr lang="en-US" sz="2600" dirty="0" err="1">
                <a:cs typeface="Arial"/>
              </a:rPr>
              <a:t>GoogLeNet</a:t>
            </a:r>
            <a:r>
              <a:rPr lang="en-US" sz="2600" dirty="0">
                <a:cs typeface="Arial"/>
              </a:rPr>
              <a:t>)</a:t>
            </a:r>
          </a:p>
          <a:p>
            <a:pPr marL="0" indent="0" fontAlgn="base">
              <a:buNone/>
            </a:pPr>
            <a:endParaRPr lang="en-US" sz="2600" dirty="0">
              <a:cs typeface="Arial"/>
            </a:endParaRPr>
          </a:p>
          <a:p>
            <a:pPr marL="0" indent="0" fontAlgn="base">
              <a:buNone/>
            </a:pPr>
            <a:endParaRPr lang="en-US" sz="2600" dirty="0">
              <a:cs typeface="Arial"/>
            </a:endParaRPr>
          </a:p>
        </p:txBody>
      </p:sp>
      <p:sp>
        <p:nvSpPr>
          <p:cNvPr id="10" name="TextBox 9"/>
          <p:cNvSpPr txBox="1"/>
          <p:nvPr/>
        </p:nvSpPr>
        <p:spPr>
          <a:xfrm>
            <a:off x="8839200" y="6465458"/>
            <a:ext cx="1760418" cy="369332"/>
          </a:xfrm>
          <a:prstGeom prst="rect">
            <a:avLst/>
          </a:prstGeom>
          <a:noFill/>
          <a:ln>
            <a:noFill/>
          </a:ln>
        </p:spPr>
        <p:txBody>
          <a:bodyPr wrap="none" rtlCol="0">
            <a:spAutoFit/>
          </a:bodyPr>
          <a:lstStyle/>
          <a:p>
            <a:r>
              <a:rPr lang="en-US" b="1" dirty="0"/>
              <a:t> [He et al., 2015]</a:t>
            </a:r>
          </a:p>
        </p:txBody>
      </p:sp>
      <p:pic>
        <p:nvPicPr>
          <p:cNvPr id="7" name="Slide"/>
          <p:cNvPicPr>
            <a:picLocks noChangeAspect="1"/>
          </p:cNvPicPr>
          <p:nvPr/>
        </p:nvPicPr>
        <p:blipFill rotWithShape="1">
          <a:blip r:embed="rId3"/>
          <a:srcRect l="85376" t="118" b="10684"/>
          <a:stretch/>
        </p:blipFill>
        <p:spPr>
          <a:xfrm>
            <a:off x="1782551" y="228601"/>
            <a:ext cx="1798849" cy="6171545"/>
          </a:xfrm>
          <a:prstGeom prst="rect">
            <a:avLst/>
          </a:prstGeom>
          <a:ln>
            <a:solidFill>
              <a:schemeClr val="tx1"/>
            </a:solidFill>
          </a:ln>
        </p:spPr>
      </p:pic>
      <p:sp>
        <p:nvSpPr>
          <p:cNvPr id="9" name="Rectangle 8"/>
          <p:cNvSpPr/>
          <p:nvPr/>
        </p:nvSpPr>
        <p:spPr>
          <a:xfrm>
            <a:off x="191344" y="6436240"/>
            <a:ext cx="6629400" cy="276999"/>
          </a:xfrm>
          <a:prstGeom prst="rect">
            <a:avLst/>
          </a:prstGeom>
        </p:spPr>
        <p:txBody>
          <a:bodyPr wrap="square">
            <a:spAutoFit/>
          </a:bodyPr>
          <a:lstStyle/>
          <a:p>
            <a:r>
              <a:rPr lang="en-US" sz="1200" dirty="0"/>
              <a:t>Slide taken from Fei-Fei &amp; Justin Johnson &amp; Serena Yeung</a:t>
            </a:r>
          </a:p>
        </p:txBody>
      </p:sp>
    </p:spTree>
    <p:extLst>
      <p:ext uri="{BB962C8B-B14F-4D97-AF65-F5344CB8AC3E}">
        <p14:creationId xmlns:p14="http://schemas.microsoft.com/office/powerpoint/2010/main" val="184862616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mn-lt"/>
              </a:rPr>
              <a:t>ResNet</a:t>
            </a:r>
            <a:endParaRPr lang="en-US" dirty="0">
              <a:latin typeface="+mn-lt"/>
            </a:endParaRPr>
          </a:p>
        </p:txBody>
      </p:sp>
      <p:sp>
        <p:nvSpPr>
          <p:cNvPr id="76" name="Content Placeholder 2"/>
          <p:cNvSpPr>
            <a:spLocks noGrp="1"/>
          </p:cNvSpPr>
          <p:nvPr>
            <p:ph idx="1"/>
          </p:nvPr>
        </p:nvSpPr>
        <p:spPr>
          <a:xfrm>
            <a:off x="1676400" y="1600201"/>
            <a:ext cx="8915400" cy="4525963"/>
          </a:xfrm>
        </p:spPr>
        <p:txBody>
          <a:bodyPr>
            <a:normAutofit/>
          </a:bodyPr>
          <a:lstStyle/>
          <a:p>
            <a:pPr marL="0" indent="0" fontAlgn="base">
              <a:buNone/>
            </a:pPr>
            <a:r>
              <a:rPr lang="en-US" sz="2600" b="1" dirty="0">
                <a:cs typeface="Arial"/>
              </a:rPr>
              <a:t>Experimental Results:</a:t>
            </a:r>
          </a:p>
          <a:p>
            <a:pPr fontAlgn="base"/>
            <a:r>
              <a:rPr lang="en-US" sz="2600" dirty="0">
                <a:cs typeface="Arial"/>
              </a:rPr>
              <a:t>Able to train very deep networks without degrading</a:t>
            </a:r>
          </a:p>
          <a:p>
            <a:pPr fontAlgn="base"/>
            <a:r>
              <a:rPr lang="en-US" sz="2600" dirty="0">
                <a:cs typeface="Arial"/>
              </a:rPr>
              <a:t>Deeper networks now achieve lower training errors as expected</a:t>
            </a:r>
          </a:p>
          <a:p>
            <a:pPr marL="0" indent="0" fontAlgn="base">
              <a:buNone/>
            </a:pPr>
            <a:endParaRPr lang="en-US" sz="2600" dirty="0">
              <a:cs typeface="Arial"/>
            </a:endParaRPr>
          </a:p>
          <a:p>
            <a:pPr marL="0" indent="0" fontAlgn="base">
              <a:buNone/>
            </a:pPr>
            <a:endParaRPr lang="en-US" sz="2600" dirty="0">
              <a:cs typeface="Arial"/>
            </a:endParaRPr>
          </a:p>
        </p:txBody>
      </p:sp>
      <p:sp>
        <p:nvSpPr>
          <p:cNvPr id="10" name="TextBox 9"/>
          <p:cNvSpPr txBox="1"/>
          <p:nvPr/>
        </p:nvSpPr>
        <p:spPr>
          <a:xfrm>
            <a:off x="8839200" y="6465458"/>
            <a:ext cx="1760418" cy="369332"/>
          </a:xfrm>
          <a:prstGeom prst="rect">
            <a:avLst/>
          </a:prstGeom>
          <a:noFill/>
          <a:ln>
            <a:noFill/>
          </a:ln>
        </p:spPr>
        <p:txBody>
          <a:bodyPr wrap="none" rtlCol="0">
            <a:spAutoFit/>
          </a:bodyPr>
          <a:lstStyle/>
          <a:p>
            <a:r>
              <a:rPr lang="en-US" b="1" dirty="0"/>
              <a:t> [He et al., 2015]</a:t>
            </a:r>
          </a:p>
        </p:txBody>
      </p:sp>
      <p:sp>
        <p:nvSpPr>
          <p:cNvPr id="9" name="Rectangle 8"/>
          <p:cNvSpPr/>
          <p:nvPr/>
        </p:nvSpPr>
        <p:spPr>
          <a:xfrm>
            <a:off x="1524000" y="6581002"/>
            <a:ext cx="6629400" cy="276999"/>
          </a:xfrm>
          <a:prstGeom prst="rect">
            <a:avLst/>
          </a:prstGeom>
        </p:spPr>
        <p:txBody>
          <a:bodyPr wrap="square">
            <a:spAutoFit/>
          </a:bodyPr>
          <a:lstStyle/>
          <a:p>
            <a:r>
              <a:rPr lang="en-US" sz="1200" dirty="0"/>
              <a:t>Slide taken from </a:t>
            </a:r>
            <a:r>
              <a:rPr lang="en-US" sz="1200" dirty="0" err="1"/>
              <a:t>Fei-Fei</a:t>
            </a:r>
            <a:r>
              <a:rPr lang="en-US" sz="1200" dirty="0"/>
              <a:t> &amp; Justin Johnson &amp; Serena Yeung. Lecture 9. </a:t>
            </a:r>
          </a:p>
        </p:txBody>
      </p:sp>
    </p:spTree>
    <p:extLst>
      <p:ext uri="{BB962C8B-B14F-4D97-AF65-F5344CB8AC3E}">
        <p14:creationId xmlns:p14="http://schemas.microsoft.com/office/powerpoint/2010/main" val="165413295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ResNet</a:t>
            </a:r>
            <a:endParaRPr lang="en-US" dirty="0">
              <a:latin typeface="+mn-lt"/>
            </a:endParaRPr>
          </a:p>
        </p:txBody>
      </p:sp>
      <p:sp>
        <p:nvSpPr>
          <p:cNvPr id="76" name="Content Placeholder 2"/>
          <p:cNvSpPr>
            <a:spLocks noGrp="1"/>
          </p:cNvSpPr>
          <p:nvPr>
            <p:ph idx="1"/>
          </p:nvPr>
        </p:nvSpPr>
        <p:spPr>
          <a:xfrm>
            <a:off x="2133600" y="2209801"/>
            <a:ext cx="7848600" cy="3916363"/>
          </a:xfrm>
        </p:spPr>
        <p:txBody>
          <a:bodyPr>
            <a:noAutofit/>
          </a:bodyPr>
          <a:lstStyle/>
          <a:p>
            <a:pPr marL="0" indent="0">
              <a:buNone/>
            </a:pPr>
            <a:r>
              <a:rPr lang="en-US" sz="2400" dirty="0"/>
              <a:t>The </a:t>
            </a:r>
            <a:r>
              <a:rPr lang="en-US" sz="2400" b="1" dirty="0"/>
              <a:t>best</a:t>
            </a:r>
            <a:r>
              <a:rPr lang="en-US" sz="2400" dirty="0"/>
              <a:t> CNN architecture that we currently have and is a great innovation for the idea of residual learning.</a:t>
            </a:r>
            <a:endParaRPr lang="en-US" sz="2200" dirty="0"/>
          </a:p>
          <a:p>
            <a:pPr marL="0" indent="0">
              <a:buNone/>
            </a:pPr>
            <a:r>
              <a:rPr lang="en-US" sz="2200" dirty="0"/>
              <a:t>Even better than human performance!</a:t>
            </a:r>
          </a:p>
        </p:txBody>
      </p:sp>
      <p:sp>
        <p:nvSpPr>
          <p:cNvPr id="3" name="Litebulb"/>
          <p:cNvSpPr>
            <a:spLocks noEditPoints="1" noChangeArrowheads="1"/>
          </p:cNvSpPr>
          <p:nvPr/>
        </p:nvSpPr>
        <p:spPr bwMode="auto">
          <a:xfrm>
            <a:off x="1828801" y="304801"/>
            <a:ext cx="776287" cy="1166811"/>
          </a:xfrm>
          <a:custGeom>
            <a:avLst/>
            <a:gdLst>
              <a:gd name="T0" fmla="*/ 10800 w 21600"/>
              <a:gd name="T1" fmla="*/ 0 h 21600"/>
              <a:gd name="T2" fmla="*/ 21600 w 21600"/>
              <a:gd name="T3" fmla="*/ 7782 h 21600"/>
              <a:gd name="T4" fmla="*/ 0 w 21600"/>
              <a:gd name="T5" fmla="*/ 7782 h 21600"/>
              <a:gd name="T6" fmla="*/ 10800 w 21600"/>
              <a:gd name="T7" fmla="*/ 21600 h 21600"/>
              <a:gd name="T8" fmla="*/ 3556 w 21600"/>
              <a:gd name="T9" fmla="*/ 2188 h 21600"/>
              <a:gd name="T10" fmla="*/ 18277 w 21600"/>
              <a:gd name="T11" fmla="*/ 9282 h 21600"/>
            </a:gdLst>
            <a:ahLst/>
            <a:cxnLst>
              <a:cxn ang="0">
                <a:pos x="T0" y="T1"/>
              </a:cxn>
              <a:cxn ang="0">
                <a:pos x="T2" y="T3"/>
              </a:cxn>
              <a:cxn ang="0">
                <a:pos x="T4" y="T5"/>
              </a:cxn>
              <a:cxn ang="0">
                <a:pos x="T6" y="T7"/>
              </a:cxn>
            </a:cxnLst>
            <a:rect l="T8" t="T9" r="T10" b="T11"/>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rgbClr val="FFFFCC"/>
          </a:solidFill>
          <a:ln w="5715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8839200" y="6465458"/>
            <a:ext cx="1760418" cy="369332"/>
          </a:xfrm>
          <a:prstGeom prst="rect">
            <a:avLst/>
          </a:prstGeom>
          <a:noFill/>
          <a:ln>
            <a:noFill/>
          </a:ln>
        </p:spPr>
        <p:txBody>
          <a:bodyPr wrap="none" rtlCol="0">
            <a:spAutoFit/>
          </a:bodyPr>
          <a:lstStyle/>
          <a:p>
            <a:r>
              <a:rPr lang="en-US" b="1" dirty="0"/>
              <a:t> [He et al., 2015]</a:t>
            </a:r>
          </a:p>
        </p:txBody>
      </p:sp>
    </p:spTree>
    <p:extLst>
      <p:ext uri="{BB962C8B-B14F-4D97-AF65-F5344CB8AC3E}">
        <p14:creationId xmlns:p14="http://schemas.microsoft.com/office/powerpoint/2010/main" val="393073091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Accuracy comparison</a:t>
            </a:r>
            <a:endParaRPr lang="en-US" dirty="0">
              <a:latin typeface="+mn-lt"/>
            </a:endParaRPr>
          </a:p>
        </p:txBody>
      </p:sp>
      <p:sp>
        <p:nvSpPr>
          <p:cNvPr id="76" name="Content Placeholder 2"/>
          <p:cNvSpPr>
            <a:spLocks noGrp="1"/>
          </p:cNvSpPr>
          <p:nvPr>
            <p:ph idx="1"/>
          </p:nvPr>
        </p:nvSpPr>
        <p:spPr>
          <a:xfrm>
            <a:off x="2133600" y="2209801"/>
            <a:ext cx="7848600" cy="3916363"/>
          </a:xfrm>
        </p:spPr>
        <p:txBody>
          <a:bodyPr>
            <a:noAutofit/>
          </a:bodyPr>
          <a:lstStyle/>
          <a:p>
            <a:pPr marL="0" indent="0">
              <a:buNone/>
            </a:pPr>
            <a:r>
              <a:rPr lang="en-US" sz="2400" dirty="0"/>
              <a:t>The </a:t>
            </a:r>
            <a:r>
              <a:rPr lang="en-US" sz="2400" b="1" dirty="0"/>
              <a:t>best</a:t>
            </a:r>
            <a:r>
              <a:rPr lang="en-US" sz="2400" dirty="0"/>
              <a:t> CNN architecture that we currently have and is a great innovation for the idea of residual learning.</a:t>
            </a:r>
            <a:endParaRPr lang="en-US" sz="2200" dirty="0"/>
          </a:p>
          <a:p>
            <a:pPr>
              <a:buFontTx/>
              <a:buChar char="-"/>
            </a:pPr>
            <a:endParaRPr lang="en-US" sz="2200" dirty="0"/>
          </a:p>
        </p:txBody>
      </p:sp>
      <p:sp>
        <p:nvSpPr>
          <p:cNvPr id="3" name="Litebulb"/>
          <p:cNvSpPr>
            <a:spLocks noEditPoints="1" noChangeArrowheads="1"/>
          </p:cNvSpPr>
          <p:nvPr/>
        </p:nvSpPr>
        <p:spPr bwMode="auto">
          <a:xfrm>
            <a:off x="1828801" y="304801"/>
            <a:ext cx="776287" cy="1166811"/>
          </a:xfrm>
          <a:custGeom>
            <a:avLst/>
            <a:gdLst>
              <a:gd name="T0" fmla="*/ 10800 w 21600"/>
              <a:gd name="T1" fmla="*/ 0 h 21600"/>
              <a:gd name="T2" fmla="*/ 21600 w 21600"/>
              <a:gd name="T3" fmla="*/ 7782 h 21600"/>
              <a:gd name="T4" fmla="*/ 0 w 21600"/>
              <a:gd name="T5" fmla="*/ 7782 h 21600"/>
              <a:gd name="T6" fmla="*/ 10800 w 21600"/>
              <a:gd name="T7" fmla="*/ 21600 h 21600"/>
              <a:gd name="T8" fmla="*/ 3556 w 21600"/>
              <a:gd name="T9" fmla="*/ 2188 h 21600"/>
              <a:gd name="T10" fmla="*/ 18277 w 21600"/>
              <a:gd name="T11" fmla="*/ 9282 h 21600"/>
            </a:gdLst>
            <a:ahLst/>
            <a:cxnLst>
              <a:cxn ang="0">
                <a:pos x="T0" y="T1"/>
              </a:cxn>
              <a:cxn ang="0">
                <a:pos x="T2" y="T3"/>
              </a:cxn>
              <a:cxn ang="0">
                <a:pos x="T4" y="T5"/>
              </a:cxn>
              <a:cxn ang="0">
                <a:pos x="T6" y="T7"/>
              </a:cxn>
            </a:cxnLst>
            <a:rect l="T8" t="T9" r="T10" b="T11"/>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rgbClr val="FFFFCC"/>
          </a:solidFill>
          <a:ln w="5715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8" name="Rectangle 7"/>
          <p:cNvSpPr/>
          <p:nvPr/>
        </p:nvSpPr>
        <p:spPr>
          <a:xfrm>
            <a:off x="1524000" y="6581002"/>
            <a:ext cx="6629400" cy="276999"/>
          </a:xfrm>
          <a:prstGeom prst="rect">
            <a:avLst/>
          </a:prstGeom>
        </p:spPr>
        <p:txBody>
          <a:bodyPr wrap="square">
            <a:spAutoFit/>
          </a:bodyPr>
          <a:lstStyle/>
          <a:p>
            <a:r>
              <a:rPr lang="en-US" sz="1200" dirty="0"/>
              <a:t>Slide taken from </a:t>
            </a:r>
            <a:r>
              <a:rPr lang="en-US" sz="1200" dirty="0" err="1"/>
              <a:t>Fei-Fei</a:t>
            </a:r>
            <a:r>
              <a:rPr lang="en-US" sz="1200" dirty="0"/>
              <a:t> &amp; Justin Johnson &amp; Serena Yeung. Lecture 9. </a:t>
            </a:r>
          </a:p>
        </p:txBody>
      </p:sp>
      <p:pic>
        <p:nvPicPr>
          <p:cNvPr id="9" name="Slide"/>
          <p:cNvPicPr>
            <a:picLocks noChangeAspect="1"/>
          </p:cNvPicPr>
          <p:nvPr/>
        </p:nvPicPr>
        <p:blipFill rotWithShape="1">
          <a:blip r:embed="rId3"/>
          <a:srcRect l="3333" t="14607" r="4354" b="24764"/>
          <a:stretch/>
        </p:blipFill>
        <p:spPr>
          <a:xfrm>
            <a:off x="1905000" y="2209801"/>
            <a:ext cx="8441022" cy="3118475"/>
          </a:xfrm>
          <a:prstGeom prst="rect">
            <a:avLst/>
          </a:prstGeom>
        </p:spPr>
      </p:pic>
    </p:spTree>
    <p:extLst>
      <p:ext uri="{BB962C8B-B14F-4D97-AF65-F5344CB8AC3E}">
        <p14:creationId xmlns:p14="http://schemas.microsoft.com/office/powerpoint/2010/main" val="204677815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Forward pass time and power consumption</a:t>
            </a:r>
            <a:endParaRPr lang="en-US" dirty="0">
              <a:latin typeface="+mn-lt"/>
            </a:endParaRPr>
          </a:p>
        </p:txBody>
      </p:sp>
      <p:sp>
        <p:nvSpPr>
          <p:cNvPr id="76" name="Content Placeholder 2"/>
          <p:cNvSpPr>
            <a:spLocks noGrp="1"/>
          </p:cNvSpPr>
          <p:nvPr>
            <p:ph idx="1"/>
          </p:nvPr>
        </p:nvSpPr>
        <p:spPr>
          <a:xfrm>
            <a:off x="2133600" y="2209801"/>
            <a:ext cx="7848600" cy="3916363"/>
          </a:xfrm>
        </p:spPr>
        <p:txBody>
          <a:bodyPr>
            <a:noAutofit/>
          </a:bodyPr>
          <a:lstStyle/>
          <a:p>
            <a:pPr marL="0" indent="0">
              <a:buNone/>
            </a:pPr>
            <a:r>
              <a:rPr lang="en-US" sz="2400" dirty="0"/>
              <a:t>The </a:t>
            </a:r>
            <a:r>
              <a:rPr lang="en-US" sz="2400" b="1" dirty="0"/>
              <a:t>best</a:t>
            </a:r>
            <a:r>
              <a:rPr lang="en-US" sz="2400" dirty="0"/>
              <a:t> CNN architecture that we currently have and is a great innovation for the idea of residual learning.</a:t>
            </a:r>
            <a:endParaRPr lang="en-US" sz="2200" dirty="0"/>
          </a:p>
          <a:p>
            <a:pPr>
              <a:buFontTx/>
              <a:buChar char="-"/>
            </a:pPr>
            <a:endParaRPr lang="en-US" sz="2200" dirty="0"/>
          </a:p>
        </p:txBody>
      </p:sp>
      <p:sp>
        <p:nvSpPr>
          <p:cNvPr id="3" name="Litebulb"/>
          <p:cNvSpPr>
            <a:spLocks noEditPoints="1" noChangeArrowheads="1"/>
          </p:cNvSpPr>
          <p:nvPr/>
        </p:nvSpPr>
        <p:spPr bwMode="auto">
          <a:xfrm>
            <a:off x="561836" y="1484784"/>
            <a:ext cx="776287" cy="1166811"/>
          </a:xfrm>
          <a:custGeom>
            <a:avLst/>
            <a:gdLst>
              <a:gd name="T0" fmla="*/ 10800 w 21600"/>
              <a:gd name="T1" fmla="*/ 0 h 21600"/>
              <a:gd name="T2" fmla="*/ 21600 w 21600"/>
              <a:gd name="T3" fmla="*/ 7782 h 21600"/>
              <a:gd name="T4" fmla="*/ 0 w 21600"/>
              <a:gd name="T5" fmla="*/ 7782 h 21600"/>
              <a:gd name="T6" fmla="*/ 10800 w 21600"/>
              <a:gd name="T7" fmla="*/ 21600 h 21600"/>
              <a:gd name="T8" fmla="*/ 3556 w 21600"/>
              <a:gd name="T9" fmla="*/ 2188 h 21600"/>
              <a:gd name="T10" fmla="*/ 18277 w 21600"/>
              <a:gd name="T11" fmla="*/ 9282 h 21600"/>
            </a:gdLst>
            <a:ahLst/>
            <a:cxnLst>
              <a:cxn ang="0">
                <a:pos x="T0" y="T1"/>
              </a:cxn>
              <a:cxn ang="0">
                <a:pos x="T2" y="T3"/>
              </a:cxn>
              <a:cxn ang="0">
                <a:pos x="T4" y="T5"/>
              </a:cxn>
              <a:cxn ang="0">
                <a:pos x="T6" y="T7"/>
              </a:cxn>
            </a:cxnLst>
            <a:rect l="T8" t="T9" r="T10" b="T11"/>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rgbClr val="FFFFCC"/>
          </a:solidFill>
          <a:ln w="5715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pic>
        <p:nvPicPr>
          <p:cNvPr id="6" name="Slide"/>
          <p:cNvPicPr>
            <a:picLocks noChangeAspect="1"/>
          </p:cNvPicPr>
          <p:nvPr/>
        </p:nvPicPr>
        <p:blipFill rotWithShape="1">
          <a:blip r:embed="rId3"/>
          <a:srcRect l="868" t="15327" r="748" b="25276"/>
          <a:stretch/>
        </p:blipFill>
        <p:spPr>
          <a:xfrm>
            <a:off x="1603282" y="2278954"/>
            <a:ext cx="8996335" cy="3055047"/>
          </a:xfrm>
          <a:prstGeom prst="rect">
            <a:avLst/>
          </a:prstGeom>
        </p:spPr>
      </p:pic>
      <p:sp>
        <p:nvSpPr>
          <p:cNvPr id="8" name="Rectangle 7"/>
          <p:cNvSpPr/>
          <p:nvPr/>
        </p:nvSpPr>
        <p:spPr>
          <a:xfrm>
            <a:off x="1524000" y="6581002"/>
            <a:ext cx="6629400" cy="276999"/>
          </a:xfrm>
          <a:prstGeom prst="rect">
            <a:avLst/>
          </a:prstGeom>
        </p:spPr>
        <p:txBody>
          <a:bodyPr wrap="square">
            <a:spAutoFit/>
          </a:bodyPr>
          <a:lstStyle/>
          <a:p>
            <a:r>
              <a:rPr lang="en-US" sz="1200" dirty="0"/>
              <a:t>Slide taken from </a:t>
            </a:r>
            <a:r>
              <a:rPr lang="en-US" sz="1200" dirty="0" err="1"/>
              <a:t>Fei-Fei</a:t>
            </a:r>
            <a:r>
              <a:rPr lang="en-US" sz="1200" dirty="0"/>
              <a:t> &amp; Justin Johnson &amp; Serena Yeung. Lecture 9. </a:t>
            </a:r>
          </a:p>
        </p:txBody>
      </p:sp>
    </p:spTree>
    <p:extLst>
      <p:ext uri="{BB962C8B-B14F-4D97-AF65-F5344CB8AC3E}">
        <p14:creationId xmlns:p14="http://schemas.microsoft.com/office/powerpoint/2010/main" val="237537541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24000" y="274638"/>
            <a:ext cx="9144000" cy="1143000"/>
          </a:xfrm>
          <a:prstGeom prst="rect">
            <a:avLst/>
          </a:prstGeom>
          <a:solidFill>
            <a:srgbClr val="0DA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Title 1"/>
          <p:cNvSpPr>
            <a:spLocks noGrp="1"/>
          </p:cNvSpPr>
          <p:nvPr>
            <p:ph type="title"/>
          </p:nvPr>
        </p:nvSpPr>
        <p:spPr/>
        <p:txBody>
          <a:bodyPr/>
          <a:lstStyle/>
          <a:p>
            <a:r>
              <a:rPr lang="en-US" dirty="0">
                <a:solidFill>
                  <a:schemeClr val="bg1"/>
                </a:solidFill>
              </a:rPr>
              <a:t>LeNet-5</a:t>
            </a:r>
            <a:endParaRPr lang="en-US" dirty="0">
              <a:solidFill>
                <a:schemeClr val="bg1"/>
              </a:solidFill>
              <a:latin typeface="+mn-lt"/>
            </a:endParaRPr>
          </a:p>
        </p:txBody>
      </p:sp>
      <p:sp>
        <p:nvSpPr>
          <p:cNvPr id="76" name="Content Placeholder 2"/>
          <p:cNvSpPr>
            <a:spLocks noGrp="1"/>
          </p:cNvSpPr>
          <p:nvPr>
            <p:ph idx="1"/>
          </p:nvPr>
        </p:nvSpPr>
        <p:spPr>
          <a:xfrm>
            <a:off x="2133600" y="1676401"/>
            <a:ext cx="7848600" cy="4449763"/>
          </a:xfrm>
        </p:spPr>
        <p:txBody>
          <a:bodyPr>
            <a:noAutofit/>
          </a:bodyPr>
          <a:lstStyle/>
          <a:p>
            <a:r>
              <a:rPr lang="en-US" sz="2600" i="1" dirty="0"/>
              <a:t>Gradient Based Learning Applied To Document Recognition - Y. </a:t>
            </a:r>
            <a:r>
              <a:rPr lang="en-US" sz="2600" i="1" dirty="0" err="1"/>
              <a:t>Lecun</a:t>
            </a:r>
            <a:r>
              <a:rPr lang="en-US" sz="2600" i="1" dirty="0"/>
              <a:t>, L. </a:t>
            </a:r>
            <a:r>
              <a:rPr lang="en-US" sz="2600" i="1" dirty="0" err="1"/>
              <a:t>Bottou</a:t>
            </a:r>
            <a:r>
              <a:rPr lang="en-US" sz="2600" i="1" dirty="0"/>
              <a:t>, Y. </a:t>
            </a:r>
            <a:r>
              <a:rPr lang="en-US" sz="2600" i="1" dirty="0" err="1"/>
              <a:t>Bengio</a:t>
            </a:r>
            <a:r>
              <a:rPr lang="en-US" sz="2600" i="1" dirty="0"/>
              <a:t>, P. </a:t>
            </a:r>
            <a:r>
              <a:rPr lang="en-US" sz="2600" i="1" dirty="0" err="1"/>
              <a:t>Haffner</a:t>
            </a:r>
            <a:r>
              <a:rPr lang="en-US" sz="2600" i="1" dirty="0"/>
              <a:t>; 1998</a:t>
            </a:r>
          </a:p>
          <a:p>
            <a:r>
              <a:rPr lang="en-US" sz="2600" dirty="0"/>
              <a:t>Helped establish how we use CNNs today</a:t>
            </a:r>
          </a:p>
          <a:p>
            <a:r>
              <a:rPr lang="en-US" sz="2600" dirty="0"/>
              <a:t>Replaced manual feature extraction</a:t>
            </a:r>
          </a:p>
        </p:txBody>
      </p:sp>
      <p:sp>
        <p:nvSpPr>
          <p:cNvPr id="6" name="TextBox 5"/>
          <p:cNvSpPr txBox="1"/>
          <p:nvPr/>
        </p:nvSpPr>
        <p:spPr>
          <a:xfrm>
            <a:off x="8544620" y="6465458"/>
            <a:ext cx="2066591" cy="369332"/>
          </a:xfrm>
          <a:prstGeom prst="rect">
            <a:avLst/>
          </a:prstGeom>
          <a:noFill/>
          <a:ln>
            <a:noFill/>
          </a:ln>
        </p:spPr>
        <p:txBody>
          <a:bodyPr wrap="none" rtlCol="0">
            <a:spAutoFit/>
          </a:bodyPr>
          <a:lstStyle/>
          <a:p>
            <a:r>
              <a:rPr lang="en-US" dirty="0"/>
              <a:t> [</a:t>
            </a:r>
            <a:r>
              <a:rPr lang="en-US" b="1" dirty="0" err="1"/>
              <a:t>LeCun</a:t>
            </a:r>
            <a:r>
              <a:rPr lang="en-US" b="1" dirty="0"/>
              <a:t> et al</a:t>
            </a:r>
            <a:r>
              <a:rPr lang="en-US" dirty="0"/>
              <a:t>., </a:t>
            </a:r>
            <a:r>
              <a:rPr lang="en-US" b="1" dirty="0"/>
              <a:t>1998</a:t>
            </a:r>
            <a:r>
              <a:rPr lang="en-US" dirty="0"/>
              <a:t>]</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3930180"/>
            <a:ext cx="7391400" cy="24706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187648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LeNet-5</a:t>
            </a:r>
          </a:p>
        </p:txBody>
      </p:sp>
      <p:graphicFrame>
        <p:nvGraphicFramePr>
          <p:cNvPr id="164" name="Table 163"/>
          <p:cNvGraphicFramePr>
            <a:graphicFrameLocks noGrp="1"/>
          </p:cNvGraphicFramePr>
          <p:nvPr/>
        </p:nvGraphicFramePr>
        <p:xfrm>
          <a:off x="5128180" y="3645192"/>
          <a:ext cx="366888" cy="1580444"/>
        </p:xfrm>
        <a:graphic>
          <a:graphicData uri="http://schemas.openxmlformats.org/drawingml/2006/table">
            <a:tbl>
              <a:tblPr firstRow="1" bandRow="1">
                <a:tableStyleId>{5C22544A-7EE6-4342-B048-85BDC9FD1C3A}</a:tableStyleId>
              </a:tblPr>
              <a:tblGrid>
                <a:gridCol w="366888">
                  <a:extLst>
                    <a:ext uri="{9D8B030D-6E8A-4147-A177-3AD203B41FA5}">
                      <a16:colId xmlns:a16="http://schemas.microsoft.com/office/drawing/2014/main" val="20000"/>
                    </a:ext>
                  </a:extLst>
                </a:gridCol>
              </a:tblGrid>
              <a:tr h="1580444">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graphicFrame>
        <p:nvGraphicFramePr>
          <p:cNvPr id="165" name="Table 164"/>
          <p:cNvGraphicFramePr>
            <a:graphicFrameLocks noGrp="1"/>
          </p:cNvGraphicFramePr>
          <p:nvPr/>
        </p:nvGraphicFramePr>
        <p:xfrm>
          <a:off x="4126081" y="3581400"/>
          <a:ext cx="366888" cy="1851378"/>
        </p:xfrm>
        <a:graphic>
          <a:graphicData uri="http://schemas.openxmlformats.org/drawingml/2006/table">
            <a:tbl>
              <a:tblPr firstRow="1" bandRow="1">
                <a:tableStyleId>{5C22544A-7EE6-4342-B048-85BDC9FD1C3A}</a:tableStyleId>
              </a:tblPr>
              <a:tblGrid>
                <a:gridCol w="366888">
                  <a:extLst>
                    <a:ext uri="{9D8B030D-6E8A-4147-A177-3AD203B41FA5}">
                      <a16:colId xmlns:a16="http://schemas.microsoft.com/office/drawing/2014/main" val="20000"/>
                    </a:ext>
                  </a:extLst>
                </a:gridCol>
              </a:tblGrid>
              <a:tr h="1851378">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graphicFrame>
        <p:nvGraphicFramePr>
          <p:cNvPr id="166" name="Table 165"/>
          <p:cNvGraphicFramePr>
            <a:graphicFrameLocks noGrp="1"/>
          </p:cNvGraphicFramePr>
          <p:nvPr/>
        </p:nvGraphicFramePr>
        <p:xfrm>
          <a:off x="1930371" y="1608023"/>
          <a:ext cx="1350511" cy="1325170"/>
        </p:xfrm>
        <a:graphic>
          <a:graphicData uri="http://schemas.openxmlformats.org/drawingml/2006/table">
            <a:tbl>
              <a:tblPr firstRow="1" bandRow="1">
                <a:tableStyleId>{5C22544A-7EE6-4342-B048-85BDC9FD1C3A}</a:tableStyleId>
              </a:tblPr>
              <a:tblGrid>
                <a:gridCol w="1350511">
                  <a:extLst>
                    <a:ext uri="{9D8B030D-6E8A-4147-A177-3AD203B41FA5}">
                      <a16:colId xmlns:a16="http://schemas.microsoft.com/office/drawing/2014/main" val="20000"/>
                    </a:ext>
                  </a:extLst>
                </a:gridCol>
              </a:tblGrid>
              <a:tr h="1325170">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bl>
          </a:graphicData>
        </a:graphic>
      </p:graphicFrame>
      <p:cxnSp>
        <p:nvCxnSpPr>
          <p:cNvPr id="167" name="Straight Arrow Connector 166"/>
          <p:cNvCxnSpPr/>
          <p:nvPr/>
        </p:nvCxnSpPr>
        <p:spPr>
          <a:xfrm>
            <a:off x="3326785" y="2277285"/>
            <a:ext cx="544530" cy="0"/>
          </a:xfrm>
          <a:prstGeom prst="straightConnector1">
            <a:avLst/>
          </a:prstGeom>
          <a:ln w="158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68" name="Cube 167"/>
          <p:cNvSpPr/>
          <p:nvPr/>
        </p:nvSpPr>
        <p:spPr>
          <a:xfrm>
            <a:off x="3949752" y="1524000"/>
            <a:ext cx="1534149" cy="1419240"/>
          </a:xfrm>
          <a:prstGeom prst="cube">
            <a:avLst>
              <a:gd name="adj" fmla="val 42164"/>
            </a:avLst>
          </a:prstGeom>
          <a:solidFill>
            <a:srgbClr val="0DAEFF"/>
          </a:solidFill>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169" name="Straight Arrow Connector 168"/>
          <p:cNvCxnSpPr/>
          <p:nvPr/>
        </p:nvCxnSpPr>
        <p:spPr>
          <a:xfrm>
            <a:off x="5533165" y="2270552"/>
            <a:ext cx="544530" cy="0"/>
          </a:xfrm>
          <a:prstGeom prst="straightConnector1">
            <a:avLst/>
          </a:prstGeom>
          <a:ln w="158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70" name="Straight Arrow Connector 169"/>
          <p:cNvCxnSpPr/>
          <p:nvPr/>
        </p:nvCxnSpPr>
        <p:spPr>
          <a:xfrm>
            <a:off x="7302335" y="2277285"/>
            <a:ext cx="544530" cy="0"/>
          </a:xfrm>
          <a:prstGeom prst="straightConnector1">
            <a:avLst/>
          </a:prstGeom>
          <a:ln w="158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71" name="Straight Arrow Connector 170"/>
          <p:cNvCxnSpPr/>
          <p:nvPr/>
        </p:nvCxnSpPr>
        <p:spPr>
          <a:xfrm>
            <a:off x="9033385" y="2271376"/>
            <a:ext cx="544530" cy="0"/>
          </a:xfrm>
          <a:prstGeom prst="straightConnector1">
            <a:avLst/>
          </a:prstGeom>
          <a:ln w="158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72" name="Straight Arrow Connector 171"/>
          <p:cNvCxnSpPr/>
          <p:nvPr/>
        </p:nvCxnSpPr>
        <p:spPr>
          <a:xfrm>
            <a:off x="3493261" y="4516948"/>
            <a:ext cx="544530" cy="0"/>
          </a:xfrm>
          <a:prstGeom prst="straightConnector1">
            <a:avLst/>
          </a:prstGeom>
          <a:ln w="158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73" name="Oval 172"/>
          <p:cNvSpPr/>
          <p:nvPr/>
        </p:nvSpPr>
        <p:spPr>
          <a:xfrm>
            <a:off x="4172365" y="3645192"/>
            <a:ext cx="274320" cy="2743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4" name="Oval 173"/>
          <p:cNvSpPr/>
          <p:nvPr/>
        </p:nvSpPr>
        <p:spPr>
          <a:xfrm>
            <a:off x="4172365" y="4018561"/>
            <a:ext cx="274320" cy="2743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5" name="Oval 174"/>
          <p:cNvSpPr/>
          <p:nvPr/>
        </p:nvSpPr>
        <p:spPr>
          <a:xfrm>
            <a:off x="4172365" y="5127231"/>
            <a:ext cx="274320" cy="2743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176" name="TextBox 175"/>
              <p:cNvSpPr txBox="1"/>
              <p:nvPr/>
            </p:nvSpPr>
            <p:spPr>
              <a:xfrm flipH="1">
                <a:off x="4165687" y="4615363"/>
                <a:ext cx="28767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a:ea typeface="Cambria Math" charset="0"/>
                          <a:cs typeface="Cambria Math" charset="0"/>
                        </a:rPr>
                        <m:t>⋮</m:t>
                      </m:r>
                    </m:oMath>
                  </m:oMathPara>
                </a14:m>
                <a:endParaRPr lang="en-US" dirty="0"/>
              </a:p>
            </p:txBody>
          </p:sp>
        </mc:Choice>
        <mc:Fallback xmlns="">
          <p:sp>
            <p:nvSpPr>
              <p:cNvPr id="176" name="TextBox 175"/>
              <p:cNvSpPr txBox="1">
                <a:spLocks noRot="1" noChangeAspect="1" noMove="1" noResize="1" noEditPoints="1" noAdjustHandles="1" noChangeArrowheads="1" noChangeShapeType="1" noTextEdit="1"/>
              </p:cNvSpPr>
              <p:nvPr/>
            </p:nvSpPr>
            <p:spPr>
              <a:xfrm flipH="1">
                <a:off x="4165687" y="4615363"/>
                <a:ext cx="287676" cy="276999"/>
              </a:xfrm>
              <a:prstGeom prst="rect">
                <a:avLst/>
              </a:prstGeom>
              <a:blipFill>
                <a:blip r:embed="rId3"/>
                <a:stretch>
                  <a:fillRect b="-4348"/>
                </a:stretch>
              </a:blipFill>
            </p:spPr>
            <p:txBody>
              <a:bodyPr/>
              <a:lstStyle/>
              <a:p>
                <a:r>
                  <a:rPr lang="en-US">
                    <a:noFill/>
                  </a:rPr>
                  <a:t> </a:t>
                </a:r>
              </a:p>
            </p:txBody>
          </p:sp>
        </mc:Fallback>
      </mc:AlternateContent>
      <p:sp>
        <p:nvSpPr>
          <p:cNvPr id="177" name="Oval 176"/>
          <p:cNvSpPr/>
          <p:nvPr/>
        </p:nvSpPr>
        <p:spPr>
          <a:xfrm>
            <a:off x="5174464" y="3696918"/>
            <a:ext cx="274320" cy="2743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8" name="Oval 177"/>
          <p:cNvSpPr/>
          <p:nvPr/>
        </p:nvSpPr>
        <p:spPr>
          <a:xfrm>
            <a:off x="5174464" y="4070287"/>
            <a:ext cx="274320" cy="2743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9" name="Oval 178"/>
          <p:cNvSpPr/>
          <p:nvPr/>
        </p:nvSpPr>
        <p:spPr>
          <a:xfrm>
            <a:off x="5174464" y="4904637"/>
            <a:ext cx="274320" cy="2743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180" name="TextBox 179"/>
              <p:cNvSpPr txBox="1"/>
              <p:nvPr/>
            </p:nvSpPr>
            <p:spPr>
              <a:xfrm flipH="1">
                <a:off x="5167786" y="4531269"/>
                <a:ext cx="28767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a:ea typeface="Cambria Math" charset="0"/>
                          <a:cs typeface="Cambria Math" charset="0"/>
                        </a:rPr>
                        <m:t>⋮</m:t>
                      </m:r>
                    </m:oMath>
                  </m:oMathPara>
                </a14:m>
                <a:endParaRPr lang="en-US" dirty="0"/>
              </a:p>
            </p:txBody>
          </p:sp>
        </mc:Choice>
        <mc:Fallback xmlns="">
          <p:sp>
            <p:nvSpPr>
              <p:cNvPr id="180" name="TextBox 179"/>
              <p:cNvSpPr txBox="1">
                <a:spLocks noRot="1" noChangeAspect="1" noMove="1" noResize="1" noEditPoints="1" noAdjustHandles="1" noChangeArrowheads="1" noChangeShapeType="1" noTextEdit="1"/>
              </p:cNvSpPr>
              <p:nvPr/>
            </p:nvSpPr>
            <p:spPr>
              <a:xfrm flipH="1">
                <a:off x="5167786" y="4531269"/>
                <a:ext cx="287676" cy="276999"/>
              </a:xfrm>
              <a:prstGeom prst="rect">
                <a:avLst/>
              </a:prstGeom>
              <a:blipFill>
                <a:blip r:embed="rId4"/>
                <a:stretch>
                  <a:fillRect b="-4348"/>
                </a:stretch>
              </a:blipFill>
            </p:spPr>
            <p:txBody>
              <a:bodyPr/>
              <a:lstStyle/>
              <a:p>
                <a:r>
                  <a:rPr lang="en-US">
                    <a:noFill/>
                  </a:rPr>
                  <a:t> </a:t>
                </a:r>
              </a:p>
            </p:txBody>
          </p:sp>
        </mc:Fallback>
      </mc:AlternateContent>
      <p:cxnSp>
        <p:nvCxnSpPr>
          <p:cNvPr id="181" name="Straight Arrow Connector 180"/>
          <p:cNvCxnSpPr/>
          <p:nvPr/>
        </p:nvCxnSpPr>
        <p:spPr>
          <a:xfrm>
            <a:off x="4547703" y="4512776"/>
            <a:ext cx="544530" cy="0"/>
          </a:xfrm>
          <a:prstGeom prst="straightConnector1">
            <a:avLst/>
          </a:prstGeom>
          <a:ln w="158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82" name="Straight Arrow Connector 181"/>
          <p:cNvCxnSpPr/>
          <p:nvPr/>
        </p:nvCxnSpPr>
        <p:spPr>
          <a:xfrm>
            <a:off x="5564170" y="4506101"/>
            <a:ext cx="544530" cy="0"/>
          </a:xfrm>
          <a:prstGeom prst="straightConnector1">
            <a:avLst/>
          </a:prstGeom>
          <a:ln w="158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83" name="TextBox 182"/>
              <p:cNvSpPr txBox="1"/>
              <p:nvPr/>
            </p:nvSpPr>
            <p:spPr>
              <a:xfrm>
                <a:off x="6059168" y="4237090"/>
                <a:ext cx="37138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i="1">
                              <a:latin typeface="Cambria Math" panose="02040503050406030204" pitchFamily="18" charset="0"/>
                            </a:rPr>
                          </m:ctrlPr>
                        </m:accPr>
                        <m:e>
                          <m:r>
                            <a:rPr lang="en-US" i="1">
                              <a:latin typeface="Cambria Math"/>
                            </a:rPr>
                            <m:t>𝑦</m:t>
                          </m:r>
                        </m:e>
                      </m:acc>
                    </m:oMath>
                  </m:oMathPara>
                </a14:m>
                <a:endParaRPr lang="en-US" dirty="0"/>
              </a:p>
            </p:txBody>
          </p:sp>
        </mc:Choice>
        <mc:Fallback xmlns="">
          <p:sp>
            <p:nvSpPr>
              <p:cNvPr id="183" name="TextBox 182"/>
              <p:cNvSpPr txBox="1">
                <a:spLocks noRot="1" noChangeAspect="1" noMove="1" noResize="1" noEditPoints="1" noAdjustHandles="1" noChangeArrowheads="1" noChangeShapeType="1" noTextEdit="1"/>
              </p:cNvSpPr>
              <p:nvPr/>
            </p:nvSpPr>
            <p:spPr>
              <a:xfrm>
                <a:off x="6059168" y="4237090"/>
                <a:ext cx="371384" cy="369332"/>
              </a:xfrm>
              <a:prstGeom prst="rect">
                <a:avLst/>
              </a:prstGeom>
              <a:blipFill>
                <a:blip r:embed="rId5"/>
                <a:stretch>
                  <a:fillRect t="-6557" r="-14754" b="-6557"/>
                </a:stretch>
              </a:blipFill>
            </p:spPr>
            <p:txBody>
              <a:bodyPr/>
              <a:lstStyle/>
              <a:p>
                <a:r>
                  <a:rPr lang="en-US">
                    <a:noFill/>
                  </a:rPr>
                  <a:t> </a:t>
                </a:r>
              </a:p>
            </p:txBody>
          </p:sp>
        </mc:Fallback>
      </mc:AlternateContent>
      <p:sp>
        <p:nvSpPr>
          <p:cNvPr id="184" name="Cube 183"/>
          <p:cNvSpPr/>
          <p:nvPr/>
        </p:nvSpPr>
        <p:spPr>
          <a:xfrm>
            <a:off x="6130170" y="1772573"/>
            <a:ext cx="1100630" cy="1075436"/>
          </a:xfrm>
          <a:prstGeom prst="cube">
            <a:avLst>
              <a:gd name="adj" fmla="val 42164"/>
            </a:avLst>
          </a:prstGeom>
          <a:solidFill>
            <a:srgbClr val="0DAEFF"/>
          </a:solidFill>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85" name="Cube 184"/>
          <p:cNvSpPr/>
          <p:nvPr/>
        </p:nvSpPr>
        <p:spPr>
          <a:xfrm>
            <a:off x="7880280" y="1772573"/>
            <a:ext cx="1100630" cy="1075436"/>
          </a:xfrm>
          <a:prstGeom prst="cube">
            <a:avLst>
              <a:gd name="adj" fmla="val 55589"/>
            </a:avLst>
          </a:prstGeom>
          <a:solidFill>
            <a:srgbClr val="0DAEFF"/>
          </a:solidFill>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86" name="TextBox 185"/>
              <p:cNvSpPr txBox="1"/>
              <p:nvPr/>
            </p:nvSpPr>
            <p:spPr>
              <a:xfrm>
                <a:off x="1930372" y="2983468"/>
                <a:ext cx="1099981" cy="369332"/>
              </a:xfrm>
              <a:prstGeom prst="rect">
                <a:avLst/>
              </a:prstGeom>
              <a:noFill/>
            </p:spPr>
            <p:txBody>
              <a:bodyPr wrap="none" rtlCol="0">
                <a:spAutoFit/>
              </a:bodyPr>
              <a:lstStyle/>
              <a:p>
                <a:r>
                  <a:rPr lang="en-US" dirty="0">
                    <a:ea typeface="Century Schoolbook" charset="0"/>
                    <a:cs typeface="Century Schoolbook" charset="0"/>
                  </a:rPr>
                  <a:t>32</a:t>
                </a:r>
                <a14:m>
                  <m:oMath xmlns:m="http://schemas.openxmlformats.org/officeDocument/2006/math">
                    <m:r>
                      <a:rPr lang="en-US" i="1">
                        <a:latin typeface="Cambria Math"/>
                        <a:ea typeface="Cambria Math" charset="0"/>
                        <a:cs typeface="Cambria Math" charset="0"/>
                      </a:rPr>
                      <m:t>×</m:t>
                    </m:r>
                  </m:oMath>
                </a14:m>
                <a:r>
                  <a:rPr lang="en-US" dirty="0">
                    <a:ea typeface="Century Schoolbook" charset="0"/>
                    <a:cs typeface="Century Schoolbook" charset="0"/>
                  </a:rPr>
                  <a:t>32</a:t>
                </a:r>
                <a14:m>
                  <m:oMath xmlns:m="http://schemas.openxmlformats.org/officeDocument/2006/math">
                    <m:r>
                      <a:rPr lang="en-US" i="1">
                        <a:latin typeface="Cambria Math"/>
                        <a:ea typeface="Cambria Math" charset="0"/>
                        <a:cs typeface="Cambria Math" charset="0"/>
                      </a:rPr>
                      <m:t>×</m:t>
                    </m:r>
                  </m:oMath>
                </a14:m>
                <a:r>
                  <a:rPr lang="en-US" dirty="0">
                    <a:ea typeface="Century Schoolbook" charset="0"/>
                    <a:cs typeface="Century Schoolbook" charset="0"/>
                  </a:rPr>
                  <a:t>1</a:t>
                </a:r>
              </a:p>
            </p:txBody>
          </p:sp>
        </mc:Choice>
        <mc:Fallback xmlns="">
          <p:sp>
            <p:nvSpPr>
              <p:cNvPr id="186" name="TextBox 185"/>
              <p:cNvSpPr txBox="1">
                <a:spLocks noRot="1" noChangeAspect="1" noMove="1" noResize="1" noEditPoints="1" noAdjustHandles="1" noChangeArrowheads="1" noChangeShapeType="1" noTextEdit="1"/>
              </p:cNvSpPr>
              <p:nvPr/>
            </p:nvSpPr>
            <p:spPr>
              <a:xfrm>
                <a:off x="1930372" y="2983468"/>
                <a:ext cx="1099981" cy="369332"/>
              </a:xfrm>
              <a:prstGeom prst="rect">
                <a:avLst/>
              </a:prstGeom>
              <a:blipFill>
                <a:blip r:embed="rId6"/>
                <a:stretch>
                  <a:fillRect l="-5000" t="-8197" r="-3889"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7" name="TextBox 186"/>
              <p:cNvSpPr txBox="1"/>
              <p:nvPr/>
            </p:nvSpPr>
            <p:spPr>
              <a:xfrm>
                <a:off x="4098256" y="2983468"/>
                <a:ext cx="1099981" cy="369332"/>
              </a:xfrm>
              <a:prstGeom prst="rect">
                <a:avLst/>
              </a:prstGeom>
              <a:noFill/>
            </p:spPr>
            <p:txBody>
              <a:bodyPr wrap="none" rtlCol="0">
                <a:spAutoFit/>
              </a:bodyPr>
              <a:lstStyle/>
              <a:p>
                <a:r>
                  <a:rPr lang="en-US" dirty="0">
                    <a:ea typeface="Century Schoolbook" charset="0"/>
                    <a:cs typeface="Century Schoolbook" charset="0"/>
                  </a:rPr>
                  <a:t>28</a:t>
                </a:r>
                <a14:m>
                  <m:oMath xmlns:m="http://schemas.openxmlformats.org/officeDocument/2006/math">
                    <m:r>
                      <a:rPr lang="en-US" i="1">
                        <a:latin typeface="Cambria Math"/>
                        <a:ea typeface="Cambria Math" charset="0"/>
                        <a:cs typeface="Cambria Math" charset="0"/>
                      </a:rPr>
                      <m:t>×</m:t>
                    </m:r>
                  </m:oMath>
                </a14:m>
                <a:r>
                  <a:rPr lang="en-US" dirty="0">
                    <a:ea typeface="Century Schoolbook" charset="0"/>
                    <a:cs typeface="Century Schoolbook" charset="0"/>
                  </a:rPr>
                  <a:t>28</a:t>
                </a:r>
                <a14:m>
                  <m:oMath xmlns:m="http://schemas.openxmlformats.org/officeDocument/2006/math">
                    <m:r>
                      <a:rPr lang="en-US" i="1">
                        <a:latin typeface="Cambria Math"/>
                        <a:ea typeface="Cambria Math" charset="0"/>
                        <a:cs typeface="Cambria Math" charset="0"/>
                      </a:rPr>
                      <m:t>×</m:t>
                    </m:r>
                  </m:oMath>
                </a14:m>
                <a:r>
                  <a:rPr lang="en-US" dirty="0">
                    <a:ea typeface="Century Schoolbook" charset="0"/>
                    <a:cs typeface="Century Schoolbook" charset="0"/>
                  </a:rPr>
                  <a:t>6</a:t>
                </a:r>
              </a:p>
            </p:txBody>
          </p:sp>
        </mc:Choice>
        <mc:Fallback xmlns="">
          <p:sp>
            <p:nvSpPr>
              <p:cNvPr id="187" name="TextBox 186"/>
              <p:cNvSpPr txBox="1">
                <a:spLocks noRot="1" noChangeAspect="1" noMove="1" noResize="1" noEditPoints="1" noAdjustHandles="1" noChangeArrowheads="1" noChangeShapeType="1" noTextEdit="1"/>
              </p:cNvSpPr>
              <p:nvPr/>
            </p:nvSpPr>
            <p:spPr>
              <a:xfrm>
                <a:off x="4098256" y="2983468"/>
                <a:ext cx="1099981" cy="369332"/>
              </a:xfrm>
              <a:prstGeom prst="rect">
                <a:avLst/>
              </a:prstGeom>
              <a:blipFill>
                <a:blip r:embed="rId7"/>
                <a:stretch>
                  <a:fillRect l="-4420" t="-8197" r="-3867"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8" name="TextBox 187"/>
              <p:cNvSpPr txBox="1"/>
              <p:nvPr/>
            </p:nvSpPr>
            <p:spPr>
              <a:xfrm>
                <a:off x="6143693" y="2974717"/>
                <a:ext cx="1099981" cy="369332"/>
              </a:xfrm>
              <a:prstGeom prst="rect">
                <a:avLst/>
              </a:prstGeom>
              <a:noFill/>
            </p:spPr>
            <p:txBody>
              <a:bodyPr wrap="none" rtlCol="0">
                <a:spAutoFit/>
              </a:bodyPr>
              <a:lstStyle/>
              <a:p>
                <a:r>
                  <a:rPr lang="en-US" dirty="0">
                    <a:ea typeface="Century Schoolbook" charset="0"/>
                    <a:cs typeface="Century Schoolbook" charset="0"/>
                  </a:rPr>
                  <a:t>14</a:t>
                </a:r>
                <a14:m>
                  <m:oMath xmlns:m="http://schemas.openxmlformats.org/officeDocument/2006/math">
                    <m:r>
                      <a:rPr lang="en-US" i="1">
                        <a:latin typeface="Cambria Math"/>
                        <a:ea typeface="Cambria Math" charset="0"/>
                        <a:cs typeface="Cambria Math" charset="0"/>
                      </a:rPr>
                      <m:t>×</m:t>
                    </m:r>
                  </m:oMath>
                </a14:m>
                <a:r>
                  <a:rPr lang="en-US" dirty="0">
                    <a:ea typeface="Century Schoolbook" charset="0"/>
                    <a:cs typeface="Century Schoolbook" charset="0"/>
                  </a:rPr>
                  <a:t>14</a:t>
                </a:r>
                <a14:m>
                  <m:oMath xmlns:m="http://schemas.openxmlformats.org/officeDocument/2006/math">
                    <m:r>
                      <a:rPr lang="en-US" i="1">
                        <a:latin typeface="Cambria Math"/>
                        <a:ea typeface="Cambria Math" charset="0"/>
                        <a:cs typeface="Cambria Math" charset="0"/>
                      </a:rPr>
                      <m:t>×</m:t>
                    </m:r>
                  </m:oMath>
                </a14:m>
                <a:r>
                  <a:rPr lang="en-US" dirty="0">
                    <a:ea typeface="Century Schoolbook" charset="0"/>
                    <a:cs typeface="Century Schoolbook" charset="0"/>
                  </a:rPr>
                  <a:t>6</a:t>
                </a:r>
              </a:p>
            </p:txBody>
          </p:sp>
        </mc:Choice>
        <mc:Fallback xmlns="">
          <p:sp>
            <p:nvSpPr>
              <p:cNvPr id="188" name="TextBox 187"/>
              <p:cNvSpPr txBox="1">
                <a:spLocks noRot="1" noChangeAspect="1" noMove="1" noResize="1" noEditPoints="1" noAdjustHandles="1" noChangeArrowheads="1" noChangeShapeType="1" noTextEdit="1"/>
              </p:cNvSpPr>
              <p:nvPr/>
            </p:nvSpPr>
            <p:spPr>
              <a:xfrm>
                <a:off x="6143693" y="2974717"/>
                <a:ext cx="1099981" cy="369332"/>
              </a:xfrm>
              <a:prstGeom prst="rect">
                <a:avLst/>
              </a:prstGeom>
              <a:blipFill>
                <a:blip r:embed="rId8"/>
                <a:stretch>
                  <a:fillRect l="-5000" t="-9836" r="-3889"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9" name="TextBox 188"/>
              <p:cNvSpPr txBox="1"/>
              <p:nvPr/>
            </p:nvSpPr>
            <p:spPr>
              <a:xfrm>
                <a:off x="7807206" y="2983468"/>
                <a:ext cx="1217000" cy="369332"/>
              </a:xfrm>
              <a:prstGeom prst="rect">
                <a:avLst/>
              </a:prstGeom>
              <a:noFill/>
            </p:spPr>
            <p:txBody>
              <a:bodyPr wrap="none" rtlCol="0">
                <a:spAutoFit/>
              </a:bodyPr>
              <a:lstStyle/>
              <a:p>
                <a:r>
                  <a:rPr lang="en-US" dirty="0">
                    <a:ea typeface="Century Schoolbook" charset="0"/>
                    <a:cs typeface="Century Schoolbook" charset="0"/>
                  </a:rPr>
                  <a:t>10</a:t>
                </a:r>
                <a14:m>
                  <m:oMath xmlns:m="http://schemas.openxmlformats.org/officeDocument/2006/math">
                    <m:r>
                      <a:rPr lang="en-US" i="1">
                        <a:latin typeface="Cambria Math"/>
                        <a:ea typeface="Cambria Math" charset="0"/>
                        <a:cs typeface="Cambria Math" charset="0"/>
                      </a:rPr>
                      <m:t>×</m:t>
                    </m:r>
                  </m:oMath>
                </a14:m>
                <a:r>
                  <a:rPr lang="en-US" dirty="0">
                    <a:ea typeface="Century Schoolbook" charset="0"/>
                    <a:cs typeface="Century Schoolbook" charset="0"/>
                  </a:rPr>
                  <a:t>10</a:t>
                </a:r>
                <a14:m>
                  <m:oMath xmlns:m="http://schemas.openxmlformats.org/officeDocument/2006/math">
                    <m:r>
                      <a:rPr lang="en-US" i="1">
                        <a:latin typeface="Cambria Math"/>
                        <a:ea typeface="Cambria Math" charset="0"/>
                        <a:cs typeface="Cambria Math" charset="0"/>
                      </a:rPr>
                      <m:t>×</m:t>
                    </m:r>
                  </m:oMath>
                </a14:m>
                <a:r>
                  <a:rPr lang="en-US" dirty="0">
                    <a:ea typeface="Century Schoolbook" charset="0"/>
                    <a:cs typeface="Century Schoolbook" charset="0"/>
                  </a:rPr>
                  <a:t>16</a:t>
                </a:r>
              </a:p>
            </p:txBody>
          </p:sp>
        </mc:Choice>
        <mc:Fallback xmlns="">
          <p:sp>
            <p:nvSpPr>
              <p:cNvPr id="189" name="TextBox 188"/>
              <p:cNvSpPr txBox="1">
                <a:spLocks noRot="1" noChangeAspect="1" noMove="1" noResize="1" noEditPoints="1" noAdjustHandles="1" noChangeArrowheads="1" noChangeShapeType="1" noTextEdit="1"/>
              </p:cNvSpPr>
              <p:nvPr/>
            </p:nvSpPr>
            <p:spPr>
              <a:xfrm>
                <a:off x="7807206" y="2983468"/>
                <a:ext cx="1217000" cy="369332"/>
              </a:xfrm>
              <a:prstGeom prst="rect">
                <a:avLst/>
              </a:prstGeom>
              <a:blipFill>
                <a:blip r:embed="rId9"/>
                <a:stretch>
                  <a:fillRect l="-4523" t="-8197" r="-3518" b="-24590"/>
                </a:stretch>
              </a:blipFill>
            </p:spPr>
            <p:txBody>
              <a:bodyPr/>
              <a:lstStyle/>
              <a:p>
                <a:r>
                  <a:rPr lang="en-US">
                    <a:noFill/>
                  </a:rPr>
                  <a:t> </a:t>
                </a:r>
              </a:p>
            </p:txBody>
          </p:sp>
        </mc:Fallback>
      </mc:AlternateContent>
      <p:sp>
        <p:nvSpPr>
          <p:cNvPr id="190" name="Cube 189"/>
          <p:cNvSpPr/>
          <p:nvPr/>
        </p:nvSpPr>
        <p:spPr>
          <a:xfrm>
            <a:off x="2362201" y="4014853"/>
            <a:ext cx="1078583" cy="1075215"/>
          </a:xfrm>
          <a:prstGeom prst="cube">
            <a:avLst>
              <a:gd name="adj" fmla="val 67317"/>
            </a:avLst>
          </a:prstGeom>
          <a:solidFill>
            <a:srgbClr val="0DAEFF"/>
          </a:solidFill>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191" name="TextBox 190"/>
              <p:cNvSpPr txBox="1"/>
              <p:nvPr/>
            </p:nvSpPr>
            <p:spPr>
              <a:xfrm>
                <a:off x="2444439" y="5225636"/>
                <a:ext cx="982961" cy="369332"/>
              </a:xfrm>
              <a:prstGeom prst="rect">
                <a:avLst/>
              </a:prstGeom>
              <a:noFill/>
            </p:spPr>
            <p:txBody>
              <a:bodyPr wrap="none" rtlCol="0">
                <a:spAutoFit/>
              </a:bodyPr>
              <a:lstStyle/>
              <a:p>
                <a:r>
                  <a:rPr lang="en-US" dirty="0">
                    <a:ea typeface="Century Schoolbook" charset="0"/>
                    <a:cs typeface="Century Schoolbook" charset="0"/>
                  </a:rPr>
                  <a:t>5</a:t>
                </a:r>
                <a14:m>
                  <m:oMath xmlns:m="http://schemas.openxmlformats.org/officeDocument/2006/math">
                    <m:r>
                      <a:rPr lang="en-US" i="1">
                        <a:latin typeface="Cambria Math"/>
                        <a:ea typeface="Cambria Math" charset="0"/>
                        <a:cs typeface="Cambria Math" charset="0"/>
                      </a:rPr>
                      <m:t>×</m:t>
                    </m:r>
                  </m:oMath>
                </a14:m>
                <a:r>
                  <a:rPr lang="en-US" dirty="0">
                    <a:ea typeface="Century Schoolbook" charset="0"/>
                    <a:cs typeface="Century Schoolbook" charset="0"/>
                  </a:rPr>
                  <a:t>5</a:t>
                </a:r>
                <a14:m>
                  <m:oMath xmlns:m="http://schemas.openxmlformats.org/officeDocument/2006/math">
                    <m:r>
                      <a:rPr lang="en-US" i="1">
                        <a:latin typeface="Cambria Math"/>
                        <a:ea typeface="Cambria Math" charset="0"/>
                        <a:cs typeface="Cambria Math" charset="0"/>
                      </a:rPr>
                      <m:t>×</m:t>
                    </m:r>
                  </m:oMath>
                </a14:m>
                <a:r>
                  <a:rPr lang="en-US" dirty="0">
                    <a:ea typeface="Century Schoolbook" charset="0"/>
                    <a:cs typeface="Century Schoolbook" charset="0"/>
                  </a:rPr>
                  <a:t>16</a:t>
                </a:r>
              </a:p>
            </p:txBody>
          </p:sp>
        </mc:Choice>
        <mc:Fallback xmlns="">
          <p:sp>
            <p:nvSpPr>
              <p:cNvPr id="191" name="TextBox 190"/>
              <p:cNvSpPr txBox="1">
                <a:spLocks noRot="1" noChangeAspect="1" noMove="1" noResize="1" noEditPoints="1" noAdjustHandles="1" noChangeArrowheads="1" noChangeShapeType="1" noTextEdit="1"/>
              </p:cNvSpPr>
              <p:nvPr/>
            </p:nvSpPr>
            <p:spPr>
              <a:xfrm>
                <a:off x="2444439" y="5225636"/>
                <a:ext cx="982961" cy="369332"/>
              </a:xfrm>
              <a:prstGeom prst="rect">
                <a:avLst/>
              </a:prstGeom>
              <a:blipFill>
                <a:blip r:embed="rId10"/>
                <a:stretch>
                  <a:fillRect l="-5590" t="-8197" r="-4348" b="-24590"/>
                </a:stretch>
              </a:blipFill>
            </p:spPr>
            <p:txBody>
              <a:bodyPr/>
              <a:lstStyle/>
              <a:p>
                <a:r>
                  <a:rPr lang="en-US">
                    <a:noFill/>
                  </a:rPr>
                  <a:t> </a:t>
                </a:r>
              </a:p>
            </p:txBody>
          </p:sp>
        </mc:Fallback>
      </mc:AlternateContent>
      <p:sp>
        <p:nvSpPr>
          <p:cNvPr id="192" name="TextBox 191"/>
          <p:cNvSpPr txBox="1"/>
          <p:nvPr/>
        </p:nvSpPr>
        <p:spPr>
          <a:xfrm>
            <a:off x="4024831" y="5518320"/>
            <a:ext cx="535724" cy="369332"/>
          </a:xfrm>
          <a:prstGeom prst="rect">
            <a:avLst/>
          </a:prstGeom>
          <a:noFill/>
        </p:spPr>
        <p:txBody>
          <a:bodyPr wrap="none" rtlCol="0">
            <a:spAutoFit/>
          </a:bodyPr>
          <a:lstStyle/>
          <a:p>
            <a:r>
              <a:rPr lang="en-US">
                <a:ea typeface="Century Schoolbook" charset="0"/>
                <a:cs typeface="Century Schoolbook" charset="0"/>
              </a:rPr>
              <a:t>120</a:t>
            </a:r>
            <a:endParaRPr lang="en-US" dirty="0">
              <a:ea typeface="Century Schoolbook" charset="0"/>
              <a:cs typeface="Century Schoolbook" charset="0"/>
            </a:endParaRPr>
          </a:p>
        </p:txBody>
      </p:sp>
      <p:sp>
        <p:nvSpPr>
          <p:cNvPr id="193" name="TextBox 192"/>
          <p:cNvSpPr txBox="1"/>
          <p:nvPr/>
        </p:nvSpPr>
        <p:spPr>
          <a:xfrm>
            <a:off x="5128180" y="5516171"/>
            <a:ext cx="418704" cy="369332"/>
          </a:xfrm>
          <a:prstGeom prst="rect">
            <a:avLst/>
          </a:prstGeom>
          <a:noFill/>
        </p:spPr>
        <p:txBody>
          <a:bodyPr wrap="none" rtlCol="0">
            <a:spAutoFit/>
          </a:bodyPr>
          <a:lstStyle/>
          <a:p>
            <a:r>
              <a:rPr lang="en-US" dirty="0">
                <a:ea typeface="Century Schoolbook" charset="0"/>
                <a:cs typeface="Century Schoolbook" charset="0"/>
              </a:rPr>
              <a:t>84</a:t>
            </a:r>
          </a:p>
        </p:txBody>
      </p:sp>
      <mc:AlternateContent xmlns:mc="http://schemas.openxmlformats.org/markup-compatibility/2006" xmlns:a14="http://schemas.microsoft.com/office/drawing/2010/main">
        <mc:Choice Requires="a14">
          <p:sp>
            <p:nvSpPr>
              <p:cNvPr id="194" name="TextBox 193"/>
              <p:cNvSpPr txBox="1"/>
              <p:nvPr/>
            </p:nvSpPr>
            <p:spPr>
              <a:xfrm>
                <a:off x="3319451" y="2311877"/>
                <a:ext cx="688009" cy="646331"/>
              </a:xfrm>
              <a:prstGeom prst="rect">
                <a:avLst/>
              </a:prstGeom>
              <a:noFill/>
            </p:spPr>
            <p:txBody>
              <a:bodyPr wrap="none" rtlCol="0">
                <a:spAutoFit/>
              </a:bodyPr>
              <a:lstStyle/>
              <a:p>
                <a:r>
                  <a:rPr lang="en-US" dirty="0">
                    <a:ea typeface="Century Schoolbook" charset="0"/>
                    <a:cs typeface="Century Schoolbook" charset="0"/>
                  </a:rPr>
                  <a:t>5</a:t>
                </a:r>
                <a14:m>
                  <m:oMath xmlns:m="http://schemas.openxmlformats.org/officeDocument/2006/math">
                    <m:r>
                      <a:rPr lang="en-US">
                        <a:latin typeface="Cambria Math"/>
                        <a:ea typeface="Cambria Math" charset="0"/>
                        <a:cs typeface="Cambria Math" charset="0"/>
                      </a:rPr>
                      <m:t> </m:t>
                    </m:r>
                    <m:r>
                      <a:rPr lang="en-US" i="1">
                        <a:latin typeface="Cambria Math"/>
                        <a:ea typeface="Cambria Math" charset="0"/>
                        <a:cs typeface="Cambria Math" charset="0"/>
                      </a:rPr>
                      <m:t>×</m:t>
                    </m:r>
                  </m:oMath>
                </a14:m>
                <a:r>
                  <a:rPr lang="en-US" dirty="0">
                    <a:ea typeface="Century Schoolbook" charset="0"/>
                    <a:cs typeface="Century Schoolbook" charset="0"/>
                  </a:rPr>
                  <a:t> 5</a:t>
                </a:r>
              </a:p>
              <a:p>
                <a:r>
                  <a:rPr lang="en-US" dirty="0">
                    <a:ea typeface="Century Schoolbook" charset="0"/>
                    <a:cs typeface="Century Schoolbook" charset="0"/>
                  </a:rPr>
                  <a:t>s = 1</a:t>
                </a:r>
              </a:p>
            </p:txBody>
          </p:sp>
        </mc:Choice>
        <mc:Fallback xmlns="">
          <p:sp>
            <p:nvSpPr>
              <p:cNvPr id="194" name="TextBox 193"/>
              <p:cNvSpPr txBox="1">
                <a:spLocks noRot="1" noChangeAspect="1" noMove="1" noResize="1" noEditPoints="1" noAdjustHandles="1" noChangeArrowheads="1" noChangeShapeType="1" noTextEdit="1"/>
              </p:cNvSpPr>
              <p:nvPr/>
            </p:nvSpPr>
            <p:spPr>
              <a:xfrm>
                <a:off x="3319451" y="2311877"/>
                <a:ext cx="688009" cy="646331"/>
              </a:xfrm>
              <a:prstGeom prst="rect">
                <a:avLst/>
              </a:prstGeom>
              <a:blipFill>
                <a:blip r:embed="rId11"/>
                <a:stretch>
                  <a:fillRect l="-8036" t="-4717" r="-7143" b="-14151"/>
                </a:stretch>
              </a:blipFill>
            </p:spPr>
            <p:txBody>
              <a:bodyPr/>
              <a:lstStyle/>
              <a:p>
                <a:r>
                  <a:rPr lang="en-US">
                    <a:noFill/>
                  </a:rPr>
                  <a:t> </a:t>
                </a:r>
              </a:p>
            </p:txBody>
          </p:sp>
        </mc:Fallback>
      </mc:AlternateContent>
      <p:sp>
        <p:nvSpPr>
          <p:cNvPr id="195" name="TextBox 194"/>
          <p:cNvSpPr txBox="1"/>
          <p:nvPr/>
        </p:nvSpPr>
        <p:spPr>
          <a:xfrm>
            <a:off x="5483902" y="2310292"/>
            <a:ext cx="659791" cy="646331"/>
          </a:xfrm>
          <a:prstGeom prst="rect">
            <a:avLst/>
          </a:prstGeom>
          <a:noFill/>
        </p:spPr>
        <p:txBody>
          <a:bodyPr wrap="square" rtlCol="0">
            <a:spAutoFit/>
          </a:bodyPr>
          <a:lstStyle/>
          <a:p>
            <a:r>
              <a:rPr lang="en-US" dirty="0">
                <a:ea typeface="Century Schoolbook" charset="0"/>
                <a:cs typeface="Century Schoolbook" charset="0"/>
              </a:rPr>
              <a:t>f = 2</a:t>
            </a:r>
          </a:p>
          <a:p>
            <a:r>
              <a:rPr lang="en-US" dirty="0">
                <a:ea typeface="Century Schoolbook" charset="0"/>
                <a:cs typeface="Century Schoolbook" charset="0"/>
              </a:rPr>
              <a:t>s = 2</a:t>
            </a:r>
          </a:p>
        </p:txBody>
      </p:sp>
      <p:sp>
        <p:nvSpPr>
          <p:cNvPr id="196" name="TextBox 195"/>
          <p:cNvSpPr txBox="1"/>
          <p:nvPr/>
        </p:nvSpPr>
        <p:spPr>
          <a:xfrm>
            <a:off x="5462189" y="1665853"/>
            <a:ext cx="972767" cy="369332"/>
          </a:xfrm>
          <a:prstGeom prst="rect">
            <a:avLst/>
          </a:prstGeom>
          <a:noFill/>
        </p:spPr>
        <p:txBody>
          <a:bodyPr wrap="none" rtlCol="0">
            <a:spAutoFit/>
          </a:bodyPr>
          <a:lstStyle/>
          <a:p>
            <a:r>
              <a:rPr lang="en-US" dirty="0">
                <a:ea typeface="Century Schoolbook" charset="0"/>
                <a:cs typeface="Century Schoolbook" charset="0"/>
              </a:rPr>
              <a:t>avg pool</a:t>
            </a:r>
          </a:p>
        </p:txBody>
      </p:sp>
      <mc:AlternateContent xmlns:mc="http://schemas.openxmlformats.org/markup-compatibility/2006" xmlns:a14="http://schemas.microsoft.com/office/drawing/2010/main">
        <mc:Choice Requires="a14">
          <p:sp>
            <p:nvSpPr>
              <p:cNvPr id="197" name="TextBox 196"/>
              <p:cNvSpPr txBox="1"/>
              <p:nvPr/>
            </p:nvSpPr>
            <p:spPr>
              <a:xfrm>
                <a:off x="7218300" y="2309160"/>
                <a:ext cx="688009" cy="646331"/>
              </a:xfrm>
              <a:prstGeom prst="rect">
                <a:avLst/>
              </a:prstGeom>
              <a:noFill/>
            </p:spPr>
            <p:txBody>
              <a:bodyPr wrap="none" rtlCol="0">
                <a:spAutoFit/>
              </a:bodyPr>
              <a:lstStyle/>
              <a:p>
                <a:r>
                  <a:rPr lang="en-US" dirty="0">
                    <a:ea typeface="Century Schoolbook" charset="0"/>
                    <a:cs typeface="Century Schoolbook" charset="0"/>
                  </a:rPr>
                  <a:t>5</a:t>
                </a:r>
                <a14:m>
                  <m:oMath xmlns:m="http://schemas.openxmlformats.org/officeDocument/2006/math">
                    <m:r>
                      <a:rPr lang="en-US">
                        <a:latin typeface="Cambria Math"/>
                        <a:ea typeface="Cambria Math" charset="0"/>
                        <a:cs typeface="Cambria Math" charset="0"/>
                      </a:rPr>
                      <m:t> </m:t>
                    </m:r>
                    <m:r>
                      <a:rPr lang="en-US" i="1">
                        <a:latin typeface="Cambria Math"/>
                        <a:ea typeface="Cambria Math" charset="0"/>
                        <a:cs typeface="Cambria Math" charset="0"/>
                      </a:rPr>
                      <m:t>×</m:t>
                    </m:r>
                  </m:oMath>
                </a14:m>
                <a:r>
                  <a:rPr lang="en-US" dirty="0">
                    <a:ea typeface="Century Schoolbook" charset="0"/>
                    <a:cs typeface="Century Schoolbook" charset="0"/>
                  </a:rPr>
                  <a:t> 5</a:t>
                </a:r>
              </a:p>
              <a:p>
                <a:r>
                  <a:rPr lang="en-US" dirty="0">
                    <a:ea typeface="Century Schoolbook" charset="0"/>
                    <a:cs typeface="Century Schoolbook" charset="0"/>
                  </a:rPr>
                  <a:t>s = 1</a:t>
                </a:r>
              </a:p>
            </p:txBody>
          </p:sp>
        </mc:Choice>
        <mc:Fallback xmlns="">
          <p:sp>
            <p:nvSpPr>
              <p:cNvPr id="197" name="TextBox 196"/>
              <p:cNvSpPr txBox="1">
                <a:spLocks noRot="1" noChangeAspect="1" noMove="1" noResize="1" noEditPoints="1" noAdjustHandles="1" noChangeArrowheads="1" noChangeShapeType="1" noTextEdit="1"/>
              </p:cNvSpPr>
              <p:nvPr/>
            </p:nvSpPr>
            <p:spPr>
              <a:xfrm>
                <a:off x="7218300" y="2309160"/>
                <a:ext cx="688009" cy="646331"/>
              </a:xfrm>
              <a:prstGeom prst="rect">
                <a:avLst/>
              </a:prstGeom>
              <a:blipFill>
                <a:blip r:embed="rId12"/>
                <a:stretch>
                  <a:fillRect l="-7080" t="-5660" r="-7080" b="-14151"/>
                </a:stretch>
              </a:blipFill>
            </p:spPr>
            <p:txBody>
              <a:bodyPr/>
              <a:lstStyle/>
              <a:p>
                <a:r>
                  <a:rPr lang="en-US">
                    <a:noFill/>
                  </a:rPr>
                  <a:t> </a:t>
                </a:r>
              </a:p>
            </p:txBody>
          </p:sp>
        </mc:Fallback>
      </mc:AlternateContent>
      <p:sp>
        <p:nvSpPr>
          <p:cNvPr id="198" name="TextBox 197"/>
          <p:cNvSpPr txBox="1"/>
          <p:nvPr/>
        </p:nvSpPr>
        <p:spPr>
          <a:xfrm>
            <a:off x="8981579" y="1665853"/>
            <a:ext cx="972767" cy="369332"/>
          </a:xfrm>
          <a:prstGeom prst="rect">
            <a:avLst/>
          </a:prstGeom>
          <a:noFill/>
        </p:spPr>
        <p:txBody>
          <a:bodyPr wrap="none" rtlCol="0">
            <a:spAutoFit/>
          </a:bodyPr>
          <a:lstStyle/>
          <a:p>
            <a:r>
              <a:rPr lang="en-US" dirty="0">
                <a:ea typeface="Century Schoolbook" charset="0"/>
                <a:cs typeface="Century Schoolbook" charset="0"/>
              </a:rPr>
              <a:t>avg pool</a:t>
            </a:r>
          </a:p>
        </p:txBody>
      </p:sp>
      <p:sp>
        <p:nvSpPr>
          <p:cNvPr id="199" name="TextBox 198"/>
          <p:cNvSpPr txBox="1"/>
          <p:nvPr/>
        </p:nvSpPr>
        <p:spPr>
          <a:xfrm>
            <a:off x="8811069" y="2307544"/>
            <a:ext cx="659791" cy="646331"/>
          </a:xfrm>
          <a:prstGeom prst="rect">
            <a:avLst/>
          </a:prstGeom>
          <a:noFill/>
        </p:spPr>
        <p:txBody>
          <a:bodyPr wrap="square" rtlCol="0">
            <a:spAutoFit/>
          </a:bodyPr>
          <a:lstStyle/>
          <a:p>
            <a:r>
              <a:rPr lang="en-US" dirty="0">
                <a:ea typeface="Century Schoolbook" charset="0"/>
                <a:cs typeface="Century Schoolbook" charset="0"/>
              </a:rPr>
              <a:t>f = 2</a:t>
            </a:r>
          </a:p>
          <a:p>
            <a:r>
              <a:rPr lang="en-US" dirty="0">
                <a:ea typeface="Century Schoolbook" charset="0"/>
                <a:cs typeface="Century Schoolbook" charset="0"/>
              </a:rPr>
              <a:t>s = 2</a:t>
            </a:r>
          </a:p>
        </p:txBody>
      </p:sp>
      <p:sp>
        <p:nvSpPr>
          <p:cNvPr id="201" name="Rectangle 200">
            <a:extLst>
              <a:ext uri="{FF2B5EF4-FFF2-40B4-BE49-F238E27FC236}">
                <a16:creationId xmlns:a16="http://schemas.microsoft.com/office/drawing/2014/main" id="{17A6C0DF-CD40-4537-B5D2-2B53B7F58032}"/>
              </a:ext>
            </a:extLst>
          </p:cNvPr>
          <p:cNvSpPr/>
          <p:nvPr/>
        </p:nvSpPr>
        <p:spPr>
          <a:xfrm>
            <a:off x="2444439" y="5516172"/>
            <a:ext cx="1135443" cy="2961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3" name="Freeform 202"/>
          <p:cNvSpPr/>
          <p:nvPr/>
        </p:nvSpPr>
        <p:spPr>
          <a:xfrm>
            <a:off x="2183958" y="1836751"/>
            <a:ext cx="700328" cy="898498"/>
          </a:xfrm>
          <a:custGeom>
            <a:avLst/>
            <a:gdLst>
              <a:gd name="connsiteX0" fmla="*/ 0 w 700328"/>
              <a:gd name="connsiteY0" fmla="*/ 174929 h 898498"/>
              <a:gd name="connsiteX1" fmla="*/ 55659 w 700328"/>
              <a:gd name="connsiteY1" fmla="*/ 151075 h 898498"/>
              <a:gd name="connsiteX2" fmla="*/ 87465 w 700328"/>
              <a:gd name="connsiteY2" fmla="*/ 127221 h 898498"/>
              <a:gd name="connsiteX3" fmla="*/ 143124 w 700328"/>
              <a:gd name="connsiteY3" fmla="*/ 111319 h 898498"/>
              <a:gd name="connsiteX4" fmla="*/ 222637 w 700328"/>
              <a:gd name="connsiteY4" fmla="*/ 87465 h 898498"/>
              <a:gd name="connsiteX5" fmla="*/ 365760 w 700328"/>
              <a:gd name="connsiteY5" fmla="*/ 63611 h 898498"/>
              <a:gd name="connsiteX6" fmla="*/ 405517 w 700328"/>
              <a:gd name="connsiteY6" fmla="*/ 47708 h 898498"/>
              <a:gd name="connsiteX7" fmla="*/ 453225 w 700328"/>
              <a:gd name="connsiteY7" fmla="*/ 39757 h 898498"/>
              <a:gd name="connsiteX8" fmla="*/ 492981 w 700328"/>
              <a:gd name="connsiteY8" fmla="*/ 31806 h 898498"/>
              <a:gd name="connsiteX9" fmla="*/ 548640 w 700328"/>
              <a:gd name="connsiteY9" fmla="*/ 23854 h 898498"/>
              <a:gd name="connsiteX10" fmla="*/ 644056 w 700328"/>
              <a:gd name="connsiteY10" fmla="*/ 0 h 898498"/>
              <a:gd name="connsiteX11" fmla="*/ 667910 w 700328"/>
              <a:gd name="connsiteY11" fmla="*/ 214686 h 898498"/>
              <a:gd name="connsiteX12" fmla="*/ 644056 w 700328"/>
              <a:gd name="connsiteY12" fmla="*/ 357809 h 898498"/>
              <a:gd name="connsiteX13" fmla="*/ 636105 w 700328"/>
              <a:gd name="connsiteY13" fmla="*/ 405517 h 898498"/>
              <a:gd name="connsiteX14" fmla="*/ 612251 w 700328"/>
              <a:gd name="connsiteY14" fmla="*/ 477079 h 898498"/>
              <a:gd name="connsiteX15" fmla="*/ 596348 w 700328"/>
              <a:gd name="connsiteY15" fmla="*/ 516835 h 898498"/>
              <a:gd name="connsiteX16" fmla="*/ 588397 w 700328"/>
              <a:gd name="connsiteY16" fmla="*/ 580446 h 898498"/>
              <a:gd name="connsiteX17" fmla="*/ 580445 w 700328"/>
              <a:gd name="connsiteY17" fmla="*/ 604299 h 898498"/>
              <a:gd name="connsiteX18" fmla="*/ 572494 w 700328"/>
              <a:gd name="connsiteY18" fmla="*/ 652007 h 898498"/>
              <a:gd name="connsiteX19" fmla="*/ 556592 w 700328"/>
              <a:gd name="connsiteY19" fmla="*/ 779228 h 898498"/>
              <a:gd name="connsiteX20" fmla="*/ 540689 w 700328"/>
              <a:gd name="connsiteY20" fmla="*/ 834887 h 898498"/>
              <a:gd name="connsiteX21" fmla="*/ 524786 w 700328"/>
              <a:gd name="connsiteY21" fmla="*/ 898498 h 898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700328" h="898498">
                <a:moveTo>
                  <a:pt x="0" y="174929"/>
                </a:moveTo>
                <a:cubicBezTo>
                  <a:pt x="18553" y="166978"/>
                  <a:pt x="37939" y="160741"/>
                  <a:pt x="55659" y="151075"/>
                </a:cubicBezTo>
                <a:cubicBezTo>
                  <a:pt x="67293" y="144729"/>
                  <a:pt x="75959" y="133796"/>
                  <a:pt x="87465" y="127221"/>
                </a:cubicBezTo>
                <a:cubicBezTo>
                  <a:pt x="98185" y="121095"/>
                  <a:pt x="133829" y="114417"/>
                  <a:pt x="143124" y="111319"/>
                </a:cubicBezTo>
                <a:cubicBezTo>
                  <a:pt x="221581" y="85166"/>
                  <a:pt x="144120" y="103168"/>
                  <a:pt x="222637" y="87465"/>
                </a:cubicBezTo>
                <a:cubicBezTo>
                  <a:pt x="297632" y="49966"/>
                  <a:pt x="211496" y="87969"/>
                  <a:pt x="365760" y="63611"/>
                </a:cubicBezTo>
                <a:cubicBezTo>
                  <a:pt x="379859" y="61385"/>
                  <a:pt x="391747" y="51464"/>
                  <a:pt x="405517" y="47708"/>
                </a:cubicBezTo>
                <a:cubicBezTo>
                  <a:pt x="421071" y="43466"/>
                  <a:pt x="437363" y="42641"/>
                  <a:pt x="453225" y="39757"/>
                </a:cubicBezTo>
                <a:cubicBezTo>
                  <a:pt x="466521" y="37340"/>
                  <a:pt x="479650" y="34028"/>
                  <a:pt x="492981" y="31806"/>
                </a:cubicBezTo>
                <a:cubicBezTo>
                  <a:pt x="511467" y="28725"/>
                  <a:pt x="530301" y="27715"/>
                  <a:pt x="548640" y="23854"/>
                </a:cubicBezTo>
                <a:cubicBezTo>
                  <a:pt x="580721" y="17100"/>
                  <a:pt x="644056" y="0"/>
                  <a:pt x="644056" y="0"/>
                </a:cubicBezTo>
                <a:cubicBezTo>
                  <a:pt x="740995" y="24237"/>
                  <a:pt x="687443" y="-177"/>
                  <a:pt x="667910" y="214686"/>
                </a:cubicBezTo>
                <a:cubicBezTo>
                  <a:pt x="663531" y="262853"/>
                  <a:pt x="652007" y="310101"/>
                  <a:pt x="644056" y="357809"/>
                </a:cubicBezTo>
                <a:cubicBezTo>
                  <a:pt x="641406" y="373712"/>
                  <a:pt x="642093" y="390548"/>
                  <a:pt x="636105" y="405517"/>
                </a:cubicBezTo>
                <a:cubicBezTo>
                  <a:pt x="586331" y="529948"/>
                  <a:pt x="646490" y="374362"/>
                  <a:pt x="612251" y="477079"/>
                </a:cubicBezTo>
                <a:cubicBezTo>
                  <a:pt x="607738" y="490619"/>
                  <a:pt x="601649" y="503583"/>
                  <a:pt x="596348" y="516835"/>
                </a:cubicBezTo>
                <a:cubicBezTo>
                  <a:pt x="593698" y="538039"/>
                  <a:pt x="592220" y="559422"/>
                  <a:pt x="588397" y="580446"/>
                </a:cubicBezTo>
                <a:cubicBezTo>
                  <a:pt x="586898" y="588692"/>
                  <a:pt x="582263" y="596117"/>
                  <a:pt x="580445" y="604299"/>
                </a:cubicBezTo>
                <a:cubicBezTo>
                  <a:pt x="576948" y="620037"/>
                  <a:pt x="574494" y="636009"/>
                  <a:pt x="572494" y="652007"/>
                </a:cubicBezTo>
                <a:cubicBezTo>
                  <a:pt x="566988" y="696060"/>
                  <a:pt x="566471" y="736418"/>
                  <a:pt x="556592" y="779228"/>
                </a:cubicBezTo>
                <a:cubicBezTo>
                  <a:pt x="552253" y="798029"/>
                  <a:pt x="546364" y="816445"/>
                  <a:pt x="540689" y="834887"/>
                </a:cubicBezTo>
                <a:cubicBezTo>
                  <a:pt x="523110" y="892019"/>
                  <a:pt x="524786" y="864442"/>
                  <a:pt x="524786" y="898498"/>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4" name="Freeform 203"/>
          <p:cNvSpPr/>
          <p:nvPr/>
        </p:nvSpPr>
        <p:spPr>
          <a:xfrm>
            <a:off x="2565621" y="2265567"/>
            <a:ext cx="405516" cy="56215"/>
          </a:xfrm>
          <a:custGeom>
            <a:avLst/>
            <a:gdLst>
              <a:gd name="connsiteX0" fmla="*/ 0 w 405516"/>
              <a:gd name="connsiteY0" fmla="*/ 56215 h 56215"/>
              <a:gd name="connsiteX1" fmla="*/ 127221 w 405516"/>
              <a:gd name="connsiteY1" fmla="*/ 32361 h 56215"/>
              <a:gd name="connsiteX2" fmla="*/ 182880 w 405516"/>
              <a:gd name="connsiteY2" fmla="*/ 16458 h 56215"/>
              <a:gd name="connsiteX3" fmla="*/ 214685 w 405516"/>
              <a:gd name="connsiteY3" fmla="*/ 8507 h 56215"/>
              <a:gd name="connsiteX4" fmla="*/ 405516 w 405516"/>
              <a:gd name="connsiteY4" fmla="*/ 556 h 56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5516" h="56215">
                <a:moveTo>
                  <a:pt x="0" y="56215"/>
                </a:moveTo>
                <a:cubicBezTo>
                  <a:pt x="42407" y="48264"/>
                  <a:pt x="85735" y="44214"/>
                  <a:pt x="127221" y="32361"/>
                </a:cubicBezTo>
                <a:lnTo>
                  <a:pt x="182880" y="16458"/>
                </a:lnTo>
                <a:cubicBezTo>
                  <a:pt x="193423" y="13583"/>
                  <a:pt x="203867" y="10052"/>
                  <a:pt x="214685" y="8507"/>
                </a:cubicBezTo>
                <a:cubicBezTo>
                  <a:pt x="296189" y="-3136"/>
                  <a:pt x="316222" y="556"/>
                  <a:pt x="405516" y="556"/>
                </a:cubicBezTo>
              </a:path>
            </a:pathLst>
          </a:cu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5" name="TextBox 204"/>
          <p:cNvSpPr txBox="1"/>
          <p:nvPr/>
        </p:nvSpPr>
        <p:spPr>
          <a:xfrm>
            <a:off x="9823412" y="2004407"/>
            <a:ext cx="463588" cy="369332"/>
          </a:xfrm>
          <a:prstGeom prst="rect">
            <a:avLst/>
          </a:prstGeom>
          <a:noFill/>
        </p:spPr>
        <p:txBody>
          <a:bodyPr wrap="none" rtlCol="0">
            <a:spAutoFit/>
          </a:bodyPr>
          <a:lstStyle/>
          <a:p>
            <a:r>
              <a:rPr lang="en-US" dirty="0">
                <a:ea typeface="Century Schoolbook" charset="0"/>
                <a:cs typeface="Century Schoolbook" charset="0"/>
              </a:rPr>
              <a:t>. . .</a:t>
            </a:r>
          </a:p>
        </p:txBody>
      </p:sp>
      <p:sp>
        <p:nvSpPr>
          <p:cNvPr id="206" name="TextBox 205"/>
          <p:cNvSpPr txBox="1"/>
          <p:nvPr/>
        </p:nvSpPr>
        <p:spPr>
          <a:xfrm>
            <a:off x="1856933" y="4246030"/>
            <a:ext cx="463588" cy="369332"/>
          </a:xfrm>
          <a:prstGeom prst="rect">
            <a:avLst/>
          </a:prstGeom>
          <a:noFill/>
        </p:spPr>
        <p:txBody>
          <a:bodyPr wrap="none" rtlCol="0">
            <a:spAutoFit/>
          </a:bodyPr>
          <a:lstStyle/>
          <a:p>
            <a:r>
              <a:rPr lang="en-US" dirty="0">
                <a:ea typeface="Century Schoolbook" charset="0"/>
                <a:cs typeface="Century Schoolbook" charset="0"/>
              </a:rPr>
              <a:t>. . .</a:t>
            </a:r>
          </a:p>
        </p:txBody>
      </p:sp>
      <p:sp>
        <p:nvSpPr>
          <p:cNvPr id="207" name="TextBox 206"/>
          <p:cNvSpPr txBox="1"/>
          <p:nvPr/>
        </p:nvSpPr>
        <p:spPr>
          <a:xfrm>
            <a:off x="6059168" y="5470005"/>
            <a:ext cx="4260910" cy="830997"/>
          </a:xfrm>
          <a:prstGeom prst="rect">
            <a:avLst/>
          </a:prstGeom>
          <a:noFill/>
          <a:ln>
            <a:solidFill>
              <a:schemeClr val="tx1"/>
            </a:solidFill>
          </a:ln>
        </p:spPr>
        <p:txBody>
          <a:bodyPr wrap="none" rtlCol="0">
            <a:spAutoFit/>
          </a:bodyPr>
          <a:lstStyle/>
          <a:p>
            <a:r>
              <a:rPr lang="en-US" sz="2400" b="1" dirty="0"/>
              <a:t>Reminder</a:t>
            </a:r>
            <a:r>
              <a:rPr lang="en-US" sz="2400" dirty="0"/>
              <a:t>:</a:t>
            </a:r>
          </a:p>
          <a:p>
            <a:r>
              <a:rPr lang="en-US" sz="2400" dirty="0"/>
              <a:t>Output size = (N+2P-F)/stride + 1</a:t>
            </a:r>
          </a:p>
        </p:txBody>
      </p:sp>
      <p:sp>
        <p:nvSpPr>
          <p:cNvPr id="209" name="Rectangle 208"/>
          <p:cNvSpPr/>
          <p:nvPr/>
        </p:nvSpPr>
        <p:spPr>
          <a:xfrm>
            <a:off x="6086291" y="4856304"/>
            <a:ext cx="418704" cy="369332"/>
          </a:xfrm>
          <a:prstGeom prst="rect">
            <a:avLst/>
          </a:prstGeom>
        </p:spPr>
        <p:txBody>
          <a:bodyPr wrap="none">
            <a:spAutoFit/>
          </a:bodyPr>
          <a:lstStyle/>
          <a:p>
            <a:r>
              <a:rPr lang="en-US" dirty="0">
                <a:ea typeface="Century Schoolbook" charset="0"/>
                <a:cs typeface="Century Schoolbook" charset="0"/>
              </a:rPr>
              <a:t>10</a:t>
            </a:r>
            <a:endParaRPr lang="en-US" dirty="0"/>
          </a:p>
        </p:txBody>
      </p:sp>
      <p:sp>
        <p:nvSpPr>
          <p:cNvPr id="210" name="TextBox 209"/>
          <p:cNvSpPr txBox="1"/>
          <p:nvPr/>
        </p:nvSpPr>
        <p:spPr>
          <a:xfrm>
            <a:off x="3307232" y="1676400"/>
            <a:ext cx="624530" cy="369332"/>
          </a:xfrm>
          <a:prstGeom prst="rect">
            <a:avLst/>
          </a:prstGeom>
          <a:noFill/>
        </p:spPr>
        <p:txBody>
          <a:bodyPr wrap="none" rtlCol="0">
            <a:spAutoFit/>
          </a:bodyPr>
          <a:lstStyle/>
          <a:p>
            <a:r>
              <a:rPr lang="en-US" dirty="0">
                <a:ea typeface="Century Schoolbook" charset="0"/>
                <a:cs typeface="Century Schoolbook" charset="0"/>
              </a:rPr>
              <a:t>conv</a:t>
            </a:r>
          </a:p>
        </p:txBody>
      </p:sp>
      <p:sp>
        <p:nvSpPr>
          <p:cNvPr id="211" name="TextBox 210"/>
          <p:cNvSpPr txBox="1"/>
          <p:nvPr/>
        </p:nvSpPr>
        <p:spPr>
          <a:xfrm>
            <a:off x="7391400" y="1642646"/>
            <a:ext cx="624530" cy="369332"/>
          </a:xfrm>
          <a:prstGeom prst="rect">
            <a:avLst/>
          </a:prstGeom>
          <a:noFill/>
        </p:spPr>
        <p:txBody>
          <a:bodyPr wrap="none" rtlCol="0">
            <a:spAutoFit/>
          </a:bodyPr>
          <a:lstStyle/>
          <a:p>
            <a:r>
              <a:rPr lang="en-US" dirty="0">
                <a:ea typeface="Century Schoolbook" charset="0"/>
                <a:cs typeface="Century Schoolbook" charset="0"/>
              </a:rPr>
              <a:t>conv</a:t>
            </a:r>
          </a:p>
        </p:txBody>
      </p:sp>
      <p:sp>
        <p:nvSpPr>
          <p:cNvPr id="212" name="TextBox 211"/>
          <p:cNvSpPr txBox="1"/>
          <p:nvPr/>
        </p:nvSpPr>
        <p:spPr>
          <a:xfrm>
            <a:off x="3581400" y="3948898"/>
            <a:ext cx="411844" cy="369332"/>
          </a:xfrm>
          <a:prstGeom prst="rect">
            <a:avLst/>
          </a:prstGeom>
          <a:noFill/>
        </p:spPr>
        <p:txBody>
          <a:bodyPr wrap="none" rtlCol="0">
            <a:spAutoFit/>
          </a:bodyPr>
          <a:lstStyle/>
          <a:p>
            <a:r>
              <a:rPr lang="en-US" dirty="0">
                <a:ea typeface="Century Schoolbook" charset="0"/>
                <a:cs typeface="Century Schoolbook" charset="0"/>
              </a:rPr>
              <a:t>FC</a:t>
            </a:r>
          </a:p>
        </p:txBody>
      </p:sp>
      <p:sp>
        <p:nvSpPr>
          <p:cNvPr id="213" name="TextBox 212"/>
          <p:cNvSpPr txBox="1"/>
          <p:nvPr/>
        </p:nvSpPr>
        <p:spPr>
          <a:xfrm>
            <a:off x="4642748" y="3906452"/>
            <a:ext cx="411844" cy="369332"/>
          </a:xfrm>
          <a:prstGeom prst="rect">
            <a:avLst/>
          </a:prstGeom>
          <a:noFill/>
        </p:spPr>
        <p:txBody>
          <a:bodyPr wrap="none" rtlCol="0">
            <a:spAutoFit/>
          </a:bodyPr>
          <a:lstStyle/>
          <a:p>
            <a:r>
              <a:rPr lang="en-US" dirty="0">
                <a:ea typeface="Century Schoolbook" charset="0"/>
                <a:cs typeface="Century Schoolbook" charset="0"/>
              </a:rPr>
              <a:t>FC</a:t>
            </a:r>
          </a:p>
        </p:txBody>
      </p:sp>
      <p:sp>
        <p:nvSpPr>
          <p:cNvPr id="223" name="TextBox 222"/>
          <p:cNvSpPr txBox="1"/>
          <p:nvPr/>
        </p:nvSpPr>
        <p:spPr>
          <a:xfrm>
            <a:off x="8544620" y="6465458"/>
            <a:ext cx="2066591" cy="369332"/>
          </a:xfrm>
          <a:prstGeom prst="rect">
            <a:avLst/>
          </a:prstGeom>
          <a:noFill/>
          <a:ln>
            <a:noFill/>
          </a:ln>
        </p:spPr>
        <p:txBody>
          <a:bodyPr wrap="none" rtlCol="0">
            <a:spAutoFit/>
          </a:bodyPr>
          <a:lstStyle/>
          <a:p>
            <a:r>
              <a:rPr lang="en-US" dirty="0"/>
              <a:t> [</a:t>
            </a:r>
            <a:r>
              <a:rPr lang="en-US" b="1" dirty="0" err="1"/>
              <a:t>LeCun</a:t>
            </a:r>
            <a:r>
              <a:rPr lang="en-US" b="1" dirty="0"/>
              <a:t> et al</a:t>
            </a:r>
            <a:r>
              <a:rPr lang="en-US" dirty="0"/>
              <a:t>., </a:t>
            </a:r>
            <a:r>
              <a:rPr lang="en-US" b="1" dirty="0"/>
              <a:t>1998</a:t>
            </a:r>
            <a:r>
              <a:rPr lang="en-US" dirty="0"/>
              <a:t>]</a:t>
            </a:r>
          </a:p>
        </p:txBody>
      </p:sp>
      <p:sp>
        <p:nvSpPr>
          <p:cNvPr id="51" name="Rectangle 50"/>
          <p:cNvSpPr/>
          <p:nvPr/>
        </p:nvSpPr>
        <p:spPr>
          <a:xfrm>
            <a:off x="1524000" y="6581002"/>
            <a:ext cx="6629400" cy="276999"/>
          </a:xfrm>
          <a:prstGeom prst="rect">
            <a:avLst/>
          </a:prstGeom>
        </p:spPr>
        <p:txBody>
          <a:bodyPr wrap="square">
            <a:spAutoFit/>
          </a:bodyPr>
          <a:lstStyle/>
          <a:p>
            <a:r>
              <a:rPr lang="en-US" sz="1200" dirty="0"/>
              <a:t>This slide is taken from Andrew Ng</a:t>
            </a:r>
          </a:p>
        </p:txBody>
      </p:sp>
    </p:spTree>
    <p:extLst>
      <p:ext uri="{BB962C8B-B14F-4D97-AF65-F5344CB8AC3E}">
        <p14:creationId xmlns:p14="http://schemas.microsoft.com/office/powerpoint/2010/main" val="3900335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Multidimensional Convolution</a:t>
            </a:r>
          </a:p>
        </p:txBody>
      </p:sp>
      <p:pic>
        <p:nvPicPr>
          <p:cNvPr id="5122" name="Picture 2" descr="enter image description here"/>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324501" y="1690688"/>
            <a:ext cx="8059894" cy="4422867"/>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6519446"/>
            <a:ext cx="3969100" cy="338554"/>
          </a:xfrm>
          <a:prstGeom prst="rect">
            <a:avLst/>
          </a:prstGeom>
          <a:noFill/>
        </p:spPr>
        <p:txBody>
          <a:bodyPr wrap="none" rtlCol="0">
            <a:spAutoFit/>
          </a:bodyPr>
          <a:lstStyle/>
          <a:p>
            <a:r>
              <a:rPr lang="en-US" sz="1600" dirty="0"/>
              <a:t>Image found online. Original source unknown</a:t>
            </a:r>
          </a:p>
        </p:txBody>
      </p:sp>
    </p:spTree>
    <p:extLst>
      <p:ext uri="{BB962C8B-B14F-4D97-AF65-F5344CB8AC3E}">
        <p14:creationId xmlns:p14="http://schemas.microsoft.com/office/powerpoint/2010/main" val="410491133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LeNet-5</a:t>
            </a:r>
            <a:endParaRPr lang="en-US" dirty="0">
              <a:latin typeface="+mn-lt"/>
            </a:endParaRPr>
          </a:p>
        </p:txBody>
      </p:sp>
      <mc:AlternateContent xmlns:mc="http://schemas.openxmlformats.org/markup-compatibility/2006" xmlns:a14="http://schemas.microsoft.com/office/drawing/2010/main">
        <mc:Choice Requires="a14">
          <p:sp>
            <p:nvSpPr>
              <p:cNvPr id="76" name="Content Placeholder 2"/>
              <p:cNvSpPr>
                <a:spLocks noGrp="1"/>
              </p:cNvSpPr>
              <p:nvPr>
                <p:ph idx="1"/>
              </p:nvPr>
            </p:nvSpPr>
            <p:spPr>
              <a:xfrm>
                <a:off x="2133600" y="1752601"/>
                <a:ext cx="7848600" cy="4373563"/>
              </a:xfrm>
            </p:spPr>
            <p:txBody>
              <a:bodyPr>
                <a:noAutofit/>
              </a:bodyPr>
              <a:lstStyle/>
              <a:p>
                <a:r>
                  <a:rPr lang="en-US" sz="2600" dirty="0"/>
                  <a:t>Only 60K parameters</a:t>
                </a:r>
              </a:p>
              <a:p>
                <a:r>
                  <a:rPr lang="en-US" sz="2600" dirty="0"/>
                  <a:t>As we go deeper in the network: </a:t>
                </a:r>
                <a14:m>
                  <m:oMath xmlns:m="http://schemas.openxmlformats.org/officeDocument/2006/math">
                    <m:sSub>
                      <m:sSubPr>
                        <m:ctrlPr>
                          <a:rPr lang="en-US" sz="2600" i="1">
                            <a:latin typeface="Cambria Math" panose="02040503050406030204" pitchFamily="18" charset="0"/>
                          </a:rPr>
                        </m:ctrlPr>
                      </m:sSubPr>
                      <m:e>
                        <m:r>
                          <a:rPr lang="en-US" sz="2600" i="1">
                            <a:latin typeface="Cambria Math"/>
                          </a:rPr>
                          <m:t>𝑁</m:t>
                        </m:r>
                      </m:e>
                      <m:sub>
                        <m:r>
                          <a:rPr lang="en-US" sz="2600" i="1">
                            <a:latin typeface="Cambria Math"/>
                          </a:rPr>
                          <m:t>𝐻</m:t>
                        </m:r>
                      </m:sub>
                    </m:sSub>
                    <m:sSub>
                      <m:sSubPr>
                        <m:ctrlPr>
                          <a:rPr lang="en-US" sz="2600" i="1">
                            <a:latin typeface="Cambria Math" panose="02040503050406030204" pitchFamily="18" charset="0"/>
                          </a:rPr>
                        </m:ctrlPr>
                      </m:sSubPr>
                      <m:e>
                        <m:r>
                          <a:rPr lang="en-US" sz="2600" i="1">
                            <a:latin typeface="Cambria Math"/>
                            <a:ea typeface="Cambria Math"/>
                          </a:rPr>
                          <m:t>↓,  </m:t>
                        </m:r>
                        <m:r>
                          <a:rPr lang="en-US" sz="2600" i="1">
                            <a:latin typeface="Cambria Math"/>
                          </a:rPr>
                          <m:t>𝑁</m:t>
                        </m:r>
                      </m:e>
                      <m:sub>
                        <m:r>
                          <a:rPr lang="en-US" sz="2600" i="1">
                            <a:latin typeface="Cambria Math"/>
                          </a:rPr>
                          <m:t>𝑊</m:t>
                        </m:r>
                      </m:sub>
                    </m:sSub>
                    <m:r>
                      <a:rPr lang="en-US" sz="2600" i="1">
                        <a:latin typeface="Cambria Math"/>
                        <a:ea typeface="Cambria Math"/>
                      </a:rPr>
                      <m:t>↓,  </m:t>
                    </m:r>
                    <m:sSub>
                      <m:sSubPr>
                        <m:ctrlPr>
                          <a:rPr lang="en-US" sz="2600" i="1">
                            <a:latin typeface="Cambria Math" panose="02040503050406030204" pitchFamily="18" charset="0"/>
                          </a:rPr>
                        </m:ctrlPr>
                      </m:sSubPr>
                      <m:e>
                        <m:r>
                          <a:rPr lang="en-US" sz="2600" i="1">
                            <a:latin typeface="Cambria Math"/>
                          </a:rPr>
                          <m:t>𝑁</m:t>
                        </m:r>
                      </m:e>
                      <m:sub>
                        <m:r>
                          <a:rPr lang="en-US" sz="2600" i="1">
                            <a:latin typeface="Cambria Math"/>
                          </a:rPr>
                          <m:t>𝐶</m:t>
                        </m:r>
                      </m:sub>
                    </m:sSub>
                    <m:r>
                      <a:rPr lang="en-US" sz="2600" i="1">
                        <a:latin typeface="Cambria Math"/>
                        <a:ea typeface="Cambria Math"/>
                      </a:rPr>
                      <m:t>↑</m:t>
                    </m:r>
                  </m:oMath>
                </a14:m>
                <a:endParaRPr lang="en-US" sz="2600" dirty="0">
                  <a:ea typeface="Cambria Math"/>
                </a:endParaRPr>
              </a:p>
              <a:p>
                <a:r>
                  <a:rPr lang="en-US" sz="2600" dirty="0"/>
                  <a:t>General structure: </a:t>
                </a:r>
                <a:br>
                  <a:rPr lang="en-US" sz="2600" dirty="0"/>
                </a:br>
                <a:r>
                  <a:rPr lang="en-US" sz="2600" dirty="0"/>
                  <a:t>conv-&gt;pool-&gt;conv-&gt;pool-&gt;FC-&gt;FC-&gt;output</a:t>
                </a:r>
              </a:p>
              <a:p>
                <a:endParaRPr lang="en-US" sz="2600" dirty="0"/>
              </a:p>
              <a:p>
                <a:r>
                  <a:rPr lang="en-US" sz="2600" dirty="0"/>
                  <a:t>Different filters look at different channels</a:t>
                </a:r>
              </a:p>
              <a:p>
                <a:r>
                  <a:rPr lang="en-US" sz="2600" dirty="0"/>
                  <a:t>Sigmoid and </a:t>
                </a:r>
                <a:r>
                  <a:rPr lang="en-US" sz="2600" dirty="0" err="1"/>
                  <a:t>Tanh</a:t>
                </a:r>
                <a:r>
                  <a:rPr lang="en-US" sz="2600" dirty="0"/>
                  <a:t> nonlinearity</a:t>
                </a:r>
              </a:p>
            </p:txBody>
          </p:sp>
        </mc:Choice>
        <mc:Fallback xmlns="">
          <p:sp>
            <p:nvSpPr>
              <p:cNvPr id="76" name="Content Placeholder 2"/>
              <p:cNvSpPr>
                <a:spLocks noGrp="1" noRot="1" noChangeAspect="1" noMove="1" noResize="1" noEditPoints="1" noAdjustHandles="1" noChangeArrowheads="1" noChangeShapeType="1" noTextEdit="1"/>
              </p:cNvSpPr>
              <p:nvPr>
                <p:ph idx="1"/>
              </p:nvPr>
            </p:nvSpPr>
            <p:spPr>
              <a:xfrm>
                <a:off x="2133600" y="1752601"/>
                <a:ext cx="7848600" cy="4373563"/>
              </a:xfrm>
              <a:blipFill>
                <a:blip r:embed="rId3"/>
                <a:stretch>
                  <a:fillRect l="-1165" t="-1255"/>
                </a:stretch>
              </a:blipFill>
            </p:spPr>
            <p:txBody>
              <a:bodyPr/>
              <a:lstStyle/>
              <a:p>
                <a:r>
                  <a:rPr lang="en-US">
                    <a:noFill/>
                  </a:rPr>
                  <a:t> </a:t>
                </a:r>
              </a:p>
            </p:txBody>
          </p:sp>
        </mc:Fallback>
      </mc:AlternateContent>
      <p:sp>
        <p:nvSpPr>
          <p:cNvPr id="3" name="Litebulb"/>
          <p:cNvSpPr>
            <a:spLocks noEditPoints="1" noChangeArrowheads="1"/>
          </p:cNvSpPr>
          <p:nvPr/>
        </p:nvSpPr>
        <p:spPr bwMode="auto">
          <a:xfrm>
            <a:off x="1828801" y="304801"/>
            <a:ext cx="776287" cy="1166811"/>
          </a:xfrm>
          <a:custGeom>
            <a:avLst/>
            <a:gdLst>
              <a:gd name="T0" fmla="*/ 10800 w 21600"/>
              <a:gd name="T1" fmla="*/ 0 h 21600"/>
              <a:gd name="T2" fmla="*/ 21600 w 21600"/>
              <a:gd name="T3" fmla="*/ 7782 h 21600"/>
              <a:gd name="T4" fmla="*/ 0 w 21600"/>
              <a:gd name="T5" fmla="*/ 7782 h 21600"/>
              <a:gd name="T6" fmla="*/ 10800 w 21600"/>
              <a:gd name="T7" fmla="*/ 21600 h 21600"/>
              <a:gd name="T8" fmla="*/ 3556 w 21600"/>
              <a:gd name="T9" fmla="*/ 2188 h 21600"/>
              <a:gd name="T10" fmla="*/ 18277 w 21600"/>
              <a:gd name="T11" fmla="*/ 9282 h 21600"/>
            </a:gdLst>
            <a:ahLst/>
            <a:cxnLst>
              <a:cxn ang="0">
                <a:pos x="T0" y="T1"/>
              </a:cxn>
              <a:cxn ang="0">
                <a:pos x="T2" y="T3"/>
              </a:cxn>
              <a:cxn ang="0">
                <a:pos x="T4" y="T5"/>
              </a:cxn>
              <a:cxn ang="0">
                <a:pos x="T6" y="T7"/>
              </a:cxn>
            </a:cxnLst>
            <a:rect l="T8" t="T9" r="T10" b="T11"/>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rgbClr val="FFFFCC"/>
          </a:solidFill>
          <a:ln w="5715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8544620" y="6465458"/>
            <a:ext cx="2066591" cy="369332"/>
          </a:xfrm>
          <a:prstGeom prst="rect">
            <a:avLst/>
          </a:prstGeom>
          <a:noFill/>
          <a:ln>
            <a:noFill/>
          </a:ln>
        </p:spPr>
        <p:txBody>
          <a:bodyPr wrap="none" rtlCol="0">
            <a:spAutoFit/>
          </a:bodyPr>
          <a:lstStyle/>
          <a:p>
            <a:r>
              <a:rPr lang="en-US" dirty="0"/>
              <a:t> [</a:t>
            </a:r>
            <a:r>
              <a:rPr lang="en-US" b="1" dirty="0" err="1"/>
              <a:t>LeCun</a:t>
            </a:r>
            <a:r>
              <a:rPr lang="en-US" b="1" dirty="0"/>
              <a:t> et al</a:t>
            </a:r>
            <a:r>
              <a:rPr lang="en-US" dirty="0"/>
              <a:t>., </a:t>
            </a:r>
            <a:r>
              <a:rPr lang="en-US" b="1" dirty="0"/>
              <a:t>1998</a:t>
            </a:r>
            <a:r>
              <a:rPr lang="en-US" dirty="0"/>
              <a:t>]</a:t>
            </a:r>
          </a:p>
        </p:txBody>
      </p:sp>
      <p:cxnSp>
        <p:nvCxnSpPr>
          <p:cNvPr id="5" name="Straight Connector 4"/>
          <p:cNvCxnSpPr/>
          <p:nvPr/>
        </p:nvCxnSpPr>
        <p:spPr>
          <a:xfrm>
            <a:off x="2286000" y="3733800"/>
            <a:ext cx="7162800"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3838084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24000" y="274638"/>
            <a:ext cx="9144000" cy="1143000"/>
          </a:xfrm>
          <a:prstGeom prst="rect">
            <a:avLst/>
          </a:prstGeom>
          <a:solidFill>
            <a:srgbClr val="0DA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Title 1"/>
          <p:cNvSpPr>
            <a:spLocks noGrp="1"/>
          </p:cNvSpPr>
          <p:nvPr>
            <p:ph type="title"/>
          </p:nvPr>
        </p:nvSpPr>
        <p:spPr/>
        <p:txBody>
          <a:bodyPr/>
          <a:lstStyle/>
          <a:p>
            <a:r>
              <a:rPr lang="en-US" dirty="0" err="1">
                <a:solidFill>
                  <a:schemeClr val="bg1"/>
                </a:solidFill>
              </a:rPr>
              <a:t>AlexNet</a:t>
            </a:r>
            <a:endParaRPr lang="en-US" dirty="0">
              <a:solidFill>
                <a:schemeClr val="bg1"/>
              </a:solidFill>
              <a:latin typeface="+mn-lt"/>
            </a:endParaRPr>
          </a:p>
        </p:txBody>
      </p:sp>
      <p:sp>
        <p:nvSpPr>
          <p:cNvPr id="76" name="Content Placeholder 2"/>
          <p:cNvSpPr>
            <a:spLocks noGrp="1"/>
          </p:cNvSpPr>
          <p:nvPr>
            <p:ph idx="1"/>
          </p:nvPr>
        </p:nvSpPr>
        <p:spPr>
          <a:xfrm>
            <a:off x="2133600" y="1828801"/>
            <a:ext cx="7848600" cy="4297363"/>
          </a:xfrm>
        </p:spPr>
        <p:txBody>
          <a:bodyPr>
            <a:noAutofit/>
          </a:bodyPr>
          <a:lstStyle/>
          <a:p>
            <a:r>
              <a:rPr lang="en-US" sz="2600" i="1" dirty="0"/>
              <a:t>ImageNet Classification with Deep Convolutional Neural Networks - Alex </a:t>
            </a:r>
            <a:r>
              <a:rPr lang="en-US" sz="2600" i="1" dirty="0" err="1"/>
              <a:t>Krizhevsky</a:t>
            </a:r>
            <a:r>
              <a:rPr lang="en-US" sz="2600" i="1" dirty="0"/>
              <a:t>, Ilya </a:t>
            </a:r>
            <a:r>
              <a:rPr lang="en-US" sz="2600" i="1" dirty="0" err="1"/>
              <a:t>Sutskever</a:t>
            </a:r>
            <a:r>
              <a:rPr lang="en-US" sz="2600" i="1" dirty="0"/>
              <a:t>, Geoffrey E. Hinton; 2012</a:t>
            </a:r>
          </a:p>
          <a:p>
            <a:r>
              <a:rPr lang="en-US" sz="2600" dirty="0"/>
              <a:t>Facilitated by GPUs, highly optimized convolution implementation and large datasets (ImageNet) </a:t>
            </a:r>
          </a:p>
          <a:p>
            <a:r>
              <a:rPr lang="en-US" sz="2600" dirty="0"/>
              <a:t>One of the largest CNNs to date</a:t>
            </a:r>
          </a:p>
          <a:p>
            <a:r>
              <a:rPr lang="en-US" sz="2800" dirty="0"/>
              <a:t>Has 60 Million parameter compared to 60k parameter of LeNet-5</a:t>
            </a:r>
            <a:endParaRPr lang="en-US" sz="2600" dirty="0"/>
          </a:p>
        </p:txBody>
      </p:sp>
      <p:sp>
        <p:nvSpPr>
          <p:cNvPr id="8" name="TextBox 7"/>
          <p:cNvSpPr txBox="1"/>
          <p:nvPr/>
        </p:nvSpPr>
        <p:spPr>
          <a:xfrm>
            <a:off x="8172958" y="6465458"/>
            <a:ext cx="2495042" cy="369332"/>
          </a:xfrm>
          <a:prstGeom prst="rect">
            <a:avLst/>
          </a:prstGeom>
          <a:noFill/>
          <a:ln>
            <a:noFill/>
          </a:ln>
        </p:spPr>
        <p:txBody>
          <a:bodyPr wrap="none" rtlCol="0">
            <a:spAutoFit/>
          </a:bodyPr>
          <a:lstStyle/>
          <a:p>
            <a:r>
              <a:rPr lang="en-US" dirty="0"/>
              <a:t> [</a:t>
            </a:r>
            <a:r>
              <a:rPr lang="en-US" b="1" dirty="0" err="1"/>
              <a:t>Krizhevsky</a:t>
            </a:r>
            <a:r>
              <a:rPr lang="en-US" b="1" dirty="0"/>
              <a:t> et al</a:t>
            </a:r>
            <a:r>
              <a:rPr lang="en-US" dirty="0"/>
              <a:t>., </a:t>
            </a:r>
            <a:r>
              <a:rPr lang="en-US" b="1" dirty="0"/>
              <a:t>2012</a:t>
            </a:r>
            <a:r>
              <a:rPr lang="en-US" dirty="0"/>
              <a:t>]</a:t>
            </a:r>
          </a:p>
        </p:txBody>
      </p:sp>
    </p:spTree>
    <p:extLst>
      <p:ext uri="{BB962C8B-B14F-4D97-AF65-F5344CB8AC3E}">
        <p14:creationId xmlns:p14="http://schemas.microsoft.com/office/powerpoint/2010/main" val="209788625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latin typeface="+mn-lt"/>
              </a:rPr>
              <a:t>ImageNet Large Scale Visual Recognition Challenge (ILSVRC) winners</a:t>
            </a:r>
          </a:p>
        </p:txBody>
      </p:sp>
      <p:sp>
        <p:nvSpPr>
          <p:cNvPr id="29" name="Content Placeholder 2"/>
          <p:cNvSpPr>
            <a:spLocks noGrp="1"/>
          </p:cNvSpPr>
          <p:nvPr>
            <p:ph idx="1"/>
          </p:nvPr>
        </p:nvSpPr>
        <p:spPr>
          <a:xfrm>
            <a:off x="1752600" y="1981200"/>
            <a:ext cx="8763000" cy="4648200"/>
          </a:xfrm>
        </p:spPr>
        <p:txBody>
          <a:bodyPr>
            <a:noAutofit/>
          </a:bodyPr>
          <a:lstStyle/>
          <a:p>
            <a:r>
              <a:rPr lang="en-US" sz="2600" dirty="0"/>
              <a:t>The annual “Olympics” of computer vision.</a:t>
            </a:r>
          </a:p>
          <a:p>
            <a:endParaRPr lang="en-US" sz="2600" dirty="0"/>
          </a:p>
          <a:p>
            <a:r>
              <a:rPr lang="en-US" sz="2600" dirty="0"/>
              <a:t>Teams from across the world compete to see who has the best computer vision model for tasks such as classification, localization, detection, and more. </a:t>
            </a:r>
          </a:p>
          <a:p>
            <a:endParaRPr lang="en-US" sz="2600" dirty="0"/>
          </a:p>
          <a:p>
            <a:r>
              <a:rPr lang="en-US" sz="2600" b="1" dirty="0"/>
              <a:t>2012</a:t>
            </a:r>
            <a:r>
              <a:rPr lang="en-US" sz="2600" dirty="0"/>
              <a:t> marked </a:t>
            </a:r>
            <a:r>
              <a:rPr lang="en-US" sz="2600" b="1" dirty="0"/>
              <a:t>the first year where a CNN was used</a:t>
            </a:r>
            <a:r>
              <a:rPr lang="en-US" sz="2600" dirty="0"/>
              <a:t> to achieve a top 5 test error rate of 15.3%. </a:t>
            </a:r>
          </a:p>
          <a:p>
            <a:endParaRPr lang="en-US" sz="2600" dirty="0"/>
          </a:p>
          <a:p>
            <a:r>
              <a:rPr lang="en-US" sz="2600" dirty="0"/>
              <a:t>The next best entry achieved an error of 26.2%.</a:t>
            </a:r>
          </a:p>
        </p:txBody>
      </p:sp>
    </p:spTree>
    <p:extLst>
      <p:ext uri="{BB962C8B-B14F-4D97-AF65-F5344CB8AC3E}">
        <p14:creationId xmlns:p14="http://schemas.microsoft.com/office/powerpoint/2010/main" val="357946878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latin typeface="+mn-lt"/>
              </a:rPr>
              <a:t>ImageNet Large Scale Visual Recognition Challenge (ILSVRC) winners</a:t>
            </a:r>
          </a:p>
        </p:txBody>
      </p:sp>
      <p:pic>
        <p:nvPicPr>
          <p:cNvPr id="24" name="Slide"/>
          <p:cNvPicPr>
            <a:picLocks noChangeAspect="1"/>
          </p:cNvPicPr>
          <p:nvPr/>
        </p:nvPicPr>
        <p:blipFill rotWithShape="1">
          <a:blip r:embed="rId3"/>
          <a:srcRect l="13635" t="15036" r="15066" b="15239"/>
          <a:stretch/>
        </p:blipFill>
        <p:spPr>
          <a:xfrm>
            <a:off x="2514601" y="1905000"/>
            <a:ext cx="7287491" cy="4008784"/>
          </a:xfrm>
          <a:prstGeom prst="rect">
            <a:avLst/>
          </a:prstGeom>
        </p:spPr>
      </p:pic>
      <p:sp>
        <p:nvSpPr>
          <p:cNvPr id="26" name="Rectangle 25"/>
          <p:cNvSpPr/>
          <p:nvPr/>
        </p:nvSpPr>
        <p:spPr>
          <a:xfrm>
            <a:off x="1524000" y="6581002"/>
            <a:ext cx="6629400" cy="276999"/>
          </a:xfrm>
          <a:prstGeom prst="rect">
            <a:avLst/>
          </a:prstGeom>
        </p:spPr>
        <p:txBody>
          <a:bodyPr wrap="square">
            <a:spAutoFit/>
          </a:bodyPr>
          <a:lstStyle/>
          <a:p>
            <a:r>
              <a:rPr lang="en-US" sz="1200" dirty="0"/>
              <a:t>Slide taken from </a:t>
            </a:r>
            <a:r>
              <a:rPr lang="en-US" sz="1200" dirty="0" err="1"/>
              <a:t>Fei-Fei</a:t>
            </a:r>
            <a:r>
              <a:rPr lang="en-US" sz="1200" dirty="0"/>
              <a:t> &amp; Justin Johnson &amp; Serena Yeung. Lecture 9. </a:t>
            </a:r>
          </a:p>
        </p:txBody>
      </p:sp>
    </p:spTree>
    <p:extLst>
      <p:ext uri="{BB962C8B-B14F-4D97-AF65-F5344CB8AC3E}">
        <p14:creationId xmlns:p14="http://schemas.microsoft.com/office/powerpoint/2010/main" val="107857319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mn-lt"/>
              </a:rPr>
              <a:t>AlexNet</a:t>
            </a:r>
            <a:endParaRPr lang="en-US" dirty="0">
              <a:latin typeface="+mn-lt"/>
            </a:endParaRPr>
          </a:p>
        </p:txBody>
      </p:sp>
      <p:sp>
        <p:nvSpPr>
          <p:cNvPr id="64" name="TextBox 63"/>
          <p:cNvSpPr txBox="1"/>
          <p:nvPr/>
        </p:nvSpPr>
        <p:spPr>
          <a:xfrm>
            <a:off x="8172958" y="6465458"/>
            <a:ext cx="2495042" cy="369332"/>
          </a:xfrm>
          <a:prstGeom prst="rect">
            <a:avLst/>
          </a:prstGeom>
          <a:noFill/>
          <a:ln>
            <a:noFill/>
          </a:ln>
        </p:spPr>
        <p:txBody>
          <a:bodyPr wrap="none" rtlCol="0">
            <a:spAutoFit/>
          </a:bodyPr>
          <a:lstStyle/>
          <a:p>
            <a:r>
              <a:rPr lang="en-US" dirty="0"/>
              <a:t> [</a:t>
            </a:r>
            <a:r>
              <a:rPr lang="en-US" b="1" dirty="0" err="1"/>
              <a:t>Krizhevsky</a:t>
            </a:r>
            <a:r>
              <a:rPr lang="en-US" b="1" dirty="0"/>
              <a:t> et al</a:t>
            </a:r>
            <a:r>
              <a:rPr lang="en-US" dirty="0"/>
              <a:t>., </a:t>
            </a:r>
            <a:r>
              <a:rPr lang="en-US" b="1" dirty="0"/>
              <a:t>2012</a:t>
            </a:r>
            <a:r>
              <a:rPr lang="en-US" dirty="0"/>
              <a:t>]</a:t>
            </a:r>
          </a:p>
        </p:txBody>
      </p:sp>
      <p:sp>
        <p:nvSpPr>
          <p:cNvPr id="4" name="Rectangle 3"/>
          <p:cNvSpPr/>
          <p:nvPr/>
        </p:nvSpPr>
        <p:spPr>
          <a:xfrm>
            <a:off x="1752600" y="783134"/>
            <a:ext cx="1981200" cy="5693866"/>
          </a:xfrm>
          <a:prstGeom prst="rect">
            <a:avLst/>
          </a:prstGeom>
          <a:ln>
            <a:solidFill>
              <a:schemeClr val="tx1"/>
            </a:solidFill>
          </a:ln>
        </p:spPr>
        <p:txBody>
          <a:bodyPr wrap="square">
            <a:spAutoFit/>
          </a:bodyPr>
          <a:lstStyle/>
          <a:p>
            <a:pPr marL="12700">
              <a:spcBef>
                <a:spcPts val="600"/>
              </a:spcBef>
            </a:pPr>
            <a:r>
              <a:rPr lang="en-US" sz="2600" b="1" dirty="0">
                <a:solidFill>
                  <a:srgbClr val="424242"/>
                </a:solidFill>
                <a:cs typeface="Arial"/>
              </a:rPr>
              <a:t>Arc</a:t>
            </a:r>
            <a:r>
              <a:rPr lang="en-US" sz="2600" b="1" spc="-5" dirty="0">
                <a:solidFill>
                  <a:srgbClr val="424242"/>
                </a:solidFill>
                <a:cs typeface="Arial"/>
              </a:rPr>
              <a:t>hi</a:t>
            </a:r>
            <a:r>
              <a:rPr lang="en-US" sz="2600" b="1" dirty="0">
                <a:solidFill>
                  <a:srgbClr val="424242"/>
                </a:solidFill>
                <a:cs typeface="Arial"/>
              </a:rPr>
              <a:t>tect</a:t>
            </a:r>
            <a:r>
              <a:rPr lang="en-US" sz="2600" b="1" spc="-5" dirty="0">
                <a:solidFill>
                  <a:srgbClr val="424242"/>
                </a:solidFill>
                <a:cs typeface="Arial"/>
              </a:rPr>
              <a:t>u</a:t>
            </a:r>
            <a:r>
              <a:rPr lang="en-US" sz="2600" b="1" dirty="0">
                <a:solidFill>
                  <a:srgbClr val="424242"/>
                </a:solidFill>
                <a:cs typeface="Arial"/>
              </a:rPr>
              <a:t>re</a:t>
            </a:r>
            <a:r>
              <a:rPr lang="en-US" sz="2600" dirty="0">
                <a:solidFill>
                  <a:srgbClr val="FF0000"/>
                </a:solidFill>
                <a:cs typeface="Arial"/>
              </a:rPr>
              <a:t>C</a:t>
            </a:r>
            <a:r>
              <a:rPr lang="en-US" sz="2600" spc="-5" dirty="0">
                <a:solidFill>
                  <a:srgbClr val="FF0000"/>
                </a:solidFill>
                <a:cs typeface="Arial"/>
              </a:rPr>
              <a:t>O</a:t>
            </a:r>
            <a:r>
              <a:rPr lang="en-US" sz="2600" dirty="0">
                <a:solidFill>
                  <a:srgbClr val="FF0000"/>
                </a:solidFill>
                <a:cs typeface="Arial"/>
              </a:rPr>
              <a:t>N</a:t>
            </a:r>
            <a:r>
              <a:rPr lang="en-US" sz="2600" spc="-5" dirty="0">
                <a:solidFill>
                  <a:srgbClr val="FF0000"/>
                </a:solidFill>
                <a:cs typeface="Arial"/>
              </a:rPr>
              <a:t>V</a:t>
            </a:r>
            <a:r>
              <a:rPr lang="en-US" sz="2600" dirty="0">
                <a:solidFill>
                  <a:srgbClr val="FF0000"/>
                </a:solidFill>
                <a:cs typeface="Arial"/>
              </a:rPr>
              <a:t>1</a:t>
            </a:r>
            <a:br>
              <a:rPr lang="en-US" sz="2600" dirty="0">
                <a:solidFill>
                  <a:srgbClr val="FF0000"/>
                </a:solidFill>
                <a:cs typeface="Arial"/>
              </a:rPr>
            </a:br>
            <a:r>
              <a:rPr lang="en-US" sz="2600" dirty="0">
                <a:solidFill>
                  <a:srgbClr val="0000FF"/>
                </a:solidFill>
                <a:cs typeface="Arial"/>
              </a:rPr>
              <a:t>M</a:t>
            </a:r>
            <a:r>
              <a:rPr lang="en-US" sz="2600" spc="-5" dirty="0">
                <a:solidFill>
                  <a:srgbClr val="0000FF"/>
                </a:solidFill>
                <a:cs typeface="Arial"/>
              </a:rPr>
              <a:t>A</a:t>
            </a:r>
            <a:r>
              <a:rPr lang="en-US" sz="2600" dirty="0">
                <a:solidFill>
                  <a:srgbClr val="0000FF"/>
                </a:solidFill>
                <a:cs typeface="Arial"/>
              </a:rPr>
              <a:t>X</a:t>
            </a:r>
            <a:r>
              <a:rPr lang="en-US" sz="2600" spc="-5" dirty="0">
                <a:solidFill>
                  <a:srgbClr val="0000FF"/>
                </a:solidFill>
                <a:cs typeface="Arial"/>
              </a:rPr>
              <a:t> POO</a:t>
            </a:r>
            <a:r>
              <a:rPr lang="en-US" sz="2600" dirty="0">
                <a:solidFill>
                  <a:srgbClr val="0000FF"/>
                </a:solidFill>
                <a:cs typeface="Arial"/>
              </a:rPr>
              <a:t>L1 </a:t>
            </a:r>
            <a:br>
              <a:rPr lang="en-US" sz="2600" dirty="0">
                <a:solidFill>
                  <a:srgbClr val="0000FF"/>
                </a:solidFill>
                <a:cs typeface="Arial"/>
              </a:rPr>
            </a:br>
            <a:r>
              <a:rPr lang="en-US" sz="2600" dirty="0">
                <a:solidFill>
                  <a:srgbClr val="6AA74F"/>
                </a:solidFill>
                <a:cs typeface="Arial"/>
              </a:rPr>
              <a:t>N</a:t>
            </a:r>
            <a:r>
              <a:rPr lang="en-US" sz="2600" spc="-5" dirty="0">
                <a:solidFill>
                  <a:srgbClr val="6AA74F"/>
                </a:solidFill>
                <a:cs typeface="Arial"/>
              </a:rPr>
              <a:t>O</a:t>
            </a:r>
            <a:r>
              <a:rPr lang="en-US" sz="2600" dirty="0">
                <a:solidFill>
                  <a:srgbClr val="6AA74F"/>
                </a:solidFill>
                <a:cs typeface="Arial"/>
              </a:rPr>
              <a:t>RM1</a:t>
            </a:r>
            <a:br>
              <a:rPr lang="en-US" sz="2600" dirty="0">
                <a:solidFill>
                  <a:srgbClr val="6AA74F"/>
                </a:solidFill>
                <a:cs typeface="Arial"/>
              </a:rPr>
            </a:br>
            <a:r>
              <a:rPr lang="en-US" sz="2600" dirty="0">
                <a:solidFill>
                  <a:srgbClr val="FF0000"/>
                </a:solidFill>
                <a:cs typeface="Arial"/>
              </a:rPr>
              <a:t>C</a:t>
            </a:r>
            <a:r>
              <a:rPr lang="en-US" sz="2600" spc="-5" dirty="0">
                <a:solidFill>
                  <a:srgbClr val="FF0000"/>
                </a:solidFill>
                <a:cs typeface="Arial"/>
              </a:rPr>
              <a:t>O</a:t>
            </a:r>
            <a:r>
              <a:rPr lang="en-US" sz="2600" dirty="0">
                <a:solidFill>
                  <a:srgbClr val="FF0000"/>
                </a:solidFill>
                <a:cs typeface="Arial"/>
              </a:rPr>
              <a:t>N</a:t>
            </a:r>
            <a:r>
              <a:rPr lang="en-US" sz="2600" spc="-5" dirty="0">
                <a:solidFill>
                  <a:srgbClr val="FF0000"/>
                </a:solidFill>
                <a:cs typeface="Arial"/>
              </a:rPr>
              <a:t>V</a:t>
            </a:r>
            <a:r>
              <a:rPr lang="en-US" sz="2600" dirty="0">
                <a:solidFill>
                  <a:srgbClr val="FF0000"/>
                </a:solidFill>
                <a:cs typeface="Arial"/>
              </a:rPr>
              <a:t>2</a:t>
            </a:r>
            <a:br>
              <a:rPr lang="en-US" sz="2600" dirty="0">
                <a:solidFill>
                  <a:srgbClr val="FF0000"/>
                </a:solidFill>
                <a:cs typeface="Arial"/>
              </a:rPr>
            </a:br>
            <a:r>
              <a:rPr lang="en-US" sz="2600" dirty="0">
                <a:solidFill>
                  <a:srgbClr val="0000FF"/>
                </a:solidFill>
                <a:cs typeface="Arial"/>
              </a:rPr>
              <a:t>M</a:t>
            </a:r>
            <a:r>
              <a:rPr lang="en-US" sz="2600" spc="-5" dirty="0">
                <a:solidFill>
                  <a:srgbClr val="0000FF"/>
                </a:solidFill>
                <a:cs typeface="Arial"/>
              </a:rPr>
              <a:t>A</a:t>
            </a:r>
            <a:r>
              <a:rPr lang="en-US" sz="2600" dirty="0">
                <a:solidFill>
                  <a:srgbClr val="0000FF"/>
                </a:solidFill>
                <a:cs typeface="Arial"/>
              </a:rPr>
              <a:t>X</a:t>
            </a:r>
            <a:r>
              <a:rPr lang="en-US" sz="2600" spc="-5" dirty="0">
                <a:solidFill>
                  <a:srgbClr val="0000FF"/>
                </a:solidFill>
                <a:cs typeface="Arial"/>
              </a:rPr>
              <a:t> POO</a:t>
            </a:r>
            <a:r>
              <a:rPr lang="en-US" sz="2600" dirty="0">
                <a:solidFill>
                  <a:srgbClr val="0000FF"/>
                </a:solidFill>
                <a:cs typeface="Arial"/>
              </a:rPr>
              <a:t>L2</a:t>
            </a:r>
            <a:br>
              <a:rPr lang="en-US" sz="2600" dirty="0">
                <a:solidFill>
                  <a:srgbClr val="0000FF"/>
                </a:solidFill>
                <a:cs typeface="Arial"/>
              </a:rPr>
            </a:br>
            <a:r>
              <a:rPr lang="en-US" sz="2600" dirty="0">
                <a:solidFill>
                  <a:srgbClr val="6AA74F"/>
                </a:solidFill>
                <a:cs typeface="Arial"/>
              </a:rPr>
              <a:t>N</a:t>
            </a:r>
            <a:r>
              <a:rPr lang="en-US" sz="2600" spc="-5" dirty="0">
                <a:solidFill>
                  <a:srgbClr val="6AA74F"/>
                </a:solidFill>
                <a:cs typeface="Arial"/>
              </a:rPr>
              <a:t>O</a:t>
            </a:r>
            <a:r>
              <a:rPr lang="en-US" sz="2600" dirty="0">
                <a:solidFill>
                  <a:srgbClr val="6AA74F"/>
                </a:solidFill>
                <a:cs typeface="Arial"/>
              </a:rPr>
              <a:t>RM2</a:t>
            </a:r>
            <a:br>
              <a:rPr lang="en-US" sz="2600" dirty="0">
                <a:solidFill>
                  <a:srgbClr val="6AA74F"/>
                </a:solidFill>
                <a:cs typeface="Arial"/>
              </a:rPr>
            </a:br>
            <a:r>
              <a:rPr lang="en-US" sz="2600" dirty="0">
                <a:solidFill>
                  <a:srgbClr val="FF0000"/>
                </a:solidFill>
                <a:cs typeface="Arial"/>
              </a:rPr>
              <a:t>C</a:t>
            </a:r>
            <a:r>
              <a:rPr lang="en-US" sz="2600" spc="-5" dirty="0">
                <a:solidFill>
                  <a:srgbClr val="FF0000"/>
                </a:solidFill>
                <a:cs typeface="Arial"/>
              </a:rPr>
              <a:t>O</a:t>
            </a:r>
            <a:r>
              <a:rPr lang="en-US" sz="2600" dirty="0">
                <a:solidFill>
                  <a:srgbClr val="FF0000"/>
                </a:solidFill>
                <a:cs typeface="Arial"/>
              </a:rPr>
              <a:t>N</a:t>
            </a:r>
            <a:r>
              <a:rPr lang="en-US" sz="2600" spc="-5" dirty="0">
                <a:solidFill>
                  <a:srgbClr val="FF0000"/>
                </a:solidFill>
                <a:cs typeface="Arial"/>
              </a:rPr>
              <a:t>V</a:t>
            </a:r>
            <a:r>
              <a:rPr lang="en-US" sz="2600" dirty="0">
                <a:solidFill>
                  <a:srgbClr val="FF0000"/>
                </a:solidFill>
                <a:cs typeface="Arial"/>
              </a:rPr>
              <a:t>3</a:t>
            </a:r>
            <a:br>
              <a:rPr lang="en-US" sz="2600" dirty="0">
                <a:solidFill>
                  <a:srgbClr val="FF0000"/>
                </a:solidFill>
                <a:cs typeface="Arial"/>
              </a:rPr>
            </a:br>
            <a:r>
              <a:rPr lang="en-US" sz="2600" dirty="0">
                <a:solidFill>
                  <a:srgbClr val="FF0000"/>
                </a:solidFill>
                <a:cs typeface="Arial"/>
              </a:rPr>
              <a:t>C</a:t>
            </a:r>
            <a:r>
              <a:rPr lang="en-US" sz="2600" spc="-5" dirty="0">
                <a:solidFill>
                  <a:srgbClr val="FF0000"/>
                </a:solidFill>
                <a:cs typeface="Arial"/>
              </a:rPr>
              <a:t>O</a:t>
            </a:r>
            <a:r>
              <a:rPr lang="en-US" sz="2600" dirty="0">
                <a:solidFill>
                  <a:srgbClr val="FF0000"/>
                </a:solidFill>
                <a:cs typeface="Arial"/>
              </a:rPr>
              <a:t>N</a:t>
            </a:r>
            <a:r>
              <a:rPr lang="en-US" sz="2600" spc="-5" dirty="0">
                <a:solidFill>
                  <a:srgbClr val="FF0000"/>
                </a:solidFill>
                <a:cs typeface="Arial"/>
              </a:rPr>
              <a:t>V</a:t>
            </a:r>
            <a:r>
              <a:rPr lang="en-US" sz="2600" dirty="0">
                <a:solidFill>
                  <a:srgbClr val="FF0000"/>
                </a:solidFill>
                <a:cs typeface="Arial"/>
              </a:rPr>
              <a:t>4</a:t>
            </a:r>
            <a:br>
              <a:rPr lang="en-US" sz="2600" dirty="0">
                <a:solidFill>
                  <a:srgbClr val="FF0000"/>
                </a:solidFill>
                <a:cs typeface="Arial"/>
              </a:rPr>
            </a:br>
            <a:r>
              <a:rPr lang="en-US" sz="2600" dirty="0">
                <a:solidFill>
                  <a:srgbClr val="FF0000"/>
                </a:solidFill>
                <a:cs typeface="Arial"/>
              </a:rPr>
              <a:t>C</a:t>
            </a:r>
            <a:r>
              <a:rPr lang="en-US" sz="2600" spc="-5" dirty="0">
                <a:solidFill>
                  <a:srgbClr val="FF0000"/>
                </a:solidFill>
                <a:cs typeface="Arial"/>
              </a:rPr>
              <a:t>O</a:t>
            </a:r>
            <a:r>
              <a:rPr lang="en-US" sz="2600" dirty="0">
                <a:solidFill>
                  <a:srgbClr val="FF0000"/>
                </a:solidFill>
                <a:cs typeface="Arial"/>
              </a:rPr>
              <a:t>N</a:t>
            </a:r>
            <a:r>
              <a:rPr lang="en-US" sz="2600" spc="-5" dirty="0">
                <a:solidFill>
                  <a:srgbClr val="FF0000"/>
                </a:solidFill>
                <a:cs typeface="Arial"/>
              </a:rPr>
              <a:t>V</a:t>
            </a:r>
            <a:r>
              <a:rPr lang="en-US" sz="2600" dirty="0">
                <a:solidFill>
                  <a:srgbClr val="FF0000"/>
                </a:solidFill>
                <a:cs typeface="Arial"/>
              </a:rPr>
              <a:t>5</a:t>
            </a:r>
            <a:br>
              <a:rPr lang="en-US" sz="2600" dirty="0">
                <a:solidFill>
                  <a:srgbClr val="FF0000"/>
                </a:solidFill>
                <a:cs typeface="Arial"/>
              </a:rPr>
            </a:br>
            <a:r>
              <a:rPr lang="en-US" sz="2600" dirty="0">
                <a:solidFill>
                  <a:srgbClr val="0000FF"/>
                </a:solidFill>
                <a:cs typeface="Arial"/>
              </a:rPr>
              <a:t>Max</a:t>
            </a:r>
            <a:r>
              <a:rPr lang="en-US" sz="2600" spc="-5" dirty="0">
                <a:solidFill>
                  <a:srgbClr val="0000FF"/>
                </a:solidFill>
                <a:cs typeface="Arial"/>
              </a:rPr>
              <a:t> POO</a:t>
            </a:r>
            <a:r>
              <a:rPr lang="en-US" sz="2600" dirty="0">
                <a:solidFill>
                  <a:srgbClr val="0000FF"/>
                </a:solidFill>
                <a:cs typeface="Arial"/>
              </a:rPr>
              <a:t>L3</a:t>
            </a:r>
            <a:br>
              <a:rPr lang="en-US" sz="2600" dirty="0">
                <a:solidFill>
                  <a:srgbClr val="0000FF"/>
                </a:solidFill>
                <a:cs typeface="Arial"/>
              </a:rPr>
            </a:br>
            <a:r>
              <a:rPr lang="en-US" sz="2600" spc="-5" dirty="0">
                <a:solidFill>
                  <a:srgbClr val="E69038"/>
                </a:solidFill>
                <a:cs typeface="Arial"/>
              </a:rPr>
              <a:t>F</a:t>
            </a:r>
            <a:r>
              <a:rPr lang="en-US" sz="2600" dirty="0">
                <a:solidFill>
                  <a:srgbClr val="E69038"/>
                </a:solidFill>
                <a:cs typeface="Arial"/>
              </a:rPr>
              <a:t>C6</a:t>
            </a:r>
            <a:br>
              <a:rPr lang="en-US" sz="2600" dirty="0">
                <a:solidFill>
                  <a:srgbClr val="E69038"/>
                </a:solidFill>
                <a:cs typeface="Arial"/>
              </a:rPr>
            </a:br>
            <a:r>
              <a:rPr lang="en-US" sz="2600" spc="-5" dirty="0">
                <a:solidFill>
                  <a:srgbClr val="E69038"/>
                </a:solidFill>
                <a:cs typeface="Arial"/>
              </a:rPr>
              <a:t>F</a:t>
            </a:r>
            <a:r>
              <a:rPr lang="en-US" sz="2600" dirty="0">
                <a:solidFill>
                  <a:srgbClr val="E69038"/>
                </a:solidFill>
                <a:cs typeface="Arial"/>
              </a:rPr>
              <a:t>C7</a:t>
            </a:r>
            <a:br>
              <a:rPr lang="en-US" sz="2600" dirty="0">
                <a:solidFill>
                  <a:srgbClr val="E69038"/>
                </a:solidFill>
                <a:cs typeface="Arial"/>
              </a:rPr>
            </a:br>
            <a:r>
              <a:rPr lang="en-US" sz="2600" spc="-5" dirty="0">
                <a:solidFill>
                  <a:srgbClr val="E69038"/>
                </a:solidFill>
                <a:cs typeface="Arial"/>
              </a:rPr>
              <a:t>F</a:t>
            </a:r>
            <a:r>
              <a:rPr lang="en-US" sz="2600" dirty="0">
                <a:solidFill>
                  <a:srgbClr val="E69038"/>
                </a:solidFill>
                <a:cs typeface="Arial"/>
              </a:rPr>
              <a:t>C8</a:t>
            </a:r>
            <a:endParaRPr lang="en-US" sz="2600" dirty="0">
              <a:cs typeface="Arial"/>
            </a:endParaRPr>
          </a:p>
        </p:txBody>
      </p:sp>
      <p:sp>
        <p:nvSpPr>
          <p:cNvPr id="76" name="Content Placeholder 2"/>
          <p:cNvSpPr>
            <a:spLocks noGrp="1"/>
          </p:cNvSpPr>
          <p:nvPr>
            <p:ph idx="1"/>
          </p:nvPr>
        </p:nvSpPr>
        <p:spPr>
          <a:xfrm>
            <a:off x="3886200" y="1371601"/>
            <a:ext cx="6705600" cy="4754563"/>
          </a:xfrm>
        </p:spPr>
        <p:txBody>
          <a:bodyPr>
            <a:noAutofit/>
          </a:bodyPr>
          <a:lstStyle/>
          <a:p>
            <a:r>
              <a:rPr lang="en-US" sz="2600" dirty="0"/>
              <a:t>Input: 227x227x3 images (224x224 before padding)</a:t>
            </a:r>
          </a:p>
          <a:p>
            <a:r>
              <a:rPr lang="en-US" sz="2600" dirty="0"/>
              <a:t>First layer: 96 11x11 filters applied at stride 4</a:t>
            </a:r>
          </a:p>
          <a:p>
            <a:endParaRPr lang="en-US" sz="2600" b="1" dirty="0"/>
          </a:p>
          <a:p>
            <a:r>
              <a:rPr lang="en-US" sz="2600" b="1" dirty="0"/>
              <a:t>Output volume size? </a:t>
            </a:r>
          </a:p>
          <a:p>
            <a:pPr marL="0" indent="0">
              <a:buNone/>
            </a:pPr>
            <a:r>
              <a:rPr lang="en-US" sz="2600" b="1" dirty="0"/>
              <a:t>	(N-F)/s+1 = (227-11)/4+1 = 55 -&gt; [55x55x96]</a:t>
            </a:r>
          </a:p>
          <a:p>
            <a:endParaRPr lang="en-US" sz="2600" dirty="0"/>
          </a:p>
          <a:p>
            <a:r>
              <a:rPr lang="en-US" sz="2600" b="1" dirty="0"/>
              <a:t>Number of parameters in this layer? </a:t>
            </a:r>
          </a:p>
          <a:p>
            <a:pPr marL="0" indent="0">
              <a:buNone/>
            </a:pPr>
            <a:r>
              <a:rPr lang="en-US" sz="2600" b="1" dirty="0"/>
              <a:t>	(11*11*3)*96 = 35K</a:t>
            </a:r>
            <a:endParaRPr lang="en-US" sz="2600" dirty="0"/>
          </a:p>
          <a:p>
            <a:pPr lvl="1">
              <a:buFontTx/>
              <a:buChar char="-"/>
            </a:pPr>
            <a:endParaRPr lang="en-US" sz="2600" dirty="0"/>
          </a:p>
          <a:p>
            <a:pPr>
              <a:buFontTx/>
              <a:buChar char="-"/>
            </a:pPr>
            <a:endParaRPr lang="en-US" sz="2600" dirty="0"/>
          </a:p>
        </p:txBody>
      </p:sp>
      <p:sp>
        <p:nvSpPr>
          <p:cNvPr id="6" name="Rectangle 5"/>
          <p:cNvSpPr/>
          <p:nvPr/>
        </p:nvSpPr>
        <p:spPr>
          <a:xfrm>
            <a:off x="1524000" y="6581002"/>
            <a:ext cx="6629400" cy="276999"/>
          </a:xfrm>
          <a:prstGeom prst="rect">
            <a:avLst/>
          </a:prstGeom>
        </p:spPr>
        <p:txBody>
          <a:bodyPr wrap="square">
            <a:spAutoFit/>
          </a:bodyPr>
          <a:lstStyle/>
          <a:p>
            <a:r>
              <a:rPr lang="en-US" sz="1200" dirty="0"/>
              <a:t>Slide taken from </a:t>
            </a:r>
            <a:r>
              <a:rPr lang="en-US" sz="1200" dirty="0" err="1"/>
              <a:t>Fei-Fei</a:t>
            </a:r>
            <a:r>
              <a:rPr lang="en-US" sz="1200" dirty="0"/>
              <a:t> &amp; Justin Johnson &amp; Serena Yeung. Lecture 9. </a:t>
            </a:r>
          </a:p>
        </p:txBody>
      </p:sp>
    </p:spTree>
    <p:extLst>
      <p:ext uri="{BB962C8B-B14F-4D97-AF65-F5344CB8AC3E}">
        <p14:creationId xmlns:p14="http://schemas.microsoft.com/office/powerpoint/2010/main" val="1025375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6">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6">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6">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6">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6">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mn-lt"/>
              </a:rPr>
              <a:t>AlexNet</a:t>
            </a:r>
            <a:endParaRPr lang="en-US" dirty="0">
              <a:latin typeface="+mn-lt"/>
            </a:endParaRPr>
          </a:p>
        </p:txBody>
      </p:sp>
      <p:sp>
        <p:nvSpPr>
          <p:cNvPr id="127" name="TextBox 126"/>
          <p:cNvSpPr txBox="1"/>
          <p:nvPr/>
        </p:nvSpPr>
        <p:spPr>
          <a:xfrm>
            <a:off x="8172958" y="6465458"/>
            <a:ext cx="2495042" cy="369332"/>
          </a:xfrm>
          <a:prstGeom prst="rect">
            <a:avLst/>
          </a:prstGeom>
          <a:noFill/>
          <a:ln>
            <a:noFill/>
          </a:ln>
        </p:spPr>
        <p:txBody>
          <a:bodyPr wrap="none" rtlCol="0">
            <a:spAutoFit/>
          </a:bodyPr>
          <a:lstStyle/>
          <a:p>
            <a:r>
              <a:rPr lang="en-US" dirty="0"/>
              <a:t> [</a:t>
            </a:r>
            <a:r>
              <a:rPr lang="en-US" b="1" dirty="0" err="1"/>
              <a:t>Krizhevsky</a:t>
            </a:r>
            <a:r>
              <a:rPr lang="en-US" b="1" dirty="0"/>
              <a:t> et al</a:t>
            </a:r>
            <a:r>
              <a:rPr lang="en-US" dirty="0"/>
              <a:t>., </a:t>
            </a:r>
            <a:r>
              <a:rPr lang="en-US" b="1" dirty="0"/>
              <a:t>2012</a:t>
            </a:r>
            <a:r>
              <a:rPr lang="en-US" dirty="0"/>
              <a:t>]</a:t>
            </a:r>
          </a:p>
        </p:txBody>
      </p:sp>
      <p:pic>
        <p:nvPicPr>
          <p:cNvPr id="1026" name="Picture 2" descr="http://cs231n.github.io/assets/cnnvis/filt1.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0" y="1447800"/>
            <a:ext cx="4572000" cy="45556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586382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mn-lt"/>
              </a:rPr>
              <a:t>AlexNet</a:t>
            </a:r>
            <a:endParaRPr lang="en-US" dirty="0">
              <a:latin typeface="+mn-lt"/>
            </a:endParaRPr>
          </a:p>
        </p:txBody>
      </p:sp>
      <p:sp>
        <p:nvSpPr>
          <p:cNvPr id="64" name="TextBox 63"/>
          <p:cNvSpPr txBox="1"/>
          <p:nvPr/>
        </p:nvSpPr>
        <p:spPr>
          <a:xfrm>
            <a:off x="8172958" y="6465458"/>
            <a:ext cx="2495042" cy="369332"/>
          </a:xfrm>
          <a:prstGeom prst="rect">
            <a:avLst/>
          </a:prstGeom>
          <a:noFill/>
          <a:ln>
            <a:noFill/>
          </a:ln>
        </p:spPr>
        <p:txBody>
          <a:bodyPr wrap="none" rtlCol="0">
            <a:spAutoFit/>
          </a:bodyPr>
          <a:lstStyle/>
          <a:p>
            <a:r>
              <a:rPr lang="en-US" dirty="0"/>
              <a:t> [</a:t>
            </a:r>
            <a:r>
              <a:rPr lang="en-US" b="1" dirty="0" err="1"/>
              <a:t>Krizhevsky</a:t>
            </a:r>
            <a:r>
              <a:rPr lang="en-US" b="1" dirty="0"/>
              <a:t> et al</a:t>
            </a:r>
            <a:r>
              <a:rPr lang="en-US" dirty="0"/>
              <a:t>., </a:t>
            </a:r>
            <a:r>
              <a:rPr lang="en-US" b="1" dirty="0"/>
              <a:t>2012</a:t>
            </a:r>
            <a:r>
              <a:rPr lang="en-US" dirty="0"/>
              <a:t>]</a:t>
            </a:r>
          </a:p>
        </p:txBody>
      </p:sp>
      <p:sp>
        <p:nvSpPr>
          <p:cNvPr id="76" name="Content Placeholder 2"/>
          <p:cNvSpPr>
            <a:spLocks noGrp="1"/>
          </p:cNvSpPr>
          <p:nvPr>
            <p:ph idx="1"/>
          </p:nvPr>
        </p:nvSpPr>
        <p:spPr>
          <a:xfrm>
            <a:off x="3810000" y="1447801"/>
            <a:ext cx="6781800" cy="4678363"/>
          </a:xfrm>
        </p:spPr>
        <p:txBody>
          <a:bodyPr>
            <a:normAutofit fontScale="92500" lnSpcReduction="10000"/>
          </a:bodyPr>
          <a:lstStyle/>
          <a:p>
            <a:r>
              <a:rPr lang="en-US" sz="2800" dirty="0"/>
              <a:t>Input: 227x227x3 images (224x224 before padding)</a:t>
            </a:r>
          </a:p>
          <a:p>
            <a:r>
              <a:rPr lang="en-US" sz="2800" dirty="0"/>
              <a:t>After CONV1: 55x55x96</a:t>
            </a:r>
          </a:p>
          <a:p>
            <a:r>
              <a:rPr lang="en-US" sz="2800" dirty="0"/>
              <a:t>Second layer: 3x3 filters applied at stride 2</a:t>
            </a:r>
          </a:p>
          <a:p>
            <a:endParaRPr lang="en-US" sz="2800" b="1" dirty="0"/>
          </a:p>
          <a:p>
            <a:r>
              <a:rPr lang="en-US" sz="2800" b="1" dirty="0"/>
              <a:t>Output volume size? </a:t>
            </a:r>
          </a:p>
          <a:p>
            <a:pPr marL="0" indent="0">
              <a:buNone/>
            </a:pPr>
            <a:r>
              <a:rPr lang="en-US" sz="2800" b="1" dirty="0"/>
              <a:t>	(N-F)/s+1 = (55-3)/2+1 = 27 -&gt; [27x27x96]</a:t>
            </a:r>
          </a:p>
          <a:p>
            <a:endParaRPr lang="en-US" sz="2800" dirty="0"/>
          </a:p>
          <a:p>
            <a:r>
              <a:rPr lang="en-US" sz="2800" b="1" dirty="0"/>
              <a:t>Number of parameters in this layer? </a:t>
            </a:r>
          </a:p>
          <a:p>
            <a:pPr marL="0" indent="0">
              <a:buNone/>
            </a:pPr>
            <a:r>
              <a:rPr lang="en-US" sz="2800" b="1" dirty="0"/>
              <a:t>	0!</a:t>
            </a:r>
            <a:endParaRPr lang="en-US" sz="2800" dirty="0"/>
          </a:p>
          <a:p>
            <a:pPr marL="0" indent="0">
              <a:buNone/>
            </a:pPr>
            <a:endParaRPr lang="en-US" sz="2400" dirty="0"/>
          </a:p>
          <a:p>
            <a:endParaRPr lang="en-US" sz="2400" dirty="0"/>
          </a:p>
          <a:p>
            <a:pPr lvl="1">
              <a:buFontTx/>
              <a:buChar char="-"/>
            </a:pPr>
            <a:endParaRPr lang="en-US" sz="2400" dirty="0"/>
          </a:p>
          <a:p>
            <a:pPr lvl="1">
              <a:buFontTx/>
              <a:buChar char="-"/>
            </a:pPr>
            <a:endParaRPr lang="en-US" sz="2400" dirty="0"/>
          </a:p>
          <a:p>
            <a:pPr>
              <a:buFontTx/>
              <a:buChar char="-"/>
            </a:pPr>
            <a:endParaRPr lang="en-US" sz="2400" dirty="0"/>
          </a:p>
        </p:txBody>
      </p:sp>
      <p:sp>
        <p:nvSpPr>
          <p:cNvPr id="7" name="Rectangle 6"/>
          <p:cNvSpPr/>
          <p:nvPr/>
        </p:nvSpPr>
        <p:spPr>
          <a:xfrm>
            <a:off x="1524000" y="6581002"/>
            <a:ext cx="6629400" cy="276999"/>
          </a:xfrm>
          <a:prstGeom prst="rect">
            <a:avLst/>
          </a:prstGeom>
        </p:spPr>
        <p:txBody>
          <a:bodyPr wrap="square">
            <a:spAutoFit/>
          </a:bodyPr>
          <a:lstStyle/>
          <a:p>
            <a:r>
              <a:rPr lang="en-US" sz="1200" dirty="0"/>
              <a:t>Slide taken from </a:t>
            </a:r>
            <a:r>
              <a:rPr lang="en-US" sz="1200" dirty="0" err="1"/>
              <a:t>Fei-Fei</a:t>
            </a:r>
            <a:r>
              <a:rPr lang="en-US" sz="1200" dirty="0"/>
              <a:t> &amp; Justin Johnson &amp; Serena Yeung. Lecture 9. </a:t>
            </a:r>
          </a:p>
        </p:txBody>
      </p:sp>
      <p:sp>
        <p:nvSpPr>
          <p:cNvPr id="10" name="Rectangle 9"/>
          <p:cNvSpPr/>
          <p:nvPr/>
        </p:nvSpPr>
        <p:spPr>
          <a:xfrm>
            <a:off x="1752600" y="783134"/>
            <a:ext cx="1981200" cy="5693866"/>
          </a:xfrm>
          <a:prstGeom prst="rect">
            <a:avLst/>
          </a:prstGeom>
          <a:ln>
            <a:solidFill>
              <a:schemeClr val="tx1"/>
            </a:solidFill>
          </a:ln>
        </p:spPr>
        <p:txBody>
          <a:bodyPr wrap="square">
            <a:spAutoFit/>
          </a:bodyPr>
          <a:lstStyle/>
          <a:p>
            <a:pPr marL="12700">
              <a:spcBef>
                <a:spcPts val="600"/>
              </a:spcBef>
            </a:pPr>
            <a:r>
              <a:rPr lang="en-US" sz="2600" b="1" dirty="0">
                <a:solidFill>
                  <a:srgbClr val="424242"/>
                </a:solidFill>
                <a:cs typeface="Arial"/>
              </a:rPr>
              <a:t>Arc</a:t>
            </a:r>
            <a:r>
              <a:rPr lang="en-US" sz="2600" b="1" spc="-5" dirty="0">
                <a:solidFill>
                  <a:srgbClr val="424242"/>
                </a:solidFill>
                <a:cs typeface="Arial"/>
              </a:rPr>
              <a:t>hi</a:t>
            </a:r>
            <a:r>
              <a:rPr lang="en-US" sz="2600" b="1" dirty="0">
                <a:solidFill>
                  <a:srgbClr val="424242"/>
                </a:solidFill>
                <a:cs typeface="Arial"/>
              </a:rPr>
              <a:t>tect</a:t>
            </a:r>
            <a:r>
              <a:rPr lang="en-US" sz="2600" b="1" spc="-5" dirty="0">
                <a:solidFill>
                  <a:srgbClr val="424242"/>
                </a:solidFill>
                <a:cs typeface="Arial"/>
              </a:rPr>
              <a:t>u</a:t>
            </a:r>
            <a:r>
              <a:rPr lang="en-US" sz="2600" b="1" dirty="0">
                <a:solidFill>
                  <a:srgbClr val="424242"/>
                </a:solidFill>
                <a:cs typeface="Arial"/>
              </a:rPr>
              <a:t>re</a:t>
            </a:r>
            <a:r>
              <a:rPr lang="en-US" sz="2600" dirty="0">
                <a:solidFill>
                  <a:srgbClr val="FF0000"/>
                </a:solidFill>
                <a:cs typeface="Arial"/>
              </a:rPr>
              <a:t>C</a:t>
            </a:r>
            <a:r>
              <a:rPr lang="en-US" sz="2600" spc="-5" dirty="0">
                <a:solidFill>
                  <a:srgbClr val="FF0000"/>
                </a:solidFill>
                <a:cs typeface="Arial"/>
              </a:rPr>
              <a:t>O</a:t>
            </a:r>
            <a:r>
              <a:rPr lang="en-US" sz="2600" dirty="0">
                <a:solidFill>
                  <a:srgbClr val="FF0000"/>
                </a:solidFill>
                <a:cs typeface="Arial"/>
              </a:rPr>
              <a:t>N</a:t>
            </a:r>
            <a:r>
              <a:rPr lang="en-US" sz="2600" spc="-5" dirty="0">
                <a:solidFill>
                  <a:srgbClr val="FF0000"/>
                </a:solidFill>
                <a:cs typeface="Arial"/>
              </a:rPr>
              <a:t>V</a:t>
            </a:r>
            <a:r>
              <a:rPr lang="en-US" sz="2600" dirty="0">
                <a:solidFill>
                  <a:srgbClr val="FF0000"/>
                </a:solidFill>
                <a:cs typeface="Arial"/>
              </a:rPr>
              <a:t>1</a:t>
            </a:r>
            <a:br>
              <a:rPr lang="en-US" sz="2600" dirty="0">
                <a:solidFill>
                  <a:srgbClr val="FF0000"/>
                </a:solidFill>
                <a:cs typeface="Arial"/>
              </a:rPr>
            </a:br>
            <a:r>
              <a:rPr lang="en-US" sz="2600" dirty="0">
                <a:solidFill>
                  <a:srgbClr val="0000FF"/>
                </a:solidFill>
                <a:cs typeface="Arial"/>
              </a:rPr>
              <a:t>M</a:t>
            </a:r>
            <a:r>
              <a:rPr lang="en-US" sz="2600" spc="-5" dirty="0">
                <a:solidFill>
                  <a:srgbClr val="0000FF"/>
                </a:solidFill>
                <a:cs typeface="Arial"/>
              </a:rPr>
              <a:t>A</a:t>
            </a:r>
            <a:r>
              <a:rPr lang="en-US" sz="2600" dirty="0">
                <a:solidFill>
                  <a:srgbClr val="0000FF"/>
                </a:solidFill>
                <a:cs typeface="Arial"/>
              </a:rPr>
              <a:t>X</a:t>
            </a:r>
            <a:r>
              <a:rPr lang="en-US" sz="2600" spc="-5" dirty="0">
                <a:solidFill>
                  <a:srgbClr val="0000FF"/>
                </a:solidFill>
                <a:cs typeface="Arial"/>
              </a:rPr>
              <a:t> POO</a:t>
            </a:r>
            <a:r>
              <a:rPr lang="en-US" sz="2600" dirty="0">
                <a:solidFill>
                  <a:srgbClr val="0000FF"/>
                </a:solidFill>
                <a:cs typeface="Arial"/>
              </a:rPr>
              <a:t>L1 </a:t>
            </a:r>
            <a:br>
              <a:rPr lang="en-US" sz="2600" dirty="0">
                <a:solidFill>
                  <a:srgbClr val="0000FF"/>
                </a:solidFill>
                <a:cs typeface="Arial"/>
              </a:rPr>
            </a:br>
            <a:r>
              <a:rPr lang="en-US" sz="2600" dirty="0">
                <a:solidFill>
                  <a:srgbClr val="6AA74F"/>
                </a:solidFill>
                <a:cs typeface="Arial"/>
              </a:rPr>
              <a:t>N</a:t>
            </a:r>
            <a:r>
              <a:rPr lang="en-US" sz="2600" spc="-5" dirty="0">
                <a:solidFill>
                  <a:srgbClr val="6AA74F"/>
                </a:solidFill>
                <a:cs typeface="Arial"/>
              </a:rPr>
              <a:t>O</a:t>
            </a:r>
            <a:r>
              <a:rPr lang="en-US" sz="2600" dirty="0">
                <a:solidFill>
                  <a:srgbClr val="6AA74F"/>
                </a:solidFill>
                <a:cs typeface="Arial"/>
              </a:rPr>
              <a:t>RM1</a:t>
            </a:r>
            <a:br>
              <a:rPr lang="en-US" sz="2600" dirty="0">
                <a:solidFill>
                  <a:srgbClr val="6AA74F"/>
                </a:solidFill>
                <a:cs typeface="Arial"/>
              </a:rPr>
            </a:br>
            <a:r>
              <a:rPr lang="en-US" sz="2600" dirty="0">
                <a:solidFill>
                  <a:srgbClr val="FF0000"/>
                </a:solidFill>
                <a:cs typeface="Arial"/>
              </a:rPr>
              <a:t>C</a:t>
            </a:r>
            <a:r>
              <a:rPr lang="en-US" sz="2600" spc="-5" dirty="0">
                <a:solidFill>
                  <a:srgbClr val="FF0000"/>
                </a:solidFill>
                <a:cs typeface="Arial"/>
              </a:rPr>
              <a:t>O</a:t>
            </a:r>
            <a:r>
              <a:rPr lang="en-US" sz="2600" dirty="0">
                <a:solidFill>
                  <a:srgbClr val="FF0000"/>
                </a:solidFill>
                <a:cs typeface="Arial"/>
              </a:rPr>
              <a:t>N</a:t>
            </a:r>
            <a:r>
              <a:rPr lang="en-US" sz="2600" spc="-5" dirty="0">
                <a:solidFill>
                  <a:srgbClr val="FF0000"/>
                </a:solidFill>
                <a:cs typeface="Arial"/>
              </a:rPr>
              <a:t>V</a:t>
            </a:r>
            <a:r>
              <a:rPr lang="en-US" sz="2600" dirty="0">
                <a:solidFill>
                  <a:srgbClr val="FF0000"/>
                </a:solidFill>
                <a:cs typeface="Arial"/>
              </a:rPr>
              <a:t>2</a:t>
            </a:r>
            <a:br>
              <a:rPr lang="en-US" sz="2600" dirty="0">
                <a:solidFill>
                  <a:srgbClr val="FF0000"/>
                </a:solidFill>
                <a:cs typeface="Arial"/>
              </a:rPr>
            </a:br>
            <a:r>
              <a:rPr lang="en-US" sz="2600" dirty="0">
                <a:solidFill>
                  <a:srgbClr val="0000FF"/>
                </a:solidFill>
                <a:cs typeface="Arial"/>
              </a:rPr>
              <a:t>M</a:t>
            </a:r>
            <a:r>
              <a:rPr lang="en-US" sz="2600" spc="-5" dirty="0">
                <a:solidFill>
                  <a:srgbClr val="0000FF"/>
                </a:solidFill>
                <a:cs typeface="Arial"/>
              </a:rPr>
              <a:t>A</a:t>
            </a:r>
            <a:r>
              <a:rPr lang="en-US" sz="2600" dirty="0">
                <a:solidFill>
                  <a:srgbClr val="0000FF"/>
                </a:solidFill>
                <a:cs typeface="Arial"/>
              </a:rPr>
              <a:t>X</a:t>
            </a:r>
            <a:r>
              <a:rPr lang="en-US" sz="2600" spc="-5" dirty="0">
                <a:solidFill>
                  <a:srgbClr val="0000FF"/>
                </a:solidFill>
                <a:cs typeface="Arial"/>
              </a:rPr>
              <a:t> POO</a:t>
            </a:r>
            <a:r>
              <a:rPr lang="en-US" sz="2600" dirty="0">
                <a:solidFill>
                  <a:srgbClr val="0000FF"/>
                </a:solidFill>
                <a:cs typeface="Arial"/>
              </a:rPr>
              <a:t>L2</a:t>
            </a:r>
            <a:br>
              <a:rPr lang="en-US" sz="2600" dirty="0">
                <a:solidFill>
                  <a:srgbClr val="0000FF"/>
                </a:solidFill>
                <a:cs typeface="Arial"/>
              </a:rPr>
            </a:br>
            <a:r>
              <a:rPr lang="en-US" sz="2600" dirty="0">
                <a:solidFill>
                  <a:srgbClr val="6AA74F"/>
                </a:solidFill>
                <a:cs typeface="Arial"/>
              </a:rPr>
              <a:t>N</a:t>
            </a:r>
            <a:r>
              <a:rPr lang="en-US" sz="2600" spc="-5" dirty="0">
                <a:solidFill>
                  <a:srgbClr val="6AA74F"/>
                </a:solidFill>
                <a:cs typeface="Arial"/>
              </a:rPr>
              <a:t>O</a:t>
            </a:r>
            <a:r>
              <a:rPr lang="en-US" sz="2600" dirty="0">
                <a:solidFill>
                  <a:srgbClr val="6AA74F"/>
                </a:solidFill>
                <a:cs typeface="Arial"/>
              </a:rPr>
              <a:t>RM2</a:t>
            </a:r>
            <a:br>
              <a:rPr lang="en-US" sz="2600" dirty="0">
                <a:solidFill>
                  <a:srgbClr val="6AA74F"/>
                </a:solidFill>
                <a:cs typeface="Arial"/>
              </a:rPr>
            </a:br>
            <a:r>
              <a:rPr lang="en-US" sz="2600" dirty="0">
                <a:solidFill>
                  <a:srgbClr val="FF0000"/>
                </a:solidFill>
                <a:cs typeface="Arial"/>
              </a:rPr>
              <a:t>C</a:t>
            </a:r>
            <a:r>
              <a:rPr lang="en-US" sz="2600" spc="-5" dirty="0">
                <a:solidFill>
                  <a:srgbClr val="FF0000"/>
                </a:solidFill>
                <a:cs typeface="Arial"/>
              </a:rPr>
              <a:t>O</a:t>
            </a:r>
            <a:r>
              <a:rPr lang="en-US" sz="2600" dirty="0">
                <a:solidFill>
                  <a:srgbClr val="FF0000"/>
                </a:solidFill>
                <a:cs typeface="Arial"/>
              </a:rPr>
              <a:t>N</a:t>
            </a:r>
            <a:r>
              <a:rPr lang="en-US" sz="2600" spc="-5" dirty="0">
                <a:solidFill>
                  <a:srgbClr val="FF0000"/>
                </a:solidFill>
                <a:cs typeface="Arial"/>
              </a:rPr>
              <a:t>V</a:t>
            </a:r>
            <a:r>
              <a:rPr lang="en-US" sz="2600" dirty="0">
                <a:solidFill>
                  <a:srgbClr val="FF0000"/>
                </a:solidFill>
                <a:cs typeface="Arial"/>
              </a:rPr>
              <a:t>3</a:t>
            </a:r>
            <a:br>
              <a:rPr lang="en-US" sz="2600" dirty="0">
                <a:solidFill>
                  <a:srgbClr val="FF0000"/>
                </a:solidFill>
                <a:cs typeface="Arial"/>
              </a:rPr>
            </a:br>
            <a:r>
              <a:rPr lang="en-US" sz="2600" dirty="0">
                <a:solidFill>
                  <a:srgbClr val="FF0000"/>
                </a:solidFill>
                <a:cs typeface="Arial"/>
              </a:rPr>
              <a:t>C</a:t>
            </a:r>
            <a:r>
              <a:rPr lang="en-US" sz="2600" spc="-5" dirty="0">
                <a:solidFill>
                  <a:srgbClr val="FF0000"/>
                </a:solidFill>
                <a:cs typeface="Arial"/>
              </a:rPr>
              <a:t>O</a:t>
            </a:r>
            <a:r>
              <a:rPr lang="en-US" sz="2600" dirty="0">
                <a:solidFill>
                  <a:srgbClr val="FF0000"/>
                </a:solidFill>
                <a:cs typeface="Arial"/>
              </a:rPr>
              <a:t>N</a:t>
            </a:r>
            <a:r>
              <a:rPr lang="en-US" sz="2600" spc="-5" dirty="0">
                <a:solidFill>
                  <a:srgbClr val="FF0000"/>
                </a:solidFill>
                <a:cs typeface="Arial"/>
              </a:rPr>
              <a:t>V</a:t>
            </a:r>
            <a:r>
              <a:rPr lang="en-US" sz="2600" dirty="0">
                <a:solidFill>
                  <a:srgbClr val="FF0000"/>
                </a:solidFill>
                <a:cs typeface="Arial"/>
              </a:rPr>
              <a:t>4</a:t>
            </a:r>
            <a:br>
              <a:rPr lang="en-US" sz="2600" dirty="0">
                <a:solidFill>
                  <a:srgbClr val="FF0000"/>
                </a:solidFill>
                <a:cs typeface="Arial"/>
              </a:rPr>
            </a:br>
            <a:r>
              <a:rPr lang="en-US" sz="2600" dirty="0">
                <a:solidFill>
                  <a:srgbClr val="FF0000"/>
                </a:solidFill>
                <a:cs typeface="Arial"/>
              </a:rPr>
              <a:t>C</a:t>
            </a:r>
            <a:r>
              <a:rPr lang="en-US" sz="2600" spc="-5" dirty="0">
                <a:solidFill>
                  <a:srgbClr val="FF0000"/>
                </a:solidFill>
                <a:cs typeface="Arial"/>
              </a:rPr>
              <a:t>O</a:t>
            </a:r>
            <a:r>
              <a:rPr lang="en-US" sz="2600" dirty="0">
                <a:solidFill>
                  <a:srgbClr val="FF0000"/>
                </a:solidFill>
                <a:cs typeface="Arial"/>
              </a:rPr>
              <a:t>N</a:t>
            </a:r>
            <a:r>
              <a:rPr lang="en-US" sz="2600" spc="-5" dirty="0">
                <a:solidFill>
                  <a:srgbClr val="FF0000"/>
                </a:solidFill>
                <a:cs typeface="Arial"/>
              </a:rPr>
              <a:t>V</a:t>
            </a:r>
            <a:r>
              <a:rPr lang="en-US" sz="2600" dirty="0">
                <a:solidFill>
                  <a:srgbClr val="FF0000"/>
                </a:solidFill>
                <a:cs typeface="Arial"/>
              </a:rPr>
              <a:t>5</a:t>
            </a:r>
            <a:br>
              <a:rPr lang="en-US" sz="2600" dirty="0">
                <a:solidFill>
                  <a:srgbClr val="FF0000"/>
                </a:solidFill>
                <a:cs typeface="Arial"/>
              </a:rPr>
            </a:br>
            <a:r>
              <a:rPr lang="en-US" sz="2600" dirty="0">
                <a:solidFill>
                  <a:srgbClr val="0000FF"/>
                </a:solidFill>
                <a:cs typeface="Arial"/>
              </a:rPr>
              <a:t>Max</a:t>
            </a:r>
            <a:r>
              <a:rPr lang="en-US" sz="2600" spc="-5" dirty="0">
                <a:solidFill>
                  <a:srgbClr val="0000FF"/>
                </a:solidFill>
                <a:cs typeface="Arial"/>
              </a:rPr>
              <a:t> POO</a:t>
            </a:r>
            <a:r>
              <a:rPr lang="en-US" sz="2600" dirty="0">
                <a:solidFill>
                  <a:srgbClr val="0000FF"/>
                </a:solidFill>
                <a:cs typeface="Arial"/>
              </a:rPr>
              <a:t>L3</a:t>
            </a:r>
            <a:br>
              <a:rPr lang="en-US" sz="2600" dirty="0">
                <a:solidFill>
                  <a:srgbClr val="0000FF"/>
                </a:solidFill>
                <a:cs typeface="Arial"/>
              </a:rPr>
            </a:br>
            <a:r>
              <a:rPr lang="en-US" sz="2600" spc="-5" dirty="0">
                <a:solidFill>
                  <a:srgbClr val="E69038"/>
                </a:solidFill>
                <a:cs typeface="Arial"/>
              </a:rPr>
              <a:t>F</a:t>
            </a:r>
            <a:r>
              <a:rPr lang="en-US" sz="2600" dirty="0">
                <a:solidFill>
                  <a:srgbClr val="E69038"/>
                </a:solidFill>
                <a:cs typeface="Arial"/>
              </a:rPr>
              <a:t>C6</a:t>
            </a:r>
            <a:br>
              <a:rPr lang="en-US" sz="2600" dirty="0">
                <a:solidFill>
                  <a:srgbClr val="E69038"/>
                </a:solidFill>
                <a:cs typeface="Arial"/>
              </a:rPr>
            </a:br>
            <a:r>
              <a:rPr lang="en-US" sz="2600" spc="-5" dirty="0">
                <a:solidFill>
                  <a:srgbClr val="E69038"/>
                </a:solidFill>
                <a:cs typeface="Arial"/>
              </a:rPr>
              <a:t>F</a:t>
            </a:r>
            <a:r>
              <a:rPr lang="en-US" sz="2600" dirty="0">
                <a:solidFill>
                  <a:srgbClr val="E69038"/>
                </a:solidFill>
                <a:cs typeface="Arial"/>
              </a:rPr>
              <a:t>C7</a:t>
            </a:r>
            <a:br>
              <a:rPr lang="en-US" sz="2600" dirty="0">
                <a:solidFill>
                  <a:srgbClr val="E69038"/>
                </a:solidFill>
                <a:cs typeface="Arial"/>
              </a:rPr>
            </a:br>
            <a:r>
              <a:rPr lang="en-US" sz="2600" spc="-5" dirty="0">
                <a:solidFill>
                  <a:srgbClr val="E69038"/>
                </a:solidFill>
                <a:cs typeface="Arial"/>
              </a:rPr>
              <a:t>F</a:t>
            </a:r>
            <a:r>
              <a:rPr lang="en-US" sz="2600" dirty="0">
                <a:solidFill>
                  <a:srgbClr val="E69038"/>
                </a:solidFill>
                <a:cs typeface="Arial"/>
              </a:rPr>
              <a:t>C8</a:t>
            </a:r>
            <a:endParaRPr lang="en-US" sz="2600" dirty="0">
              <a:cs typeface="Arial"/>
            </a:endParaRPr>
          </a:p>
        </p:txBody>
      </p:sp>
    </p:spTree>
    <p:extLst>
      <p:ext uri="{BB962C8B-B14F-4D97-AF65-F5344CB8AC3E}">
        <p14:creationId xmlns:p14="http://schemas.microsoft.com/office/powerpoint/2010/main" val="3959508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6">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6">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6">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76">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6">
                                            <p:txEl>
                                              <p:pRg st="7" end="7"/>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76">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mn-lt"/>
              </a:rPr>
              <a:t>AlexNet</a:t>
            </a:r>
            <a:endParaRPr lang="en-US" dirty="0">
              <a:latin typeface="+mn-lt"/>
            </a:endParaRPr>
          </a:p>
        </p:txBody>
      </p:sp>
      <p:sp>
        <p:nvSpPr>
          <p:cNvPr id="205" name="TextBox 204"/>
          <p:cNvSpPr txBox="1"/>
          <p:nvPr/>
        </p:nvSpPr>
        <p:spPr>
          <a:xfrm>
            <a:off x="10106214" y="2057400"/>
            <a:ext cx="463588" cy="369332"/>
          </a:xfrm>
          <a:prstGeom prst="rect">
            <a:avLst/>
          </a:prstGeom>
          <a:noFill/>
        </p:spPr>
        <p:txBody>
          <a:bodyPr wrap="none" rtlCol="0">
            <a:spAutoFit/>
          </a:bodyPr>
          <a:lstStyle/>
          <a:p>
            <a:r>
              <a:rPr lang="en-US" dirty="0">
                <a:ea typeface="Century Schoolbook" charset="0"/>
                <a:cs typeface="Century Schoolbook" charset="0"/>
              </a:rPr>
              <a:t>. . .</a:t>
            </a:r>
          </a:p>
        </p:txBody>
      </p:sp>
      <p:cxnSp>
        <p:nvCxnSpPr>
          <p:cNvPr id="51" name="Straight Arrow Connector 50"/>
          <p:cNvCxnSpPr/>
          <p:nvPr/>
        </p:nvCxnSpPr>
        <p:spPr>
          <a:xfrm>
            <a:off x="3335395" y="2278968"/>
            <a:ext cx="544530" cy="0"/>
          </a:xfrm>
          <a:prstGeom prst="straightConnector1">
            <a:avLst/>
          </a:prstGeom>
          <a:ln w="158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52" name="Cube 51"/>
          <p:cNvSpPr/>
          <p:nvPr/>
        </p:nvSpPr>
        <p:spPr>
          <a:xfrm>
            <a:off x="3995842" y="1671788"/>
            <a:ext cx="1256764" cy="1239629"/>
          </a:xfrm>
          <a:prstGeom prst="cube">
            <a:avLst>
              <a:gd name="adj" fmla="val 45215"/>
            </a:avLst>
          </a:prstGeom>
          <a:solidFill>
            <a:srgbClr val="0DAEFF"/>
          </a:solidFill>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53" name="Straight Arrow Connector 52"/>
          <p:cNvCxnSpPr/>
          <p:nvPr/>
        </p:nvCxnSpPr>
        <p:spPr>
          <a:xfrm>
            <a:off x="5410200" y="2276599"/>
            <a:ext cx="544530" cy="0"/>
          </a:xfrm>
          <a:prstGeom prst="straightConnector1">
            <a:avLst/>
          </a:prstGeom>
          <a:ln w="158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54" name="Cube 53"/>
          <p:cNvSpPr/>
          <p:nvPr/>
        </p:nvSpPr>
        <p:spPr>
          <a:xfrm>
            <a:off x="6032431" y="1740660"/>
            <a:ext cx="1159567" cy="1170757"/>
          </a:xfrm>
          <a:prstGeom prst="cube">
            <a:avLst>
              <a:gd name="adj" fmla="val 66215"/>
            </a:avLst>
          </a:prstGeom>
          <a:solidFill>
            <a:srgbClr val="0DAEFF"/>
          </a:solidFill>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55" name="Straight Arrow Connector 54"/>
          <p:cNvCxnSpPr/>
          <p:nvPr/>
        </p:nvCxnSpPr>
        <p:spPr>
          <a:xfrm>
            <a:off x="7348914" y="2278413"/>
            <a:ext cx="480190" cy="2366"/>
          </a:xfrm>
          <a:prstGeom prst="straightConnector1">
            <a:avLst/>
          </a:prstGeom>
          <a:ln w="158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9448800" y="2287524"/>
            <a:ext cx="480190" cy="2366"/>
          </a:xfrm>
          <a:prstGeom prst="straightConnector1">
            <a:avLst/>
          </a:prstGeom>
          <a:ln w="158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65" name="TextBox 64"/>
              <p:cNvSpPr txBox="1"/>
              <p:nvPr/>
            </p:nvSpPr>
            <p:spPr>
              <a:xfrm>
                <a:off x="1676400" y="2971800"/>
                <a:ext cx="1386918" cy="369332"/>
              </a:xfrm>
              <a:prstGeom prst="rect">
                <a:avLst/>
              </a:prstGeom>
              <a:noFill/>
            </p:spPr>
            <p:txBody>
              <a:bodyPr wrap="none" rtlCol="0">
                <a:spAutoFit/>
              </a:bodyPr>
              <a:lstStyle/>
              <a:p>
                <a:r>
                  <a:rPr lang="en-US" dirty="0">
                    <a:ea typeface="Century Schoolbook" charset="0"/>
                    <a:cs typeface="Century Schoolbook" charset="0"/>
                  </a:rPr>
                  <a:t>227</a:t>
                </a:r>
                <a14:m>
                  <m:oMath xmlns:m="http://schemas.openxmlformats.org/officeDocument/2006/math">
                    <m:r>
                      <a:rPr lang="en-US" i="1">
                        <a:latin typeface="Cambria Math"/>
                        <a:ea typeface="Cambria Math" charset="0"/>
                        <a:cs typeface="Cambria Math" charset="0"/>
                      </a:rPr>
                      <m:t>×</m:t>
                    </m:r>
                  </m:oMath>
                </a14:m>
                <a:r>
                  <a:rPr lang="en-US" dirty="0">
                    <a:ea typeface="Century Schoolbook" charset="0"/>
                    <a:cs typeface="Century Schoolbook" charset="0"/>
                  </a:rPr>
                  <a:t>227</a:t>
                </a:r>
                <a:r>
                  <a:rPr lang="en-US" dirty="0">
                    <a:ea typeface="Cambria Math" charset="0"/>
                    <a:cs typeface="Cambria Math" charset="0"/>
                  </a:rPr>
                  <a:t> </a:t>
                </a:r>
                <a14:m>
                  <m:oMath xmlns:m="http://schemas.openxmlformats.org/officeDocument/2006/math">
                    <m:r>
                      <a:rPr lang="en-US" i="1">
                        <a:latin typeface="Cambria Math"/>
                        <a:ea typeface="Cambria Math" charset="0"/>
                        <a:cs typeface="Cambria Math" charset="0"/>
                      </a:rPr>
                      <m:t>×</m:t>
                    </m:r>
                  </m:oMath>
                </a14:m>
                <a:r>
                  <a:rPr lang="en-US" dirty="0">
                    <a:ea typeface="Century Schoolbook" charset="0"/>
                    <a:cs typeface="Century Schoolbook" charset="0"/>
                  </a:rPr>
                  <a:t>3</a:t>
                </a:r>
              </a:p>
            </p:txBody>
          </p:sp>
        </mc:Choice>
        <mc:Fallback xmlns="">
          <p:sp>
            <p:nvSpPr>
              <p:cNvPr id="65" name="TextBox 64"/>
              <p:cNvSpPr txBox="1">
                <a:spLocks noRot="1" noChangeAspect="1" noMove="1" noResize="1" noEditPoints="1" noAdjustHandles="1" noChangeArrowheads="1" noChangeShapeType="1" noTextEdit="1"/>
              </p:cNvSpPr>
              <p:nvPr/>
            </p:nvSpPr>
            <p:spPr>
              <a:xfrm>
                <a:off x="1676400" y="2971800"/>
                <a:ext cx="1386918" cy="369332"/>
              </a:xfrm>
              <a:prstGeom prst="rect">
                <a:avLst/>
              </a:prstGeom>
              <a:blipFill>
                <a:blip r:embed="rId3"/>
                <a:stretch>
                  <a:fillRect l="-3509" t="-10000" r="-2632" b="-2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6" name="TextBox 65"/>
              <p:cNvSpPr txBox="1"/>
              <p:nvPr/>
            </p:nvSpPr>
            <p:spPr>
              <a:xfrm>
                <a:off x="3849184" y="2930566"/>
                <a:ext cx="1332416" cy="369332"/>
              </a:xfrm>
              <a:prstGeom prst="rect">
                <a:avLst/>
              </a:prstGeom>
              <a:noFill/>
            </p:spPr>
            <p:txBody>
              <a:bodyPr wrap="none" rtlCol="0">
                <a:spAutoFit/>
              </a:bodyPr>
              <a:lstStyle/>
              <a:p>
                <a:r>
                  <a:rPr lang="en-US" dirty="0">
                    <a:ea typeface="Century Schoolbook" charset="0"/>
                    <a:cs typeface="Century Schoolbook" charset="0"/>
                  </a:rPr>
                  <a:t>55</a:t>
                </a:r>
                <a14:m>
                  <m:oMath xmlns:m="http://schemas.openxmlformats.org/officeDocument/2006/math">
                    <m:r>
                      <a:rPr lang="en-US" i="1">
                        <a:latin typeface="Cambria Math"/>
                        <a:ea typeface="Cambria Math" charset="0"/>
                        <a:cs typeface="Cambria Math" charset="0"/>
                      </a:rPr>
                      <m:t>×</m:t>
                    </m:r>
                  </m:oMath>
                </a14:m>
                <a:r>
                  <a:rPr lang="en-US" dirty="0">
                    <a:ea typeface="Century Schoolbook" charset="0"/>
                    <a:cs typeface="Century Schoolbook" charset="0"/>
                  </a:rPr>
                  <a:t>55</a:t>
                </a:r>
                <a:r>
                  <a:rPr lang="en-US" dirty="0">
                    <a:ea typeface="Cambria Math" charset="0"/>
                    <a:cs typeface="Cambria Math" charset="0"/>
                  </a:rPr>
                  <a:t> </a:t>
                </a:r>
                <a14:m>
                  <m:oMath xmlns:m="http://schemas.openxmlformats.org/officeDocument/2006/math">
                    <m:r>
                      <a:rPr lang="en-US" i="1">
                        <a:latin typeface="Cambria Math"/>
                        <a:ea typeface="Cambria Math" charset="0"/>
                        <a:cs typeface="Cambria Math" charset="0"/>
                      </a:rPr>
                      <m:t>×</m:t>
                    </m:r>
                    <m:r>
                      <a:rPr lang="en-US">
                        <a:latin typeface="Cambria Math"/>
                        <a:ea typeface="Cambria Math" charset="0"/>
                        <a:cs typeface="Cambria Math" charset="0"/>
                      </a:rPr>
                      <m:t>9</m:t>
                    </m:r>
                  </m:oMath>
                </a14:m>
                <a:r>
                  <a:rPr lang="en-US" dirty="0">
                    <a:ea typeface="Century Schoolbook" charset="0"/>
                    <a:cs typeface="Century Schoolbook" charset="0"/>
                  </a:rPr>
                  <a:t>6</a:t>
                </a:r>
              </a:p>
            </p:txBody>
          </p:sp>
        </mc:Choice>
        <mc:Fallback xmlns="">
          <p:sp>
            <p:nvSpPr>
              <p:cNvPr id="66" name="TextBox 65"/>
              <p:cNvSpPr txBox="1">
                <a:spLocks noRot="1" noChangeAspect="1" noMove="1" noResize="1" noEditPoints="1" noAdjustHandles="1" noChangeArrowheads="1" noChangeShapeType="1" noTextEdit="1"/>
              </p:cNvSpPr>
              <p:nvPr/>
            </p:nvSpPr>
            <p:spPr>
              <a:xfrm>
                <a:off x="3849184" y="2930566"/>
                <a:ext cx="1332416" cy="369332"/>
              </a:xfrm>
              <a:prstGeom prst="rect">
                <a:avLst/>
              </a:prstGeom>
              <a:blipFill>
                <a:blip r:embed="rId4"/>
                <a:stretch>
                  <a:fillRect l="-3653" t="-10000" r="-3196" b="-2666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7" name="TextBox 66"/>
              <p:cNvSpPr txBox="1"/>
              <p:nvPr/>
            </p:nvSpPr>
            <p:spPr>
              <a:xfrm>
                <a:off x="5943601" y="2930566"/>
                <a:ext cx="1269899" cy="369332"/>
              </a:xfrm>
              <a:prstGeom prst="rect">
                <a:avLst/>
              </a:prstGeom>
              <a:noFill/>
            </p:spPr>
            <p:txBody>
              <a:bodyPr wrap="none" rtlCol="0">
                <a:spAutoFit/>
              </a:bodyPr>
              <a:lstStyle/>
              <a:p>
                <a:r>
                  <a:rPr lang="en-US" dirty="0">
                    <a:ea typeface="Century Schoolbook" charset="0"/>
                    <a:cs typeface="Century Schoolbook" charset="0"/>
                  </a:rPr>
                  <a:t>27</a:t>
                </a:r>
                <a14:m>
                  <m:oMath xmlns:m="http://schemas.openxmlformats.org/officeDocument/2006/math">
                    <m:r>
                      <a:rPr lang="en-US" i="1">
                        <a:latin typeface="Cambria Math"/>
                        <a:ea typeface="Cambria Math" charset="0"/>
                        <a:cs typeface="Cambria Math" charset="0"/>
                      </a:rPr>
                      <m:t>×</m:t>
                    </m:r>
                  </m:oMath>
                </a14:m>
                <a:r>
                  <a:rPr lang="en-US" dirty="0">
                    <a:ea typeface="Century Schoolbook" charset="0"/>
                    <a:cs typeface="Century Schoolbook" charset="0"/>
                  </a:rPr>
                  <a:t>27</a:t>
                </a:r>
                <a:r>
                  <a:rPr lang="en-US" dirty="0">
                    <a:ea typeface="Cambria Math" charset="0"/>
                    <a:cs typeface="Cambria Math" charset="0"/>
                  </a:rPr>
                  <a:t> </a:t>
                </a:r>
                <a14:m>
                  <m:oMath xmlns:m="http://schemas.openxmlformats.org/officeDocument/2006/math">
                    <m:r>
                      <a:rPr lang="en-US" i="1">
                        <a:latin typeface="Cambria Math"/>
                        <a:ea typeface="Cambria Math" charset="0"/>
                        <a:cs typeface="Cambria Math" charset="0"/>
                      </a:rPr>
                      <m:t>×</m:t>
                    </m:r>
                  </m:oMath>
                </a14:m>
                <a:r>
                  <a:rPr lang="en-US" dirty="0">
                    <a:ea typeface="Century Schoolbook" charset="0"/>
                    <a:cs typeface="Century Schoolbook" charset="0"/>
                  </a:rPr>
                  <a:t>96</a:t>
                </a:r>
              </a:p>
            </p:txBody>
          </p:sp>
        </mc:Choice>
        <mc:Fallback xmlns="">
          <p:sp>
            <p:nvSpPr>
              <p:cNvPr id="67" name="TextBox 66"/>
              <p:cNvSpPr txBox="1">
                <a:spLocks noRot="1" noChangeAspect="1" noMove="1" noResize="1" noEditPoints="1" noAdjustHandles="1" noChangeArrowheads="1" noChangeShapeType="1" noTextEdit="1"/>
              </p:cNvSpPr>
              <p:nvPr/>
            </p:nvSpPr>
            <p:spPr>
              <a:xfrm>
                <a:off x="5943601" y="2930566"/>
                <a:ext cx="1269899" cy="369332"/>
              </a:xfrm>
              <a:prstGeom prst="rect">
                <a:avLst/>
              </a:prstGeom>
              <a:blipFill>
                <a:blip r:embed="rId5"/>
                <a:stretch>
                  <a:fillRect l="-3846" t="-10000" r="-3365" b="-26667"/>
                </a:stretch>
              </a:blipFill>
            </p:spPr>
            <p:txBody>
              <a:bodyPr/>
              <a:lstStyle/>
              <a:p>
                <a:r>
                  <a:rPr lang="en-US">
                    <a:noFill/>
                  </a:rPr>
                  <a:t> </a:t>
                </a:r>
              </a:p>
            </p:txBody>
          </p:sp>
        </mc:Fallback>
      </mc:AlternateContent>
      <p:sp>
        <p:nvSpPr>
          <p:cNvPr id="68" name="Cube 67"/>
          <p:cNvSpPr/>
          <p:nvPr/>
        </p:nvSpPr>
        <p:spPr>
          <a:xfrm>
            <a:off x="8038913" y="1549536"/>
            <a:ext cx="1389640" cy="1361880"/>
          </a:xfrm>
          <a:prstGeom prst="cube">
            <a:avLst>
              <a:gd name="adj" fmla="val 72129"/>
            </a:avLst>
          </a:prstGeom>
          <a:solidFill>
            <a:srgbClr val="0DAEFF"/>
          </a:solidFill>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69" name="TextBox 68"/>
              <p:cNvSpPr txBox="1"/>
              <p:nvPr/>
            </p:nvSpPr>
            <p:spPr>
              <a:xfrm>
                <a:off x="8001000" y="2919872"/>
                <a:ext cx="1386918" cy="369332"/>
              </a:xfrm>
              <a:prstGeom prst="rect">
                <a:avLst/>
              </a:prstGeom>
              <a:noFill/>
            </p:spPr>
            <p:txBody>
              <a:bodyPr wrap="none" rtlCol="0">
                <a:spAutoFit/>
              </a:bodyPr>
              <a:lstStyle/>
              <a:p>
                <a:r>
                  <a:rPr lang="en-US" dirty="0">
                    <a:ea typeface="Century Schoolbook" charset="0"/>
                    <a:cs typeface="Century Schoolbook" charset="0"/>
                  </a:rPr>
                  <a:t>27</a:t>
                </a:r>
                <a14:m>
                  <m:oMath xmlns:m="http://schemas.openxmlformats.org/officeDocument/2006/math">
                    <m:r>
                      <a:rPr lang="en-US" i="1">
                        <a:latin typeface="Cambria Math"/>
                        <a:ea typeface="Cambria Math" charset="0"/>
                        <a:cs typeface="Cambria Math" charset="0"/>
                      </a:rPr>
                      <m:t>×</m:t>
                    </m:r>
                  </m:oMath>
                </a14:m>
                <a:r>
                  <a:rPr lang="en-US" dirty="0">
                    <a:ea typeface="Century Schoolbook" charset="0"/>
                    <a:cs typeface="Century Schoolbook" charset="0"/>
                  </a:rPr>
                  <a:t>27</a:t>
                </a:r>
                <a:r>
                  <a:rPr lang="en-US" dirty="0">
                    <a:ea typeface="Cambria Math" charset="0"/>
                    <a:cs typeface="Cambria Math" charset="0"/>
                  </a:rPr>
                  <a:t> </a:t>
                </a:r>
                <a14:m>
                  <m:oMath xmlns:m="http://schemas.openxmlformats.org/officeDocument/2006/math">
                    <m:r>
                      <a:rPr lang="en-US" i="1">
                        <a:latin typeface="Cambria Math"/>
                        <a:ea typeface="Cambria Math" charset="0"/>
                        <a:cs typeface="Cambria Math" charset="0"/>
                      </a:rPr>
                      <m:t>×</m:t>
                    </m:r>
                  </m:oMath>
                </a14:m>
                <a:r>
                  <a:rPr lang="en-US" dirty="0">
                    <a:ea typeface="Century Schoolbook" charset="0"/>
                    <a:cs typeface="Century Schoolbook" charset="0"/>
                  </a:rPr>
                  <a:t>256</a:t>
                </a:r>
              </a:p>
            </p:txBody>
          </p:sp>
        </mc:Choice>
        <mc:Fallback xmlns="">
          <p:sp>
            <p:nvSpPr>
              <p:cNvPr id="69" name="TextBox 68"/>
              <p:cNvSpPr txBox="1">
                <a:spLocks noRot="1" noChangeAspect="1" noMove="1" noResize="1" noEditPoints="1" noAdjustHandles="1" noChangeArrowheads="1" noChangeShapeType="1" noTextEdit="1"/>
              </p:cNvSpPr>
              <p:nvPr/>
            </p:nvSpPr>
            <p:spPr>
              <a:xfrm>
                <a:off x="8001000" y="2919872"/>
                <a:ext cx="1386918" cy="369332"/>
              </a:xfrm>
              <a:prstGeom prst="rect">
                <a:avLst/>
              </a:prstGeom>
              <a:blipFill>
                <a:blip r:embed="rId6"/>
                <a:stretch>
                  <a:fillRect l="-3965" t="-9836" r="-3084" b="-24590"/>
                </a:stretch>
              </a:blipFill>
            </p:spPr>
            <p:txBody>
              <a:bodyPr/>
              <a:lstStyle/>
              <a:p>
                <a:r>
                  <a:rPr lang="en-US">
                    <a:noFill/>
                  </a:rPr>
                  <a:t> </a:t>
                </a:r>
              </a:p>
            </p:txBody>
          </p:sp>
        </mc:Fallback>
      </mc:AlternateContent>
      <p:sp>
        <p:nvSpPr>
          <p:cNvPr id="70" name="Cube 69"/>
          <p:cNvSpPr/>
          <p:nvPr/>
        </p:nvSpPr>
        <p:spPr>
          <a:xfrm>
            <a:off x="1658360" y="4086506"/>
            <a:ext cx="1118446" cy="1128257"/>
          </a:xfrm>
          <a:prstGeom prst="cube">
            <a:avLst>
              <a:gd name="adj" fmla="val 81895"/>
            </a:avLst>
          </a:prstGeom>
          <a:solidFill>
            <a:srgbClr val="0DAEFF"/>
          </a:solidFill>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1" name="TextBox 70"/>
              <p:cNvSpPr txBox="1"/>
              <p:nvPr/>
            </p:nvSpPr>
            <p:spPr>
              <a:xfrm>
                <a:off x="1616300" y="5297270"/>
                <a:ext cx="1160506" cy="646331"/>
              </a:xfrm>
              <a:prstGeom prst="rect">
                <a:avLst/>
              </a:prstGeom>
              <a:noFill/>
            </p:spPr>
            <p:txBody>
              <a:bodyPr wrap="square" rtlCol="0">
                <a:spAutoFit/>
              </a:bodyPr>
              <a:lstStyle/>
              <a:p>
                <a:r>
                  <a:rPr lang="en-US" dirty="0">
                    <a:ea typeface="Century Schoolbook" charset="0"/>
                    <a:cs typeface="Century Schoolbook" charset="0"/>
                  </a:rPr>
                  <a:t>13</a:t>
                </a:r>
                <a14:m>
                  <m:oMath xmlns:m="http://schemas.openxmlformats.org/officeDocument/2006/math">
                    <m:r>
                      <a:rPr lang="en-US" i="1">
                        <a:latin typeface="Cambria Math"/>
                        <a:ea typeface="Cambria Math" charset="0"/>
                        <a:cs typeface="Cambria Math" charset="0"/>
                      </a:rPr>
                      <m:t>×</m:t>
                    </m:r>
                  </m:oMath>
                </a14:m>
                <a:r>
                  <a:rPr lang="en-US" dirty="0">
                    <a:ea typeface="Century Schoolbook" charset="0"/>
                    <a:cs typeface="Century Schoolbook" charset="0"/>
                  </a:rPr>
                  <a:t>13</a:t>
                </a:r>
                <a:r>
                  <a:rPr lang="en-US" dirty="0">
                    <a:ea typeface="Cambria Math" charset="0"/>
                    <a:cs typeface="Cambria Math" charset="0"/>
                  </a:rPr>
                  <a:t> </a:t>
                </a:r>
                <a14:m>
                  <m:oMath xmlns:m="http://schemas.openxmlformats.org/officeDocument/2006/math">
                    <m:r>
                      <a:rPr lang="en-US" i="1">
                        <a:latin typeface="Cambria Math"/>
                        <a:ea typeface="Cambria Math" charset="0"/>
                        <a:cs typeface="Cambria Math" charset="0"/>
                      </a:rPr>
                      <m:t>×</m:t>
                    </m:r>
                  </m:oMath>
                </a14:m>
                <a:r>
                  <a:rPr lang="en-US" dirty="0">
                    <a:ea typeface="Century Schoolbook" charset="0"/>
                    <a:cs typeface="Century Schoolbook" charset="0"/>
                  </a:rPr>
                  <a:t>256</a:t>
                </a:r>
              </a:p>
            </p:txBody>
          </p:sp>
        </mc:Choice>
        <mc:Fallback xmlns="">
          <p:sp>
            <p:nvSpPr>
              <p:cNvPr id="71" name="TextBox 70"/>
              <p:cNvSpPr txBox="1">
                <a:spLocks noRot="1" noChangeAspect="1" noMove="1" noResize="1" noEditPoints="1" noAdjustHandles="1" noChangeArrowheads="1" noChangeShapeType="1" noTextEdit="1"/>
              </p:cNvSpPr>
              <p:nvPr/>
            </p:nvSpPr>
            <p:spPr>
              <a:xfrm>
                <a:off x="1616300" y="5297270"/>
                <a:ext cx="1160506" cy="646331"/>
              </a:xfrm>
              <a:prstGeom prst="rect">
                <a:avLst/>
              </a:prstGeom>
              <a:blipFill>
                <a:blip r:embed="rId7"/>
                <a:stretch>
                  <a:fillRect l="-4188" t="-5660" b="-14151"/>
                </a:stretch>
              </a:blipFill>
            </p:spPr>
            <p:txBody>
              <a:bodyPr/>
              <a:lstStyle/>
              <a:p>
                <a:r>
                  <a:rPr lang="en-US">
                    <a:noFill/>
                  </a:rPr>
                  <a:t> </a:t>
                </a:r>
              </a:p>
            </p:txBody>
          </p:sp>
        </mc:Fallback>
      </mc:AlternateContent>
      <p:sp>
        <p:nvSpPr>
          <p:cNvPr id="72" name="Cube 71"/>
          <p:cNvSpPr/>
          <p:nvPr/>
        </p:nvSpPr>
        <p:spPr>
          <a:xfrm>
            <a:off x="3478411" y="3700483"/>
            <a:ext cx="1624320" cy="1632887"/>
          </a:xfrm>
          <a:prstGeom prst="cube">
            <a:avLst>
              <a:gd name="adj" fmla="val 86906"/>
            </a:avLst>
          </a:prstGeom>
          <a:solidFill>
            <a:srgbClr val="0DAEFF"/>
          </a:solidFill>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3" name="TextBox 72"/>
              <p:cNvSpPr txBox="1"/>
              <p:nvPr/>
            </p:nvSpPr>
            <p:spPr>
              <a:xfrm>
                <a:off x="3261282" y="5378866"/>
                <a:ext cx="1386918" cy="369332"/>
              </a:xfrm>
              <a:prstGeom prst="rect">
                <a:avLst/>
              </a:prstGeom>
              <a:noFill/>
            </p:spPr>
            <p:txBody>
              <a:bodyPr wrap="none" rtlCol="0">
                <a:spAutoFit/>
              </a:bodyPr>
              <a:lstStyle/>
              <a:p>
                <a:r>
                  <a:rPr lang="en-US" dirty="0">
                    <a:ea typeface="Century Schoolbook" charset="0"/>
                    <a:cs typeface="Century Schoolbook" charset="0"/>
                  </a:rPr>
                  <a:t>13</a:t>
                </a:r>
                <a14:m>
                  <m:oMath xmlns:m="http://schemas.openxmlformats.org/officeDocument/2006/math">
                    <m:r>
                      <a:rPr lang="en-US" i="1">
                        <a:latin typeface="Cambria Math"/>
                        <a:ea typeface="Cambria Math" charset="0"/>
                        <a:cs typeface="Cambria Math" charset="0"/>
                      </a:rPr>
                      <m:t>×</m:t>
                    </m:r>
                  </m:oMath>
                </a14:m>
                <a:r>
                  <a:rPr lang="en-US" dirty="0">
                    <a:ea typeface="Century Schoolbook" charset="0"/>
                    <a:cs typeface="Century Schoolbook" charset="0"/>
                  </a:rPr>
                  <a:t>13</a:t>
                </a:r>
                <a:r>
                  <a:rPr lang="en-US" dirty="0">
                    <a:ea typeface="Cambria Math" charset="0"/>
                    <a:cs typeface="Cambria Math" charset="0"/>
                  </a:rPr>
                  <a:t> </a:t>
                </a:r>
                <a14:m>
                  <m:oMath xmlns:m="http://schemas.openxmlformats.org/officeDocument/2006/math">
                    <m:r>
                      <a:rPr lang="en-US" i="1">
                        <a:latin typeface="Cambria Math"/>
                        <a:ea typeface="Cambria Math" charset="0"/>
                        <a:cs typeface="Cambria Math" charset="0"/>
                      </a:rPr>
                      <m:t>×</m:t>
                    </m:r>
                  </m:oMath>
                </a14:m>
                <a:r>
                  <a:rPr lang="en-US" dirty="0">
                    <a:ea typeface="Century Schoolbook" charset="0"/>
                    <a:cs typeface="Century Schoolbook" charset="0"/>
                  </a:rPr>
                  <a:t>384</a:t>
                </a:r>
              </a:p>
            </p:txBody>
          </p:sp>
        </mc:Choice>
        <mc:Fallback xmlns="">
          <p:sp>
            <p:nvSpPr>
              <p:cNvPr id="73" name="TextBox 72"/>
              <p:cNvSpPr txBox="1">
                <a:spLocks noRot="1" noChangeAspect="1" noMove="1" noResize="1" noEditPoints="1" noAdjustHandles="1" noChangeArrowheads="1" noChangeShapeType="1" noTextEdit="1"/>
              </p:cNvSpPr>
              <p:nvPr/>
            </p:nvSpPr>
            <p:spPr>
              <a:xfrm>
                <a:off x="3261282" y="5378866"/>
                <a:ext cx="1386918" cy="369332"/>
              </a:xfrm>
              <a:prstGeom prst="rect">
                <a:avLst/>
              </a:prstGeom>
              <a:blipFill>
                <a:blip r:embed="rId8"/>
                <a:stretch>
                  <a:fillRect l="-3947" t="-8197" r="-2632"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TextBox 74"/>
              <p:cNvSpPr txBox="1"/>
              <p:nvPr/>
            </p:nvSpPr>
            <p:spPr>
              <a:xfrm>
                <a:off x="5166282" y="5373518"/>
                <a:ext cx="1386918" cy="369332"/>
              </a:xfrm>
              <a:prstGeom prst="rect">
                <a:avLst/>
              </a:prstGeom>
              <a:noFill/>
            </p:spPr>
            <p:txBody>
              <a:bodyPr wrap="none" rtlCol="0">
                <a:spAutoFit/>
              </a:bodyPr>
              <a:lstStyle/>
              <a:p>
                <a:r>
                  <a:rPr lang="en-US" dirty="0">
                    <a:ea typeface="Century Schoolbook" charset="0"/>
                    <a:cs typeface="Century Schoolbook" charset="0"/>
                  </a:rPr>
                  <a:t>13</a:t>
                </a:r>
                <a14:m>
                  <m:oMath xmlns:m="http://schemas.openxmlformats.org/officeDocument/2006/math">
                    <m:r>
                      <a:rPr lang="en-US" i="1">
                        <a:latin typeface="Cambria Math"/>
                        <a:ea typeface="Cambria Math" charset="0"/>
                        <a:cs typeface="Cambria Math" charset="0"/>
                      </a:rPr>
                      <m:t>×</m:t>
                    </m:r>
                  </m:oMath>
                </a14:m>
                <a:r>
                  <a:rPr lang="en-US" dirty="0">
                    <a:ea typeface="Century Schoolbook" charset="0"/>
                    <a:cs typeface="Century Schoolbook" charset="0"/>
                  </a:rPr>
                  <a:t>13</a:t>
                </a:r>
                <a:r>
                  <a:rPr lang="en-US" dirty="0">
                    <a:ea typeface="Cambria Math" charset="0"/>
                    <a:cs typeface="Cambria Math" charset="0"/>
                  </a:rPr>
                  <a:t> </a:t>
                </a:r>
                <a14:m>
                  <m:oMath xmlns:m="http://schemas.openxmlformats.org/officeDocument/2006/math">
                    <m:r>
                      <a:rPr lang="en-US" i="1">
                        <a:latin typeface="Cambria Math"/>
                        <a:ea typeface="Cambria Math" charset="0"/>
                        <a:cs typeface="Cambria Math" charset="0"/>
                      </a:rPr>
                      <m:t>×</m:t>
                    </m:r>
                  </m:oMath>
                </a14:m>
                <a:r>
                  <a:rPr lang="en-US" dirty="0">
                    <a:ea typeface="Century Schoolbook" charset="0"/>
                    <a:cs typeface="Century Schoolbook" charset="0"/>
                  </a:rPr>
                  <a:t>384</a:t>
                </a:r>
              </a:p>
            </p:txBody>
          </p:sp>
        </mc:Choice>
        <mc:Fallback xmlns="">
          <p:sp>
            <p:nvSpPr>
              <p:cNvPr id="75" name="TextBox 74"/>
              <p:cNvSpPr txBox="1">
                <a:spLocks noRot="1" noChangeAspect="1" noMove="1" noResize="1" noEditPoints="1" noAdjustHandles="1" noChangeArrowheads="1" noChangeShapeType="1" noTextEdit="1"/>
              </p:cNvSpPr>
              <p:nvPr/>
            </p:nvSpPr>
            <p:spPr>
              <a:xfrm>
                <a:off x="5166282" y="5373518"/>
                <a:ext cx="1386918" cy="369332"/>
              </a:xfrm>
              <a:prstGeom prst="rect">
                <a:avLst/>
              </a:prstGeom>
              <a:blipFill>
                <a:blip r:embed="rId9"/>
                <a:stretch>
                  <a:fillRect l="-3509" t="-8197" r="-3070"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7" name="TextBox 76"/>
              <p:cNvSpPr txBox="1"/>
              <p:nvPr/>
            </p:nvSpPr>
            <p:spPr>
              <a:xfrm>
                <a:off x="7223682" y="5373518"/>
                <a:ext cx="1386918" cy="369332"/>
              </a:xfrm>
              <a:prstGeom prst="rect">
                <a:avLst/>
              </a:prstGeom>
              <a:noFill/>
            </p:spPr>
            <p:txBody>
              <a:bodyPr wrap="none" rtlCol="0">
                <a:spAutoFit/>
              </a:bodyPr>
              <a:lstStyle/>
              <a:p>
                <a:r>
                  <a:rPr lang="en-US" dirty="0">
                    <a:ea typeface="Century Schoolbook" charset="0"/>
                    <a:cs typeface="Century Schoolbook" charset="0"/>
                  </a:rPr>
                  <a:t>13</a:t>
                </a:r>
                <a14:m>
                  <m:oMath xmlns:m="http://schemas.openxmlformats.org/officeDocument/2006/math">
                    <m:r>
                      <a:rPr lang="en-US" i="1">
                        <a:latin typeface="Cambria Math"/>
                        <a:ea typeface="Cambria Math" charset="0"/>
                        <a:cs typeface="Cambria Math" charset="0"/>
                      </a:rPr>
                      <m:t>×</m:t>
                    </m:r>
                  </m:oMath>
                </a14:m>
                <a:r>
                  <a:rPr lang="en-US" dirty="0">
                    <a:ea typeface="Century Schoolbook" charset="0"/>
                    <a:cs typeface="Century Schoolbook" charset="0"/>
                  </a:rPr>
                  <a:t>13</a:t>
                </a:r>
                <a:r>
                  <a:rPr lang="en-US" dirty="0">
                    <a:ea typeface="Cambria Math" charset="0"/>
                    <a:cs typeface="Cambria Math" charset="0"/>
                  </a:rPr>
                  <a:t> </a:t>
                </a:r>
                <a14:m>
                  <m:oMath xmlns:m="http://schemas.openxmlformats.org/officeDocument/2006/math">
                    <m:r>
                      <a:rPr lang="en-US" i="1">
                        <a:latin typeface="Cambria Math"/>
                        <a:ea typeface="Cambria Math" charset="0"/>
                        <a:cs typeface="Cambria Math" charset="0"/>
                      </a:rPr>
                      <m:t>×</m:t>
                    </m:r>
                  </m:oMath>
                </a14:m>
                <a:r>
                  <a:rPr lang="en-US" dirty="0">
                    <a:ea typeface="Century Schoolbook" charset="0"/>
                    <a:cs typeface="Century Schoolbook" charset="0"/>
                  </a:rPr>
                  <a:t>256</a:t>
                </a:r>
              </a:p>
            </p:txBody>
          </p:sp>
        </mc:Choice>
        <mc:Fallback xmlns="">
          <p:sp>
            <p:nvSpPr>
              <p:cNvPr id="77" name="TextBox 76"/>
              <p:cNvSpPr txBox="1">
                <a:spLocks noRot="1" noChangeAspect="1" noMove="1" noResize="1" noEditPoints="1" noAdjustHandles="1" noChangeArrowheads="1" noChangeShapeType="1" noTextEdit="1"/>
              </p:cNvSpPr>
              <p:nvPr/>
            </p:nvSpPr>
            <p:spPr>
              <a:xfrm>
                <a:off x="7223682" y="5373518"/>
                <a:ext cx="1386918" cy="369332"/>
              </a:xfrm>
              <a:prstGeom prst="rect">
                <a:avLst/>
              </a:prstGeom>
              <a:blipFill>
                <a:blip r:embed="rId10"/>
                <a:stretch>
                  <a:fillRect l="-3947" t="-8197" r="-2632" b="-24590"/>
                </a:stretch>
              </a:blipFill>
            </p:spPr>
            <p:txBody>
              <a:bodyPr/>
              <a:lstStyle/>
              <a:p>
                <a:r>
                  <a:rPr lang="en-US">
                    <a:noFill/>
                  </a:rPr>
                  <a:t> </a:t>
                </a:r>
              </a:p>
            </p:txBody>
          </p:sp>
        </mc:Fallback>
      </mc:AlternateContent>
      <p:sp>
        <p:nvSpPr>
          <p:cNvPr id="78" name="Cube 77"/>
          <p:cNvSpPr/>
          <p:nvPr/>
        </p:nvSpPr>
        <p:spPr>
          <a:xfrm>
            <a:off x="9441302" y="3968608"/>
            <a:ext cx="1105518" cy="1093704"/>
          </a:xfrm>
          <a:prstGeom prst="cube">
            <a:avLst>
              <a:gd name="adj" fmla="val 87882"/>
            </a:avLst>
          </a:prstGeom>
          <a:solidFill>
            <a:srgbClr val="0DAEFF"/>
          </a:solidFill>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sp>
            <p:nvSpPr>
              <p:cNvPr id="79" name="TextBox 78"/>
              <p:cNvSpPr txBox="1"/>
              <p:nvPr/>
            </p:nvSpPr>
            <p:spPr>
              <a:xfrm>
                <a:off x="9261328" y="5373518"/>
                <a:ext cx="1152880" cy="369332"/>
              </a:xfrm>
              <a:prstGeom prst="rect">
                <a:avLst/>
              </a:prstGeom>
              <a:noFill/>
            </p:spPr>
            <p:txBody>
              <a:bodyPr wrap="none" rtlCol="0">
                <a:spAutoFit/>
              </a:bodyPr>
              <a:lstStyle/>
              <a:p>
                <a:r>
                  <a:rPr lang="en-US" dirty="0">
                    <a:ea typeface="Century Schoolbook" charset="0"/>
                    <a:cs typeface="Century Schoolbook" charset="0"/>
                  </a:rPr>
                  <a:t>6</a:t>
                </a:r>
                <a14:m>
                  <m:oMath xmlns:m="http://schemas.openxmlformats.org/officeDocument/2006/math">
                    <m:r>
                      <a:rPr lang="en-US" i="1">
                        <a:latin typeface="Cambria Math"/>
                        <a:ea typeface="Cambria Math" charset="0"/>
                        <a:cs typeface="Cambria Math" charset="0"/>
                      </a:rPr>
                      <m:t>×</m:t>
                    </m:r>
                  </m:oMath>
                </a14:m>
                <a:r>
                  <a:rPr lang="en-US" dirty="0">
                    <a:ea typeface="Century Schoolbook" charset="0"/>
                    <a:cs typeface="Century Schoolbook" charset="0"/>
                  </a:rPr>
                  <a:t>6</a:t>
                </a:r>
                <a:r>
                  <a:rPr lang="en-US" dirty="0">
                    <a:ea typeface="Cambria Math" charset="0"/>
                    <a:cs typeface="Cambria Math" charset="0"/>
                  </a:rPr>
                  <a:t> </a:t>
                </a:r>
                <a14:m>
                  <m:oMath xmlns:m="http://schemas.openxmlformats.org/officeDocument/2006/math">
                    <m:r>
                      <a:rPr lang="en-US" i="1">
                        <a:latin typeface="Cambria Math"/>
                        <a:ea typeface="Cambria Math" charset="0"/>
                        <a:cs typeface="Cambria Math" charset="0"/>
                      </a:rPr>
                      <m:t>×</m:t>
                    </m:r>
                  </m:oMath>
                </a14:m>
                <a:r>
                  <a:rPr lang="en-US" dirty="0">
                    <a:ea typeface="Century Schoolbook" charset="0"/>
                    <a:cs typeface="Century Schoolbook" charset="0"/>
                  </a:rPr>
                  <a:t>256</a:t>
                </a:r>
              </a:p>
            </p:txBody>
          </p:sp>
        </mc:Choice>
        <mc:Fallback xmlns="">
          <p:sp>
            <p:nvSpPr>
              <p:cNvPr id="79" name="TextBox 78"/>
              <p:cNvSpPr txBox="1">
                <a:spLocks noRot="1" noChangeAspect="1" noMove="1" noResize="1" noEditPoints="1" noAdjustHandles="1" noChangeArrowheads="1" noChangeShapeType="1" noTextEdit="1"/>
              </p:cNvSpPr>
              <p:nvPr/>
            </p:nvSpPr>
            <p:spPr>
              <a:xfrm>
                <a:off x="9261328" y="5373518"/>
                <a:ext cx="1152880" cy="369332"/>
              </a:xfrm>
              <a:prstGeom prst="rect">
                <a:avLst/>
              </a:prstGeom>
              <a:blipFill>
                <a:blip r:embed="rId11"/>
                <a:stretch>
                  <a:fillRect l="-4233" t="-8197" r="-4233" b="-24590"/>
                </a:stretch>
              </a:blipFill>
            </p:spPr>
            <p:txBody>
              <a:bodyPr/>
              <a:lstStyle/>
              <a:p>
                <a:r>
                  <a:rPr lang="en-US">
                    <a:noFill/>
                  </a:rPr>
                  <a:t> </a:t>
                </a:r>
              </a:p>
            </p:txBody>
          </p:sp>
        </mc:Fallback>
      </mc:AlternateContent>
      <p:cxnSp>
        <p:nvCxnSpPr>
          <p:cNvPr id="85" name="Straight Arrow Connector 84"/>
          <p:cNvCxnSpPr/>
          <p:nvPr/>
        </p:nvCxnSpPr>
        <p:spPr>
          <a:xfrm>
            <a:off x="8896772" y="4555856"/>
            <a:ext cx="544530" cy="0"/>
          </a:xfrm>
          <a:prstGeom prst="straightConnector1">
            <a:avLst/>
          </a:prstGeom>
          <a:ln w="158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a:off x="6863619" y="4555856"/>
            <a:ext cx="544530" cy="0"/>
          </a:xfrm>
          <a:prstGeom prst="straightConnector1">
            <a:avLst/>
          </a:prstGeom>
          <a:ln w="158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a:off x="4830466" y="4552293"/>
            <a:ext cx="544530" cy="0"/>
          </a:xfrm>
          <a:prstGeom prst="straightConnector1">
            <a:avLst/>
          </a:prstGeom>
          <a:ln w="158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a:off x="2797313" y="4579986"/>
            <a:ext cx="544530" cy="0"/>
          </a:xfrm>
          <a:prstGeom prst="straightConnector1">
            <a:avLst/>
          </a:prstGeom>
          <a:ln w="158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89" name="TextBox 88"/>
              <p:cNvSpPr txBox="1"/>
              <p:nvPr/>
            </p:nvSpPr>
            <p:spPr>
              <a:xfrm>
                <a:off x="3048001" y="2361168"/>
                <a:ext cx="922047" cy="923330"/>
              </a:xfrm>
              <a:prstGeom prst="rect">
                <a:avLst/>
              </a:prstGeom>
              <a:noFill/>
            </p:spPr>
            <p:txBody>
              <a:bodyPr wrap="none" rtlCol="0">
                <a:spAutoFit/>
              </a:bodyPr>
              <a:lstStyle/>
              <a:p>
                <a:pPr algn="ctr"/>
                <a:r>
                  <a:rPr lang="en-US" dirty="0">
                    <a:ea typeface="Century Schoolbook" charset="0"/>
                    <a:cs typeface="Century Schoolbook" charset="0"/>
                  </a:rPr>
                  <a:t>11</a:t>
                </a:r>
                <a14:m>
                  <m:oMath xmlns:m="http://schemas.openxmlformats.org/officeDocument/2006/math">
                    <m:r>
                      <a:rPr lang="en-US">
                        <a:latin typeface="Cambria Math"/>
                        <a:ea typeface="Cambria Math" charset="0"/>
                        <a:cs typeface="Cambria Math" charset="0"/>
                      </a:rPr>
                      <m:t> </m:t>
                    </m:r>
                    <m:r>
                      <a:rPr lang="en-US" i="1">
                        <a:latin typeface="Cambria Math"/>
                        <a:ea typeface="Cambria Math" charset="0"/>
                        <a:cs typeface="Cambria Math" charset="0"/>
                      </a:rPr>
                      <m:t>×</m:t>
                    </m:r>
                  </m:oMath>
                </a14:m>
                <a:r>
                  <a:rPr lang="en-US" dirty="0">
                    <a:ea typeface="Century Schoolbook" charset="0"/>
                    <a:cs typeface="Century Schoolbook" charset="0"/>
                  </a:rPr>
                  <a:t> 11</a:t>
                </a:r>
              </a:p>
              <a:p>
                <a:pPr algn="ctr"/>
                <a:r>
                  <a:rPr lang="en-US" dirty="0">
                    <a:ea typeface="Century Schoolbook" charset="0"/>
                    <a:cs typeface="Century Schoolbook" charset="0"/>
                  </a:rPr>
                  <a:t>s = 4</a:t>
                </a:r>
              </a:p>
              <a:p>
                <a:pPr algn="ctr"/>
                <a:r>
                  <a:rPr lang="en-US" dirty="0">
                    <a:ea typeface="Century Schoolbook" charset="0"/>
                    <a:cs typeface="Century Schoolbook" charset="0"/>
                  </a:rPr>
                  <a:t>P = 0</a:t>
                </a:r>
              </a:p>
            </p:txBody>
          </p:sp>
        </mc:Choice>
        <mc:Fallback xmlns="">
          <p:sp>
            <p:nvSpPr>
              <p:cNvPr id="89" name="TextBox 88"/>
              <p:cNvSpPr txBox="1">
                <a:spLocks noRot="1" noChangeAspect="1" noMove="1" noResize="1" noEditPoints="1" noAdjustHandles="1" noChangeArrowheads="1" noChangeShapeType="1" noTextEdit="1"/>
              </p:cNvSpPr>
              <p:nvPr/>
            </p:nvSpPr>
            <p:spPr>
              <a:xfrm>
                <a:off x="3048001" y="2361168"/>
                <a:ext cx="922047" cy="923330"/>
              </a:xfrm>
              <a:prstGeom prst="rect">
                <a:avLst/>
              </a:prstGeom>
              <a:blipFill>
                <a:blip r:embed="rId12"/>
                <a:stretch>
                  <a:fillRect l="-5298" t="-3289" r="-5298" b="-92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0" name="TextBox 89"/>
              <p:cNvSpPr txBox="1"/>
              <p:nvPr/>
            </p:nvSpPr>
            <p:spPr>
              <a:xfrm>
                <a:off x="5257801" y="2326642"/>
                <a:ext cx="688009" cy="646331"/>
              </a:xfrm>
              <a:prstGeom prst="rect">
                <a:avLst/>
              </a:prstGeom>
              <a:noFill/>
            </p:spPr>
            <p:txBody>
              <a:bodyPr wrap="none" rtlCol="0">
                <a:spAutoFit/>
              </a:bodyPr>
              <a:lstStyle/>
              <a:p>
                <a:pPr algn="ctr"/>
                <a:r>
                  <a:rPr lang="en-US" dirty="0">
                    <a:ea typeface="Century Schoolbook" charset="0"/>
                    <a:cs typeface="Century Schoolbook" charset="0"/>
                  </a:rPr>
                  <a:t>3</a:t>
                </a:r>
                <a14:m>
                  <m:oMath xmlns:m="http://schemas.openxmlformats.org/officeDocument/2006/math">
                    <m:r>
                      <a:rPr lang="en-US">
                        <a:latin typeface="Cambria Math"/>
                        <a:ea typeface="Cambria Math" charset="0"/>
                        <a:cs typeface="Cambria Math" charset="0"/>
                      </a:rPr>
                      <m:t> </m:t>
                    </m:r>
                    <m:r>
                      <a:rPr lang="en-US" i="1">
                        <a:latin typeface="Cambria Math"/>
                        <a:ea typeface="Cambria Math" charset="0"/>
                        <a:cs typeface="Cambria Math" charset="0"/>
                      </a:rPr>
                      <m:t>×</m:t>
                    </m:r>
                  </m:oMath>
                </a14:m>
                <a:r>
                  <a:rPr lang="en-US" dirty="0">
                    <a:ea typeface="Century Schoolbook" charset="0"/>
                    <a:cs typeface="Century Schoolbook" charset="0"/>
                  </a:rPr>
                  <a:t> 3</a:t>
                </a:r>
              </a:p>
              <a:p>
                <a:pPr algn="ctr"/>
                <a:r>
                  <a:rPr lang="en-US" dirty="0">
                    <a:ea typeface="Century Schoolbook" charset="0"/>
                    <a:cs typeface="Century Schoolbook" charset="0"/>
                  </a:rPr>
                  <a:t>s = 2</a:t>
                </a:r>
              </a:p>
            </p:txBody>
          </p:sp>
        </mc:Choice>
        <mc:Fallback xmlns="">
          <p:sp>
            <p:nvSpPr>
              <p:cNvPr id="90" name="TextBox 89"/>
              <p:cNvSpPr txBox="1">
                <a:spLocks noRot="1" noChangeAspect="1" noMove="1" noResize="1" noEditPoints="1" noAdjustHandles="1" noChangeArrowheads="1" noChangeShapeType="1" noTextEdit="1"/>
              </p:cNvSpPr>
              <p:nvPr/>
            </p:nvSpPr>
            <p:spPr>
              <a:xfrm>
                <a:off x="5257801" y="2326642"/>
                <a:ext cx="688009" cy="646331"/>
              </a:xfrm>
              <a:prstGeom prst="rect">
                <a:avLst/>
              </a:prstGeom>
              <a:blipFill>
                <a:blip r:embed="rId13"/>
                <a:stretch>
                  <a:fillRect l="-8036" t="-5660" r="-7143" b="-14151"/>
                </a:stretch>
              </a:blipFill>
            </p:spPr>
            <p:txBody>
              <a:bodyPr/>
              <a:lstStyle/>
              <a:p>
                <a:r>
                  <a:rPr lang="en-US">
                    <a:noFill/>
                  </a:rPr>
                  <a:t> </a:t>
                </a:r>
              </a:p>
            </p:txBody>
          </p:sp>
        </mc:Fallback>
      </mc:AlternateContent>
      <p:sp>
        <p:nvSpPr>
          <p:cNvPr id="91" name="TextBox 90"/>
          <p:cNvSpPr txBox="1"/>
          <p:nvPr/>
        </p:nvSpPr>
        <p:spPr>
          <a:xfrm>
            <a:off x="5334000" y="1728383"/>
            <a:ext cx="1048172" cy="369332"/>
          </a:xfrm>
          <a:prstGeom prst="rect">
            <a:avLst/>
          </a:prstGeom>
          <a:noFill/>
        </p:spPr>
        <p:txBody>
          <a:bodyPr wrap="none" rtlCol="0">
            <a:spAutoFit/>
          </a:bodyPr>
          <a:lstStyle/>
          <a:p>
            <a:pPr algn="ctr"/>
            <a:r>
              <a:rPr lang="en-US" dirty="0">
                <a:ea typeface="Century Schoolbook" charset="0"/>
                <a:cs typeface="Century Schoolbook" charset="0"/>
              </a:rPr>
              <a:t>max pool</a:t>
            </a:r>
          </a:p>
        </p:txBody>
      </p:sp>
      <mc:AlternateContent xmlns:mc="http://schemas.openxmlformats.org/markup-compatibility/2006" xmlns:a14="http://schemas.microsoft.com/office/drawing/2010/main">
        <mc:Choice Requires="a14">
          <p:sp>
            <p:nvSpPr>
              <p:cNvPr id="92" name="TextBox 91"/>
              <p:cNvSpPr txBox="1"/>
              <p:nvPr/>
            </p:nvSpPr>
            <p:spPr>
              <a:xfrm>
                <a:off x="7239001" y="2331374"/>
                <a:ext cx="688009" cy="923330"/>
              </a:xfrm>
              <a:prstGeom prst="rect">
                <a:avLst/>
              </a:prstGeom>
              <a:noFill/>
            </p:spPr>
            <p:txBody>
              <a:bodyPr wrap="none" rtlCol="0">
                <a:spAutoFit/>
              </a:bodyPr>
              <a:lstStyle/>
              <a:p>
                <a:pPr algn="ctr"/>
                <a:r>
                  <a:rPr lang="en-US" dirty="0">
                    <a:ea typeface="Century Schoolbook" charset="0"/>
                    <a:cs typeface="Century Schoolbook" charset="0"/>
                  </a:rPr>
                  <a:t>5</a:t>
                </a:r>
                <a14:m>
                  <m:oMath xmlns:m="http://schemas.openxmlformats.org/officeDocument/2006/math">
                    <m:r>
                      <a:rPr lang="en-US">
                        <a:latin typeface="Cambria Math"/>
                        <a:ea typeface="Cambria Math" charset="0"/>
                        <a:cs typeface="Cambria Math" charset="0"/>
                      </a:rPr>
                      <m:t> </m:t>
                    </m:r>
                    <m:r>
                      <a:rPr lang="en-US" i="1">
                        <a:latin typeface="Cambria Math"/>
                        <a:ea typeface="Cambria Math" charset="0"/>
                        <a:cs typeface="Cambria Math" charset="0"/>
                      </a:rPr>
                      <m:t>×</m:t>
                    </m:r>
                  </m:oMath>
                </a14:m>
                <a:r>
                  <a:rPr lang="en-US" dirty="0">
                    <a:ea typeface="Century Schoolbook" charset="0"/>
                    <a:cs typeface="Century Schoolbook" charset="0"/>
                  </a:rPr>
                  <a:t> 5</a:t>
                </a:r>
              </a:p>
              <a:p>
                <a:pPr algn="ctr"/>
                <a:r>
                  <a:rPr lang="en-US" dirty="0">
                    <a:ea typeface="Century Schoolbook" charset="0"/>
                    <a:cs typeface="Century Schoolbook" charset="0"/>
                  </a:rPr>
                  <a:t>S = 1</a:t>
                </a:r>
              </a:p>
              <a:p>
                <a:pPr algn="ctr"/>
                <a:r>
                  <a:rPr lang="en-US" dirty="0">
                    <a:ea typeface="Century Schoolbook" charset="0"/>
                    <a:cs typeface="Century Schoolbook" charset="0"/>
                  </a:rPr>
                  <a:t>P = 2</a:t>
                </a:r>
              </a:p>
            </p:txBody>
          </p:sp>
        </mc:Choice>
        <mc:Fallback xmlns="">
          <p:sp>
            <p:nvSpPr>
              <p:cNvPr id="92" name="TextBox 91"/>
              <p:cNvSpPr txBox="1">
                <a:spLocks noRot="1" noChangeAspect="1" noMove="1" noResize="1" noEditPoints="1" noAdjustHandles="1" noChangeArrowheads="1" noChangeShapeType="1" noTextEdit="1"/>
              </p:cNvSpPr>
              <p:nvPr/>
            </p:nvSpPr>
            <p:spPr>
              <a:xfrm>
                <a:off x="7239001" y="2331374"/>
                <a:ext cx="688009" cy="923330"/>
              </a:xfrm>
              <a:prstGeom prst="rect">
                <a:avLst/>
              </a:prstGeom>
              <a:blipFill>
                <a:blip r:embed="rId14"/>
                <a:stretch>
                  <a:fillRect l="-8036" t="-3289" r="-7143" b="-92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3" name="TextBox 92"/>
              <p:cNvSpPr txBox="1"/>
              <p:nvPr/>
            </p:nvSpPr>
            <p:spPr>
              <a:xfrm>
                <a:off x="9372601" y="2330365"/>
                <a:ext cx="688009" cy="646331"/>
              </a:xfrm>
              <a:prstGeom prst="rect">
                <a:avLst/>
              </a:prstGeom>
              <a:noFill/>
            </p:spPr>
            <p:txBody>
              <a:bodyPr wrap="none" rtlCol="0">
                <a:spAutoFit/>
              </a:bodyPr>
              <a:lstStyle/>
              <a:p>
                <a:pPr algn="ctr"/>
                <a:r>
                  <a:rPr lang="en-US" dirty="0">
                    <a:ea typeface="Century Schoolbook" charset="0"/>
                    <a:cs typeface="Century Schoolbook" charset="0"/>
                  </a:rPr>
                  <a:t>3</a:t>
                </a:r>
                <a14:m>
                  <m:oMath xmlns:m="http://schemas.openxmlformats.org/officeDocument/2006/math">
                    <m:r>
                      <a:rPr lang="en-US">
                        <a:latin typeface="Cambria Math"/>
                        <a:ea typeface="Cambria Math" charset="0"/>
                        <a:cs typeface="Cambria Math" charset="0"/>
                      </a:rPr>
                      <m:t> </m:t>
                    </m:r>
                    <m:r>
                      <a:rPr lang="en-US" i="1">
                        <a:latin typeface="Cambria Math"/>
                        <a:ea typeface="Cambria Math" charset="0"/>
                        <a:cs typeface="Cambria Math" charset="0"/>
                      </a:rPr>
                      <m:t>×</m:t>
                    </m:r>
                  </m:oMath>
                </a14:m>
                <a:r>
                  <a:rPr lang="en-US" dirty="0">
                    <a:ea typeface="Century Schoolbook" charset="0"/>
                    <a:cs typeface="Century Schoolbook" charset="0"/>
                  </a:rPr>
                  <a:t> 3</a:t>
                </a:r>
              </a:p>
              <a:p>
                <a:pPr algn="ctr"/>
                <a:r>
                  <a:rPr lang="en-US" dirty="0">
                    <a:ea typeface="Century Schoolbook" charset="0"/>
                    <a:cs typeface="Century Schoolbook" charset="0"/>
                  </a:rPr>
                  <a:t>s = 2</a:t>
                </a:r>
              </a:p>
            </p:txBody>
          </p:sp>
        </mc:Choice>
        <mc:Fallback xmlns="">
          <p:sp>
            <p:nvSpPr>
              <p:cNvPr id="93" name="TextBox 92"/>
              <p:cNvSpPr txBox="1">
                <a:spLocks noRot="1" noChangeAspect="1" noMove="1" noResize="1" noEditPoints="1" noAdjustHandles="1" noChangeArrowheads="1" noChangeShapeType="1" noTextEdit="1"/>
              </p:cNvSpPr>
              <p:nvPr/>
            </p:nvSpPr>
            <p:spPr>
              <a:xfrm>
                <a:off x="9372601" y="2330365"/>
                <a:ext cx="688009" cy="646331"/>
              </a:xfrm>
              <a:prstGeom prst="rect">
                <a:avLst/>
              </a:prstGeom>
              <a:blipFill>
                <a:blip r:embed="rId15"/>
                <a:stretch>
                  <a:fillRect l="-8036" t="-4717" r="-7143" b="-14151"/>
                </a:stretch>
              </a:blipFill>
            </p:spPr>
            <p:txBody>
              <a:bodyPr/>
              <a:lstStyle/>
              <a:p>
                <a:r>
                  <a:rPr lang="en-US">
                    <a:noFill/>
                  </a:rPr>
                  <a:t> </a:t>
                </a:r>
              </a:p>
            </p:txBody>
          </p:sp>
        </mc:Fallback>
      </mc:AlternateContent>
      <p:sp>
        <p:nvSpPr>
          <p:cNvPr id="94" name="TextBox 93"/>
          <p:cNvSpPr txBox="1"/>
          <p:nvPr/>
        </p:nvSpPr>
        <p:spPr>
          <a:xfrm>
            <a:off x="9448800" y="1732106"/>
            <a:ext cx="1048172" cy="369332"/>
          </a:xfrm>
          <a:prstGeom prst="rect">
            <a:avLst/>
          </a:prstGeom>
          <a:noFill/>
        </p:spPr>
        <p:txBody>
          <a:bodyPr wrap="none" rtlCol="0">
            <a:spAutoFit/>
          </a:bodyPr>
          <a:lstStyle/>
          <a:p>
            <a:pPr algn="ctr"/>
            <a:r>
              <a:rPr lang="en-US" dirty="0">
                <a:ea typeface="Century Schoolbook" charset="0"/>
                <a:cs typeface="Century Schoolbook" charset="0"/>
              </a:rPr>
              <a:t>max pool</a:t>
            </a:r>
          </a:p>
        </p:txBody>
      </p:sp>
      <mc:AlternateContent xmlns:mc="http://schemas.openxmlformats.org/markup-compatibility/2006" xmlns:a14="http://schemas.microsoft.com/office/drawing/2010/main">
        <mc:Choice Requires="a14">
          <p:sp>
            <p:nvSpPr>
              <p:cNvPr id="95" name="TextBox 94"/>
              <p:cNvSpPr txBox="1"/>
              <p:nvPr/>
            </p:nvSpPr>
            <p:spPr>
              <a:xfrm>
                <a:off x="2590801" y="4687039"/>
                <a:ext cx="688009" cy="923330"/>
              </a:xfrm>
              <a:prstGeom prst="rect">
                <a:avLst/>
              </a:prstGeom>
              <a:noFill/>
            </p:spPr>
            <p:txBody>
              <a:bodyPr wrap="none" rtlCol="0">
                <a:spAutoFit/>
              </a:bodyPr>
              <a:lstStyle/>
              <a:p>
                <a:pPr algn="ctr"/>
                <a:r>
                  <a:rPr lang="en-US" dirty="0">
                    <a:ea typeface="Century Schoolbook" charset="0"/>
                    <a:cs typeface="Century Schoolbook" charset="0"/>
                  </a:rPr>
                  <a:t>3</a:t>
                </a:r>
                <a14:m>
                  <m:oMath xmlns:m="http://schemas.openxmlformats.org/officeDocument/2006/math">
                    <m:r>
                      <a:rPr lang="en-US">
                        <a:latin typeface="Cambria Math"/>
                        <a:ea typeface="Cambria Math" charset="0"/>
                        <a:cs typeface="Cambria Math" charset="0"/>
                      </a:rPr>
                      <m:t> </m:t>
                    </m:r>
                    <m:r>
                      <a:rPr lang="en-US" i="1">
                        <a:latin typeface="Cambria Math"/>
                        <a:ea typeface="Cambria Math" charset="0"/>
                        <a:cs typeface="Cambria Math" charset="0"/>
                      </a:rPr>
                      <m:t>×</m:t>
                    </m:r>
                  </m:oMath>
                </a14:m>
                <a:r>
                  <a:rPr lang="en-US" dirty="0">
                    <a:ea typeface="Century Schoolbook" charset="0"/>
                    <a:cs typeface="Century Schoolbook" charset="0"/>
                  </a:rPr>
                  <a:t> 3</a:t>
                </a:r>
              </a:p>
              <a:p>
                <a:pPr algn="ctr"/>
                <a:r>
                  <a:rPr lang="en-US" dirty="0">
                    <a:ea typeface="Century Schoolbook" charset="0"/>
                    <a:cs typeface="Century Schoolbook" charset="0"/>
                  </a:rPr>
                  <a:t>S = 1</a:t>
                </a:r>
              </a:p>
              <a:p>
                <a:pPr algn="ctr"/>
                <a:r>
                  <a:rPr lang="en-US" dirty="0">
                    <a:ea typeface="Century Schoolbook" charset="0"/>
                    <a:cs typeface="Century Schoolbook" charset="0"/>
                  </a:rPr>
                  <a:t>P = 1</a:t>
                </a:r>
              </a:p>
            </p:txBody>
          </p:sp>
        </mc:Choice>
        <mc:Fallback xmlns="">
          <p:sp>
            <p:nvSpPr>
              <p:cNvPr id="95" name="TextBox 94"/>
              <p:cNvSpPr txBox="1">
                <a:spLocks noRot="1" noChangeAspect="1" noMove="1" noResize="1" noEditPoints="1" noAdjustHandles="1" noChangeArrowheads="1" noChangeShapeType="1" noTextEdit="1"/>
              </p:cNvSpPr>
              <p:nvPr/>
            </p:nvSpPr>
            <p:spPr>
              <a:xfrm>
                <a:off x="2590801" y="4687039"/>
                <a:ext cx="688009" cy="923330"/>
              </a:xfrm>
              <a:prstGeom prst="rect">
                <a:avLst/>
              </a:prstGeom>
              <a:blipFill>
                <a:blip r:embed="rId16"/>
                <a:stretch>
                  <a:fillRect l="-7080" t="-3974" r="-7080" b="-99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6" name="TextBox 95"/>
              <p:cNvSpPr txBox="1"/>
              <p:nvPr/>
            </p:nvSpPr>
            <p:spPr>
              <a:xfrm>
                <a:off x="4572001" y="4687038"/>
                <a:ext cx="688009" cy="923330"/>
              </a:xfrm>
              <a:prstGeom prst="rect">
                <a:avLst/>
              </a:prstGeom>
              <a:noFill/>
            </p:spPr>
            <p:txBody>
              <a:bodyPr wrap="none" rtlCol="0">
                <a:spAutoFit/>
              </a:bodyPr>
              <a:lstStyle/>
              <a:p>
                <a:pPr algn="ctr"/>
                <a:r>
                  <a:rPr lang="en-US" dirty="0">
                    <a:ea typeface="Century Schoolbook" charset="0"/>
                    <a:cs typeface="Century Schoolbook" charset="0"/>
                  </a:rPr>
                  <a:t>3</a:t>
                </a:r>
                <a14:m>
                  <m:oMath xmlns:m="http://schemas.openxmlformats.org/officeDocument/2006/math">
                    <m:r>
                      <a:rPr lang="en-US">
                        <a:latin typeface="Cambria Math"/>
                        <a:ea typeface="Cambria Math" charset="0"/>
                        <a:cs typeface="Cambria Math" charset="0"/>
                      </a:rPr>
                      <m:t> </m:t>
                    </m:r>
                    <m:r>
                      <a:rPr lang="en-US" i="1">
                        <a:latin typeface="Cambria Math"/>
                        <a:ea typeface="Cambria Math" charset="0"/>
                        <a:cs typeface="Cambria Math" charset="0"/>
                      </a:rPr>
                      <m:t>×</m:t>
                    </m:r>
                  </m:oMath>
                </a14:m>
                <a:r>
                  <a:rPr lang="en-US" dirty="0">
                    <a:ea typeface="Century Schoolbook" charset="0"/>
                    <a:cs typeface="Century Schoolbook" charset="0"/>
                  </a:rPr>
                  <a:t> 3</a:t>
                </a:r>
                <a:br>
                  <a:rPr lang="en-US" dirty="0">
                    <a:ea typeface="Century Schoolbook" charset="0"/>
                    <a:cs typeface="Century Schoolbook" charset="0"/>
                  </a:rPr>
                </a:br>
                <a:r>
                  <a:rPr lang="en-US" dirty="0">
                    <a:ea typeface="Century Schoolbook" charset="0"/>
                    <a:cs typeface="Century Schoolbook" charset="0"/>
                  </a:rPr>
                  <a:t>s = 1</a:t>
                </a:r>
              </a:p>
              <a:p>
                <a:pPr algn="ctr"/>
                <a:r>
                  <a:rPr lang="en-US" dirty="0">
                    <a:ea typeface="Century Schoolbook" charset="0"/>
                    <a:cs typeface="Century Schoolbook" charset="0"/>
                  </a:rPr>
                  <a:t>P = 1</a:t>
                </a:r>
              </a:p>
            </p:txBody>
          </p:sp>
        </mc:Choice>
        <mc:Fallback xmlns="">
          <p:sp>
            <p:nvSpPr>
              <p:cNvPr id="96" name="TextBox 95"/>
              <p:cNvSpPr txBox="1">
                <a:spLocks noRot="1" noChangeAspect="1" noMove="1" noResize="1" noEditPoints="1" noAdjustHandles="1" noChangeArrowheads="1" noChangeShapeType="1" noTextEdit="1"/>
              </p:cNvSpPr>
              <p:nvPr/>
            </p:nvSpPr>
            <p:spPr>
              <a:xfrm>
                <a:off x="4572001" y="4687038"/>
                <a:ext cx="688009" cy="923330"/>
              </a:xfrm>
              <a:prstGeom prst="rect">
                <a:avLst/>
              </a:prstGeom>
              <a:blipFill>
                <a:blip r:embed="rId17"/>
                <a:stretch>
                  <a:fillRect l="-7080" t="-3974" r="-7080" b="-99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7" name="TextBox 96"/>
              <p:cNvSpPr txBox="1"/>
              <p:nvPr/>
            </p:nvSpPr>
            <p:spPr>
              <a:xfrm>
                <a:off x="6629401" y="4693016"/>
                <a:ext cx="688009" cy="923330"/>
              </a:xfrm>
              <a:prstGeom prst="rect">
                <a:avLst/>
              </a:prstGeom>
              <a:noFill/>
            </p:spPr>
            <p:txBody>
              <a:bodyPr wrap="none" rtlCol="0">
                <a:spAutoFit/>
              </a:bodyPr>
              <a:lstStyle/>
              <a:p>
                <a:pPr algn="ctr"/>
                <a:r>
                  <a:rPr lang="en-US" dirty="0">
                    <a:ea typeface="Century Schoolbook" charset="0"/>
                    <a:cs typeface="Century Schoolbook" charset="0"/>
                  </a:rPr>
                  <a:t>3</a:t>
                </a:r>
                <a14:m>
                  <m:oMath xmlns:m="http://schemas.openxmlformats.org/officeDocument/2006/math">
                    <m:r>
                      <a:rPr lang="en-US">
                        <a:latin typeface="Cambria Math"/>
                        <a:ea typeface="Cambria Math" charset="0"/>
                        <a:cs typeface="Cambria Math" charset="0"/>
                      </a:rPr>
                      <m:t> </m:t>
                    </m:r>
                    <m:r>
                      <a:rPr lang="en-US" i="1">
                        <a:latin typeface="Cambria Math"/>
                        <a:ea typeface="Cambria Math" charset="0"/>
                        <a:cs typeface="Cambria Math" charset="0"/>
                      </a:rPr>
                      <m:t>×</m:t>
                    </m:r>
                  </m:oMath>
                </a14:m>
                <a:r>
                  <a:rPr lang="en-US" dirty="0">
                    <a:ea typeface="Century Schoolbook" charset="0"/>
                    <a:cs typeface="Century Schoolbook" charset="0"/>
                  </a:rPr>
                  <a:t> 3</a:t>
                </a:r>
              </a:p>
              <a:p>
                <a:pPr algn="ctr"/>
                <a:r>
                  <a:rPr lang="en-US" dirty="0">
                    <a:ea typeface="Century Schoolbook" charset="0"/>
                    <a:cs typeface="Century Schoolbook" charset="0"/>
                  </a:rPr>
                  <a:t>S = 1</a:t>
                </a:r>
              </a:p>
              <a:p>
                <a:pPr algn="ctr"/>
                <a:r>
                  <a:rPr lang="en-US" dirty="0">
                    <a:ea typeface="Century Schoolbook" charset="0"/>
                    <a:cs typeface="Century Schoolbook" charset="0"/>
                  </a:rPr>
                  <a:t>P = 1</a:t>
                </a:r>
              </a:p>
            </p:txBody>
          </p:sp>
        </mc:Choice>
        <mc:Fallback xmlns="">
          <p:sp>
            <p:nvSpPr>
              <p:cNvPr id="97" name="TextBox 96"/>
              <p:cNvSpPr txBox="1">
                <a:spLocks noRot="1" noChangeAspect="1" noMove="1" noResize="1" noEditPoints="1" noAdjustHandles="1" noChangeArrowheads="1" noChangeShapeType="1" noTextEdit="1"/>
              </p:cNvSpPr>
              <p:nvPr/>
            </p:nvSpPr>
            <p:spPr>
              <a:xfrm>
                <a:off x="6629401" y="4693016"/>
                <a:ext cx="688009" cy="923330"/>
              </a:xfrm>
              <a:prstGeom prst="rect">
                <a:avLst/>
              </a:prstGeom>
              <a:blipFill>
                <a:blip r:embed="rId18"/>
                <a:stretch>
                  <a:fillRect l="-8036" t="-3974" r="-7143" b="-993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8" name="TextBox 97"/>
              <p:cNvSpPr txBox="1"/>
              <p:nvPr/>
            </p:nvSpPr>
            <p:spPr>
              <a:xfrm>
                <a:off x="8686801" y="4667375"/>
                <a:ext cx="688009" cy="646331"/>
              </a:xfrm>
              <a:prstGeom prst="rect">
                <a:avLst/>
              </a:prstGeom>
              <a:noFill/>
            </p:spPr>
            <p:txBody>
              <a:bodyPr wrap="none" rtlCol="0">
                <a:spAutoFit/>
              </a:bodyPr>
              <a:lstStyle/>
              <a:p>
                <a:pPr algn="ctr"/>
                <a:r>
                  <a:rPr lang="en-US" dirty="0">
                    <a:ea typeface="Century Schoolbook" charset="0"/>
                    <a:cs typeface="Century Schoolbook" charset="0"/>
                  </a:rPr>
                  <a:t>3</a:t>
                </a:r>
                <a14:m>
                  <m:oMath xmlns:m="http://schemas.openxmlformats.org/officeDocument/2006/math">
                    <m:r>
                      <a:rPr lang="en-US">
                        <a:latin typeface="Cambria Math"/>
                        <a:ea typeface="Cambria Math" charset="0"/>
                        <a:cs typeface="Cambria Math" charset="0"/>
                      </a:rPr>
                      <m:t> </m:t>
                    </m:r>
                    <m:r>
                      <a:rPr lang="en-US" i="1">
                        <a:latin typeface="Cambria Math"/>
                        <a:ea typeface="Cambria Math" charset="0"/>
                        <a:cs typeface="Cambria Math" charset="0"/>
                      </a:rPr>
                      <m:t>×</m:t>
                    </m:r>
                  </m:oMath>
                </a14:m>
                <a:r>
                  <a:rPr lang="en-US" dirty="0">
                    <a:ea typeface="Century Schoolbook" charset="0"/>
                    <a:cs typeface="Century Schoolbook" charset="0"/>
                  </a:rPr>
                  <a:t> 3</a:t>
                </a:r>
              </a:p>
              <a:p>
                <a:pPr algn="ctr"/>
                <a:r>
                  <a:rPr lang="en-US" dirty="0">
                    <a:ea typeface="Century Schoolbook" charset="0"/>
                    <a:cs typeface="Century Schoolbook" charset="0"/>
                  </a:rPr>
                  <a:t>s = 2</a:t>
                </a:r>
              </a:p>
            </p:txBody>
          </p:sp>
        </mc:Choice>
        <mc:Fallback xmlns="">
          <p:sp>
            <p:nvSpPr>
              <p:cNvPr id="98" name="TextBox 97"/>
              <p:cNvSpPr txBox="1">
                <a:spLocks noRot="1" noChangeAspect="1" noMove="1" noResize="1" noEditPoints="1" noAdjustHandles="1" noChangeArrowheads="1" noChangeShapeType="1" noTextEdit="1"/>
              </p:cNvSpPr>
              <p:nvPr/>
            </p:nvSpPr>
            <p:spPr>
              <a:xfrm>
                <a:off x="8686801" y="4667375"/>
                <a:ext cx="688009" cy="646331"/>
              </a:xfrm>
              <a:prstGeom prst="rect">
                <a:avLst/>
              </a:prstGeom>
              <a:blipFill>
                <a:blip r:embed="rId19"/>
                <a:stretch>
                  <a:fillRect l="-7080" t="-5660" r="-7080" b="-14151"/>
                </a:stretch>
              </a:blipFill>
            </p:spPr>
            <p:txBody>
              <a:bodyPr/>
              <a:lstStyle/>
              <a:p>
                <a:r>
                  <a:rPr lang="en-US">
                    <a:noFill/>
                  </a:rPr>
                  <a:t> </a:t>
                </a:r>
              </a:p>
            </p:txBody>
          </p:sp>
        </mc:Fallback>
      </mc:AlternateContent>
      <p:sp>
        <p:nvSpPr>
          <p:cNvPr id="99" name="TextBox 98"/>
          <p:cNvSpPr txBox="1"/>
          <p:nvPr/>
        </p:nvSpPr>
        <p:spPr>
          <a:xfrm>
            <a:off x="8906334" y="4086506"/>
            <a:ext cx="1048172" cy="369332"/>
          </a:xfrm>
          <a:prstGeom prst="rect">
            <a:avLst/>
          </a:prstGeom>
          <a:noFill/>
        </p:spPr>
        <p:txBody>
          <a:bodyPr wrap="none" rtlCol="0">
            <a:spAutoFit/>
          </a:bodyPr>
          <a:lstStyle/>
          <a:p>
            <a:pPr algn="ctr"/>
            <a:r>
              <a:rPr lang="en-US" dirty="0">
                <a:ea typeface="Century Schoolbook" charset="0"/>
                <a:cs typeface="Century Schoolbook" charset="0"/>
              </a:rPr>
              <a:t>max pool</a:t>
            </a:r>
          </a:p>
        </p:txBody>
      </p:sp>
      <p:sp>
        <p:nvSpPr>
          <p:cNvPr id="3" name="Rectangle 2"/>
          <p:cNvSpPr/>
          <p:nvPr/>
        </p:nvSpPr>
        <p:spPr>
          <a:xfrm>
            <a:off x="1950720" y="1549536"/>
            <a:ext cx="1097280" cy="1097280"/>
          </a:xfrm>
          <a:prstGeom prst="rect">
            <a:avLst/>
          </a:prstGeom>
          <a:solidFill>
            <a:srgbClr val="0070C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 name="Rectangle 101"/>
          <p:cNvSpPr/>
          <p:nvPr/>
        </p:nvSpPr>
        <p:spPr>
          <a:xfrm>
            <a:off x="1830544" y="1701936"/>
            <a:ext cx="1097280" cy="1097280"/>
          </a:xfrm>
          <a:prstGeom prst="rect">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 name="Rectangle 102"/>
          <p:cNvSpPr/>
          <p:nvPr/>
        </p:nvSpPr>
        <p:spPr>
          <a:xfrm>
            <a:off x="1676400" y="1854336"/>
            <a:ext cx="1097280" cy="1097280"/>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4" name="Cube 103"/>
          <p:cNvSpPr/>
          <p:nvPr/>
        </p:nvSpPr>
        <p:spPr>
          <a:xfrm>
            <a:off x="5462280" y="3667797"/>
            <a:ext cx="1624320" cy="1632887"/>
          </a:xfrm>
          <a:prstGeom prst="cube">
            <a:avLst>
              <a:gd name="adj" fmla="val 86906"/>
            </a:avLst>
          </a:prstGeom>
          <a:solidFill>
            <a:srgbClr val="0DAEFF"/>
          </a:solidFill>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05" name="Cube 104"/>
          <p:cNvSpPr/>
          <p:nvPr/>
        </p:nvSpPr>
        <p:spPr>
          <a:xfrm>
            <a:off x="7492154" y="4081484"/>
            <a:ext cx="1118446" cy="1128257"/>
          </a:xfrm>
          <a:prstGeom prst="cube">
            <a:avLst>
              <a:gd name="adj" fmla="val 81895"/>
            </a:avLst>
          </a:prstGeom>
          <a:solidFill>
            <a:srgbClr val="0DAEFF"/>
          </a:solidFill>
          <a:ln>
            <a:solidFill>
              <a:schemeClr val="bg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06" name="TextBox 105"/>
          <p:cNvSpPr txBox="1"/>
          <p:nvPr/>
        </p:nvSpPr>
        <p:spPr>
          <a:xfrm>
            <a:off x="3336022" y="1764268"/>
            <a:ext cx="624531" cy="369332"/>
          </a:xfrm>
          <a:prstGeom prst="rect">
            <a:avLst/>
          </a:prstGeom>
          <a:noFill/>
        </p:spPr>
        <p:txBody>
          <a:bodyPr wrap="none" rtlCol="0">
            <a:spAutoFit/>
          </a:bodyPr>
          <a:lstStyle/>
          <a:p>
            <a:pPr algn="ctr"/>
            <a:r>
              <a:rPr lang="en-US" dirty="0">
                <a:ea typeface="Century Schoolbook" charset="0"/>
                <a:cs typeface="Century Schoolbook" charset="0"/>
              </a:rPr>
              <a:t>conv</a:t>
            </a:r>
          </a:p>
        </p:txBody>
      </p:sp>
      <p:sp>
        <p:nvSpPr>
          <p:cNvPr id="108" name="TextBox 107"/>
          <p:cNvSpPr txBox="1"/>
          <p:nvPr/>
        </p:nvSpPr>
        <p:spPr>
          <a:xfrm>
            <a:off x="7245418" y="1752600"/>
            <a:ext cx="624531" cy="369332"/>
          </a:xfrm>
          <a:prstGeom prst="rect">
            <a:avLst/>
          </a:prstGeom>
          <a:noFill/>
        </p:spPr>
        <p:txBody>
          <a:bodyPr wrap="none" rtlCol="0">
            <a:spAutoFit/>
          </a:bodyPr>
          <a:lstStyle/>
          <a:p>
            <a:pPr algn="ctr"/>
            <a:r>
              <a:rPr lang="en-US" dirty="0">
                <a:ea typeface="Century Schoolbook" charset="0"/>
                <a:cs typeface="Century Schoolbook" charset="0"/>
              </a:rPr>
              <a:t>conv</a:t>
            </a:r>
          </a:p>
        </p:txBody>
      </p:sp>
      <p:sp>
        <p:nvSpPr>
          <p:cNvPr id="109" name="TextBox 108"/>
          <p:cNvSpPr txBox="1"/>
          <p:nvPr/>
        </p:nvSpPr>
        <p:spPr>
          <a:xfrm>
            <a:off x="2880670" y="4081483"/>
            <a:ext cx="624531" cy="369332"/>
          </a:xfrm>
          <a:prstGeom prst="rect">
            <a:avLst/>
          </a:prstGeom>
          <a:noFill/>
        </p:spPr>
        <p:txBody>
          <a:bodyPr wrap="none" rtlCol="0">
            <a:spAutoFit/>
          </a:bodyPr>
          <a:lstStyle/>
          <a:p>
            <a:pPr algn="ctr"/>
            <a:r>
              <a:rPr lang="en-US" dirty="0">
                <a:ea typeface="Century Schoolbook" charset="0"/>
                <a:cs typeface="Century Schoolbook" charset="0"/>
              </a:rPr>
              <a:t>conv</a:t>
            </a:r>
          </a:p>
        </p:txBody>
      </p:sp>
      <p:sp>
        <p:nvSpPr>
          <p:cNvPr id="110" name="TextBox 109"/>
          <p:cNvSpPr txBox="1"/>
          <p:nvPr/>
        </p:nvSpPr>
        <p:spPr>
          <a:xfrm>
            <a:off x="5014270" y="4093151"/>
            <a:ext cx="624531" cy="369332"/>
          </a:xfrm>
          <a:prstGeom prst="rect">
            <a:avLst/>
          </a:prstGeom>
          <a:noFill/>
        </p:spPr>
        <p:txBody>
          <a:bodyPr wrap="none" rtlCol="0">
            <a:spAutoFit/>
          </a:bodyPr>
          <a:lstStyle/>
          <a:p>
            <a:pPr algn="ctr"/>
            <a:r>
              <a:rPr lang="en-US" dirty="0">
                <a:ea typeface="Century Schoolbook" charset="0"/>
                <a:cs typeface="Century Schoolbook" charset="0"/>
              </a:rPr>
              <a:t>conv</a:t>
            </a:r>
          </a:p>
        </p:txBody>
      </p:sp>
      <p:sp>
        <p:nvSpPr>
          <p:cNvPr id="111" name="TextBox 110"/>
          <p:cNvSpPr txBox="1"/>
          <p:nvPr/>
        </p:nvSpPr>
        <p:spPr>
          <a:xfrm>
            <a:off x="7071670" y="4081483"/>
            <a:ext cx="624531" cy="369332"/>
          </a:xfrm>
          <a:prstGeom prst="rect">
            <a:avLst/>
          </a:prstGeom>
          <a:noFill/>
        </p:spPr>
        <p:txBody>
          <a:bodyPr wrap="none" rtlCol="0">
            <a:spAutoFit/>
          </a:bodyPr>
          <a:lstStyle/>
          <a:p>
            <a:pPr algn="ctr"/>
            <a:r>
              <a:rPr lang="en-US" dirty="0">
                <a:ea typeface="Century Schoolbook" charset="0"/>
                <a:cs typeface="Century Schoolbook" charset="0"/>
              </a:rPr>
              <a:t>conv</a:t>
            </a:r>
          </a:p>
        </p:txBody>
      </p:sp>
      <p:sp>
        <p:nvSpPr>
          <p:cNvPr id="63" name="TextBox 62"/>
          <p:cNvSpPr txBox="1"/>
          <p:nvPr/>
        </p:nvSpPr>
        <p:spPr>
          <a:xfrm>
            <a:off x="1524000" y="4245551"/>
            <a:ext cx="463588" cy="369332"/>
          </a:xfrm>
          <a:prstGeom prst="rect">
            <a:avLst/>
          </a:prstGeom>
          <a:noFill/>
        </p:spPr>
        <p:txBody>
          <a:bodyPr wrap="none" rtlCol="0">
            <a:spAutoFit/>
          </a:bodyPr>
          <a:lstStyle/>
          <a:p>
            <a:r>
              <a:rPr lang="en-US" dirty="0">
                <a:ea typeface="Century Schoolbook" charset="0"/>
                <a:cs typeface="Century Schoolbook" charset="0"/>
              </a:rPr>
              <a:t>. . .</a:t>
            </a:r>
          </a:p>
        </p:txBody>
      </p:sp>
      <p:sp>
        <p:nvSpPr>
          <p:cNvPr id="64" name="TextBox 63"/>
          <p:cNvSpPr txBox="1"/>
          <p:nvPr/>
        </p:nvSpPr>
        <p:spPr>
          <a:xfrm>
            <a:off x="8172958" y="6465458"/>
            <a:ext cx="2495042" cy="369332"/>
          </a:xfrm>
          <a:prstGeom prst="rect">
            <a:avLst/>
          </a:prstGeom>
          <a:noFill/>
          <a:ln>
            <a:noFill/>
          </a:ln>
        </p:spPr>
        <p:txBody>
          <a:bodyPr wrap="none" rtlCol="0">
            <a:spAutoFit/>
          </a:bodyPr>
          <a:lstStyle/>
          <a:p>
            <a:r>
              <a:rPr lang="en-US" dirty="0"/>
              <a:t> [</a:t>
            </a:r>
            <a:r>
              <a:rPr lang="en-US" b="1" dirty="0" err="1"/>
              <a:t>Krizhevsky</a:t>
            </a:r>
            <a:r>
              <a:rPr lang="en-US" b="1" dirty="0"/>
              <a:t> et al</a:t>
            </a:r>
            <a:r>
              <a:rPr lang="en-US" dirty="0"/>
              <a:t>., </a:t>
            </a:r>
            <a:r>
              <a:rPr lang="en-US" b="1" dirty="0"/>
              <a:t>2012</a:t>
            </a:r>
            <a:r>
              <a:rPr lang="en-US" dirty="0"/>
              <a:t>]</a:t>
            </a:r>
          </a:p>
        </p:txBody>
      </p:sp>
      <p:sp>
        <p:nvSpPr>
          <p:cNvPr id="74" name="TextBox 73"/>
          <p:cNvSpPr txBox="1"/>
          <p:nvPr/>
        </p:nvSpPr>
        <p:spPr>
          <a:xfrm>
            <a:off x="10210800" y="4343400"/>
            <a:ext cx="463588" cy="369332"/>
          </a:xfrm>
          <a:prstGeom prst="rect">
            <a:avLst/>
          </a:prstGeom>
          <a:noFill/>
        </p:spPr>
        <p:txBody>
          <a:bodyPr wrap="none" rtlCol="0">
            <a:spAutoFit/>
          </a:bodyPr>
          <a:lstStyle/>
          <a:p>
            <a:r>
              <a:rPr lang="en-US" dirty="0">
                <a:ea typeface="Century Schoolbook" charset="0"/>
                <a:cs typeface="Century Schoolbook" charset="0"/>
              </a:rPr>
              <a:t>. . .</a:t>
            </a:r>
          </a:p>
        </p:txBody>
      </p:sp>
      <p:sp>
        <p:nvSpPr>
          <p:cNvPr id="57" name="Rectangle 56"/>
          <p:cNvSpPr/>
          <p:nvPr/>
        </p:nvSpPr>
        <p:spPr>
          <a:xfrm>
            <a:off x="1524000" y="6581002"/>
            <a:ext cx="6629400" cy="276999"/>
          </a:xfrm>
          <a:prstGeom prst="rect">
            <a:avLst/>
          </a:prstGeom>
        </p:spPr>
        <p:txBody>
          <a:bodyPr wrap="square">
            <a:spAutoFit/>
          </a:bodyPr>
          <a:lstStyle/>
          <a:p>
            <a:r>
              <a:rPr lang="en-US" sz="1200" dirty="0"/>
              <a:t>This slide is taken from Andrew Ng</a:t>
            </a:r>
          </a:p>
        </p:txBody>
      </p:sp>
    </p:spTree>
    <p:extLst>
      <p:ext uri="{BB962C8B-B14F-4D97-AF65-F5344CB8AC3E}">
        <p14:creationId xmlns:p14="http://schemas.microsoft.com/office/powerpoint/2010/main" val="428790860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mn-lt"/>
              </a:rPr>
              <a:t>AlexNet</a:t>
            </a:r>
            <a:endParaRPr lang="en-US" dirty="0">
              <a:latin typeface="+mn-lt"/>
            </a:endParaRPr>
          </a:p>
        </p:txBody>
      </p:sp>
      <p:sp>
        <p:nvSpPr>
          <p:cNvPr id="205" name="TextBox 204"/>
          <p:cNvSpPr txBox="1"/>
          <p:nvPr/>
        </p:nvSpPr>
        <p:spPr>
          <a:xfrm>
            <a:off x="3962400" y="2971800"/>
            <a:ext cx="463588" cy="369332"/>
          </a:xfrm>
          <a:prstGeom prst="rect">
            <a:avLst/>
          </a:prstGeom>
          <a:noFill/>
        </p:spPr>
        <p:txBody>
          <a:bodyPr wrap="none" rtlCol="0">
            <a:spAutoFit/>
          </a:bodyPr>
          <a:lstStyle/>
          <a:p>
            <a:r>
              <a:rPr lang="en-US" dirty="0">
                <a:ea typeface="Century Schoolbook" charset="0"/>
                <a:cs typeface="Century Schoolbook" charset="0"/>
              </a:rPr>
              <a:t>. . .</a:t>
            </a:r>
          </a:p>
        </p:txBody>
      </p:sp>
      <p:cxnSp>
        <p:nvCxnSpPr>
          <p:cNvPr id="59" name="Straight Arrow Connector 58"/>
          <p:cNvCxnSpPr/>
          <p:nvPr/>
        </p:nvCxnSpPr>
        <p:spPr>
          <a:xfrm>
            <a:off x="4572000" y="3236057"/>
            <a:ext cx="544530" cy="0"/>
          </a:xfrm>
          <a:prstGeom prst="straightConnector1">
            <a:avLst/>
          </a:prstGeom>
          <a:ln w="158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1" name="Straight Arrow Connector 60"/>
          <p:cNvCxnSpPr/>
          <p:nvPr/>
        </p:nvCxnSpPr>
        <p:spPr>
          <a:xfrm>
            <a:off x="5597776" y="3227006"/>
            <a:ext cx="480190" cy="2366"/>
          </a:xfrm>
          <a:prstGeom prst="straightConnector1">
            <a:avLst/>
          </a:prstGeom>
          <a:ln w="158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62" name="Oval 61"/>
          <p:cNvSpPr/>
          <p:nvPr/>
        </p:nvSpPr>
        <p:spPr>
          <a:xfrm>
            <a:off x="7188457" y="3098897"/>
            <a:ext cx="274320" cy="2743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TextBox 80"/>
          <p:cNvSpPr txBox="1"/>
          <p:nvPr/>
        </p:nvSpPr>
        <p:spPr>
          <a:xfrm>
            <a:off x="4999679" y="4048241"/>
            <a:ext cx="652743" cy="369332"/>
          </a:xfrm>
          <a:prstGeom prst="rect">
            <a:avLst/>
          </a:prstGeom>
          <a:noFill/>
        </p:spPr>
        <p:txBody>
          <a:bodyPr wrap="none" rtlCol="0">
            <a:spAutoFit/>
          </a:bodyPr>
          <a:lstStyle/>
          <a:p>
            <a:r>
              <a:rPr lang="en-US" dirty="0">
                <a:ea typeface="Century Schoolbook" charset="0"/>
                <a:cs typeface="Century Schoolbook" charset="0"/>
              </a:rPr>
              <a:t>4096</a:t>
            </a:r>
          </a:p>
        </p:txBody>
      </p:sp>
      <p:cxnSp>
        <p:nvCxnSpPr>
          <p:cNvPr id="82" name="Straight Arrow Connector 81"/>
          <p:cNvCxnSpPr/>
          <p:nvPr/>
        </p:nvCxnSpPr>
        <p:spPr>
          <a:xfrm>
            <a:off x="6602955" y="3243762"/>
            <a:ext cx="544530" cy="0"/>
          </a:xfrm>
          <a:prstGeom prst="straightConnector1">
            <a:avLst/>
          </a:prstGeom>
          <a:ln w="15875">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84" name="TextBox 83"/>
          <p:cNvSpPr txBox="1"/>
          <p:nvPr/>
        </p:nvSpPr>
        <p:spPr>
          <a:xfrm>
            <a:off x="6014634" y="4040867"/>
            <a:ext cx="652743" cy="369332"/>
          </a:xfrm>
          <a:prstGeom prst="rect">
            <a:avLst/>
          </a:prstGeom>
          <a:noFill/>
        </p:spPr>
        <p:txBody>
          <a:bodyPr wrap="none" rtlCol="0">
            <a:spAutoFit/>
          </a:bodyPr>
          <a:lstStyle/>
          <a:p>
            <a:r>
              <a:rPr lang="en-US" dirty="0">
                <a:ea typeface="Century Schoolbook" charset="0"/>
                <a:cs typeface="Century Schoolbook" charset="0"/>
              </a:rPr>
              <a:t>4096</a:t>
            </a:r>
          </a:p>
        </p:txBody>
      </p:sp>
      <p:sp>
        <p:nvSpPr>
          <p:cNvPr id="100" name="TextBox 99"/>
          <p:cNvSpPr txBox="1"/>
          <p:nvPr/>
        </p:nvSpPr>
        <p:spPr>
          <a:xfrm>
            <a:off x="6830733" y="3451718"/>
            <a:ext cx="951992" cy="646331"/>
          </a:xfrm>
          <a:prstGeom prst="rect">
            <a:avLst/>
          </a:prstGeom>
          <a:noFill/>
        </p:spPr>
        <p:txBody>
          <a:bodyPr wrap="none" rtlCol="0">
            <a:spAutoFit/>
          </a:bodyPr>
          <a:lstStyle/>
          <a:p>
            <a:pPr algn="ctr"/>
            <a:r>
              <a:rPr lang="en-US" dirty="0">
                <a:ea typeface="Century Schoolbook" charset="0"/>
                <a:cs typeface="Century Schoolbook" charset="0"/>
              </a:rPr>
              <a:t>Softmax</a:t>
            </a:r>
          </a:p>
          <a:p>
            <a:pPr algn="ctr"/>
            <a:r>
              <a:rPr lang="en-US" dirty="0">
                <a:ea typeface="Century Schoolbook" charset="0"/>
                <a:cs typeface="Century Schoolbook" charset="0"/>
              </a:rPr>
              <a:t>1000</a:t>
            </a:r>
          </a:p>
        </p:txBody>
      </p:sp>
      <p:graphicFrame>
        <p:nvGraphicFramePr>
          <p:cNvPr id="117" name="Table 116"/>
          <p:cNvGraphicFramePr>
            <a:graphicFrameLocks noGrp="1"/>
          </p:cNvGraphicFramePr>
          <p:nvPr/>
        </p:nvGraphicFramePr>
        <p:xfrm>
          <a:off x="5191925" y="2187222"/>
          <a:ext cx="366888" cy="1851378"/>
        </p:xfrm>
        <a:graphic>
          <a:graphicData uri="http://schemas.openxmlformats.org/drawingml/2006/table">
            <a:tbl>
              <a:tblPr firstRow="1" bandRow="1">
                <a:tableStyleId>{5C22544A-7EE6-4342-B048-85BDC9FD1C3A}</a:tableStyleId>
              </a:tblPr>
              <a:tblGrid>
                <a:gridCol w="366888">
                  <a:extLst>
                    <a:ext uri="{9D8B030D-6E8A-4147-A177-3AD203B41FA5}">
                      <a16:colId xmlns:a16="http://schemas.microsoft.com/office/drawing/2014/main" val="20000"/>
                    </a:ext>
                  </a:extLst>
                </a:gridCol>
              </a:tblGrid>
              <a:tr h="1851378">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sp>
        <p:nvSpPr>
          <p:cNvPr id="118" name="Oval 117"/>
          <p:cNvSpPr/>
          <p:nvPr/>
        </p:nvSpPr>
        <p:spPr>
          <a:xfrm>
            <a:off x="5238209" y="2251014"/>
            <a:ext cx="274320" cy="2743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9" name="Oval 118"/>
          <p:cNvSpPr/>
          <p:nvPr/>
        </p:nvSpPr>
        <p:spPr>
          <a:xfrm>
            <a:off x="5238209" y="2624383"/>
            <a:ext cx="274320" cy="2743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0" name="Oval 119"/>
          <p:cNvSpPr/>
          <p:nvPr/>
        </p:nvSpPr>
        <p:spPr>
          <a:xfrm>
            <a:off x="5238209" y="3733053"/>
            <a:ext cx="274320" cy="2743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121" name="TextBox 120"/>
              <p:cNvSpPr txBox="1"/>
              <p:nvPr/>
            </p:nvSpPr>
            <p:spPr>
              <a:xfrm flipH="1">
                <a:off x="5231531" y="3221185"/>
                <a:ext cx="28767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a:ea typeface="Cambria Math" charset="0"/>
                          <a:cs typeface="Cambria Math" charset="0"/>
                        </a:rPr>
                        <m:t>⋮</m:t>
                      </m:r>
                    </m:oMath>
                  </m:oMathPara>
                </a14:m>
                <a:endParaRPr lang="en-US" dirty="0"/>
              </a:p>
            </p:txBody>
          </p:sp>
        </mc:Choice>
        <mc:Fallback xmlns="">
          <p:sp>
            <p:nvSpPr>
              <p:cNvPr id="121" name="TextBox 120"/>
              <p:cNvSpPr txBox="1">
                <a:spLocks noRot="1" noChangeAspect="1" noMove="1" noResize="1" noEditPoints="1" noAdjustHandles="1" noChangeArrowheads="1" noChangeShapeType="1" noTextEdit="1"/>
              </p:cNvSpPr>
              <p:nvPr/>
            </p:nvSpPr>
            <p:spPr>
              <a:xfrm flipH="1">
                <a:off x="5231531" y="3221185"/>
                <a:ext cx="287676" cy="276999"/>
              </a:xfrm>
              <a:prstGeom prst="rect">
                <a:avLst/>
              </a:prstGeom>
              <a:blipFill>
                <a:blip r:embed="rId3"/>
                <a:stretch>
                  <a:fillRect b="-4348"/>
                </a:stretch>
              </a:blipFill>
            </p:spPr>
            <p:txBody>
              <a:bodyPr/>
              <a:lstStyle/>
              <a:p>
                <a:r>
                  <a:rPr lang="en-US">
                    <a:noFill/>
                  </a:rPr>
                  <a:t> </a:t>
                </a:r>
              </a:p>
            </p:txBody>
          </p:sp>
        </mc:Fallback>
      </mc:AlternateContent>
      <p:graphicFrame>
        <p:nvGraphicFramePr>
          <p:cNvPr id="122" name="Table 121"/>
          <p:cNvGraphicFramePr>
            <a:graphicFrameLocks noGrp="1"/>
          </p:cNvGraphicFramePr>
          <p:nvPr/>
        </p:nvGraphicFramePr>
        <p:xfrm>
          <a:off x="6196637" y="2187222"/>
          <a:ext cx="366888" cy="1851378"/>
        </p:xfrm>
        <a:graphic>
          <a:graphicData uri="http://schemas.openxmlformats.org/drawingml/2006/table">
            <a:tbl>
              <a:tblPr firstRow="1" bandRow="1">
                <a:tableStyleId>{5C22544A-7EE6-4342-B048-85BDC9FD1C3A}</a:tableStyleId>
              </a:tblPr>
              <a:tblGrid>
                <a:gridCol w="366888">
                  <a:extLst>
                    <a:ext uri="{9D8B030D-6E8A-4147-A177-3AD203B41FA5}">
                      <a16:colId xmlns:a16="http://schemas.microsoft.com/office/drawing/2014/main" val="20000"/>
                    </a:ext>
                  </a:extLst>
                </a:gridCol>
              </a:tblGrid>
              <a:tr h="1851378">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0"/>
                  </a:ext>
                </a:extLst>
              </a:tr>
            </a:tbl>
          </a:graphicData>
        </a:graphic>
      </p:graphicFrame>
      <p:sp>
        <p:nvSpPr>
          <p:cNvPr id="123" name="Oval 122"/>
          <p:cNvSpPr/>
          <p:nvPr/>
        </p:nvSpPr>
        <p:spPr>
          <a:xfrm>
            <a:off x="6242921" y="2251014"/>
            <a:ext cx="274320" cy="2743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Oval 123"/>
          <p:cNvSpPr/>
          <p:nvPr/>
        </p:nvSpPr>
        <p:spPr>
          <a:xfrm>
            <a:off x="6242921" y="2624383"/>
            <a:ext cx="274320" cy="2743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5" name="Oval 124"/>
          <p:cNvSpPr/>
          <p:nvPr/>
        </p:nvSpPr>
        <p:spPr>
          <a:xfrm>
            <a:off x="6242921" y="3733053"/>
            <a:ext cx="274320" cy="27432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mc:AlternateContent xmlns:mc="http://schemas.openxmlformats.org/markup-compatibility/2006" xmlns:a14="http://schemas.microsoft.com/office/drawing/2010/main">
        <mc:Choice Requires="a14">
          <p:sp>
            <p:nvSpPr>
              <p:cNvPr id="126" name="TextBox 125"/>
              <p:cNvSpPr txBox="1"/>
              <p:nvPr/>
            </p:nvSpPr>
            <p:spPr>
              <a:xfrm flipH="1">
                <a:off x="6236243" y="3221185"/>
                <a:ext cx="287676"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i="1">
                          <a:latin typeface="Cambria Math"/>
                          <a:ea typeface="Cambria Math" charset="0"/>
                          <a:cs typeface="Cambria Math" charset="0"/>
                        </a:rPr>
                        <m:t>⋮</m:t>
                      </m:r>
                    </m:oMath>
                  </m:oMathPara>
                </a14:m>
                <a:endParaRPr lang="en-US" dirty="0"/>
              </a:p>
            </p:txBody>
          </p:sp>
        </mc:Choice>
        <mc:Fallback xmlns="">
          <p:sp>
            <p:nvSpPr>
              <p:cNvPr id="126" name="TextBox 125"/>
              <p:cNvSpPr txBox="1">
                <a:spLocks noRot="1" noChangeAspect="1" noMove="1" noResize="1" noEditPoints="1" noAdjustHandles="1" noChangeArrowheads="1" noChangeShapeType="1" noTextEdit="1"/>
              </p:cNvSpPr>
              <p:nvPr/>
            </p:nvSpPr>
            <p:spPr>
              <a:xfrm flipH="1">
                <a:off x="6236243" y="3221185"/>
                <a:ext cx="287676" cy="276999"/>
              </a:xfrm>
              <a:prstGeom prst="rect">
                <a:avLst/>
              </a:prstGeom>
              <a:blipFill>
                <a:blip r:embed="rId4"/>
                <a:stretch>
                  <a:fillRect b="-4348"/>
                </a:stretch>
              </a:blipFill>
            </p:spPr>
            <p:txBody>
              <a:bodyPr/>
              <a:lstStyle/>
              <a:p>
                <a:r>
                  <a:rPr lang="en-US">
                    <a:noFill/>
                  </a:rPr>
                  <a:t> </a:t>
                </a:r>
              </a:p>
            </p:txBody>
          </p:sp>
        </mc:Fallback>
      </mc:AlternateContent>
      <p:sp>
        <p:nvSpPr>
          <p:cNvPr id="127" name="TextBox 126"/>
          <p:cNvSpPr txBox="1"/>
          <p:nvPr/>
        </p:nvSpPr>
        <p:spPr>
          <a:xfrm>
            <a:off x="8172958" y="6465458"/>
            <a:ext cx="2495042" cy="369332"/>
          </a:xfrm>
          <a:prstGeom prst="rect">
            <a:avLst/>
          </a:prstGeom>
          <a:noFill/>
          <a:ln>
            <a:noFill/>
          </a:ln>
        </p:spPr>
        <p:txBody>
          <a:bodyPr wrap="none" rtlCol="0">
            <a:spAutoFit/>
          </a:bodyPr>
          <a:lstStyle/>
          <a:p>
            <a:r>
              <a:rPr lang="en-US" dirty="0"/>
              <a:t> [</a:t>
            </a:r>
            <a:r>
              <a:rPr lang="en-US" b="1" dirty="0" err="1"/>
              <a:t>Krizhevsky</a:t>
            </a:r>
            <a:r>
              <a:rPr lang="en-US" b="1" dirty="0"/>
              <a:t> et al</a:t>
            </a:r>
            <a:r>
              <a:rPr lang="en-US" dirty="0"/>
              <a:t>., </a:t>
            </a:r>
            <a:r>
              <a:rPr lang="en-US" b="1" dirty="0"/>
              <a:t>2012</a:t>
            </a:r>
            <a:r>
              <a:rPr lang="en-US" dirty="0"/>
              <a:t>]</a:t>
            </a:r>
          </a:p>
        </p:txBody>
      </p:sp>
      <p:sp>
        <p:nvSpPr>
          <p:cNvPr id="131" name="TextBox 130"/>
          <p:cNvSpPr txBox="1"/>
          <p:nvPr/>
        </p:nvSpPr>
        <p:spPr>
          <a:xfrm>
            <a:off x="4658525" y="2819400"/>
            <a:ext cx="411844" cy="369332"/>
          </a:xfrm>
          <a:prstGeom prst="rect">
            <a:avLst/>
          </a:prstGeom>
          <a:noFill/>
        </p:spPr>
        <p:txBody>
          <a:bodyPr wrap="none" rtlCol="0">
            <a:spAutoFit/>
          </a:bodyPr>
          <a:lstStyle/>
          <a:p>
            <a:r>
              <a:rPr lang="en-US" dirty="0">
                <a:ea typeface="Century Schoolbook" charset="0"/>
                <a:cs typeface="Century Schoolbook" charset="0"/>
              </a:rPr>
              <a:t>FC</a:t>
            </a:r>
          </a:p>
        </p:txBody>
      </p:sp>
      <p:sp>
        <p:nvSpPr>
          <p:cNvPr id="132" name="TextBox 131"/>
          <p:cNvSpPr txBox="1"/>
          <p:nvPr/>
        </p:nvSpPr>
        <p:spPr>
          <a:xfrm>
            <a:off x="5649125" y="2819400"/>
            <a:ext cx="411844" cy="369332"/>
          </a:xfrm>
          <a:prstGeom prst="rect">
            <a:avLst/>
          </a:prstGeom>
          <a:noFill/>
        </p:spPr>
        <p:txBody>
          <a:bodyPr wrap="none" rtlCol="0">
            <a:spAutoFit/>
          </a:bodyPr>
          <a:lstStyle/>
          <a:p>
            <a:r>
              <a:rPr lang="en-US" dirty="0">
                <a:ea typeface="Century Schoolbook" charset="0"/>
                <a:cs typeface="Century Schoolbook" charset="0"/>
              </a:rPr>
              <a:t>FC</a:t>
            </a:r>
          </a:p>
        </p:txBody>
      </p:sp>
      <p:sp>
        <p:nvSpPr>
          <p:cNvPr id="24" name="Rectangle 23"/>
          <p:cNvSpPr/>
          <p:nvPr/>
        </p:nvSpPr>
        <p:spPr>
          <a:xfrm>
            <a:off x="1524000" y="6581002"/>
            <a:ext cx="6629400" cy="276999"/>
          </a:xfrm>
          <a:prstGeom prst="rect">
            <a:avLst/>
          </a:prstGeom>
        </p:spPr>
        <p:txBody>
          <a:bodyPr wrap="square">
            <a:spAutoFit/>
          </a:bodyPr>
          <a:lstStyle/>
          <a:p>
            <a:r>
              <a:rPr lang="en-US" sz="1200" dirty="0"/>
              <a:t>This slide is taken from Andrew Ng</a:t>
            </a:r>
          </a:p>
        </p:txBody>
      </p:sp>
    </p:spTree>
    <p:extLst>
      <p:ext uri="{BB962C8B-B14F-4D97-AF65-F5344CB8AC3E}">
        <p14:creationId xmlns:p14="http://schemas.microsoft.com/office/powerpoint/2010/main" val="229935703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mn-lt"/>
              </a:rPr>
              <a:t>AlexNet</a:t>
            </a:r>
            <a:endParaRPr lang="en-US" dirty="0">
              <a:latin typeface="+mn-lt"/>
            </a:endParaRPr>
          </a:p>
        </p:txBody>
      </p:sp>
      <p:sp>
        <p:nvSpPr>
          <p:cNvPr id="64" name="TextBox 63"/>
          <p:cNvSpPr txBox="1"/>
          <p:nvPr/>
        </p:nvSpPr>
        <p:spPr>
          <a:xfrm>
            <a:off x="8172958" y="6465458"/>
            <a:ext cx="2495042" cy="369332"/>
          </a:xfrm>
          <a:prstGeom prst="rect">
            <a:avLst/>
          </a:prstGeom>
          <a:noFill/>
          <a:ln>
            <a:noFill/>
          </a:ln>
        </p:spPr>
        <p:txBody>
          <a:bodyPr wrap="none" rtlCol="0">
            <a:spAutoFit/>
          </a:bodyPr>
          <a:lstStyle/>
          <a:p>
            <a:r>
              <a:rPr lang="en-US" dirty="0"/>
              <a:t> [</a:t>
            </a:r>
            <a:r>
              <a:rPr lang="en-US" b="1" dirty="0" err="1"/>
              <a:t>Krizhevsky</a:t>
            </a:r>
            <a:r>
              <a:rPr lang="en-US" b="1" dirty="0"/>
              <a:t> et al</a:t>
            </a:r>
            <a:r>
              <a:rPr lang="en-US" dirty="0"/>
              <a:t>., </a:t>
            </a:r>
            <a:r>
              <a:rPr lang="en-US" b="1" dirty="0"/>
              <a:t>2012</a:t>
            </a:r>
            <a:r>
              <a:rPr lang="en-US" dirty="0"/>
              <a:t>]</a:t>
            </a:r>
          </a:p>
        </p:txBody>
      </p:sp>
      <p:sp>
        <p:nvSpPr>
          <p:cNvPr id="76" name="Content Placeholder 2"/>
          <p:cNvSpPr>
            <a:spLocks noGrp="1"/>
          </p:cNvSpPr>
          <p:nvPr>
            <p:ph idx="1"/>
          </p:nvPr>
        </p:nvSpPr>
        <p:spPr>
          <a:xfrm>
            <a:off x="1752600" y="1371600"/>
            <a:ext cx="8839200" cy="4876800"/>
          </a:xfrm>
        </p:spPr>
        <p:txBody>
          <a:bodyPr>
            <a:noAutofit/>
          </a:bodyPr>
          <a:lstStyle/>
          <a:p>
            <a:pPr marL="0" indent="0">
              <a:buNone/>
            </a:pPr>
            <a:r>
              <a:rPr lang="en-US" sz="2600" b="1" dirty="0"/>
              <a:t>Details/Retrospectives:</a:t>
            </a:r>
          </a:p>
          <a:p>
            <a:r>
              <a:rPr lang="en-US" sz="2600" dirty="0"/>
              <a:t>first use of </a:t>
            </a:r>
            <a:r>
              <a:rPr lang="en-US" sz="2600" dirty="0" err="1"/>
              <a:t>ReLU</a:t>
            </a:r>
            <a:endParaRPr lang="en-US" sz="2600" dirty="0"/>
          </a:p>
          <a:p>
            <a:r>
              <a:rPr lang="en-US" sz="2600" dirty="0"/>
              <a:t>used Norm layers (not common anymore)</a:t>
            </a:r>
          </a:p>
          <a:p>
            <a:r>
              <a:rPr lang="en-US" sz="2600" dirty="0"/>
              <a:t>heavy data augmentation</a:t>
            </a:r>
          </a:p>
          <a:p>
            <a:r>
              <a:rPr lang="en-US" sz="2600" dirty="0"/>
              <a:t>dropout 0.5</a:t>
            </a:r>
          </a:p>
          <a:p>
            <a:r>
              <a:rPr lang="en-US" sz="2600" dirty="0"/>
              <a:t>batch size 128</a:t>
            </a:r>
          </a:p>
          <a:p>
            <a:r>
              <a:rPr lang="en-US" sz="2600" dirty="0"/>
              <a:t>7 CNN ensemble</a:t>
            </a:r>
          </a:p>
          <a:p>
            <a:pPr lvl="1">
              <a:buFontTx/>
              <a:buChar char="-"/>
            </a:pPr>
            <a:endParaRPr lang="en-US" sz="2200" dirty="0"/>
          </a:p>
          <a:p>
            <a:pPr>
              <a:buFontTx/>
              <a:buChar char="-"/>
            </a:pPr>
            <a:endParaRPr lang="en-US" sz="2200" dirty="0"/>
          </a:p>
        </p:txBody>
      </p:sp>
      <p:sp>
        <p:nvSpPr>
          <p:cNvPr id="7" name="Rectangle 6"/>
          <p:cNvSpPr/>
          <p:nvPr/>
        </p:nvSpPr>
        <p:spPr>
          <a:xfrm>
            <a:off x="1524000" y="6581002"/>
            <a:ext cx="6629400" cy="276999"/>
          </a:xfrm>
          <a:prstGeom prst="rect">
            <a:avLst/>
          </a:prstGeom>
        </p:spPr>
        <p:txBody>
          <a:bodyPr wrap="square">
            <a:spAutoFit/>
          </a:bodyPr>
          <a:lstStyle/>
          <a:p>
            <a:r>
              <a:rPr lang="en-US" sz="1200" dirty="0"/>
              <a:t>Slide taken from </a:t>
            </a:r>
            <a:r>
              <a:rPr lang="en-US" sz="1200" dirty="0" err="1"/>
              <a:t>Fei-Fei</a:t>
            </a:r>
            <a:r>
              <a:rPr lang="en-US" sz="1200" dirty="0"/>
              <a:t> &amp; Justin Johnson &amp; Serena Yeung. Lecture 9. </a:t>
            </a:r>
          </a:p>
        </p:txBody>
      </p:sp>
    </p:spTree>
    <p:extLst>
      <p:ext uri="{BB962C8B-B14F-4D97-AF65-F5344CB8AC3E}">
        <p14:creationId xmlns:p14="http://schemas.microsoft.com/office/powerpoint/2010/main" val="21841866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a:blip r:embed="rId2" cstate="screen">
            <a:extLst>
              <a:ext uri="{28A0092B-C50C-407E-A947-70E740481C1C}">
                <a14:useLocalDpi xmlns:a14="http://schemas.microsoft.com/office/drawing/2010/main" val="0"/>
              </a:ext>
            </a:extLst>
          </a:blip>
          <a:stretch>
            <a:fillRect/>
          </a:stretch>
        </p:blipFill>
        <p:spPr>
          <a:xfrm>
            <a:off x="1676400" y="2110273"/>
            <a:ext cx="4257300" cy="1745764"/>
          </a:xfrm>
        </p:spPr>
      </p:pic>
      <p:sp>
        <p:nvSpPr>
          <p:cNvPr id="2" name="Rounded Rectangle 1"/>
          <p:cNvSpPr/>
          <p:nvPr/>
        </p:nvSpPr>
        <p:spPr>
          <a:xfrm>
            <a:off x="1600200" y="990601"/>
            <a:ext cx="4402138" cy="5135563"/>
          </a:xfrm>
          <a:prstGeom prst="roundRect">
            <a:avLst/>
          </a:prstGeom>
          <a:noFill/>
          <a:ln w="76200"/>
        </p:spPr>
        <p:style>
          <a:lnRef idx="2">
            <a:schemeClr val="accent6"/>
          </a:lnRef>
          <a:fillRef idx="1">
            <a:schemeClr val="lt1"/>
          </a:fillRef>
          <a:effectRef idx="0">
            <a:schemeClr val="accent6"/>
          </a:effectRef>
          <a:fontRef idx="minor">
            <a:schemeClr val="dk1"/>
          </a:fontRef>
        </p:style>
        <p:txBody>
          <a:bodyPr anchor="ctr"/>
          <a:lstStyle/>
          <a:p>
            <a:pPr algn="ctr">
              <a:defRPr/>
            </a:pPr>
            <a:endParaRPr lang="en-US">
              <a:solidFill>
                <a:prstClr val="black"/>
              </a:solidFill>
              <a:latin typeface="Arial"/>
            </a:endParaRPr>
          </a:p>
        </p:txBody>
      </p:sp>
      <p:sp>
        <p:nvSpPr>
          <p:cNvPr id="8" name="Rounded Rectangle 7"/>
          <p:cNvSpPr/>
          <p:nvPr/>
        </p:nvSpPr>
        <p:spPr>
          <a:xfrm>
            <a:off x="6172200" y="969964"/>
            <a:ext cx="4419600" cy="5126037"/>
          </a:xfrm>
          <a:prstGeom prst="roundRect">
            <a:avLst/>
          </a:prstGeom>
          <a:noFill/>
          <a:ln w="76200"/>
        </p:spPr>
        <p:style>
          <a:lnRef idx="2">
            <a:schemeClr val="accent1"/>
          </a:lnRef>
          <a:fillRef idx="1">
            <a:schemeClr val="lt1"/>
          </a:fillRef>
          <a:effectRef idx="0">
            <a:schemeClr val="accent1"/>
          </a:effectRef>
          <a:fontRef idx="minor">
            <a:schemeClr val="dk1"/>
          </a:fontRef>
        </p:style>
        <p:txBody>
          <a:bodyPr anchor="ctr"/>
          <a:lstStyle/>
          <a:p>
            <a:pPr algn="ctr">
              <a:defRPr/>
            </a:pPr>
            <a:endParaRPr lang="en-US">
              <a:solidFill>
                <a:prstClr val="black"/>
              </a:solidFill>
              <a:latin typeface="Arial"/>
            </a:endParaRPr>
          </a:p>
        </p:txBody>
      </p:sp>
      <p:sp>
        <p:nvSpPr>
          <p:cNvPr id="15369" name="Rectangle 2"/>
          <p:cNvSpPr>
            <a:spLocks noChangeArrowheads="1"/>
          </p:cNvSpPr>
          <p:nvPr/>
        </p:nvSpPr>
        <p:spPr bwMode="auto">
          <a:xfrm>
            <a:off x="1910175" y="4791045"/>
            <a:ext cx="378218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None/>
              <a:defRPr/>
            </a:pPr>
            <a:r>
              <a:rPr lang="en-US" altLang="en-US" sz="2000" dirty="0">
                <a:solidFill>
                  <a:prstClr val="black"/>
                </a:solidFill>
                <a:latin typeface="Arial" panose="020B0604020202020204" pitchFamily="34" charset="0"/>
              </a:rPr>
              <a:t>Hubel and </a:t>
            </a:r>
            <a:r>
              <a:rPr lang="en-US" altLang="en-US" sz="2000" dirty="0" err="1">
                <a:solidFill>
                  <a:prstClr val="black"/>
                </a:solidFill>
                <a:latin typeface="Arial" panose="020B0604020202020204" pitchFamily="34" charset="0"/>
              </a:rPr>
              <a:t>Weisel’s</a:t>
            </a:r>
            <a:r>
              <a:rPr lang="en-US" altLang="en-US" sz="2000" dirty="0">
                <a:solidFill>
                  <a:prstClr val="black"/>
                </a:solidFill>
                <a:latin typeface="Arial" panose="020B0604020202020204" pitchFamily="34" charset="0"/>
              </a:rPr>
              <a:t> architecture</a:t>
            </a:r>
          </a:p>
        </p:txBody>
      </p:sp>
      <p:sp>
        <p:nvSpPr>
          <p:cNvPr id="15370" name="Rectangle 9"/>
          <p:cNvSpPr>
            <a:spLocks noChangeArrowheads="1"/>
          </p:cNvSpPr>
          <p:nvPr/>
        </p:nvSpPr>
        <p:spPr bwMode="auto">
          <a:xfrm>
            <a:off x="6929633" y="4791045"/>
            <a:ext cx="282641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None/>
              <a:defRPr/>
            </a:pPr>
            <a:r>
              <a:rPr lang="en-US" altLang="en-US" sz="1800" dirty="0">
                <a:solidFill>
                  <a:prstClr val="black"/>
                </a:solidFill>
                <a:latin typeface="Arial" panose="020B0604020202020204" pitchFamily="34" charset="0"/>
              </a:rPr>
              <a:t>Multi-layer neural network</a:t>
            </a:r>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val="0"/>
              </a:ext>
            </a:extLst>
          </a:blip>
          <a:srcRect/>
          <a:stretch/>
        </p:blipFill>
        <p:spPr>
          <a:xfrm>
            <a:off x="5353050" y="5301344"/>
            <a:ext cx="1485900" cy="1556657"/>
          </a:xfrm>
          <a:prstGeom prst="rect">
            <a:avLst/>
          </a:prstGeom>
        </p:spPr>
      </p:pic>
      <p:sp>
        <p:nvSpPr>
          <p:cNvPr id="10" name="TextBox 9"/>
          <p:cNvSpPr txBox="1"/>
          <p:nvPr/>
        </p:nvSpPr>
        <p:spPr>
          <a:xfrm>
            <a:off x="1524001" y="6604084"/>
            <a:ext cx="1866217" cy="253916"/>
          </a:xfrm>
          <a:prstGeom prst="rect">
            <a:avLst/>
          </a:prstGeom>
          <a:noFill/>
        </p:spPr>
        <p:txBody>
          <a:bodyPr wrap="none" rtlCol="0">
            <a:spAutoFit/>
          </a:bodyPr>
          <a:lstStyle/>
          <a:p>
            <a:pPr>
              <a:defRPr/>
            </a:pPr>
            <a:r>
              <a:rPr lang="en-US" sz="1050" dirty="0">
                <a:solidFill>
                  <a:prstClr val="black"/>
                </a:solidFill>
                <a:latin typeface="Arial"/>
              </a:rPr>
              <a:t>Adapted from </a:t>
            </a:r>
            <a:r>
              <a:rPr lang="en-US" sz="1050" dirty="0" err="1">
                <a:solidFill>
                  <a:prstClr val="black"/>
                </a:solidFill>
                <a:latin typeface="Arial"/>
              </a:rPr>
              <a:t>Jia</a:t>
            </a:r>
            <a:r>
              <a:rPr lang="en-US" sz="1050" dirty="0">
                <a:solidFill>
                  <a:prstClr val="black"/>
                </a:solidFill>
                <a:latin typeface="Arial"/>
              </a:rPr>
              <a:t>-bin Huang</a:t>
            </a:r>
          </a:p>
        </p:txBody>
      </p:sp>
      <p:sp>
        <p:nvSpPr>
          <p:cNvPr id="3" name="Title 2"/>
          <p:cNvSpPr>
            <a:spLocks noGrp="1"/>
          </p:cNvSpPr>
          <p:nvPr>
            <p:ph type="title"/>
          </p:nvPr>
        </p:nvSpPr>
        <p:spPr/>
        <p:txBody>
          <a:bodyPr/>
          <a:lstStyle/>
          <a:p>
            <a:r>
              <a:rPr lang="en-US" dirty="0"/>
              <a:t>Recall: Biological analog</a:t>
            </a:r>
          </a:p>
        </p:txBody>
      </p:sp>
      <p:pic>
        <p:nvPicPr>
          <p:cNvPr id="11" name="Picture 2" descr="http://neuralnetworksanddeeplearning.com/images/tikz36.png"/>
          <p:cNvPicPr>
            <a:picLocks noChangeAspect="1" noChangeArrowheads="1"/>
          </p:cNvPicPr>
          <p:nvPr/>
        </p:nvPicPr>
        <p:blipFill>
          <a:blip r:embed="rId4" cstate="print"/>
          <a:srcRect/>
          <a:stretch>
            <a:fillRect/>
          </a:stretch>
        </p:blipFill>
        <p:spPr bwMode="auto">
          <a:xfrm rot="16200000">
            <a:off x="6480319" y="2040087"/>
            <a:ext cx="3746573" cy="1866595"/>
          </a:xfrm>
          <a:prstGeom prst="rect">
            <a:avLst/>
          </a:prstGeom>
          <a:solidFill>
            <a:schemeClr val="bg1"/>
          </a:solidFill>
        </p:spPr>
      </p:pic>
    </p:spTree>
    <p:extLst>
      <p:ext uri="{BB962C8B-B14F-4D97-AF65-F5344CB8AC3E}">
        <p14:creationId xmlns:p14="http://schemas.microsoft.com/office/powerpoint/2010/main" val="366963531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mn-lt"/>
              </a:rPr>
              <a:t>AlexNet</a:t>
            </a:r>
            <a:endParaRPr lang="en-US" dirty="0">
              <a:latin typeface="+mn-lt"/>
            </a:endParaRPr>
          </a:p>
        </p:txBody>
      </p:sp>
      <p:sp>
        <p:nvSpPr>
          <p:cNvPr id="64" name="TextBox 63"/>
          <p:cNvSpPr txBox="1"/>
          <p:nvPr/>
        </p:nvSpPr>
        <p:spPr>
          <a:xfrm>
            <a:off x="8172958" y="6465458"/>
            <a:ext cx="2495042" cy="369332"/>
          </a:xfrm>
          <a:prstGeom prst="rect">
            <a:avLst/>
          </a:prstGeom>
          <a:noFill/>
          <a:ln>
            <a:noFill/>
          </a:ln>
        </p:spPr>
        <p:txBody>
          <a:bodyPr wrap="none" rtlCol="0">
            <a:spAutoFit/>
          </a:bodyPr>
          <a:lstStyle/>
          <a:p>
            <a:r>
              <a:rPr lang="en-US" dirty="0"/>
              <a:t> [</a:t>
            </a:r>
            <a:r>
              <a:rPr lang="en-US" b="1" dirty="0" err="1"/>
              <a:t>Krizhevsky</a:t>
            </a:r>
            <a:r>
              <a:rPr lang="en-US" b="1" dirty="0"/>
              <a:t> et al</a:t>
            </a:r>
            <a:r>
              <a:rPr lang="en-US" dirty="0"/>
              <a:t>., </a:t>
            </a:r>
            <a:r>
              <a:rPr lang="en-US" b="1" dirty="0"/>
              <a:t>2012</a:t>
            </a:r>
            <a:r>
              <a:rPr lang="en-US" dirty="0"/>
              <a:t>]</a:t>
            </a:r>
          </a:p>
        </p:txBody>
      </p:sp>
      <p:sp>
        <p:nvSpPr>
          <p:cNvPr id="76" name="Content Placeholder 2"/>
          <p:cNvSpPr>
            <a:spLocks noGrp="1"/>
          </p:cNvSpPr>
          <p:nvPr>
            <p:ph idx="1"/>
          </p:nvPr>
        </p:nvSpPr>
        <p:spPr>
          <a:xfrm>
            <a:off x="1600200" y="1600200"/>
            <a:ext cx="8991600" cy="4648200"/>
          </a:xfrm>
        </p:spPr>
        <p:txBody>
          <a:bodyPr>
            <a:noAutofit/>
          </a:bodyPr>
          <a:lstStyle/>
          <a:p>
            <a:r>
              <a:rPr lang="en-US" sz="2600" dirty="0"/>
              <a:t>Trained on GTX 580 GPU with only 3 GB of memory.</a:t>
            </a:r>
          </a:p>
          <a:p>
            <a:endParaRPr lang="en-US" sz="2600" dirty="0"/>
          </a:p>
          <a:p>
            <a:r>
              <a:rPr lang="en-US" sz="2600" dirty="0"/>
              <a:t>Network spread across 2 GPUs, half the neurons (feature maps) on each GPU.</a:t>
            </a:r>
          </a:p>
          <a:p>
            <a:endParaRPr lang="en-US" sz="2600" dirty="0"/>
          </a:p>
          <a:p>
            <a:r>
              <a:rPr lang="en-US" sz="2600" dirty="0"/>
              <a:t>CONV1, CONV2, CONV4, CONV5:</a:t>
            </a:r>
            <a:br>
              <a:rPr lang="en-US" sz="2600" dirty="0"/>
            </a:br>
            <a:r>
              <a:rPr lang="en-US" sz="2600" dirty="0"/>
              <a:t>Connections only with feature maps on same GPU.</a:t>
            </a:r>
          </a:p>
          <a:p>
            <a:r>
              <a:rPr lang="en-US" sz="2600" dirty="0"/>
              <a:t>CONV3, FC6, FC7, FC8:</a:t>
            </a:r>
            <a:br>
              <a:rPr lang="en-US" sz="2600" dirty="0"/>
            </a:br>
            <a:r>
              <a:rPr lang="en-US" sz="2600" dirty="0"/>
              <a:t>Connections with all feature maps in preceding layer, communication across GPUs.</a:t>
            </a:r>
          </a:p>
          <a:p>
            <a:pPr>
              <a:buFontTx/>
              <a:buChar char="-"/>
            </a:pPr>
            <a:endParaRPr lang="en-US" sz="2600" dirty="0"/>
          </a:p>
        </p:txBody>
      </p:sp>
      <p:sp>
        <p:nvSpPr>
          <p:cNvPr id="7" name="Rectangle 6"/>
          <p:cNvSpPr/>
          <p:nvPr/>
        </p:nvSpPr>
        <p:spPr>
          <a:xfrm>
            <a:off x="1524000" y="6581002"/>
            <a:ext cx="6629400" cy="276999"/>
          </a:xfrm>
          <a:prstGeom prst="rect">
            <a:avLst/>
          </a:prstGeom>
        </p:spPr>
        <p:txBody>
          <a:bodyPr wrap="square">
            <a:spAutoFit/>
          </a:bodyPr>
          <a:lstStyle/>
          <a:p>
            <a:r>
              <a:rPr lang="en-US" sz="1200" dirty="0"/>
              <a:t>Slide taken from </a:t>
            </a:r>
            <a:r>
              <a:rPr lang="en-US" sz="1200" dirty="0" err="1"/>
              <a:t>Fei-Fei</a:t>
            </a:r>
            <a:r>
              <a:rPr lang="en-US" sz="1200" dirty="0"/>
              <a:t> &amp; Justin Johnson &amp; Serena Yeung. Lecture 9. </a:t>
            </a:r>
          </a:p>
        </p:txBody>
      </p:sp>
    </p:spTree>
    <p:extLst>
      <p:ext uri="{BB962C8B-B14F-4D97-AF65-F5344CB8AC3E}">
        <p14:creationId xmlns:p14="http://schemas.microsoft.com/office/powerpoint/2010/main" val="209499711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AlexNet</a:t>
            </a:r>
            <a:endParaRPr lang="en-US" dirty="0">
              <a:latin typeface="+mn-lt"/>
            </a:endParaRPr>
          </a:p>
        </p:txBody>
      </p:sp>
      <p:sp>
        <p:nvSpPr>
          <p:cNvPr id="76" name="Content Placeholder 2"/>
          <p:cNvSpPr>
            <a:spLocks noGrp="1"/>
          </p:cNvSpPr>
          <p:nvPr>
            <p:ph idx="1"/>
          </p:nvPr>
        </p:nvSpPr>
        <p:spPr>
          <a:xfrm>
            <a:off x="2133600" y="2209801"/>
            <a:ext cx="7848600" cy="3916363"/>
          </a:xfrm>
        </p:spPr>
        <p:txBody>
          <a:bodyPr>
            <a:noAutofit/>
          </a:bodyPr>
          <a:lstStyle/>
          <a:p>
            <a:pPr marL="0" indent="0">
              <a:buNone/>
            </a:pPr>
            <a:r>
              <a:rPr lang="en-US" sz="2400" dirty="0" err="1"/>
              <a:t>AlexNet</a:t>
            </a:r>
            <a:r>
              <a:rPr lang="en-US" sz="2400" dirty="0"/>
              <a:t> was the coming out party for CNNs in the computer vision community. This was </a:t>
            </a:r>
            <a:r>
              <a:rPr lang="en-US" sz="2400" b="1" dirty="0"/>
              <a:t>the first time a model performed so well on a historically difficult ImageNet dataset</a:t>
            </a:r>
            <a:r>
              <a:rPr lang="en-US" sz="2400" dirty="0"/>
              <a:t>. This paper illustrated the benefits of CNNs and backed them up with record breaking performance in the competition.</a:t>
            </a:r>
            <a:endParaRPr lang="en-US" sz="2200" dirty="0"/>
          </a:p>
          <a:p>
            <a:pPr>
              <a:buFontTx/>
              <a:buChar char="-"/>
            </a:pPr>
            <a:endParaRPr lang="en-US" sz="2200" dirty="0"/>
          </a:p>
        </p:txBody>
      </p:sp>
      <p:sp>
        <p:nvSpPr>
          <p:cNvPr id="3" name="Litebulb"/>
          <p:cNvSpPr>
            <a:spLocks noEditPoints="1" noChangeArrowheads="1"/>
          </p:cNvSpPr>
          <p:nvPr/>
        </p:nvSpPr>
        <p:spPr bwMode="auto">
          <a:xfrm>
            <a:off x="1828801" y="304801"/>
            <a:ext cx="776287" cy="1166811"/>
          </a:xfrm>
          <a:custGeom>
            <a:avLst/>
            <a:gdLst>
              <a:gd name="T0" fmla="*/ 10800 w 21600"/>
              <a:gd name="T1" fmla="*/ 0 h 21600"/>
              <a:gd name="T2" fmla="*/ 21600 w 21600"/>
              <a:gd name="T3" fmla="*/ 7782 h 21600"/>
              <a:gd name="T4" fmla="*/ 0 w 21600"/>
              <a:gd name="T5" fmla="*/ 7782 h 21600"/>
              <a:gd name="T6" fmla="*/ 10800 w 21600"/>
              <a:gd name="T7" fmla="*/ 21600 h 21600"/>
              <a:gd name="T8" fmla="*/ 3556 w 21600"/>
              <a:gd name="T9" fmla="*/ 2188 h 21600"/>
              <a:gd name="T10" fmla="*/ 18277 w 21600"/>
              <a:gd name="T11" fmla="*/ 9282 h 21600"/>
            </a:gdLst>
            <a:ahLst/>
            <a:cxnLst>
              <a:cxn ang="0">
                <a:pos x="T0" y="T1"/>
              </a:cxn>
              <a:cxn ang="0">
                <a:pos x="T2" y="T3"/>
              </a:cxn>
              <a:cxn ang="0">
                <a:pos x="T4" y="T5"/>
              </a:cxn>
              <a:cxn ang="0">
                <a:pos x="T6" y="T7"/>
              </a:cxn>
            </a:cxnLst>
            <a:rect l="T8" t="T9" r="T10" b="T11"/>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rgbClr val="FFFFCC"/>
          </a:solidFill>
          <a:ln w="5715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8172958" y="6465458"/>
            <a:ext cx="2495042" cy="369332"/>
          </a:xfrm>
          <a:prstGeom prst="rect">
            <a:avLst/>
          </a:prstGeom>
          <a:noFill/>
          <a:ln>
            <a:noFill/>
          </a:ln>
        </p:spPr>
        <p:txBody>
          <a:bodyPr wrap="none" rtlCol="0">
            <a:spAutoFit/>
          </a:bodyPr>
          <a:lstStyle/>
          <a:p>
            <a:r>
              <a:rPr lang="en-US" dirty="0"/>
              <a:t> [</a:t>
            </a:r>
            <a:r>
              <a:rPr lang="en-US" b="1" dirty="0" err="1"/>
              <a:t>Krizhevsky</a:t>
            </a:r>
            <a:r>
              <a:rPr lang="en-US" b="1" dirty="0"/>
              <a:t> et al</a:t>
            </a:r>
            <a:r>
              <a:rPr lang="en-US" dirty="0"/>
              <a:t>., </a:t>
            </a:r>
            <a:r>
              <a:rPr lang="en-US" b="1" dirty="0"/>
              <a:t>2012</a:t>
            </a:r>
            <a:r>
              <a:rPr lang="en-US" dirty="0"/>
              <a:t>]</a:t>
            </a:r>
          </a:p>
        </p:txBody>
      </p:sp>
    </p:spTree>
    <p:extLst>
      <p:ext uri="{BB962C8B-B14F-4D97-AF65-F5344CB8AC3E}">
        <p14:creationId xmlns:p14="http://schemas.microsoft.com/office/powerpoint/2010/main" val="3283107962"/>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latin typeface="+mn-lt"/>
              </a:rPr>
              <a:t>ImageNet Large Scale Visual Recognition Challenge (ILSVRC) winners</a:t>
            </a:r>
          </a:p>
        </p:txBody>
      </p:sp>
      <p:sp>
        <p:nvSpPr>
          <p:cNvPr id="26" name="Rectangle 25"/>
          <p:cNvSpPr/>
          <p:nvPr/>
        </p:nvSpPr>
        <p:spPr>
          <a:xfrm>
            <a:off x="1524000" y="6581002"/>
            <a:ext cx="6629400" cy="276999"/>
          </a:xfrm>
          <a:prstGeom prst="rect">
            <a:avLst/>
          </a:prstGeom>
        </p:spPr>
        <p:txBody>
          <a:bodyPr wrap="square">
            <a:spAutoFit/>
          </a:bodyPr>
          <a:lstStyle/>
          <a:p>
            <a:r>
              <a:rPr lang="en-US" sz="1200" dirty="0"/>
              <a:t>Slide taken from </a:t>
            </a:r>
            <a:r>
              <a:rPr lang="en-US" sz="1200" dirty="0" err="1"/>
              <a:t>Fei-Fei</a:t>
            </a:r>
            <a:r>
              <a:rPr lang="en-US" sz="1200" dirty="0"/>
              <a:t> &amp; Justin Johnson &amp; Serena Yeung. Lecture 9. </a:t>
            </a:r>
          </a:p>
        </p:txBody>
      </p:sp>
      <p:pic>
        <p:nvPicPr>
          <p:cNvPr id="6" name="Slide"/>
          <p:cNvPicPr>
            <a:picLocks noChangeAspect="1"/>
          </p:cNvPicPr>
          <p:nvPr/>
        </p:nvPicPr>
        <p:blipFill rotWithShape="1">
          <a:blip r:embed="rId3"/>
          <a:srcRect l="14896" t="15570" r="17708" b="15355"/>
          <a:stretch/>
        </p:blipFill>
        <p:spPr>
          <a:xfrm>
            <a:off x="2639366" y="1930054"/>
            <a:ext cx="6961835" cy="4013547"/>
          </a:xfrm>
          <a:prstGeom prst="rect">
            <a:avLst/>
          </a:prstGeom>
        </p:spPr>
      </p:pic>
    </p:spTree>
    <p:extLst>
      <p:ext uri="{BB962C8B-B14F-4D97-AF65-F5344CB8AC3E}">
        <p14:creationId xmlns:p14="http://schemas.microsoft.com/office/powerpoint/2010/main" val="31217244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latin typeface="+mn-lt"/>
              </a:rPr>
              <a:t>ImageNet Large Scale Visual Recognition Challenge (ILSVRC) winners</a:t>
            </a:r>
          </a:p>
        </p:txBody>
      </p:sp>
      <p:sp>
        <p:nvSpPr>
          <p:cNvPr id="26" name="Rectangle 25"/>
          <p:cNvSpPr/>
          <p:nvPr/>
        </p:nvSpPr>
        <p:spPr>
          <a:xfrm>
            <a:off x="1524000" y="6581002"/>
            <a:ext cx="6629400" cy="276999"/>
          </a:xfrm>
          <a:prstGeom prst="rect">
            <a:avLst/>
          </a:prstGeom>
        </p:spPr>
        <p:txBody>
          <a:bodyPr wrap="square">
            <a:spAutoFit/>
          </a:bodyPr>
          <a:lstStyle/>
          <a:p>
            <a:r>
              <a:rPr lang="en-US" sz="1200" dirty="0"/>
              <a:t>Slide taken from </a:t>
            </a:r>
            <a:r>
              <a:rPr lang="en-US" sz="1200" dirty="0" err="1"/>
              <a:t>Fei-Fei</a:t>
            </a:r>
            <a:r>
              <a:rPr lang="en-US" sz="1200" dirty="0"/>
              <a:t> &amp; Justin Johnson &amp; Serena Yeung. Lecture 9. </a:t>
            </a:r>
          </a:p>
        </p:txBody>
      </p:sp>
      <p:pic>
        <p:nvPicPr>
          <p:cNvPr id="5" name="Slide"/>
          <p:cNvPicPr>
            <a:picLocks noChangeAspect="1"/>
          </p:cNvPicPr>
          <p:nvPr/>
        </p:nvPicPr>
        <p:blipFill rotWithShape="1">
          <a:blip r:embed="rId3"/>
          <a:srcRect l="17812" t="18904" r="18125" b="14986"/>
          <a:stretch/>
        </p:blipFill>
        <p:spPr>
          <a:xfrm>
            <a:off x="2895600" y="2057401"/>
            <a:ext cx="6705600" cy="3892519"/>
          </a:xfrm>
          <a:prstGeom prst="rect">
            <a:avLst/>
          </a:prstGeom>
        </p:spPr>
      </p:pic>
    </p:spTree>
    <p:extLst>
      <p:ext uri="{BB962C8B-B14F-4D97-AF65-F5344CB8AC3E}">
        <p14:creationId xmlns:p14="http://schemas.microsoft.com/office/powerpoint/2010/main" val="1160282494"/>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F0E2C-E639-3848-A531-DB0F69601F2D}"/>
              </a:ext>
            </a:extLst>
          </p:cNvPr>
          <p:cNvSpPr>
            <a:spLocks noGrp="1"/>
          </p:cNvSpPr>
          <p:nvPr>
            <p:ph type="title"/>
          </p:nvPr>
        </p:nvSpPr>
        <p:spPr/>
        <p:txBody>
          <a:bodyPr>
            <a:normAutofit fontScale="90000"/>
          </a:bodyPr>
          <a:lstStyle/>
          <a:p>
            <a:r>
              <a:rPr lang="en-US" dirty="0"/>
              <a:t>The </a:t>
            </a:r>
            <a:r>
              <a:rPr lang="en-US" dirty="0" err="1"/>
              <a:t>Alexnet</a:t>
            </a:r>
            <a:r>
              <a:rPr lang="en-US" dirty="0"/>
              <a:t> network (</a:t>
            </a:r>
            <a:r>
              <a:rPr lang="en-US" dirty="0" err="1"/>
              <a:t>Krizhevsky</a:t>
            </a:r>
            <a:r>
              <a:rPr lang="en-US" dirty="0"/>
              <a:t> et al NIPS 2012)</a:t>
            </a:r>
          </a:p>
        </p:txBody>
      </p:sp>
      <p:pic>
        <p:nvPicPr>
          <p:cNvPr id="4" name="Picture 3">
            <a:extLst>
              <a:ext uri="{FF2B5EF4-FFF2-40B4-BE49-F238E27FC236}">
                <a16:creationId xmlns:a16="http://schemas.microsoft.com/office/drawing/2014/main" id="{DC6D7FF7-9339-6C4C-93FA-DC383C27D205}"/>
              </a:ext>
            </a:extLst>
          </p:cNvPr>
          <p:cNvPicPr>
            <a:picLocks noChangeAspect="1"/>
          </p:cNvPicPr>
          <p:nvPr/>
        </p:nvPicPr>
        <p:blipFill>
          <a:blip r:embed="rId2"/>
          <a:stretch>
            <a:fillRect/>
          </a:stretch>
        </p:blipFill>
        <p:spPr>
          <a:xfrm>
            <a:off x="1226262" y="2225909"/>
            <a:ext cx="9280340" cy="3668675"/>
          </a:xfrm>
          <a:prstGeom prst="rect">
            <a:avLst/>
          </a:prstGeom>
        </p:spPr>
      </p:pic>
    </p:spTree>
    <p:extLst>
      <p:ext uri="{BB962C8B-B14F-4D97-AF65-F5344CB8AC3E}">
        <p14:creationId xmlns:p14="http://schemas.microsoft.com/office/powerpoint/2010/main" val="94730174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28">
            <a:extLst>
              <a:ext uri="{FF2B5EF4-FFF2-40B4-BE49-F238E27FC236}">
                <a16:creationId xmlns:a16="http://schemas.microsoft.com/office/drawing/2014/main" id="{7AE590F1-A987-3943-BDF9-61E94A8890D2}"/>
              </a:ext>
            </a:extLst>
          </p:cNvPr>
          <p:cNvSpPr/>
          <p:nvPr/>
        </p:nvSpPr>
        <p:spPr>
          <a:xfrm>
            <a:off x="-67734" y="342232"/>
            <a:ext cx="12259735" cy="778933"/>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4267" dirty="0"/>
              <a:t>The Problem: Classification</a:t>
            </a:r>
            <a:endParaRPr sz="4267" dirty="0"/>
          </a:p>
        </p:txBody>
      </p:sp>
      <p:pic>
        <p:nvPicPr>
          <p:cNvPr id="5" name="Picture 4">
            <a:extLst>
              <a:ext uri="{FF2B5EF4-FFF2-40B4-BE49-F238E27FC236}">
                <a16:creationId xmlns:a16="http://schemas.microsoft.com/office/drawing/2014/main" id="{EE476DB7-229F-934C-935E-25B33EF6C21A}"/>
              </a:ext>
            </a:extLst>
          </p:cNvPr>
          <p:cNvPicPr>
            <a:picLocks noChangeAspect="1"/>
          </p:cNvPicPr>
          <p:nvPr/>
        </p:nvPicPr>
        <p:blipFill>
          <a:blip r:embed="rId2"/>
          <a:stretch>
            <a:fillRect/>
          </a:stretch>
        </p:blipFill>
        <p:spPr>
          <a:xfrm>
            <a:off x="2218631" y="3492369"/>
            <a:ext cx="2989093" cy="2225920"/>
          </a:xfrm>
          <a:prstGeom prst="rect">
            <a:avLst/>
          </a:prstGeom>
        </p:spPr>
      </p:pic>
      <p:sp>
        <p:nvSpPr>
          <p:cNvPr id="6" name="TextBox 5">
            <a:extLst>
              <a:ext uri="{FF2B5EF4-FFF2-40B4-BE49-F238E27FC236}">
                <a16:creationId xmlns:a16="http://schemas.microsoft.com/office/drawing/2014/main" id="{CC1591E4-5728-F44F-872A-453DE5C3B578}"/>
              </a:ext>
            </a:extLst>
          </p:cNvPr>
          <p:cNvSpPr txBox="1"/>
          <p:nvPr/>
        </p:nvSpPr>
        <p:spPr>
          <a:xfrm>
            <a:off x="2033987" y="1333408"/>
            <a:ext cx="8434679" cy="160043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algn="ctr" defTabSz="609585" latinLnBrk="1" hangingPunct="0"/>
            <a:r>
              <a:rPr lang="en-US" sz="2400" dirty="0">
                <a:solidFill>
                  <a:srgbClr val="000000"/>
                </a:solidFill>
                <a:latin typeface="Calibri"/>
                <a:ea typeface="Calibri"/>
                <a:cs typeface="Calibri"/>
                <a:sym typeface="Calibri"/>
              </a:rPr>
              <a:t>Classify an image into 1000 possible classes:</a:t>
            </a:r>
            <a:br>
              <a:rPr lang="en-US" sz="2400" dirty="0">
                <a:solidFill>
                  <a:srgbClr val="000000"/>
                </a:solidFill>
                <a:latin typeface="Calibri"/>
                <a:ea typeface="Calibri"/>
                <a:cs typeface="Calibri"/>
                <a:sym typeface="Calibri"/>
              </a:rPr>
            </a:br>
            <a:r>
              <a:rPr lang="en-US" sz="2400" dirty="0">
                <a:solidFill>
                  <a:srgbClr val="7030A0"/>
                </a:solidFill>
                <a:latin typeface="Calibri"/>
                <a:ea typeface="Calibri"/>
                <a:cs typeface="Calibri"/>
                <a:sym typeface="Calibri"/>
              </a:rPr>
              <a:t>e.g. Abyssinian cat, Bulldog, French Terrier, Cormorant, Chickadee, </a:t>
            </a:r>
          </a:p>
          <a:p>
            <a:pPr algn="ctr" defTabSz="609585" latinLnBrk="1" hangingPunct="0"/>
            <a:r>
              <a:rPr lang="en-US" sz="2400" dirty="0">
                <a:solidFill>
                  <a:srgbClr val="7030A0"/>
                </a:solidFill>
              </a:rPr>
              <a:t>red fox, banjo, barbell, hourglass, knot, maze, viaduct, etc.</a:t>
            </a:r>
            <a:br>
              <a:rPr lang="en-US" sz="2400" dirty="0">
                <a:solidFill>
                  <a:srgbClr val="000000"/>
                </a:solidFill>
                <a:latin typeface="Calibri"/>
                <a:ea typeface="Calibri"/>
                <a:cs typeface="Calibri"/>
                <a:sym typeface="Calibri"/>
              </a:rPr>
            </a:br>
            <a:endParaRPr lang="en-US" sz="2400" dirty="0">
              <a:solidFill>
                <a:srgbClr val="000000"/>
              </a:solidFill>
              <a:latin typeface="Calibri"/>
              <a:ea typeface="Calibri"/>
              <a:cs typeface="Calibri"/>
              <a:sym typeface="Calibri"/>
            </a:endParaRPr>
          </a:p>
        </p:txBody>
      </p:sp>
      <p:sp>
        <p:nvSpPr>
          <p:cNvPr id="7" name="TextBox 6">
            <a:extLst>
              <a:ext uri="{FF2B5EF4-FFF2-40B4-BE49-F238E27FC236}">
                <a16:creationId xmlns:a16="http://schemas.microsoft.com/office/drawing/2014/main" id="{6FD0E288-C41E-BA44-99C3-1470C897EF92}"/>
              </a:ext>
            </a:extLst>
          </p:cNvPr>
          <p:cNvSpPr txBox="1"/>
          <p:nvPr/>
        </p:nvSpPr>
        <p:spPr>
          <a:xfrm>
            <a:off x="7437121" y="3657600"/>
            <a:ext cx="2662137" cy="160043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0000"/>
                </a:solidFill>
              </a:rPr>
              <a:t>cat, tabby cat  (0.71)</a:t>
            </a:r>
            <a:br>
              <a:rPr lang="en-US" sz="2400" dirty="0">
                <a:solidFill>
                  <a:srgbClr val="000000"/>
                </a:solidFill>
              </a:rPr>
            </a:br>
            <a:r>
              <a:rPr lang="en-US" sz="2400" dirty="0">
                <a:solidFill>
                  <a:srgbClr val="000000"/>
                </a:solidFill>
              </a:rPr>
              <a:t>Egyptian cat (0.22)</a:t>
            </a:r>
          </a:p>
          <a:p>
            <a:pPr defTabSz="609585" latinLnBrk="1" hangingPunct="0"/>
            <a:r>
              <a:rPr lang="en-US" sz="2400" dirty="0">
                <a:solidFill>
                  <a:srgbClr val="000000"/>
                </a:solidFill>
                <a:latin typeface="Calibri"/>
                <a:ea typeface="Calibri"/>
                <a:cs typeface="Calibri"/>
                <a:sym typeface="Calibri"/>
              </a:rPr>
              <a:t>red fox (0.11)</a:t>
            </a:r>
          </a:p>
          <a:p>
            <a:pPr defTabSz="609585" latinLnBrk="1" hangingPunct="0"/>
            <a:r>
              <a:rPr lang="en-US" sz="2400" dirty="0">
                <a:solidFill>
                  <a:srgbClr val="000000"/>
                </a:solidFill>
              </a:rPr>
              <a:t>…..</a:t>
            </a:r>
            <a:endParaRPr lang="en-US" sz="2400" dirty="0">
              <a:solidFill>
                <a:srgbClr val="000000"/>
              </a:solidFill>
              <a:latin typeface="Calibri"/>
              <a:ea typeface="Calibri"/>
              <a:cs typeface="Calibri"/>
              <a:sym typeface="Calibri"/>
            </a:endParaRPr>
          </a:p>
        </p:txBody>
      </p:sp>
      <p:cxnSp>
        <p:nvCxnSpPr>
          <p:cNvPr id="8" name="Straight Arrow Connector 7">
            <a:extLst>
              <a:ext uri="{FF2B5EF4-FFF2-40B4-BE49-F238E27FC236}">
                <a16:creationId xmlns:a16="http://schemas.microsoft.com/office/drawing/2014/main" id="{8D0A4CBB-8BCB-4B4D-B82B-A830AD0AD5EC}"/>
              </a:ext>
            </a:extLst>
          </p:cNvPr>
          <p:cNvCxnSpPr>
            <a:stCxn id="8" idx="3"/>
          </p:cNvCxnSpPr>
          <p:nvPr/>
        </p:nvCxnSpPr>
        <p:spPr>
          <a:xfrm>
            <a:off x="5207725" y="4605329"/>
            <a:ext cx="1706881" cy="0"/>
          </a:xfrm>
          <a:prstGeom prst="straightConnector1">
            <a:avLst/>
          </a:prstGeom>
          <a:noFill/>
          <a:ln w="25400" cap="flat">
            <a:solidFill>
              <a:srgbClr val="404040"/>
            </a:solidFill>
            <a:prstDash val="solid"/>
            <a:bevel/>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232297064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28"/>
          <p:cNvSpPr/>
          <p:nvPr/>
        </p:nvSpPr>
        <p:spPr>
          <a:xfrm>
            <a:off x="-67734" y="342232"/>
            <a:ext cx="12259735" cy="778933"/>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4267" dirty="0"/>
              <a:t>The Data: ILSVRC</a:t>
            </a:r>
            <a:endParaRPr sz="4267" dirty="0"/>
          </a:p>
        </p:txBody>
      </p:sp>
      <p:sp>
        <p:nvSpPr>
          <p:cNvPr id="2" name="Rectangle 1"/>
          <p:cNvSpPr/>
          <p:nvPr/>
        </p:nvSpPr>
        <p:spPr>
          <a:xfrm>
            <a:off x="881009" y="1387044"/>
            <a:ext cx="10235366" cy="461665"/>
          </a:xfrm>
          <a:prstGeom prst="rect">
            <a:avLst/>
          </a:prstGeom>
        </p:spPr>
        <p:txBody>
          <a:bodyPr wrap="none">
            <a:spAutoFit/>
          </a:bodyPr>
          <a:lstStyle/>
          <a:p>
            <a:r>
              <a:rPr lang="en-US" sz="2400" dirty="0" err="1">
                <a:solidFill>
                  <a:srgbClr val="000000"/>
                </a:solidFill>
              </a:rPr>
              <a:t>Imagenet</a:t>
            </a:r>
            <a:r>
              <a:rPr lang="en-US" sz="2400" dirty="0">
                <a:solidFill>
                  <a:srgbClr val="000000"/>
                </a:solidFill>
              </a:rPr>
              <a:t> Large Scale Visual Recognition Challenge (ILSVRC): Annual Competition</a:t>
            </a:r>
          </a:p>
        </p:txBody>
      </p:sp>
      <p:sp>
        <p:nvSpPr>
          <p:cNvPr id="3" name="TextBox 2"/>
          <p:cNvSpPr txBox="1"/>
          <p:nvPr/>
        </p:nvSpPr>
        <p:spPr>
          <a:xfrm>
            <a:off x="4789714" y="2264229"/>
            <a:ext cx="2131351" cy="49244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a:solidFill>
                  <a:srgbClr val="000000"/>
                </a:solidFill>
                <a:latin typeface="Calibri"/>
                <a:ea typeface="Calibri"/>
                <a:cs typeface="Calibri"/>
                <a:sym typeface="Calibri"/>
              </a:rPr>
              <a:t>1000 Categories</a:t>
            </a:r>
          </a:p>
        </p:txBody>
      </p:sp>
      <p:sp>
        <p:nvSpPr>
          <p:cNvPr id="9" name="TextBox 8"/>
          <p:cNvSpPr txBox="1"/>
          <p:nvPr/>
        </p:nvSpPr>
        <p:spPr>
          <a:xfrm>
            <a:off x="3779884" y="2980506"/>
            <a:ext cx="4550924" cy="49244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0000"/>
                </a:solidFill>
              </a:rPr>
              <a:t>~</a:t>
            </a:r>
            <a:r>
              <a:rPr lang="en-US" sz="2400" dirty="0">
                <a:solidFill>
                  <a:srgbClr val="000000"/>
                </a:solidFill>
                <a:latin typeface="Calibri"/>
                <a:ea typeface="Calibri"/>
                <a:cs typeface="Calibri"/>
                <a:sym typeface="Calibri"/>
              </a:rPr>
              <a:t>1000 training images per Category</a:t>
            </a:r>
          </a:p>
        </p:txBody>
      </p:sp>
      <p:sp>
        <p:nvSpPr>
          <p:cNvPr id="10" name="TextBox 9"/>
          <p:cNvSpPr txBox="1"/>
          <p:nvPr/>
        </p:nvSpPr>
        <p:spPr>
          <a:xfrm>
            <a:off x="3691183" y="3696783"/>
            <a:ext cx="4704812" cy="49244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a:solidFill>
                  <a:srgbClr val="000000"/>
                </a:solidFill>
              </a:rPr>
              <a:t>~</a:t>
            </a:r>
            <a:r>
              <a:rPr lang="en-US" sz="2400">
                <a:solidFill>
                  <a:srgbClr val="000000"/>
                </a:solidFill>
                <a:latin typeface="Calibri"/>
                <a:ea typeface="Calibri"/>
                <a:cs typeface="Calibri"/>
                <a:sym typeface="Calibri"/>
              </a:rPr>
              <a:t>1 million images in total for training</a:t>
            </a:r>
            <a:endParaRPr lang="en-US" sz="2400" dirty="0">
              <a:solidFill>
                <a:srgbClr val="000000"/>
              </a:solidFill>
              <a:latin typeface="Calibri"/>
              <a:ea typeface="Calibri"/>
              <a:cs typeface="Calibri"/>
              <a:sym typeface="Calibri"/>
            </a:endParaRPr>
          </a:p>
        </p:txBody>
      </p:sp>
      <p:sp>
        <p:nvSpPr>
          <p:cNvPr id="11" name="TextBox 10"/>
          <p:cNvSpPr txBox="1"/>
          <p:nvPr/>
        </p:nvSpPr>
        <p:spPr>
          <a:xfrm>
            <a:off x="4151717" y="4413061"/>
            <a:ext cx="3397659" cy="49244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0000"/>
                </a:solidFill>
              </a:rPr>
              <a:t>~50k images </a:t>
            </a:r>
            <a:r>
              <a:rPr lang="en-US" sz="2400">
                <a:solidFill>
                  <a:srgbClr val="000000"/>
                </a:solidFill>
              </a:rPr>
              <a:t>for validation</a:t>
            </a:r>
            <a:endParaRPr lang="en-US" sz="2400" dirty="0">
              <a:solidFill>
                <a:srgbClr val="000000"/>
              </a:solidFill>
              <a:latin typeface="Calibri"/>
              <a:ea typeface="Calibri"/>
              <a:cs typeface="Calibri"/>
              <a:sym typeface="Calibri"/>
            </a:endParaRPr>
          </a:p>
        </p:txBody>
      </p:sp>
      <p:sp>
        <p:nvSpPr>
          <p:cNvPr id="14" name="TextBox 13"/>
          <p:cNvSpPr txBox="1"/>
          <p:nvPr/>
        </p:nvSpPr>
        <p:spPr>
          <a:xfrm>
            <a:off x="2171384" y="5103201"/>
            <a:ext cx="8672757" cy="861772"/>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algn="ctr" defTabSz="609585" latinLnBrk="1" hangingPunct="0"/>
            <a:r>
              <a:rPr lang="en-US" sz="2400" dirty="0">
                <a:solidFill>
                  <a:srgbClr val="000000"/>
                </a:solidFill>
              </a:rPr>
              <a:t>Only images released for the test set but no annotations, </a:t>
            </a:r>
            <a:br>
              <a:rPr lang="en-US" sz="2400" dirty="0">
                <a:solidFill>
                  <a:srgbClr val="000000"/>
                </a:solidFill>
              </a:rPr>
            </a:br>
            <a:r>
              <a:rPr lang="en-US" sz="2400" dirty="0">
                <a:solidFill>
                  <a:srgbClr val="000000"/>
                </a:solidFill>
              </a:rPr>
              <a:t>evaluation is </a:t>
            </a:r>
            <a:r>
              <a:rPr lang="en-US" sz="2400">
                <a:solidFill>
                  <a:srgbClr val="000000"/>
                </a:solidFill>
              </a:rPr>
              <a:t>performed centrally by the organizers (max 2 per week)</a:t>
            </a:r>
            <a:endParaRPr lang="en-US" sz="2400"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85366086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4"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8"/>
          <p:cNvSpPr/>
          <p:nvPr/>
        </p:nvSpPr>
        <p:spPr>
          <a:xfrm>
            <a:off x="-67734" y="342232"/>
            <a:ext cx="12259735" cy="778933"/>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4267" dirty="0"/>
              <a:t>The Evaluation Metric: Top K-error</a:t>
            </a:r>
            <a:endParaRPr sz="4267" dirty="0"/>
          </a:p>
        </p:txBody>
      </p:sp>
      <p:pic>
        <p:nvPicPr>
          <p:cNvPr id="3" name="Picture 2"/>
          <p:cNvPicPr>
            <a:picLocks noChangeAspect="1"/>
          </p:cNvPicPr>
          <p:nvPr/>
        </p:nvPicPr>
        <p:blipFill>
          <a:blip r:embed="rId2"/>
          <a:stretch>
            <a:fillRect/>
          </a:stretch>
        </p:blipFill>
        <p:spPr>
          <a:xfrm>
            <a:off x="1800618" y="3788460"/>
            <a:ext cx="2989093" cy="2225920"/>
          </a:xfrm>
          <a:prstGeom prst="rect">
            <a:avLst/>
          </a:prstGeom>
        </p:spPr>
      </p:pic>
      <p:sp>
        <p:nvSpPr>
          <p:cNvPr id="4" name="TextBox 3"/>
          <p:cNvSpPr txBox="1"/>
          <p:nvPr/>
        </p:nvSpPr>
        <p:spPr>
          <a:xfrm>
            <a:off x="7019107" y="3953691"/>
            <a:ext cx="2692530" cy="233910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70C0"/>
                </a:solidFill>
              </a:rPr>
              <a:t>cat, tabby cat  (0.61)</a:t>
            </a:r>
            <a:br>
              <a:rPr lang="en-US" sz="2400" dirty="0">
                <a:solidFill>
                  <a:srgbClr val="0070C0"/>
                </a:solidFill>
              </a:rPr>
            </a:br>
            <a:r>
              <a:rPr lang="en-US" sz="2400" dirty="0">
                <a:solidFill>
                  <a:srgbClr val="0070C0"/>
                </a:solidFill>
              </a:rPr>
              <a:t>Egyptian cat (0.22)</a:t>
            </a:r>
          </a:p>
          <a:p>
            <a:pPr defTabSz="609585" latinLnBrk="1" hangingPunct="0"/>
            <a:r>
              <a:rPr lang="en-US" sz="2400" dirty="0">
                <a:solidFill>
                  <a:srgbClr val="0070C0"/>
                </a:solidFill>
                <a:latin typeface="Calibri"/>
                <a:ea typeface="Calibri"/>
                <a:cs typeface="Calibri"/>
                <a:sym typeface="Calibri"/>
              </a:rPr>
              <a:t>red fox (0.11)</a:t>
            </a:r>
          </a:p>
          <a:p>
            <a:pPr defTabSz="609585" latinLnBrk="1" hangingPunct="0"/>
            <a:r>
              <a:rPr lang="en-US" sz="2400" dirty="0">
                <a:solidFill>
                  <a:srgbClr val="0070C0"/>
                </a:solidFill>
              </a:rPr>
              <a:t>Abyssinian cat (0.10)</a:t>
            </a:r>
          </a:p>
          <a:p>
            <a:pPr defTabSz="609585" latinLnBrk="1" hangingPunct="0"/>
            <a:r>
              <a:rPr lang="en-US" sz="2400" dirty="0">
                <a:solidFill>
                  <a:srgbClr val="0070C0"/>
                </a:solidFill>
              </a:rPr>
              <a:t>French terrier (0.03)</a:t>
            </a:r>
          </a:p>
          <a:p>
            <a:pPr defTabSz="609585" latinLnBrk="1" hangingPunct="0"/>
            <a:r>
              <a:rPr lang="en-US" sz="2400" dirty="0">
                <a:solidFill>
                  <a:srgbClr val="0070C0"/>
                </a:solidFill>
              </a:rPr>
              <a:t>…..</a:t>
            </a:r>
          </a:p>
        </p:txBody>
      </p:sp>
      <p:cxnSp>
        <p:nvCxnSpPr>
          <p:cNvPr id="5" name="Straight Arrow Connector 4"/>
          <p:cNvCxnSpPr/>
          <p:nvPr/>
        </p:nvCxnSpPr>
        <p:spPr>
          <a:xfrm>
            <a:off x="4789712" y="4901420"/>
            <a:ext cx="1706881" cy="0"/>
          </a:xfrm>
          <a:prstGeom prst="straightConnector1">
            <a:avLst/>
          </a:prstGeom>
          <a:noFill/>
          <a:ln w="25400" cap="flat">
            <a:solidFill>
              <a:srgbClr val="404040"/>
            </a:solidFill>
            <a:prstDash val="solid"/>
            <a:bevel/>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
        <p:nvSpPr>
          <p:cNvPr id="6" name="TextBox 5"/>
          <p:cNvSpPr txBox="1"/>
          <p:nvPr/>
        </p:nvSpPr>
        <p:spPr>
          <a:xfrm>
            <a:off x="1658712" y="2012534"/>
            <a:ext cx="3272945" cy="49244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0000"/>
                </a:solidFill>
                <a:latin typeface="Calibri"/>
                <a:ea typeface="Calibri"/>
                <a:cs typeface="Calibri"/>
                <a:sym typeface="Calibri"/>
              </a:rPr>
              <a:t>True label: Abyssinian cat</a:t>
            </a:r>
          </a:p>
        </p:txBody>
      </p:sp>
      <p:grpSp>
        <p:nvGrpSpPr>
          <p:cNvPr id="22" name="Group 21"/>
          <p:cNvGrpSpPr/>
          <p:nvPr/>
        </p:nvGrpSpPr>
        <p:grpSpPr>
          <a:xfrm>
            <a:off x="6303678" y="1411128"/>
            <a:ext cx="4060103" cy="410433"/>
            <a:chOff x="4727758" y="1058343"/>
            <a:chExt cx="3045077" cy="307824"/>
          </a:xfrm>
        </p:grpSpPr>
        <p:sp>
          <p:nvSpPr>
            <p:cNvPr id="8" name="TextBox 7"/>
            <p:cNvSpPr txBox="1"/>
            <p:nvPr/>
          </p:nvSpPr>
          <p:spPr>
            <a:xfrm>
              <a:off x="4727758" y="1058344"/>
              <a:ext cx="1226441" cy="3078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dirty="0">
                  <a:solidFill>
                    <a:schemeClr val="bg2">
                      <a:lumMod val="75000"/>
                    </a:schemeClr>
                  </a:solidFill>
                  <a:sym typeface="Calibri"/>
                </a:rPr>
                <a:t>Top</a:t>
              </a:r>
              <a:r>
                <a:rPr lang="en-US" sz="1867" dirty="0">
                  <a:solidFill>
                    <a:schemeClr val="bg2">
                      <a:lumMod val="75000"/>
                    </a:schemeClr>
                  </a:solidFill>
                </a:rPr>
                <a:t>-1 error: </a:t>
              </a:r>
              <a:r>
                <a:rPr lang="en-US" sz="1867" dirty="0">
                  <a:solidFill>
                    <a:srgbClr val="000000"/>
                  </a:solidFill>
                </a:rPr>
                <a:t>1.0</a:t>
              </a:r>
              <a:endParaRPr lang="en-US" sz="1867" dirty="0">
                <a:solidFill>
                  <a:srgbClr val="000000"/>
                </a:solidFill>
                <a:sym typeface="Calibri"/>
              </a:endParaRPr>
            </a:p>
          </p:txBody>
        </p:sp>
        <p:sp>
          <p:nvSpPr>
            <p:cNvPr id="9" name="TextBox 8"/>
            <p:cNvSpPr txBox="1"/>
            <p:nvPr/>
          </p:nvSpPr>
          <p:spPr>
            <a:xfrm>
              <a:off x="6280312" y="1058343"/>
              <a:ext cx="1492523" cy="3078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dirty="0">
                  <a:solidFill>
                    <a:schemeClr val="bg2">
                      <a:lumMod val="75000"/>
                    </a:schemeClr>
                  </a:solidFill>
                  <a:sym typeface="Calibri"/>
                </a:rPr>
                <a:t>Top</a:t>
              </a:r>
              <a:r>
                <a:rPr lang="en-US" sz="1867" dirty="0">
                  <a:solidFill>
                    <a:schemeClr val="bg2">
                      <a:lumMod val="75000"/>
                    </a:schemeClr>
                  </a:solidFill>
                </a:rPr>
                <a:t>-1 accuracy: </a:t>
              </a:r>
              <a:r>
                <a:rPr lang="en-US" sz="1867" dirty="0">
                  <a:solidFill>
                    <a:srgbClr val="000000"/>
                  </a:solidFill>
                </a:rPr>
                <a:t>0.0</a:t>
              </a:r>
              <a:endParaRPr lang="en-US" sz="1867" dirty="0">
                <a:solidFill>
                  <a:srgbClr val="000000"/>
                </a:solidFill>
                <a:sym typeface="Calibri"/>
              </a:endParaRPr>
            </a:p>
          </p:txBody>
        </p:sp>
      </p:grpSp>
      <p:grpSp>
        <p:nvGrpSpPr>
          <p:cNvPr id="18" name="Group 17"/>
          <p:cNvGrpSpPr/>
          <p:nvPr/>
        </p:nvGrpSpPr>
        <p:grpSpPr>
          <a:xfrm>
            <a:off x="6303678" y="1862530"/>
            <a:ext cx="4060103" cy="410433"/>
            <a:chOff x="4727758" y="1396895"/>
            <a:chExt cx="3045077" cy="307824"/>
          </a:xfrm>
        </p:grpSpPr>
        <p:sp>
          <p:nvSpPr>
            <p:cNvPr id="10" name="TextBox 9"/>
            <p:cNvSpPr txBox="1"/>
            <p:nvPr/>
          </p:nvSpPr>
          <p:spPr>
            <a:xfrm>
              <a:off x="4727758" y="1396896"/>
              <a:ext cx="1226441" cy="3078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dirty="0">
                  <a:solidFill>
                    <a:schemeClr val="bg2">
                      <a:lumMod val="75000"/>
                    </a:schemeClr>
                  </a:solidFill>
                  <a:sym typeface="Calibri"/>
                </a:rPr>
                <a:t>Top</a:t>
              </a:r>
              <a:r>
                <a:rPr lang="en-US" sz="1867" dirty="0">
                  <a:solidFill>
                    <a:schemeClr val="bg2">
                      <a:lumMod val="75000"/>
                    </a:schemeClr>
                  </a:solidFill>
                </a:rPr>
                <a:t>-2 error: </a:t>
              </a:r>
              <a:r>
                <a:rPr lang="en-US" sz="1867" dirty="0">
                  <a:solidFill>
                    <a:srgbClr val="000000"/>
                  </a:solidFill>
                </a:rPr>
                <a:t>1.0</a:t>
              </a:r>
              <a:endParaRPr lang="en-US" sz="1867" dirty="0">
                <a:solidFill>
                  <a:srgbClr val="000000"/>
                </a:solidFill>
                <a:sym typeface="Calibri"/>
              </a:endParaRPr>
            </a:p>
          </p:txBody>
        </p:sp>
        <p:sp>
          <p:nvSpPr>
            <p:cNvPr id="11" name="TextBox 10"/>
            <p:cNvSpPr txBox="1"/>
            <p:nvPr/>
          </p:nvSpPr>
          <p:spPr>
            <a:xfrm>
              <a:off x="6280312" y="1396895"/>
              <a:ext cx="1492523" cy="3078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dirty="0">
                  <a:solidFill>
                    <a:schemeClr val="bg2">
                      <a:lumMod val="75000"/>
                    </a:schemeClr>
                  </a:solidFill>
                  <a:sym typeface="Calibri"/>
                </a:rPr>
                <a:t>Top</a:t>
              </a:r>
              <a:r>
                <a:rPr lang="en-US" sz="1867" dirty="0">
                  <a:solidFill>
                    <a:schemeClr val="bg2">
                      <a:lumMod val="75000"/>
                    </a:schemeClr>
                  </a:solidFill>
                </a:rPr>
                <a:t>-2 accuracy: </a:t>
              </a:r>
              <a:r>
                <a:rPr lang="en-US" sz="1867" dirty="0">
                  <a:solidFill>
                    <a:srgbClr val="000000"/>
                  </a:solidFill>
                </a:rPr>
                <a:t>0.0</a:t>
              </a:r>
              <a:endParaRPr lang="en-US" sz="1867" dirty="0">
                <a:solidFill>
                  <a:srgbClr val="000000"/>
                </a:solidFill>
                <a:sym typeface="Calibri"/>
              </a:endParaRPr>
            </a:p>
          </p:txBody>
        </p:sp>
      </p:grpSp>
      <p:grpSp>
        <p:nvGrpSpPr>
          <p:cNvPr id="19" name="Group 18"/>
          <p:cNvGrpSpPr/>
          <p:nvPr/>
        </p:nvGrpSpPr>
        <p:grpSpPr>
          <a:xfrm>
            <a:off x="6303678" y="2302495"/>
            <a:ext cx="4060103" cy="410433"/>
            <a:chOff x="4727758" y="1726867"/>
            <a:chExt cx="3045077" cy="307824"/>
          </a:xfrm>
        </p:grpSpPr>
        <p:sp>
          <p:nvSpPr>
            <p:cNvPr id="12" name="TextBox 11"/>
            <p:cNvSpPr txBox="1"/>
            <p:nvPr/>
          </p:nvSpPr>
          <p:spPr>
            <a:xfrm>
              <a:off x="4727758" y="1726868"/>
              <a:ext cx="1226441" cy="3078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dirty="0">
                  <a:solidFill>
                    <a:schemeClr val="bg2">
                      <a:lumMod val="75000"/>
                    </a:schemeClr>
                  </a:solidFill>
                  <a:sym typeface="Calibri"/>
                </a:rPr>
                <a:t>Top</a:t>
              </a:r>
              <a:r>
                <a:rPr lang="en-US" sz="1867" dirty="0">
                  <a:solidFill>
                    <a:schemeClr val="bg2">
                      <a:lumMod val="75000"/>
                    </a:schemeClr>
                  </a:solidFill>
                </a:rPr>
                <a:t>-3 error: </a:t>
              </a:r>
              <a:r>
                <a:rPr lang="en-US" sz="1867" dirty="0">
                  <a:solidFill>
                    <a:srgbClr val="000000"/>
                  </a:solidFill>
                </a:rPr>
                <a:t>1.0</a:t>
              </a:r>
              <a:endParaRPr lang="en-US" sz="1867" dirty="0">
                <a:solidFill>
                  <a:srgbClr val="000000"/>
                </a:solidFill>
                <a:sym typeface="Calibri"/>
              </a:endParaRPr>
            </a:p>
          </p:txBody>
        </p:sp>
        <p:sp>
          <p:nvSpPr>
            <p:cNvPr id="13" name="TextBox 12"/>
            <p:cNvSpPr txBox="1"/>
            <p:nvPr/>
          </p:nvSpPr>
          <p:spPr>
            <a:xfrm>
              <a:off x="6280312" y="1726867"/>
              <a:ext cx="1492523" cy="3078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dirty="0">
                  <a:solidFill>
                    <a:schemeClr val="bg2">
                      <a:lumMod val="75000"/>
                    </a:schemeClr>
                  </a:solidFill>
                  <a:sym typeface="Calibri"/>
                </a:rPr>
                <a:t>Top</a:t>
              </a:r>
              <a:r>
                <a:rPr lang="en-US" sz="1867" dirty="0">
                  <a:solidFill>
                    <a:schemeClr val="bg2">
                      <a:lumMod val="75000"/>
                    </a:schemeClr>
                  </a:solidFill>
                </a:rPr>
                <a:t>-3 accuracy: </a:t>
              </a:r>
              <a:r>
                <a:rPr lang="en-US" sz="1867" dirty="0">
                  <a:solidFill>
                    <a:srgbClr val="000000"/>
                  </a:solidFill>
                </a:rPr>
                <a:t>0.0</a:t>
              </a:r>
              <a:endParaRPr lang="en-US" sz="1867" dirty="0">
                <a:solidFill>
                  <a:srgbClr val="000000"/>
                </a:solidFill>
                <a:sym typeface="Calibri"/>
              </a:endParaRPr>
            </a:p>
          </p:txBody>
        </p:sp>
      </p:grpSp>
      <p:grpSp>
        <p:nvGrpSpPr>
          <p:cNvPr id="20" name="Group 19"/>
          <p:cNvGrpSpPr/>
          <p:nvPr/>
        </p:nvGrpSpPr>
        <p:grpSpPr>
          <a:xfrm>
            <a:off x="6303678" y="2707133"/>
            <a:ext cx="4060103" cy="416150"/>
            <a:chOff x="4727758" y="2030352"/>
            <a:chExt cx="3045077" cy="312113"/>
          </a:xfrm>
        </p:grpSpPr>
        <p:sp>
          <p:nvSpPr>
            <p:cNvPr id="14" name="TextBox 13"/>
            <p:cNvSpPr txBox="1"/>
            <p:nvPr/>
          </p:nvSpPr>
          <p:spPr>
            <a:xfrm>
              <a:off x="4727758" y="2034642"/>
              <a:ext cx="1226441" cy="3078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dirty="0">
                  <a:solidFill>
                    <a:schemeClr val="bg2">
                      <a:lumMod val="75000"/>
                    </a:schemeClr>
                  </a:solidFill>
                  <a:sym typeface="Calibri"/>
                </a:rPr>
                <a:t>Top</a:t>
              </a:r>
              <a:r>
                <a:rPr lang="en-US" sz="1867" dirty="0">
                  <a:solidFill>
                    <a:schemeClr val="bg2">
                      <a:lumMod val="75000"/>
                    </a:schemeClr>
                  </a:solidFill>
                </a:rPr>
                <a:t>-4 error: </a:t>
              </a:r>
              <a:r>
                <a:rPr lang="en-US" sz="1867" dirty="0">
                  <a:solidFill>
                    <a:srgbClr val="000000"/>
                  </a:solidFill>
                </a:rPr>
                <a:t>0.0</a:t>
              </a:r>
              <a:endParaRPr lang="en-US" sz="1867" dirty="0">
                <a:solidFill>
                  <a:srgbClr val="000000"/>
                </a:solidFill>
                <a:sym typeface="Calibri"/>
              </a:endParaRPr>
            </a:p>
          </p:txBody>
        </p:sp>
        <p:sp>
          <p:nvSpPr>
            <p:cNvPr id="15" name="TextBox 14"/>
            <p:cNvSpPr txBox="1"/>
            <p:nvPr/>
          </p:nvSpPr>
          <p:spPr>
            <a:xfrm>
              <a:off x="6280312" y="2030352"/>
              <a:ext cx="1492523" cy="3078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dirty="0">
                  <a:solidFill>
                    <a:schemeClr val="bg2">
                      <a:lumMod val="75000"/>
                    </a:schemeClr>
                  </a:solidFill>
                  <a:sym typeface="Calibri"/>
                </a:rPr>
                <a:t>Top</a:t>
              </a:r>
              <a:r>
                <a:rPr lang="en-US" sz="1867" dirty="0">
                  <a:solidFill>
                    <a:schemeClr val="bg2">
                      <a:lumMod val="75000"/>
                    </a:schemeClr>
                  </a:solidFill>
                </a:rPr>
                <a:t>-4 accuracy: </a:t>
              </a:r>
              <a:r>
                <a:rPr lang="en-US" sz="1867" dirty="0">
                  <a:solidFill>
                    <a:srgbClr val="000000"/>
                  </a:solidFill>
                </a:rPr>
                <a:t>1.0</a:t>
              </a:r>
              <a:endParaRPr lang="en-US" sz="1867" dirty="0">
                <a:solidFill>
                  <a:srgbClr val="000000"/>
                </a:solidFill>
                <a:sym typeface="Calibri"/>
              </a:endParaRPr>
            </a:p>
          </p:txBody>
        </p:sp>
      </p:grpSp>
      <p:grpSp>
        <p:nvGrpSpPr>
          <p:cNvPr id="21" name="Group 20"/>
          <p:cNvGrpSpPr/>
          <p:nvPr/>
        </p:nvGrpSpPr>
        <p:grpSpPr>
          <a:xfrm>
            <a:off x="6303678" y="3117500"/>
            <a:ext cx="4060103" cy="410430"/>
            <a:chOff x="4727758" y="2338127"/>
            <a:chExt cx="3045077" cy="307823"/>
          </a:xfrm>
        </p:grpSpPr>
        <p:sp>
          <p:nvSpPr>
            <p:cNvPr id="16" name="TextBox 15"/>
            <p:cNvSpPr txBox="1"/>
            <p:nvPr/>
          </p:nvSpPr>
          <p:spPr>
            <a:xfrm>
              <a:off x="4727758" y="2338127"/>
              <a:ext cx="1226441" cy="3078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dirty="0">
                  <a:solidFill>
                    <a:schemeClr val="bg2">
                      <a:lumMod val="75000"/>
                    </a:schemeClr>
                  </a:solidFill>
                  <a:sym typeface="Calibri"/>
                </a:rPr>
                <a:t>Top</a:t>
              </a:r>
              <a:r>
                <a:rPr lang="en-US" sz="1867" dirty="0">
                  <a:solidFill>
                    <a:schemeClr val="bg2">
                      <a:lumMod val="75000"/>
                    </a:schemeClr>
                  </a:solidFill>
                </a:rPr>
                <a:t>-5 error: </a:t>
              </a:r>
              <a:r>
                <a:rPr lang="en-US" sz="1867" dirty="0">
                  <a:solidFill>
                    <a:srgbClr val="000000"/>
                  </a:solidFill>
                </a:rPr>
                <a:t>0.0</a:t>
              </a:r>
              <a:endParaRPr lang="en-US" sz="1867" dirty="0">
                <a:solidFill>
                  <a:srgbClr val="000000"/>
                </a:solidFill>
                <a:sym typeface="Calibri"/>
              </a:endParaRPr>
            </a:p>
          </p:txBody>
        </p:sp>
        <p:sp>
          <p:nvSpPr>
            <p:cNvPr id="17" name="TextBox 16"/>
            <p:cNvSpPr txBox="1"/>
            <p:nvPr/>
          </p:nvSpPr>
          <p:spPr>
            <a:xfrm>
              <a:off x="6280312" y="2338127"/>
              <a:ext cx="1492523" cy="30782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dirty="0">
                  <a:solidFill>
                    <a:schemeClr val="bg2">
                      <a:lumMod val="75000"/>
                    </a:schemeClr>
                  </a:solidFill>
                  <a:sym typeface="Calibri"/>
                </a:rPr>
                <a:t>Top</a:t>
              </a:r>
              <a:r>
                <a:rPr lang="en-US" sz="1867" dirty="0">
                  <a:solidFill>
                    <a:schemeClr val="bg2">
                      <a:lumMod val="75000"/>
                    </a:schemeClr>
                  </a:solidFill>
                </a:rPr>
                <a:t>-5 accuracy: </a:t>
              </a:r>
              <a:r>
                <a:rPr lang="en-US" sz="1867" dirty="0">
                  <a:solidFill>
                    <a:srgbClr val="000000"/>
                  </a:solidFill>
                </a:rPr>
                <a:t>1.0</a:t>
              </a:r>
              <a:endParaRPr lang="en-US" sz="1867" dirty="0">
                <a:solidFill>
                  <a:srgbClr val="000000"/>
                </a:solidFill>
                <a:sym typeface="Calibri"/>
              </a:endParaRPr>
            </a:p>
          </p:txBody>
        </p:sp>
      </p:grpSp>
    </p:spTree>
    <p:extLst>
      <p:ext uri="{BB962C8B-B14F-4D97-AF65-F5344CB8AC3E}">
        <p14:creationId xmlns:p14="http://schemas.microsoft.com/office/powerpoint/2010/main" val="268466558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28"/>
          <p:cNvSpPr/>
          <p:nvPr/>
        </p:nvSpPr>
        <p:spPr>
          <a:xfrm>
            <a:off x="-67734" y="342232"/>
            <a:ext cx="12259735" cy="778933"/>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4267" dirty="0"/>
              <a:t>Top-5 error on this competition (2012)</a:t>
            </a:r>
            <a:endParaRPr sz="4267" dirty="0"/>
          </a:p>
        </p:txBody>
      </p:sp>
      <p:pic>
        <p:nvPicPr>
          <p:cNvPr id="3" name="Picture 2"/>
          <p:cNvPicPr>
            <a:picLocks noChangeAspect="1"/>
          </p:cNvPicPr>
          <p:nvPr/>
        </p:nvPicPr>
        <p:blipFill>
          <a:blip r:embed="rId2"/>
          <a:stretch>
            <a:fillRect/>
          </a:stretch>
        </p:blipFill>
        <p:spPr>
          <a:xfrm>
            <a:off x="3652947" y="1358100"/>
            <a:ext cx="4202187" cy="4489705"/>
          </a:xfrm>
          <a:prstGeom prst="rect">
            <a:avLst/>
          </a:prstGeom>
        </p:spPr>
      </p:pic>
      <p:cxnSp>
        <p:nvCxnSpPr>
          <p:cNvPr id="5" name="Straight Arrow Connector 4"/>
          <p:cNvCxnSpPr/>
          <p:nvPr/>
        </p:nvCxnSpPr>
        <p:spPr>
          <a:xfrm flipV="1">
            <a:off x="4667795" y="5881185"/>
            <a:ext cx="0" cy="365760"/>
          </a:xfrm>
          <a:prstGeom prst="straightConnector1">
            <a:avLst/>
          </a:prstGeom>
          <a:noFill/>
          <a:ln w="25400" cap="flat">
            <a:solidFill>
              <a:srgbClr val="404040"/>
            </a:solidFill>
            <a:prstDash val="solid"/>
            <a:bevel/>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cxnSp>
        <p:nvCxnSpPr>
          <p:cNvPr id="6" name="Straight Arrow Connector 5"/>
          <p:cNvCxnSpPr/>
          <p:nvPr/>
        </p:nvCxnSpPr>
        <p:spPr>
          <a:xfrm flipV="1">
            <a:off x="5219337" y="5881185"/>
            <a:ext cx="0" cy="365760"/>
          </a:xfrm>
          <a:prstGeom prst="straightConnector1">
            <a:avLst/>
          </a:prstGeom>
          <a:noFill/>
          <a:ln w="25400" cap="flat">
            <a:solidFill>
              <a:srgbClr val="404040"/>
            </a:solidFill>
            <a:prstDash val="solid"/>
            <a:bevel/>
            <a:tailEnd type="triangle"/>
          </a:ln>
          <a:effectLst>
            <a:outerShdw blurRad="38100" dist="20000" dir="5400000" rotWithShape="0">
              <a:srgbClr val="000000">
                <a:alpha val="38000"/>
              </a:srgbClr>
            </a:outerShdw>
          </a:effectLst>
        </p:spPr>
        <p:style>
          <a:lnRef idx="0">
            <a:scrgbClr r="0" g="0" b="0"/>
          </a:lnRef>
          <a:fillRef idx="0">
            <a:scrgbClr r="0" g="0" b="0"/>
          </a:fillRef>
          <a:effectRef idx="0">
            <a:scrgbClr r="0" g="0" b="0"/>
          </a:effectRef>
          <a:fontRef idx="none"/>
        </p:style>
      </p:cxnSp>
    </p:spTree>
    <p:extLst>
      <p:ext uri="{BB962C8B-B14F-4D97-AF65-F5344CB8AC3E}">
        <p14:creationId xmlns:p14="http://schemas.microsoft.com/office/powerpoint/2010/main" val="139727670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Alexnet</a:t>
            </a:r>
            <a:endParaRPr lang="en-US" dirty="0"/>
          </a:p>
        </p:txBody>
      </p:sp>
      <p:pic>
        <p:nvPicPr>
          <p:cNvPr id="4" name="Picture 3"/>
          <p:cNvPicPr>
            <a:picLocks noChangeAspect="1"/>
          </p:cNvPicPr>
          <p:nvPr/>
        </p:nvPicPr>
        <p:blipFill>
          <a:blip r:embed="rId2"/>
          <a:stretch>
            <a:fillRect/>
          </a:stretch>
        </p:blipFill>
        <p:spPr>
          <a:xfrm>
            <a:off x="698175" y="1417640"/>
            <a:ext cx="10462195" cy="4321785"/>
          </a:xfrm>
          <a:prstGeom prst="rect">
            <a:avLst/>
          </a:prstGeom>
        </p:spPr>
      </p:pic>
      <p:sp>
        <p:nvSpPr>
          <p:cNvPr id="5" name="Rectangle 4"/>
          <p:cNvSpPr/>
          <p:nvPr/>
        </p:nvSpPr>
        <p:spPr>
          <a:xfrm>
            <a:off x="7247465" y="6030482"/>
            <a:ext cx="6096000" cy="338554"/>
          </a:xfrm>
          <a:prstGeom prst="rect">
            <a:avLst/>
          </a:prstGeom>
        </p:spPr>
        <p:txBody>
          <a:bodyPr>
            <a:spAutoFit/>
          </a:bodyPr>
          <a:lstStyle/>
          <a:p>
            <a:r>
              <a:rPr lang="en-US" sz="1600" dirty="0"/>
              <a:t>https://</a:t>
            </a:r>
            <a:r>
              <a:rPr lang="en-US" sz="1600" dirty="0" err="1"/>
              <a:t>www.saagie.com</a:t>
            </a:r>
            <a:r>
              <a:rPr lang="en-US" sz="1600" dirty="0"/>
              <a:t>/</a:t>
            </a:r>
            <a:r>
              <a:rPr lang="en-US" sz="1600" dirty="0" err="1"/>
              <a:t>fr</a:t>
            </a:r>
            <a:r>
              <a:rPr lang="en-US" sz="1600" dirty="0"/>
              <a:t>/blog/object-detection-part1</a:t>
            </a:r>
          </a:p>
        </p:txBody>
      </p:sp>
    </p:spTree>
    <p:extLst>
      <p:ext uri="{BB962C8B-B14F-4D97-AF65-F5344CB8AC3E}">
        <p14:creationId xmlns:p14="http://schemas.microsoft.com/office/powerpoint/2010/main" val="3000276646"/>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Layer 1</a:t>
            </a:r>
          </a:p>
        </p:txBody>
      </p:sp>
      <p:pic>
        <p:nvPicPr>
          <p:cNvPr id="3" name="Picture 2" descr="norm_vs_not_withnorm_images_7x7_pixF1_top9.eps"/>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4729" y="1483744"/>
            <a:ext cx="5972082" cy="4866967"/>
          </a:xfrm>
          <a:prstGeom prst="rect">
            <a:avLst/>
          </a:prstGeom>
        </p:spPr>
      </p:pic>
      <p:pic>
        <p:nvPicPr>
          <p:cNvPr id="6" name="Picture 5"/>
          <p:cNvPicPr>
            <a:picLocks noChangeAspect="1"/>
          </p:cNvPicPr>
          <p:nvPr/>
        </p:nvPicPr>
        <p:blipFill rotWithShape="1">
          <a:blip r:embed="rId4" cstate="print"/>
          <a:srcRect l="-1" r="-1"/>
          <a:stretch/>
        </p:blipFill>
        <p:spPr>
          <a:xfrm>
            <a:off x="1775549" y="952417"/>
            <a:ext cx="2508904" cy="2047656"/>
          </a:xfrm>
          <a:prstGeom prst="rect">
            <a:avLst/>
          </a:prstGeom>
        </p:spPr>
      </p:pic>
      <p:sp>
        <p:nvSpPr>
          <p:cNvPr id="7" name="TextBox 6"/>
          <p:cNvSpPr txBox="1">
            <a:spLocks noChangeArrowheads="1"/>
          </p:cNvSpPr>
          <p:nvPr/>
        </p:nvSpPr>
        <p:spPr bwMode="auto">
          <a:xfrm>
            <a:off x="1548441" y="6471514"/>
            <a:ext cx="9067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None/>
              <a:defRPr/>
            </a:pPr>
            <a:r>
              <a:rPr lang="en-US" altLang="en-US" sz="1800" dirty="0">
                <a:solidFill>
                  <a:srgbClr val="000000"/>
                </a:solidFill>
                <a:latin typeface="Arial" panose="020B0604020202020204" pitchFamily="34" charset="0"/>
              </a:rPr>
              <a:t>Visualizing and Understanding Convolutional Networks [</a:t>
            </a:r>
            <a:r>
              <a:rPr lang="en-US" altLang="en-US" sz="1800" dirty="0">
                <a:solidFill>
                  <a:srgbClr val="000000"/>
                </a:solidFill>
                <a:latin typeface="Arial" panose="020B0604020202020204" pitchFamily="34" charset="0"/>
                <a:hlinkClick r:id="rId5"/>
              </a:rPr>
              <a:t>Zeiler and Fergus, ECCV 2014</a:t>
            </a:r>
            <a:r>
              <a:rPr lang="en-US" altLang="en-US" sz="1800" dirty="0">
                <a:solidFill>
                  <a:srgbClr val="000000"/>
                </a:solidFill>
                <a:latin typeface="Arial" panose="020B0604020202020204" pitchFamily="34" charset="0"/>
              </a:rPr>
              <a:t>]</a:t>
            </a:r>
          </a:p>
        </p:txBody>
      </p:sp>
    </p:spTree>
    <p:extLst>
      <p:ext uri="{BB962C8B-B14F-4D97-AF65-F5344CB8AC3E}">
        <p14:creationId xmlns:p14="http://schemas.microsoft.com/office/powerpoint/2010/main" val="40597393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is happening?</a:t>
            </a:r>
          </a:p>
        </p:txBody>
      </p:sp>
      <p:sp>
        <p:nvSpPr>
          <p:cNvPr id="5" name="Rectangle 4"/>
          <p:cNvSpPr/>
          <p:nvPr/>
        </p:nvSpPr>
        <p:spPr>
          <a:xfrm>
            <a:off x="7247465" y="6030482"/>
            <a:ext cx="6096000" cy="338554"/>
          </a:xfrm>
          <a:prstGeom prst="rect">
            <a:avLst/>
          </a:prstGeom>
        </p:spPr>
        <p:txBody>
          <a:bodyPr>
            <a:spAutoFit/>
          </a:bodyPr>
          <a:lstStyle/>
          <a:p>
            <a:r>
              <a:rPr lang="en-US" sz="1600" dirty="0"/>
              <a:t>https://</a:t>
            </a:r>
            <a:r>
              <a:rPr lang="en-US" sz="1600" dirty="0" err="1"/>
              <a:t>www.saagie.com</a:t>
            </a:r>
            <a:r>
              <a:rPr lang="en-US" sz="1600" dirty="0"/>
              <a:t>/</a:t>
            </a:r>
            <a:r>
              <a:rPr lang="en-US" sz="1600" dirty="0" err="1"/>
              <a:t>fr</a:t>
            </a:r>
            <a:r>
              <a:rPr lang="en-US" sz="1600" dirty="0"/>
              <a:t>/blog/object-detection-part1</a:t>
            </a:r>
          </a:p>
        </p:txBody>
      </p:sp>
      <p:pic>
        <p:nvPicPr>
          <p:cNvPr id="3" name="Picture 2"/>
          <p:cNvPicPr>
            <a:picLocks noChangeAspect="1"/>
          </p:cNvPicPr>
          <p:nvPr/>
        </p:nvPicPr>
        <p:blipFill>
          <a:blip r:embed="rId2"/>
          <a:stretch>
            <a:fillRect/>
          </a:stretch>
        </p:blipFill>
        <p:spPr>
          <a:xfrm>
            <a:off x="2807310" y="1154891"/>
            <a:ext cx="5935501" cy="4875591"/>
          </a:xfrm>
          <a:prstGeom prst="rect">
            <a:avLst/>
          </a:prstGeom>
        </p:spPr>
      </p:pic>
    </p:spTree>
    <p:extLst>
      <p:ext uri="{BB962C8B-B14F-4D97-AF65-F5344CB8AC3E}">
        <p14:creationId xmlns:p14="http://schemas.microsoft.com/office/powerpoint/2010/main" val="2360154363"/>
      </p:ext>
    </p:extLst>
  </p:cSld>
  <p:clrMapOvr>
    <a:masterClrMapping/>
  </p:clrMapOvr>
  <p:transition spd="med"/>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825259" y="1123637"/>
            <a:ext cx="2069592" cy="1541185"/>
          </a:xfrm>
          <a:prstGeom prst="rect">
            <a:avLst/>
          </a:prstGeom>
        </p:spPr>
      </p:pic>
      <p:cxnSp>
        <p:nvCxnSpPr>
          <p:cNvPr id="4" name="Straight Arrow Connector 3"/>
          <p:cNvCxnSpPr/>
          <p:nvPr/>
        </p:nvCxnSpPr>
        <p:spPr>
          <a:xfrm>
            <a:off x="2790346" y="1940505"/>
            <a:ext cx="209009" cy="0"/>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sp>
        <p:nvSpPr>
          <p:cNvPr id="5" name="TextBox 4"/>
          <p:cNvSpPr txBox="1"/>
          <p:nvPr/>
        </p:nvSpPr>
        <p:spPr>
          <a:xfrm>
            <a:off x="3135085" y="1278676"/>
            <a:ext cx="1706881" cy="1231104"/>
          </a:xfrm>
          <a:prstGeom prst="rect">
            <a:avLst/>
          </a:prstGeom>
          <a:solidFill>
            <a:srgbClr val="E7D3F2"/>
          </a:solidFill>
          <a:ln w="12700" cap="flat">
            <a:solidFill>
              <a:srgbClr val="7030A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algn="ctr" defTabSz="609585" latinLnBrk="1" hangingPunct="0"/>
            <a:r>
              <a:rPr lang="en-US" sz="2400" dirty="0">
                <a:solidFill>
                  <a:srgbClr val="000000"/>
                </a:solidFill>
                <a:latin typeface="Calibri"/>
                <a:ea typeface="Calibri"/>
                <a:cs typeface="Calibri"/>
                <a:sym typeface="Calibri"/>
              </a:rPr>
              <a:t>Feature </a:t>
            </a:r>
            <a:br>
              <a:rPr lang="en-US" sz="2400" dirty="0">
                <a:solidFill>
                  <a:srgbClr val="000000"/>
                </a:solidFill>
                <a:latin typeface="Calibri"/>
                <a:ea typeface="Calibri"/>
                <a:cs typeface="Calibri"/>
                <a:sym typeface="Calibri"/>
              </a:rPr>
            </a:br>
            <a:r>
              <a:rPr lang="en-US" sz="2400">
                <a:solidFill>
                  <a:srgbClr val="000000"/>
                </a:solidFill>
                <a:latin typeface="Calibri"/>
                <a:ea typeface="Calibri"/>
                <a:cs typeface="Calibri"/>
                <a:sym typeface="Calibri"/>
              </a:rPr>
              <a:t>extraction </a:t>
            </a:r>
            <a:br>
              <a:rPr lang="en-US" sz="2400">
                <a:solidFill>
                  <a:srgbClr val="000000"/>
                </a:solidFill>
                <a:latin typeface="Calibri"/>
                <a:ea typeface="Calibri"/>
                <a:cs typeface="Calibri"/>
                <a:sym typeface="Calibri"/>
              </a:rPr>
            </a:br>
            <a:r>
              <a:rPr lang="en-US" sz="2400">
                <a:solidFill>
                  <a:srgbClr val="000000"/>
                </a:solidFill>
                <a:latin typeface="Calibri"/>
                <a:ea typeface="Calibri"/>
                <a:cs typeface="Calibri"/>
                <a:sym typeface="Calibri"/>
              </a:rPr>
              <a:t>(SIFT)</a:t>
            </a:r>
            <a:endParaRPr lang="en-US" sz="2400" dirty="0">
              <a:solidFill>
                <a:srgbClr val="000000"/>
              </a:solidFill>
              <a:latin typeface="Calibri"/>
              <a:ea typeface="Calibri"/>
              <a:cs typeface="Calibri"/>
              <a:sym typeface="Calibri"/>
            </a:endParaRPr>
          </a:p>
        </p:txBody>
      </p:sp>
      <p:sp>
        <p:nvSpPr>
          <p:cNvPr id="6" name="TextBox 5"/>
          <p:cNvSpPr txBox="1"/>
          <p:nvPr/>
        </p:nvSpPr>
        <p:spPr>
          <a:xfrm>
            <a:off x="5273498" y="1278676"/>
            <a:ext cx="2128789" cy="1231104"/>
          </a:xfrm>
          <a:prstGeom prst="rect">
            <a:avLst/>
          </a:prstGeom>
          <a:solidFill>
            <a:srgbClr val="E7D3F2"/>
          </a:solidFill>
          <a:ln w="12700" cap="flat">
            <a:solidFill>
              <a:srgbClr val="7030A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algn="ctr" defTabSz="609585" latinLnBrk="1" hangingPunct="0"/>
            <a:r>
              <a:rPr lang="en-US" sz="2400" dirty="0">
                <a:solidFill>
                  <a:srgbClr val="000000"/>
                </a:solidFill>
                <a:latin typeface="Calibri"/>
                <a:ea typeface="Calibri"/>
                <a:cs typeface="Calibri"/>
                <a:sym typeface="Calibri"/>
              </a:rPr>
              <a:t>Feature </a:t>
            </a:r>
            <a:br>
              <a:rPr lang="en-US" sz="2400" dirty="0">
                <a:solidFill>
                  <a:srgbClr val="000000"/>
                </a:solidFill>
                <a:latin typeface="Calibri"/>
                <a:ea typeface="Calibri"/>
                <a:cs typeface="Calibri"/>
                <a:sym typeface="Calibri"/>
              </a:rPr>
            </a:br>
            <a:r>
              <a:rPr lang="en-US" sz="2400" dirty="0">
                <a:solidFill>
                  <a:srgbClr val="000000"/>
                </a:solidFill>
                <a:latin typeface="Calibri"/>
                <a:ea typeface="Calibri"/>
                <a:cs typeface="Calibri"/>
                <a:sym typeface="Calibri"/>
              </a:rPr>
              <a:t>encoding</a:t>
            </a:r>
            <a:br>
              <a:rPr lang="en-US" sz="2400" dirty="0">
                <a:solidFill>
                  <a:srgbClr val="000000"/>
                </a:solidFill>
                <a:latin typeface="Calibri"/>
                <a:ea typeface="Calibri"/>
                <a:cs typeface="Calibri"/>
                <a:sym typeface="Calibri"/>
              </a:rPr>
            </a:br>
            <a:r>
              <a:rPr lang="en-US" sz="2400" dirty="0">
                <a:solidFill>
                  <a:srgbClr val="000000"/>
                </a:solidFill>
                <a:latin typeface="Calibri"/>
                <a:ea typeface="Calibri"/>
                <a:cs typeface="Calibri"/>
                <a:sym typeface="Calibri"/>
              </a:rPr>
              <a:t>(Bag of words)</a:t>
            </a:r>
          </a:p>
        </p:txBody>
      </p:sp>
      <p:sp>
        <p:nvSpPr>
          <p:cNvPr id="7" name="TextBox 6"/>
          <p:cNvSpPr txBox="1"/>
          <p:nvPr/>
        </p:nvSpPr>
        <p:spPr>
          <a:xfrm>
            <a:off x="7833819" y="1463342"/>
            <a:ext cx="2320376" cy="861772"/>
          </a:xfrm>
          <a:prstGeom prst="rect">
            <a:avLst/>
          </a:prstGeom>
          <a:solidFill>
            <a:srgbClr val="E7D3F2"/>
          </a:solidFill>
          <a:ln w="12700" cap="flat">
            <a:solidFill>
              <a:srgbClr val="7030A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algn="ctr" defTabSz="609585" latinLnBrk="1" hangingPunct="0"/>
            <a:r>
              <a:rPr lang="en-US" sz="2400" dirty="0">
                <a:solidFill>
                  <a:srgbClr val="000000"/>
                </a:solidFill>
                <a:latin typeface="Calibri"/>
                <a:ea typeface="Calibri"/>
                <a:cs typeface="Calibri"/>
                <a:sym typeface="Calibri"/>
              </a:rPr>
              <a:t>Classification</a:t>
            </a:r>
            <a:br>
              <a:rPr lang="en-US" sz="2400" dirty="0">
                <a:solidFill>
                  <a:srgbClr val="000000"/>
                </a:solidFill>
                <a:latin typeface="Calibri"/>
                <a:ea typeface="Calibri"/>
                <a:cs typeface="Calibri"/>
                <a:sym typeface="Calibri"/>
              </a:rPr>
            </a:br>
            <a:r>
              <a:rPr lang="en-US" sz="2400" dirty="0">
                <a:solidFill>
                  <a:srgbClr val="000000"/>
                </a:solidFill>
                <a:latin typeface="Calibri"/>
                <a:ea typeface="Calibri"/>
                <a:cs typeface="Calibri"/>
                <a:sym typeface="Calibri"/>
              </a:rPr>
              <a:t>(SVM or </a:t>
            </a:r>
            <a:r>
              <a:rPr lang="en-US" sz="2400" dirty="0" err="1">
                <a:solidFill>
                  <a:srgbClr val="000000"/>
                </a:solidFill>
                <a:latin typeface="Calibri"/>
                <a:ea typeface="Calibri"/>
                <a:cs typeface="Calibri"/>
                <a:sym typeface="Calibri"/>
              </a:rPr>
              <a:t>softmax</a:t>
            </a:r>
            <a:r>
              <a:rPr lang="en-US" sz="2400" dirty="0">
                <a:solidFill>
                  <a:srgbClr val="000000"/>
                </a:solidFill>
                <a:latin typeface="Calibri"/>
                <a:ea typeface="Calibri"/>
                <a:cs typeface="Calibri"/>
                <a:sym typeface="Calibri"/>
              </a:rPr>
              <a:t>)</a:t>
            </a:r>
          </a:p>
        </p:txBody>
      </p:sp>
      <p:cxnSp>
        <p:nvCxnSpPr>
          <p:cNvPr id="11" name="Straight Arrow Connector 10"/>
          <p:cNvCxnSpPr/>
          <p:nvPr/>
        </p:nvCxnSpPr>
        <p:spPr>
          <a:xfrm>
            <a:off x="4979102" y="1917281"/>
            <a:ext cx="209009" cy="0"/>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12" name="Straight Arrow Connector 11"/>
          <p:cNvCxnSpPr/>
          <p:nvPr/>
        </p:nvCxnSpPr>
        <p:spPr>
          <a:xfrm flipV="1">
            <a:off x="7448438" y="1911646"/>
            <a:ext cx="333129" cy="23053"/>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sp>
        <p:nvSpPr>
          <p:cNvPr id="17" name="TextBox 16"/>
          <p:cNvSpPr txBox="1"/>
          <p:nvPr/>
        </p:nvSpPr>
        <p:spPr>
          <a:xfrm>
            <a:off x="4477768" y="631197"/>
            <a:ext cx="3704025" cy="49244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0000"/>
                </a:solidFill>
                <a:latin typeface="Calibri"/>
                <a:ea typeface="Calibri"/>
                <a:cs typeface="Calibri"/>
                <a:sym typeface="Calibri"/>
              </a:rPr>
              <a:t>SIFT + FV + SVM (or </a:t>
            </a:r>
            <a:r>
              <a:rPr lang="en-US" sz="2400" dirty="0" err="1">
                <a:solidFill>
                  <a:srgbClr val="000000"/>
                </a:solidFill>
                <a:latin typeface="Calibri"/>
                <a:ea typeface="Calibri"/>
                <a:cs typeface="Calibri"/>
                <a:sym typeface="Calibri"/>
              </a:rPr>
              <a:t>softmax</a:t>
            </a:r>
            <a:r>
              <a:rPr lang="en-US" sz="2400" dirty="0">
                <a:solidFill>
                  <a:srgbClr val="000000"/>
                </a:solidFill>
                <a:latin typeface="Calibri"/>
                <a:ea typeface="Calibri"/>
                <a:cs typeface="Calibri"/>
                <a:sym typeface="Calibri"/>
              </a:rPr>
              <a:t>)</a:t>
            </a:r>
          </a:p>
        </p:txBody>
      </p:sp>
      <p:cxnSp>
        <p:nvCxnSpPr>
          <p:cNvPr id="18" name="Straight Arrow Connector 17"/>
          <p:cNvCxnSpPr/>
          <p:nvPr/>
        </p:nvCxnSpPr>
        <p:spPr>
          <a:xfrm flipV="1">
            <a:off x="10266120" y="1871174"/>
            <a:ext cx="333129" cy="23053"/>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cxnSp>
        <p:nvCxnSpPr>
          <p:cNvPr id="29" name="Straight Arrow Connector 28"/>
          <p:cNvCxnSpPr/>
          <p:nvPr/>
        </p:nvCxnSpPr>
        <p:spPr>
          <a:xfrm>
            <a:off x="2927482" y="4773884"/>
            <a:ext cx="209009" cy="0"/>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grpSp>
        <p:nvGrpSpPr>
          <p:cNvPr id="37" name="Group 36"/>
          <p:cNvGrpSpPr/>
          <p:nvPr/>
        </p:nvGrpSpPr>
        <p:grpSpPr>
          <a:xfrm>
            <a:off x="962395" y="3526129"/>
            <a:ext cx="9773989" cy="1972071"/>
            <a:chOff x="721796" y="2644597"/>
            <a:chExt cx="7330492" cy="1479053"/>
          </a:xfrm>
        </p:grpSpPr>
        <p:pic>
          <p:nvPicPr>
            <p:cNvPr id="28" name="Picture 27"/>
            <p:cNvPicPr>
              <a:picLocks noChangeAspect="1"/>
            </p:cNvPicPr>
            <p:nvPr/>
          </p:nvPicPr>
          <p:blipFill>
            <a:blip r:embed="rId2"/>
            <a:stretch>
              <a:fillRect/>
            </a:stretch>
          </p:blipFill>
          <p:spPr>
            <a:xfrm>
              <a:off x="721796" y="2967761"/>
              <a:ext cx="1552194" cy="1155889"/>
            </a:xfrm>
            <a:prstGeom prst="rect">
              <a:avLst/>
            </a:prstGeom>
          </p:spPr>
        </p:pic>
        <p:sp>
          <p:nvSpPr>
            <p:cNvPr id="32" name="TextBox 31"/>
            <p:cNvSpPr txBox="1"/>
            <p:nvPr/>
          </p:nvSpPr>
          <p:spPr>
            <a:xfrm>
              <a:off x="2677886" y="3222540"/>
              <a:ext cx="5040612" cy="646329"/>
            </a:xfrm>
            <a:prstGeom prst="rect">
              <a:avLst/>
            </a:prstGeom>
            <a:solidFill>
              <a:srgbClr val="E7D3F2"/>
            </a:solidFill>
            <a:ln w="12700" cap="flat">
              <a:solidFill>
                <a:srgbClr val="7030A0"/>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60959" tIns="60959" rIns="60959" bIns="60959" numCol="1" spcCol="38100" rtlCol="0" anchor="t">
              <a:spAutoFit/>
            </a:bodyPr>
            <a:lstStyle/>
            <a:p>
              <a:pPr algn="ctr" defTabSz="609585" latinLnBrk="1" hangingPunct="0"/>
              <a:r>
                <a:rPr lang="en-US" sz="2400" dirty="0">
                  <a:solidFill>
                    <a:srgbClr val="000000"/>
                  </a:solidFill>
                  <a:latin typeface="Calibri"/>
                  <a:ea typeface="Calibri"/>
                  <a:cs typeface="Calibri"/>
                  <a:sym typeface="Calibri"/>
                </a:rPr>
                <a:t>Convolutional Network</a:t>
              </a:r>
            </a:p>
            <a:p>
              <a:pPr algn="ctr" defTabSz="609585" latinLnBrk="1" hangingPunct="0"/>
              <a:r>
                <a:rPr lang="en-US" sz="2400" dirty="0">
                  <a:solidFill>
                    <a:srgbClr val="000000"/>
                  </a:solidFill>
                </a:rPr>
                <a:t>(includes both feature extraction and classifier)</a:t>
              </a:r>
              <a:endParaRPr lang="en-US" sz="2400" dirty="0">
                <a:solidFill>
                  <a:srgbClr val="000000"/>
                </a:solidFill>
                <a:latin typeface="Calibri"/>
                <a:ea typeface="Calibri"/>
                <a:cs typeface="Calibri"/>
                <a:sym typeface="Calibri"/>
              </a:endParaRPr>
            </a:p>
          </p:txBody>
        </p:sp>
        <p:sp>
          <p:nvSpPr>
            <p:cNvPr id="35" name="TextBox 34"/>
            <p:cNvSpPr txBox="1"/>
            <p:nvPr/>
          </p:nvSpPr>
          <p:spPr>
            <a:xfrm>
              <a:off x="3631474" y="2644597"/>
              <a:ext cx="1446068" cy="36933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0000"/>
                  </a:solidFill>
                </a:rPr>
                <a:t>Deep Learning</a:t>
              </a:r>
              <a:endParaRPr lang="en-US" sz="2400" dirty="0">
                <a:solidFill>
                  <a:srgbClr val="000000"/>
                </a:solidFill>
                <a:latin typeface="Calibri"/>
                <a:ea typeface="Calibri"/>
                <a:cs typeface="Calibri"/>
                <a:sym typeface="Calibri"/>
              </a:endParaRPr>
            </a:p>
          </p:txBody>
        </p:sp>
        <p:cxnSp>
          <p:nvCxnSpPr>
            <p:cNvPr id="36" name="Straight Arrow Connector 35"/>
            <p:cNvCxnSpPr/>
            <p:nvPr/>
          </p:nvCxnSpPr>
          <p:spPr>
            <a:xfrm flipV="1">
              <a:off x="7802441" y="3528414"/>
              <a:ext cx="249847" cy="17290"/>
            </a:xfrm>
            <a:prstGeom prst="straightConnector1">
              <a:avLst/>
            </a:prstGeom>
            <a:noFill/>
            <a:ln w="25400" cap="flat">
              <a:solidFill>
                <a:srgbClr val="404040"/>
              </a:solidFill>
              <a:prstDash val="solid"/>
              <a:bevel/>
              <a:tailEnd type="triangle"/>
            </a:ln>
            <a:effectLst/>
          </p:spPr>
          <p:style>
            <a:lnRef idx="0">
              <a:scrgbClr r="0" g="0" b="0"/>
            </a:lnRef>
            <a:fillRef idx="0">
              <a:scrgbClr r="0" g="0" b="0"/>
            </a:fillRef>
            <a:effectRef idx="0">
              <a:scrgbClr r="0" g="0" b="0"/>
            </a:effectRef>
            <a:fontRef idx="none"/>
          </p:style>
        </p:cxnSp>
      </p:grpSp>
    </p:spTree>
    <p:extLst>
      <p:ext uri="{BB962C8B-B14F-4D97-AF65-F5344CB8AC3E}">
        <p14:creationId xmlns:p14="http://schemas.microsoft.com/office/powerpoint/2010/main" val="181774762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963334" y="1354667"/>
            <a:ext cx="6265333" cy="4148667"/>
          </a:xfrm>
          <a:prstGeom prst="rect">
            <a:avLst/>
          </a:prstGeom>
        </p:spPr>
      </p:pic>
      <p:sp>
        <p:nvSpPr>
          <p:cNvPr id="3" name="Shape 28"/>
          <p:cNvSpPr/>
          <p:nvPr/>
        </p:nvSpPr>
        <p:spPr>
          <a:xfrm>
            <a:off x="-67734" y="342232"/>
            <a:ext cx="12259735" cy="778933"/>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4267" dirty="0"/>
              <a:t>Preprocessing and Data Augmentation</a:t>
            </a:r>
            <a:endParaRPr sz="4267" dirty="0"/>
          </a:p>
        </p:txBody>
      </p:sp>
    </p:spTree>
    <p:extLst>
      <p:ext uri="{BB962C8B-B14F-4D97-AF65-F5344CB8AC3E}">
        <p14:creationId xmlns:p14="http://schemas.microsoft.com/office/powerpoint/2010/main" val="612014204"/>
      </p:ext>
    </p:extLst>
  </p:cSld>
  <p:clrMapOvr>
    <a:masterClrMapping/>
  </p:clrMapOvr>
  <p:transition spd="med"/>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0246" r="23538"/>
          <a:stretch/>
        </p:blipFill>
        <p:spPr>
          <a:xfrm>
            <a:off x="3605348" y="1354667"/>
            <a:ext cx="4148667" cy="4148667"/>
          </a:xfrm>
          <a:prstGeom prst="rect">
            <a:avLst/>
          </a:prstGeom>
        </p:spPr>
      </p:pic>
      <p:sp>
        <p:nvSpPr>
          <p:cNvPr id="3" name="Shape 28"/>
          <p:cNvSpPr/>
          <p:nvPr/>
        </p:nvSpPr>
        <p:spPr>
          <a:xfrm>
            <a:off x="-67734" y="342232"/>
            <a:ext cx="12259735" cy="778933"/>
          </a:xfrm>
          <a:prstGeom prst="rect">
            <a:avLst/>
          </a:prstGeom>
          <a:ln w="12700">
            <a:miter lim="400000"/>
          </a:ln>
          <a:extLst>
            <a:ext uri="{C572A759-6A51-4108-AA02-DFA0A04FC94B}">
              <ma14:wrappingTextBoxFlag xmlns:ma14="http://schemas.microsoft.com/office/mac/drawingml/2011/main" xmlns="" val="1"/>
            </a:ext>
          </a:extLst>
        </p:spPr>
        <p:txBody>
          <a:bodyPr lIns="0" tIns="0" rIns="0" bIns="0"/>
          <a:lstStyle>
            <a:lvl1pPr algn="ctr">
              <a:defRPr sz="3200">
                <a:solidFill>
                  <a:srgbClr val="215380"/>
                </a:solidFill>
                <a:latin typeface="+mn-lt"/>
                <a:ea typeface="+mn-ea"/>
                <a:cs typeface="+mn-cs"/>
                <a:sym typeface="Helvetica"/>
              </a:defRPr>
            </a:lvl1pPr>
          </a:lstStyle>
          <a:p>
            <a:pPr lvl="0">
              <a:defRPr sz="1800">
                <a:solidFill>
                  <a:srgbClr val="000000"/>
                </a:solidFill>
              </a:defRPr>
            </a:pPr>
            <a:r>
              <a:rPr lang="en-US" sz="4267" dirty="0"/>
              <a:t>Preprocessing and Data Augmentation</a:t>
            </a:r>
            <a:endParaRPr sz="4267" dirty="0"/>
          </a:p>
        </p:txBody>
      </p:sp>
      <p:sp>
        <p:nvSpPr>
          <p:cNvPr id="4" name="Left Brace 3"/>
          <p:cNvSpPr/>
          <p:nvPr/>
        </p:nvSpPr>
        <p:spPr>
          <a:xfrm>
            <a:off x="2629990" y="1354667"/>
            <a:ext cx="435428" cy="4148667"/>
          </a:xfrm>
          <a:prstGeom prst="leftBrace">
            <a:avLst/>
          </a:prstGeom>
          <a:noFill/>
          <a:ln w="25400" cap="flat">
            <a:solidFill>
              <a:srgbClr val="40404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60959" rIns="121919" bIns="60959" numCol="1" spcCol="38100" rtlCol="0" anchor="t">
            <a:noAutofit/>
          </a:bodyPr>
          <a:lstStyle/>
          <a:p>
            <a:pPr defTabSz="1219170" latinLnBrk="1" hangingPunct="0"/>
            <a:endParaRPr lang="en-US" sz="2400">
              <a:solidFill>
                <a:srgbClr val="000000"/>
              </a:solidFill>
            </a:endParaRPr>
          </a:p>
        </p:txBody>
      </p:sp>
      <p:sp>
        <p:nvSpPr>
          <p:cNvPr id="5" name="Left Brace 4"/>
          <p:cNvSpPr/>
          <p:nvPr/>
        </p:nvSpPr>
        <p:spPr>
          <a:xfrm rot="16200000">
            <a:off x="5461967" y="3810547"/>
            <a:ext cx="435428" cy="4148667"/>
          </a:xfrm>
          <a:prstGeom prst="leftBrace">
            <a:avLst/>
          </a:prstGeom>
          <a:noFill/>
          <a:ln w="25400" cap="flat">
            <a:solidFill>
              <a:srgbClr val="404040"/>
            </a:solidFill>
            <a:prstDash val="solid"/>
            <a:bevel/>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121919" tIns="60959" rIns="121919" bIns="60959" numCol="1" spcCol="38100" rtlCol="0" anchor="t">
            <a:noAutofit/>
          </a:bodyPr>
          <a:lstStyle/>
          <a:p>
            <a:pPr defTabSz="1219170" latinLnBrk="1" hangingPunct="0"/>
            <a:endParaRPr lang="en-US" sz="2400">
              <a:solidFill>
                <a:srgbClr val="000000"/>
              </a:solidFill>
            </a:endParaRPr>
          </a:p>
        </p:txBody>
      </p:sp>
      <p:sp>
        <p:nvSpPr>
          <p:cNvPr id="6" name="TextBox 5"/>
          <p:cNvSpPr txBox="1"/>
          <p:nvPr/>
        </p:nvSpPr>
        <p:spPr>
          <a:xfrm>
            <a:off x="1794466" y="3182781"/>
            <a:ext cx="589583" cy="49244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0000"/>
                </a:solidFill>
                <a:latin typeface="Calibri"/>
                <a:ea typeface="Calibri"/>
                <a:cs typeface="Calibri"/>
                <a:sym typeface="Calibri"/>
              </a:rPr>
              <a:t>256</a:t>
            </a:r>
          </a:p>
        </p:txBody>
      </p:sp>
      <p:sp>
        <p:nvSpPr>
          <p:cNvPr id="8" name="TextBox 7"/>
          <p:cNvSpPr txBox="1"/>
          <p:nvPr/>
        </p:nvSpPr>
        <p:spPr>
          <a:xfrm>
            <a:off x="5384088" y="6056875"/>
            <a:ext cx="589583" cy="49244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0000"/>
                </a:solidFill>
                <a:latin typeface="Calibri"/>
                <a:ea typeface="Calibri"/>
                <a:cs typeface="Calibri"/>
                <a:sym typeface="Calibri"/>
              </a:rPr>
              <a:t>256</a:t>
            </a:r>
          </a:p>
        </p:txBody>
      </p:sp>
    </p:spTree>
    <p:extLst>
      <p:ext uri="{BB962C8B-B14F-4D97-AF65-F5344CB8AC3E}">
        <p14:creationId xmlns:p14="http://schemas.microsoft.com/office/powerpoint/2010/main" val="893251382"/>
      </p:ext>
    </p:extLst>
  </p:cSld>
  <p:clrMapOvr>
    <a:masterClrMapping/>
  </p:clrMapOvr>
  <p:transition spd="med"/>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VGG Network</a:t>
            </a:r>
          </a:p>
        </p:txBody>
      </p:sp>
      <p:pic>
        <p:nvPicPr>
          <p:cNvPr id="4" name="Picture 3"/>
          <p:cNvPicPr>
            <a:picLocks noChangeAspect="1"/>
          </p:cNvPicPr>
          <p:nvPr/>
        </p:nvPicPr>
        <p:blipFill>
          <a:blip r:embed="rId2"/>
          <a:stretch>
            <a:fillRect/>
          </a:stretch>
        </p:blipFill>
        <p:spPr>
          <a:xfrm>
            <a:off x="1034260" y="1698543"/>
            <a:ext cx="9469619" cy="3541076"/>
          </a:xfrm>
          <a:prstGeom prst="rect">
            <a:avLst/>
          </a:prstGeom>
        </p:spPr>
      </p:pic>
      <p:sp>
        <p:nvSpPr>
          <p:cNvPr id="5" name="Rectangle 4"/>
          <p:cNvSpPr/>
          <p:nvPr/>
        </p:nvSpPr>
        <p:spPr>
          <a:xfrm>
            <a:off x="1152782" y="5274302"/>
            <a:ext cx="9761961" cy="461665"/>
          </a:xfrm>
          <a:prstGeom prst="rect">
            <a:avLst/>
          </a:prstGeom>
        </p:spPr>
        <p:txBody>
          <a:bodyPr wrap="square">
            <a:spAutoFit/>
          </a:bodyPr>
          <a:lstStyle/>
          <a:p>
            <a:r>
              <a:rPr lang="en-US" sz="2400" dirty="0">
                <a:hlinkClick r:id="rId3"/>
              </a:rPr>
              <a:t>https://</a:t>
            </a:r>
            <a:r>
              <a:rPr lang="en-US" sz="2400" dirty="0" err="1">
                <a:hlinkClick r:id="rId3"/>
              </a:rPr>
              <a:t>github.com</a:t>
            </a:r>
            <a:r>
              <a:rPr lang="en-US" sz="2400" dirty="0">
                <a:hlinkClick r:id="rId3"/>
              </a:rPr>
              <a:t>/</a:t>
            </a:r>
            <a:r>
              <a:rPr lang="en-US" sz="2400" dirty="0" err="1">
                <a:hlinkClick r:id="rId3"/>
              </a:rPr>
              <a:t>pytorch</a:t>
            </a:r>
            <a:r>
              <a:rPr lang="en-US" sz="2400" dirty="0">
                <a:hlinkClick r:id="rId3"/>
              </a:rPr>
              <a:t>/vision/blob/master/</a:t>
            </a:r>
            <a:r>
              <a:rPr lang="en-US" sz="2400" dirty="0" err="1">
                <a:hlinkClick r:id="rId3"/>
              </a:rPr>
              <a:t>torchvision</a:t>
            </a:r>
            <a:r>
              <a:rPr lang="en-US" sz="2400" dirty="0">
                <a:hlinkClick r:id="rId3"/>
              </a:rPr>
              <a:t>/models/</a:t>
            </a:r>
            <a:r>
              <a:rPr lang="en-US" sz="2400" dirty="0" err="1">
                <a:hlinkClick r:id="rId3"/>
              </a:rPr>
              <a:t>vgg.py</a:t>
            </a:r>
            <a:endParaRPr lang="en-US" sz="2400" dirty="0"/>
          </a:p>
        </p:txBody>
      </p:sp>
      <p:sp>
        <p:nvSpPr>
          <p:cNvPr id="6" name="TextBox 5"/>
          <p:cNvSpPr txBox="1"/>
          <p:nvPr/>
        </p:nvSpPr>
        <p:spPr>
          <a:xfrm>
            <a:off x="4136944" y="5939691"/>
            <a:ext cx="4067330" cy="49244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err="1">
                <a:solidFill>
                  <a:srgbClr val="000000"/>
                </a:solidFill>
                <a:latin typeface="Calibri"/>
                <a:ea typeface="Calibri"/>
                <a:cs typeface="Calibri"/>
                <a:sym typeface="Calibri"/>
              </a:rPr>
              <a:t>Simonyan</a:t>
            </a:r>
            <a:r>
              <a:rPr lang="en-US" sz="2400" dirty="0">
                <a:solidFill>
                  <a:srgbClr val="000000"/>
                </a:solidFill>
                <a:latin typeface="Calibri"/>
                <a:ea typeface="Calibri"/>
                <a:cs typeface="Calibri"/>
                <a:sym typeface="Calibri"/>
              </a:rPr>
              <a:t> and Zisserman, 2014.</a:t>
            </a:r>
          </a:p>
        </p:txBody>
      </p:sp>
      <p:sp>
        <p:nvSpPr>
          <p:cNvPr id="7" name="TextBox 6"/>
          <p:cNvSpPr txBox="1"/>
          <p:nvPr/>
        </p:nvSpPr>
        <p:spPr>
          <a:xfrm>
            <a:off x="8972062" y="604390"/>
            <a:ext cx="970969" cy="49244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a:solidFill>
                  <a:srgbClr val="000000"/>
                </a:solidFill>
                <a:latin typeface="Calibri"/>
                <a:ea typeface="Calibri"/>
                <a:cs typeface="Calibri"/>
                <a:sym typeface="Calibri"/>
              </a:rPr>
              <a:t>Top-5: </a:t>
            </a:r>
          </a:p>
        </p:txBody>
      </p:sp>
      <p:sp>
        <p:nvSpPr>
          <p:cNvPr id="3" name="Rectangle 2">
            <a:extLst>
              <a:ext uri="{FF2B5EF4-FFF2-40B4-BE49-F238E27FC236}">
                <a16:creationId xmlns:a16="http://schemas.microsoft.com/office/drawing/2014/main" id="{A9C358E2-FC0E-C344-9366-21E4E098C9B4}"/>
              </a:ext>
            </a:extLst>
          </p:cNvPr>
          <p:cNvSpPr/>
          <p:nvPr/>
        </p:nvSpPr>
        <p:spPr>
          <a:xfrm>
            <a:off x="3786847" y="6358857"/>
            <a:ext cx="4680320" cy="461665"/>
          </a:xfrm>
          <a:prstGeom prst="rect">
            <a:avLst/>
          </a:prstGeom>
        </p:spPr>
        <p:txBody>
          <a:bodyPr wrap="none">
            <a:spAutoFit/>
          </a:bodyPr>
          <a:lstStyle/>
          <a:p>
            <a:r>
              <a:rPr lang="en-US" sz="2400" dirty="0">
                <a:hlinkClick r:id="rId4"/>
              </a:rPr>
              <a:t>https://</a:t>
            </a:r>
            <a:r>
              <a:rPr lang="en-US" sz="2400" dirty="0" err="1">
                <a:hlinkClick r:id="rId4"/>
              </a:rPr>
              <a:t>arxiv.org</a:t>
            </a:r>
            <a:r>
              <a:rPr lang="en-US" sz="2400" dirty="0">
                <a:hlinkClick r:id="rId4"/>
              </a:rPr>
              <a:t>/pdf/1409.1556.pdf</a:t>
            </a:r>
            <a:endParaRPr lang="en-US" sz="2400" dirty="0"/>
          </a:p>
        </p:txBody>
      </p:sp>
    </p:spTree>
    <p:extLst>
      <p:ext uri="{BB962C8B-B14F-4D97-AF65-F5344CB8AC3E}">
        <p14:creationId xmlns:p14="http://schemas.microsoft.com/office/powerpoint/2010/main" val="1674075269"/>
      </p:ext>
    </p:extLst>
  </p:cSld>
  <p:clrMapOvr>
    <a:masterClrMapping/>
  </p:clrMapOvr>
  <p:transition spd="med"/>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24000" y="274638"/>
            <a:ext cx="9144000" cy="1143000"/>
          </a:xfrm>
          <a:prstGeom prst="rect">
            <a:avLst/>
          </a:prstGeom>
          <a:solidFill>
            <a:srgbClr val="0DA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Title 1"/>
          <p:cNvSpPr>
            <a:spLocks noGrp="1"/>
          </p:cNvSpPr>
          <p:nvPr>
            <p:ph type="title"/>
          </p:nvPr>
        </p:nvSpPr>
        <p:spPr/>
        <p:txBody>
          <a:bodyPr/>
          <a:lstStyle/>
          <a:p>
            <a:r>
              <a:rPr lang="en-US" dirty="0" err="1">
                <a:solidFill>
                  <a:schemeClr val="bg1"/>
                </a:solidFill>
              </a:rPr>
              <a:t>VGGNet</a:t>
            </a:r>
            <a:endParaRPr lang="en-US" dirty="0">
              <a:solidFill>
                <a:schemeClr val="bg1"/>
              </a:solidFill>
              <a:latin typeface="+mn-lt"/>
            </a:endParaRPr>
          </a:p>
        </p:txBody>
      </p:sp>
      <p:sp>
        <p:nvSpPr>
          <p:cNvPr id="76" name="Content Placeholder 2"/>
          <p:cNvSpPr>
            <a:spLocks noGrp="1"/>
          </p:cNvSpPr>
          <p:nvPr>
            <p:ph idx="1"/>
          </p:nvPr>
        </p:nvSpPr>
        <p:spPr>
          <a:xfrm>
            <a:off x="2133600" y="1828801"/>
            <a:ext cx="7848600" cy="4297363"/>
          </a:xfrm>
        </p:spPr>
        <p:txBody>
          <a:bodyPr>
            <a:noAutofit/>
          </a:bodyPr>
          <a:lstStyle/>
          <a:p>
            <a:r>
              <a:rPr lang="en-US" sz="2600" i="1" dirty="0"/>
              <a:t>Very Deep Convolutional Networks For Large Scale Image Recognition - Karen </a:t>
            </a:r>
            <a:r>
              <a:rPr lang="en-US" sz="2600" i="1" dirty="0" err="1"/>
              <a:t>Simonyan</a:t>
            </a:r>
            <a:r>
              <a:rPr lang="en-US" sz="2600" i="1" dirty="0"/>
              <a:t> and Andrew Zisserman; 2015</a:t>
            </a:r>
          </a:p>
          <a:p>
            <a:r>
              <a:rPr lang="en-US" sz="2800" dirty="0"/>
              <a:t>The runner-up at the ILSVRC 2014 competition</a:t>
            </a:r>
          </a:p>
          <a:p>
            <a:r>
              <a:rPr lang="en-US" sz="2800" dirty="0"/>
              <a:t>Significantly deeper than </a:t>
            </a:r>
            <a:r>
              <a:rPr lang="en-US" sz="2800" dirty="0" err="1"/>
              <a:t>AlexNet</a:t>
            </a:r>
            <a:endParaRPr lang="en-US" sz="2800" dirty="0"/>
          </a:p>
          <a:p>
            <a:r>
              <a:rPr lang="en-US" sz="2800" dirty="0"/>
              <a:t>140 million parameters</a:t>
            </a:r>
          </a:p>
          <a:p>
            <a:endParaRPr lang="en-US" sz="2600" dirty="0"/>
          </a:p>
        </p:txBody>
      </p:sp>
      <p:sp>
        <p:nvSpPr>
          <p:cNvPr id="6" name="TextBox 5"/>
          <p:cNvSpPr txBox="1"/>
          <p:nvPr/>
        </p:nvSpPr>
        <p:spPr>
          <a:xfrm>
            <a:off x="7315200" y="6465458"/>
            <a:ext cx="3405484" cy="369332"/>
          </a:xfrm>
          <a:prstGeom prst="rect">
            <a:avLst/>
          </a:prstGeom>
          <a:noFill/>
          <a:ln>
            <a:noFill/>
          </a:ln>
        </p:spPr>
        <p:txBody>
          <a:bodyPr wrap="none" rtlCol="0">
            <a:spAutoFit/>
          </a:bodyPr>
          <a:lstStyle/>
          <a:p>
            <a:r>
              <a:rPr lang="en-US" b="1" dirty="0"/>
              <a:t> [</a:t>
            </a:r>
            <a:r>
              <a:rPr lang="en-US" b="1" dirty="0" err="1"/>
              <a:t>Simonyan</a:t>
            </a:r>
            <a:r>
              <a:rPr lang="en-US" b="1" dirty="0"/>
              <a:t> and Zisserman, 2014]</a:t>
            </a:r>
          </a:p>
        </p:txBody>
      </p:sp>
    </p:spTree>
    <p:extLst>
      <p:ext uri="{BB962C8B-B14F-4D97-AF65-F5344CB8AC3E}">
        <p14:creationId xmlns:p14="http://schemas.microsoft.com/office/powerpoint/2010/main" val="3536517062"/>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mn-lt"/>
              </a:rPr>
              <a:t>VGGNet</a:t>
            </a:r>
            <a:endParaRPr lang="en-US" dirty="0">
              <a:latin typeface="+mn-lt"/>
            </a:endParaRPr>
          </a:p>
        </p:txBody>
      </p:sp>
      <p:sp>
        <p:nvSpPr>
          <p:cNvPr id="76" name="Content Placeholder 2"/>
          <p:cNvSpPr>
            <a:spLocks noGrp="1"/>
          </p:cNvSpPr>
          <p:nvPr>
            <p:ph idx="1"/>
          </p:nvPr>
        </p:nvSpPr>
        <p:spPr>
          <a:xfrm>
            <a:off x="3886200" y="1447801"/>
            <a:ext cx="6705600" cy="4678363"/>
          </a:xfrm>
        </p:spPr>
        <p:txBody>
          <a:bodyPr>
            <a:normAutofit/>
          </a:bodyPr>
          <a:lstStyle/>
          <a:p>
            <a:r>
              <a:rPr lang="en-US" sz="2600" b="1" dirty="0"/>
              <a:t>Smaller filters</a:t>
            </a:r>
            <a:br>
              <a:rPr lang="en-US" sz="2600" dirty="0"/>
            </a:br>
            <a:r>
              <a:rPr lang="en-US" sz="2600" dirty="0"/>
              <a:t>Only 3x3 CONV filters, stride 1, pad 1</a:t>
            </a:r>
            <a:br>
              <a:rPr lang="en-US" sz="2600" dirty="0"/>
            </a:br>
            <a:r>
              <a:rPr lang="en-US" sz="2600" dirty="0"/>
              <a:t>and 2x2 MAX POOL , stride 2</a:t>
            </a:r>
          </a:p>
          <a:p>
            <a:endParaRPr lang="en-US" sz="2600" dirty="0"/>
          </a:p>
          <a:p>
            <a:r>
              <a:rPr lang="en-US" sz="2600" b="1" dirty="0"/>
              <a:t>Deeper network</a:t>
            </a:r>
            <a:br>
              <a:rPr lang="en-US" sz="2600" b="1" dirty="0"/>
            </a:br>
            <a:r>
              <a:rPr lang="en-US" sz="2600" dirty="0" err="1"/>
              <a:t>AlexNet</a:t>
            </a:r>
            <a:r>
              <a:rPr lang="en-US" sz="2600" dirty="0"/>
              <a:t>: 8 layers </a:t>
            </a:r>
            <a:br>
              <a:rPr lang="en-US" sz="2600" dirty="0"/>
            </a:br>
            <a:r>
              <a:rPr lang="en-US" sz="2600" dirty="0" err="1"/>
              <a:t>VGGNet</a:t>
            </a:r>
            <a:r>
              <a:rPr lang="en-US" sz="2600" dirty="0"/>
              <a:t>: 16 - 19 layers</a:t>
            </a:r>
          </a:p>
          <a:p>
            <a:endParaRPr lang="en-US" sz="2600" dirty="0"/>
          </a:p>
          <a:p>
            <a:r>
              <a:rPr lang="en-US" sz="2600" dirty="0" err="1"/>
              <a:t>ZFNet</a:t>
            </a:r>
            <a:r>
              <a:rPr lang="en-US" sz="2600" dirty="0"/>
              <a:t>: 11.7% top 5 error in ILSVRC’13</a:t>
            </a:r>
          </a:p>
          <a:p>
            <a:r>
              <a:rPr lang="en-US" sz="2600" dirty="0" err="1"/>
              <a:t>VGGNet</a:t>
            </a:r>
            <a:r>
              <a:rPr lang="en-US" sz="2600" dirty="0"/>
              <a:t>: 7.3% top 5 error in ILSVRC’14</a:t>
            </a:r>
          </a:p>
          <a:p>
            <a:endParaRPr lang="en-US" sz="2600" dirty="0"/>
          </a:p>
          <a:p>
            <a:endParaRPr lang="en-US" sz="2200" dirty="0"/>
          </a:p>
          <a:p>
            <a:pPr lvl="1">
              <a:buFontTx/>
              <a:buChar char="-"/>
            </a:pPr>
            <a:endParaRPr lang="en-US" sz="2400" dirty="0"/>
          </a:p>
          <a:p>
            <a:pPr>
              <a:buFontTx/>
              <a:buChar char="-"/>
            </a:pPr>
            <a:endParaRPr lang="en-US" sz="2400" dirty="0"/>
          </a:p>
        </p:txBody>
      </p:sp>
      <p:sp>
        <p:nvSpPr>
          <p:cNvPr id="6" name="Rectangle 5"/>
          <p:cNvSpPr/>
          <p:nvPr/>
        </p:nvSpPr>
        <p:spPr>
          <a:xfrm>
            <a:off x="1524000" y="6581002"/>
            <a:ext cx="6629400" cy="276999"/>
          </a:xfrm>
          <a:prstGeom prst="rect">
            <a:avLst/>
          </a:prstGeom>
        </p:spPr>
        <p:txBody>
          <a:bodyPr wrap="square">
            <a:spAutoFit/>
          </a:bodyPr>
          <a:lstStyle/>
          <a:p>
            <a:r>
              <a:rPr lang="en-US" sz="1200" dirty="0"/>
              <a:t>Slide taken from </a:t>
            </a:r>
            <a:r>
              <a:rPr lang="en-US" sz="1200" dirty="0" err="1"/>
              <a:t>Fei-Fei</a:t>
            </a:r>
            <a:r>
              <a:rPr lang="en-US" sz="1200" dirty="0"/>
              <a:t> &amp; Justin Johnson &amp; Serena Yeung. Lecture 9. </a:t>
            </a:r>
          </a:p>
        </p:txBody>
      </p:sp>
      <p:sp>
        <p:nvSpPr>
          <p:cNvPr id="10" name="TextBox 9"/>
          <p:cNvSpPr txBox="1"/>
          <p:nvPr/>
        </p:nvSpPr>
        <p:spPr>
          <a:xfrm>
            <a:off x="7315200" y="6465458"/>
            <a:ext cx="3405484" cy="369332"/>
          </a:xfrm>
          <a:prstGeom prst="rect">
            <a:avLst/>
          </a:prstGeom>
          <a:noFill/>
          <a:ln>
            <a:noFill/>
          </a:ln>
        </p:spPr>
        <p:txBody>
          <a:bodyPr wrap="none" rtlCol="0">
            <a:spAutoFit/>
          </a:bodyPr>
          <a:lstStyle/>
          <a:p>
            <a:r>
              <a:rPr lang="en-US" b="1" dirty="0"/>
              <a:t> [</a:t>
            </a:r>
            <a:r>
              <a:rPr lang="en-US" b="1" dirty="0" err="1"/>
              <a:t>Simonyan</a:t>
            </a:r>
            <a:r>
              <a:rPr lang="en-US" b="1" dirty="0"/>
              <a:t> and Zisserman, 2014]</a:t>
            </a:r>
          </a:p>
        </p:txBody>
      </p:sp>
      <p:sp>
        <p:nvSpPr>
          <p:cNvPr id="11" name="Rectangle 10"/>
          <p:cNvSpPr/>
          <p:nvPr/>
        </p:nvSpPr>
        <p:spPr>
          <a:xfrm>
            <a:off x="1752600" y="214492"/>
            <a:ext cx="1981200" cy="6186309"/>
          </a:xfrm>
          <a:prstGeom prst="rect">
            <a:avLst/>
          </a:prstGeom>
          <a:ln>
            <a:solidFill>
              <a:schemeClr val="tx1"/>
            </a:solidFill>
          </a:ln>
        </p:spPr>
        <p:txBody>
          <a:bodyPr wrap="square">
            <a:spAutoFit/>
          </a:bodyPr>
          <a:lstStyle/>
          <a:p>
            <a:pPr fontAlgn="t"/>
            <a:r>
              <a:rPr lang="en-US" dirty="0"/>
              <a:t>Input</a:t>
            </a:r>
          </a:p>
          <a:p>
            <a:pPr fontAlgn="t"/>
            <a:r>
              <a:rPr lang="en-US" dirty="0">
                <a:solidFill>
                  <a:srgbClr val="FF0000"/>
                </a:solidFill>
              </a:rPr>
              <a:t>3x3 conv, 64</a:t>
            </a:r>
          </a:p>
          <a:p>
            <a:pPr fontAlgn="t"/>
            <a:r>
              <a:rPr lang="en-US" dirty="0">
                <a:solidFill>
                  <a:srgbClr val="FF0000"/>
                </a:solidFill>
              </a:rPr>
              <a:t>3x3 conv, 64</a:t>
            </a:r>
          </a:p>
          <a:p>
            <a:pPr fontAlgn="t"/>
            <a:r>
              <a:rPr lang="en-US" dirty="0">
                <a:solidFill>
                  <a:srgbClr val="0000FF"/>
                </a:solidFill>
                <a:cs typeface="Arial"/>
              </a:rPr>
              <a:t>Pool 1/2</a:t>
            </a:r>
          </a:p>
          <a:p>
            <a:pPr fontAlgn="t"/>
            <a:r>
              <a:rPr lang="en-US" dirty="0">
                <a:solidFill>
                  <a:srgbClr val="FF0000"/>
                </a:solidFill>
              </a:rPr>
              <a:t>3x3 conv, 128</a:t>
            </a:r>
          </a:p>
          <a:p>
            <a:pPr fontAlgn="t"/>
            <a:r>
              <a:rPr lang="en-US" dirty="0">
                <a:solidFill>
                  <a:srgbClr val="FF0000"/>
                </a:solidFill>
              </a:rPr>
              <a:t>3x3 conv, 128</a:t>
            </a:r>
          </a:p>
          <a:p>
            <a:pPr fontAlgn="t"/>
            <a:r>
              <a:rPr lang="en-US" dirty="0">
                <a:solidFill>
                  <a:srgbClr val="0000FF"/>
                </a:solidFill>
                <a:cs typeface="Arial"/>
              </a:rPr>
              <a:t>Pool 1/2</a:t>
            </a:r>
          </a:p>
          <a:p>
            <a:pPr fontAlgn="t"/>
            <a:r>
              <a:rPr lang="en-US" dirty="0">
                <a:solidFill>
                  <a:srgbClr val="FF0000"/>
                </a:solidFill>
              </a:rPr>
              <a:t>3x3 conv, 256</a:t>
            </a:r>
          </a:p>
          <a:p>
            <a:pPr fontAlgn="t"/>
            <a:r>
              <a:rPr lang="en-US" dirty="0">
                <a:solidFill>
                  <a:srgbClr val="FF0000"/>
                </a:solidFill>
              </a:rPr>
              <a:t>3x3 conv, 256</a:t>
            </a:r>
          </a:p>
          <a:p>
            <a:pPr fontAlgn="t"/>
            <a:r>
              <a:rPr lang="en-US" dirty="0">
                <a:solidFill>
                  <a:srgbClr val="0000FF"/>
                </a:solidFill>
                <a:cs typeface="Arial"/>
              </a:rPr>
              <a:t>Pool 1/2</a:t>
            </a:r>
          </a:p>
          <a:p>
            <a:pPr fontAlgn="t"/>
            <a:r>
              <a:rPr lang="en-US" dirty="0">
                <a:solidFill>
                  <a:srgbClr val="FF0000"/>
                </a:solidFill>
              </a:rPr>
              <a:t>3x3 conv, 512</a:t>
            </a:r>
          </a:p>
          <a:p>
            <a:pPr fontAlgn="t"/>
            <a:r>
              <a:rPr lang="en-US" dirty="0">
                <a:solidFill>
                  <a:srgbClr val="FF0000"/>
                </a:solidFill>
              </a:rPr>
              <a:t>3x3 conv, 512</a:t>
            </a:r>
          </a:p>
          <a:p>
            <a:pPr fontAlgn="t"/>
            <a:r>
              <a:rPr lang="en-US" dirty="0">
                <a:solidFill>
                  <a:srgbClr val="FF0000"/>
                </a:solidFill>
              </a:rPr>
              <a:t>3x3 conv, 512</a:t>
            </a:r>
          </a:p>
          <a:p>
            <a:pPr fontAlgn="t"/>
            <a:r>
              <a:rPr lang="en-US" dirty="0">
                <a:solidFill>
                  <a:srgbClr val="0000FF"/>
                </a:solidFill>
                <a:cs typeface="Arial"/>
              </a:rPr>
              <a:t>Pool 1/2</a:t>
            </a:r>
          </a:p>
          <a:p>
            <a:pPr fontAlgn="t"/>
            <a:r>
              <a:rPr lang="en-US" dirty="0">
                <a:solidFill>
                  <a:srgbClr val="FF0000"/>
                </a:solidFill>
              </a:rPr>
              <a:t>3x3 conv, 512</a:t>
            </a:r>
          </a:p>
          <a:p>
            <a:pPr fontAlgn="t"/>
            <a:r>
              <a:rPr lang="en-US" dirty="0">
                <a:solidFill>
                  <a:srgbClr val="FF0000"/>
                </a:solidFill>
              </a:rPr>
              <a:t>3x3 conv, 512</a:t>
            </a:r>
          </a:p>
          <a:p>
            <a:pPr fontAlgn="t"/>
            <a:r>
              <a:rPr lang="en-US" dirty="0">
                <a:solidFill>
                  <a:srgbClr val="FF0000"/>
                </a:solidFill>
              </a:rPr>
              <a:t>3x3 conv, 512</a:t>
            </a:r>
          </a:p>
          <a:p>
            <a:pPr fontAlgn="t"/>
            <a:r>
              <a:rPr lang="en-US" dirty="0">
                <a:solidFill>
                  <a:srgbClr val="0000FF"/>
                </a:solidFill>
                <a:cs typeface="Arial"/>
              </a:rPr>
              <a:t>Pool 1/2</a:t>
            </a:r>
          </a:p>
          <a:p>
            <a:pPr fontAlgn="t"/>
            <a:r>
              <a:rPr lang="en-US" spc="-5" dirty="0">
                <a:solidFill>
                  <a:srgbClr val="E69038"/>
                </a:solidFill>
                <a:cs typeface="Arial"/>
              </a:rPr>
              <a:t>FC 4096</a:t>
            </a:r>
          </a:p>
          <a:p>
            <a:pPr fontAlgn="t"/>
            <a:r>
              <a:rPr lang="en-US" spc="-5" dirty="0">
                <a:solidFill>
                  <a:srgbClr val="E69038"/>
                </a:solidFill>
                <a:cs typeface="Arial"/>
              </a:rPr>
              <a:t>FC 4096</a:t>
            </a:r>
          </a:p>
          <a:p>
            <a:pPr fontAlgn="t"/>
            <a:r>
              <a:rPr lang="en-US" spc="-5" dirty="0">
                <a:solidFill>
                  <a:srgbClr val="E69038"/>
                </a:solidFill>
                <a:cs typeface="Arial"/>
              </a:rPr>
              <a:t>FC 1000</a:t>
            </a:r>
          </a:p>
          <a:p>
            <a:pPr fontAlgn="t"/>
            <a:r>
              <a:rPr lang="en-US" dirty="0" err="1"/>
              <a:t>Softmax</a:t>
            </a:r>
            <a:endParaRPr lang="en-US" dirty="0"/>
          </a:p>
        </p:txBody>
      </p:sp>
    </p:spTree>
    <p:extLst>
      <p:ext uri="{BB962C8B-B14F-4D97-AF65-F5344CB8AC3E}">
        <p14:creationId xmlns:p14="http://schemas.microsoft.com/office/powerpoint/2010/main" val="3510540451"/>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mn-lt"/>
              </a:rPr>
              <a:t>VGGNet</a:t>
            </a:r>
            <a:endParaRPr lang="en-US" dirty="0">
              <a:latin typeface="+mn-lt"/>
            </a:endParaRPr>
          </a:p>
        </p:txBody>
      </p:sp>
      <p:sp>
        <p:nvSpPr>
          <p:cNvPr id="64" name="TextBox 63"/>
          <p:cNvSpPr txBox="1"/>
          <p:nvPr/>
        </p:nvSpPr>
        <p:spPr>
          <a:xfrm>
            <a:off x="7315200" y="6465458"/>
            <a:ext cx="3405484" cy="369332"/>
          </a:xfrm>
          <a:prstGeom prst="rect">
            <a:avLst/>
          </a:prstGeom>
          <a:noFill/>
          <a:ln>
            <a:noFill/>
          </a:ln>
        </p:spPr>
        <p:txBody>
          <a:bodyPr wrap="none" rtlCol="0">
            <a:spAutoFit/>
          </a:bodyPr>
          <a:lstStyle/>
          <a:p>
            <a:r>
              <a:rPr lang="en-US" b="1" dirty="0"/>
              <a:t> [</a:t>
            </a:r>
            <a:r>
              <a:rPr lang="en-US" b="1" dirty="0" err="1"/>
              <a:t>Simonyan</a:t>
            </a:r>
            <a:r>
              <a:rPr lang="en-US" b="1" dirty="0"/>
              <a:t> and Zisserman, 2014]</a:t>
            </a:r>
          </a:p>
        </p:txBody>
      </p:sp>
      <p:sp>
        <p:nvSpPr>
          <p:cNvPr id="76" name="Content Placeholder 2"/>
          <p:cNvSpPr>
            <a:spLocks noGrp="1"/>
          </p:cNvSpPr>
          <p:nvPr>
            <p:ph idx="1"/>
          </p:nvPr>
        </p:nvSpPr>
        <p:spPr>
          <a:xfrm>
            <a:off x="1676400" y="1600201"/>
            <a:ext cx="8915400" cy="4525963"/>
          </a:xfrm>
        </p:spPr>
        <p:txBody>
          <a:bodyPr>
            <a:normAutofit/>
          </a:bodyPr>
          <a:lstStyle/>
          <a:p>
            <a:pPr marL="85725">
              <a:lnSpc>
                <a:spcPts val="2075"/>
              </a:lnSpc>
            </a:pPr>
            <a:r>
              <a:rPr lang="en-US" sz="2600" b="1" spc="-5" dirty="0">
                <a:cs typeface="Arial"/>
              </a:rPr>
              <a:t>W</a:t>
            </a:r>
            <a:r>
              <a:rPr lang="en-US" sz="2600" b="1" dirty="0">
                <a:cs typeface="Arial"/>
              </a:rPr>
              <a:t>hy</a:t>
            </a:r>
            <a:r>
              <a:rPr lang="en-US" sz="2600" b="1" spc="-5" dirty="0">
                <a:cs typeface="Arial"/>
              </a:rPr>
              <a:t> </a:t>
            </a:r>
            <a:r>
              <a:rPr lang="en-US" sz="2600" b="1" dirty="0">
                <a:cs typeface="Arial"/>
              </a:rPr>
              <a:t>use</a:t>
            </a:r>
            <a:r>
              <a:rPr lang="en-US" sz="2600" b="1" spc="-5" dirty="0">
                <a:cs typeface="Arial"/>
              </a:rPr>
              <a:t> </a:t>
            </a:r>
            <a:r>
              <a:rPr lang="en-US" sz="2600" b="1" dirty="0">
                <a:cs typeface="Arial"/>
              </a:rPr>
              <a:t>smaller</a:t>
            </a:r>
            <a:r>
              <a:rPr lang="en-US" sz="2600" b="1" spc="-5" dirty="0">
                <a:cs typeface="Arial"/>
              </a:rPr>
              <a:t> f</a:t>
            </a:r>
            <a:r>
              <a:rPr lang="en-US" sz="2600" b="1" dirty="0">
                <a:cs typeface="Arial"/>
              </a:rPr>
              <a:t>il</a:t>
            </a:r>
            <a:r>
              <a:rPr lang="en-US" sz="2600" b="1" spc="-5" dirty="0">
                <a:cs typeface="Arial"/>
              </a:rPr>
              <a:t>t</a:t>
            </a:r>
            <a:r>
              <a:rPr lang="en-US" sz="2600" b="1" dirty="0">
                <a:cs typeface="Arial"/>
              </a:rPr>
              <a:t>ers?</a:t>
            </a:r>
            <a:r>
              <a:rPr lang="en-US" sz="2600" b="1" spc="-5" dirty="0">
                <a:cs typeface="Arial"/>
              </a:rPr>
              <a:t> </a:t>
            </a:r>
            <a:r>
              <a:rPr lang="en-US" sz="2600" b="1" dirty="0">
                <a:cs typeface="Arial"/>
              </a:rPr>
              <a:t>(3x3</a:t>
            </a:r>
            <a:r>
              <a:rPr lang="en-US" sz="2600" b="1" spc="-5" dirty="0">
                <a:cs typeface="Arial"/>
              </a:rPr>
              <a:t> </a:t>
            </a:r>
            <a:r>
              <a:rPr lang="en-US" sz="2600" b="1" dirty="0">
                <a:cs typeface="Arial"/>
              </a:rPr>
              <a:t>conv)</a:t>
            </a:r>
          </a:p>
          <a:p>
            <a:pPr marL="0" indent="0">
              <a:buNone/>
            </a:pPr>
            <a:r>
              <a:rPr lang="en-US" sz="2600" spc="-5" dirty="0">
                <a:cs typeface="Arial"/>
              </a:rPr>
              <a:t>St</a:t>
            </a:r>
            <a:r>
              <a:rPr lang="en-US" sz="2600" dirty="0">
                <a:cs typeface="Arial"/>
              </a:rPr>
              <a:t>ack</a:t>
            </a:r>
            <a:r>
              <a:rPr lang="en-US" sz="2600" spc="-5" dirty="0">
                <a:cs typeface="Arial"/>
              </a:rPr>
              <a:t> </a:t>
            </a:r>
            <a:r>
              <a:rPr lang="en-US" sz="2600" dirty="0">
                <a:cs typeface="Arial"/>
              </a:rPr>
              <a:t>of</a:t>
            </a:r>
            <a:r>
              <a:rPr lang="en-US" sz="2600" spc="-5" dirty="0">
                <a:cs typeface="Arial"/>
              </a:rPr>
              <a:t> t</a:t>
            </a:r>
            <a:r>
              <a:rPr lang="en-US" sz="2600" dirty="0">
                <a:cs typeface="Arial"/>
              </a:rPr>
              <a:t>hree</a:t>
            </a:r>
            <a:r>
              <a:rPr lang="en-US" sz="2600" spc="-5" dirty="0">
                <a:cs typeface="Arial"/>
              </a:rPr>
              <a:t> </a:t>
            </a:r>
            <a:r>
              <a:rPr lang="en-US" sz="2600" dirty="0">
                <a:cs typeface="Arial"/>
              </a:rPr>
              <a:t>3x3</a:t>
            </a:r>
            <a:r>
              <a:rPr lang="en-US" sz="2600" spc="-5" dirty="0">
                <a:cs typeface="Arial"/>
              </a:rPr>
              <a:t> </a:t>
            </a:r>
            <a:r>
              <a:rPr lang="en-US" sz="2600" dirty="0">
                <a:cs typeface="Arial"/>
              </a:rPr>
              <a:t>conv</a:t>
            </a:r>
            <a:r>
              <a:rPr lang="en-US" sz="2600" spc="-5" dirty="0">
                <a:cs typeface="Arial"/>
              </a:rPr>
              <a:t> </a:t>
            </a:r>
            <a:r>
              <a:rPr lang="en-US" sz="2600" dirty="0">
                <a:cs typeface="Arial"/>
              </a:rPr>
              <a:t>(s</a:t>
            </a:r>
            <a:r>
              <a:rPr lang="en-US" sz="2600" spc="-5" dirty="0">
                <a:cs typeface="Arial"/>
              </a:rPr>
              <a:t>t</a:t>
            </a:r>
            <a:r>
              <a:rPr lang="en-US" sz="2600" dirty="0">
                <a:cs typeface="Arial"/>
              </a:rPr>
              <a:t>ride</a:t>
            </a:r>
            <a:r>
              <a:rPr lang="en-US" sz="2600" spc="-5" dirty="0">
                <a:cs typeface="Arial"/>
              </a:rPr>
              <a:t> </a:t>
            </a:r>
            <a:r>
              <a:rPr lang="en-US" sz="2600" dirty="0">
                <a:cs typeface="Arial"/>
              </a:rPr>
              <a:t>1)</a:t>
            </a:r>
            <a:r>
              <a:rPr lang="en-US" sz="2600" spc="-5" dirty="0">
                <a:cs typeface="Arial"/>
              </a:rPr>
              <a:t> </a:t>
            </a:r>
            <a:r>
              <a:rPr lang="en-US" sz="2600" dirty="0">
                <a:cs typeface="Arial"/>
              </a:rPr>
              <a:t>layers has</a:t>
            </a:r>
            <a:r>
              <a:rPr lang="en-US" sz="2600" spc="-5" dirty="0">
                <a:cs typeface="Arial"/>
              </a:rPr>
              <a:t> the 	</a:t>
            </a:r>
            <a:r>
              <a:rPr lang="en-US" sz="2600" dirty="0">
                <a:cs typeface="Arial"/>
              </a:rPr>
              <a:t>same effect</a:t>
            </a:r>
            <a:r>
              <a:rPr lang="en-US" sz="2600" spc="-5" dirty="0">
                <a:cs typeface="Arial"/>
              </a:rPr>
              <a:t>i</a:t>
            </a:r>
            <a:r>
              <a:rPr lang="en-US" sz="2600" dirty="0">
                <a:cs typeface="Arial"/>
              </a:rPr>
              <a:t>ve</a:t>
            </a:r>
            <a:r>
              <a:rPr lang="en-US" sz="2600" spc="-5" dirty="0">
                <a:cs typeface="Arial"/>
              </a:rPr>
              <a:t> </a:t>
            </a:r>
            <a:r>
              <a:rPr lang="en-US" sz="2600" dirty="0">
                <a:cs typeface="Arial"/>
              </a:rPr>
              <a:t>rece</a:t>
            </a:r>
            <a:r>
              <a:rPr lang="en-US" sz="2600" spc="-5" dirty="0">
                <a:cs typeface="Arial"/>
              </a:rPr>
              <a:t>p</a:t>
            </a:r>
            <a:r>
              <a:rPr lang="en-US" sz="2600" dirty="0">
                <a:cs typeface="Arial"/>
              </a:rPr>
              <a:t>t</a:t>
            </a:r>
            <a:r>
              <a:rPr lang="en-US" sz="2600" spc="-5" dirty="0">
                <a:cs typeface="Arial"/>
              </a:rPr>
              <a:t>i</a:t>
            </a:r>
            <a:r>
              <a:rPr lang="en-US" sz="2600" dirty="0">
                <a:cs typeface="Arial"/>
              </a:rPr>
              <a:t>ve</a:t>
            </a:r>
            <a:r>
              <a:rPr lang="en-US" sz="2600" spc="-5" dirty="0">
                <a:cs typeface="Arial"/>
              </a:rPr>
              <a:t> </a:t>
            </a:r>
            <a:r>
              <a:rPr lang="en-US" sz="2600" dirty="0">
                <a:cs typeface="Arial"/>
              </a:rPr>
              <a:t>f</a:t>
            </a:r>
            <a:r>
              <a:rPr lang="en-US" sz="2600" spc="-5" dirty="0">
                <a:cs typeface="Arial"/>
              </a:rPr>
              <a:t>i</a:t>
            </a:r>
            <a:r>
              <a:rPr lang="en-US" sz="2600" dirty="0">
                <a:cs typeface="Arial"/>
              </a:rPr>
              <a:t>e</a:t>
            </a:r>
            <a:r>
              <a:rPr lang="en-US" sz="2600" spc="-5" dirty="0">
                <a:cs typeface="Arial"/>
              </a:rPr>
              <a:t>l</a:t>
            </a:r>
            <a:r>
              <a:rPr lang="en-US" sz="2600" dirty="0">
                <a:cs typeface="Arial"/>
              </a:rPr>
              <a:t>d</a:t>
            </a:r>
            <a:r>
              <a:rPr lang="en-US" sz="2600" spc="10" dirty="0">
                <a:cs typeface="Arial"/>
              </a:rPr>
              <a:t> </a:t>
            </a:r>
            <a:r>
              <a:rPr lang="en-US" sz="2600" dirty="0">
                <a:cs typeface="Arial"/>
              </a:rPr>
              <a:t>as one</a:t>
            </a:r>
            <a:r>
              <a:rPr lang="en-US" sz="2600" spc="-5" dirty="0">
                <a:cs typeface="Arial"/>
              </a:rPr>
              <a:t> </a:t>
            </a:r>
            <a:r>
              <a:rPr lang="en-US" sz="2600" dirty="0">
                <a:cs typeface="Arial"/>
              </a:rPr>
              <a:t>7x7</a:t>
            </a:r>
            <a:r>
              <a:rPr lang="en-US" sz="2600" spc="-5" dirty="0">
                <a:cs typeface="Arial"/>
              </a:rPr>
              <a:t> </a:t>
            </a:r>
            <a:r>
              <a:rPr lang="en-US" sz="2600" dirty="0">
                <a:cs typeface="Arial"/>
              </a:rPr>
              <a:t>conv</a:t>
            </a:r>
            <a:r>
              <a:rPr lang="en-US" sz="2600" spc="-5" dirty="0">
                <a:cs typeface="Arial"/>
              </a:rPr>
              <a:t> </a:t>
            </a:r>
            <a:r>
              <a:rPr lang="en-US" sz="2600" dirty="0">
                <a:cs typeface="Arial"/>
              </a:rPr>
              <a:t>layer.</a:t>
            </a:r>
          </a:p>
          <a:p>
            <a:pPr marL="0" indent="0">
              <a:buNone/>
            </a:pPr>
            <a:endParaRPr lang="en-US" sz="2600" dirty="0">
              <a:cs typeface="Arial"/>
            </a:endParaRPr>
          </a:p>
          <a:p>
            <a:r>
              <a:rPr lang="en-US" sz="2600" b="1" spc="-5" dirty="0">
                <a:cs typeface="Arial"/>
              </a:rPr>
              <a:t>W</a:t>
            </a:r>
            <a:r>
              <a:rPr lang="en-US" sz="2600" b="1" dirty="0">
                <a:cs typeface="Arial"/>
              </a:rPr>
              <a:t>hat</a:t>
            </a:r>
            <a:r>
              <a:rPr lang="en-US" sz="2600" b="1" spc="-5" dirty="0">
                <a:cs typeface="Arial"/>
              </a:rPr>
              <a:t> </a:t>
            </a:r>
            <a:r>
              <a:rPr lang="en-US" sz="2600" b="1" dirty="0">
                <a:cs typeface="Arial"/>
              </a:rPr>
              <a:t>is</a:t>
            </a:r>
            <a:r>
              <a:rPr lang="en-US" sz="2600" b="1" spc="-5" dirty="0">
                <a:cs typeface="Arial"/>
              </a:rPr>
              <a:t> t</a:t>
            </a:r>
            <a:r>
              <a:rPr lang="en-US" sz="2600" b="1" dirty="0">
                <a:cs typeface="Arial"/>
              </a:rPr>
              <a:t>he</a:t>
            </a:r>
            <a:r>
              <a:rPr lang="en-US" sz="2600" b="1" spc="-5" dirty="0">
                <a:cs typeface="Arial"/>
              </a:rPr>
              <a:t> </a:t>
            </a:r>
            <a:r>
              <a:rPr lang="en-US" sz="2600" b="1" dirty="0">
                <a:cs typeface="Arial"/>
              </a:rPr>
              <a:t>e</a:t>
            </a:r>
            <a:r>
              <a:rPr lang="en-US" sz="2600" b="1" spc="-5" dirty="0">
                <a:cs typeface="Arial"/>
              </a:rPr>
              <a:t>ff</a:t>
            </a:r>
            <a:r>
              <a:rPr lang="en-US" sz="2600" b="1" dirty="0">
                <a:cs typeface="Arial"/>
              </a:rPr>
              <a:t>ec</a:t>
            </a:r>
            <a:r>
              <a:rPr lang="en-US" sz="2600" b="1" spc="-5" dirty="0">
                <a:cs typeface="Arial"/>
              </a:rPr>
              <a:t>t</a:t>
            </a:r>
            <a:r>
              <a:rPr lang="en-US" sz="2600" b="1" dirty="0">
                <a:cs typeface="Arial"/>
              </a:rPr>
              <a:t>ive</a:t>
            </a:r>
            <a:r>
              <a:rPr lang="en-US" sz="2600" b="1" spc="-5" dirty="0">
                <a:cs typeface="Arial"/>
              </a:rPr>
              <a:t> </a:t>
            </a:r>
            <a:r>
              <a:rPr lang="en-US" sz="2600" b="1" dirty="0">
                <a:cs typeface="Arial"/>
              </a:rPr>
              <a:t>recep</a:t>
            </a:r>
            <a:r>
              <a:rPr lang="en-US" sz="2600" b="1" spc="-5" dirty="0">
                <a:cs typeface="Arial"/>
              </a:rPr>
              <a:t>t</a:t>
            </a:r>
            <a:r>
              <a:rPr lang="en-US" sz="2600" b="1" dirty="0">
                <a:cs typeface="Arial"/>
              </a:rPr>
              <a:t>ive</a:t>
            </a:r>
            <a:r>
              <a:rPr lang="en-US" sz="2600" b="1" spc="-5" dirty="0">
                <a:cs typeface="Arial"/>
              </a:rPr>
              <a:t> f</a:t>
            </a:r>
            <a:r>
              <a:rPr lang="en-US" sz="2600" b="1" dirty="0">
                <a:cs typeface="Arial"/>
              </a:rPr>
              <a:t>ield</a:t>
            </a:r>
            <a:r>
              <a:rPr lang="en-US" sz="2600" b="1" spc="-5" dirty="0">
                <a:cs typeface="Arial"/>
              </a:rPr>
              <a:t> </a:t>
            </a:r>
            <a:r>
              <a:rPr lang="en-US" sz="2600" b="1" dirty="0">
                <a:cs typeface="Arial"/>
              </a:rPr>
              <a:t>of </a:t>
            </a:r>
            <a:r>
              <a:rPr lang="en-US" sz="2600" b="1" spc="-5" dirty="0">
                <a:cs typeface="Arial"/>
              </a:rPr>
              <a:t>t</a:t>
            </a:r>
            <a:r>
              <a:rPr lang="en-US" sz="2600" b="1" dirty="0">
                <a:cs typeface="Arial"/>
              </a:rPr>
              <a:t>hree</a:t>
            </a:r>
            <a:r>
              <a:rPr lang="en-US" sz="2600" b="1" spc="-5" dirty="0">
                <a:cs typeface="Arial"/>
              </a:rPr>
              <a:t> </a:t>
            </a:r>
            <a:r>
              <a:rPr lang="en-US" sz="2600" b="1" dirty="0">
                <a:cs typeface="Arial"/>
              </a:rPr>
              <a:t>3x3</a:t>
            </a:r>
            <a:r>
              <a:rPr lang="en-US" sz="2600" b="1" spc="-5" dirty="0">
                <a:cs typeface="Arial"/>
              </a:rPr>
              <a:t> </a:t>
            </a:r>
            <a:r>
              <a:rPr lang="en-US" sz="2600" b="1" dirty="0">
                <a:cs typeface="Arial"/>
              </a:rPr>
              <a:t>conv</a:t>
            </a:r>
            <a:r>
              <a:rPr lang="en-US" sz="2600" b="1" spc="-5" dirty="0">
                <a:cs typeface="Arial"/>
              </a:rPr>
              <a:t> </a:t>
            </a:r>
            <a:r>
              <a:rPr lang="en-US" sz="2600" b="1" dirty="0">
                <a:cs typeface="Arial"/>
              </a:rPr>
              <a:t>(s</a:t>
            </a:r>
            <a:r>
              <a:rPr lang="en-US" sz="2600" b="1" spc="-5" dirty="0">
                <a:cs typeface="Arial"/>
              </a:rPr>
              <a:t>t</a:t>
            </a:r>
            <a:r>
              <a:rPr lang="en-US" sz="2600" b="1" dirty="0">
                <a:cs typeface="Arial"/>
              </a:rPr>
              <a:t>ride</a:t>
            </a:r>
            <a:r>
              <a:rPr lang="en-US" sz="2600" b="1" spc="-5" dirty="0">
                <a:cs typeface="Arial"/>
              </a:rPr>
              <a:t> </a:t>
            </a:r>
            <a:r>
              <a:rPr lang="en-US" sz="2600" b="1" dirty="0">
                <a:cs typeface="Arial"/>
              </a:rPr>
              <a:t>1)</a:t>
            </a:r>
            <a:r>
              <a:rPr lang="en-US" sz="2600" b="1" spc="-5" dirty="0">
                <a:cs typeface="Arial"/>
              </a:rPr>
              <a:t> </a:t>
            </a:r>
            <a:r>
              <a:rPr lang="en-US" sz="2600" b="1" dirty="0">
                <a:cs typeface="Arial"/>
              </a:rPr>
              <a:t>layers?</a:t>
            </a:r>
          </a:p>
          <a:p>
            <a:pPr marL="0" indent="0">
              <a:buNone/>
            </a:pPr>
            <a:r>
              <a:rPr lang="en-US" sz="2600" b="1" dirty="0">
                <a:cs typeface="Arial"/>
              </a:rPr>
              <a:t>	7x7</a:t>
            </a:r>
          </a:p>
          <a:p>
            <a:pPr marL="0" indent="0">
              <a:buNone/>
            </a:pPr>
            <a:r>
              <a:rPr lang="en-US" sz="2600" dirty="0"/>
              <a:t>But deeper, more non-</a:t>
            </a:r>
            <a:r>
              <a:rPr lang="en-US" sz="2600" dirty="0" err="1"/>
              <a:t>linearities</a:t>
            </a:r>
            <a:endParaRPr lang="en-US" sz="2600" dirty="0"/>
          </a:p>
          <a:p>
            <a:pPr marL="0" indent="0">
              <a:buNone/>
            </a:pPr>
            <a:r>
              <a:rPr lang="en-US" sz="2600" dirty="0"/>
              <a:t>And fewer parameters: 3 * (3</a:t>
            </a:r>
            <a:r>
              <a:rPr lang="en-US" sz="2600" baseline="30000" dirty="0"/>
              <a:t>2</a:t>
            </a:r>
            <a:r>
              <a:rPr lang="en-US" sz="2600" dirty="0"/>
              <a:t>C</a:t>
            </a:r>
            <a:r>
              <a:rPr lang="en-US" sz="2600" baseline="30000" dirty="0"/>
              <a:t>2</a:t>
            </a:r>
            <a:r>
              <a:rPr lang="en-US" sz="2600" dirty="0"/>
              <a:t>) vs. 7</a:t>
            </a:r>
            <a:r>
              <a:rPr lang="en-US" sz="2600" baseline="30000" dirty="0"/>
              <a:t>2</a:t>
            </a:r>
            <a:r>
              <a:rPr lang="en-US" sz="2600" dirty="0"/>
              <a:t>C</a:t>
            </a:r>
            <a:r>
              <a:rPr lang="en-US" sz="2600" baseline="30000" dirty="0"/>
              <a:t>2</a:t>
            </a:r>
            <a:r>
              <a:rPr lang="en-US" sz="2600" dirty="0"/>
              <a:t> for C channels per layer</a:t>
            </a:r>
          </a:p>
          <a:p>
            <a:pPr marL="0" indent="0">
              <a:buNone/>
            </a:pPr>
            <a:endParaRPr lang="en-US" sz="2600" dirty="0"/>
          </a:p>
          <a:p>
            <a:endParaRPr lang="en-US" sz="2200" dirty="0"/>
          </a:p>
          <a:p>
            <a:pPr lvl="1">
              <a:buFontTx/>
              <a:buChar char="-"/>
            </a:pPr>
            <a:endParaRPr lang="en-US" sz="2400" dirty="0"/>
          </a:p>
          <a:p>
            <a:pPr>
              <a:buFontTx/>
              <a:buChar char="-"/>
            </a:pPr>
            <a:endParaRPr lang="en-US" sz="2400" dirty="0"/>
          </a:p>
        </p:txBody>
      </p:sp>
      <p:sp>
        <p:nvSpPr>
          <p:cNvPr id="6" name="Rectangle 5"/>
          <p:cNvSpPr/>
          <p:nvPr/>
        </p:nvSpPr>
        <p:spPr>
          <a:xfrm>
            <a:off x="1524000" y="6581002"/>
            <a:ext cx="6629400" cy="276999"/>
          </a:xfrm>
          <a:prstGeom prst="rect">
            <a:avLst/>
          </a:prstGeom>
        </p:spPr>
        <p:txBody>
          <a:bodyPr wrap="square">
            <a:spAutoFit/>
          </a:bodyPr>
          <a:lstStyle/>
          <a:p>
            <a:r>
              <a:rPr lang="en-US" sz="1200" dirty="0"/>
              <a:t>Slide taken from </a:t>
            </a:r>
            <a:r>
              <a:rPr lang="en-US" sz="1200" dirty="0" err="1"/>
              <a:t>Fei-Fei</a:t>
            </a:r>
            <a:r>
              <a:rPr lang="en-US" sz="1200" dirty="0"/>
              <a:t> &amp; Justin Johnson &amp; Serena Yeung. Lecture 9. </a:t>
            </a:r>
          </a:p>
        </p:txBody>
      </p:sp>
    </p:spTree>
    <p:extLst>
      <p:ext uri="{BB962C8B-B14F-4D97-AF65-F5344CB8AC3E}">
        <p14:creationId xmlns:p14="http://schemas.microsoft.com/office/powerpoint/2010/main" val="1840365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6">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6">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76">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6">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mn-lt"/>
              </a:rPr>
              <a:t>Reminder: Receptive Field </a:t>
            </a:r>
          </a:p>
        </p:txBody>
      </p:sp>
      <p:graphicFrame>
        <p:nvGraphicFramePr>
          <p:cNvPr id="8" name="Table 7"/>
          <p:cNvGraphicFramePr>
            <a:graphicFrameLocks noGrp="1"/>
          </p:cNvGraphicFramePr>
          <p:nvPr/>
        </p:nvGraphicFramePr>
        <p:xfrm>
          <a:off x="6553473" y="2840566"/>
          <a:ext cx="1650432" cy="1655234"/>
        </p:xfrm>
        <a:graphic>
          <a:graphicData uri="http://schemas.openxmlformats.org/drawingml/2006/table">
            <a:tbl>
              <a:tblPr firstRow="1" bandRow="1">
                <a:tableStyleId>{5C22544A-7EE6-4342-B048-85BDC9FD1C3A}</a:tableStyleId>
              </a:tblPr>
              <a:tblGrid>
                <a:gridCol w="235776">
                  <a:extLst>
                    <a:ext uri="{9D8B030D-6E8A-4147-A177-3AD203B41FA5}">
                      <a16:colId xmlns:a16="http://schemas.microsoft.com/office/drawing/2014/main" val="20006"/>
                    </a:ext>
                  </a:extLst>
                </a:gridCol>
                <a:gridCol w="235776">
                  <a:extLst>
                    <a:ext uri="{9D8B030D-6E8A-4147-A177-3AD203B41FA5}">
                      <a16:colId xmlns:a16="http://schemas.microsoft.com/office/drawing/2014/main" val="20000"/>
                    </a:ext>
                  </a:extLst>
                </a:gridCol>
                <a:gridCol w="235776">
                  <a:extLst>
                    <a:ext uri="{9D8B030D-6E8A-4147-A177-3AD203B41FA5}">
                      <a16:colId xmlns:a16="http://schemas.microsoft.com/office/drawing/2014/main" val="20001"/>
                    </a:ext>
                  </a:extLst>
                </a:gridCol>
                <a:gridCol w="235776">
                  <a:extLst>
                    <a:ext uri="{9D8B030D-6E8A-4147-A177-3AD203B41FA5}">
                      <a16:colId xmlns:a16="http://schemas.microsoft.com/office/drawing/2014/main" val="20002"/>
                    </a:ext>
                  </a:extLst>
                </a:gridCol>
                <a:gridCol w="235776">
                  <a:extLst>
                    <a:ext uri="{9D8B030D-6E8A-4147-A177-3AD203B41FA5}">
                      <a16:colId xmlns:a16="http://schemas.microsoft.com/office/drawing/2014/main" val="20003"/>
                    </a:ext>
                  </a:extLst>
                </a:gridCol>
                <a:gridCol w="235776">
                  <a:extLst>
                    <a:ext uri="{9D8B030D-6E8A-4147-A177-3AD203B41FA5}">
                      <a16:colId xmlns:a16="http://schemas.microsoft.com/office/drawing/2014/main" val="20004"/>
                    </a:ext>
                  </a:extLst>
                </a:gridCol>
                <a:gridCol w="235776">
                  <a:extLst>
                    <a:ext uri="{9D8B030D-6E8A-4147-A177-3AD203B41FA5}">
                      <a16:colId xmlns:a16="http://schemas.microsoft.com/office/drawing/2014/main" val="20005"/>
                    </a:ext>
                  </a:extLst>
                </a:gridCol>
              </a:tblGrid>
              <a:tr h="236462">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36462">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36462">
                <a:tc>
                  <a:txBody>
                    <a:bodyPr/>
                    <a:lstStyle/>
                    <a:p>
                      <a:endParaRPr lang="en-US" sz="14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36462">
                <a:tc>
                  <a:txBody>
                    <a:bodyPr/>
                    <a:lstStyle/>
                    <a:p>
                      <a:endParaRPr lang="en-US" sz="14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36462">
                <a:tc>
                  <a:txBody>
                    <a:bodyPr/>
                    <a:lstStyle/>
                    <a:p>
                      <a:endParaRPr lang="en-US" sz="14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36462">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36462">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bl>
          </a:graphicData>
        </a:graphic>
      </p:graphicFrame>
      <p:sp>
        <p:nvSpPr>
          <p:cNvPr id="5" name="Rectangle 4"/>
          <p:cNvSpPr/>
          <p:nvPr/>
        </p:nvSpPr>
        <p:spPr>
          <a:xfrm>
            <a:off x="7010400" y="3317714"/>
            <a:ext cx="723900" cy="720885"/>
          </a:xfrm>
          <a:prstGeom prst="rect">
            <a:avLst/>
          </a:prstGeom>
          <a:solidFill>
            <a:srgbClr val="0DAE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p:nvCxnSpPr>
        <p:spPr>
          <a:xfrm>
            <a:off x="7734300" y="3317714"/>
            <a:ext cx="1562100" cy="206535"/>
          </a:xfrm>
          <a:prstGeom prst="line">
            <a:avLst/>
          </a:prstGeom>
          <a:ln w="19050">
            <a:solidFill>
              <a:srgbClr val="0DAEFF"/>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7734300" y="3790948"/>
            <a:ext cx="1562100" cy="209550"/>
          </a:xfrm>
          <a:prstGeom prst="line">
            <a:avLst/>
          </a:prstGeom>
          <a:ln w="19050">
            <a:solidFill>
              <a:srgbClr val="0DAEFF"/>
            </a:solidFill>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9252045" y="3524248"/>
            <a:ext cx="260445" cy="266700"/>
          </a:xfrm>
          <a:prstGeom prst="rect">
            <a:avLst/>
          </a:prstGeom>
          <a:solidFill>
            <a:srgbClr val="0DAEF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0" name="Table 19"/>
          <p:cNvGraphicFramePr>
            <a:graphicFrameLocks noGrp="1"/>
          </p:cNvGraphicFramePr>
          <p:nvPr/>
        </p:nvGraphicFramePr>
        <p:xfrm>
          <a:off x="8560368" y="2840566"/>
          <a:ext cx="1650432" cy="1655234"/>
        </p:xfrm>
        <a:graphic>
          <a:graphicData uri="http://schemas.openxmlformats.org/drawingml/2006/table">
            <a:tbl>
              <a:tblPr firstRow="1" bandRow="1">
                <a:tableStyleId>{5C22544A-7EE6-4342-B048-85BDC9FD1C3A}</a:tableStyleId>
              </a:tblPr>
              <a:tblGrid>
                <a:gridCol w="235776">
                  <a:extLst>
                    <a:ext uri="{9D8B030D-6E8A-4147-A177-3AD203B41FA5}">
                      <a16:colId xmlns:a16="http://schemas.microsoft.com/office/drawing/2014/main" val="20006"/>
                    </a:ext>
                  </a:extLst>
                </a:gridCol>
                <a:gridCol w="235776">
                  <a:extLst>
                    <a:ext uri="{9D8B030D-6E8A-4147-A177-3AD203B41FA5}">
                      <a16:colId xmlns:a16="http://schemas.microsoft.com/office/drawing/2014/main" val="20000"/>
                    </a:ext>
                  </a:extLst>
                </a:gridCol>
                <a:gridCol w="235776">
                  <a:extLst>
                    <a:ext uri="{9D8B030D-6E8A-4147-A177-3AD203B41FA5}">
                      <a16:colId xmlns:a16="http://schemas.microsoft.com/office/drawing/2014/main" val="20001"/>
                    </a:ext>
                  </a:extLst>
                </a:gridCol>
                <a:gridCol w="235776">
                  <a:extLst>
                    <a:ext uri="{9D8B030D-6E8A-4147-A177-3AD203B41FA5}">
                      <a16:colId xmlns:a16="http://schemas.microsoft.com/office/drawing/2014/main" val="20002"/>
                    </a:ext>
                  </a:extLst>
                </a:gridCol>
                <a:gridCol w="235776">
                  <a:extLst>
                    <a:ext uri="{9D8B030D-6E8A-4147-A177-3AD203B41FA5}">
                      <a16:colId xmlns:a16="http://schemas.microsoft.com/office/drawing/2014/main" val="20003"/>
                    </a:ext>
                  </a:extLst>
                </a:gridCol>
                <a:gridCol w="235776">
                  <a:extLst>
                    <a:ext uri="{9D8B030D-6E8A-4147-A177-3AD203B41FA5}">
                      <a16:colId xmlns:a16="http://schemas.microsoft.com/office/drawing/2014/main" val="20004"/>
                    </a:ext>
                  </a:extLst>
                </a:gridCol>
                <a:gridCol w="235776">
                  <a:extLst>
                    <a:ext uri="{9D8B030D-6E8A-4147-A177-3AD203B41FA5}">
                      <a16:colId xmlns:a16="http://schemas.microsoft.com/office/drawing/2014/main" val="20005"/>
                    </a:ext>
                  </a:extLst>
                </a:gridCol>
              </a:tblGrid>
              <a:tr h="236462">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36462">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36462">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36462">
                <a:tc>
                  <a:txBody>
                    <a:bodyPr/>
                    <a:lstStyle/>
                    <a:p>
                      <a:endParaRPr lang="en-US" sz="14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36462">
                <a:tc>
                  <a:txBody>
                    <a:bodyPr/>
                    <a:lstStyle/>
                    <a:p>
                      <a:endParaRPr lang="en-US" sz="14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36462">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36462">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bl>
          </a:graphicData>
        </a:graphic>
      </p:graphicFrame>
      <p:graphicFrame>
        <p:nvGraphicFramePr>
          <p:cNvPr id="28" name="Table 27"/>
          <p:cNvGraphicFramePr>
            <a:graphicFrameLocks noGrp="1"/>
          </p:cNvGraphicFramePr>
          <p:nvPr/>
        </p:nvGraphicFramePr>
        <p:xfrm>
          <a:off x="4495800" y="2840564"/>
          <a:ext cx="1650432" cy="1655234"/>
        </p:xfrm>
        <a:graphic>
          <a:graphicData uri="http://schemas.openxmlformats.org/drawingml/2006/table">
            <a:tbl>
              <a:tblPr firstRow="1" bandRow="1">
                <a:tableStyleId>{5C22544A-7EE6-4342-B048-85BDC9FD1C3A}</a:tableStyleId>
              </a:tblPr>
              <a:tblGrid>
                <a:gridCol w="235776">
                  <a:extLst>
                    <a:ext uri="{9D8B030D-6E8A-4147-A177-3AD203B41FA5}">
                      <a16:colId xmlns:a16="http://schemas.microsoft.com/office/drawing/2014/main" val="20006"/>
                    </a:ext>
                  </a:extLst>
                </a:gridCol>
                <a:gridCol w="235776">
                  <a:extLst>
                    <a:ext uri="{9D8B030D-6E8A-4147-A177-3AD203B41FA5}">
                      <a16:colId xmlns:a16="http://schemas.microsoft.com/office/drawing/2014/main" val="20000"/>
                    </a:ext>
                  </a:extLst>
                </a:gridCol>
                <a:gridCol w="235776">
                  <a:extLst>
                    <a:ext uri="{9D8B030D-6E8A-4147-A177-3AD203B41FA5}">
                      <a16:colId xmlns:a16="http://schemas.microsoft.com/office/drawing/2014/main" val="20001"/>
                    </a:ext>
                  </a:extLst>
                </a:gridCol>
                <a:gridCol w="235776">
                  <a:extLst>
                    <a:ext uri="{9D8B030D-6E8A-4147-A177-3AD203B41FA5}">
                      <a16:colId xmlns:a16="http://schemas.microsoft.com/office/drawing/2014/main" val="20002"/>
                    </a:ext>
                  </a:extLst>
                </a:gridCol>
                <a:gridCol w="235776">
                  <a:extLst>
                    <a:ext uri="{9D8B030D-6E8A-4147-A177-3AD203B41FA5}">
                      <a16:colId xmlns:a16="http://schemas.microsoft.com/office/drawing/2014/main" val="20003"/>
                    </a:ext>
                  </a:extLst>
                </a:gridCol>
                <a:gridCol w="235776">
                  <a:extLst>
                    <a:ext uri="{9D8B030D-6E8A-4147-A177-3AD203B41FA5}">
                      <a16:colId xmlns:a16="http://schemas.microsoft.com/office/drawing/2014/main" val="20004"/>
                    </a:ext>
                  </a:extLst>
                </a:gridCol>
                <a:gridCol w="235776">
                  <a:extLst>
                    <a:ext uri="{9D8B030D-6E8A-4147-A177-3AD203B41FA5}">
                      <a16:colId xmlns:a16="http://schemas.microsoft.com/office/drawing/2014/main" val="20005"/>
                    </a:ext>
                  </a:extLst>
                </a:gridCol>
              </a:tblGrid>
              <a:tr h="236462">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36462">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36462">
                <a:tc>
                  <a:txBody>
                    <a:bodyPr/>
                    <a:lstStyle/>
                    <a:p>
                      <a:endParaRPr lang="en-US" sz="14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36462">
                <a:tc>
                  <a:txBody>
                    <a:bodyPr/>
                    <a:lstStyle/>
                    <a:p>
                      <a:endParaRPr lang="en-US" sz="14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36462">
                <a:tc>
                  <a:txBody>
                    <a:bodyPr/>
                    <a:lstStyle/>
                    <a:p>
                      <a:endParaRPr lang="en-US" sz="14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36462">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36462">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bl>
          </a:graphicData>
        </a:graphic>
      </p:graphicFrame>
      <p:sp>
        <p:nvSpPr>
          <p:cNvPr id="29" name="Rectangle 28"/>
          <p:cNvSpPr/>
          <p:nvPr/>
        </p:nvSpPr>
        <p:spPr>
          <a:xfrm>
            <a:off x="4724400" y="3086906"/>
            <a:ext cx="723900" cy="723093"/>
          </a:xfrm>
          <a:prstGeom prst="rect">
            <a:avLst/>
          </a:prstGeom>
          <a:solidFill>
            <a:srgbClr val="92D050">
              <a:alpha val="69804"/>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p:nvSpPr>
        <p:spPr>
          <a:xfrm>
            <a:off x="7010400" y="3317713"/>
            <a:ext cx="266700" cy="222569"/>
          </a:xfrm>
          <a:prstGeom prst="rect">
            <a:avLst/>
          </a:prstGeom>
          <a:solidFill>
            <a:srgbClr val="92D050">
              <a:alpha val="69804"/>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Straight Connector 32"/>
          <p:cNvCxnSpPr/>
          <p:nvPr/>
        </p:nvCxnSpPr>
        <p:spPr>
          <a:xfrm>
            <a:off x="5448300" y="3096759"/>
            <a:ext cx="1562100" cy="206535"/>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V="1">
            <a:off x="5448300" y="3563217"/>
            <a:ext cx="1562100" cy="20955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graphicFrame>
        <p:nvGraphicFramePr>
          <p:cNvPr id="21" name="Table 20"/>
          <p:cNvGraphicFramePr>
            <a:graphicFrameLocks noGrp="1"/>
          </p:cNvGraphicFramePr>
          <p:nvPr/>
        </p:nvGraphicFramePr>
        <p:xfrm>
          <a:off x="2438400" y="2840566"/>
          <a:ext cx="1650432" cy="1655234"/>
        </p:xfrm>
        <a:graphic>
          <a:graphicData uri="http://schemas.openxmlformats.org/drawingml/2006/table">
            <a:tbl>
              <a:tblPr firstRow="1" bandRow="1">
                <a:tableStyleId>{5C22544A-7EE6-4342-B048-85BDC9FD1C3A}</a:tableStyleId>
              </a:tblPr>
              <a:tblGrid>
                <a:gridCol w="235776">
                  <a:extLst>
                    <a:ext uri="{9D8B030D-6E8A-4147-A177-3AD203B41FA5}">
                      <a16:colId xmlns:a16="http://schemas.microsoft.com/office/drawing/2014/main" val="20006"/>
                    </a:ext>
                  </a:extLst>
                </a:gridCol>
                <a:gridCol w="235776">
                  <a:extLst>
                    <a:ext uri="{9D8B030D-6E8A-4147-A177-3AD203B41FA5}">
                      <a16:colId xmlns:a16="http://schemas.microsoft.com/office/drawing/2014/main" val="20000"/>
                    </a:ext>
                  </a:extLst>
                </a:gridCol>
                <a:gridCol w="235776">
                  <a:extLst>
                    <a:ext uri="{9D8B030D-6E8A-4147-A177-3AD203B41FA5}">
                      <a16:colId xmlns:a16="http://schemas.microsoft.com/office/drawing/2014/main" val="20001"/>
                    </a:ext>
                  </a:extLst>
                </a:gridCol>
                <a:gridCol w="235776">
                  <a:extLst>
                    <a:ext uri="{9D8B030D-6E8A-4147-A177-3AD203B41FA5}">
                      <a16:colId xmlns:a16="http://schemas.microsoft.com/office/drawing/2014/main" val="20002"/>
                    </a:ext>
                  </a:extLst>
                </a:gridCol>
                <a:gridCol w="235776">
                  <a:extLst>
                    <a:ext uri="{9D8B030D-6E8A-4147-A177-3AD203B41FA5}">
                      <a16:colId xmlns:a16="http://schemas.microsoft.com/office/drawing/2014/main" val="20003"/>
                    </a:ext>
                  </a:extLst>
                </a:gridCol>
                <a:gridCol w="235776">
                  <a:extLst>
                    <a:ext uri="{9D8B030D-6E8A-4147-A177-3AD203B41FA5}">
                      <a16:colId xmlns:a16="http://schemas.microsoft.com/office/drawing/2014/main" val="20004"/>
                    </a:ext>
                  </a:extLst>
                </a:gridCol>
                <a:gridCol w="235776">
                  <a:extLst>
                    <a:ext uri="{9D8B030D-6E8A-4147-A177-3AD203B41FA5}">
                      <a16:colId xmlns:a16="http://schemas.microsoft.com/office/drawing/2014/main" val="20005"/>
                    </a:ext>
                  </a:extLst>
                </a:gridCol>
              </a:tblGrid>
              <a:tr h="236462">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236462">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236462">
                <a:tc>
                  <a:txBody>
                    <a:bodyPr/>
                    <a:lstStyle/>
                    <a:p>
                      <a:endParaRPr lang="en-US" sz="14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236462">
                <a:tc>
                  <a:txBody>
                    <a:bodyPr/>
                    <a:lstStyle/>
                    <a:p>
                      <a:endParaRPr lang="en-US" sz="14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r h="236462">
                <a:tc>
                  <a:txBody>
                    <a:bodyPr/>
                    <a:lstStyle/>
                    <a:p>
                      <a:endParaRPr lang="en-US" sz="14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4"/>
                  </a:ext>
                </a:extLst>
              </a:tr>
              <a:tr h="236462">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5"/>
                  </a:ext>
                </a:extLst>
              </a:tr>
              <a:tr h="236462">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14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6"/>
                  </a:ext>
                </a:extLst>
              </a:tr>
            </a:tbl>
          </a:graphicData>
        </a:graphic>
      </p:graphicFrame>
      <p:sp>
        <p:nvSpPr>
          <p:cNvPr id="22" name="Rectangle 21"/>
          <p:cNvSpPr/>
          <p:nvPr/>
        </p:nvSpPr>
        <p:spPr>
          <a:xfrm>
            <a:off x="2438400" y="2819401"/>
            <a:ext cx="723900" cy="723093"/>
          </a:xfrm>
          <a:prstGeom prst="rect">
            <a:avLst/>
          </a:prstGeom>
          <a:solidFill>
            <a:srgbClr val="FFC000">
              <a:alpha val="69804"/>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3" name="Straight Connector 22"/>
          <p:cNvCxnSpPr/>
          <p:nvPr/>
        </p:nvCxnSpPr>
        <p:spPr>
          <a:xfrm>
            <a:off x="3128353" y="2880371"/>
            <a:ext cx="1562100" cy="206535"/>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V="1">
            <a:off x="3128353" y="3303293"/>
            <a:ext cx="1562100" cy="209550"/>
          </a:xfrm>
          <a:prstGeom prst="line">
            <a:avLst/>
          </a:prstGeom>
          <a:ln w="19050">
            <a:solidFill>
              <a:srgbClr val="FFC000"/>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4730178" y="3086905"/>
            <a:ext cx="228600" cy="236298"/>
          </a:xfrm>
          <a:prstGeom prst="rect">
            <a:avLst/>
          </a:prstGeom>
          <a:solidFill>
            <a:srgbClr val="FFC000">
              <a:alpha val="69804"/>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p:cNvSpPr txBox="1"/>
          <p:nvPr/>
        </p:nvSpPr>
        <p:spPr>
          <a:xfrm>
            <a:off x="3985110" y="2362200"/>
            <a:ext cx="624531" cy="369332"/>
          </a:xfrm>
          <a:prstGeom prst="rect">
            <a:avLst/>
          </a:prstGeom>
          <a:noFill/>
        </p:spPr>
        <p:txBody>
          <a:bodyPr wrap="none" rtlCol="0">
            <a:spAutoFit/>
          </a:bodyPr>
          <a:lstStyle/>
          <a:p>
            <a:pPr algn="ctr"/>
            <a:r>
              <a:rPr lang="en-US" dirty="0">
                <a:ea typeface="Century Schoolbook" charset="0"/>
                <a:cs typeface="Century Schoolbook" charset="0"/>
              </a:rPr>
              <a:t>conv</a:t>
            </a:r>
          </a:p>
        </p:txBody>
      </p:sp>
      <p:sp>
        <p:nvSpPr>
          <p:cNvPr id="31" name="TextBox 30"/>
          <p:cNvSpPr txBox="1"/>
          <p:nvPr/>
        </p:nvSpPr>
        <p:spPr>
          <a:xfrm>
            <a:off x="6019801" y="2373868"/>
            <a:ext cx="624531" cy="369332"/>
          </a:xfrm>
          <a:prstGeom prst="rect">
            <a:avLst/>
          </a:prstGeom>
          <a:noFill/>
        </p:spPr>
        <p:txBody>
          <a:bodyPr wrap="none" rtlCol="0">
            <a:spAutoFit/>
          </a:bodyPr>
          <a:lstStyle/>
          <a:p>
            <a:pPr algn="ctr"/>
            <a:r>
              <a:rPr lang="en-US" dirty="0">
                <a:ea typeface="Century Schoolbook" charset="0"/>
                <a:cs typeface="Century Schoolbook" charset="0"/>
              </a:rPr>
              <a:t>conv</a:t>
            </a:r>
          </a:p>
        </p:txBody>
      </p:sp>
      <p:sp>
        <p:nvSpPr>
          <p:cNvPr id="32" name="TextBox 31"/>
          <p:cNvSpPr txBox="1"/>
          <p:nvPr/>
        </p:nvSpPr>
        <p:spPr>
          <a:xfrm>
            <a:off x="8062270" y="2362200"/>
            <a:ext cx="624531" cy="369332"/>
          </a:xfrm>
          <a:prstGeom prst="rect">
            <a:avLst/>
          </a:prstGeom>
          <a:noFill/>
        </p:spPr>
        <p:txBody>
          <a:bodyPr wrap="none" rtlCol="0">
            <a:spAutoFit/>
          </a:bodyPr>
          <a:lstStyle/>
          <a:p>
            <a:pPr algn="ctr"/>
            <a:r>
              <a:rPr lang="en-US" dirty="0">
                <a:ea typeface="Century Schoolbook" charset="0"/>
                <a:cs typeface="Century Schoolbook" charset="0"/>
              </a:rPr>
              <a:t>conv</a:t>
            </a:r>
          </a:p>
        </p:txBody>
      </p:sp>
      <p:sp>
        <p:nvSpPr>
          <p:cNvPr id="26" name="Rectangle 25"/>
          <p:cNvSpPr/>
          <p:nvPr/>
        </p:nvSpPr>
        <p:spPr>
          <a:xfrm>
            <a:off x="4730178" y="3077845"/>
            <a:ext cx="1187392" cy="1180295"/>
          </a:xfrm>
          <a:prstGeom prst="rect">
            <a:avLst/>
          </a:prstGeom>
          <a:solidFill>
            <a:srgbClr val="92D050">
              <a:alpha val="21176"/>
            </a:srgbClr>
          </a:solid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p:nvSpPr>
        <p:spPr>
          <a:xfrm>
            <a:off x="2438401" y="2843508"/>
            <a:ext cx="1657403" cy="1652293"/>
          </a:xfrm>
          <a:prstGeom prst="rect">
            <a:avLst/>
          </a:prstGeom>
          <a:solidFill>
            <a:srgbClr val="FFC000">
              <a:alpha val="30196"/>
            </a:srgb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4314540"/>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Box 63"/>
          <p:cNvSpPr txBox="1"/>
          <p:nvPr/>
        </p:nvSpPr>
        <p:spPr>
          <a:xfrm>
            <a:off x="7315200" y="6465458"/>
            <a:ext cx="3405484" cy="369332"/>
          </a:xfrm>
          <a:prstGeom prst="rect">
            <a:avLst/>
          </a:prstGeom>
          <a:noFill/>
          <a:ln>
            <a:noFill/>
          </a:ln>
        </p:spPr>
        <p:txBody>
          <a:bodyPr wrap="none" rtlCol="0">
            <a:spAutoFit/>
          </a:bodyPr>
          <a:lstStyle/>
          <a:p>
            <a:r>
              <a:rPr lang="en-US" b="1" dirty="0"/>
              <a:t> [</a:t>
            </a:r>
            <a:r>
              <a:rPr lang="en-US" b="1" dirty="0" err="1"/>
              <a:t>Simonyan</a:t>
            </a:r>
            <a:r>
              <a:rPr lang="en-US" b="1" dirty="0"/>
              <a:t> and Zisserman, 2014]</a:t>
            </a:r>
          </a:p>
        </p:txBody>
      </p:sp>
      <p:sp>
        <p:nvSpPr>
          <p:cNvPr id="6" name="Rectangle 5"/>
          <p:cNvSpPr/>
          <p:nvPr/>
        </p:nvSpPr>
        <p:spPr>
          <a:xfrm>
            <a:off x="1524000" y="6581002"/>
            <a:ext cx="6629400" cy="276999"/>
          </a:xfrm>
          <a:prstGeom prst="rect">
            <a:avLst/>
          </a:prstGeom>
        </p:spPr>
        <p:txBody>
          <a:bodyPr wrap="square">
            <a:spAutoFit/>
          </a:bodyPr>
          <a:lstStyle/>
          <a:p>
            <a:r>
              <a:rPr lang="en-US" sz="1200" dirty="0"/>
              <a:t>Slide taken from </a:t>
            </a:r>
            <a:r>
              <a:rPr lang="en-US" sz="1200" dirty="0" err="1"/>
              <a:t>Fei-Fei</a:t>
            </a:r>
            <a:r>
              <a:rPr lang="en-US" sz="1200" dirty="0"/>
              <a:t> &amp; Justin Johnson &amp; Serena Yeung. Lecture 9. </a:t>
            </a:r>
          </a:p>
        </p:txBody>
      </p:sp>
      <p:sp>
        <p:nvSpPr>
          <p:cNvPr id="8" name="Rectangle 7"/>
          <p:cNvSpPr/>
          <p:nvPr/>
        </p:nvSpPr>
        <p:spPr>
          <a:xfrm>
            <a:off x="1752600" y="400646"/>
            <a:ext cx="8686800" cy="5847755"/>
          </a:xfrm>
          <a:prstGeom prst="rect">
            <a:avLst/>
          </a:prstGeom>
          <a:ln>
            <a:solidFill>
              <a:schemeClr val="tx1"/>
            </a:solidFill>
          </a:ln>
        </p:spPr>
        <p:txBody>
          <a:bodyPr wrap="square">
            <a:spAutoFit/>
          </a:bodyPr>
          <a:lstStyle/>
          <a:p>
            <a:pPr fontAlgn="t"/>
            <a:r>
              <a:rPr lang="en-US" sz="1700" dirty="0"/>
              <a:t>Input		memory:  224*224*3=150K	  </a:t>
            </a:r>
            <a:r>
              <a:rPr lang="en-US" sz="1700" dirty="0" err="1"/>
              <a:t>params</a:t>
            </a:r>
            <a:r>
              <a:rPr lang="en-US" sz="1700" dirty="0"/>
              <a:t>: 0			</a:t>
            </a:r>
          </a:p>
          <a:p>
            <a:pPr fontAlgn="t"/>
            <a:r>
              <a:rPr lang="en-US" sz="1700" dirty="0">
                <a:solidFill>
                  <a:srgbClr val="FF0000"/>
                </a:solidFill>
              </a:rPr>
              <a:t>3x3 conv, 64	memory:  224*224*64=3.2M	  </a:t>
            </a:r>
            <a:r>
              <a:rPr lang="en-US" sz="1700" dirty="0" err="1">
                <a:solidFill>
                  <a:srgbClr val="FF0000"/>
                </a:solidFill>
              </a:rPr>
              <a:t>params</a:t>
            </a:r>
            <a:r>
              <a:rPr lang="en-US" sz="1700" dirty="0">
                <a:solidFill>
                  <a:srgbClr val="FF0000"/>
                </a:solidFill>
              </a:rPr>
              <a:t>: (3*3*3)*64 = 1,728 	</a:t>
            </a:r>
          </a:p>
          <a:p>
            <a:pPr fontAlgn="t"/>
            <a:r>
              <a:rPr lang="en-US" sz="1700" dirty="0">
                <a:solidFill>
                  <a:srgbClr val="FF0000"/>
                </a:solidFill>
              </a:rPr>
              <a:t>3x3 conv, 64	memory:  224*224*64=3.2M	  </a:t>
            </a:r>
            <a:r>
              <a:rPr lang="en-US" sz="1700" dirty="0" err="1">
                <a:solidFill>
                  <a:srgbClr val="FF0000"/>
                </a:solidFill>
              </a:rPr>
              <a:t>params</a:t>
            </a:r>
            <a:r>
              <a:rPr lang="en-US" sz="1700" dirty="0">
                <a:solidFill>
                  <a:srgbClr val="FF0000"/>
                </a:solidFill>
              </a:rPr>
              <a:t>: (3*3*64)*64 = 36,864</a:t>
            </a:r>
          </a:p>
          <a:p>
            <a:pPr fontAlgn="t"/>
            <a:r>
              <a:rPr lang="en-US" sz="1700" dirty="0">
                <a:solidFill>
                  <a:srgbClr val="0000FF"/>
                </a:solidFill>
              </a:rPr>
              <a:t>Pool 		memory:  112*112*64=800K	  </a:t>
            </a:r>
            <a:r>
              <a:rPr lang="en-US" sz="1700" dirty="0" err="1">
                <a:solidFill>
                  <a:srgbClr val="0000FF"/>
                </a:solidFill>
              </a:rPr>
              <a:t>params</a:t>
            </a:r>
            <a:r>
              <a:rPr lang="en-US" sz="1700" dirty="0">
                <a:solidFill>
                  <a:srgbClr val="0000FF"/>
                </a:solidFill>
              </a:rPr>
              <a:t>: 0			</a:t>
            </a:r>
          </a:p>
          <a:p>
            <a:pPr fontAlgn="t"/>
            <a:r>
              <a:rPr lang="en-US" sz="1700" dirty="0">
                <a:solidFill>
                  <a:srgbClr val="FF0000"/>
                </a:solidFill>
              </a:rPr>
              <a:t>3x3 conv, 128	memory:  112*112*128=1.6M	 </a:t>
            </a:r>
            <a:r>
              <a:rPr lang="en-US" sz="1700" dirty="0" err="1">
                <a:solidFill>
                  <a:srgbClr val="FF0000"/>
                </a:solidFill>
              </a:rPr>
              <a:t>params</a:t>
            </a:r>
            <a:r>
              <a:rPr lang="en-US" sz="1700" dirty="0">
                <a:solidFill>
                  <a:srgbClr val="FF0000"/>
                </a:solidFill>
              </a:rPr>
              <a:t>: (3*3*64)*128 = 73,728 	</a:t>
            </a:r>
          </a:p>
          <a:p>
            <a:pPr fontAlgn="t"/>
            <a:r>
              <a:rPr lang="en-US" sz="1700" dirty="0">
                <a:solidFill>
                  <a:srgbClr val="FF0000"/>
                </a:solidFill>
              </a:rPr>
              <a:t>3x3 conv, 128	memory:  112*112*128=1.6M	 </a:t>
            </a:r>
            <a:r>
              <a:rPr lang="en-US" sz="1700" dirty="0" err="1">
                <a:solidFill>
                  <a:srgbClr val="FF0000"/>
                </a:solidFill>
              </a:rPr>
              <a:t>params</a:t>
            </a:r>
            <a:r>
              <a:rPr lang="en-US" sz="1700" dirty="0">
                <a:solidFill>
                  <a:srgbClr val="FF0000"/>
                </a:solidFill>
              </a:rPr>
              <a:t>: (3*3*128)*128 = 147,456</a:t>
            </a:r>
          </a:p>
          <a:p>
            <a:pPr fontAlgn="t"/>
            <a:r>
              <a:rPr lang="en-US" sz="1700" dirty="0">
                <a:solidFill>
                  <a:srgbClr val="0000FF"/>
                </a:solidFill>
              </a:rPr>
              <a:t>Pool 		memory:  56*56*128=400K	  </a:t>
            </a:r>
            <a:r>
              <a:rPr lang="en-US" sz="1700" dirty="0" err="1">
                <a:solidFill>
                  <a:srgbClr val="0000FF"/>
                </a:solidFill>
              </a:rPr>
              <a:t>params</a:t>
            </a:r>
            <a:r>
              <a:rPr lang="en-US" sz="1700" dirty="0">
                <a:solidFill>
                  <a:srgbClr val="0000FF"/>
                </a:solidFill>
              </a:rPr>
              <a:t>: 0			</a:t>
            </a:r>
          </a:p>
          <a:p>
            <a:pPr fontAlgn="t"/>
            <a:r>
              <a:rPr lang="en-US" sz="1700" dirty="0">
                <a:solidFill>
                  <a:srgbClr val="FF0000"/>
                </a:solidFill>
              </a:rPr>
              <a:t>3x3 conv, 256	memory:  56*56*256=800K 	  </a:t>
            </a:r>
            <a:r>
              <a:rPr lang="en-US" sz="1700" dirty="0" err="1">
                <a:solidFill>
                  <a:srgbClr val="FF0000"/>
                </a:solidFill>
              </a:rPr>
              <a:t>params</a:t>
            </a:r>
            <a:r>
              <a:rPr lang="en-US" sz="1700" dirty="0">
                <a:solidFill>
                  <a:srgbClr val="FF0000"/>
                </a:solidFill>
              </a:rPr>
              <a:t>: (3*3*128)*256 = 294,912 	</a:t>
            </a:r>
          </a:p>
          <a:p>
            <a:pPr fontAlgn="t"/>
            <a:r>
              <a:rPr lang="en-US" sz="1700" dirty="0">
                <a:solidFill>
                  <a:srgbClr val="FF0000"/>
                </a:solidFill>
              </a:rPr>
              <a:t>3x3 conv, 256	memory:  56*56*256=800K 	  </a:t>
            </a:r>
            <a:r>
              <a:rPr lang="en-US" sz="1700" dirty="0" err="1">
                <a:solidFill>
                  <a:srgbClr val="FF0000"/>
                </a:solidFill>
              </a:rPr>
              <a:t>params</a:t>
            </a:r>
            <a:r>
              <a:rPr lang="en-US" sz="1700" dirty="0">
                <a:solidFill>
                  <a:srgbClr val="FF0000"/>
                </a:solidFill>
              </a:rPr>
              <a:t>: (3*3*256)*256 = 589,824 	</a:t>
            </a:r>
          </a:p>
          <a:p>
            <a:pPr fontAlgn="t"/>
            <a:r>
              <a:rPr lang="en-US" sz="1700" dirty="0">
                <a:solidFill>
                  <a:srgbClr val="FF0000"/>
                </a:solidFill>
              </a:rPr>
              <a:t>3x3 conv, 256	memory:  56*56*256=800K 	  </a:t>
            </a:r>
            <a:r>
              <a:rPr lang="en-US" sz="1700" dirty="0" err="1">
                <a:solidFill>
                  <a:srgbClr val="FF0000"/>
                </a:solidFill>
              </a:rPr>
              <a:t>params</a:t>
            </a:r>
            <a:r>
              <a:rPr lang="en-US" sz="1700" dirty="0">
                <a:solidFill>
                  <a:srgbClr val="FF0000"/>
                </a:solidFill>
              </a:rPr>
              <a:t>: (3*3*256)*256 = 589,824	</a:t>
            </a:r>
          </a:p>
          <a:p>
            <a:pPr fontAlgn="t"/>
            <a:r>
              <a:rPr lang="en-US" sz="1700" dirty="0">
                <a:solidFill>
                  <a:srgbClr val="0000FF"/>
                </a:solidFill>
              </a:rPr>
              <a:t>Pool 		memory:  28*28*256=200K	  </a:t>
            </a:r>
            <a:r>
              <a:rPr lang="en-US" sz="1700" dirty="0" err="1">
                <a:solidFill>
                  <a:srgbClr val="0000FF"/>
                </a:solidFill>
              </a:rPr>
              <a:t>params</a:t>
            </a:r>
            <a:r>
              <a:rPr lang="en-US" sz="1700" dirty="0">
                <a:solidFill>
                  <a:srgbClr val="0000FF"/>
                </a:solidFill>
              </a:rPr>
              <a:t>: 0			</a:t>
            </a:r>
          </a:p>
          <a:p>
            <a:pPr fontAlgn="t"/>
            <a:r>
              <a:rPr lang="en-US" sz="1700" dirty="0">
                <a:solidFill>
                  <a:srgbClr val="FF0000"/>
                </a:solidFill>
              </a:rPr>
              <a:t>3x3 conv, 512	memory:  28*28*512=400K 	  </a:t>
            </a:r>
            <a:r>
              <a:rPr lang="en-US" sz="1700" dirty="0" err="1">
                <a:solidFill>
                  <a:srgbClr val="FF0000"/>
                </a:solidFill>
              </a:rPr>
              <a:t>params</a:t>
            </a:r>
            <a:r>
              <a:rPr lang="en-US" sz="1700" dirty="0">
                <a:solidFill>
                  <a:srgbClr val="FF0000"/>
                </a:solidFill>
              </a:rPr>
              <a:t>: (3*3*256)*512 = 1,179,648 	</a:t>
            </a:r>
          </a:p>
          <a:p>
            <a:pPr fontAlgn="t"/>
            <a:r>
              <a:rPr lang="en-US" sz="1700" dirty="0">
                <a:solidFill>
                  <a:srgbClr val="FF0000"/>
                </a:solidFill>
              </a:rPr>
              <a:t>3x3 conv, 512	memory:  28*28*512=400K 	  </a:t>
            </a:r>
            <a:r>
              <a:rPr lang="en-US" sz="1700" dirty="0" err="1">
                <a:solidFill>
                  <a:srgbClr val="FF0000"/>
                </a:solidFill>
              </a:rPr>
              <a:t>params</a:t>
            </a:r>
            <a:r>
              <a:rPr lang="en-US" sz="1700" dirty="0">
                <a:solidFill>
                  <a:srgbClr val="FF0000"/>
                </a:solidFill>
              </a:rPr>
              <a:t>: (3*3*512)*512 = 2,359,296 	</a:t>
            </a:r>
          </a:p>
          <a:p>
            <a:pPr fontAlgn="t"/>
            <a:r>
              <a:rPr lang="en-US" sz="1700" dirty="0">
                <a:solidFill>
                  <a:srgbClr val="FF0000"/>
                </a:solidFill>
              </a:rPr>
              <a:t>3x3 conv, 512	memory:  28*28*512=400K	  </a:t>
            </a:r>
            <a:r>
              <a:rPr lang="en-US" sz="1700" dirty="0" err="1">
                <a:solidFill>
                  <a:srgbClr val="FF0000"/>
                </a:solidFill>
              </a:rPr>
              <a:t>params</a:t>
            </a:r>
            <a:r>
              <a:rPr lang="en-US" sz="1700" dirty="0">
                <a:solidFill>
                  <a:srgbClr val="FF0000"/>
                </a:solidFill>
              </a:rPr>
              <a:t>: (3*3*512)*512 = 2,359,296	</a:t>
            </a:r>
          </a:p>
          <a:p>
            <a:pPr fontAlgn="t"/>
            <a:r>
              <a:rPr lang="en-US" sz="1700" dirty="0">
                <a:solidFill>
                  <a:srgbClr val="0000FF"/>
                </a:solidFill>
              </a:rPr>
              <a:t>Pool		memory:  14*14*512=100K	  </a:t>
            </a:r>
            <a:r>
              <a:rPr lang="en-US" sz="1700" dirty="0" err="1">
                <a:solidFill>
                  <a:srgbClr val="0000FF"/>
                </a:solidFill>
              </a:rPr>
              <a:t>params</a:t>
            </a:r>
            <a:r>
              <a:rPr lang="en-US" sz="1700" dirty="0">
                <a:solidFill>
                  <a:srgbClr val="0000FF"/>
                </a:solidFill>
              </a:rPr>
              <a:t>: 0			</a:t>
            </a:r>
          </a:p>
          <a:p>
            <a:pPr fontAlgn="t"/>
            <a:r>
              <a:rPr lang="en-US" sz="1700" dirty="0">
                <a:solidFill>
                  <a:srgbClr val="FF0000"/>
                </a:solidFill>
              </a:rPr>
              <a:t>3x3 conv, 512	memory:  14*14*512=100K 	  </a:t>
            </a:r>
            <a:r>
              <a:rPr lang="en-US" sz="1700" dirty="0" err="1">
                <a:solidFill>
                  <a:srgbClr val="FF0000"/>
                </a:solidFill>
              </a:rPr>
              <a:t>params</a:t>
            </a:r>
            <a:r>
              <a:rPr lang="en-US" sz="1700" dirty="0">
                <a:solidFill>
                  <a:srgbClr val="FF0000"/>
                </a:solidFill>
              </a:rPr>
              <a:t>: (3*3*512)*512 = 2,359,296 	</a:t>
            </a:r>
          </a:p>
          <a:p>
            <a:pPr fontAlgn="t"/>
            <a:r>
              <a:rPr lang="en-US" sz="1700" dirty="0">
                <a:solidFill>
                  <a:srgbClr val="FF0000"/>
                </a:solidFill>
              </a:rPr>
              <a:t>3x3 conv, 512	memory:  14*14*512=100K 	  </a:t>
            </a:r>
            <a:r>
              <a:rPr lang="en-US" sz="1700" dirty="0" err="1">
                <a:solidFill>
                  <a:srgbClr val="FF0000"/>
                </a:solidFill>
              </a:rPr>
              <a:t>params</a:t>
            </a:r>
            <a:r>
              <a:rPr lang="en-US" sz="1700" dirty="0">
                <a:solidFill>
                  <a:srgbClr val="FF0000"/>
                </a:solidFill>
              </a:rPr>
              <a:t>: (3*3*512)*512 = 2,359,296 	</a:t>
            </a:r>
          </a:p>
          <a:p>
            <a:pPr fontAlgn="t"/>
            <a:r>
              <a:rPr lang="en-US" sz="1700" dirty="0">
                <a:solidFill>
                  <a:srgbClr val="FF0000"/>
                </a:solidFill>
              </a:rPr>
              <a:t>3x3 conv, 512	memory:  14*14*512=100K 	  </a:t>
            </a:r>
            <a:r>
              <a:rPr lang="en-US" sz="1700" dirty="0" err="1">
                <a:solidFill>
                  <a:srgbClr val="FF0000"/>
                </a:solidFill>
              </a:rPr>
              <a:t>params</a:t>
            </a:r>
            <a:r>
              <a:rPr lang="en-US" sz="1700" dirty="0">
                <a:solidFill>
                  <a:srgbClr val="FF0000"/>
                </a:solidFill>
              </a:rPr>
              <a:t>: (3*3*512)*512 = 2,359,296	</a:t>
            </a:r>
          </a:p>
          <a:p>
            <a:pPr fontAlgn="t"/>
            <a:r>
              <a:rPr lang="en-US" sz="1700" dirty="0">
                <a:solidFill>
                  <a:srgbClr val="0000FF"/>
                </a:solidFill>
              </a:rPr>
              <a:t>Pool 		memory:  7*7*512=25K  	  </a:t>
            </a:r>
            <a:r>
              <a:rPr lang="en-US" sz="1700" dirty="0" err="1">
                <a:solidFill>
                  <a:srgbClr val="0000FF"/>
                </a:solidFill>
              </a:rPr>
              <a:t>params</a:t>
            </a:r>
            <a:r>
              <a:rPr lang="en-US" sz="1700" dirty="0">
                <a:solidFill>
                  <a:srgbClr val="0000FF"/>
                </a:solidFill>
              </a:rPr>
              <a:t>: 0			</a:t>
            </a:r>
          </a:p>
          <a:p>
            <a:pPr fontAlgn="t"/>
            <a:r>
              <a:rPr lang="en-US" sz="1700" spc="-5" dirty="0">
                <a:solidFill>
                  <a:srgbClr val="E69038"/>
                </a:solidFill>
                <a:cs typeface="Arial"/>
              </a:rPr>
              <a:t>FC 4096		memory:  4096  	</a:t>
            </a:r>
            <a:r>
              <a:rPr lang="en-US" sz="1700" spc="-5" dirty="0" err="1">
                <a:solidFill>
                  <a:srgbClr val="E69038"/>
                </a:solidFill>
                <a:cs typeface="Arial"/>
              </a:rPr>
              <a:t>params</a:t>
            </a:r>
            <a:r>
              <a:rPr lang="en-US" sz="1700" spc="-5" dirty="0">
                <a:solidFill>
                  <a:srgbClr val="E69038"/>
                </a:solidFill>
                <a:cs typeface="Arial"/>
              </a:rPr>
              <a:t>: 7*7*512*4096 = 102,760,448		</a:t>
            </a:r>
          </a:p>
          <a:p>
            <a:pPr fontAlgn="t"/>
            <a:r>
              <a:rPr lang="en-US" sz="1700" spc="-5" dirty="0">
                <a:solidFill>
                  <a:srgbClr val="E69038"/>
                </a:solidFill>
                <a:cs typeface="Arial"/>
              </a:rPr>
              <a:t>FC 4096		memory:  4096  	</a:t>
            </a:r>
            <a:r>
              <a:rPr lang="en-US" sz="1700" spc="-5" dirty="0" err="1">
                <a:solidFill>
                  <a:srgbClr val="E69038"/>
                </a:solidFill>
                <a:cs typeface="Arial"/>
              </a:rPr>
              <a:t>params</a:t>
            </a:r>
            <a:r>
              <a:rPr lang="en-US" sz="1700" spc="-5" dirty="0">
                <a:solidFill>
                  <a:srgbClr val="E69038"/>
                </a:solidFill>
                <a:cs typeface="Arial"/>
              </a:rPr>
              <a:t>: 4096*4096 = 16,777,216		</a:t>
            </a:r>
          </a:p>
          <a:p>
            <a:pPr fontAlgn="t"/>
            <a:r>
              <a:rPr lang="en-US" sz="1700" spc="-5" dirty="0">
                <a:solidFill>
                  <a:srgbClr val="E69038"/>
                </a:solidFill>
                <a:cs typeface="Arial"/>
              </a:rPr>
              <a:t>FC 1000		memory:  1000  	</a:t>
            </a:r>
            <a:r>
              <a:rPr lang="en-US" sz="1700" spc="-5" dirty="0" err="1">
                <a:solidFill>
                  <a:srgbClr val="E69038"/>
                </a:solidFill>
                <a:cs typeface="Arial"/>
              </a:rPr>
              <a:t>params</a:t>
            </a:r>
            <a:r>
              <a:rPr lang="en-US" sz="1700" spc="-5" dirty="0">
                <a:solidFill>
                  <a:srgbClr val="E69038"/>
                </a:solidFill>
                <a:cs typeface="Arial"/>
              </a:rPr>
              <a:t>: 4096*1000 = 4,096,000</a:t>
            </a:r>
            <a:r>
              <a:rPr lang="en-US" sz="1700" dirty="0"/>
              <a:t>		</a:t>
            </a:r>
          </a:p>
        </p:txBody>
      </p:sp>
    </p:spTree>
    <p:extLst>
      <p:ext uri="{BB962C8B-B14F-4D97-AF65-F5344CB8AC3E}">
        <p14:creationId xmlns:p14="http://schemas.microsoft.com/office/powerpoint/2010/main" val="16813329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Layer 2</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645356" y="941173"/>
            <a:ext cx="8901289" cy="4343400"/>
          </a:xfrm>
        </p:spPr>
      </p:pic>
      <p:sp>
        <p:nvSpPr>
          <p:cNvPr id="7" name="TextBox 6"/>
          <p:cNvSpPr txBox="1">
            <a:spLocks noChangeArrowheads="1"/>
          </p:cNvSpPr>
          <p:nvPr/>
        </p:nvSpPr>
        <p:spPr bwMode="auto">
          <a:xfrm>
            <a:off x="1548441" y="6471514"/>
            <a:ext cx="9067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None/>
              <a:defRPr/>
            </a:pPr>
            <a:r>
              <a:rPr lang="en-US" altLang="en-US" sz="1800" dirty="0">
                <a:solidFill>
                  <a:srgbClr val="000000"/>
                </a:solidFill>
                <a:latin typeface="Arial" panose="020B0604020202020204" pitchFamily="34" charset="0"/>
              </a:rPr>
              <a:t>Visualizing and Understanding Convolutional Networks [</a:t>
            </a:r>
            <a:r>
              <a:rPr lang="en-US" altLang="en-US" sz="1800" dirty="0">
                <a:solidFill>
                  <a:srgbClr val="000000"/>
                </a:solidFill>
                <a:latin typeface="Arial" panose="020B0604020202020204" pitchFamily="34" charset="0"/>
                <a:hlinkClick r:id="rId3"/>
              </a:rPr>
              <a:t>Zeiler and Fergus, ECCV 2014</a:t>
            </a:r>
            <a:r>
              <a:rPr lang="en-US" altLang="en-US" sz="1800" dirty="0">
                <a:solidFill>
                  <a:srgbClr val="000000"/>
                </a:solidFill>
                <a:latin typeface="Arial" panose="020B0604020202020204" pitchFamily="34" charset="0"/>
              </a:rPr>
              <a:t>]</a:t>
            </a:r>
          </a:p>
        </p:txBody>
      </p:sp>
      <p:sp>
        <p:nvSpPr>
          <p:cNvPr id="5" name="TextBox 4"/>
          <p:cNvSpPr txBox="1"/>
          <p:nvPr/>
        </p:nvSpPr>
        <p:spPr>
          <a:xfrm>
            <a:off x="6087080" y="5462551"/>
            <a:ext cx="4675517" cy="584765"/>
          </a:xfrm>
          <a:prstGeom prst="rect">
            <a:avLst/>
          </a:prstGeom>
          <a:solidFill>
            <a:schemeClr val="bg1"/>
          </a:solidFill>
        </p:spPr>
        <p:txBody>
          <a:bodyPr wrap="square" lIns="91430" tIns="45715" rIns="91430" bIns="45715" rtlCol="0">
            <a:spAutoFit/>
          </a:bodyPr>
          <a:lstStyle/>
          <a:p>
            <a:pPr marL="285750" indent="-285750" eaLnBrk="0" fontAlgn="base" hangingPunct="0">
              <a:spcBef>
                <a:spcPct val="0"/>
              </a:spcBef>
              <a:spcAft>
                <a:spcPct val="0"/>
              </a:spcAft>
              <a:buFont typeface="Arial"/>
              <a:buChar char="•"/>
              <a:defRPr/>
            </a:pPr>
            <a:r>
              <a:rPr lang="en-US" sz="1600" dirty="0">
                <a:solidFill>
                  <a:srgbClr val="000000"/>
                </a:solidFill>
                <a:latin typeface="Arial"/>
                <a:cs typeface="Adobe Caslon Pro"/>
              </a:rPr>
              <a:t>Patches from validation images that give maximal activation of a given feature map </a:t>
            </a:r>
          </a:p>
        </p:txBody>
      </p:sp>
      <p:sp>
        <p:nvSpPr>
          <p:cNvPr id="6" name="TextBox 5"/>
          <p:cNvSpPr txBox="1"/>
          <p:nvPr/>
        </p:nvSpPr>
        <p:spPr>
          <a:xfrm>
            <a:off x="2666302" y="5462551"/>
            <a:ext cx="2390051" cy="830987"/>
          </a:xfrm>
          <a:prstGeom prst="rect">
            <a:avLst/>
          </a:prstGeom>
          <a:solidFill>
            <a:schemeClr val="bg1"/>
          </a:solidFill>
        </p:spPr>
        <p:txBody>
          <a:bodyPr wrap="square" lIns="91430" tIns="45715" rIns="91430" bIns="45715" rtlCol="0">
            <a:spAutoFit/>
          </a:bodyPr>
          <a:lstStyle/>
          <a:p>
            <a:pPr marL="285750" indent="-285750" eaLnBrk="0" fontAlgn="base" hangingPunct="0">
              <a:spcBef>
                <a:spcPct val="0"/>
              </a:spcBef>
              <a:spcAft>
                <a:spcPct val="0"/>
              </a:spcAft>
              <a:buFont typeface="Arial"/>
              <a:buChar char="•"/>
              <a:defRPr/>
            </a:pPr>
            <a:r>
              <a:rPr lang="en-US" sz="1600" dirty="0">
                <a:solidFill>
                  <a:srgbClr val="000000"/>
                </a:solidFill>
                <a:latin typeface="Arial"/>
                <a:cs typeface="Adobe Caslon Pro"/>
              </a:rPr>
              <a:t>Activations projected down to pixel level via </a:t>
            </a:r>
            <a:r>
              <a:rPr lang="en-US" sz="1600" dirty="0" err="1">
                <a:solidFill>
                  <a:srgbClr val="000000"/>
                </a:solidFill>
                <a:latin typeface="Arial"/>
                <a:cs typeface="Adobe Caslon Pro"/>
              </a:rPr>
              <a:t>decovolution</a:t>
            </a:r>
            <a:r>
              <a:rPr lang="en-US" sz="1600" dirty="0">
                <a:solidFill>
                  <a:srgbClr val="000000"/>
                </a:solidFill>
                <a:latin typeface="Arial"/>
                <a:cs typeface="Adobe Caslon Pro"/>
              </a:rPr>
              <a:t> </a:t>
            </a:r>
          </a:p>
        </p:txBody>
      </p:sp>
    </p:spTree>
    <p:extLst>
      <p:ext uri="{BB962C8B-B14F-4D97-AF65-F5344CB8AC3E}">
        <p14:creationId xmlns:p14="http://schemas.microsoft.com/office/powerpoint/2010/main" val="42920032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mn-lt"/>
              </a:rPr>
              <a:t>VGGNet</a:t>
            </a:r>
            <a:endParaRPr lang="en-US" dirty="0">
              <a:latin typeface="+mn-lt"/>
            </a:endParaRPr>
          </a:p>
        </p:txBody>
      </p:sp>
      <p:sp>
        <p:nvSpPr>
          <p:cNvPr id="64" name="TextBox 63"/>
          <p:cNvSpPr txBox="1"/>
          <p:nvPr/>
        </p:nvSpPr>
        <p:spPr>
          <a:xfrm>
            <a:off x="7315200" y="6465458"/>
            <a:ext cx="3405484" cy="369332"/>
          </a:xfrm>
          <a:prstGeom prst="rect">
            <a:avLst/>
          </a:prstGeom>
          <a:noFill/>
          <a:ln>
            <a:noFill/>
          </a:ln>
        </p:spPr>
        <p:txBody>
          <a:bodyPr wrap="none" rtlCol="0">
            <a:spAutoFit/>
          </a:bodyPr>
          <a:lstStyle/>
          <a:p>
            <a:r>
              <a:rPr lang="en-US" b="1" dirty="0"/>
              <a:t> [</a:t>
            </a:r>
            <a:r>
              <a:rPr lang="en-US" b="1" dirty="0" err="1"/>
              <a:t>Simonyan</a:t>
            </a:r>
            <a:r>
              <a:rPr lang="en-US" b="1" dirty="0"/>
              <a:t> and Zisserman, 2014]</a:t>
            </a:r>
          </a:p>
        </p:txBody>
      </p:sp>
      <p:sp>
        <p:nvSpPr>
          <p:cNvPr id="76" name="Content Placeholder 2"/>
          <p:cNvSpPr>
            <a:spLocks noGrp="1"/>
          </p:cNvSpPr>
          <p:nvPr>
            <p:ph idx="1"/>
          </p:nvPr>
        </p:nvSpPr>
        <p:spPr>
          <a:xfrm>
            <a:off x="4114800" y="1600201"/>
            <a:ext cx="6477000" cy="4525963"/>
          </a:xfrm>
        </p:spPr>
        <p:txBody>
          <a:bodyPr>
            <a:noAutofit/>
          </a:bodyPr>
          <a:lstStyle/>
          <a:p>
            <a:pPr marL="0" indent="0">
              <a:buNone/>
            </a:pPr>
            <a:r>
              <a:rPr lang="en-US" sz="2200" b="1" dirty="0">
                <a:cs typeface="Arial"/>
              </a:rPr>
              <a:t>VGG16:</a:t>
            </a:r>
          </a:p>
          <a:p>
            <a:pPr marL="0" indent="0">
              <a:buNone/>
            </a:pPr>
            <a:r>
              <a:rPr lang="en-US" sz="2200" dirty="0">
                <a:cs typeface="Arial"/>
              </a:rPr>
              <a:t>TOTAL memory: 24M * 4 bytes ~= 96MB / image </a:t>
            </a:r>
          </a:p>
          <a:p>
            <a:pPr marL="0" indent="0">
              <a:buNone/>
            </a:pPr>
            <a:r>
              <a:rPr lang="en-US" sz="2200" dirty="0">
                <a:cs typeface="Arial"/>
              </a:rPr>
              <a:t>TOTAL </a:t>
            </a:r>
            <a:r>
              <a:rPr lang="en-US" sz="2200" dirty="0" err="1">
                <a:cs typeface="Arial"/>
              </a:rPr>
              <a:t>params</a:t>
            </a:r>
            <a:r>
              <a:rPr lang="en-US" sz="2200" dirty="0">
                <a:cs typeface="Arial"/>
              </a:rPr>
              <a:t>: 138M parameters</a:t>
            </a:r>
          </a:p>
          <a:p>
            <a:pPr marL="0" indent="0">
              <a:buNone/>
            </a:pPr>
            <a:endParaRPr lang="en-US" sz="2200" dirty="0"/>
          </a:p>
          <a:p>
            <a:endParaRPr lang="en-US" sz="2200" dirty="0"/>
          </a:p>
          <a:p>
            <a:pPr lvl="1">
              <a:buFontTx/>
              <a:buChar char="-"/>
            </a:pPr>
            <a:endParaRPr lang="en-US" sz="2200" dirty="0"/>
          </a:p>
          <a:p>
            <a:pPr>
              <a:buFontTx/>
              <a:buChar char="-"/>
            </a:pPr>
            <a:endParaRPr lang="en-US" sz="2200" dirty="0"/>
          </a:p>
        </p:txBody>
      </p:sp>
      <p:sp>
        <p:nvSpPr>
          <p:cNvPr id="6" name="Rectangle 5"/>
          <p:cNvSpPr/>
          <p:nvPr/>
        </p:nvSpPr>
        <p:spPr>
          <a:xfrm>
            <a:off x="1524000" y="6581002"/>
            <a:ext cx="6629400" cy="276999"/>
          </a:xfrm>
          <a:prstGeom prst="rect">
            <a:avLst/>
          </a:prstGeom>
        </p:spPr>
        <p:txBody>
          <a:bodyPr wrap="square">
            <a:spAutoFit/>
          </a:bodyPr>
          <a:lstStyle/>
          <a:p>
            <a:r>
              <a:rPr lang="en-US" sz="1200" dirty="0"/>
              <a:t>Slide taken from </a:t>
            </a:r>
            <a:r>
              <a:rPr lang="en-US" sz="1200" dirty="0" err="1"/>
              <a:t>Fei-Fei</a:t>
            </a:r>
            <a:r>
              <a:rPr lang="en-US" sz="1200" dirty="0"/>
              <a:t> &amp; Justin Johnson &amp; Serena Yeung. Lecture 9. </a:t>
            </a:r>
          </a:p>
        </p:txBody>
      </p:sp>
      <p:sp>
        <p:nvSpPr>
          <p:cNvPr id="7" name="Rectangle 6"/>
          <p:cNvSpPr/>
          <p:nvPr/>
        </p:nvSpPr>
        <p:spPr>
          <a:xfrm>
            <a:off x="1752600" y="291436"/>
            <a:ext cx="1981200" cy="6109365"/>
          </a:xfrm>
          <a:prstGeom prst="rect">
            <a:avLst/>
          </a:prstGeom>
          <a:ln>
            <a:solidFill>
              <a:schemeClr val="tx1"/>
            </a:solidFill>
          </a:ln>
        </p:spPr>
        <p:txBody>
          <a:bodyPr wrap="square">
            <a:spAutoFit/>
          </a:bodyPr>
          <a:lstStyle/>
          <a:p>
            <a:pPr fontAlgn="t"/>
            <a:r>
              <a:rPr lang="en-US" sz="1700" dirty="0"/>
              <a:t>Input</a:t>
            </a:r>
          </a:p>
          <a:p>
            <a:pPr fontAlgn="t"/>
            <a:r>
              <a:rPr lang="en-US" sz="1700" dirty="0">
                <a:solidFill>
                  <a:srgbClr val="FF0000"/>
                </a:solidFill>
              </a:rPr>
              <a:t>3x3 conv, 64</a:t>
            </a:r>
          </a:p>
          <a:p>
            <a:pPr fontAlgn="t"/>
            <a:r>
              <a:rPr lang="en-US" sz="1700" dirty="0">
                <a:solidFill>
                  <a:srgbClr val="FF0000"/>
                </a:solidFill>
              </a:rPr>
              <a:t>3x3 conv, 64</a:t>
            </a:r>
          </a:p>
          <a:p>
            <a:pPr fontAlgn="t"/>
            <a:r>
              <a:rPr lang="en-US" sz="1700" dirty="0">
                <a:solidFill>
                  <a:srgbClr val="0000FF"/>
                </a:solidFill>
                <a:cs typeface="Arial"/>
              </a:rPr>
              <a:t>Pool </a:t>
            </a:r>
          </a:p>
          <a:p>
            <a:pPr fontAlgn="t"/>
            <a:r>
              <a:rPr lang="en-US" sz="1700" dirty="0">
                <a:solidFill>
                  <a:srgbClr val="FF0000"/>
                </a:solidFill>
              </a:rPr>
              <a:t>3x3 conv, 128</a:t>
            </a:r>
          </a:p>
          <a:p>
            <a:pPr fontAlgn="t"/>
            <a:r>
              <a:rPr lang="en-US" sz="1700" dirty="0">
                <a:solidFill>
                  <a:srgbClr val="FF0000"/>
                </a:solidFill>
              </a:rPr>
              <a:t>3x3 conv, 128</a:t>
            </a:r>
          </a:p>
          <a:p>
            <a:pPr fontAlgn="t"/>
            <a:r>
              <a:rPr lang="en-US" sz="1700" dirty="0">
                <a:solidFill>
                  <a:srgbClr val="0000FF"/>
                </a:solidFill>
                <a:cs typeface="Arial"/>
              </a:rPr>
              <a:t>Pool </a:t>
            </a:r>
          </a:p>
          <a:p>
            <a:pPr fontAlgn="t"/>
            <a:r>
              <a:rPr lang="en-US" sz="1700" dirty="0">
                <a:solidFill>
                  <a:srgbClr val="FF0000"/>
                </a:solidFill>
              </a:rPr>
              <a:t>3x3 conv, 256</a:t>
            </a:r>
          </a:p>
          <a:p>
            <a:pPr fontAlgn="t"/>
            <a:r>
              <a:rPr lang="en-US" sz="1700" dirty="0">
                <a:solidFill>
                  <a:srgbClr val="FF0000"/>
                </a:solidFill>
              </a:rPr>
              <a:t>3x3 conv, 256</a:t>
            </a:r>
          </a:p>
          <a:p>
            <a:pPr fontAlgn="t"/>
            <a:r>
              <a:rPr lang="en-US" sz="1700" dirty="0">
                <a:solidFill>
                  <a:srgbClr val="FF0000"/>
                </a:solidFill>
              </a:rPr>
              <a:t>3x3 conv, 256</a:t>
            </a:r>
          </a:p>
          <a:p>
            <a:pPr fontAlgn="t"/>
            <a:r>
              <a:rPr lang="en-US" sz="1700" dirty="0">
                <a:solidFill>
                  <a:srgbClr val="0000FF"/>
                </a:solidFill>
                <a:cs typeface="Arial"/>
              </a:rPr>
              <a:t>Pool </a:t>
            </a:r>
          </a:p>
          <a:p>
            <a:pPr fontAlgn="t"/>
            <a:r>
              <a:rPr lang="en-US" sz="1700" dirty="0">
                <a:solidFill>
                  <a:srgbClr val="FF0000"/>
                </a:solidFill>
              </a:rPr>
              <a:t>3x3 conv, 512</a:t>
            </a:r>
          </a:p>
          <a:p>
            <a:pPr fontAlgn="t"/>
            <a:r>
              <a:rPr lang="en-US" sz="1700" dirty="0">
                <a:solidFill>
                  <a:srgbClr val="FF0000"/>
                </a:solidFill>
              </a:rPr>
              <a:t>3x3 conv, 512</a:t>
            </a:r>
          </a:p>
          <a:p>
            <a:pPr fontAlgn="t"/>
            <a:r>
              <a:rPr lang="en-US" sz="1700" dirty="0">
                <a:solidFill>
                  <a:srgbClr val="FF0000"/>
                </a:solidFill>
              </a:rPr>
              <a:t>3x3 conv, 512</a:t>
            </a:r>
          </a:p>
          <a:p>
            <a:pPr fontAlgn="t"/>
            <a:r>
              <a:rPr lang="en-US" sz="1700" dirty="0">
                <a:solidFill>
                  <a:srgbClr val="0000FF"/>
                </a:solidFill>
                <a:cs typeface="Arial"/>
              </a:rPr>
              <a:t>Pool</a:t>
            </a:r>
          </a:p>
          <a:p>
            <a:pPr fontAlgn="t"/>
            <a:r>
              <a:rPr lang="en-US" sz="1700" dirty="0">
                <a:solidFill>
                  <a:srgbClr val="FF0000"/>
                </a:solidFill>
              </a:rPr>
              <a:t>3x3 conv, 512</a:t>
            </a:r>
          </a:p>
          <a:p>
            <a:pPr fontAlgn="t"/>
            <a:r>
              <a:rPr lang="en-US" sz="1700" dirty="0">
                <a:solidFill>
                  <a:srgbClr val="FF0000"/>
                </a:solidFill>
              </a:rPr>
              <a:t>3x3 conv, 512</a:t>
            </a:r>
          </a:p>
          <a:p>
            <a:pPr fontAlgn="t"/>
            <a:r>
              <a:rPr lang="en-US" sz="1700" dirty="0">
                <a:solidFill>
                  <a:srgbClr val="FF0000"/>
                </a:solidFill>
              </a:rPr>
              <a:t>3x3 conv, 512</a:t>
            </a:r>
          </a:p>
          <a:p>
            <a:pPr fontAlgn="t"/>
            <a:r>
              <a:rPr lang="en-US" sz="1700" dirty="0">
                <a:solidFill>
                  <a:srgbClr val="0000FF"/>
                </a:solidFill>
                <a:cs typeface="Arial"/>
              </a:rPr>
              <a:t>Pool </a:t>
            </a:r>
          </a:p>
          <a:p>
            <a:pPr fontAlgn="t"/>
            <a:r>
              <a:rPr lang="en-US" sz="1700" spc="-5" dirty="0">
                <a:solidFill>
                  <a:srgbClr val="E69038"/>
                </a:solidFill>
                <a:cs typeface="Arial"/>
              </a:rPr>
              <a:t>FC 4096</a:t>
            </a:r>
          </a:p>
          <a:p>
            <a:pPr fontAlgn="t"/>
            <a:r>
              <a:rPr lang="en-US" sz="1700" spc="-5" dirty="0">
                <a:solidFill>
                  <a:srgbClr val="E69038"/>
                </a:solidFill>
                <a:cs typeface="Arial"/>
              </a:rPr>
              <a:t>FC 4096</a:t>
            </a:r>
          </a:p>
          <a:p>
            <a:pPr fontAlgn="t"/>
            <a:r>
              <a:rPr lang="en-US" sz="1700" spc="-5" dirty="0">
                <a:solidFill>
                  <a:srgbClr val="E69038"/>
                </a:solidFill>
                <a:cs typeface="Arial"/>
              </a:rPr>
              <a:t>FC 1000</a:t>
            </a:r>
          </a:p>
          <a:p>
            <a:pPr fontAlgn="t"/>
            <a:r>
              <a:rPr lang="en-US" sz="1700" dirty="0" err="1"/>
              <a:t>Softmax</a:t>
            </a:r>
            <a:endParaRPr lang="en-US" sz="1700" dirty="0"/>
          </a:p>
        </p:txBody>
      </p:sp>
    </p:spTree>
    <p:extLst>
      <p:ext uri="{BB962C8B-B14F-4D97-AF65-F5344CB8AC3E}">
        <p14:creationId xmlns:p14="http://schemas.microsoft.com/office/powerpoint/2010/main" val="145014633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TextBox 63"/>
          <p:cNvSpPr txBox="1"/>
          <p:nvPr/>
        </p:nvSpPr>
        <p:spPr>
          <a:xfrm>
            <a:off x="7315200" y="6465458"/>
            <a:ext cx="3405484" cy="369332"/>
          </a:xfrm>
          <a:prstGeom prst="rect">
            <a:avLst/>
          </a:prstGeom>
          <a:noFill/>
          <a:ln>
            <a:noFill/>
          </a:ln>
        </p:spPr>
        <p:txBody>
          <a:bodyPr wrap="none" rtlCol="0">
            <a:spAutoFit/>
          </a:bodyPr>
          <a:lstStyle/>
          <a:p>
            <a:r>
              <a:rPr lang="en-US" b="1" dirty="0"/>
              <a:t> [</a:t>
            </a:r>
            <a:r>
              <a:rPr lang="en-US" b="1" dirty="0" err="1"/>
              <a:t>Simonyan</a:t>
            </a:r>
            <a:r>
              <a:rPr lang="en-US" b="1" dirty="0"/>
              <a:t> and Zisserman, 2014]</a:t>
            </a:r>
          </a:p>
        </p:txBody>
      </p:sp>
      <p:sp>
        <p:nvSpPr>
          <p:cNvPr id="6" name="Rectangle 5"/>
          <p:cNvSpPr/>
          <p:nvPr/>
        </p:nvSpPr>
        <p:spPr>
          <a:xfrm>
            <a:off x="1524000" y="6581002"/>
            <a:ext cx="6629400" cy="276999"/>
          </a:xfrm>
          <a:prstGeom prst="rect">
            <a:avLst/>
          </a:prstGeom>
        </p:spPr>
        <p:txBody>
          <a:bodyPr wrap="square">
            <a:spAutoFit/>
          </a:bodyPr>
          <a:lstStyle/>
          <a:p>
            <a:r>
              <a:rPr lang="en-US" sz="1200" dirty="0"/>
              <a:t>Slide taken from </a:t>
            </a:r>
            <a:r>
              <a:rPr lang="en-US" sz="1200" dirty="0" err="1"/>
              <a:t>Fei-Fei</a:t>
            </a:r>
            <a:r>
              <a:rPr lang="en-US" sz="1200" dirty="0"/>
              <a:t> &amp; Justin Johnson &amp; Serena Yeung. Lecture 9. </a:t>
            </a:r>
          </a:p>
        </p:txBody>
      </p:sp>
      <p:sp>
        <p:nvSpPr>
          <p:cNvPr id="8" name="Rectangle 7"/>
          <p:cNvSpPr/>
          <p:nvPr/>
        </p:nvSpPr>
        <p:spPr>
          <a:xfrm>
            <a:off x="1752600" y="400646"/>
            <a:ext cx="8686800" cy="5847755"/>
          </a:xfrm>
          <a:prstGeom prst="rect">
            <a:avLst/>
          </a:prstGeom>
          <a:ln>
            <a:solidFill>
              <a:schemeClr val="tx1"/>
            </a:solidFill>
          </a:ln>
        </p:spPr>
        <p:txBody>
          <a:bodyPr wrap="square">
            <a:spAutoFit/>
          </a:bodyPr>
          <a:lstStyle/>
          <a:p>
            <a:pPr fontAlgn="t"/>
            <a:r>
              <a:rPr lang="en-US" sz="1700" dirty="0"/>
              <a:t>Input		memory:  224*224*3=150K	  </a:t>
            </a:r>
            <a:r>
              <a:rPr lang="en-US" sz="1700" dirty="0" err="1"/>
              <a:t>params</a:t>
            </a:r>
            <a:r>
              <a:rPr lang="en-US" sz="1700" dirty="0"/>
              <a:t>: 0			</a:t>
            </a:r>
          </a:p>
          <a:p>
            <a:pPr fontAlgn="t"/>
            <a:r>
              <a:rPr lang="en-US" sz="1700" dirty="0">
                <a:solidFill>
                  <a:srgbClr val="FF0000"/>
                </a:solidFill>
              </a:rPr>
              <a:t>3x3 conv, 64	memory:  224*224*64=3.2M	  </a:t>
            </a:r>
            <a:r>
              <a:rPr lang="en-US" sz="1700" dirty="0" err="1">
                <a:solidFill>
                  <a:srgbClr val="FF0000"/>
                </a:solidFill>
              </a:rPr>
              <a:t>params</a:t>
            </a:r>
            <a:r>
              <a:rPr lang="en-US" sz="1700" dirty="0">
                <a:solidFill>
                  <a:srgbClr val="FF0000"/>
                </a:solidFill>
              </a:rPr>
              <a:t>: (3*3*3)*64 = 1,728 	</a:t>
            </a:r>
          </a:p>
          <a:p>
            <a:pPr fontAlgn="t"/>
            <a:r>
              <a:rPr lang="en-US" sz="1700" dirty="0">
                <a:solidFill>
                  <a:srgbClr val="FF0000"/>
                </a:solidFill>
              </a:rPr>
              <a:t>3x3 conv, 64	memory:  224*224*64=3.2M	  </a:t>
            </a:r>
            <a:r>
              <a:rPr lang="en-US" sz="1700" dirty="0" err="1">
                <a:solidFill>
                  <a:srgbClr val="FF0000"/>
                </a:solidFill>
              </a:rPr>
              <a:t>params</a:t>
            </a:r>
            <a:r>
              <a:rPr lang="en-US" sz="1700" dirty="0">
                <a:solidFill>
                  <a:srgbClr val="FF0000"/>
                </a:solidFill>
              </a:rPr>
              <a:t>: (3*3*64)*64 = 36,864</a:t>
            </a:r>
          </a:p>
          <a:p>
            <a:pPr fontAlgn="t"/>
            <a:r>
              <a:rPr lang="en-US" sz="1700" dirty="0">
                <a:solidFill>
                  <a:srgbClr val="0000FF"/>
                </a:solidFill>
              </a:rPr>
              <a:t>Pool 		memory:  112*112*64=800K	  </a:t>
            </a:r>
            <a:r>
              <a:rPr lang="en-US" sz="1700" dirty="0" err="1">
                <a:solidFill>
                  <a:srgbClr val="0000FF"/>
                </a:solidFill>
              </a:rPr>
              <a:t>params</a:t>
            </a:r>
            <a:r>
              <a:rPr lang="en-US" sz="1700" dirty="0">
                <a:solidFill>
                  <a:srgbClr val="0000FF"/>
                </a:solidFill>
              </a:rPr>
              <a:t>: 0			</a:t>
            </a:r>
          </a:p>
          <a:p>
            <a:pPr fontAlgn="t"/>
            <a:r>
              <a:rPr lang="en-US" sz="1700" dirty="0">
                <a:solidFill>
                  <a:srgbClr val="FF0000"/>
                </a:solidFill>
              </a:rPr>
              <a:t>3x3 conv, 128	memory:  112*112*128=1.6M	 </a:t>
            </a:r>
            <a:r>
              <a:rPr lang="en-US" sz="1700" dirty="0" err="1">
                <a:solidFill>
                  <a:srgbClr val="FF0000"/>
                </a:solidFill>
              </a:rPr>
              <a:t>params</a:t>
            </a:r>
            <a:r>
              <a:rPr lang="en-US" sz="1700" dirty="0">
                <a:solidFill>
                  <a:srgbClr val="FF0000"/>
                </a:solidFill>
              </a:rPr>
              <a:t>: (3*3*64)*128 = 73,728 	</a:t>
            </a:r>
          </a:p>
          <a:p>
            <a:pPr fontAlgn="t"/>
            <a:r>
              <a:rPr lang="en-US" sz="1700" dirty="0">
                <a:solidFill>
                  <a:srgbClr val="FF0000"/>
                </a:solidFill>
              </a:rPr>
              <a:t>3x3 conv, 128	memory:  112*112*128=1.6M	 </a:t>
            </a:r>
            <a:r>
              <a:rPr lang="en-US" sz="1700" dirty="0" err="1">
                <a:solidFill>
                  <a:srgbClr val="FF0000"/>
                </a:solidFill>
              </a:rPr>
              <a:t>params</a:t>
            </a:r>
            <a:r>
              <a:rPr lang="en-US" sz="1700" dirty="0">
                <a:solidFill>
                  <a:srgbClr val="FF0000"/>
                </a:solidFill>
              </a:rPr>
              <a:t>: (3*3*128)*128 = 147,456</a:t>
            </a:r>
          </a:p>
          <a:p>
            <a:pPr fontAlgn="t"/>
            <a:r>
              <a:rPr lang="en-US" sz="1700" dirty="0">
                <a:solidFill>
                  <a:srgbClr val="0000FF"/>
                </a:solidFill>
              </a:rPr>
              <a:t>Pool 		memory:  56*56*128=400K	  </a:t>
            </a:r>
            <a:r>
              <a:rPr lang="en-US" sz="1700" dirty="0" err="1">
                <a:solidFill>
                  <a:srgbClr val="0000FF"/>
                </a:solidFill>
              </a:rPr>
              <a:t>params</a:t>
            </a:r>
            <a:r>
              <a:rPr lang="en-US" sz="1700" dirty="0">
                <a:solidFill>
                  <a:srgbClr val="0000FF"/>
                </a:solidFill>
              </a:rPr>
              <a:t>: 0			</a:t>
            </a:r>
          </a:p>
          <a:p>
            <a:pPr fontAlgn="t"/>
            <a:r>
              <a:rPr lang="en-US" sz="1700" dirty="0">
                <a:solidFill>
                  <a:srgbClr val="FF0000"/>
                </a:solidFill>
              </a:rPr>
              <a:t>3x3 conv, 256	memory:  56*56*256=800K 	  </a:t>
            </a:r>
            <a:r>
              <a:rPr lang="en-US" sz="1700" dirty="0" err="1">
                <a:solidFill>
                  <a:srgbClr val="FF0000"/>
                </a:solidFill>
              </a:rPr>
              <a:t>params</a:t>
            </a:r>
            <a:r>
              <a:rPr lang="en-US" sz="1700" dirty="0">
                <a:solidFill>
                  <a:srgbClr val="FF0000"/>
                </a:solidFill>
              </a:rPr>
              <a:t>: (3*3*128)*256 = 294,912 	</a:t>
            </a:r>
          </a:p>
          <a:p>
            <a:pPr fontAlgn="t"/>
            <a:r>
              <a:rPr lang="en-US" sz="1700" dirty="0">
                <a:solidFill>
                  <a:srgbClr val="FF0000"/>
                </a:solidFill>
              </a:rPr>
              <a:t>3x3 conv, 256	memory:  56*56*256=800K 	  </a:t>
            </a:r>
            <a:r>
              <a:rPr lang="en-US" sz="1700" dirty="0" err="1">
                <a:solidFill>
                  <a:srgbClr val="FF0000"/>
                </a:solidFill>
              </a:rPr>
              <a:t>params</a:t>
            </a:r>
            <a:r>
              <a:rPr lang="en-US" sz="1700" dirty="0">
                <a:solidFill>
                  <a:srgbClr val="FF0000"/>
                </a:solidFill>
              </a:rPr>
              <a:t>: (3*3*256)*256 = 589,824 	</a:t>
            </a:r>
          </a:p>
          <a:p>
            <a:pPr fontAlgn="t"/>
            <a:r>
              <a:rPr lang="en-US" sz="1700" dirty="0">
                <a:solidFill>
                  <a:srgbClr val="FF0000"/>
                </a:solidFill>
              </a:rPr>
              <a:t>3x3 conv, 256	memory:  56*56*256=800K 	  </a:t>
            </a:r>
            <a:r>
              <a:rPr lang="en-US" sz="1700" dirty="0" err="1">
                <a:solidFill>
                  <a:srgbClr val="FF0000"/>
                </a:solidFill>
              </a:rPr>
              <a:t>params</a:t>
            </a:r>
            <a:r>
              <a:rPr lang="en-US" sz="1700" dirty="0">
                <a:solidFill>
                  <a:srgbClr val="FF0000"/>
                </a:solidFill>
              </a:rPr>
              <a:t>: (3*3*256)*256 = 589,824	</a:t>
            </a:r>
          </a:p>
          <a:p>
            <a:pPr fontAlgn="t"/>
            <a:r>
              <a:rPr lang="en-US" sz="1700" dirty="0">
                <a:solidFill>
                  <a:srgbClr val="0000FF"/>
                </a:solidFill>
              </a:rPr>
              <a:t>Pool 		memory:  28*28*256=200K	  </a:t>
            </a:r>
            <a:r>
              <a:rPr lang="en-US" sz="1700" dirty="0" err="1">
                <a:solidFill>
                  <a:srgbClr val="0000FF"/>
                </a:solidFill>
              </a:rPr>
              <a:t>params</a:t>
            </a:r>
            <a:r>
              <a:rPr lang="en-US" sz="1700" dirty="0">
                <a:solidFill>
                  <a:srgbClr val="0000FF"/>
                </a:solidFill>
              </a:rPr>
              <a:t>: 0			</a:t>
            </a:r>
          </a:p>
          <a:p>
            <a:pPr fontAlgn="t"/>
            <a:r>
              <a:rPr lang="en-US" sz="1700" dirty="0">
                <a:solidFill>
                  <a:srgbClr val="FF0000"/>
                </a:solidFill>
              </a:rPr>
              <a:t>3x3 conv, 512	memory:  28*28*512=400K 	  </a:t>
            </a:r>
            <a:r>
              <a:rPr lang="en-US" sz="1700" dirty="0" err="1">
                <a:solidFill>
                  <a:srgbClr val="FF0000"/>
                </a:solidFill>
              </a:rPr>
              <a:t>params</a:t>
            </a:r>
            <a:r>
              <a:rPr lang="en-US" sz="1700" dirty="0">
                <a:solidFill>
                  <a:srgbClr val="FF0000"/>
                </a:solidFill>
              </a:rPr>
              <a:t>: (3*3*256)*512 = 1,179,648 	</a:t>
            </a:r>
          </a:p>
          <a:p>
            <a:pPr fontAlgn="t"/>
            <a:r>
              <a:rPr lang="en-US" sz="1700" dirty="0">
                <a:solidFill>
                  <a:srgbClr val="FF0000"/>
                </a:solidFill>
              </a:rPr>
              <a:t>3x3 conv, 512	memory:  28*28*512=400K 	  </a:t>
            </a:r>
            <a:r>
              <a:rPr lang="en-US" sz="1700" dirty="0" err="1">
                <a:solidFill>
                  <a:srgbClr val="FF0000"/>
                </a:solidFill>
              </a:rPr>
              <a:t>params</a:t>
            </a:r>
            <a:r>
              <a:rPr lang="en-US" sz="1700" dirty="0">
                <a:solidFill>
                  <a:srgbClr val="FF0000"/>
                </a:solidFill>
              </a:rPr>
              <a:t>: (3*3*512)*512 = 2,359,296 	</a:t>
            </a:r>
          </a:p>
          <a:p>
            <a:pPr fontAlgn="t"/>
            <a:r>
              <a:rPr lang="en-US" sz="1700" dirty="0">
                <a:solidFill>
                  <a:srgbClr val="FF0000"/>
                </a:solidFill>
              </a:rPr>
              <a:t>3x3 conv, 512	memory:  28*28*512=400K	  </a:t>
            </a:r>
            <a:r>
              <a:rPr lang="en-US" sz="1700" dirty="0" err="1">
                <a:solidFill>
                  <a:srgbClr val="FF0000"/>
                </a:solidFill>
              </a:rPr>
              <a:t>params</a:t>
            </a:r>
            <a:r>
              <a:rPr lang="en-US" sz="1700" dirty="0">
                <a:solidFill>
                  <a:srgbClr val="FF0000"/>
                </a:solidFill>
              </a:rPr>
              <a:t>: (3*3*512)*512 = 2,359,296	</a:t>
            </a:r>
          </a:p>
          <a:p>
            <a:pPr fontAlgn="t"/>
            <a:r>
              <a:rPr lang="en-US" sz="1700" dirty="0">
                <a:solidFill>
                  <a:srgbClr val="0000FF"/>
                </a:solidFill>
              </a:rPr>
              <a:t>Pool		memory:  14*14*512=100K	  </a:t>
            </a:r>
            <a:r>
              <a:rPr lang="en-US" sz="1700" dirty="0" err="1">
                <a:solidFill>
                  <a:srgbClr val="0000FF"/>
                </a:solidFill>
              </a:rPr>
              <a:t>params</a:t>
            </a:r>
            <a:r>
              <a:rPr lang="en-US" sz="1700" dirty="0">
                <a:solidFill>
                  <a:srgbClr val="0000FF"/>
                </a:solidFill>
              </a:rPr>
              <a:t>: 0			</a:t>
            </a:r>
          </a:p>
          <a:p>
            <a:pPr fontAlgn="t"/>
            <a:r>
              <a:rPr lang="en-US" sz="1700" dirty="0">
                <a:solidFill>
                  <a:srgbClr val="FF0000"/>
                </a:solidFill>
              </a:rPr>
              <a:t>3x3 conv, 512	memory:  14*14*512=100K 	  </a:t>
            </a:r>
            <a:r>
              <a:rPr lang="en-US" sz="1700" dirty="0" err="1">
                <a:solidFill>
                  <a:srgbClr val="FF0000"/>
                </a:solidFill>
              </a:rPr>
              <a:t>params</a:t>
            </a:r>
            <a:r>
              <a:rPr lang="en-US" sz="1700" dirty="0">
                <a:solidFill>
                  <a:srgbClr val="FF0000"/>
                </a:solidFill>
              </a:rPr>
              <a:t>: (3*3*512)*512 = 2,359,296 	</a:t>
            </a:r>
          </a:p>
          <a:p>
            <a:pPr fontAlgn="t"/>
            <a:r>
              <a:rPr lang="en-US" sz="1700" dirty="0">
                <a:solidFill>
                  <a:srgbClr val="FF0000"/>
                </a:solidFill>
              </a:rPr>
              <a:t>3x3 conv, 512	memory:  14*14*512=100K 	  </a:t>
            </a:r>
            <a:r>
              <a:rPr lang="en-US" sz="1700" dirty="0" err="1">
                <a:solidFill>
                  <a:srgbClr val="FF0000"/>
                </a:solidFill>
              </a:rPr>
              <a:t>params</a:t>
            </a:r>
            <a:r>
              <a:rPr lang="en-US" sz="1700" dirty="0">
                <a:solidFill>
                  <a:srgbClr val="FF0000"/>
                </a:solidFill>
              </a:rPr>
              <a:t>: (3*3*512)*512 = 2,359,296 	</a:t>
            </a:r>
          </a:p>
          <a:p>
            <a:pPr fontAlgn="t"/>
            <a:r>
              <a:rPr lang="en-US" sz="1700" dirty="0">
                <a:solidFill>
                  <a:srgbClr val="FF0000"/>
                </a:solidFill>
              </a:rPr>
              <a:t>3x3 conv, 512	memory:  14*14*512=100K 	  </a:t>
            </a:r>
            <a:r>
              <a:rPr lang="en-US" sz="1700" dirty="0" err="1">
                <a:solidFill>
                  <a:srgbClr val="FF0000"/>
                </a:solidFill>
              </a:rPr>
              <a:t>params</a:t>
            </a:r>
            <a:r>
              <a:rPr lang="en-US" sz="1700" dirty="0">
                <a:solidFill>
                  <a:srgbClr val="FF0000"/>
                </a:solidFill>
              </a:rPr>
              <a:t>: (3*3*512)*512 = 2,359,296	</a:t>
            </a:r>
          </a:p>
          <a:p>
            <a:pPr fontAlgn="t"/>
            <a:r>
              <a:rPr lang="en-US" sz="1700" dirty="0">
                <a:solidFill>
                  <a:srgbClr val="0000FF"/>
                </a:solidFill>
              </a:rPr>
              <a:t>Pool 		memory:  7*7*512=25K  	  </a:t>
            </a:r>
            <a:r>
              <a:rPr lang="en-US" sz="1700" dirty="0" err="1">
                <a:solidFill>
                  <a:srgbClr val="0000FF"/>
                </a:solidFill>
              </a:rPr>
              <a:t>params</a:t>
            </a:r>
            <a:r>
              <a:rPr lang="en-US" sz="1700" dirty="0">
                <a:solidFill>
                  <a:srgbClr val="0000FF"/>
                </a:solidFill>
              </a:rPr>
              <a:t>: 0			</a:t>
            </a:r>
          </a:p>
          <a:p>
            <a:pPr fontAlgn="t"/>
            <a:r>
              <a:rPr lang="en-US" sz="1700" spc="-5" dirty="0">
                <a:solidFill>
                  <a:srgbClr val="E69038"/>
                </a:solidFill>
                <a:cs typeface="Arial"/>
              </a:rPr>
              <a:t>FC 4096		memory:  4096  	</a:t>
            </a:r>
            <a:r>
              <a:rPr lang="en-US" sz="1700" spc="-5" dirty="0" err="1">
                <a:solidFill>
                  <a:srgbClr val="E69038"/>
                </a:solidFill>
                <a:cs typeface="Arial"/>
              </a:rPr>
              <a:t>params</a:t>
            </a:r>
            <a:r>
              <a:rPr lang="en-US" sz="1700" spc="-5" dirty="0">
                <a:solidFill>
                  <a:srgbClr val="E69038"/>
                </a:solidFill>
                <a:cs typeface="Arial"/>
              </a:rPr>
              <a:t>: 7*7*512*4096 = 102,760,448		</a:t>
            </a:r>
          </a:p>
          <a:p>
            <a:pPr fontAlgn="t"/>
            <a:r>
              <a:rPr lang="en-US" sz="1700" spc="-5" dirty="0">
                <a:solidFill>
                  <a:srgbClr val="E69038"/>
                </a:solidFill>
                <a:cs typeface="Arial"/>
              </a:rPr>
              <a:t>FC 4096		memory:  4096  	</a:t>
            </a:r>
            <a:r>
              <a:rPr lang="en-US" sz="1700" spc="-5" dirty="0" err="1">
                <a:solidFill>
                  <a:srgbClr val="E69038"/>
                </a:solidFill>
                <a:cs typeface="Arial"/>
              </a:rPr>
              <a:t>params</a:t>
            </a:r>
            <a:r>
              <a:rPr lang="en-US" sz="1700" spc="-5" dirty="0">
                <a:solidFill>
                  <a:srgbClr val="E69038"/>
                </a:solidFill>
                <a:cs typeface="Arial"/>
              </a:rPr>
              <a:t>: 4096*4096 = 16,777,216		</a:t>
            </a:r>
          </a:p>
          <a:p>
            <a:pPr fontAlgn="t"/>
            <a:r>
              <a:rPr lang="en-US" sz="1700" spc="-5" dirty="0">
                <a:solidFill>
                  <a:srgbClr val="E69038"/>
                </a:solidFill>
                <a:cs typeface="Arial"/>
              </a:rPr>
              <a:t>FC 1000		memory:  1000  	</a:t>
            </a:r>
            <a:r>
              <a:rPr lang="en-US" sz="1700" spc="-5" dirty="0" err="1">
                <a:solidFill>
                  <a:srgbClr val="E69038"/>
                </a:solidFill>
                <a:cs typeface="Arial"/>
              </a:rPr>
              <a:t>params</a:t>
            </a:r>
            <a:r>
              <a:rPr lang="en-US" sz="1700" spc="-5" dirty="0">
                <a:solidFill>
                  <a:srgbClr val="E69038"/>
                </a:solidFill>
                <a:cs typeface="Arial"/>
              </a:rPr>
              <a:t>: 4096*1000 = 4,096,000</a:t>
            </a:r>
            <a:r>
              <a:rPr lang="en-US" sz="1700" dirty="0"/>
              <a:t>		</a:t>
            </a:r>
          </a:p>
        </p:txBody>
      </p:sp>
      <p:sp>
        <p:nvSpPr>
          <p:cNvPr id="7" name="Rectangle 6"/>
          <p:cNvSpPr/>
          <p:nvPr/>
        </p:nvSpPr>
        <p:spPr>
          <a:xfrm>
            <a:off x="3581400" y="685800"/>
            <a:ext cx="2743200" cy="304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5410200" y="5334000"/>
            <a:ext cx="3505200" cy="3048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4777616"/>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mn-lt"/>
              </a:rPr>
              <a:t>VGGNet</a:t>
            </a:r>
            <a:endParaRPr lang="en-US" dirty="0">
              <a:latin typeface="+mn-lt"/>
            </a:endParaRPr>
          </a:p>
        </p:txBody>
      </p:sp>
      <p:sp>
        <p:nvSpPr>
          <p:cNvPr id="64" name="TextBox 63"/>
          <p:cNvSpPr txBox="1"/>
          <p:nvPr/>
        </p:nvSpPr>
        <p:spPr>
          <a:xfrm>
            <a:off x="7315200" y="6465458"/>
            <a:ext cx="3405484" cy="369332"/>
          </a:xfrm>
          <a:prstGeom prst="rect">
            <a:avLst/>
          </a:prstGeom>
          <a:noFill/>
          <a:ln>
            <a:noFill/>
          </a:ln>
        </p:spPr>
        <p:txBody>
          <a:bodyPr wrap="none" rtlCol="0">
            <a:spAutoFit/>
          </a:bodyPr>
          <a:lstStyle/>
          <a:p>
            <a:r>
              <a:rPr lang="en-US" b="1" dirty="0"/>
              <a:t> [</a:t>
            </a:r>
            <a:r>
              <a:rPr lang="en-US" b="1" dirty="0" err="1"/>
              <a:t>Simonyan</a:t>
            </a:r>
            <a:r>
              <a:rPr lang="en-US" b="1" dirty="0"/>
              <a:t> and Zisserman, 2014]</a:t>
            </a:r>
          </a:p>
        </p:txBody>
      </p:sp>
      <p:sp>
        <p:nvSpPr>
          <p:cNvPr id="76" name="Content Placeholder 2"/>
          <p:cNvSpPr>
            <a:spLocks noGrp="1"/>
          </p:cNvSpPr>
          <p:nvPr>
            <p:ph idx="1"/>
          </p:nvPr>
        </p:nvSpPr>
        <p:spPr>
          <a:xfrm>
            <a:off x="1752600" y="1447801"/>
            <a:ext cx="8839200" cy="4678363"/>
          </a:xfrm>
        </p:spPr>
        <p:txBody>
          <a:bodyPr>
            <a:noAutofit/>
          </a:bodyPr>
          <a:lstStyle/>
          <a:p>
            <a:pPr marL="0" indent="0">
              <a:buNone/>
            </a:pPr>
            <a:r>
              <a:rPr lang="en-US" sz="2600" b="1" dirty="0"/>
              <a:t>Details/Retrospectives </a:t>
            </a:r>
            <a:r>
              <a:rPr lang="en-US" sz="2600" dirty="0">
                <a:cs typeface="Arial"/>
              </a:rPr>
              <a:t>:</a:t>
            </a:r>
          </a:p>
          <a:p>
            <a:r>
              <a:rPr lang="en-US" sz="2600" dirty="0"/>
              <a:t>ILSVRC’14 2nd in classification, 1st in localization</a:t>
            </a:r>
          </a:p>
          <a:p>
            <a:r>
              <a:rPr lang="en-US" sz="2600" dirty="0"/>
              <a:t>Similar training procedure as </a:t>
            </a:r>
            <a:r>
              <a:rPr lang="en-US" sz="2600" dirty="0" err="1"/>
              <a:t>AlexNet</a:t>
            </a:r>
            <a:endParaRPr lang="en-US" sz="2600" dirty="0"/>
          </a:p>
          <a:p>
            <a:r>
              <a:rPr lang="en-US" sz="2600" dirty="0"/>
              <a:t>No Local Response </a:t>
            </a:r>
            <a:r>
              <a:rPr lang="en-US" sz="2600" dirty="0" err="1"/>
              <a:t>Normalisation</a:t>
            </a:r>
            <a:r>
              <a:rPr lang="en-US" sz="2600" dirty="0"/>
              <a:t> (LRN)</a:t>
            </a:r>
          </a:p>
          <a:p>
            <a:r>
              <a:rPr lang="en-US" sz="2600" dirty="0"/>
              <a:t>Use VGG16 or VGG19 (VGG19 only slightly better, more memory)</a:t>
            </a:r>
          </a:p>
          <a:p>
            <a:r>
              <a:rPr lang="en-US" sz="2600" dirty="0"/>
              <a:t>Use ensembles for best results</a:t>
            </a:r>
          </a:p>
          <a:p>
            <a:r>
              <a:rPr lang="en-US" sz="2600" dirty="0"/>
              <a:t>FC7 features generalize well to other tasks</a:t>
            </a:r>
          </a:p>
          <a:p>
            <a:r>
              <a:rPr lang="en-US" sz="2400" dirty="0"/>
              <a:t>Trained on 4 </a:t>
            </a:r>
            <a:r>
              <a:rPr lang="en-US" sz="2400" dirty="0" err="1"/>
              <a:t>Nvidia</a:t>
            </a:r>
            <a:r>
              <a:rPr lang="en-US" sz="2400" dirty="0"/>
              <a:t> Titan Black GPUs for </a:t>
            </a:r>
            <a:r>
              <a:rPr lang="en-US" sz="2400" b="1" dirty="0"/>
              <a:t>two to three weeks</a:t>
            </a:r>
            <a:r>
              <a:rPr lang="en-US" sz="2400" dirty="0"/>
              <a:t>.</a:t>
            </a:r>
          </a:p>
          <a:p>
            <a:endParaRPr lang="en-US" sz="2200" dirty="0"/>
          </a:p>
          <a:p>
            <a:endParaRPr lang="en-US" sz="2200" dirty="0"/>
          </a:p>
          <a:p>
            <a:pPr lvl="1">
              <a:buFontTx/>
              <a:buChar char="-"/>
            </a:pPr>
            <a:endParaRPr lang="en-US" sz="2200" dirty="0"/>
          </a:p>
          <a:p>
            <a:pPr>
              <a:buFontTx/>
              <a:buChar char="-"/>
            </a:pPr>
            <a:endParaRPr lang="en-US" sz="2200" dirty="0"/>
          </a:p>
        </p:txBody>
      </p:sp>
      <p:sp>
        <p:nvSpPr>
          <p:cNvPr id="6" name="Rectangle 5"/>
          <p:cNvSpPr/>
          <p:nvPr/>
        </p:nvSpPr>
        <p:spPr>
          <a:xfrm>
            <a:off x="1524000" y="6581002"/>
            <a:ext cx="6629400" cy="276999"/>
          </a:xfrm>
          <a:prstGeom prst="rect">
            <a:avLst/>
          </a:prstGeom>
        </p:spPr>
        <p:txBody>
          <a:bodyPr wrap="square">
            <a:spAutoFit/>
          </a:bodyPr>
          <a:lstStyle/>
          <a:p>
            <a:r>
              <a:rPr lang="en-US" sz="1200" dirty="0"/>
              <a:t>Slide taken from </a:t>
            </a:r>
            <a:r>
              <a:rPr lang="en-US" sz="1200" dirty="0" err="1"/>
              <a:t>Fei-Fei</a:t>
            </a:r>
            <a:r>
              <a:rPr lang="en-US" sz="1200" dirty="0"/>
              <a:t> &amp; Justin Johnson &amp; Serena Yeung. Lecture 9. </a:t>
            </a:r>
          </a:p>
        </p:txBody>
      </p:sp>
    </p:spTree>
    <p:extLst>
      <p:ext uri="{BB962C8B-B14F-4D97-AF65-F5344CB8AC3E}">
        <p14:creationId xmlns:p14="http://schemas.microsoft.com/office/powerpoint/2010/main" val="370064553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mn-lt"/>
              </a:rPr>
              <a:t>VGGNet</a:t>
            </a:r>
            <a:endParaRPr lang="en-US" dirty="0">
              <a:latin typeface="+mn-lt"/>
            </a:endParaRPr>
          </a:p>
        </p:txBody>
      </p:sp>
      <p:sp>
        <p:nvSpPr>
          <p:cNvPr id="76" name="Content Placeholder 2"/>
          <p:cNvSpPr>
            <a:spLocks noGrp="1"/>
          </p:cNvSpPr>
          <p:nvPr>
            <p:ph idx="1"/>
          </p:nvPr>
        </p:nvSpPr>
        <p:spPr>
          <a:xfrm>
            <a:off x="2133600" y="2209801"/>
            <a:ext cx="7848600" cy="3916363"/>
          </a:xfrm>
        </p:spPr>
        <p:txBody>
          <a:bodyPr>
            <a:noAutofit/>
          </a:bodyPr>
          <a:lstStyle/>
          <a:p>
            <a:pPr marL="0" indent="0">
              <a:buNone/>
            </a:pPr>
            <a:r>
              <a:rPr lang="en-US" sz="2400" dirty="0"/>
              <a:t>VGG Net reinforced the notion that </a:t>
            </a:r>
            <a:r>
              <a:rPr lang="en-US" sz="2400" b="1" dirty="0"/>
              <a:t>convolutional neural networks have to have a deep network of layers in order for this hierarchical representation of visual data to work</a:t>
            </a:r>
            <a:r>
              <a:rPr lang="en-US" sz="2400" dirty="0"/>
              <a:t>. </a:t>
            </a:r>
          </a:p>
          <a:p>
            <a:pPr marL="0" indent="0">
              <a:buNone/>
            </a:pPr>
            <a:r>
              <a:rPr lang="en-US" sz="2400" dirty="0"/>
              <a:t>Keep it deep. </a:t>
            </a:r>
          </a:p>
          <a:p>
            <a:pPr marL="0" indent="0">
              <a:buNone/>
            </a:pPr>
            <a:r>
              <a:rPr lang="en-US" sz="2400" dirty="0"/>
              <a:t>Keep it simple.</a:t>
            </a:r>
            <a:endParaRPr lang="en-US" sz="2200" dirty="0"/>
          </a:p>
          <a:p>
            <a:pPr marL="0" indent="0">
              <a:buNone/>
            </a:pPr>
            <a:endParaRPr lang="en-US" sz="2200" dirty="0"/>
          </a:p>
          <a:p>
            <a:endParaRPr lang="en-US" sz="2200" dirty="0"/>
          </a:p>
          <a:p>
            <a:pPr lvl="1">
              <a:buFontTx/>
              <a:buChar char="-"/>
            </a:pPr>
            <a:endParaRPr lang="en-US" sz="2200" dirty="0"/>
          </a:p>
          <a:p>
            <a:pPr>
              <a:buFontTx/>
              <a:buChar char="-"/>
            </a:pPr>
            <a:endParaRPr lang="en-US" sz="2200" dirty="0"/>
          </a:p>
        </p:txBody>
      </p:sp>
      <p:sp>
        <p:nvSpPr>
          <p:cNvPr id="64" name="TextBox 63"/>
          <p:cNvSpPr txBox="1"/>
          <p:nvPr/>
        </p:nvSpPr>
        <p:spPr>
          <a:xfrm>
            <a:off x="7315200" y="6465458"/>
            <a:ext cx="3405484" cy="369332"/>
          </a:xfrm>
          <a:prstGeom prst="rect">
            <a:avLst/>
          </a:prstGeom>
          <a:noFill/>
          <a:ln>
            <a:noFill/>
          </a:ln>
        </p:spPr>
        <p:txBody>
          <a:bodyPr wrap="none" rtlCol="0">
            <a:spAutoFit/>
          </a:bodyPr>
          <a:lstStyle/>
          <a:p>
            <a:r>
              <a:rPr lang="en-US" b="1" dirty="0"/>
              <a:t> [</a:t>
            </a:r>
            <a:r>
              <a:rPr lang="en-US" b="1" dirty="0" err="1"/>
              <a:t>Simonyan</a:t>
            </a:r>
            <a:r>
              <a:rPr lang="en-US" b="1" dirty="0"/>
              <a:t> and Zisserman, 2014]</a:t>
            </a:r>
          </a:p>
        </p:txBody>
      </p:sp>
      <p:sp>
        <p:nvSpPr>
          <p:cNvPr id="3" name="Litebulb"/>
          <p:cNvSpPr>
            <a:spLocks noEditPoints="1" noChangeArrowheads="1"/>
          </p:cNvSpPr>
          <p:nvPr/>
        </p:nvSpPr>
        <p:spPr bwMode="auto">
          <a:xfrm>
            <a:off x="1828801" y="304801"/>
            <a:ext cx="776287" cy="1166811"/>
          </a:xfrm>
          <a:custGeom>
            <a:avLst/>
            <a:gdLst>
              <a:gd name="T0" fmla="*/ 10800 w 21600"/>
              <a:gd name="T1" fmla="*/ 0 h 21600"/>
              <a:gd name="T2" fmla="*/ 21600 w 21600"/>
              <a:gd name="T3" fmla="*/ 7782 h 21600"/>
              <a:gd name="T4" fmla="*/ 0 w 21600"/>
              <a:gd name="T5" fmla="*/ 7782 h 21600"/>
              <a:gd name="T6" fmla="*/ 10800 w 21600"/>
              <a:gd name="T7" fmla="*/ 21600 h 21600"/>
              <a:gd name="T8" fmla="*/ 3556 w 21600"/>
              <a:gd name="T9" fmla="*/ 2188 h 21600"/>
              <a:gd name="T10" fmla="*/ 18277 w 21600"/>
              <a:gd name="T11" fmla="*/ 9282 h 21600"/>
            </a:gdLst>
            <a:ahLst/>
            <a:cxnLst>
              <a:cxn ang="0">
                <a:pos x="T0" y="T1"/>
              </a:cxn>
              <a:cxn ang="0">
                <a:pos x="T2" y="T3"/>
              </a:cxn>
              <a:cxn ang="0">
                <a:pos x="T4" y="T5"/>
              </a:cxn>
              <a:cxn ang="0">
                <a:pos x="T6" y="T7"/>
              </a:cxn>
            </a:cxnLst>
            <a:rect l="T8" t="T9" r="T10" b="T11"/>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rgbClr val="FFFFCC"/>
          </a:solidFill>
          <a:ln w="5715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2127115797"/>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latin typeface="+mn-lt"/>
              </a:rPr>
              <a:t>ImageNet Large Scale Visual Recognition Challenge (ILSVRC) winners</a:t>
            </a:r>
          </a:p>
        </p:txBody>
      </p:sp>
      <p:sp>
        <p:nvSpPr>
          <p:cNvPr id="26" name="Rectangle 25"/>
          <p:cNvSpPr/>
          <p:nvPr/>
        </p:nvSpPr>
        <p:spPr>
          <a:xfrm>
            <a:off x="1524000" y="6581002"/>
            <a:ext cx="6629400" cy="276999"/>
          </a:xfrm>
          <a:prstGeom prst="rect">
            <a:avLst/>
          </a:prstGeom>
        </p:spPr>
        <p:txBody>
          <a:bodyPr wrap="square">
            <a:spAutoFit/>
          </a:bodyPr>
          <a:lstStyle/>
          <a:p>
            <a:r>
              <a:rPr lang="en-US" sz="1200" dirty="0"/>
              <a:t>Slide taken from </a:t>
            </a:r>
            <a:r>
              <a:rPr lang="en-US" sz="1200" dirty="0" err="1"/>
              <a:t>Fei-Fei</a:t>
            </a:r>
            <a:r>
              <a:rPr lang="en-US" sz="1200" dirty="0"/>
              <a:t> &amp; Justin Johnson &amp; Serena Yeung. Lecture 9. </a:t>
            </a:r>
          </a:p>
        </p:txBody>
      </p:sp>
      <p:pic>
        <p:nvPicPr>
          <p:cNvPr id="5" name="Slide"/>
          <p:cNvPicPr>
            <a:picLocks noChangeAspect="1"/>
          </p:cNvPicPr>
          <p:nvPr/>
        </p:nvPicPr>
        <p:blipFill rotWithShape="1">
          <a:blip r:embed="rId3"/>
          <a:srcRect l="17812" t="18904" r="18125" b="14986"/>
          <a:stretch/>
        </p:blipFill>
        <p:spPr>
          <a:xfrm>
            <a:off x="2895600" y="2057401"/>
            <a:ext cx="6705600" cy="3892519"/>
          </a:xfrm>
          <a:prstGeom prst="rect">
            <a:avLst/>
          </a:prstGeom>
        </p:spPr>
      </p:pic>
    </p:spTree>
    <p:extLst>
      <p:ext uri="{BB962C8B-B14F-4D97-AF65-F5344CB8AC3E}">
        <p14:creationId xmlns:p14="http://schemas.microsoft.com/office/powerpoint/2010/main" val="96883988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524000" y="274638"/>
            <a:ext cx="9144000" cy="1143000"/>
          </a:xfrm>
          <a:prstGeom prst="rect">
            <a:avLst/>
          </a:prstGeom>
          <a:solidFill>
            <a:srgbClr val="0DA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Title 1"/>
          <p:cNvSpPr>
            <a:spLocks noGrp="1"/>
          </p:cNvSpPr>
          <p:nvPr>
            <p:ph type="title"/>
          </p:nvPr>
        </p:nvSpPr>
        <p:spPr/>
        <p:txBody>
          <a:bodyPr/>
          <a:lstStyle/>
          <a:p>
            <a:r>
              <a:rPr lang="en-US" dirty="0" err="1">
                <a:solidFill>
                  <a:schemeClr val="bg1"/>
                </a:solidFill>
              </a:rPr>
              <a:t>GoogleNet</a:t>
            </a:r>
            <a:endParaRPr lang="en-US" dirty="0">
              <a:solidFill>
                <a:schemeClr val="bg1"/>
              </a:solidFill>
              <a:latin typeface="+mn-lt"/>
            </a:endParaRPr>
          </a:p>
        </p:txBody>
      </p:sp>
      <p:sp>
        <p:nvSpPr>
          <p:cNvPr id="76" name="Content Placeholder 2"/>
          <p:cNvSpPr>
            <a:spLocks noGrp="1"/>
          </p:cNvSpPr>
          <p:nvPr>
            <p:ph idx="1"/>
          </p:nvPr>
        </p:nvSpPr>
        <p:spPr>
          <a:xfrm>
            <a:off x="2133600" y="1828801"/>
            <a:ext cx="7848600" cy="4297363"/>
          </a:xfrm>
        </p:spPr>
        <p:txBody>
          <a:bodyPr>
            <a:noAutofit/>
          </a:bodyPr>
          <a:lstStyle/>
          <a:p>
            <a:r>
              <a:rPr lang="en-US" sz="2600" i="1" dirty="0"/>
              <a:t>Going Deeper with Convolutions - Christian </a:t>
            </a:r>
            <a:r>
              <a:rPr lang="en-US" sz="2600" i="1" dirty="0" err="1"/>
              <a:t>Szegedy</a:t>
            </a:r>
            <a:r>
              <a:rPr lang="en-US" sz="2600" i="1" dirty="0"/>
              <a:t> et al.; 2015</a:t>
            </a:r>
          </a:p>
          <a:p>
            <a:r>
              <a:rPr lang="en-US" sz="2800" dirty="0"/>
              <a:t>ILSVRC 2014 competition winner</a:t>
            </a:r>
          </a:p>
          <a:p>
            <a:r>
              <a:rPr lang="en-US" sz="2800" dirty="0"/>
              <a:t>Also significantly deeper than </a:t>
            </a:r>
            <a:r>
              <a:rPr lang="en-US" sz="2800" dirty="0" err="1"/>
              <a:t>AlexNet</a:t>
            </a:r>
            <a:endParaRPr lang="en-US" sz="2800" dirty="0"/>
          </a:p>
          <a:p>
            <a:r>
              <a:rPr lang="en-US" sz="2800" dirty="0"/>
              <a:t>x12 less parameters than </a:t>
            </a:r>
            <a:r>
              <a:rPr lang="en-US" sz="2800" dirty="0" err="1"/>
              <a:t>AlexNet</a:t>
            </a:r>
            <a:endParaRPr lang="en-US" sz="2800" dirty="0"/>
          </a:p>
          <a:p>
            <a:r>
              <a:rPr lang="en-US" sz="2800" dirty="0"/>
              <a:t>Focused on computational efficiency </a:t>
            </a:r>
          </a:p>
          <a:p>
            <a:endParaRPr lang="en-US" sz="2600" dirty="0"/>
          </a:p>
        </p:txBody>
      </p:sp>
      <p:sp>
        <p:nvSpPr>
          <p:cNvPr id="8" name="TextBox 7"/>
          <p:cNvSpPr txBox="1"/>
          <p:nvPr/>
        </p:nvSpPr>
        <p:spPr>
          <a:xfrm>
            <a:off x="8403022" y="6465458"/>
            <a:ext cx="2264979" cy="369332"/>
          </a:xfrm>
          <a:prstGeom prst="rect">
            <a:avLst/>
          </a:prstGeom>
          <a:noFill/>
          <a:ln>
            <a:noFill/>
          </a:ln>
        </p:spPr>
        <p:txBody>
          <a:bodyPr wrap="none" rtlCol="0">
            <a:spAutoFit/>
          </a:bodyPr>
          <a:lstStyle/>
          <a:p>
            <a:r>
              <a:rPr lang="en-US" b="1" dirty="0"/>
              <a:t> [</a:t>
            </a:r>
            <a:r>
              <a:rPr lang="en-US" b="1" dirty="0" err="1"/>
              <a:t>Szegedy</a:t>
            </a:r>
            <a:r>
              <a:rPr lang="en-US" b="1" dirty="0"/>
              <a:t> et al., 2014]</a:t>
            </a:r>
          </a:p>
        </p:txBody>
      </p:sp>
    </p:spTree>
    <p:extLst>
      <p:ext uri="{BB962C8B-B14F-4D97-AF65-F5344CB8AC3E}">
        <p14:creationId xmlns:p14="http://schemas.microsoft.com/office/powerpoint/2010/main" val="386882897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mn-lt"/>
              </a:rPr>
              <a:t>GoogleNet</a:t>
            </a:r>
            <a:endParaRPr lang="en-US" dirty="0">
              <a:latin typeface="+mn-lt"/>
            </a:endParaRPr>
          </a:p>
        </p:txBody>
      </p:sp>
      <p:sp>
        <p:nvSpPr>
          <p:cNvPr id="76" name="Content Placeholder 2"/>
          <p:cNvSpPr>
            <a:spLocks noGrp="1"/>
          </p:cNvSpPr>
          <p:nvPr>
            <p:ph idx="1"/>
          </p:nvPr>
        </p:nvSpPr>
        <p:spPr>
          <a:xfrm>
            <a:off x="3886200" y="1371601"/>
            <a:ext cx="6705600" cy="4754563"/>
          </a:xfrm>
        </p:spPr>
        <p:txBody>
          <a:bodyPr>
            <a:noAutofit/>
          </a:bodyPr>
          <a:lstStyle/>
          <a:p>
            <a:pPr>
              <a:lnSpc>
                <a:spcPct val="120000"/>
              </a:lnSpc>
            </a:pPr>
            <a:r>
              <a:rPr lang="en-US" sz="2600" dirty="0"/>
              <a:t>22 layers</a:t>
            </a:r>
          </a:p>
          <a:p>
            <a:pPr>
              <a:lnSpc>
                <a:spcPct val="120000"/>
              </a:lnSpc>
            </a:pPr>
            <a:r>
              <a:rPr lang="en-US" sz="2600" dirty="0"/>
              <a:t>Efficient </a:t>
            </a:r>
            <a:r>
              <a:rPr lang="en-US" sz="2600" b="1" dirty="0"/>
              <a:t>“Inception” module </a:t>
            </a:r>
            <a:r>
              <a:rPr lang="en-US" sz="2600" dirty="0"/>
              <a:t>- strayed from the general approach of simply stacking conv and pooling layers on top of each other in a sequential structure</a:t>
            </a:r>
          </a:p>
          <a:p>
            <a:pPr>
              <a:lnSpc>
                <a:spcPct val="120000"/>
              </a:lnSpc>
            </a:pPr>
            <a:r>
              <a:rPr lang="en-US" sz="2600" dirty="0"/>
              <a:t>No FC layers</a:t>
            </a:r>
          </a:p>
          <a:p>
            <a:pPr>
              <a:lnSpc>
                <a:spcPct val="120000"/>
              </a:lnSpc>
            </a:pPr>
            <a:r>
              <a:rPr lang="en-US" sz="2600" dirty="0"/>
              <a:t>Only 5 million parameters!</a:t>
            </a:r>
          </a:p>
          <a:p>
            <a:pPr>
              <a:lnSpc>
                <a:spcPct val="120000"/>
              </a:lnSpc>
            </a:pPr>
            <a:r>
              <a:rPr lang="en-US" sz="2600" dirty="0"/>
              <a:t>ILSVRC’14 classification winner (6.7% top 5 error)</a:t>
            </a:r>
          </a:p>
          <a:p>
            <a:endParaRPr lang="en-US" sz="2600" dirty="0"/>
          </a:p>
          <a:p>
            <a:pPr lvl="1">
              <a:buFontTx/>
              <a:buChar char="-"/>
            </a:pPr>
            <a:endParaRPr lang="en-US" sz="2600" dirty="0"/>
          </a:p>
          <a:p>
            <a:pPr>
              <a:buFontTx/>
              <a:buChar char="-"/>
            </a:pPr>
            <a:endParaRPr lang="en-US" sz="2600" dirty="0"/>
          </a:p>
        </p:txBody>
      </p:sp>
      <p:sp>
        <p:nvSpPr>
          <p:cNvPr id="10" name="TextBox 9"/>
          <p:cNvSpPr txBox="1"/>
          <p:nvPr/>
        </p:nvSpPr>
        <p:spPr>
          <a:xfrm>
            <a:off x="8403022" y="6465458"/>
            <a:ext cx="2264979" cy="369332"/>
          </a:xfrm>
          <a:prstGeom prst="rect">
            <a:avLst/>
          </a:prstGeom>
          <a:noFill/>
          <a:ln>
            <a:noFill/>
          </a:ln>
        </p:spPr>
        <p:txBody>
          <a:bodyPr wrap="none" rtlCol="0">
            <a:spAutoFit/>
          </a:bodyPr>
          <a:lstStyle/>
          <a:p>
            <a:r>
              <a:rPr lang="en-US" b="1" dirty="0"/>
              <a:t> [</a:t>
            </a:r>
            <a:r>
              <a:rPr lang="en-US" b="1" dirty="0" err="1"/>
              <a:t>Szegedy</a:t>
            </a:r>
            <a:r>
              <a:rPr lang="en-US" b="1" dirty="0"/>
              <a:t> et al., 2014]</a:t>
            </a:r>
          </a:p>
        </p:txBody>
      </p:sp>
      <p:sp>
        <p:nvSpPr>
          <p:cNvPr id="8" name="object 21"/>
          <p:cNvSpPr/>
          <p:nvPr/>
        </p:nvSpPr>
        <p:spPr>
          <a:xfrm>
            <a:off x="1752600" y="228600"/>
            <a:ext cx="1981200" cy="6172200"/>
          </a:xfrm>
          <a:prstGeom prst="rect">
            <a:avLst/>
          </a:prstGeom>
          <a:blipFill>
            <a:blip r:embed="rId3" cstate="print"/>
            <a:stretch>
              <a:fillRect/>
            </a:stretch>
          </a:blipFill>
          <a:ln>
            <a:solidFill>
              <a:schemeClr val="tx1"/>
            </a:solidFill>
          </a:ln>
        </p:spPr>
        <p:txBody>
          <a:bodyPr wrap="square" lIns="0" tIns="0" rIns="0" bIns="0" rtlCol="0"/>
          <a:lstStyle/>
          <a:p>
            <a:endParaRPr/>
          </a:p>
        </p:txBody>
      </p:sp>
    </p:spTree>
    <p:extLst>
      <p:ext uri="{BB962C8B-B14F-4D97-AF65-F5344CB8AC3E}">
        <p14:creationId xmlns:p14="http://schemas.microsoft.com/office/powerpoint/2010/main" val="246718514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mn-lt"/>
              </a:rPr>
              <a:t>GoogleNet</a:t>
            </a:r>
            <a:endParaRPr lang="en-US" dirty="0">
              <a:latin typeface="+mn-lt"/>
            </a:endParaRPr>
          </a:p>
        </p:txBody>
      </p:sp>
      <p:sp>
        <p:nvSpPr>
          <p:cNvPr id="76" name="Content Placeholder 2"/>
          <p:cNvSpPr>
            <a:spLocks noGrp="1"/>
          </p:cNvSpPr>
          <p:nvPr>
            <p:ph idx="1"/>
          </p:nvPr>
        </p:nvSpPr>
        <p:spPr>
          <a:xfrm>
            <a:off x="1752600" y="1600201"/>
            <a:ext cx="8839200" cy="4525963"/>
          </a:xfrm>
        </p:spPr>
        <p:txBody>
          <a:bodyPr>
            <a:normAutofit/>
          </a:bodyPr>
          <a:lstStyle/>
          <a:p>
            <a:pPr marL="0" indent="0">
              <a:lnSpc>
                <a:spcPct val="120000"/>
              </a:lnSpc>
              <a:buNone/>
            </a:pPr>
            <a:r>
              <a:rPr lang="en-US" sz="2200" dirty="0"/>
              <a:t>“</a:t>
            </a:r>
            <a:r>
              <a:rPr lang="en-US" sz="2200" b="1" dirty="0"/>
              <a:t>Inception module”:</a:t>
            </a:r>
            <a:r>
              <a:rPr lang="en-US" sz="2200" dirty="0"/>
              <a:t> design a good local network topology (network within a network) and then stack these modules on top of each other</a:t>
            </a:r>
          </a:p>
          <a:p>
            <a:endParaRPr lang="en-US" sz="2200" dirty="0"/>
          </a:p>
          <a:p>
            <a:pPr lvl="1">
              <a:buFontTx/>
              <a:buChar char="-"/>
            </a:pPr>
            <a:endParaRPr lang="en-US" sz="2400" dirty="0"/>
          </a:p>
          <a:p>
            <a:pPr>
              <a:buFontTx/>
              <a:buChar char="-"/>
            </a:pPr>
            <a:endParaRPr lang="en-US" sz="2400" dirty="0"/>
          </a:p>
        </p:txBody>
      </p:sp>
      <p:sp>
        <p:nvSpPr>
          <p:cNvPr id="6" name="Rectangle 5"/>
          <p:cNvSpPr/>
          <p:nvPr/>
        </p:nvSpPr>
        <p:spPr>
          <a:xfrm>
            <a:off x="1524000" y="6581002"/>
            <a:ext cx="6629400" cy="276999"/>
          </a:xfrm>
          <a:prstGeom prst="rect">
            <a:avLst/>
          </a:prstGeom>
        </p:spPr>
        <p:txBody>
          <a:bodyPr wrap="square">
            <a:spAutoFit/>
          </a:bodyPr>
          <a:lstStyle/>
          <a:p>
            <a:r>
              <a:rPr lang="en-US" sz="1200" dirty="0"/>
              <a:t>Slide taken from </a:t>
            </a:r>
            <a:r>
              <a:rPr lang="en-US" sz="1200" dirty="0" err="1"/>
              <a:t>Fei-Fei</a:t>
            </a:r>
            <a:r>
              <a:rPr lang="en-US" sz="1200" dirty="0"/>
              <a:t> &amp; Justin Johnson &amp; Serena Yeung. Lecture 9. </a:t>
            </a:r>
          </a:p>
        </p:txBody>
      </p:sp>
      <p:sp>
        <p:nvSpPr>
          <p:cNvPr id="10" name="TextBox 9"/>
          <p:cNvSpPr txBox="1"/>
          <p:nvPr/>
        </p:nvSpPr>
        <p:spPr>
          <a:xfrm>
            <a:off x="8403022" y="6465458"/>
            <a:ext cx="2264979" cy="369332"/>
          </a:xfrm>
          <a:prstGeom prst="rect">
            <a:avLst/>
          </a:prstGeom>
          <a:noFill/>
          <a:ln>
            <a:noFill/>
          </a:ln>
        </p:spPr>
        <p:txBody>
          <a:bodyPr wrap="none" rtlCol="0">
            <a:spAutoFit/>
          </a:bodyPr>
          <a:lstStyle/>
          <a:p>
            <a:r>
              <a:rPr lang="en-US" b="1" dirty="0"/>
              <a:t> [</a:t>
            </a:r>
            <a:r>
              <a:rPr lang="en-US" b="1" dirty="0" err="1"/>
              <a:t>Szegedy</a:t>
            </a:r>
            <a:r>
              <a:rPr lang="en-US" b="1" dirty="0"/>
              <a:t> et al., 2014]</a:t>
            </a:r>
          </a:p>
        </p:txBody>
      </p:sp>
      <p:sp>
        <p:nvSpPr>
          <p:cNvPr id="7" name="object 19"/>
          <p:cNvSpPr/>
          <p:nvPr/>
        </p:nvSpPr>
        <p:spPr>
          <a:xfrm>
            <a:off x="2209800" y="2743200"/>
            <a:ext cx="7162800" cy="3200400"/>
          </a:xfrm>
          <a:prstGeom prst="rect">
            <a:avLst/>
          </a:prstGeom>
          <a:blipFill>
            <a:blip r:embed="rId3" cstate="print"/>
            <a:stretch>
              <a:fillRect/>
            </a:stretch>
          </a:blipFill>
        </p:spPr>
        <p:txBody>
          <a:bodyPr wrap="square" lIns="0" tIns="0" rIns="0" bIns="0" rtlCol="0"/>
          <a:lstStyle/>
          <a:p>
            <a:endParaRPr/>
          </a:p>
        </p:txBody>
      </p:sp>
      <p:sp>
        <p:nvSpPr>
          <p:cNvPr id="5" name="Rectangle 4"/>
          <p:cNvSpPr/>
          <p:nvPr/>
        </p:nvSpPr>
        <p:spPr>
          <a:xfrm>
            <a:off x="4838700" y="2667000"/>
            <a:ext cx="2514600" cy="685800"/>
          </a:xfrm>
          <a:prstGeom prst="rect">
            <a:avLst/>
          </a:prstGeom>
          <a:solidFill>
            <a:srgbClr val="5DC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Filter concatenation</a:t>
            </a:r>
          </a:p>
        </p:txBody>
      </p:sp>
      <p:sp>
        <p:nvSpPr>
          <p:cNvPr id="109" name="Rectangle 108"/>
          <p:cNvSpPr/>
          <p:nvPr/>
        </p:nvSpPr>
        <p:spPr>
          <a:xfrm>
            <a:off x="4876800" y="5334000"/>
            <a:ext cx="2514600" cy="685800"/>
          </a:xfrm>
          <a:prstGeom prst="rect">
            <a:avLst/>
          </a:prstGeom>
          <a:solidFill>
            <a:srgbClr val="5DC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Previous layer</a:t>
            </a:r>
          </a:p>
        </p:txBody>
      </p:sp>
      <p:sp>
        <p:nvSpPr>
          <p:cNvPr id="110" name="Rectangle 109"/>
          <p:cNvSpPr/>
          <p:nvPr/>
        </p:nvSpPr>
        <p:spPr>
          <a:xfrm>
            <a:off x="2209800" y="3657600"/>
            <a:ext cx="1676400" cy="60960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1x1 convolution</a:t>
            </a:r>
          </a:p>
        </p:txBody>
      </p:sp>
      <p:sp>
        <p:nvSpPr>
          <p:cNvPr id="111" name="Rectangle 110"/>
          <p:cNvSpPr/>
          <p:nvPr/>
        </p:nvSpPr>
        <p:spPr>
          <a:xfrm>
            <a:off x="4114800" y="3581400"/>
            <a:ext cx="1676400" cy="60960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3x3 convolution</a:t>
            </a:r>
          </a:p>
        </p:txBody>
      </p:sp>
      <p:sp>
        <p:nvSpPr>
          <p:cNvPr id="112" name="Rectangle 111"/>
          <p:cNvSpPr/>
          <p:nvPr/>
        </p:nvSpPr>
        <p:spPr>
          <a:xfrm>
            <a:off x="5943600" y="3581400"/>
            <a:ext cx="1676400" cy="60960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5x5 convolution</a:t>
            </a:r>
          </a:p>
        </p:txBody>
      </p:sp>
      <p:sp>
        <p:nvSpPr>
          <p:cNvPr id="113" name="Rectangle 112"/>
          <p:cNvSpPr/>
          <p:nvPr/>
        </p:nvSpPr>
        <p:spPr>
          <a:xfrm>
            <a:off x="7696200" y="3581400"/>
            <a:ext cx="1676400" cy="60960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1x1 convolution</a:t>
            </a:r>
          </a:p>
        </p:txBody>
      </p:sp>
      <p:sp>
        <p:nvSpPr>
          <p:cNvPr id="114" name="Rectangle 113"/>
          <p:cNvSpPr/>
          <p:nvPr/>
        </p:nvSpPr>
        <p:spPr>
          <a:xfrm>
            <a:off x="4114800" y="4419600"/>
            <a:ext cx="1676400" cy="60960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1x1 convolution</a:t>
            </a:r>
          </a:p>
        </p:txBody>
      </p:sp>
      <p:sp>
        <p:nvSpPr>
          <p:cNvPr id="115" name="Rectangle 114"/>
          <p:cNvSpPr/>
          <p:nvPr/>
        </p:nvSpPr>
        <p:spPr>
          <a:xfrm>
            <a:off x="5943600" y="4419600"/>
            <a:ext cx="1676400" cy="60960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1x1 convolution</a:t>
            </a:r>
          </a:p>
        </p:txBody>
      </p:sp>
      <p:sp>
        <p:nvSpPr>
          <p:cNvPr id="116" name="Rectangle 115"/>
          <p:cNvSpPr/>
          <p:nvPr/>
        </p:nvSpPr>
        <p:spPr>
          <a:xfrm>
            <a:off x="7696200" y="4419600"/>
            <a:ext cx="1676400" cy="609600"/>
          </a:xfrm>
          <a:prstGeom prst="rect">
            <a:avLst/>
          </a:prstGeom>
          <a:solidFill>
            <a:srgbClr val="C0E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3x3 max pooling</a:t>
            </a:r>
          </a:p>
        </p:txBody>
      </p:sp>
    </p:spTree>
    <p:extLst>
      <p:ext uri="{BB962C8B-B14F-4D97-AF65-F5344CB8AC3E}">
        <p14:creationId xmlns:p14="http://schemas.microsoft.com/office/powerpoint/2010/main" val="3730470767"/>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mn-lt"/>
              </a:rPr>
              <a:t>GoogleNet</a:t>
            </a:r>
            <a:endParaRPr lang="en-US" dirty="0">
              <a:latin typeface="+mn-lt"/>
            </a:endParaRPr>
          </a:p>
        </p:txBody>
      </p:sp>
      <p:sp>
        <p:nvSpPr>
          <p:cNvPr id="76" name="Content Placeholder 2"/>
          <p:cNvSpPr>
            <a:spLocks noGrp="1"/>
          </p:cNvSpPr>
          <p:nvPr>
            <p:ph idx="1"/>
          </p:nvPr>
        </p:nvSpPr>
        <p:spPr>
          <a:xfrm>
            <a:off x="1676400" y="1371601"/>
            <a:ext cx="8915400" cy="2590800"/>
          </a:xfrm>
        </p:spPr>
        <p:txBody>
          <a:bodyPr>
            <a:normAutofit/>
          </a:bodyPr>
          <a:lstStyle/>
          <a:p>
            <a:pPr marL="0" lvl="1" indent="0">
              <a:buNone/>
            </a:pPr>
            <a:r>
              <a:rPr lang="en-US" sz="2600" b="1" dirty="0"/>
              <a:t>Naïve Inception Model</a:t>
            </a:r>
          </a:p>
          <a:p>
            <a:pPr marL="342900" lvl="1" indent="-342900">
              <a:buFont typeface="Arial" pitchFamily="34" charset="0"/>
              <a:buChar char="•"/>
            </a:pPr>
            <a:r>
              <a:rPr lang="en-US" sz="2600" dirty="0"/>
              <a:t>Apply parallel filter operations on the input :</a:t>
            </a:r>
          </a:p>
          <a:p>
            <a:pPr marL="742950" lvl="2" indent="-342900"/>
            <a:r>
              <a:rPr lang="en-US" sz="2600" dirty="0"/>
              <a:t>Multiple receptive field sizes for convolution (1x1, 3x3, 5x5)</a:t>
            </a:r>
          </a:p>
          <a:p>
            <a:pPr marL="742950" lvl="2" indent="-342900"/>
            <a:r>
              <a:rPr lang="en-US" sz="2600" dirty="0"/>
              <a:t>Pooling operation (3x3)</a:t>
            </a:r>
          </a:p>
          <a:p>
            <a:pPr marL="342900" lvl="1" indent="-342900">
              <a:buFont typeface="Arial" pitchFamily="34" charset="0"/>
              <a:buChar char="•"/>
            </a:pPr>
            <a:r>
              <a:rPr lang="en-US" sz="2600" dirty="0"/>
              <a:t>Concatenate all filter outputs together depth-wise</a:t>
            </a:r>
          </a:p>
          <a:p>
            <a:pPr lvl="1">
              <a:buFontTx/>
              <a:buChar char="-"/>
            </a:pPr>
            <a:endParaRPr lang="en-US" sz="2200" dirty="0"/>
          </a:p>
          <a:p>
            <a:pPr>
              <a:buFontTx/>
              <a:buChar char="-"/>
            </a:pPr>
            <a:endParaRPr lang="en-US" sz="2400" dirty="0"/>
          </a:p>
        </p:txBody>
      </p:sp>
      <p:sp>
        <p:nvSpPr>
          <p:cNvPr id="6" name="Rectangle 5"/>
          <p:cNvSpPr/>
          <p:nvPr/>
        </p:nvSpPr>
        <p:spPr>
          <a:xfrm>
            <a:off x="1524000" y="6581002"/>
            <a:ext cx="6629400" cy="276999"/>
          </a:xfrm>
          <a:prstGeom prst="rect">
            <a:avLst/>
          </a:prstGeom>
        </p:spPr>
        <p:txBody>
          <a:bodyPr wrap="square">
            <a:spAutoFit/>
          </a:bodyPr>
          <a:lstStyle/>
          <a:p>
            <a:r>
              <a:rPr lang="en-US" sz="1200" dirty="0"/>
              <a:t>Slide taken from </a:t>
            </a:r>
            <a:r>
              <a:rPr lang="en-US" sz="1200" dirty="0" err="1"/>
              <a:t>Fei-Fei</a:t>
            </a:r>
            <a:r>
              <a:rPr lang="en-US" sz="1200" dirty="0"/>
              <a:t> &amp; Justin Johnson &amp; Serena Yeung. Lecture 9. </a:t>
            </a:r>
          </a:p>
        </p:txBody>
      </p:sp>
      <p:sp>
        <p:nvSpPr>
          <p:cNvPr id="10" name="TextBox 9"/>
          <p:cNvSpPr txBox="1"/>
          <p:nvPr/>
        </p:nvSpPr>
        <p:spPr>
          <a:xfrm>
            <a:off x="8403022" y="6465458"/>
            <a:ext cx="2264979" cy="369332"/>
          </a:xfrm>
          <a:prstGeom prst="rect">
            <a:avLst/>
          </a:prstGeom>
          <a:noFill/>
          <a:ln>
            <a:noFill/>
          </a:ln>
        </p:spPr>
        <p:txBody>
          <a:bodyPr wrap="none" rtlCol="0">
            <a:spAutoFit/>
          </a:bodyPr>
          <a:lstStyle/>
          <a:p>
            <a:r>
              <a:rPr lang="en-US" b="1" dirty="0"/>
              <a:t> [</a:t>
            </a:r>
            <a:r>
              <a:rPr lang="en-US" b="1" dirty="0" err="1"/>
              <a:t>Szegedy</a:t>
            </a:r>
            <a:r>
              <a:rPr lang="en-US" b="1" dirty="0"/>
              <a:t> et al., 2014]</a:t>
            </a:r>
          </a:p>
        </p:txBody>
      </p:sp>
      <p:sp>
        <p:nvSpPr>
          <p:cNvPr id="42" name="Rectangle 41"/>
          <p:cNvSpPr/>
          <p:nvPr/>
        </p:nvSpPr>
        <p:spPr>
          <a:xfrm>
            <a:off x="4838700" y="3823465"/>
            <a:ext cx="2514600" cy="685800"/>
          </a:xfrm>
          <a:prstGeom prst="rect">
            <a:avLst/>
          </a:prstGeom>
          <a:solidFill>
            <a:srgbClr val="5DC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Filter concatenation</a:t>
            </a:r>
          </a:p>
        </p:txBody>
      </p:sp>
      <p:sp>
        <p:nvSpPr>
          <p:cNvPr id="43" name="Rectangle 42"/>
          <p:cNvSpPr/>
          <p:nvPr/>
        </p:nvSpPr>
        <p:spPr>
          <a:xfrm>
            <a:off x="4838700" y="5715000"/>
            <a:ext cx="2514600" cy="685800"/>
          </a:xfrm>
          <a:prstGeom prst="rect">
            <a:avLst/>
          </a:prstGeom>
          <a:solidFill>
            <a:srgbClr val="5DC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Previous layer</a:t>
            </a:r>
          </a:p>
        </p:txBody>
      </p:sp>
      <p:sp>
        <p:nvSpPr>
          <p:cNvPr id="44" name="Rectangle 43"/>
          <p:cNvSpPr/>
          <p:nvPr/>
        </p:nvSpPr>
        <p:spPr>
          <a:xfrm>
            <a:off x="2514600" y="4800600"/>
            <a:ext cx="1676400" cy="60960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1x1 convolution</a:t>
            </a:r>
          </a:p>
        </p:txBody>
      </p:sp>
      <p:sp>
        <p:nvSpPr>
          <p:cNvPr id="45" name="Rectangle 44"/>
          <p:cNvSpPr/>
          <p:nvPr/>
        </p:nvSpPr>
        <p:spPr>
          <a:xfrm>
            <a:off x="4343400" y="4800600"/>
            <a:ext cx="1676400" cy="60960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3x3 convolution</a:t>
            </a:r>
          </a:p>
        </p:txBody>
      </p:sp>
      <p:sp>
        <p:nvSpPr>
          <p:cNvPr id="46" name="Rectangle 45"/>
          <p:cNvSpPr/>
          <p:nvPr/>
        </p:nvSpPr>
        <p:spPr>
          <a:xfrm>
            <a:off x="6172200" y="4800600"/>
            <a:ext cx="1676400" cy="60960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5x5 convolution</a:t>
            </a:r>
          </a:p>
        </p:txBody>
      </p:sp>
      <p:cxnSp>
        <p:nvCxnSpPr>
          <p:cNvPr id="4" name="Straight Arrow Connector 3"/>
          <p:cNvCxnSpPr>
            <a:stCxn id="43" idx="0"/>
          </p:cNvCxnSpPr>
          <p:nvPr/>
        </p:nvCxnSpPr>
        <p:spPr>
          <a:xfrm flipV="1">
            <a:off x="6096000" y="5410200"/>
            <a:ext cx="228600" cy="30480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V="1">
            <a:off x="6135090" y="5410200"/>
            <a:ext cx="2704110" cy="30480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H="1" flipV="1">
            <a:off x="5638801" y="5403273"/>
            <a:ext cx="362445" cy="30480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3" name="Straight Arrow Connector 52"/>
          <p:cNvCxnSpPr/>
          <p:nvPr/>
        </p:nvCxnSpPr>
        <p:spPr>
          <a:xfrm flipH="1" flipV="1">
            <a:off x="3810001" y="5458137"/>
            <a:ext cx="2209801" cy="239325"/>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V="1">
            <a:off x="3352800" y="4494312"/>
            <a:ext cx="2704110" cy="30480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7" name="Straight Arrow Connector 56"/>
          <p:cNvCxnSpPr/>
          <p:nvPr/>
        </p:nvCxnSpPr>
        <p:spPr>
          <a:xfrm flipH="1" flipV="1">
            <a:off x="6096002" y="4506190"/>
            <a:ext cx="2743199" cy="294411"/>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59" name="Straight Arrow Connector 58"/>
          <p:cNvCxnSpPr/>
          <p:nvPr/>
        </p:nvCxnSpPr>
        <p:spPr>
          <a:xfrm flipH="1" flipV="1">
            <a:off x="6210301" y="4486894"/>
            <a:ext cx="362445" cy="30480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flipV="1">
            <a:off x="5705722" y="4529216"/>
            <a:ext cx="228600" cy="30480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61" name="Rectangle 60"/>
          <p:cNvSpPr/>
          <p:nvPr/>
        </p:nvSpPr>
        <p:spPr>
          <a:xfrm>
            <a:off x="8001000" y="4800600"/>
            <a:ext cx="1676400" cy="609600"/>
          </a:xfrm>
          <a:prstGeom prst="rect">
            <a:avLst/>
          </a:prstGeom>
          <a:solidFill>
            <a:srgbClr val="C0E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3x3 max pooling</a:t>
            </a:r>
          </a:p>
        </p:txBody>
      </p:sp>
    </p:spTree>
    <p:extLst>
      <p:ext uri="{BB962C8B-B14F-4D97-AF65-F5344CB8AC3E}">
        <p14:creationId xmlns:p14="http://schemas.microsoft.com/office/powerpoint/2010/main" val="523732893"/>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mn-lt"/>
              </a:rPr>
              <a:t>GoogleNet</a:t>
            </a:r>
            <a:endParaRPr lang="en-US" dirty="0">
              <a:latin typeface="+mn-lt"/>
            </a:endParaRPr>
          </a:p>
        </p:txBody>
      </p:sp>
      <p:sp>
        <p:nvSpPr>
          <p:cNvPr id="76" name="Content Placeholder 2"/>
          <p:cNvSpPr>
            <a:spLocks noGrp="1"/>
          </p:cNvSpPr>
          <p:nvPr>
            <p:ph idx="1"/>
          </p:nvPr>
        </p:nvSpPr>
        <p:spPr>
          <a:xfrm>
            <a:off x="1600200" y="1600201"/>
            <a:ext cx="8991600" cy="4980800"/>
          </a:xfrm>
        </p:spPr>
        <p:txBody>
          <a:bodyPr>
            <a:noAutofit/>
          </a:bodyPr>
          <a:lstStyle/>
          <a:p>
            <a:pPr marL="342900" lvl="1" indent="-342900">
              <a:buFont typeface="Arial" panose="020B0604020202020204" pitchFamily="34" charset="0"/>
              <a:buChar char="•"/>
            </a:pPr>
            <a:r>
              <a:rPr lang="en-US" sz="2600" b="1" dirty="0"/>
              <a:t>What’s the problem with this?</a:t>
            </a:r>
            <a:br>
              <a:rPr lang="en-US" sz="2600" b="1" dirty="0"/>
            </a:br>
            <a:r>
              <a:rPr lang="en-US" sz="2600" b="1" dirty="0"/>
              <a:t>	High computational complexity</a:t>
            </a:r>
            <a:endParaRPr lang="en-US" sz="2600" dirty="0"/>
          </a:p>
          <a:p>
            <a:endParaRPr lang="en-US" sz="2600" b="1" dirty="0"/>
          </a:p>
          <a:p>
            <a:endParaRPr lang="en-US" sz="2600" b="1" dirty="0"/>
          </a:p>
        </p:txBody>
      </p:sp>
      <p:sp>
        <p:nvSpPr>
          <p:cNvPr id="6" name="Rectangle 5"/>
          <p:cNvSpPr/>
          <p:nvPr/>
        </p:nvSpPr>
        <p:spPr>
          <a:xfrm>
            <a:off x="1524000" y="6581002"/>
            <a:ext cx="6629400" cy="276999"/>
          </a:xfrm>
          <a:prstGeom prst="rect">
            <a:avLst/>
          </a:prstGeom>
        </p:spPr>
        <p:txBody>
          <a:bodyPr wrap="square">
            <a:spAutoFit/>
          </a:bodyPr>
          <a:lstStyle/>
          <a:p>
            <a:r>
              <a:rPr lang="en-US" sz="1200" dirty="0"/>
              <a:t>Slide taken from </a:t>
            </a:r>
            <a:r>
              <a:rPr lang="en-US" sz="1200" dirty="0" err="1"/>
              <a:t>Fei-Fei</a:t>
            </a:r>
            <a:r>
              <a:rPr lang="en-US" sz="1200" dirty="0"/>
              <a:t> &amp; Justin Johnson &amp; Serena Yeung. Lecture 9. </a:t>
            </a:r>
          </a:p>
        </p:txBody>
      </p:sp>
      <p:sp>
        <p:nvSpPr>
          <p:cNvPr id="10" name="TextBox 9"/>
          <p:cNvSpPr txBox="1"/>
          <p:nvPr/>
        </p:nvSpPr>
        <p:spPr>
          <a:xfrm>
            <a:off x="8403022" y="6465458"/>
            <a:ext cx="2264979" cy="369332"/>
          </a:xfrm>
          <a:prstGeom prst="rect">
            <a:avLst/>
          </a:prstGeom>
          <a:noFill/>
          <a:ln>
            <a:noFill/>
          </a:ln>
        </p:spPr>
        <p:txBody>
          <a:bodyPr wrap="none" rtlCol="0">
            <a:spAutoFit/>
          </a:bodyPr>
          <a:lstStyle/>
          <a:p>
            <a:r>
              <a:rPr lang="en-US" b="1" dirty="0"/>
              <a:t> [</a:t>
            </a:r>
            <a:r>
              <a:rPr lang="en-US" b="1" dirty="0" err="1"/>
              <a:t>Szegedy</a:t>
            </a:r>
            <a:r>
              <a:rPr lang="en-US" b="1" dirty="0"/>
              <a:t> et al., 2014]</a:t>
            </a:r>
          </a:p>
        </p:txBody>
      </p:sp>
      <p:sp>
        <p:nvSpPr>
          <p:cNvPr id="78" name="Rectangle 77"/>
          <p:cNvSpPr/>
          <p:nvPr/>
        </p:nvSpPr>
        <p:spPr>
          <a:xfrm>
            <a:off x="4838700" y="2895600"/>
            <a:ext cx="2514600" cy="685800"/>
          </a:xfrm>
          <a:prstGeom prst="rect">
            <a:avLst/>
          </a:prstGeom>
          <a:solidFill>
            <a:srgbClr val="5DC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Filter concatenation</a:t>
            </a:r>
          </a:p>
        </p:txBody>
      </p:sp>
      <p:sp>
        <p:nvSpPr>
          <p:cNvPr id="79" name="Rectangle 78"/>
          <p:cNvSpPr/>
          <p:nvPr/>
        </p:nvSpPr>
        <p:spPr>
          <a:xfrm>
            <a:off x="4838700" y="4787135"/>
            <a:ext cx="2514600" cy="685800"/>
          </a:xfrm>
          <a:prstGeom prst="rect">
            <a:avLst/>
          </a:prstGeom>
          <a:solidFill>
            <a:srgbClr val="5DC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Previous layer</a:t>
            </a:r>
          </a:p>
        </p:txBody>
      </p:sp>
      <p:sp>
        <p:nvSpPr>
          <p:cNvPr id="80" name="Rectangle 79"/>
          <p:cNvSpPr/>
          <p:nvPr/>
        </p:nvSpPr>
        <p:spPr>
          <a:xfrm>
            <a:off x="2514600" y="3872735"/>
            <a:ext cx="1676400" cy="60960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1x1 convolution</a:t>
            </a:r>
          </a:p>
        </p:txBody>
      </p:sp>
      <p:sp>
        <p:nvSpPr>
          <p:cNvPr id="81" name="Rectangle 80"/>
          <p:cNvSpPr/>
          <p:nvPr/>
        </p:nvSpPr>
        <p:spPr>
          <a:xfrm>
            <a:off x="4343400" y="3872735"/>
            <a:ext cx="1676400" cy="60960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3x3 convolution</a:t>
            </a:r>
          </a:p>
        </p:txBody>
      </p:sp>
      <p:sp>
        <p:nvSpPr>
          <p:cNvPr id="82" name="Rectangle 81"/>
          <p:cNvSpPr/>
          <p:nvPr/>
        </p:nvSpPr>
        <p:spPr>
          <a:xfrm>
            <a:off x="6172200" y="3872735"/>
            <a:ext cx="1676400" cy="60960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5x5 convolution</a:t>
            </a:r>
          </a:p>
        </p:txBody>
      </p:sp>
      <p:cxnSp>
        <p:nvCxnSpPr>
          <p:cNvPr id="84" name="Straight Arrow Connector 83"/>
          <p:cNvCxnSpPr>
            <a:stCxn id="79" idx="0"/>
          </p:cNvCxnSpPr>
          <p:nvPr/>
        </p:nvCxnSpPr>
        <p:spPr>
          <a:xfrm flipV="1">
            <a:off x="6096000" y="4482335"/>
            <a:ext cx="228600" cy="30480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flipV="1">
            <a:off x="6135090" y="4482335"/>
            <a:ext cx="2704110" cy="30480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flipH="1" flipV="1">
            <a:off x="5638801" y="4475408"/>
            <a:ext cx="362445" cy="30480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flipH="1" flipV="1">
            <a:off x="3810001" y="4530272"/>
            <a:ext cx="2209801" cy="239325"/>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flipV="1">
            <a:off x="3352800" y="3566447"/>
            <a:ext cx="2704110" cy="30480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flipH="1" flipV="1">
            <a:off x="6096002" y="3578325"/>
            <a:ext cx="2743199" cy="294411"/>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p:nvPr/>
        </p:nvCxnSpPr>
        <p:spPr>
          <a:xfrm flipH="1" flipV="1">
            <a:off x="6210301" y="3559029"/>
            <a:ext cx="362445" cy="30480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flipV="1">
            <a:off x="5705722" y="3601351"/>
            <a:ext cx="228600" cy="30480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92" name="Rectangle 91"/>
          <p:cNvSpPr/>
          <p:nvPr/>
        </p:nvSpPr>
        <p:spPr>
          <a:xfrm>
            <a:off x="8001000" y="3886200"/>
            <a:ext cx="1676400" cy="609600"/>
          </a:xfrm>
          <a:prstGeom prst="rect">
            <a:avLst/>
          </a:prstGeom>
          <a:solidFill>
            <a:srgbClr val="C0E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3x3 max pooling</a:t>
            </a:r>
          </a:p>
        </p:txBody>
      </p:sp>
    </p:spTree>
    <p:extLst>
      <p:ext uri="{BB962C8B-B14F-4D97-AF65-F5344CB8AC3E}">
        <p14:creationId xmlns:p14="http://schemas.microsoft.com/office/powerpoint/2010/main" val="309307567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Layer 3</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64043" y="990601"/>
            <a:ext cx="8863914" cy="3314393"/>
          </a:xfrm>
          <a:prstGeom prst="rect">
            <a:avLst/>
          </a:prstGeom>
        </p:spPr>
      </p:pic>
      <p:sp>
        <p:nvSpPr>
          <p:cNvPr id="9" name="TextBox 8"/>
          <p:cNvSpPr txBox="1">
            <a:spLocks noChangeArrowheads="1"/>
          </p:cNvSpPr>
          <p:nvPr/>
        </p:nvSpPr>
        <p:spPr bwMode="auto">
          <a:xfrm>
            <a:off x="1548441" y="6471514"/>
            <a:ext cx="9067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None/>
              <a:defRPr/>
            </a:pPr>
            <a:r>
              <a:rPr lang="en-US" altLang="en-US" sz="1800" dirty="0">
                <a:solidFill>
                  <a:srgbClr val="000000"/>
                </a:solidFill>
                <a:latin typeface="Arial" panose="020B0604020202020204" pitchFamily="34" charset="0"/>
              </a:rPr>
              <a:t>Visualizing and Understanding Convolutional Networks [</a:t>
            </a:r>
            <a:r>
              <a:rPr lang="en-US" altLang="en-US" sz="1800" dirty="0">
                <a:solidFill>
                  <a:srgbClr val="000000"/>
                </a:solidFill>
                <a:latin typeface="Arial" panose="020B0604020202020204" pitchFamily="34" charset="0"/>
                <a:hlinkClick r:id="rId3"/>
              </a:rPr>
              <a:t>Zeiler and Fergus, ECCV 2014</a:t>
            </a:r>
            <a:r>
              <a:rPr lang="en-US" altLang="en-US" sz="1800" dirty="0">
                <a:solidFill>
                  <a:srgbClr val="000000"/>
                </a:solidFill>
                <a:latin typeface="Arial" panose="020B0604020202020204" pitchFamily="34" charset="0"/>
              </a:rPr>
              <a:t>]</a:t>
            </a:r>
          </a:p>
        </p:txBody>
      </p:sp>
    </p:spTree>
    <p:extLst>
      <p:ext uri="{BB962C8B-B14F-4D97-AF65-F5344CB8AC3E}">
        <p14:creationId xmlns:p14="http://schemas.microsoft.com/office/powerpoint/2010/main" val="3519557213"/>
      </p:ext>
    </p:extLst>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mn-lt"/>
              </a:rPr>
              <a:t>GoogleNet</a:t>
            </a:r>
            <a:endParaRPr lang="en-US" dirty="0">
              <a:latin typeface="+mn-lt"/>
            </a:endParaRPr>
          </a:p>
        </p:txBody>
      </p:sp>
      <p:sp>
        <p:nvSpPr>
          <p:cNvPr id="76" name="Content Placeholder 2"/>
          <p:cNvSpPr>
            <a:spLocks noGrp="1"/>
          </p:cNvSpPr>
          <p:nvPr>
            <p:ph idx="1"/>
          </p:nvPr>
        </p:nvSpPr>
        <p:spPr>
          <a:xfrm>
            <a:off x="1600200" y="1295401"/>
            <a:ext cx="8991600" cy="5285601"/>
          </a:xfrm>
        </p:spPr>
        <p:txBody>
          <a:bodyPr>
            <a:noAutofit/>
          </a:bodyPr>
          <a:lstStyle/>
          <a:p>
            <a:r>
              <a:rPr lang="en-US" sz="2600" b="1" dirty="0"/>
              <a:t>Output volume sizes:</a:t>
            </a:r>
          </a:p>
          <a:p>
            <a:pPr marL="0" indent="0">
              <a:buNone/>
            </a:pPr>
            <a:r>
              <a:rPr lang="en-US" sz="2600" dirty="0"/>
              <a:t>1x1 conv, 128: 28x28x128</a:t>
            </a:r>
          </a:p>
          <a:p>
            <a:pPr marL="0" indent="0">
              <a:buNone/>
            </a:pPr>
            <a:r>
              <a:rPr lang="en-US" sz="2600" dirty="0"/>
              <a:t>3x3 conv, 192: 28x28x192</a:t>
            </a:r>
          </a:p>
          <a:p>
            <a:pPr marL="0" indent="0">
              <a:buNone/>
            </a:pPr>
            <a:r>
              <a:rPr lang="en-US" sz="2600" dirty="0"/>
              <a:t>5x5 conv, 96: 28x28x96</a:t>
            </a:r>
          </a:p>
          <a:p>
            <a:pPr marL="0" indent="0">
              <a:buNone/>
            </a:pPr>
            <a:r>
              <a:rPr lang="en-US" sz="2600" dirty="0"/>
              <a:t>3x3 pool: 28x28x256</a:t>
            </a:r>
          </a:p>
          <a:p>
            <a:endParaRPr lang="en-US" sz="2600" b="1" dirty="0"/>
          </a:p>
          <a:p>
            <a:endParaRPr lang="en-US" sz="2600" b="1" dirty="0"/>
          </a:p>
          <a:p>
            <a:endParaRPr lang="en-US" sz="2600" b="1" dirty="0"/>
          </a:p>
          <a:p>
            <a:r>
              <a:rPr lang="en-US" sz="2600" b="1" dirty="0"/>
              <a:t>What is output size after </a:t>
            </a:r>
            <a:br>
              <a:rPr lang="en-US" sz="2600" b="1" dirty="0"/>
            </a:br>
            <a:r>
              <a:rPr lang="en-US" sz="2600" b="1" dirty="0"/>
              <a:t>filter concatenation?</a:t>
            </a:r>
          </a:p>
          <a:p>
            <a:pPr marL="0" indent="0">
              <a:buNone/>
            </a:pPr>
            <a:r>
              <a:rPr lang="en-US" sz="2600" dirty="0"/>
              <a:t>	28x28x(128+192+96+256) = 28x28x672</a:t>
            </a:r>
          </a:p>
          <a:p>
            <a:endParaRPr lang="en-US" sz="2600" b="1" dirty="0"/>
          </a:p>
          <a:p>
            <a:endParaRPr lang="en-US" sz="2600" b="1" dirty="0"/>
          </a:p>
        </p:txBody>
      </p:sp>
      <p:sp>
        <p:nvSpPr>
          <p:cNvPr id="6" name="Rectangle 5"/>
          <p:cNvSpPr/>
          <p:nvPr/>
        </p:nvSpPr>
        <p:spPr>
          <a:xfrm>
            <a:off x="1524000" y="6581002"/>
            <a:ext cx="6629400" cy="276999"/>
          </a:xfrm>
          <a:prstGeom prst="rect">
            <a:avLst/>
          </a:prstGeom>
        </p:spPr>
        <p:txBody>
          <a:bodyPr wrap="square">
            <a:spAutoFit/>
          </a:bodyPr>
          <a:lstStyle/>
          <a:p>
            <a:r>
              <a:rPr lang="en-US" sz="1200" dirty="0"/>
              <a:t>Slide taken from </a:t>
            </a:r>
            <a:r>
              <a:rPr lang="en-US" sz="1200" dirty="0" err="1"/>
              <a:t>Fei-Fei</a:t>
            </a:r>
            <a:r>
              <a:rPr lang="en-US" sz="1200" dirty="0"/>
              <a:t> &amp; Justin Johnson &amp; Serena Yeung. Lecture 9. </a:t>
            </a:r>
          </a:p>
        </p:txBody>
      </p:sp>
      <p:sp>
        <p:nvSpPr>
          <p:cNvPr id="10" name="TextBox 9"/>
          <p:cNvSpPr txBox="1"/>
          <p:nvPr/>
        </p:nvSpPr>
        <p:spPr>
          <a:xfrm>
            <a:off x="8403022" y="6465458"/>
            <a:ext cx="2264979" cy="369332"/>
          </a:xfrm>
          <a:prstGeom prst="rect">
            <a:avLst/>
          </a:prstGeom>
          <a:noFill/>
          <a:ln>
            <a:noFill/>
          </a:ln>
        </p:spPr>
        <p:txBody>
          <a:bodyPr wrap="none" rtlCol="0">
            <a:spAutoFit/>
          </a:bodyPr>
          <a:lstStyle/>
          <a:p>
            <a:r>
              <a:rPr lang="en-US" b="1" dirty="0"/>
              <a:t> [</a:t>
            </a:r>
            <a:r>
              <a:rPr lang="en-US" b="1" dirty="0" err="1"/>
              <a:t>Szegedy</a:t>
            </a:r>
            <a:r>
              <a:rPr lang="en-US" b="1" dirty="0"/>
              <a:t> et al., 2014]</a:t>
            </a:r>
          </a:p>
        </p:txBody>
      </p:sp>
      <p:sp>
        <p:nvSpPr>
          <p:cNvPr id="77" name="TextBox 76"/>
          <p:cNvSpPr txBox="1"/>
          <p:nvPr/>
        </p:nvSpPr>
        <p:spPr>
          <a:xfrm>
            <a:off x="6159405" y="2024390"/>
            <a:ext cx="1549591" cy="523220"/>
          </a:xfrm>
          <a:prstGeom prst="rect">
            <a:avLst/>
          </a:prstGeom>
          <a:noFill/>
          <a:ln>
            <a:noFill/>
          </a:ln>
        </p:spPr>
        <p:txBody>
          <a:bodyPr wrap="none" rtlCol="0">
            <a:spAutoFit/>
          </a:bodyPr>
          <a:lstStyle/>
          <a:p>
            <a:r>
              <a:rPr lang="en-US" sz="2800" b="1" dirty="0"/>
              <a:t>Example:</a:t>
            </a:r>
          </a:p>
        </p:txBody>
      </p:sp>
      <p:sp>
        <p:nvSpPr>
          <p:cNvPr id="78" name="Rectangle 77"/>
          <p:cNvSpPr/>
          <p:nvPr/>
        </p:nvSpPr>
        <p:spPr>
          <a:xfrm>
            <a:off x="5676900" y="2832865"/>
            <a:ext cx="2514600" cy="685800"/>
          </a:xfrm>
          <a:prstGeom prst="rect">
            <a:avLst/>
          </a:prstGeom>
          <a:solidFill>
            <a:srgbClr val="5DC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Filter concatenation</a:t>
            </a:r>
          </a:p>
        </p:txBody>
      </p:sp>
      <p:sp>
        <p:nvSpPr>
          <p:cNvPr id="79" name="Rectangle 78"/>
          <p:cNvSpPr/>
          <p:nvPr/>
        </p:nvSpPr>
        <p:spPr>
          <a:xfrm>
            <a:off x="5676900" y="4724400"/>
            <a:ext cx="2514600" cy="685800"/>
          </a:xfrm>
          <a:prstGeom prst="rect">
            <a:avLst/>
          </a:prstGeom>
          <a:solidFill>
            <a:srgbClr val="5DC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Previous layer</a:t>
            </a:r>
            <a:br>
              <a:rPr lang="en-US" sz="2400" b="1" dirty="0">
                <a:solidFill>
                  <a:schemeClr val="tx1"/>
                </a:solidFill>
              </a:rPr>
            </a:br>
            <a:r>
              <a:rPr lang="en-US" sz="2400" b="1" dirty="0">
                <a:solidFill>
                  <a:schemeClr val="tx1"/>
                </a:solidFill>
              </a:rPr>
              <a:t>28x28x256</a:t>
            </a:r>
          </a:p>
        </p:txBody>
      </p:sp>
      <p:sp>
        <p:nvSpPr>
          <p:cNvPr id="80" name="Rectangle 79"/>
          <p:cNvSpPr/>
          <p:nvPr/>
        </p:nvSpPr>
        <p:spPr>
          <a:xfrm>
            <a:off x="3352800" y="3810000"/>
            <a:ext cx="1676400" cy="60960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1x1 conv 128</a:t>
            </a:r>
          </a:p>
        </p:txBody>
      </p:sp>
      <p:sp>
        <p:nvSpPr>
          <p:cNvPr id="81" name="Rectangle 80"/>
          <p:cNvSpPr/>
          <p:nvPr/>
        </p:nvSpPr>
        <p:spPr>
          <a:xfrm>
            <a:off x="5181600" y="3810000"/>
            <a:ext cx="1676400" cy="60960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3x3 conv 192</a:t>
            </a:r>
          </a:p>
        </p:txBody>
      </p:sp>
      <p:sp>
        <p:nvSpPr>
          <p:cNvPr id="82" name="Rectangle 81"/>
          <p:cNvSpPr/>
          <p:nvPr/>
        </p:nvSpPr>
        <p:spPr>
          <a:xfrm>
            <a:off x="7010400" y="3810000"/>
            <a:ext cx="1676400" cy="60960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5x5 conv 96</a:t>
            </a:r>
          </a:p>
        </p:txBody>
      </p:sp>
      <p:cxnSp>
        <p:nvCxnSpPr>
          <p:cNvPr id="84" name="Straight Arrow Connector 83"/>
          <p:cNvCxnSpPr>
            <a:stCxn id="79" idx="0"/>
          </p:cNvCxnSpPr>
          <p:nvPr/>
        </p:nvCxnSpPr>
        <p:spPr>
          <a:xfrm flipV="1">
            <a:off x="6934200" y="4419600"/>
            <a:ext cx="228600" cy="30480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flipV="1">
            <a:off x="6973290" y="4419600"/>
            <a:ext cx="2704110" cy="30480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flipH="1" flipV="1">
            <a:off x="6477001" y="4412673"/>
            <a:ext cx="362445" cy="30480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flipH="1" flipV="1">
            <a:off x="4648201" y="4467537"/>
            <a:ext cx="2209801" cy="239325"/>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flipV="1">
            <a:off x="4191000" y="3503712"/>
            <a:ext cx="2704110" cy="30480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flipH="1" flipV="1">
            <a:off x="6934202" y="3515590"/>
            <a:ext cx="2743199" cy="294411"/>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p:nvPr/>
        </p:nvCxnSpPr>
        <p:spPr>
          <a:xfrm flipH="1" flipV="1">
            <a:off x="7048501" y="3496294"/>
            <a:ext cx="362445" cy="30480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flipV="1">
            <a:off x="6543922" y="3538616"/>
            <a:ext cx="228600" cy="30480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92" name="Rectangle 91"/>
          <p:cNvSpPr/>
          <p:nvPr/>
        </p:nvSpPr>
        <p:spPr>
          <a:xfrm>
            <a:off x="8839200" y="3810000"/>
            <a:ext cx="1676400" cy="609600"/>
          </a:xfrm>
          <a:prstGeom prst="rect">
            <a:avLst/>
          </a:prstGeom>
          <a:solidFill>
            <a:srgbClr val="C0E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3x3 max pooling</a:t>
            </a:r>
          </a:p>
        </p:txBody>
      </p:sp>
    </p:spTree>
    <p:extLst>
      <p:ext uri="{BB962C8B-B14F-4D97-AF65-F5344CB8AC3E}">
        <p14:creationId xmlns:p14="http://schemas.microsoft.com/office/powerpoint/2010/main" val="1318172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6">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6">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6">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uiExpand="1" build="p"/>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mn-lt"/>
              </a:rPr>
              <a:t>GoogleNet</a:t>
            </a:r>
            <a:endParaRPr lang="en-US" dirty="0">
              <a:latin typeface="+mn-lt"/>
            </a:endParaRPr>
          </a:p>
        </p:txBody>
      </p:sp>
      <p:sp>
        <p:nvSpPr>
          <p:cNvPr id="76" name="Content Placeholder 2"/>
          <p:cNvSpPr>
            <a:spLocks noGrp="1"/>
          </p:cNvSpPr>
          <p:nvPr>
            <p:ph idx="1"/>
          </p:nvPr>
        </p:nvSpPr>
        <p:spPr>
          <a:xfrm>
            <a:off x="1600200" y="1295401"/>
            <a:ext cx="8991600" cy="5285601"/>
          </a:xfrm>
        </p:spPr>
        <p:txBody>
          <a:bodyPr>
            <a:noAutofit/>
          </a:bodyPr>
          <a:lstStyle/>
          <a:p>
            <a:r>
              <a:rPr lang="en-US" sz="2800" b="1" dirty="0"/>
              <a:t>Number of convolution operations:</a:t>
            </a:r>
            <a:endParaRPr lang="he-IL" sz="2800" b="1" dirty="0"/>
          </a:p>
          <a:p>
            <a:pPr marL="0" indent="0">
              <a:buNone/>
            </a:pPr>
            <a:r>
              <a:rPr lang="en-US" sz="2800" dirty="0"/>
              <a:t>1x1 conv, 128: 28x28x128x1x1x256</a:t>
            </a:r>
            <a:endParaRPr lang="he-IL" sz="2800" dirty="0"/>
          </a:p>
          <a:p>
            <a:pPr marL="0" indent="0">
              <a:buNone/>
            </a:pPr>
            <a:r>
              <a:rPr lang="en-US" sz="2800" dirty="0"/>
              <a:t>3x3 conv, 192: 28x28x192x3x3x256</a:t>
            </a:r>
            <a:endParaRPr lang="he-IL" sz="2800" dirty="0"/>
          </a:p>
          <a:p>
            <a:pPr marL="0" indent="0">
              <a:buNone/>
            </a:pPr>
            <a:r>
              <a:rPr lang="en-US" sz="2800" dirty="0"/>
              <a:t>5x5 conv, 96: 28x28x96x5x5x256</a:t>
            </a:r>
            <a:endParaRPr lang="he-IL" sz="2800" dirty="0"/>
          </a:p>
          <a:p>
            <a:pPr marL="0" indent="0">
              <a:buNone/>
            </a:pPr>
            <a:r>
              <a:rPr lang="en-US" sz="2800" dirty="0"/>
              <a:t>Total: 854M ops</a:t>
            </a:r>
          </a:p>
          <a:p>
            <a:endParaRPr lang="en-US" sz="2600" b="1" dirty="0"/>
          </a:p>
          <a:p>
            <a:endParaRPr lang="en-US" sz="2600" b="1" dirty="0"/>
          </a:p>
          <a:p>
            <a:endParaRPr lang="en-US" sz="2600" b="1" dirty="0"/>
          </a:p>
          <a:p>
            <a:endParaRPr lang="en-US" sz="2600" b="1" dirty="0"/>
          </a:p>
        </p:txBody>
      </p:sp>
      <p:sp>
        <p:nvSpPr>
          <p:cNvPr id="6" name="Rectangle 5"/>
          <p:cNvSpPr/>
          <p:nvPr/>
        </p:nvSpPr>
        <p:spPr>
          <a:xfrm>
            <a:off x="1524000" y="6581002"/>
            <a:ext cx="6629400" cy="276999"/>
          </a:xfrm>
          <a:prstGeom prst="rect">
            <a:avLst/>
          </a:prstGeom>
        </p:spPr>
        <p:txBody>
          <a:bodyPr wrap="square">
            <a:spAutoFit/>
          </a:bodyPr>
          <a:lstStyle/>
          <a:p>
            <a:r>
              <a:rPr lang="en-US" sz="1200" dirty="0"/>
              <a:t>Slide taken from </a:t>
            </a:r>
            <a:r>
              <a:rPr lang="en-US" sz="1200" dirty="0" err="1"/>
              <a:t>Fei-Fei</a:t>
            </a:r>
            <a:r>
              <a:rPr lang="en-US" sz="1200" dirty="0"/>
              <a:t> &amp; Justin Johnson &amp; Serena Yeung. Lecture 9. </a:t>
            </a:r>
          </a:p>
        </p:txBody>
      </p:sp>
      <p:sp>
        <p:nvSpPr>
          <p:cNvPr id="10" name="TextBox 9"/>
          <p:cNvSpPr txBox="1"/>
          <p:nvPr/>
        </p:nvSpPr>
        <p:spPr>
          <a:xfrm>
            <a:off x="8403022" y="6465458"/>
            <a:ext cx="2264979" cy="369332"/>
          </a:xfrm>
          <a:prstGeom prst="rect">
            <a:avLst/>
          </a:prstGeom>
          <a:noFill/>
          <a:ln>
            <a:noFill/>
          </a:ln>
        </p:spPr>
        <p:txBody>
          <a:bodyPr wrap="none" rtlCol="0">
            <a:spAutoFit/>
          </a:bodyPr>
          <a:lstStyle/>
          <a:p>
            <a:r>
              <a:rPr lang="en-US" b="1" dirty="0"/>
              <a:t> [</a:t>
            </a:r>
            <a:r>
              <a:rPr lang="en-US" b="1" dirty="0" err="1"/>
              <a:t>Szegedy</a:t>
            </a:r>
            <a:r>
              <a:rPr lang="en-US" b="1" dirty="0"/>
              <a:t> et al., 2014]</a:t>
            </a:r>
          </a:p>
        </p:txBody>
      </p:sp>
      <p:sp>
        <p:nvSpPr>
          <p:cNvPr id="78" name="Rectangle 77"/>
          <p:cNvSpPr/>
          <p:nvPr/>
        </p:nvSpPr>
        <p:spPr>
          <a:xfrm>
            <a:off x="4686300" y="3657600"/>
            <a:ext cx="2514600" cy="685800"/>
          </a:xfrm>
          <a:prstGeom prst="rect">
            <a:avLst/>
          </a:prstGeom>
          <a:solidFill>
            <a:srgbClr val="5DC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Filter concatenation</a:t>
            </a:r>
          </a:p>
        </p:txBody>
      </p:sp>
      <p:sp>
        <p:nvSpPr>
          <p:cNvPr id="79" name="Rectangle 78"/>
          <p:cNvSpPr/>
          <p:nvPr/>
        </p:nvSpPr>
        <p:spPr>
          <a:xfrm>
            <a:off x="4686300" y="5549135"/>
            <a:ext cx="2514600" cy="685800"/>
          </a:xfrm>
          <a:prstGeom prst="rect">
            <a:avLst/>
          </a:prstGeom>
          <a:solidFill>
            <a:srgbClr val="5DC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Previous layer</a:t>
            </a:r>
            <a:br>
              <a:rPr lang="en-US" sz="2400" b="1" dirty="0">
                <a:solidFill>
                  <a:schemeClr val="tx1"/>
                </a:solidFill>
              </a:rPr>
            </a:br>
            <a:r>
              <a:rPr lang="en-US" sz="2400" b="1" dirty="0">
                <a:solidFill>
                  <a:schemeClr val="tx1"/>
                </a:solidFill>
              </a:rPr>
              <a:t>28x28x256</a:t>
            </a:r>
          </a:p>
        </p:txBody>
      </p:sp>
      <p:sp>
        <p:nvSpPr>
          <p:cNvPr id="80" name="Rectangle 79"/>
          <p:cNvSpPr/>
          <p:nvPr/>
        </p:nvSpPr>
        <p:spPr>
          <a:xfrm>
            <a:off x="2362200" y="4634735"/>
            <a:ext cx="1676400" cy="60960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1x1 conv 128</a:t>
            </a:r>
          </a:p>
        </p:txBody>
      </p:sp>
      <p:sp>
        <p:nvSpPr>
          <p:cNvPr id="81" name="Rectangle 80"/>
          <p:cNvSpPr/>
          <p:nvPr/>
        </p:nvSpPr>
        <p:spPr>
          <a:xfrm>
            <a:off x="4191000" y="4634735"/>
            <a:ext cx="1676400" cy="60960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3x3 conv 192</a:t>
            </a:r>
          </a:p>
        </p:txBody>
      </p:sp>
      <p:sp>
        <p:nvSpPr>
          <p:cNvPr id="82" name="Rectangle 81"/>
          <p:cNvSpPr/>
          <p:nvPr/>
        </p:nvSpPr>
        <p:spPr>
          <a:xfrm>
            <a:off x="6019800" y="4634735"/>
            <a:ext cx="1676400" cy="60960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5x5 conv 96</a:t>
            </a:r>
          </a:p>
        </p:txBody>
      </p:sp>
      <p:cxnSp>
        <p:nvCxnSpPr>
          <p:cNvPr id="84" name="Straight Arrow Connector 83"/>
          <p:cNvCxnSpPr>
            <a:stCxn id="79" idx="0"/>
          </p:cNvCxnSpPr>
          <p:nvPr/>
        </p:nvCxnSpPr>
        <p:spPr>
          <a:xfrm flipV="1">
            <a:off x="5943600" y="5244335"/>
            <a:ext cx="228600" cy="30480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flipV="1">
            <a:off x="5982690" y="5244335"/>
            <a:ext cx="2704110" cy="30480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flipH="1" flipV="1">
            <a:off x="5486401" y="5237408"/>
            <a:ext cx="362445" cy="30480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flipH="1" flipV="1">
            <a:off x="3657601" y="5292272"/>
            <a:ext cx="2209801" cy="239325"/>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flipV="1">
            <a:off x="3200400" y="4328447"/>
            <a:ext cx="2704110" cy="30480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flipH="1" flipV="1">
            <a:off x="5943602" y="4340325"/>
            <a:ext cx="2743199" cy="294411"/>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p:nvPr/>
        </p:nvCxnSpPr>
        <p:spPr>
          <a:xfrm flipH="1" flipV="1">
            <a:off x="6057901" y="4321029"/>
            <a:ext cx="362445" cy="30480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flipV="1">
            <a:off x="5553322" y="4363351"/>
            <a:ext cx="228600" cy="30480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92" name="Rectangle 91"/>
          <p:cNvSpPr/>
          <p:nvPr/>
        </p:nvSpPr>
        <p:spPr>
          <a:xfrm>
            <a:off x="7848600" y="4634735"/>
            <a:ext cx="1676400" cy="609600"/>
          </a:xfrm>
          <a:prstGeom prst="rect">
            <a:avLst/>
          </a:prstGeom>
          <a:solidFill>
            <a:srgbClr val="C0E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3x3 max pooling</a:t>
            </a:r>
          </a:p>
        </p:txBody>
      </p:sp>
    </p:spTree>
    <p:extLst>
      <p:ext uri="{BB962C8B-B14F-4D97-AF65-F5344CB8AC3E}">
        <p14:creationId xmlns:p14="http://schemas.microsoft.com/office/powerpoint/2010/main" val="4149232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6">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6">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6">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uiExpand="1" build="p"/>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mn-lt"/>
              </a:rPr>
              <a:t>GoogleNet</a:t>
            </a:r>
            <a:endParaRPr lang="en-US" dirty="0">
              <a:latin typeface="+mn-lt"/>
            </a:endParaRPr>
          </a:p>
        </p:txBody>
      </p:sp>
      <p:sp>
        <p:nvSpPr>
          <p:cNvPr id="76" name="Content Placeholder 2"/>
          <p:cNvSpPr>
            <a:spLocks noGrp="1"/>
          </p:cNvSpPr>
          <p:nvPr>
            <p:ph idx="1"/>
          </p:nvPr>
        </p:nvSpPr>
        <p:spPr>
          <a:xfrm>
            <a:off x="1600200" y="1295401"/>
            <a:ext cx="8991600" cy="5285601"/>
          </a:xfrm>
        </p:spPr>
        <p:txBody>
          <a:bodyPr>
            <a:noAutofit/>
          </a:bodyPr>
          <a:lstStyle/>
          <a:p>
            <a:r>
              <a:rPr lang="en-US" sz="2800" b="1" dirty="0"/>
              <a:t>Very expensive compute!</a:t>
            </a:r>
          </a:p>
          <a:p>
            <a:r>
              <a:rPr lang="en-US" sz="2800" dirty="0"/>
              <a:t>Pooling layer also preserves feature </a:t>
            </a:r>
            <a:br>
              <a:rPr lang="en-US" sz="2800" dirty="0"/>
            </a:br>
            <a:r>
              <a:rPr lang="en-US" sz="2800" dirty="0"/>
              <a:t>depth, which means total depth after </a:t>
            </a:r>
            <a:br>
              <a:rPr lang="en-US" sz="2800" dirty="0"/>
            </a:br>
            <a:r>
              <a:rPr lang="en-US" sz="2800" dirty="0"/>
              <a:t>concatenation can only grow at every layer.</a:t>
            </a:r>
          </a:p>
          <a:p>
            <a:endParaRPr lang="en-US" sz="2600" b="1" dirty="0"/>
          </a:p>
          <a:p>
            <a:endParaRPr lang="en-US" sz="2600" b="1" dirty="0"/>
          </a:p>
          <a:p>
            <a:endParaRPr lang="en-US" sz="2600" b="1" dirty="0"/>
          </a:p>
          <a:p>
            <a:endParaRPr lang="en-US" sz="2600" b="1" dirty="0"/>
          </a:p>
        </p:txBody>
      </p:sp>
      <p:sp>
        <p:nvSpPr>
          <p:cNvPr id="6" name="Rectangle 5"/>
          <p:cNvSpPr/>
          <p:nvPr/>
        </p:nvSpPr>
        <p:spPr>
          <a:xfrm>
            <a:off x="1524000" y="6581002"/>
            <a:ext cx="6629400" cy="276999"/>
          </a:xfrm>
          <a:prstGeom prst="rect">
            <a:avLst/>
          </a:prstGeom>
        </p:spPr>
        <p:txBody>
          <a:bodyPr wrap="square">
            <a:spAutoFit/>
          </a:bodyPr>
          <a:lstStyle/>
          <a:p>
            <a:r>
              <a:rPr lang="en-US" sz="1200" dirty="0"/>
              <a:t>Slide taken from </a:t>
            </a:r>
            <a:r>
              <a:rPr lang="en-US" sz="1200" dirty="0" err="1"/>
              <a:t>Fei-Fei</a:t>
            </a:r>
            <a:r>
              <a:rPr lang="en-US" sz="1200" dirty="0"/>
              <a:t> &amp; Justin Johnson &amp; Serena Yeung. Lecture 9. </a:t>
            </a:r>
          </a:p>
        </p:txBody>
      </p:sp>
      <p:sp>
        <p:nvSpPr>
          <p:cNvPr id="10" name="TextBox 9"/>
          <p:cNvSpPr txBox="1"/>
          <p:nvPr/>
        </p:nvSpPr>
        <p:spPr>
          <a:xfrm>
            <a:off x="8403022" y="6465458"/>
            <a:ext cx="2264979" cy="369332"/>
          </a:xfrm>
          <a:prstGeom prst="rect">
            <a:avLst/>
          </a:prstGeom>
          <a:noFill/>
          <a:ln>
            <a:noFill/>
          </a:ln>
        </p:spPr>
        <p:txBody>
          <a:bodyPr wrap="none" rtlCol="0">
            <a:spAutoFit/>
          </a:bodyPr>
          <a:lstStyle/>
          <a:p>
            <a:r>
              <a:rPr lang="en-US" b="1" dirty="0"/>
              <a:t> [</a:t>
            </a:r>
            <a:r>
              <a:rPr lang="en-US" b="1" dirty="0" err="1"/>
              <a:t>Szegedy</a:t>
            </a:r>
            <a:r>
              <a:rPr lang="en-US" b="1" dirty="0"/>
              <a:t> et al., 2014]</a:t>
            </a:r>
          </a:p>
        </p:txBody>
      </p:sp>
      <p:sp>
        <p:nvSpPr>
          <p:cNvPr id="78" name="Rectangle 77"/>
          <p:cNvSpPr/>
          <p:nvPr/>
        </p:nvSpPr>
        <p:spPr>
          <a:xfrm>
            <a:off x="4686300" y="3657600"/>
            <a:ext cx="2514600" cy="685800"/>
          </a:xfrm>
          <a:prstGeom prst="rect">
            <a:avLst/>
          </a:prstGeom>
          <a:solidFill>
            <a:srgbClr val="5DC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Filter concatenation</a:t>
            </a:r>
          </a:p>
        </p:txBody>
      </p:sp>
      <p:sp>
        <p:nvSpPr>
          <p:cNvPr id="79" name="Rectangle 78"/>
          <p:cNvSpPr/>
          <p:nvPr/>
        </p:nvSpPr>
        <p:spPr>
          <a:xfrm>
            <a:off x="4686300" y="5549135"/>
            <a:ext cx="2514600" cy="685800"/>
          </a:xfrm>
          <a:prstGeom prst="rect">
            <a:avLst/>
          </a:prstGeom>
          <a:solidFill>
            <a:srgbClr val="5DC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Previous layer</a:t>
            </a:r>
            <a:br>
              <a:rPr lang="en-US" sz="2400" b="1" dirty="0">
                <a:solidFill>
                  <a:schemeClr val="tx1"/>
                </a:solidFill>
              </a:rPr>
            </a:br>
            <a:r>
              <a:rPr lang="en-US" sz="2400" b="1" dirty="0">
                <a:solidFill>
                  <a:schemeClr val="tx1"/>
                </a:solidFill>
              </a:rPr>
              <a:t>28x28x256</a:t>
            </a:r>
          </a:p>
        </p:txBody>
      </p:sp>
      <p:sp>
        <p:nvSpPr>
          <p:cNvPr id="80" name="Rectangle 79"/>
          <p:cNvSpPr/>
          <p:nvPr/>
        </p:nvSpPr>
        <p:spPr>
          <a:xfrm>
            <a:off x="2362200" y="4634735"/>
            <a:ext cx="1676400" cy="60960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1x1 conv 128</a:t>
            </a:r>
          </a:p>
        </p:txBody>
      </p:sp>
      <p:sp>
        <p:nvSpPr>
          <p:cNvPr id="81" name="Rectangle 80"/>
          <p:cNvSpPr/>
          <p:nvPr/>
        </p:nvSpPr>
        <p:spPr>
          <a:xfrm>
            <a:off x="4191000" y="4634735"/>
            <a:ext cx="1676400" cy="60960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3x3 conv 192</a:t>
            </a:r>
          </a:p>
        </p:txBody>
      </p:sp>
      <p:sp>
        <p:nvSpPr>
          <p:cNvPr id="82" name="Rectangle 81"/>
          <p:cNvSpPr/>
          <p:nvPr/>
        </p:nvSpPr>
        <p:spPr>
          <a:xfrm>
            <a:off x="6019800" y="4634735"/>
            <a:ext cx="1676400" cy="60960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5x5 conv 96</a:t>
            </a:r>
          </a:p>
        </p:txBody>
      </p:sp>
      <p:cxnSp>
        <p:nvCxnSpPr>
          <p:cNvPr id="84" name="Straight Arrow Connector 83"/>
          <p:cNvCxnSpPr>
            <a:stCxn id="79" idx="0"/>
          </p:cNvCxnSpPr>
          <p:nvPr/>
        </p:nvCxnSpPr>
        <p:spPr>
          <a:xfrm flipV="1">
            <a:off x="5943600" y="5244335"/>
            <a:ext cx="228600" cy="30480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flipV="1">
            <a:off x="5982690" y="5244335"/>
            <a:ext cx="2704110" cy="30480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p:nvPr/>
        </p:nvCxnSpPr>
        <p:spPr>
          <a:xfrm flipH="1" flipV="1">
            <a:off x="5486401" y="5237408"/>
            <a:ext cx="362445" cy="30480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flipH="1" flipV="1">
            <a:off x="3657601" y="5292272"/>
            <a:ext cx="2209801" cy="239325"/>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flipV="1">
            <a:off x="3200400" y="4328447"/>
            <a:ext cx="2704110" cy="30480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flipH="1" flipV="1">
            <a:off x="5943602" y="4340325"/>
            <a:ext cx="2743199" cy="294411"/>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p:nvPr/>
        </p:nvCxnSpPr>
        <p:spPr>
          <a:xfrm flipH="1" flipV="1">
            <a:off x="6057901" y="4321029"/>
            <a:ext cx="362445" cy="30480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flipV="1">
            <a:off x="5553322" y="4363351"/>
            <a:ext cx="228600" cy="30480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92" name="Rectangle 91"/>
          <p:cNvSpPr/>
          <p:nvPr/>
        </p:nvSpPr>
        <p:spPr>
          <a:xfrm>
            <a:off x="7848600" y="4634735"/>
            <a:ext cx="1676400" cy="609600"/>
          </a:xfrm>
          <a:prstGeom prst="rect">
            <a:avLst/>
          </a:prstGeom>
          <a:solidFill>
            <a:srgbClr val="C0E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3x3 max pooling</a:t>
            </a:r>
          </a:p>
        </p:txBody>
      </p:sp>
    </p:spTree>
    <p:extLst>
      <p:ext uri="{BB962C8B-B14F-4D97-AF65-F5344CB8AC3E}">
        <p14:creationId xmlns:p14="http://schemas.microsoft.com/office/powerpoint/2010/main" val="2970049536"/>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mn-lt"/>
              </a:rPr>
              <a:t>GoogleNet</a:t>
            </a:r>
            <a:endParaRPr lang="en-US" dirty="0">
              <a:latin typeface="+mn-lt"/>
            </a:endParaRPr>
          </a:p>
        </p:txBody>
      </p:sp>
      <p:sp>
        <p:nvSpPr>
          <p:cNvPr id="76" name="Content Placeholder 2"/>
          <p:cNvSpPr>
            <a:spLocks noGrp="1"/>
          </p:cNvSpPr>
          <p:nvPr>
            <p:ph idx="1"/>
          </p:nvPr>
        </p:nvSpPr>
        <p:spPr>
          <a:xfrm>
            <a:off x="1600200" y="1447801"/>
            <a:ext cx="8991600" cy="5133201"/>
          </a:xfrm>
        </p:spPr>
        <p:txBody>
          <a:bodyPr>
            <a:normAutofit/>
          </a:bodyPr>
          <a:lstStyle/>
          <a:p>
            <a:r>
              <a:rPr lang="en-US" sz="2600" b="1" dirty="0"/>
              <a:t>Solution: </a:t>
            </a:r>
            <a:r>
              <a:rPr lang="en-US" sz="2600" dirty="0"/>
              <a:t>“bottleneck” layers that use 1x1 convolutions to reduce feature depth (from previous hour).</a:t>
            </a:r>
          </a:p>
          <a:p>
            <a:endParaRPr lang="en-US" sz="2200" dirty="0"/>
          </a:p>
        </p:txBody>
      </p:sp>
      <p:sp>
        <p:nvSpPr>
          <p:cNvPr id="6" name="Rectangle 5"/>
          <p:cNvSpPr/>
          <p:nvPr/>
        </p:nvSpPr>
        <p:spPr>
          <a:xfrm>
            <a:off x="1524000" y="6581002"/>
            <a:ext cx="6629400" cy="276999"/>
          </a:xfrm>
          <a:prstGeom prst="rect">
            <a:avLst/>
          </a:prstGeom>
        </p:spPr>
        <p:txBody>
          <a:bodyPr wrap="square">
            <a:spAutoFit/>
          </a:bodyPr>
          <a:lstStyle/>
          <a:p>
            <a:r>
              <a:rPr lang="en-US" sz="1200" dirty="0"/>
              <a:t>Slide taken from </a:t>
            </a:r>
            <a:r>
              <a:rPr lang="en-US" sz="1200" dirty="0" err="1"/>
              <a:t>Fei-Fei</a:t>
            </a:r>
            <a:r>
              <a:rPr lang="en-US" sz="1200" dirty="0"/>
              <a:t> &amp; Justin Johnson &amp; Serena Yeung. Lecture 9. </a:t>
            </a:r>
          </a:p>
        </p:txBody>
      </p:sp>
      <p:sp>
        <p:nvSpPr>
          <p:cNvPr id="10" name="TextBox 9"/>
          <p:cNvSpPr txBox="1"/>
          <p:nvPr/>
        </p:nvSpPr>
        <p:spPr>
          <a:xfrm>
            <a:off x="8403022" y="6465458"/>
            <a:ext cx="2264979" cy="369332"/>
          </a:xfrm>
          <a:prstGeom prst="rect">
            <a:avLst/>
          </a:prstGeom>
          <a:noFill/>
          <a:ln>
            <a:noFill/>
          </a:ln>
        </p:spPr>
        <p:txBody>
          <a:bodyPr wrap="none" rtlCol="0">
            <a:spAutoFit/>
          </a:bodyPr>
          <a:lstStyle/>
          <a:p>
            <a:r>
              <a:rPr lang="en-US" b="1" dirty="0"/>
              <a:t> [</a:t>
            </a:r>
            <a:r>
              <a:rPr lang="en-US" b="1" dirty="0" err="1"/>
              <a:t>Szegedy</a:t>
            </a:r>
            <a:r>
              <a:rPr lang="en-US" b="1" dirty="0"/>
              <a:t> et al., 2014]</a:t>
            </a:r>
          </a:p>
        </p:txBody>
      </p:sp>
      <p:sp>
        <p:nvSpPr>
          <p:cNvPr id="151" name="Rectangle 150"/>
          <p:cNvSpPr/>
          <p:nvPr/>
        </p:nvSpPr>
        <p:spPr>
          <a:xfrm>
            <a:off x="4838700" y="2895600"/>
            <a:ext cx="2514600" cy="685800"/>
          </a:xfrm>
          <a:prstGeom prst="rect">
            <a:avLst/>
          </a:prstGeom>
          <a:solidFill>
            <a:srgbClr val="5DC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Filter concatenation</a:t>
            </a:r>
          </a:p>
        </p:txBody>
      </p:sp>
      <p:sp>
        <p:nvSpPr>
          <p:cNvPr id="152" name="Rectangle 151"/>
          <p:cNvSpPr/>
          <p:nvPr/>
        </p:nvSpPr>
        <p:spPr>
          <a:xfrm>
            <a:off x="4838700" y="4787135"/>
            <a:ext cx="2514600" cy="685800"/>
          </a:xfrm>
          <a:prstGeom prst="rect">
            <a:avLst/>
          </a:prstGeom>
          <a:solidFill>
            <a:srgbClr val="5DC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Previous layer</a:t>
            </a:r>
          </a:p>
        </p:txBody>
      </p:sp>
      <p:sp>
        <p:nvSpPr>
          <p:cNvPr id="158" name="Rectangle 157"/>
          <p:cNvSpPr/>
          <p:nvPr/>
        </p:nvSpPr>
        <p:spPr>
          <a:xfrm>
            <a:off x="2514600" y="3872735"/>
            <a:ext cx="1676400" cy="60960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1x1 convolution</a:t>
            </a:r>
          </a:p>
        </p:txBody>
      </p:sp>
      <p:sp>
        <p:nvSpPr>
          <p:cNvPr id="159" name="Rectangle 158"/>
          <p:cNvSpPr/>
          <p:nvPr/>
        </p:nvSpPr>
        <p:spPr>
          <a:xfrm>
            <a:off x="4343400" y="3872735"/>
            <a:ext cx="1676400" cy="60960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3x3 convolution</a:t>
            </a:r>
          </a:p>
        </p:txBody>
      </p:sp>
      <p:sp>
        <p:nvSpPr>
          <p:cNvPr id="160" name="Rectangle 159"/>
          <p:cNvSpPr/>
          <p:nvPr/>
        </p:nvSpPr>
        <p:spPr>
          <a:xfrm>
            <a:off x="6172200" y="3872735"/>
            <a:ext cx="1676400" cy="60960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5x5 convolution</a:t>
            </a:r>
          </a:p>
        </p:txBody>
      </p:sp>
      <p:cxnSp>
        <p:nvCxnSpPr>
          <p:cNvPr id="161" name="Straight Arrow Connector 160"/>
          <p:cNvCxnSpPr>
            <a:stCxn id="152" idx="0"/>
          </p:cNvCxnSpPr>
          <p:nvPr/>
        </p:nvCxnSpPr>
        <p:spPr>
          <a:xfrm flipV="1">
            <a:off x="6096000" y="4482335"/>
            <a:ext cx="228600" cy="30480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2" name="Straight Arrow Connector 161"/>
          <p:cNvCxnSpPr/>
          <p:nvPr/>
        </p:nvCxnSpPr>
        <p:spPr>
          <a:xfrm flipV="1">
            <a:off x="6135090" y="4482335"/>
            <a:ext cx="2704110" cy="30480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3" name="Straight Arrow Connector 162"/>
          <p:cNvCxnSpPr/>
          <p:nvPr/>
        </p:nvCxnSpPr>
        <p:spPr>
          <a:xfrm flipH="1" flipV="1">
            <a:off x="5638801" y="4475408"/>
            <a:ext cx="362445" cy="30480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4" name="Straight Arrow Connector 163"/>
          <p:cNvCxnSpPr/>
          <p:nvPr/>
        </p:nvCxnSpPr>
        <p:spPr>
          <a:xfrm flipH="1" flipV="1">
            <a:off x="3810001" y="4530272"/>
            <a:ext cx="2209801" cy="239325"/>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5" name="Straight Arrow Connector 164"/>
          <p:cNvCxnSpPr/>
          <p:nvPr/>
        </p:nvCxnSpPr>
        <p:spPr>
          <a:xfrm flipV="1">
            <a:off x="3352800" y="3566447"/>
            <a:ext cx="2704110" cy="30480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6" name="Straight Arrow Connector 165"/>
          <p:cNvCxnSpPr/>
          <p:nvPr/>
        </p:nvCxnSpPr>
        <p:spPr>
          <a:xfrm flipH="1" flipV="1">
            <a:off x="6096002" y="3578325"/>
            <a:ext cx="2743199" cy="294411"/>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7" name="Straight Arrow Connector 166"/>
          <p:cNvCxnSpPr/>
          <p:nvPr/>
        </p:nvCxnSpPr>
        <p:spPr>
          <a:xfrm flipH="1" flipV="1">
            <a:off x="6210301" y="3559029"/>
            <a:ext cx="362445" cy="30480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168" name="Straight Arrow Connector 167"/>
          <p:cNvCxnSpPr/>
          <p:nvPr/>
        </p:nvCxnSpPr>
        <p:spPr>
          <a:xfrm flipV="1">
            <a:off x="5705722" y="3601351"/>
            <a:ext cx="228600" cy="30480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69" name="Rectangle 168"/>
          <p:cNvSpPr/>
          <p:nvPr/>
        </p:nvSpPr>
        <p:spPr>
          <a:xfrm>
            <a:off x="8001000" y="3886200"/>
            <a:ext cx="1676400" cy="609600"/>
          </a:xfrm>
          <a:prstGeom prst="rect">
            <a:avLst/>
          </a:prstGeom>
          <a:solidFill>
            <a:srgbClr val="C0E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3x3 max pooling</a:t>
            </a:r>
          </a:p>
        </p:txBody>
      </p:sp>
    </p:spTree>
    <p:extLst>
      <p:ext uri="{BB962C8B-B14F-4D97-AF65-F5344CB8AC3E}">
        <p14:creationId xmlns:p14="http://schemas.microsoft.com/office/powerpoint/2010/main" val="67840181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mn-lt"/>
              </a:rPr>
              <a:t>GoogleNet</a:t>
            </a:r>
            <a:endParaRPr lang="en-US" dirty="0">
              <a:latin typeface="+mn-lt"/>
            </a:endParaRPr>
          </a:p>
        </p:txBody>
      </p:sp>
      <p:sp>
        <p:nvSpPr>
          <p:cNvPr id="76" name="Content Placeholder 2"/>
          <p:cNvSpPr>
            <a:spLocks noGrp="1"/>
          </p:cNvSpPr>
          <p:nvPr>
            <p:ph idx="1"/>
          </p:nvPr>
        </p:nvSpPr>
        <p:spPr>
          <a:xfrm>
            <a:off x="1600200" y="1447801"/>
            <a:ext cx="8991600" cy="5133201"/>
          </a:xfrm>
        </p:spPr>
        <p:txBody>
          <a:bodyPr>
            <a:normAutofit/>
          </a:bodyPr>
          <a:lstStyle/>
          <a:p>
            <a:r>
              <a:rPr lang="en-US" sz="2600" b="1" dirty="0"/>
              <a:t>Solution: </a:t>
            </a:r>
            <a:r>
              <a:rPr lang="en-US" sz="2600" dirty="0"/>
              <a:t>“bottleneck” layers that use 1x1 convolutions to reduce feature depth (from previous hour).</a:t>
            </a:r>
          </a:p>
          <a:p>
            <a:endParaRPr lang="en-US" sz="2200" dirty="0"/>
          </a:p>
        </p:txBody>
      </p:sp>
      <p:sp>
        <p:nvSpPr>
          <p:cNvPr id="6" name="Rectangle 5"/>
          <p:cNvSpPr/>
          <p:nvPr/>
        </p:nvSpPr>
        <p:spPr>
          <a:xfrm>
            <a:off x="1524000" y="6581002"/>
            <a:ext cx="6629400" cy="276999"/>
          </a:xfrm>
          <a:prstGeom prst="rect">
            <a:avLst/>
          </a:prstGeom>
        </p:spPr>
        <p:txBody>
          <a:bodyPr wrap="square">
            <a:spAutoFit/>
          </a:bodyPr>
          <a:lstStyle/>
          <a:p>
            <a:r>
              <a:rPr lang="en-US" sz="1200" dirty="0"/>
              <a:t>Slide taken from </a:t>
            </a:r>
            <a:r>
              <a:rPr lang="en-US" sz="1200" dirty="0" err="1"/>
              <a:t>Fei-Fei</a:t>
            </a:r>
            <a:r>
              <a:rPr lang="en-US" sz="1200" dirty="0"/>
              <a:t> &amp; Justin Johnson &amp; Serena Yeung. Lecture 9. </a:t>
            </a:r>
          </a:p>
        </p:txBody>
      </p:sp>
      <p:sp>
        <p:nvSpPr>
          <p:cNvPr id="10" name="TextBox 9"/>
          <p:cNvSpPr txBox="1"/>
          <p:nvPr/>
        </p:nvSpPr>
        <p:spPr>
          <a:xfrm>
            <a:off x="8403022" y="6465458"/>
            <a:ext cx="2264979" cy="369332"/>
          </a:xfrm>
          <a:prstGeom prst="rect">
            <a:avLst/>
          </a:prstGeom>
          <a:noFill/>
          <a:ln>
            <a:noFill/>
          </a:ln>
        </p:spPr>
        <p:txBody>
          <a:bodyPr wrap="none" rtlCol="0">
            <a:spAutoFit/>
          </a:bodyPr>
          <a:lstStyle/>
          <a:p>
            <a:r>
              <a:rPr lang="en-US" b="1" dirty="0"/>
              <a:t> [</a:t>
            </a:r>
            <a:r>
              <a:rPr lang="en-US" b="1" dirty="0" err="1"/>
              <a:t>Szegedy</a:t>
            </a:r>
            <a:r>
              <a:rPr lang="en-US" b="1" dirty="0"/>
              <a:t> et al., 2014]</a:t>
            </a:r>
          </a:p>
        </p:txBody>
      </p:sp>
      <p:sp>
        <p:nvSpPr>
          <p:cNvPr id="151" name="object 19"/>
          <p:cNvSpPr/>
          <p:nvPr/>
        </p:nvSpPr>
        <p:spPr>
          <a:xfrm>
            <a:off x="2209800" y="2743200"/>
            <a:ext cx="7162800" cy="3200400"/>
          </a:xfrm>
          <a:prstGeom prst="rect">
            <a:avLst/>
          </a:prstGeom>
          <a:blipFill>
            <a:blip r:embed="rId3" cstate="print"/>
            <a:stretch>
              <a:fillRect/>
            </a:stretch>
          </a:blipFill>
        </p:spPr>
        <p:txBody>
          <a:bodyPr wrap="square" lIns="0" tIns="0" rIns="0" bIns="0" rtlCol="0"/>
          <a:lstStyle/>
          <a:p>
            <a:endParaRPr/>
          </a:p>
        </p:txBody>
      </p:sp>
      <p:sp>
        <p:nvSpPr>
          <p:cNvPr id="152" name="Rectangle 151"/>
          <p:cNvSpPr/>
          <p:nvPr/>
        </p:nvSpPr>
        <p:spPr>
          <a:xfrm>
            <a:off x="4838700" y="2667000"/>
            <a:ext cx="2514600" cy="685800"/>
          </a:xfrm>
          <a:prstGeom prst="rect">
            <a:avLst/>
          </a:prstGeom>
          <a:solidFill>
            <a:srgbClr val="5DC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Filter concatenation</a:t>
            </a:r>
          </a:p>
        </p:txBody>
      </p:sp>
      <p:sp>
        <p:nvSpPr>
          <p:cNvPr id="158" name="Rectangle 157"/>
          <p:cNvSpPr/>
          <p:nvPr/>
        </p:nvSpPr>
        <p:spPr>
          <a:xfrm>
            <a:off x="4876800" y="5334000"/>
            <a:ext cx="2514600" cy="685800"/>
          </a:xfrm>
          <a:prstGeom prst="rect">
            <a:avLst/>
          </a:prstGeom>
          <a:solidFill>
            <a:srgbClr val="5DC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Previous layer</a:t>
            </a:r>
          </a:p>
        </p:txBody>
      </p:sp>
      <p:sp>
        <p:nvSpPr>
          <p:cNvPr id="159" name="Rectangle 158"/>
          <p:cNvSpPr/>
          <p:nvPr/>
        </p:nvSpPr>
        <p:spPr>
          <a:xfrm>
            <a:off x="2209800" y="3657600"/>
            <a:ext cx="1676400" cy="60960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1x1 convolution</a:t>
            </a:r>
          </a:p>
        </p:txBody>
      </p:sp>
      <p:sp>
        <p:nvSpPr>
          <p:cNvPr id="160" name="Rectangle 159"/>
          <p:cNvSpPr/>
          <p:nvPr/>
        </p:nvSpPr>
        <p:spPr>
          <a:xfrm>
            <a:off x="4114800" y="3581400"/>
            <a:ext cx="1676400" cy="60960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3x3 convolution</a:t>
            </a:r>
          </a:p>
        </p:txBody>
      </p:sp>
      <p:sp>
        <p:nvSpPr>
          <p:cNvPr id="161" name="Rectangle 160"/>
          <p:cNvSpPr/>
          <p:nvPr/>
        </p:nvSpPr>
        <p:spPr>
          <a:xfrm>
            <a:off x="5943600" y="3581400"/>
            <a:ext cx="1676400" cy="60960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5x5 convolution</a:t>
            </a:r>
          </a:p>
        </p:txBody>
      </p:sp>
      <p:sp>
        <p:nvSpPr>
          <p:cNvPr id="162" name="Rectangle 161"/>
          <p:cNvSpPr/>
          <p:nvPr/>
        </p:nvSpPr>
        <p:spPr>
          <a:xfrm>
            <a:off x="7696200" y="3581400"/>
            <a:ext cx="1676400" cy="609600"/>
          </a:xfrm>
          <a:prstGeom prst="rect">
            <a:avLst/>
          </a:prstGeom>
          <a:solidFill>
            <a:srgbClr val="FFAF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1x1 convolution</a:t>
            </a:r>
          </a:p>
        </p:txBody>
      </p:sp>
      <p:sp>
        <p:nvSpPr>
          <p:cNvPr id="163" name="Rectangle 162"/>
          <p:cNvSpPr/>
          <p:nvPr/>
        </p:nvSpPr>
        <p:spPr>
          <a:xfrm>
            <a:off x="4114800" y="4419600"/>
            <a:ext cx="1676400" cy="609600"/>
          </a:xfrm>
          <a:prstGeom prst="rect">
            <a:avLst/>
          </a:prstGeom>
          <a:solidFill>
            <a:srgbClr val="FFAF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1x1 convolution</a:t>
            </a:r>
          </a:p>
        </p:txBody>
      </p:sp>
      <p:sp>
        <p:nvSpPr>
          <p:cNvPr id="164" name="Rectangle 163"/>
          <p:cNvSpPr/>
          <p:nvPr/>
        </p:nvSpPr>
        <p:spPr>
          <a:xfrm>
            <a:off x="5943600" y="4419600"/>
            <a:ext cx="1676400" cy="609600"/>
          </a:xfrm>
          <a:prstGeom prst="rect">
            <a:avLst/>
          </a:prstGeom>
          <a:solidFill>
            <a:srgbClr val="FFAF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1x1 convolution</a:t>
            </a:r>
          </a:p>
        </p:txBody>
      </p:sp>
      <p:sp>
        <p:nvSpPr>
          <p:cNvPr id="165" name="Rectangle 164"/>
          <p:cNvSpPr/>
          <p:nvPr/>
        </p:nvSpPr>
        <p:spPr>
          <a:xfrm>
            <a:off x="7696200" y="4419600"/>
            <a:ext cx="1676400" cy="609600"/>
          </a:xfrm>
          <a:prstGeom prst="rect">
            <a:avLst/>
          </a:prstGeom>
          <a:solidFill>
            <a:srgbClr val="C0E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3x3 max pooling</a:t>
            </a:r>
          </a:p>
        </p:txBody>
      </p:sp>
    </p:spTree>
    <p:extLst>
      <p:ext uri="{BB962C8B-B14F-4D97-AF65-F5344CB8AC3E}">
        <p14:creationId xmlns:p14="http://schemas.microsoft.com/office/powerpoint/2010/main" val="342113335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object 19"/>
          <p:cNvSpPr/>
          <p:nvPr/>
        </p:nvSpPr>
        <p:spPr>
          <a:xfrm>
            <a:off x="3352800" y="2362200"/>
            <a:ext cx="7162800" cy="3200400"/>
          </a:xfrm>
          <a:prstGeom prst="rect">
            <a:avLst/>
          </a:prstGeom>
          <a:blipFill>
            <a:blip r:embed="rId3" cstate="print"/>
            <a:stretch>
              <a:fillRect/>
            </a:stretch>
          </a:blipFill>
        </p:spPr>
        <p:txBody>
          <a:bodyPr wrap="square" lIns="0" tIns="0" rIns="0" bIns="0" rtlCol="0"/>
          <a:lstStyle/>
          <a:p>
            <a:endParaRPr/>
          </a:p>
        </p:txBody>
      </p:sp>
      <p:sp>
        <p:nvSpPr>
          <p:cNvPr id="60" name="Rectangle 59"/>
          <p:cNvSpPr/>
          <p:nvPr/>
        </p:nvSpPr>
        <p:spPr>
          <a:xfrm>
            <a:off x="5981700" y="2286000"/>
            <a:ext cx="2514600" cy="685800"/>
          </a:xfrm>
          <a:prstGeom prst="rect">
            <a:avLst/>
          </a:prstGeom>
          <a:solidFill>
            <a:srgbClr val="5DC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Filter concatenation</a:t>
            </a:r>
          </a:p>
        </p:txBody>
      </p:sp>
      <p:sp>
        <p:nvSpPr>
          <p:cNvPr id="61" name="Rectangle 60"/>
          <p:cNvSpPr/>
          <p:nvPr/>
        </p:nvSpPr>
        <p:spPr>
          <a:xfrm>
            <a:off x="6019800" y="4953000"/>
            <a:ext cx="2514600" cy="685800"/>
          </a:xfrm>
          <a:prstGeom prst="rect">
            <a:avLst/>
          </a:prstGeom>
          <a:solidFill>
            <a:srgbClr val="5DC9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Previous layer</a:t>
            </a:r>
            <a:br>
              <a:rPr lang="en-US" sz="2400" b="1" dirty="0">
                <a:solidFill>
                  <a:schemeClr val="tx1"/>
                </a:solidFill>
              </a:rPr>
            </a:br>
            <a:r>
              <a:rPr lang="en-US" sz="2400" b="1" dirty="0">
                <a:solidFill>
                  <a:schemeClr val="tx1"/>
                </a:solidFill>
              </a:rPr>
              <a:t>28x28x256</a:t>
            </a:r>
          </a:p>
        </p:txBody>
      </p:sp>
      <p:sp>
        <p:nvSpPr>
          <p:cNvPr id="62" name="Rectangle 61"/>
          <p:cNvSpPr/>
          <p:nvPr/>
        </p:nvSpPr>
        <p:spPr>
          <a:xfrm>
            <a:off x="3352800" y="3276600"/>
            <a:ext cx="1676400" cy="60960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1x1 conv 128</a:t>
            </a:r>
          </a:p>
        </p:txBody>
      </p:sp>
      <p:sp>
        <p:nvSpPr>
          <p:cNvPr id="63" name="Rectangle 62"/>
          <p:cNvSpPr/>
          <p:nvPr/>
        </p:nvSpPr>
        <p:spPr>
          <a:xfrm>
            <a:off x="5257800" y="3200400"/>
            <a:ext cx="1676400" cy="60960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3x3 conv 192</a:t>
            </a:r>
          </a:p>
        </p:txBody>
      </p:sp>
      <p:sp>
        <p:nvSpPr>
          <p:cNvPr id="64" name="Rectangle 63"/>
          <p:cNvSpPr/>
          <p:nvPr/>
        </p:nvSpPr>
        <p:spPr>
          <a:xfrm>
            <a:off x="7086600" y="3200400"/>
            <a:ext cx="1676400" cy="60960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5x5 conv 96</a:t>
            </a:r>
          </a:p>
        </p:txBody>
      </p:sp>
      <p:sp>
        <p:nvSpPr>
          <p:cNvPr id="65" name="Rectangle 64"/>
          <p:cNvSpPr/>
          <p:nvPr/>
        </p:nvSpPr>
        <p:spPr>
          <a:xfrm>
            <a:off x="8839200" y="3200400"/>
            <a:ext cx="1676400" cy="609600"/>
          </a:xfrm>
          <a:prstGeom prst="rect">
            <a:avLst/>
          </a:prstGeom>
          <a:solidFill>
            <a:srgbClr val="FFAF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1x1 conv 64</a:t>
            </a:r>
          </a:p>
        </p:txBody>
      </p:sp>
      <p:sp>
        <p:nvSpPr>
          <p:cNvPr id="66" name="Rectangle 65"/>
          <p:cNvSpPr/>
          <p:nvPr/>
        </p:nvSpPr>
        <p:spPr>
          <a:xfrm>
            <a:off x="5257800" y="4038600"/>
            <a:ext cx="1676400" cy="609600"/>
          </a:xfrm>
          <a:prstGeom prst="rect">
            <a:avLst/>
          </a:prstGeom>
          <a:solidFill>
            <a:srgbClr val="FFAF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1x1 conv 64</a:t>
            </a:r>
          </a:p>
        </p:txBody>
      </p:sp>
      <p:sp>
        <p:nvSpPr>
          <p:cNvPr id="67" name="Rectangle 66"/>
          <p:cNvSpPr/>
          <p:nvPr/>
        </p:nvSpPr>
        <p:spPr>
          <a:xfrm>
            <a:off x="7086600" y="4038600"/>
            <a:ext cx="1676400" cy="609600"/>
          </a:xfrm>
          <a:prstGeom prst="rect">
            <a:avLst/>
          </a:prstGeom>
          <a:solidFill>
            <a:srgbClr val="FFAFA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1x1 conv 64</a:t>
            </a:r>
          </a:p>
        </p:txBody>
      </p:sp>
      <p:sp>
        <p:nvSpPr>
          <p:cNvPr id="68" name="Rectangle 67"/>
          <p:cNvSpPr/>
          <p:nvPr/>
        </p:nvSpPr>
        <p:spPr>
          <a:xfrm>
            <a:off x="8839200" y="4038600"/>
            <a:ext cx="1676400" cy="609600"/>
          </a:xfrm>
          <a:prstGeom prst="rect">
            <a:avLst/>
          </a:prstGeom>
          <a:solidFill>
            <a:srgbClr val="C0E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3x3 max pooling</a:t>
            </a:r>
          </a:p>
        </p:txBody>
      </p:sp>
      <p:sp>
        <p:nvSpPr>
          <p:cNvPr id="76" name="Content Placeholder 2"/>
          <p:cNvSpPr>
            <a:spLocks noGrp="1"/>
          </p:cNvSpPr>
          <p:nvPr>
            <p:ph idx="1"/>
          </p:nvPr>
        </p:nvSpPr>
        <p:spPr>
          <a:xfrm>
            <a:off x="1600200" y="228601"/>
            <a:ext cx="8991600" cy="6352401"/>
          </a:xfrm>
        </p:spPr>
        <p:txBody>
          <a:bodyPr>
            <a:normAutofit/>
          </a:bodyPr>
          <a:lstStyle/>
          <a:p>
            <a:r>
              <a:rPr lang="en-US" sz="2200" b="1" dirty="0"/>
              <a:t>Number of convolution operations:</a:t>
            </a:r>
            <a:br>
              <a:rPr lang="en-US" sz="2200" b="1" dirty="0"/>
            </a:br>
            <a:r>
              <a:rPr lang="en-US" sz="2200" dirty="0"/>
              <a:t>1x1 conv, 64: 28x28x64x1x1x256</a:t>
            </a:r>
            <a:br>
              <a:rPr lang="en-US" sz="2200" dirty="0"/>
            </a:br>
            <a:r>
              <a:rPr lang="en-US" sz="2200" dirty="0"/>
              <a:t>1x1 conv, 64: 28x28x64x1x1x256</a:t>
            </a:r>
            <a:br>
              <a:rPr lang="en-US" sz="2200" dirty="0"/>
            </a:br>
            <a:r>
              <a:rPr lang="en-US" sz="2200" dirty="0"/>
              <a:t>1x1 conv, 128: 28x28x128x1x1x256</a:t>
            </a:r>
            <a:br>
              <a:rPr lang="en-US" sz="2200" dirty="0"/>
            </a:br>
            <a:r>
              <a:rPr lang="en-US" sz="2200" dirty="0"/>
              <a:t>3x3 conv, 192: 28x28x192x3x3x64</a:t>
            </a:r>
            <a:br>
              <a:rPr lang="en-US" sz="2200" dirty="0"/>
            </a:br>
            <a:r>
              <a:rPr lang="en-US" sz="2200" dirty="0"/>
              <a:t>5x5 conv, 96: 28x28x96x5x5x264</a:t>
            </a:r>
            <a:br>
              <a:rPr lang="en-US" sz="2200" dirty="0"/>
            </a:br>
            <a:r>
              <a:rPr lang="en-US" sz="2200" dirty="0"/>
              <a:t>1x1 conv, 64: 28x28x64x1x1x256</a:t>
            </a:r>
            <a:br>
              <a:rPr lang="en-US" sz="2200" dirty="0"/>
            </a:br>
            <a:r>
              <a:rPr lang="en-US" sz="2200" b="1" dirty="0"/>
              <a:t>Total: 353M ops</a:t>
            </a:r>
          </a:p>
          <a:p>
            <a:endParaRPr lang="en-US" sz="2200" dirty="0"/>
          </a:p>
          <a:p>
            <a:endParaRPr lang="en-US" sz="2200" dirty="0"/>
          </a:p>
          <a:p>
            <a:endParaRPr lang="en-US" sz="2200" dirty="0"/>
          </a:p>
          <a:p>
            <a:endParaRPr lang="en-US" sz="2200" dirty="0"/>
          </a:p>
          <a:p>
            <a:endParaRPr lang="en-US" sz="2200" dirty="0"/>
          </a:p>
          <a:p>
            <a:endParaRPr lang="en-US" sz="2200" dirty="0"/>
          </a:p>
          <a:p>
            <a:endParaRPr lang="en-US" sz="2200" dirty="0"/>
          </a:p>
          <a:p>
            <a:r>
              <a:rPr lang="en-US" sz="2200" dirty="0"/>
              <a:t>Compared to 854M ops for naive version</a:t>
            </a:r>
          </a:p>
          <a:p>
            <a:endParaRPr lang="en-US" sz="2200" b="1" dirty="0"/>
          </a:p>
          <a:p>
            <a:endParaRPr lang="en-US" sz="2200" dirty="0"/>
          </a:p>
        </p:txBody>
      </p:sp>
      <p:sp>
        <p:nvSpPr>
          <p:cNvPr id="6" name="Rectangle 5"/>
          <p:cNvSpPr/>
          <p:nvPr/>
        </p:nvSpPr>
        <p:spPr>
          <a:xfrm>
            <a:off x="1524000" y="6581002"/>
            <a:ext cx="6629400" cy="276999"/>
          </a:xfrm>
          <a:prstGeom prst="rect">
            <a:avLst/>
          </a:prstGeom>
        </p:spPr>
        <p:txBody>
          <a:bodyPr wrap="square">
            <a:spAutoFit/>
          </a:bodyPr>
          <a:lstStyle/>
          <a:p>
            <a:r>
              <a:rPr lang="en-US" sz="1200" dirty="0"/>
              <a:t>Slide taken from </a:t>
            </a:r>
            <a:r>
              <a:rPr lang="en-US" sz="1200" dirty="0" err="1"/>
              <a:t>Fei-Fei</a:t>
            </a:r>
            <a:r>
              <a:rPr lang="en-US" sz="1200" dirty="0"/>
              <a:t> &amp; Justin Johnson &amp; Serena Yeung. Lecture 9. </a:t>
            </a:r>
          </a:p>
        </p:txBody>
      </p:sp>
      <p:sp>
        <p:nvSpPr>
          <p:cNvPr id="10" name="TextBox 9"/>
          <p:cNvSpPr txBox="1"/>
          <p:nvPr/>
        </p:nvSpPr>
        <p:spPr>
          <a:xfrm>
            <a:off x="8403022" y="6465458"/>
            <a:ext cx="2264979" cy="369332"/>
          </a:xfrm>
          <a:prstGeom prst="rect">
            <a:avLst/>
          </a:prstGeom>
          <a:noFill/>
          <a:ln>
            <a:noFill/>
          </a:ln>
        </p:spPr>
        <p:txBody>
          <a:bodyPr wrap="none" rtlCol="0">
            <a:spAutoFit/>
          </a:bodyPr>
          <a:lstStyle/>
          <a:p>
            <a:r>
              <a:rPr lang="en-US" b="1" dirty="0"/>
              <a:t> [</a:t>
            </a:r>
            <a:r>
              <a:rPr lang="en-US" b="1" dirty="0" err="1"/>
              <a:t>Szegedy</a:t>
            </a:r>
            <a:r>
              <a:rPr lang="en-US" b="1" dirty="0"/>
              <a:t> et al., 2014]</a:t>
            </a:r>
          </a:p>
        </p:txBody>
      </p:sp>
    </p:spTree>
    <p:extLst>
      <p:ext uri="{BB962C8B-B14F-4D97-AF65-F5344CB8AC3E}">
        <p14:creationId xmlns:p14="http://schemas.microsoft.com/office/powerpoint/2010/main" val="3607074537"/>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mn-lt"/>
              </a:rPr>
              <a:t>GoogleNet</a:t>
            </a:r>
            <a:endParaRPr lang="en-US" dirty="0">
              <a:latin typeface="+mn-lt"/>
            </a:endParaRPr>
          </a:p>
        </p:txBody>
      </p:sp>
      <p:sp>
        <p:nvSpPr>
          <p:cNvPr id="76" name="Content Placeholder 2"/>
          <p:cNvSpPr>
            <a:spLocks noGrp="1"/>
          </p:cNvSpPr>
          <p:nvPr>
            <p:ph idx="1"/>
          </p:nvPr>
        </p:nvSpPr>
        <p:spPr>
          <a:xfrm>
            <a:off x="4114800" y="1600201"/>
            <a:ext cx="6477000" cy="4525963"/>
          </a:xfrm>
        </p:spPr>
        <p:txBody>
          <a:bodyPr>
            <a:normAutofit/>
          </a:bodyPr>
          <a:lstStyle/>
          <a:p>
            <a:pPr marL="0" lvl="1" indent="0">
              <a:buNone/>
            </a:pPr>
            <a:r>
              <a:rPr lang="en-US" sz="2200" b="1" dirty="0"/>
              <a:t>Details/Retrospectives </a:t>
            </a:r>
            <a:r>
              <a:rPr lang="en-US" sz="2200" dirty="0">
                <a:cs typeface="Arial"/>
              </a:rPr>
              <a:t>:</a:t>
            </a:r>
          </a:p>
          <a:p>
            <a:pPr marL="342900" lvl="1" indent="-342900">
              <a:buFont typeface="Arial" pitchFamily="34" charset="0"/>
              <a:buChar char="•"/>
            </a:pPr>
            <a:r>
              <a:rPr lang="en-US" sz="2200" dirty="0">
                <a:cs typeface="Arial"/>
              </a:rPr>
              <a:t>Deeper networks, with computational efficiency</a:t>
            </a:r>
          </a:p>
          <a:p>
            <a:pPr marL="342900" lvl="1" indent="-342900">
              <a:buFont typeface="Arial" pitchFamily="34" charset="0"/>
              <a:buChar char="•"/>
            </a:pPr>
            <a:r>
              <a:rPr lang="en-US" sz="2200" dirty="0"/>
              <a:t>22 layers</a:t>
            </a:r>
          </a:p>
          <a:p>
            <a:pPr marL="342900" lvl="1" indent="-342900">
              <a:buFont typeface="Arial" pitchFamily="34" charset="0"/>
              <a:buChar char="•"/>
            </a:pPr>
            <a:r>
              <a:rPr lang="en-US" sz="2200" dirty="0"/>
              <a:t>Efficient “Inception” module</a:t>
            </a:r>
          </a:p>
          <a:p>
            <a:pPr marL="342900" lvl="1" indent="-342900">
              <a:buFont typeface="Arial" pitchFamily="34" charset="0"/>
              <a:buChar char="•"/>
            </a:pPr>
            <a:r>
              <a:rPr lang="en-US" sz="2200" dirty="0"/>
              <a:t>No FC layers</a:t>
            </a:r>
          </a:p>
          <a:p>
            <a:pPr marL="342900" lvl="1" indent="-342900">
              <a:buFont typeface="Arial" pitchFamily="34" charset="0"/>
              <a:buChar char="•"/>
            </a:pPr>
            <a:r>
              <a:rPr lang="en-US" sz="2200" dirty="0"/>
              <a:t>12x less </a:t>
            </a:r>
            <a:r>
              <a:rPr lang="en-US" sz="2200" dirty="0" err="1"/>
              <a:t>params</a:t>
            </a:r>
            <a:r>
              <a:rPr lang="en-US" sz="2200" dirty="0"/>
              <a:t> than </a:t>
            </a:r>
            <a:r>
              <a:rPr lang="en-US" sz="2200" dirty="0" err="1"/>
              <a:t>AlexNet</a:t>
            </a:r>
            <a:endParaRPr lang="en-US" sz="2200" dirty="0"/>
          </a:p>
          <a:p>
            <a:pPr marL="342900" lvl="1" indent="-342900">
              <a:buFont typeface="Arial" pitchFamily="34" charset="0"/>
              <a:buChar char="•"/>
            </a:pPr>
            <a:r>
              <a:rPr lang="en-US" sz="2200" dirty="0"/>
              <a:t>ILSVRC’14 classification winner (6.7% top 5 error)</a:t>
            </a:r>
          </a:p>
          <a:p>
            <a:pPr lvl="1">
              <a:buFontTx/>
              <a:buChar char="-"/>
            </a:pPr>
            <a:endParaRPr lang="en-US" sz="2200" dirty="0"/>
          </a:p>
          <a:p>
            <a:pPr>
              <a:buFontTx/>
              <a:buChar char="-"/>
            </a:pPr>
            <a:endParaRPr lang="en-US" sz="2400" dirty="0"/>
          </a:p>
        </p:txBody>
      </p:sp>
      <p:sp>
        <p:nvSpPr>
          <p:cNvPr id="6" name="Rectangle 5"/>
          <p:cNvSpPr/>
          <p:nvPr/>
        </p:nvSpPr>
        <p:spPr>
          <a:xfrm>
            <a:off x="1524000" y="6581002"/>
            <a:ext cx="6629400" cy="276999"/>
          </a:xfrm>
          <a:prstGeom prst="rect">
            <a:avLst/>
          </a:prstGeom>
        </p:spPr>
        <p:txBody>
          <a:bodyPr wrap="square">
            <a:spAutoFit/>
          </a:bodyPr>
          <a:lstStyle/>
          <a:p>
            <a:r>
              <a:rPr lang="en-US" sz="1200" dirty="0"/>
              <a:t>Slide taken from </a:t>
            </a:r>
            <a:r>
              <a:rPr lang="en-US" sz="1200" dirty="0" err="1"/>
              <a:t>Fei-Fei</a:t>
            </a:r>
            <a:r>
              <a:rPr lang="en-US" sz="1200" dirty="0"/>
              <a:t> &amp; Justin Johnson &amp; Serena Yeung. Lecture 9. </a:t>
            </a:r>
          </a:p>
        </p:txBody>
      </p:sp>
      <p:sp>
        <p:nvSpPr>
          <p:cNvPr id="10" name="TextBox 9"/>
          <p:cNvSpPr txBox="1"/>
          <p:nvPr/>
        </p:nvSpPr>
        <p:spPr>
          <a:xfrm>
            <a:off x="8403022" y="6465458"/>
            <a:ext cx="2264979" cy="369332"/>
          </a:xfrm>
          <a:prstGeom prst="rect">
            <a:avLst/>
          </a:prstGeom>
          <a:noFill/>
          <a:ln>
            <a:noFill/>
          </a:ln>
        </p:spPr>
        <p:txBody>
          <a:bodyPr wrap="none" rtlCol="0">
            <a:spAutoFit/>
          </a:bodyPr>
          <a:lstStyle/>
          <a:p>
            <a:r>
              <a:rPr lang="en-US" b="1" dirty="0"/>
              <a:t> [</a:t>
            </a:r>
            <a:r>
              <a:rPr lang="en-US" b="1" dirty="0" err="1"/>
              <a:t>Szegedy</a:t>
            </a:r>
            <a:r>
              <a:rPr lang="en-US" b="1" dirty="0"/>
              <a:t> et al., 2014]</a:t>
            </a:r>
          </a:p>
        </p:txBody>
      </p:sp>
      <p:sp>
        <p:nvSpPr>
          <p:cNvPr id="8" name="object 21"/>
          <p:cNvSpPr/>
          <p:nvPr/>
        </p:nvSpPr>
        <p:spPr>
          <a:xfrm>
            <a:off x="1752600" y="228600"/>
            <a:ext cx="1981200" cy="6172200"/>
          </a:xfrm>
          <a:prstGeom prst="rect">
            <a:avLst/>
          </a:prstGeom>
          <a:blipFill>
            <a:blip r:embed="rId3" cstate="print"/>
            <a:stretch>
              <a:fillRect/>
            </a:stretch>
          </a:blipFill>
          <a:ln>
            <a:solidFill>
              <a:schemeClr val="tx1"/>
            </a:solidFill>
          </a:ln>
        </p:spPr>
        <p:txBody>
          <a:bodyPr wrap="square" lIns="0" tIns="0" rIns="0" bIns="0" rtlCol="0"/>
          <a:lstStyle/>
          <a:p>
            <a:endParaRPr/>
          </a:p>
        </p:txBody>
      </p:sp>
    </p:spTree>
    <p:extLst>
      <p:ext uri="{BB962C8B-B14F-4D97-AF65-F5344CB8AC3E}">
        <p14:creationId xmlns:p14="http://schemas.microsoft.com/office/powerpoint/2010/main" val="1965924147"/>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GoogleNet</a:t>
            </a:r>
            <a:endParaRPr lang="en-US" dirty="0">
              <a:latin typeface="+mn-lt"/>
            </a:endParaRPr>
          </a:p>
        </p:txBody>
      </p:sp>
      <p:sp>
        <p:nvSpPr>
          <p:cNvPr id="76" name="Content Placeholder 2"/>
          <p:cNvSpPr>
            <a:spLocks noGrp="1"/>
          </p:cNvSpPr>
          <p:nvPr>
            <p:ph idx="1"/>
          </p:nvPr>
        </p:nvSpPr>
        <p:spPr>
          <a:xfrm>
            <a:off x="2133600" y="2209801"/>
            <a:ext cx="7848600" cy="3916363"/>
          </a:xfrm>
        </p:spPr>
        <p:txBody>
          <a:bodyPr>
            <a:noAutofit/>
          </a:bodyPr>
          <a:lstStyle/>
          <a:p>
            <a:pPr marL="0" indent="0">
              <a:buNone/>
            </a:pPr>
            <a:r>
              <a:rPr lang="en-US" sz="2400" dirty="0"/>
              <a:t>Introduced the idea that CNN layers </a:t>
            </a:r>
            <a:r>
              <a:rPr lang="en-US" sz="2400" b="1" dirty="0"/>
              <a:t>didn’t always have to be stacked up sequentially</a:t>
            </a:r>
            <a:r>
              <a:rPr lang="en-US" sz="2400" dirty="0"/>
              <a:t>. Coming up with the Inception module, the authors showed that a creative structuring of layers can lead to improved performance and </a:t>
            </a:r>
            <a:r>
              <a:rPr lang="en-US" sz="2400" b="1" dirty="0"/>
              <a:t>computationally efficiency</a:t>
            </a:r>
            <a:r>
              <a:rPr lang="en-US" sz="2400" dirty="0"/>
              <a:t>. </a:t>
            </a:r>
            <a:endParaRPr lang="en-US" sz="2200" dirty="0"/>
          </a:p>
          <a:p>
            <a:pPr lvl="1">
              <a:buFontTx/>
              <a:buChar char="-"/>
            </a:pPr>
            <a:endParaRPr lang="en-US" sz="2200" dirty="0"/>
          </a:p>
          <a:p>
            <a:pPr>
              <a:buFontTx/>
              <a:buChar char="-"/>
            </a:pPr>
            <a:endParaRPr lang="en-US" sz="2200" dirty="0"/>
          </a:p>
        </p:txBody>
      </p:sp>
      <p:sp>
        <p:nvSpPr>
          <p:cNvPr id="3" name="Litebulb"/>
          <p:cNvSpPr>
            <a:spLocks noEditPoints="1" noChangeArrowheads="1"/>
          </p:cNvSpPr>
          <p:nvPr/>
        </p:nvSpPr>
        <p:spPr bwMode="auto">
          <a:xfrm>
            <a:off x="1828801" y="304801"/>
            <a:ext cx="776287" cy="1166811"/>
          </a:xfrm>
          <a:custGeom>
            <a:avLst/>
            <a:gdLst>
              <a:gd name="T0" fmla="*/ 10800 w 21600"/>
              <a:gd name="T1" fmla="*/ 0 h 21600"/>
              <a:gd name="T2" fmla="*/ 21600 w 21600"/>
              <a:gd name="T3" fmla="*/ 7782 h 21600"/>
              <a:gd name="T4" fmla="*/ 0 w 21600"/>
              <a:gd name="T5" fmla="*/ 7782 h 21600"/>
              <a:gd name="T6" fmla="*/ 10800 w 21600"/>
              <a:gd name="T7" fmla="*/ 21600 h 21600"/>
              <a:gd name="T8" fmla="*/ 3556 w 21600"/>
              <a:gd name="T9" fmla="*/ 2188 h 21600"/>
              <a:gd name="T10" fmla="*/ 18277 w 21600"/>
              <a:gd name="T11" fmla="*/ 9282 h 21600"/>
            </a:gdLst>
            <a:ahLst/>
            <a:cxnLst>
              <a:cxn ang="0">
                <a:pos x="T0" y="T1"/>
              </a:cxn>
              <a:cxn ang="0">
                <a:pos x="T2" y="T3"/>
              </a:cxn>
              <a:cxn ang="0">
                <a:pos x="T4" y="T5"/>
              </a:cxn>
              <a:cxn ang="0">
                <a:pos x="T6" y="T7"/>
              </a:cxn>
            </a:cxnLst>
            <a:rect l="T8" t="T9" r="T10" b="T11"/>
            <a:pathLst>
              <a:path w="21600" h="21600" extrusionOk="0">
                <a:moveTo>
                  <a:pt x="10825" y="21723"/>
                </a:moveTo>
                <a:lnTo>
                  <a:pt x="11215" y="21723"/>
                </a:lnTo>
                <a:lnTo>
                  <a:pt x="11552" y="21688"/>
                </a:lnTo>
                <a:lnTo>
                  <a:pt x="11916" y="21617"/>
                </a:lnTo>
                <a:lnTo>
                  <a:pt x="12253" y="21547"/>
                </a:lnTo>
                <a:lnTo>
                  <a:pt x="12617" y="21441"/>
                </a:lnTo>
                <a:lnTo>
                  <a:pt x="12902" y="21317"/>
                </a:lnTo>
                <a:lnTo>
                  <a:pt x="13162" y="21176"/>
                </a:lnTo>
                <a:lnTo>
                  <a:pt x="13396" y="21000"/>
                </a:lnTo>
                <a:lnTo>
                  <a:pt x="13655" y="20841"/>
                </a:lnTo>
                <a:lnTo>
                  <a:pt x="13863" y="20629"/>
                </a:lnTo>
                <a:lnTo>
                  <a:pt x="14045" y="20435"/>
                </a:lnTo>
                <a:lnTo>
                  <a:pt x="14200" y="20223"/>
                </a:lnTo>
                <a:lnTo>
                  <a:pt x="14356" y="19994"/>
                </a:lnTo>
                <a:lnTo>
                  <a:pt x="14460" y="19747"/>
                </a:lnTo>
                <a:lnTo>
                  <a:pt x="14512" y="19482"/>
                </a:lnTo>
                <a:lnTo>
                  <a:pt x="14512" y="19235"/>
                </a:lnTo>
                <a:lnTo>
                  <a:pt x="14512" y="19147"/>
                </a:lnTo>
                <a:lnTo>
                  <a:pt x="14512" y="18900"/>
                </a:lnTo>
                <a:lnTo>
                  <a:pt x="14512" y="18529"/>
                </a:lnTo>
                <a:lnTo>
                  <a:pt x="14512" y="18052"/>
                </a:lnTo>
                <a:lnTo>
                  <a:pt x="14512" y="17505"/>
                </a:lnTo>
                <a:lnTo>
                  <a:pt x="14512" y="16976"/>
                </a:lnTo>
                <a:lnTo>
                  <a:pt x="14512" y="16464"/>
                </a:lnTo>
                <a:lnTo>
                  <a:pt x="14512" y="15952"/>
                </a:lnTo>
                <a:lnTo>
                  <a:pt x="14512" y="15758"/>
                </a:lnTo>
                <a:lnTo>
                  <a:pt x="14616" y="15547"/>
                </a:lnTo>
                <a:lnTo>
                  <a:pt x="14694" y="15352"/>
                </a:lnTo>
                <a:lnTo>
                  <a:pt x="14798" y="15141"/>
                </a:lnTo>
                <a:lnTo>
                  <a:pt x="15161" y="14735"/>
                </a:lnTo>
                <a:lnTo>
                  <a:pt x="15602" y="14329"/>
                </a:lnTo>
                <a:lnTo>
                  <a:pt x="16745" y="13552"/>
                </a:lnTo>
                <a:lnTo>
                  <a:pt x="18043" y="12670"/>
                </a:lnTo>
                <a:lnTo>
                  <a:pt x="18744" y="12194"/>
                </a:lnTo>
                <a:lnTo>
                  <a:pt x="19341" y="11647"/>
                </a:lnTo>
                <a:lnTo>
                  <a:pt x="19938" y="11099"/>
                </a:lnTo>
                <a:lnTo>
                  <a:pt x="20483" y="10464"/>
                </a:lnTo>
                <a:lnTo>
                  <a:pt x="20743" y="10164"/>
                </a:lnTo>
                <a:lnTo>
                  <a:pt x="20950" y="9794"/>
                </a:lnTo>
                <a:lnTo>
                  <a:pt x="21132" y="9441"/>
                </a:lnTo>
                <a:lnTo>
                  <a:pt x="21288" y="9035"/>
                </a:lnTo>
                <a:lnTo>
                  <a:pt x="21444" y="8664"/>
                </a:lnTo>
                <a:lnTo>
                  <a:pt x="21548" y="8223"/>
                </a:lnTo>
                <a:lnTo>
                  <a:pt x="21600" y="7782"/>
                </a:lnTo>
                <a:lnTo>
                  <a:pt x="21600" y="7341"/>
                </a:lnTo>
                <a:lnTo>
                  <a:pt x="21600" y="6935"/>
                </a:lnTo>
                <a:lnTo>
                  <a:pt x="21548" y="6564"/>
                </a:lnTo>
                <a:lnTo>
                  <a:pt x="21496" y="6229"/>
                </a:lnTo>
                <a:lnTo>
                  <a:pt x="21392" y="5858"/>
                </a:lnTo>
                <a:lnTo>
                  <a:pt x="21288" y="5523"/>
                </a:lnTo>
                <a:lnTo>
                  <a:pt x="21132" y="5135"/>
                </a:lnTo>
                <a:lnTo>
                  <a:pt x="20950" y="4800"/>
                </a:lnTo>
                <a:lnTo>
                  <a:pt x="20743" y="4464"/>
                </a:lnTo>
                <a:lnTo>
                  <a:pt x="20535" y="4164"/>
                </a:lnTo>
                <a:lnTo>
                  <a:pt x="20301" y="3847"/>
                </a:lnTo>
                <a:lnTo>
                  <a:pt x="20042" y="3547"/>
                </a:lnTo>
                <a:lnTo>
                  <a:pt x="19782" y="3247"/>
                </a:lnTo>
                <a:lnTo>
                  <a:pt x="19133" y="2664"/>
                </a:lnTo>
                <a:lnTo>
                  <a:pt x="18458" y="2152"/>
                </a:lnTo>
                <a:lnTo>
                  <a:pt x="17705" y="1694"/>
                </a:lnTo>
                <a:lnTo>
                  <a:pt x="16849" y="1252"/>
                </a:lnTo>
                <a:lnTo>
                  <a:pt x="16407" y="1076"/>
                </a:lnTo>
                <a:lnTo>
                  <a:pt x="15940" y="900"/>
                </a:lnTo>
                <a:lnTo>
                  <a:pt x="15499" y="741"/>
                </a:lnTo>
                <a:lnTo>
                  <a:pt x="15057" y="600"/>
                </a:lnTo>
                <a:lnTo>
                  <a:pt x="14564" y="458"/>
                </a:lnTo>
                <a:lnTo>
                  <a:pt x="14045" y="335"/>
                </a:lnTo>
                <a:lnTo>
                  <a:pt x="13500" y="229"/>
                </a:lnTo>
                <a:lnTo>
                  <a:pt x="13006" y="158"/>
                </a:lnTo>
                <a:lnTo>
                  <a:pt x="12461" y="88"/>
                </a:lnTo>
                <a:lnTo>
                  <a:pt x="11968" y="52"/>
                </a:lnTo>
                <a:lnTo>
                  <a:pt x="11423" y="17"/>
                </a:lnTo>
                <a:lnTo>
                  <a:pt x="10825" y="17"/>
                </a:lnTo>
                <a:lnTo>
                  <a:pt x="10254" y="17"/>
                </a:lnTo>
                <a:lnTo>
                  <a:pt x="9709" y="52"/>
                </a:lnTo>
                <a:lnTo>
                  <a:pt x="9216" y="88"/>
                </a:lnTo>
                <a:lnTo>
                  <a:pt x="8671" y="158"/>
                </a:lnTo>
                <a:lnTo>
                  <a:pt x="8177" y="229"/>
                </a:lnTo>
                <a:lnTo>
                  <a:pt x="7632" y="335"/>
                </a:lnTo>
                <a:lnTo>
                  <a:pt x="7113" y="458"/>
                </a:lnTo>
                <a:lnTo>
                  <a:pt x="6620" y="600"/>
                </a:lnTo>
                <a:lnTo>
                  <a:pt x="6178" y="741"/>
                </a:lnTo>
                <a:lnTo>
                  <a:pt x="5737" y="900"/>
                </a:lnTo>
                <a:lnTo>
                  <a:pt x="5270" y="1076"/>
                </a:lnTo>
                <a:lnTo>
                  <a:pt x="4828" y="1252"/>
                </a:lnTo>
                <a:lnTo>
                  <a:pt x="3972" y="1694"/>
                </a:lnTo>
                <a:lnTo>
                  <a:pt x="3219" y="2152"/>
                </a:lnTo>
                <a:lnTo>
                  <a:pt x="2544" y="2664"/>
                </a:lnTo>
                <a:lnTo>
                  <a:pt x="1895" y="3247"/>
                </a:lnTo>
                <a:lnTo>
                  <a:pt x="1635" y="3547"/>
                </a:lnTo>
                <a:lnTo>
                  <a:pt x="1375" y="3847"/>
                </a:lnTo>
                <a:lnTo>
                  <a:pt x="1142" y="4164"/>
                </a:lnTo>
                <a:lnTo>
                  <a:pt x="934" y="4464"/>
                </a:lnTo>
                <a:lnTo>
                  <a:pt x="726" y="4800"/>
                </a:lnTo>
                <a:lnTo>
                  <a:pt x="545" y="5135"/>
                </a:lnTo>
                <a:lnTo>
                  <a:pt x="389" y="5523"/>
                </a:lnTo>
                <a:lnTo>
                  <a:pt x="285" y="5858"/>
                </a:lnTo>
                <a:lnTo>
                  <a:pt x="181" y="6229"/>
                </a:lnTo>
                <a:lnTo>
                  <a:pt x="129" y="6564"/>
                </a:lnTo>
                <a:lnTo>
                  <a:pt x="77" y="6935"/>
                </a:lnTo>
                <a:lnTo>
                  <a:pt x="77" y="7341"/>
                </a:lnTo>
                <a:lnTo>
                  <a:pt x="77" y="7782"/>
                </a:lnTo>
                <a:lnTo>
                  <a:pt x="129" y="8223"/>
                </a:lnTo>
                <a:lnTo>
                  <a:pt x="233" y="8664"/>
                </a:lnTo>
                <a:lnTo>
                  <a:pt x="389" y="9035"/>
                </a:lnTo>
                <a:lnTo>
                  <a:pt x="545" y="9441"/>
                </a:lnTo>
                <a:lnTo>
                  <a:pt x="726" y="9794"/>
                </a:lnTo>
                <a:lnTo>
                  <a:pt x="934" y="10164"/>
                </a:lnTo>
                <a:lnTo>
                  <a:pt x="1194" y="10464"/>
                </a:lnTo>
                <a:lnTo>
                  <a:pt x="1739" y="11099"/>
                </a:lnTo>
                <a:lnTo>
                  <a:pt x="2336" y="11647"/>
                </a:lnTo>
                <a:lnTo>
                  <a:pt x="2933" y="12194"/>
                </a:lnTo>
                <a:lnTo>
                  <a:pt x="3634" y="12670"/>
                </a:lnTo>
                <a:lnTo>
                  <a:pt x="4932" y="13552"/>
                </a:lnTo>
                <a:lnTo>
                  <a:pt x="6075" y="14329"/>
                </a:lnTo>
                <a:lnTo>
                  <a:pt x="6516" y="14735"/>
                </a:lnTo>
                <a:lnTo>
                  <a:pt x="6879" y="15141"/>
                </a:lnTo>
                <a:lnTo>
                  <a:pt x="6983" y="15352"/>
                </a:lnTo>
                <a:lnTo>
                  <a:pt x="7061" y="15547"/>
                </a:lnTo>
                <a:lnTo>
                  <a:pt x="7165" y="15758"/>
                </a:lnTo>
                <a:lnTo>
                  <a:pt x="7165" y="15952"/>
                </a:lnTo>
                <a:lnTo>
                  <a:pt x="7165" y="16464"/>
                </a:lnTo>
                <a:lnTo>
                  <a:pt x="7165" y="16976"/>
                </a:lnTo>
                <a:lnTo>
                  <a:pt x="7165" y="17505"/>
                </a:lnTo>
                <a:lnTo>
                  <a:pt x="7165" y="18052"/>
                </a:lnTo>
                <a:lnTo>
                  <a:pt x="7165" y="18529"/>
                </a:lnTo>
                <a:lnTo>
                  <a:pt x="7165" y="18900"/>
                </a:lnTo>
                <a:lnTo>
                  <a:pt x="7165" y="19147"/>
                </a:lnTo>
                <a:lnTo>
                  <a:pt x="7165" y="19235"/>
                </a:lnTo>
                <a:lnTo>
                  <a:pt x="7165" y="19482"/>
                </a:lnTo>
                <a:lnTo>
                  <a:pt x="7217" y="19747"/>
                </a:lnTo>
                <a:lnTo>
                  <a:pt x="7321" y="19994"/>
                </a:lnTo>
                <a:lnTo>
                  <a:pt x="7476" y="20223"/>
                </a:lnTo>
                <a:lnTo>
                  <a:pt x="7632" y="20435"/>
                </a:lnTo>
                <a:lnTo>
                  <a:pt x="7814" y="20629"/>
                </a:lnTo>
                <a:lnTo>
                  <a:pt x="8022" y="20841"/>
                </a:lnTo>
                <a:lnTo>
                  <a:pt x="8281" y="21000"/>
                </a:lnTo>
                <a:lnTo>
                  <a:pt x="8515" y="21176"/>
                </a:lnTo>
                <a:lnTo>
                  <a:pt x="8775" y="21317"/>
                </a:lnTo>
                <a:lnTo>
                  <a:pt x="9060" y="21441"/>
                </a:lnTo>
                <a:lnTo>
                  <a:pt x="9424" y="21547"/>
                </a:lnTo>
                <a:lnTo>
                  <a:pt x="9761" y="21617"/>
                </a:lnTo>
                <a:lnTo>
                  <a:pt x="10125" y="21688"/>
                </a:lnTo>
                <a:lnTo>
                  <a:pt x="10462" y="21723"/>
                </a:lnTo>
                <a:lnTo>
                  <a:pt x="10825" y="21723"/>
                </a:lnTo>
                <a:close/>
              </a:path>
              <a:path w="21600" h="21600" extrusionOk="0">
                <a:moveTo>
                  <a:pt x="9242" y="14417"/>
                </a:moveTo>
                <a:lnTo>
                  <a:pt x="8541" y="12035"/>
                </a:lnTo>
                <a:lnTo>
                  <a:pt x="7295" y="10129"/>
                </a:lnTo>
                <a:lnTo>
                  <a:pt x="6905" y="9652"/>
                </a:lnTo>
                <a:lnTo>
                  <a:pt x="8541" y="10182"/>
                </a:lnTo>
                <a:lnTo>
                  <a:pt x="9787" y="9547"/>
                </a:lnTo>
                <a:lnTo>
                  <a:pt x="11189" y="10129"/>
                </a:lnTo>
                <a:lnTo>
                  <a:pt x="12279" y="9547"/>
                </a:lnTo>
                <a:lnTo>
                  <a:pt x="13370" y="10076"/>
                </a:lnTo>
                <a:lnTo>
                  <a:pt x="14850" y="9652"/>
                </a:lnTo>
                <a:lnTo>
                  <a:pt x="12902" y="12247"/>
                </a:lnTo>
                <a:lnTo>
                  <a:pt x="12357" y="14417"/>
                </a:lnTo>
                <a:moveTo>
                  <a:pt x="7191" y="15952"/>
                </a:moveTo>
                <a:lnTo>
                  <a:pt x="14512" y="15952"/>
                </a:lnTo>
                <a:lnTo>
                  <a:pt x="14512" y="17064"/>
                </a:lnTo>
                <a:lnTo>
                  <a:pt x="7191" y="17047"/>
                </a:lnTo>
                <a:lnTo>
                  <a:pt x="7191" y="18123"/>
                </a:lnTo>
                <a:lnTo>
                  <a:pt x="14512" y="18158"/>
                </a:lnTo>
                <a:lnTo>
                  <a:pt x="14538" y="19182"/>
                </a:lnTo>
                <a:lnTo>
                  <a:pt x="7217" y="19182"/>
                </a:lnTo>
              </a:path>
            </a:pathLst>
          </a:custGeom>
          <a:solidFill>
            <a:srgbClr val="FFFFCC"/>
          </a:solidFill>
          <a:ln w="57150">
            <a:solidFill>
              <a:srgbClr val="000000"/>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8403022" y="6465458"/>
            <a:ext cx="2264979" cy="369332"/>
          </a:xfrm>
          <a:prstGeom prst="rect">
            <a:avLst/>
          </a:prstGeom>
          <a:noFill/>
          <a:ln>
            <a:noFill/>
          </a:ln>
        </p:spPr>
        <p:txBody>
          <a:bodyPr wrap="none" rtlCol="0">
            <a:spAutoFit/>
          </a:bodyPr>
          <a:lstStyle/>
          <a:p>
            <a:r>
              <a:rPr lang="en-US" b="1" dirty="0"/>
              <a:t> [</a:t>
            </a:r>
            <a:r>
              <a:rPr lang="en-US" b="1" dirty="0" err="1"/>
              <a:t>Szegedy</a:t>
            </a:r>
            <a:r>
              <a:rPr lang="en-US" b="1" dirty="0"/>
              <a:t> et al., 2014]</a:t>
            </a:r>
          </a:p>
        </p:txBody>
      </p:sp>
    </p:spTree>
    <p:extLst>
      <p:ext uri="{BB962C8B-B14F-4D97-AF65-F5344CB8AC3E}">
        <p14:creationId xmlns:p14="http://schemas.microsoft.com/office/powerpoint/2010/main" val="111098128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dirty="0">
                <a:latin typeface="+mn-lt"/>
              </a:rPr>
              <a:t>ImageNet Large Scale Visual Recognition Challenge (ILSVRC) winners</a:t>
            </a:r>
          </a:p>
        </p:txBody>
      </p:sp>
      <p:sp>
        <p:nvSpPr>
          <p:cNvPr id="26" name="Rectangle 25"/>
          <p:cNvSpPr/>
          <p:nvPr/>
        </p:nvSpPr>
        <p:spPr>
          <a:xfrm>
            <a:off x="1524000" y="6581002"/>
            <a:ext cx="6629400" cy="276999"/>
          </a:xfrm>
          <a:prstGeom prst="rect">
            <a:avLst/>
          </a:prstGeom>
        </p:spPr>
        <p:txBody>
          <a:bodyPr wrap="square">
            <a:spAutoFit/>
          </a:bodyPr>
          <a:lstStyle/>
          <a:p>
            <a:r>
              <a:rPr lang="en-US" sz="1200" dirty="0"/>
              <a:t>Slide taken from </a:t>
            </a:r>
            <a:r>
              <a:rPr lang="en-US" sz="1200" dirty="0" err="1"/>
              <a:t>Fei-Fei</a:t>
            </a:r>
            <a:r>
              <a:rPr lang="en-US" sz="1200" dirty="0"/>
              <a:t> &amp; Justin Johnson &amp; Serena Yeung. Lecture 9. </a:t>
            </a:r>
          </a:p>
        </p:txBody>
      </p:sp>
      <p:pic>
        <p:nvPicPr>
          <p:cNvPr id="6" name="Slide"/>
          <p:cNvPicPr>
            <a:picLocks noChangeAspect="1"/>
          </p:cNvPicPr>
          <p:nvPr/>
        </p:nvPicPr>
        <p:blipFill rotWithShape="1">
          <a:blip r:embed="rId3"/>
          <a:srcRect l="15664" t="14505" r="20290" b="15205"/>
          <a:stretch/>
        </p:blipFill>
        <p:spPr>
          <a:xfrm>
            <a:off x="2667000" y="1880242"/>
            <a:ext cx="6705600" cy="4139559"/>
          </a:xfrm>
          <a:prstGeom prst="rect">
            <a:avLst/>
          </a:prstGeom>
        </p:spPr>
      </p:pic>
    </p:spTree>
    <p:extLst>
      <p:ext uri="{BB962C8B-B14F-4D97-AF65-F5344CB8AC3E}">
        <p14:creationId xmlns:p14="http://schemas.microsoft.com/office/powerpoint/2010/main" val="2851565669"/>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GoogLeNet</a:t>
            </a:r>
            <a:endParaRPr lang="en-US" dirty="0"/>
          </a:p>
        </p:txBody>
      </p:sp>
      <p:sp>
        <p:nvSpPr>
          <p:cNvPr id="4" name="Rectangle 3"/>
          <p:cNvSpPr/>
          <p:nvPr/>
        </p:nvSpPr>
        <p:spPr>
          <a:xfrm>
            <a:off x="841454" y="5042222"/>
            <a:ext cx="11087425" cy="461665"/>
          </a:xfrm>
          <a:prstGeom prst="rect">
            <a:avLst/>
          </a:prstGeom>
        </p:spPr>
        <p:txBody>
          <a:bodyPr wrap="square">
            <a:spAutoFit/>
          </a:bodyPr>
          <a:lstStyle/>
          <a:p>
            <a:r>
              <a:rPr lang="en-US" sz="2400" dirty="0">
                <a:hlinkClick r:id="rId2"/>
              </a:rPr>
              <a:t>https://</a:t>
            </a:r>
            <a:r>
              <a:rPr lang="en-US" sz="2400" dirty="0" err="1">
                <a:hlinkClick r:id="rId2"/>
              </a:rPr>
              <a:t>github.com</a:t>
            </a:r>
            <a:r>
              <a:rPr lang="en-US" sz="2400" dirty="0">
                <a:hlinkClick r:id="rId2"/>
              </a:rPr>
              <a:t>/</a:t>
            </a:r>
            <a:r>
              <a:rPr lang="en-US" sz="2400" dirty="0" err="1">
                <a:hlinkClick r:id="rId2"/>
              </a:rPr>
              <a:t>kuangliu</a:t>
            </a:r>
            <a:r>
              <a:rPr lang="en-US" sz="2400" dirty="0">
                <a:hlinkClick r:id="rId2"/>
              </a:rPr>
              <a:t>/</a:t>
            </a:r>
            <a:r>
              <a:rPr lang="en-US" sz="2400" dirty="0" err="1">
                <a:hlinkClick r:id="rId2"/>
              </a:rPr>
              <a:t>pytorch-cifar</a:t>
            </a:r>
            <a:r>
              <a:rPr lang="en-US" sz="2400" dirty="0">
                <a:hlinkClick r:id="rId2"/>
              </a:rPr>
              <a:t>/blob/master/models/</a:t>
            </a:r>
            <a:r>
              <a:rPr lang="en-US" sz="2400" dirty="0" err="1">
                <a:hlinkClick r:id="rId2"/>
              </a:rPr>
              <a:t>googlenet.py</a:t>
            </a:r>
            <a:endParaRPr lang="en-US" sz="2400" dirty="0"/>
          </a:p>
        </p:txBody>
      </p:sp>
      <p:pic>
        <p:nvPicPr>
          <p:cNvPr id="5" name="Picture 4"/>
          <p:cNvPicPr>
            <a:picLocks noChangeAspect="1"/>
          </p:cNvPicPr>
          <p:nvPr/>
        </p:nvPicPr>
        <p:blipFill>
          <a:blip r:embed="rId3"/>
          <a:stretch>
            <a:fillRect/>
          </a:stretch>
        </p:blipFill>
        <p:spPr>
          <a:xfrm>
            <a:off x="724225" y="1686715"/>
            <a:ext cx="11321887" cy="3332652"/>
          </a:xfrm>
          <a:prstGeom prst="rect">
            <a:avLst/>
          </a:prstGeom>
        </p:spPr>
      </p:pic>
      <p:sp>
        <p:nvSpPr>
          <p:cNvPr id="6" name="TextBox 5"/>
          <p:cNvSpPr txBox="1"/>
          <p:nvPr/>
        </p:nvSpPr>
        <p:spPr>
          <a:xfrm>
            <a:off x="4564185" y="5856329"/>
            <a:ext cx="2508442" cy="492440"/>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2400" dirty="0" err="1">
                <a:solidFill>
                  <a:srgbClr val="000000"/>
                </a:solidFill>
                <a:latin typeface="Calibri"/>
                <a:ea typeface="Calibri"/>
                <a:cs typeface="Calibri"/>
                <a:sym typeface="Calibri"/>
              </a:rPr>
              <a:t>Szegedy</a:t>
            </a:r>
            <a:r>
              <a:rPr lang="en-US" sz="2400" dirty="0">
                <a:solidFill>
                  <a:srgbClr val="000000"/>
                </a:solidFill>
                <a:latin typeface="Calibri"/>
                <a:ea typeface="Calibri"/>
                <a:cs typeface="Calibri"/>
                <a:sym typeface="Calibri"/>
              </a:rPr>
              <a:t> et al. 2014</a:t>
            </a:r>
          </a:p>
        </p:txBody>
      </p:sp>
      <p:sp>
        <p:nvSpPr>
          <p:cNvPr id="3" name="Rectangle 2">
            <a:extLst>
              <a:ext uri="{FF2B5EF4-FFF2-40B4-BE49-F238E27FC236}">
                <a16:creationId xmlns:a16="http://schemas.microsoft.com/office/drawing/2014/main" id="{0F35A41F-6ED7-994D-B940-74A034D97F65}"/>
              </a:ext>
            </a:extLst>
          </p:cNvPr>
          <p:cNvSpPr/>
          <p:nvPr/>
        </p:nvSpPr>
        <p:spPr>
          <a:xfrm>
            <a:off x="2119086" y="6311251"/>
            <a:ext cx="8171543" cy="461665"/>
          </a:xfrm>
          <a:prstGeom prst="rect">
            <a:avLst/>
          </a:prstGeom>
        </p:spPr>
        <p:txBody>
          <a:bodyPr wrap="square">
            <a:spAutoFit/>
          </a:bodyPr>
          <a:lstStyle/>
          <a:p>
            <a:r>
              <a:rPr lang="en-US" sz="2400" dirty="0">
                <a:hlinkClick r:id="rId4"/>
              </a:rPr>
              <a:t>https://</a:t>
            </a:r>
            <a:r>
              <a:rPr lang="en-US" sz="2400" dirty="0" err="1">
                <a:hlinkClick r:id="rId4"/>
              </a:rPr>
              <a:t>www.cs.unc.edu</a:t>
            </a:r>
            <a:r>
              <a:rPr lang="en-US" sz="2400" dirty="0">
                <a:hlinkClick r:id="rId4"/>
              </a:rPr>
              <a:t>/~</a:t>
            </a:r>
            <a:r>
              <a:rPr lang="en-US" sz="2400" dirty="0" err="1">
                <a:hlinkClick r:id="rId4"/>
              </a:rPr>
              <a:t>wliu</a:t>
            </a:r>
            <a:r>
              <a:rPr lang="en-US" sz="2400" dirty="0">
                <a:hlinkClick r:id="rId4"/>
              </a:rPr>
              <a:t>/papers/</a:t>
            </a:r>
            <a:r>
              <a:rPr lang="en-US" sz="2400" dirty="0" err="1">
                <a:hlinkClick r:id="rId4"/>
              </a:rPr>
              <a:t>GoogLeNet.pdf</a:t>
            </a:r>
            <a:endParaRPr lang="en-US" sz="2400" dirty="0"/>
          </a:p>
        </p:txBody>
      </p:sp>
    </p:spTree>
    <p:extLst>
      <p:ext uri="{BB962C8B-B14F-4D97-AF65-F5344CB8AC3E}">
        <p14:creationId xmlns:p14="http://schemas.microsoft.com/office/powerpoint/2010/main" val="1585574429"/>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Layer 4 and 5</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209800" y="1145432"/>
            <a:ext cx="7772400" cy="4795736"/>
          </a:xfrm>
        </p:spPr>
      </p:pic>
      <p:sp>
        <p:nvSpPr>
          <p:cNvPr id="8" name="TextBox 7"/>
          <p:cNvSpPr txBox="1">
            <a:spLocks noChangeArrowheads="1"/>
          </p:cNvSpPr>
          <p:nvPr/>
        </p:nvSpPr>
        <p:spPr bwMode="auto">
          <a:xfrm>
            <a:off x="1548441" y="6471514"/>
            <a:ext cx="90678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lgn="ctr">
              <a:spcBef>
                <a:spcPct val="0"/>
              </a:spcBef>
              <a:buNone/>
              <a:defRPr/>
            </a:pPr>
            <a:r>
              <a:rPr lang="en-US" altLang="en-US" sz="1800" dirty="0">
                <a:solidFill>
                  <a:srgbClr val="000000"/>
                </a:solidFill>
                <a:latin typeface="Arial" panose="020B0604020202020204" pitchFamily="34" charset="0"/>
              </a:rPr>
              <a:t>Visualizing and Understanding Convolutional Networks [</a:t>
            </a:r>
            <a:r>
              <a:rPr lang="en-US" altLang="en-US" sz="1800" dirty="0">
                <a:solidFill>
                  <a:srgbClr val="000000"/>
                </a:solidFill>
                <a:latin typeface="Arial" panose="020B0604020202020204" pitchFamily="34" charset="0"/>
                <a:hlinkClick r:id="rId3"/>
              </a:rPr>
              <a:t>Zeiler and Fergus, ECCV 2014</a:t>
            </a:r>
            <a:r>
              <a:rPr lang="en-US" altLang="en-US" sz="1800" dirty="0">
                <a:solidFill>
                  <a:srgbClr val="000000"/>
                </a:solidFill>
                <a:latin typeface="Arial" panose="020B0604020202020204" pitchFamily="34" charset="0"/>
              </a:rPr>
              <a:t>]</a:t>
            </a:r>
          </a:p>
        </p:txBody>
      </p:sp>
    </p:spTree>
    <p:extLst>
      <p:ext uri="{BB962C8B-B14F-4D97-AF65-F5344CB8AC3E}">
        <p14:creationId xmlns:p14="http://schemas.microsoft.com/office/powerpoint/2010/main" val="434747911"/>
      </p:ext>
    </p:extLst>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1EBC8-7566-5743-B02D-D84416F1D0EF}"/>
              </a:ext>
            </a:extLst>
          </p:cNvPr>
          <p:cNvSpPr>
            <a:spLocks noGrp="1"/>
          </p:cNvSpPr>
          <p:nvPr>
            <p:ph type="title"/>
          </p:nvPr>
        </p:nvSpPr>
        <p:spPr/>
        <p:txBody>
          <a:bodyPr/>
          <a:lstStyle/>
          <a:p>
            <a:r>
              <a:rPr lang="en-US" dirty="0"/>
              <a:t>Further Refinements – Inception v3, e.g. </a:t>
            </a:r>
          </a:p>
        </p:txBody>
      </p:sp>
      <p:pic>
        <p:nvPicPr>
          <p:cNvPr id="4" name="Picture 3">
            <a:extLst>
              <a:ext uri="{FF2B5EF4-FFF2-40B4-BE49-F238E27FC236}">
                <a16:creationId xmlns:a16="http://schemas.microsoft.com/office/drawing/2014/main" id="{7F64B9CD-40FD-DC4F-8C84-08BEB756D9FE}"/>
              </a:ext>
            </a:extLst>
          </p:cNvPr>
          <p:cNvPicPr>
            <a:picLocks noChangeAspect="1"/>
          </p:cNvPicPr>
          <p:nvPr/>
        </p:nvPicPr>
        <p:blipFill>
          <a:blip r:embed="rId2"/>
          <a:stretch>
            <a:fillRect/>
          </a:stretch>
        </p:blipFill>
        <p:spPr>
          <a:xfrm>
            <a:off x="918276" y="1735810"/>
            <a:ext cx="4340483" cy="3577813"/>
          </a:xfrm>
          <a:prstGeom prst="rect">
            <a:avLst/>
          </a:prstGeom>
        </p:spPr>
      </p:pic>
      <p:sp>
        <p:nvSpPr>
          <p:cNvPr id="5" name="TextBox 4">
            <a:extLst>
              <a:ext uri="{FF2B5EF4-FFF2-40B4-BE49-F238E27FC236}">
                <a16:creationId xmlns:a16="http://schemas.microsoft.com/office/drawing/2014/main" id="{39AFA388-0EBC-5B48-8ECC-BBC2527E479D}"/>
              </a:ext>
            </a:extLst>
          </p:cNvPr>
          <p:cNvSpPr txBox="1"/>
          <p:nvPr/>
        </p:nvSpPr>
        <p:spPr>
          <a:xfrm>
            <a:off x="1425845" y="5827364"/>
            <a:ext cx="3308791" cy="461665"/>
          </a:xfrm>
          <a:prstGeom prst="rect">
            <a:avLst/>
          </a:prstGeom>
          <a:noFill/>
        </p:spPr>
        <p:txBody>
          <a:bodyPr wrap="none" rtlCol="0">
            <a:spAutoFit/>
          </a:bodyPr>
          <a:lstStyle/>
          <a:p>
            <a:r>
              <a:rPr lang="en-US" sz="2400" dirty="0" err="1"/>
              <a:t>GoogLeNet</a:t>
            </a:r>
            <a:r>
              <a:rPr lang="en-US" sz="2400" dirty="0"/>
              <a:t> (Inceptionv1)</a:t>
            </a:r>
          </a:p>
        </p:txBody>
      </p:sp>
      <p:pic>
        <p:nvPicPr>
          <p:cNvPr id="6" name="Picture 5">
            <a:extLst>
              <a:ext uri="{FF2B5EF4-FFF2-40B4-BE49-F238E27FC236}">
                <a16:creationId xmlns:a16="http://schemas.microsoft.com/office/drawing/2014/main" id="{8FDBB3A8-C5D7-6F4D-B1FB-755F2AEC6E93}"/>
              </a:ext>
            </a:extLst>
          </p:cNvPr>
          <p:cNvPicPr>
            <a:picLocks noChangeAspect="1"/>
          </p:cNvPicPr>
          <p:nvPr/>
        </p:nvPicPr>
        <p:blipFill>
          <a:blip r:embed="rId3"/>
          <a:stretch>
            <a:fillRect/>
          </a:stretch>
        </p:blipFill>
        <p:spPr>
          <a:xfrm>
            <a:off x="6608865" y="1560162"/>
            <a:ext cx="4298497" cy="4108199"/>
          </a:xfrm>
          <a:prstGeom prst="rect">
            <a:avLst/>
          </a:prstGeom>
        </p:spPr>
      </p:pic>
      <p:sp>
        <p:nvSpPr>
          <p:cNvPr id="7" name="TextBox 6">
            <a:extLst>
              <a:ext uri="{FF2B5EF4-FFF2-40B4-BE49-F238E27FC236}">
                <a16:creationId xmlns:a16="http://schemas.microsoft.com/office/drawing/2014/main" id="{10F7B5D7-4846-5F40-B877-A7A954C899A7}"/>
              </a:ext>
            </a:extLst>
          </p:cNvPr>
          <p:cNvSpPr txBox="1"/>
          <p:nvPr/>
        </p:nvSpPr>
        <p:spPr>
          <a:xfrm>
            <a:off x="7766374" y="5947906"/>
            <a:ext cx="1728615" cy="461665"/>
          </a:xfrm>
          <a:prstGeom prst="rect">
            <a:avLst/>
          </a:prstGeom>
          <a:noFill/>
        </p:spPr>
        <p:txBody>
          <a:bodyPr wrap="none" rtlCol="0">
            <a:spAutoFit/>
          </a:bodyPr>
          <a:lstStyle/>
          <a:p>
            <a:r>
              <a:rPr lang="en-US" sz="2400" dirty="0"/>
              <a:t>Inception v3</a:t>
            </a:r>
          </a:p>
        </p:txBody>
      </p:sp>
    </p:spTree>
    <p:extLst>
      <p:ext uri="{BB962C8B-B14F-4D97-AF65-F5344CB8AC3E}">
        <p14:creationId xmlns:p14="http://schemas.microsoft.com/office/powerpoint/2010/main" val="2467280386"/>
      </p:ext>
    </p:extLst>
  </p:cSld>
  <p:clrMapOvr>
    <a:masterClrMapping/>
  </p:clrMapOvr>
  <p:transition spd="med"/>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979128" y="270934"/>
            <a:ext cx="7472277" cy="5574681"/>
          </a:xfrm>
          <a:prstGeom prst="rect">
            <a:avLst/>
          </a:prstGeom>
        </p:spPr>
      </p:pic>
      <p:sp>
        <p:nvSpPr>
          <p:cNvPr id="5" name="TextBox 4"/>
          <p:cNvSpPr txBox="1"/>
          <p:nvPr/>
        </p:nvSpPr>
        <p:spPr>
          <a:xfrm>
            <a:off x="8961642" y="6002216"/>
            <a:ext cx="3069813" cy="410431"/>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60959" tIns="60959" rIns="60959" bIns="60959" numCol="1" spcCol="38100" rtlCol="0" anchor="t">
            <a:spAutoFit/>
          </a:bodyPr>
          <a:lstStyle/>
          <a:p>
            <a:pPr defTabSz="609585" latinLnBrk="1" hangingPunct="0"/>
            <a:r>
              <a:rPr lang="en-US" sz="1867" dirty="0">
                <a:solidFill>
                  <a:srgbClr val="000000"/>
                </a:solidFill>
                <a:latin typeface="Calibri"/>
                <a:ea typeface="Calibri"/>
                <a:cs typeface="Calibri"/>
                <a:sym typeface="Calibri"/>
              </a:rPr>
              <a:t>Slide by Mohammad </a:t>
            </a:r>
            <a:r>
              <a:rPr lang="en-US" sz="1867" dirty="0" err="1">
                <a:solidFill>
                  <a:srgbClr val="000000"/>
                </a:solidFill>
                <a:latin typeface="Calibri"/>
                <a:ea typeface="Calibri"/>
                <a:cs typeface="Calibri"/>
                <a:sym typeface="Calibri"/>
              </a:rPr>
              <a:t>Rastegari</a:t>
            </a:r>
            <a:endParaRPr lang="en-US" sz="1867"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2879060163"/>
      </p:ext>
    </p:extLst>
  </p:cSld>
  <p:clrMapOvr>
    <a:masterClrMapping/>
  </p:clrMapOvr>
  <p:transition spd="med"/>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of a flowchart&#10;&#10;Description automatically generated">
            <a:extLst>
              <a:ext uri="{FF2B5EF4-FFF2-40B4-BE49-F238E27FC236}">
                <a16:creationId xmlns:a16="http://schemas.microsoft.com/office/drawing/2014/main" id="{425A509C-8EC3-08BC-F799-45EEEEAA7B45}"/>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295800" y="174679"/>
            <a:ext cx="3096344" cy="6508642"/>
          </a:xfrm>
        </p:spPr>
      </p:pic>
    </p:spTree>
    <p:extLst>
      <p:ext uri="{BB962C8B-B14F-4D97-AF65-F5344CB8AC3E}">
        <p14:creationId xmlns:p14="http://schemas.microsoft.com/office/powerpoint/2010/main" val="832255180"/>
      </p:ext>
    </p:extLst>
  </p:cSld>
  <p:clrMapOvr>
    <a:masterClrMapping/>
  </p:clrMapOvr>
  <p:transition spd="med"/>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normAutofit/>
          </a:bodyPr>
          <a:lstStyle/>
          <a:p>
            <a:r>
              <a:rPr lang="en-US" sz="2200" i="1" dirty="0"/>
              <a:t>Gradient-based learning applied to document recognition; </a:t>
            </a:r>
            <a:r>
              <a:rPr lang="en-US" sz="2200" i="1" dirty="0" err="1"/>
              <a:t>ann</a:t>
            </a:r>
            <a:r>
              <a:rPr lang="en-US" sz="2200" i="1" dirty="0"/>
              <a:t> </a:t>
            </a:r>
            <a:r>
              <a:rPr lang="en-US" sz="2200" i="1" dirty="0" err="1"/>
              <a:t>LeCun</a:t>
            </a:r>
            <a:r>
              <a:rPr lang="en-US" sz="2200" i="1" dirty="0"/>
              <a:t>, Léon </a:t>
            </a:r>
            <a:r>
              <a:rPr lang="en-US" sz="2200" i="1" dirty="0" err="1"/>
              <a:t>Bottou</a:t>
            </a:r>
            <a:r>
              <a:rPr lang="en-US" sz="2200" i="1" dirty="0"/>
              <a:t>, </a:t>
            </a:r>
            <a:r>
              <a:rPr lang="en-US" sz="2200" i="1" dirty="0" err="1"/>
              <a:t>Yoshua</a:t>
            </a:r>
            <a:r>
              <a:rPr lang="en-US" sz="2200" i="1" dirty="0"/>
              <a:t> </a:t>
            </a:r>
            <a:r>
              <a:rPr lang="en-US" sz="2200" i="1" dirty="0" err="1"/>
              <a:t>Bengio</a:t>
            </a:r>
            <a:r>
              <a:rPr lang="en-US" sz="2200" i="1" dirty="0"/>
              <a:t>, Patrick </a:t>
            </a:r>
            <a:r>
              <a:rPr lang="en-US" sz="2200" i="1" dirty="0" err="1"/>
              <a:t>Haffner</a:t>
            </a:r>
            <a:r>
              <a:rPr lang="en-US" sz="2200" i="1" dirty="0"/>
              <a:t>; 1998</a:t>
            </a:r>
          </a:p>
          <a:p>
            <a:r>
              <a:rPr lang="en-US" sz="2200" i="1" dirty="0"/>
              <a:t>ImageNet Classification with Deep Convolutional Neural Networks - Alex </a:t>
            </a:r>
            <a:r>
              <a:rPr lang="en-US" sz="2200" i="1" dirty="0" err="1"/>
              <a:t>Krizhevsky</a:t>
            </a:r>
            <a:r>
              <a:rPr lang="en-US" sz="2200" i="1" dirty="0"/>
              <a:t>, Ilya </a:t>
            </a:r>
            <a:r>
              <a:rPr lang="en-US" sz="2200" i="1" dirty="0" err="1"/>
              <a:t>Sutskever</a:t>
            </a:r>
            <a:r>
              <a:rPr lang="en-US" sz="2200" i="1" dirty="0"/>
              <a:t>, Geoffrey E. Hinton; 2012</a:t>
            </a:r>
          </a:p>
          <a:p>
            <a:r>
              <a:rPr lang="en-US" sz="2200" i="1" dirty="0"/>
              <a:t>Very Deep Convolutional Networks For Large Scale Image Recognition - Karen </a:t>
            </a:r>
            <a:r>
              <a:rPr lang="en-US" sz="2200" i="1" dirty="0" err="1"/>
              <a:t>Simonyan</a:t>
            </a:r>
            <a:r>
              <a:rPr lang="en-US" sz="2200" i="1" dirty="0"/>
              <a:t> and Andrew Zisserman; 2015</a:t>
            </a:r>
          </a:p>
          <a:p>
            <a:r>
              <a:rPr lang="en-US" sz="2200" i="1" dirty="0"/>
              <a:t>Going Deeper with Convolutions - Christian </a:t>
            </a:r>
            <a:r>
              <a:rPr lang="en-US" sz="2200" i="1" dirty="0" err="1"/>
              <a:t>Szegedy</a:t>
            </a:r>
            <a:r>
              <a:rPr lang="en-US" sz="2200" i="1" dirty="0"/>
              <a:t> et al.; 2015</a:t>
            </a:r>
          </a:p>
          <a:p>
            <a:r>
              <a:rPr lang="en-US" sz="2200" i="1" dirty="0"/>
              <a:t>Deep Residual Learning for Image Recognition - </a:t>
            </a:r>
            <a:r>
              <a:rPr lang="en-US" sz="2200" i="1" dirty="0" err="1"/>
              <a:t>Kaiming</a:t>
            </a:r>
            <a:r>
              <a:rPr lang="en-US" sz="2200" i="1" dirty="0"/>
              <a:t> He, </a:t>
            </a:r>
            <a:r>
              <a:rPr lang="en-US" sz="2200" i="1" dirty="0" err="1"/>
              <a:t>Xiangyu</a:t>
            </a:r>
            <a:r>
              <a:rPr lang="en-US" sz="2200" i="1" dirty="0"/>
              <a:t> Zhang, </a:t>
            </a:r>
            <a:r>
              <a:rPr lang="en-US" sz="2200" i="1" dirty="0" err="1"/>
              <a:t>Shaoqing</a:t>
            </a:r>
            <a:r>
              <a:rPr lang="en-US" sz="2200" i="1" dirty="0"/>
              <a:t> Ren, Jian Sun; 2015</a:t>
            </a:r>
          </a:p>
          <a:p>
            <a:r>
              <a:rPr lang="en-US" sz="2200" i="1" dirty="0"/>
              <a:t>Stanford  CS231- </a:t>
            </a:r>
            <a:r>
              <a:rPr lang="en-US" sz="2200" i="1" dirty="0" err="1"/>
              <a:t>Fei-Fei</a:t>
            </a:r>
            <a:r>
              <a:rPr lang="en-US" sz="2200" i="1" dirty="0"/>
              <a:t> &amp; Justin Johnson &amp; Serena Yeung. Lecture 9</a:t>
            </a:r>
          </a:p>
          <a:p>
            <a:r>
              <a:rPr lang="en-US" sz="2200" i="1" dirty="0"/>
              <a:t>Coursera, Machine Learning course by Andrew Ng.</a:t>
            </a:r>
          </a:p>
          <a:p>
            <a:endParaRPr lang="en-US" sz="1800" i="1" dirty="0"/>
          </a:p>
          <a:p>
            <a:endParaRPr lang="en-US" sz="1800" b="1" dirty="0"/>
          </a:p>
          <a:p>
            <a:endParaRPr lang="en-US" sz="1800" b="1" dirty="0"/>
          </a:p>
          <a:p>
            <a:endParaRPr lang="en-US" sz="1800" i="1" dirty="0"/>
          </a:p>
        </p:txBody>
      </p:sp>
    </p:spTree>
    <p:extLst>
      <p:ext uri="{BB962C8B-B14F-4D97-AF65-F5344CB8AC3E}">
        <p14:creationId xmlns:p14="http://schemas.microsoft.com/office/powerpoint/2010/main" val="313663476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References</a:t>
            </a:r>
          </a:p>
        </p:txBody>
      </p:sp>
      <p:sp>
        <p:nvSpPr>
          <p:cNvPr id="3" name="Content Placeholder 2"/>
          <p:cNvSpPr>
            <a:spLocks noGrp="1"/>
          </p:cNvSpPr>
          <p:nvPr>
            <p:ph idx="1"/>
          </p:nvPr>
        </p:nvSpPr>
        <p:spPr/>
        <p:txBody>
          <a:bodyPr>
            <a:normAutofit/>
          </a:bodyPr>
          <a:lstStyle/>
          <a:p>
            <a:r>
              <a:rPr lang="en-US" sz="2200" i="1" dirty="0"/>
              <a:t>The 9 Deep Learning Papers You Need To Know About (Understanding CNNs Part 3) by </a:t>
            </a:r>
            <a:r>
              <a:rPr lang="en-US" sz="2200" i="1" dirty="0" err="1"/>
              <a:t>Adit</a:t>
            </a:r>
            <a:r>
              <a:rPr lang="en-US" sz="2200" i="1" dirty="0"/>
              <a:t> Deshpande </a:t>
            </a:r>
            <a:r>
              <a:rPr lang="en-US" sz="2200" i="1" dirty="0">
                <a:hlinkClick r:id="rId3"/>
              </a:rPr>
              <a:t>https://adeshpande3.github.io/adeshpande3.github.io/The-9-Deep-Learning-Papers-You-Need-To-Know-About.html</a:t>
            </a:r>
            <a:endParaRPr lang="en-US" sz="2200" i="1" dirty="0"/>
          </a:p>
          <a:p>
            <a:r>
              <a:rPr lang="en-US" sz="2200" i="1" dirty="0"/>
              <a:t>CNNs Architectures: </a:t>
            </a:r>
            <a:r>
              <a:rPr lang="en-US" sz="2200" i="1" dirty="0" err="1"/>
              <a:t>LeNet</a:t>
            </a:r>
            <a:r>
              <a:rPr lang="en-US" sz="2200" i="1" dirty="0"/>
              <a:t>, </a:t>
            </a:r>
            <a:r>
              <a:rPr lang="en-US" sz="2200" i="1" dirty="0" err="1"/>
              <a:t>AlexNet</a:t>
            </a:r>
            <a:r>
              <a:rPr lang="en-US" sz="2200" i="1" dirty="0"/>
              <a:t>, VGG, </a:t>
            </a:r>
            <a:r>
              <a:rPr lang="en-US" sz="2200" i="1" dirty="0" err="1"/>
              <a:t>GoogLeNet</a:t>
            </a:r>
            <a:r>
              <a:rPr lang="en-US" sz="2200" i="1" dirty="0"/>
              <a:t>, </a:t>
            </a:r>
            <a:r>
              <a:rPr lang="en-US" sz="2200" i="1" dirty="0" err="1"/>
              <a:t>ResNet</a:t>
            </a:r>
            <a:r>
              <a:rPr lang="en-US" sz="2200" i="1" dirty="0"/>
              <a:t> and more … By </a:t>
            </a:r>
            <a:r>
              <a:rPr lang="en-US" sz="2200" i="1" dirty="0" err="1"/>
              <a:t>Siddharth</a:t>
            </a:r>
            <a:r>
              <a:rPr lang="en-US" sz="2200" i="1" dirty="0"/>
              <a:t> Das </a:t>
            </a:r>
            <a:r>
              <a:rPr lang="en-US" sz="2200" i="1" dirty="0">
                <a:hlinkClick r:id="rId4"/>
              </a:rPr>
              <a:t>https://medium.com/@siddharthdas_32104/cnns-architectures-lenet-alexnet-vgg-googlenet-resnet-and-more-666091488df5</a:t>
            </a:r>
            <a:endParaRPr lang="en-US" sz="2200" i="1" dirty="0"/>
          </a:p>
          <a:p>
            <a:r>
              <a:rPr lang="en-US" sz="2200" i="1" dirty="0"/>
              <a:t>Slide taken from Forward And Backpropagation in Convolutional Neural Network. – Medium , By </a:t>
            </a:r>
            <a:r>
              <a:rPr lang="en-US" sz="2200" i="1" dirty="0" err="1"/>
              <a:t>Sujit</a:t>
            </a:r>
            <a:r>
              <a:rPr lang="en-US" sz="2200" i="1" dirty="0"/>
              <a:t> Rai</a:t>
            </a:r>
            <a:br>
              <a:rPr lang="en-US" sz="2200" i="1" dirty="0"/>
            </a:br>
            <a:r>
              <a:rPr lang="en-US" sz="2200" i="1" dirty="0">
                <a:hlinkClick r:id="rId5"/>
              </a:rPr>
              <a:t>https://medium.com/@2017csm1006/forward-and-backpropagation-in-convolutional-neural-network-4dfa96d7b37e</a:t>
            </a:r>
            <a:endParaRPr lang="en-US" sz="2200" i="1" dirty="0"/>
          </a:p>
          <a:p>
            <a:endParaRPr lang="en-US" sz="2400" dirty="0"/>
          </a:p>
          <a:p>
            <a:endParaRPr lang="en-US" sz="2200" i="1" dirty="0"/>
          </a:p>
          <a:p>
            <a:endParaRPr lang="en-US" sz="2200" i="1" dirty="0"/>
          </a:p>
          <a:p>
            <a:endParaRPr lang="en-US" sz="2200" b="1" dirty="0"/>
          </a:p>
          <a:p>
            <a:endParaRPr lang="en-US" sz="2200" b="1" dirty="0"/>
          </a:p>
          <a:p>
            <a:endParaRPr lang="en-US" sz="2200" i="1" dirty="0"/>
          </a:p>
        </p:txBody>
      </p:sp>
    </p:spTree>
    <p:extLst>
      <p:ext uri="{BB962C8B-B14F-4D97-AF65-F5344CB8AC3E}">
        <p14:creationId xmlns:p14="http://schemas.microsoft.com/office/powerpoint/2010/main" val="4020364114"/>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6"/>
          </p:nvPr>
        </p:nvSpPr>
        <p:spPr/>
        <p:txBody>
          <a:bodyPr/>
          <a:lstStyle/>
          <a:p>
            <a:r>
              <a:rPr lang="en-US" dirty="0"/>
              <a:t>Thank You!</a:t>
            </a:r>
          </a:p>
        </p:txBody>
      </p:sp>
    </p:spTree>
    <p:extLst>
      <p:ext uri="{BB962C8B-B14F-4D97-AF65-F5344CB8AC3E}">
        <p14:creationId xmlns:p14="http://schemas.microsoft.com/office/powerpoint/2010/main" val="16797237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Occlusion experiments</a:t>
            </a:r>
          </a:p>
        </p:txBody>
      </p:sp>
      <p:sp>
        <p:nvSpPr>
          <p:cNvPr id="5" name="object 5"/>
          <p:cNvSpPr/>
          <p:nvPr/>
        </p:nvSpPr>
        <p:spPr>
          <a:xfrm>
            <a:off x="4629696" y="931701"/>
            <a:ext cx="1435022" cy="4491565"/>
          </a:xfrm>
          <a:prstGeom prst="rect">
            <a:avLst/>
          </a:prstGeom>
          <a:blipFill>
            <a:blip r:embed="rId2" cstate="print"/>
            <a:stretch>
              <a:fillRect/>
            </a:stretch>
          </a:blipFill>
        </p:spPr>
        <p:txBody>
          <a:bodyPr wrap="square" lIns="0" tIns="0" rIns="0" bIns="0" rtlCol="0"/>
          <a:lstStyle/>
          <a:p>
            <a:pPr>
              <a:defRPr/>
            </a:pPr>
            <a:endParaRPr>
              <a:solidFill>
                <a:prstClr val="black"/>
              </a:solidFill>
              <a:latin typeface="Arial"/>
            </a:endParaRPr>
          </a:p>
        </p:txBody>
      </p:sp>
      <p:sp>
        <p:nvSpPr>
          <p:cNvPr id="6" name="object 6"/>
          <p:cNvSpPr/>
          <p:nvPr/>
        </p:nvSpPr>
        <p:spPr>
          <a:xfrm>
            <a:off x="6225970" y="931701"/>
            <a:ext cx="1416047" cy="4491565"/>
          </a:xfrm>
          <a:prstGeom prst="rect">
            <a:avLst/>
          </a:prstGeom>
          <a:blipFill>
            <a:blip r:embed="rId3" cstate="print"/>
            <a:stretch>
              <a:fillRect/>
            </a:stretch>
          </a:blipFill>
        </p:spPr>
        <p:txBody>
          <a:bodyPr wrap="square" lIns="0" tIns="0" rIns="0" bIns="0" rtlCol="0"/>
          <a:lstStyle/>
          <a:p>
            <a:pPr>
              <a:defRPr/>
            </a:pPr>
            <a:endParaRPr>
              <a:solidFill>
                <a:prstClr val="black"/>
              </a:solidFill>
              <a:latin typeface="Arial"/>
            </a:endParaRPr>
          </a:p>
        </p:txBody>
      </p:sp>
      <p:sp>
        <p:nvSpPr>
          <p:cNvPr id="7" name="object 7"/>
          <p:cNvSpPr txBox="1"/>
          <p:nvPr/>
        </p:nvSpPr>
        <p:spPr>
          <a:xfrm>
            <a:off x="8028686" y="1735211"/>
            <a:ext cx="2031364" cy="1115695"/>
          </a:xfrm>
          <a:prstGeom prst="rect">
            <a:avLst/>
          </a:prstGeom>
        </p:spPr>
        <p:txBody>
          <a:bodyPr vert="horz" wrap="square" lIns="0" tIns="0" rIns="0" bIns="0" rtlCol="0">
            <a:spAutoFit/>
          </a:bodyPr>
          <a:lstStyle/>
          <a:p>
            <a:pPr marL="12700" marR="5080">
              <a:lnSpc>
                <a:spcPct val="100699"/>
              </a:lnSpc>
              <a:defRPr/>
            </a:pPr>
            <a:r>
              <a:rPr dirty="0">
                <a:solidFill>
                  <a:prstClr val="black"/>
                </a:solidFill>
                <a:latin typeface="Arial"/>
                <a:cs typeface="Arial"/>
              </a:rPr>
              <a:t>(as </a:t>
            </a:r>
            <a:r>
              <a:rPr spc="-5" dirty="0">
                <a:solidFill>
                  <a:prstClr val="black"/>
                </a:solidFill>
                <a:latin typeface="Arial"/>
                <a:cs typeface="Arial"/>
              </a:rPr>
              <a:t>a function of</a:t>
            </a:r>
            <a:r>
              <a:rPr spc="-50" dirty="0">
                <a:solidFill>
                  <a:prstClr val="black"/>
                </a:solidFill>
                <a:latin typeface="Arial"/>
                <a:cs typeface="Arial"/>
              </a:rPr>
              <a:t> </a:t>
            </a:r>
            <a:r>
              <a:rPr spc="-5" dirty="0">
                <a:solidFill>
                  <a:prstClr val="black"/>
                </a:solidFill>
                <a:latin typeface="Arial"/>
                <a:cs typeface="Arial"/>
              </a:rPr>
              <a:t>the  position of the  square of zeros in  the original</a:t>
            </a:r>
            <a:r>
              <a:rPr spc="-30" dirty="0">
                <a:solidFill>
                  <a:prstClr val="black"/>
                </a:solidFill>
                <a:latin typeface="Arial"/>
                <a:cs typeface="Arial"/>
              </a:rPr>
              <a:t> </a:t>
            </a:r>
            <a:r>
              <a:rPr spc="-5" dirty="0">
                <a:solidFill>
                  <a:prstClr val="black"/>
                </a:solidFill>
                <a:latin typeface="Arial"/>
                <a:cs typeface="Arial"/>
              </a:rPr>
              <a:t>image)</a:t>
            </a:r>
            <a:endParaRPr dirty="0">
              <a:solidFill>
                <a:prstClr val="black"/>
              </a:solidFill>
              <a:latin typeface="Arial"/>
              <a:cs typeface="Arial"/>
            </a:endParaRPr>
          </a:p>
        </p:txBody>
      </p:sp>
      <p:sp>
        <p:nvSpPr>
          <p:cNvPr id="8" name="object 8"/>
          <p:cNvSpPr/>
          <p:nvPr/>
        </p:nvSpPr>
        <p:spPr>
          <a:xfrm>
            <a:off x="6170770" y="1203876"/>
            <a:ext cx="1784985" cy="4219575"/>
          </a:xfrm>
          <a:custGeom>
            <a:avLst/>
            <a:gdLst/>
            <a:ahLst/>
            <a:cxnLst/>
            <a:rect l="l" t="t" r="r" b="b"/>
            <a:pathLst>
              <a:path w="1784984" h="4219575">
                <a:moveTo>
                  <a:pt x="0" y="0"/>
                </a:moveTo>
                <a:lnTo>
                  <a:pt x="1784996" y="0"/>
                </a:lnTo>
                <a:lnTo>
                  <a:pt x="1784996" y="4219491"/>
                </a:lnTo>
                <a:lnTo>
                  <a:pt x="0" y="4219491"/>
                </a:lnTo>
                <a:lnTo>
                  <a:pt x="0" y="0"/>
                </a:lnTo>
                <a:close/>
              </a:path>
            </a:pathLst>
          </a:custGeom>
          <a:solidFill>
            <a:srgbClr val="FFFFFF"/>
          </a:solidFill>
        </p:spPr>
        <p:txBody>
          <a:bodyPr wrap="square" lIns="0" tIns="0" rIns="0" bIns="0" rtlCol="0"/>
          <a:lstStyle/>
          <a:p>
            <a:pPr>
              <a:defRPr/>
            </a:pPr>
            <a:endParaRPr>
              <a:solidFill>
                <a:prstClr val="black"/>
              </a:solidFill>
              <a:latin typeface="Arial"/>
            </a:endParaRPr>
          </a:p>
        </p:txBody>
      </p:sp>
      <p:sp>
        <p:nvSpPr>
          <p:cNvPr id="9" name="object 9"/>
          <p:cNvSpPr/>
          <p:nvPr/>
        </p:nvSpPr>
        <p:spPr>
          <a:xfrm>
            <a:off x="7533492" y="1098274"/>
            <a:ext cx="1124585" cy="584200"/>
          </a:xfrm>
          <a:custGeom>
            <a:avLst/>
            <a:gdLst/>
            <a:ahLst/>
            <a:cxnLst/>
            <a:rect l="l" t="t" r="r" b="b"/>
            <a:pathLst>
              <a:path w="1124584" h="584200">
                <a:moveTo>
                  <a:pt x="0" y="0"/>
                </a:moveTo>
                <a:lnTo>
                  <a:pt x="1124372" y="583861"/>
                </a:lnTo>
              </a:path>
            </a:pathLst>
          </a:custGeom>
          <a:ln w="9524">
            <a:solidFill>
              <a:srgbClr val="666666"/>
            </a:solidFill>
          </a:ln>
        </p:spPr>
        <p:txBody>
          <a:bodyPr wrap="square" lIns="0" tIns="0" rIns="0" bIns="0" rtlCol="0"/>
          <a:lstStyle/>
          <a:p>
            <a:pPr>
              <a:defRPr/>
            </a:pPr>
            <a:endParaRPr>
              <a:solidFill>
                <a:prstClr val="black"/>
              </a:solidFill>
              <a:latin typeface="Arial"/>
            </a:endParaRPr>
          </a:p>
        </p:txBody>
      </p:sp>
      <p:sp>
        <p:nvSpPr>
          <p:cNvPr id="10" name="object 10"/>
          <p:cNvSpPr/>
          <p:nvPr/>
        </p:nvSpPr>
        <p:spPr>
          <a:xfrm>
            <a:off x="8650613" y="1668173"/>
            <a:ext cx="45720" cy="34290"/>
          </a:xfrm>
          <a:custGeom>
            <a:avLst/>
            <a:gdLst/>
            <a:ahLst/>
            <a:cxnLst/>
            <a:rect l="l" t="t" r="r" b="b"/>
            <a:pathLst>
              <a:path w="45720" h="34290">
                <a:moveTo>
                  <a:pt x="0" y="27924"/>
                </a:moveTo>
                <a:lnTo>
                  <a:pt x="45624" y="33882"/>
                </a:lnTo>
                <a:lnTo>
                  <a:pt x="14499" y="0"/>
                </a:lnTo>
                <a:lnTo>
                  <a:pt x="0" y="27924"/>
                </a:lnTo>
                <a:close/>
              </a:path>
            </a:pathLst>
          </a:custGeom>
          <a:ln w="9524">
            <a:solidFill>
              <a:srgbClr val="666666"/>
            </a:solidFill>
          </a:ln>
        </p:spPr>
        <p:txBody>
          <a:bodyPr wrap="square" lIns="0" tIns="0" rIns="0" bIns="0" rtlCol="0"/>
          <a:lstStyle/>
          <a:p>
            <a:pPr>
              <a:defRPr/>
            </a:pPr>
            <a:endParaRPr>
              <a:solidFill>
                <a:prstClr val="black"/>
              </a:solidFill>
              <a:latin typeface="Arial"/>
            </a:endParaRPr>
          </a:p>
        </p:txBody>
      </p:sp>
      <p:sp>
        <p:nvSpPr>
          <p:cNvPr id="12" name="object 9"/>
          <p:cNvSpPr txBox="1">
            <a:spLocks/>
          </p:cNvSpPr>
          <p:nvPr/>
        </p:nvSpPr>
        <p:spPr bwMode="auto">
          <a:xfrm>
            <a:off x="257318" y="6381328"/>
            <a:ext cx="8787050" cy="215444"/>
          </a:xfrm>
          <a:prstGeom prst="rect">
            <a:avLst/>
          </a:prstGeom>
          <a:noFill/>
          <a:ln w="9525">
            <a:noFill/>
            <a:miter lim="800000"/>
            <a:headEnd/>
            <a:tailEnd/>
          </a:ln>
        </p:spPr>
        <p:txBody>
          <a:bodyPr vert="horz" wrap="square" lIns="0" tIns="0" rIns="0" bIns="0" numCol="1" rtlCol="0" anchor="ctr" anchorCtr="0" compatLnSpc="1">
            <a:prstTxWarp prst="textNoShape">
              <a:avLst/>
            </a:prstTxWarp>
            <a:spAutoFit/>
          </a:bodyPr>
          <a:lst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a:lstStyle>
          <a:p>
            <a:pPr marL="12700">
              <a:spcBef>
                <a:spcPts val="10"/>
              </a:spcBef>
              <a:defRPr/>
            </a:pPr>
            <a:r>
              <a:rPr lang="de-DE" sz="1400" kern="0" spc="-5" dirty="0">
                <a:solidFill>
                  <a:srgbClr val="000000"/>
                </a:solidFill>
                <a:latin typeface="Arial"/>
              </a:rPr>
              <a:t>[Zeiler &amp; Fergus</a:t>
            </a:r>
            <a:r>
              <a:rPr lang="de-DE" sz="1400" kern="0" spc="-20" dirty="0">
                <a:solidFill>
                  <a:srgbClr val="000000"/>
                </a:solidFill>
                <a:latin typeface="Arial"/>
              </a:rPr>
              <a:t> </a:t>
            </a:r>
            <a:r>
              <a:rPr lang="de-DE" sz="1400" kern="0" spc="-5" dirty="0">
                <a:solidFill>
                  <a:srgbClr val="000000"/>
                </a:solidFill>
                <a:latin typeface="Arial"/>
              </a:rPr>
              <a:t>2014]</a:t>
            </a:r>
            <a:endParaRPr lang="de-DE" sz="1400" kern="0" dirty="0">
              <a:solidFill>
                <a:srgbClr val="000000"/>
              </a:solidFill>
              <a:latin typeface="Arial"/>
            </a:endParaRPr>
          </a:p>
        </p:txBody>
      </p:sp>
    </p:spTree>
    <p:extLst>
      <p:ext uri="{BB962C8B-B14F-4D97-AF65-F5344CB8AC3E}">
        <p14:creationId xmlns:p14="http://schemas.microsoft.com/office/powerpoint/2010/main" val="300506657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Occlusion experiments</a:t>
            </a:r>
          </a:p>
        </p:txBody>
      </p:sp>
      <p:sp>
        <p:nvSpPr>
          <p:cNvPr id="4" name="object 4"/>
          <p:cNvSpPr/>
          <p:nvPr/>
        </p:nvSpPr>
        <p:spPr>
          <a:xfrm>
            <a:off x="4629684" y="931701"/>
            <a:ext cx="1435022" cy="4491565"/>
          </a:xfrm>
          <a:prstGeom prst="rect">
            <a:avLst/>
          </a:prstGeom>
          <a:blipFill>
            <a:blip r:embed="rId2" cstate="print"/>
            <a:stretch>
              <a:fillRect/>
            </a:stretch>
          </a:blipFill>
        </p:spPr>
        <p:txBody>
          <a:bodyPr wrap="square" lIns="0" tIns="0" rIns="0" bIns="0" rtlCol="0"/>
          <a:lstStyle/>
          <a:p>
            <a:pPr>
              <a:defRPr/>
            </a:pPr>
            <a:endParaRPr>
              <a:solidFill>
                <a:prstClr val="black"/>
              </a:solidFill>
              <a:latin typeface="Arial"/>
            </a:endParaRPr>
          </a:p>
        </p:txBody>
      </p:sp>
      <p:sp>
        <p:nvSpPr>
          <p:cNvPr id="5" name="object 5"/>
          <p:cNvSpPr/>
          <p:nvPr/>
        </p:nvSpPr>
        <p:spPr>
          <a:xfrm>
            <a:off x="6225958" y="931701"/>
            <a:ext cx="1416047" cy="4491565"/>
          </a:xfrm>
          <a:prstGeom prst="rect">
            <a:avLst/>
          </a:prstGeom>
          <a:blipFill>
            <a:blip r:embed="rId3" cstate="print"/>
            <a:stretch>
              <a:fillRect/>
            </a:stretch>
          </a:blipFill>
        </p:spPr>
        <p:txBody>
          <a:bodyPr wrap="square" lIns="0" tIns="0" rIns="0" bIns="0" rtlCol="0"/>
          <a:lstStyle/>
          <a:p>
            <a:pPr>
              <a:defRPr/>
            </a:pPr>
            <a:endParaRPr>
              <a:solidFill>
                <a:prstClr val="black"/>
              </a:solidFill>
              <a:latin typeface="Arial"/>
            </a:endParaRPr>
          </a:p>
        </p:txBody>
      </p:sp>
      <p:sp>
        <p:nvSpPr>
          <p:cNvPr id="6" name="object 6"/>
          <p:cNvSpPr/>
          <p:nvPr/>
        </p:nvSpPr>
        <p:spPr>
          <a:xfrm>
            <a:off x="7533480" y="1098274"/>
            <a:ext cx="1124585" cy="584200"/>
          </a:xfrm>
          <a:custGeom>
            <a:avLst/>
            <a:gdLst/>
            <a:ahLst/>
            <a:cxnLst/>
            <a:rect l="l" t="t" r="r" b="b"/>
            <a:pathLst>
              <a:path w="1124584" h="584200">
                <a:moveTo>
                  <a:pt x="0" y="0"/>
                </a:moveTo>
                <a:lnTo>
                  <a:pt x="1124372" y="583861"/>
                </a:lnTo>
              </a:path>
            </a:pathLst>
          </a:custGeom>
          <a:ln w="9524">
            <a:solidFill>
              <a:srgbClr val="666666"/>
            </a:solidFill>
          </a:ln>
        </p:spPr>
        <p:txBody>
          <a:bodyPr wrap="square" lIns="0" tIns="0" rIns="0" bIns="0" rtlCol="0"/>
          <a:lstStyle/>
          <a:p>
            <a:pPr>
              <a:defRPr/>
            </a:pPr>
            <a:endParaRPr>
              <a:solidFill>
                <a:prstClr val="black"/>
              </a:solidFill>
              <a:latin typeface="Arial"/>
            </a:endParaRPr>
          </a:p>
        </p:txBody>
      </p:sp>
      <p:sp>
        <p:nvSpPr>
          <p:cNvPr id="7" name="object 7"/>
          <p:cNvSpPr/>
          <p:nvPr/>
        </p:nvSpPr>
        <p:spPr>
          <a:xfrm>
            <a:off x="8650601" y="1668173"/>
            <a:ext cx="45720" cy="34290"/>
          </a:xfrm>
          <a:custGeom>
            <a:avLst/>
            <a:gdLst/>
            <a:ahLst/>
            <a:cxnLst/>
            <a:rect l="l" t="t" r="r" b="b"/>
            <a:pathLst>
              <a:path w="45720" h="34290">
                <a:moveTo>
                  <a:pt x="0" y="27924"/>
                </a:moveTo>
                <a:lnTo>
                  <a:pt x="45624" y="33882"/>
                </a:lnTo>
                <a:lnTo>
                  <a:pt x="14499" y="0"/>
                </a:lnTo>
                <a:lnTo>
                  <a:pt x="0" y="27924"/>
                </a:lnTo>
                <a:close/>
              </a:path>
            </a:pathLst>
          </a:custGeom>
          <a:ln w="9524">
            <a:solidFill>
              <a:srgbClr val="666666"/>
            </a:solidFill>
          </a:ln>
        </p:spPr>
        <p:txBody>
          <a:bodyPr wrap="square" lIns="0" tIns="0" rIns="0" bIns="0" rtlCol="0"/>
          <a:lstStyle/>
          <a:p>
            <a:pPr>
              <a:defRPr/>
            </a:pPr>
            <a:endParaRPr>
              <a:solidFill>
                <a:prstClr val="black"/>
              </a:solidFill>
              <a:latin typeface="Arial"/>
            </a:endParaRPr>
          </a:p>
        </p:txBody>
      </p:sp>
      <p:sp>
        <p:nvSpPr>
          <p:cNvPr id="8" name="object 8"/>
          <p:cNvSpPr txBox="1"/>
          <p:nvPr/>
        </p:nvSpPr>
        <p:spPr>
          <a:xfrm>
            <a:off x="8028674" y="1735211"/>
            <a:ext cx="2031364" cy="1115695"/>
          </a:xfrm>
          <a:prstGeom prst="rect">
            <a:avLst/>
          </a:prstGeom>
        </p:spPr>
        <p:txBody>
          <a:bodyPr vert="horz" wrap="square" lIns="0" tIns="0" rIns="0" bIns="0" rtlCol="0">
            <a:spAutoFit/>
          </a:bodyPr>
          <a:lstStyle/>
          <a:p>
            <a:pPr marL="12700" marR="5080">
              <a:lnSpc>
                <a:spcPct val="100699"/>
              </a:lnSpc>
              <a:defRPr/>
            </a:pPr>
            <a:r>
              <a:rPr dirty="0">
                <a:solidFill>
                  <a:prstClr val="black"/>
                </a:solidFill>
                <a:latin typeface="Arial"/>
                <a:cs typeface="Arial"/>
              </a:rPr>
              <a:t>(as </a:t>
            </a:r>
            <a:r>
              <a:rPr spc="-5" dirty="0">
                <a:solidFill>
                  <a:prstClr val="black"/>
                </a:solidFill>
                <a:latin typeface="Arial"/>
                <a:cs typeface="Arial"/>
              </a:rPr>
              <a:t>a function of</a:t>
            </a:r>
            <a:r>
              <a:rPr spc="-50" dirty="0">
                <a:solidFill>
                  <a:prstClr val="black"/>
                </a:solidFill>
                <a:latin typeface="Arial"/>
                <a:cs typeface="Arial"/>
              </a:rPr>
              <a:t> </a:t>
            </a:r>
            <a:r>
              <a:rPr spc="-5" dirty="0">
                <a:solidFill>
                  <a:prstClr val="black"/>
                </a:solidFill>
                <a:latin typeface="Arial"/>
                <a:cs typeface="Arial"/>
              </a:rPr>
              <a:t>the  position of the  square of zeros in  the original</a:t>
            </a:r>
            <a:r>
              <a:rPr spc="-30" dirty="0">
                <a:solidFill>
                  <a:prstClr val="black"/>
                </a:solidFill>
                <a:latin typeface="Arial"/>
                <a:cs typeface="Arial"/>
              </a:rPr>
              <a:t> </a:t>
            </a:r>
            <a:r>
              <a:rPr spc="-5" dirty="0">
                <a:solidFill>
                  <a:prstClr val="black"/>
                </a:solidFill>
                <a:latin typeface="Arial"/>
                <a:cs typeface="Arial"/>
              </a:rPr>
              <a:t>image)</a:t>
            </a:r>
            <a:endParaRPr>
              <a:solidFill>
                <a:prstClr val="black"/>
              </a:solidFill>
              <a:latin typeface="Arial"/>
              <a:cs typeface="Arial"/>
            </a:endParaRPr>
          </a:p>
        </p:txBody>
      </p:sp>
      <p:sp>
        <p:nvSpPr>
          <p:cNvPr id="9" name="object 9"/>
          <p:cNvSpPr txBox="1">
            <a:spLocks/>
          </p:cNvSpPr>
          <p:nvPr/>
        </p:nvSpPr>
        <p:spPr bwMode="auto">
          <a:xfrm>
            <a:off x="5347195" y="6028631"/>
            <a:ext cx="8787050" cy="215444"/>
          </a:xfrm>
          <a:prstGeom prst="rect">
            <a:avLst/>
          </a:prstGeom>
          <a:noFill/>
          <a:ln w="9525">
            <a:noFill/>
            <a:miter lim="800000"/>
            <a:headEnd/>
            <a:tailEnd/>
          </a:ln>
        </p:spPr>
        <p:txBody>
          <a:bodyPr vert="horz" wrap="square" lIns="0" tIns="0" rIns="0" bIns="0" numCol="1" rtlCol="0" anchor="ctr" anchorCtr="0" compatLnSpc="1">
            <a:prstTxWarp prst="textNoShape">
              <a:avLst/>
            </a:prstTxWarp>
            <a:spAutoFit/>
          </a:bodyPr>
          <a:lstStyle>
            <a:lvl1pPr algn="l" rtl="0" eaLnBrk="0" fontAlgn="base" hangingPunct="0">
              <a:spcBef>
                <a:spcPct val="0"/>
              </a:spcBef>
              <a:spcAft>
                <a:spcPct val="0"/>
              </a:spcAft>
              <a:defRPr sz="3400">
                <a:solidFill>
                  <a:schemeClr val="tx2"/>
                </a:solidFill>
                <a:latin typeface="+mj-lt"/>
                <a:ea typeface="+mj-ea"/>
                <a:cs typeface="+mj-cs"/>
              </a:defRPr>
            </a:lvl1pPr>
            <a:lvl2pPr algn="l" rtl="0" eaLnBrk="0" fontAlgn="base" hangingPunct="0">
              <a:spcBef>
                <a:spcPct val="0"/>
              </a:spcBef>
              <a:spcAft>
                <a:spcPct val="0"/>
              </a:spcAft>
              <a:defRPr sz="3400">
                <a:solidFill>
                  <a:schemeClr val="tx2"/>
                </a:solidFill>
                <a:latin typeface="Arial" charset="0"/>
              </a:defRPr>
            </a:lvl2pPr>
            <a:lvl3pPr algn="l" rtl="0" eaLnBrk="0" fontAlgn="base" hangingPunct="0">
              <a:spcBef>
                <a:spcPct val="0"/>
              </a:spcBef>
              <a:spcAft>
                <a:spcPct val="0"/>
              </a:spcAft>
              <a:defRPr sz="3400">
                <a:solidFill>
                  <a:schemeClr val="tx2"/>
                </a:solidFill>
                <a:latin typeface="Arial" charset="0"/>
              </a:defRPr>
            </a:lvl3pPr>
            <a:lvl4pPr algn="l" rtl="0" eaLnBrk="0" fontAlgn="base" hangingPunct="0">
              <a:spcBef>
                <a:spcPct val="0"/>
              </a:spcBef>
              <a:spcAft>
                <a:spcPct val="0"/>
              </a:spcAft>
              <a:defRPr sz="3400">
                <a:solidFill>
                  <a:schemeClr val="tx2"/>
                </a:solidFill>
                <a:latin typeface="Arial" charset="0"/>
              </a:defRPr>
            </a:lvl4pPr>
            <a:lvl5pPr algn="l" rtl="0" eaLnBrk="0" fontAlgn="base" hangingPunct="0">
              <a:spcBef>
                <a:spcPct val="0"/>
              </a:spcBef>
              <a:spcAft>
                <a:spcPct val="0"/>
              </a:spcAft>
              <a:defRPr sz="3400">
                <a:solidFill>
                  <a:schemeClr val="tx2"/>
                </a:solidFill>
                <a:latin typeface="Arial" charset="0"/>
              </a:defRPr>
            </a:lvl5pPr>
            <a:lvl6pPr marL="457200" algn="l" rtl="0" eaLnBrk="0" fontAlgn="base" hangingPunct="0">
              <a:spcBef>
                <a:spcPct val="0"/>
              </a:spcBef>
              <a:spcAft>
                <a:spcPct val="0"/>
              </a:spcAft>
              <a:defRPr sz="3400">
                <a:solidFill>
                  <a:schemeClr val="tx2"/>
                </a:solidFill>
                <a:latin typeface="Arial" charset="0"/>
              </a:defRPr>
            </a:lvl6pPr>
            <a:lvl7pPr marL="914400" algn="l" rtl="0" eaLnBrk="0" fontAlgn="base" hangingPunct="0">
              <a:spcBef>
                <a:spcPct val="0"/>
              </a:spcBef>
              <a:spcAft>
                <a:spcPct val="0"/>
              </a:spcAft>
              <a:defRPr sz="3400">
                <a:solidFill>
                  <a:schemeClr val="tx2"/>
                </a:solidFill>
                <a:latin typeface="Arial" charset="0"/>
              </a:defRPr>
            </a:lvl7pPr>
            <a:lvl8pPr marL="1371600" algn="l" rtl="0" eaLnBrk="0" fontAlgn="base" hangingPunct="0">
              <a:spcBef>
                <a:spcPct val="0"/>
              </a:spcBef>
              <a:spcAft>
                <a:spcPct val="0"/>
              </a:spcAft>
              <a:defRPr sz="3400">
                <a:solidFill>
                  <a:schemeClr val="tx2"/>
                </a:solidFill>
                <a:latin typeface="Arial" charset="0"/>
              </a:defRPr>
            </a:lvl8pPr>
            <a:lvl9pPr marL="1828800" algn="l" rtl="0" eaLnBrk="0" fontAlgn="base" hangingPunct="0">
              <a:spcBef>
                <a:spcPct val="0"/>
              </a:spcBef>
              <a:spcAft>
                <a:spcPct val="0"/>
              </a:spcAft>
              <a:defRPr sz="3400">
                <a:solidFill>
                  <a:schemeClr val="tx2"/>
                </a:solidFill>
                <a:latin typeface="Arial" charset="0"/>
              </a:defRPr>
            </a:lvl9pPr>
          </a:lstStyle>
          <a:p>
            <a:pPr marL="12700">
              <a:spcBef>
                <a:spcPts val="10"/>
              </a:spcBef>
              <a:defRPr/>
            </a:pPr>
            <a:r>
              <a:rPr lang="de-DE" sz="1400" kern="0" spc="-5" dirty="0">
                <a:solidFill>
                  <a:srgbClr val="000000"/>
                </a:solidFill>
                <a:latin typeface="Arial"/>
              </a:rPr>
              <a:t>[Zeiler &amp; Fergus</a:t>
            </a:r>
            <a:r>
              <a:rPr lang="de-DE" sz="1400" kern="0" spc="-20" dirty="0">
                <a:solidFill>
                  <a:srgbClr val="000000"/>
                </a:solidFill>
                <a:latin typeface="Arial"/>
              </a:rPr>
              <a:t> </a:t>
            </a:r>
            <a:r>
              <a:rPr lang="de-DE" sz="1400" kern="0" spc="-5" dirty="0">
                <a:solidFill>
                  <a:srgbClr val="000000"/>
                </a:solidFill>
                <a:latin typeface="Arial"/>
              </a:rPr>
              <a:t>2014]</a:t>
            </a:r>
            <a:endParaRPr lang="de-DE" sz="1400" kern="0" dirty="0">
              <a:solidFill>
                <a:srgbClr val="000000"/>
              </a:solidFill>
              <a:latin typeface="Arial"/>
            </a:endParaRPr>
          </a:p>
        </p:txBody>
      </p:sp>
      <p:sp>
        <p:nvSpPr>
          <p:cNvPr id="10" name="TextBox 9"/>
          <p:cNvSpPr txBox="1"/>
          <p:nvPr/>
        </p:nvSpPr>
        <p:spPr>
          <a:xfrm>
            <a:off x="1524000" y="6604084"/>
            <a:ext cx="1152880" cy="253916"/>
          </a:xfrm>
          <a:prstGeom prst="rect">
            <a:avLst/>
          </a:prstGeom>
          <a:noFill/>
        </p:spPr>
        <p:txBody>
          <a:bodyPr wrap="none" rtlCol="0">
            <a:spAutoFit/>
          </a:bodyPr>
          <a:lstStyle/>
          <a:p>
            <a:pPr>
              <a:defRPr/>
            </a:pPr>
            <a:r>
              <a:rPr lang="en-US" sz="1050" dirty="0">
                <a:solidFill>
                  <a:srgbClr val="000000"/>
                </a:solidFill>
                <a:latin typeface="Arial"/>
              </a:rPr>
              <a:t>Andrej </a:t>
            </a:r>
            <a:r>
              <a:rPr lang="en-US" sz="1050" dirty="0" err="1">
                <a:solidFill>
                  <a:srgbClr val="000000"/>
                </a:solidFill>
                <a:latin typeface="Arial"/>
              </a:rPr>
              <a:t>Karpathy</a:t>
            </a:r>
            <a:endParaRPr lang="en-US" sz="1050" dirty="0">
              <a:solidFill>
                <a:srgbClr val="000000"/>
              </a:solidFill>
              <a:latin typeface="Arial"/>
            </a:endParaRPr>
          </a:p>
        </p:txBody>
      </p:sp>
    </p:spTree>
    <p:extLst>
      <p:ext uri="{BB962C8B-B14F-4D97-AF65-F5344CB8AC3E}">
        <p14:creationId xmlns:p14="http://schemas.microsoft.com/office/powerpoint/2010/main" val="18226306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image maximizes a class score?</a:t>
            </a:r>
          </a:p>
        </p:txBody>
      </p:sp>
      <p:sp>
        <p:nvSpPr>
          <p:cNvPr id="4" name="object 5"/>
          <p:cNvSpPr/>
          <p:nvPr/>
        </p:nvSpPr>
        <p:spPr>
          <a:xfrm>
            <a:off x="2798241" y="1607150"/>
            <a:ext cx="6079637" cy="2281895"/>
          </a:xfrm>
          <a:prstGeom prst="rect">
            <a:avLst/>
          </a:prstGeom>
          <a:blipFill>
            <a:blip r:embed="rId2" cstate="print"/>
            <a:stretch>
              <a:fillRect/>
            </a:stretch>
          </a:blipFill>
        </p:spPr>
        <p:txBody>
          <a:bodyPr wrap="square" lIns="0" tIns="0" rIns="0" bIns="0" rtlCol="0"/>
          <a:lstStyle/>
          <a:p>
            <a:pPr>
              <a:defRPr/>
            </a:pPr>
            <a:endParaRPr>
              <a:solidFill>
                <a:prstClr val="black"/>
              </a:solidFill>
              <a:latin typeface="Arial"/>
            </a:endParaRPr>
          </a:p>
        </p:txBody>
      </p:sp>
      <p:sp>
        <p:nvSpPr>
          <p:cNvPr id="5" name="object 6"/>
          <p:cNvSpPr/>
          <p:nvPr/>
        </p:nvSpPr>
        <p:spPr>
          <a:xfrm>
            <a:off x="2793477" y="1602383"/>
            <a:ext cx="6089650" cy="2291715"/>
          </a:xfrm>
          <a:custGeom>
            <a:avLst/>
            <a:gdLst/>
            <a:ahLst/>
            <a:cxnLst/>
            <a:rect l="l" t="t" r="r" b="b"/>
            <a:pathLst>
              <a:path w="6089650" h="2291715">
                <a:moveTo>
                  <a:pt x="0" y="0"/>
                </a:moveTo>
                <a:lnTo>
                  <a:pt x="6089157" y="0"/>
                </a:lnTo>
                <a:lnTo>
                  <a:pt x="6089157" y="2291412"/>
                </a:lnTo>
                <a:lnTo>
                  <a:pt x="0" y="2291412"/>
                </a:lnTo>
                <a:lnTo>
                  <a:pt x="0" y="0"/>
                </a:lnTo>
                <a:close/>
              </a:path>
            </a:pathLst>
          </a:custGeom>
          <a:ln w="9524">
            <a:solidFill>
              <a:srgbClr val="666666"/>
            </a:solidFill>
          </a:ln>
        </p:spPr>
        <p:txBody>
          <a:bodyPr wrap="square" lIns="0" tIns="0" rIns="0" bIns="0" rtlCol="0"/>
          <a:lstStyle/>
          <a:p>
            <a:pPr>
              <a:defRPr/>
            </a:pPr>
            <a:endParaRPr>
              <a:solidFill>
                <a:prstClr val="black"/>
              </a:solidFill>
              <a:latin typeface="Arial"/>
            </a:endParaRPr>
          </a:p>
        </p:txBody>
      </p:sp>
      <p:sp>
        <p:nvSpPr>
          <p:cNvPr id="6" name="object 7"/>
          <p:cNvSpPr txBox="1"/>
          <p:nvPr/>
        </p:nvSpPr>
        <p:spPr>
          <a:xfrm>
            <a:off x="2173949" y="3995339"/>
            <a:ext cx="8009890" cy="1245235"/>
          </a:xfrm>
          <a:prstGeom prst="rect">
            <a:avLst/>
          </a:prstGeom>
        </p:spPr>
        <p:txBody>
          <a:bodyPr vert="horz" wrap="square" lIns="0" tIns="0" rIns="0" bIns="0" rtlCol="0">
            <a:spAutoFit/>
          </a:bodyPr>
          <a:lstStyle/>
          <a:p>
            <a:pPr marL="12700">
              <a:defRPr/>
            </a:pPr>
            <a:r>
              <a:rPr sz="1600" b="1" spc="-5" dirty="0">
                <a:solidFill>
                  <a:prstClr val="black"/>
                </a:solidFill>
                <a:latin typeface="Arial"/>
                <a:cs typeface="Arial"/>
              </a:rPr>
              <a:t>Repeat:</a:t>
            </a:r>
            <a:endParaRPr sz="1600">
              <a:solidFill>
                <a:prstClr val="black"/>
              </a:solidFill>
              <a:latin typeface="Arial"/>
              <a:cs typeface="Arial"/>
            </a:endParaRPr>
          </a:p>
          <a:p>
            <a:pPr marL="469900" indent="-398145">
              <a:spcBef>
                <a:spcPts val="30"/>
              </a:spcBef>
              <a:buFontTx/>
              <a:buAutoNum type="arabicPeriod"/>
              <a:tabLst>
                <a:tab pos="469265" algn="l"/>
                <a:tab pos="469900" algn="l"/>
              </a:tabLst>
              <a:defRPr/>
            </a:pPr>
            <a:r>
              <a:rPr sz="1600" spc="-5" dirty="0">
                <a:solidFill>
                  <a:prstClr val="black"/>
                </a:solidFill>
                <a:latin typeface="Arial"/>
                <a:cs typeface="Arial"/>
              </a:rPr>
              <a:t>Forward an</a:t>
            </a:r>
            <a:r>
              <a:rPr sz="1600" spc="-40" dirty="0">
                <a:solidFill>
                  <a:prstClr val="black"/>
                </a:solidFill>
                <a:latin typeface="Arial"/>
                <a:cs typeface="Arial"/>
              </a:rPr>
              <a:t> </a:t>
            </a:r>
            <a:r>
              <a:rPr sz="1600" spc="-5" dirty="0">
                <a:solidFill>
                  <a:prstClr val="black"/>
                </a:solidFill>
                <a:latin typeface="Arial"/>
                <a:cs typeface="Arial"/>
              </a:rPr>
              <a:t>image</a:t>
            </a:r>
            <a:endParaRPr sz="1600">
              <a:solidFill>
                <a:prstClr val="black"/>
              </a:solidFill>
              <a:latin typeface="Arial"/>
              <a:cs typeface="Arial"/>
            </a:endParaRPr>
          </a:p>
          <a:p>
            <a:pPr marL="469900" indent="-398145">
              <a:spcBef>
                <a:spcPts val="30"/>
              </a:spcBef>
              <a:buFontTx/>
              <a:buAutoNum type="arabicPeriod"/>
              <a:tabLst>
                <a:tab pos="469265" algn="l"/>
                <a:tab pos="469900" algn="l"/>
              </a:tabLst>
              <a:defRPr/>
            </a:pPr>
            <a:r>
              <a:rPr sz="1600" spc="-5" dirty="0">
                <a:solidFill>
                  <a:prstClr val="black"/>
                </a:solidFill>
                <a:latin typeface="Arial"/>
                <a:cs typeface="Arial"/>
              </a:rPr>
              <a:t>Set activations in layer of interest to all zero, except for a 1.0 for a neuron of</a:t>
            </a:r>
            <a:r>
              <a:rPr sz="1600" spc="229" dirty="0">
                <a:solidFill>
                  <a:prstClr val="black"/>
                </a:solidFill>
                <a:latin typeface="Arial"/>
                <a:cs typeface="Arial"/>
              </a:rPr>
              <a:t> </a:t>
            </a:r>
            <a:r>
              <a:rPr sz="1600" spc="-5" dirty="0">
                <a:solidFill>
                  <a:prstClr val="black"/>
                </a:solidFill>
                <a:latin typeface="Arial"/>
                <a:cs typeface="Arial"/>
              </a:rPr>
              <a:t>interest</a:t>
            </a:r>
            <a:endParaRPr sz="1600">
              <a:solidFill>
                <a:prstClr val="black"/>
              </a:solidFill>
              <a:latin typeface="Arial"/>
              <a:cs typeface="Arial"/>
            </a:endParaRPr>
          </a:p>
          <a:p>
            <a:pPr marL="469900" indent="-398145">
              <a:spcBef>
                <a:spcPts val="30"/>
              </a:spcBef>
              <a:buFontTx/>
              <a:buAutoNum type="arabicPeriod"/>
              <a:tabLst>
                <a:tab pos="469265" algn="l"/>
                <a:tab pos="469900" algn="l"/>
              </a:tabLst>
              <a:defRPr/>
            </a:pPr>
            <a:r>
              <a:rPr sz="1600" spc="-5" dirty="0">
                <a:solidFill>
                  <a:prstClr val="black"/>
                </a:solidFill>
                <a:latin typeface="Arial"/>
                <a:cs typeface="Arial"/>
              </a:rPr>
              <a:t>Backprop to</a:t>
            </a:r>
            <a:r>
              <a:rPr sz="1600" spc="-40" dirty="0">
                <a:solidFill>
                  <a:prstClr val="black"/>
                </a:solidFill>
                <a:latin typeface="Arial"/>
                <a:cs typeface="Arial"/>
              </a:rPr>
              <a:t> </a:t>
            </a:r>
            <a:r>
              <a:rPr sz="1600" spc="-5" dirty="0">
                <a:solidFill>
                  <a:prstClr val="black"/>
                </a:solidFill>
                <a:latin typeface="Arial"/>
                <a:cs typeface="Arial"/>
              </a:rPr>
              <a:t>image</a:t>
            </a:r>
            <a:endParaRPr sz="1600">
              <a:solidFill>
                <a:prstClr val="black"/>
              </a:solidFill>
              <a:latin typeface="Arial"/>
              <a:cs typeface="Arial"/>
            </a:endParaRPr>
          </a:p>
          <a:p>
            <a:pPr marL="469900" indent="-398145">
              <a:spcBef>
                <a:spcPts val="30"/>
              </a:spcBef>
              <a:buFontTx/>
              <a:buAutoNum type="arabicPeriod"/>
              <a:tabLst>
                <a:tab pos="469265" algn="l"/>
                <a:tab pos="469900" algn="l"/>
              </a:tabLst>
              <a:defRPr/>
            </a:pPr>
            <a:r>
              <a:rPr sz="1600" spc="-5" dirty="0">
                <a:solidFill>
                  <a:prstClr val="black"/>
                </a:solidFill>
                <a:latin typeface="Arial"/>
                <a:cs typeface="Arial"/>
              </a:rPr>
              <a:t>Do an “image</a:t>
            </a:r>
            <a:r>
              <a:rPr sz="1600" spc="-25" dirty="0">
                <a:solidFill>
                  <a:prstClr val="black"/>
                </a:solidFill>
                <a:latin typeface="Arial"/>
                <a:cs typeface="Arial"/>
              </a:rPr>
              <a:t> </a:t>
            </a:r>
            <a:r>
              <a:rPr sz="1600" spc="-5" dirty="0">
                <a:solidFill>
                  <a:prstClr val="black"/>
                </a:solidFill>
                <a:latin typeface="Arial"/>
                <a:cs typeface="Arial"/>
              </a:rPr>
              <a:t>update”</a:t>
            </a:r>
            <a:endParaRPr sz="1600">
              <a:solidFill>
                <a:prstClr val="black"/>
              </a:solidFill>
              <a:latin typeface="Arial"/>
              <a:cs typeface="Arial"/>
            </a:endParaRPr>
          </a:p>
        </p:txBody>
      </p:sp>
      <p:sp>
        <p:nvSpPr>
          <p:cNvPr id="7" name="TextBox 6"/>
          <p:cNvSpPr txBox="1"/>
          <p:nvPr/>
        </p:nvSpPr>
        <p:spPr>
          <a:xfrm>
            <a:off x="1524000" y="6604084"/>
            <a:ext cx="1152880" cy="253916"/>
          </a:xfrm>
          <a:prstGeom prst="rect">
            <a:avLst/>
          </a:prstGeom>
          <a:noFill/>
        </p:spPr>
        <p:txBody>
          <a:bodyPr wrap="none" rtlCol="0">
            <a:spAutoFit/>
          </a:bodyPr>
          <a:lstStyle/>
          <a:p>
            <a:pPr>
              <a:defRPr/>
            </a:pPr>
            <a:r>
              <a:rPr lang="en-US" sz="1050" dirty="0">
                <a:solidFill>
                  <a:srgbClr val="000000"/>
                </a:solidFill>
                <a:latin typeface="Arial"/>
              </a:rPr>
              <a:t>Andrej </a:t>
            </a:r>
            <a:r>
              <a:rPr lang="en-US" sz="1050" dirty="0" err="1">
                <a:solidFill>
                  <a:srgbClr val="000000"/>
                </a:solidFill>
                <a:latin typeface="Arial"/>
              </a:rPr>
              <a:t>Karpathy</a:t>
            </a:r>
            <a:endParaRPr lang="en-US" sz="1050" dirty="0">
              <a:solidFill>
                <a:srgbClr val="000000"/>
              </a:solidFill>
              <a:latin typeface="Arial"/>
            </a:endParaRPr>
          </a:p>
        </p:txBody>
      </p:sp>
    </p:spTree>
    <p:extLst>
      <p:ext uri="{BB962C8B-B14F-4D97-AF65-F5344CB8AC3E}">
        <p14:creationId xmlns:p14="http://schemas.microsoft.com/office/powerpoint/2010/main" val="410259609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551384" y="1052736"/>
            <a:ext cx="10873208" cy="3600400"/>
          </a:xfrm>
        </p:spPr>
        <p:txBody>
          <a:bodyPr/>
          <a:lstStyle/>
          <a:p>
            <a:r>
              <a:rPr lang="en-US" dirty="0">
                <a:solidFill>
                  <a:srgbClr val="0000FF"/>
                </a:solidFill>
              </a:rPr>
              <a:t> Deep Learning</a:t>
            </a:r>
            <a:br>
              <a:rPr lang="en-US" dirty="0">
                <a:solidFill>
                  <a:srgbClr val="0000FF"/>
                </a:solidFill>
              </a:rPr>
            </a:br>
            <a:r>
              <a:rPr lang="en-US" dirty="0">
                <a:solidFill>
                  <a:srgbClr val="0000FF"/>
                </a:solidFill>
              </a:rPr>
              <a:t>Lecture 6:</a:t>
            </a:r>
            <a:br>
              <a:rPr lang="en-US" dirty="0">
                <a:solidFill>
                  <a:srgbClr val="0000FF"/>
                </a:solidFill>
              </a:rPr>
            </a:br>
            <a:r>
              <a:rPr lang="en-US" dirty="0">
                <a:solidFill>
                  <a:srgbClr val="0000FF"/>
                </a:solidFill>
              </a:rPr>
              <a:t>Convolutional Neural Networks</a:t>
            </a:r>
            <a:br>
              <a:rPr lang="en-US" dirty="0">
                <a:solidFill>
                  <a:srgbClr val="0000FF"/>
                </a:solidFill>
              </a:rPr>
            </a:br>
            <a:r>
              <a:rPr lang="en-US" dirty="0">
                <a:solidFill>
                  <a:srgbClr val="0000FF"/>
                </a:solidFill>
              </a:rPr>
              <a:t>Pushing the limits of depth!</a:t>
            </a:r>
          </a:p>
        </p:txBody>
      </p:sp>
      <p:sp>
        <p:nvSpPr>
          <p:cNvPr id="5" name="Subtitle 4"/>
          <p:cNvSpPr>
            <a:spLocks noGrp="1"/>
          </p:cNvSpPr>
          <p:nvPr>
            <p:ph type="subTitle" idx="1"/>
          </p:nvPr>
        </p:nvSpPr>
        <p:spPr>
          <a:xfrm>
            <a:off x="1631504" y="4916760"/>
            <a:ext cx="8928992" cy="1536576"/>
          </a:xfrm>
        </p:spPr>
        <p:txBody>
          <a:bodyPr>
            <a:normAutofit fontScale="92500" lnSpcReduction="10000"/>
          </a:bodyPr>
          <a:lstStyle/>
          <a:p>
            <a:r>
              <a:rPr lang="en-US" sz="2800" b="1" dirty="0">
                <a:solidFill>
                  <a:srgbClr val="0000FF"/>
                </a:solidFill>
              </a:rPr>
              <a:t>Theocharis Theocharides</a:t>
            </a:r>
          </a:p>
          <a:p>
            <a:r>
              <a:rPr lang="en-US" sz="2600" i="1" dirty="0">
                <a:solidFill>
                  <a:schemeClr val="tx2">
                    <a:lumMod val="60000"/>
                    <a:lumOff val="40000"/>
                  </a:schemeClr>
                </a:solidFill>
              </a:rPr>
              <a:t>Associate Professor</a:t>
            </a:r>
            <a:br>
              <a:rPr lang="en-US" sz="2600" i="1" dirty="0">
                <a:solidFill>
                  <a:schemeClr val="tx2">
                    <a:lumMod val="60000"/>
                    <a:lumOff val="40000"/>
                  </a:schemeClr>
                </a:solidFill>
              </a:rPr>
            </a:br>
            <a:r>
              <a:rPr lang="en-US" sz="2600" i="1" dirty="0">
                <a:solidFill>
                  <a:schemeClr val="tx2">
                    <a:lumMod val="60000"/>
                    <a:lumOff val="40000"/>
                  </a:schemeClr>
                </a:solidFill>
              </a:rPr>
              <a:t>Dept. of Electrical and Computer Engineering</a:t>
            </a:r>
            <a:br>
              <a:rPr lang="en-US" sz="2600" i="1" dirty="0">
                <a:solidFill>
                  <a:schemeClr val="tx2">
                    <a:lumMod val="60000"/>
                    <a:lumOff val="40000"/>
                  </a:schemeClr>
                </a:solidFill>
              </a:rPr>
            </a:br>
            <a:r>
              <a:rPr lang="en-US" sz="2800" i="1" dirty="0">
                <a:solidFill>
                  <a:schemeClr val="tx2">
                    <a:lumMod val="60000"/>
                    <a:lumOff val="40000"/>
                  </a:schemeClr>
                </a:solidFill>
              </a:rPr>
              <a:t>University of Cyprus</a:t>
            </a:r>
          </a:p>
        </p:txBody>
      </p:sp>
    </p:spTree>
    <p:extLst>
      <p:ext uri="{BB962C8B-B14F-4D97-AF65-F5344CB8AC3E}">
        <p14:creationId xmlns:p14="http://schemas.microsoft.com/office/powerpoint/2010/main" val="477594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image maximizes a class score?</a:t>
            </a:r>
          </a:p>
        </p:txBody>
      </p:sp>
      <p:sp>
        <p:nvSpPr>
          <p:cNvPr id="4" name="object 4"/>
          <p:cNvSpPr txBox="1"/>
          <p:nvPr/>
        </p:nvSpPr>
        <p:spPr>
          <a:xfrm>
            <a:off x="2673443" y="5818975"/>
            <a:ext cx="6612890" cy="474980"/>
          </a:xfrm>
          <a:prstGeom prst="rect">
            <a:avLst/>
          </a:prstGeom>
        </p:spPr>
        <p:txBody>
          <a:bodyPr vert="horz" wrap="square" lIns="0" tIns="0" rIns="0" bIns="0" rtlCol="0">
            <a:spAutoFit/>
          </a:bodyPr>
          <a:lstStyle/>
          <a:p>
            <a:pPr marL="12700" algn="ctr">
              <a:defRPr/>
            </a:pPr>
            <a:r>
              <a:rPr sz="1400" i="1" spc="-5" dirty="0">
                <a:solidFill>
                  <a:prstClr val="black"/>
                </a:solidFill>
                <a:latin typeface="Arial"/>
                <a:cs typeface="Arial"/>
              </a:rPr>
              <a:t>[Understanding Neural Networks Through Deep Visualization, Yosinski et al. ,</a:t>
            </a:r>
            <a:r>
              <a:rPr sz="1400" i="1" spc="229" dirty="0">
                <a:solidFill>
                  <a:prstClr val="black"/>
                </a:solidFill>
                <a:latin typeface="Arial"/>
                <a:cs typeface="Arial"/>
              </a:rPr>
              <a:t> </a:t>
            </a:r>
            <a:r>
              <a:rPr sz="1400" i="1" spc="-5" dirty="0">
                <a:solidFill>
                  <a:prstClr val="black"/>
                </a:solidFill>
                <a:latin typeface="Arial"/>
                <a:cs typeface="Arial"/>
              </a:rPr>
              <a:t>2015]</a:t>
            </a:r>
            <a:endParaRPr sz="1400" dirty="0">
              <a:solidFill>
                <a:prstClr val="black"/>
              </a:solidFill>
              <a:latin typeface="Arial"/>
              <a:cs typeface="Arial"/>
            </a:endParaRPr>
          </a:p>
          <a:p>
            <a:pPr marL="24765" algn="ctr">
              <a:spcBef>
                <a:spcPts val="295"/>
              </a:spcBef>
              <a:defRPr/>
            </a:pPr>
            <a:r>
              <a:rPr sz="1400" u="heavy" spc="-5" dirty="0">
                <a:solidFill>
                  <a:srgbClr val="1154CC"/>
                </a:solidFill>
                <a:latin typeface="Arial"/>
                <a:cs typeface="Arial"/>
                <a:hlinkClick r:id="rId2"/>
              </a:rPr>
              <a:t>http://yosinski.com/deepvis</a:t>
            </a:r>
            <a:endParaRPr sz="1400" dirty="0">
              <a:solidFill>
                <a:prstClr val="black"/>
              </a:solidFill>
              <a:latin typeface="Arial"/>
              <a:cs typeface="Arial"/>
            </a:endParaRPr>
          </a:p>
        </p:txBody>
      </p:sp>
      <p:sp>
        <p:nvSpPr>
          <p:cNvPr id="5" name="object 5"/>
          <p:cNvSpPr/>
          <p:nvPr/>
        </p:nvSpPr>
        <p:spPr>
          <a:xfrm>
            <a:off x="2157500" y="1549475"/>
            <a:ext cx="7542859" cy="3871917"/>
          </a:xfrm>
          <a:prstGeom prst="rect">
            <a:avLst/>
          </a:prstGeom>
          <a:blipFill>
            <a:blip r:embed="rId3" cstate="print"/>
            <a:stretch>
              <a:fillRect/>
            </a:stretch>
          </a:blipFill>
        </p:spPr>
        <p:txBody>
          <a:bodyPr wrap="square" lIns="0" tIns="0" rIns="0" bIns="0" rtlCol="0"/>
          <a:lstStyle/>
          <a:p>
            <a:pPr>
              <a:defRPr/>
            </a:pPr>
            <a:endParaRPr>
              <a:solidFill>
                <a:prstClr val="black"/>
              </a:solidFill>
              <a:latin typeface="Arial"/>
            </a:endParaRPr>
          </a:p>
        </p:txBody>
      </p:sp>
      <p:sp>
        <p:nvSpPr>
          <p:cNvPr id="6" name="TextBox 5"/>
          <p:cNvSpPr txBox="1"/>
          <p:nvPr/>
        </p:nvSpPr>
        <p:spPr>
          <a:xfrm>
            <a:off x="1524000" y="6604084"/>
            <a:ext cx="1152880" cy="253916"/>
          </a:xfrm>
          <a:prstGeom prst="rect">
            <a:avLst/>
          </a:prstGeom>
          <a:noFill/>
        </p:spPr>
        <p:txBody>
          <a:bodyPr wrap="none" rtlCol="0">
            <a:spAutoFit/>
          </a:bodyPr>
          <a:lstStyle/>
          <a:p>
            <a:pPr>
              <a:defRPr/>
            </a:pPr>
            <a:r>
              <a:rPr lang="en-US" sz="1050" dirty="0">
                <a:solidFill>
                  <a:srgbClr val="000000"/>
                </a:solidFill>
                <a:latin typeface="Arial"/>
              </a:rPr>
              <a:t>Andrej </a:t>
            </a:r>
            <a:r>
              <a:rPr lang="en-US" sz="1050" dirty="0" err="1">
                <a:solidFill>
                  <a:srgbClr val="000000"/>
                </a:solidFill>
                <a:latin typeface="Arial"/>
              </a:rPr>
              <a:t>Karpathy</a:t>
            </a:r>
            <a:endParaRPr lang="en-US" sz="1050" dirty="0">
              <a:solidFill>
                <a:srgbClr val="000000"/>
              </a:solidFill>
              <a:latin typeface="Arial"/>
            </a:endParaRPr>
          </a:p>
        </p:txBody>
      </p:sp>
    </p:spTree>
    <p:extLst>
      <p:ext uri="{BB962C8B-B14F-4D97-AF65-F5344CB8AC3E}">
        <p14:creationId xmlns:p14="http://schemas.microsoft.com/office/powerpoint/2010/main" val="12403752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image maximizes a class score?</a:t>
            </a:r>
          </a:p>
        </p:txBody>
      </p:sp>
      <p:sp>
        <p:nvSpPr>
          <p:cNvPr id="4" name="object 4"/>
          <p:cNvSpPr/>
          <p:nvPr/>
        </p:nvSpPr>
        <p:spPr>
          <a:xfrm>
            <a:off x="1579301" y="1115276"/>
            <a:ext cx="9033381" cy="3761367"/>
          </a:xfrm>
          <a:prstGeom prst="rect">
            <a:avLst/>
          </a:prstGeom>
          <a:blipFill>
            <a:blip r:embed="rId2" cstate="print"/>
            <a:stretch>
              <a:fillRect/>
            </a:stretch>
          </a:blipFill>
        </p:spPr>
        <p:txBody>
          <a:bodyPr wrap="square" lIns="0" tIns="0" rIns="0" bIns="0" rtlCol="0"/>
          <a:lstStyle/>
          <a:p>
            <a:pPr>
              <a:defRPr/>
            </a:pPr>
            <a:endParaRPr>
              <a:solidFill>
                <a:prstClr val="black"/>
              </a:solidFill>
              <a:latin typeface="Arial"/>
            </a:endParaRPr>
          </a:p>
        </p:txBody>
      </p:sp>
      <p:sp>
        <p:nvSpPr>
          <p:cNvPr id="5" name="TextBox 4"/>
          <p:cNvSpPr txBox="1"/>
          <p:nvPr/>
        </p:nvSpPr>
        <p:spPr>
          <a:xfrm>
            <a:off x="1524000" y="6604084"/>
            <a:ext cx="1152880" cy="253916"/>
          </a:xfrm>
          <a:prstGeom prst="rect">
            <a:avLst/>
          </a:prstGeom>
          <a:noFill/>
        </p:spPr>
        <p:txBody>
          <a:bodyPr wrap="none" rtlCol="0">
            <a:spAutoFit/>
          </a:bodyPr>
          <a:lstStyle/>
          <a:p>
            <a:pPr>
              <a:defRPr/>
            </a:pPr>
            <a:r>
              <a:rPr lang="en-US" sz="1050" dirty="0">
                <a:solidFill>
                  <a:srgbClr val="000000"/>
                </a:solidFill>
                <a:latin typeface="Arial"/>
              </a:rPr>
              <a:t>Andrej </a:t>
            </a:r>
            <a:r>
              <a:rPr lang="en-US" sz="1050" dirty="0" err="1">
                <a:solidFill>
                  <a:srgbClr val="000000"/>
                </a:solidFill>
                <a:latin typeface="Arial"/>
              </a:rPr>
              <a:t>Karpathy</a:t>
            </a:r>
            <a:endParaRPr lang="en-US" sz="1050" dirty="0">
              <a:solidFill>
                <a:srgbClr val="000000"/>
              </a:solidFill>
              <a:latin typeface="Arial"/>
            </a:endParaRPr>
          </a:p>
        </p:txBody>
      </p:sp>
    </p:spTree>
    <p:extLst>
      <p:ext uri="{BB962C8B-B14F-4D97-AF65-F5344CB8AC3E}">
        <p14:creationId xmlns:p14="http://schemas.microsoft.com/office/powerpoint/2010/main" val="26835097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44B8F-A2E0-4016-9A09-9542FAA094CA}"/>
              </a:ext>
            </a:extLst>
          </p:cNvPr>
          <p:cNvSpPr>
            <a:spLocks noGrp="1"/>
          </p:cNvSpPr>
          <p:nvPr>
            <p:ph type="title"/>
          </p:nvPr>
        </p:nvSpPr>
        <p:spPr/>
        <p:txBody>
          <a:bodyPr/>
          <a:lstStyle/>
          <a:p>
            <a:r>
              <a:rPr lang="en-US" dirty="0"/>
              <a:t>All is great then?</a:t>
            </a:r>
            <a:endParaRPr lang="en-US" baseline="30000" dirty="0"/>
          </a:p>
        </p:txBody>
      </p:sp>
      <p:sp>
        <p:nvSpPr>
          <p:cNvPr id="4" name="Content Placeholder 2">
            <a:extLst>
              <a:ext uri="{FF2B5EF4-FFF2-40B4-BE49-F238E27FC236}">
                <a16:creationId xmlns:a16="http://schemas.microsoft.com/office/drawing/2014/main" id="{6FE24293-841F-444D-8DFA-80C2FACA28FF}"/>
              </a:ext>
            </a:extLst>
          </p:cNvPr>
          <p:cNvSpPr>
            <a:spLocks noGrp="1"/>
          </p:cNvSpPr>
          <p:nvPr>
            <p:ph idx="1"/>
          </p:nvPr>
        </p:nvSpPr>
        <p:spPr>
          <a:xfrm>
            <a:off x="767408" y="980728"/>
            <a:ext cx="10515600" cy="5204909"/>
          </a:xfrm>
        </p:spPr>
        <p:txBody>
          <a:bodyPr>
            <a:normAutofit/>
          </a:bodyPr>
          <a:lstStyle/>
          <a:p>
            <a:pPr marL="0" indent="0">
              <a:buNone/>
            </a:pPr>
            <a:endParaRPr lang="en-US" b="0" i="0" dirty="0">
              <a:solidFill>
                <a:srgbClr val="292929"/>
              </a:solidFill>
              <a:effectLst/>
              <a:latin typeface="medium-content-serif-font"/>
            </a:endParaRPr>
          </a:p>
          <a:p>
            <a:pPr marL="0" indent="0">
              <a:buNone/>
            </a:pPr>
            <a:r>
              <a:rPr lang="en-US" dirty="0">
                <a:solidFill>
                  <a:srgbClr val="292929"/>
                </a:solidFill>
                <a:latin typeface="Calibri (Body)"/>
              </a:rPr>
              <a:t>CNN models can be easily fooled</a:t>
            </a:r>
          </a:p>
          <a:p>
            <a:endParaRPr lang="en-US" b="0" i="0" dirty="0">
              <a:solidFill>
                <a:srgbClr val="292929"/>
              </a:solidFill>
              <a:effectLst/>
              <a:latin typeface="Calibri (Body)"/>
            </a:endParaRPr>
          </a:p>
          <a:p>
            <a:endParaRPr lang="en-US" dirty="0">
              <a:solidFill>
                <a:srgbClr val="292929"/>
              </a:solidFill>
              <a:latin typeface="Calibri (Body)"/>
            </a:endParaRPr>
          </a:p>
          <a:p>
            <a:endParaRPr lang="en-US" b="0" i="0" dirty="0">
              <a:solidFill>
                <a:srgbClr val="292929"/>
              </a:solidFill>
              <a:effectLst/>
              <a:latin typeface="Calibri (Body)"/>
            </a:endParaRPr>
          </a:p>
          <a:p>
            <a:endParaRPr lang="en-US" dirty="0">
              <a:solidFill>
                <a:srgbClr val="292929"/>
              </a:solidFill>
              <a:latin typeface="Calibri (Body)"/>
            </a:endParaRPr>
          </a:p>
          <a:p>
            <a:endParaRPr lang="en-US" b="0" i="0" dirty="0">
              <a:solidFill>
                <a:srgbClr val="292929"/>
              </a:solidFill>
              <a:effectLst/>
              <a:latin typeface="Calibri (Body)"/>
            </a:endParaRPr>
          </a:p>
          <a:p>
            <a:endParaRPr lang="en-US" dirty="0">
              <a:solidFill>
                <a:srgbClr val="292929"/>
              </a:solidFill>
              <a:latin typeface="Calibri (Body)"/>
            </a:endParaRPr>
          </a:p>
          <a:p>
            <a:endParaRPr lang="en-US" b="0" i="0" dirty="0">
              <a:solidFill>
                <a:srgbClr val="292929"/>
              </a:solidFill>
              <a:effectLst/>
              <a:latin typeface="Calibri (Body)"/>
            </a:endParaRPr>
          </a:p>
          <a:p>
            <a:endParaRPr lang="en-US" b="0" i="0" dirty="0">
              <a:solidFill>
                <a:srgbClr val="292929"/>
              </a:solidFill>
              <a:effectLst/>
              <a:latin typeface="Calibri (Body)"/>
            </a:endParaRPr>
          </a:p>
          <a:p>
            <a:endParaRPr lang="en-US" dirty="0"/>
          </a:p>
        </p:txBody>
      </p:sp>
      <p:pic>
        <p:nvPicPr>
          <p:cNvPr id="4098" name="Picture 2">
            <a:extLst>
              <a:ext uri="{FF2B5EF4-FFF2-40B4-BE49-F238E27FC236}">
                <a16:creationId xmlns:a16="http://schemas.microsoft.com/office/drawing/2014/main" id="{F3996505-0130-4B42-877F-30A4D0938C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1033" y="2565898"/>
            <a:ext cx="59055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25929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944B8F-A2E0-4016-9A09-9542FAA094CA}"/>
              </a:ext>
            </a:extLst>
          </p:cNvPr>
          <p:cNvSpPr>
            <a:spLocks noGrp="1"/>
          </p:cNvSpPr>
          <p:nvPr>
            <p:ph type="title"/>
          </p:nvPr>
        </p:nvSpPr>
        <p:spPr/>
        <p:txBody>
          <a:bodyPr/>
          <a:lstStyle/>
          <a:p>
            <a:r>
              <a:rPr lang="en-US" dirty="0"/>
              <a:t>All is great then?</a:t>
            </a:r>
            <a:endParaRPr lang="en-US" baseline="30000" dirty="0"/>
          </a:p>
        </p:txBody>
      </p:sp>
      <p:sp>
        <p:nvSpPr>
          <p:cNvPr id="4" name="Content Placeholder 2">
            <a:extLst>
              <a:ext uri="{FF2B5EF4-FFF2-40B4-BE49-F238E27FC236}">
                <a16:creationId xmlns:a16="http://schemas.microsoft.com/office/drawing/2014/main" id="{6FE24293-841F-444D-8DFA-80C2FACA28FF}"/>
              </a:ext>
            </a:extLst>
          </p:cNvPr>
          <p:cNvSpPr>
            <a:spLocks noGrp="1"/>
          </p:cNvSpPr>
          <p:nvPr>
            <p:ph idx="1"/>
          </p:nvPr>
        </p:nvSpPr>
        <p:spPr>
          <a:xfrm>
            <a:off x="335360" y="692696"/>
            <a:ext cx="11617291" cy="5204909"/>
          </a:xfrm>
        </p:spPr>
        <p:txBody>
          <a:bodyPr>
            <a:normAutofit/>
          </a:bodyPr>
          <a:lstStyle/>
          <a:p>
            <a:pPr marL="0" indent="0">
              <a:buNone/>
            </a:pPr>
            <a:endParaRPr lang="en-US" b="0" i="0" dirty="0">
              <a:solidFill>
                <a:srgbClr val="292929"/>
              </a:solidFill>
              <a:effectLst/>
              <a:latin typeface="medium-content-serif-font"/>
            </a:endParaRPr>
          </a:p>
          <a:p>
            <a:pPr marL="0" indent="0">
              <a:buNone/>
            </a:pPr>
            <a:r>
              <a:rPr lang="en-US" b="0" i="0" dirty="0">
                <a:solidFill>
                  <a:srgbClr val="292929"/>
                </a:solidFill>
                <a:effectLst/>
                <a:latin typeface="Calibri (Body)"/>
              </a:rPr>
              <a:t>CNNs are bad at generalizing across scaling, shifts and rotations in images, </a:t>
            </a:r>
            <a:r>
              <a:rPr lang="en-US" dirty="0">
                <a:solidFill>
                  <a:srgbClr val="292929"/>
                </a:solidFill>
                <a:latin typeface="Calibri (Body)"/>
              </a:rPr>
              <a:t>as well as </a:t>
            </a:r>
            <a:r>
              <a:rPr lang="en-US" b="0" i="0" dirty="0">
                <a:solidFill>
                  <a:srgbClr val="292929"/>
                </a:solidFill>
                <a:effectLst/>
                <a:latin typeface="Calibri (Body)"/>
              </a:rPr>
              <a:t>different angles of three-dimensional viewing.</a:t>
            </a:r>
          </a:p>
          <a:p>
            <a:endParaRPr lang="en-US" dirty="0"/>
          </a:p>
        </p:txBody>
      </p:sp>
      <p:pic>
        <p:nvPicPr>
          <p:cNvPr id="5122" name="Picture 2">
            <a:extLst>
              <a:ext uri="{FF2B5EF4-FFF2-40B4-BE49-F238E27FC236}">
                <a16:creationId xmlns:a16="http://schemas.microsoft.com/office/drawing/2014/main" id="{28A75E38-8BF9-4C51-A26D-6CD79FFC9F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0238" y="2386513"/>
            <a:ext cx="6369682" cy="2120195"/>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E5F64EBB-FB01-466E-A891-8AE2E3DDE5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98344" y="4592682"/>
            <a:ext cx="6369682" cy="22293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01003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a:xfrm>
            <a:off x="2209800" y="0"/>
            <a:ext cx="8001000" cy="838200"/>
          </a:xfrm>
        </p:spPr>
        <p:txBody>
          <a:bodyPr/>
          <a:lstStyle/>
          <a:p>
            <a:pPr>
              <a:spcBef>
                <a:spcPct val="0"/>
              </a:spcBef>
            </a:pPr>
            <a:r>
              <a:rPr lang="en-US" altLang="en-US" dirty="0"/>
              <a:t>Breaking CNNs</a:t>
            </a:r>
          </a:p>
        </p:txBody>
      </p:sp>
      <p:pic>
        <p:nvPicPr>
          <p:cNvPr id="52227" name="Picture 4" descr="Screen Shot 2015-04-28 at 3.44.30 PM.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76400" y="914400"/>
            <a:ext cx="8839200" cy="521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8" name="Rectangle 5"/>
          <p:cNvSpPr>
            <a:spLocks noChangeArrowheads="1"/>
          </p:cNvSpPr>
          <p:nvPr/>
        </p:nvSpPr>
        <p:spPr bwMode="auto">
          <a:xfrm>
            <a:off x="3226464" y="6443246"/>
            <a:ext cx="573907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None/>
              <a:defRPr/>
            </a:pPr>
            <a:r>
              <a:rPr lang="en-US" altLang="en-US" sz="1600" dirty="0">
                <a:solidFill>
                  <a:srgbClr val="000000"/>
                </a:solidFill>
                <a:latin typeface="Arial" panose="020B0604020202020204" pitchFamily="34" charset="0"/>
              </a:rPr>
              <a:t>Intriguing properties of neural networks [</a:t>
            </a:r>
            <a:r>
              <a:rPr lang="en-US" altLang="en-US" sz="1600" dirty="0" err="1">
                <a:solidFill>
                  <a:srgbClr val="000000"/>
                </a:solidFill>
                <a:latin typeface="Arial" panose="020B0604020202020204" pitchFamily="34" charset="0"/>
                <a:hlinkClick r:id="rId3"/>
              </a:rPr>
              <a:t>Szegedy</a:t>
            </a:r>
            <a:r>
              <a:rPr lang="en-US" altLang="en-US" sz="1600" dirty="0">
                <a:solidFill>
                  <a:srgbClr val="000000"/>
                </a:solidFill>
                <a:latin typeface="Arial" panose="020B0604020202020204" pitchFamily="34" charset="0"/>
                <a:hlinkClick r:id="rId3"/>
              </a:rPr>
              <a:t> ICLR 2014</a:t>
            </a:r>
            <a:r>
              <a:rPr lang="en-US" altLang="en-US" sz="1600" dirty="0">
                <a:solidFill>
                  <a:srgbClr val="000000"/>
                </a:solidFill>
                <a:latin typeface="Arial" panose="020B0604020202020204" pitchFamily="34" charset="0"/>
              </a:rPr>
              <a:t>]</a:t>
            </a:r>
          </a:p>
        </p:txBody>
      </p:sp>
      <p:sp>
        <p:nvSpPr>
          <p:cNvPr id="6" name="TextBox 5"/>
          <p:cNvSpPr txBox="1"/>
          <p:nvPr/>
        </p:nvSpPr>
        <p:spPr>
          <a:xfrm>
            <a:off x="1524000" y="6604084"/>
            <a:ext cx="1152880" cy="253916"/>
          </a:xfrm>
          <a:prstGeom prst="rect">
            <a:avLst/>
          </a:prstGeom>
          <a:noFill/>
        </p:spPr>
        <p:txBody>
          <a:bodyPr wrap="none" rtlCol="0">
            <a:spAutoFit/>
          </a:bodyPr>
          <a:lstStyle/>
          <a:p>
            <a:pPr>
              <a:defRPr/>
            </a:pPr>
            <a:r>
              <a:rPr lang="en-US" sz="1050" dirty="0">
                <a:solidFill>
                  <a:srgbClr val="000000"/>
                </a:solidFill>
                <a:latin typeface="Arial"/>
              </a:rPr>
              <a:t>Andrej </a:t>
            </a:r>
            <a:r>
              <a:rPr lang="en-US" sz="1050" dirty="0" err="1">
                <a:solidFill>
                  <a:srgbClr val="000000"/>
                </a:solidFill>
                <a:latin typeface="Arial"/>
              </a:rPr>
              <a:t>Karpathy</a:t>
            </a:r>
            <a:endParaRPr lang="en-US" sz="1050" dirty="0">
              <a:solidFill>
                <a:srgbClr val="000000"/>
              </a:solidFill>
              <a:latin typeface="Arial"/>
            </a:endParaRPr>
          </a:p>
        </p:txBody>
      </p:sp>
    </p:spTree>
    <p:extLst>
      <p:ext uri="{BB962C8B-B14F-4D97-AF65-F5344CB8AC3E}">
        <p14:creationId xmlns:p14="http://schemas.microsoft.com/office/powerpoint/2010/main" val="3250189069"/>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2209800" y="0"/>
            <a:ext cx="8001000" cy="838200"/>
          </a:xfrm>
        </p:spPr>
        <p:txBody>
          <a:bodyPr/>
          <a:lstStyle/>
          <a:p>
            <a:pPr>
              <a:spcBef>
                <a:spcPct val="0"/>
              </a:spcBef>
            </a:pPr>
            <a:r>
              <a:rPr lang="en-US" altLang="en-US" dirty="0"/>
              <a:t>Breaking CNNs</a:t>
            </a:r>
          </a:p>
        </p:txBody>
      </p:sp>
      <p:pic>
        <p:nvPicPr>
          <p:cNvPr id="54276" name="Pictur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39963" y="1600200"/>
            <a:ext cx="771207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697302" y="6334780"/>
            <a:ext cx="6799370" cy="523220"/>
          </a:xfrm>
          <a:prstGeom prst="rect">
            <a:avLst/>
          </a:prstGeom>
        </p:spPr>
        <p:txBody>
          <a:bodyPr wrap="square">
            <a:spAutoFit/>
          </a:bodyPr>
          <a:lstStyle/>
          <a:p>
            <a:pPr algn="ctr">
              <a:defRPr/>
            </a:pPr>
            <a:r>
              <a:rPr lang="en-US" sz="1400" dirty="0">
                <a:solidFill>
                  <a:srgbClr val="000000"/>
                </a:solidFill>
                <a:latin typeface="Arial"/>
              </a:rPr>
              <a:t>Deep Neural Networks are Easily Fooled: High Confidence Predictions for Unrecognizable Images [</a:t>
            </a:r>
            <a:r>
              <a:rPr lang="en-US" sz="1400" dirty="0">
                <a:solidFill>
                  <a:srgbClr val="000000"/>
                </a:solidFill>
                <a:latin typeface="Arial"/>
                <a:hlinkClick r:id="rId3"/>
              </a:rPr>
              <a:t>Nguyen et al. CVPR 2015</a:t>
            </a:r>
            <a:r>
              <a:rPr lang="en-US" sz="1400" dirty="0">
                <a:solidFill>
                  <a:srgbClr val="000000"/>
                </a:solidFill>
                <a:latin typeface="Arial"/>
              </a:rPr>
              <a:t>]</a:t>
            </a:r>
          </a:p>
        </p:txBody>
      </p:sp>
      <p:sp>
        <p:nvSpPr>
          <p:cNvPr id="6" name="TextBox 5"/>
          <p:cNvSpPr txBox="1"/>
          <p:nvPr/>
        </p:nvSpPr>
        <p:spPr>
          <a:xfrm>
            <a:off x="1524001" y="6604084"/>
            <a:ext cx="1019831" cy="253916"/>
          </a:xfrm>
          <a:prstGeom prst="rect">
            <a:avLst/>
          </a:prstGeom>
          <a:noFill/>
        </p:spPr>
        <p:txBody>
          <a:bodyPr wrap="none" rtlCol="0">
            <a:spAutoFit/>
          </a:bodyPr>
          <a:lstStyle/>
          <a:p>
            <a:pPr>
              <a:defRPr/>
            </a:pPr>
            <a:r>
              <a:rPr lang="en-US" sz="1050" dirty="0" err="1">
                <a:solidFill>
                  <a:srgbClr val="000000"/>
                </a:solidFill>
                <a:latin typeface="Arial"/>
              </a:rPr>
              <a:t>Jia</a:t>
            </a:r>
            <a:r>
              <a:rPr lang="en-US" sz="1050" dirty="0">
                <a:solidFill>
                  <a:srgbClr val="000000"/>
                </a:solidFill>
                <a:latin typeface="Arial"/>
              </a:rPr>
              <a:t>-bin Huang</a:t>
            </a:r>
          </a:p>
        </p:txBody>
      </p:sp>
    </p:spTree>
    <p:extLst>
      <p:ext uri="{BB962C8B-B14F-4D97-AF65-F5344CB8AC3E}">
        <p14:creationId xmlns:p14="http://schemas.microsoft.com/office/powerpoint/2010/main" val="3848583505"/>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Title 1"/>
          <p:cNvSpPr>
            <a:spLocks noGrp="1"/>
          </p:cNvSpPr>
          <p:nvPr>
            <p:ph type="title"/>
          </p:nvPr>
        </p:nvSpPr>
        <p:spPr/>
        <p:txBody>
          <a:bodyPr/>
          <a:lstStyle/>
          <a:p>
            <a:r>
              <a:rPr lang="en-US" altLang="en-US" dirty="0"/>
              <a:t>Fooling a linear classifier</a:t>
            </a:r>
          </a:p>
        </p:txBody>
      </p:sp>
      <p:sp>
        <p:nvSpPr>
          <p:cNvPr id="6" name="Content Placeholder 2"/>
          <p:cNvSpPr>
            <a:spLocks noGrp="1"/>
          </p:cNvSpPr>
          <p:nvPr>
            <p:ph idx="1"/>
          </p:nvPr>
        </p:nvSpPr>
        <p:spPr>
          <a:xfrm>
            <a:off x="6734356" y="990601"/>
            <a:ext cx="3933645" cy="5135563"/>
          </a:xfrm>
        </p:spPr>
        <p:txBody>
          <a:bodyPr>
            <a:normAutofit/>
          </a:bodyPr>
          <a:lstStyle/>
          <a:p>
            <a:pPr marL="457200" indent="-457200">
              <a:buNone/>
              <a:defRPr/>
            </a:pPr>
            <a:r>
              <a:rPr lang="en-US" sz="2400" dirty="0"/>
              <a:t>	To fool a linear classifier, add a small multiple of the weight vector to the training example: </a:t>
            </a:r>
          </a:p>
          <a:p>
            <a:pPr marL="457200" indent="-457200">
              <a:buNone/>
              <a:defRPr/>
            </a:pPr>
            <a:r>
              <a:rPr lang="en-US" sz="2400" b="1" dirty="0">
                <a:solidFill>
                  <a:srgbClr val="0000FF"/>
                </a:solidFill>
              </a:rPr>
              <a:t>	x</a:t>
            </a:r>
            <a:r>
              <a:rPr lang="en-US" sz="2400" dirty="0">
                <a:solidFill>
                  <a:srgbClr val="0000FF"/>
                </a:solidFill>
              </a:rPr>
              <a:t> </a:t>
            </a:r>
            <a:r>
              <a:rPr lang="en-US" sz="2400" dirty="0">
                <a:solidFill>
                  <a:srgbClr val="0000FF"/>
                </a:solidFill>
                <a:sym typeface="Wingdings"/>
              </a:rPr>
              <a:t></a:t>
            </a:r>
            <a:r>
              <a:rPr lang="en-US" sz="2400" dirty="0">
                <a:solidFill>
                  <a:srgbClr val="0000FF"/>
                </a:solidFill>
              </a:rPr>
              <a:t> </a:t>
            </a:r>
            <a:r>
              <a:rPr lang="en-US" sz="2400" b="1" dirty="0">
                <a:solidFill>
                  <a:srgbClr val="0000FF"/>
                </a:solidFill>
              </a:rPr>
              <a:t>x</a:t>
            </a:r>
            <a:r>
              <a:rPr lang="en-US" sz="2400" dirty="0">
                <a:solidFill>
                  <a:srgbClr val="0000FF"/>
                </a:solidFill>
              </a:rPr>
              <a:t> + α</a:t>
            </a:r>
            <a:r>
              <a:rPr lang="en-US" sz="600" dirty="0">
                <a:solidFill>
                  <a:srgbClr val="0000FF"/>
                </a:solidFill>
              </a:rPr>
              <a:t> </a:t>
            </a:r>
            <a:r>
              <a:rPr lang="en-US" sz="2400" b="1" dirty="0">
                <a:solidFill>
                  <a:srgbClr val="0000FF"/>
                </a:solidFill>
              </a:rPr>
              <a:t>w</a:t>
            </a:r>
          </a:p>
          <a:p>
            <a:pPr marL="457200" indent="-457200">
              <a:buFont typeface="Arial"/>
              <a:buChar char="•"/>
              <a:defRPr/>
            </a:pPr>
            <a:endParaRPr lang="en-US" sz="2400" dirty="0"/>
          </a:p>
        </p:txBody>
      </p:sp>
      <p:pic>
        <p:nvPicPr>
          <p:cNvPr id="60419" name="Picture 5" descr="Screen Shot 2015-04-28 at 4.48.18 PM.pn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21996" y="914401"/>
            <a:ext cx="4940163" cy="5168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0" name="Rectangle 6"/>
          <p:cNvSpPr>
            <a:spLocks noChangeArrowheads="1"/>
          </p:cNvSpPr>
          <p:nvPr/>
        </p:nvSpPr>
        <p:spPr bwMode="auto">
          <a:xfrm>
            <a:off x="3464941" y="6400801"/>
            <a:ext cx="5245571"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9pPr>
          </a:lstStyle>
          <a:p>
            <a:pPr>
              <a:spcBef>
                <a:spcPct val="0"/>
              </a:spcBef>
              <a:buNone/>
              <a:defRPr/>
            </a:pPr>
            <a:r>
              <a:rPr lang="en-US" altLang="en-US" sz="1800" dirty="0">
                <a:solidFill>
                  <a:srgbClr val="000000"/>
                </a:solidFill>
                <a:latin typeface="Arial" panose="020B0604020202020204" pitchFamily="34" charset="0"/>
                <a:hlinkClick r:id="rId3"/>
              </a:rPr>
              <a:t>http://</a:t>
            </a:r>
            <a:r>
              <a:rPr lang="en-US" altLang="en-US" sz="1600" dirty="0">
                <a:solidFill>
                  <a:srgbClr val="000000"/>
                </a:solidFill>
                <a:latin typeface="Arial" panose="020B0604020202020204" pitchFamily="34" charset="0"/>
                <a:hlinkClick r:id="rId3"/>
              </a:rPr>
              <a:t>karpathy.github.io/2015/03/30/breaking-convnets</a:t>
            </a:r>
            <a:r>
              <a:rPr lang="en-US" altLang="en-US" sz="1800" dirty="0">
                <a:solidFill>
                  <a:srgbClr val="000000"/>
                </a:solidFill>
                <a:latin typeface="Arial" panose="020B0604020202020204" pitchFamily="34" charset="0"/>
                <a:hlinkClick r:id="rId3"/>
              </a:rPr>
              <a:t>/</a:t>
            </a:r>
            <a:endParaRPr lang="en-US" altLang="en-US" sz="1800" dirty="0">
              <a:solidFill>
                <a:srgbClr val="000000"/>
              </a:solidFill>
              <a:latin typeface="Arial" panose="020B0604020202020204" pitchFamily="34" charset="0"/>
            </a:endParaRPr>
          </a:p>
        </p:txBody>
      </p:sp>
      <p:sp>
        <p:nvSpPr>
          <p:cNvPr id="5" name="TextBox 4"/>
          <p:cNvSpPr txBox="1"/>
          <p:nvPr/>
        </p:nvSpPr>
        <p:spPr>
          <a:xfrm>
            <a:off x="1524001" y="6604084"/>
            <a:ext cx="1019831" cy="253916"/>
          </a:xfrm>
          <a:prstGeom prst="rect">
            <a:avLst/>
          </a:prstGeom>
          <a:noFill/>
        </p:spPr>
        <p:txBody>
          <a:bodyPr wrap="none" rtlCol="0">
            <a:spAutoFit/>
          </a:bodyPr>
          <a:lstStyle/>
          <a:p>
            <a:pPr>
              <a:defRPr/>
            </a:pPr>
            <a:r>
              <a:rPr lang="en-US" sz="1050" dirty="0" err="1">
                <a:solidFill>
                  <a:srgbClr val="000000"/>
                </a:solidFill>
                <a:latin typeface="Arial"/>
              </a:rPr>
              <a:t>Jia</a:t>
            </a:r>
            <a:r>
              <a:rPr lang="en-US" sz="1050" dirty="0">
                <a:solidFill>
                  <a:srgbClr val="000000"/>
                </a:solidFill>
                <a:latin typeface="Arial"/>
              </a:rPr>
              <a:t>-bin Huang</a:t>
            </a:r>
          </a:p>
        </p:txBody>
      </p:sp>
    </p:spTree>
    <p:extLst>
      <p:ext uri="{BB962C8B-B14F-4D97-AF65-F5344CB8AC3E}">
        <p14:creationId xmlns:p14="http://schemas.microsoft.com/office/powerpoint/2010/main" val="589352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a:xfrm>
            <a:off x="1952625" y="273929"/>
            <a:ext cx="8229600" cy="914400"/>
          </a:xfrm>
        </p:spPr>
        <p:txBody>
          <a:bodyPr>
            <a:normAutofit fontScale="90000"/>
          </a:bodyPr>
          <a:lstStyle/>
          <a:p>
            <a:r>
              <a:rPr lang="en-US" sz="3200" dirty="0"/>
              <a:t>Convolutional Neural Networks </a:t>
            </a:r>
            <a:br>
              <a:rPr lang="en-US" sz="3200" dirty="0"/>
            </a:br>
            <a:r>
              <a:rPr lang="en-US" sz="3200" dirty="0"/>
              <a:t>(CNN, </a:t>
            </a:r>
            <a:r>
              <a:rPr lang="en-US" sz="3200" dirty="0" err="1"/>
              <a:t>ConvNet</a:t>
            </a:r>
            <a:r>
              <a:rPr lang="en-US" sz="3200" dirty="0"/>
              <a:t>, DCN)</a:t>
            </a:r>
            <a:endParaRPr lang="en-US" altLang="en-US" sz="3200" dirty="0"/>
          </a:p>
        </p:txBody>
      </p:sp>
      <p:sp>
        <p:nvSpPr>
          <p:cNvPr id="20483" name="Content Placeholder 2"/>
          <p:cNvSpPr>
            <a:spLocks noGrp="1"/>
          </p:cNvSpPr>
          <p:nvPr>
            <p:ph idx="1"/>
          </p:nvPr>
        </p:nvSpPr>
        <p:spPr>
          <a:xfrm>
            <a:off x="1962150" y="1464489"/>
            <a:ext cx="8229600" cy="5135563"/>
          </a:xfrm>
        </p:spPr>
        <p:txBody>
          <a:bodyPr/>
          <a:lstStyle/>
          <a:p>
            <a:pPr>
              <a:defRPr/>
            </a:pPr>
            <a:r>
              <a:rPr lang="en-US" altLang="en-US" dirty="0"/>
              <a:t>CNN = a multi-layer neural network with</a:t>
            </a:r>
          </a:p>
          <a:p>
            <a:pPr lvl="1">
              <a:defRPr/>
            </a:pPr>
            <a:r>
              <a:rPr lang="en-US" b="1" dirty="0"/>
              <a:t>Local</a:t>
            </a:r>
            <a:r>
              <a:rPr lang="en-US" dirty="0"/>
              <a:t> connectivity:</a:t>
            </a:r>
          </a:p>
          <a:p>
            <a:pPr lvl="2">
              <a:defRPr/>
            </a:pPr>
            <a:r>
              <a:rPr lang="en-US" dirty="0"/>
              <a:t>Neurons in a layer are only connected to a small region of the layer before it </a:t>
            </a:r>
          </a:p>
          <a:p>
            <a:pPr lvl="1">
              <a:defRPr/>
            </a:pPr>
            <a:r>
              <a:rPr lang="en-US" altLang="en-US" b="1" dirty="0"/>
              <a:t>Share</a:t>
            </a:r>
            <a:r>
              <a:rPr lang="en-US" altLang="en-US" dirty="0"/>
              <a:t> </a:t>
            </a:r>
            <a:r>
              <a:rPr lang="en-US" dirty="0"/>
              <a:t>weight parameters across spatial positions:</a:t>
            </a:r>
          </a:p>
          <a:p>
            <a:pPr lvl="2">
              <a:defRPr/>
            </a:pPr>
            <a:r>
              <a:rPr lang="en-US" dirty="0"/>
              <a:t>Learning shift-invariant filter kernels</a:t>
            </a:r>
          </a:p>
          <a:p>
            <a:pPr marL="457200" lvl="1" indent="0">
              <a:buNone/>
              <a:defRPr/>
            </a:pPr>
            <a:endParaRPr lang="en-US" dirty="0"/>
          </a:p>
          <a:p>
            <a:pPr>
              <a:defRPr/>
            </a:pPr>
            <a:endParaRPr lang="en-US" dirty="0"/>
          </a:p>
          <a:p>
            <a:pPr>
              <a:defRPr/>
            </a:pPr>
            <a:endParaRPr lang="en-US" dirty="0"/>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val="0"/>
              </a:ext>
            </a:extLst>
          </a:blip>
          <a:srcRect t="-1"/>
          <a:stretch/>
        </p:blipFill>
        <p:spPr>
          <a:xfrm>
            <a:off x="7008159" y="4267200"/>
            <a:ext cx="3200400" cy="2056692"/>
          </a:xfrm>
          <a:prstGeom prst="rect">
            <a:avLst/>
          </a:prstGeom>
        </p:spPr>
      </p:pic>
      <p:sp>
        <p:nvSpPr>
          <p:cNvPr id="5" name="Rectangle 4"/>
          <p:cNvSpPr/>
          <p:nvPr/>
        </p:nvSpPr>
        <p:spPr>
          <a:xfrm>
            <a:off x="7486225" y="6400801"/>
            <a:ext cx="2244269" cy="307777"/>
          </a:xfrm>
          <a:prstGeom prst="rect">
            <a:avLst/>
          </a:prstGeom>
        </p:spPr>
        <p:txBody>
          <a:bodyPr wrap="none">
            <a:spAutoFit/>
          </a:bodyPr>
          <a:lstStyle/>
          <a:p>
            <a:pPr eaLnBrk="0" fontAlgn="base" hangingPunct="0">
              <a:spcBef>
                <a:spcPct val="0"/>
              </a:spcBef>
              <a:spcAft>
                <a:spcPct val="0"/>
              </a:spcAft>
              <a:defRPr/>
            </a:pPr>
            <a:r>
              <a:rPr lang="en-US" sz="1400" dirty="0">
                <a:solidFill>
                  <a:prstClr val="black"/>
                </a:solidFill>
                <a:latin typeface="Arial" panose="020B0604020202020204" pitchFamily="34" charset="0"/>
                <a:ea typeface="MS PGothic" panose="020B0600070205080204" pitchFamily="34" charset="-128"/>
              </a:rPr>
              <a:t>Image credit: A. </a:t>
            </a:r>
            <a:r>
              <a:rPr lang="en-US" sz="1400" dirty="0" err="1">
                <a:solidFill>
                  <a:prstClr val="black"/>
                </a:solidFill>
                <a:latin typeface="Arial" panose="020B0604020202020204" pitchFamily="34" charset="0"/>
                <a:ea typeface="MS PGothic" panose="020B0600070205080204" pitchFamily="34" charset="-128"/>
              </a:rPr>
              <a:t>Karpathy</a:t>
            </a:r>
            <a:r>
              <a:rPr lang="en-US" sz="1400" dirty="0">
                <a:solidFill>
                  <a:prstClr val="black"/>
                </a:solidFill>
                <a:latin typeface="Arial" panose="020B0604020202020204" pitchFamily="34" charset="0"/>
                <a:ea typeface="MS PGothic" panose="020B0600070205080204" pitchFamily="34" charset="-128"/>
              </a:rPr>
              <a:t> </a:t>
            </a:r>
          </a:p>
        </p:txBody>
      </p:sp>
    </p:spTree>
    <p:extLst>
      <p:ext uri="{BB962C8B-B14F-4D97-AF65-F5344CB8AC3E}">
        <p14:creationId xmlns:p14="http://schemas.microsoft.com/office/powerpoint/2010/main" val="2244077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48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48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48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048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Data Augmentation (Jittering)</a:t>
            </a:r>
            <a:endParaRPr lang="en-US" dirty="0"/>
          </a:p>
        </p:txBody>
      </p:sp>
      <p:sp>
        <p:nvSpPr>
          <p:cNvPr id="3" name="Content Placeholder 2"/>
          <p:cNvSpPr>
            <a:spLocks noGrp="1"/>
          </p:cNvSpPr>
          <p:nvPr>
            <p:ph idx="1"/>
          </p:nvPr>
        </p:nvSpPr>
        <p:spPr/>
        <p:txBody>
          <a:bodyPr/>
          <a:lstStyle/>
          <a:p>
            <a:r>
              <a:rPr lang="en-US" dirty="0"/>
              <a:t>Create </a:t>
            </a:r>
            <a:r>
              <a:rPr lang="en-US" i="1" dirty="0"/>
              <a:t>virtual</a:t>
            </a:r>
            <a:r>
              <a:rPr lang="en-US" dirty="0"/>
              <a:t> training samples</a:t>
            </a:r>
          </a:p>
          <a:p>
            <a:pPr lvl="1"/>
            <a:r>
              <a:rPr lang="en-US" dirty="0"/>
              <a:t>Horizontal flip</a:t>
            </a:r>
          </a:p>
          <a:p>
            <a:pPr lvl="1"/>
            <a:r>
              <a:rPr lang="en-US" dirty="0"/>
              <a:t>Random crop</a:t>
            </a:r>
          </a:p>
          <a:p>
            <a:pPr lvl="1"/>
            <a:r>
              <a:rPr lang="en-US" dirty="0"/>
              <a:t>Color casting</a:t>
            </a:r>
          </a:p>
          <a:p>
            <a:pPr lvl="1"/>
            <a:r>
              <a:rPr lang="en-US" dirty="0"/>
              <a:t>Geometric distortion</a:t>
            </a:r>
          </a:p>
        </p:txBody>
      </p:sp>
      <p:pic>
        <p:nvPicPr>
          <p:cNvPr id="4" name="Content Placeholder 1"/>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6480561" y="2299188"/>
            <a:ext cx="4187439" cy="45313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2750200" y="6393325"/>
            <a:ext cx="2861424" cy="369332"/>
          </a:xfrm>
          <a:prstGeom prst="rect">
            <a:avLst/>
          </a:prstGeom>
        </p:spPr>
        <p:txBody>
          <a:bodyPr wrap="none">
            <a:spAutoFit/>
          </a:bodyPr>
          <a:lstStyle/>
          <a:p>
            <a:r>
              <a:rPr lang="en-US" dirty="0"/>
              <a:t>Deep Image [</a:t>
            </a:r>
            <a:r>
              <a:rPr lang="en-US" dirty="0">
                <a:hlinkClick r:id="rId3"/>
              </a:rPr>
              <a:t>Wu et al. 2015</a:t>
            </a:r>
            <a:r>
              <a:rPr lang="en-US" dirty="0"/>
              <a:t>]</a:t>
            </a:r>
          </a:p>
        </p:txBody>
      </p:sp>
    </p:spTree>
    <p:extLst>
      <p:ext uri="{BB962C8B-B14F-4D97-AF65-F5344CB8AC3E}">
        <p14:creationId xmlns:p14="http://schemas.microsoft.com/office/powerpoint/2010/main" val="32114876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Shape 132"/>
          <p:cNvSpPr txBox="1">
            <a:spLocks noGrp="1"/>
          </p:cNvSpPr>
          <p:nvPr>
            <p:ph type="title" idx="4294967295"/>
          </p:nvPr>
        </p:nvSpPr>
        <p:spPr>
          <a:xfrm>
            <a:off x="1733550" y="0"/>
            <a:ext cx="8020050" cy="876300"/>
          </a:xfrm>
          <a:prstGeom prst="rect">
            <a:avLst/>
          </a:prstGeom>
        </p:spPr>
        <p:txBody>
          <a:bodyPr vert="horz" lIns="91425" tIns="91425" rIns="91425" bIns="91425" rtlCol="0" anchor="ctr" anchorCtr="0">
            <a:noAutofit/>
          </a:bodyPr>
          <a:lstStyle/>
          <a:p>
            <a:pPr>
              <a:spcBef>
                <a:spcPts val="0"/>
              </a:spcBef>
            </a:pPr>
            <a:r>
              <a:rPr lang="en" sz="3600" dirty="0">
                <a:solidFill>
                  <a:schemeClr val="bg1"/>
                </a:solidFill>
              </a:rPr>
              <a:t>Data Augmentation</a:t>
            </a:r>
          </a:p>
        </p:txBody>
      </p:sp>
      <p:pic>
        <p:nvPicPr>
          <p:cNvPr id="134" name="Shape 134"/>
          <p:cNvPicPr preferRelativeResize="0"/>
          <p:nvPr/>
        </p:nvPicPr>
        <p:blipFill>
          <a:blip r:embed="rId3">
            <a:alphaModFix/>
          </a:blip>
          <a:stretch>
            <a:fillRect/>
          </a:stretch>
        </p:blipFill>
        <p:spPr>
          <a:xfrm>
            <a:off x="4175350" y="3103964"/>
            <a:ext cx="898774" cy="1670267"/>
          </a:xfrm>
          <a:prstGeom prst="rect">
            <a:avLst/>
          </a:prstGeom>
          <a:noFill/>
          <a:ln w="19050" cap="flat" cmpd="sng">
            <a:solidFill>
              <a:srgbClr val="000000"/>
            </a:solidFill>
            <a:prstDash val="solid"/>
            <a:round/>
            <a:headEnd type="none" w="med" len="med"/>
            <a:tailEnd type="none" w="med" len="med"/>
          </a:ln>
        </p:spPr>
      </p:pic>
      <p:sp>
        <p:nvSpPr>
          <p:cNvPr id="135" name="Shape 135"/>
          <p:cNvSpPr/>
          <p:nvPr/>
        </p:nvSpPr>
        <p:spPr>
          <a:xfrm>
            <a:off x="1995125" y="3341700"/>
            <a:ext cx="1069200" cy="1143200"/>
          </a:xfrm>
          <a:prstGeom prst="can">
            <a:avLst>
              <a:gd name="adj" fmla="val 25000"/>
            </a:avLst>
          </a:prstGeom>
          <a:solidFill>
            <a:srgbClr val="CCCCCC"/>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cxnSp>
        <p:nvCxnSpPr>
          <p:cNvPr id="136" name="Shape 136"/>
          <p:cNvCxnSpPr/>
          <p:nvPr/>
        </p:nvCxnSpPr>
        <p:spPr>
          <a:xfrm>
            <a:off x="3278127" y="3939100"/>
            <a:ext cx="753599" cy="0"/>
          </a:xfrm>
          <a:prstGeom prst="straightConnector1">
            <a:avLst/>
          </a:prstGeom>
          <a:noFill/>
          <a:ln w="28575" cap="flat" cmpd="sng">
            <a:solidFill>
              <a:schemeClr val="dk2"/>
            </a:solidFill>
            <a:prstDash val="solid"/>
            <a:round/>
            <a:headEnd type="none" w="lg" len="lg"/>
            <a:tailEnd type="triangle" w="lg" len="lg"/>
          </a:ln>
        </p:spPr>
      </p:cxnSp>
      <p:sp>
        <p:nvSpPr>
          <p:cNvPr id="137" name="Shape 137"/>
          <p:cNvSpPr txBox="1"/>
          <p:nvPr/>
        </p:nvSpPr>
        <p:spPr>
          <a:xfrm>
            <a:off x="2667176" y="2147167"/>
            <a:ext cx="1508174" cy="723200"/>
          </a:xfrm>
          <a:prstGeom prst="rect">
            <a:avLst/>
          </a:prstGeom>
          <a:noFill/>
          <a:ln>
            <a:noFill/>
          </a:ln>
        </p:spPr>
        <p:txBody>
          <a:bodyPr lIns="91425" tIns="91425" rIns="91425" bIns="91425" anchor="t" anchorCtr="0">
            <a:noAutofit/>
          </a:bodyPr>
          <a:lstStyle/>
          <a:p>
            <a:r>
              <a:rPr lang="en" dirty="0"/>
              <a:t>Load image and label</a:t>
            </a:r>
          </a:p>
        </p:txBody>
      </p:sp>
      <p:sp>
        <p:nvSpPr>
          <p:cNvPr id="138" name="Shape 138"/>
          <p:cNvSpPr txBox="1"/>
          <p:nvPr/>
        </p:nvSpPr>
        <p:spPr>
          <a:xfrm>
            <a:off x="4861152" y="1820767"/>
            <a:ext cx="728399" cy="524800"/>
          </a:xfrm>
          <a:prstGeom prst="rect">
            <a:avLst/>
          </a:prstGeom>
          <a:noFill/>
          <a:ln>
            <a:noFill/>
          </a:ln>
        </p:spPr>
        <p:txBody>
          <a:bodyPr lIns="91425" tIns="91425" rIns="91425" bIns="91425" anchor="t" anchorCtr="0">
            <a:noAutofit/>
          </a:bodyPr>
          <a:lstStyle/>
          <a:p>
            <a:r>
              <a:rPr lang="en" sz="2000"/>
              <a:t>“cat”</a:t>
            </a:r>
          </a:p>
        </p:txBody>
      </p:sp>
      <p:cxnSp>
        <p:nvCxnSpPr>
          <p:cNvPr id="139" name="Shape 139"/>
          <p:cNvCxnSpPr>
            <a:endCxn id="138" idx="1"/>
          </p:cNvCxnSpPr>
          <p:nvPr/>
        </p:nvCxnSpPr>
        <p:spPr>
          <a:xfrm rot="10800000" flipH="1">
            <a:off x="3227350" y="2083167"/>
            <a:ext cx="1633800" cy="1285600"/>
          </a:xfrm>
          <a:prstGeom prst="straightConnector1">
            <a:avLst/>
          </a:prstGeom>
          <a:noFill/>
          <a:ln w="28575" cap="flat" cmpd="sng">
            <a:solidFill>
              <a:schemeClr val="dk2"/>
            </a:solidFill>
            <a:prstDash val="solid"/>
            <a:round/>
            <a:headEnd type="none" w="lg" len="lg"/>
            <a:tailEnd type="triangle" w="lg" len="lg"/>
          </a:ln>
        </p:spPr>
      </p:cxnSp>
      <p:sp>
        <p:nvSpPr>
          <p:cNvPr id="140" name="Shape 140"/>
          <p:cNvSpPr/>
          <p:nvPr/>
        </p:nvSpPr>
        <p:spPr>
          <a:xfrm rot="5399177">
            <a:off x="7141492" y="3383198"/>
            <a:ext cx="1670000" cy="1111799"/>
          </a:xfrm>
          <a:prstGeom prst="trapezoid">
            <a:avLst>
              <a:gd name="adj" fmla="val 2500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endParaRPr/>
          </a:p>
        </p:txBody>
      </p:sp>
      <p:cxnSp>
        <p:nvCxnSpPr>
          <p:cNvPr id="141" name="Shape 141"/>
          <p:cNvCxnSpPr/>
          <p:nvPr/>
        </p:nvCxnSpPr>
        <p:spPr>
          <a:xfrm>
            <a:off x="5304477" y="3913300"/>
            <a:ext cx="1759499" cy="0"/>
          </a:xfrm>
          <a:prstGeom prst="straightConnector1">
            <a:avLst/>
          </a:prstGeom>
          <a:noFill/>
          <a:ln w="28575" cap="flat" cmpd="sng">
            <a:solidFill>
              <a:schemeClr val="dk2"/>
            </a:solidFill>
            <a:prstDash val="solid"/>
            <a:round/>
            <a:headEnd type="none" w="lg" len="lg"/>
            <a:tailEnd type="triangle" w="lg" len="lg"/>
          </a:ln>
        </p:spPr>
      </p:cxnSp>
      <p:sp>
        <p:nvSpPr>
          <p:cNvPr id="142" name="Shape 142"/>
          <p:cNvSpPr txBox="1"/>
          <p:nvPr/>
        </p:nvSpPr>
        <p:spPr>
          <a:xfrm>
            <a:off x="7527104" y="3676700"/>
            <a:ext cx="898800" cy="524800"/>
          </a:xfrm>
          <a:prstGeom prst="rect">
            <a:avLst/>
          </a:prstGeom>
          <a:noFill/>
          <a:ln>
            <a:noFill/>
          </a:ln>
        </p:spPr>
        <p:txBody>
          <a:bodyPr lIns="91425" tIns="91425" rIns="91425" bIns="91425" anchor="t" anchorCtr="0">
            <a:noAutofit/>
          </a:bodyPr>
          <a:lstStyle/>
          <a:p>
            <a:r>
              <a:rPr lang="en" sz="2000"/>
              <a:t>CNN</a:t>
            </a:r>
          </a:p>
        </p:txBody>
      </p:sp>
      <p:sp>
        <p:nvSpPr>
          <p:cNvPr id="143" name="Shape 143"/>
          <p:cNvSpPr txBox="1"/>
          <p:nvPr/>
        </p:nvSpPr>
        <p:spPr>
          <a:xfrm>
            <a:off x="9402132" y="2703500"/>
            <a:ext cx="1435799" cy="973200"/>
          </a:xfrm>
          <a:prstGeom prst="rect">
            <a:avLst/>
          </a:prstGeom>
          <a:noFill/>
          <a:ln>
            <a:noFill/>
          </a:ln>
        </p:spPr>
        <p:txBody>
          <a:bodyPr lIns="91425" tIns="91425" rIns="91425" bIns="91425" anchor="t" anchorCtr="0">
            <a:noAutofit/>
          </a:bodyPr>
          <a:lstStyle/>
          <a:p>
            <a:r>
              <a:rPr lang="en" sz="2000"/>
              <a:t>Compute</a:t>
            </a:r>
          </a:p>
          <a:p>
            <a:r>
              <a:rPr lang="en" sz="2000"/>
              <a:t>loss</a:t>
            </a:r>
          </a:p>
        </p:txBody>
      </p:sp>
      <p:cxnSp>
        <p:nvCxnSpPr>
          <p:cNvPr id="144" name="Shape 144"/>
          <p:cNvCxnSpPr>
            <a:stCxn id="138" idx="3"/>
          </p:cNvCxnSpPr>
          <p:nvPr/>
        </p:nvCxnSpPr>
        <p:spPr>
          <a:xfrm>
            <a:off x="5589550" y="2083167"/>
            <a:ext cx="3604800" cy="851200"/>
          </a:xfrm>
          <a:prstGeom prst="straightConnector1">
            <a:avLst/>
          </a:prstGeom>
          <a:noFill/>
          <a:ln w="28575" cap="flat" cmpd="sng">
            <a:solidFill>
              <a:schemeClr val="dk2"/>
            </a:solidFill>
            <a:prstDash val="solid"/>
            <a:round/>
            <a:headEnd type="none" w="lg" len="lg"/>
            <a:tailEnd type="triangle" w="lg" len="lg"/>
          </a:ln>
        </p:spPr>
      </p:cxnSp>
      <p:cxnSp>
        <p:nvCxnSpPr>
          <p:cNvPr id="145" name="Shape 145"/>
          <p:cNvCxnSpPr/>
          <p:nvPr/>
        </p:nvCxnSpPr>
        <p:spPr>
          <a:xfrm rot="10800000" flipH="1">
            <a:off x="8644377" y="3586232"/>
            <a:ext cx="509099" cy="149200"/>
          </a:xfrm>
          <a:prstGeom prst="straightConnector1">
            <a:avLst/>
          </a:prstGeom>
          <a:noFill/>
          <a:ln w="28575" cap="flat" cmpd="sng">
            <a:solidFill>
              <a:schemeClr val="dk2"/>
            </a:solidFill>
            <a:prstDash val="solid"/>
            <a:round/>
            <a:headEnd type="none" w="lg" len="lg"/>
            <a:tailEnd type="triangle" w="lg" len="lg"/>
          </a:ln>
        </p:spPr>
      </p:cxnSp>
    </p:spTree>
    <p:extLst>
      <p:ext uri="{BB962C8B-B14F-4D97-AF65-F5344CB8AC3E}">
        <p14:creationId xmlns:p14="http://schemas.microsoft.com/office/powerpoint/2010/main" val="2200402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983432" y="-27384"/>
            <a:ext cx="10849205" cy="720080"/>
          </a:xfrm>
        </p:spPr>
        <p:txBody>
          <a:bodyPr anchor="ctr">
            <a:normAutofit/>
          </a:bodyPr>
          <a:lstStyle/>
          <a:p>
            <a:pPr>
              <a:lnSpc>
                <a:spcPct val="90000"/>
              </a:lnSpc>
            </a:pPr>
            <a:r>
              <a:rPr lang="en-US" sz="3600" dirty="0"/>
              <a:t>Course Schedule &amp; Content</a:t>
            </a:r>
          </a:p>
        </p:txBody>
      </p:sp>
      <p:graphicFrame>
        <p:nvGraphicFramePr>
          <p:cNvPr id="2" name="Table 1">
            <a:extLst>
              <a:ext uri="{FF2B5EF4-FFF2-40B4-BE49-F238E27FC236}">
                <a16:creationId xmlns:a16="http://schemas.microsoft.com/office/drawing/2014/main" id="{727EF99B-04E1-7FDE-433C-A110504A1F82}"/>
              </a:ext>
            </a:extLst>
          </p:cNvPr>
          <p:cNvGraphicFramePr>
            <a:graphicFrameLocks noGrp="1"/>
          </p:cNvGraphicFramePr>
          <p:nvPr>
            <p:extLst>
              <p:ext uri="{D42A27DB-BD31-4B8C-83A1-F6EECF244321}">
                <p14:modId xmlns:p14="http://schemas.microsoft.com/office/powerpoint/2010/main" val="2861955152"/>
              </p:ext>
            </p:extLst>
          </p:nvPr>
        </p:nvGraphicFramePr>
        <p:xfrm>
          <a:off x="599390" y="692696"/>
          <a:ext cx="11233247" cy="5958085"/>
        </p:xfrm>
        <a:graphic>
          <a:graphicData uri="http://schemas.openxmlformats.org/drawingml/2006/table">
            <a:tbl>
              <a:tblPr/>
              <a:tblGrid>
                <a:gridCol w="856320">
                  <a:extLst>
                    <a:ext uri="{9D8B030D-6E8A-4147-A177-3AD203B41FA5}">
                      <a16:colId xmlns:a16="http://schemas.microsoft.com/office/drawing/2014/main" val="3327751785"/>
                    </a:ext>
                  </a:extLst>
                </a:gridCol>
                <a:gridCol w="2935795">
                  <a:extLst>
                    <a:ext uri="{9D8B030D-6E8A-4147-A177-3AD203B41FA5}">
                      <a16:colId xmlns:a16="http://schemas.microsoft.com/office/drawing/2014/main" val="51002761"/>
                    </a:ext>
                  </a:extLst>
                </a:gridCol>
                <a:gridCol w="5118649">
                  <a:extLst>
                    <a:ext uri="{9D8B030D-6E8A-4147-A177-3AD203B41FA5}">
                      <a16:colId xmlns:a16="http://schemas.microsoft.com/office/drawing/2014/main" val="536975872"/>
                    </a:ext>
                  </a:extLst>
                </a:gridCol>
                <a:gridCol w="2322483">
                  <a:extLst>
                    <a:ext uri="{9D8B030D-6E8A-4147-A177-3AD203B41FA5}">
                      <a16:colId xmlns:a16="http://schemas.microsoft.com/office/drawing/2014/main" val="996469274"/>
                    </a:ext>
                  </a:extLst>
                </a:gridCol>
              </a:tblGrid>
              <a:tr h="175064">
                <a:tc>
                  <a:txBody>
                    <a:bodyPr/>
                    <a:lstStyle/>
                    <a:p>
                      <a:pPr algn="ctr" fontAlgn="ctr">
                        <a:spcBef>
                          <a:spcPts val="0"/>
                        </a:spcBef>
                        <a:spcAft>
                          <a:spcPts val="0"/>
                        </a:spcAft>
                      </a:pPr>
                      <a:r>
                        <a:rPr lang="en-US" sz="900" b="0" i="0" u="none" strike="noStrike">
                          <a:solidFill>
                            <a:srgbClr val="000000"/>
                          </a:solidFill>
                          <a:effectLst/>
                          <a:latin typeface="Arial Black" panose="020B0A04020102020204" pitchFamily="34" charset="0"/>
                        </a:rPr>
                        <a:t>DATE</a:t>
                      </a:r>
                      <a:endParaRPr lang="en-US" sz="1400" b="0" i="0" u="none" strike="noStrike">
                        <a:effectLst/>
                        <a:latin typeface="Arial" panose="020B0604020202020204" pitchFamily="34" charset="0"/>
                      </a:endParaRPr>
                    </a:p>
                  </a:txBody>
                  <a:tcPr marL="7495" marR="7495" marT="7495" marB="0" anchor="ctr">
                    <a:lnL>
                      <a:noFill/>
                    </a:lnL>
                    <a:lnR>
                      <a:noFill/>
                    </a:lnR>
                    <a:lnT>
                      <a:noFill/>
                    </a:lnT>
                    <a:lnB>
                      <a:noFill/>
                    </a:lnB>
                    <a:solidFill>
                      <a:srgbClr val="ED7D31"/>
                    </a:solidFill>
                  </a:tcPr>
                </a:tc>
                <a:tc>
                  <a:txBody>
                    <a:bodyPr/>
                    <a:lstStyle/>
                    <a:p>
                      <a:pPr algn="ctr" fontAlgn="ctr">
                        <a:spcBef>
                          <a:spcPts val="0"/>
                        </a:spcBef>
                        <a:spcAft>
                          <a:spcPts val="0"/>
                        </a:spcAft>
                      </a:pPr>
                      <a:r>
                        <a:rPr lang="en-US" sz="900" b="0" i="0" u="none" strike="noStrike" dirty="0">
                          <a:solidFill>
                            <a:srgbClr val="000000"/>
                          </a:solidFill>
                          <a:effectLst/>
                          <a:latin typeface="Arial Black" panose="020B0A04020102020204" pitchFamily="34" charset="0"/>
                        </a:rPr>
                        <a:t>Overview</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solidFill>
                      <a:srgbClr val="ED7D31"/>
                    </a:solidFill>
                  </a:tcPr>
                </a:tc>
                <a:tc>
                  <a:txBody>
                    <a:bodyPr/>
                    <a:lstStyle/>
                    <a:p>
                      <a:pPr algn="ctr" fontAlgn="ctr">
                        <a:spcBef>
                          <a:spcPts val="0"/>
                        </a:spcBef>
                        <a:spcAft>
                          <a:spcPts val="0"/>
                        </a:spcAft>
                      </a:pPr>
                      <a:r>
                        <a:rPr lang="en-US" sz="900" b="0" i="0" u="none" strike="noStrike">
                          <a:solidFill>
                            <a:srgbClr val="000000"/>
                          </a:solidFill>
                          <a:effectLst/>
                          <a:latin typeface="Arial Black" panose="020B0A04020102020204" pitchFamily="34" charset="0"/>
                        </a:rPr>
                        <a:t>Lecture Details</a:t>
                      </a:r>
                      <a:endParaRPr lang="en-US" sz="1400" b="0" i="0" u="none" strike="noStrike">
                        <a:effectLst/>
                        <a:latin typeface="Arial" panose="020B0604020202020204" pitchFamily="34" charset="0"/>
                      </a:endParaRPr>
                    </a:p>
                  </a:txBody>
                  <a:tcPr marL="7495" marR="7495" marT="7495" marB="0" anchor="ctr">
                    <a:lnL>
                      <a:noFill/>
                    </a:lnL>
                    <a:lnR>
                      <a:noFill/>
                    </a:lnR>
                    <a:lnT>
                      <a:noFill/>
                    </a:lnT>
                    <a:lnB>
                      <a:noFill/>
                    </a:lnB>
                    <a:solidFill>
                      <a:srgbClr val="ED7D31"/>
                    </a:solidFill>
                  </a:tcPr>
                </a:tc>
                <a:tc>
                  <a:txBody>
                    <a:bodyPr/>
                    <a:lstStyle/>
                    <a:p>
                      <a:pPr algn="ctr" fontAlgn="ctr">
                        <a:spcBef>
                          <a:spcPts val="0"/>
                        </a:spcBef>
                        <a:spcAft>
                          <a:spcPts val="0"/>
                        </a:spcAft>
                      </a:pPr>
                      <a:r>
                        <a:rPr lang="en-US" sz="900" b="0" i="0" u="none" strike="noStrike" dirty="0">
                          <a:solidFill>
                            <a:srgbClr val="000000"/>
                          </a:solidFill>
                          <a:effectLst/>
                          <a:latin typeface="Arial Black" panose="020B0A04020102020204" pitchFamily="34" charset="0"/>
                        </a:rPr>
                        <a:t>Scope</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solidFill>
                      <a:srgbClr val="ED7D31"/>
                    </a:solidFill>
                  </a:tcPr>
                </a:tc>
                <a:extLst>
                  <a:ext uri="{0D108BD9-81ED-4DB2-BD59-A6C34878D82A}">
                    <a16:rowId xmlns:a16="http://schemas.microsoft.com/office/drawing/2014/main" val="3207879164"/>
                  </a:ext>
                </a:extLst>
              </a:tr>
              <a:tr h="501306">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1</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Calibri" panose="020F0502020204030204" pitchFamily="34" charset="0"/>
                        </a:rPr>
                        <a:t>Introduction - Course Structure, Logistics, Fundamentals of Machine Learning and Neural Networks</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900" b="0" i="0" u="none" strike="noStrike">
                          <a:solidFill>
                            <a:srgbClr val="000000"/>
                          </a:solidFill>
                          <a:effectLst/>
                          <a:latin typeface="Arial" panose="020B0604020202020204" pitchFamily="34" charset="0"/>
                          <a:ea typeface="Arial" panose="020B0604020202020204" pitchFamily="34" charset="0"/>
                        </a:rPr>
                        <a:t>1. Introduction to Neural Network, Multilayer Perceptron, Back Propagation Learning - What is Deep Learning?</a:t>
                      </a:r>
                      <a:br>
                        <a:rPr lang="en-US" sz="900" b="0" i="0" u="none" strike="noStrike">
                          <a:solidFill>
                            <a:srgbClr val="000000"/>
                          </a:solidFill>
                          <a:effectLst/>
                          <a:latin typeface="Arial" panose="020B0604020202020204" pitchFamily="34" charset="0"/>
                          <a:ea typeface="Arial" panose="020B0604020202020204" pitchFamily="34" charset="0"/>
                        </a:rPr>
                      </a:br>
                      <a:endParaRPr lang="en-US" sz="1400" b="0" i="0" u="none" strike="noStrike">
                        <a:effectLst/>
                        <a:latin typeface="Arial" panose="020B0604020202020204" pitchFamily="34" charset="0"/>
                      </a:endParaRPr>
                    </a:p>
                  </a:txBody>
                  <a:tcPr marL="7495" marR="7495" marT="7495" marB="0" anchor="ctr">
                    <a:lnL>
                      <a:noFill/>
                    </a:lnL>
                    <a:lnR>
                      <a:noFill/>
                    </a:lnR>
                    <a:lnT>
                      <a:noFill/>
                    </a:lnT>
                    <a:lnB>
                      <a:noFill/>
                    </a:lnB>
                  </a:tcPr>
                </a:tc>
                <a:tc rowSpan="3">
                  <a:txBody>
                    <a:bodyPr/>
                    <a:lstStyle/>
                    <a:p>
                      <a:pPr algn="ctr" fontAlgn="ctr">
                        <a:spcBef>
                          <a:spcPts val="0"/>
                        </a:spcBef>
                        <a:spcAft>
                          <a:spcPts val="0"/>
                        </a:spcAft>
                      </a:pPr>
                      <a:r>
                        <a:rPr lang="en-US" sz="1200" b="1" i="0" u="none" strike="noStrike" dirty="0">
                          <a:solidFill>
                            <a:srgbClr val="000000"/>
                          </a:solidFill>
                          <a:effectLst/>
                          <a:latin typeface="Calibri" panose="020F0502020204030204" pitchFamily="34" charset="0"/>
                        </a:rPr>
                        <a:t>BASICS</a:t>
                      </a:r>
                      <a:endParaRPr lang="en-US" sz="2400" b="1" i="0" u="none" strike="noStrike" dirty="0">
                        <a:effectLst/>
                        <a:latin typeface="Arial" panose="020B0604020202020204" pitchFamily="34" charset="0"/>
                      </a:endParaRPr>
                    </a:p>
                  </a:txBody>
                  <a:tcPr marL="71957" marR="71957" marT="35978" marB="35978" anchor="ctr">
                    <a:lnL>
                      <a:noFill/>
                    </a:lnL>
                    <a:lnR>
                      <a:noFill/>
                    </a:lnR>
                    <a:lnT>
                      <a:noFill/>
                    </a:lnT>
                    <a:lnB>
                      <a:noFill/>
                    </a:lnB>
                    <a:solidFill>
                      <a:srgbClr val="FFFF00"/>
                    </a:solidFill>
                  </a:tcPr>
                </a:tc>
                <a:extLst>
                  <a:ext uri="{0D108BD9-81ED-4DB2-BD59-A6C34878D82A}">
                    <a16:rowId xmlns:a16="http://schemas.microsoft.com/office/drawing/2014/main" val="4224126221"/>
                  </a:ext>
                </a:extLst>
              </a:tr>
              <a:tr h="547912">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2</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Calibri" panose="020F0502020204030204" pitchFamily="34" charset="0"/>
                        </a:rPr>
                        <a:t>Fundamentals of Learning</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Arial" panose="020B0604020202020204" pitchFamily="34" charset="0"/>
                        </a:rPr>
                        <a:t>2. Introduction to Deep Learning, Bayesian Learning, Hebbian Learning, Decision Surfaces, Representation Learning. </a:t>
                      </a:r>
                      <a:br>
                        <a:rPr lang="en-US" sz="900" b="0" i="0" u="none" strike="noStrike" dirty="0">
                          <a:solidFill>
                            <a:srgbClr val="000000"/>
                          </a:solidFill>
                          <a:effectLst/>
                          <a:latin typeface="Arial" panose="020B0604020202020204" pitchFamily="34" charset="0"/>
                        </a:rPr>
                      </a:br>
                      <a:r>
                        <a:rPr lang="en-US" sz="900" b="0" i="0" u="none" strike="noStrike" dirty="0">
                          <a:solidFill>
                            <a:srgbClr val="000000"/>
                          </a:solidFill>
                          <a:effectLst/>
                          <a:latin typeface="Arial" panose="020B0604020202020204" pitchFamily="34" charset="0"/>
                        </a:rPr>
                        <a:t>3. Theory of Deep Learning (Universal approximation theorem, convergence rate, and recent mathematical results)</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vMerge="1">
                  <a:txBody>
                    <a:bodyPr/>
                    <a:lstStyle/>
                    <a:p>
                      <a:endParaRPr lang="en-US"/>
                    </a:p>
                  </a:txBody>
                  <a:tcPr/>
                </a:tc>
                <a:extLst>
                  <a:ext uri="{0D108BD9-81ED-4DB2-BD59-A6C34878D82A}">
                    <a16:rowId xmlns:a16="http://schemas.microsoft.com/office/drawing/2014/main" val="1890666984"/>
                  </a:ext>
                </a:extLst>
              </a:tr>
              <a:tr h="547912">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3 </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a:solidFill>
                            <a:srgbClr val="000000"/>
                          </a:solidFill>
                          <a:effectLst/>
                          <a:latin typeface="Calibri" panose="020F0502020204030204" pitchFamily="34" charset="0"/>
                        </a:rPr>
                        <a:t>Mathematics &amp; Fundamentals of Deep Learning</a:t>
                      </a:r>
                      <a:endParaRPr lang="en-US" sz="1400" b="0" i="0" u="none" strike="noStrike">
                        <a:effectLst/>
                        <a:latin typeface="Arial" panose="020B0604020202020204" pitchFamily="34" charset="0"/>
                      </a:endParaRP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Arial" panose="020B0604020202020204" pitchFamily="34" charset="0"/>
                          <a:ea typeface="Arial" panose="020B0604020202020204" pitchFamily="34" charset="0"/>
                        </a:rPr>
                        <a:t>4. Linear Classifiers, Linear Machines with Hinge Loss, Gradient Descent, Activation and Loss Functions.</a:t>
                      </a:r>
                      <a:br>
                        <a:rPr lang="en-US" sz="900" b="0" i="0" u="none" strike="noStrike" dirty="0">
                          <a:solidFill>
                            <a:srgbClr val="000000"/>
                          </a:solidFill>
                          <a:effectLst/>
                          <a:latin typeface="Arial" panose="020B0604020202020204" pitchFamily="34" charset="0"/>
                          <a:ea typeface="Arial" panose="020B0604020202020204" pitchFamily="34" charset="0"/>
                        </a:rPr>
                      </a:br>
                      <a:r>
                        <a:rPr lang="en-US" sz="900" b="0" i="0" u="none" strike="noStrike" dirty="0">
                          <a:solidFill>
                            <a:srgbClr val="000000"/>
                          </a:solidFill>
                          <a:effectLst/>
                          <a:latin typeface="Arial" panose="020B0604020202020204" pitchFamily="34" charset="0"/>
                          <a:ea typeface="Arial" panose="020B0604020202020204" pitchFamily="34" charset="0"/>
                        </a:rPr>
                        <a:t>5. Optimization Techniques, Gradient Descent, Batch Optimization, Introduction to Meta-Learning, Hessian-Free Optimization.</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vMerge="1">
                  <a:txBody>
                    <a:bodyPr/>
                    <a:lstStyle/>
                    <a:p>
                      <a:endParaRPr lang="en-US"/>
                    </a:p>
                  </a:txBody>
                  <a:tcPr/>
                </a:tc>
                <a:extLst>
                  <a:ext uri="{0D108BD9-81ED-4DB2-BD59-A6C34878D82A}">
                    <a16:rowId xmlns:a16="http://schemas.microsoft.com/office/drawing/2014/main" val="1889459512"/>
                  </a:ext>
                </a:extLst>
              </a:tr>
              <a:tr h="419746">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4</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Calibri" panose="020F0502020204030204" pitchFamily="34" charset="0"/>
                        </a:rPr>
                        <a:t>Deep Neural Networks</a:t>
                      </a:r>
                      <a:endParaRPr lang="en-US" sz="900" b="0" i="0" u="none" strike="noStrike" dirty="0">
                        <a:effectLst/>
                        <a:latin typeface="Arial" panose="020B0604020202020204" pitchFamily="34" charset="0"/>
                      </a:endParaRP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900" b="0" i="0" u="none" strike="noStrike" dirty="0">
                          <a:effectLst/>
                          <a:latin typeface="Arial" panose="020B0604020202020204" pitchFamily="34" charset="0"/>
                        </a:rPr>
                        <a:t>Deep Neural Networks: Features, Feature Representation, Representation Learning, </a:t>
                      </a:r>
                      <a:r>
                        <a:rPr lang="en-US" sz="900" b="0" i="0" u="none" strike="noStrike" dirty="0" err="1">
                          <a:effectLst/>
                          <a:latin typeface="Arial" panose="020B0604020202020204" pitchFamily="34" charset="0"/>
                        </a:rPr>
                        <a:t>BoFs</a:t>
                      </a:r>
                      <a:r>
                        <a:rPr lang="en-US" sz="900" b="0" i="0" u="none" strike="noStrike" dirty="0">
                          <a:effectLst/>
                          <a:latin typeface="Arial" panose="020B0604020202020204" pitchFamily="34" charset="0"/>
                        </a:rPr>
                        <a:t>/</a:t>
                      </a:r>
                      <a:r>
                        <a:rPr lang="en-US" sz="900" b="0" i="0" u="none" strike="noStrike" dirty="0" err="1">
                          <a:effectLst/>
                          <a:latin typeface="Arial" panose="020B0604020202020204" pitchFamily="34" charset="0"/>
                        </a:rPr>
                        <a:t>BoWs</a:t>
                      </a:r>
                      <a:r>
                        <a:rPr lang="en-US" sz="900" b="0" i="0" u="none" strike="noStrike" dirty="0">
                          <a:effectLst/>
                          <a:latin typeface="Arial" panose="020B0604020202020204" pitchFamily="34" charset="0"/>
                        </a:rPr>
                        <a:t>, Feature Maps, Deep vs. Shallow Nets</a:t>
                      </a: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1200" b="1" i="0" u="none" strike="noStrike" dirty="0">
                          <a:solidFill>
                            <a:srgbClr val="000000"/>
                          </a:solidFill>
                          <a:effectLst/>
                          <a:latin typeface="Calibri" panose="020F0502020204030204" pitchFamily="34" charset="0"/>
                        </a:rPr>
                        <a:t>FUNDAMENTALS OF DEEP (CONVOLUTIONAL) LEARNING</a:t>
                      </a:r>
                      <a:endParaRPr lang="en-US" sz="2400" b="1" i="0" u="none" strike="noStrike" dirty="0">
                        <a:effectLst/>
                        <a:latin typeface="Arial" panose="020B0604020202020204" pitchFamily="34" charset="0"/>
                      </a:endParaRPr>
                    </a:p>
                  </a:txBody>
                  <a:tcPr marL="7495" marR="7495" marT="7495" marB="0" anchor="ctr">
                    <a:lnL>
                      <a:noFill/>
                    </a:lnL>
                    <a:lnR>
                      <a:noFill/>
                    </a:lnR>
                    <a:lnT>
                      <a:noFill/>
                    </a:lnT>
                    <a:lnB>
                      <a:noFill/>
                    </a:lnB>
                    <a:solidFill>
                      <a:srgbClr val="FFC000"/>
                    </a:solidFill>
                  </a:tcPr>
                </a:tc>
                <a:extLst>
                  <a:ext uri="{0D108BD9-81ED-4DB2-BD59-A6C34878D82A}">
                    <a16:rowId xmlns:a16="http://schemas.microsoft.com/office/drawing/2014/main" val="707579648"/>
                  </a:ext>
                </a:extLst>
              </a:tr>
              <a:tr h="173349">
                <a:tc>
                  <a:txBody>
                    <a:bodyPr/>
                    <a:lstStyle/>
                    <a:p>
                      <a:pPr algn="l" fontAlgn="b">
                        <a:spcBef>
                          <a:spcPts val="0"/>
                        </a:spcBef>
                        <a:spcAft>
                          <a:spcPts val="0"/>
                        </a:spcAft>
                      </a:pPr>
                      <a:r>
                        <a:rPr lang="en-US" sz="900" b="0" i="0" u="none" strike="noStrike">
                          <a:solidFill>
                            <a:srgbClr val="000000"/>
                          </a:solidFill>
                          <a:effectLst/>
                          <a:latin typeface="Calibri" panose="020F0502020204030204" pitchFamily="34" charset="0"/>
                        </a:rPr>
                        <a:t> </a:t>
                      </a:r>
                      <a:endParaRPr lang="en-US" sz="1400" b="0" i="0" u="none" strike="noStrike">
                        <a:effectLst/>
                        <a:latin typeface="Arial" panose="020B0604020202020204" pitchFamily="34" charset="0"/>
                      </a:endParaRPr>
                    </a:p>
                  </a:txBody>
                  <a:tcPr marL="7495" marR="7495" marT="7495" marB="0" anchor="b">
                    <a:lnL>
                      <a:noFill/>
                    </a:lnL>
                    <a:lnR>
                      <a:noFill/>
                    </a:lnR>
                    <a:lnT>
                      <a:noFill/>
                    </a:lnT>
                    <a:lnB>
                      <a:noFill/>
                    </a:lnB>
                    <a:solidFill>
                      <a:srgbClr val="000000"/>
                    </a:solidFill>
                  </a:tcPr>
                </a:tc>
                <a:tc>
                  <a:txBody>
                    <a:bodyPr/>
                    <a:lstStyle/>
                    <a:p>
                      <a:pPr algn="ctr" fontAlgn="ctr">
                        <a:spcBef>
                          <a:spcPts val="0"/>
                        </a:spcBef>
                        <a:spcAft>
                          <a:spcPts val="0"/>
                        </a:spcAft>
                      </a:pPr>
                      <a:r>
                        <a:rPr lang="en-US" sz="900" b="0" i="0" u="none" strike="noStrike">
                          <a:solidFill>
                            <a:srgbClr val="000000"/>
                          </a:solidFill>
                          <a:effectLst/>
                          <a:latin typeface="Calibri" panose="020F0502020204030204" pitchFamily="34" charset="0"/>
                        </a:rPr>
                        <a:t> </a:t>
                      </a:r>
                      <a:endParaRPr lang="en-US" sz="1400" b="0" i="0" u="none" strike="noStrike">
                        <a:effectLst/>
                        <a:latin typeface="Arial" panose="020B0604020202020204" pitchFamily="34" charset="0"/>
                      </a:endParaRPr>
                    </a:p>
                  </a:txBody>
                  <a:tcPr marL="7495" marR="7495" marT="7495" marB="0" anchor="ctr">
                    <a:lnL>
                      <a:noFill/>
                    </a:lnL>
                    <a:lnR>
                      <a:noFill/>
                    </a:lnR>
                    <a:lnT>
                      <a:noFill/>
                    </a:lnT>
                    <a:lnB>
                      <a:noFill/>
                    </a:lnB>
                    <a:solidFill>
                      <a:srgbClr val="000000"/>
                    </a:solidFill>
                  </a:tcPr>
                </a:tc>
                <a:tc>
                  <a:txBody>
                    <a:bodyPr/>
                    <a:lstStyle/>
                    <a:p>
                      <a:pPr algn="ctr" fontAlgn="ctr">
                        <a:spcBef>
                          <a:spcPts val="0"/>
                        </a:spcBef>
                        <a:spcAft>
                          <a:spcPts val="0"/>
                        </a:spcAft>
                      </a:pPr>
                      <a:r>
                        <a:rPr lang="en-US" sz="900" b="0" i="0" u="none" strike="noStrike" dirty="0">
                          <a:solidFill>
                            <a:srgbClr val="000000"/>
                          </a:solidFill>
                          <a:effectLst/>
                          <a:latin typeface="Arial" panose="020B0604020202020204" pitchFamily="34" charset="0"/>
                        </a:rPr>
                        <a:t> </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solidFill>
                      <a:srgbClr val="000000"/>
                    </a:solidFill>
                  </a:tcPr>
                </a:tc>
                <a:tc>
                  <a:txBody>
                    <a:bodyPr/>
                    <a:lstStyle/>
                    <a:p>
                      <a:pPr algn="ctr" fontAlgn="ctr">
                        <a:spcBef>
                          <a:spcPts val="0"/>
                        </a:spcBef>
                        <a:spcAft>
                          <a:spcPts val="0"/>
                        </a:spcAft>
                      </a:pPr>
                      <a:r>
                        <a:rPr lang="en-US" sz="1200" b="1" i="0" u="none" strike="noStrike" dirty="0">
                          <a:solidFill>
                            <a:srgbClr val="000000"/>
                          </a:solidFill>
                          <a:effectLst/>
                          <a:latin typeface="Calibri" panose="020F0502020204030204" pitchFamily="34" charset="0"/>
                        </a:rPr>
                        <a:t> </a:t>
                      </a:r>
                      <a:endParaRPr lang="en-US" sz="2400" b="1" i="0" u="none" strike="noStrike" dirty="0">
                        <a:effectLst/>
                        <a:latin typeface="Arial" panose="020B0604020202020204" pitchFamily="34" charset="0"/>
                      </a:endParaRPr>
                    </a:p>
                  </a:txBody>
                  <a:tcPr marL="7495" marR="7495" marT="7495" marB="0" anchor="ctr">
                    <a:lnL>
                      <a:noFill/>
                    </a:lnL>
                    <a:lnR>
                      <a:noFill/>
                    </a:lnR>
                    <a:lnT>
                      <a:noFill/>
                    </a:lnT>
                    <a:lnB>
                      <a:noFill/>
                    </a:lnB>
                    <a:solidFill>
                      <a:srgbClr val="000000"/>
                    </a:solidFill>
                  </a:tcPr>
                </a:tc>
                <a:extLst>
                  <a:ext uri="{0D108BD9-81ED-4DB2-BD59-A6C34878D82A}">
                    <a16:rowId xmlns:a16="http://schemas.microsoft.com/office/drawing/2014/main" val="3308531452"/>
                  </a:ext>
                </a:extLst>
              </a:tr>
              <a:tr h="291579">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5</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dirty="0">
                          <a:effectLst/>
                          <a:latin typeface="Arial" panose="020B0604020202020204" pitchFamily="34" charset="0"/>
                        </a:rPr>
                        <a:t>Convolutional Neural Networks</a:t>
                      </a:r>
                    </a:p>
                  </a:txBody>
                  <a:tcPr marL="7495" marR="7495" marT="7495" marB="0" anchor="ctr">
                    <a:lnL>
                      <a:noFill/>
                    </a:lnL>
                    <a:lnR>
                      <a:noFill/>
                    </a:lnR>
                    <a:lnT>
                      <a:noFill/>
                    </a:lnT>
                    <a:lnB>
                      <a:noFill/>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900" b="0" i="0" u="none" strike="noStrike" dirty="0">
                          <a:solidFill>
                            <a:srgbClr val="000000"/>
                          </a:solidFill>
                          <a:effectLst/>
                          <a:latin typeface="Arial" panose="020B0604020202020204" pitchFamily="34" charset="0"/>
                          <a:ea typeface="Arial" panose="020B0604020202020204" pitchFamily="34" charset="0"/>
                        </a:rPr>
                        <a:t>6. Convolutional Neural Networks, Building blocks of CNN</a:t>
                      </a:r>
                      <a:endParaRPr lang="en-US" sz="900" b="0" i="0" u="none" strike="noStrike" dirty="0">
                        <a:effectLst/>
                        <a:latin typeface="Arial" panose="020B0604020202020204" pitchFamily="34" charset="0"/>
                      </a:endParaRPr>
                    </a:p>
                  </a:txBody>
                  <a:tcPr marL="7495" marR="7495" marT="7495" marB="0" anchor="ctr">
                    <a:lnL>
                      <a:noFill/>
                    </a:lnL>
                    <a:lnR>
                      <a:noFill/>
                    </a:lnR>
                    <a:lnT>
                      <a:noFill/>
                    </a:lnT>
                    <a:lnB>
                      <a:noFill/>
                    </a:lnB>
                  </a:tcPr>
                </a:tc>
                <a:tc rowSpan="5">
                  <a:txBody>
                    <a:bodyPr/>
                    <a:lstStyle/>
                    <a:p>
                      <a:pPr algn="ctr" fontAlgn="ctr">
                        <a:spcBef>
                          <a:spcPts val="0"/>
                        </a:spcBef>
                        <a:spcAft>
                          <a:spcPts val="0"/>
                        </a:spcAft>
                      </a:pPr>
                      <a:r>
                        <a:rPr lang="en-US" sz="1200" b="1" i="0" u="none" strike="noStrike" dirty="0">
                          <a:solidFill>
                            <a:srgbClr val="000000"/>
                          </a:solidFill>
                          <a:effectLst/>
                          <a:latin typeface="Calibri" panose="020F0502020204030204" pitchFamily="34" charset="0"/>
                        </a:rPr>
                        <a:t>DEEP NEURAL NETWORKS - DEEP INTO DEEP LEARNING </a:t>
                      </a:r>
                      <a:endParaRPr lang="en-US" sz="2400" b="1" i="0" u="none" strike="noStrike" dirty="0">
                        <a:effectLst/>
                        <a:latin typeface="Arial" panose="020B0604020202020204" pitchFamily="34" charset="0"/>
                      </a:endParaRPr>
                    </a:p>
                  </a:txBody>
                  <a:tcPr marL="71957" marR="71957" marT="35978" marB="35978" anchor="ctr">
                    <a:lnL>
                      <a:noFill/>
                    </a:lnL>
                    <a:lnR>
                      <a:noFill/>
                    </a:lnR>
                    <a:lnT>
                      <a:noFill/>
                    </a:lnT>
                    <a:lnB>
                      <a:noFill/>
                    </a:lnB>
                    <a:solidFill>
                      <a:srgbClr val="92D050"/>
                    </a:solidFill>
                  </a:tcPr>
                </a:tc>
                <a:extLst>
                  <a:ext uri="{0D108BD9-81ED-4DB2-BD59-A6C34878D82A}">
                    <a16:rowId xmlns:a16="http://schemas.microsoft.com/office/drawing/2014/main" val="1737692539"/>
                  </a:ext>
                </a:extLst>
              </a:tr>
              <a:tr h="291579">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6</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dirty="0">
                          <a:effectLst/>
                          <a:latin typeface="Arial" panose="020B0604020202020204" pitchFamily="34" charset="0"/>
                        </a:rPr>
                        <a:t>Deep Convolutional Neural Networks</a:t>
                      </a: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900" b="0" i="0" u="none" strike="noStrike" dirty="0">
                          <a:effectLst/>
                          <a:latin typeface="Arial" panose="020B0604020202020204" pitchFamily="34" charset="0"/>
                        </a:rPr>
                        <a:t>Pooling, Convolutional, </a:t>
                      </a:r>
                      <a:r>
                        <a:rPr lang="en-US" sz="900" b="0" i="0" u="none" strike="noStrike" dirty="0" err="1">
                          <a:effectLst/>
                          <a:latin typeface="Arial" panose="020B0604020202020204" pitchFamily="34" charset="0"/>
                        </a:rPr>
                        <a:t>Softmax</a:t>
                      </a:r>
                      <a:r>
                        <a:rPr lang="en-US" sz="900" b="0" i="0" u="none" strike="noStrike" dirty="0">
                          <a:effectLst/>
                          <a:latin typeface="Arial" panose="020B0604020202020204" pitchFamily="34" charset="0"/>
                        </a:rPr>
                        <a:t> Layers</a:t>
                      </a:r>
                    </a:p>
                  </a:txBody>
                  <a:tcPr marL="7495" marR="7495" marT="7495" marB="0" anchor="ctr">
                    <a:lnL>
                      <a:noFill/>
                    </a:lnL>
                    <a:lnR>
                      <a:noFill/>
                    </a:lnR>
                    <a:lnT>
                      <a:noFill/>
                    </a:lnT>
                    <a:lnB>
                      <a:noFill/>
                    </a:lnB>
                  </a:tcPr>
                </a:tc>
                <a:tc vMerge="1">
                  <a:txBody>
                    <a:bodyPr/>
                    <a:lstStyle/>
                    <a:p>
                      <a:endParaRPr lang="en-US"/>
                    </a:p>
                  </a:txBody>
                  <a:tcPr/>
                </a:tc>
                <a:extLst>
                  <a:ext uri="{0D108BD9-81ED-4DB2-BD59-A6C34878D82A}">
                    <a16:rowId xmlns:a16="http://schemas.microsoft.com/office/drawing/2014/main" val="1336129400"/>
                  </a:ext>
                </a:extLst>
              </a:tr>
              <a:tr h="291579">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7 </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dirty="0">
                          <a:effectLst/>
                          <a:latin typeface="Arial" panose="020B0604020202020204" pitchFamily="34" charset="0"/>
                        </a:rPr>
                        <a:t>Deep Convolutional Neural Networks</a:t>
                      </a: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900" b="0" i="0" u="none" strike="noStrike" dirty="0">
                          <a:effectLst/>
                          <a:latin typeface="Arial" panose="020B0604020202020204" pitchFamily="34" charset="0"/>
                        </a:rPr>
                        <a:t>Optimizing </a:t>
                      </a:r>
                      <a:r>
                        <a:rPr lang="en-US" sz="900" b="0" i="0" u="none" strike="noStrike" dirty="0" err="1">
                          <a:effectLst/>
                          <a:latin typeface="Arial" panose="020B0604020202020204" pitchFamily="34" charset="0"/>
                        </a:rPr>
                        <a:t>ConvNets</a:t>
                      </a:r>
                      <a:r>
                        <a:rPr lang="en-US" sz="900" b="0" i="0" u="none" strike="noStrike" dirty="0">
                          <a:effectLst/>
                          <a:latin typeface="Arial" panose="020B0604020202020204" pitchFamily="34" charset="0"/>
                        </a:rPr>
                        <a:t>, Transfer Learning, Residual Networks</a:t>
                      </a:r>
                    </a:p>
                  </a:txBody>
                  <a:tcPr marL="7495" marR="7495" marT="7495" marB="0" anchor="ctr">
                    <a:lnL>
                      <a:noFill/>
                    </a:lnL>
                    <a:lnR>
                      <a:noFill/>
                    </a:lnR>
                    <a:lnT>
                      <a:noFill/>
                    </a:lnT>
                    <a:lnB>
                      <a:noFill/>
                    </a:lnB>
                  </a:tcPr>
                </a:tc>
                <a:tc vMerge="1">
                  <a:txBody>
                    <a:bodyPr/>
                    <a:lstStyle/>
                    <a:p>
                      <a:endParaRPr lang="en-US"/>
                    </a:p>
                  </a:txBody>
                  <a:tcPr/>
                </a:tc>
                <a:extLst>
                  <a:ext uri="{0D108BD9-81ED-4DB2-BD59-A6C34878D82A}">
                    <a16:rowId xmlns:a16="http://schemas.microsoft.com/office/drawing/2014/main" val="4171740380"/>
                  </a:ext>
                </a:extLst>
              </a:tr>
              <a:tr h="419746">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8</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Calibri" panose="020F0502020204030204" pitchFamily="34" charset="0"/>
                        </a:rPr>
                        <a:t>Deep Learning Optimization</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Arial" panose="020B0604020202020204" pitchFamily="34" charset="0"/>
                        </a:rPr>
                        <a:t>11. Deep Learning Model Optimization; Early Stopping/Exit, Dropout, Batch Normalization, Instance Normalization, Group Normalization, Pruning, Quantization, Hyperparameter Optimization.</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vMerge="1">
                  <a:txBody>
                    <a:bodyPr/>
                    <a:lstStyle/>
                    <a:p>
                      <a:endParaRPr lang="en-US"/>
                    </a:p>
                  </a:txBody>
                  <a:tcPr/>
                </a:tc>
                <a:extLst>
                  <a:ext uri="{0D108BD9-81ED-4DB2-BD59-A6C34878D82A}">
                    <a16:rowId xmlns:a16="http://schemas.microsoft.com/office/drawing/2014/main" val="2788699341"/>
                  </a:ext>
                </a:extLst>
              </a:tr>
              <a:tr h="163412">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9</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900" b="0" i="0" u="none" strike="noStrike" dirty="0">
                          <a:solidFill>
                            <a:srgbClr val="000000"/>
                          </a:solidFill>
                          <a:effectLst/>
                          <a:latin typeface="Calibri" panose="020F0502020204030204" pitchFamily="34" charset="0"/>
                        </a:rPr>
                        <a:t>Recurrent Neural Networks, Transformers</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900" b="0" i="0" u="none" strike="noStrike" dirty="0">
                          <a:solidFill>
                            <a:srgbClr val="000000"/>
                          </a:solidFill>
                          <a:effectLst/>
                          <a:latin typeface="Arial" panose="020B0604020202020204" pitchFamily="34" charset="0"/>
                        </a:rPr>
                        <a:t>RNNs, LSTMs</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vMerge="1">
                  <a:txBody>
                    <a:bodyPr/>
                    <a:lstStyle/>
                    <a:p>
                      <a:endParaRPr lang="en-US"/>
                    </a:p>
                  </a:txBody>
                  <a:tcPr/>
                </a:tc>
                <a:extLst>
                  <a:ext uri="{0D108BD9-81ED-4DB2-BD59-A6C34878D82A}">
                    <a16:rowId xmlns:a16="http://schemas.microsoft.com/office/drawing/2014/main" val="1708625182"/>
                  </a:ext>
                </a:extLst>
              </a:tr>
              <a:tr h="173349">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 </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solidFill>
                      <a:srgbClr val="595959"/>
                    </a:solidFill>
                  </a:tcPr>
                </a:tc>
                <a:tc>
                  <a:txBody>
                    <a:bodyPr/>
                    <a:lstStyle/>
                    <a:p>
                      <a:pPr algn="ctr" fontAlgn="ctr">
                        <a:spcBef>
                          <a:spcPts val="0"/>
                        </a:spcBef>
                        <a:spcAft>
                          <a:spcPts val="0"/>
                        </a:spcAft>
                      </a:pPr>
                      <a:r>
                        <a:rPr lang="en-US" sz="900" b="0" i="0" u="none" strike="noStrike" dirty="0">
                          <a:solidFill>
                            <a:srgbClr val="000000"/>
                          </a:solidFill>
                          <a:effectLst/>
                          <a:latin typeface="Calibri" panose="020F0502020204030204" pitchFamily="34" charset="0"/>
                        </a:rPr>
                        <a:t> </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solidFill>
                      <a:srgbClr val="595959"/>
                    </a:solidFill>
                  </a:tcPr>
                </a:tc>
                <a:tc>
                  <a:txBody>
                    <a:bodyPr/>
                    <a:lstStyle/>
                    <a:p>
                      <a:pPr algn="ctr" fontAlgn="ctr">
                        <a:spcBef>
                          <a:spcPts val="0"/>
                        </a:spcBef>
                        <a:spcAft>
                          <a:spcPts val="0"/>
                        </a:spcAft>
                      </a:pPr>
                      <a:r>
                        <a:rPr lang="en-US" sz="900" b="0" i="0" u="none" strike="noStrike" dirty="0">
                          <a:solidFill>
                            <a:srgbClr val="000000"/>
                          </a:solidFill>
                          <a:effectLst/>
                          <a:latin typeface="Arial" panose="020B0604020202020204" pitchFamily="34" charset="0"/>
                        </a:rPr>
                        <a:t> </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solidFill>
                      <a:srgbClr val="595959"/>
                    </a:solidFill>
                  </a:tcPr>
                </a:tc>
                <a:tc>
                  <a:txBody>
                    <a:bodyPr/>
                    <a:lstStyle/>
                    <a:p>
                      <a:pPr algn="ctr" fontAlgn="ctr">
                        <a:spcBef>
                          <a:spcPts val="0"/>
                        </a:spcBef>
                        <a:spcAft>
                          <a:spcPts val="0"/>
                        </a:spcAft>
                      </a:pPr>
                      <a:r>
                        <a:rPr lang="en-US" sz="1200" b="1" i="0" u="none" strike="noStrike" dirty="0">
                          <a:solidFill>
                            <a:srgbClr val="000000"/>
                          </a:solidFill>
                          <a:effectLst/>
                          <a:latin typeface="Calibri" panose="020F0502020204030204" pitchFamily="34" charset="0"/>
                        </a:rPr>
                        <a:t> </a:t>
                      </a:r>
                      <a:endParaRPr lang="en-US" sz="2400" b="1" i="0" u="none" strike="noStrike" dirty="0">
                        <a:effectLst/>
                        <a:latin typeface="Arial" panose="020B0604020202020204" pitchFamily="34" charset="0"/>
                      </a:endParaRPr>
                    </a:p>
                  </a:txBody>
                  <a:tcPr marL="7495" marR="7495" marT="7495" marB="0" anchor="ctr">
                    <a:lnL>
                      <a:noFill/>
                    </a:lnL>
                    <a:lnR>
                      <a:noFill/>
                    </a:lnR>
                    <a:lnT>
                      <a:noFill/>
                    </a:lnT>
                    <a:lnB>
                      <a:noFill/>
                    </a:lnB>
                    <a:solidFill>
                      <a:srgbClr val="595959"/>
                    </a:solidFill>
                  </a:tcPr>
                </a:tc>
                <a:extLst>
                  <a:ext uri="{0D108BD9-81ED-4DB2-BD59-A6C34878D82A}">
                    <a16:rowId xmlns:a16="http://schemas.microsoft.com/office/drawing/2014/main" val="2094633158"/>
                  </a:ext>
                </a:extLst>
              </a:tr>
              <a:tr h="291579">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10</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Calibri" panose="020F0502020204030204" pitchFamily="34" charset="0"/>
                        </a:rPr>
                        <a:t>Transformers, Attention</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Arial" panose="020B0604020202020204" pitchFamily="34" charset="0"/>
                        </a:rPr>
                        <a:t>Attention Mechanisms and Transformer Networks</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rowSpan="4">
                  <a:txBody>
                    <a:bodyPr/>
                    <a:lstStyle/>
                    <a:p>
                      <a:pPr algn="ctr" fontAlgn="ctr">
                        <a:spcBef>
                          <a:spcPts val="0"/>
                        </a:spcBef>
                        <a:spcAft>
                          <a:spcPts val="0"/>
                        </a:spcAft>
                      </a:pPr>
                      <a:r>
                        <a:rPr lang="en-US" sz="1200" b="1" i="0" u="none" strike="noStrike" dirty="0">
                          <a:solidFill>
                            <a:srgbClr val="000000"/>
                          </a:solidFill>
                          <a:effectLst/>
                          <a:latin typeface="Calibri" panose="020F0502020204030204" pitchFamily="34" charset="0"/>
                        </a:rPr>
                        <a:t>EMERGING DEEP LEARNING RESEARCH AND APPLICATIONS</a:t>
                      </a:r>
                      <a:endParaRPr lang="en-US" sz="2400" b="1" i="0" u="none" strike="noStrike" dirty="0">
                        <a:effectLst/>
                        <a:latin typeface="Arial" panose="020B0604020202020204" pitchFamily="34" charset="0"/>
                      </a:endParaRPr>
                    </a:p>
                  </a:txBody>
                  <a:tcPr marL="71957" marR="71957" marT="35978" marB="35978" anchor="ctr">
                    <a:lnL>
                      <a:noFill/>
                    </a:lnL>
                    <a:lnR>
                      <a:noFill/>
                    </a:lnR>
                    <a:lnT>
                      <a:noFill/>
                    </a:lnT>
                    <a:lnB>
                      <a:noFill/>
                    </a:lnB>
                    <a:solidFill>
                      <a:srgbClr val="00B0F0"/>
                    </a:solidFill>
                  </a:tcPr>
                </a:tc>
                <a:extLst>
                  <a:ext uri="{0D108BD9-81ED-4DB2-BD59-A6C34878D82A}">
                    <a16:rowId xmlns:a16="http://schemas.microsoft.com/office/drawing/2014/main" val="1597441044"/>
                  </a:ext>
                </a:extLst>
              </a:tr>
              <a:tr h="419746">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11</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panose="020F0502020204030204" pitchFamily="34" charset="0"/>
                          <a:ea typeface="+mn-ea"/>
                          <a:cs typeface="+mn-cs"/>
                        </a:rPr>
                        <a:t>Generative Adversarial Networks</a:t>
                      </a:r>
                      <a:endPar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Arial" panose="020B0604020202020204" pitchFamily="34" charset="0"/>
                          <a:ea typeface="Arial" panose="020B0604020202020204" pitchFamily="34" charset="0"/>
                        </a:rPr>
                        <a:t>Unsupervised Learning with Deep Network, Autoencoders Cont’d, </a:t>
                      </a:r>
                      <a:r>
                        <a:rPr lang="en-US" sz="900" b="0" i="0" u="none" strike="noStrike" dirty="0">
                          <a:solidFill>
                            <a:srgbClr val="000000"/>
                          </a:solidFill>
                          <a:effectLst/>
                          <a:latin typeface="Arial" panose="020B0604020202020204" pitchFamily="34" charset="0"/>
                        </a:rPr>
                        <a:t>8. Generative Adversarial Networks, Adversarial Learning Models, Variational Autoencoders</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vMerge="1">
                  <a:txBody>
                    <a:bodyPr/>
                    <a:lstStyle/>
                    <a:p>
                      <a:endParaRPr lang="en-US"/>
                    </a:p>
                  </a:txBody>
                  <a:tcPr/>
                </a:tc>
                <a:extLst>
                  <a:ext uri="{0D108BD9-81ED-4DB2-BD59-A6C34878D82A}">
                    <a16:rowId xmlns:a16="http://schemas.microsoft.com/office/drawing/2014/main" val="3827183937"/>
                  </a:ext>
                </a:extLst>
              </a:tr>
              <a:tr h="256612">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12</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Calibri" panose="020F0502020204030204" pitchFamily="34" charset="0"/>
                        </a:rPr>
                        <a:t>Deep Reinforcement Learning - Graph Neural Networks</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Arial" panose="020B0604020202020204" pitchFamily="34" charset="0"/>
                        </a:rPr>
                        <a:t>Deep Reinforcement Learning (Q-learning, actor-critic, policy gradient, experience replay, double Q-learning, deep bootstrap networks).</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vMerge="1">
                  <a:txBody>
                    <a:bodyPr/>
                    <a:lstStyle/>
                    <a:p>
                      <a:endParaRPr lang="en-US"/>
                    </a:p>
                  </a:txBody>
                  <a:tcPr/>
                </a:tc>
                <a:extLst>
                  <a:ext uri="{0D108BD9-81ED-4DB2-BD59-A6C34878D82A}">
                    <a16:rowId xmlns:a16="http://schemas.microsoft.com/office/drawing/2014/main" val="383786711"/>
                  </a:ext>
                </a:extLst>
              </a:tr>
              <a:tr h="506398">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Week 13</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900" b="0" i="0" u="none" strike="noStrike" dirty="0">
                          <a:solidFill>
                            <a:srgbClr val="000000"/>
                          </a:solidFill>
                          <a:effectLst/>
                          <a:latin typeface="Calibri" panose="020F0502020204030204" pitchFamily="34" charset="0"/>
                        </a:rPr>
                        <a:t>Graph Neural Networks and Deep Learning Trends</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sz="900" b="0" i="0" u="none" strike="noStrike" dirty="0">
                          <a:solidFill>
                            <a:srgbClr val="000000"/>
                          </a:solidFill>
                          <a:effectLst/>
                          <a:latin typeface="Arial" panose="020B0604020202020204" pitchFamily="34" charset="0"/>
                        </a:rPr>
                        <a:t>Graph Neural Networks – Graph Signal Processing, Convolutional Networks on Graphs, Gated Graph Sequence Networks, Semi-Supervised Graph Convolutional Networks Interpretable Deep Neural Networks</a:t>
                      </a:r>
                      <a:endParaRPr lang="en-US" sz="1400" b="0" i="0" u="none" strike="noStrike" dirty="0">
                        <a:effectLst/>
                        <a:latin typeface="Arial" panose="020B0604020202020204" pitchFamily="34" charset="0"/>
                      </a:endParaRPr>
                    </a:p>
                    <a:p>
                      <a:pPr algn="ctr" fontAlgn="ctr">
                        <a:spcBef>
                          <a:spcPts val="0"/>
                        </a:spcBef>
                        <a:spcAft>
                          <a:spcPts val="0"/>
                        </a:spcAft>
                      </a:pPr>
                      <a:r>
                        <a:rPr lang="en-US" sz="900" b="0" i="0" u="none" strike="noStrike" dirty="0">
                          <a:solidFill>
                            <a:srgbClr val="000000"/>
                          </a:solidFill>
                          <a:effectLst/>
                          <a:latin typeface="Arial" panose="020B0604020202020204" pitchFamily="34" charset="0"/>
                        </a:rPr>
                        <a:t>DNNs for Vision and NLP - GPTS/LLMS</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tcPr>
                </a:tc>
                <a:tc vMerge="1">
                  <a:txBody>
                    <a:bodyPr/>
                    <a:lstStyle/>
                    <a:p>
                      <a:endParaRPr lang="en-US"/>
                    </a:p>
                  </a:txBody>
                  <a:tcPr/>
                </a:tc>
                <a:extLst>
                  <a:ext uri="{0D108BD9-81ED-4DB2-BD59-A6C34878D82A}">
                    <a16:rowId xmlns:a16="http://schemas.microsoft.com/office/drawing/2014/main" val="551780730"/>
                  </a:ext>
                </a:extLst>
              </a:tr>
              <a:tr h="163412">
                <a:tc>
                  <a:txBody>
                    <a:bodyPr/>
                    <a:lstStyle/>
                    <a:p>
                      <a:pPr algn="l" fontAlgn="b">
                        <a:spcBef>
                          <a:spcPts val="0"/>
                        </a:spcBef>
                        <a:spcAft>
                          <a:spcPts val="0"/>
                        </a:spcAft>
                      </a:pPr>
                      <a:r>
                        <a:rPr lang="en-US" sz="900" b="0" i="0" u="none" strike="noStrike" dirty="0">
                          <a:solidFill>
                            <a:srgbClr val="000000"/>
                          </a:solidFill>
                          <a:effectLst/>
                          <a:latin typeface="Calibri" panose="020F0502020204030204" pitchFamily="34" charset="0"/>
                        </a:rPr>
                        <a:t> </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solidFill>
                      <a:srgbClr val="44546A"/>
                    </a:solidFill>
                  </a:tcPr>
                </a:tc>
                <a:tc>
                  <a:txBody>
                    <a:bodyPr/>
                    <a:lstStyle/>
                    <a:p>
                      <a:pPr algn="l" fontAlgn="b">
                        <a:spcBef>
                          <a:spcPts val="0"/>
                        </a:spcBef>
                        <a:spcAft>
                          <a:spcPts val="0"/>
                        </a:spcAft>
                      </a:pPr>
                      <a:r>
                        <a:rPr lang="en-US" sz="900" b="0" i="0" u="none" strike="noStrike">
                          <a:solidFill>
                            <a:srgbClr val="000000"/>
                          </a:solidFill>
                          <a:effectLst/>
                          <a:latin typeface="Calibri" panose="020F0502020204030204" pitchFamily="34" charset="0"/>
                        </a:rPr>
                        <a:t> </a:t>
                      </a:r>
                      <a:endParaRPr lang="en-US" sz="1400" b="0" i="0" u="none" strike="noStrike">
                        <a:effectLst/>
                        <a:latin typeface="Arial" panose="020B0604020202020204" pitchFamily="34" charset="0"/>
                      </a:endParaRPr>
                    </a:p>
                  </a:txBody>
                  <a:tcPr marL="7495" marR="7495" marT="7495" marB="0" anchor="b">
                    <a:lnL>
                      <a:noFill/>
                    </a:lnL>
                    <a:lnR>
                      <a:noFill/>
                    </a:lnR>
                    <a:lnT>
                      <a:noFill/>
                    </a:lnT>
                    <a:lnB>
                      <a:noFill/>
                    </a:lnB>
                    <a:solidFill>
                      <a:srgbClr val="44546A"/>
                    </a:solidFill>
                  </a:tcPr>
                </a:tc>
                <a:tc>
                  <a:txBody>
                    <a:bodyPr/>
                    <a:lstStyle/>
                    <a:p>
                      <a:pPr algn="ctr" fontAlgn="ctr">
                        <a:spcBef>
                          <a:spcPts val="0"/>
                        </a:spcBef>
                        <a:spcAft>
                          <a:spcPts val="0"/>
                        </a:spcAft>
                      </a:pPr>
                      <a:r>
                        <a:rPr lang="en-US" sz="900" b="0" i="0" u="none" strike="noStrike">
                          <a:solidFill>
                            <a:srgbClr val="000000"/>
                          </a:solidFill>
                          <a:effectLst/>
                          <a:latin typeface="Calibri" panose="020F0502020204030204" pitchFamily="34" charset="0"/>
                        </a:rPr>
                        <a:t> </a:t>
                      </a:r>
                      <a:endParaRPr lang="en-US" sz="1400" b="0" i="0" u="none" strike="noStrike">
                        <a:effectLst/>
                        <a:latin typeface="Arial" panose="020B0604020202020204" pitchFamily="34" charset="0"/>
                      </a:endParaRPr>
                    </a:p>
                  </a:txBody>
                  <a:tcPr marL="7495" marR="7495" marT="7495" marB="0" anchor="ctr">
                    <a:lnL>
                      <a:noFill/>
                    </a:lnL>
                    <a:lnR>
                      <a:noFill/>
                    </a:lnR>
                    <a:lnT>
                      <a:noFill/>
                    </a:lnT>
                    <a:lnB>
                      <a:noFill/>
                    </a:lnB>
                    <a:solidFill>
                      <a:srgbClr val="44546A"/>
                    </a:solidFill>
                  </a:tcPr>
                </a:tc>
                <a:tc>
                  <a:txBody>
                    <a:bodyPr/>
                    <a:lstStyle/>
                    <a:p>
                      <a:pPr algn="ctr" fontAlgn="ctr">
                        <a:spcBef>
                          <a:spcPts val="0"/>
                        </a:spcBef>
                        <a:spcAft>
                          <a:spcPts val="0"/>
                        </a:spcAft>
                      </a:pPr>
                      <a:r>
                        <a:rPr lang="en-US" sz="900" b="0" i="0" u="none" strike="noStrike" dirty="0">
                          <a:solidFill>
                            <a:srgbClr val="000000"/>
                          </a:solidFill>
                          <a:effectLst/>
                          <a:latin typeface="Calibri" panose="020F0502020204030204" pitchFamily="34" charset="0"/>
                        </a:rPr>
                        <a:t> </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solidFill>
                      <a:srgbClr val="44546A"/>
                    </a:solidFill>
                  </a:tcPr>
                </a:tc>
                <a:extLst>
                  <a:ext uri="{0D108BD9-81ED-4DB2-BD59-A6C34878D82A}">
                    <a16:rowId xmlns:a16="http://schemas.microsoft.com/office/drawing/2014/main" val="1287487398"/>
                  </a:ext>
                </a:extLst>
              </a:tr>
              <a:tr h="198367">
                <a:tc>
                  <a:txBody>
                    <a:bodyPr/>
                    <a:lstStyle/>
                    <a:p>
                      <a:pPr algn="ctr" fontAlgn="b">
                        <a:spcBef>
                          <a:spcPts val="0"/>
                        </a:spcBef>
                        <a:spcAft>
                          <a:spcPts val="0"/>
                        </a:spcAft>
                      </a:pPr>
                      <a:r>
                        <a:rPr lang="en-US" sz="1100" b="0" i="0" u="none" strike="noStrike" dirty="0">
                          <a:solidFill>
                            <a:srgbClr val="000000"/>
                          </a:solidFill>
                          <a:effectLst/>
                          <a:latin typeface="Calibri" panose="020F0502020204030204" pitchFamily="34" charset="0"/>
                        </a:rPr>
                        <a:t>Exam Period</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b">
                        <a:spcBef>
                          <a:spcPts val="0"/>
                        </a:spcBef>
                        <a:spcAft>
                          <a:spcPts val="0"/>
                        </a:spcAft>
                      </a:pPr>
                      <a:r>
                        <a:rPr lang="en-US" sz="1100" b="0" i="0" u="none" strike="noStrike" dirty="0">
                          <a:solidFill>
                            <a:srgbClr val="000000"/>
                          </a:solidFill>
                          <a:effectLst/>
                          <a:latin typeface="Calibri" panose="020F0502020204030204" pitchFamily="34" charset="0"/>
                        </a:rPr>
                        <a:t>Final Exam</a:t>
                      </a:r>
                      <a:endParaRPr lang="en-US" sz="1400" b="0" i="0" u="none" strike="noStrike" dirty="0">
                        <a:effectLst/>
                        <a:latin typeface="Arial" panose="020B0604020202020204" pitchFamily="34" charset="0"/>
                      </a:endParaRPr>
                    </a:p>
                  </a:txBody>
                  <a:tcPr marL="7495" marR="7495" marT="7495" marB="0" anchor="b">
                    <a:lnL>
                      <a:noFill/>
                    </a:lnL>
                    <a:lnR>
                      <a:noFill/>
                    </a:lnR>
                    <a:lnT>
                      <a:noFill/>
                    </a:lnT>
                    <a:lnB>
                      <a:noFill/>
                    </a:lnB>
                  </a:tcPr>
                </a:tc>
                <a:tc>
                  <a:txBody>
                    <a:bodyPr/>
                    <a:lstStyle/>
                    <a:p>
                      <a:pPr algn="ctr" fontAlgn="ctr">
                        <a:spcBef>
                          <a:spcPts val="0"/>
                        </a:spcBef>
                        <a:spcAft>
                          <a:spcPts val="0"/>
                        </a:spcAft>
                      </a:pPr>
                      <a:r>
                        <a:rPr lang="en-US" sz="1100" b="0" i="0" u="none" strike="noStrike">
                          <a:solidFill>
                            <a:srgbClr val="000000"/>
                          </a:solidFill>
                          <a:effectLst/>
                          <a:latin typeface="Calibri" panose="020F0502020204030204" pitchFamily="34" charset="0"/>
                        </a:rPr>
                        <a:t>Comprehensive Final Exam</a:t>
                      </a:r>
                      <a:endParaRPr lang="en-US" sz="1400" b="0" i="0" u="none" strike="noStrike">
                        <a:effectLst/>
                        <a:latin typeface="Arial" panose="020B0604020202020204" pitchFamily="34" charset="0"/>
                      </a:endParaRPr>
                    </a:p>
                  </a:txBody>
                  <a:tcPr marL="7495" marR="7495" marT="7495" marB="0" anchor="ctr">
                    <a:lnL>
                      <a:noFill/>
                    </a:lnL>
                    <a:lnR>
                      <a:noFill/>
                    </a:lnR>
                    <a:lnT>
                      <a:noFill/>
                    </a:lnT>
                    <a:lnB>
                      <a:noFill/>
                    </a:lnB>
                  </a:tcPr>
                </a:tc>
                <a:tc>
                  <a:txBody>
                    <a:bodyPr/>
                    <a:lstStyle/>
                    <a:p>
                      <a:pPr algn="ctr" fontAlgn="ctr">
                        <a:spcBef>
                          <a:spcPts val="0"/>
                        </a:spcBef>
                        <a:spcAft>
                          <a:spcPts val="0"/>
                        </a:spcAft>
                      </a:pPr>
                      <a:r>
                        <a:rPr lang="en-US" sz="1100" b="0" i="0" u="none" strike="noStrike" dirty="0">
                          <a:solidFill>
                            <a:srgbClr val="000000"/>
                          </a:solidFill>
                          <a:effectLst/>
                          <a:latin typeface="Calibri" panose="020F0502020204030204" pitchFamily="34" charset="0"/>
                        </a:rPr>
                        <a:t>EVALUATION</a:t>
                      </a:r>
                      <a:endParaRPr lang="en-US" sz="1400" b="0" i="0" u="none" strike="noStrike" dirty="0">
                        <a:effectLst/>
                        <a:latin typeface="Arial" panose="020B0604020202020204" pitchFamily="34" charset="0"/>
                      </a:endParaRPr>
                    </a:p>
                  </a:txBody>
                  <a:tcPr marL="7495" marR="7495" marT="7495" marB="0" anchor="ctr">
                    <a:lnL>
                      <a:noFill/>
                    </a:lnL>
                    <a:lnR>
                      <a:noFill/>
                    </a:lnR>
                    <a:lnT>
                      <a:noFill/>
                    </a:lnT>
                    <a:lnB>
                      <a:noFill/>
                    </a:lnB>
                    <a:solidFill>
                      <a:srgbClr val="4472C4"/>
                    </a:solidFill>
                  </a:tcPr>
                </a:tc>
                <a:extLst>
                  <a:ext uri="{0D108BD9-81ED-4DB2-BD59-A6C34878D82A}">
                    <a16:rowId xmlns:a16="http://schemas.microsoft.com/office/drawing/2014/main" val="1342924111"/>
                  </a:ext>
                </a:extLst>
              </a:tr>
            </a:tbl>
          </a:graphicData>
        </a:graphic>
      </p:graphicFrame>
    </p:spTree>
    <p:extLst>
      <p:ext uri="{BB962C8B-B14F-4D97-AF65-F5344CB8AC3E}">
        <p14:creationId xmlns:p14="http://schemas.microsoft.com/office/powerpoint/2010/main" val="36517357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152" name="Shape 152"/>
          <p:cNvPicPr preferRelativeResize="0"/>
          <p:nvPr/>
        </p:nvPicPr>
        <p:blipFill>
          <a:blip r:embed="rId3">
            <a:alphaModFix/>
          </a:blip>
          <a:stretch>
            <a:fillRect/>
          </a:stretch>
        </p:blipFill>
        <p:spPr>
          <a:xfrm>
            <a:off x="4175350" y="3103964"/>
            <a:ext cx="898774" cy="1670267"/>
          </a:xfrm>
          <a:prstGeom prst="rect">
            <a:avLst/>
          </a:prstGeom>
          <a:noFill/>
          <a:ln w="19050" cap="flat" cmpd="sng">
            <a:solidFill>
              <a:srgbClr val="000000"/>
            </a:solidFill>
            <a:prstDash val="solid"/>
            <a:round/>
            <a:headEnd type="none" w="med" len="med"/>
            <a:tailEnd type="none" w="med" len="med"/>
          </a:ln>
        </p:spPr>
      </p:pic>
      <p:sp>
        <p:nvSpPr>
          <p:cNvPr id="153" name="Shape 153"/>
          <p:cNvSpPr/>
          <p:nvPr/>
        </p:nvSpPr>
        <p:spPr>
          <a:xfrm>
            <a:off x="1995125" y="3341700"/>
            <a:ext cx="1069200" cy="1143200"/>
          </a:xfrm>
          <a:prstGeom prst="can">
            <a:avLst>
              <a:gd name="adj" fmla="val 25000"/>
            </a:avLst>
          </a:prstGeom>
          <a:solidFill>
            <a:srgbClr val="CCCCCC"/>
          </a:solidFill>
          <a:ln w="19050" cap="flat"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cxnSp>
        <p:nvCxnSpPr>
          <p:cNvPr id="154" name="Shape 154"/>
          <p:cNvCxnSpPr/>
          <p:nvPr/>
        </p:nvCxnSpPr>
        <p:spPr>
          <a:xfrm>
            <a:off x="3278127" y="3939100"/>
            <a:ext cx="753599" cy="0"/>
          </a:xfrm>
          <a:prstGeom prst="straightConnector1">
            <a:avLst/>
          </a:prstGeom>
          <a:noFill/>
          <a:ln w="28575" cap="flat" cmpd="sng">
            <a:solidFill>
              <a:schemeClr val="dk2"/>
            </a:solidFill>
            <a:prstDash val="solid"/>
            <a:round/>
            <a:headEnd type="none" w="lg" len="lg"/>
            <a:tailEnd type="triangle" w="lg" len="lg"/>
          </a:ln>
        </p:spPr>
      </p:cxnSp>
      <p:sp>
        <p:nvSpPr>
          <p:cNvPr id="155" name="Shape 155"/>
          <p:cNvSpPr txBox="1"/>
          <p:nvPr/>
        </p:nvSpPr>
        <p:spPr>
          <a:xfrm>
            <a:off x="2667176" y="2147167"/>
            <a:ext cx="1508174" cy="723200"/>
          </a:xfrm>
          <a:prstGeom prst="rect">
            <a:avLst/>
          </a:prstGeom>
          <a:noFill/>
          <a:ln>
            <a:noFill/>
          </a:ln>
        </p:spPr>
        <p:txBody>
          <a:bodyPr lIns="91425" tIns="91425" rIns="91425" bIns="91425" anchor="t" anchorCtr="0">
            <a:noAutofit/>
          </a:bodyPr>
          <a:lstStyle/>
          <a:p>
            <a:r>
              <a:rPr lang="en" dirty="0"/>
              <a:t>Load image and label</a:t>
            </a:r>
          </a:p>
        </p:txBody>
      </p:sp>
      <p:sp>
        <p:nvSpPr>
          <p:cNvPr id="156" name="Shape 156"/>
          <p:cNvSpPr txBox="1"/>
          <p:nvPr/>
        </p:nvSpPr>
        <p:spPr>
          <a:xfrm>
            <a:off x="4861152" y="1820767"/>
            <a:ext cx="728399" cy="524800"/>
          </a:xfrm>
          <a:prstGeom prst="rect">
            <a:avLst/>
          </a:prstGeom>
          <a:noFill/>
          <a:ln>
            <a:noFill/>
          </a:ln>
        </p:spPr>
        <p:txBody>
          <a:bodyPr lIns="91425" tIns="91425" rIns="91425" bIns="91425" anchor="t" anchorCtr="0">
            <a:noAutofit/>
          </a:bodyPr>
          <a:lstStyle/>
          <a:p>
            <a:r>
              <a:rPr lang="en" sz="2000"/>
              <a:t>“cat”</a:t>
            </a:r>
          </a:p>
        </p:txBody>
      </p:sp>
      <p:cxnSp>
        <p:nvCxnSpPr>
          <p:cNvPr id="157" name="Shape 157"/>
          <p:cNvCxnSpPr>
            <a:endCxn id="156" idx="1"/>
          </p:cNvCxnSpPr>
          <p:nvPr/>
        </p:nvCxnSpPr>
        <p:spPr>
          <a:xfrm rot="10800000" flipH="1">
            <a:off x="3227350" y="2083167"/>
            <a:ext cx="1633800" cy="1285600"/>
          </a:xfrm>
          <a:prstGeom prst="straightConnector1">
            <a:avLst/>
          </a:prstGeom>
          <a:noFill/>
          <a:ln w="28575" cap="flat" cmpd="sng">
            <a:solidFill>
              <a:schemeClr val="dk2"/>
            </a:solidFill>
            <a:prstDash val="solid"/>
            <a:round/>
            <a:headEnd type="none" w="lg" len="lg"/>
            <a:tailEnd type="triangle" w="lg" len="lg"/>
          </a:ln>
        </p:spPr>
      </p:cxnSp>
      <p:sp>
        <p:nvSpPr>
          <p:cNvPr id="158" name="Shape 158"/>
          <p:cNvSpPr/>
          <p:nvPr/>
        </p:nvSpPr>
        <p:spPr>
          <a:xfrm rot="5399177">
            <a:off x="7141492" y="3383198"/>
            <a:ext cx="1670000" cy="1111799"/>
          </a:xfrm>
          <a:prstGeom prst="trapezoid">
            <a:avLst>
              <a:gd name="adj" fmla="val 25000"/>
            </a:avLst>
          </a:prstGeom>
          <a:solidFill>
            <a:schemeClr val="lt2"/>
          </a:solidFill>
          <a:ln w="9525" cap="flat" cmpd="sng">
            <a:solidFill>
              <a:schemeClr val="dk2"/>
            </a:solidFill>
            <a:prstDash val="solid"/>
            <a:round/>
            <a:headEnd type="none" w="med" len="med"/>
            <a:tailEnd type="none" w="med" len="med"/>
          </a:ln>
        </p:spPr>
        <p:txBody>
          <a:bodyPr lIns="91425" tIns="91425" rIns="91425" bIns="91425" anchor="ctr" anchorCtr="0">
            <a:noAutofit/>
          </a:bodyPr>
          <a:lstStyle/>
          <a:p>
            <a:endParaRPr/>
          </a:p>
        </p:txBody>
      </p:sp>
      <p:cxnSp>
        <p:nvCxnSpPr>
          <p:cNvPr id="159" name="Shape 159"/>
          <p:cNvCxnSpPr/>
          <p:nvPr/>
        </p:nvCxnSpPr>
        <p:spPr>
          <a:xfrm>
            <a:off x="6577300" y="3913300"/>
            <a:ext cx="486600" cy="0"/>
          </a:xfrm>
          <a:prstGeom prst="straightConnector1">
            <a:avLst/>
          </a:prstGeom>
          <a:noFill/>
          <a:ln w="28575" cap="flat" cmpd="sng">
            <a:solidFill>
              <a:schemeClr val="dk2"/>
            </a:solidFill>
            <a:prstDash val="solid"/>
            <a:round/>
            <a:headEnd type="none" w="lg" len="lg"/>
            <a:tailEnd type="triangle" w="lg" len="lg"/>
          </a:ln>
        </p:spPr>
      </p:cxnSp>
      <p:sp>
        <p:nvSpPr>
          <p:cNvPr id="160" name="Shape 160"/>
          <p:cNvSpPr txBox="1"/>
          <p:nvPr/>
        </p:nvSpPr>
        <p:spPr>
          <a:xfrm>
            <a:off x="7527104" y="3676700"/>
            <a:ext cx="898800" cy="524800"/>
          </a:xfrm>
          <a:prstGeom prst="rect">
            <a:avLst/>
          </a:prstGeom>
          <a:noFill/>
          <a:ln>
            <a:noFill/>
          </a:ln>
        </p:spPr>
        <p:txBody>
          <a:bodyPr lIns="91425" tIns="91425" rIns="91425" bIns="91425" anchor="t" anchorCtr="0">
            <a:noAutofit/>
          </a:bodyPr>
          <a:lstStyle/>
          <a:p>
            <a:r>
              <a:rPr lang="en" sz="2000"/>
              <a:t>CNN</a:t>
            </a:r>
          </a:p>
        </p:txBody>
      </p:sp>
      <p:sp>
        <p:nvSpPr>
          <p:cNvPr id="161" name="Shape 161"/>
          <p:cNvSpPr txBox="1"/>
          <p:nvPr/>
        </p:nvSpPr>
        <p:spPr>
          <a:xfrm>
            <a:off x="9402132" y="2703500"/>
            <a:ext cx="1435799" cy="973200"/>
          </a:xfrm>
          <a:prstGeom prst="rect">
            <a:avLst/>
          </a:prstGeom>
          <a:noFill/>
          <a:ln>
            <a:noFill/>
          </a:ln>
        </p:spPr>
        <p:txBody>
          <a:bodyPr lIns="91425" tIns="91425" rIns="91425" bIns="91425" anchor="t" anchorCtr="0">
            <a:noAutofit/>
          </a:bodyPr>
          <a:lstStyle/>
          <a:p>
            <a:r>
              <a:rPr lang="en" sz="2000"/>
              <a:t>Compute</a:t>
            </a:r>
          </a:p>
          <a:p>
            <a:r>
              <a:rPr lang="en" sz="2000"/>
              <a:t>loss</a:t>
            </a:r>
          </a:p>
        </p:txBody>
      </p:sp>
      <p:cxnSp>
        <p:nvCxnSpPr>
          <p:cNvPr id="162" name="Shape 162"/>
          <p:cNvCxnSpPr>
            <a:stCxn id="156" idx="3"/>
          </p:cNvCxnSpPr>
          <p:nvPr/>
        </p:nvCxnSpPr>
        <p:spPr>
          <a:xfrm>
            <a:off x="5589550" y="2083167"/>
            <a:ext cx="3604800" cy="851200"/>
          </a:xfrm>
          <a:prstGeom prst="straightConnector1">
            <a:avLst/>
          </a:prstGeom>
          <a:noFill/>
          <a:ln w="28575" cap="flat" cmpd="sng">
            <a:solidFill>
              <a:schemeClr val="dk2"/>
            </a:solidFill>
            <a:prstDash val="solid"/>
            <a:round/>
            <a:headEnd type="none" w="lg" len="lg"/>
            <a:tailEnd type="triangle" w="lg" len="lg"/>
          </a:ln>
        </p:spPr>
      </p:cxnSp>
      <p:cxnSp>
        <p:nvCxnSpPr>
          <p:cNvPr id="163" name="Shape 163"/>
          <p:cNvCxnSpPr/>
          <p:nvPr/>
        </p:nvCxnSpPr>
        <p:spPr>
          <a:xfrm rot="10800000" flipH="1">
            <a:off x="8644377" y="3586232"/>
            <a:ext cx="509099" cy="149200"/>
          </a:xfrm>
          <a:prstGeom prst="straightConnector1">
            <a:avLst/>
          </a:prstGeom>
          <a:noFill/>
          <a:ln w="28575" cap="flat" cmpd="sng">
            <a:solidFill>
              <a:schemeClr val="dk2"/>
            </a:solidFill>
            <a:prstDash val="solid"/>
            <a:round/>
            <a:headEnd type="none" w="lg" len="lg"/>
            <a:tailEnd type="triangle" w="lg" len="lg"/>
          </a:ln>
        </p:spPr>
      </p:cxnSp>
      <p:pic>
        <p:nvPicPr>
          <p:cNvPr id="164" name="Shape 164"/>
          <p:cNvPicPr preferRelativeResize="0"/>
          <p:nvPr/>
        </p:nvPicPr>
        <p:blipFill>
          <a:blip r:embed="rId4">
            <a:alphaModFix amt="81000"/>
          </a:blip>
          <a:stretch>
            <a:fillRect/>
          </a:stretch>
        </p:blipFill>
        <p:spPr>
          <a:xfrm>
            <a:off x="5508950" y="3103964"/>
            <a:ext cx="898774" cy="1670267"/>
          </a:xfrm>
          <a:prstGeom prst="rect">
            <a:avLst/>
          </a:prstGeom>
          <a:noFill/>
          <a:ln w="19050" cap="flat" cmpd="sng">
            <a:solidFill>
              <a:srgbClr val="000000"/>
            </a:solidFill>
            <a:prstDash val="solid"/>
            <a:round/>
            <a:headEnd type="none" w="med" len="med"/>
            <a:tailEnd type="none" w="med" len="med"/>
          </a:ln>
        </p:spPr>
      </p:pic>
      <p:cxnSp>
        <p:nvCxnSpPr>
          <p:cNvPr id="165" name="Shape 165"/>
          <p:cNvCxnSpPr>
            <a:stCxn id="152" idx="2"/>
            <a:endCxn id="164" idx="2"/>
          </p:cNvCxnSpPr>
          <p:nvPr/>
        </p:nvCxnSpPr>
        <p:spPr>
          <a:xfrm rot="16200000" flipH="1">
            <a:off x="5291537" y="4107430"/>
            <a:ext cx="12700" cy="1333600"/>
          </a:xfrm>
          <a:prstGeom prst="curvedConnector3">
            <a:avLst>
              <a:gd name="adj1" fmla="val 1800000"/>
            </a:avLst>
          </a:prstGeom>
          <a:noFill/>
          <a:ln w="28575" cap="flat" cmpd="sng">
            <a:solidFill>
              <a:schemeClr val="dk2"/>
            </a:solidFill>
            <a:prstDash val="solid"/>
            <a:round/>
            <a:headEnd type="none" w="lg" len="lg"/>
            <a:tailEnd type="triangle" w="lg" len="lg"/>
          </a:ln>
        </p:spPr>
      </p:cxnSp>
      <p:sp>
        <p:nvSpPr>
          <p:cNvPr id="166" name="Shape 166"/>
          <p:cNvSpPr txBox="1"/>
          <p:nvPr/>
        </p:nvSpPr>
        <p:spPr>
          <a:xfrm>
            <a:off x="4506824" y="5481033"/>
            <a:ext cx="2236876" cy="524800"/>
          </a:xfrm>
          <a:prstGeom prst="rect">
            <a:avLst/>
          </a:prstGeom>
          <a:noFill/>
          <a:ln>
            <a:noFill/>
          </a:ln>
        </p:spPr>
        <p:txBody>
          <a:bodyPr lIns="91425" tIns="91425" rIns="91425" bIns="91425" anchor="t" anchorCtr="0">
            <a:noAutofit/>
          </a:bodyPr>
          <a:lstStyle/>
          <a:p>
            <a:r>
              <a:rPr lang="en" dirty="0"/>
              <a:t>Transform image</a:t>
            </a:r>
          </a:p>
        </p:txBody>
      </p:sp>
      <p:sp>
        <p:nvSpPr>
          <p:cNvPr id="21" name="Shape 132"/>
          <p:cNvSpPr txBox="1">
            <a:spLocks/>
          </p:cNvSpPr>
          <p:nvPr/>
        </p:nvSpPr>
        <p:spPr>
          <a:xfrm>
            <a:off x="1733550" y="0"/>
            <a:ext cx="8020050" cy="876300"/>
          </a:xfrm>
          <a:prstGeom prst="rect">
            <a:avLst/>
          </a:prstGeom>
        </p:spPr>
        <p:txBody>
          <a:bodyPr vert="horz" lIns="91425" tIns="91425" rIns="91425" bIns="91425" rtlCol="0" anchor="ctr" anchorCtr="0">
            <a:no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spcBef>
                <a:spcPts val="0"/>
              </a:spcBef>
            </a:pPr>
            <a:r>
              <a:rPr lang="en" sz="3600" dirty="0">
                <a:solidFill>
                  <a:schemeClr val="bg1"/>
                </a:solidFill>
              </a:rPr>
              <a:t>Data Augmentation</a:t>
            </a:r>
          </a:p>
        </p:txBody>
      </p:sp>
    </p:spTree>
    <p:extLst>
      <p:ext uri="{BB962C8B-B14F-4D97-AF65-F5344CB8AC3E}">
        <p14:creationId xmlns:p14="http://schemas.microsoft.com/office/powerpoint/2010/main" val="10333659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1" name="Shape 171"/>
          <p:cNvPicPr preferRelativeResize="0"/>
          <p:nvPr/>
        </p:nvPicPr>
        <p:blipFill>
          <a:blip r:embed="rId3">
            <a:alphaModFix/>
          </a:blip>
          <a:stretch>
            <a:fillRect/>
          </a:stretch>
        </p:blipFill>
        <p:spPr>
          <a:xfrm>
            <a:off x="8307517" y="1041456"/>
            <a:ext cx="1943568" cy="1923195"/>
          </a:xfrm>
          <a:prstGeom prst="rect">
            <a:avLst/>
          </a:prstGeom>
          <a:noFill/>
          <a:ln w="19050" cap="flat" cmpd="sng">
            <a:solidFill>
              <a:srgbClr val="000000"/>
            </a:solidFill>
            <a:prstDash val="solid"/>
            <a:round/>
            <a:headEnd type="none" w="med" len="med"/>
            <a:tailEnd type="none" w="med" len="med"/>
          </a:ln>
        </p:spPr>
      </p:pic>
      <p:pic>
        <p:nvPicPr>
          <p:cNvPr id="174" name="Shape 174"/>
          <p:cNvPicPr preferRelativeResize="0"/>
          <p:nvPr/>
        </p:nvPicPr>
        <p:blipFill>
          <a:blip r:embed="rId4">
            <a:alphaModFix/>
          </a:blip>
          <a:stretch>
            <a:fillRect/>
          </a:stretch>
        </p:blipFill>
        <p:spPr>
          <a:xfrm>
            <a:off x="6312700" y="1747460"/>
            <a:ext cx="1703246" cy="3015041"/>
          </a:xfrm>
          <a:prstGeom prst="rect">
            <a:avLst/>
          </a:prstGeom>
          <a:noFill/>
          <a:ln w="19050" cap="flat" cmpd="sng">
            <a:solidFill>
              <a:srgbClr val="000000"/>
            </a:solidFill>
            <a:prstDash val="solid"/>
            <a:round/>
            <a:headEnd type="none" w="med" len="med"/>
            <a:tailEnd type="none" w="med" len="med"/>
          </a:ln>
        </p:spPr>
      </p:pic>
      <p:sp>
        <p:nvSpPr>
          <p:cNvPr id="175" name="Shape 175"/>
          <p:cNvSpPr/>
          <p:nvPr/>
        </p:nvSpPr>
        <p:spPr>
          <a:xfrm>
            <a:off x="6855016" y="2036795"/>
            <a:ext cx="129899" cy="173199"/>
          </a:xfrm>
          <a:prstGeom prst="rect">
            <a:avLst/>
          </a:prstGeom>
          <a:noFill/>
          <a:ln w="19050" cap="flat" cmpd="sng">
            <a:solidFill>
              <a:srgbClr val="000000"/>
            </a:solidFill>
            <a:prstDash val="solid"/>
            <a:round/>
            <a:headEnd type="none" w="med" len="med"/>
            <a:tailEnd type="none" w="med" len="med"/>
          </a:ln>
        </p:spPr>
        <p:txBody>
          <a:bodyPr lIns="91425" tIns="91425" rIns="91425" bIns="91425" anchor="ctr" anchorCtr="0">
            <a:noAutofit/>
          </a:bodyPr>
          <a:lstStyle/>
          <a:p>
            <a:endParaRPr/>
          </a:p>
        </p:txBody>
      </p:sp>
      <p:cxnSp>
        <p:nvCxnSpPr>
          <p:cNvPr id="176" name="Shape 176"/>
          <p:cNvCxnSpPr/>
          <p:nvPr/>
        </p:nvCxnSpPr>
        <p:spPr>
          <a:xfrm flipH="1">
            <a:off x="6855019" y="1029204"/>
            <a:ext cx="1451700" cy="1018000"/>
          </a:xfrm>
          <a:prstGeom prst="straightConnector1">
            <a:avLst/>
          </a:prstGeom>
          <a:noFill/>
          <a:ln w="19050" cap="flat" cmpd="sng">
            <a:solidFill>
              <a:srgbClr val="000000"/>
            </a:solidFill>
            <a:prstDash val="solid"/>
            <a:round/>
            <a:headEnd type="none" w="lg" len="lg"/>
            <a:tailEnd type="none" w="lg" len="lg"/>
          </a:ln>
        </p:spPr>
      </p:cxnSp>
      <p:cxnSp>
        <p:nvCxnSpPr>
          <p:cNvPr id="177" name="Shape 177"/>
          <p:cNvCxnSpPr/>
          <p:nvPr/>
        </p:nvCxnSpPr>
        <p:spPr>
          <a:xfrm flipH="1">
            <a:off x="6981240" y="1040397"/>
            <a:ext cx="3276300" cy="1001600"/>
          </a:xfrm>
          <a:prstGeom prst="straightConnector1">
            <a:avLst/>
          </a:prstGeom>
          <a:noFill/>
          <a:ln w="19050" cap="flat" cmpd="sng">
            <a:solidFill>
              <a:srgbClr val="000000"/>
            </a:solidFill>
            <a:prstDash val="solid"/>
            <a:round/>
            <a:headEnd type="none" w="lg" len="lg"/>
            <a:tailEnd type="none" w="lg" len="lg"/>
          </a:ln>
        </p:spPr>
      </p:cxnSp>
      <p:cxnSp>
        <p:nvCxnSpPr>
          <p:cNvPr id="178" name="Shape 178"/>
          <p:cNvCxnSpPr/>
          <p:nvPr/>
        </p:nvCxnSpPr>
        <p:spPr>
          <a:xfrm rot="10800000">
            <a:off x="6985140" y="2203852"/>
            <a:ext cx="3272400" cy="766399"/>
          </a:xfrm>
          <a:prstGeom prst="straightConnector1">
            <a:avLst/>
          </a:prstGeom>
          <a:noFill/>
          <a:ln w="19050" cap="flat" cmpd="sng">
            <a:solidFill>
              <a:srgbClr val="000000"/>
            </a:solidFill>
            <a:prstDash val="solid"/>
            <a:round/>
            <a:headEnd type="none" w="lg" len="lg"/>
            <a:tailEnd type="none" w="lg" len="lg"/>
          </a:ln>
        </p:spPr>
      </p:cxnSp>
      <p:cxnSp>
        <p:nvCxnSpPr>
          <p:cNvPr id="179" name="Shape 179"/>
          <p:cNvCxnSpPr/>
          <p:nvPr/>
        </p:nvCxnSpPr>
        <p:spPr>
          <a:xfrm rot="10800000">
            <a:off x="6850806" y="2215051"/>
            <a:ext cx="1455900" cy="755200"/>
          </a:xfrm>
          <a:prstGeom prst="straightConnector1">
            <a:avLst/>
          </a:prstGeom>
          <a:noFill/>
          <a:ln w="19050" cap="flat" cmpd="sng">
            <a:solidFill>
              <a:srgbClr val="000000"/>
            </a:solidFill>
            <a:prstDash val="solid"/>
            <a:round/>
            <a:headEnd type="none" w="lg" len="lg"/>
            <a:tailEnd type="none" w="lg" len="lg"/>
          </a:ln>
        </p:spPr>
      </p:cxnSp>
      <p:sp>
        <p:nvSpPr>
          <p:cNvPr id="180" name="Shape 180"/>
          <p:cNvSpPr txBox="1"/>
          <p:nvPr/>
        </p:nvSpPr>
        <p:spPr>
          <a:xfrm>
            <a:off x="8471150" y="2925999"/>
            <a:ext cx="2185800" cy="453999"/>
          </a:xfrm>
          <a:prstGeom prst="rect">
            <a:avLst/>
          </a:prstGeom>
          <a:noFill/>
          <a:ln>
            <a:noFill/>
          </a:ln>
        </p:spPr>
        <p:txBody>
          <a:bodyPr lIns="91425" tIns="91425" rIns="91425" bIns="91425" anchor="t" anchorCtr="0">
            <a:noAutofit/>
          </a:bodyPr>
          <a:lstStyle/>
          <a:p>
            <a:r>
              <a:rPr lang="en"/>
              <a:t>What the computer sees</a:t>
            </a:r>
          </a:p>
        </p:txBody>
      </p:sp>
      <p:sp>
        <p:nvSpPr>
          <p:cNvPr id="12" name="Shape 132"/>
          <p:cNvSpPr txBox="1">
            <a:spLocks/>
          </p:cNvSpPr>
          <p:nvPr/>
        </p:nvSpPr>
        <p:spPr>
          <a:xfrm>
            <a:off x="1733550" y="0"/>
            <a:ext cx="8020050" cy="876300"/>
          </a:xfrm>
          <a:prstGeom prst="rect">
            <a:avLst/>
          </a:prstGeom>
        </p:spPr>
        <p:txBody>
          <a:bodyPr vert="horz" lIns="91425" tIns="91425" rIns="91425" bIns="91425" rtlCol="0" anchor="ctr" anchorCtr="0">
            <a:no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spcBef>
                <a:spcPts val="0"/>
              </a:spcBef>
            </a:pPr>
            <a:r>
              <a:rPr lang="en" sz="3600" dirty="0">
                <a:solidFill>
                  <a:schemeClr val="bg1"/>
                </a:solidFill>
              </a:rPr>
              <a:t>Data Augmentation</a:t>
            </a:r>
          </a:p>
        </p:txBody>
      </p:sp>
    </p:spTree>
    <p:extLst>
      <p:ext uri="{BB962C8B-B14F-4D97-AF65-F5344CB8AC3E}">
        <p14:creationId xmlns:p14="http://schemas.microsoft.com/office/powerpoint/2010/main" val="30336610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6" name="Shape 186"/>
          <p:cNvSpPr txBox="1"/>
          <p:nvPr/>
        </p:nvSpPr>
        <p:spPr>
          <a:xfrm>
            <a:off x="1657702" y="1"/>
            <a:ext cx="6369599" cy="2172433"/>
          </a:xfrm>
          <a:prstGeom prst="rect">
            <a:avLst/>
          </a:prstGeom>
          <a:noFill/>
          <a:ln>
            <a:noFill/>
          </a:ln>
        </p:spPr>
        <p:txBody>
          <a:bodyPr lIns="91425" tIns="91425" rIns="91425" bIns="91425" anchor="t" anchorCtr="0">
            <a:noAutofit/>
          </a:bodyPr>
          <a:lstStyle/>
          <a:p>
            <a:r>
              <a:rPr lang="en" sz="3600" dirty="0">
                <a:solidFill>
                  <a:schemeClr val="bg1"/>
                </a:solidFill>
              </a:rPr>
              <a:t>Data Augmentation</a:t>
            </a:r>
          </a:p>
          <a:p>
            <a:endParaRPr sz="1200" b="1" dirty="0"/>
          </a:p>
          <a:p>
            <a:pPr marL="457200" indent="-419100">
              <a:buSzPct val="100000"/>
              <a:buAutoNum type="arabicPeriod"/>
            </a:pPr>
            <a:endParaRPr lang="en" sz="3000" dirty="0"/>
          </a:p>
          <a:p>
            <a:pPr marL="457200" indent="-419100">
              <a:buSzPct val="100000"/>
              <a:buAutoNum type="arabicPeriod"/>
            </a:pPr>
            <a:r>
              <a:rPr lang="en" sz="3000" dirty="0"/>
              <a:t>Horizontal flips</a:t>
            </a:r>
          </a:p>
        </p:txBody>
      </p:sp>
      <p:pic>
        <p:nvPicPr>
          <p:cNvPr id="187" name="Shape 187"/>
          <p:cNvPicPr preferRelativeResize="0"/>
          <p:nvPr/>
        </p:nvPicPr>
        <p:blipFill>
          <a:blip r:embed="rId3">
            <a:alphaModFix/>
          </a:blip>
          <a:stretch>
            <a:fillRect/>
          </a:stretch>
        </p:blipFill>
        <p:spPr>
          <a:xfrm>
            <a:off x="4106477" y="2542968"/>
            <a:ext cx="1530959" cy="2800558"/>
          </a:xfrm>
          <a:prstGeom prst="rect">
            <a:avLst/>
          </a:prstGeom>
          <a:noFill/>
          <a:ln w="19050" cap="flat" cmpd="sng">
            <a:solidFill>
              <a:srgbClr val="000000"/>
            </a:solidFill>
            <a:prstDash val="solid"/>
            <a:round/>
            <a:headEnd type="none" w="med" len="med"/>
            <a:tailEnd type="none" w="med" len="med"/>
          </a:ln>
        </p:spPr>
      </p:pic>
      <p:pic>
        <p:nvPicPr>
          <p:cNvPr id="188" name="Shape 188"/>
          <p:cNvPicPr preferRelativeResize="0"/>
          <p:nvPr/>
        </p:nvPicPr>
        <p:blipFill>
          <a:blip r:embed="rId3">
            <a:alphaModFix/>
          </a:blip>
          <a:stretch>
            <a:fillRect/>
          </a:stretch>
        </p:blipFill>
        <p:spPr>
          <a:xfrm flipH="1">
            <a:off x="6737387" y="2542975"/>
            <a:ext cx="1530963" cy="2800553"/>
          </a:xfrm>
          <a:prstGeom prst="rect">
            <a:avLst/>
          </a:prstGeom>
          <a:noFill/>
          <a:ln w="19050" cap="flat" cmpd="sng">
            <a:solidFill>
              <a:srgbClr val="000000"/>
            </a:solidFill>
            <a:prstDash val="solid"/>
            <a:round/>
            <a:headEnd type="none" w="med" len="med"/>
            <a:tailEnd type="none" w="med" len="med"/>
          </a:ln>
        </p:spPr>
      </p:pic>
      <p:cxnSp>
        <p:nvCxnSpPr>
          <p:cNvPr id="189" name="Shape 189"/>
          <p:cNvCxnSpPr/>
          <p:nvPr/>
        </p:nvCxnSpPr>
        <p:spPr>
          <a:xfrm>
            <a:off x="5874797" y="4189172"/>
            <a:ext cx="625199" cy="0"/>
          </a:xfrm>
          <a:prstGeom prst="straightConnector1">
            <a:avLst/>
          </a:prstGeom>
          <a:noFill/>
          <a:ln w="19050" cap="flat" cmpd="sng">
            <a:solidFill>
              <a:srgbClr val="666666"/>
            </a:solidFill>
            <a:prstDash val="solid"/>
            <a:round/>
            <a:headEnd type="none" w="lg" len="lg"/>
            <a:tailEnd type="triangle" w="lg" len="lg"/>
          </a:ln>
        </p:spPr>
      </p:cxnSp>
    </p:spTree>
    <p:extLst>
      <p:ext uri="{BB962C8B-B14F-4D97-AF65-F5344CB8AC3E}">
        <p14:creationId xmlns:p14="http://schemas.microsoft.com/office/powerpoint/2010/main" val="25017699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Shape 194"/>
          <p:cNvSpPr txBox="1"/>
          <p:nvPr/>
        </p:nvSpPr>
        <p:spPr>
          <a:xfrm>
            <a:off x="1905725" y="1616102"/>
            <a:ext cx="8601900" cy="4657999"/>
          </a:xfrm>
          <a:prstGeom prst="rect">
            <a:avLst/>
          </a:prstGeom>
          <a:noFill/>
          <a:ln>
            <a:noFill/>
          </a:ln>
        </p:spPr>
        <p:txBody>
          <a:bodyPr lIns="91425" tIns="91425" rIns="91425" bIns="91425" anchor="t" anchorCtr="0">
            <a:noAutofit/>
          </a:bodyPr>
          <a:lstStyle/>
          <a:p>
            <a:r>
              <a:rPr lang="en" sz="2400" b="1"/>
              <a:t>Training</a:t>
            </a:r>
            <a:r>
              <a:rPr lang="en" sz="2400"/>
              <a:t>: sample random crops / scales</a:t>
            </a:r>
            <a:br>
              <a:rPr lang="en" sz="2000"/>
            </a:br>
            <a:endParaRPr lang="en" sz="2000"/>
          </a:p>
          <a:p>
            <a:endParaRPr sz="2400"/>
          </a:p>
        </p:txBody>
      </p:sp>
      <p:sp>
        <p:nvSpPr>
          <p:cNvPr id="196" name="Shape 196"/>
          <p:cNvSpPr txBox="1"/>
          <p:nvPr/>
        </p:nvSpPr>
        <p:spPr>
          <a:xfrm>
            <a:off x="1657702" y="1"/>
            <a:ext cx="6369599" cy="1105633"/>
          </a:xfrm>
          <a:prstGeom prst="rect">
            <a:avLst/>
          </a:prstGeom>
          <a:noFill/>
          <a:ln>
            <a:noFill/>
          </a:ln>
        </p:spPr>
        <p:txBody>
          <a:bodyPr lIns="91425" tIns="91425" rIns="91425" bIns="91425" anchor="t" anchorCtr="0">
            <a:noAutofit/>
          </a:bodyPr>
          <a:lstStyle/>
          <a:p>
            <a:r>
              <a:rPr lang="en" sz="3600" dirty="0">
                <a:solidFill>
                  <a:schemeClr val="bg1"/>
                </a:solidFill>
              </a:rPr>
              <a:t>Data Augmentation</a:t>
            </a:r>
          </a:p>
          <a:p>
            <a:endParaRPr lang="en" sz="3000" dirty="0"/>
          </a:p>
          <a:p>
            <a:r>
              <a:rPr lang="en" sz="3000" dirty="0"/>
              <a:t>2. Random crops/scales</a:t>
            </a:r>
          </a:p>
        </p:txBody>
      </p:sp>
      <p:pic>
        <p:nvPicPr>
          <p:cNvPr id="197" name="Shape 197"/>
          <p:cNvPicPr preferRelativeResize="0"/>
          <p:nvPr/>
        </p:nvPicPr>
        <p:blipFill>
          <a:blip r:embed="rId3">
            <a:alphaModFix/>
          </a:blip>
          <a:stretch>
            <a:fillRect/>
          </a:stretch>
        </p:blipFill>
        <p:spPr>
          <a:xfrm>
            <a:off x="8375800" y="917826"/>
            <a:ext cx="1703246" cy="3662908"/>
          </a:xfrm>
          <a:prstGeom prst="rect">
            <a:avLst/>
          </a:prstGeom>
          <a:noFill/>
          <a:ln w="19050" cap="flat" cmpd="sng">
            <a:solidFill>
              <a:srgbClr val="000000"/>
            </a:solidFill>
            <a:prstDash val="solid"/>
            <a:round/>
            <a:headEnd type="none" w="med" len="med"/>
            <a:tailEnd type="none" w="med" len="med"/>
          </a:ln>
        </p:spPr>
      </p:pic>
      <p:sp>
        <p:nvSpPr>
          <p:cNvPr id="198" name="Shape 198"/>
          <p:cNvSpPr/>
          <p:nvPr/>
        </p:nvSpPr>
        <p:spPr>
          <a:xfrm>
            <a:off x="8472777" y="1052568"/>
            <a:ext cx="1509299" cy="2258399"/>
          </a:xfrm>
          <a:prstGeom prst="rect">
            <a:avLst/>
          </a:prstGeom>
          <a:noFill/>
          <a:ln w="19050" cap="flat" cmpd="sng">
            <a:solidFill>
              <a:srgbClr val="FF0000"/>
            </a:solidFill>
            <a:prstDash val="solid"/>
            <a:round/>
            <a:headEnd type="none" w="med" len="med"/>
            <a:tailEnd type="none" w="med" len="med"/>
          </a:ln>
        </p:spPr>
        <p:txBody>
          <a:bodyPr lIns="91425" tIns="91425" rIns="91425" bIns="91425" anchor="ctr" anchorCtr="0">
            <a:noAutofit/>
          </a:bodyPr>
          <a:lstStyle/>
          <a:p>
            <a:endParaRPr/>
          </a:p>
        </p:txBody>
      </p:sp>
      <p:sp>
        <p:nvSpPr>
          <p:cNvPr id="199" name="Shape 199"/>
          <p:cNvSpPr/>
          <p:nvPr/>
        </p:nvSpPr>
        <p:spPr>
          <a:xfrm>
            <a:off x="8599730" y="905916"/>
            <a:ext cx="1509299" cy="2258399"/>
          </a:xfrm>
          <a:prstGeom prst="rect">
            <a:avLst/>
          </a:prstGeom>
          <a:noFill/>
          <a:ln w="19050" cap="flat" cmpd="sng">
            <a:solidFill>
              <a:srgbClr val="FF0000"/>
            </a:solidFill>
            <a:prstDash val="solid"/>
            <a:round/>
            <a:headEnd type="none" w="med" len="med"/>
            <a:tailEnd type="none" w="med" len="med"/>
          </a:ln>
        </p:spPr>
        <p:txBody>
          <a:bodyPr lIns="91425" tIns="91425" rIns="91425" bIns="91425" anchor="ctr" anchorCtr="0">
            <a:noAutofit/>
          </a:bodyPr>
          <a:lstStyle/>
          <a:p>
            <a:endParaRPr/>
          </a:p>
        </p:txBody>
      </p:sp>
      <p:sp>
        <p:nvSpPr>
          <p:cNvPr id="200" name="Shape 200"/>
          <p:cNvSpPr/>
          <p:nvPr/>
        </p:nvSpPr>
        <p:spPr>
          <a:xfrm>
            <a:off x="8548977" y="1131736"/>
            <a:ext cx="1509299" cy="2258399"/>
          </a:xfrm>
          <a:prstGeom prst="rect">
            <a:avLst/>
          </a:prstGeom>
          <a:noFill/>
          <a:ln w="19050" cap="flat" cmpd="sng">
            <a:solidFill>
              <a:srgbClr val="FF0000"/>
            </a:solidFill>
            <a:prstDash val="solid"/>
            <a:round/>
            <a:headEnd type="none" w="med" len="med"/>
            <a:tailEnd type="none" w="med" len="med"/>
          </a:ln>
        </p:spPr>
        <p:txBody>
          <a:bodyPr lIns="91425" tIns="91425" rIns="91425" bIns="91425" anchor="ctr" anchorCtr="0">
            <a:noAutofit/>
          </a:bodyPr>
          <a:lstStyle/>
          <a:p>
            <a:endParaRPr/>
          </a:p>
        </p:txBody>
      </p:sp>
      <p:sp>
        <p:nvSpPr>
          <p:cNvPr id="201" name="Shape 201"/>
          <p:cNvSpPr/>
          <p:nvPr/>
        </p:nvSpPr>
        <p:spPr>
          <a:xfrm>
            <a:off x="8396577" y="1030136"/>
            <a:ext cx="1509299" cy="2258399"/>
          </a:xfrm>
          <a:prstGeom prst="rect">
            <a:avLst/>
          </a:prstGeom>
          <a:noFill/>
          <a:ln w="19050" cap="flat" cmpd="sng">
            <a:solidFill>
              <a:srgbClr val="FF0000"/>
            </a:solidFill>
            <a:prstDash val="solid"/>
            <a:round/>
            <a:headEnd type="none" w="med" len="med"/>
            <a:tailEnd type="none" w="med" len="med"/>
          </a:ln>
        </p:spPr>
        <p:txBody>
          <a:bodyPr lIns="91425" tIns="91425" rIns="91425" bIns="91425" anchor="ctr" anchorCtr="0">
            <a:noAutofit/>
          </a:bodyPr>
          <a:lstStyle/>
          <a:p>
            <a:endParaRPr/>
          </a:p>
        </p:txBody>
      </p:sp>
      <p:sp>
        <p:nvSpPr>
          <p:cNvPr id="202" name="Shape 202"/>
          <p:cNvSpPr/>
          <p:nvPr/>
        </p:nvSpPr>
        <p:spPr>
          <a:xfrm>
            <a:off x="8548969" y="2124107"/>
            <a:ext cx="1509299" cy="2258399"/>
          </a:xfrm>
          <a:prstGeom prst="rect">
            <a:avLst/>
          </a:prstGeom>
          <a:noFill/>
          <a:ln w="19050" cap="flat" cmpd="sng">
            <a:solidFill>
              <a:srgbClr val="FF0000"/>
            </a:solidFill>
            <a:prstDash val="solid"/>
            <a:round/>
            <a:headEnd type="none" w="med" len="med"/>
            <a:tailEnd type="none" w="med" len="med"/>
          </a:ln>
        </p:spPr>
        <p:txBody>
          <a:bodyPr lIns="91425" tIns="91425" rIns="91425" bIns="91425" anchor="ctr" anchorCtr="0">
            <a:noAutofit/>
          </a:bodyPr>
          <a:lstStyle/>
          <a:p>
            <a:endParaRPr/>
          </a:p>
        </p:txBody>
      </p:sp>
      <p:sp>
        <p:nvSpPr>
          <p:cNvPr id="203" name="Shape 203"/>
          <p:cNvSpPr/>
          <p:nvPr/>
        </p:nvSpPr>
        <p:spPr>
          <a:xfrm>
            <a:off x="8416722" y="2215402"/>
            <a:ext cx="1328399" cy="1987599"/>
          </a:xfrm>
          <a:prstGeom prst="rect">
            <a:avLst/>
          </a:prstGeom>
          <a:noFill/>
          <a:ln w="19050" cap="flat" cmpd="sng">
            <a:solidFill>
              <a:srgbClr val="FF0000"/>
            </a:solidFill>
            <a:prstDash val="solid"/>
            <a:round/>
            <a:headEnd type="none" w="med" len="med"/>
            <a:tailEnd type="none" w="med" len="med"/>
          </a:ln>
        </p:spPr>
        <p:txBody>
          <a:bodyPr lIns="91425" tIns="91425" rIns="91425" bIns="91425" anchor="ctr" anchorCtr="0">
            <a:noAutofit/>
          </a:bodyPr>
          <a:lstStyle/>
          <a:p>
            <a:endParaRPr/>
          </a:p>
        </p:txBody>
      </p:sp>
    </p:spTree>
    <p:extLst>
      <p:ext uri="{BB962C8B-B14F-4D97-AF65-F5344CB8AC3E}">
        <p14:creationId xmlns:p14="http://schemas.microsoft.com/office/powerpoint/2010/main" val="3950074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Shape 208"/>
          <p:cNvSpPr txBox="1"/>
          <p:nvPr/>
        </p:nvSpPr>
        <p:spPr>
          <a:xfrm>
            <a:off x="1905725" y="1616102"/>
            <a:ext cx="8601900" cy="4657999"/>
          </a:xfrm>
          <a:prstGeom prst="rect">
            <a:avLst/>
          </a:prstGeom>
          <a:noFill/>
          <a:ln>
            <a:noFill/>
          </a:ln>
        </p:spPr>
        <p:txBody>
          <a:bodyPr lIns="91425" tIns="91425" rIns="91425" bIns="91425" anchor="t" anchorCtr="0">
            <a:noAutofit/>
          </a:bodyPr>
          <a:lstStyle/>
          <a:p>
            <a:r>
              <a:rPr lang="en" sz="2400" b="1"/>
              <a:t>Training</a:t>
            </a:r>
            <a:r>
              <a:rPr lang="en" sz="2400"/>
              <a:t>: sample random crops / scales</a:t>
            </a:r>
            <a:br>
              <a:rPr lang="en" sz="2000"/>
            </a:br>
            <a:r>
              <a:rPr lang="en" sz="2000"/>
              <a:t>ResNet:</a:t>
            </a:r>
          </a:p>
          <a:p>
            <a:pPr marL="457200" indent="-355600">
              <a:buSzPct val="100000"/>
              <a:buAutoNum type="arabicPeriod"/>
            </a:pPr>
            <a:r>
              <a:rPr lang="en" sz="2000"/>
              <a:t>Pick random L in range [256, 480]</a:t>
            </a:r>
          </a:p>
          <a:p>
            <a:pPr marL="457200" indent="-355600">
              <a:buSzPct val="100000"/>
              <a:buAutoNum type="arabicPeriod"/>
            </a:pPr>
            <a:r>
              <a:rPr lang="en" sz="2000"/>
              <a:t>Resize training image, short side = L</a:t>
            </a:r>
          </a:p>
          <a:p>
            <a:pPr marL="457200" indent="-355600">
              <a:buSzPct val="100000"/>
              <a:buAutoNum type="arabicPeriod"/>
            </a:pPr>
            <a:r>
              <a:rPr lang="en" sz="2000"/>
              <a:t>Sample random 224 x 224 patch</a:t>
            </a:r>
          </a:p>
          <a:p>
            <a:endParaRPr sz="2400"/>
          </a:p>
        </p:txBody>
      </p:sp>
      <p:sp>
        <p:nvSpPr>
          <p:cNvPr id="210" name="Shape 210"/>
          <p:cNvSpPr txBox="1"/>
          <p:nvPr/>
        </p:nvSpPr>
        <p:spPr>
          <a:xfrm>
            <a:off x="1657702" y="1"/>
            <a:ext cx="6369599" cy="1105633"/>
          </a:xfrm>
          <a:prstGeom prst="rect">
            <a:avLst/>
          </a:prstGeom>
          <a:noFill/>
          <a:ln>
            <a:noFill/>
          </a:ln>
        </p:spPr>
        <p:txBody>
          <a:bodyPr lIns="91425" tIns="91425" rIns="91425" bIns="91425" anchor="t" anchorCtr="0">
            <a:noAutofit/>
          </a:bodyPr>
          <a:lstStyle/>
          <a:p>
            <a:r>
              <a:rPr lang="en" sz="3600" dirty="0">
                <a:solidFill>
                  <a:schemeClr val="bg1"/>
                </a:solidFill>
              </a:rPr>
              <a:t>Data Augmentation</a:t>
            </a:r>
          </a:p>
          <a:p>
            <a:endParaRPr lang="en" sz="3000" dirty="0"/>
          </a:p>
          <a:p>
            <a:r>
              <a:rPr lang="en" sz="3000" dirty="0"/>
              <a:t>2. Random crops/scales</a:t>
            </a:r>
          </a:p>
        </p:txBody>
      </p:sp>
      <p:pic>
        <p:nvPicPr>
          <p:cNvPr id="211" name="Shape 211"/>
          <p:cNvPicPr preferRelativeResize="0"/>
          <p:nvPr/>
        </p:nvPicPr>
        <p:blipFill>
          <a:blip r:embed="rId3">
            <a:alphaModFix/>
          </a:blip>
          <a:stretch>
            <a:fillRect/>
          </a:stretch>
        </p:blipFill>
        <p:spPr>
          <a:xfrm>
            <a:off x="8375800" y="917826"/>
            <a:ext cx="1703246" cy="3662908"/>
          </a:xfrm>
          <a:prstGeom prst="rect">
            <a:avLst/>
          </a:prstGeom>
          <a:noFill/>
          <a:ln w="19050" cap="flat" cmpd="sng">
            <a:solidFill>
              <a:srgbClr val="000000"/>
            </a:solidFill>
            <a:prstDash val="solid"/>
            <a:round/>
            <a:headEnd type="none" w="med" len="med"/>
            <a:tailEnd type="none" w="med" len="med"/>
          </a:ln>
        </p:spPr>
      </p:pic>
      <p:sp>
        <p:nvSpPr>
          <p:cNvPr id="212" name="Shape 212"/>
          <p:cNvSpPr/>
          <p:nvPr/>
        </p:nvSpPr>
        <p:spPr>
          <a:xfrm>
            <a:off x="8472777" y="1052568"/>
            <a:ext cx="1509299" cy="2258399"/>
          </a:xfrm>
          <a:prstGeom prst="rect">
            <a:avLst/>
          </a:prstGeom>
          <a:noFill/>
          <a:ln w="19050" cap="flat" cmpd="sng">
            <a:solidFill>
              <a:srgbClr val="FF0000"/>
            </a:solidFill>
            <a:prstDash val="solid"/>
            <a:round/>
            <a:headEnd type="none" w="med" len="med"/>
            <a:tailEnd type="none" w="med" len="med"/>
          </a:ln>
        </p:spPr>
        <p:txBody>
          <a:bodyPr lIns="91425" tIns="91425" rIns="91425" bIns="91425" anchor="ctr" anchorCtr="0">
            <a:noAutofit/>
          </a:bodyPr>
          <a:lstStyle/>
          <a:p>
            <a:endParaRPr/>
          </a:p>
        </p:txBody>
      </p:sp>
      <p:sp>
        <p:nvSpPr>
          <p:cNvPr id="213" name="Shape 213"/>
          <p:cNvSpPr/>
          <p:nvPr/>
        </p:nvSpPr>
        <p:spPr>
          <a:xfrm>
            <a:off x="8599730" y="905916"/>
            <a:ext cx="1509299" cy="2258399"/>
          </a:xfrm>
          <a:prstGeom prst="rect">
            <a:avLst/>
          </a:prstGeom>
          <a:noFill/>
          <a:ln w="19050" cap="flat" cmpd="sng">
            <a:solidFill>
              <a:srgbClr val="FF0000"/>
            </a:solidFill>
            <a:prstDash val="solid"/>
            <a:round/>
            <a:headEnd type="none" w="med" len="med"/>
            <a:tailEnd type="none" w="med" len="med"/>
          </a:ln>
        </p:spPr>
        <p:txBody>
          <a:bodyPr lIns="91425" tIns="91425" rIns="91425" bIns="91425" anchor="ctr" anchorCtr="0">
            <a:noAutofit/>
          </a:bodyPr>
          <a:lstStyle/>
          <a:p>
            <a:endParaRPr/>
          </a:p>
        </p:txBody>
      </p:sp>
      <p:sp>
        <p:nvSpPr>
          <p:cNvPr id="214" name="Shape 214"/>
          <p:cNvSpPr/>
          <p:nvPr/>
        </p:nvSpPr>
        <p:spPr>
          <a:xfrm>
            <a:off x="8548977" y="1131736"/>
            <a:ext cx="1509299" cy="2258399"/>
          </a:xfrm>
          <a:prstGeom prst="rect">
            <a:avLst/>
          </a:prstGeom>
          <a:noFill/>
          <a:ln w="19050" cap="flat" cmpd="sng">
            <a:solidFill>
              <a:srgbClr val="FF0000"/>
            </a:solidFill>
            <a:prstDash val="solid"/>
            <a:round/>
            <a:headEnd type="none" w="med" len="med"/>
            <a:tailEnd type="none" w="med" len="med"/>
          </a:ln>
        </p:spPr>
        <p:txBody>
          <a:bodyPr lIns="91425" tIns="91425" rIns="91425" bIns="91425" anchor="ctr" anchorCtr="0">
            <a:noAutofit/>
          </a:bodyPr>
          <a:lstStyle/>
          <a:p>
            <a:endParaRPr/>
          </a:p>
        </p:txBody>
      </p:sp>
      <p:sp>
        <p:nvSpPr>
          <p:cNvPr id="215" name="Shape 215"/>
          <p:cNvSpPr/>
          <p:nvPr/>
        </p:nvSpPr>
        <p:spPr>
          <a:xfrm>
            <a:off x="8396577" y="1030136"/>
            <a:ext cx="1509299" cy="2258399"/>
          </a:xfrm>
          <a:prstGeom prst="rect">
            <a:avLst/>
          </a:prstGeom>
          <a:noFill/>
          <a:ln w="19050" cap="flat" cmpd="sng">
            <a:solidFill>
              <a:srgbClr val="FF0000"/>
            </a:solidFill>
            <a:prstDash val="solid"/>
            <a:round/>
            <a:headEnd type="none" w="med" len="med"/>
            <a:tailEnd type="none" w="med" len="med"/>
          </a:ln>
        </p:spPr>
        <p:txBody>
          <a:bodyPr lIns="91425" tIns="91425" rIns="91425" bIns="91425" anchor="ctr" anchorCtr="0">
            <a:noAutofit/>
          </a:bodyPr>
          <a:lstStyle/>
          <a:p>
            <a:endParaRPr/>
          </a:p>
        </p:txBody>
      </p:sp>
      <p:sp>
        <p:nvSpPr>
          <p:cNvPr id="216" name="Shape 216"/>
          <p:cNvSpPr/>
          <p:nvPr/>
        </p:nvSpPr>
        <p:spPr>
          <a:xfrm>
            <a:off x="8548969" y="2124107"/>
            <a:ext cx="1509299" cy="2258399"/>
          </a:xfrm>
          <a:prstGeom prst="rect">
            <a:avLst/>
          </a:prstGeom>
          <a:noFill/>
          <a:ln w="19050" cap="flat" cmpd="sng">
            <a:solidFill>
              <a:srgbClr val="FF0000"/>
            </a:solidFill>
            <a:prstDash val="solid"/>
            <a:round/>
            <a:headEnd type="none" w="med" len="med"/>
            <a:tailEnd type="none" w="med" len="med"/>
          </a:ln>
        </p:spPr>
        <p:txBody>
          <a:bodyPr lIns="91425" tIns="91425" rIns="91425" bIns="91425" anchor="ctr" anchorCtr="0">
            <a:noAutofit/>
          </a:bodyPr>
          <a:lstStyle/>
          <a:p>
            <a:endParaRPr/>
          </a:p>
        </p:txBody>
      </p:sp>
      <p:sp>
        <p:nvSpPr>
          <p:cNvPr id="217" name="Shape 217"/>
          <p:cNvSpPr/>
          <p:nvPr/>
        </p:nvSpPr>
        <p:spPr>
          <a:xfrm>
            <a:off x="8416722" y="2215402"/>
            <a:ext cx="1328399" cy="1987599"/>
          </a:xfrm>
          <a:prstGeom prst="rect">
            <a:avLst/>
          </a:prstGeom>
          <a:noFill/>
          <a:ln w="19050" cap="flat" cmpd="sng">
            <a:solidFill>
              <a:srgbClr val="FF0000"/>
            </a:solidFill>
            <a:prstDash val="solid"/>
            <a:round/>
            <a:headEnd type="none" w="med" len="med"/>
            <a:tailEnd type="none" w="med" len="med"/>
          </a:ln>
        </p:spPr>
        <p:txBody>
          <a:bodyPr lIns="91425" tIns="91425" rIns="91425" bIns="91425" anchor="ctr" anchorCtr="0">
            <a:noAutofit/>
          </a:bodyPr>
          <a:lstStyle/>
          <a:p>
            <a:endParaRPr/>
          </a:p>
        </p:txBody>
      </p:sp>
    </p:spTree>
    <p:extLst>
      <p:ext uri="{BB962C8B-B14F-4D97-AF65-F5344CB8AC3E}">
        <p14:creationId xmlns:p14="http://schemas.microsoft.com/office/powerpoint/2010/main" val="218053804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Shape 222"/>
          <p:cNvSpPr txBox="1"/>
          <p:nvPr/>
        </p:nvSpPr>
        <p:spPr>
          <a:xfrm>
            <a:off x="1905725" y="1616102"/>
            <a:ext cx="8601900" cy="4657999"/>
          </a:xfrm>
          <a:prstGeom prst="rect">
            <a:avLst/>
          </a:prstGeom>
          <a:noFill/>
          <a:ln>
            <a:noFill/>
          </a:ln>
        </p:spPr>
        <p:txBody>
          <a:bodyPr lIns="91425" tIns="91425" rIns="91425" bIns="91425" anchor="t" anchorCtr="0">
            <a:noAutofit/>
          </a:bodyPr>
          <a:lstStyle/>
          <a:p>
            <a:r>
              <a:rPr lang="en" sz="2400" b="1"/>
              <a:t>Training</a:t>
            </a:r>
            <a:r>
              <a:rPr lang="en" sz="2400"/>
              <a:t>: sample random crops / scales</a:t>
            </a:r>
            <a:br>
              <a:rPr lang="en" sz="2000"/>
            </a:br>
            <a:r>
              <a:rPr lang="en" sz="2000"/>
              <a:t>ResNet:</a:t>
            </a:r>
          </a:p>
          <a:p>
            <a:pPr marL="457200" indent="-355600">
              <a:buSzPct val="100000"/>
              <a:buAutoNum type="arabicPeriod"/>
            </a:pPr>
            <a:r>
              <a:rPr lang="en" sz="2000"/>
              <a:t>Pick random L in range [256, 480]</a:t>
            </a:r>
          </a:p>
          <a:p>
            <a:pPr marL="457200" indent="-355600">
              <a:buSzPct val="100000"/>
              <a:buAutoNum type="arabicPeriod"/>
            </a:pPr>
            <a:r>
              <a:rPr lang="en" sz="2000"/>
              <a:t>Resize training image, short side = L</a:t>
            </a:r>
          </a:p>
          <a:p>
            <a:pPr marL="457200" indent="-355600">
              <a:buSzPct val="100000"/>
              <a:buAutoNum type="arabicPeriod"/>
            </a:pPr>
            <a:r>
              <a:rPr lang="en" sz="2000"/>
              <a:t>Sample random 224 x 224 patch</a:t>
            </a:r>
            <a:br>
              <a:rPr lang="en" sz="2000"/>
            </a:br>
            <a:endParaRPr lang="en" sz="2000"/>
          </a:p>
          <a:p>
            <a:r>
              <a:rPr lang="en" sz="2400" b="1"/>
              <a:t>Testing</a:t>
            </a:r>
            <a:r>
              <a:rPr lang="en" sz="2400"/>
              <a:t>: average a fixed set of crops</a:t>
            </a:r>
          </a:p>
          <a:p>
            <a:endParaRPr sz="2000"/>
          </a:p>
          <a:p>
            <a:endParaRPr sz="2400"/>
          </a:p>
        </p:txBody>
      </p:sp>
      <p:sp>
        <p:nvSpPr>
          <p:cNvPr id="224" name="Shape 224"/>
          <p:cNvSpPr txBox="1"/>
          <p:nvPr/>
        </p:nvSpPr>
        <p:spPr>
          <a:xfrm>
            <a:off x="1657702" y="1"/>
            <a:ext cx="6369599" cy="1105633"/>
          </a:xfrm>
          <a:prstGeom prst="rect">
            <a:avLst/>
          </a:prstGeom>
          <a:noFill/>
          <a:ln>
            <a:noFill/>
          </a:ln>
        </p:spPr>
        <p:txBody>
          <a:bodyPr lIns="91425" tIns="91425" rIns="91425" bIns="91425" anchor="t" anchorCtr="0">
            <a:noAutofit/>
          </a:bodyPr>
          <a:lstStyle/>
          <a:p>
            <a:r>
              <a:rPr lang="en" sz="3600" dirty="0">
                <a:solidFill>
                  <a:schemeClr val="bg1"/>
                </a:solidFill>
              </a:rPr>
              <a:t>Data Augmentation</a:t>
            </a:r>
          </a:p>
          <a:p>
            <a:endParaRPr lang="en" sz="3000" dirty="0"/>
          </a:p>
          <a:p>
            <a:r>
              <a:rPr lang="en" sz="3000" dirty="0"/>
              <a:t>2. Random crops/scales</a:t>
            </a:r>
          </a:p>
        </p:txBody>
      </p:sp>
      <p:pic>
        <p:nvPicPr>
          <p:cNvPr id="225" name="Shape 225"/>
          <p:cNvPicPr preferRelativeResize="0"/>
          <p:nvPr/>
        </p:nvPicPr>
        <p:blipFill>
          <a:blip r:embed="rId3">
            <a:alphaModFix/>
          </a:blip>
          <a:stretch>
            <a:fillRect/>
          </a:stretch>
        </p:blipFill>
        <p:spPr>
          <a:xfrm>
            <a:off x="8375800" y="917826"/>
            <a:ext cx="1703246" cy="3662908"/>
          </a:xfrm>
          <a:prstGeom prst="rect">
            <a:avLst/>
          </a:prstGeom>
          <a:noFill/>
          <a:ln w="19050" cap="flat" cmpd="sng">
            <a:solidFill>
              <a:srgbClr val="000000"/>
            </a:solidFill>
            <a:prstDash val="solid"/>
            <a:round/>
            <a:headEnd type="none" w="med" len="med"/>
            <a:tailEnd type="none" w="med" len="med"/>
          </a:ln>
        </p:spPr>
      </p:pic>
      <p:sp>
        <p:nvSpPr>
          <p:cNvPr id="226" name="Shape 226"/>
          <p:cNvSpPr/>
          <p:nvPr/>
        </p:nvSpPr>
        <p:spPr>
          <a:xfrm>
            <a:off x="8375802" y="917835"/>
            <a:ext cx="1495499" cy="1934000"/>
          </a:xfrm>
          <a:prstGeom prst="rect">
            <a:avLst/>
          </a:prstGeom>
          <a:noFill/>
          <a:ln w="28575" cap="flat" cmpd="sng">
            <a:solidFill>
              <a:srgbClr val="FF0000"/>
            </a:solidFill>
            <a:prstDash val="solid"/>
            <a:round/>
            <a:headEnd type="none" w="med" len="med"/>
            <a:tailEnd type="none" w="med" len="med"/>
          </a:ln>
        </p:spPr>
        <p:txBody>
          <a:bodyPr lIns="91425" tIns="91425" rIns="91425" bIns="91425" anchor="ctr" anchorCtr="0">
            <a:noAutofit/>
          </a:bodyPr>
          <a:lstStyle/>
          <a:p>
            <a:endParaRPr/>
          </a:p>
        </p:txBody>
      </p:sp>
      <p:sp>
        <p:nvSpPr>
          <p:cNvPr id="227" name="Shape 227"/>
          <p:cNvSpPr/>
          <p:nvPr/>
        </p:nvSpPr>
        <p:spPr>
          <a:xfrm>
            <a:off x="8375802" y="2646735"/>
            <a:ext cx="1495499" cy="1934000"/>
          </a:xfrm>
          <a:prstGeom prst="rect">
            <a:avLst/>
          </a:prstGeom>
          <a:noFill/>
          <a:ln w="28575" cap="flat" cmpd="sng">
            <a:solidFill>
              <a:srgbClr val="FF0000"/>
            </a:solidFill>
            <a:prstDash val="solid"/>
            <a:round/>
            <a:headEnd type="none" w="med" len="med"/>
            <a:tailEnd type="none" w="med" len="med"/>
          </a:ln>
        </p:spPr>
        <p:txBody>
          <a:bodyPr lIns="91425" tIns="91425" rIns="91425" bIns="91425" anchor="ctr" anchorCtr="0">
            <a:noAutofit/>
          </a:bodyPr>
          <a:lstStyle/>
          <a:p>
            <a:endParaRPr/>
          </a:p>
        </p:txBody>
      </p:sp>
      <p:sp>
        <p:nvSpPr>
          <p:cNvPr id="228" name="Shape 228"/>
          <p:cNvSpPr/>
          <p:nvPr/>
        </p:nvSpPr>
        <p:spPr>
          <a:xfrm>
            <a:off x="8583552" y="2646735"/>
            <a:ext cx="1495499" cy="1934000"/>
          </a:xfrm>
          <a:prstGeom prst="rect">
            <a:avLst/>
          </a:prstGeom>
          <a:noFill/>
          <a:ln w="28575" cap="flat" cmpd="sng">
            <a:solidFill>
              <a:srgbClr val="FF0000"/>
            </a:solidFill>
            <a:prstDash val="solid"/>
            <a:round/>
            <a:headEnd type="none" w="med" len="med"/>
            <a:tailEnd type="none" w="med" len="med"/>
          </a:ln>
        </p:spPr>
        <p:txBody>
          <a:bodyPr lIns="91425" tIns="91425" rIns="91425" bIns="91425" anchor="ctr" anchorCtr="0">
            <a:noAutofit/>
          </a:bodyPr>
          <a:lstStyle/>
          <a:p>
            <a:endParaRPr/>
          </a:p>
        </p:txBody>
      </p:sp>
      <p:sp>
        <p:nvSpPr>
          <p:cNvPr id="229" name="Shape 229"/>
          <p:cNvSpPr/>
          <p:nvPr/>
        </p:nvSpPr>
        <p:spPr>
          <a:xfrm>
            <a:off x="8583552" y="917835"/>
            <a:ext cx="1495499" cy="1934000"/>
          </a:xfrm>
          <a:prstGeom prst="rect">
            <a:avLst/>
          </a:prstGeom>
          <a:noFill/>
          <a:ln w="28575" cap="flat" cmpd="sng">
            <a:solidFill>
              <a:srgbClr val="FF0000"/>
            </a:solidFill>
            <a:prstDash val="solid"/>
            <a:round/>
            <a:headEnd type="none" w="med" len="med"/>
            <a:tailEnd type="none" w="med" len="med"/>
          </a:ln>
        </p:spPr>
        <p:txBody>
          <a:bodyPr lIns="91425" tIns="91425" rIns="91425" bIns="91425" anchor="ctr" anchorCtr="0">
            <a:noAutofit/>
          </a:bodyPr>
          <a:lstStyle/>
          <a:p>
            <a:endParaRPr/>
          </a:p>
        </p:txBody>
      </p:sp>
      <p:sp>
        <p:nvSpPr>
          <p:cNvPr id="230" name="Shape 230"/>
          <p:cNvSpPr/>
          <p:nvPr/>
        </p:nvSpPr>
        <p:spPr>
          <a:xfrm>
            <a:off x="8479677" y="1782285"/>
            <a:ext cx="1495499" cy="1934000"/>
          </a:xfrm>
          <a:prstGeom prst="rect">
            <a:avLst/>
          </a:prstGeom>
          <a:noFill/>
          <a:ln w="28575" cap="flat" cmpd="sng">
            <a:solidFill>
              <a:srgbClr val="FF0000"/>
            </a:solidFill>
            <a:prstDash val="solid"/>
            <a:round/>
            <a:headEnd type="none" w="med" len="med"/>
            <a:tailEnd type="none" w="med" len="med"/>
          </a:ln>
        </p:spPr>
        <p:txBody>
          <a:bodyPr lIns="91425" tIns="91425" rIns="91425" bIns="91425" anchor="ctr" anchorCtr="0">
            <a:noAutofit/>
          </a:bodyPr>
          <a:lstStyle/>
          <a:p>
            <a:endParaRPr/>
          </a:p>
        </p:txBody>
      </p:sp>
    </p:spTree>
    <p:extLst>
      <p:ext uri="{BB962C8B-B14F-4D97-AF65-F5344CB8AC3E}">
        <p14:creationId xmlns:p14="http://schemas.microsoft.com/office/powerpoint/2010/main" val="23389154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Shape 235"/>
          <p:cNvSpPr txBox="1"/>
          <p:nvPr/>
        </p:nvSpPr>
        <p:spPr>
          <a:xfrm>
            <a:off x="1905725" y="1616102"/>
            <a:ext cx="8601900" cy="4657999"/>
          </a:xfrm>
          <a:prstGeom prst="rect">
            <a:avLst/>
          </a:prstGeom>
          <a:noFill/>
          <a:ln>
            <a:noFill/>
          </a:ln>
        </p:spPr>
        <p:txBody>
          <a:bodyPr lIns="91425" tIns="91425" rIns="91425" bIns="91425" anchor="t" anchorCtr="0">
            <a:noAutofit/>
          </a:bodyPr>
          <a:lstStyle/>
          <a:p>
            <a:r>
              <a:rPr lang="en" sz="2400" b="1" dirty="0"/>
              <a:t>Training</a:t>
            </a:r>
            <a:r>
              <a:rPr lang="en" sz="2400" dirty="0"/>
              <a:t>: sample random crops / scales</a:t>
            </a:r>
            <a:br>
              <a:rPr lang="en" sz="2000" dirty="0"/>
            </a:br>
            <a:r>
              <a:rPr lang="en" sz="2000" dirty="0"/>
              <a:t>ResNet:</a:t>
            </a:r>
          </a:p>
          <a:p>
            <a:pPr marL="457200" indent="-355600">
              <a:buSzPct val="100000"/>
              <a:buAutoNum type="arabicPeriod"/>
            </a:pPr>
            <a:r>
              <a:rPr lang="en" sz="2000" dirty="0"/>
              <a:t>Pick random L in range [256, 480]</a:t>
            </a:r>
          </a:p>
          <a:p>
            <a:pPr marL="457200" indent="-355600">
              <a:buSzPct val="100000"/>
              <a:buAutoNum type="arabicPeriod"/>
            </a:pPr>
            <a:r>
              <a:rPr lang="en" sz="2000" dirty="0"/>
              <a:t>Resize training image, short side = L</a:t>
            </a:r>
          </a:p>
          <a:p>
            <a:pPr marL="457200" indent="-355600">
              <a:buSzPct val="100000"/>
              <a:buAutoNum type="arabicPeriod"/>
            </a:pPr>
            <a:r>
              <a:rPr lang="en" sz="2000" dirty="0"/>
              <a:t>Sample random 224 x 224 patch</a:t>
            </a:r>
            <a:br>
              <a:rPr lang="en" sz="2000" dirty="0"/>
            </a:br>
            <a:endParaRPr lang="en" sz="2000" dirty="0"/>
          </a:p>
          <a:p>
            <a:r>
              <a:rPr lang="en" sz="2400" b="1" dirty="0"/>
              <a:t>Testing</a:t>
            </a:r>
            <a:r>
              <a:rPr lang="en" sz="2400" dirty="0"/>
              <a:t>: average a fixed set of crops</a:t>
            </a:r>
          </a:p>
          <a:p>
            <a:r>
              <a:rPr lang="en" sz="2000" dirty="0"/>
              <a:t>ResNet:</a:t>
            </a:r>
          </a:p>
          <a:p>
            <a:pPr marL="457200" indent="-355600">
              <a:buSzPct val="100000"/>
              <a:buAutoNum type="arabicPeriod"/>
            </a:pPr>
            <a:r>
              <a:rPr lang="en" sz="2000" dirty="0"/>
              <a:t>Resize image at 5 scales:  {224, 256, 384, 480, 640}</a:t>
            </a:r>
          </a:p>
          <a:p>
            <a:pPr marL="457200" indent="-355600">
              <a:buSzPct val="100000"/>
              <a:buAutoNum type="arabicPeriod"/>
            </a:pPr>
            <a:r>
              <a:rPr lang="en" sz="2000" dirty="0"/>
              <a:t>For each size, use 10 224 x 224 crops: 4 corners + center, + flips</a:t>
            </a:r>
          </a:p>
          <a:p>
            <a:endParaRPr sz="2400" dirty="0"/>
          </a:p>
        </p:txBody>
      </p:sp>
      <p:sp>
        <p:nvSpPr>
          <p:cNvPr id="237" name="Shape 237"/>
          <p:cNvSpPr txBox="1"/>
          <p:nvPr/>
        </p:nvSpPr>
        <p:spPr>
          <a:xfrm>
            <a:off x="1657702" y="1"/>
            <a:ext cx="6369599" cy="1105633"/>
          </a:xfrm>
          <a:prstGeom prst="rect">
            <a:avLst/>
          </a:prstGeom>
          <a:noFill/>
          <a:ln>
            <a:noFill/>
          </a:ln>
        </p:spPr>
        <p:txBody>
          <a:bodyPr lIns="91425" tIns="91425" rIns="91425" bIns="91425" anchor="t" anchorCtr="0">
            <a:noAutofit/>
          </a:bodyPr>
          <a:lstStyle/>
          <a:p>
            <a:r>
              <a:rPr lang="en" sz="3600" dirty="0">
                <a:solidFill>
                  <a:schemeClr val="bg1"/>
                </a:solidFill>
              </a:rPr>
              <a:t>Data Augmentation</a:t>
            </a:r>
          </a:p>
          <a:p>
            <a:endParaRPr lang="en" sz="3000" dirty="0"/>
          </a:p>
          <a:p>
            <a:r>
              <a:rPr lang="en" sz="3000" dirty="0"/>
              <a:t>2. Random crops/scales</a:t>
            </a:r>
          </a:p>
        </p:txBody>
      </p:sp>
      <p:pic>
        <p:nvPicPr>
          <p:cNvPr id="238" name="Shape 238"/>
          <p:cNvPicPr preferRelativeResize="0"/>
          <p:nvPr/>
        </p:nvPicPr>
        <p:blipFill>
          <a:blip r:embed="rId3">
            <a:alphaModFix/>
          </a:blip>
          <a:stretch>
            <a:fillRect/>
          </a:stretch>
        </p:blipFill>
        <p:spPr>
          <a:xfrm>
            <a:off x="8375800" y="917826"/>
            <a:ext cx="1703246" cy="3662908"/>
          </a:xfrm>
          <a:prstGeom prst="rect">
            <a:avLst/>
          </a:prstGeom>
          <a:noFill/>
          <a:ln w="19050" cap="flat" cmpd="sng">
            <a:solidFill>
              <a:srgbClr val="000000"/>
            </a:solidFill>
            <a:prstDash val="solid"/>
            <a:round/>
            <a:headEnd type="none" w="med" len="med"/>
            <a:tailEnd type="none" w="med" len="med"/>
          </a:ln>
        </p:spPr>
      </p:pic>
      <p:sp>
        <p:nvSpPr>
          <p:cNvPr id="239" name="Shape 239"/>
          <p:cNvSpPr/>
          <p:nvPr/>
        </p:nvSpPr>
        <p:spPr>
          <a:xfrm>
            <a:off x="8375802" y="917835"/>
            <a:ext cx="1495499" cy="1934000"/>
          </a:xfrm>
          <a:prstGeom prst="rect">
            <a:avLst/>
          </a:prstGeom>
          <a:noFill/>
          <a:ln w="28575" cap="flat" cmpd="sng">
            <a:solidFill>
              <a:srgbClr val="FF0000"/>
            </a:solidFill>
            <a:prstDash val="solid"/>
            <a:round/>
            <a:headEnd type="none" w="med" len="med"/>
            <a:tailEnd type="none" w="med" len="med"/>
          </a:ln>
        </p:spPr>
        <p:txBody>
          <a:bodyPr lIns="91425" tIns="91425" rIns="91425" bIns="91425" anchor="ctr" anchorCtr="0">
            <a:noAutofit/>
          </a:bodyPr>
          <a:lstStyle/>
          <a:p>
            <a:endParaRPr/>
          </a:p>
        </p:txBody>
      </p:sp>
      <p:sp>
        <p:nvSpPr>
          <p:cNvPr id="240" name="Shape 240"/>
          <p:cNvSpPr/>
          <p:nvPr/>
        </p:nvSpPr>
        <p:spPr>
          <a:xfrm>
            <a:off x="8375802" y="2646735"/>
            <a:ext cx="1495499" cy="1934000"/>
          </a:xfrm>
          <a:prstGeom prst="rect">
            <a:avLst/>
          </a:prstGeom>
          <a:noFill/>
          <a:ln w="28575" cap="flat" cmpd="sng">
            <a:solidFill>
              <a:srgbClr val="FF0000"/>
            </a:solidFill>
            <a:prstDash val="solid"/>
            <a:round/>
            <a:headEnd type="none" w="med" len="med"/>
            <a:tailEnd type="none" w="med" len="med"/>
          </a:ln>
        </p:spPr>
        <p:txBody>
          <a:bodyPr lIns="91425" tIns="91425" rIns="91425" bIns="91425" anchor="ctr" anchorCtr="0">
            <a:noAutofit/>
          </a:bodyPr>
          <a:lstStyle/>
          <a:p>
            <a:endParaRPr/>
          </a:p>
        </p:txBody>
      </p:sp>
      <p:sp>
        <p:nvSpPr>
          <p:cNvPr id="241" name="Shape 241"/>
          <p:cNvSpPr/>
          <p:nvPr/>
        </p:nvSpPr>
        <p:spPr>
          <a:xfrm>
            <a:off x="8583552" y="2646735"/>
            <a:ext cx="1495499" cy="1934000"/>
          </a:xfrm>
          <a:prstGeom prst="rect">
            <a:avLst/>
          </a:prstGeom>
          <a:noFill/>
          <a:ln w="28575" cap="flat" cmpd="sng">
            <a:solidFill>
              <a:srgbClr val="FF0000"/>
            </a:solidFill>
            <a:prstDash val="solid"/>
            <a:round/>
            <a:headEnd type="none" w="med" len="med"/>
            <a:tailEnd type="none" w="med" len="med"/>
          </a:ln>
        </p:spPr>
        <p:txBody>
          <a:bodyPr lIns="91425" tIns="91425" rIns="91425" bIns="91425" anchor="ctr" anchorCtr="0">
            <a:noAutofit/>
          </a:bodyPr>
          <a:lstStyle/>
          <a:p>
            <a:endParaRPr/>
          </a:p>
        </p:txBody>
      </p:sp>
      <p:sp>
        <p:nvSpPr>
          <p:cNvPr id="242" name="Shape 242"/>
          <p:cNvSpPr/>
          <p:nvPr/>
        </p:nvSpPr>
        <p:spPr>
          <a:xfrm>
            <a:off x="8583552" y="917835"/>
            <a:ext cx="1495499" cy="1934000"/>
          </a:xfrm>
          <a:prstGeom prst="rect">
            <a:avLst/>
          </a:prstGeom>
          <a:noFill/>
          <a:ln w="28575" cap="flat" cmpd="sng">
            <a:solidFill>
              <a:srgbClr val="FF0000"/>
            </a:solidFill>
            <a:prstDash val="solid"/>
            <a:round/>
            <a:headEnd type="none" w="med" len="med"/>
            <a:tailEnd type="none" w="med" len="med"/>
          </a:ln>
        </p:spPr>
        <p:txBody>
          <a:bodyPr lIns="91425" tIns="91425" rIns="91425" bIns="91425" anchor="ctr" anchorCtr="0">
            <a:noAutofit/>
          </a:bodyPr>
          <a:lstStyle/>
          <a:p>
            <a:endParaRPr/>
          </a:p>
        </p:txBody>
      </p:sp>
      <p:sp>
        <p:nvSpPr>
          <p:cNvPr id="243" name="Shape 243"/>
          <p:cNvSpPr/>
          <p:nvPr/>
        </p:nvSpPr>
        <p:spPr>
          <a:xfrm>
            <a:off x="8479677" y="1782285"/>
            <a:ext cx="1495499" cy="1934000"/>
          </a:xfrm>
          <a:prstGeom prst="rect">
            <a:avLst/>
          </a:prstGeom>
          <a:noFill/>
          <a:ln w="28575" cap="flat" cmpd="sng">
            <a:solidFill>
              <a:srgbClr val="FF0000"/>
            </a:solidFill>
            <a:prstDash val="solid"/>
            <a:round/>
            <a:headEnd type="none" w="med" len="med"/>
            <a:tailEnd type="none" w="med" len="med"/>
          </a:ln>
        </p:spPr>
        <p:txBody>
          <a:bodyPr lIns="91425" tIns="91425" rIns="91425" bIns="91425" anchor="ctr" anchorCtr="0">
            <a:noAutofit/>
          </a:bodyPr>
          <a:lstStyle/>
          <a:p>
            <a:endParaRPr/>
          </a:p>
        </p:txBody>
      </p:sp>
    </p:spTree>
    <p:extLst>
      <p:ext uri="{BB962C8B-B14F-4D97-AF65-F5344CB8AC3E}">
        <p14:creationId xmlns:p14="http://schemas.microsoft.com/office/powerpoint/2010/main" val="35657712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9" name="Shape 249"/>
          <p:cNvSpPr txBox="1"/>
          <p:nvPr/>
        </p:nvSpPr>
        <p:spPr>
          <a:xfrm>
            <a:off x="1657702" y="1"/>
            <a:ext cx="6369599" cy="1616033"/>
          </a:xfrm>
          <a:prstGeom prst="rect">
            <a:avLst/>
          </a:prstGeom>
          <a:noFill/>
          <a:ln>
            <a:noFill/>
          </a:ln>
        </p:spPr>
        <p:txBody>
          <a:bodyPr lIns="91425" tIns="91425" rIns="91425" bIns="91425" anchor="t" anchorCtr="0">
            <a:noAutofit/>
          </a:bodyPr>
          <a:lstStyle/>
          <a:p>
            <a:r>
              <a:rPr lang="en" sz="3600" dirty="0">
                <a:solidFill>
                  <a:schemeClr val="bg1"/>
                </a:solidFill>
              </a:rPr>
              <a:t>Data Augmentation</a:t>
            </a:r>
          </a:p>
          <a:p>
            <a:endParaRPr lang="en" sz="3000" dirty="0"/>
          </a:p>
          <a:p>
            <a:r>
              <a:rPr lang="en" sz="3000" dirty="0"/>
              <a:t>3. Color jitter</a:t>
            </a:r>
          </a:p>
        </p:txBody>
      </p:sp>
      <p:sp>
        <p:nvSpPr>
          <p:cNvPr id="250" name="Shape 250"/>
          <p:cNvSpPr txBox="1"/>
          <p:nvPr/>
        </p:nvSpPr>
        <p:spPr>
          <a:xfrm>
            <a:off x="1905725" y="1616102"/>
            <a:ext cx="3717900" cy="4657999"/>
          </a:xfrm>
          <a:prstGeom prst="rect">
            <a:avLst/>
          </a:prstGeom>
          <a:noFill/>
          <a:ln>
            <a:noFill/>
          </a:ln>
        </p:spPr>
        <p:txBody>
          <a:bodyPr lIns="91425" tIns="91425" rIns="91425" bIns="91425" anchor="t" anchorCtr="0">
            <a:noAutofit/>
          </a:bodyPr>
          <a:lstStyle/>
          <a:p>
            <a:endParaRPr sz="2000"/>
          </a:p>
          <a:p>
            <a:endParaRPr sz="2400"/>
          </a:p>
        </p:txBody>
      </p:sp>
      <p:sp>
        <p:nvSpPr>
          <p:cNvPr id="251" name="Shape 251"/>
          <p:cNvSpPr txBox="1"/>
          <p:nvPr/>
        </p:nvSpPr>
        <p:spPr>
          <a:xfrm>
            <a:off x="1905725" y="1616102"/>
            <a:ext cx="3931800" cy="4657999"/>
          </a:xfrm>
          <a:prstGeom prst="rect">
            <a:avLst/>
          </a:prstGeom>
          <a:noFill/>
          <a:ln>
            <a:noFill/>
          </a:ln>
        </p:spPr>
        <p:txBody>
          <a:bodyPr lIns="91425" tIns="91425" rIns="91425" bIns="91425" anchor="t" anchorCtr="0">
            <a:noAutofit/>
          </a:bodyPr>
          <a:lstStyle/>
          <a:p>
            <a:r>
              <a:rPr lang="en" sz="2400" b="1"/>
              <a:t>Simple</a:t>
            </a:r>
            <a:r>
              <a:rPr lang="en" sz="2400"/>
              <a:t>: </a:t>
            </a:r>
          </a:p>
          <a:p>
            <a:r>
              <a:rPr lang="en" sz="2400"/>
              <a:t>Randomly jitter contrast</a:t>
            </a:r>
          </a:p>
        </p:txBody>
      </p:sp>
      <p:pic>
        <p:nvPicPr>
          <p:cNvPr id="252" name="Shape 252"/>
          <p:cNvPicPr preferRelativeResize="0"/>
          <p:nvPr/>
        </p:nvPicPr>
        <p:blipFill>
          <a:blip r:embed="rId3">
            <a:alphaModFix/>
          </a:blip>
          <a:stretch>
            <a:fillRect/>
          </a:stretch>
        </p:blipFill>
        <p:spPr>
          <a:xfrm>
            <a:off x="2105225" y="3231001"/>
            <a:ext cx="1205524" cy="2188724"/>
          </a:xfrm>
          <a:prstGeom prst="rect">
            <a:avLst/>
          </a:prstGeom>
          <a:noFill/>
          <a:ln w="19050" cap="flat" cmpd="sng">
            <a:solidFill>
              <a:srgbClr val="000000"/>
            </a:solidFill>
            <a:prstDash val="solid"/>
            <a:round/>
            <a:headEnd type="none" w="med" len="med"/>
            <a:tailEnd type="none" w="med" len="med"/>
          </a:ln>
        </p:spPr>
      </p:pic>
      <p:pic>
        <p:nvPicPr>
          <p:cNvPr id="253" name="Shape 253"/>
          <p:cNvPicPr preferRelativeResize="0"/>
          <p:nvPr/>
        </p:nvPicPr>
        <p:blipFill>
          <a:blip r:embed="rId4">
            <a:alphaModFix/>
          </a:blip>
          <a:stretch>
            <a:fillRect/>
          </a:stretch>
        </p:blipFill>
        <p:spPr>
          <a:xfrm>
            <a:off x="4147025" y="3230968"/>
            <a:ext cx="1205524" cy="2188752"/>
          </a:xfrm>
          <a:prstGeom prst="rect">
            <a:avLst/>
          </a:prstGeom>
          <a:noFill/>
          <a:ln w="19050" cap="flat" cmpd="sng">
            <a:solidFill>
              <a:srgbClr val="000000"/>
            </a:solidFill>
            <a:prstDash val="solid"/>
            <a:round/>
            <a:headEnd type="none" w="med" len="med"/>
            <a:tailEnd type="none" w="med" len="med"/>
          </a:ln>
        </p:spPr>
      </p:pic>
      <p:cxnSp>
        <p:nvCxnSpPr>
          <p:cNvPr id="254" name="Shape 254"/>
          <p:cNvCxnSpPr/>
          <p:nvPr/>
        </p:nvCxnSpPr>
        <p:spPr>
          <a:xfrm>
            <a:off x="3381025" y="4325363"/>
            <a:ext cx="695700" cy="0"/>
          </a:xfrm>
          <a:prstGeom prst="straightConnector1">
            <a:avLst/>
          </a:prstGeom>
          <a:noFill/>
          <a:ln w="19050" cap="flat" cmpd="sng">
            <a:solidFill>
              <a:srgbClr val="666666"/>
            </a:solidFill>
            <a:prstDash val="solid"/>
            <a:round/>
            <a:headEnd type="none" w="lg" len="lg"/>
            <a:tailEnd type="triangle" w="lg" len="lg"/>
          </a:ln>
        </p:spPr>
      </p:cxnSp>
    </p:spTree>
    <p:extLst>
      <p:ext uri="{BB962C8B-B14F-4D97-AF65-F5344CB8AC3E}">
        <p14:creationId xmlns:p14="http://schemas.microsoft.com/office/powerpoint/2010/main" val="36233034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60" name="Shape 260"/>
          <p:cNvSpPr txBox="1"/>
          <p:nvPr/>
        </p:nvSpPr>
        <p:spPr>
          <a:xfrm>
            <a:off x="1657702" y="1"/>
            <a:ext cx="6369599" cy="1616033"/>
          </a:xfrm>
          <a:prstGeom prst="rect">
            <a:avLst/>
          </a:prstGeom>
          <a:noFill/>
          <a:ln>
            <a:noFill/>
          </a:ln>
        </p:spPr>
        <p:txBody>
          <a:bodyPr lIns="91425" tIns="91425" rIns="91425" bIns="91425" anchor="t" anchorCtr="0">
            <a:noAutofit/>
          </a:bodyPr>
          <a:lstStyle/>
          <a:p>
            <a:r>
              <a:rPr lang="en" sz="3600" dirty="0">
                <a:solidFill>
                  <a:schemeClr val="bg1"/>
                </a:solidFill>
              </a:rPr>
              <a:t>Data Augmentation</a:t>
            </a:r>
          </a:p>
          <a:p>
            <a:endParaRPr lang="en" sz="3000" dirty="0"/>
          </a:p>
          <a:p>
            <a:r>
              <a:rPr lang="en" sz="3000" dirty="0"/>
              <a:t>3. Color jitter</a:t>
            </a:r>
          </a:p>
        </p:txBody>
      </p:sp>
      <p:sp>
        <p:nvSpPr>
          <p:cNvPr id="261" name="Shape 261"/>
          <p:cNvSpPr txBox="1"/>
          <p:nvPr/>
        </p:nvSpPr>
        <p:spPr>
          <a:xfrm>
            <a:off x="1905725" y="1616102"/>
            <a:ext cx="3717900" cy="4657999"/>
          </a:xfrm>
          <a:prstGeom prst="rect">
            <a:avLst/>
          </a:prstGeom>
          <a:noFill/>
          <a:ln>
            <a:noFill/>
          </a:ln>
        </p:spPr>
        <p:txBody>
          <a:bodyPr lIns="91425" tIns="91425" rIns="91425" bIns="91425" anchor="t" anchorCtr="0">
            <a:noAutofit/>
          </a:bodyPr>
          <a:lstStyle/>
          <a:p>
            <a:endParaRPr sz="2000"/>
          </a:p>
          <a:p>
            <a:endParaRPr sz="2400"/>
          </a:p>
        </p:txBody>
      </p:sp>
      <p:sp>
        <p:nvSpPr>
          <p:cNvPr id="262" name="Shape 262"/>
          <p:cNvSpPr txBox="1"/>
          <p:nvPr/>
        </p:nvSpPr>
        <p:spPr>
          <a:xfrm>
            <a:off x="1905725" y="1616102"/>
            <a:ext cx="3931800" cy="4657999"/>
          </a:xfrm>
          <a:prstGeom prst="rect">
            <a:avLst/>
          </a:prstGeom>
          <a:noFill/>
          <a:ln>
            <a:noFill/>
          </a:ln>
        </p:spPr>
        <p:txBody>
          <a:bodyPr lIns="91425" tIns="91425" rIns="91425" bIns="91425" anchor="t" anchorCtr="0">
            <a:noAutofit/>
          </a:bodyPr>
          <a:lstStyle/>
          <a:p>
            <a:r>
              <a:rPr lang="en" sz="2400" b="1"/>
              <a:t>Simple</a:t>
            </a:r>
            <a:r>
              <a:rPr lang="en" sz="2400"/>
              <a:t>: </a:t>
            </a:r>
          </a:p>
          <a:p>
            <a:r>
              <a:rPr lang="en" sz="2400"/>
              <a:t>Randomly jitter contrast</a:t>
            </a:r>
          </a:p>
        </p:txBody>
      </p:sp>
      <p:pic>
        <p:nvPicPr>
          <p:cNvPr id="263" name="Shape 263"/>
          <p:cNvPicPr preferRelativeResize="0"/>
          <p:nvPr/>
        </p:nvPicPr>
        <p:blipFill>
          <a:blip r:embed="rId3">
            <a:alphaModFix/>
          </a:blip>
          <a:stretch>
            <a:fillRect/>
          </a:stretch>
        </p:blipFill>
        <p:spPr>
          <a:xfrm>
            <a:off x="2105225" y="3231001"/>
            <a:ext cx="1205524" cy="2249366"/>
          </a:xfrm>
          <a:prstGeom prst="rect">
            <a:avLst/>
          </a:prstGeom>
          <a:noFill/>
          <a:ln w="19050" cap="flat" cmpd="sng">
            <a:solidFill>
              <a:srgbClr val="000000"/>
            </a:solidFill>
            <a:prstDash val="solid"/>
            <a:round/>
            <a:headEnd type="none" w="med" len="med"/>
            <a:tailEnd type="none" w="med" len="med"/>
          </a:ln>
        </p:spPr>
      </p:pic>
      <p:pic>
        <p:nvPicPr>
          <p:cNvPr id="264" name="Shape 264"/>
          <p:cNvPicPr preferRelativeResize="0"/>
          <p:nvPr/>
        </p:nvPicPr>
        <p:blipFill>
          <a:blip r:embed="rId4">
            <a:alphaModFix/>
          </a:blip>
          <a:stretch>
            <a:fillRect/>
          </a:stretch>
        </p:blipFill>
        <p:spPr>
          <a:xfrm>
            <a:off x="4147025" y="3230968"/>
            <a:ext cx="1205524" cy="2249395"/>
          </a:xfrm>
          <a:prstGeom prst="rect">
            <a:avLst/>
          </a:prstGeom>
          <a:noFill/>
          <a:ln w="19050" cap="flat" cmpd="sng">
            <a:solidFill>
              <a:srgbClr val="000000"/>
            </a:solidFill>
            <a:prstDash val="solid"/>
            <a:round/>
            <a:headEnd type="none" w="med" len="med"/>
            <a:tailEnd type="none" w="med" len="med"/>
          </a:ln>
        </p:spPr>
      </p:pic>
      <p:cxnSp>
        <p:nvCxnSpPr>
          <p:cNvPr id="265" name="Shape 265"/>
          <p:cNvCxnSpPr/>
          <p:nvPr/>
        </p:nvCxnSpPr>
        <p:spPr>
          <a:xfrm>
            <a:off x="3381025" y="4355684"/>
            <a:ext cx="695700" cy="0"/>
          </a:xfrm>
          <a:prstGeom prst="straightConnector1">
            <a:avLst/>
          </a:prstGeom>
          <a:noFill/>
          <a:ln w="19050" cap="flat" cmpd="sng">
            <a:solidFill>
              <a:srgbClr val="666666"/>
            </a:solidFill>
            <a:prstDash val="solid"/>
            <a:round/>
            <a:headEnd type="none" w="lg" len="lg"/>
            <a:tailEnd type="triangle" w="lg" len="lg"/>
          </a:ln>
        </p:spPr>
      </p:cxnSp>
      <p:sp>
        <p:nvSpPr>
          <p:cNvPr id="266" name="Shape 266"/>
          <p:cNvSpPr txBox="1"/>
          <p:nvPr/>
        </p:nvSpPr>
        <p:spPr>
          <a:xfrm>
            <a:off x="5899927" y="925442"/>
            <a:ext cx="4430399" cy="5633600"/>
          </a:xfrm>
          <a:prstGeom prst="rect">
            <a:avLst/>
          </a:prstGeom>
          <a:noFill/>
          <a:ln>
            <a:noFill/>
          </a:ln>
        </p:spPr>
        <p:txBody>
          <a:bodyPr lIns="91425" tIns="91425" rIns="91425" bIns="91425" anchor="t" anchorCtr="0">
            <a:noAutofit/>
          </a:bodyPr>
          <a:lstStyle/>
          <a:p>
            <a:r>
              <a:rPr lang="en" sz="2400" b="1" dirty="0"/>
              <a:t>Complex</a:t>
            </a:r>
            <a:r>
              <a:rPr lang="en" sz="2400" dirty="0"/>
              <a:t>:</a:t>
            </a:r>
            <a:br>
              <a:rPr lang="en" sz="2400" dirty="0"/>
            </a:br>
            <a:endParaRPr lang="en" sz="2400" dirty="0"/>
          </a:p>
          <a:p>
            <a:pPr marL="457200" indent="-381000">
              <a:buSzPct val="100000"/>
              <a:buAutoNum type="arabicPeriod"/>
            </a:pPr>
            <a:r>
              <a:rPr lang="en" sz="2400" dirty="0"/>
              <a:t>Apply PCA to all [R, G, B] pixels in training set</a:t>
            </a:r>
            <a:br>
              <a:rPr lang="en" sz="2400" dirty="0"/>
            </a:br>
            <a:endParaRPr lang="en" sz="2400" dirty="0"/>
          </a:p>
          <a:p>
            <a:pPr marL="457200" indent="-381000">
              <a:buSzPct val="100000"/>
              <a:buAutoNum type="arabicPeriod"/>
            </a:pPr>
            <a:r>
              <a:rPr lang="en" sz="2400" dirty="0"/>
              <a:t>Sample a “color offset” along principal component directions</a:t>
            </a:r>
          </a:p>
          <a:p>
            <a:endParaRPr sz="1200" dirty="0"/>
          </a:p>
          <a:p>
            <a:pPr marL="457200" indent="-381000">
              <a:buSzPct val="100000"/>
              <a:buAutoNum type="arabicPeriod"/>
            </a:pPr>
            <a:r>
              <a:rPr lang="en" sz="2400" dirty="0"/>
              <a:t>Add offset to all pixels of a training image</a:t>
            </a:r>
          </a:p>
        </p:txBody>
      </p:sp>
      <p:sp>
        <p:nvSpPr>
          <p:cNvPr id="267" name="Shape 267"/>
          <p:cNvSpPr txBox="1"/>
          <p:nvPr/>
        </p:nvSpPr>
        <p:spPr>
          <a:xfrm>
            <a:off x="5981400" y="5480367"/>
            <a:ext cx="4392600" cy="524800"/>
          </a:xfrm>
          <a:prstGeom prst="rect">
            <a:avLst/>
          </a:prstGeom>
          <a:noFill/>
          <a:ln>
            <a:noFill/>
          </a:ln>
        </p:spPr>
        <p:txBody>
          <a:bodyPr lIns="91425" tIns="91425" rIns="91425" bIns="91425" anchor="t" anchorCtr="0">
            <a:noAutofit/>
          </a:bodyPr>
          <a:lstStyle/>
          <a:p>
            <a:r>
              <a:rPr lang="en"/>
              <a:t>(As seen in </a:t>
            </a:r>
            <a:r>
              <a:rPr lang="en" i="1"/>
              <a:t>[Krizhevsky et al. 2012],</a:t>
            </a:r>
            <a:r>
              <a:rPr lang="en"/>
              <a:t> ResNet, etc)</a:t>
            </a:r>
          </a:p>
        </p:txBody>
      </p:sp>
    </p:spTree>
    <p:extLst>
      <p:ext uri="{BB962C8B-B14F-4D97-AF65-F5344CB8AC3E}">
        <p14:creationId xmlns:p14="http://schemas.microsoft.com/office/powerpoint/2010/main" val="19877322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71"/>
        <p:cNvGrpSpPr/>
        <p:nvPr/>
      </p:nvGrpSpPr>
      <p:grpSpPr>
        <a:xfrm>
          <a:off x="0" y="0"/>
          <a:ext cx="0" cy="0"/>
          <a:chOff x="0" y="0"/>
          <a:chExt cx="0" cy="0"/>
        </a:xfrm>
      </p:grpSpPr>
      <p:sp>
        <p:nvSpPr>
          <p:cNvPr id="273" name="Shape 273"/>
          <p:cNvSpPr txBox="1"/>
          <p:nvPr/>
        </p:nvSpPr>
        <p:spPr>
          <a:xfrm>
            <a:off x="1657702" y="1"/>
            <a:ext cx="6369599" cy="1616033"/>
          </a:xfrm>
          <a:prstGeom prst="rect">
            <a:avLst/>
          </a:prstGeom>
          <a:noFill/>
          <a:ln>
            <a:noFill/>
          </a:ln>
        </p:spPr>
        <p:txBody>
          <a:bodyPr lIns="91425" tIns="91425" rIns="91425" bIns="91425" anchor="t" anchorCtr="0">
            <a:noAutofit/>
          </a:bodyPr>
          <a:lstStyle/>
          <a:p>
            <a:r>
              <a:rPr lang="en" sz="3600" dirty="0">
                <a:solidFill>
                  <a:schemeClr val="bg1"/>
                </a:solidFill>
              </a:rPr>
              <a:t>Data Augmentation</a:t>
            </a:r>
          </a:p>
          <a:p>
            <a:endParaRPr lang="en" sz="3000" dirty="0"/>
          </a:p>
          <a:p>
            <a:r>
              <a:rPr lang="en" sz="3000" dirty="0"/>
              <a:t>4. Get creative!</a:t>
            </a:r>
          </a:p>
        </p:txBody>
      </p:sp>
      <p:sp>
        <p:nvSpPr>
          <p:cNvPr id="274" name="Shape 274"/>
          <p:cNvSpPr txBox="1"/>
          <p:nvPr/>
        </p:nvSpPr>
        <p:spPr>
          <a:xfrm>
            <a:off x="1870225" y="1750967"/>
            <a:ext cx="7945200" cy="4000000"/>
          </a:xfrm>
          <a:prstGeom prst="rect">
            <a:avLst/>
          </a:prstGeom>
          <a:noFill/>
          <a:ln>
            <a:noFill/>
          </a:ln>
        </p:spPr>
        <p:txBody>
          <a:bodyPr lIns="91425" tIns="91425" rIns="91425" bIns="91425" anchor="ctr" anchorCtr="0">
            <a:noAutofit/>
          </a:bodyPr>
          <a:lstStyle/>
          <a:p>
            <a:r>
              <a:rPr lang="en" sz="3000">
                <a:solidFill>
                  <a:schemeClr val="dk1"/>
                </a:solidFill>
              </a:rPr>
              <a:t>Random mix/combinations of :</a:t>
            </a:r>
          </a:p>
          <a:p>
            <a:pPr marL="457200" indent="-419100">
              <a:buClr>
                <a:schemeClr val="dk1"/>
              </a:buClr>
              <a:buSzPct val="100000"/>
              <a:buChar char="-"/>
            </a:pPr>
            <a:r>
              <a:rPr lang="en" sz="3000">
                <a:solidFill>
                  <a:schemeClr val="dk1"/>
                </a:solidFill>
              </a:rPr>
              <a:t>translation</a:t>
            </a:r>
          </a:p>
          <a:p>
            <a:pPr marL="457200" indent="-419100">
              <a:buClr>
                <a:schemeClr val="dk1"/>
              </a:buClr>
              <a:buSzPct val="100000"/>
              <a:buChar char="-"/>
            </a:pPr>
            <a:r>
              <a:rPr lang="en" sz="3000">
                <a:solidFill>
                  <a:schemeClr val="dk1"/>
                </a:solidFill>
              </a:rPr>
              <a:t>rotation</a:t>
            </a:r>
          </a:p>
          <a:p>
            <a:pPr marL="457200" indent="-419100">
              <a:buClr>
                <a:schemeClr val="dk1"/>
              </a:buClr>
              <a:buSzPct val="100000"/>
              <a:buChar char="-"/>
            </a:pPr>
            <a:r>
              <a:rPr lang="en" sz="3000">
                <a:solidFill>
                  <a:schemeClr val="dk1"/>
                </a:solidFill>
              </a:rPr>
              <a:t>stretching</a:t>
            </a:r>
          </a:p>
          <a:p>
            <a:pPr marL="457200" indent="-419100">
              <a:buClr>
                <a:schemeClr val="dk1"/>
              </a:buClr>
              <a:buSzPct val="100000"/>
              <a:buChar char="-"/>
            </a:pPr>
            <a:r>
              <a:rPr lang="en" sz="3000">
                <a:solidFill>
                  <a:schemeClr val="dk1"/>
                </a:solidFill>
              </a:rPr>
              <a:t>shearing, </a:t>
            </a:r>
          </a:p>
          <a:p>
            <a:pPr marL="457200" indent="-419100">
              <a:buClr>
                <a:schemeClr val="dk1"/>
              </a:buClr>
              <a:buSzPct val="100000"/>
              <a:buChar char="-"/>
            </a:pPr>
            <a:r>
              <a:rPr lang="en" sz="3000">
                <a:solidFill>
                  <a:schemeClr val="dk1"/>
                </a:solidFill>
              </a:rPr>
              <a:t>lens distortions, …  (go crazy)</a:t>
            </a:r>
          </a:p>
        </p:txBody>
      </p:sp>
    </p:spTree>
    <p:extLst>
      <p:ext uri="{BB962C8B-B14F-4D97-AF65-F5344CB8AC3E}">
        <p14:creationId xmlns:p14="http://schemas.microsoft.com/office/powerpoint/2010/main" val="2537103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ight Arrow 12"/>
          <p:cNvSpPr/>
          <p:nvPr/>
        </p:nvSpPr>
        <p:spPr>
          <a:xfrm>
            <a:off x="2819647" y="3823428"/>
            <a:ext cx="6543428" cy="714375"/>
          </a:xfrm>
          <a:prstGeom prst="rightArrow">
            <a:avLst/>
          </a:prstGeom>
          <a:solidFill>
            <a:schemeClr val="bg1">
              <a:lumMod val="95000"/>
            </a:schemeClr>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Convolutional Neural Networks Overview</a:t>
            </a:r>
          </a:p>
        </p:txBody>
      </p:sp>
      <p:pic>
        <p:nvPicPr>
          <p:cNvPr id="4" name="Picture 3"/>
          <p:cNvPicPr>
            <a:picLocks noChangeAspect="1"/>
          </p:cNvPicPr>
          <p:nvPr/>
        </p:nvPicPr>
        <p:blipFill>
          <a:blip r:embed="rId2"/>
          <a:stretch>
            <a:fillRect/>
          </a:stretch>
        </p:blipFill>
        <p:spPr>
          <a:xfrm>
            <a:off x="593180" y="3537540"/>
            <a:ext cx="1932740" cy="1286151"/>
          </a:xfrm>
          <a:prstGeom prst="rect">
            <a:avLst/>
          </a:prstGeom>
        </p:spPr>
      </p:pic>
      <p:sp>
        <p:nvSpPr>
          <p:cNvPr id="5" name="Rectangle 4"/>
          <p:cNvSpPr/>
          <p:nvPr/>
        </p:nvSpPr>
        <p:spPr>
          <a:xfrm rot="16200000">
            <a:off x="1397537" y="3885340"/>
            <a:ext cx="4024484" cy="590550"/>
          </a:xfrm>
          <a:prstGeom prst="rect">
            <a:avLst/>
          </a:prstGeom>
          <a:solidFill>
            <a:schemeClr val="accent2">
              <a:lumMod val="40000"/>
              <a:lumOff val="60000"/>
            </a:schemeClr>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0000"/>
                </a:solidFill>
              </a:rPr>
              <a:t>Convolution Layer</a:t>
            </a:r>
          </a:p>
        </p:txBody>
      </p:sp>
      <p:sp>
        <p:nvSpPr>
          <p:cNvPr id="7" name="Rectangle 6"/>
          <p:cNvSpPr/>
          <p:nvPr/>
        </p:nvSpPr>
        <p:spPr>
          <a:xfrm rot="16200000">
            <a:off x="4532685" y="3885341"/>
            <a:ext cx="4024484" cy="590550"/>
          </a:xfrm>
          <a:prstGeom prst="rect">
            <a:avLst/>
          </a:prstGeom>
          <a:solidFill>
            <a:schemeClr val="accent6">
              <a:lumMod val="40000"/>
              <a:lumOff val="60000"/>
            </a:schemeClr>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0000"/>
                </a:solidFill>
              </a:rPr>
              <a:t>Fully Connected Layer</a:t>
            </a:r>
          </a:p>
        </p:txBody>
      </p:sp>
      <p:sp>
        <p:nvSpPr>
          <p:cNvPr id="9" name="Rectangle 8"/>
          <p:cNvSpPr/>
          <p:nvPr/>
        </p:nvSpPr>
        <p:spPr>
          <a:xfrm rot="16200000">
            <a:off x="2206920" y="3885341"/>
            <a:ext cx="4024484" cy="590550"/>
          </a:xfrm>
          <a:prstGeom prst="rect">
            <a:avLst/>
          </a:prstGeom>
          <a:solidFill>
            <a:schemeClr val="accent2">
              <a:lumMod val="40000"/>
              <a:lumOff val="60000"/>
            </a:schemeClr>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0000"/>
                </a:solidFill>
              </a:rPr>
              <a:t>Convolution Layer</a:t>
            </a:r>
          </a:p>
        </p:txBody>
      </p:sp>
      <p:sp>
        <p:nvSpPr>
          <p:cNvPr id="10" name="Rectangle 9"/>
          <p:cNvSpPr/>
          <p:nvPr/>
        </p:nvSpPr>
        <p:spPr>
          <a:xfrm rot="16200000">
            <a:off x="3517440" y="3885341"/>
            <a:ext cx="4024484" cy="590550"/>
          </a:xfrm>
          <a:prstGeom prst="rect">
            <a:avLst/>
          </a:prstGeom>
          <a:solidFill>
            <a:schemeClr val="accent2">
              <a:lumMod val="40000"/>
              <a:lumOff val="60000"/>
            </a:schemeClr>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0000"/>
                </a:solidFill>
              </a:rPr>
              <a:t>Convolution Layer</a:t>
            </a:r>
          </a:p>
        </p:txBody>
      </p:sp>
      <p:sp>
        <p:nvSpPr>
          <p:cNvPr id="11" name="Rectangle 10"/>
          <p:cNvSpPr/>
          <p:nvPr/>
        </p:nvSpPr>
        <p:spPr>
          <a:xfrm rot="16200000">
            <a:off x="5285160" y="3885340"/>
            <a:ext cx="4024484" cy="590550"/>
          </a:xfrm>
          <a:prstGeom prst="rect">
            <a:avLst/>
          </a:prstGeom>
          <a:solidFill>
            <a:schemeClr val="accent6">
              <a:lumMod val="40000"/>
              <a:lumOff val="60000"/>
            </a:schemeClr>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0000"/>
                </a:solidFill>
              </a:rPr>
              <a:t>Fully Connected Layer</a:t>
            </a:r>
          </a:p>
        </p:txBody>
      </p:sp>
      <p:sp>
        <p:nvSpPr>
          <p:cNvPr id="12" name="Rectangle 11"/>
          <p:cNvSpPr/>
          <p:nvPr/>
        </p:nvSpPr>
        <p:spPr>
          <a:xfrm rot="16200000">
            <a:off x="6394999" y="3885341"/>
            <a:ext cx="4024484" cy="590550"/>
          </a:xfrm>
          <a:prstGeom prst="rect">
            <a:avLst/>
          </a:prstGeom>
          <a:solidFill>
            <a:schemeClr val="accent6">
              <a:lumMod val="40000"/>
              <a:lumOff val="60000"/>
            </a:schemeClr>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000000"/>
                </a:solidFill>
              </a:rPr>
              <a:t>Fully Connected Layer</a:t>
            </a:r>
          </a:p>
        </p:txBody>
      </p:sp>
      <p:sp>
        <p:nvSpPr>
          <p:cNvPr id="14" name="TextBox 13"/>
          <p:cNvSpPr txBox="1"/>
          <p:nvPr/>
        </p:nvSpPr>
        <p:spPr>
          <a:xfrm>
            <a:off x="9558927" y="2305050"/>
            <a:ext cx="1898148" cy="400110"/>
          </a:xfrm>
          <a:prstGeom prst="rect">
            <a:avLst/>
          </a:prstGeom>
          <a:noFill/>
        </p:spPr>
        <p:txBody>
          <a:bodyPr wrap="none" rtlCol="0">
            <a:spAutoFit/>
          </a:bodyPr>
          <a:lstStyle/>
          <a:p>
            <a:r>
              <a:rPr lang="en-US" sz="2000" dirty="0"/>
              <a:t>goldfish: 0.002%</a:t>
            </a:r>
          </a:p>
        </p:txBody>
      </p:sp>
      <p:sp>
        <p:nvSpPr>
          <p:cNvPr id="15" name="TextBox 14"/>
          <p:cNvSpPr txBox="1"/>
          <p:nvPr/>
        </p:nvSpPr>
        <p:spPr>
          <a:xfrm>
            <a:off x="9558927" y="2745427"/>
            <a:ext cx="1513556" cy="400110"/>
          </a:xfrm>
          <a:prstGeom prst="rect">
            <a:avLst/>
          </a:prstGeom>
          <a:noFill/>
        </p:spPr>
        <p:txBody>
          <a:bodyPr wrap="none" rtlCol="0">
            <a:spAutoFit/>
          </a:bodyPr>
          <a:lstStyle/>
          <a:p>
            <a:r>
              <a:rPr lang="en-US" sz="2000" dirty="0"/>
              <a:t>shark: 0.08%</a:t>
            </a:r>
          </a:p>
        </p:txBody>
      </p:sp>
      <p:sp>
        <p:nvSpPr>
          <p:cNvPr id="16" name="TextBox 15"/>
          <p:cNvSpPr txBox="1"/>
          <p:nvPr/>
        </p:nvSpPr>
        <p:spPr>
          <a:xfrm>
            <a:off x="9558927" y="3185804"/>
            <a:ext cx="1776448" cy="400110"/>
          </a:xfrm>
          <a:prstGeom prst="rect">
            <a:avLst/>
          </a:prstGeom>
          <a:noFill/>
        </p:spPr>
        <p:txBody>
          <a:bodyPr wrap="none" rtlCol="0">
            <a:spAutoFit/>
          </a:bodyPr>
          <a:lstStyle/>
          <a:p>
            <a:r>
              <a:rPr lang="en-US" sz="2000" dirty="0"/>
              <a:t>magpie: 0. 02%</a:t>
            </a:r>
          </a:p>
        </p:txBody>
      </p:sp>
      <p:sp>
        <p:nvSpPr>
          <p:cNvPr id="17" name="TextBox 16"/>
          <p:cNvSpPr txBox="1"/>
          <p:nvPr/>
        </p:nvSpPr>
        <p:spPr>
          <a:xfrm>
            <a:off x="9558927" y="3987394"/>
            <a:ext cx="1444434" cy="400110"/>
          </a:xfrm>
          <a:prstGeom prst="rect">
            <a:avLst/>
          </a:prstGeom>
          <a:noFill/>
        </p:spPr>
        <p:txBody>
          <a:bodyPr wrap="none" rtlCol="0">
            <a:spAutoFit/>
          </a:bodyPr>
          <a:lstStyle/>
          <a:p>
            <a:r>
              <a:rPr lang="en-US" sz="2000" b="1" dirty="0">
                <a:solidFill>
                  <a:srgbClr val="FF0000"/>
                </a:solidFill>
              </a:rPr>
              <a:t>Palace: 89%</a:t>
            </a:r>
          </a:p>
        </p:txBody>
      </p:sp>
      <p:sp>
        <p:nvSpPr>
          <p:cNvPr id="18" name="TextBox 17"/>
          <p:cNvSpPr txBox="1"/>
          <p:nvPr/>
        </p:nvSpPr>
        <p:spPr>
          <a:xfrm rot="5400000">
            <a:off x="10110226" y="3580945"/>
            <a:ext cx="365880" cy="400110"/>
          </a:xfrm>
          <a:prstGeom prst="rect">
            <a:avLst/>
          </a:prstGeom>
          <a:noFill/>
        </p:spPr>
        <p:txBody>
          <a:bodyPr wrap="square" rtlCol="0">
            <a:spAutoFit/>
          </a:bodyPr>
          <a:lstStyle/>
          <a:p>
            <a:r>
              <a:rPr lang="en-US" sz="2000" dirty="0"/>
              <a:t>…</a:t>
            </a:r>
          </a:p>
        </p:txBody>
      </p:sp>
      <p:sp>
        <p:nvSpPr>
          <p:cNvPr id="19" name="TextBox 18"/>
          <p:cNvSpPr txBox="1"/>
          <p:nvPr/>
        </p:nvSpPr>
        <p:spPr>
          <a:xfrm rot="5400000">
            <a:off x="10088329" y="4387822"/>
            <a:ext cx="365880" cy="400110"/>
          </a:xfrm>
          <a:prstGeom prst="rect">
            <a:avLst/>
          </a:prstGeom>
          <a:noFill/>
        </p:spPr>
        <p:txBody>
          <a:bodyPr wrap="square" rtlCol="0">
            <a:spAutoFit/>
          </a:bodyPr>
          <a:lstStyle/>
          <a:p>
            <a:r>
              <a:rPr lang="en-US" sz="2000" dirty="0"/>
              <a:t>…</a:t>
            </a:r>
          </a:p>
        </p:txBody>
      </p:sp>
      <p:sp>
        <p:nvSpPr>
          <p:cNvPr id="20" name="TextBox 19"/>
          <p:cNvSpPr txBox="1"/>
          <p:nvPr/>
        </p:nvSpPr>
        <p:spPr>
          <a:xfrm>
            <a:off x="9558927" y="4707622"/>
            <a:ext cx="2064924" cy="400110"/>
          </a:xfrm>
          <a:prstGeom prst="rect">
            <a:avLst/>
          </a:prstGeom>
          <a:noFill/>
        </p:spPr>
        <p:txBody>
          <a:bodyPr wrap="none" rtlCol="0">
            <a:spAutoFit/>
          </a:bodyPr>
          <a:lstStyle/>
          <a:p>
            <a:r>
              <a:rPr lang="en-US" sz="2000" dirty="0"/>
              <a:t>Paper towel: 1.4%</a:t>
            </a:r>
          </a:p>
        </p:txBody>
      </p:sp>
      <p:sp>
        <p:nvSpPr>
          <p:cNvPr id="21" name="TextBox 20"/>
          <p:cNvSpPr txBox="1"/>
          <p:nvPr/>
        </p:nvSpPr>
        <p:spPr>
          <a:xfrm>
            <a:off x="9558927" y="5474075"/>
            <a:ext cx="1855829" cy="400110"/>
          </a:xfrm>
          <a:prstGeom prst="rect">
            <a:avLst/>
          </a:prstGeom>
          <a:noFill/>
        </p:spPr>
        <p:txBody>
          <a:bodyPr wrap="none" rtlCol="0">
            <a:spAutoFit/>
          </a:bodyPr>
          <a:lstStyle/>
          <a:p>
            <a:r>
              <a:rPr lang="en-US" sz="2000" dirty="0"/>
              <a:t>Spatula: 0.001%</a:t>
            </a:r>
          </a:p>
        </p:txBody>
      </p:sp>
      <p:sp>
        <p:nvSpPr>
          <p:cNvPr id="22" name="TextBox 21"/>
          <p:cNvSpPr txBox="1"/>
          <p:nvPr/>
        </p:nvSpPr>
        <p:spPr>
          <a:xfrm rot="5400000">
            <a:off x="10110226" y="5126217"/>
            <a:ext cx="365880" cy="400110"/>
          </a:xfrm>
          <a:prstGeom prst="rect">
            <a:avLst/>
          </a:prstGeom>
          <a:noFill/>
        </p:spPr>
        <p:txBody>
          <a:bodyPr wrap="square" rtlCol="0">
            <a:spAutoFit/>
          </a:bodyPr>
          <a:lstStyle/>
          <a:p>
            <a:r>
              <a:rPr lang="en-US" sz="2000" dirty="0"/>
              <a:t>…</a:t>
            </a:r>
          </a:p>
        </p:txBody>
      </p:sp>
      <p:sp>
        <p:nvSpPr>
          <p:cNvPr id="23" name="TextBox 22"/>
          <p:cNvSpPr txBox="1"/>
          <p:nvPr/>
        </p:nvSpPr>
        <p:spPr>
          <a:xfrm>
            <a:off x="4660124" y="2370429"/>
            <a:ext cx="397866" cy="461665"/>
          </a:xfrm>
          <a:prstGeom prst="rect">
            <a:avLst/>
          </a:prstGeom>
          <a:noFill/>
        </p:spPr>
        <p:txBody>
          <a:bodyPr wrap="none" rtlCol="0">
            <a:spAutoFit/>
          </a:bodyPr>
          <a:lstStyle/>
          <a:p>
            <a:r>
              <a:rPr lang="en-US" sz="2400" dirty="0"/>
              <a:t>…</a:t>
            </a:r>
          </a:p>
        </p:txBody>
      </p:sp>
      <p:sp>
        <p:nvSpPr>
          <p:cNvPr id="24" name="TextBox 23"/>
          <p:cNvSpPr txBox="1"/>
          <p:nvPr/>
        </p:nvSpPr>
        <p:spPr>
          <a:xfrm>
            <a:off x="7680227" y="2370429"/>
            <a:ext cx="397866" cy="461665"/>
          </a:xfrm>
          <a:prstGeom prst="rect">
            <a:avLst/>
          </a:prstGeom>
          <a:noFill/>
        </p:spPr>
        <p:txBody>
          <a:bodyPr wrap="none" rtlCol="0">
            <a:spAutoFit/>
          </a:bodyPr>
          <a:lstStyle/>
          <a:p>
            <a:r>
              <a:rPr lang="en-US" sz="2400" dirty="0"/>
              <a:t>…</a:t>
            </a:r>
          </a:p>
        </p:txBody>
      </p:sp>
      <p:sp>
        <p:nvSpPr>
          <p:cNvPr id="25" name="TextBox 24"/>
          <p:cNvSpPr txBox="1"/>
          <p:nvPr/>
        </p:nvSpPr>
        <p:spPr>
          <a:xfrm>
            <a:off x="3673853" y="6288414"/>
            <a:ext cx="1652825" cy="400110"/>
          </a:xfrm>
          <a:prstGeom prst="rect">
            <a:avLst/>
          </a:prstGeom>
          <a:noFill/>
        </p:spPr>
        <p:txBody>
          <a:bodyPr wrap="none" rtlCol="0">
            <a:spAutoFit/>
          </a:bodyPr>
          <a:lstStyle/>
          <a:p>
            <a:r>
              <a:rPr lang="en-US" sz="2000" dirty="0"/>
              <a:t>“Convolution”</a:t>
            </a:r>
          </a:p>
        </p:txBody>
      </p:sp>
      <p:sp>
        <p:nvSpPr>
          <p:cNvPr id="26" name="TextBox 25"/>
          <p:cNvSpPr txBox="1"/>
          <p:nvPr/>
        </p:nvSpPr>
        <p:spPr>
          <a:xfrm>
            <a:off x="6569159" y="6288414"/>
            <a:ext cx="2052806" cy="400110"/>
          </a:xfrm>
          <a:prstGeom prst="rect">
            <a:avLst/>
          </a:prstGeom>
          <a:noFill/>
        </p:spPr>
        <p:txBody>
          <a:bodyPr wrap="none" rtlCol="0">
            <a:spAutoFit/>
          </a:bodyPr>
          <a:lstStyle/>
          <a:p>
            <a:r>
              <a:rPr lang="en-US" sz="2000" dirty="0"/>
              <a:t>“Neural Network”</a:t>
            </a:r>
          </a:p>
        </p:txBody>
      </p:sp>
      <p:sp>
        <p:nvSpPr>
          <p:cNvPr id="27" name="TextBox 26"/>
          <p:cNvSpPr txBox="1"/>
          <p:nvPr/>
        </p:nvSpPr>
        <p:spPr>
          <a:xfrm rot="5400000">
            <a:off x="10110226" y="5846445"/>
            <a:ext cx="365880" cy="400110"/>
          </a:xfrm>
          <a:prstGeom prst="rect">
            <a:avLst/>
          </a:prstGeom>
          <a:noFill/>
        </p:spPr>
        <p:txBody>
          <a:bodyPr wrap="square" rtlCol="0">
            <a:spAutoFit/>
          </a:bodyPr>
          <a:lstStyle/>
          <a:p>
            <a:r>
              <a:rPr lang="en-US" sz="2000" dirty="0"/>
              <a:t>…</a:t>
            </a:r>
          </a:p>
        </p:txBody>
      </p:sp>
    </p:spTree>
    <p:extLst>
      <p:ext uri="{BB962C8B-B14F-4D97-AF65-F5344CB8AC3E}">
        <p14:creationId xmlns:p14="http://schemas.microsoft.com/office/powerpoint/2010/main" val="2795494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80" name="Shape 280"/>
          <p:cNvSpPr txBox="1"/>
          <p:nvPr/>
        </p:nvSpPr>
        <p:spPr>
          <a:xfrm>
            <a:off x="1663425" y="1"/>
            <a:ext cx="6321900" cy="2091400"/>
          </a:xfrm>
          <a:prstGeom prst="rect">
            <a:avLst/>
          </a:prstGeom>
          <a:noFill/>
          <a:ln>
            <a:noFill/>
          </a:ln>
        </p:spPr>
        <p:txBody>
          <a:bodyPr lIns="91425" tIns="91425" rIns="91425" bIns="91425" anchor="t" anchorCtr="0">
            <a:noAutofit/>
          </a:bodyPr>
          <a:lstStyle/>
          <a:p>
            <a:r>
              <a:rPr lang="en" sz="3600" dirty="0">
                <a:solidFill>
                  <a:schemeClr val="bg1"/>
                </a:solidFill>
              </a:rPr>
              <a:t>A general theme: </a:t>
            </a:r>
          </a:p>
          <a:p>
            <a:endParaRPr sz="1200" b="1" dirty="0"/>
          </a:p>
          <a:p>
            <a:pPr marL="457200" indent="-342900">
              <a:buSzPct val="100000"/>
              <a:buAutoNum type="arabicPeriod"/>
            </a:pPr>
            <a:endParaRPr lang="en" b="1" dirty="0"/>
          </a:p>
          <a:p>
            <a:pPr marL="457200" indent="-342900">
              <a:buSzPct val="100000"/>
              <a:buAutoNum type="arabicPeriod"/>
            </a:pPr>
            <a:r>
              <a:rPr lang="en" sz="2400" b="1" dirty="0"/>
              <a:t>Training</a:t>
            </a:r>
            <a:r>
              <a:rPr lang="en" sz="2400" dirty="0"/>
              <a:t>: Add random noise</a:t>
            </a:r>
          </a:p>
          <a:p>
            <a:pPr marL="457200" indent="-342900">
              <a:buSzPct val="100000"/>
              <a:buAutoNum type="arabicPeriod"/>
            </a:pPr>
            <a:r>
              <a:rPr lang="en" sz="2400" b="1" dirty="0"/>
              <a:t>Testing</a:t>
            </a:r>
            <a:r>
              <a:rPr lang="en" sz="2400" dirty="0"/>
              <a:t>: Marginalize over the noise</a:t>
            </a:r>
          </a:p>
        </p:txBody>
      </p:sp>
      <p:pic>
        <p:nvPicPr>
          <p:cNvPr id="281" name="Shape 281"/>
          <p:cNvPicPr preferRelativeResize="0"/>
          <p:nvPr/>
        </p:nvPicPr>
        <p:blipFill>
          <a:blip r:embed="rId3">
            <a:alphaModFix/>
          </a:blip>
          <a:stretch>
            <a:fillRect/>
          </a:stretch>
        </p:blipFill>
        <p:spPr>
          <a:xfrm>
            <a:off x="8510314" y="2238851"/>
            <a:ext cx="1725123" cy="1865533"/>
          </a:xfrm>
          <a:prstGeom prst="rect">
            <a:avLst/>
          </a:prstGeom>
          <a:noFill/>
          <a:ln>
            <a:noFill/>
          </a:ln>
        </p:spPr>
      </p:pic>
      <p:sp>
        <p:nvSpPr>
          <p:cNvPr id="282" name="Shape 282"/>
          <p:cNvSpPr txBox="1"/>
          <p:nvPr/>
        </p:nvSpPr>
        <p:spPr>
          <a:xfrm>
            <a:off x="8606075" y="4252949"/>
            <a:ext cx="1533600" cy="524800"/>
          </a:xfrm>
          <a:prstGeom prst="rect">
            <a:avLst/>
          </a:prstGeom>
          <a:noFill/>
          <a:ln>
            <a:noFill/>
          </a:ln>
        </p:spPr>
        <p:txBody>
          <a:bodyPr lIns="91425" tIns="91425" rIns="91425" bIns="91425" anchor="t" anchorCtr="0">
            <a:noAutofit/>
          </a:bodyPr>
          <a:lstStyle/>
          <a:p>
            <a:r>
              <a:rPr lang="en">
                <a:solidFill>
                  <a:srgbClr val="FF0000"/>
                </a:solidFill>
              </a:rPr>
              <a:t>DropConnect</a:t>
            </a:r>
          </a:p>
        </p:txBody>
      </p:sp>
      <p:pic>
        <p:nvPicPr>
          <p:cNvPr id="283" name="Shape 283"/>
          <p:cNvPicPr preferRelativeResize="0"/>
          <p:nvPr/>
        </p:nvPicPr>
        <p:blipFill>
          <a:blip r:embed="rId4">
            <a:alphaModFix/>
          </a:blip>
          <a:stretch>
            <a:fillRect/>
          </a:stretch>
        </p:blipFill>
        <p:spPr>
          <a:xfrm>
            <a:off x="5140600" y="2238868"/>
            <a:ext cx="2619150" cy="1865531"/>
          </a:xfrm>
          <a:prstGeom prst="rect">
            <a:avLst/>
          </a:prstGeom>
          <a:noFill/>
          <a:ln>
            <a:noFill/>
          </a:ln>
        </p:spPr>
      </p:pic>
      <p:sp>
        <p:nvSpPr>
          <p:cNvPr id="284" name="Shape 284"/>
          <p:cNvSpPr txBox="1"/>
          <p:nvPr/>
        </p:nvSpPr>
        <p:spPr>
          <a:xfrm>
            <a:off x="5947227" y="4252971"/>
            <a:ext cx="1005899" cy="524800"/>
          </a:xfrm>
          <a:prstGeom prst="rect">
            <a:avLst/>
          </a:prstGeom>
          <a:noFill/>
          <a:ln>
            <a:noFill/>
          </a:ln>
        </p:spPr>
        <p:txBody>
          <a:bodyPr lIns="91425" tIns="91425" rIns="91425" bIns="91425" anchor="t" anchorCtr="0">
            <a:noAutofit/>
          </a:bodyPr>
          <a:lstStyle/>
          <a:p>
            <a:r>
              <a:rPr lang="en">
                <a:solidFill>
                  <a:srgbClr val="FF0000"/>
                </a:solidFill>
              </a:rPr>
              <a:t>Dropout</a:t>
            </a:r>
          </a:p>
        </p:txBody>
      </p:sp>
      <p:grpSp>
        <p:nvGrpSpPr>
          <p:cNvPr id="285" name="Shape 285"/>
          <p:cNvGrpSpPr/>
          <p:nvPr/>
        </p:nvGrpSpPr>
        <p:grpSpPr>
          <a:xfrm>
            <a:off x="1874067" y="2238878"/>
            <a:ext cx="2436182" cy="2868105"/>
            <a:chOff x="350067" y="1679157"/>
            <a:chExt cx="2436182" cy="2151079"/>
          </a:xfrm>
        </p:grpSpPr>
        <p:sp>
          <p:nvSpPr>
            <p:cNvPr id="286" name="Shape 286"/>
            <p:cNvSpPr txBox="1"/>
            <p:nvPr/>
          </p:nvSpPr>
          <p:spPr>
            <a:xfrm>
              <a:off x="508650" y="3387137"/>
              <a:ext cx="2277599" cy="443099"/>
            </a:xfrm>
            <a:prstGeom prst="rect">
              <a:avLst/>
            </a:prstGeom>
            <a:noFill/>
            <a:ln>
              <a:noFill/>
            </a:ln>
          </p:spPr>
          <p:txBody>
            <a:bodyPr lIns="91425" tIns="91425" rIns="91425" bIns="91425" anchor="t" anchorCtr="0">
              <a:noAutofit/>
            </a:bodyPr>
            <a:lstStyle/>
            <a:p>
              <a:r>
                <a:rPr lang="en">
                  <a:solidFill>
                    <a:srgbClr val="FF0000"/>
                  </a:solidFill>
                </a:rPr>
                <a:t>Data Augmentation</a:t>
              </a:r>
            </a:p>
          </p:txBody>
        </p:sp>
        <p:pic>
          <p:nvPicPr>
            <p:cNvPr id="287" name="Shape 287"/>
            <p:cNvPicPr preferRelativeResize="0"/>
            <p:nvPr/>
          </p:nvPicPr>
          <p:blipFill>
            <a:blip r:embed="rId5">
              <a:alphaModFix/>
            </a:blip>
            <a:stretch>
              <a:fillRect/>
            </a:stretch>
          </p:blipFill>
          <p:spPr>
            <a:xfrm>
              <a:off x="1689294" y="1679157"/>
              <a:ext cx="1005897" cy="1622416"/>
            </a:xfrm>
            <a:prstGeom prst="rect">
              <a:avLst/>
            </a:prstGeom>
            <a:noFill/>
            <a:ln w="19050" cap="flat" cmpd="sng">
              <a:solidFill>
                <a:srgbClr val="000000"/>
              </a:solidFill>
              <a:prstDash val="solid"/>
              <a:round/>
              <a:headEnd type="none" w="med" len="med"/>
              <a:tailEnd type="none" w="med" len="med"/>
            </a:ln>
          </p:spPr>
        </p:pic>
        <p:sp>
          <p:nvSpPr>
            <p:cNvPr id="288" name="Shape 288"/>
            <p:cNvSpPr/>
            <p:nvPr/>
          </p:nvSpPr>
          <p:spPr>
            <a:xfrm>
              <a:off x="1689294" y="1679162"/>
              <a:ext cx="883200" cy="856499"/>
            </a:xfrm>
            <a:prstGeom prst="rect">
              <a:avLst/>
            </a:prstGeom>
            <a:noFill/>
            <a:ln w="28575" cap="flat" cmpd="sng">
              <a:solidFill>
                <a:srgbClr val="FF0000"/>
              </a:solidFill>
              <a:prstDash val="solid"/>
              <a:round/>
              <a:headEnd type="none" w="med" len="med"/>
              <a:tailEnd type="none" w="med" len="med"/>
            </a:ln>
          </p:spPr>
          <p:txBody>
            <a:bodyPr lIns="91425" tIns="91425" rIns="91425" bIns="91425" anchor="ctr" anchorCtr="0">
              <a:noAutofit/>
            </a:bodyPr>
            <a:lstStyle/>
            <a:p>
              <a:endParaRPr/>
            </a:p>
          </p:txBody>
        </p:sp>
        <p:sp>
          <p:nvSpPr>
            <p:cNvPr id="289" name="Shape 289"/>
            <p:cNvSpPr/>
            <p:nvPr/>
          </p:nvSpPr>
          <p:spPr>
            <a:xfrm>
              <a:off x="1689294" y="2444946"/>
              <a:ext cx="883200" cy="856499"/>
            </a:xfrm>
            <a:prstGeom prst="rect">
              <a:avLst/>
            </a:prstGeom>
            <a:noFill/>
            <a:ln w="28575" cap="flat" cmpd="sng">
              <a:solidFill>
                <a:srgbClr val="FF0000"/>
              </a:solidFill>
              <a:prstDash val="solid"/>
              <a:round/>
              <a:headEnd type="none" w="med" len="med"/>
              <a:tailEnd type="none" w="med" len="med"/>
            </a:ln>
          </p:spPr>
          <p:txBody>
            <a:bodyPr lIns="91425" tIns="91425" rIns="91425" bIns="91425" anchor="ctr" anchorCtr="0">
              <a:noAutofit/>
            </a:bodyPr>
            <a:lstStyle/>
            <a:p>
              <a:endParaRPr/>
            </a:p>
          </p:txBody>
        </p:sp>
        <p:sp>
          <p:nvSpPr>
            <p:cNvPr id="290" name="Shape 290"/>
            <p:cNvSpPr/>
            <p:nvPr/>
          </p:nvSpPr>
          <p:spPr>
            <a:xfrm>
              <a:off x="1811986" y="2444946"/>
              <a:ext cx="883200" cy="856499"/>
            </a:xfrm>
            <a:prstGeom prst="rect">
              <a:avLst/>
            </a:prstGeom>
            <a:noFill/>
            <a:ln w="28575" cap="flat" cmpd="sng">
              <a:solidFill>
                <a:srgbClr val="FF0000"/>
              </a:solidFill>
              <a:prstDash val="solid"/>
              <a:round/>
              <a:headEnd type="none" w="med" len="med"/>
              <a:tailEnd type="none" w="med" len="med"/>
            </a:ln>
          </p:spPr>
          <p:txBody>
            <a:bodyPr lIns="91425" tIns="91425" rIns="91425" bIns="91425" anchor="ctr" anchorCtr="0">
              <a:noAutofit/>
            </a:bodyPr>
            <a:lstStyle/>
            <a:p>
              <a:endParaRPr/>
            </a:p>
          </p:txBody>
        </p:sp>
        <p:sp>
          <p:nvSpPr>
            <p:cNvPr id="291" name="Shape 291"/>
            <p:cNvSpPr/>
            <p:nvPr/>
          </p:nvSpPr>
          <p:spPr>
            <a:xfrm>
              <a:off x="1811986" y="1679162"/>
              <a:ext cx="883200" cy="856499"/>
            </a:xfrm>
            <a:prstGeom prst="rect">
              <a:avLst/>
            </a:prstGeom>
            <a:noFill/>
            <a:ln w="28575" cap="flat" cmpd="sng">
              <a:solidFill>
                <a:srgbClr val="FF0000"/>
              </a:solidFill>
              <a:prstDash val="solid"/>
              <a:round/>
              <a:headEnd type="none" w="med" len="med"/>
              <a:tailEnd type="none" w="med" len="med"/>
            </a:ln>
          </p:spPr>
          <p:txBody>
            <a:bodyPr lIns="91425" tIns="91425" rIns="91425" bIns="91425" anchor="ctr" anchorCtr="0">
              <a:noAutofit/>
            </a:bodyPr>
            <a:lstStyle/>
            <a:p>
              <a:endParaRPr/>
            </a:p>
          </p:txBody>
        </p:sp>
        <p:sp>
          <p:nvSpPr>
            <p:cNvPr id="292" name="Shape 292"/>
            <p:cNvSpPr/>
            <p:nvPr/>
          </p:nvSpPr>
          <p:spPr>
            <a:xfrm>
              <a:off x="1750640" y="2062054"/>
              <a:ext cx="883200" cy="856499"/>
            </a:xfrm>
            <a:prstGeom prst="rect">
              <a:avLst/>
            </a:prstGeom>
            <a:noFill/>
            <a:ln w="28575" cap="flat" cmpd="sng">
              <a:solidFill>
                <a:srgbClr val="FF0000"/>
              </a:solidFill>
              <a:prstDash val="solid"/>
              <a:round/>
              <a:headEnd type="none" w="med" len="med"/>
              <a:tailEnd type="none" w="med" len="med"/>
            </a:ln>
          </p:spPr>
          <p:txBody>
            <a:bodyPr lIns="91425" tIns="91425" rIns="91425" bIns="91425" anchor="ctr" anchorCtr="0">
              <a:noAutofit/>
            </a:bodyPr>
            <a:lstStyle/>
            <a:p>
              <a:endParaRPr/>
            </a:p>
          </p:txBody>
        </p:sp>
        <p:pic>
          <p:nvPicPr>
            <p:cNvPr id="293" name="Shape 293"/>
            <p:cNvPicPr preferRelativeResize="0"/>
            <p:nvPr/>
          </p:nvPicPr>
          <p:blipFill>
            <a:blip r:embed="rId5">
              <a:alphaModFix/>
            </a:blip>
            <a:stretch>
              <a:fillRect/>
            </a:stretch>
          </p:blipFill>
          <p:spPr>
            <a:xfrm flipH="1">
              <a:off x="367526" y="1702080"/>
              <a:ext cx="988499" cy="1594369"/>
            </a:xfrm>
            <a:prstGeom prst="rect">
              <a:avLst/>
            </a:prstGeom>
            <a:noFill/>
            <a:ln w="19050" cap="flat" cmpd="sng">
              <a:solidFill>
                <a:srgbClr val="000000"/>
              </a:solidFill>
              <a:prstDash val="solid"/>
              <a:round/>
              <a:headEnd type="none" w="med" len="med"/>
              <a:tailEnd type="none" w="med" len="med"/>
            </a:ln>
          </p:spPr>
        </p:pic>
        <p:sp>
          <p:nvSpPr>
            <p:cNvPr id="294" name="Shape 294"/>
            <p:cNvSpPr/>
            <p:nvPr/>
          </p:nvSpPr>
          <p:spPr>
            <a:xfrm flipH="1">
              <a:off x="423745" y="1760729"/>
              <a:ext cx="875999" cy="983099"/>
            </a:xfrm>
            <a:prstGeom prst="rect">
              <a:avLst/>
            </a:prstGeom>
            <a:noFill/>
            <a:ln w="19050" cap="flat" cmpd="sng">
              <a:solidFill>
                <a:srgbClr val="FF0000"/>
              </a:solidFill>
              <a:prstDash val="solid"/>
              <a:round/>
              <a:headEnd type="none" w="med" len="med"/>
              <a:tailEnd type="none" w="med" len="med"/>
            </a:ln>
          </p:spPr>
          <p:txBody>
            <a:bodyPr lIns="91425" tIns="91425" rIns="91425" bIns="91425" anchor="ctr" anchorCtr="0">
              <a:noAutofit/>
            </a:bodyPr>
            <a:lstStyle/>
            <a:p>
              <a:endParaRPr/>
            </a:p>
          </p:txBody>
        </p:sp>
        <p:sp>
          <p:nvSpPr>
            <p:cNvPr id="295" name="Shape 295"/>
            <p:cNvSpPr/>
            <p:nvPr/>
          </p:nvSpPr>
          <p:spPr>
            <a:xfrm flipH="1">
              <a:off x="350067" y="1696896"/>
              <a:ext cx="875999" cy="983099"/>
            </a:xfrm>
            <a:prstGeom prst="rect">
              <a:avLst/>
            </a:prstGeom>
            <a:noFill/>
            <a:ln w="19050" cap="flat" cmpd="sng">
              <a:solidFill>
                <a:srgbClr val="FF0000"/>
              </a:solidFill>
              <a:prstDash val="solid"/>
              <a:round/>
              <a:headEnd type="none" w="med" len="med"/>
              <a:tailEnd type="none" w="med" len="med"/>
            </a:ln>
          </p:spPr>
          <p:txBody>
            <a:bodyPr lIns="91425" tIns="91425" rIns="91425" bIns="91425" anchor="ctr" anchorCtr="0">
              <a:noAutofit/>
            </a:bodyPr>
            <a:lstStyle/>
            <a:p>
              <a:endParaRPr/>
            </a:p>
          </p:txBody>
        </p:sp>
        <p:sp>
          <p:nvSpPr>
            <p:cNvPr id="296" name="Shape 296"/>
            <p:cNvSpPr/>
            <p:nvPr/>
          </p:nvSpPr>
          <p:spPr>
            <a:xfrm flipH="1">
              <a:off x="379522" y="1795189"/>
              <a:ext cx="875999" cy="983099"/>
            </a:xfrm>
            <a:prstGeom prst="rect">
              <a:avLst/>
            </a:prstGeom>
            <a:noFill/>
            <a:ln w="19050" cap="flat" cmpd="sng">
              <a:solidFill>
                <a:srgbClr val="FF0000"/>
              </a:solidFill>
              <a:prstDash val="solid"/>
              <a:round/>
              <a:headEnd type="none" w="med" len="med"/>
              <a:tailEnd type="none" w="med" len="med"/>
            </a:ln>
          </p:spPr>
          <p:txBody>
            <a:bodyPr lIns="91425" tIns="91425" rIns="91425" bIns="91425" anchor="ctr" anchorCtr="0">
              <a:noAutofit/>
            </a:bodyPr>
            <a:lstStyle/>
            <a:p>
              <a:endParaRPr/>
            </a:p>
          </p:txBody>
        </p:sp>
        <p:sp>
          <p:nvSpPr>
            <p:cNvPr id="297" name="Shape 297"/>
            <p:cNvSpPr/>
            <p:nvPr/>
          </p:nvSpPr>
          <p:spPr>
            <a:xfrm flipH="1">
              <a:off x="467969" y="1750966"/>
              <a:ext cx="875999" cy="983099"/>
            </a:xfrm>
            <a:prstGeom prst="rect">
              <a:avLst/>
            </a:prstGeom>
            <a:noFill/>
            <a:ln w="19050" cap="flat" cmpd="sng">
              <a:solidFill>
                <a:srgbClr val="FF0000"/>
              </a:solidFill>
              <a:prstDash val="solid"/>
              <a:round/>
              <a:headEnd type="none" w="med" len="med"/>
              <a:tailEnd type="none" w="med" len="med"/>
            </a:ln>
          </p:spPr>
          <p:txBody>
            <a:bodyPr lIns="91425" tIns="91425" rIns="91425" bIns="91425" anchor="ctr" anchorCtr="0">
              <a:noAutofit/>
            </a:bodyPr>
            <a:lstStyle/>
            <a:p>
              <a:endParaRPr/>
            </a:p>
          </p:txBody>
        </p:sp>
        <p:sp>
          <p:nvSpPr>
            <p:cNvPr id="298" name="Shape 298"/>
            <p:cNvSpPr/>
            <p:nvPr/>
          </p:nvSpPr>
          <p:spPr>
            <a:xfrm flipH="1">
              <a:off x="379526" y="2227143"/>
              <a:ext cx="875999" cy="983099"/>
            </a:xfrm>
            <a:prstGeom prst="rect">
              <a:avLst/>
            </a:prstGeom>
            <a:noFill/>
            <a:ln w="19050" cap="flat" cmpd="sng">
              <a:solidFill>
                <a:srgbClr val="FF0000"/>
              </a:solidFill>
              <a:prstDash val="solid"/>
              <a:round/>
              <a:headEnd type="none" w="med" len="med"/>
              <a:tailEnd type="none" w="med" len="med"/>
            </a:ln>
          </p:spPr>
          <p:txBody>
            <a:bodyPr lIns="91425" tIns="91425" rIns="91425" bIns="91425" anchor="ctr" anchorCtr="0">
              <a:noAutofit/>
            </a:bodyPr>
            <a:lstStyle/>
            <a:p>
              <a:endParaRPr/>
            </a:p>
          </p:txBody>
        </p:sp>
        <p:sp>
          <p:nvSpPr>
            <p:cNvPr id="299" name="Shape 299"/>
            <p:cNvSpPr/>
            <p:nvPr/>
          </p:nvSpPr>
          <p:spPr>
            <a:xfrm flipH="1">
              <a:off x="561277" y="2266881"/>
              <a:ext cx="770999" cy="865199"/>
            </a:xfrm>
            <a:prstGeom prst="rect">
              <a:avLst/>
            </a:prstGeom>
            <a:noFill/>
            <a:ln w="19050" cap="flat" cmpd="sng">
              <a:solidFill>
                <a:srgbClr val="FF0000"/>
              </a:solidFill>
              <a:prstDash val="solid"/>
              <a:round/>
              <a:headEnd type="none" w="med" len="med"/>
              <a:tailEnd type="none" w="med" len="med"/>
            </a:ln>
          </p:spPr>
          <p:txBody>
            <a:bodyPr lIns="91425" tIns="91425" rIns="91425" bIns="91425" anchor="ctr" anchorCtr="0">
              <a:noAutofit/>
            </a:bodyPr>
            <a:lstStyle/>
            <a:p>
              <a:endParaRPr/>
            </a:p>
          </p:txBody>
        </p:sp>
      </p:grpSp>
      <p:sp>
        <p:nvSpPr>
          <p:cNvPr id="300" name="Shape 300"/>
          <p:cNvSpPr txBox="1"/>
          <p:nvPr/>
        </p:nvSpPr>
        <p:spPr>
          <a:xfrm>
            <a:off x="3014852" y="5348002"/>
            <a:ext cx="6592499" cy="632799"/>
          </a:xfrm>
          <a:prstGeom prst="rect">
            <a:avLst/>
          </a:prstGeom>
          <a:noFill/>
          <a:ln>
            <a:noFill/>
          </a:ln>
        </p:spPr>
        <p:txBody>
          <a:bodyPr lIns="91425" tIns="91425" rIns="91425" bIns="91425" anchor="t" anchorCtr="0">
            <a:noAutofit/>
          </a:bodyPr>
          <a:lstStyle/>
          <a:p>
            <a:pPr algn="ctr"/>
            <a:r>
              <a:rPr lang="en">
                <a:solidFill>
                  <a:srgbClr val="FF0000"/>
                </a:solidFill>
              </a:rPr>
              <a:t>Batch normalization, Model ensembles</a:t>
            </a:r>
          </a:p>
        </p:txBody>
      </p:sp>
    </p:spTree>
    <p:extLst>
      <p:ext uri="{BB962C8B-B14F-4D97-AF65-F5344CB8AC3E}">
        <p14:creationId xmlns:p14="http://schemas.microsoft.com/office/powerpoint/2010/main" val="333122865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Shape 305"/>
          <p:cNvSpPr txBox="1">
            <a:spLocks noGrp="1"/>
          </p:cNvSpPr>
          <p:nvPr>
            <p:ph type="title" idx="4294967295"/>
          </p:nvPr>
        </p:nvSpPr>
        <p:spPr>
          <a:xfrm>
            <a:off x="1819275" y="0"/>
            <a:ext cx="7934325" cy="914400"/>
          </a:xfrm>
          <a:prstGeom prst="rect">
            <a:avLst/>
          </a:prstGeom>
        </p:spPr>
        <p:txBody>
          <a:bodyPr vert="horz" lIns="91425" tIns="91425" rIns="91425" bIns="91425" rtlCol="0" anchor="ctr" anchorCtr="0">
            <a:noAutofit/>
          </a:bodyPr>
          <a:lstStyle/>
          <a:p>
            <a:pPr>
              <a:spcBef>
                <a:spcPts val="0"/>
              </a:spcBef>
            </a:pPr>
            <a:r>
              <a:rPr lang="en" dirty="0">
                <a:solidFill>
                  <a:schemeClr val="bg1"/>
                </a:solidFill>
              </a:rPr>
              <a:t>Data Augmentation: Gotchas</a:t>
            </a:r>
          </a:p>
        </p:txBody>
      </p:sp>
      <p:sp>
        <p:nvSpPr>
          <p:cNvPr id="306" name="Shape 306"/>
          <p:cNvSpPr txBox="1">
            <a:spLocks noGrp="1"/>
          </p:cNvSpPr>
          <p:nvPr>
            <p:ph type="body" idx="4294967295"/>
          </p:nvPr>
        </p:nvSpPr>
        <p:spPr>
          <a:xfrm>
            <a:off x="407368" y="188640"/>
            <a:ext cx="11017224" cy="4991100"/>
          </a:xfrm>
          <a:prstGeom prst="rect">
            <a:avLst/>
          </a:prstGeom>
        </p:spPr>
        <p:txBody>
          <a:bodyPr vert="horz" lIns="91425" tIns="91425" rIns="91425" bIns="91425" rtlCol="0" anchor="t" anchorCtr="0">
            <a:noAutofit/>
          </a:bodyPr>
          <a:lstStyle/>
          <a:p>
            <a:pPr marL="38100" indent="0">
              <a:spcBef>
                <a:spcPts val="1200"/>
              </a:spcBef>
              <a:buSzPct val="100000"/>
              <a:buNone/>
            </a:pPr>
            <a:r>
              <a:rPr lang="en" dirty="0"/>
              <a:t>Be careful about performance measurements:</a:t>
            </a:r>
          </a:p>
          <a:p>
            <a:pPr marL="495300" indent="-457200">
              <a:spcBef>
                <a:spcPts val="1200"/>
              </a:spcBef>
              <a:buSzPct val="100000"/>
            </a:pPr>
            <a:r>
              <a:rPr lang="en" dirty="0"/>
              <a:t>Test/train split </a:t>
            </a:r>
            <a:r>
              <a:rPr lang="en" b="1" i="1" dirty="0"/>
              <a:t>before</a:t>
            </a:r>
            <a:r>
              <a:rPr lang="en" dirty="0"/>
              <a:t> augmentation</a:t>
            </a:r>
          </a:p>
          <a:p>
            <a:pPr marL="495300" indent="-457200">
              <a:spcBef>
                <a:spcPts val="1200"/>
              </a:spcBef>
              <a:buSzPct val="100000"/>
            </a:pPr>
            <a:r>
              <a:rPr lang="en" dirty="0"/>
              <a:t>Otherwise test data is an “easy” mod of training data</a:t>
            </a:r>
          </a:p>
          <a:p>
            <a:pPr marL="495300" indent="-457200">
              <a:spcBef>
                <a:spcPts val="1200"/>
              </a:spcBef>
              <a:buSzPct val="100000"/>
            </a:pPr>
            <a:endParaRPr lang="en" dirty="0"/>
          </a:p>
          <a:p>
            <a:pPr marL="38100" indent="0">
              <a:spcBef>
                <a:spcPts val="1200"/>
              </a:spcBef>
              <a:buSzPct val="100000"/>
              <a:buNone/>
            </a:pPr>
            <a:r>
              <a:rPr lang="en" dirty="0"/>
              <a:t>Ex: MNIST (handwritten digits)</a:t>
            </a:r>
          </a:p>
          <a:p>
            <a:pPr marL="381000">
              <a:spcBef>
                <a:spcPts val="1200"/>
              </a:spcBef>
              <a:buSzPct val="100000"/>
            </a:pPr>
            <a:r>
              <a:rPr lang="en" dirty="0"/>
              <a:t>Original dataset has 60,000 training images</a:t>
            </a:r>
          </a:p>
          <a:p>
            <a:pPr marL="381000">
              <a:spcBef>
                <a:spcPts val="1200"/>
              </a:spcBef>
              <a:buSzPct val="100000"/>
            </a:pPr>
            <a:r>
              <a:rPr lang="en" dirty="0"/>
              <a:t>The augmented dataset has 8 million synthetic images</a:t>
            </a:r>
          </a:p>
          <a:p>
            <a:pPr marL="381000">
              <a:spcBef>
                <a:spcPts val="1200"/>
              </a:spcBef>
              <a:buSzPct val="100000"/>
            </a:pPr>
            <a:r>
              <a:rPr lang="en" dirty="0"/>
              <a:t>Models trained on test/train splits of the synthetic data yield 0.0001% cross-validation error!</a:t>
            </a:r>
          </a:p>
        </p:txBody>
      </p:sp>
    </p:spTree>
    <p:extLst>
      <p:ext uri="{BB962C8B-B14F-4D97-AF65-F5344CB8AC3E}">
        <p14:creationId xmlns:p14="http://schemas.microsoft.com/office/powerpoint/2010/main" val="36890548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04"/>
        <p:cNvGrpSpPr/>
        <p:nvPr/>
      </p:nvGrpSpPr>
      <p:grpSpPr>
        <a:xfrm>
          <a:off x="0" y="0"/>
          <a:ext cx="0" cy="0"/>
          <a:chOff x="0" y="0"/>
          <a:chExt cx="0" cy="0"/>
        </a:xfrm>
      </p:grpSpPr>
      <p:sp>
        <p:nvSpPr>
          <p:cNvPr id="305" name="Shape 305"/>
          <p:cNvSpPr txBox="1">
            <a:spLocks noGrp="1"/>
          </p:cNvSpPr>
          <p:nvPr>
            <p:ph type="title" idx="4294967295"/>
          </p:nvPr>
        </p:nvSpPr>
        <p:spPr>
          <a:xfrm>
            <a:off x="623392" y="195263"/>
            <a:ext cx="9130208" cy="914400"/>
          </a:xfrm>
          <a:prstGeom prst="rect">
            <a:avLst/>
          </a:prstGeom>
        </p:spPr>
        <p:txBody>
          <a:bodyPr vert="horz" lIns="91425" tIns="91425" rIns="91425" bIns="91425" rtlCol="0" anchor="ctr" anchorCtr="0">
            <a:noAutofit/>
          </a:bodyPr>
          <a:lstStyle/>
          <a:p>
            <a:pPr>
              <a:spcBef>
                <a:spcPts val="0"/>
              </a:spcBef>
            </a:pPr>
            <a:r>
              <a:rPr lang="en" dirty="0">
                <a:solidFill>
                  <a:srgbClr val="663300"/>
                </a:solidFill>
              </a:rPr>
              <a:t>Data Augmentation: Takeaways</a:t>
            </a:r>
          </a:p>
        </p:txBody>
      </p:sp>
      <p:sp>
        <p:nvSpPr>
          <p:cNvPr id="306" name="Shape 306"/>
          <p:cNvSpPr txBox="1">
            <a:spLocks noGrp="1"/>
          </p:cNvSpPr>
          <p:nvPr>
            <p:ph type="body" idx="4294967295"/>
          </p:nvPr>
        </p:nvSpPr>
        <p:spPr>
          <a:xfrm>
            <a:off x="695400" y="1600200"/>
            <a:ext cx="9058200" cy="4495800"/>
          </a:xfrm>
          <a:prstGeom prst="rect">
            <a:avLst/>
          </a:prstGeom>
        </p:spPr>
        <p:txBody>
          <a:bodyPr vert="horz" lIns="91425" tIns="91425" rIns="91425" bIns="91425" rtlCol="0" anchor="ctr" anchorCtr="0">
            <a:noAutofit/>
          </a:bodyPr>
          <a:lstStyle/>
          <a:p>
            <a:pPr marL="457200" indent="-419100">
              <a:spcBef>
                <a:spcPts val="1200"/>
              </a:spcBef>
              <a:buSzPct val="100000"/>
            </a:pPr>
            <a:r>
              <a:rPr lang="en" sz="2800" dirty="0"/>
              <a:t>Simple to implement, use it</a:t>
            </a:r>
          </a:p>
          <a:p>
            <a:pPr marL="457200" indent="-419100">
              <a:spcBef>
                <a:spcPts val="1200"/>
              </a:spcBef>
              <a:buSzPct val="100000"/>
            </a:pPr>
            <a:r>
              <a:rPr lang="en" sz="2800" dirty="0"/>
              <a:t>Especially useful for small datasets</a:t>
            </a:r>
          </a:p>
          <a:p>
            <a:pPr marL="457200" indent="-419100">
              <a:spcBef>
                <a:spcPts val="1200"/>
              </a:spcBef>
              <a:buSzPct val="100000"/>
            </a:pPr>
            <a:r>
              <a:rPr lang="en" sz="2800" dirty="0"/>
              <a:t>Fits into framework of noise / marginalization</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2224" y="1340768"/>
            <a:ext cx="3427517" cy="2752725"/>
          </a:xfrm>
          <a:prstGeom prst="rect">
            <a:avLst/>
          </a:prstGeom>
        </p:spPr>
      </p:pic>
    </p:spTree>
    <p:extLst>
      <p:ext uri="{BB962C8B-B14F-4D97-AF65-F5344CB8AC3E}">
        <p14:creationId xmlns:p14="http://schemas.microsoft.com/office/powerpoint/2010/main" val="387056742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9" name="Shape 319"/>
          <p:cNvSpPr txBox="1"/>
          <p:nvPr/>
        </p:nvSpPr>
        <p:spPr>
          <a:xfrm>
            <a:off x="2169850" y="1"/>
            <a:ext cx="7775700" cy="5586033"/>
          </a:xfrm>
          <a:prstGeom prst="rect">
            <a:avLst/>
          </a:prstGeom>
          <a:noFill/>
          <a:ln>
            <a:noFill/>
          </a:ln>
        </p:spPr>
        <p:txBody>
          <a:bodyPr lIns="91425" tIns="91425" rIns="91425" bIns="91425" anchor="t" anchorCtr="0">
            <a:noAutofit/>
          </a:bodyPr>
          <a:lstStyle/>
          <a:p>
            <a:pPr algn="ctr">
              <a:buClr>
                <a:schemeClr val="dk1"/>
              </a:buClr>
              <a:buSzPct val="25000"/>
            </a:pPr>
            <a:r>
              <a:rPr lang="en" sz="4800" dirty="0">
                <a:solidFill>
                  <a:schemeClr val="bg1"/>
                </a:solidFill>
              </a:rPr>
              <a:t>Transfer Learning</a:t>
            </a:r>
          </a:p>
          <a:p>
            <a:pPr algn="ctr"/>
            <a:endParaRPr sz="3000" dirty="0"/>
          </a:p>
          <a:p>
            <a:pPr algn="ctr"/>
            <a:endParaRPr sz="3000" dirty="0"/>
          </a:p>
          <a:p>
            <a:pPr algn="ctr"/>
            <a:r>
              <a:rPr lang="en" sz="3000" dirty="0"/>
              <a:t>“You need a lot of a data if you want to train/use CNNs”</a:t>
            </a:r>
          </a:p>
        </p:txBody>
      </p:sp>
      <p:sp>
        <p:nvSpPr>
          <p:cNvPr id="320" name="Shape 320"/>
          <p:cNvSpPr txBox="1"/>
          <p:nvPr/>
        </p:nvSpPr>
        <p:spPr>
          <a:xfrm rot="-2813541">
            <a:off x="4029421" y="2819664"/>
            <a:ext cx="4531065" cy="1564898"/>
          </a:xfrm>
          <a:prstGeom prst="rect">
            <a:avLst/>
          </a:prstGeom>
          <a:noFill/>
          <a:ln>
            <a:noFill/>
          </a:ln>
        </p:spPr>
        <p:txBody>
          <a:bodyPr lIns="91425" tIns="91425" rIns="91425" bIns="91425" anchor="t" anchorCtr="0">
            <a:noAutofit/>
          </a:bodyPr>
          <a:lstStyle/>
          <a:p>
            <a:r>
              <a:rPr lang="en" sz="7200">
                <a:solidFill>
                  <a:srgbClr val="FF0000"/>
                </a:solidFill>
                <a:latin typeface="Impact"/>
                <a:ea typeface="Impact"/>
                <a:cs typeface="Impact"/>
                <a:sym typeface="Impact"/>
              </a:rPr>
              <a:t>BUSTED</a:t>
            </a:r>
          </a:p>
        </p:txBody>
      </p:sp>
    </p:spTree>
    <p:extLst>
      <p:ext uri="{BB962C8B-B14F-4D97-AF65-F5344CB8AC3E}">
        <p14:creationId xmlns:p14="http://schemas.microsoft.com/office/powerpoint/2010/main" val="16158337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ltLang="en-US" dirty="0"/>
              <a:t>Transfer Learning</a:t>
            </a:r>
            <a:endParaRPr lang="en-US" dirty="0"/>
          </a:p>
        </p:txBody>
      </p:sp>
      <p:sp>
        <p:nvSpPr>
          <p:cNvPr id="3" name="Content Placeholder 2"/>
          <p:cNvSpPr>
            <a:spLocks noGrp="1"/>
          </p:cNvSpPr>
          <p:nvPr>
            <p:ph idx="1"/>
          </p:nvPr>
        </p:nvSpPr>
        <p:spPr/>
        <p:txBody>
          <a:bodyPr>
            <a:normAutofit/>
          </a:bodyPr>
          <a:lstStyle/>
          <a:p>
            <a:r>
              <a:rPr lang="en-US" sz="2800" dirty="0"/>
              <a:t>Improvement of learning in a </a:t>
            </a:r>
            <a:r>
              <a:rPr lang="en-US" sz="2800" b="1" dirty="0"/>
              <a:t>new</a:t>
            </a:r>
            <a:r>
              <a:rPr lang="en-US" sz="2800" dirty="0"/>
              <a:t> task through the </a:t>
            </a:r>
            <a:r>
              <a:rPr lang="en-US" sz="2800" i="1" dirty="0">
                <a:solidFill>
                  <a:srgbClr val="FF0000"/>
                </a:solidFill>
              </a:rPr>
              <a:t>transfer of knowledge</a:t>
            </a:r>
            <a:r>
              <a:rPr lang="en-US" sz="2800" i="1" dirty="0"/>
              <a:t> </a:t>
            </a:r>
            <a:r>
              <a:rPr lang="en-US" sz="2800" dirty="0"/>
              <a:t>from a </a:t>
            </a:r>
            <a:r>
              <a:rPr lang="en-US" sz="2800" b="1" dirty="0"/>
              <a:t>related</a:t>
            </a:r>
            <a:r>
              <a:rPr lang="en-US" sz="2800" dirty="0"/>
              <a:t> task that has already been learned.</a:t>
            </a:r>
          </a:p>
          <a:p>
            <a:r>
              <a:rPr lang="en-US" sz="2800" dirty="0"/>
              <a:t>Weight initialization for CNN</a:t>
            </a:r>
          </a:p>
          <a:p>
            <a:endParaRPr lang="en-US" dirty="0"/>
          </a:p>
          <a:p>
            <a:r>
              <a:rPr lang="en-US" dirty="0"/>
              <a:t>Two major strategies</a:t>
            </a:r>
          </a:p>
          <a:p>
            <a:pPr lvl="1"/>
            <a:r>
              <a:rPr lang="en-US" dirty="0" err="1"/>
              <a:t>ConvNet</a:t>
            </a:r>
            <a:r>
              <a:rPr lang="en-US" dirty="0"/>
              <a:t> as fixed feature extractor</a:t>
            </a:r>
          </a:p>
          <a:p>
            <a:pPr lvl="1"/>
            <a:r>
              <a:rPr lang="en-US" dirty="0"/>
              <a:t>Fine-tuning the </a:t>
            </a:r>
            <a:r>
              <a:rPr lang="en-US" dirty="0" err="1"/>
              <a:t>ConvNet</a:t>
            </a:r>
            <a:r>
              <a:rPr lang="en-US" dirty="0"/>
              <a:t> </a:t>
            </a:r>
          </a:p>
        </p:txBody>
      </p:sp>
    </p:spTree>
    <p:extLst>
      <p:ext uri="{BB962C8B-B14F-4D97-AF65-F5344CB8AC3E}">
        <p14:creationId xmlns:p14="http://schemas.microsoft.com/office/powerpoint/2010/main" val="7542528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When to </a:t>
            </a:r>
            <a:r>
              <a:rPr lang="en-US" dirty="0" err="1"/>
              <a:t>finetune</a:t>
            </a:r>
            <a:r>
              <a:rPr lang="en-US" dirty="0"/>
              <a:t> your model?</a:t>
            </a:r>
          </a:p>
        </p:txBody>
      </p:sp>
      <p:sp>
        <p:nvSpPr>
          <p:cNvPr id="3" name="Content Placeholder 2"/>
          <p:cNvSpPr>
            <a:spLocks noGrp="1"/>
          </p:cNvSpPr>
          <p:nvPr>
            <p:ph idx="1"/>
          </p:nvPr>
        </p:nvSpPr>
        <p:spPr>
          <a:xfrm>
            <a:off x="2152650" y="1567543"/>
            <a:ext cx="7886700" cy="5114151"/>
          </a:xfrm>
        </p:spPr>
        <p:txBody>
          <a:bodyPr>
            <a:normAutofit fontScale="77500" lnSpcReduction="20000"/>
          </a:bodyPr>
          <a:lstStyle/>
          <a:p>
            <a:r>
              <a:rPr lang="en-US" dirty="0"/>
              <a:t>New dataset is small and similar to original dataset.</a:t>
            </a:r>
          </a:p>
          <a:p>
            <a:pPr lvl="1"/>
            <a:r>
              <a:rPr lang="en-US" dirty="0"/>
              <a:t>train a linear classifier on the CNN codes</a:t>
            </a:r>
          </a:p>
          <a:p>
            <a:pPr marL="457200" lvl="1" indent="0">
              <a:buNone/>
            </a:pPr>
            <a:endParaRPr lang="en-US" dirty="0"/>
          </a:p>
          <a:p>
            <a:r>
              <a:rPr lang="en-US" dirty="0"/>
              <a:t>New dataset is large and similar to the original dataset</a:t>
            </a:r>
          </a:p>
          <a:p>
            <a:pPr lvl="1"/>
            <a:r>
              <a:rPr lang="en-US" dirty="0"/>
              <a:t>fine-tune through the full network</a:t>
            </a:r>
          </a:p>
          <a:p>
            <a:pPr lvl="1"/>
            <a:endParaRPr lang="en-US" dirty="0"/>
          </a:p>
          <a:p>
            <a:r>
              <a:rPr lang="en-US" dirty="0"/>
              <a:t>New dataset is small but very different from the original dataset</a:t>
            </a:r>
          </a:p>
          <a:p>
            <a:pPr lvl="1"/>
            <a:r>
              <a:rPr lang="en-US" dirty="0"/>
              <a:t>SVM classifier from activations somewhere earlier in the network</a:t>
            </a:r>
          </a:p>
          <a:p>
            <a:pPr marL="457200" lvl="1" indent="0">
              <a:buNone/>
            </a:pPr>
            <a:endParaRPr lang="en-US" dirty="0"/>
          </a:p>
          <a:p>
            <a:r>
              <a:rPr lang="en-US" dirty="0"/>
              <a:t>New dataset is large and very different from the original dataset</a:t>
            </a:r>
          </a:p>
          <a:p>
            <a:pPr lvl="1"/>
            <a:r>
              <a:rPr lang="en-US" dirty="0"/>
              <a:t>fine-tune through the entire network</a:t>
            </a:r>
          </a:p>
        </p:txBody>
      </p:sp>
    </p:spTree>
    <p:extLst>
      <p:ext uri="{BB962C8B-B14F-4D97-AF65-F5344CB8AC3E}">
        <p14:creationId xmlns:p14="http://schemas.microsoft.com/office/powerpoint/2010/main" val="297199846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Transfer Learning</a:t>
            </a:r>
            <a:endParaRPr lang="zh-TW" altLang="en-US" dirty="0"/>
          </a:p>
        </p:txBody>
      </p:sp>
      <p:sp>
        <p:nvSpPr>
          <p:cNvPr id="4" name="矩形 3"/>
          <p:cNvSpPr/>
          <p:nvPr/>
        </p:nvSpPr>
        <p:spPr>
          <a:xfrm>
            <a:off x="2262005" y="4119631"/>
            <a:ext cx="3622000" cy="179702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5" name="矩形 4"/>
          <p:cNvSpPr/>
          <p:nvPr/>
        </p:nvSpPr>
        <p:spPr>
          <a:xfrm>
            <a:off x="6898584" y="1652637"/>
            <a:ext cx="2051889" cy="1690039"/>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6" name="矩形 5"/>
          <p:cNvSpPr/>
          <p:nvPr/>
        </p:nvSpPr>
        <p:spPr>
          <a:xfrm>
            <a:off x="4768638" y="1652637"/>
            <a:ext cx="1379913" cy="1690039"/>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pic>
        <p:nvPicPr>
          <p:cNvPr id="7" name="圖片 6"/>
          <p:cNvPicPr>
            <a:picLocks noChangeAspect="1"/>
          </p:cNvPicPr>
          <p:nvPr/>
        </p:nvPicPr>
        <p:blipFill>
          <a:blip r:embed="rId2"/>
          <a:stretch>
            <a:fillRect/>
          </a:stretch>
        </p:blipFill>
        <p:spPr>
          <a:xfrm>
            <a:off x="4999933" y="1778326"/>
            <a:ext cx="884072" cy="1150918"/>
          </a:xfrm>
          <a:prstGeom prst="rect">
            <a:avLst/>
          </a:prstGeom>
        </p:spPr>
      </p:pic>
      <p:pic>
        <p:nvPicPr>
          <p:cNvPr id="9" name="Picture 6" descr="http://thenypost.files.wordpress.com/2014/01/dogs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26157" y="1817909"/>
            <a:ext cx="1608031" cy="1071753"/>
          </a:xfrm>
          <a:prstGeom prst="rect">
            <a:avLst/>
          </a:prstGeom>
          <a:noFill/>
          <a:extLst>
            <a:ext uri="{909E8E84-426E-40DD-AFC4-6F175D3DCCD1}">
              <a14:hiddenFill xmlns:a14="http://schemas.microsoft.com/office/drawing/2010/main">
                <a:solidFill>
                  <a:srgbClr val="FFFFFF"/>
                </a:solidFill>
              </a14:hiddenFill>
            </a:ext>
          </a:extLst>
        </p:spPr>
      </p:pic>
      <p:sp>
        <p:nvSpPr>
          <p:cNvPr id="11" name="文字方塊 10"/>
          <p:cNvSpPr txBox="1"/>
          <p:nvPr/>
        </p:nvSpPr>
        <p:spPr>
          <a:xfrm>
            <a:off x="2808189" y="2103083"/>
            <a:ext cx="1396538" cy="830997"/>
          </a:xfrm>
          <a:prstGeom prst="rect">
            <a:avLst/>
          </a:prstGeom>
          <a:noFill/>
        </p:spPr>
        <p:txBody>
          <a:bodyPr wrap="square" rtlCol="0">
            <a:spAutoFit/>
          </a:bodyPr>
          <a:lstStyle/>
          <a:p>
            <a:pPr algn="ctr"/>
            <a:r>
              <a:rPr lang="en-US" altLang="zh-TW" sz="2400" dirty="0"/>
              <a:t>Dog/Cat</a:t>
            </a:r>
          </a:p>
          <a:p>
            <a:pPr algn="ctr"/>
            <a:r>
              <a:rPr lang="en-US" altLang="zh-TW" sz="2400" dirty="0"/>
              <a:t>Classifier</a:t>
            </a:r>
            <a:endParaRPr lang="zh-TW" altLang="en-US" sz="2400" dirty="0"/>
          </a:p>
        </p:txBody>
      </p:sp>
      <p:sp>
        <p:nvSpPr>
          <p:cNvPr id="15" name="文字方塊 14"/>
          <p:cNvSpPr txBox="1"/>
          <p:nvPr/>
        </p:nvSpPr>
        <p:spPr>
          <a:xfrm>
            <a:off x="5059583" y="2849973"/>
            <a:ext cx="798022" cy="461665"/>
          </a:xfrm>
          <a:prstGeom prst="rect">
            <a:avLst/>
          </a:prstGeom>
          <a:noFill/>
        </p:spPr>
        <p:txBody>
          <a:bodyPr wrap="square" rtlCol="0">
            <a:spAutoFit/>
          </a:bodyPr>
          <a:lstStyle/>
          <a:p>
            <a:pPr algn="ctr"/>
            <a:r>
              <a:rPr lang="en-US" altLang="zh-TW" sz="2400" dirty="0"/>
              <a:t>cat</a:t>
            </a:r>
            <a:endParaRPr lang="zh-TW" altLang="en-US" sz="2400" dirty="0"/>
          </a:p>
        </p:txBody>
      </p:sp>
      <p:sp>
        <p:nvSpPr>
          <p:cNvPr id="16" name="文字方塊 15"/>
          <p:cNvSpPr txBox="1"/>
          <p:nvPr/>
        </p:nvSpPr>
        <p:spPr>
          <a:xfrm>
            <a:off x="7588540" y="2849669"/>
            <a:ext cx="798022" cy="461665"/>
          </a:xfrm>
          <a:prstGeom prst="rect">
            <a:avLst/>
          </a:prstGeom>
          <a:noFill/>
        </p:spPr>
        <p:txBody>
          <a:bodyPr wrap="square" rtlCol="0">
            <a:spAutoFit/>
          </a:bodyPr>
          <a:lstStyle/>
          <a:p>
            <a:pPr algn="ctr"/>
            <a:r>
              <a:rPr lang="en-US" altLang="zh-TW" sz="2400" dirty="0"/>
              <a:t>dog</a:t>
            </a:r>
            <a:endParaRPr lang="zh-TW" altLang="en-US" sz="2400" dirty="0"/>
          </a:p>
        </p:txBody>
      </p:sp>
      <p:sp>
        <p:nvSpPr>
          <p:cNvPr id="17" name="文字方塊 16"/>
          <p:cNvSpPr txBox="1"/>
          <p:nvPr/>
        </p:nvSpPr>
        <p:spPr>
          <a:xfrm>
            <a:off x="2808189" y="3604825"/>
            <a:ext cx="6822460" cy="461665"/>
          </a:xfrm>
          <a:prstGeom prst="rect">
            <a:avLst/>
          </a:prstGeom>
          <a:noFill/>
        </p:spPr>
        <p:txBody>
          <a:bodyPr wrap="square" rtlCol="0">
            <a:spAutoFit/>
          </a:bodyPr>
          <a:lstStyle/>
          <a:p>
            <a:pPr algn="ctr"/>
            <a:r>
              <a:rPr lang="en-US" altLang="zh-TW" sz="2400" dirty="0"/>
              <a:t>Data </a:t>
            </a:r>
            <a:r>
              <a:rPr lang="en-US" altLang="zh-TW" sz="2400" b="1" i="1" u="sng" dirty="0"/>
              <a:t>not directly related to </a:t>
            </a:r>
            <a:r>
              <a:rPr lang="en-US" altLang="zh-TW" sz="2400" dirty="0"/>
              <a:t>the task considered</a:t>
            </a:r>
            <a:endParaRPr lang="zh-TW" altLang="en-US" sz="2400" dirty="0"/>
          </a:p>
        </p:txBody>
      </p:sp>
      <p:pic>
        <p:nvPicPr>
          <p:cNvPr id="3074" name="Picture 2" descr="https://encrypted-tbn2.gstatic.com/images?q=tbn:ANd9GcTfC1tqd6aNkHhMvU1fkPKaDhVTryXmUYrbeLJGAvfiykoX3H3V"/>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8498" y="4309298"/>
            <a:ext cx="1721670" cy="1145694"/>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tigerday.org/wp-content/uploads/2013/04/HD-Tiger-Wallpapers-Wallpapers-fever.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28510" y="4329092"/>
            <a:ext cx="1581721" cy="1186291"/>
          </a:xfrm>
          <a:prstGeom prst="rect">
            <a:avLst/>
          </a:prstGeom>
          <a:noFill/>
          <a:extLst>
            <a:ext uri="{909E8E84-426E-40DD-AFC4-6F175D3DCCD1}">
              <a14:hiddenFill xmlns:a14="http://schemas.microsoft.com/office/drawing/2010/main">
                <a:solidFill>
                  <a:srgbClr val="FFFFFF"/>
                </a:solidFill>
              </a14:hiddenFill>
            </a:ext>
          </a:extLst>
        </p:spPr>
      </p:pic>
      <p:sp>
        <p:nvSpPr>
          <p:cNvPr id="23" name="文字方塊 22"/>
          <p:cNvSpPr txBox="1"/>
          <p:nvPr/>
        </p:nvSpPr>
        <p:spPr>
          <a:xfrm>
            <a:off x="2506840" y="5401851"/>
            <a:ext cx="1613329" cy="461665"/>
          </a:xfrm>
          <a:prstGeom prst="rect">
            <a:avLst/>
          </a:prstGeom>
          <a:noFill/>
        </p:spPr>
        <p:txBody>
          <a:bodyPr wrap="square" rtlCol="0">
            <a:spAutoFit/>
          </a:bodyPr>
          <a:lstStyle/>
          <a:p>
            <a:pPr algn="ctr"/>
            <a:r>
              <a:rPr lang="en-US" altLang="zh-TW" sz="2400" dirty="0"/>
              <a:t>elephant</a:t>
            </a:r>
            <a:endParaRPr lang="zh-TW" altLang="en-US" sz="2400" dirty="0"/>
          </a:p>
        </p:txBody>
      </p:sp>
      <p:sp>
        <p:nvSpPr>
          <p:cNvPr id="26" name="文字方塊 25"/>
          <p:cNvSpPr txBox="1"/>
          <p:nvPr/>
        </p:nvSpPr>
        <p:spPr>
          <a:xfrm>
            <a:off x="4664488" y="5481611"/>
            <a:ext cx="798022" cy="461665"/>
          </a:xfrm>
          <a:prstGeom prst="rect">
            <a:avLst/>
          </a:prstGeom>
          <a:noFill/>
        </p:spPr>
        <p:txBody>
          <a:bodyPr wrap="square" rtlCol="0">
            <a:spAutoFit/>
          </a:bodyPr>
          <a:lstStyle/>
          <a:p>
            <a:pPr algn="ctr"/>
            <a:r>
              <a:rPr lang="en-US" altLang="zh-TW" sz="2400" dirty="0"/>
              <a:t>tiger</a:t>
            </a:r>
            <a:endParaRPr lang="zh-TW" altLang="en-US" sz="2400" dirty="0"/>
          </a:p>
        </p:txBody>
      </p:sp>
      <p:sp>
        <p:nvSpPr>
          <p:cNvPr id="21" name="文字方塊 20"/>
          <p:cNvSpPr txBox="1"/>
          <p:nvPr/>
        </p:nvSpPr>
        <p:spPr>
          <a:xfrm>
            <a:off x="2061257" y="6030625"/>
            <a:ext cx="4023496" cy="461665"/>
          </a:xfrm>
          <a:prstGeom prst="rect">
            <a:avLst/>
          </a:prstGeom>
          <a:noFill/>
        </p:spPr>
        <p:txBody>
          <a:bodyPr wrap="square" rtlCol="0">
            <a:spAutoFit/>
          </a:bodyPr>
          <a:lstStyle/>
          <a:p>
            <a:pPr algn="ctr"/>
            <a:r>
              <a:rPr lang="en-US" altLang="zh-TW" sz="2400" dirty="0"/>
              <a:t>Similar domain, different tasks</a:t>
            </a:r>
            <a:endParaRPr lang="zh-TW" altLang="en-US" sz="2400" dirty="0"/>
          </a:p>
        </p:txBody>
      </p:sp>
      <p:sp>
        <p:nvSpPr>
          <p:cNvPr id="22" name="文字方塊 21"/>
          <p:cNvSpPr txBox="1"/>
          <p:nvPr/>
        </p:nvSpPr>
        <p:spPr>
          <a:xfrm>
            <a:off x="6148551" y="6011109"/>
            <a:ext cx="3979637" cy="461665"/>
          </a:xfrm>
          <a:prstGeom prst="rect">
            <a:avLst/>
          </a:prstGeom>
          <a:noFill/>
        </p:spPr>
        <p:txBody>
          <a:bodyPr wrap="square" rtlCol="0">
            <a:spAutoFit/>
          </a:bodyPr>
          <a:lstStyle/>
          <a:p>
            <a:pPr algn="ctr"/>
            <a:r>
              <a:rPr lang="en-US" altLang="zh-TW" sz="2400" dirty="0"/>
              <a:t>Different domains, same task</a:t>
            </a:r>
            <a:endParaRPr lang="zh-TW" altLang="en-US" sz="2400" dirty="0"/>
          </a:p>
        </p:txBody>
      </p:sp>
      <p:sp>
        <p:nvSpPr>
          <p:cNvPr id="27" name="矩形 26"/>
          <p:cNvSpPr/>
          <p:nvPr/>
        </p:nvSpPr>
        <p:spPr>
          <a:xfrm>
            <a:off x="6319984" y="4119631"/>
            <a:ext cx="3622000" cy="1797026"/>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sp>
        <p:nvSpPr>
          <p:cNvPr id="30" name="文字方塊 29"/>
          <p:cNvSpPr txBox="1"/>
          <p:nvPr/>
        </p:nvSpPr>
        <p:spPr>
          <a:xfrm>
            <a:off x="6701763" y="5418132"/>
            <a:ext cx="1613329" cy="461665"/>
          </a:xfrm>
          <a:prstGeom prst="rect">
            <a:avLst/>
          </a:prstGeom>
          <a:noFill/>
        </p:spPr>
        <p:txBody>
          <a:bodyPr wrap="square" rtlCol="0">
            <a:spAutoFit/>
          </a:bodyPr>
          <a:lstStyle/>
          <a:p>
            <a:pPr algn="ctr"/>
            <a:r>
              <a:rPr lang="en-US" altLang="zh-TW" sz="2400" dirty="0"/>
              <a:t>dog</a:t>
            </a:r>
            <a:endParaRPr lang="zh-TW" altLang="en-US" sz="2400" dirty="0"/>
          </a:p>
        </p:txBody>
      </p:sp>
      <p:sp>
        <p:nvSpPr>
          <p:cNvPr id="31" name="文字方塊 30"/>
          <p:cNvSpPr txBox="1"/>
          <p:nvPr/>
        </p:nvSpPr>
        <p:spPr>
          <a:xfrm>
            <a:off x="8863204" y="5407388"/>
            <a:ext cx="798022" cy="461665"/>
          </a:xfrm>
          <a:prstGeom prst="rect">
            <a:avLst/>
          </a:prstGeom>
          <a:noFill/>
        </p:spPr>
        <p:txBody>
          <a:bodyPr wrap="square" rtlCol="0">
            <a:spAutoFit/>
          </a:bodyPr>
          <a:lstStyle/>
          <a:p>
            <a:pPr algn="ctr"/>
            <a:r>
              <a:rPr lang="en-US" altLang="zh-TW" sz="2400" dirty="0"/>
              <a:t>cat</a:t>
            </a:r>
            <a:endParaRPr lang="zh-TW" altLang="en-US" sz="2400" dirty="0"/>
          </a:p>
        </p:txBody>
      </p:sp>
      <p:pic>
        <p:nvPicPr>
          <p:cNvPr id="12" name="圖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34039" y="4214083"/>
            <a:ext cx="960262" cy="1426517"/>
          </a:xfrm>
          <a:prstGeom prst="rect">
            <a:avLst/>
          </a:prstGeom>
        </p:spPr>
      </p:pic>
      <p:pic>
        <p:nvPicPr>
          <p:cNvPr id="13" name="圖片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37722" y="4111266"/>
            <a:ext cx="1621940" cy="1621940"/>
          </a:xfrm>
          <a:prstGeom prst="rect">
            <a:avLst/>
          </a:prstGeom>
        </p:spPr>
      </p:pic>
    </p:spTree>
    <p:extLst>
      <p:ext uri="{BB962C8B-B14F-4D97-AF65-F5344CB8AC3E}">
        <p14:creationId xmlns:p14="http://schemas.microsoft.com/office/powerpoint/2010/main" val="157545752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7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08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1"/>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p:bldP spid="23" grpId="0"/>
      <p:bldP spid="26" grpId="0"/>
      <p:bldP spid="21" grpId="0"/>
      <p:bldP spid="22" grpId="0"/>
      <p:bldP spid="27" grpId="0" animBg="1"/>
      <p:bldP spid="30" grpId="0"/>
      <p:bldP spid="3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Why?</a:t>
            </a:r>
            <a:endParaRPr lang="zh-TW" altLang="en-US" dirty="0"/>
          </a:p>
        </p:txBody>
      </p:sp>
      <p:sp>
        <p:nvSpPr>
          <p:cNvPr id="12" name="文字方塊 11"/>
          <p:cNvSpPr txBox="1"/>
          <p:nvPr/>
        </p:nvSpPr>
        <p:spPr>
          <a:xfrm>
            <a:off x="3423202" y="1690690"/>
            <a:ext cx="2538235" cy="461665"/>
          </a:xfrm>
          <a:prstGeom prst="rect">
            <a:avLst/>
          </a:prstGeom>
          <a:noFill/>
        </p:spPr>
        <p:txBody>
          <a:bodyPr wrap="square" rtlCol="0">
            <a:spAutoFit/>
          </a:bodyPr>
          <a:lstStyle/>
          <a:p>
            <a:pPr algn="ctr"/>
            <a:r>
              <a:rPr lang="en-US" altLang="zh-TW" sz="2400" dirty="0"/>
              <a:t>Task Considered</a:t>
            </a:r>
            <a:endParaRPr lang="zh-TW" altLang="en-US" sz="2400" dirty="0"/>
          </a:p>
        </p:txBody>
      </p:sp>
      <p:sp>
        <p:nvSpPr>
          <p:cNvPr id="13" name="文字方塊 12"/>
          <p:cNvSpPr txBox="1"/>
          <p:nvPr/>
        </p:nvSpPr>
        <p:spPr>
          <a:xfrm>
            <a:off x="1653545" y="3945751"/>
            <a:ext cx="1811215" cy="830997"/>
          </a:xfrm>
          <a:prstGeom prst="rect">
            <a:avLst/>
          </a:prstGeom>
          <a:noFill/>
        </p:spPr>
        <p:txBody>
          <a:bodyPr wrap="square" rtlCol="0">
            <a:spAutoFit/>
          </a:bodyPr>
          <a:lstStyle/>
          <a:p>
            <a:pPr algn="ctr"/>
            <a:r>
              <a:rPr lang="en-US" altLang="zh-TW" sz="2400" dirty="0"/>
              <a:t>Image Recognition</a:t>
            </a:r>
            <a:endParaRPr lang="zh-TW" altLang="en-US" sz="2400" dirty="0"/>
          </a:p>
        </p:txBody>
      </p:sp>
      <p:sp>
        <p:nvSpPr>
          <p:cNvPr id="14" name="文字方塊 13"/>
          <p:cNvSpPr txBox="1"/>
          <p:nvPr/>
        </p:nvSpPr>
        <p:spPr>
          <a:xfrm>
            <a:off x="6764283" y="1690690"/>
            <a:ext cx="3405479" cy="461665"/>
          </a:xfrm>
          <a:prstGeom prst="rect">
            <a:avLst/>
          </a:prstGeom>
          <a:noFill/>
        </p:spPr>
        <p:txBody>
          <a:bodyPr wrap="square" rtlCol="0">
            <a:spAutoFit/>
          </a:bodyPr>
          <a:lstStyle/>
          <a:p>
            <a:pPr algn="ctr"/>
            <a:r>
              <a:rPr lang="en-US" altLang="zh-TW" sz="2400" dirty="0"/>
              <a:t>Data not directly related</a:t>
            </a:r>
            <a:endParaRPr lang="zh-TW" altLang="en-US" sz="2400" dirty="0"/>
          </a:p>
        </p:txBody>
      </p:sp>
      <p:sp>
        <p:nvSpPr>
          <p:cNvPr id="15" name="文字方塊 14"/>
          <p:cNvSpPr txBox="1"/>
          <p:nvPr/>
        </p:nvSpPr>
        <p:spPr>
          <a:xfrm>
            <a:off x="1653545" y="2555034"/>
            <a:ext cx="1811215" cy="830997"/>
          </a:xfrm>
          <a:prstGeom prst="rect">
            <a:avLst/>
          </a:prstGeom>
          <a:noFill/>
        </p:spPr>
        <p:txBody>
          <a:bodyPr wrap="square" rtlCol="0">
            <a:spAutoFit/>
          </a:bodyPr>
          <a:lstStyle/>
          <a:p>
            <a:pPr algn="ctr"/>
            <a:r>
              <a:rPr lang="en-US" altLang="zh-TW" sz="2400" dirty="0"/>
              <a:t>Speech</a:t>
            </a:r>
          </a:p>
          <a:p>
            <a:pPr algn="ctr"/>
            <a:r>
              <a:rPr lang="en-US" altLang="zh-TW" sz="2400" dirty="0"/>
              <a:t>Recognition</a:t>
            </a:r>
            <a:endParaRPr lang="zh-TW" altLang="en-US" sz="2400" dirty="0"/>
          </a:p>
        </p:txBody>
      </p:sp>
      <p:sp>
        <p:nvSpPr>
          <p:cNvPr id="16" name="文字方塊 15"/>
          <p:cNvSpPr txBox="1"/>
          <p:nvPr/>
        </p:nvSpPr>
        <p:spPr>
          <a:xfrm>
            <a:off x="4809377" y="5511736"/>
            <a:ext cx="1825214" cy="830997"/>
          </a:xfrm>
          <a:prstGeom prst="rect">
            <a:avLst/>
          </a:prstGeom>
          <a:noFill/>
        </p:spPr>
        <p:txBody>
          <a:bodyPr wrap="square" rtlCol="0">
            <a:spAutoFit/>
          </a:bodyPr>
          <a:lstStyle/>
          <a:p>
            <a:pPr algn="ctr"/>
            <a:r>
              <a:rPr lang="en-US" altLang="zh-TW" sz="2400" dirty="0"/>
              <a:t>Specific domain</a:t>
            </a:r>
            <a:endParaRPr lang="zh-TW" altLang="en-US" sz="2400" dirty="0"/>
          </a:p>
        </p:txBody>
      </p:sp>
      <p:grpSp>
        <p:nvGrpSpPr>
          <p:cNvPr id="26" name="群組 25"/>
          <p:cNvGrpSpPr/>
          <p:nvPr/>
        </p:nvGrpSpPr>
        <p:grpSpPr>
          <a:xfrm>
            <a:off x="3823532" y="2483682"/>
            <a:ext cx="2186711" cy="1103834"/>
            <a:chOff x="2023877" y="5755731"/>
            <a:chExt cx="2186711" cy="1103834"/>
          </a:xfrm>
        </p:grpSpPr>
        <p:sp>
          <p:nvSpPr>
            <p:cNvPr id="10" name="Sound"/>
            <p:cNvSpPr>
              <a:spLocks noEditPoints="1" noChangeArrowheads="1"/>
            </p:cNvSpPr>
            <p:nvPr/>
          </p:nvSpPr>
          <p:spPr bwMode="auto">
            <a:xfrm>
              <a:off x="2023877" y="5755731"/>
              <a:ext cx="1028700" cy="609600"/>
            </a:xfrm>
            <a:custGeom>
              <a:avLst/>
              <a:gdLst>
                <a:gd name="T0" fmla="*/ 11164 w 21600"/>
                <a:gd name="T1" fmla="*/ 21159 h 21600"/>
                <a:gd name="T2" fmla="*/ 11164 w 21600"/>
                <a:gd name="T3" fmla="*/ 0 h 21600"/>
                <a:gd name="T4" fmla="*/ 0 w 21600"/>
                <a:gd name="T5" fmla="*/ 10800 h 21600"/>
                <a:gd name="T6" fmla="*/ 21600 w 21600"/>
                <a:gd name="T7" fmla="*/ 10800 h 21600"/>
                <a:gd name="T8" fmla="*/ 761 w 21600"/>
                <a:gd name="T9" fmla="*/ 22454 h 21600"/>
                <a:gd name="T10" fmla="*/ 21069 w 21600"/>
                <a:gd name="T11" fmla="*/ 28282 h 21600"/>
              </a:gdLst>
              <a:ahLst/>
              <a:cxnLst>
                <a:cxn ang="0">
                  <a:pos x="T0" y="T1"/>
                </a:cxn>
                <a:cxn ang="0">
                  <a:pos x="T2" y="T3"/>
                </a:cxn>
                <a:cxn ang="0">
                  <a:pos x="T4" y="T5"/>
                </a:cxn>
                <a:cxn ang="0">
                  <a:pos x="T6" y="T7"/>
                </a:cxn>
              </a:cxnLst>
              <a:rect l="T8" t="T9" r="T10" b="T11"/>
              <a:pathLst>
                <a:path w="21600" h="21600">
                  <a:moveTo>
                    <a:pt x="0" y="7273"/>
                  </a:moveTo>
                  <a:lnTo>
                    <a:pt x="5824" y="7273"/>
                  </a:lnTo>
                  <a:lnTo>
                    <a:pt x="11164" y="0"/>
                  </a:lnTo>
                  <a:lnTo>
                    <a:pt x="11164" y="21159"/>
                  </a:lnTo>
                  <a:lnTo>
                    <a:pt x="5824" y="13885"/>
                  </a:lnTo>
                  <a:lnTo>
                    <a:pt x="0" y="13885"/>
                  </a:lnTo>
                  <a:lnTo>
                    <a:pt x="0" y="7273"/>
                  </a:lnTo>
                  <a:close/>
                </a:path>
                <a:path w="21600" h="21600">
                  <a:moveTo>
                    <a:pt x="13024" y="7273"/>
                  </a:moveTo>
                  <a:lnTo>
                    <a:pt x="13591" y="6722"/>
                  </a:lnTo>
                  <a:lnTo>
                    <a:pt x="13833" y="7548"/>
                  </a:lnTo>
                  <a:lnTo>
                    <a:pt x="14076" y="8485"/>
                  </a:lnTo>
                  <a:lnTo>
                    <a:pt x="14157" y="9367"/>
                  </a:lnTo>
                  <a:lnTo>
                    <a:pt x="14197" y="10524"/>
                  </a:lnTo>
                  <a:lnTo>
                    <a:pt x="14197" y="11406"/>
                  </a:lnTo>
                  <a:lnTo>
                    <a:pt x="14116" y="12012"/>
                  </a:lnTo>
                  <a:lnTo>
                    <a:pt x="13995" y="12728"/>
                  </a:lnTo>
                  <a:lnTo>
                    <a:pt x="13833" y="13444"/>
                  </a:lnTo>
                  <a:lnTo>
                    <a:pt x="13712" y="14106"/>
                  </a:lnTo>
                  <a:lnTo>
                    <a:pt x="13591" y="14546"/>
                  </a:lnTo>
                  <a:lnTo>
                    <a:pt x="13065" y="13885"/>
                  </a:lnTo>
                  <a:lnTo>
                    <a:pt x="13307" y="12893"/>
                  </a:lnTo>
                  <a:lnTo>
                    <a:pt x="13469" y="11791"/>
                  </a:lnTo>
                  <a:lnTo>
                    <a:pt x="13550" y="10910"/>
                  </a:lnTo>
                  <a:lnTo>
                    <a:pt x="13591" y="10138"/>
                  </a:lnTo>
                  <a:lnTo>
                    <a:pt x="13469" y="9367"/>
                  </a:lnTo>
                  <a:lnTo>
                    <a:pt x="13388" y="8595"/>
                  </a:lnTo>
                  <a:lnTo>
                    <a:pt x="13267" y="7934"/>
                  </a:lnTo>
                  <a:lnTo>
                    <a:pt x="13024" y="7273"/>
                  </a:lnTo>
                  <a:close/>
                </a:path>
                <a:path w="21600" h="21600">
                  <a:moveTo>
                    <a:pt x="16382" y="3967"/>
                  </a:moveTo>
                  <a:lnTo>
                    <a:pt x="16786" y="5179"/>
                  </a:lnTo>
                  <a:lnTo>
                    <a:pt x="17150" y="6612"/>
                  </a:lnTo>
                  <a:lnTo>
                    <a:pt x="17474" y="8651"/>
                  </a:lnTo>
                  <a:lnTo>
                    <a:pt x="17595" y="9753"/>
                  </a:lnTo>
                  <a:lnTo>
                    <a:pt x="17635" y="12012"/>
                  </a:lnTo>
                  <a:lnTo>
                    <a:pt x="17393" y="13665"/>
                  </a:lnTo>
                  <a:lnTo>
                    <a:pt x="17150" y="15208"/>
                  </a:lnTo>
                  <a:lnTo>
                    <a:pt x="16786" y="16310"/>
                  </a:lnTo>
                  <a:lnTo>
                    <a:pt x="16341" y="17687"/>
                  </a:lnTo>
                  <a:lnTo>
                    <a:pt x="15815" y="17081"/>
                  </a:lnTo>
                  <a:lnTo>
                    <a:pt x="16503" y="14602"/>
                  </a:lnTo>
                  <a:lnTo>
                    <a:pt x="16786" y="13169"/>
                  </a:lnTo>
                  <a:lnTo>
                    <a:pt x="16867" y="12012"/>
                  </a:lnTo>
                  <a:lnTo>
                    <a:pt x="16867" y="9642"/>
                  </a:lnTo>
                  <a:lnTo>
                    <a:pt x="16705" y="7989"/>
                  </a:lnTo>
                  <a:lnTo>
                    <a:pt x="16422" y="6612"/>
                  </a:lnTo>
                  <a:lnTo>
                    <a:pt x="16220" y="5675"/>
                  </a:lnTo>
                  <a:lnTo>
                    <a:pt x="15856" y="4518"/>
                  </a:lnTo>
                  <a:lnTo>
                    <a:pt x="16382" y="3967"/>
                  </a:lnTo>
                  <a:close/>
                </a:path>
                <a:path w="21600" h="21600">
                  <a:moveTo>
                    <a:pt x="18889" y="1377"/>
                  </a:moveTo>
                  <a:lnTo>
                    <a:pt x="19415" y="826"/>
                  </a:lnTo>
                  <a:lnTo>
                    <a:pt x="20194" y="2576"/>
                  </a:lnTo>
                  <a:lnTo>
                    <a:pt x="20831" y="4683"/>
                  </a:lnTo>
                  <a:lnTo>
                    <a:pt x="21357" y="7204"/>
                  </a:lnTo>
                  <a:lnTo>
                    <a:pt x="21650" y="9450"/>
                  </a:lnTo>
                  <a:lnTo>
                    <a:pt x="21600" y="12301"/>
                  </a:lnTo>
                  <a:lnTo>
                    <a:pt x="21215" y="15938"/>
                  </a:lnTo>
                  <a:lnTo>
                    <a:pt x="20629" y="18348"/>
                  </a:lnTo>
                  <a:lnTo>
                    <a:pt x="19415" y="21655"/>
                  </a:lnTo>
                  <a:lnTo>
                    <a:pt x="18889" y="21159"/>
                  </a:lnTo>
                  <a:lnTo>
                    <a:pt x="19901" y="18404"/>
                  </a:lnTo>
                  <a:lnTo>
                    <a:pt x="20467" y="15593"/>
                  </a:lnTo>
                  <a:lnTo>
                    <a:pt x="20791" y="12342"/>
                  </a:lnTo>
                  <a:lnTo>
                    <a:pt x="20871" y="9532"/>
                  </a:lnTo>
                  <a:lnTo>
                    <a:pt x="20629" y="7411"/>
                  </a:lnTo>
                  <a:lnTo>
                    <a:pt x="20062" y="4628"/>
                  </a:lnTo>
                  <a:lnTo>
                    <a:pt x="19415" y="2810"/>
                  </a:lnTo>
                  <a:lnTo>
                    <a:pt x="18889" y="1377"/>
                  </a:lnTo>
                  <a:close/>
                </a:path>
              </a:pathLst>
            </a:custGeom>
            <a:solidFill>
              <a:schemeClr val="bg2"/>
            </a:solidFill>
            <a:ln w="9525">
              <a:solidFill>
                <a:srgbClr val="000000"/>
              </a:solidFill>
              <a:miter lim="800000"/>
              <a:headEnd/>
              <a:tailEnd/>
            </a:ln>
            <a:effectLst>
              <a:outerShdw dist="107763" dir="2700000" algn="ctr" rotWithShape="0">
                <a:srgbClr val="808080"/>
              </a:outerShdw>
            </a:effectLst>
          </p:spPr>
          <p:txBody>
            <a:bodyPr/>
            <a:lstStyle/>
            <a:p>
              <a:pPr>
                <a:defRPr/>
              </a:pPr>
              <a:endParaRPr lang="en-US"/>
            </a:p>
          </p:txBody>
        </p:sp>
        <p:sp>
          <p:nvSpPr>
            <p:cNvPr id="25" name="矩形 24"/>
            <p:cNvSpPr/>
            <p:nvPr/>
          </p:nvSpPr>
          <p:spPr>
            <a:xfrm>
              <a:off x="2727746" y="6397900"/>
              <a:ext cx="1482842" cy="461665"/>
            </a:xfrm>
            <a:prstGeom prst="rect">
              <a:avLst/>
            </a:prstGeom>
          </p:spPr>
          <p:txBody>
            <a:bodyPr wrap="none">
              <a:spAutoFit/>
            </a:bodyPr>
            <a:lstStyle/>
            <a:p>
              <a:pPr algn="ctr"/>
              <a:r>
                <a:rPr lang="en-US" altLang="zh-TW" sz="2400" dirty="0"/>
                <a:t>Taiwanese</a:t>
              </a:r>
            </a:p>
          </p:txBody>
        </p:sp>
      </p:grpSp>
      <p:sp>
        <p:nvSpPr>
          <p:cNvPr id="28" name="矩形 27"/>
          <p:cNvSpPr/>
          <p:nvPr/>
        </p:nvSpPr>
        <p:spPr>
          <a:xfrm>
            <a:off x="8726476" y="2542003"/>
            <a:ext cx="1064715" cy="461665"/>
          </a:xfrm>
          <a:prstGeom prst="rect">
            <a:avLst/>
          </a:prstGeom>
        </p:spPr>
        <p:txBody>
          <a:bodyPr wrap="none">
            <a:spAutoFit/>
          </a:bodyPr>
          <a:lstStyle/>
          <a:p>
            <a:pPr algn="ctr"/>
            <a:r>
              <a:rPr lang="en-US" altLang="zh-TW" sz="2400" dirty="0"/>
              <a:t>English</a:t>
            </a:r>
          </a:p>
        </p:txBody>
      </p:sp>
      <p:sp>
        <p:nvSpPr>
          <p:cNvPr id="29" name="矩形 28"/>
          <p:cNvSpPr/>
          <p:nvPr/>
        </p:nvSpPr>
        <p:spPr>
          <a:xfrm>
            <a:off x="8706060" y="2895019"/>
            <a:ext cx="1170513" cy="461665"/>
          </a:xfrm>
          <a:prstGeom prst="rect">
            <a:avLst/>
          </a:prstGeom>
        </p:spPr>
        <p:txBody>
          <a:bodyPr wrap="none">
            <a:spAutoFit/>
          </a:bodyPr>
          <a:lstStyle/>
          <a:p>
            <a:pPr algn="ctr"/>
            <a:r>
              <a:rPr lang="en-US" altLang="zh-TW" sz="2400" dirty="0"/>
              <a:t>Chinese</a:t>
            </a:r>
          </a:p>
        </p:txBody>
      </p:sp>
      <p:pic>
        <p:nvPicPr>
          <p:cNvPr id="6148" name="Picture 4" descr="http://resourcesqueen.com/wp-content/uploads/2013/03/web-pag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22964" y="5175465"/>
            <a:ext cx="1843568" cy="1261001"/>
          </a:xfrm>
          <a:prstGeom prst="rect">
            <a:avLst/>
          </a:prstGeom>
          <a:noFill/>
          <a:extLst>
            <a:ext uri="{909E8E84-426E-40DD-AFC4-6F175D3DCCD1}">
              <a14:hiddenFill xmlns:a14="http://schemas.microsoft.com/office/drawing/2010/main">
                <a:solidFill>
                  <a:srgbClr val="FFFFFF"/>
                </a:solidFill>
              </a14:hiddenFill>
            </a:ext>
          </a:extLst>
        </p:spPr>
      </p:pic>
      <p:sp>
        <p:nvSpPr>
          <p:cNvPr id="33" name="文字方塊 32"/>
          <p:cNvSpPr txBox="1"/>
          <p:nvPr/>
        </p:nvSpPr>
        <p:spPr>
          <a:xfrm>
            <a:off x="8719315" y="5640039"/>
            <a:ext cx="1499029" cy="461665"/>
          </a:xfrm>
          <a:prstGeom prst="rect">
            <a:avLst/>
          </a:prstGeom>
          <a:noFill/>
        </p:spPr>
        <p:txBody>
          <a:bodyPr wrap="square" rtlCol="0">
            <a:spAutoFit/>
          </a:bodyPr>
          <a:lstStyle/>
          <a:p>
            <a:r>
              <a:rPr lang="en-US" altLang="zh-TW" sz="2400" dirty="0"/>
              <a:t>Webpages</a:t>
            </a:r>
            <a:endParaRPr lang="zh-TW" altLang="en-US" sz="2400" dirty="0"/>
          </a:p>
        </p:txBody>
      </p:sp>
      <p:pic>
        <p:nvPicPr>
          <p:cNvPr id="6150" name="Picture 6" descr="http://www.youtube.com/yt/brand/media/image/YouTube-logo-full_colo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73210" y="2333617"/>
            <a:ext cx="2260040" cy="1406312"/>
          </a:xfrm>
          <a:prstGeom prst="rect">
            <a:avLst/>
          </a:prstGeom>
          <a:noFill/>
          <a:extLst>
            <a:ext uri="{909E8E84-426E-40DD-AFC4-6F175D3DCCD1}">
              <a14:hiddenFill xmlns:a14="http://schemas.microsoft.com/office/drawing/2010/main">
                <a:solidFill>
                  <a:srgbClr val="FFFFFF"/>
                </a:solidFill>
              </a14:hiddenFill>
            </a:ext>
          </a:extLst>
        </p:spPr>
      </p:pic>
      <p:cxnSp>
        <p:nvCxnSpPr>
          <p:cNvPr id="32" name="直線接點 31"/>
          <p:cNvCxnSpPr/>
          <p:nvPr/>
        </p:nvCxnSpPr>
        <p:spPr>
          <a:xfrm>
            <a:off x="1711568" y="3667359"/>
            <a:ext cx="852876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直線接點 37"/>
          <p:cNvCxnSpPr/>
          <p:nvPr/>
        </p:nvCxnSpPr>
        <p:spPr>
          <a:xfrm>
            <a:off x="1752104" y="5041330"/>
            <a:ext cx="852876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直線接點 38"/>
          <p:cNvCxnSpPr/>
          <p:nvPr/>
        </p:nvCxnSpPr>
        <p:spPr>
          <a:xfrm flipV="1">
            <a:off x="6591735" y="1575477"/>
            <a:ext cx="0" cy="487216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41" name="矩形 40"/>
          <p:cNvSpPr/>
          <p:nvPr/>
        </p:nvSpPr>
        <p:spPr>
          <a:xfrm>
            <a:off x="8944483" y="3105242"/>
            <a:ext cx="628698" cy="461665"/>
          </a:xfrm>
          <a:prstGeom prst="rect">
            <a:avLst/>
          </a:prstGeom>
        </p:spPr>
        <p:txBody>
          <a:bodyPr wrap="none">
            <a:spAutoFit/>
          </a:bodyPr>
          <a:lstStyle/>
          <a:p>
            <a:pPr algn="ctr"/>
            <a:r>
              <a:rPr lang="en-US" altLang="zh-TW" sz="2400" dirty="0"/>
              <a:t>……</a:t>
            </a:r>
          </a:p>
        </p:txBody>
      </p:sp>
      <p:cxnSp>
        <p:nvCxnSpPr>
          <p:cNvPr id="30" name="直線接點 29"/>
          <p:cNvCxnSpPr/>
          <p:nvPr/>
        </p:nvCxnSpPr>
        <p:spPr>
          <a:xfrm>
            <a:off x="1813544" y="2324407"/>
            <a:ext cx="852876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3" name="圖片 2"/>
          <p:cNvPicPr>
            <a:picLocks noChangeAspect="1"/>
          </p:cNvPicPr>
          <p:nvPr/>
        </p:nvPicPr>
        <p:blipFill>
          <a:blip r:embed="rId5"/>
          <a:stretch>
            <a:fillRect/>
          </a:stretch>
        </p:blipFill>
        <p:spPr>
          <a:xfrm>
            <a:off x="3666564" y="3835258"/>
            <a:ext cx="1385388" cy="1073781"/>
          </a:xfrm>
          <a:prstGeom prst="rect">
            <a:avLst/>
          </a:prstGeom>
        </p:spPr>
      </p:pic>
      <p:sp>
        <p:nvSpPr>
          <p:cNvPr id="37" name="矩形 36"/>
          <p:cNvSpPr/>
          <p:nvPr/>
        </p:nvSpPr>
        <p:spPr>
          <a:xfrm>
            <a:off x="5132399" y="4154230"/>
            <a:ext cx="1179170" cy="830997"/>
          </a:xfrm>
          <a:prstGeom prst="rect">
            <a:avLst/>
          </a:prstGeom>
        </p:spPr>
        <p:txBody>
          <a:bodyPr wrap="none">
            <a:spAutoFit/>
          </a:bodyPr>
          <a:lstStyle/>
          <a:p>
            <a:pPr algn="ctr"/>
            <a:r>
              <a:rPr lang="en-US" altLang="zh-TW" sz="2400" dirty="0"/>
              <a:t>Medical</a:t>
            </a:r>
          </a:p>
          <a:p>
            <a:pPr algn="ctr"/>
            <a:r>
              <a:rPr lang="en-US" altLang="zh-TW" sz="2400" dirty="0"/>
              <a:t>Images</a:t>
            </a:r>
          </a:p>
        </p:txBody>
      </p:sp>
      <p:pic>
        <p:nvPicPr>
          <p:cNvPr id="42" name="Picture 6" descr="http://thenypost.files.wordpress.com/2014/01/dogs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37792" y="3978036"/>
            <a:ext cx="1310301" cy="873316"/>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2" descr="https://encrypted-tbn2.gstatic.com/images?q=tbn:ANd9GcTfC1tqd6aNkHhMvU1fkPKaDhVTryXmUYrbeLJGAvfiykoX3H3V"/>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59380" y="3813371"/>
            <a:ext cx="970417" cy="645769"/>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8" descr="http://tigerday.org/wp-content/uploads/2013/04/HD-Tiger-Wallpapers-Wallpapers-fever.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004709" y="3776729"/>
            <a:ext cx="1028542" cy="771407"/>
          </a:xfrm>
          <a:prstGeom prst="rect">
            <a:avLst/>
          </a:prstGeom>
          <a:noFill/>
          <a:extLst>
            <a:ext uri="{909E8E84-426E-40DD-AFC4-6F175D3DCCD1}">
              <a14:hiddenFill xmlns:a14="http://schemas.microsoft.com/office/drawing/2010/main">
                <a:solidFill>
                  <a:srgbClr val="FFFFFF"/>
                </a:solidFill>
              </a14:hiddenFill>
            </a:ext>
          </a:extLst>
        </p:spPr>
      </p:pic>
      <p:pic>
        <p:nvPicPr>
          <p:cNvPr id="40" name="圖片 39"/>
          <p:cNvPicPr>
            <a:picLocks noChangeAspect="1"/>
          </p:cNvPicPr>
          <p:nvPr/>
        </p:nvPicPr>
        <p:blipFill>
          <a:blip r:embed="rId9"/>
          <a:stretch>
            <a:fillRect/>
          </a:stretch>
        </p:blipFill>
        <p:spPr>
          <a:xfrm>
            <a:off x="7611076" y="3963173"/>
            <a:ext cx="733082" cy="954354"/>
          </a:xfrm>
          <a:prstGeom prst="rect">
            <a:avLst/>
          </a:prstGeom>
        </p:spPr>
      </p:pic>
      <p:sp>
        <p:nvSpPr>
          <p:cNvPr id="45" name="文字方塊 44"/>
          <p:cNvSpPr txBox="1"/>
          <p:nvPr/>
        </p:nvSpPr>
        <p:spPr>
          <a:xfrm>
            <a:off x="1709226" y="5336468"/>
            <a:ext cx="1825214" cy="830997"/>
          </a:xfrm>
          <a:prstGeom prst="rect">
            <a:avLst/>
          </a:prstGeom>
          <a:noFill/>
        </p:spPr>
        <p:txBody>
          <a:bodyPr wrap="square" rtlCol="0">
            <a:spAutoFit/>
          </a:bodyPr>
          <a:lstStyle/>
          <a:p>
            <a:pPr algn="ctr"/>
            <a:r>
              <a:rPr lang="en-US" altLang="zh-TW" sz="2400" dirty="0"/>
              <a:t>Text</a:t>
            </a:r>
          </a:p>
          <a:p>
            <a:pPr algn="ctr"/>
            <a:r>
              <a:rPr lang="en-US" altLang="zh-TW" sz="2400" dirty="0"/>
              <a:t>Analysis</a:t>
            </a:r>
            <a:endParaRPr lang="zh-TW" altLang="en-US" sz="2400" dirty="0"/>
          </a:p>
        </p:txBody>
      </p:sp>
      <p:pic>
        <p:nvPicPr>
          <p:cNvPr id="2050" name="Picture 2" descr="斯比翻譯法律文件"/>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666686" y="5287385"/>
            <a:ext cx="1385267" cy="1040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982006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15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4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43"/>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44"/>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4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8"/>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2050"/>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6148"/>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P spid="16" grpId="0"/>
      <p:bldP spid="28" grpId="0"/>
      <p:bldP spid="29" grpId="0"/>
      <p:bldP spid="33" grpId="0"/>
      <p:bldP spid="41" grpId="0"/>
      <p:bldP spid="37" grpId="0"/>
      <p:bldP spid="4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Transfer Learning - Overview</a:t>
            </a:r>
            <a:endParaRPr lang="zh-TW" altLang="en-US" dirty="0"/>
          </a:p>
        </p:txBody>
      </p:sp>
      <p:cxnSp>
        <p:nvCxnSpPr>
          <p:cNvPr id="4" name="直線接點 3"/>
          <p:cNvCxnSpPr/>
          <p:nvPr/>
        </p:nvCxnSpPr>
        <p:spPr>
          <a:xfrm flipV="1">
            <a:off x="3865729" y="1690689"/>
            <a:ext cx="0" cy="48583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直線接點 4"/>
          <p:cNvCxnSpPr/>
          <p:nvPr/>
        </p:nvCxnSpPr>
        <p:spPr>
          <a:xfrm>
            <a:off x="2341503" y="2832407"/>
            <a:ext cx="739825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文字方塊 9"/>
          <p:cNvSpPr txBox="1"/>
          <p:nvPr/>
        </p:nvSpPr>
        <p:spPr>
          <a:xfrm rot="16200000">
            <a:off x="927687" y="4393928"/>
            <a:ext cx="3289300" cy="461665"/>
          </a:xfrm>
          <a:prstGeom prst="rect">
            <a:avLst/>
          </a:prstGeom>
          <a:noFill/>
        </p:spPr>
        <p:txBody>
          <a:bodyPr wrap="square" rtlCol="0">
            <a:spAutoFit/>
          </a:bodyPr>
          <a:lstStyle/>
          <a:p>
            <a:pPr algn="ctr"/>
            <a:r>
              <a:rPr lang="en-US" altLang="zh-TW" sz="2400" dirty="0"/>
              <a:t>Target Data </a:t>
            </a:r>
            <a:endParaRPr lang="zh-TW" altLang="en-US" sz="2400" dirty="0"/>
          </a:p>
        </p:txBody>
      </p:sp>
      <p:sp>
        <p:nvSpPr>
          <p:cNvPr id="11" name="文字方塊 10"/>
          <p:cNvSpPr txBox="1"/>
          <p:nvPr/>
        </p:nvSpPr>
        <p:spPr>
          <a:xfrm>
            <a:off x="3865730" y="1690690"/>
            <a:ext cx="5946557" cy="461665"/>
          </a:xfrm>
          <a:prstGeom prst="rect">
            <a:avLst/>
          </a:prstGeom>
          <a:noFill/>
        </p:spPr>
        <p:txBody>
          <a:bodyPr wrap="square" rtlCol="0">
            <a:spAutoFit/>
          </a:bodyPr>
          <a:lstStyle/>
          <a:p>
            <a:pPr algn="ctr"/>
            <a:r>
              <a:rPr lang="en-US" altLang="zh-TW" sz="2400" dirty="0"/>
              <a:t>Source Data (not directly related to the task) </a:t>
            </a:r>
            <a:endParaRPr lang="zh-TW" altLang="en-US" sz="2400" dirty="0"/>
          </a:p>
        </p:txBody>
      </p:sp>
      <p:cxnSp>
        <p:nvCxnSpPr>
          <p:cNvPr id="12" name="直線接點 11"/>
          <p:cNvCxnSpPr/>
          <p:nvPr/>
        </p:nvCxnSpPr>
        <p:spPr>
          <a:xfrm>
            <a:off x="3033999" y="4570175"/>
            <a:ext cx="670576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線接點 13"/>
          <p:cNvCxnSpPr/>
          <p:nvPr/>
        </p:nvCxnSpPr>
        <p:spPr>
          <a:xfrm>
            <a:off x="3865730" y="2258775"/>
            <a:ext cx="586061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接點 15"/>
          <p:cNvCxnSpPr/>
          <p:nvPr/>
        </p:nvCxnSpPr>
        <p:spPr>
          <a:xfrm>
            <a:off x="6912614" y="2258775"/>
            <a:ext cx="0" cy="42902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3033999" y="2816359"/>
            <a:ext cx="0" cy="373271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接點 19"/>
          <p:cNvCxnSpPr/>
          <p:nvPr/>
        </p:nvCxnSpPr>
        <p:spPr>
          <a:xfrm>
            <a:off x="2341504" y="6549075"/>
            <a:ext cx="747078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文字方塊 21"/>
          <p:cNvSpPr txBox="1"/>
          <p:nvPr/>
        </p:nvSpPr>
        <p:spPr>
          <a:xfrm>
            <a:off x="4510038" y="2314760"/>
            <a:ext cx="1549835" cy="461665"/>
          </a:xfrm>
          <a:prstGeom prst="rect">
            <a:avLst/>
          </a:prstGeom>
          <a:noFill/>
        </p:spPr>
        <p:txBody>
          <a:bodyPr wrap="square" rtlCol="0">
            <a:spAutoFit/>
          </a:bodyPr>
          <a:lstStyle/>
          <a:p>
            <a:pPr algn="ctr"/>
            <a:r>
              <a:rPr lang="en-US" altLang="zh-TW" sz="2400" dirty="0"/>
              <a:t>labelled</a:t>
            </a:r>
            <a:endParaRPr lang="zh-TW" altLang="en-US" sz="2400" dirty="0"/>
          </a:p>
        </p:txBody>
      </p:sp>
      <p:sp>
        <p:nvSpPr>
          <p:cNvPr id="23" name="文字方塊 22"/>
          <p:cNvSpPr txBox="1"/>
          <p:nvPr/>
        </p:nvSpPr>
        <p:spPr>
          <a:xfrm rot="16200000">
            <a:off x="2674948" y="3462211"/>
            <a:ext cx="1549835" cy="461665"/>
          </a:xfrm>
          <a:prstGeom prst="rect">
            <a:avLst/>
          </a:prstGeom>
          <a:noFill/>
        </p:spPr>
        <p:txBody>
          <a:bodyPr wrap="square" rtlCol="0">
            <a:spAutoFit/>
          </a:bodyPr>
          <a:lstStyle/>
          <a:p>
            <a:pPr algn="ctr"/>
            <a:r>
              <a:rPr lang="en-US" altLang="zh-TW" sz="2400" dirty="0"/>
              <a:t>labelled</a:t>
            </a:r>
            <a:endParaRPr lang="zh-TW" altLang="en-US" sz="2400" dirty="0"/>
          </a:p>
        </p:txBody>
      </p:sp>
      <p:sp>
        <p:nvSpPr>
          <p:cNvPr id="24" name="文字方塊 23"/>
          <p:cNvSpPr txBox="1"/>
          <p:nvPr/>
        </p:nvSpPr>
        <p:spPr>
          <a:xfrm>
            <a:off x="7481331" y="2327233"/>
            <a:ext cx="1549835" cy="461665"/>
          </a:xfrm>
          <a:prstGeom prst="rect">
            <a:avLst/>
          </a:prstGeom>
          <a:noFill/>
        </p:spPr>
        <p:txBody>
          <a:bodyPr wrap="square" rtlCol="0">
            <a:spAutoFit/>
          </a:bodyPr>
          <a:lstStyle/>
          <a:p>
            <a:pPr algn="ctr"/>
            <a:r>
              <a:rPr lang="en-US" altLang="zh-TW" sz="2400" dirty="0"/>
              <a:t>unlabeled</a:t>
            </a:r>
            <a:endParaRPr lang="zh-TW" altLang="en-US" sz="2400" dirty="0"/>
          </a:p>
        </p:txBody>
      </p:sp>
      <p:sp>
        <p:nvSpPr>
          <p:cNvPr id="25" name="文字方塊 24"/>
          <p:cNvSpPr txBox="1"/>
          <p:nvPr/>
        </p:nvSpPr>
        <p:spPr>
          <a:xfrm rot="16200000">
            <a:off x="2662851" y="5263660"/>
            <a:ext cx="1549835" cy="461665"/>
          </a:xfrm>
          <a:prstGeom prst="rect">
            <a:avLst/>
          </a:prstGeom>
          <a:noFill/>
        </p:spPr>
        <p:txBody>
          <a:bodyPr wrap="square" rtlCol="0">
            <a:spAutoFit/>
          </a:bodyPr>
          <a:lstStyle/>
          <a:p>
            <a:pPr algn="ctr"/>
            <a:r>
              <a:rPr lang="en-US" altLang="zh-TW" sz="2400" dirty="0"/>
              <a:t>unlabeled</a:t>
            </a:r>
            <a:endParaRPr lang="zh-TW" altLang="en-US" sz="2400" dirty="0"/>
          </a:p>
        </p:txBody>
      </p:sp>
      <p:sp>
        <p:nvSpPr>
          <p:cNvPr id="27" name="文字方塊 26"/>
          <p:cNvSpPr txBox="1"/>
          <p:nvPr/>
        </p:nvSpPr>
        <p:spPr>
          <a:xfrm>
            <a:off x="3995060" y="3191667"/>
            <a:ext cx="2732522" cy="461665"/>
          </a:xfrm>
          <a:prstGeom prst="rect">
            <a:avLst/>
          </a:prstGeom>
          <a:noFill/>
        </p:spPr>
        <p:txBody>
          <a:bodyPr wrap="square" rtlCol="0">
            <a:spAutoFit/>
          </a:bodyPr>
          <a:lstStyle/>
          <a:p>
            <a:r>
              <a:rPr lang="en-US" altLang="zh-TW" sz="2400" dirty="0">
                <a:solidFill>
                  <a:srgbClr val="0000FF"/>
                </a:solidFill>
              </a:rPr>
              <a:t>Model Fine-tuning </a:t>
            </a:r>
            <a:endParaRPr lang="zh-TW" altLang="en-US" sz="2400" dirty="0">
              <a:solidFill>
                <a:srgbClr val="0000FF"/>
              </a:solidFill>
            </a:endParaRPr>
          </a:p>
        </p:txBody>
      </p:sp>
      <p:sp>
        <p:nvSpPr>
          <p:cNvPr id="8" name="文字方塊 7"/>
          <p:cNvSpPr txBox="1"/>
          <p:nvPr/>
        </p:nvSpPr>
        <p:spPr>
          <a:xfrm>
            <a:off x="4696953" y="4131254"/>
            <a:ext cx="4431323" cy="830997"/>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en-US" altLang="zh-TW" sz="2400" dirty="0"/>
              <a:t>Warning: different terminology in different literature</a:t>
            </a:r>
            <a:endParaRPr lang="zh-TW" altLang="en-US" sz="2400" dirty="0"/>
          </a:p>
        </p:txBody>
      </p:sp>
    </p:spTree>
    <p:extLst>
      <p:ext uri="{BB962C8B-B14F-4D97-AF65-F5344CB8AC3E}">
        <p14:creationId xmlns:p14="http://schemas.microsoft.com/office/powerpoint/2010/main" val="42155874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8"/>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8" grpId="0" animBg="1"/>
      <p:bldP spid="8" grpId="1"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Model Fine-tuning</a:t>
            </a:r>
            <a:endParaRPr lang="zh-TW" altLang="en-US" dirty="0"/>
          </a:p>
        </p:txBody>
      </p:sp>
      <mc:AlternateContent xmlns:mc="http://schemas.openxmlformats.org/markup-compatibility/2006" xmlns:a14="http://schemas.microsoft.com/office/drawing/2010/main">
        <mc:Choice Requires="a14">
          <p:sp>
            <p:nvSpPr>
              <p:cNvPr id="3" name="內容版面配置區 2"/>
              <p:cNvSpPr>
                <a:spLocks noGrp="1"/>
              </p:cNvSpPr>
              <p:nvPr>
                <p:ph idx="1"/>
              </p:nvPr>
            </p:nvSpPr>
            <p:spPr>
              <a:xfrm>
                <a:off x="2152650" y="1825625"/>
                <a:ext cx="7886700" cy="4841875"/>
              </a:xfrm>
            </p:spPr>
            <p:txBody>
              <a:bodyPr>
                <a:normAutofit fontScale="92500" lnSpcReduction="20000"/>
              </a:bodyPr>
              <a:lstStyle/>
              <a:p>
                <a:r>
                  <a:rPr lang="en-US" altLang="zh-TW" dirty="0"/>
                  <a:t>Task description</a:t>
                </a:r>
              </a:p>
              <a:p>
                <a:pPr lvl="1"/>
                <a:r>
                  <a:rPr lang="en-US" altLang="zh-TW" dirty="0"/>
                  <a:t>Source data: </a:t>
                </a:r>
                <a14:m>
                  <m:oMath xmlns:m="http://schemas.openxmlformats.org/officeDocument/2006/math">
                    <m:d>
                      <m:dPr>
                        <m:ctrlPr>
                          <a:rPr lang="en-US" altLang="zh-TW" i="1">
                            <a:latin typeface="Cambria Math" panose="02040503050406030204" pitchFamily="18" charset="0"/>
                          </a:rPr>
                        </m:ctrlPr>
                      </m:dPr>
                      <m:e>
                        <m:sSup>
                          <m:sSupPr>
                            <m:ctrlPr>
                              <a:rPr lang="en-US" altLang="zh-TW" i="1">
                                <a:latin typeface="Cambria Math" panose="02040503050406030204" pitchFamily="18" charset="0"/>
                              </a:rPr>
                            </m:ctrlPr>
                          </m:sSupPr>
                          <m:e>
                            <m:r>
                              <a:rPr lang="en-US" altLang="zh-TW" i="1">
                                <a:latin typeface="Cambria Math" panose="02040503050406030204" pitchFamily="18" charset="0"/>
                              </a:rPr>
                              <m:t>𝑥</m:t>
                            </m:r>
                          </m:e>
                          <m:sup>
                            <m:r>
                              <a:rPr lang="en-US" altLang="zh-TW" i="1">
                                <a:latin typeface="Cambria Math" panose="02040503050406030204" pitchFamily="18" charset="0"/>
                              </a:rPr>
                              <m:t>𝑠</m:t>
                            </m:r>
                          </m:sup>
                        </m:sSup>
                        <m:r>
                          <a:rPr lang="en-US" altLang="zh-TW" i="1">
                            <a:latin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panose="02040503050406030204" pitchFamily="18" charset="0"/>
                              </a:rPr>
                              <m:t>𝑦</m:t>
                            </m:r>
                          </m:e>
                          <m:sup>
                            <m:r>
                              <a:rPr lang="en-US" altLang="zh-TW" i="1">
                                <a:latin typeface="Cambria Math" panose="02040503050406030204" pitchFamily="18" charset="0"/>
                              </a:rPr>
                              <m:t>𝑠</m:t>
                            </m:r>
                          </m:sup>
                        </m:sSup>
                      </m:e>
                    </m:d>
                  </m:oMath>
                </a14:m>
                <a:endParaRPr lang="en-US" altLang="zh-TW" dirty="0"/>
              </a:p>
              <a:p>
                <a:pPr lvl="1"/>
                <a:r>
                  <a:rPr lang="en-US" altLang="zh-TW" dirty="0"/>
                  <a:t>Target data: </a:t>
                </a:r>
                <a14:m>
                  <m:oMath xmlns:m="http://schemas.openxmlformats.org/officeDocument/2006/math">
                    <m:d>
                      <m:dPr>
                        <m:ctrlPr>
                          <a:rPr lang="en-US" altLang="zh-TW" i="1">
                            <a:latin typeface="Cambria Math" panose="02040503050406030204" pitchFamily="18" charset="0"/>
                          </a:rPr>
                        </m:ctrlPr>
                      </m:dPr>
                      <m:e>
                        <m:sSup>
                          <m:sSupPr>
                            <m:ctrlPr>
                              <a:rPr lang="en-US" altLang="zh-TW" i="1">
                                <a:latin typeface="Cambria Math" panose="02040503050406030204" pitchFamily="18" charset="0"/>
                              </a:rPr>
                            </m:ctrlPr>
                          </m:sSupPr>
                          <m:e>
                            <m:r>
                              <a:rPr lang="en-US" altLang="zh-TW" i="1">
                                <a:latin typeface="Cambria Math" panose="02040503050406030204" pitchFamily="18" charset="0"/>
                              </a:rPr>
                              <m:t>𝑥</m:t>
                            </m:r>
                          </m:e>
                          <m:sup>
                            <m:r>
                              <a:rPr lang="en-US" altLang="zh-TW" i="1">
                                <a:latin typeface="Cambria Math" panose="02040503050406030204" pitchFamily="18" charset="0"/>
                              </a:rPr>
                              <m:t>𝑡</m:t>
                            </m:r>
                          </m:sup>
                        </m:sSup>
                        <m:r>
                          <a:rPr lang="en-US" altLang="zh-TW" i="1">
                            <a:latin typeface="Cambria Math" panose="02040503050406030204" pitchFamily="18" charset="0"/>
                          </a:rPr>
                          <m:t>,</m:t>
                        </m:r>
                        <m:sSup>
                          <m:sSupPr>
                            <m:ctrlPr>
                              <a:rPr lang="en-US" altLang="zh-TW" i="1">
                                <a:latin typeface="Cambria Math" panose="02040503050406030204" pitchFamily="18" charset="0"/>
                              </a:rPr>
                            </m:ctrlPr>
                          </m:sSupPr>
                          <m:e>
                            <m:r>
                              <a:rPr lang="en-US" altLang="zh-TW" i="1">
                                <a:latin typeface="Cambria Math" panose="02040503050406030204" pitchFamily="18" charset="0"/>
                              </a:rPr>
                              <m:t>𝑦</m:t>
                            </m:r>
                          </m:e>
                          <m:sup>
                            <m:r>
                              <a:rPr lang="en-US" altLang="zh-TW" i="1">
                                <a:latin typeface="Cambria Math" panose="02040503050406030204" pitchFamily="18" charset="0"/>
                              </a:rPr>
                              <m:t>𝑡</m:t>
                            </m:r>
                          </m:sup>
                        </m:sSup>
                      </m:e>
                    </m:d>
                  </m:oMath>
                </a14:m>
                <a:endParaRPr lang="en-US" altLang="zh-TW" dirty="0"/>
              </a:p>
              <a:p>
                <a:r>
                  <a:rPr lang="en-US" altLang="zh-TW" dirty="0"/>
                  <a:t>Example: (supervised) speaker adaption</a:t>
                </a:r>
              </a:p>
              <a:p>
                <a:pPr lvl="1"/>
                <a:r>
                  <a:rPr lang="en-US" altLang="zh-TW" dirty="0"/>
                  <a:t>Source data: audio data and transcriptions from many speakers</a:t>
                </a:r>
              </a:p>
              <a:p>
                <a:pPr lvl="1"/>
                <a:r>
                  <a:rPr lang="en-US" altLang="zh-TW" dirty="0"/>
                  <a:t>Target data: audio data and its transcriptions of specific user</a:t>
                </a:r>
                <a:endParaRPr lang="zh-TW" altLang="en-US" dirty="0"/>
              </a:p>
              <a:p>
                <a:r>
                  <a:rPr lang="en-US" altLang="zh-TW" dirty="0"/>
                  <a:t>Idea: training a model by source data, then fine-tune the model by target data</a:t>
                </a:r>
              </a:p>
              <a:p>
                <a:pPr lvl="1"/>
                <a:r>
                  <a:rPr lang="en-US" altLang="zh-TW" dirty="0"/>
                  <a:t>Challenge: only limited target data, so be careful about overfitting</a:t>
                </a:r>
              </a:p>
              <a:p>
                <a:pPr lvl="1"/>
                <a:endParaRPr lang="zh-TW" altLang="en-US" dirty="0"/>
              </a:p>
            </p:txBody>
          </p:sp>
        </mc:Choice>
        <mc:Fallback xmlns="">
          <p:sp>
            <p:nvSpPr>
              <p:cNvPr id="3" name="內容版面配置區 2"/>
              <p:cNvSpPr>
                <a:spLocks noGrp="1" noRot="1" noChangeAspect="1" noMove="1" noResize="1" noEditPoints="1" noAdjustHandles="1" noChangeArrowheads="1" noChangeShapeType="1" noTextEdit="1"/>
              </p:cNvSpPr>
              <p:nvPr>
                <p:ph idx="1"/>
              </p:nvPr>
            </p:nvSpPr>
            <p:spPr>
              <a:xfrm>
                <a:off x="2152650" y="1825625"/>
                <a:ext cx="7886700" cy="4841875"/>
              </a:xfrm>
              <a:blipFill>
                <a:blip r:embed="rId2"/>
                <a:stretch>
                  <a:fillRect l="-1546" t="-3270"/>
                </a:stretch>
              </a:blipFill>
            </p:spPr>
            <p:txBody>
              <a:bodyPr/>
              <a:lstStyle/>
              <a:p>
                <a:r>
                  <a:rPr lang="en-US">
                    <a:noFill/>
                  </a:rPr>
                  <a:t> </a:t>
                </a:r>
              </a:p>
            </p:txBody>
          </p:sp>
        </mc:Fallback>
      </mc:AlternateContent>
      <p:sp>
        <p:nvSpPr>
          <p:cNvPr id="4" name="箭號: 向右 3"/>
          <p:cNvSpPr/>
          <p:nvPr/>
        </p:nvSpPr>
        <p:spPr>
          <a:xfrm flipH="1">
            <a:off x="5635429" y="2700213"/>
            <a:ext cx="393896" cy="2954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5" name="箭號: 向右 4"/>
          <p:cNvSpPr/>
          <p:nvPr/>
        </p:nvSpPr>
        <p:spPr>
          <a:xfrm flipH="1">
            <a:off x="5635429" y="2303572"/>
            <a:ext cx="393896" cy="2954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6" name="文字方塊 5"/>
          <p:cNvSpPr txBox="1"/>
          <p:nvPr/>
        </p:nvSpPr>
        <p:spPr>
          <a:xfrm>
            <a:off x="6153151" y="2599979"/>
            <a:ext cx="1533525" cy="461665"/>
          </a:xfrm>
          <a:prstGeom prst="rect">
            <a:avLst/>
          </a:prstGeom>
          <a:noFill/>
        </p:spPr>
        <p:txBody>
          <a:bodyPr wrap="square" rtlCol="0">
            <a:spAutoFit/>
          </a:bodyPr>
          <a:lstStyle/>
          <a:p>
            <a:r>
              <a:rPr lang="en-US" altLang="zh-TW" sz="2400" dirty="0"/>
              <a:t>Very little</a:t>
            </a:r>
            <a:endParaRPr lang="zh-TW" altLang="en-US" sz="2400" dirty="0"/>
          </a:p>
        </p:txBody>
      </p:sp>
      <p:sp>
        <p:nvSpPr>
          <p:cNvPr id="7" name="文字方塊 6"/>
          <p:cNvSpPr txBox="1"/>
          <p:nvPr/>
        </p:nvSpPr>
        <p:spPr>
          <a:xfrm>
            <a:off x="6153150" y="2220449"/>
            <a:ext cx="2133600" cy="461665"/>
          </a:xfrm>
          <a:prstGeom prst="rect">
            <a:avLst/>
          </a:prstGeom>
          <a:noFill/>
        </p:spPr>
        <p:txBody>
          <a:bodyPr wrap="square" rtlCol="0">
            <a:spAutoFit/>
          </a:bodyPr>
          <a:lstStyle/>
          <a:p>
            <a:r>
              <a:rPr lang="en-US" altLang="zh-TW" sz="2400" dirty="0"/>
              <a:t>A large amount </a:t>
            </a:r>
            <a:endParaRPr lang="zh-TW" altLang="en-US" sz="2400" dirty="0"/>
          </a:p>
        </p:txBody>
      </p:sp>
      <p:sp>
        <p:nvSpPr>
          <p:cNvPr id="8" name="文字方塊 7"/>
          <p:cNvSpPr txBox="1"/>
          <p:nvPr/>
        </p:nvSpPr>
        <p:spPr>
          <a:xfrm>
            <a:off x="6604000" y="1236316"/>
            <a:ext cx="3924300" cy="830997"/>
          </a:xfrm>
          <a:prstGeom prst="rect">
            <a:avLst/>
          </a:prstGeom>
        </p:spPr>
        <p:style>
          <a:lnRef idx="0">
            <a:schemeClr val="accent3"/>
          </a:lnRef>
          <a:fillRef idx="3">
            <a:schemeClr val="accent3"/>
          </a:fillRef>
          <a:effectRef idx="3">
            <a:schemeClr val="accent3"/>
          </a:effectRef>
          <a:fontRef idx="minor">
            <a:schemeClr val="lt1"/>
          </a:fontRef>
        </p:style>
        <p:txBody>
          <a:bodyPr wrap="square" rtlCol="0">
            <a:spAutoFit/>
          </a:bodyPr>
          <a:lstStyle/>
          <a:p>
            <a:r>
              <a:rPr lang="en-US" altLang="zh-TW" sz="2400" dirty="0"/>
              <a:t>One-shot learning: only a few examples in target domain</a:t>
            </a:r>
            <a:endParaRPr lang="zh-TW" altLang="en-US" sz="2400" dirty="0"/>
          </a:p>
        </p:txBody>
      </p:sp>
    </p:spTree>
    <p:extLst>
      <p:ext uri="{BB962C8B-B14F-4D97-AF65-F5344CB8AC3E}">
        <p14:creationId xmlns:p14="http://schemas.microsoft.com/office/powerpoint/2010/main" val="2763196723"/>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5" grpId="0" animBg="1"/>
      <p:bldP spid="6" grpId="0"/>
      <p:bldP spid="7" grpId="0"/>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Training vs. Inference</a:t>
            </a:r>
          </a:p>
        </p:txBody>
      </p:sp>
      <p:sp>
        <p:nvSpPr>
          <p:cNvPr id="3" name="Content Placeholder 2"/>
          <p:cNvSpPr>
            <a:spLocks noGrp="1"/>
          </p:cNvSpPr>
          <p:nvPr>
            <p:ph idx="1"/>
          </p:nvPr>
        </p:nvSpPr>
        <p:spPr/>
        <p:txBody>
          <a:bodyPr>
            <a:normAutofit/>
          </a:bodyPr>
          <a:lstStyle/>
          <a:p>
            <a:r>
              <a:rPr lang="en-US" dirty="0"/>
              <a:t>Training: Tuning parameters using training data</a:t>
            </a:r>
          </a:p>
          <a:p>
            <a:pPr lvl="1"/>
            <a:r>
              <a:rPr lang="en-US" dirty="0"/>
              <a:t>Backpropagation using stochastic gradient descent is the most popular algorithm</a:t>
            </a:r>
          </a:p>
          <a:p>
            <a:pPr lvl="1"/>
            <a:r>
              <a:rPr lang="en-US" dirty="0"/>
              <a:t>Training in data centers and distributing trained data is a common model*</a:t>
            </a:r>
          </a:p>
          <a:p>
            <a:pPr lvl="1"/>
            <a:r>
              <a:rPr lang="en-US" dirty="0"/>
              <a:t>Because training algorithm changes rapidly, GPU cluster is the most popular hardware (</a:t>
            </a:r>
            <a:r>
              <a:rPr lang="en-US" dirty="0">
                <a:solidFill>
                  <a:srgbClr val="FF0000"/>
                </a:solidFill>
              </a:rPr>
              <a:t>Low demand for application-specific accelerators</a:t>
            </a:r>
            <a:r>
              <a:rPr lang="en-US" dirty="0"/>
              <a:t>)</a:t>
            </a:r>
          </a:p>
          <a:p>
            <a:r>
              <a:rPr lang="en-US" dirty="0"/>
              <a:t>Inference: Determining class of a new input data</a:t>
            </a:r>
          </a:p>
          <a:p>
            <a:pPr lvl="1"/>
            <a:r>
              <a:rPr lang="en-US" dirty="0"/>
              <a:t>Using a trained model, determine class of a new input data</a:t>
            </a:r>
          </a:p>
          <a:p>
            <a:pPr lvl="1"/>
            <a:r>
              <a:rPr lang="en-US" dirty="0"/>
              <a:t>Inference usually occurs close to clients</a:t>
            </a:r>
          </a:p>
          <a:p>
            <a:pPr lvl="1"/>
            <a:r>
              <a:rPr lang="en-US" dirty="0"/>
              <a:t>Low-latency and power-efficiency is </a:t>
            </a:r>
            <a:r>
              <a:rPr lang="en-US"/>
              <a:t>required </a:t>
            </a:r>
            <a:br>
              <a:rPr lang="en-US"/>
            </a:br>
            <a:r>
              <a:rPr lang="en-US"/>
              <a:t>(</a:t>
            </a:r>
            <a:r>
              <a:rPr lang="en-US" dirty="0">
                <a:solidFill>
                  <a:srgbClr val="FF0000"/>
                </a:solidFill>
              </a:rPr>
              <a:t>High demand for application specific accelerators</a:t>
            </a:r>
            <a:r>
              <a:rPr lang="en-US" dirty="0"/>
              <a:t>)</a:t>
            </a:r>
          </a:p>
          <a:p>
            <a:endParaRPr lang="en-US" dirty="0"/>
          </a:p>
        </p:txBody>
      </p:sp>
    </p:spTree>
    <p:extLst>
      <p:ext uri="{BB962C8B-B14F-4D97-AF65-F5344CB8AC3E}">
        <p14:creationId xmlns:p14="http://schemas.microsoft.com/office/powerpoint/2010/main" val="393016673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Conservative Training</a:t>
            </a:r>
            <a:endParaRPr lang="zh-TW" altLang="en-US" dirty="0"/>
          </a:p>
        </p:txBody>
      </p:sp>
      <p:sp>
        <p:nvSpPr>
          <p:cNvPr id="4" name="流程圖: 磁碟 3"/>
          <p:cNvSpPr/>
          <p:nvPr/>
        </p:nvSpPr>
        <p:spPr>
          <a:xfrm>
            <a:off x="2962159" y="4767465"/>
            <a:ext cx="2466000" cy="1799835"/>
          </a:xfrm>
          <a:prstGeom prst="flowChartMagneticDisk">
            <a:avLst/>
          </a:prstGeom>
          <a:ln w="28575">
            <a:solidFill>
              <a:schemeClr val="accent1">
                <a:lumMod val="5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TW" sz="2400" dirty="0"/>
              <a:t>Source data </a:t>
            </a:r>
          </a:p>
          <a:p>
            <a:pPr algn="ctr"/>
            <a:r>
              <a:rPr lang="en-US" altLang="zh-TW" sz="2400" dirty="0"/>
              <a:t>(e.g. Audio data of </a:t>
            </a:r>
          </a:p>
          <a:p>
            <a:pPr algn="ctr"/>
            <a:r>
              <a:rPr lang="en-US" altLang="zh-TW" sz="2400" dirty="0"/>
              <a:t>Many speakers)</a:t>
            </a:r>
            <a:endParaRPr lang="zh-TW" altLang="en-US" sz="2400" dirty="0"/>
          </a:p>
        </p:txBody>
      </p:sp>
      <p:sp>
        <p:nvSpPr>
          <p:cNvPr id="5" name="流程圖: 磁碟 4"/>
          <p:cNvSpPr/>
          <p:nvPr/>
        </p:nvSpPr>
        <p:spPr>
          <a:xfrm>
            <a:off x="7194907" y="5219467"/>
            <a:ext cx="672060" cy="717086"/>
          </a:xfrm>
          <a:prstGeom prst="flowChartMagneticDisk">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sz="2400" dirty="0"/>
          </a:p>
        </p:txBody>
      </p:sp>
      <p:sp>
        <p:nvSpPr>
          <p:cNvPr id="6" name="矩形 5"/>
          <p:cNvSpPr/>
          <p:nvPr/>
        </p:nvSpPr>
        <p:spPr>
          <a:xfrm>
            <a:off x="7866968" y="5027978"/>
            <a:ext cx="2307547" cy="1200329"/>
          </a:xfrm>
          <a:prstGeom prst="rect">
            <a:avLst/>
          </a:prstGeom>
        </p:spPr>
        <p:txBody>
          <a:bodyPr wrap="square">
            <a:spAutoFit/>
          </a:bodyPr>
          <a:lstStyle/>
          <a:p>
            <a:r>
              <a:rPr lang="en-US" altLang="zh-TW" sz="2400" dirty="0"/>
              <a:t>Target data (e.g. A little data from target speaker)</a:t>
            </a:r>
            <a:endParaRPr lang="zh-TW" altLang="en-US" sz="2400" dirty="0"/>
          </a:p>
        </p:txBody>
      </p:sp>
      <p:sp>
        <p:nvSpPr>
          <p:cNvPr id="7" name="矩形 6"/>
          <p:cNvSpPr/>
          <p:nvPr/>
        </p:nvSpPr>
        <p:spPr>
          <a:xfrm>
            <a:off x="3551560" y="2678035"/>
            <a:ext cx="1318063" cy="137117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8" name="矩形 7"/>
          <p:cNvSpPr/>
          <p:nvPr/>
        </p:nvSpPr>
        <p:spPr>
          <a:xfrm rot="16200000">
            <a:off x="4090407" y="3826795"/>
            <a:ext cx="216000" cy="1342431"/>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9" name="矩形 8"/>
          <p:cNvSpPr/>
          <p:nvPr/>
        </p:nvSpPr>
        <p:spPr>
          <a:xfrm>
            <a:off x="3074127" y="2188060"/>
            <a:ext cx="2160000" cy="216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a:p>
        </p:txBody>
      </p:sp>
      <p:sp>
        <p:nvSpPr>
          <p:cNvPr id="10" name="文字方塊 9"/>
          <p:cNvSpPr txBox="1"/>
          <p:nvPr/>
        </p:nvSpPr>
        <p:spPr>
          <a:xfrm>
            <a:off x="1920269" y="4256671"/>
            <a:ext cx="1606923" cy="461665"/>
          </a:xfrm>
          <a:prstGeom prst="rect">
            <a:avLst/>
          </a:prstGeom>
          <a:noFill/>
        </p:spPr>
        <p:txBody>
          <a:bodyPr wrap="square" rtlCol="0">
            <a:spAutoFit/>
          </a:bodyPr>
          <a:lstStyle/>
          <a:p>
            <a:pPr algn="ctr"/>
            <a:r>
              <a:rPr lang="en-US" altLang="zh-TW" sz="2400" dirty="0"/>
              <a:t>Input layer</a:t>
            </a:r>
            <a:endParaRPr lang="zh-TW" altLang="en-US" sz="2400" dirty="0"/>
          </a:p>
        </p:txBody>
      </p:sp>
      <p:sp>
        <p:nvSpPr>
          <p:cNvPr id="11" name="文字方塊 10"/>
          <p:cNvSpPr txBox="1"/>
          <p:nvPr/>
        </p:nvSpPr>
        <p:spPr>
          <a:xfrm>
            <a:off x="2898947" y="1705891"/>
            <a:ext cx="2510360" cy="461665"/>
          </a:xfrm>
          <a:prstGeom prst="rect">
            <a:avLst/>
          </a:prstGeom>
          <a:noFill/>
        </p:spPr>
        <p:txBody>
          <a:bodyPr wrap="square" rtlCol="0">
            <a:spAutoFit/>
          </a:bodyPr>
          <a:lstStyle/>
          <a:p>
            <a:pPr algn="ctr"/>
            <a:r>
              <a:rPr lang="en-US" altLang="zh-TW" sz="2400" dirty="0"/>
              <a:t>Output layer</a:t>
            </a:r>
            <a:endParaRPr lang="zh-TW" altLang="en-US" sz="2400" dirty="0"/>
          </a:p>
        </p:txBody>
      </p:sp>
      <p:cxnSp>
        <p:nvCxnSpPr>
          <p:cNvPr id="13" name="直線單箭頭接點 12"/>
          <p:cNvCxnSpPr/>
          <p:nvPr/>
        </p:nvCxnSpPr>
        <p:spPr>
          <a:xfrm flipV="1">
            <a:off x="4205296" y="4049213"/>
            <a:ext cx="0" cy="340796"/>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單箭頭接點 13"/>
          <p:cNvCxnSpPr/>
          <p:nvPr/>
        </p:nvCxnSpPr>
        <p:spPr>
          <a:xfrm flipV="1">
            <a:off x="4154127" y="2337239"/>
            <a:ext cx="0" cy="340796"/>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15" name="向右箭號 14"/>
          <p:cNvSpPr/>
          <p:nvPr/>
        </p:nvSpPr>
        <p:spPr>
          <a:xfrm>
            <a:off x="5573135" y="3315910"/>
            <a:ext cx="1432077" cy="576460"/>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sp>
        <p:nvSpPr>
          <p:cNvPr id="16" name="文字方塊 15"/>
          <p:cNvSpPr txBox="1"/>
          <p:nvPr/>
        </p:nvSpPr>
        <p:spPr>
          <a:xfrm>
            <a:off x="5409308" y="3822992"/>
            <a:ext cx="1809449" cy="461665"/>
          </a:xfrm>
          <a:prstGeom prst="rect">
            <a:avLst/>
          </a:prstGeom>
          <a:noFill/>
        </p:spPr>
        <p:txBody>
          <a:bodyPr wrap="square" rtlCol="0">
            <a:spAutoFit/>
          </a:bodyPr>
          <a:lstStyle/>
          <a:p>
            <a:r>
              <a:rPr lang="en-US" altLang="zh-TW" sz="2400" dirty="0"/>
              <a:t>initialization</a:t>
            </a:r>
            <a:endParaRPr lang="zh-TW" altLang="en-US" sz="2400" dirty="0"/>
          </a:p>
        </p:txBody>
      </p:sp>
      <p:sp>
        <p:nvSpPr>
          <p:cNvPr id="17" name="矩形 16"/>
          <p:cNvSpPr/>
          <p:nvPr/>
        </p:nvSpPr>
        <p:spPr>
          <a:xfrm>
            <a:off x="7666058" y="2703631"/>
            <a:ext cx="1318063" cy="1371178"/>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18" name="矩形 17"/>
          <p:cNvSpPr/>
          <p:nvPr/>
        </p:nvSpPr>
        <p:spPr>
          <a:xfrm rot="16200000">
            <a:off x="8204905" y="3852391"/>
            <a:ext cx="216000" cy="1342431"/>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19" name="矩形 18"/>
          <p:cNvSpPr/>
          <p:nvPr/>
        </p:nvSpPr>
        <p:spPr>
          <a:xfrm>
            <a:off x="7188625" y="2213656"/>
            <a:ext cx="2160000" cy="2160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a:p>
        </p:txBody>
      </p:sp>
      <p:sp>
        <p:nvSpPr>
          <p:cNvPr id="20" name="文字方塊 19"/>
          <p:cNvSpPr txBox="1"/>
          <p:nvPr/>
        </p:nvSpPr>
        <p:spPr>
          <a:xfrm>
            <a:off x="6052357" y="4285418"/>
            <a:ext cx="1606923" cy="461665"/>
          </a:xfrm>
          <a:prstGeom prst="rect">
            <a:avLst/>
          </a:prstGeom>
          <a:noFill/>
        </p:spPr>
        <p:txBody>
          <a:bodyPr wrap="square" rtlCol="0">
            <a:spAutoFit/>
          </a:bodyPr>
          <a:lstStyle/>
          <a:p>
            <a:pPr algn="ctr"/>
            <a:r>
              <a:rPr lang="en-US" altLang="zh-TW" sz="2400" dirty="0"/>
              <a:t>Input layer</a:t>
            </a:r>
            <a:endParaRPr lang="zh-TW" altLang="en-US" sz="2400" dirty="0"/>
          </a:p>
        </p:txBody>
      </p:sp>
      <p:sp>
        <p:nvSpPr>
          <p:cNvPr id="21" name="文字方塊 20"/>
          <p:cNvSpPr txBox="1"/>
          <p:nvPr/>
        </p:nvSpPr>
        <p:spPr>
          <a:xfrm>
            <a:off x="7013445" y="1731487"/>
            <a:ext cx="2510360" cy="461665"/>
          </a:xfrm>
          <a:prstGeom prst="rect">
            <a:avLst/>
          </a:prstGeom>
          <a:noFill/>
        </p:spPr>
        <p:txBody>
          <a:bodyPr wrap="square" rtlCol="0">
            <a:spAutoFit/>
          </a:bodyPr>
          <a:lstStyle/>
          <a:p>
            <a:pPr algn="ctr"/>
            <a:r>
              <a:rPr lang="en-US" altLang="zh-TW" sz="2400" dirty="0"/>
              <a:t>Output layer</a:t>
            </a:r>
            <a:endParaRPr lang="zh-TW" altLang="en-US" sz="2400" dirty="0"/>
          </a:p>
        </p:txBody>
      </p:sp>
      <p:cxnSp>
        <p:nvCxnSpPr>
          <p:cNvPr id="22" name="直線單箭頭接點 21"/>
          <p:cNvCxnSpPr/>
          <p:nvPr/>
        </p:nvCxnSpPr>
        <p:spPr>
          <a:xfrm flipV="1">
            <a:off x="8319794" y="4074809"/>
            <a:ext cx="0" cy="340796"/>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線單箭頭接點 22"/>
          <p:cNvCxnSpPr/>
          <p:nvPr/>
        </p:nvCxnSpPr>
        <p:spPr>
          <a:xfrm flipV="1">
            <a:off x="8268625" y="2362835"/>
            <a:ext cx="0" cy="340796"/>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26" name="左-右雙向箭號 25"/>
          <p:cNvSpPr/>
          <p:nvPr/>
        </p:nvSpPr>
        <p:spPr>
          <a:xfrm>
            <a:off x="5379636" y="2129911"/>
            <a:ext cx="1673907" cy="262101"/>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7" name="左-右雙向箭號 26"/>
          <p:cNvSpPr/>
          <p:nvPr/>
        </p:nvSpPr>
        <p:spPr>
          <a:xfrm>
            <a:off x="4224559" y="2947330"/>
            <a:ext cx="3923903" cy="25573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8" name="文字方塊 27"/>
          <p:cNvSpPr txBox="1"/>
          <p:nvPr/>
        </p:nvSpPr>
        <p:spPr>
          <a:xfrm>
            <a:off x="5334402" y="1651246"/>
            <a:ext cx="1843264" cy="461665"/>
          </a:xfrm>
          <a:prstGeom prst="rect">
            <a:avLst/>
          </a:prstGeom>
          <a:noFill/>
        </p:spPr>
        <p:txBody>
          <a:bodyPr wrap="square" rtlCol="0">
            <a:spAutoFit/>
          </a:bodyPr>
          <a:lstStyle/>
          <a:p>
            <a:r>
              <a:rPr lang="en-US" altLang="zh-TW" sz="2400" dirty="0"/>
              <a:t>output close</a:t>
            </a:r>
            <a:endParaRPr lang="zh-TW" altLang="en-US" sz="2400" dirty="0"/>
          </a:p>
        </p:txBody>
      </p:sp>
      <p:sp>
        <p:nvSpPr>
          <p:cNvPr id="29" name="文字方塊 28"/>
          <p:cNvSpPr txBox="1"/>
          <p:nvPr/>
        </p:nvSpPr>
        <p:spPr>
          <a:xfrm>
            <a:off x="5147524" y="2545476"/>
            <a:ext cx="2453010" cy="461665"/>
          </a:xfrm>
          <a:prstGeom prst="rect">
            <a:avLst/>
          </a:prstGeom>
          <a:noFill/>
        </p:spPr>
        <p:txBody>
          <a:bodyPr wrap="square" rtlCol="0">
            <a:spAutoFit/>
          </a:bodyPr>
          <a:lstStyle/>
          <a:p>
            <a:r>
              <a:rPr lang="en-US" altLang="zh-TW" sz="2400" dirty="0"/>
              <a:t>parameter close</a:t>
            </a:r>
            <a:endParaRPr lang="zh-TW" altLang="en-US" sz="2400" dirty="0"/>
          </a:p>
        </p:txBody>
      </p:sp>
    </p:spTree>
    <p:extLst>
      <p:ext uri="{BB962C8B-B14F-4D97-AF65-F5344CB8AC3E}">
        <p14:creationId xmlns:p14="http://schemas.microsoft.com/office/powerpoint/2010/main" val="51760401"/>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8"/>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P spid="15" grpId="0" animBg="1"/>
      <p:bldP spid="16" grpId="0"/>
      <p:bldP spid="17" grpId="0" animBg="1"/>
      <p:bldP spid="18" grpId="0" animBg="1"/>
      <p:bldP spid="19" grpId="0" animBg="1"/>
      <p:bldP spid="20" grpId="0"/>
      <p:bldP spid="21" grpId="0"/>
      <p:bldP spid="26" grpId="0" animBg="1"/>
      <p:bldP spid="27" grpId="0" animBg="1"/>
      <p:bldP spid="28" grpId="0"/>
      <p:bldP spid="29"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矩形 15"/>
          <p:cNvSpPr/>
          <p:nvPr/>
        </p:nvSpPr>
        <p:spPr>
          <a:xfrm>
            <a:off x="2719919" y="1364624"/>
            <a:ext cx="2762873" cy="4252620"/>
          </a:xfrm>
          <a:prstGeom prst="rect">
            <a:avLst/>
          </a:prstGeom>
          <a:noFill/>
          <a:ln w="57150">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2" name="標題 1"/>
          <p:cNvSpPr>
            <a:spLocks noGrp="1"/>
          </p:cNvSpPr>
          <p:nvPr>
            <p:ph type="title"/>
          </p:nvPr>
        </p:nvSpPr>
        <p:spPr/>
        <p:txBody>
          <a:bodyPr/>
          <a:lstStyle/>
          <a:p>
            <a:r>
              <a:rPr lang="en-US" altLang="zh-TW" dirty="0"/>
              <a:t>Layer Transfer</a:t>
            </a:r>
          </a:p>
        </p:txBody>
      </p:sp>
      <p:sp>
        <p:nvSpPr>
          <p:cNvPr id="4" name="矩形 3"/>
          <p:cNvSpPr/>
          <p:nvPr/>
        </p:nvSpPr>
        <p:spPr>
          <a:xfrm rot="16200000">
            <a:off x="4010513" y="4135079"/>
            <a:ext cx="205099" cy="1342431"/>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5" name="矩形 4"/>
          <p:cNvSpPr/>
          <p:nvPr/>
        </p:nvSpPr>
        <p:spPr>
          <a:xfrm>
            <a:off x="3014095" y="1830615"/>
            <a:ext cx="2160000" cy="231257"/>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a:p>
        </p:txBody>
      </p:sp>
      <p:sp>
        <p:nvSpPr>
          <p:cNvPr id="6" name="矩形 5"/>
          <p:cNvSpPr/>
          <p:nvPr/>
        </p:nvSpPr>
        <p:spPr>
          <a:xfrm>
            <a:off x="3276528" y="2538457"/>
            <a:ext cx="1616885" cy="20647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sp>
        <p:nvSpPr>
          <p:cNvPr id="7" name="矩形 6"/>
          <p:cNvSpPr/>
          <p:nvPr/>
        </p:nvSpPr>
        <p:spPr>
          <a:xfrm>
            <a:off x="3289873" y="3253158"/>
            <a:ext cx="1616885" cy="20647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8" name="矩形 7"/>
          <p:cNvSpPr/>
          <p:nvPr/>
        </p:nvSpPr>
        <p:spPr>
          <a:xfrm>
            <a:off x="3304621" y="3986295"/>
            <a:ext cx="1616885" cy="206478"/>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11" name="文字方塊 10"/>
          <p:cNvSpPr txBox="1"/>
          <p:nvPr/>
        </p:nvSpPr>
        <p:spPr>
          <a:xfrm>
            <a:off x="2872630" y="4958150"/>
            <a:ext cx="2510360" cy="461665"/>
          </a:xfrm>
          <a:prstGeom prst="rect">
            <a:avLst/>
          </a:prstGeom>
          <a:noFill/>
        </p:spPr>
        <p:txBody>
          <a:bodyPr wrap="square" rtlCol="0">
            <a:spAutoFit/>
          </a:bodyPr>
          <a:lstStyle/>
          <a:p>
            <a:pPr algn="ctr"/>
            <a:r>
              <a:rPr lang="en-US" altLang="zh-TW" sz="2400" dirty="0"/>
              <a:t>Input layer</a:t>
            </a:r>
            <a:endParaRPr lang="zh-TW" altLang="en-US" sz="2400" dirty="0"/>
          </a:p>
        </p:txBody>
      </p:sp>
      <p:sp>
        <p:nvSpPr>
          <p:cNvPr id="12" name="文字方塊 11"/>
          <p:cNvSpPr txBox="1"/>
          <p:nvPr/>
        </p:nvSpPr>
        <p:spPr>
          <a:xfrm>
            <a:off x="2829788" y="1364625"/>
            <a:ext cx="2510360" cy="461665"/>
          </a:xfrm>
          <a:prstGeom prst="rect">
            <a:avLst/>
          </a:prstGeom>
          <a:noFill/>
        </p:spPr>
        <p:txBody>
          <a:bodyPr wrap="square" rtlCol="0">
            <a:spAutoFit/>
          </a:bodyPr>
          <a:lstStyle/>
          <a:p>
            <a:pPr algn="ctr"/>
            <a:r>
              <a:rPr lang="en-US" altLang="zh-TW" sz="2400" dirty="0"/>
              <a:t>Output layer</a:t>
            </a:r>
            <a:endParaRPr lang="zh-TW" altLang="en-US" sz="2400" dirty="0"/>
          </a:p>
        </p:txBody>
      </p:sp>
      <p:sp>
        <p:nvSpPr>
          <p:cNvPr id="13" name="向右箭號 12"/>
          <p:cNvSpPr/>
          <p:nvPr/>
        </p:nvSpPr>
        <p:spPr>
          <a:xfrm rot="16200000">
            <a:off x="3918569" y="2792570"/>
            <a:ext cx="359492" cy="412955"/>
          </a:xfrm>
          <a:prstGeom prst="rightArrow">
            <a:avLst/>
          </a:prstGeom>
          <a:solidFill>
            <a:srgbClr val="FFFF00"/>
          </a:solidFill>
        </p:spPr>
        <p:style>
          <a:lnRef idx="1">
            <a:schemeClr val="dk1"/>
          </a:lnRef>
          <a:fillRef idx="2">
            <a:schemeClr val="dk1"/>
          </a:fillRef>
          <a:effectRef idx="1">
            <a:schemeClr val="dk1"/>
          </a:effectRef>
          <a:fontRef idx="minor">
            <a:schemeClr val="dk1"/>
          </a:fontRef>
        </p:style>
        <p:txBody>
          <a:bodyPr rtlCol="0" anchor="ctr"/>
          <a:lstStyle/>
          <a:p>
            <a:pPr algn="ctr"/>
            <a:endParaRPr lang="zh-TW" altLang="en-US"/>
          </a:p>
        </p:txBody>
      </p:sp>
      <p:sp>
        <p:nvSpPr>
          <p:cNvPr id="14" name="向右箭號 13"/>
          <p:cNvSpPr/>
          <p:nvPr/>
        </p:nvSpPr>
        <p:spPr>
          <a:xfrm rot="16200000">
            <a:off x="3919971" y="3521416"/>
            <a:ext cx="359492" cy="412955"/>
          </a:xfrm>
          <a:prstGeom prst="rightArrow">
            <a:avLst/>
          </a:prstGeom>
          <a:solidFill>
            <a:srgbClr val="FFFF00"/>
          </a:solidFill>
        </p:spPr>
        <p:style>
          <a:lnRef idx="1">
            <a:schemeClr val="dk1"/>
          </a:lnRef>
          <a:fillRef idx="2">
            <a:schemeClr val="dk1"/>
          </a:fillRef>
          <a:effectRef idx="1">
            <a:schemeClr val="dk1"/>
          </a:effectRef>
          <a:fontRef idx="minor">
            <a:schemeClr val="dk1"/>
          </a:fontRef>
        </p:style>
        <p:txBody>
          <a:bodyPr rtlCol="0" anchor="ctr"/>
          <a:lstStyle/>
          <a:p>
            <a:pPr algn="ctr"/>
            <a:endParaRPr lang="zh-TW" altLang="en-US"/>
          </a:p>
        </p:txBody>
      </p:sp>
      <p:sp>
        <p:nvSpPr>
          <p:cNvPr id="15" name="向右箭號 14"/>
          <p:cNvSpPr/>
          <p:nvPr/>
        </p:nvSpPr>
        <p:spPr>
          <a:xfrm rot="16200000">
            <a:off x="3918570" y="4244698"/>
            <a:ext cx="359492" cy="412955"/>
          </a:xfrm>
          <a:prstGeom prst="rightArrow">
            <a:avLst/>
          </a:prstGeom>
          <a:solidFill>
            <a:srgbClr val="FFFF00"/>
          </a:solidFill>
        </p:spPr>
        <p:style>
          <a:lnRef idx="1">
            <a:schemeClr val="dk1"/>
          </a:lnRef>
          <a:fillRef idx="2">
            <a:schemeClr val="dk1"/>
          </a:fillRef>
          <a:effectRef idx="1">
            <a:schemeClr val="dk1"/>
          </a:effectRef>
          <a:fontRef idx="minor">
            <a:schemeClr val="dk1"/>
          </a:fontRef>
        </p:style>
        <p:txBody>
          <a:bodyPr rtlCol="0" anchor="ctr"/>
          <a:lstStyle/>
          <a:p>
            <a:pPr algn="ctr"/>
            <a:endParaRPr lang="zh-TW" altLang="en-US"/>
          </a:p>
        </p:txBody>
      </p:sp>
      <p:sp>
        <p:nvSpPr>
          <p:cNvPr id="18" name="向右箭號 17"/>
          <p:cNvSpPr/>
          <p:nvPr/>
        </p:nvSpPr>
        <p:spPr>
          <a:xfrm rot="16200000">
            <a:off x="3905222" y="2093384"/>
            <a:ext cx="359492" cy="412955"/>
          </a:xfrm>
          <a:prstGeom prst="rightArrow">
            <a:avLst/>
          </a:prstGeom>
          <a:solidFill>
            <a:srgbClr val="FFFF00"/>
          </a:solidFill>
        </p:spPr>
        <p:style>
          <a:lnRef idx="1">
            <a:schemeClr val="dk1"/>
          </a:lnRef>
          <a:fillRef idx="2">
            <a:schemeClr val="dk1"/>
          </a:fillRef>
          <a:effectRef idx="1">
            <a:schemeClr val="dk1"/>
          </a:effectRef>
          <a:fontRef idx="minor">
            <a:schemeClr val="dk1"/>
          </a:fontRef>
        </p:style>
        <p:txBody>
          <a:bodyPr rtlCol="0" anchor="ctr"/>
          <a:lstStyle/>
          <a:p>
            <a:pPr algn="ctr"/>
            <a:endParaRPr lang="zh-TW" altLang="en-US"/>
          </a:p>
        </p:txBody>
      </p:sp>
      <p:sp>
        <p:nvSpPr>
          <p:cNvPr id="42" name="文字方塊 41"/>
          <p:cNvSpPr txBox="1"/>
          <p:nvPr/>
        </p:nvSpPr>
        <p:spPr>
          <a:xfrm>
            <a:off x="6912721" y="1263139"/>
            <a:ext cx="3569820" cy="523220"/>
          </a:xfrm>
          <a:prstGeom prst="rect">
            <a:avLst/>
          </a:prstGeom>
          <a:noFill/>
        </p:spPr>
        <p:txBody>
          <a:bodyPr wrap="square" rtlCol="0">
            <a:spAutoFit/>
          </a:bodyPr>
          <a:lstStyle/>
          <a:p>
            <a:r>
              <a:rPr lang="en-US" altLang="zh-TW" sz="2800" dirty="0"/>
              <a:t>Copy some parameters</a:t>
            </a:r>
            <a:endParaRPr lang="zh-TW" altLang="en-US" sz="2800" dirty="0"/>
          </a:p>
        </p:txBody>
      </p:sp>
      <p:cxnSp>
        <p:nvCxnSpPr>
          <p:cNvPr id="45" name="直線單箭頭接點 44"/>
          <p:cNvCxnSpPr/>
          <p:nvPr/>
        </p:nvCxnSpPr>
        <p:spPr>
          <a:xfrm flipH="1">
            <a:off x="7319890" y="3727343"/>
            <a:ext cx="1355627" cy="0"/>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4" name="流程圖: 磁碟 43"/>
          <p:cNvSpPr/>
          <p:nvPr/>
        </p:nvSpPr>
        <p:spPr>
          <a:xfrm>
            <a:off x="8791592" y="3428212"/>
            <a:ext cx="672060" cy="717086"/>
          </a:xfrm>
          <a:prstGeom prst="flowChartMagneticDisk">
            <a:avLst/>
          </a:prstGeom>
          <a:ln/>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sz="2400" dirty="0"/>
          </a:p>
        </p:txBody>
      </p:sp>
      <p:sp>
        <p:nvSpPr>
          <p:cNvPr id="46" name="矩形 45"/>
          <p:cNvSpPr/>
          <p:nvPr/>
        </p:nvSpPr>
        <p:spPr>
          <a:xfrm>
            <a:off x="8246109" y="4168309"/>
            <a:ext cx="2019192" cy="461665"/>
          </a:xfrm>
          <a:prstGeom prst="rect">
            <a:avLst/>
          </a:prstGeom>
        </p:spPr>
        <p:txBody>
          <a:bodyPr wrap="square">
            <a:spAutoFit/>
          </a:bodyPr>
          <a:lstStyle/>
          <a:p>
            <a:r>
              <a:rPr lang="en-US" altLang="zh-TW" sz="2400"/>
              <a:t>Target </a:t>
            </a:r>
            <a:r>
              <a:rPr lang="en-US" altLang="zh-TW" sz="2400" dirty="0"/>
              <a:t>data</a:t>
            </a:r>
            <a:endParaRPr lang="zh-TW" altLang="en-US" sz="2400" dirty="0"/>
          </a:p>
        </p:txBody>
      </p:sp>
      <p:sp>
        <p:nvSpPr>
          <p:cNvPr id="43" name="流程圖: 磁碟 42"/>
          <p:cNvSpPr/>
          <p:nvPr/>
        </p:nvSpPr>
        <p:spPr>
          <a:xfrm>
            <a:off x="1640605" y="4755194"/>
            <a:ext cx="1629253" cy="1348833"/>
          </a:xfrm>
          <a:prstGeom prst="flowChartMagneticDisk">
            <a:avLst/>
          </a:prstGeom>
          <a:ln w="28575">
            <a:solidFill>
              <a:schemeClr val="accent1">
                <a:lumMod val="50000"/>
              </a:schemeClr>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n-US" altLang="zh-TW" sz="2400" dirty="0"/>
              <a:t>Source data </a:t>
            </a:r>
          </a:p>
        </p:txBody>
      </p:sp>
      <p:sp>
        <p:nvSpPr>
          <p:cNvPr id="47" name="矩形 46"/>
          <p:cNvSpPr/>
          <p:nvPr/>
        </p:nvSpPr>
        <p:spPr>
          <a:xfrm rot="16200000">
            <a:off x="6875496" y="4135079"/>
            <a:ext cx="205099" cy="1342431"/>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48" name="矩形 47"/>
          <p:cNvSpPr/>
          <p:nvPr/>
        </p:nvSpPr>
        <p:spPr>
          <a:xfrm>
            <a:off x="5879078" y="1830615"/>
            <a:ext cx="2160000" cy="231257"/>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a:p>
        </p:txBody>
      </p:sp>
      <p:sp>
        <p:nvSpPr>
          <p:cNvPr id="49" name="矩形 48"/>
          <p:cNvSpPr/>
          <p:nvPr/>
        </p:nvSpPr>
        <p:spPr>
          <a:xfrm>
            <a:off x="6141511" y="2538457"/>
            <a:ext cx="1616885" cy="206478"/>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sp>
        <p:nvSpPr>
          <p:cNvPr id="50" name="矩形 49"/>
          <p:cNvSpPr/>
          <p:nvPr/>
        </p:nvSpPr>
        <p:spPr>
          <a:xfrm>
            <a:off x="6154856" y="3253158"/>
            <a:ext cx="1616885" cy="20647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51" name="矩形 50"/>
          <p:cNvSpPr/>
          <p:nvPr/>
        </p:nvSpPr>
        <p:spPr>
          <a:xfrm>
            <a:off x="6169604" y="3986295"/>
            <a:ext cx="1616885" cy="206478"/>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55" name="向右箭號 12"/>
          <p:cNvSpPr/>
          <p:nvPr/>
        </p:nvSpPr>
        <p:spPr>
          <a:xfrm rot="16200000">
            <a:off x="6783552" y="2792570"/>
            <a:ext cx="359492" cy="412955"/>
          </a:xfrm>
          <a:prstGeom prst="rightArrow">
            <a:avLst/>
          </a:prstGeom>
          <a:solidFill>
            <a:srgbClr val="FFFF00"/>
          </a:solidFill>
        </p:spPr>
        <p:style>
          <a:lnRef idx="1">
            <a:schemeClr val="dk1"/>
          </a:lnRef>
          <a:fillRef idx="2">
            <a:schemeClr val="dk1"/>
          </a:fillRef>
          <a:effectRef idx="1">
            <a:schemeClr val="dk1"/>
          </a:effectRef>
          <a:fontRef idx="minor">
            <a:schemeClr val="dk1"/>
          </a:fontRef>
        </p:style>
        <p:txBody>
          <a:bodyPr rtlCol="0" anchor="ctr"/>
          <a:lstStyle/>
          <a:p>
            <a:pPr algn="ctr"/>
            <a:endParaRPr lang="zh-TW" altLang="en-US"/>
          </a:p>
        </p:txBody>
      </p:sp>
      <p:sp>
        <p:nvSpPr>
          <p:cNvPr id="56" name="向右箭號 13"/>
          <p:cNvSpPr/>
          <p:nvPr/>
        </p:nvSpPr>
        <p:spPr>
          <a:xfrm rot="16200000">
            <a:off x="6784954" y="3521416"/>
            <a:ext cx="359492" cy="412955"/>
          </a:xfrm>
          <a:prstGeom prst="rightArrow">
            <a:avLst/>
          </a:prstGeom>
        </p:spPr>
        <p:style>
          <a:lnRef idx="0">
            <a:schemeClr val="accent2"/>
          </a:lnRef>
          <a:fillRef idx="3">
            <a:schemeClr val="accent2"/>
          </a:fillRef>
          <a:effectRef idx="3">
            <a:schemeClr val="accent2"/>
          </a:effectRef>
          <a:fontRef idx="minor">
            <a:schemeClr val="lt1"/>
          </a:fontRef>
        </p:style>
        <p:txBody>
          <a:bodyPr rtlCol="0" anchor="ctr"/>
          <a:lstStyle/>
          <a:p>
            <a:pPr algn="ctr"/>
            <a:endParaRPr lang="zh-TW" altLang="en-US"/>
          </a:p>
        </p:txBody>
      </p:sp>
      <p:sp>
        <p:nvSpPr>
          <p:cNvPr id="57" name="向右箭號 14"/>
          <p:cNvSpPr/>
          <p:nvPr/>
        </p:nvSpPr>
        <p:spPr>
          <a:xfrm rot="16200000">
            <a:off x="6783553" y="4244698"/>
            <a:ext cx="359492" cy="412955"/>
          </a:xfrm>
          <a:prstGeom prst="rightArrow">
            <a:avLst/>
          </a:prstGeom>
          <a:solidFill>
            <a:srgbClr val="FFFF00"/>
          </a:solidFill>
        </p:spPr>
        <p:style>
          <a:lnRef idx="1">
            <a:schemeClr val="dk1"/>
          </a:lnRef>
          <a:fillRef idx="2">
            <a:schemeClr val="dk1"/>
          </a:fillRef>
          <a:effectRef idx="1">
            <a:schemeClr val="dk1"/>
          </a:effectRef>
          <a:fontRef idx="minor">
            <a:schemeClr val="dk1"/>
          </a:fontRef>
        </p:style>
        <p:txBody>
          <a:bodyPr rtlCol="0" anchor="ctr"/>
          <a:lstStyle/>
          <a:p>
            <a:pPr algn="ctr"/>
            <a:endParaRPr lang="zh-TW" altLang="en-US"/>
          </a:p>
        </p:txBody>
      </p:sp>
      <p:sp>
        <p:nvSpPr>
          <p:cNvPr id="58" name="向右箭號 17"/>
          <p:cNvSpPr/>
          <p:nvPr/>
        </p:nvSpPr>
        <p:spPr>
          <a:xfrm rot="16200000">
            <a:off x="6770205" y="2093384"/>
            <a:ext cx="359492" cy="412955"/>
          </a:xfrm>
          <a:prstGeom prst="rightArrow">
            <a:avLst/>
          </a:prstGeom>
          <a:solidFill>
            <a:srgbClr val="FFFF00"/>
          </a:solidFill>
        </p:spPr>
        <p:style>
          <a:lnRef idx="1">
            <a:schemeClr val="dk1"/>
          </a:lnRef>
          <a:fillRef idx="2">
            <a:schemeClr val="dk1"/>
          </a:fillRef>
          <a:effectRef idx="1">
            <a:schemeClr val="dk1"/>
          </a:effectRef>
          <a:fontRef idx="minor">
            <a:schemeClr val="dk1"/>
          </a:fontRef>
        </p:style>
        <p:txBody>
          <a:bodyPr rtlCol="0" anchor="ctr"/>
          <a:lstStyle/>
          <a:p>
            <a:pPr algn="ctr"/>
            <a:endParaRPr lang="zh-TW" altLang="en-US"/>
          </a:p>
        </p:txBody>
      </p:sp>
      <p:cxnSp>
        <p:nvCxnSpPr>
          <p:cNvPr id="21" name="直線單箭頭接點 20"/>
          <p:cNvCxnSpPr/>
          <p:nvPr/>
        </p:nvCxnSpPr>
        <p:spPr>
          <a:xfrm>
            <a:off x="4407266" y="2299860"/>
            <a:ext cx="220910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直線單箭頭接點 59"/>
          <p:cNvCxnSpPr/>
          <p:nvPr/>
        </p:nvCxnSpPr>
        <p:spPr>
          <a:xfrm>
            <a:off x="4393261" y="3028074"/>
            <a:ext cx="220910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直線單箭頭接點 60"/>
          <p:cNvCxnSpPr/>
          <p:nvPr/>
        </p:nvCxnSpPr>
        <p:spPr>
          <a:xfrm>
            <a:off x="4393261" y="4465688"/>
            <a:ext cx="2209106" cy="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2" name="文字方塊 61"/>
          <p:cNvSpPr txBox="1"/>
          <p:nvPr/>
        </p:nvSpPr>
        <p:spPr>
          <a:xfrm>
            <a:off x="5613182" y="4984675"/>
            <a:ext cx="5054819" cy="830997"/>
          </a:xfrm>
          <a:prstGeom prst="rect">
            <a:avLst/>
          </a:prstGeom>
          <a:noFill/>
        </p:spPr>
        <p:txBody>
          <a:bodyPr wrap="square" rtlCol="0">
            <a:spAutoFit/>
          </a:bodyPr>
          <a:lstStyle/>
          <a:p>
            <a:r>
              <a:rPr lang="en-US" altLang="zh-TW" sz="2400" dirty="0"/>
              <a:t>1. Only train the rest layers (prevent overfitting)</a:t>
            </a:r>
            <a:endParaRPr lang="zh-TW" altLang="en-US" sz="2400" dirty="0"/>
          </a:p>
        </p:txBody>
      </p:sp>
      <p:sp>
        <p:nvSpPr>
          <p:cNvPr id="63" name="文字方塊 62"/>
          <p:cNvSpPr txBox="1"/>
          <p:nvPr/>
        </p:nvSpPr>
        <p:spPr>
          <a:xfrm>
            <a:off x="5584840" y="5841586"/>
            <a:ext cx="4756942" cy="830997"/>
          </a:xfrm>
          <a:prstGeom prst="rect">
            <a:avLst/>
          </a:prstGeom>
          <a:noFill/>
        </p:spPr>
        <p:txBody>
          <a:bodyPr wrap="square" rtlCol="0">
            <a:spAutoFit/>
          </a:bodyPr>
          <a:lstStyle/>
          <a:p>
            <a:r>
              <a:rPr lang="en-US" altLang="zh-TW" sz="2400" dirty="0"/>
              <a:t>2. fine-tune the whole network (if there is sufficient data)</a:t>
            </a:r>
            <a:endParaRPr lang="zh-TW" altLang="en-US" sz="2400" dirty="0"/>
          </a:p>
        </p:txBody>
      </p:sp>
    </p:spTree>
    <p:extLst>
      <p:ext uri="{BB962C8B-B14F-4D97-AF65-F5344CB8AC3E}">
        <p14:creationId xmlns:p14="http://schemas.microsoft.com/office/powerpoint/2010/main" val="368868855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4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4"/>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4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4" grpId="0" animBg="1"/>
      <p:bldP spid="46" grpId="0"/>
      <p:bldP spid="47" grpId="0" animBg="1"/>
      <p:bldP spid="48" grpId="0" animBg="1"/>
      <p:bldP spid="49" grpId="0" animBg="1"/>
      <p:bldP spid="50" grpId="0" animBg="1"/>
      <p:bldP spid="51" grpId="0" animBg="1"/>
      <p:bldP spid="55" grpId="0" animBg="1"/>
      <p:bldP spid="56" grpId="0" animBg="1"/>
      <p:bldP spid="57" grpId="0" animBg="1"/>
      <p:bldP spid="58" grpId="0" animBg="1"/>
      <p:bldP spid="62" grpId="0"/>
      <p:bldP spid="63"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 name="Picture 4" descr="https://encrypted-tbn3.gstatic.com/images?q=tbn:ANd9GcTJsVxOxRJErtxwuBdCnIhRUOfPIyDsEGbxzLWkquVSl3H7ZFs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2532" y="4373587"/>
            <a:ext cx="1551927" cy="1162448"/>
          </a:xfrm>
          <a:prstGeom prst="rect">
            <a:avLst/>
          </a:prstGeom>
          <a:noFill/>
          <a:extLst>
            <a:ext uri="{909E8E84-426E-40DD-AFC4-6F175D3DCCD1}">
              <a14:hiddenFill xmlns:a14="http://schemas.microsoft.com/office/drawing/2010/main">
                <a:solidFill>
                  <a:srgbClr val="FFFFFF"/>
                </a:solidFill>
              </a14:hiddenFill>
            </a:ext>
          </a:extLst>
        </p:spPr>
      </p:pic>
      <p:sp>
        <p:nvSpPr>
          <p:cNvPr id="2" name="標題 1"/>
          <p:cNvSpPr>
            <a:spLocks noGrp="1"/>
          </p:cNvSpPr>
          <p:nvPr>
            <p:ph type="title"/>
          </p:nvPr>
        </p:nvSpPr>
        <p:spPr/>
        <p:txBody>
          <a:bodyPr/>
          <a:lstStyle/>
          <a:p>
            <a:r>
              <a:rPr lang="en-US" altLang="zh-TW" dirty="0"/>
              <a:t>Layer Transfer</a:t>
            </a:r>
            <a:endParaRPr lang="zh-TW" altLang="en-US" dirty="0"/>
          </a:p>
        </p:txBody>
      </p:sp>
      <p:sp>
        <p:nvSpPr>
          <p:cNvPr id="3" name="內容版面配置區 2"/>
          <p:cNvSpPr>
            <a:spLocks noGrp="1"/>
          </p:cNvSpPr>
          <p:nvPr>
            <p:ph idx="1"/>
          </p:nvPr>
        </p:nvSpPr>
        <p:spPr/>
        <p:txBody>
          <a:bodyPr>
            <a:normAutofit/>
          </a:bodyPr>
          <a:lstStyle/>
          <a:p>
            <a:r>
              <a:rPr lang="en-US" altLang="zh-TW" dirty="0"/>
              <a:t>Which layer can be transferred (copied)?</a:t>
            </a:r>
          </a:p>
          <a:p>
            <a:pPr lvl="1"/>
            <a:r>
              <a:rPr lang="en-US" altLang="zh-TW" dirty="0"/>
              <a:t>Speech: usually copy the last few layers</a:t>
            </a:r>
          </a:p>
          <a:p>
            <a:pPr lvl="1"/>
            <a:r>
              <a:rPr lang="en-US" altLang="zh-TW" dirty="0"/>
              <a:t>Image: usually copy the first few layers</a:t>
            </a:r>
            <a:endParaRPr lang="zh-TW" altLang="en-US" dirty="0"/>
          </a:p>
          <a:p>
            <a:pPr lvl="1"/>
            <a:endParaRPr lang="zh-TW" altLang="en-US" dirty="0"/>
          </a:p>
        </p:txBody>
      </p:sp>
      <p:grpSp>
        <p:nvGrpSpPr>
          <p:cNvPr id="100" name="群組 99"/>
          <p:cNvGrpSpPr/>
          <p:nvPr/>
        </p:nvGrpSpPr>
        <p:grpSpPr>
          <a:xfrm>
            <a:off x="3334998" y="3466178"/>
            <a:ext cx="7275564" cy="2737794"/>
            <a:chOff x="1969032" y="2790010"/>
            <a:chExt cx="7275564" cy="2737794"/>
          </a:xfrm>
        </p:grpSpPr>
        <p:sp>
          <p:nvSpPr>
            <p:cNvPr id="20" name="向右箭號 19"/>
            <p:cNvSpPr/>
            <p:nvPr/>
          </p:nvSpPr>
          <p:spPr>
            <a:xfrm>
              <a:off x="1969032" y="3861664"/>
              <a:ext cx="605034" cy="906384"/>
            </a:xfrm>
            <a:prstGeom prst="right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zh-TW" altLang="en-US"/>
            </a:p>
          </p:txBody>
        </p:sp>
        <p:grpSp>
          <p:nvGrpSpPr>
            <p:cNvPr id="21" name="群組 20"/>
            <p:cNvGrpSpPr/>
            <p:nvPr/>
          </p:nvGrpSpPr>
          <p:grpSpPr>
            <a:xfrm>
              <a:off x="2192021" y="2790010"/>
              <a:ext cx="7052575" cy="2737794"/>
              <a:chOff x="2579958" y="2840432"/>
              <a:chExt cx="7052575" cy="2737794"/>
            </a:xfrm>
          </p:grpSpPr>
          <p:sp>
            <p:nvSpPr>
              <p:cNvPr id="22" name="文字方塊 21"/>
              <p:cNvSpPr txBox="1"/>
              <p:nvPr/>
            </p:nvSpPr>
            <p:spPr>
              <a:xfrm>
                <a:off x="3738501" y="2860767"/>
                <a:ext cx="1134648" cy="461665"/>
              </a:xfrm>
              <a:prstGeom prst="rect">
                <a:avLst/>
              </a:prstGeom>
              <a:noFill/>
            </p:spPr>
            <p:txBody>
              <a:bodyPr wrap="square" rtlCol="0">
                <a:spAutoFit/>
              </a:bodyPr>
              <a:lstStyle/>
              <a:p>
                <a:pPr algn="ctr"/>
                <a:r>
                  <a:rPr lang="en-US" altLang="zh-TW" sz="2400" dirty="0"/>
                  <a:t>Layer 1</a:t>
                </a:r>
                <a:endParaRPr lang="zh-TW" altLang="en-US" sz="2400" dirty="0"/>
              </a:p>
            </p:txBody>
          </p:sp>
          <p:sp>
            <p:nvSpPr>
              <p:cNvPr id="23" name="文字方塊 22"/>
              <p:cNvSpPr txBox="1"/>
              <p:nvPr/>
            </p:nvSpPr>
            <p:spPr>
              <a:xfrm>
                <a:off x="4885222" y="2850103"/>
                <a:ext cx="1134648" cy="461665"/>
              </a:xfrm>
              <a:prstGeom prst="rect">
                <a:avLst/>
              </a:prstGeom>
              <a:noFill/>
            </p:spPr>
            <p:txBody>
              <a:bodyPr wrap="square" rtlCol="0">
                <a:spAutoFit/>
              </a:bodyPr>
              <a:lstStyle/>
              <a:p>
                <a:pPr algn="ctr"/>
                <a:r>
                  <a:rPr lang="en-US" altLang="zh-TW" sz="2400" dirty="0"/>
                  <a:t>Layer 2</a:t>
                </a:r>
                <a:endParaRPr lang="zh-TW" altLang="en-US" sz="2400" dirty="0"/>
              </a:p>
            </p:txBody>
          </p:sp>
          <p:sp>
            <p:nvSpPr>
              <p:cNvPr id="24" name="文字方塊 23"/>
              <p:cNvSpPr txBox="1"/>
              <p:nvPr/>
            </p:nvSpPr>
            <p:spPr>
              <a:xfrm>
                <a:off x="6844179" y="2840432"/>
                <a:ext cx="1134648" cy="461665"/>
              </a:xfrm>
              <a:prstGeom prst="rect">
                <a:avLst/>
              </a:prstGeom>
              <a:noFill/>
            </p:spPr>
            <p:txBody>
              <a:bodyPr wrap="square" rtlCol="0">
                <a:spAutoFit/>
              </a:bodyPr>
              <a:lstStyle/>
              <a:p>
                <a:pPr algn="ctr"/>
                <a:r>
                  <a:rPr lang="en-US" altLang="zh-TW" sz="2400" dirty="0"/>
                  <a:t>Layer L</a:t>
                </a:r>
                <a:endParaRPr lang="zh-TW" altLang="en-US" sz="2400" dirty="0"/>
              </a:p>
            </p:txBody>
          </p:sp>
          <p:sp>
            <p:nvSpPr>
              <p:cNvPr id="25" name="矩形 24"/>
              <p:cNvSpPr/>
              <p:nvPr/>
            </p:nvSpPr>
            <p:spPr>
              <a:xfrm>
                <a:off x="3994986" y="3340430"/>
                <a:ext cx="629298" cy="2219085"/>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26" name="矩形 25"/>
              <p:cNvSpPr/>
              <p:nvPr/>
            </p:nvSpPr>
            <p:spPr>
              <a:xfrm>
                <a:off x="5129092" y="3359141"/>
                <a:ext cx="629298" cy="2219085"/>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27" name="矩形 26"/>
              <p:cNvSpPr/>
              <p:nvPr/>
            </p:nvSpPr>
            <p:spPr>
              <a:xfrm>
                <a:off x="7104351" y="3354936"/>
                <a:ext cx="629298" cy="2219085"/>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28" name="矩形 27"/>
              <p:cNvSpPr/>
              <p:nvPr/>
            </p:nvSpPr>
            <p:spPr>
              <a:xfrm>
                <a:off x="2957483" y="3382571"/>
                <a:ext cx="420703" cy="2176943"/>
              </a:xfrm>
              <a:prstGeom prst="rect">
                <a:avLst/>
              </a:prstGeom>
              <a:solidFill>
                <a:schemeClr val="bg1">
                  <a:lumMod val="85000"/>
                </a:schemeClr>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cxnSp>
            <p:nvCxnSpPr>
              <p:cNvPr id="29" name="直線單箭頭接點 28"/>
              <p:cNvCxnSpPr/>
              <p:nvPr/>
            </p:nvCxnSpPr>
            <p:spPr>
              <a:xfrm>
                <a:off x="7431641" y="4273249"/>
                <a:ext cx="85885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0" name="直線單箭頭接點 29"/>
              <p:cNvCxnSpPr/>
              <p:nvPr/>
            </p:nvCxnSpPr>
            <p:spPr>
              <a:xfrm>
                <a:off x="7523814" y="5306460"/>
                <a:ext cx="763705"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直線單箭頭接點 30"/>
              <p:cNvCxnSpPr/>
              <p:nvPr/>
            </p:nvCxnSpPr>
            <p:spPr>
              <a:xfrm>
                <a:off x="7411503" y="3627392"/>
                <a:ext cx="885648"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2" name="矩形 31"/>
              <p:cNvSpPr/>
              <p:nvPr/>
            </p:nvSpPr>
            <p:spPr>
              <a:xfrm>
                <a:off x="3017562" y="4007396"/>
                <a:ext cx="289125" cy="28436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sp>
            <p:nvSpPr>
              <p:cNvPr id="33" name="矩形 32"/>
              <p:cNvSpPr/>
              <p:nvPr/>
            </p:nvSpPr>
            <p:spPr>
              <a:xfrm>
                <a:off x="3022467" y="3534424"/>
                <a:ext cx="289125" cy="28436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graphicFrame>
            <p:nvGraphicFramePr>
              <p:cNvPr id="34" name="Object 12"/>
              <p:cNvGraphicFramePr>
                <a:graphicFrameLocks noChangeAspect="1"/>
              </p:cNvGraphicFramePr>
              <p:nvPr/>
            </p:nvGraphicFramePr>
            <p:xfrm>
              <a:off x="3033175" y="3455434"/>
              <a:ext cx="274401" cy="383103"/>
            </p:xfrm>
            <a:graphic>
              <a:graphicData uri="http://schemas.openxmlformats.org/presentationml/2006/ole">
                <mc:AlternateContent xmlns:mc="http://schemas.openxmlformats.org/markup-compatibility/2006">
                  <mc:Choice xmlns:v="urn:schemas-microsoft-com:vml" Requires="v">
                    <p:oleObj name="方程式" r:id="rId4" imgW="152280" imgH="215640" progId="Equation.3">
                      <p:embed/>
                    </p:oleObj>
                  </mc:Choice>
                  <mc:Fallback>
                    <p:oleObj name="方程式" r:id="rId4" imgW="152280" imgH="215640" progId="Equation.3">
                      <p:embed/>
                      <p:pic>
                        <p:nvPicPr>
                          <p:cNvPr id="34" name="Object 12"/>
                          <p:cNvPicPr>
                            <a:picLocks noChangeAspect="1" noChangeArrowheads="1"/>
                          </p:cNvPicPr>
                          <p:nvPr/>
                        </p:nvPicPr>
                        <p:blipFill>
                          <a:blip r:embed="rId5"/>
                          <a:srcRect/>
                          <a:stretch>
                            <a:fillRect/>
                          </a:stretch>
                        </p:blipFill>
                        <p:spPr bwMode="auto">
                          <a:xfrm>
                            <a:off x="3033175" y="3455434"/>
                            <a:ext cx="274401" cy="38310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5" name="Object 12"/>
              <p:cNvGraphicFramePr>
                <a:graphicFrameLocks noChangeAspect="1"/>
              </p:cNvGraphicFramePr>
              <p:nvPr/>
            </p:nvGraphicFramePr>
            <p:xfrm>
              <a:off x="3037640" y="3938688"/>
              <a:ext cx="297156" cy="383104"/>
            </p:xfrm>
            <a:graphic>
              <a:graphicData uri="http://schemas.openxmlformats.org/presentationml/2006/ole">
                <mc:AlternateContent xmlns:mc="http://schemas.openxmlformats.org/markup-compatibility/2006">
                  <mc:Choice xmlns:v="urn:schemas-microsoft-com:vml" Requires="v">
                    <p:oleObj name="方程式" r:id="rId6" imgW="164880" imgH="215640" progId="Equation.3">
                      <p:embed/>
                    </p:oleObj>
                  </mc:Choice>
                  <mc:Fallback>
                    <p:oleObj name="方程式" r:id="rId6" imgW="164880" imgH="215640" progId="Equation.3">
                      <p:embed/>
                      <p:pic>
                        <p:nvPicPr>
                          <p:cNvPr id="35" name="Object 12"/>
                          <p:cNvPicPr>
                            <a:picLocks noChangeAspect="1" noChangeArrowheads="1"/>
                          </p:cNvPicPr>
                          <p:nvPr/>
                        </p:nvPicPr>
                        <p:blipFill>
                          <a:blip r:embed="rId7"/>
                          <a:srcRect/>
                          <a:stretch>
                            <a:fillRect/>
                          </a:stretch>
                        </p:blipFill>
                        <p:spPr bwMode="auto">
                          <a:xfrm>
                            <a:off x="3037640" y="3938688"/>
                            <a:ext cx="297156" cy="38310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6" name="橢圓 35"/>
              <p:cNvSpPr/>
              <p:nvPr/>
            </p:nvSpPr>
            <p:spPr>
              <a:xfrm>
                <a:off x="4094415" y="3398418"/>
                <a:ext cx="484116" cy="47614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37" name="橢圓 36"/>
              <p:cNvSpPr/>
              <p:nvPr/>
            </p:nvSpPr>
            <p:spPr>
              <a:xfrm>
                <a:off x="4096390" y="4044082"/>
                <a:ext cx="484116" cy="47614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38" name="橢圓 37"/>
              <p:cNvSpPr/>
              <p:nvPr/>
            </p:nvSpPr>
            <p:spPr>
              <a:xfrm>
                <a:off x="4086581" y="5062467"/>
                <a:ext cx="484116" cy="47614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39" name="文字方塊 38"/>
              <p:cNvSpPr txBox="1"/>
              <p:nvPr/>
            </p:nvSpPr>
            <p:spPr>
              <a:xfrm rot="5400000">
                <a:off x="3925896" y="4538719"/>
                <a:ext cx="993736"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40" name="矩形 39"/>
              <p:cNvSpPr/>
              <p:nvPr/>
            </p:nvSpPr>
            <p:spPr>
              <a:xfrm>
                <a:off x="3011470" y="5190728"/>
                <a:ext cx="289125" cy="28436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sp>
            <p:nvSpPr>
              <p:cNvPr id="41" name="文字方塊 40"/>
              <p:cNvSpPr txBox="1"/>
              <p:nvPr/>
            </p:nvSpPr>
            <p:spPr>
              <a:xfrm rot="5400000">
                <a:off x="2741626" y="4541508"/>
                <a:ext cx="1061391"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42" name="橢圓 41"/>
              <p:cNvSpPr/>
              <p:nvPr/>
            </p:nvSpPr>
            <p:spPr>
              <a:xfrm>
                <a:off x="5203665" y="3398418"/>
                <a:ext cx="484116" cy="476147"/>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43" name="橢圓 42"/>
              <p:cNvSpPr/>
              <p:nvPr/>
            </p:nvSpPr>
            <p:spPr>
              <a:xfrm>
                <a:off x="5205640" y="4044082"/>
                <a:ext cx="484116" cy="476147"/>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44" name="橢圓 43"/>
              <p:cNvSpPr/>
              <p:nvPr/>
            </p:nvSpPr>
            <p:spPr>
              <a:xfrm>
                <a:off x="5195831" y="5062467"/>
                <a:ext cx="484116" cy="476147"/>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45" name="文字方塊 44"/>
              <p:cNvSpPr txBox="1"/>
              <p:nvPr/>
            </p:nvSpPr>
            <p:spPr>
              <a:xfrm rot="5400000">
                <a:off x="5078862" y="4531204"/>
                <a:ext cx="927498"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46" name="橢圓 45"/>
              <p:cNvSpPr/>
              <p:nvPr/>
            </p:nvSpPr>
            <p:spPr>
              <a:xfrm>
                <a:off x="7169445" y="3397077"/>
                <a:ext cx="484116" cy="47614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47" name="橢圓 46"/>
              <p:cNvSpPr/>
              <p:nvPr/>
            </p:nvSpPr>
            <p:spPr>
              <a:xfrm>
                <a:off x="7171420" y="4027266"/>
                <a:ext cx="484116" cy="47614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48" name="橢圓 47"/>
              <p:cNvSpPr/>
              <p:nvPr/>
            </p:nvSpPr>
            <p:spPr>
              <a:xfrm>
                <a:off x="7177345" y="5061126"/>
                <a:ext cx="484116" cy="476147"/>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49" name="文字方塊 48"/>
              <p:cNvSpPr txBox="1"/>
              <p:nvPr/>
            </p:nvSpPr>
            <p:spPr>
              <a:xfrm rot="5400000">
                <a:off x="7076005" y="4512423"/>
                <a:ext cx="895618"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50" name="文字方塊 49"/>
              <p:cNvSpPr txBox="1"/>
              <p:nvPr/>
            </p:nvSpPr>
            <p:spPr>
              <a:xfrm>
                <a:off x="8160011" y="3283441"/>
                <a:ext cx="999205"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51" name="文字方塊 50"/>
              <p:cNvSpPr txBox="1"/>
              <p:nvPr/>
            </p:nvSpPr>
            <p:spPr>
              <a:xfrm>
                <a:off x="8160011" y="4035522"/>
                <a:ext cx="1472522" cy="461665"/>
              </a:xfrm>
              <a:prstGeom prst="rect">
                <a:avLst/>
              </a:prstGeom>
              <a:noFill/>
            </p:spPr>
            <p:txBody>
              <a:bodyPr wrap="square" rtlCol="0">
                <a:spAutoFit/>
              </a:bodyPr>
              <a:lstStyle/>
              <a:p>
                <a:pPr algn="ctr"/>
                <a:r>
                  <a:rPr lang="en-US" altLang="zh-TW" sz="2400" dirty="0"/>
                  <a:t>elephant</a:t>
                </a:r>
                <a:endParaRPr lang="zh-TW" altLang="en-US" sz="2400" dirty="0"/>
              </a:p>
            </p:txBody>
          </p:sp>
          <p:sp>
            <p:nvSpPr>
              <p:cNvPr id="52" name="文字方塊 51"/>
              <p:cNvSpPr txBox="1"/>
              <p:nvPr/>
            </p:nvSpPr>
            <p:spPr>
              <a:xfrm>
                <a:off x="8197061" y="4960232"/>
                <a:ext cx="925102" cy="523220"/>
              </a:xfrm>
              <a:prstGeom prst="rect">
                <a:avLst/>
              </a:prstGeom>
              <a:noFill/>
            </p:spPr>
            <p:txBody>
              <a:bodyPr wrap="square" rtlCol="0">
                <a:spAutoFit/>
              </a:bodyPr>
              <a:lstStyle/>
              <a:p>
                <a:pPr algn="ctr"/>
                <a:r>
                  <a:rPr lang="en-US" altLang="zh-TW" sz="2800" dirty="0"/>
                  <a:t>……</a:t>
                </a:r>
                <a:endParaRPr lang="zh-TW" altLang="en-US" sz="2800" dirty="0"/>
              </a:p>
            </p:txBody>
          </p:sp>
          <p:cxnSp>
            <p:nvCxnSpPr>
              <p:cNvPr id="53" name="直線單箭頭接點 52"/>
              <p:cNvCxnSpPr>
                <a:stCxn id="36" idx="6"/>
                <a:endCxn id="42" idx="2"/>
              </p:cNvCxnSpPr>
              <p:nvPr/>
            </p:nvCxnSpPr>
            <p:spPr>
              <a:xfrm>
                <a:off x="4578532" y="3636491"/>
                <a:ext cx="62513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直線單箭頭接點 53"/>
              <p:cNvCxnSpPr/>
              <p:nvPr/>
            </p:nvCxnSpPr>
            <p:spPr>
              <a:xfrm>
                <a:off x="4578532" y="4293087"/>
                <a:ext cx="62513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直線單箭頭接點 54"/>
              <p:cNvCxnSpPr/>
              <p:nvPr/>
            </p:nvCxnSpPr>
            <p:spPr>
              <a:xfrm>
                <a:off x="4570698" y="5306460"/>
                <a:ext cx="62513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直線單箭頭接點 55"/>
              <p:cNvCxnSpPr>
                <a:stCxn id="37" idx="6"/>
                <a:endCxn id="42" idx="2"/>
              </p:cNvCxnSpPr>
              <p:nvPr/>
            </p:nvCxnSpPr>
            <p:spPr>
              <a:xfrm flipV="1">
                <a:off x="4580506" y="3636491"/>
                <a:ext cx="623159" cy="64566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7" name="直線單箭頭接點 56"/>
              <p:cNvCxnSpPr>
                <a:stCxn id="36" idx="6"/>
                <a:endCxn id="43" idx="2"/>
              </p:cNvCxnSpPr>
              <p:nvPr/>
            </p:nvCxnSpPr>
            <p:spPr>
              <a:xfrm>
                <a:off x="4578532" y="3636491"/>
                <a:ext cx="627109" cy="64566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8" name="直線單箭頭接點 57"/>
              <p:cNvCxnSpPr>
                <a:stCxn id="36" idx="6"/>
                <a:endCxn id="44" idx="2"/>
              </p:cNvCxnSpPr>
              <p:nvPr/>
            </p:nvCxnSpPr>
            <p:spPr>
              <a:xfrm>
                <a:off x="4578532" y="3636491"/>
                <a:ext cx="617300" cy="166404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9" name="直線單箭頭接點 58"/>
              <p:cNvCxnSpPr>
                <a:stCxn id="37" idx="6"/>
                <a:endCxn id="44" idx="2"/>
              </p:cNvCxnSpPr>
              <p:nvPr/>
            </p:nvCxnSpPr>
            <p:spPr>
              <a:xfrm>
                <a:off x="4580506" y="4282155"/>
                <a:ext cx="615325" cy="101838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直線單箭頭接點 59"/>
              <p:cNvCxnSpPr>
                <a:stCxn id="38" idx="6"/>
                <a:endCxn id="42" idx="2"/>
              </p:cNvCxnSpPr>
              <p:nvPr/>
            </p:nvCxnSpPr>
            <p:spPr>
              <a:xfrm flipV="1">
                <a:off x="4570698" y="3636491"/>
                <a:ext cx="632968" cy="166404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直線單箭頭接點 60"/>
              <p:cNvCxnSpPr>
                <a:stCxn id="38" idx="6"/>
                <a:endCxn id="43" idx="2"/>
              </p:cNvCxnSpPr>
              <p:nvPr/>
            </p:nvCxnSpPr>
            <p:spPr>
              <a:xfrm flipV="1">
                <a:off x="4570698" y="4282155"/>
                <a:ext cx="634943" cy="101838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2" name="直線單箭頭接點 61"/>
              <p:cNvCxnSpPr>
                <a:endCxn id="36" idx="2"/>
              </p:cNvCxnSpPr>
              <p:nvPr/>
            </p:nvCxnSpPr>
            <p:spPr>
              <a:xfrm flipV="1">
                <a:off x="3369790" y="3636491"/>
                <a:ext cx="724625" cy="2487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直線單箭頭接點 62"/>
              <p:cNvCxnSpPr>
                <a:stCxn id="33" idx="3"/>
                <a:endCxn id="37" idx="2"/>
              </p:cNvCxnSpPr>
              <p:nvPr/>
            </p:nvCxnSpPr>
            <p:spPr>
              <a:xfrm>
                <a:off x="3311592" y="3676607"/>
                <a:ext cx="784798" cy="60554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直線單箭頭接點 63"/>
              <p:cNvCxnSpPr>
                <a:stCxn id="33" idx="3"/>
                <a:endCxn id="38" idx="1"/>
              </p:cNvCxnSpPr>
              <p:nvPr/>
            </p:nvCxnSpPr>
            <p:spPr>
              <a:xfrm>
                <a:off x="3311592" y="3676607"/>
                <a:ext cx="845886" cy="145558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5" name="直線單箭頭接點 64"/>
              <p:cNvCxnSpPr>
                <a:stCxn id="35" idx="3"/>
                <a:endCxn id="36" idx="2"/>
              </p:cNvCxnSpPr>
              <p:nvPr/>
            </p:nvCxnSpPr>
            <p:spPr>
              <a:xfrm flipV="1">
                <a:off x="3334797" y="3636491"/>
                <a:ext cx="759619" cy="49374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6" name="直線單箭頭接點 65"/>
              <p:cNvCxnSpPr>
                <a:stCxn id="32" idx="3"/>
                <a:endCxn id="37" idx="2"/>
              </p:cNvCxnSpPr>
              <p:nvPr/>
            </p:nvCxnSpPr>
            <p:spPr>
              <a:xfrm>
                <a:off x="3306687" y="4149578"/>
                <a:ext cx="789703" cy="132577"/>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直線單箭頭接點 66"/>
              <p:cNvCxnSpPr>
                <a:stCxn id="32" idx="3"/>
                <a:endCxn id="38" idx="1"/>
              </p:cNvCxnSpPr>
              <p:nvPr/>
            </p:nvCxnSpPr>
            <p:spPr>
              <a:xfrm>
                <a:off x="3306687" y="4149578"/>
                <a:ext cx="850791" cy="98261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直線單箭頭接點 67"/>
              <p:cNvCxnSpPr>
                <a:stCxn id="71" idx="3"/>
                <a:endCxn id="36" idx="2"/>
              </p:cNvCxnSpPr>
              <p:nvPr/>
            </p:nvCxnSpPr>
            <p:spPr>
              <a:xfrm flipV="1">
                <a:off x="3363189" y="3636491"/>
                <a:ext cx="731227" cy="1675733"/>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直線單箭頭接點 68"/>
              <p:cNvCxnSpPr>
                <a:stCxn id="71" idx="3"/>
                <a:endCxn id="37" idx="2"/>
              </p:cNvCxnSpPr>
              <p:nvPr/>
            </p:nvCxnSpPr>
            <p:spPr>
              <a:xfrm flipV="1">
                <a:off x="3363189" y="4282155"/>
                <a:ext cx="733201" cy="103006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直線單箭頭接點 69"/>
              <p:cNvCxnSpPr>
                <a:stCxn id="71" idx="3"/>
                <a:endCxn id="38" idx="1"/>
              </p:cNvCxnSpPr>
              <p:nvPr/>
            </p:nvCxnSpPr>
            <p:spPr>
              <a:xfrm flipV="1">
                <a:off x="3363189" y="5132196"/>
                <a:ext cx="794289" cy="180028"/>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71" name="Object 12"/>
              <p:cNvGraphicFramePr>
                <a:graphicFrameLocks noChangeAspect="1"/>
              </p:cNvGraphicFramePr>
              <p:nvPr/>
            </p:nvGraphicFramePr>
            <p:xfrm>
              <a:off x="3020522" y="5109482"/>
              <a:ext cx="342667" cy="405484"/>
            </p:xfrm>
            <a:graphic>
              <a:graphicData uri="http://schemas.openxmlformats.org/presentationml/2006/ole">
                <mc:AlternateContent xmlns:mc="http://schemas.openxmlformats.org/markup-compatibility/2006">
                  <mc:Choice xmlns:v="urn:schemas-microsoft-com:vml" Requires="v">
                    <p:oleObj name="方程式" r:id="rId8" imgW="190440" imgH="228600" progId="Equation.3">
                      <p:embed/>
                    </p:oleObj>
                  </mc:Choice>
                  <mc:Fallback>
                    <p:oleObj name="方程式" r:id="rId8" imgW="190440" imgH="228600" progId="Equation.3">
                      <p:embed/>
                      <p:pic>
                        <p:nvPicPr>
                          <p:cNvPr id="71" name="Object 12"/>
                          <p:cNvPicPr>
                            <a:picLocks noChangeAspect="1" noChangeArrowheads="1"/>
                          </p:cNvPicPr>
                          <p:nvPr/>
                        </p:nvPicPr>
                        <p:blipFill>
                          <a:blip r:embed="rId9"/>
                          <a:srcRect/>
                          <a:stretch>
                            <a:fillRect/>
                          </a:stretch>
                        </p:blipFill>
                        <p:spPr bwMode="auto">
                          <a:xfrm>
                            <a:off x="3020522" y="5109482"/>
                            <a:ext cx="342667" cy="40548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72" name="直線單箭頭接點 71"/>
              <p:cNvCxnSpPr/>
              <p:nvPr/>
            </p:nvCxnSpPr>
            <p:spPr>
              <a:xfrm>
                <a:off x="6512640" y="3656983"/>
                <a:ext cx="62513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直線單箭頭接點 72"/>
              <p:cNvCxnSpPr/>
              <p:nvPr/>
            </p:nvCxnSpPr>
            <p:spPr>
              <a:xfrm>
                <a:off x="6512640" y="4313580"/>
                <a:ext cx="62513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直線單箭頭接點 73"/>
              <p:cNvCxnSpPr/>
              <p:nvPr/>
            </p:nvCxnSpPr>
            <p:spPr>
              <a:xfrm>
                <a:off x="6504806" y="5326953"/>
                <a:ext cx="625134" cy="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直線單箭頭接點 74"/>
              <p:cNvCxnSpPr/>
              <p:nvPr/>
            </p:nvCxnSpPr>
            <p:spPr>
              <a:xfrm flipV="1">
                <a:off x="6514615" y="3656983"/>
                <a:ext cx="623159" cy="64566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直線單箭頭接點 75"/>
              <p:cNvCxnSpPr/>
              <p:nvPr/>
            </p:nvCxnSpPr>
            <p:spPr>
              <a:xfrm>
                <a:off x="6512640" y="3656983"/>
                <a:ext cx="627109" cy="645664"/>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直線單箭頭接點 76"/>
              <p:cNvCxnSpPr/>
              <p:nvPr/>
            </p:nvCxnSpPr>
            <p:spPr>
              <a:xfrm>
                <a:off x="6512640" y="3656983"/>
                <a:ext cx="617300" cy="166404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8" name="直線單箭頭接點 77"/>
              <p:cNvCxnSpPr/>
              <p:nvPr/>
            </p:nvCxnSpPr>
            <p:spPr>
              <a:xfrm>
                <a:off x="6514615" y="4302648"/>
                <a:ext cx="615325" cy="101838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9" name="直線單箭頭接點 78"/>
              <p:cNvCxnSpPr/>
              <p:nvPr/>
            </p:nvCxnSpPr>
            <p:spPr>
              <a:xfrm flipV="1">
                <a:off x="6504806" y="3656983"/>
                <a:ext cx="632968" cy="1664049"/>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0" name="直線單箭頭接點 79"/>
              <p:cNvCxnSpPr/>
              <p:nvPr/>
            </p:nvCxnSpPr>
            <p:spPr>
              <a:xfrm flipV="1">
                <a:off x="6504806" y="4302648"/>
                <a:ext cx="634943" cy="1018385"/>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2" name="文字方塊 81"/>
              <p:cNvSpPr txBox="1"/>
              <p:nvPr/>
            </p:nvSpPr>
            <p:spPr>
              <a:xfrm>
                <a:off x="2579958" y="2915729"/>
                <a:ext cx="1134648" cy="461665"/>
              </a:xfrm>
              <a:prstGeom prst="rect">
                <a:avLst/>
              </a:prstGeom>
              <a:noFill/>
            </p:spPr>
            <p:txBody>
              <a:bodyPr wrap="square" rtlCol="0">
                <a:spAutoFit/>
              </a:bodyPr>
              <a:lstStyle/>
              <a:p>
                <a:pPr algn="ctr"/>
                <a:r>
                  <a:rPr lang="en-US" altLang="zh-TW" sz="2400" dirty="0"/>
                  <a:t>Pixels</a:t>
                </a:r>
                <a:endParaRPr lang="zh-TW" altLang="en-US" sz="2400" dirty="0"/>
              </a:p>
            </p:txBody>
          </p:sp>
        </p:grpSp>
        <p:sp>
          <p:nvSpPr>
            <p:cNvPr id="90" name="文字方塊 89"/>
            <p:cNvSpPr txBox="1"/>
            <p:nvPr/>
          </p:nvSpPr>
          <p:spPr>
            <a:xfrm>
              <a:off x="5267534" y="4901451"/>
              <a:ext cx="925102"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91" name="文字方塊 90"/>
            <p:cNvSpPr txBox="1"/>
            <p:nvPr/>
          </p:nvSpPr>
          <p:spPr>
            <a:xfrm>
              <a:off x="5269305" y="3871516"/>
              <a:ext cx="925102" cy="523220"/>
            </a:xfrm>
            <a:prstGeom prst="rect">
              <a:avLst/>
            </a:prstGeom>
            <a:noFill/>
          </p:spPr>
          <p:txBody>
            <a:bodyPr wrap="square" rtlCol="0">
              <a:spAutoFit/>
            </a:bodyPr>
            <a:lstStyle/>
            <a:p>
              <a:pPr algn="ctr"/>
              <a:r>
                <a:rPr lang="en-US" altLang="zh-TW" sz="2800" dirty="0"/>
                <a:t>……</a:t>
              </a:r>
              <a:endParaRPr lang="zh-TW" altLang="en-US" sz="2800" dirty="0"/>
            </a:p>
          </p:txBody>
        </p:sp>
        <p:sp>
          <p:nvSpPr>
            <p:cNvPr id="92" name="文字方塊 91"/>
            <p:cNvSpPr txBox="1"/>
            <p:nvPr/>
          </p:nvSpPr>
          <p:spPr>
            <a:xfrm>
              <a:off x="5242090" y="3260491"/>
              <a:ext cx="925102" cy="523220"/>
            </a:xfrm>
            <a:prstGeom prst="rect">
              <a:avLst/>
            </a:prstGeom>
            <a:noFill/>
          </p:spPr>
          <p:txBody>
            <a:bodyPr wrap="square" rtlCol="0">
              <a:spAutoFit/>
            </a:bodyPr>
            <a:lstStyle/>
            <a:p>
              <a:pPr algn="ctr"/>
              <a:r>
                <a:rPr lang="en-US" altLang="zh-TW" sz="2800" dirty="0"/>
                <a:t>……</a:t>
              </a:r>
              <a:endParaRPr lang="zh-TW" altLang="en-US" sz="2800" dirty="0"/>
            </a:p>
          </p:txBody>
        </p:sp>
      </p:grpSp>
      <p:pic>
        <p:nvPicPr>
          <p:cNvPr id="94" name="圖片 93"/>
          <p:cNvPicPr>
            <a:picLocks noChangeAspect="1"/>
          </p:cNvPicPr>
          <p:nvPr/>
        </p:nvPicPr>
        <p:blipFill>
          <a:blip r:embed="rId10"/>
          <a:stretch>
            <a:fillRect/>
          </a:stretch>
        </p:blipFill>
        <p:spPr>
          <a:xfrm>
            <a:off x="5349101" y="3946481"/>
            <a:ext cx="376142" cy="376142"/>
          </a:xfrm>
          <a:prstGeom prst="rect">
            <a:avLst/>
          </a:prstGeom>
        </p:spPr>
      </p:pic>
      <p:pic>
        <p:nvPicPr>
          <p:cNvPr id="95" name="圖片 94"/>
          <p:cNvPicPr>
            <a:picLocks noChangeAspect="1"/>
          </p:cNvPicPr>
          <p:nvPr/>
        </p:nvPicPr>
        <p:blipFill>
          <a:blip r:embed="rId11"/>
          <a:stretch>
            <a:fillRect/>
          </a:stretch>
        </p:blipFill>
        <p:spPr>
          <a:xfrm>
            <a:off x="5334030" y="4578811"/>
            <a:ext cx="396687" cy="363612"/>
          </a:xfrm>
          <a:prstGeom prst="rect">
            <a:avLst/>
          </a:prstGeom>
        </p:spPr>
      </p:pic>
      <p:pic>
        <p:nvPicPr>
          <p:cNvPr id="96" name="圖片 95"/>
          <p:cNvPicPr>
            <a:picLocks noChangeAspect="1"/>
          </p:cNvPicPr>
          <p:nvPr/>
        </p:nvPicPr>
        <p:blipFill>
          <a:blip r:embed="rId12"/>
          <a:stretch>
            <a:fillRect/>
          </a:stretch>
        </p:blipFill>
        <p:spPr>
          <a:xfrm>
            <a:off x="5348599" y="5525812"/>
            <a:ext cx="377129" cy="384671"/>
          </a:xfrm>
          <a:prstGeom prst="rect">
            <a:avLst/>
          </a:prstGeom>
        </p:spPr>
      </p:pic>
      <p:pic>
        <p:nvPicPr>
          <p:cNvPr id="97" name="圖片 96"/>
          <p:cNvPicPr>
            <a:picLocks noChangeAspect="1"/>
          </p:cNvPicPr>
          <p:nvPr/>
        </p:nvPicPr>
        <p:blipFill>
          <a:blip r:embed="rId13"/>
          <a:stretch>
            <a:fillRect/>
          </a:stretch>
        </p:blipFill>
        <p:spPr>
          <a:xfrm>
            <a:off x="6493196" y="3927843"/>
            <a:ext cx="419100" cy="419100"/>
          </a:xfrm>
          <a:prstGeom prst="rect">
            <a:avLst/>
          </a:prstGeom>
        </p:spPr>
      </p:pic>
      <p:pic>
        <p:nvPicPr>
          <p:cNvPr id="98" name="圖片 97"/>
          <p:cNvPicPr>
            <a:picLocks noChangeAspect="1"/>
          </p:cNvPicPr>
          <p:nvPr/>
        </p:nvPicPr>
        <p:blipFill>
          <a:blip r:embed="rId14"/>
          <a:stretch>
            <a:fillRect/>
          </a:stretch>
        </p:blipFill>
        <p:spPr>
          <a:xfrm>
            <a:off x="6497344" y="4573277"/>
            <a:ext cx="409575" cy="457200"/>
          </a:xfrm>
          <a:prstGeom prst="rect">
            <a:avLst/>
          </a:prstGeom>
        </p:spPr>
      </p:pic>
      <p:pic>
        <p:nvPicPr>
          <p:cNvPr id="99" name="圖片 98"/>
          <p:cNvPicPr>
            <a:picLocks noChangeAspect="1"/>
          </p:cNvPicPr>
          <p:nvPr/>
        </p:nvPicPr>
        <p:blipFill>
          <a:blip r:embed="rId15"/>
          <a:stretch>
            <a:fillRect/>
          </a:stretch>
        </p:blipFill>
        <p:spPr>
          <a:xfrm>
            <a:off x="6475513" y="5513369"/>
            <a:ext cx="447675" cy="409575"/>
          </a:xfrm>
          <a:prstGeom prst="rect">
            <a:avLst/>
          </a:prstGeom>
        </p:spPr>
      </p:pic>
    </p:spTree>
    <p:extLst>
      <p:ext uri="{BB962C8B-B14F-4D97-AF65-F5344CB8AC3E}">
        <p14:creationId xmlns:p14="http://schemas.microsoft.com/office/powerpoint/2010/main" val="85993985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0"/>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4"/>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7"/>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Layer Transfer - Image</a:t>
            </a:r>
            <a:endParaRPr lang="zh-TW" altLang="en-US" dirty="0"/>
          </a:p>
        </p:txBody>
      </p:sp>
      <p:sp>
        <p:nvSpPr>
          <p:cNvPr id="3" name="內容版面配置區 2"/>
          <p:cNvSpPr>
            <a:spLocks noGrp="1"/>
          </p:cNvSpPr>
          <p:nvPr>
            <p:ph idx="1"/>
          </p:nvPr>
        </p:nvSpPr>
        <p:spPr/>
        <p:txBody>
          <a:bodyPr/>
          <a:lstStyle/>
          <a:p>
            <a:endParaRPr lang="zh-TW" altLang="en-US"/>
          </a:p>
        </p:txBody>
      </p:sp>
      <p:pic>
        <p:nvPicPr>
          <p:cNvPr id="4" name="圖片 3"/>
          <p:cNvPicPr>
            <a:picLocks noChangeAspect="1"/>
          </p:cNvPicPr>
          <p:nvPr/>
        </p:nvPicPr>
        <p:blipFill>
          <a:blip r:embed="rId2"/>
          <a:stretch>
            <a:fillRect/>
          </a:stretch>
        </p:blipFill>
        <p:spPr>
          <a:xfrm>
            <a:off x="1814284" y="1506310"/>
            <a:ext cx="8515350" cy="4563326"/>
          </a:xfrm>
          <a:prstGeom prst="rect">
            <a:avLst/>
          </a:prstGeom>
        </p:spPr>
      </p:pic>
      <p:sp>
        <p:nvSpPr>
          <p:cNvPr id="5" name="矩形 4"/>
          <p:cNvSpPr/>
          <p:nvPr/>
        </p:nvSpPr>
        <p:spPr>
          <a:xfrm>
            <a:off x="2648857" y="6069637"/>
            <a:ext cx="7129237" cy="646331"/>
          </a:xfrm>
          <a:prstGeom prst="rect">
            <a:avLst/>
          </a:prstGeom>
        </p:spPr>
        <p:txBody>
          <a:bodyPr wrap="square">
            <a:spAutoFit/>
          </a:bodyPr>
          <a:lstStyle/>
          <a:p>
            <a:r>
              <a:rPr lang="en-US" altLang="zh-TW" dirty="0">
                <a:latin typeface="Lucida Grande"/>
              </a:rPr>
              <a:t>Jason </a:t>
            </a:r>
            <a:r>
              <a:rPr lang="en-US" altLang="zh-TW" dirty="0" err="1">
                <a:latin typeface="Lucida Grande"/>
              </a:rPr>
              <a:t>Yosinski</a:t>
            </a:r>
            <a:r>
              <a:rPr lang="en-US" altLang="zh-TW" dirty="0">
                <a:latin typeface="Lucida Grande"/>
              </a:rPr>
              <a:t>, Jeff </a:t>
            </a:r>
            <a:r>
              <a:rPr lang="en-US" altLang="zh-TW" dirty="0" err="1">
                <a:latin typeface="Lucida Grande"/>
              </a:rPr>
              <a:t>Clune</a:t>
            </a:r>
            <a:r>
              <a:rPr lang="en-US" altLang="zh-TW" dirty="0">
                <a:latin typeface="Lucida Grande"/>
              </a:rPr>
              <a:t>, Yoshua </a:t>
            </a:r>
            <a:r>
              <a:rPr lang="en-US" altLang="zh-TW" dirty="0" err="1">
                <a:latin typeface="Lucida Grande"/>
              </a:rPr>
              <a:t>Bengio</a:t>
            </a:r>
            <a:r>
              <a:rPr lang="en-US" altLang="zh-TW" dirty="0">
                <a:latin typeface="Lucida Grande"/>
              </a:rPr>
              <a:t>, </a:t>
            </a:r>
            <a:r>
              <a:rPr lang="en-US" altLang="zh-TW" dirty="0" err="1">
                <a:latin typeface="Lucida Grande"/>
              </a:rPr>
              <a:t>Hod</a:t>
            </a:r>
            <a:r>
              <a:rPr lang="en-US" altLang="zh-TW" dirty="0">
                <a:latin typeface="Lucida Grande"/>
              </a:rPr>
              <a:t> Lipson, “</a:t>
            </a:r>
            <a:r>
              <a:rPr lang="en-US" altLang="zh-TW" dirty="0"/>
              <a:t>How transferable are features in deep neural networks?</a:t>
            </a:r>
            <a:r>
              <a:rPr lang="en-US" altLang="zh-TW" dirty="0">
                <a:latin typeface="Lucida Grande"/>
              </a:rPr>
              <a:t>”, NIPS, 2014</a:t>
            </a:r>
            <a:endParaRPr lang="zh-TW" altLang="en-US" dirty="0"/>
          </a:p>
        </p:txBody>
      </p:sp>
      <p:sp>
        <p:nvSpPr>
          <p:cNvPr id="7" name="文字方塊 6"/>
          <p:cNvSpPr txBox="1"/>
          <p:nvPr/>
        </p:nvSpPr>
        <p:spPr>
          <a:xfrm>
            <a:off x="6475827" y="4429989"/>
            <a:ext cx="2082018" cy="83099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altLang="zh-TW" sz="2400" dirty="0"/>
              <a:t>Only train the rest layers</a:t>
            </a:r>
            <a:endParaRPr lang="zh-TW" altLang="en-US" sz="2400" dirty="0"/>
          </a:p>
        </p:txBody>
      </p:sp>
      <p:sp>
        <p:nvSpPr>
          <p:cNvPr id="8" name="文字方塊 7"/>
          <p:cNvSpPr txBox="1"/>
          <p:nvPr/>
        </p:nvSpPr>
        <p:spPr>
          <a:xfrm>
            <a:off x="3189007" y="2915251"/>
            <a:ext cx="2343727" cy="83099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altLang="zh-TW" sz="2400" dirty="0"/>
              <a:t>fine-tune the whole network</a:t>
            </a:r>
            <a:endParaRPr lang="zh-TW" altLang="en-US" sz="2400" dirty="0"/>
          </a:p>
        </p:txBody>
      </p:sp>
      <p:sp>
        <p:nvSpPr>
          <p:cNvPr id="9" name="文字方塊 8"/>
          <p:cNvSpPr txBox="1"/>
          <p:nvPr/>
        </p:nvSpPr>
        <p:spPr>
          <a:xfrm>
            <a:off x="2648857" y="3910090"/>
            <a:ext cx="3179299" cy="830997"/>
          </a:xfrm>
          <a:prstGeom prst="rect">
            <a:avLst/>
          </a:prstGeom>
          <a:noFill/>
        </p:spPr>
        <p:txBody>
          <a:bodyPr wrap="square" rtlCol="0">
            <a:spAutoFit/>
          </a:bodyPr>
          <a:lstStyle/>
          <a:p>
            <a:r>
              <a:rPr lang="en-US" altLang="zh-TW" sz="2400" dirty="0"/>
              <a:t>Source: 500 classes from ImageNet </a:t>
            </a:r>
            <a:endParaRPr lang="zh-TW" altLang="en-US" sz="2400" dirty="0"/>
          </a:p>
        </p:txBody>
      </p:sp>
      <p:sp>
        <p:nvSpPr>
          <p:cNvPr id="10" name="文字方塊 9"/>
          <p:cNvSpPr txBox="1"/>
          <p:nvPr/>
        </p:nvSpPr>
        <p:spPr>
          <a:xfrm>
            <a:off x="2636709" y="4677145"/>
            <a:ext cx="3179299" cy="830997"/>
          </a:xfrm>
          <a:prstGeom prst="rect">
            <a:avLst/>
          </a:prstGeom>
          <a:noFill/>
        </p:spPr>
        <p:txBody>
          <a:bodyPr wrap="square" rtlCol="0">
            <a:spAutoFit/>
          </a:bodyPr>
          <a:lstStyle/>
          <a:p>
            <a:r>
              <a:rPr lang="en-US" altLang="zh-TW" sz="2400" dirty="0"/>
              <a:t>Target: another 500 classes from ImageNet </a:t>
            </a:r>
            <a:endParaRPr lang="zh-TW" altLang="en-US" sz="2400" dirty="0"/>
          </a:p>
        </p:txBody>
      </p:sp>
      <p:cxnSp>
        <p:nvCxnSpPr>
          <p:cNvPr id="12" name="直線單箭頭接點 11"/>
          <p:cNvCxnSpPr/>
          <p:nvPr/>
        </p:nvCxnSpPr>
        <p:spPr>
          <a:xfrm flipV="1">
            <a:off x="8557846" y="4429988"/>
            <a:ext cx="562709" cy="31109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單箭頭接點 12"/>
          <p:cNvCxnSpPr/>
          <p:nvPr/>
        </p:nvCxnSpPr>
        <p:spPr>
          <a:xfrm flipV="1">
            <a:off x="4475869" y="2189109"/>
            <a:ext cx="494716" cy="717848"/>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矩形 14"/>
          <p:cNvSpPr/>
          <p:nvPr/>
        </p:nvSpPr>
        <p:spPr>
          <a:xfrm>
            <a:off x="2508739" y="5508142"/>
            <a:ext cx="7652824" cy="561495"/>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6" name="矩形 15"/>
          <p:cNvSpPr/>
          <p:nvPr/>
        </p:nvSpPr>
        <p:spPr>
          <a:xfrm>
            <a:off x="2578519" y="2387347"/>
            <a:ext cx="267845" cy="327719"/>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2903921715"/>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p:bldP spid="10" grpId="0"/>
      <p:bldP spid="15" grpId="0" animBg="1"/>
      <p:bldP spid="16"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Layer Transfer - Image</a:t>
            </a:r>
            <a:endParaRPr lang="zh-TW" altLang="en-US" dirty="0"/>
          </a:p>
        </p:txBody>
      </p:sp>
      <p:sp>
        <p:nvSpPr>
          <p:cNvPr id="3" name="內容版面配置區 2"/>
          <p:cNvSpPr>
            <a:spLocks noGrp="1"/>
          </p:cNvSpPr>
          <p:nvPr>
            <p:ph idx="1"/>
          </p:nvPr>
        </p:nvSpPr>
        <p:spPr>
          <a:xfrm>
            <a:off x="2152650" y="1811111"/>
            <a:ext cx="7886700" cy="4351338"/>
          </a:xfrm>
        </p:spPr>
        <p:txBody>
          <a:bodyPr/>
          <a:lstStyle/>
          <a:p>
            <a:endParaRPr lang="zh-TW" altLang="en-US"/>
          </a:p>
        </p:txBody>
      </p:sp>
      <p:pic>
        <p:nvPicPr>
          <p:cNvPr id="4" name="圖片 3"/>
          <p:cNvPicPr>
            <a:picLocks noChangeAspect="1"/>
          </p:cNvPicPr>
          <p:nvPr/>
        </p:nvPicPr>
        <p:blipFill>
          <a:blip r:embed="rId3"/>
          <a:stretch>
            <a:fillRect/>
          </a:stretch>
        </p:blipFill>
        <p:spPr>
          <a:xfrm>
            <a:off x="1689678" y="1690690"/>
            <a:ext cx="8978322" cy="4258525"/>
          </a:xfrm>
          <a:prstGeom prst="rect">
            <a:avLst/>
          </a:prstGeom>
        </p:spPr>
      </p:pic>
      <p:sp>
        <p:nvSpPr>
          <p:cNvPr id="5" name="矩形 4"/>
          <p:cNvSpPr/>
          <p:nvPr/>
        </p:nvSpPr>
        <p:spPr>
          <a:xfrm>
            <a:off x="2648857" y="6069637"/>
            <a:ext cx="7129237" cy="646331"/>
          </a:xfrm>
          <a:prstGeom prst="rect">
            <a:avLst/>
          </a:prstGeom>
        </p:spPr>
        <p:txBody>
          <a:bodyPr wrap="square">
            <a:spAutoFit/>
          </a:bodyPr>
          <a:lstStyle/>
          <a:p>
            <a:r>
              <a:rPr lang="en-US" altLang="zh-TW" dirty="0">
                <a:latin typeface="Lucida Grande"/>
              </a:rPr>
              <a:t>Jason </a:t>
            </a:r>
            <a:r>
              <a:rPr lang="en-US" altLang="zh-TW" dirty="0" err="1">
                <a:latin typeface="Lucida Grande"/>
              </a:rPr>
              <a:t>Yosinski</a:t>
            </a:r>
            <a:r>
              <a:rPr lang="en-US" altLang="zh-TW" dirty="0">
                <a:latin typeface="Lucida Grande"/>
              </a:rPr>
              <a:t>, Jeff </a:t>
            </a:r>
            <a:r>
              <a:rPr lang="en-US" altLang="zh-TW" dirty="0" err="1">
                <a:latin typeface="Lucida Grande"/>
              </a:rPr>
              <a:t>Clune</a:t>
            </a:r>
            <a:r>
              <a:rPr lang="en-US" altLang="zh-TW" dirty="0">
                <a:latin typeface="Lucida Grande"/>
              </a:rPr>
              <a:t>, Yoshua </a:t>
            </a:r>
            <a:r>
              <a:rPr lang="en-US" altLang="zh-TW" dirty="0" err="1">
                <a:latin typeface="Lucida Grande"/>
              </a:rPr>
              <a:t>Bengio</a:t>
            </a:r>
            <a:r>
              <a:rPr lang="en-US" altLang="zh-TW" dirty="0">
                <a:latin typeface="Lucida Grande"/>
              </a:rPr>
              <a:t>, </a:t>
            </a:r>
            <a:r>
              <a:rPr lang="en-US" altLang="zh-TW" dirty="0" err="1">
                <a:latin typeface="Lucida Grande"/>
              </a:rPr>
              <a:t>Hod</a:t>
            </a:r>
            <a:r>
              <a:rPr lang="en-US" altLang="zh-TW" dirty="0">
                <a:latin typeface="Lucida Grande"/>
              </a:rPr>
              <a:t> Lipson, “</a:t>
            </a:r>
            <a:r>
              <a:rPr lang="en-US" altLang="zh-TW" dirty="0"/>
              <a:t>How transferable are features in deep neural networks?</a:t>
            </a:r>
            <a:r>
              <a:rPr lang="en-US" altLang="zh-TW" dirty="0">
                <a:latin typeface="Lucida Grande"/>
              </a:rPr>
              <a:t>”, NIPS, 2014</a:t>
            </a:r>
            <a:endParaRPr lang="zh-TW" altLang="en-US" dirty="0"/>
          </a:p>
        </p:txBody>
      </p:sp>
      <p:sp>
        <p:nvSpPr>
          <p:cNvPr id="6" name="文字方塊 5"/>
          <p:cNvSpPr txBox="1"/>
          <p:nvPr/>
        </p:nvSpPr>
        <p:spPr>
          <a:xfrm>
            <a:off x="8271657" y="1335403"/>
            <a:ext cx="2082018" cy="83099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altLang="zh-TW" sz="2400" dirty="0"/>
              <a:t>Only train the rest layers</a:t>
            </a:r>
            <a:endParaRPr lang="zh-TW" altLang="en-US" sz="2400" dirty="0"/>
          </a:p>
        </p:txBody>
      </p:sp>
    </p:spTree>
    <p:extLst>
      <p:ext uri="{BB962C8B-B14F-4D97-AF65-F5344CB8AC3E}">
        <p14:creationId xmlns:p14="http://schemas.microsoft.com/office/powerpoint/2010/main" val="2643245648"/>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Transfer Learning - Overview</a:t>
            </a:r>
            <a:endParaRPr lang="zh-TW" altLang="en-US" dirty="0"/>
          </a:p>
        </p:txBody>
      </p:sp>
      <p:cxnSp>
        <p:nvCxnSpPr>
          <p:cNvPr id="4" name="直線接點 3"/>
          <p:cNvCxnSpPr/>
          <p:nvPr/>
        </p:nvCxnSpPr>
        <p:spPr>
          <a:xfrm flipV="1">
            <a:off x="3865729" y="1690689"/>
            <a:ext cx="0" cy="48583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直線接點 4"/>
          <p:cNvCxnSpPr/>
          <p:nvPr/>
        </p:nvCxnSpPr>
        <p:spPr>
          <a:xfrm>
            <a:off x="2341503" y="2832407"/>
            <a:ext cx="739825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文字方塊 9"/>
          <p:cNvSpPr txBox="1"/>
          <p:nvPr/>
        </p:nvSpPr>
        <p:spPr>
          <a:xfrm rot="16200000">
            <a:off x="927687" y="4393928"/>
            <a:ext cx="3289300" cy="461665"/>
          </a:xfrm>
          <a:prstGeom prst="rect">
            <a:avLst/>
          </a:prstGeom>
          <a:noFill/>
        </p:spPr>
        <p:txBody>
          <a:bodyPr wrap="square" rtlCol="0">
            <a:spAutoFit/>
          </a:bodyPr>
          <a:lstStyle/>
          <a:p>
            <a:pPr algn="ctr"/>
            <a:r>
              <a:rPr lang="en-US" altLang="zh-TW" sz="2400" dirty="0"/>
              <a:t>Target Data </a:t>
            </a:r>
            <a:endParaRPr lang="zh-TW" altLang="en-US" sz="2400" dirty="0"/>
          </a:p>
        </p:txBody>
      </p:sp>
      <p:sp>
        <p:nvSpPr>
          <p:cNvPr id="11" name="文字方塊 10"/>
          <p:cNvSpPr txBox="1"/>
          <p:nvPr/>
        </p:nvSpPr>
        <p:spPr>
          <a:xfrm>
            <a:off x="3865730" y="1690690"/>
            <a:ext cx="5946557" cy="461665"/>
          </a:xfrm>
          <a:prstGeom prst="rect">
            <a:avLst/>
          </a:prstGeom>
          <a:noFill/>
        </p:spPr>
        <p:txBody>
          <a:bodyPr wrap="square" rtlCol="0">
            <a:spAutoFit/>
          </a:bodyPr>
          <a:lstStyle/>
          <a:p>
            <a:pPr algn="ctr"/>
            <a:r>
              <a:rPr lang="en-US" altLang="zh-TW" sz="2400" dirty="0"/>
              <a:t>Source Data (not directly related to the task) </a:t>
            </a:r>
            <a:endParaRPr lang="zh-TW" altLang="en-US" sz="2400" dirty="0"/>
          </a:p>
        </p:txBody>
      </p:sp>
      <p:cxnSp>
        <p:nvCxnSpPr>
          <p:cNvPr id="12" name="直線接點 11"/>
          <p:cNvCxnSpPr/>
          <p:nvPr/>
        </p:nvCxnSpPr>
        <p:spPr>
          <a:xfrm>
            <a:off x="3033999" y="4570175"/>
            <a:ext cx="670576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線接點 13"/>
          <p:cNvCxnSpPr/>
          <p:nvPr/>
        </p:nvCxnSpPr>
        <p:spPr>
          <a:xfrm>
            <a:off x="3865730" y="2258775"/>
            <a:ext cx="586061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接點 15"/>
          <p:cNvCxnSpPr/>
          <p:nvPr/>
        </p:nvCxnSpPr>
        <p:spPr>
          <a:xfrm>
            <a:off x="6912614" y="2258775"/>
            <a:ext cx="0" cy="42902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3033999" y="2816359"/>
            <a:ext cx="0" cy="373271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接點 19"/>
          <p:cNvCxnSpPr/>
          <p:nvPr/>
        </p:nvCxnSpPr>
        <p:spPr>
          <a:xfrm>
            <a:off x="2341504" y="6549075"/>
            <a:ext cx="747078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文字方塊 21"/>
          <p:cNvSpPr txBox="1"/>
          <p:nvPr/>
        </p:nvSpPr>
        <p:spPr>
          <a:xfrm>
            <a:off x="4510038" y="2314760"/>
            <a:ext cx="1549835" cy="461665"/>
          </a:xfrm>
          <a:prstGeom prst="rect">
            <a:avLst/>
          </a:prstGeom>
          <a:noFill/>
        </p:spPr>
        <p:txBody>
          <a:bodyPr wrap="square" rtlCol="0">
            <a:spAutoFit/>
          </a:bodyPr>
          <a:lstStyle/>
          <a:p>
            <a:pPr algn="ctr"/>
            <a:r>
              <a:rPr lang="en-US" altLang="zh-TW" sz="2400" dirty="0"/>
              <a:t>labelled</a:t>
            </a:r>
            <a:endParaRPr lang="zh-TW" altLang="en-US" sz="2400" dirty="0"/>
          </a:p>
        </p:txBody>
      </p:sp>
      <p:sp>
        <p:nvSpPr>
          <p:cNvPr id="23" name="文字方塊 22"/>
          <p:cNvSpPr txBox="1"/>
          <p:nvPr/>
        </p:nvSpPr>
        <p:spPr>
          <a:xfrm rot="16200000">
            <a:off x="2674948" y="3462211"/>
            <a:ext cx="1549835" cy="461665"/>
          </a:xfrm>
          <a:prstGeom prst="rect">
            <a:avLst/>
          </a:prstGeom>
          <a:noFill/>
        </p:spPr>
        <p:txBody>
          <a:bodyPr wrap="square" rtlCol="0">
            <a:spAutoFit/>
          </a:bodyPr>
          <a:lstStyle/>
          <a:p>
            <a:pPr algn="ctr"/>
            <a:r>
              <a:rPr lang="en-US" altLang="zh-TW" sz="2400" dirty="0"/>
              <a:t>labelled</a:t>
            </a:r>
            <a:endParaRPr lang="zh-TW" altLang="en-US" sz="2400" dirty="0"/>
          </a:p>
        </p:txBody>
      </p:sp>
      <p:sp>
        <p:nvSpPr>
          <p:cNvPr id="24" name="文字方塊 23"/>
          <p:cNvSpPr txBox="1"/>
          <p:nvPr/>
        </p:nvSpPr>
        <p:spPr>
          <a:xfrm>
            <a:off x="7481331" y="2327233"/>
            <a:ext cx="1549835" cy="461665"/>
          </a:xfrm>
          <a:prstGeom prst="rect">
            <a:avLst/>
          </a:prstGeom>
          <a:noFill/>
        </p:spPr>
        <p:txBody>
          <a:bodyPr wrap="square" rtlCol="0">
            <a:spAutoFit/>
          </a:bodyPr>
          <a:lstStyle/>
          <a:p>
            <a:pPr algn="ctr"/>
            <a:r>
              <a:rPr lang="en-US" altLang="zh-TW" sz="2400" dirty="0"/>
              <a:t>unlabeled</a:t>
            </a:r>
            <a:endParaRPr lang="zh-TW" altLang="en-US" sz="2400" dirty="0"/>
          </a:p>
        </p:txBody>
      </p:sp>
      <p:sp>
        <p:nvSpPr>
          <p:cNvPr id="25" name="文字方塊 24"/>
          <p:cNvSpPr txBox="1"/>
          <p:nvPr/>
        </p:nvSpPr>
        <p:spPr>
          <a:xfrm rot="16200000">
            <a:off x="2662851" y="5263660"/>
            <a:ext cx="1549835" cy="461665"/>
          </a:xfrm>
          <a:prstGeom prst="rect">
            <a:avLst/>
          </a:prstGeom>
          <a:noFill/>
        </p:spPr>
        <p:txBody>
          <a:bodyPr wrap="square" rtlCol="0">
            <a:spAutoFit/>
          </a:bodyPr>
          <a:lstStyle/>
          <a:p>
            <a:pPr algn="ctr"/>
            <a:r>
              <a:rPr lang="en-US" altLang="zh-TW" sz="2400" dirty="0"/>
              <a:t>unlabeled</a:t>
            </a:r>
            <a:endParaRPr lang="zh-TW" altLang="en-US" sz="2400" dirty="0"/>
          </a:p>
        </p:txBody>
      </p:sp>
      <p:sp>
        <p:nvSpPr>
          <p:cNvPr id="30" name="文字方塊 29"/>
          <p:cNvSpPr txBox="1"/>
          <p:nvPr/>
        </p:nvSpPr>
        <p:spPr>
          <a:xfrm>
            <a:off x="3995061" y="3756524"/>
            <a:ext cx="2579785" cy="461665"/>
          </a:xfrm>
          <a:prstGeom prst="rect">
            <a:avLst/>
          </a:prstGeom>
          <a:noFill/>
        </p:spPr>
        <p:txBody>
          <a:bodyPr wrap="square" rtlCol="0">
            <a:spAutoFit/>
          </a:bodyPr>
          <a:lstStyle/>
          <a:p>
            <a:r>
              <a:rPr lang="en-US" altLang="zh-TW" sz="2400" dirty="0">
                <a:solidFill>
                  <a:srgbClr val="0000FF"/>
                </a:solidFill>
              </a:rPr>
              <a:t>Multitask Learning</a:t>
            </a:r>
            <a:endParaRPr lang="zh-TW" altLang="en-US" sz="2400" dirty="0">
              <a:solidFill>
                <a:srgbClr val="0000FF"/>
              </a:solidFill>
            </a:endParaRPr>
          </a:p>
        </p:txBody>
      </p:sp>
      <p:sp>
        <p:nvSpPr>
          <p:cNvPr id="17" name="文字方塊 16"/>
          <p:cNvSpPr txBox="1"/>
          <p:nvPr/>
        </p:nvSpPr>
        <p:spPr>
          <a:xfrm>
            <a:off x="3995061" y="3191667"/>
            <a:ext cx="2579785" cy="461665"/>
          </a:xfrm>
          <a:prstGeom prst="rect">
            <a:avLst/>
          </a:prstGeom>
          <a:noFill/>
        </p:spPr>
        <p:txBody>
          <a:bodyPr wrap="square" rtlCol="0">
            <a:spAutoFit/>
          </a:bodyPr>
          <a:lstStyle/>
          <a:p>
            <a:r>
              <a:rPr lang="en-US" altLang="zh-TW" sz="2400" dirty="0">
                <a:solidFill>
                  <a:srgbClr val="0000FF"/>
                </a:solidFill>
              </a:rPr>
              <a:t>Fine-tuning</a:t>
            </a:r>
            <a:endParaRPr lang="zh-TW" altLang="en-US" sz="2400" dirty="0">
              <a:solidFill>
                <a:srgbClr val="0000FF"/>
              </a:solidFill>
            </a:endParaRPr>
          </a:p>
        </p:txBody>
      </p:sp>
    </p:spTree>
    <p:extLst>
      <p:ext uri="{BB962C8B-B14F-4D97-AF65-F5344CB8AC3E}">
        <p14:creationId xmlns:p14="http://schemas.microsoft.com/office/powerpoint/2010/main" val="3496837949"/>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Multitask Learning</a:t>
            </a:r>
            <a:endParaRPr lang="zh-TW" altLang="en-US" dirty="0"/>
          </a:p>
        </p:txBody>
      </p:sp>
      <p:sp>
        <p:nvSpPr>
          <p:cNvPr id="3" name="內容版面配置區 2"/>
          <p:cNvSpPr>
            <a:spLocks noGrp="1"/>
          </p:cNvSpPr>
          <p:nvPr>
            <p:ph idx="1"/>
          </p:nvPr>
        </p:nvSpPr>
        <p:spPr/>
        <p:txBody>
          <a:bodyPr/>
          <a:lstStyle/>
          <a:p>
            <a:r>
              <a:rPr lang="en-US" altLang="zh-TW" dirty="0"/>
              <a:t>The multi-layer structure makes NN suitable for multitask learning</a:t>
            </a:r>
            <a:endParaRPr lang="zh-TW" altLang="en-US" dirty="0"/>
          </a:p>
        </p:txBody>
      </p:sp>
      <p:sp>
        <p:nvSpPr>
          <p:cNvPr id="4" name="矩形 3"/>
          <p:cNvSpPr/>
          <p:nvPr/>
        </p:nvSpPr>
        <p:spPr>
          <a:xfrm rot="16200000">
            <a:off x="3795051" y="5492294"/>
            <a:ext cx="205099" cy="1342431"/>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5" name="矩形 4"/>
          <p:cNvSpPr/>
          <p:nvPr/>
        </p:nvSpPr>
        <p:spPr>
          <a:xfrm>
            <a:off x="2497036" y="3310837"/>
            <a:ext cx="1080000" cy="220396"/>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sp>
        <p:nvSpPr>
          <p:cNvPr id="6" name="矩形 5"/>
          <p:cNvSpPr/>
          <p:nvPr/>
        </p:nvSpPr>
        <p:spPr>
          <a:xfrm>
            <a:off x="2368045" y="4003533"/>
            <a:ext cx="1294983" cy="21085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sp>
        <p:nvSpPr>
          <p:cNvPr id="7" name="矩形 6"/>
          <p:cNvSpPr/>
          <p:nvPr/>
        </p:nvSpPr>
        <p:spPr>
          <a:xfrm>
            <a:off x="3059423" y="4861510"/>
            <a:ext cx="1616885" cy="206478"/>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8" name="矩形 7"/>
          <p:cNvSpPr/>
          <p:nvPr/>
        </p:nvSpPr>
        <p:spPr>
          <a:xfrm>
            <a:off x="3061064" y="5461234"/>
            <a:ext cx="1616885" cy="206478"/>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9" name="向右箭號 8"/>
          <p:cNvSpPr/>
          <p:nvPr/>
        </p:nvSpPr>
        <p:spPr>
          <a:xfrm rot="16200000">
            <a:off x="2837795" y="3535863"/>
            <a:ext cx="364223" cy="412955"/>
          </a:xfrm>
          <a:prstGeom prst="rightArrow">
            <a:avLst/>
          </a:prstGeom>
          <a:solidFill>
            <a:srgbClr val="FFFF00"/>
          </a:solidFill>
        </p:spPr>
        <p:style>
          <a:lnRef idx="1">
            <a:schemeClr val="dk1"/>
          </a:lnRef>
          <a:fillRef idx="2">
            <a:schemeClr val="dk1"/>
          </a:fillRef>
          <a:effectRef idx="1">
            <a:schemeClr val="dk1"/>
          </a:effectRef>
          <a:fontRef idx="minor">
            <a:schemeClr val="dk1"/>
          </a:fontRef>
        </p:style>
        <p:txBody>
          <a:bodyPr rtlCol="0" anchor="ctr"/>
          <a:lstStyle/>
          <a:p>
            <a:pPr algn="ctr"/>
            <a:endParaRPr lang="zh-TW" altLang="en-US"/>
          </a:p>
        </p:txBody>
      </p:sp>
      <p:sp>
        <p:nvSpPr>
          <p:cNvPr id="11" name="文字方塊 10"/>
          <p:cNvSpPr txBox="1"/>
          <p:nvPr/>
        </p:nvSpPr>
        <p:spPr>
          <a:xfrm>
            <a:off x="4319879" y="5755233"/>
            <a:ext cx="1637116" cy="830997"/>
          </a:xfrm>
          <a:prstGeom prst="rect">
            <a:avLst/>
          </a:prstGeom>
          <a:noFill/>
        </p:spPr>
        <p:txBody>
          <a:bodyPr wrap="square" rtlCol="0">
            <a:spAutoFit/>
          </a:bodyPr>
          <a:lstStyle/>
          <a:p>
            <a:pPr algn="ctr"/>
            <a:r>
              <a:rPr lang="en-US" altLang="zh-TW" sz="2400" dirty="0"/>
              <a:t>Input feature</a:t>
            </a:r>
            <a:endParaRPr lang="zh-TW" altLang="en-US" sz="2400" dirty="0"/>
          </a:p>
        </p:txBody>
      </p:sp>
      <p:sp>
        <p:nvSpPr>
          <p:cNvPr id="13" name="向右箭號 12"/>
          <p:cNvSpPr/>
          <p:nvPr/>
        </p:nvSpPr>
        <p:spPr>
          <a:xfrm rot="13253207">
            <a:off x="3162634" y="4357283"/>
            <a:ext cx="359492" cy="412955"/>
          </a:xfrm>
          <a:prstGeom prst="rightArrow">
            <a:avLst/>
          </a:prstGeom>
          <a:solidFill>
            <a:srgbClr val="FFFF00"/>
          </a:solidFill>
        </p:spPr>
        <p:style>
          <a:lnRef idx="1">
            <a:schemeClr val="dk1"/>
          </a:lnRef>
          <a:fillRef idx="2">
            <a:schemeClr val="dk1"/>
          </a:fillRef>
          <a:effectRef idx="1">
            <a:schemeClr val="dk1"/>
          </a:effectRef>
          <a:fontRef idx="minor">
            <a:schemeClr val="dk1"/>
          </a:fontRef>
        </p:style>
        <p:txBody>
          <a:bodyPr rtlCol="0" anchor="ctr"/>
          <a:lstStyle/>
          <a:p>
            <a:pPr algn="ctr"/>
            <a:endParaRPr lang="zh-TW" altLang="en-US"/>
          </a:p>
        </p:txBody>
      </p:sp>
      <p:sp>
        <p:nvSpPr>
          <p:cNvPr id="14" name="向右箭號 13"/>
          <p:cNvSpPr/>
          <p:nvPr/>
        </p:nvSpPr>
        <p:spPr>
          <a:xfrm rot="16200000">
            <a:off x="3689759" y="5051128"/>
            <a:ext cx="359492" cy="412955"/>
          </a:xfrm>
          <a:prstGeom prst="rightArrow">
            <a:avLst/>
          </a:prstGeom>
          <a:solidFill>
            <a:srgbClr val="FFFF00"/>
          </a:solidFill>
        </p:spPr>
        <p:style>
          <a:lnRef idx="1">
            <a:schemeClr val="dk1"/>
          </a:lnRef>
          <a:fillRef idx="2">
            <a:schemeClr val="dk1"/>
          </a:fillRef>
          <a:effectRef idx="1">
            <a:schemeClr val="dk1"/>
          </a:effectRef>
          <a:fontRef idx="minor">
            <a:schemeClr val="dk1"/>
          </a:fontRef>
        </p:style>
        <p:txBody>
          <a:bodyPr rtlCol="0" anchor="ctr"/>
          <a:lstStyle/>
          <a:p>
            <a:pPr algn="ctr"/>
            <a:endParaRPr lang="zh-TW" altLang="en-US"/>
          </a:p>
        </p:txBody>
      </p:sp>
      <p:sp>
        <p:nvSpPr>
          <p:cNvPr id="15" name="向右箭號 14"/>
          <p:cNvSpPr/>
          <p:nvPr/>
        </p:nvSpPr>
        <p:spPr>
          <a:xfrm rot="16200000">
            <a:off x="3703108" y="5646157"/>
            <a:ext cx="359492" cy="412955"/>
          </a:xfrm>
          <a:prstGeom prst="rightArrow">
            <a:avLst/>
          </a:prstGeom>
          <a:solidFill>
            <a:srgbClr val="FFFF00"/>
          </a:solidFill>
        </p:spPr>
        <p:style>
          <a:lnRef idx="1">
            <a:schemeClr val="dk1"/>
          </a:lnRef>
          <a:fillRef idx="2">
            <a:schemeClr val="dk1"/>
          </a:fillRef>
          <a:effectRef idx="1">
            <a:schemeClr val="dk1"/>
          </a:effectRef>
          <a:fontRef idx="minor">
            <a:schemeClr val="dk1"/>
          </a:fontRef>
        </p:style>
        <p:txBody>
          <a:bodyPr rtlCol="0" anchor="ctr"/>
          <a:lstStyle/>
          <a:p>
            <a:pPr algn="ctr"/>
            <a:endParaRPr lang="zh-TW" altLang="en-US"/>
          </a:p>
        </p:txBody>
      </p:sp>
      <p:sp>
        <p:nvSpPr>
          <p:cNvPr id="20" name="矩形 19"/>
          <p:cNvSpPr/>
          <p:nvPr/>
        </p:nvSpPr>
        <p:spPr>
          <a:xfrm>
            <a:off x="4186268" y="4013122"/>
            <a:ext cx="1294983" cy="21085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a:p>
        </p:txBody>
      </p:sp>
      <p:sp>
        <p:nvSpPr>
          <p:cNvPr id="21" name="矩形 20"/>
          <p:cNvSpPr/>
          <p:nvPr/>
        </p:nvSpPr>
        <p:spPr>
          <a:xfrm>
            <a:off x="4279012" y="3331576"/>
            <a:ext cx="1080000" cy="22039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a:p>
        </p:txBody>
      </p:sp>
      <p:sp>
        <p:nvSpPr>
          <p:cNvPr id="22" name="文字方塊 21"/>
          <p:cNvSpPr txBox="1"/>
          <p:nvPr/>
        </p:nvSpPr>
        <p:spPr>
          <a:xfrm>
            <a:off x="2230748" y="2832366"/>
            <a:ext cx="1637116" cy="461665"/>
          </a:xfrm>
          <a:prstGeom prst="rect">
            <a:avLst/>
          </a:prstGeom>
          <a:noFill/>
        </p:spPr>
        <p:txBody>
          <a:bodyPr wrap="square" rtlCol="0">
            <a:spAutoFit/>
          </a:bodyPr>
          <a:lstStyle/>
          <a:p>
            <a:pPr algn="ctr"/>
            <a:r>
              <a:rPr lang="en-US" altLang="zh-TW" sz="2400" dirty="0"/>
              <a:t>Task A</a:t>
            </a:r>
            <a:endParaRPr lang="zh-TW" altLang="en-US" sz="2400" dirty="0"/>
          </a:p>
        </p:txBody>
      </p:sp>
      <p:sp>
        <p:nvSpPr>
          <p:cNvPr id="23" name="文字方塊 22"/>
          <p:cNvSpPr txBox="1"/>
          <p:nvPr/>
        </p:nvSpPr>
        <p:spPr>
          <a:xfrm>
            <a:off x="4000453" y="2860042"/>
            <a:ext cx="1637116" cy="461665"/>
          </a:xfrm>
          <a:prstGeom prst="rect">
            <a:avLst/>
          </a:prstGeom>
          <a:noFill/>
        </p:spPr>
        <p:txBody>
          <a:bodyPr wrap="square" rtlCol="0">
            <a:spAutoFit/>
          </a:bodyPr>
          <a:lstStyle/>
          <a:p>
            <a:pPr algn="ctr"/>
            <a:r>
              <a:rPr lang="en-US" altLang="zh-TW" sz="2400" dirty="0"/>
              <a:t>Task B</a:t>
            </a:r>
            <a:endParaRPr lang="zh-TW" altLang="en-US" sz="2400" dirty="0"/>
          </a:p>
        </p:txBody>
      </p:sp>
      <p:sp>
        <p:nvSpPr>
          <p:cNvPr id="24" name="向右箭號 23"/>
          <p:cNvSpPr/>
          <p:nvPr/>
        </p:nvSpPr>
        <p:spPr>
          <a:xfrm rot="18653207">
            <a:off x="4280275" y="4332608"/>
            <a:ext cx="359492" cy="412955"/>
          </a:xfrm>
          <a:prstGeom prst="rightArrow">
            <a:avLst/>
          </a:prstGeom>
          <a:solidFill>
            <a:srgbClr val="FFFF00"/>
          </a:solidFill>
        </p:spPr>
        <p:style>
          <a:lnRef idx="1">
            <a:schemeClr val="dk1"/>
          </a:lnRef>
          <a:fillRef idx="2">
            <a:schemeClr val="dk1"/>
          </a:fillRef>
          <a:effectRef idx="1">
            <a:schemeClr val="dk1"/>
          </a:effectRef>
          <a:fontRef idx="minor">
            <a:schemeClr val="dk1"/>
          </a:fontRef>
        </p:style>
        <p:txBody>
          <a:bodyPr rtlCol="0" anchor="ctr"/>
          <a:lstStyle/>
          <a:p>
            <a:pPr algn="ctr"/>
            <a:endParaRPr lang="zh-TW" altLang="en-US"/>
          </a:p>
        </p:txBody>
      </p:sp>
      <p:sp>
        <p:nvSpPr>
          <p:cNvPr id="25" name="向右箭號 24"/>
          <p:cNvSpPr/>
          <p:nvPr/>
        </p:nvSpPr>
        <p:spPr>
          <a:xfrm rot="16200000">
            <a:off x="4636900" y="3570652"/>
            <a:ext cx="364223" cy="412955"/>
          </a:xfrm>
          <a:prstGeom prst="rightArrow">
            <a:avLst/>
          </a:prstGeom>
          <a:solidFill>
            <a:srgbClr val="FFFF00"/>
          </a:solidFill>
        </p:spPr>
        <p:style>
          <a:lnRef idx="1">
            <a:schemeClr val="dk1"/>
          </a:lnRef>
          <a:fillRef idx="2">
            <a:schemeClr val="dk1"/>
          </a:fillRef>
          <a:effectRef idx="1">
            <a:schemeClr val="dk1"/>
          </a:effectRef>
          <a:fontRef idx="minor">
            <a:schemeClr val="dk1"/>
          </a:fontRef>
        </p:style>
        <p:txBody>
          <a:bodyPr rtlCol="0" anchor="ctr"/>
          <a:lstStyle/>
          <a:p>
            <a:pPr algn="ctr"/>
            <a:endParaRPr lang="zh-TW" altLang="en-US"/>
          </a:p>
        </p:txBody>
      </p:sp>
      <p:sp>
        <p:nvSpPr>
          <p:cNvPr id="27" name="矩形 26"/>
          <p:cNvSpPr/>
          <p:nvPr/>
        </p:nvSpPr>
        <p:spPr>
          <a:xfrm>
            <a:off x="6527047" y="2877297"/>
            <a:ext cx="1080000" cy="220396"/>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sp>
        <p:nvSpPr>
          <p:cNvPr id="28" name="矩形 27"/>
          <p:cNvSpPr/>
          <p:nvPr/>
        </p:nvSpPr>
        <p:spPr>
          <a:xfrm>
            <a:off x="6398056" y="3569993"/>
            <a:ext cx="1294983" cy="21085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sp>
        <p:nvSpPr>
          <p:cNvPr id="29" name="矩形 28"/>
          <p:cNvSpPr/>
          <p:nvPr/>
        </p:nvSpPr>
        <p:spPr>
          <a:xfrm>
            <a:off x="7089434" y="4427970"/>
            <a:ext cx="1616885" cy="206478"/>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31" name="向右箭號 30"/>
          <p:cNvSpPr/>
          <p:nvPr/>
        </p:nvSpPr>
        <p:spPr>
          <a:xfrm rot="16200000">
            <a:off x="6867806" y="3102323"/>
            <a:ext cx="364223" cy="412955"/>
          </a:xfrm>
          <a:prstGeom prst="rightArrow">
            <a:avLst/>
          </a:prstGeom>
          <a:solidFill>
            <a:srgbClr val="FFFF00"/>
          </a:solidFill>
        </p:spPr>
        <p:style>
          <a:lnRef idx="1">
            <a:schemeClr val="dk1"/>
          </a:lnRef>
          <a:fillRef idx="2">
            <a:schemeClr val="dk1"/>
          </a:fillRef>
          <a:effectRef idx="1">
            <a:schemeClr val="dk1"/>
          </a:effectRef>
          <a:fontRef idx="minor">
            <a:schemeClr val="dk1"/>
          </a:fontRef>
        </p:style>
        <p:txBody>
          <a:bodyPr rtlCol="0" anchor="ctr"/>
          <a:lstStyle/>
          <a:p>
            <a:pPr algn="ctr"/>
            <a:endParaRPr lang="zh-TW" altLang="en-US"/>
          </a:p>
        </p:txBody>
      </p:sp>
      <p:sp>
        <p:nvSpPr>
          <p:cNvPr id="33" name="向右箭號 32"/>
          <p:cNvSpPr/>
          <p:nvPr/>
        </p:nvSpPr>
        <p:spPr>
          <a:xfrm rot="13253207">
            <a:off x="7192645" y="3923743"/>
            <a:ext cx="359492" cy="412955"/>
          </a:xfrm>
          <a:prstGeom prst="rightArrow">
            <a:avLst/>
          </a:prstGeom>
          <a:solidFill>
            <a:srgbClr val="FFFF00"/>
          </a:solidFill>
        </p:spPr>
        <p:style>
          <a:lnRef idx="1">
            <a:schemeClr val="dk1"/>
          </a:lnRef>
          <a:fillRef idx="2">
            <a:schemeClr val="dk1"/>
          </a:fillRef>
          <a:effectRef idx="1">
            <a:schemeClr val="dk1"/>
          </a:effectRef>
          <a:fontRef idx="minor">
            <a:schemeClr val="dk1"/>
          </a:fontRef>
        </p:style>
        <p:txBody>
          <a:bodyPr rtlCol="0" anchor="ctr"/>
          <a:lstStyle/>
          <a:p>
            <a:pPr algn="ctr"/>
            <a:endParaRPr lang="zh-TW" altLang="en-US"/>
          </a:p>
        </p:txBody>
      </p:sp>
      <p:sp>
        <p:nvSpPr>
          <p:cNvPr id="36" name="矩形 35"/>
          <p:cNvSpPr/>
          <p:nvPr/>
        </p:nvSpPr>
        <p:spPr>
          <a:xfrm>
            <a:off x="8216279" y="3579582"/>
            <a:ext cx="1294983" cy="21085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a:p>
        </p:txBody>
      </p:sp>
      <p:sp>
        <p:nvSpPr>
          <p:cNvPr id="37" name="矩形 36"/>
          <p:cNvSpPr/>
          <p:nvPr/>
        </p:nvSpPr>
        <p:spPr>
          <a:xfrm>
            <a:off x="8309023" y="2898036"/>
            <a:ext cx="1080000" cy="22039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a:p>
        </p:txBody>
      </p:sp>
      <p:sp>
        <p:nvSpPr>
          <p:cNvPr id="38" name="文字方塊 37"/>
          <p:cNvSpPr txBox="1"/>
          <p:nvPr/>
        </p:nvSpPr>
        <p:spPr>
          <a:xfrm>
            <a:off x="6260759" y="2398826"/>
            <a:ext cx="1637116" cy="461665"/>
          </a:xfrm>
          <a:prstGeom prst="rect">
            <a:avLst/>
          </a:prstGeom>
          <a:noFill/>
        </p:spPr>
        <p:txBody>
          <a:bodyPr wrap="square" rtlCol="0">
            <a:spAutoFit/>
          </a:bodyPr>
          <a:lstStyle/>
          <a:p>
            <a:pPr algn="ctr"/>
            <a:r>
              <a:rPr lang="en-US" altLang="zh-TW" sz="2400" dirty="0"/>
              <a:t>Task A</a:t>
            </a:r>
            <a:endParaRPr lang="zh-TW" altLang="en-US" sz="2400" dirty="0"/>
          </a:p>
        </p:txBody>
      </p:sp>
      <p:sp>
        <p:nvSpPr>
          <p:cNvPr id="39" name="文字方塊 38"/>
          <p:cNvSpPr txBox="1"/>
          <p:nvPr/>
        </p:nvSpPr>
        <p:spPr>
          <a:xfrm>
            <a:off x="8030464" y="2426502"/>
            <a:ext cx="1637116" cy="461665"/>
          </a:xfrm>
          <a:prstGeom prst="rect">
            <a:avLst/>
          </a:prstGeom>
          <a:noFill/>
        </p:spPr>
        <p:txBody>
          <a:bodyPr wrap="square" rtlCol="0">
            <a:spAutoFit/>
          </a:bodyPr>
          <a:lstStyle/>
          <a:p>
            <a:pPr algn="ctr"/>
            <a:r>
              <a:rPr lang="en-US" altLang="zh-TW" sz="2400" dirty="0"/>
              <a:t>Task B</a:t>
            </a:r>
            <a:endParaRPr lang="zh-TW" altLang="en-US" sz="2400" dirty="0"/>
          </a:p>
        </p:txBody>
      </p:sp>
      <p:sp>
        <p:nvSpPr>
          <p:cNvPr id="40" name="向右箭號 39"/>
          <p:cNvSpPr/>
          <p:nvPr/>
        </p:nvSpPr>
        <p:spPr>
          <a:xfrm rot="18653207">
            <a:off x="8310286" y="3899068"/>
            <a:ext cx="359492" cy="412955"/>
          </a:xfrm>
          <a:prstGeom prst="rightArrow">
            <a:avLst/>
          </a:prstGeom>
          <a:solidFill>
            <a:srgbClr val="FFFF00"/>
          </a:solidFill>
        </p:spPr>
        <p:style>
          <a:lnRef idx="1">
            <a:schemeClr val="dk1"/>
          </a:lnRef>
          <a:fillRef idx="2">
            <a:schemeClr val="dk1"/>
          </a:fillRef>
          <a:effectRef idx="1">
            <a:schemeClr val="dk1"/>
          </a:effectRef>
          <a:fontRef idx="minor">
            <a:schemeClr val="dk1"/>
          </a:fontRef>
        </p:style>
        <p:txBody>
          <a:bodyPr rtlCol="0" anchor="ctr"/>
          <a:lstStyle/>
          <a:p>
            <a:pPr algn="ctr"/>
            <a:endParaRPr lang="zh-TW" altLang="en-US"/>
          </a:p>
        </p:txBody>
      </p:sp>
      <p:sp>
        <p:nvSpPr>
          <p:cNvPr id="41" name="向右箭號 40"/>
          <p:cNvSpPr/>
          <p:nvPr/>
        </p:nvSpPr>
        <p:spPr>
          <a:xfrm rot="16200000">
            <a:off x="8666911" y="3137112"/>
            <a:ext cx="364223" cy="412955"/>
          </a:xfrm>
          <a:prstGeom prst="rightArrow">
            <a:avLst/>
          </a:prstGeom>
          <a:solidFill>
            <a:srgbClr val="FFFF00"/>
          </a:solidFill>
        </p:spPr>
        <p:style>
          <a:lnRef idx="1">
            <a:schemeClr val="dk1"/>
          </a:lnRef>
          <a:fillRef idx="2">
            <a:schemeClr val="dk1"/>
          </a:fillRef>
          <a:effectRef idx="1">
            <a:schemeClr val="dk1"/>
          </a:effectRef>
          <a:fontRef idx="minor">
            <a:schemeClr val="dk1"/>
          </a:fontRef>
        </p:style>
        <p:txBody>
          <a:bodyPr rtlCol="0" anchor="ctr"/>
          <a:lstStyle/>
          <a:p>
            <a:pPr algn="ctr"/>
            <a:endParaRPr lang="zh-TW" altLang="en-US"/>
          </a:p>
        </p:txBody>
      </p:sp>
      <p:sp>
        <p:nvSpPr>
          <p:cNvPr id="42" name="矩形 41"/>
          <p:cNvSpPr/>
          <p:nvPr/>
        </p:nvSpPr>
        <p:spPr>
          <a:xfrm>
            <a:off x="6582848" y="5107522"/>
            <a:ext cx="1080000" cy="220396"/>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sp>
        <p:nvSpPr>
          <p:cNvPr id="43" name="矩形 42"/>
          <p:cNvSpPr/>
          <p:nvPr/>
        </p:nvSpPr>
        <p:spPr>
          <a:xfrm>
            <a:off x="6453857" y="5800218"/>
            <a:ext cx="1294983" cy="21085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sp>
        <p:nvSpPr>
          <p:cNvPr id="44" name="向右箭號 43"/>
          <p:cNvSpPr/>
          <p:nvPr/>
        </p:nvSpPr>
        <p:spPr>
          <a:xfrm rot="16200000">
            <a:off x="6923607" y="5332548"/>
            <a:ext cx="364223" cy="412955"/>
          </a:xfrm>
          <a:prstGeom prst="rightArrow">
            <a:avLst/>
          </a:prstGeom>
          <a:solidFill>
            <a:srgbClr val="FFFF00"/>
          </a:solidFill>
        </p:spPr>
        <p:style>
          <a:lnRef idx="1">
            <a:schemeClr val="dk1"/>
          </a:lnRef>
          <a:fillRef idx="2">
            <a:schemeClr val="dk1"/>
          </a:fillRef>
          <a:effectRef idx="1">
            <a:schemeClr val="dk1"/>
          </a:effectRef>
          <a:fontRef idx="minor">
            <a:schemeClr val="dk1"/>
          </a:fontRef>
        </p:style>
        <p:txBody>
          <a:bodyPr rtlCol="0" anchor="ctr"/>
          <a:lstStyle/>
          <a:p>
            <a:pPr algn="ctr"/>
            <a:endParaRPr lang="zh-TW" altLang="en-US"/>
          </a:p>
        </p:txBody>
      </p:sp>
      <p:sp>
        <p:nvSpPr>
          <p:cNvPr id="45" name="矩形 44"/>
          <p:cNvSpPr/>
          <p:nvPr/>
        </p:nvSpPr>
        <p:spPr>
          <a:xfrm>
            <a:off x="8284941" y="5751139"/>
            <a:ext cx="1294983" cy="21085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a:p>
        </p:txBody>
      </p:sp>
      <p:sp>
        <p:nvSpPr>
          <p:cNvPr id="46" name="矩形 45"/>
          <p:cNvSpPr/>
          <p:nvPr/>
        </p:nvSpPr>
        <p:spPr>
          <a:xfrm>
            <a:off x="8377685" y="5069593"/>
            <a:ext cx="1080000" cy="22039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a:p>
        </p:txBody>
      </p:sp>
      <p:sp>
        <p:nvSpPr>
          <p:cNvPr id="47" name="向右箭號 46"/>
          <p:cNvSpPr/>
          <p:nvPr/>
        </p:nvSpPr>
        <p:spPr>
          <a:xfrm rot="16200000">
            <a:off x="8735573" y="5308669"/>
            <a:ext cx="364223" cy="412955"/>
          </a:xfrm>
          <a:prstGeom prst="rightArrow">
            <a:avLst/>
          </a:prstGeom>
          <a:solidFill>
            <a:srgbClr val="FFFF00"/>
          </a:solidFill>
        </p:spPr>
        <p:style>
          <a:lnRef idx="1">
            <a:schemeClr val="dk1"/>
          </a:lnRef>
          <a:fillRef idx="2">
            <a:schemeClr val="dk1"/>
          </a:fillRef>
          <a:effectRef idx="1">
            <a:schemeClr val="dk1"/>
          </a:effectRef>
          <a:fontRef idx="minor">
            <a:schemeClr val="dk1"/>
          </a:fontRef>
        </p:style>
        <p:txBody>
          <a:bodyPr rtlCol="0" anchor="ctr"/>
          <a:lstStyle/>
          <a:p>
            <a:pPr algn="ctr"/>
            <a:endParaRPr lang="zh-TW" altLang="en-US"/>
          </a:p>
        </p:txBody>
      </p:sp>
      <p:sp>
        <p:nvSpPr>
          <p:cNvPr id="48" name="向右箭號 47"/>
          <p:cNvSpPr/>
          <p:nvPr/>
        </p:nvSpPr>
        <p:spPr>
          <a:xfrm rot="19046201">
            <a:off x="7215153" y="4670572"/>
            <a:ext cx="359492" cy="412955"/>
          </a:xfrm>
          <a:prstGeom prst="rightArrow">
            <a:avLst/>
          </a:prstGeom>
          <a:solidFill>
            <a:srgbClr val="FFFF00"/>
          </a:solidFill>
        </p:spPr>
        <p:style>
          <a:lnRef idx="1">
            <a:schemeClr val="dk1"/>
          </a:lnRef>
          <a:fillRef idx="2">
            <a:schemeClr val="dk1"/>
          </a:fillRef>
          <a:effectRef idx="1">
            <a:schemeClr val="dk1"/>
          </a:effectRef>
          <a:fontRef idx="minor">
            <a:schemeClr val="dk1"/>
          </a:fontRef>
        </p:style>
        <p:txBody>
          <a:bodyPr rtlCol="0" anchor="ctr"/>
          <a:lstStyle/>
          <a:p>
            <a:pPr algn="ctr"/>
            <a:endParaRPr lang="zh-TW" altLang="en-US"/>
          </a:p>
        </p:txBody>
      </p:sp>
      <p:sp>
        <p:nvSpPr>
          <p:cNvPr id="49" name="向右箭號 48"/>
          <p:cNvSpPr/>
          <p:nvPr/>
        </p:nvSpPr>
        <p:spPr>
          <a:xfrm rot="13149418">
            <a:off x="8393735" y="4655667"/>
            <a:ext cx="359492" cy="412955"/>
          </a:xfrm>
          <a:prstGeom prst="rightArrow">
            <a:avLst/>
          </a:prstGeom>
          <a:solidFill>
            <a:srgbClr val="FFFF00"/>
          </a:solidFill>
        </p:spPr>
        <p:style>
          <a:lnRef idx="1">
            <a:schemeClr val="dk1"/>
          </a:lnRef>
          <a:fillRef idx="2">
            <a:schemeClr val="dk1"/>
          </a:fillRef>
          <a:effectRef idx="1">
            <a:schemeClr val="dk1"/>
          </a:effectRef>
          <a:fontRef idx="minor">
            <a:schemeClr val="dk1"/>
          </a:fontRef>
        </p:style>
        <p:txBody>
          <a:bodyPr rtlCol="0" anchor="ctr"/>
          <a:lstStyle/>
          <a:p>
            <a:pPr algn="ctr"/>
            <a:endParaRPr lang="zh-TW" altLang="en-US"/>
          </a:p>
        </p:txBody>
      </p:sp>
      <p:sp>
        <p:nvSpPr>
          <p:cNvPr id="50" name="文字方塊 49"/>
          <p:cNvSpPr txBox="1"/>
          <p:nvPr/>
        </p:nvSpPr>
        <p:spPr>
          <a:xfrm>
            <a:off x="6111022" y="5919167"/>
            <a:ext cx="1980650" cy="830997"/>
          </a:xfrm>
          <a:prstGeom prst="rect">
            <a:avLst/>
          </a:prstGeom>
          <a:noFill/>
        </p:spPr>
        <p:txBody>
          <a:bodyPr wrap="square" rtlCol="0">
            <a:spAutoFit/>
          </a:bodyPr>
          <a:lstStyle/>
          <a:p>
            <a:pPr algn="ctr"/>
            <a:r>
              <a:rPr lang="en-US" altLang="zh-TW" sz="2400" dirty="0"/>
              <a:t>Input feature for task A</a:t>
            </a:r>
            <a:endParaRPr lang="zh-TW" altLang="en-US" sz="2400" dirty="0"/>
          </a:p>
        </p:txBody>
      </p:sp>
      <p:sp>
        <p:nvSpPr>
          <p:cNvPr id="51" name="文字方塊 50"/>
          <p:cNvSpPr txBox="1"/>
          <p:nvPr/>
        </p:nvSpPr>
        <p:spPr>
          <a:xfrm>
            <a:off x="8020443" y="5928756"/>
            <a:ext cx="1980650" cy="830997"/>
          </a:xfrm>
          <a:prstGeom prst="rect">
            <a:avLst/>
          </a:prstGeom>
          <a:noFill/>
        </p:spPr>
        <p:txBody>
          <a:bodyPr wrap="square" rtlCol="0">
            <a:spAutoFit/>
          </a:bodyPr>
          <a:lstStyle/>
          <a:p>
            <a:pPr algn="ctr"/>
            <a:r>
              <a:rPr lang="en-US" altLang="zh-TW" sz="2400" dirty="0"/>
              <a:t>Input feature for task B</a:t>
            </a:r>
            <a:endParaRPr lang="zh-TW" altLang="en-US" sz="2400" dirty="0"/>
          </a:p>
        </p:txBody>
      </p:sp>
    </p:spTree>
    <p:extLst>
      <p:ext uri="{BB962C8B-B14F-4D97-AF65-F5344CB8AC3E}">
        <p14:creationId xmlns:p14="http://schemas.microsoft.com/office/powerpoint/2010/main" val="1848812647"/>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7"/>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31"/>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3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1"/>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2"/>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3"/>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4"/>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5"/>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46"/>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7"/>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48"/>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49"/>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5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5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1" grpId="0"/>
      <p:bldP spid="13" grpId="0" animBg="1"/>
      <p:bldP spid="14" grpId="0" animBg="1"/>
      <p:bldP spid="15" grpId="0" animBg="1"/>
      <p:bldP spid="20" grpId="0" animBg="1"/>
      <p:bldP spid="21" grpId="0" animBg="1"/>
      <p:bldP spid="22" grpId="0"/>
      <p:bldP spid="23" grpId="0"/>
      <p:bldP spid="24" grpId="0" animBg="1"/>
      <p:bldP spid="25" grpId="0" animBg="1"/>
      <p:bldP spid="27" grpId="0" animBg="1"/>
      <p:bldP spid="28" grpId="0" animBg="1"/>
      <p:bldP spid="29" grpId="0" animBg="1"/>
      <p:bldP spid="31" grpId="0" animBg="1"/>
      <p:bldP spid="33" grpId="0" animBg="1"/>
      <p:bldP spid="36" grpId="0" animBg="1"/>
      <p:bldP spid="37" grpId="0" animBg="1"/>
      <p:bldP spid="38" grpId="0"/>
      <p:bldP spid="39" grpId="0"/>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p:bldP spid="5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圓角矩形 19"/>
          <p:cNvSpPr/>
          <p:nvPr/>
        </p:nvSpPr>
        <p:spPr>
          <a:xfrm>
            <a:off x="4886010" y="4153630"/>
            <a:ext cx="2100558" cy="1050803"/>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2" name="標題 1"/>
          <p:cNvSpPr>
            <a:spLocks noGrp="1"/>
          </p:cNvSpPr>
          <p:nvPr>
            <p:ph type="title"/>
          </p:nvPr>
        </p:nvSpPr>
        <p:spPr/>
        <p:txBody>
          <a:bodyPr>
            <a:normAutofit fontScale="90000"/>
          </a:bodyPr>
          <a:lstStyle/>
          <a:p>
            <a:r>
              <a:rPr lang="en-US" altLang="zh-TW" dirty="0"/>
              <a:t>Multitask Learning </a:t>
            </a:r>
            <a:br>
              <a:rPr lang="en-US" altLang="zh-TW" dirty="0"/>
            </a:br>
            <a:r>
              <a:rPr lang="en-US" altLang="zh-TW" dirty="0"/>
              <a:t>- Multilingual Speech Recognition</a:t>
            </a:r>
            <a:endParaRPr lang="zh-TW" altLang="en-US" dirty="0"/>
          </a:p>
        </p:txBody>
      </p:sp>
      <p:sp>
        <p:nvSpPr>
          <p:cNvPr id="4" name="矩形 3"/>
          <p:cNvSpPr/>
          <p:nvPr/>
        </p:nvSpPr>
        <p:spPr>
          <a:xfrm rot="16200000">
            <a:off x="5836469" y="4907342"/>
            <a:ext cx="205099" cy="1342431"/>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5" name="矩形 4"/>
          <p:cNvSpPr/>
          <p:nvPr/>
        </p:nvSpPr>
        <p:spPr>
          <a:xfrm>
            <a:off x="2096097" y="2652665"/>
            <a:ext cx="1080000" cy="220396"/>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sp>
        <p:nvSpPr>
          <p:cNvPr id="6" name="矩形 5"/>
          <p:cNvSpPr/>
          <p:nvPr/>
        </p:nvSpPr>
        <p:spPr>
          <a:xfrm>
            <a:off x="1967106" y="3345361"/>
            <a:ext cx="1294983" cy="210855"/>
          </a:xfrm>
          <a:prstGeom prst="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sp>
        <p:nvSpPr>
          <p:cNvPr id="7" name="矩形 6"/>
          <p:cNvSpPr/>
          <p:nvPr/>
        </p:nvSpPr>
        <p:spPr>
          <a:xfrm>
            <a:off x="5100841" y="4276558"/>
            <a:ext cx="1616885" cy="206478"/>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8" name="矩形 7"/>
          <p:cNvSpPr/>
          <p:nvPr/>
        </p:nvSpPr>
        <p:spPr>
          <a:xfrm>
            <a:off x="5102482" y="4876282"/>
            <a:ext cx="1616885" cy="206478"/>
          </a:xfrm>
          <a:prstGeom prst="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9" name="向右箭號 8"/>
          <p:cNvSpPr/>
          <p:nvPr/>
        </p:nvSpPr>
        <p:spPr>
          <a:xfrm rot="16200000">
            <a:off x="2436856" y="2877691"/>
            <a:ext cx="364223" cy="412955"/>
          </a:xfrm>
          <a:prstGeom prst="rightArrow">
            <a:avLst/>
          </a:prstGeom>
          <a:solidFill>
            <a:srgbClr val="FFFF00"/>
          </a:solidFill>
        </p:spPr>
        <p:style>
          <a:lnRef idx="1">
            <a:schemeClr val="dk1"/>
          </a:lnRef>
          <a:fillRef idx="2">
            <a:schemeClr val="dk1"/>
          </a:fillRef>
          <a:effectRef idx="1">
            <a:schemeClr val="dk1"/>
          </a:effectRef>
          <a:fontRef idx="minor">
            <a:schemeClr val="dk1"/>
          </a:fontRef>
        </p:style>
        <p:txBody>
          <a:bodyPr rtlCol="0" anchor="ctr"/>
          <a:lstStyle/>
          <a:p>
            <a:pPr algn="ctr"/>
            <a:endParaRPr lang="zh-TW" altLang="en-US"/>
          </a:p>
        </p:txBody>
      </p:sp>
      <p:sp>
        <p:nvSpPr>
          <p:cNvPr id="10" name="文字方塊 9"/>
          <p:cNvSpPr txBox="1"/>
          <p:nvPr/>
        </p:nvSpPr>
        <p:spPr>
          <a:xfrm>
            <a:off x="2948367" y="5347724"/>
            <a:ext cx="2303333" cy="461665"/>
          </a:xfrm>
          <a:prstGeom prst="rect">
            <a:avLst/>
          </a:prstGeom>
          <a:noFill/>
        </p:spPr>
        <p:txBody>
          <a:bodyPr wrap="square" rtlCol="0">
            <a:spAutoFit/>
          </a:bodyPr>
          <a:lstStyle/>
          <a:p>
            <a:pPr algn="ctr"/>
            <a:r>
              <a:rPr lang="en-US" altLang="zh-TW" sz="2400" dirty="0"/>
              <a:t>acoustic features</a:t>
            </a:r>
            <a:endParaRPr lang="zh-TW" altLang="en-US" sz="2400" dirty="0"/>
          </a:p>
        </p:txBody>
      </p:sp>
      <p:sp>
        <p:nvSpPr>
          <p:cNvPr id="12" name="向右箭號 11"/>
          <p:cNvSpPr/>
          <p:nvPr/>
        </p:nvSpPr>
        <p:spPr>
          <a:xfrm rot="16200000">
            <a:off x="5731177" y="4466176"/>
            <a:ext cx="359492" cy="412955"/>
          </a:xfrm>
          <a:prstGeom prst="rightArrow">
            <a:avLst/>
          </a:prstGeom>
          <a:solidFill>
            <a:srgbClr val="FFFF00"/>
          </a:solidFill>
        </p:spPr>
        <p:style>
          <a:lnRef idx="1">
            <a:schemeClr val="dk1"/>
          </a:lnRef>
          <a:fillRef idx="2">
            <a:schemeClr val="dk1"/>
          </a:fillRef>
          <a:effectRef idx="1">
            <a:schemeClr val="dk1"/>
          </a:effectRef>
          <a:fontRef idx="minor">
            <a:schemeClr val="dk1"/>
          </a:fontRef>
        </p:style>
        <p:txBody>
          <a:bodyPr rtlCol="0" anchor="ctr"/>
          <a:lstStyle/>
          <a:p>
            <a:pPr algn="ctr"/>
            <a:endParaRPr lang="zh-TW" altLang="en-US"/>
          </a:p>
        </p:txBody>
      </p:sp>
      <p:sp>
        <p:nvSpPr>
          <p:cNvPr id="13" name="向右箭號 12"/>
          <p:cNvSpPr/>
          <p:nvPr/>
        </p:nvSpPr>
        <p:spPr>
          <a:xfrm rot="16200000">
            <a:off x="5744526" y="5061205"/>
            <a:ext cx="359492" cy="412955"/>
          </a:xfrm>
          <a:prstGeom prst="rightArrow">
            <a:avLst/>
          </a:prstGeom>
          <a:solidFill>
            <a:srgbClr val="FFFF00"/>
          </a:solidFill>
        </p:spPr>
        <p:style>
          <a:lnRef idx="1">
            <a:schemeClr val="dk1"/>
          </a:lnRef>
          <a:fillRef idx="2">
            <a:schemeClr val="dk1"/>
          </a:fillRef>
          <a:effectRef idx="1">
            <a:schemeClr val="dk1"/>
          </a:effectRef>
          <a:fontRef idx="minor">
            <a:schemeClr val="dk1"/>
          </a:fontRef>
        </p:style>
        <p:txBody>
          <a:bodyPr rtlCol="0" anchor="ctr"/>
          <a:lstStyle/>
          <a:p>
            <a:pPr algn="ctr"/>
            <a:endParaRPr lang="zh-TW" altLang="en-US"/>
          </a:p>
        </p:txBody>
      </p:sp>
      <p:sp>
        <p:nvSpPr>
          <p:cNvPr id="14" name="矩形 13"/>
          <p:cNvSpPr/>
          <p:nvPr/>
        </p:nvSpPr>
        <p:spPr>
          <a:xfrm>
            <a:off x="3693231" y="3325787"/>
            <a:ext cx="1294983" cy="210855"/>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15" name="矩形 14"/>
          <p:cNvSpPr/>
          <p:nvPr/>
        </p:nvSpPr>
        <p:spPr>
          <a:xfrm>
            <a:off x="3785975" y="2644241"/>
            <a:ext cx="1080000" cy="220396"/>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zh-TW" altLang="en-US"/>
          </a:p>
        </p:txBody>
      </p:sp>
      <p:sp>
        <p:nvSpPr>
          <p:cNvPr id="16" name="文字方塊 15"/>
          <p:cNvSpPr txBox="1"/>
          <p:nvPr/>
        </p:nvSpPr>
        <p:spPr>
          <a:xfrm>
            <a:off x="1822348" y="1765775"/>
            <a:ext cx="1637116" cy="830997"/>
          </a:xfrm>
          <a:prstGeom prst="rect">
            <a:avLst/>
          </a:prstGeom>
          <a:noFill/>
        </p:spPr>
        <p:txBody>
          <a:bodyPr wrap="square" rtlCol="0">
            <a:spAutoFit/>
          </a:bodyPr>
          <a:lstStyle/>
          <a:p>
            <a:pPr algn="ctr"/>
            <a:r>
              <a:rPr lang="en-US" altLang="zh-TW" sz="2400" dirty="0"/>
              <a:t>states of French </a:t>
            </a:r>
            <a:endParaRPr lang="zh-TW" altLang="en-US" sz="2400" dirty="0"/>
          </a:p>
        </p:txBody>
      </p:sp>
      <p:sp>
        <p:nvSpPr>
          <p:cNvPr id="17" name="文字方塊 16"/>
          <p:cNvSpPr txBox="1"/>
          <p:nvPr/>
        </p:nvSpPr>
        <p:spPr>
          <a:xfrm>
            <a:off x="3511694" y="1772137"/>
            <a:ext cx="1637116" cy="830997"/>
          </a:xfrm>
          <a:prstGeom prst="rect">
            <a:avLst/>
          </a:prstGeom>
          <a:noFill/>
        </p:spPr>
        <p:txBody>
          <a:bodyPr wrap="square" rtlCol="0">
            <a:spAutoFit/>
          </a:bodyPr>
          <a:lstStyle/>
          <a:p>
            <a:pPr algn="ctr"/>
            <a:r>
              <a:rPr lang="en-US" altLang="zh-TW" sz="2400" dirty="0"/>
              <a:t>states of German </a:t>
            </a:r>
            <a:endParaRPr lang="zh-TW" altLang="en-US" sz="2400" dirty="0"/>
          </a:p>
        </p:txBody>
      </p:sp>
      <p:sp>
        <p:nvSpPr>
          <p:cNvPr id="19" name="向右箭號 18"/>
          <p:cNvSpPr/>
          <p:nvPr/>
        </p:nvSpPr>
        <p:spPr>
          <a:xfrm rot="16200000">
            <a:off x="4143863" y="2883317"/>
            <a:ext cx="364223" cy="412955"/>
          </a:xfrm>
          <a:prstGeom prst="rightArrow">
            <a:avLst/>
          </a:prstGeom>
          <a:solidFill>
            <a:srgbClr val="FFFF00"/>
          </a:solidFill>
        </p:spPr>
        <p:style>
          <a:lnRef idx="1">
            <a:schemeClr val="dk1"/>
          </a:lnRef>
          <a:fillRef idx="2">
            <a:schemeClr val="dk1"/>
          </a:fillRef>
          <a:effectRef idx="1">
            <a:schemeClr val="dk1"/>
          </a:effectRef>
          <a:fontRef idx="minor">
            <a:schemeClr val="dk1"/>
          </a:fontRef>
        </p:style>
        <p:txBody>
          <a:bodyPr rtlCol="0" anchor="ctr"/>
          <a:lstStyle/>
          <a:p>
            <a:pPr algn="ctr"/>
            <a:endParaRPr lang="zh-TW" altLang="en-US"/>
          </a:p>
        </p:txBody>
      </p:sp>
      <p:sp>
        <p:nvSpPr>
          <p:cNvPr id="22" name="文字方塊 21"/>
          <p:cNvSpPr txBox="1"/>
          <p:nvPr/>
        </p:nvSpPr>
        <p:spPr>
          <a:xfrm>
            <a:off x="7201399" y="4153630"/>
            <a:ext cx="3088911" cy="1200329"/>
          </a:xfrm>
          <a:prstGeom prst="rect">
            <a:avLst/>
          </a:prstGeom>
          <a:noFill/>
        </p:spPr>
        <p:txBody>
          <a:bodyPr wrap="square" rtlCol="0">
            <a:spAutoFit/>
          </a:bodyPr>
          <a:lstStyle/>
          <a:p>
            <a:r>
              <a:rPr lang="en-US" altLang="zh-TW" sz="2400" dirty="0"/>
              <a:t>Human languages share some common characteristics.</a:t>
            </a:r>
            <a:endParaRPr lang="zh-TW" altLang="en-US" sz="2400" dirty="0"/>
          </a:p>
        </p:txBody>
      </p:sp>
      <p:sp>
        <p:nvSpPr>
          <p:cNvPr id="26" name="文字方塊 25"/>
          <p:cNvSpPr txBox="1"/>
          <p:nvPr/>
        </p:nvSpPr>
        <p:spPr>
          <a:xfrm>
            <a:off x="5218090" y="1779983"/>
            <a:ext cx="1637116" cy="830997"/>
          </a:xfrm>
          <a:prstGeom prst="rect">
            <a:avLst/>
          </a:prstGeom>
          <a:noFill/>
        </p:spPr>
        <p:txBody>
          <a:bodyPr wrap="square" rtlCol="0">
            <a:spAutoFit/>
          </a:bodyPr>
          <a:lstStyle/>
          <a:p>
            <a:pPr algn="ctr"/>
            <a:r>
              <a:rPr lang="en-US" altLang="zh-TW" sz="2400" dirty="0"/>
              <a:t>states of Spanish</a:t>
            </a:r>
            <a:endParaRPr lang="zh-TW" altLang="en-US" sz="2400" dirty="0"/>
          </a:p>
        </p:txBody>
      </p:sp>
      <p:sp>
        <p:nvSpPr>
          <p:cNvPr id="27" name="文字方塊 26"/>
          <p:cNvSpPr txBox="1"/>
          <p:nvPr/>
        </p:nvSpPr>
        <p:spPr>
          <a:xfrm>
            <a:off x="6924486" y="1765774"/>
            <a:ext cx="1637116" cy="830997"/>
          </a:xfrm>
          <a:prstGeom prst="rect">
            <a:avLst/>
          </a:prstGeom>
          <a:noFill/>
        </p:spPr>
        <p:txBody>
          <a:bodyPr wrap="square" rtlCol="0">
            <a:spAutoFit/>
          </a:bodyPr>
          <a:lstStyle/>
          <a:p>
            <a:pPr algn="ctr"/>
            <a:r>
              <a:rPr lang="en-US" altLang="zh-TW" sz="2400" dirty="0"/>
              <a:t>states of Italian</a:t>
            </a:r>
            <a:endParaRPr lang="zh-TW" altLang="en-US" sz="2400" dirty="0"/>
          </a:p>
        </p:txBody>
      </p:sp>
      <p:sp>
        <p:nvSpPr>
          <p:cNvPr id="29" name="文字方塊 28"/>
          <p:cNvSpPr txBox="1"/>
          <p:nvPr/>
        </p:nvSpPr>
        <p:spPr>
          <a:xfrm>
            <a:off x="8561602" y="1765773"/>
            <a:ext cx="1637116" cy="830997"/>
          </a:xfrm>
          <a:prstGeom prst="rect">
            <a:avLst/>
          </a:prstGeom>
          <a:noFill/>
        </p:spPr>
        <p:txBody>
          <a:bodyPr wrap="square" rtlCol="0">
            <a:spAutoFit/>
          </a:bodyPr>
          <a:lstStyle/>
          <a:p>
            <a:pPr algn="ctr"/>
            <a:r>
              <a:rPr lang="en-US" altLang="zh-TW" sz="2400" dirty="0"/>
              <a:t>states of Mandarin</a:t>
            </a:r>
            <a:endParaRPr lang="zh-TW" altLang="en-US" sz="2400" dirty="0"/>
          </a:p>
        </p:txBody>
      </p:sp>
      <p:sp>
        <p:nvSpPr>
          <p:cNvPr id="30" name="矩形 29"/>
          <p:cNvSpPr/>
          <p:nvPr/>
        </p:nvSpPr>
        <p:spPr>
          <a:xfrm>
            <a:off x="5395847" y="3339289"/>
            <a:ext cx="1294983" cy="21085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31" name="矩形 30"/>
          <p:cNvSpPr/>
          <p:nvPr/>
        </p:nvSpPr>
        <p:spPr>
          <a:xfrm>
            <a:off x="5488591" y="2657743"/>
            <a:ext cx="1080000" cy="22039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endParaRPr lang="zh-TW" altLang="en-US"/>
          </a:p>
        </p:txBody>
      </p:sp>
      <p:sp>
        <p:nvSpPr>
          <p:cNvPr id="32" name="向右箭號 31"/>
          <p:cNvSpPr/>
          <p:nvPr/>
        </p:nvSpPr>
        <p:spPr>
          <a:xfrm rot="16200000">
            <a:off x="5846479" y="2896819"/>
            <a:ext cx="364223" cy="412955"/>
          </a:xfrm>
          <a:prstGeom prst="rightArrow">
            <a:avLst/>
          </a:prstGeom>
          <a:solidFill>
            <a:srgbClr val="FFFF00"/>
          </a:solidFill>
        </p:spPr>
        <p:style>
          <a:lnRef idx="1">
            <a:schemeClr val="dk1"/>
          </a:lnRef>
          <a:fillRef idx="2">
            <a:schemeClr val="dk1"/>
          </a:fillRef>
          <a:effectRef idx="1">
            <a:schemeClr val="dk1"/>
          </a:effectRef>
          <a:fontRef idx="minor">
            <a:schemeClr val="dk1"/>
          </a:fontRef>
        </p:style>
        <p:txBody>
          <a:bodyPr rtlCol="0" anchor="ctr"/>
          <a:lstStyle/>
          <a:p>
            <a:pPr algn="ctr"/>
            <a:endParaRPr lang="zh-TW" altLang="en-US"/>
          </a:p>
        </p:txBody>
      </p:sp>
      <p:sp>
        <p:nvSpPr>
          <p:cNvPr id="33" name="矩形 32"/>
          <p:cNvSpPr/>
          <p:nvPr/>
        </p:nvSpPr>
        <p:spPr>
          <a:xfrm>
            <a:off x="7120032" y="3339289"/>
            <a:ext cx="1294983" cy="21085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34" name="矩形 33"/>
          <p:cNvSpPr/>
          <p:nvPr/>
        </p:nvSpPr>
        <p:spPr>
          <a:xfrm>
            <a:off x="7212776" y="2657743"/>
            <a:ext cx="1080000" cy="22039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zh-TW" altLang="en-US"/>
          </a:p>
        </p:txBody>
      </p:sp>
      <p:sp>
        <p:nvSpPr>
          <p:cNvPr id="35" name="向右箭號 34"/>
          <p:cNvSpPr/>
          <p:nvPr/>
        </p:nvSpPr>
        <p:spPr>
          <a:xfrm rot="16200000">
            <a:off x="7570664" y="2896819"/>
            <a:ext cx="364223" cy="412955"/>
          </a:xfrm>
          <a:prstGeom prst="rightArrow">
            <a:avLst/>
          </a:prstGeom>
          <a:solidFill>
            <a:srgbClr val="FFFF00"/>
          </a:solidFill>
        </p:spPr>
        <p:style>
          <a:lnRef idx="1">
            <a:schemeClr val="dk1"/>
          </a:lnRef>
          <a:fillRef idx="2">
            <a:schemeClr val="dk1"/>
          </a:fillRef>
          <a:effectRef idx="1">
            <a:schemeClr val="dk1"/>
          </a:effectRef>
          <a:fontRef idx="minor">
            <a:schemeClr val="dk1"/>
          </a:fontRef>
        </p:style>
        <p:txBody>
          <a:bodyPr rtlCol="0" anchor="ctr"/>
          <a:lstStyle/>
          <a:p>
            <a:pPr algn="ctr"/>
            <a:endParaRPr lang="zh-TW" altLang="en-US"/>
          </a:p>
        </p:txBody>
      </p:sp>
      <p:sp>
        <p:nvSpPr>
          <p:cNvPr id="36" name="矩形 35"/>
          <p:cNvSpPr/>
          <p:nvPr/>
        </p:nvSpPr>
        <p:spPr>
          <a:xfrm>
            <a:off x="8791562" y="3339289"/>
            <a:ext cx="1294983" cy="210855"/>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a:p>
        </p:txBody>
      </p:sp>
      <p:sp>
        <p:nvSpPr>
          <p:cNvPr id="37" name="矩形 36"/>
          <p:cNvSpPr/>
          <p:nvPr/>
        </p:nvSpPr>
        <p:spPr>
          <a:xfrm>
            <a:off x="8884306" y="2657743"/>
            <a:ext cx="1080000" cy="220396"/>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lang="zh-TW" altLang="en-US"/>
          </a:p>
        </p:txBody>
      </p:sp>
      <p:sp>
        <p:nvSpPr>
          <p:cNvPr id="38" name="向右箭號 37"/>
          <p:cNvSpPr/>
          <p:nvPr/>
        </p:nvSpPr>
        <p:spPr>
          <a:xfrm rot="16200000">
            <a:off x="9242194" y="2896819"/>
            <a:ext cx="364223" cy="412955"/>
          </a:xfrm>
          <a:prstGeom prst="rightArrow">
            <a:avLst/>
          </a:prstGeom>
          <a:solidFill>
            <a:srgbClr val="FFFF00"/>
          </a:solidFill>
        </p:spPr>
        <p:style>
          <a:lnRef idx="1">
            <a:schemeClr val="dk1"/>
          </a:lnRef>
          <a:fillRef idx="2">
            <a:schemeClr val="dk1"/>
          </a:fillRef>
          <a:effectRef idx="1">
            <a:schemeClr val="dk1"/>
          </a:effectRef>
          <a:fontRef idx="minor">
            <a:schemeClr val="dk1"/>
          </a:fontRef>
        </p:style>
        <p:txBody>
          <a:bodyPr rtlCol="0" anchor="ctr"/>
          <a:lstStyle/>
          <a:p>
            <a:pPr algn="ctr"/>
            <a:endParaRPr lang="zh-TW" altLang="en-US"/>
          </a:p>
        </p:txBody>
      </p:sp>
      <p:cxnSp>
        <p:nvCxnSpPr>
          <p:cNvPr id="39" name="直線單箭頭接點 38"/>
          <p:cNvCxnSpPr>
            <a:endCxn id="6" idx="2"/>
          </p:cNvCxnSpPr>
          <p:nvPr/>
        </p:nvCxnSpPr>
        <p:spPr>
          <a:xfrm flipH="1" flipV="1">
            <a:off x="2614598" y="3556216"/>
            <a:ext cx="2565117" cy="710473"/>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43" name="直線單箭頭接點 42"/>
          <p:cNvCxnSpPr>
            <a:stCxn id="7" idx="0"/>
            <a:endCxn id="30" idx="2"/>
          </p:cNvCxnSpPr>
          <p:nvPr/>
        </p:nvCxnSpPr>
        <p:spPr>
          <a:xfrm flipV="1">
            <a:off x="5909284" y="3550144"/>
            <a:ext cx="134055" cy="726415"/>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44" name="直線單箭頭接點 43"/>
          <p:cNvCxnSpPr>
            <a:endCxn id="14" idx="2"/>
          </p:cNvCxnSpPr>
          <p:nvPr/>
        </p:nvCxnSpPr>
        <p:spPr>
          <a:xfrm flipH="1" flipV="1">
            <a:off x="4340722" y="3536642"/>
            <a:ext cx="1199066" cy="729989"/>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直線單箭頭接點 44"/>
          <p:cNvCxnSpPr>
            <a:endCxn id="33" idx="2"/>
          </p:cNvCxnSpPr>
          <p:nvPr/>
        </p:nvCxnSpPr>
        <p:spPr>
          <a:xfrm flipV="1">
            <a:off x="6235067" y="3550144"/>
            <a:ext cx="1532456" cy="716487"/>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直線單箭頭接點 45"/>
          <p:cNvCxnSpPr>
            <a:endCxn id="36" idx="2"/>
          </p:cNvCxnSpPr>
          <p:nvPr/>
        </p:nvCxnSpPr>
        <p:spPr>
          <a:xfrm flipV="1">
            <a:off x="6690829" y="3550144"/>
            <a:ext cx="2748224" cy="716487"/>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
        <p:nvSpPr>
          <p:cNvPr id="40" name="文字方塊 39"/>
          <p:cNvSpPr txBox="1"/>
          <p:nvPr/>
        </p:nvSpPr>
        <p:spPr>
          <a:xfrm>
            <a:off x="1822349" y="5924333"/>
            <a:ext cx="8512603" cy="707886"/>
          </a:xfrm>
          <a:prstGeom prst="rect">
            <a:avLst/>
          </a:prstGeom>
          <a:noFill/>
        </p:spPr>
        <p:txBody>
          <a:bodyPr wrap="square" rtlCol="0">
            <a:spAutoFit/>
          </a:bodyPr>
          <a:lstStyle/>
          <a:p>
            <a:r>
              <a:rPr lang="en-US" altLang="zh-TW" sz="2000" b="1" i="1" u="sng" dirty="0"/>
              <a:t>Similar idea in translation</a:t>
            </a:r>
            <a:r>
              <a:rPr lang="en-US" altLang="zh-TW" sz="2000" dirty="0"/>
              <a:t>: </a:t>
            </a:r>
            <a:r>
              <a:rPr lang="en-US" altLang="zh-TW" sz="2000" dirty="0" err="1"/>
              <a:t>Daxiang</a:t>
            </a:r>
            <a:r>
              <a:rPr lang="en-US" altLang="zh-TW" sz="2000" dirty="0"/>
              <a:t> Dong, Hua Wu, Wei He, </a:t>
            </a:r>
            <a:r>
              <a:rPr lang="en-US" altLang="zh-TW" sz="2000" dirty="0" err="1"/>
              <a:t>Dianhai</a:t>
            </a:r>
            <a:r>
              <a:rPr lang="en-US" altLang="zh-TW" sz="2000" dirty="0"/>
              <a:t> Yu and </a:t>
            </a:r>
            <a:r>
              <a:rPr lang="en-US" altLang="zh-TW" sz="2000" dirty="0" err="1"/>
              <a:t>Haifeng</a:t>
            </a:r>
            <a:r>
              <a:rPr lang="en-US" altLang="zh-TW" sz="2000" dirty="0"/>
              <a:t> Wang, "Multi-task learning for multiple language translation.“, ACL 2015</a:t>
            </a:r>
            <a:endParaRPr lang="zh-TW" altLang="en-US" sz="2000" dirty="0"/>
          </a:p>
        </p:txBody>
      </p:sp>
    </p:spTree>
    <p:extLst>
      <p:ext uri="{BB962C8B-B14F-4D97-AF65-F5344CB8AC3E}">
        <p14:creationId xmlns:p14="http://schemas.microsoft.com/office/powerpoint/2010/main" val="423571905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Multitask Learning - Multilingual</a:t>
            </a:r>
            <a:endParaRPr lang="zh-TW" altLang="en-US" dirty="0"/>
          </a:p>
        </p:txBody>
      </p:sp>
      <p:sp>
        <p:nvSpPr>
          <p:cNvPr id="4" name="矩形 3"/>
          <p:cNvSpPr/>
          <p:nvPr/>
        </p:nvSpPr>
        <p:spPr>
          <a:xfrm>
            <a:off x="2105025" y="5964782"/>
            <a:ext cx="8337550" cy="646331"/>
          </a:xfrm>
          <a:prstGeom prst="rect">
            <a:avLst/>
          </a:prstGeom>
        </p:spPr>
        <p:txBody>
          <a:bodyPr wrap="square">
            <a:spAutoFit/>
          </a:bodyPr>
          <a:lstStyle/>
          <a:p>
            <a:r>
              <a:rPr lang="en-US" altLang="zh-TW" dirty="0">
                <a:latin typeface="Arial" panose="020B0604020202020204" pitchFamily="34" charset="0"/>
              </a:rPr>
              <a:t>Huang, </a:t>
            </a:r>
            <a:r>
              <a:rPr lang="en-US" altLang="zh-TW" dirty="0" err="1">
                <a:latin typeface="Arial" panose="020B0604020202020204" pitchFamily="34" charset="0"/>
              </a:rPr>
              <a:t>Jui</a:t>
            </a:r>
            <a:r>
              <a:rPr lang="en-US" altLang="zh-TW" dirty="0">
                <a:latin typeface="Arial" panose="020B0604020202020204" pitchFamily="34" charset="0"/>
              </a:rPr>
              <a:t>-Ting, et al. "Cross-language knowledge transfer using multilingual deep neural network with shared hidden layers." </a:t>
            </a:r>
            <a:r>
              <a:rPr lang="en-US" altLang="zh-TW" i="1" dirty="0">
                <a:latin typeface="Arial" panose="020B0604020202020204" pitchFamily="34" charset="0"/>
              </a:rPr>
              <a:t>ICASSP, 2013</a:t>
            </a:r>
            <a:endParaRPr lang="zh-TW" altLang="en-US" dirty="0"/>
          </a:p>
        </p:txBody>
      </p:sp>
      <p:graphicFrame>
        <p:nvGraphicFramePr>
          <p:cNvPr id="5" name="Chart 3"/>
          <p:cNvGraphicFramePr>
            <a:graphicFrameLocks/>
          </p:cNvGraphicFramePr>
          <p:nvPr/>
        </p:nvGraphicFramePr>
        <p:xfrm>
          <a:off x="2819400" y="1571170"/>
          <a:ext cx="6829298" cy="3911620"/>
        </p:xfrm>
        <a:graphic>
          <a:graphicData uri="http://schemas.openxmlformats.org/drawingml/2006/chart">
            <c:chart xmlns:c="http://schemas.openxmlformats.org/drawingml/2006/chart" xmlns:r="http://schemas.openxmlformats.org/officeDocument/2006/relationships" r:id="rId3"/>
          </a:graphicData>
        </a:graphic>
      </p:graphicFrame>
      <p:sp>
        <p:nvSpPr>
          <p:cNvPr id="6" name="矩形 5"/>
          <p:cNvSpPr/>
          <p:nvPr/>
        </p:nvSpPr>
        <p:spPr>
          <a:xfrm rot="16200000">
            <a:off x="1273136" y="3089099"/>
            <a:ext cx="2728696" cy="461665"/>
          </a:xfrm>
          <a:prstGeom prst="rect">
            <a:avLst/>
          </a:prstGeom>
        </p:spPr>
        <p:txBody>
          <a:bodyPr wrap="none">
            <a:spAutoFit/>
          </a:bodyPr>
          <a:lstStyle/>
          <a:p>
            <a:r>
              <a:rPr lang="en-US" altLang="zh-TW" sz="2400" dirty="0"/>
              <a:t>Character Error Rate</a:t>
            </a:r>
          </a:p>
        </p:txBody>
      </p:sp>
      <p:sp>
        <p:nvSpPr>
          <p:cNvPr id="7" name="矩形 6"/>
          <p:cNvSpPr/>
          <p:nvPr/>
        </p:nvSpPr>
        <p:spPr>
          <a:xfrm>
            <a:off x="3965636" y="5389086"/>
            <a:ext cx="4616328" cy="461665"/>
          </a:xfrm>
          <a:prstGeom prst="rect">
            <a:avLst/>
          </a:prstGeom>
        </p:spPr>
        <p:txBody>
          <a:bodyPr wrap="none">
            <a:spAutoFit/>
          </a:bodyPr>
          <a:lstStyle/>
          <a:p>
            <a:r>
              <a:rPr lang="en-US" altLang="zh-TW" sz="2400" dirty="0"/>
              <a:t>Hours of training data for Mandarin</a:t>
            </a:r>
          </a:p>
        </p:txBody>
      </p:sp>
      <p:sp>
        <p:nvSpPr>
          <p:cNvPr id="8" name="文字方塊 7"/>
          <p:cNvSpPr txBox="1"/>
          <p:nvPr/>
        </p:nvSpPr>
        <p:spPr>
          <a:xfrm>
            <a:off x="5743636" y="2837509"/>
            <a:ext cx="1279464" cy="6463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en-US" altLang="zh-TW" dirty="0"/>
              <a:t>Mandarin only</a:t>
            </a:r>
            <a:endParaRPr lang="zh-TW" altLang="en-US" dirty="0"/>
          </a:p>
        </p:txBody>
      </p:sp>
      <p:sp>
        <p:nvSpPr>
          <p:cNvPr id="9" name="文字方塊 8"/>
          <p:cNvSpPr txBox="1"/>
          <p:nvPr/>
        </p:nvSpPr>
        <p:spPr>
          <a:xfrm>
            <a:off x="3965636" y="4004090"/>
            <a:ext cx="1139764" cy="92333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altLang="zh-TW" dirty="0"/>
              <a:t>With European Language</a:t>
            </a:r>
            <a:endParaRPr lang="zh-TW" altLang="en-US" dirty="0"/>
          </a:p>
        </p:txBody>
      </p:sp>
      <p:cxnSp>
        <p:nvCxnSpPr>
          <p:cNvPr id="11" name="直線接點 10"/>
          <p:cNvCxnSpPr/>
          <p:nvPr/>
        </p:nvCxnSpPr>
        <p:spPr>
          <a:xfrm>
            <a:off x="5410200" y="4593770"/>
            <a:ext cx="317176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1305844"/>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en-US" altLang="zh-TW" dirty="0"/>
              <a:t>Transfer Learning - Overview</a:t>
            </a:r>
            <a:endParaRPr lang="zh-TW" altLang="en-US" dirty="0"/>
          </a:p>
        </p:txBody>
      </p:sp>
      <p:cxnSp>
        <p:nvCxnSpPr>
          <p:cNvPr id="4" name="直線接點 3"/>
          <p:cNvCxnSpPr/>
          <p:nvPr/>
        </p:nvCxnSpPr>
        <p:spPr>
          <a:xfrm flipV="1">
            <a:off x="3865729" y="1690689"/>
            <a:ext cx="0" cy="485838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 name="直線接點 4"/>
          <p:cNvCxnSpPr/>
          <p:nvPr/>
        </p:nvCxnSpPr>
        <p:spPr>
          <a:xfrm>
            <a:off x="2341503" y="2832407"/>
            <a:ext cx="7398256"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文字方塊 9"/>
          <p:cNvSpPr txBox="1"/>
          <p:nvPr/>
        </p:nvSpPr>
        <p:spPr>
          <a:xfrm rot="16200000">
            <a:off x="927687" y="4393928"/>
            <a:ext cx="3289300" cy="461665"/>
          </a:xfrm>
          <a:prstGeom prst="rect">
            <a:avLst/>
          </a:prstGeom>
          <a:noFill/>
        </p:spPr>
        <p:txBody>
          <a:bodyPr wrap="square" rtlCol="0">
            <a:spAutoFit/>
          </a:bodyPr>
          <a:lstStyle/>
          <a:p>
            <a:pPr algn="ctr"/>
            <a:r>
              <a:rPr lang="en-US" altLang="zh-TW" sz="2400" dirty="0"/>
              <a:t>Target Data </a:t>
            </a:r>
            <a:endParaRPr lang="zh-TW" altLang="en-US" sz="2400" dirty="0"/>
          </a:p>
        </p:txBody>
      </p:sp>
      <p:sp>
        <p:nvSpPr>
          <p:cNvPr id="11" name="文字方塊 10"/>
          <p:cNvSpPr txBox="1"/>
          <p:nvPr/>
        </p:nvSpPr>
        <p:spPr>
          <a:xfrm>
            <a:off x="3865730" y="1690690"/>
            <a:ext cx="5946557" cy="461665"/>
          </a:xfrm>
          <a:prstGeom prst="rect">
            <a:avLst/>
          </a:prstGeom>
          <a:noFill/>
        </p:spPr>
        <p:txBody>
          <a:bodyPr wrap="square" rtlCol="0">
            <a:spAutoFit/>
          </a:bodyPr>
          <a:lstStyle/>
          <a:p>
            <a:pPr algn="ctr"/>
            <a:r>
              <a:rPr lang="en-US" altLang="zh-TW" sz="2400" dirty="0"/>
              <a:t>Source Data (not directly related to the task) </a:t>
            </a:r>
            <a:endParaRPr lang="zh-TW" altLang="en-US" sz="2400" dirty="0"/>
          </a:p>
        </p:txBody>
      </p:sp>
      <p:cxnSp>
        <p:nvCxnSpPr>
          <p:cNvPr id="12" name="直線接點 11"/>
          <p:cNvCxnSpPr/>
          <p:nvPr/>
        </p:nvCxnSpPr>
        <p:spPr>
          <a:xfrm>
            <a:off x="3033999" y="4570175"/>
            <a:ext cx="670576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線接點 13"/>
          <p:cNvCxnSpPr/>
          <p:nvPr/>
        </p:nvCxnSpPr>
        <p:spPr>
          <a:xfrm>
            <a:off x="3865730" y="2258775"/>
            <a:ext cx="586061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線接點 15"/>
          <p:cNvCxnSpPr/>
          <p:nvPr/>
        </p:nvCxnSpPr>
        <p:spPr>
          <a:xfrm>
            <a:off x="6912614" y="2258775"/>
            <a:ext cx="0" cy="429029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線接點 17"/>
          <p:cNvCxnSpPr/>
          <p:nvPr/>
        </p:nvCxnSpPr>
        <p:spPr>
          <a:xfrm>
            <a:off x="3033999" y="2816359"/>
            <a:ext cx="0" cy="373271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直線接點 19"/>
          <p:cNvCxnSpPr/>
          <p:nvPr/>
        </p:nvCxnSpPr>
        <p:spPr>
          <a:xfrm>
            <a:off x="2341504" y="6549075"/>
            <a:ext cx="7470783"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文字方塊 21"/>
          <p:cNvSpPr txBox="1"/>
          <p:nvPr/>
        </p:nvSpPr>
        <p:spPr>
          <a:xfrm>
            <a:off x="4510038" y="2314760"/>
            <a:ext cx="1549835" cy="461665"/>
          </a:xfrm>
          <a:prstGeom prst="rect">
            <a:avLst/>
          </a:prstGeom>
          <a:noFill/>
        </p:spPr>
        <p:txBody>
          <a:bodyPr wrap="square" rtlCol="0">
            <a:spAutoFit/>
          </a:bodyPr>
          <a:lstStyle/>
          <a:p>
            <a:pPr algn="ctr"/>
            <a:r>
              <a:rPr lang="en-US" altLang="zh-TW" sz="2400" dirty="0"/>
              <a:t>labelled</a:t>
            </a:r>
            <a:endParaRPr lang="zh-TW" altLang="en-US" sz="2400" dirty="0"/>
          </a:p>
        </p:txBody>
      </p:sp>
      <p:sp>
        <p:nvSpPr>
          <p:cNvPr id="23" name="文字方塊 22"/>
          <p:cNvSpPr txBox="1"/>
          <p:nvPr/>
        </p:nvSpPr>
        <p:spPr>
          <a:xfrm rot="16200000">
            <a:off x="2674948" y="3462211"/>
            <a:ext cx="1549835" cy="461665"/>
          </a:xfrm>
          <a:prstGeom prst="rect">
            <a:avLst/>
          </a:prstGeom>
          <a:noFill/>
        </p:spPr>
        <p:txBody>
          <a:bodyPr wrap="square" rtlCol="0">
            <a:spAutoFit/>
          </a:bodyPr>
          <a:lstStyle/>
          <a:p>
            <a:pPr algn="ctr"/>
            <a:r>
              <a:rPr lang="en-US" altLang="zh-TW" sz="2400" dirty="0"/>
              <a:t>labelled</a:t>
            </a:r>
            <a:endParaRPr lang="zh-TW" altLang="en-US" sz="2400" dirty="0"/>
          </a:p>
        </p:txBody>
      </p:sp>
      <p:sp>
        <p:nvSpPr>
          <p:cNvPr id="24" name="文字方塊 23"/>
          <p:cNvSpPr txBox="1"/>
          <p:nvPr/>
        </p:nvSpPr>
        <p:spPr>
          <a:xfrm>
            <a:off x="7481331" y="2327233"/>
            <a:ext cx="1549835" cy="461665"/>
          </a:xfrm>
          <a:prstGeom prst="rect">
            <a:avLst/>
          </a:prstGeom>
          <a:noFill/>
        </p:spPr>
        <p:txBody>
          <a:bodyPr wrap="square" rtlCol="0">
            <a:spAutoFit/>
          </a:bodyPr>
          <a:lstStyle/>
          <a:p>
            <a:pPr algn="ctr"/>
            <a:r>
              <a:rPr lang="en-US" altLang="zh-TW" sz="2400" dirty="0"/>
              <a:t>unlabeled</a:t>
            </a:r>
            <a:endParaRPr lang="zh-TW" altLang="en-US" sz="2400" dirty="0"/>
          </a:p>
        </p:txBody>
      </p:sp>
      <p:sp>
        <p:nvSpPr>
          <p:cNvPr id="25" name="文字方塊 24"/>
          <p:cNvSpPr txBox="1"/>
          <p:nvPr/>
        </p:nvSpPr>
        <p:spPr>
          <a:xfrm rot="16200000">
            <a:off x="2662851" y="5263660"/>
            <a:ext cx="1549835" cy="461665"/>
          </a:xfrm>
          <a:prstGeom prst="rect">
            <a:avLst/>
          </a:prstGeom>
          <a:noFill/>
        </p:spPr>
        <p:txBody>
          <a:bodyPr wrap="square" rtlCol="0">
            <a:spAutoFit/>
          </a:bodyPr>
          <a:lstStyle/>
          <a:p>
            <a:pPr algn="ctr"/>
            <a:r>
              <a:rPr lang="en-US" altLang="zh-TW" sz="2400" dirty="0"/>
              <a:t>unlabeled</a:t>
            </a:r>
            <a:endParaRPr lang="zh-TW" altLang="en-US" sz="2400" dirty="0"/>
          </a:p>
        </p:txBody>
      </p:sp>
      <p:sp>
        <p:nvSpPr>
          <p:cNvPr id="30" name="文字方塊 29"/>
          <p:cNvSpPr txBox="1"/>
          <p:nvPr/>
        </p:nvSpPr>
        <p:spPr>
          <a:xfrm>
            <a:off x="3995061" y="3756524"/>
            <a:ext cx="2579785" cy="461665"/>
          </a:xfrm>
          <a:prstGeom prst="rect">
            <a:avLst/>
          </a:prstGeom>
          <a:noFill/>
        </p:spPr>
        <p:txBody>
          <a:bodyPr wrap="square" rtlCol="0">
            <a:spAutoFit/>
          </a:bodyPr>
          <a:lstStyle/>
          <a:p>
            <a:r>
              <a:rPr lang="en-US" altLang="zh-TW" sz="2400" dirty="0">
                <a:solidFill>
                  <a:srgbClr val="0000FF"/>
                </a:solidFill>
              </a:rPr>
              <a:t>Multitask Learning</a:t>
            </a:r>
            <a:endParaRPr lang="zh-TW" altLang="en-US" sz="2400" dirty="0">
              <a:solidFill>
                <a:srgbClr val="0000FF"/>
              </a:solidFill>
            </a:endParaRPr>
          </a:p>
        </p:txBody>
      </p:sp>
      <p:sp>
        <p:nvSpPr>
          <p:cNvPr id="17" name="文字方塊 16"/>
          <p:cNvSpPr txBox="1"/>
          <p:nvPr/>
        </p:nvSpPr>
        <p:spPr>
          <a:xfrm>
            <a:off x="3995061" y="3191667"/>
            <a:ext cx="2579785" cy="461665"/>
          </a:xfrm>
          <a:prstGeom prst="rect">
            <a:avLst/>
          </a:prstGeom>
          <a:noFill/>
        </p:spPr>
        <p:txBody>
          <a:bodyPr wrap="square" rtlCol="0">
            <a:spAutoFit/>
          </a:bodyPr>
          <a:lstStyle/>
          <a:p>
            <a:r>
              <a:rPr lang="en-US" altLang="zh-TW" sz="2400" dirty="0">
                <a:solidFill>
                  <a:srgbClr val="0000FF"/>
                </a:solidFill>
              </a:rPr>
              <a:t>Fine-tuning</a:t>
            </a:r>
            <a:endParaRPr lang="zh-TW" altLang="en-US" sz="2400" dirty="0">
              <a:solidFill>
                <a:srgbClr val="0000FF"/>
              </a:solidFill>
            </a:endParaRPr>
          </a:p>
        </p:txBody>
      </p:sp>
      <p:sp>
        <p:nvSpPr>
          <p:cNvPr id="21" name="文字方塊 20"/>
          <p:cNvSpPr txBox="1"/>
          <p:nvPr/>
        </p:nvSpPr>
        <p:spPr>
          <a:xfrm>
            <a:off x="3995060" y="4680218"/>
            <a:ext cx="2779616" cy="830997"/>
          </a:xfrm>
          <a:prstGeom prst="rect">
            <a:avLst/>
          </a:prstGeom>
          <a:noFill/>
        </p:spPr>
        <p:txBody>
          <a:bodyPr wrap="square" rtlCol="0">
            <a:spAutoFit/>
          </a:bodyPr>
          <a:lstStyle/>
          <a:p>
            <a:r>
              <a:rPr lang="en-US" altLang="zh-TW" sz="2400" dirty="0">
                <a:solidFill>
                  <a:srgbClr val="0000FF"/>
                </a:solidFill>
              </a:rPr>
              <a:t>Domain-adversarial training</a:t>
            </a:r>
            <a:endParaRPr lang="zh-TW" altLang="en-US" sz="2400" dirty="0">
              <a:solidFill>
                <a:srgbClr val="0000FF"/>
              </a:solidFill>
            </a:endParaRPr>
          </a:p>
        </p:txBody>
      </p:sp>
    </p:spTree>
    <p:extLst>
      <p:ext uri="{BB962C8B-B14F-4D97-AF65-F5344CB8AC3E}">
        <p14:creationId xmlns:p14="http://schemas.microsoft.com/office/powerpoint/2010/main" val="1135100610"/>
      </p:ext>
    </p:extLst>
  </p:cSld>
  <p:clrMapOvr>
    <a:masterClrMapping/>
  </p:clrMapOvr>
  <mc:AlternateContent xmlns:mc="http://schemas.openxmlformats.org/markup-compatibility/2006" xmlns:p14="http://schemas.microsoft.com/office/powerpoint/2010/main">
    <mc:Choice Requires="p14">
      <p:transition spd="slow" p14:dur="2000">
        <p:cut/>
      </p:transition>
    </mc:Choice>
    <mc:Fallback xmlns="">
      <p:transition spd="slow">
        <p:cu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 Layer</a:t>
            </a:r>
          </a:p>
        </p:txBody>
      </p:sp>
      <p:pic>
        <p:nvPicPr>
          <p:cNvPr id="4098" name="Picture 2" descr="YDusp.png (800Ã548)"/>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32125" y="2303933"/>
            <a:ext cx="5278369" cy="3615683"/>
          </a:xfrm>
          <a:prstGeom prst="rect">
            <a:avLst/>
          </a:prstGeom>
          <a:noFill/>
          <a:extLst>
            <a:ext uri="{909E8E84-426E-40DD-AFC4-6F175D3DCCD1}">
              <a14:hiddenFill xmlns:a14="http://schemas.microsoft.com/office/drawing/2010/main">
                <a:solidFill>
                  <a:srgbClr val="FFFFFF"/>
                </a:solidFill>
              </a14:hiddenFill>
            </a:ext>
          </a:extLst>
        </p:spPr>
      </p:pic>
      <p:sp>
        <p:nvSpPr>
          <p:cNvPr id="5" name="Right Arrow 4"/>
          <p:cNvSpPr/>
          <p:nvPr/>
        </p:nvSpPr>
        <p:spPr>
          <a:xfrm>
            <a:off x="9661461" y="4042104"/>
            <a:ext cx="676887" cy="570709"/>
          </a:xfrm>
          <a:prstGeom prst="rightArrow">
            <a:avLst/>
          </a:prstGeom>
          <a:solidFill>
            <a:schemeClr val="bg1">
              <a:lumMod val="85000"/>
            </a:schemeClr>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p:cNvGrpSpPr/>
          <p:nvPr/>
        </p:nvGrpSpPr>
        <p:grpSpPr>
          <a:xfrm>
            <a:off x="7556939" y="3458183"/>
            <a:ext cx="1852382" cy="1762612"/>
            <a:chOff x="2743200" y="2838073"/>
            <a:chExt cx="1852382" cy="1762612"/>
          </a:xfrm>
        </p:grpSpPr>
        <p:sp>
          <p:nvSpPr>
            <p:cNvPr id="7" name="Rectangle 6"/>
            <p:cNvSpPr/>
            <p:nvPr/>
          </p:nvSpPr>
          <p:spPr>
            <a:xfrm>
              <a:off x="2743201" y="2838073"/>
              <a:ext cx="462783" cy="462784"/>
            </a:xfrm>
            <a:prstGeom prst="rect">
              <a:avLst/>
            </a:prstGeom>
            <a:solidFill>
              <a:schemeClr val="accent6">
                <a:lumMod val="40000"/>
                <a:lumOff val="6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solidFill>
                    <a:schemeClr val="tx1"/>
                  </a:solidFill>
                </a:rPr>
                <a:t>31</a:t>
              </a:r>
            </a:p>
          </p:txBody>
        </p:sp>
        <p:sp>
          <p:nvSpPr>
            <p:cNvPr id="8" name="Rectangle 7"/>
            <p:cNvSpPr/>
            <p:nvPr/>
          </p:nvSpPr>
          <p:spPr>
            <a:xfrm>
              <a:off x="3205985" y="2838073"/>
              <a:ext cx="462783" cy="462784"/>
            </a:xfrm>
            <a:prstGeom prst="rect">
              <a:avLst/>
            </a:prstGeom>
            <a:solidFill>
              <a:schemeClr val="accent6">
                <a:lumMod val="40000"/>
                <a:lumOff val="6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solidFill>
                    <a:schemeClr val="tx1"/>
                  </a:solidFill>
                </a:rPr>
                <a:t>7</a:t>
              </a:r>
            </a:p>
          </p:txBody>
        </p:sp>
        <p:sp>
          <p:nvSpPr>
            <p:cNvPr id="9" name="Rectangle 8"/>
            <p:cNvSpPr/>
            <p:nvPr/>
          </p:nvSpPr>
          <p:spPr>
            <a:xfrm>
              <a:off x="3668769" y="2838073"/>
              <a:ext cx="462783" cy="462784"/>
            </a:xfrm>
            <a:prstGeom prst="rect">
              <a:avLst/>
            </a:prstGeom>
            <a:solidFill>
              <a:schemeClr val="accent2">
                <a:lumMod val="60000"/>
                <a:lumOff val="4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a:t>44</a:t>
              </a:r>
              <a:endParaRPr lang="en-US" dirty="0"/>
            </a:p>
          </p:txBody>
        </p:sp>
        <p:sp>
          <p:nvSpPr>
            <p:cNvPr id="10" name="Rectangle 9"/>
            <p:cNvSpPr/>
            <p:nvPr/>
          </p:nvSpPr>
          <p:spPr>
            <a:xfrm>
              <a:off x="2743201" y="3246325"/>
              <a:ext cx="462783" cy="462784"/>
            </a:xfrm>
            <a:prstGeom prst="rect">
              <a:avLst/>
            </a:prstGeom>
            <a:solidFill>
              <a:schemeClr val="accent6">
                <a:lumMod val="40000"/>
                <a:lumOff val="6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a:t>65</a:t>
              </a:r>
              <a:endParaRPr lang="en-US" dirty="0"/>
            </a:p>
          </p:txBody>
        </p:sp>
        <p:sp>
          <p:nvSpPr>
            <p:cNvPr id="11" name="Rectangle 10"/>
            <p:cNvSpPr/>
            <p:nvPr/>
          </p:nvSpPr>
          <p:spPr>
            <a:xfrm>
              <a:off x="3205985" y="3246325"/>
              <a:ext cx="462783" cy="462784"/>
            </a:xfrm>
            <a:prstGeom prst="rect">
              <a:avLst/>
            </a:prstGeom>
            <a:solidFill>
              <a:schemeClr val="accent6">
                <a:lumMod val="40000"/>
                <a:lumOff val="6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a:t>35</a:t>
              </a:r>
              <a:endParaRPr lang="en-US" dirty="0"/>
            </a:p>
          </p:txBody>
        </p:sp>
        <p:sp>
          <p:nvSpPr>
            <p:cNvPr id="12" name="Rectangle 11"/>
            <p:cNvSpPr/>
            <p:nvPr/>
          </p:nvSpPr>
          <p:spPr>
            <a:xfrm>
              <a:off x="3668769" y="3246325"/>
              <a:ext cx="462783" cy="462784"/>
            </a:xfrm>
            <a:prstGeom prst="rect">
              <a:avLst/>
            </a:prstGeom>
            <a:solidFill>
              <a:schemeClr val="accent2">
                <a:lumMod val="60000"/>
                <a:lumOff val="4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a:t>40</a:t>
              </a:r>
              <a:endParaRPr lang="en-US" dirty="0"/>
            </a:p>
          </p:txBody>
        </p:sp>
        <p:sp>
          <p:nvSpPr>
            <p:cNvPr id="13" name="Rectangle 12"/>
            <p:cNvSpPr/>
            <p:nvPr/>
          </p:nvSpPr>
          <p:spPr>
            <a:xfrm>
              <a:off x="2743201" y="3707349"/>
              <a:ext cx="462783" cy="462784"/>
            </a:xfrm>
            <a:prstGeom prst="rect">
              <a:avLst/>
            </a:prstGeom>
            <a:solidFill>
              <a:schemeClr val="accent5">
                <a:lumMod val="40000"/>
                <a:lumOff val="6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a:t>46</a:t>
              </a:r>
              <a:endParaRPr lang="en-US" dirty="0"/>
            </a:p>
          </p:txBody>
        </p:sp>
        <p:sp>
          <p:nvSpPr>
            <p:cNvPr id="14" name="Rectangle 13"/>
            <p:cNvSpPr/>
            <p:nvPr/>
          </p:nvSpPr>
          <p:spPr>
            <a:xfrm>
              <a:off x="3205985" y="3707349"/>
              <a:ext cx="462783" cy="462784"/>
            </a:xfrm>
            <a:prstGeom prst="rect">
              <a:avLst/>
            </a:prstGeom>
            <a:solidFill>
              <a:schemeClr val="accent5">
                <a:lumMod val="40000"/>
                <a:lumOff val="6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a:t>29</a:t>
              </a:r>
              <a:endParaRPr lang="en-US" dirty="0"/>
            </a:p>
          </p:txBody>
        </p:sp>
        <p:sp>
          <p:nvSpPr>
            <p:cNvPr id="15" name="Rectangle 14"/>
            <p:cNvSpPr/>
            <p:nvPr/>
          </p:nvSpPr>
          <p:spPr>
            <a:xfrm>
              <a:off x="3668769" y="3707349"/>
              <a:ext cx="462783" cy="462784"/>
            </a:xfrm>
            <a:prstGeom prst="rect">
              <a:avLst/>
            </a:prstGeom>
            <a:solidFill>
              <a:schemeClr val="accent1">
                <a:lumMod val="60000"/>
                <a:lumOff val="4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a:t>32</a:t>
              </a:r>
              <a:endParaRPr lang="en-US" dirty="0"/>
            </a:p>
          </p:txBody>
        </p:sp>
        <p:sp>
          <p:nvSpPr>
            <p:cNvPr id="16" name="Rectangle 15"/>
            <p:cNvSpPr/>
            <p:nvPr/>
          </p:nvSpPr>
          <p:spPr>
            <a:xfrm>
              <a:off x="4131552" y="2838073"/>
              <a:ext cx="462783" cy="462784"/>
            </a:xfrm>
            <a:prstGeom prst="rect">
              <a:avLst/>
            </a:prstGeom>
            <a:solidFill>
              <a:schemeClr val="accent2">
                <a:lumMod val="60000"/>
                <a:lumOff val="4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a:t>33</a:t>
              </a:r>
              <a:endParaRPr lang="en-US" dirty="0"/>
            </a:p>
          </p:txBody>
        </p:sp>
        <p:sp>
          <p:nvSpPr>
            <p:cNvPr id="17" name="Rectangle 16"/>
            <p:cNvSpPr/>
            <p:nvPr/>
          </p:nvSpPr>
          <p:spPr>
            <a:xfrm>
              <a:off x="4131552" y="3246325"/>
              <a:ext cx="462783" cy="462784"/>
            </a:xfrm>
            <a:prstGeom prst="rect">
              <a:avLst/>
            </a:prstGeom>
            <a:solidFill>
              <a:schemeClr val="accent2">
                <a:lumMod val="60000"/>
                <a:lumOff val="4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a:t>46</a:t>
              </a:r>
              <a:endParaRPr lang="en-US" dirty="0"/>
            </a:p>
          </p:txBody>
        </p:sp>
        <p:sp>
          <p:nvSpPr>
            <p:cNvPr id="18" name="Rectangle 17"/>
            <p:cNvSpPr/>
            <p:nvPr/>
          </p:nvSpPr>
          <p:spPr>
            <a:xfrm>
              <a:off x="4131552" y="3707349"/>
              <a:ext cx="462783" cy="462784"/>
            </a:xfrm>
            <a:prstGeom prst="rect">
              <a:avLst/>
            </a:prstGeom>
            <a:solidFill>
              <a:schemeClr val="accent1">
                <a:lumMod val="60000"/>
                <a:lumOff val="4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a:t>30</a:t>
              </a:r>
              <a:endParaRPr lang="en-US" dirty="0"/>
            </a:p>
          </p:txBody>
        </p:sp>
        <p:sp>
          <p:nvSpPr>
            <p:cNvPr id="19" name="Rectangle 18"/>
            <p:cNvSpPr/>
            <p:nvPr/>
          </p:nvSpPr>
          <p:spPr>
            <a:xfrm>
              <a:off x="2743200" y="4137901"/>
              <a:ext cx="462783" cy="462784"/>
            </a:xfrm>
            <a:prstGeom prst="rect">
              <a:avLst/>
            </a:prstGeom>
            <a:solidFill>
              <a:schemeClr val="accent5">
                <a:lumMod val="40000"/>
                <a:lumOff val="6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a:t>24</a:t>
              </a:r>
              <a:endParaRPr lang="en-US" dirty="0"/>
            </a:p>
          </p:txBody>
        </p:sp>
        <p:sp>
          <p:nvSpPr>
            <p:cNvPr id="20" name="Rectangle 19"/>
            <p:cNvSpPr/>
            <p:nvPr/>
          </p:nvSpPr>
          <p:spPr>
            <a:xfrm>
              <a:off x="3205983" y="4137901"/>
              <a:ext cx="462783" cy="462784"/>
            </a:xfrm>
            <a:prstGeom prst="rect">
              <a:avLst/>
            </a:prstGeom>
            <a:solidFill>
              <a:schemeClr val="accent5">
                <a:lumMod val="40000"/>
                <a:lumOff val="6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a:t>49</a:t>
              </a:r>
              <a:endParaRPr lang="en-US" dirty="0"/>
            </a:p>
          </p:txBody>
        </p:sp>
        <p:sp>
          <p:nvSpPr>
            <p:cNvPr id="21" name="Rectangle 20"/>
            <p:cNvSpPr/>
            <p:nvPr/>
          </p:nvSpPr>
          <p:spPr>
            <a:xfrm>
              <a:off x="3668768" y="4137901"/>
              <a:ext cx="462783" cy="462784"/>
            </a:xfrm>
            <a:prstGeom prst="rect">
              <a:avLst/>
            </a:prstGeom>
            <a:solidFill>
              <a:schemeClr val="accent1">
                <a:lumMod val="60000"/>
                <a:lumOff val="4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a:t>8</a:t>
              </a:r>
              <a:endParaRPr lang="en-US" dirty="0"/>
            </a:p>
          </p:txBody>
        </p:sp>
        <p:sp>
          <p:nvSpPr>
            <p:cNvPr id="22" name="Rectangle 21"/>
            <p:cNvSpPr/>
            <p:nvPr/>
          </p:nvSpPr>
          <p:spPr>
            <a:xfrm>
              <a:off x="4132799" y="4137901"/>
              <a:ext cx="462783" cy="462784"/>
            </a:xfrm>
            <a:prstGeom prst="rect">
              <a:avLst/>
            </a:prstGeom>
            <a:solidFill>
              <a:schemeClr val="accent1">
                <a:lumMod val="60000"/>
                <a:lumOff val="4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dirty="0"/>
                <a:t>64</a:t>
              </a:r>
              <a:endParaRPr lang="en-US" dirty="0"/>
            </a:p>
          </p:txBody>
        </p:sp>
      </p:grpSp>
      <p:grpSp>
        <p:nvGrpSpPr>
          <p:cNvPr id="33" name="Group 32"/>
          <p:cNvGrpSpPr/>
          <p:nvPr/>
        </p:nvGrpSpPr>
        <p:grpSpPr>
          <a:xfrm>
            <a:off x="10591735" y="3861716"/>
            <a:ext cx="925567" cy="908115"/>
            <a:chOff x="7390831" y="3230440"/>
            <a:chExt cx="925567" cy="908115"/>
          </a:xfrm>
        </p:grpSpPr>
        <p:sp>
          <p:nvSpPr>
            <p:cNvPr id="29" name="Rectangle 28"/>
            <p:cNvSpPr/>
            <p:nvPr/>
          </p:nvSpPr>
          <p:spPr>
            <a:xfrm>
              <a:off x="7390831" y="3230440"/>
              <a:ext cx="462783" cy="462784"/>
            </a:xfrm>
            <a:prstGeom prst="rect">
              <a:avLst/>
            </a:prstGeom>
            <a:solidFill>
              <a:schemeClr val="accent6">
                <a:lumMod val="40000"/>
                <a:lumOff val="6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ltLang="ko-KR">
                  <a:solidFill>
                    <a:schemeClr val="tx1"/>
                  </a:solidFill>
                </a:rPr>
                <a:t>65</a:t>
              </a:r>
              <a:endParaRPr lang="en-US" dirty="0">
                <a:solidFill>
                  <a:schemeClr val="tx1"/>
                </a:solidFill>
              </a:endParaRPr>
            </a:p>
          </p:txBody>
        </p:sp>
        <p:sp>
          <p:nvSpPr>
            <p:cNvPr id="30" name="Rectangle 29"/>
            <p:cNvSpPr/>
            <p:nvPr/>
          </p:nvSpPr>
          <p:spPr>
            <a:xfrm>
              <a:off x="7853615" y="3230440"/>
              <a:ext cx="462783" cy="462784"/>
            </a:xfrm>
            <a:prstGeom prst="rect">
              <a:avLst/>
            </a:prstGeom>
            <a:solidFill>
              <a:schemeClr val="accent2">
                <a:lumMod val="60000"/>
                <a:lumOff val="4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46</a:t>
              </a:r>
            </a:p>
          </p:txBody>
        </p:sp>
        <p:sp>
          <p:nvSpPr>
            <p:cNvPr id="31" name="Rectangle 30"/>
            <p:cNvSpPr/>
            <p:nvPr/>
          </p:nvSpPr>
          <p:spPr>
            <a:xfrm>
              <a:off x="7390831" y="3675771"/>
              <a:ext cx="462783" cy="462784"/>
            </a:xfrm>
            <a:prstGeom prst="rect">
              <a:avLst/>
            </a:prstGeom>
            <a:solidFill>
              <a:schemeClr val="accent5">
                <a:lumMod val="40000"/>
                <a:lumOff val="6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46</a:t>
              </a:r>
            </a:p>
          </p:txBody>
        </p:sp>
        <p:sp>
          <p:nvSpPr>
            <p:cNvPr id="32" name="Rectangle 31"/>
            <p:cNvSpPr/>
            <p:nvPr/>
          </p:nvSpPr>
          <p:spPr>
            <a:xfrm>
              <a:off x="7853615" y="3675771"/>
              <a:ext cx="462783" cy="462784"/>
            </a:xfrm>
            <a:prstGeom prst="rect">
              <a:avLst/>
            </a:prstGeom>
            <a:solidFill>
              <a:schemeClr val="accent1">
                <a:lumMod val="60000"/>
                <a:lumOff val="40000"/>
              </a:schemeClr>
            </a:solid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64</a:t>
              </a:r>
            </a:p>
          </p:txBody>
        </p:sp>
      </p:grpSp>
      <p:sp>
        <p:nvSpPr>
          <p:cNvPr id="36" name="TextBox 35"/>
          <p:cNvSpPr txBox="1"/>
          <p:nvPr/>
        </p:nvSpPr>
        <p:spPr>
          <a:xfrm>
            <a:off x="2084862" y="1688927"/>
            <a:ext cx="2372894" cy="461665"/>
          </a:xfrm>
          <a:prstGeom prst="rect">
            <a:avLst/>
          </a:prstGeom>
          <a:noFill/>
        </p:spPr>
        <p:txBody>
          <a:bodyPr wrap="none" rtlCol="0">
            <a:spAutoFit/>
          </a:bodyPr>
          <a:lstStyle/>
          <a:p>
            <a:r>
              <a:rPr lang="en-US" sz="2400" dirty="0"/>
              <a:t>Convolution layer</a:t>
            </a:r>
          </a:p>
        </p:txBody>
      </p:sp>
      <p:sp>
        <p:nvSpPr>
          <p:cNvPr id="37" name="TextBox 36"/>
          <p:cNvSpPr txBox="1"/>
          <p:nvPr/>
        </p:nvSpPr>
        <p:spPr>
          <a:xfrm>
            <a:off x="8019722" y="1688927"/>
            <a:ext cx="2943819" cy="461665"/>
          </a:xfrm>
          <a:prstGeom prst="rect">
            <a:avLst/>
          </a:prstGeom>
          <a:noFill/>
        </p:spPr>
        <p:txBody>
          <a:bodyPr wrap="none" rtlCol="0">
            <a:spAutoFit/>
          </a:bodyPr>
          <a:lstStyle/>
          <a:p>
            <a:r>
              <a:rPr lang="en-US" sz="2400" dirty="0"/>
              <a:t>Optional pooling layer</a:t>
            </a:r>
          </a:p>
        </p:txBody>
      </p:sp>
    </p:spTree>
    <p:extLst>
      <p:ext uri="{BB962C8B-B14F-4D97-AF65-F5344CB8AC3E}">
        <p14:creationId xmlns:p14="http://schemas.microsoft.com/office/powerpoint/2010/main" val="36487402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324"/>
        <p:cNvGrpSpPr/>
        <p:nvPr/>
      </p:nvGrpSpPr>
      <p:grpSpPr>
        <a:xfrm>
          <a:off x="0" y="0"/>
          <a:ext cx="0" cy="0"/>
          <a:chOff x="0" y="0"/>
          <a:chExt cx="0" cy="0"/>
        </a:xfrm>
      </p:grpSpPr>
      <p:sp>
        <p:nvSpPr>
          <p:cNvPr id="326" name="Shape 326"/>
          <p:cNvSpPr txBox="1"/>
          <p:nvPr/>
        </p:nvSpPr>
        <p:spPr>
          <a:xfrm>
            <a:off x="1702577" y="159268"/>
            <a:ext cx="8136599" cy="815199"/>
          </a:xfrm>
          <a:prstGeom prst="rect">
            <a:avLst/>
          </a:prstGeom>
          <a:noFill/>
          <a:ln>
            <a:noFill/>
          </a:ln>
        </p:spPr>
        <p:txBody>
          <a:bodyPr lIns="91425" tIns="91425" rIns="91425" bIns="91425" anchor="t" anchorCtr="0">
            <a:noAutofit/>
          </a:bodyPr>
          <a:lstStyle/>
          <a:p>
            <a:r>
              <a:rPr lang="en" sz="3600" dirty="0">
                <a:solidFill>
                  <a:schemeClr val="bg1"/>
                </a:solidFill>
              </a:rPr>
              <a:t>Transfer Learning with CNNs</a:t>
            </a:r>
          </a:p>
        </p:txBody>
      </p:sp>
      <p:pic>
        <p:nvPicPr>
          <p:cNvPr id="327" name="Shape 327"/>
          <p:cNvPicPr preferRelativeResize="0"/>
          <p:nvPr/>
        </p:nvPicPr>
        <p:blipFill>
          <a:blip r:embed="rId3">
            <a:alphaModFix/>
          </a:blip>
          <a:stretch>
            <a:fillRect/>
          </a:stretch>
        </p:blipFill>
        <p:spPr>
          <a:xfrm>
            <a:off x="1866902" y="1048550"/>
            <a:ext cx="695649" cy="4760900"/>
          </a:xfrm>
          <a:prstGeom prst="rect">
            <a:avLst/>
          </a:prstGeom>
          <a:noFill/>
          <a:ln>
            <a:noFill/>
          </a:ln>
        </p:spPr>
      </p:pic>
      <p:sp>
        <p:nvSpPr>
          <p:cNvPr id="328" name="Shape 328"/>
          <p:cNvSpPr txBox="1"/>
          <p:nvPr/>
        </p:nvSpPr>
        <p:spPr>
          <a:xfrm>
            <a:off x="2630527" y="1048567"/>
            <a:ext cx="1988699" cy="476000"/>
          </a:xfrm>
          <a:prstGeom prst="rect">
            <a:avLst/>
          </a:prstGeom>
          <a:noFill/>
          <a:ln>
            <a:noFill/>
          </a:ln>
        </p:spPr>
        <p:txBody>
          <a:bodyPr lIns="91425" tIns="91425" rIns="91425" bIns="91425" anchor="t" anchorCtr="0">
            <a:noAutofit/>
          </a:bodyPr>
          <a:lstStyle/>
          <a:p>
            <a:r>
              <a:rPr lang="en"/>
              <a:t>1. Train on </a:t>
            </a:r>
          </a:p>
          <a:p>
            <a:r>
              <a:rPr lang="en"/>
              <a:t>Imagenet</a:t>
            </a:r>
          </a:p>
        </p:txBody>
      </p:sp>
    </p:spTree>
    <p:extLst>
      <p:ext uri="{BB962C8B-B14F-4D97-AF65-F5344CB8AC3E}">
        <p14:creationId xmlns:p14="http://schemas.microsoft.com/office/powerpoint/2010/main" val="225279789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332"/>
        <p:cNvGrpSpPr/>
        <p:nvPr/>
      </p:nvGrpSpPr>
      <p:grpSpPr>
        <a:xfrm>
          <a:off x="0" y="0"/>
          <a:ext cx="0" cy="0"/>
          <a:chOff x="0" y="0"/>
          <a:chExt cx="0" cy="0"/>
        </a:xfrm>
      </p:grpSpPr>
      <p:sp>
        <p:nvSpPr>
          <p:cNvPr id="334" name="Shape 334"/>
          <p:cNvSpPr txBox="1"/>
          <p:nvPr/>
        </p:nvSpPr>
        <p:spPr>
          <a:xfrm>
            <a:off x="1702577" y="159268"/>
            <a:ext cx="8136599" cy="815199"/>
          </a:xfrm>
          <a:prstGeom prst="rect">
            <a:avLst/>
          </a:prstGeom>
          <a:noFill/>
          <a:ln>
            <a:noFill/>
          </a:ln>
        </p:spPr>
        <p:txBody>
          <a:bodyPr lIns="91425" tIns="91425" rIns="91425" bIns="91425" anchor="t" anchorCtr="0">
            <a:noAutofit/>
          </a:bodyPr>
          <a:lstStyle/>
          <a:p>
            <a:r>
              <a:rPr lang="en" sz="3600" dirty="0">
                <a:solidFill>
                  <a:schemeClr val="bg1"/>
                </a:solidFill>
              </a:rPr>
              <a:t>Transfer Learning with CNNs</a:t>
            </a:r>
          </a:p>
        </p:txBody>
      </p:sp>
      <p:pic>
        <p:nvPicPr>
          <p:cNvPr id="335" name="Shape 335"/>
          <p:cNvPicPr preferRelativeResize="0"/>
          <p:nvPr/>
        </p:nvPicPr>
        <p:blipFill>
          <a:blip r:embed="rId3">
            <a:alphaModFix/>
          </a:blip>
          <a:stretch>
            <a:fillRect/>
          </a:stretch>
        </p:blipFill>
        <p:spPr>
          <a:xfrm>
            <a:off x="1866902" y="1048550"/>
            <a:ext cx="695649" cy="4760900"/>
          </a:xfrm>
          <a:prstGeom prst="rect">
            <a:avLst/>
          </a:prstGeom>
          <a:noFill/>
          <a:ln>
            <a:noFill/>
          </a:ln>
        </p:spPr>
      </p:pic>
      <p:sp>
        <p:nvSpPr>
          <p:cNvPr id="336" name="Shape 336"/>
          <p:cNvSpPr txBox="1"/>
          <p:nvPr/>
        </p:nvSpPr>
        <p:spPr>
          <a:xfrm>
            <a:off x="2630527" y="1048567"/>
            <a:ext cx="1988699" cy="476000"/>
          </a:xfrm>
          <a:prstGeom prst="rect">
            <a:avLst/>
          </a:prstGeom>
          <a:noFill/>
          <a:ln>
            <a:noFill/>
          </a:ln>
        </p:spPr>
        <p:txBody>
          <a:bodyPr lIns="91425" tIns="91425" rIns="91425" bIns="91425" anchor="t" anchorCtr="0">
            <a:noAutofit/>
          </a:bodyPr>
          <a:lstStyle/>
          <a:p>
            <a:r>
              <a:rPr lang="en"/>
              <a:t>1. Train on </a:t>
            </a:r>
          </a:p>
          <a:p>
            <a:r>
              <a:rPr lang="en"/>
              <a:t>Imagenet</a:t>
            </a:r>
          </a:p>
        </p:txBody>
      </p:sp>
      <p:pic>
        <p:nvPicPr>
          <p:cNvPr id="337" name="Shape 337"/>
          <p:cNvPicPr preferRelativeResize="0"/>
          <p:nvPr/>
        </p:nvPicPr>
        <p:blipFill>
          <a:blip r:embed="rId3">
            <a:alphaModFix/>
          </a:blip>
          <a:stretch>
            <a:fillRect/>
          </a:stretch>
        </p:blipFill>
        <p:spPr>
          <a:xfrm>
            <a:off x="4203327" y="1048534"/>
            <a:ext cx="695649" cy="4760900"/>
          </a:xfrm>
          <a:prstGeom prst="rect">
            <a:avLst/>
          </a:prstGeom>
          <a:noFill/>
          <a:ln>
            <a:noFill/>
          </a:ln>
        </p:spPr>
      </p:pic>
      <p:sp>
        <p:nvSpPr>
          <p:cNvPr id="338" name="Shape 338"/>
          <p:cNvSpPr txBox="1"/>
          <p:nvPr/>
        </p:nvSpPr>
        <p:spPr>
          <a:xfrm>
            <a:off x="5183051" y="1048535"/>
            <a:ext cx="1988699" cy="815199"/>
          </a:xfrm>
          <a:prstGeom prst="rect">
            <a:avLst/>
          </a:prstGeom>
          <a:noFill/>
          <a:ln>
            <a:noFill/>
          </a:ln>
        </p:spPr>
        <p:txBody>
          <a:bodyPr lIns="91425" tIns="91425" rIns="91425" bIns="91425" anchor="t" anchorCtr="0">
            <a:noAutofit/>
          </a:bodyPr>
          <a:lstStyle/>
          <a:p>
            <a:r>
              <a:rPr lang="en" dirty="0"/>
              <a:t>2. Small dataset:</a:t>
            </a:r>
          </a:p>
          <a:p>
            <a:r>
              <a:rPr lang="en" dirty="0"/>
              <a:t>feature extractor</a:t>
            </a:r>
          </a:p>
          <a:p>
            <a:endParaRPr dirty="0"/>
          </a:p>
          <a:p>
            <a:endParaRPr dirty="0">
              <a:solidFill>
                <a:srgbClr val="FF0000"/>
              </a:solidFill>
            </a:endParaRPr>
          </a:p>
        </p:txBody>
      </p:sp>
      <p:sp>
        <p:nvSpPr>
          <p:cNvPr id="339" name="Shape 339"/>
          <p:cNvSpPr/>
          <p:nvPr/>
        </p:nvSpPr>
        <p:spPr>
          <a:xfrm>
            <a:off x="4132926" y="5359400"/>
            <a:ext cx="884999" cy="476000"/>
          </a:xfrm>
          <a:prstGeom prst="rect">
            <a:avLst/>
          </a:prstGeom>
          <a:noFill/>
          <a:ln w="19050" cap="flat" cmpd="sng">
            <a:solidFill>
              <a:srgbClr val="FF0000"/>
            </a:solidFill>
            <a:prstDash val="solid"/>
            <a:round/>
            <a:headEnd type="none" w="med" len="med"/>
            <a:tailEnd type="none" w="med" len="med"/>
          </a:ln>
        </p:spPr>
        <p:txBody>
          <a:bodyPr lIns="91425" tIns="91425" rIns="91425" bIns="91425" anchor="ctr" anchorCtr="0">
            <a:noAutofit/>
          </a:bodyPr>
          <a:lstStyle/>
          <a:p>
            <a:endParaRPr/>
          </a:p>
        </p:txBody>
      </p:sp>
      <p:cxnSp>
        <p:nvCxnSpPr>
          <p:cNvPr id="340" name="Shape 340"/>
          <p:cNvCxnSpPr>
            <a:endCxn id="339" idx="3"/>
          </p:cNvCxnSpPr>
          <p:nvPr/>
        </p:nvCxnSpPr>
        <p:spPr>
          <a:xfrm rot="10800000">
            <a:off x="5017924" y="5597400"/>
            <a:ext cx="459900" cy="0"/>
          </a:xfrm>
          <a:prstGeom prst="straightConnector1">
            <a:avLst/>
          </a:prstGeom>
          <a:noFill/>
          <a:ln w="19050" cap="flat" cmpd="sng">
            <a:solidFill>
              <a:srgbClr val="FF0000"/>
            </a:solidFill>
            <a:prstDash val="solid"/>
            <a:round/>
            <a:headEnd type="none" w="lg" len="lg"/>
            <a:tailEnd type="triangle" w="lg" len="lg"/>
          </a:ln>
        </p:spPr>
      </p:cxnSp>
      <p:sp>
        <p:nvSpPr>
          <p:cNvPr id="341" name="Shape 341"/>
          <p:cNvSpPr/>
          <p:nvPr/>
        </p:nvSpPr>
        <p:spPr>
          <a:xfrm>
            <a:off x="4988802" y="1468102"/>
            <a:ext cx="224099" cy="3801599"/>
          </a:xfrm>
          <a:prstGeom prst="rightBrace">
            <a:avLst>
              <a:gd name="adj1" fmla="val 113598"/>
              <a:gd name="adj2" fmla="val 50000"/>
            </a:avLst>
          </a:prstGeom>
          <a:noFill/>
          <a:ln w="19050" cap="flat" cmpd="sng">
            <a:solidFill>
              <a:schemeClr val="dk2"/>
            </a:solidFill>
            <a:prstDash val="solid"/>
            <a:round/>
            <a:headEnd type="none" w="med" len="med"/>
            <a:tailEnd type="none" w="med" len="med"/>
          </a:ln>
        </p:spPr>
        <p:txBody>
          <a:bodyPr lIns="91425" tIns="91425" rIns="91425" bIns="91425" anchor="ctr" anchorCtr="0">
            <a:noAutofit/>
          </a:bodyPr>
          <a:lstStyle/>
          <a:p>
            <a:endParaRPr/>
          </a:p>
        </p:txBody>
      </p:sp>
      <p:sp>
        <p:nvSpPr>
          <p:cNvPr id="342" name="Shape 342"/>
          <p:cNvSpPr txBox="1"/>
          <p:nvPr/>
        </p:nvSpPr>
        <p:spPr>
          <a:xfrm>
            <a:off x="5251813" y="3071037"/>
            <a:ext cx="1271999" cy="476000"/>
          </a:xfrm>
          <a:prstGeom prst="rect">
            <a:avLst/>
          </a:prstGeom>
          <a:noFill/>
          <a:ln>
            <a:noFill/>
          </a:ln>
        </p:spPr>
        <p:txBody>
          <a:bodyPr lIns="91425" tIns="91425" rIns="91425" bIns="91425" anchor="t" anchorCtr="0">
            <a:noAutofit/>
          </a:bodyPr>
          <a:lstStyle/>
          <a:p>
            <a:r>
              <a:rPr lang="en"/>
              <a:t>Freeze these</a:t>
            </a:r>
          </a:p>
          <a:p>
            <a:endParaRPr/>
          </a:p>
          <a:p>
            <a:endParaRPr>
              <a:solidFill>
                <a:srgbClr val="FF0000"/>
              </a:solidFill>
            </a:endParaRPr>
          </a:p>
        </p:txBody>
      </p:sp>
      <p:sp>
        <p:nvSpPr>
          <p:cNvPr id="343" name="Shape 343"/>
          <p:cNvSpPr txBox="1"/>
          <p:nvPr/>
        </p:nvSpPr>
        <p:spPr>
          <a:xfrm>
            <a:off x="5460003" y="5339267"/>
            <a:ext cx="944100" cy="476000"/>
          </a:xfrm>
          <a:prstGeom prst="rect">
            <a:avLst/>
          </a:prstGeom>
          <a:noFill/>
          <a:ln>
            <a:noFill/>
          </a:ln>
        </p:spPr>
        <p:txBody>
          <a:bodyPr lIns="91425" tIns="91425" rIns="91425" bIns="91425" anchor="t" anchorCtr="0">
            <a:noAutofit/>
          </a:bodyPr>
          <a:lstStyle/>
          <a:p>
            <a:r>
              <a:rPr lang="en"/>
              <a:t>Train this</a:t>
            </a:r>
          </a:p>
          <a:p>
            <a:endParaRPr/>
          </a:p>
          <a:p>
            <a:endParaRPr>
              <a:solidFill>
                <a:srgbClr val="FF0000"/>
              </a:solidFill>
            </a:endParaRPr>
          </a:p>
        </p:txBody>
      </p:sp>
    </p:spTree>
    <p:extLst>
      <p:ext uri="{BB962C8B-B14F-4D97-AF65-F5344CB8AC3E}">
        <p14:creationId xmlns:p14="http://schemas.microsoft.com/office/powerpoint/2010/main" val="409272286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9" name="Shape 349"/>
          <p:cNvSpPr txBox="1"/>
          <p:nvPr/>
        </p:nvSpPr>
        <p:spPr>
          <a:xfrm>
            <a:off x="1702577" y="159268"/>
            <a:ext cx="8136599" cy="815199"/>
          </a:xfrm>
          <a:prstGeom prst="rect">
            <a:avLst/>
          </a:prstGeom>
          <a:noFill/>
          <a:ln>
            <a:noFill/>
          </a:ln>
        </p:spPr>
        <p:txBody>
          <a:bodyPr lIns="91425" tIns="91425" rIns="91425" bIns="91425" anchor="t" anchorCtr="0">
            <a:noAutofit/>
          </a:bodyPr>
          <a:lstStyle/>
          <a:p>
            <a:r>
              <a:rPr lang="en" sz="3600" dirty="0">
                <a:solidFill>
                  <a:schemeClr val="bg1"/>
                </a:solidFill>
              </a:rPr>
              <a:t>Transfer Learning with CNNs</a:t>
            </a:r>
          </a:p>
        </p:txBody>
      </p:sp>
      <p:pic>
        <p:nvPicPr>
          <p:cNvPr id="350" name="Shape 350"/>
          <p:cNvPicPr preferRelativeResize="0"/>
          <p:nvPr/>
        </p:nvPicPr>
        <p:blipFill>
          <a:blip r:embed="rId3">
            <a:alphaModFix/>
          </a:blip>
          <a:stretch>
            <a:fillRect/>
          </a:stretch>
        </p:blipFill>
        <p:spPr>
          <a:xfrm>
            <a:off x="1866902" y="1048550"/>
            <a:ext cx="695649" cy="4760900"/>
          </a:xfrm>
          <a:prstGeom prst="rect">
            <a:avLst/>
          </a:prstGeom>
          <a:noFill/>
          <a:ln>
            <a:noFill/>
          </a:ln>
        </p:spPr>
      </p:pic>
      <p:sp>
        <p:nvSpPr>
          <p:cNvPr id="351" name="Shape 351"/>
          <p:cNvSpPr txBox="1"/>
          <p:nvPr/>
        </p:nvSpPr>
        <p:spPr>
          <a:xfrm>
            <a:off x="2630527" y="1048567"/>
            <a:ext cx="1988699" cy="476000"/>
          </a:xfrm>
          <a:prstGeom prst="rect">
            <a:avLst/>
          </a:prstGeom>
          <a:noFill/>
          <a:ln>
            <a:noFill/>
          </a:ln>
        </p:spPr>
        <p:txBody>
          <a:bodyPr lIns="91425" tIns="91425" rIns="91425" bIns="91425" anchor="t" anchorCtr="0">
            <a:noAutofit/>
          </a:bodyPr>
          <a:lstStyle/>
          <a:p>
            <a:r>
              <a:rPr lang="en"/>
              <a:t>1. Train on </a:t>
            </a:r>
          </a:p>
          <a:p>
            <a:r>
              <a:rPr lang="en"/>
              <a:t>Imagenet</a:t>
            </a:r>
          </a:p>
        </p:txBody>
      </p:sp>
      <p:pic>
        <p:nvPicPr>
          <p:cNvPr id="352" name="Shape 352"/>
          <p:cNvPicPr preferRelativeResize="0"/>
          <p:nvPr/>
        </p:nvPicPr>
        <p:blipFill>
          <a:blip r:embed="rId3">
            <a:alphaModFix/>
          </a:blip>
          <a:stretch>
            <a:fillRect/>
          </a:stretch>
        </p:blipFill>
        <p:spPr>
          <a:xfrm>
            <a:off x="7245102" y="1059154"/>
            <a:ext cx="695649" cy="4760900"/>
          </a:xfrm>
          <a:prstGeom prst="rect">
            <a:avLst/>
          </a:prstGeom>
          <a:noFill/>
          <a:ln>
            <a:noFill/>
          </a:ln>
        </p:spPr>
      </p:pic>
      <p:sp>
        <p:nvSpPr>
          <p:cNvPr id="353" name="Shape 353"/>
          <p:cNvSpPr txBox="1"/>
          <p:nvPr/>
        </p:nvSpPr>
        <p:spPr>
          <a:xfrm>
            <a:off x="8272200" y="856465"/>
            <a:ext cx="2395800" cy="1866400"/>
          </a:xfrm>
          <a:prstGeom prst="rect">
            <a:avLst/>
          </a:prstGeom>
          <a:noFill/>
          <a:ln>
            <a:noFill/>
          </a:ln>
        </p:spPr>
        <p:txBody>
          <a:bodyPr lIns="91425" tIns="91425" rIns="91425" bIns="91425" anchor="t" anchorCtr="0">
            <a:noAutofit/>
          </a:bodyPr>
          <a:lstStyle/>
          <a:p>
            <a:r>
              <a:rPr lang="en" dirty="0"/>
              <a:t>3. Medium dataset:</a:t>
            </a:r>
          </a:p>
          <a:p>
            <a:r>
              <a:rPr lang="en" b="1" dirty="0"/>
              <a:t>finetuning</a:t>
            </a:r>
          </a:p>
          <a:p>
            <a:endParaRPr dirty="0">
              <a:solidFill>
                <a:srgbClr val="FF0000"/>
              </a:solidFill>
            </a:endParaRPr>
          </a:p>
          <a:p>
            <a:r>
              <a:rPr lang="en" dirty="0">
                <a:solidFill>
                  <a:srgbClr val="FF0000"/>
                </a:solidFill>
              </a:rPr>
              <a:t>more data = retrain more of the network (or all of it)</a:t>
            </a:r>
          </a:p>
        </p:txBody>
      </p:sp>
      <p:sp>
        <p:nvSpPr>
          <p:cNvPr id="354" name="Shape 354"/>
          <p:cNvSpPr/>
          <p:nvPr/>
        </p:nvSpPr>
        <p:spPr>
          <a:xfrm>
            <a:off x="7174702" y="4207867"/>
            <a:ext cx="884999" cy="1638000"/>
          </a:xfrm>
          <a:prstGeom prst="rect">
            <a:avLst/>
          </a:prstGeom>
          <a:noFill/>
          <a:ln w="19050" cap="flat" cmpd="sng">
            <a:solidFill>
              <a:srgbClr val="FF0000"/>
            </a:solidFill>
            <a:prstDash val="solid"/>
            <a:round/>
            <a:headEnd type="none" w="med" len="med"/>
            <a:tailEnd type="none" w="med" len="med"/>
          </a:ln>
        </p:spPr>
        <p:txBody>
          <a:bodyPr lIns="91425" tIns="91425" rIns="91425" bIns="91425" anchor="ctr" anchorCtr="0">
            <a:noAutofit/>
          </a:bodyPr>
          <a:lstStyle/>
          <a:p>
            <a:endParaRPr/>
          </a:p>
        </p:txBody>
      </p:sp>
      <p:cxnSp>
        <p:nvCxnSpPr>
          <p:cNvPr id="355" name="Shape 355"/>
          <p:cNvCxnSpPr>
            <a:endCxn id="354" idx="3"/>
          </p:cNvCxnSpPr>
          <p:nvPr/>
        </p:nvCxnSpPr>
        <p:spPr>
          <a:xfrm rot="10800000">
            <a:off x="8059699" y="5026867"/>
            <a:ext cx="594900" cy="0"/>
          </a:xfrm>
          <a:prstGeom prst="straightConnector1">
            <a:avLst/>
          </a:prstGeom>
          <a:noFill/>
          <a:ln w="19050" cap="flat" cmpd="sng">
            <a:solidFill>
              <a:srgbClr val="FF0000"/>
            </a:solidFill>
            <a:prstDash val="solid"/>
            <a:round/>
            <a:headEnd type="none" w="lg" len="lg"/>
            <a:tailEnd type="triangle" w="lg" len="lg"/>
          </a:ln>
        </p:spPr>
      </p:cxnSp>
      <p:pic>
        <p:nvPicPr>
          <p:cNvPr id="356" name="Shape 356"/>
          <p:cNvPicPr preferRelativeResize="0"/>
          <p:nvPr/>
        </p:nvPicPr>
        <p:blipFill>
          <a:blip r:embed="rId3">
            <a:alphaModFix/>
          </a:blip>
          <a:stretch>
            <a:fillRect/>
          </a:stretch>
        </p:blipFill>
        <p:spPr>
          <a:xfrm>
            <a:off x="4203327" y="1048534"/>
            <a:ext cx="695649" cy="4760900"/>
          </a:xfrm>
          <a:prstGeom prst="rect">
            <a:avLst/>
          </a:prstGeom>
          <a:noFill/>
          <a:ln>
            <a:noFill/>
          </a:ln>
        </p:spPr>
      </p:pic>
      <p:sp>
        <p:nvSpPr>
          <p:cNvPr id="357" name="Shape 357"/>
          <p:cNvSpPr txBox="1"/>
          <p:nvPr/>
        </p:nvSpPr>
        <p:spPr>
          <a:xfrm>
            <a:off x="5017952" y="878968"/>
            <a:ext cx="1988699" cy="815199"/>
          </a:xfrm>
          <a:prstGeom prst="rect">
            <a:avLst/>
          </a:prstGeom>
          <a:noFill/>
          <a:ln>
            <a:noFill/>
          </a:ln>
        </p:spPr>
        <p:txBody>
          <a:bodyPr lIns="91425" tIns="91425" rIns="91425" bIns="91425" anchor="t" anchorCtr="0">
            <a:noAutofit/>
          </a:bodyPr>
          <a:lstStyle/>
          <a:p>
            <a:r>
              <a:rPr lang="en" dirty="0"/>
              <a:t>2. Small dataset:</a:t>
            </a:r>
          </a:p>
          <a:p>
            <a:r>
              <a:rPr lang="en" b="1" dirty="0"/>
              <a:t>feature extractor</a:t>
            </a:r>
          </a:p>
          <a:p>
            <a:endParaRPr dirty="0"/>
          </a:p>
          <a:p>
            <a:endParaRPr dirty="0">
              <a:solidFill>
                <a:srgbClr val="FF0000"/>
              </a:solidFill>
            </a:endParaRPr>
          </a:p>
        </p:txBody>
      </p:sp>
      <p:sp>
        <p:nvSpPr>
          <p:cNvPr id="358" name="Shape 358"/>
          <p:cNvSpPr/>
          <p:nvPr/>
        </p:nvSpPr>
        <p:spPr>
          <a:xfrm>
            <a:off x="4132926" y="5359400"/>
            <a:ext cx="884999" cy="476000"/>
          </a:xfrm>
          <a:prstGeom prst="rect">
            <a:avLst/>
          </a:prstGeom>
          <a:noFill/>
          <a:ln w="19050" cap="flat" cmpd="sng">
            <a:solidFill>
              <a:srgbClr val="FF0000"/>
            </a:solidFill>
            <a:prstDash val="solid"/>
            <a:round/>
            <a:headEnd type="none" w="med" len="med"/>
            <a:tailEnd type="none" w="med" len="med"/>
          </a:ln>
        </p:spPr>
        <p:txBody>
          <a:bodyPr lIns="91425" tIns="91425" rIns="91425" bIns="91425" anchor="ctr" anchorCtr="0">
            <a:noAutofit/>
          </a:bodyPr>
          <a:lstStyle/>
          <a:p>
            <a:endParaRPr/>
          </a:p>
        </p:txBody>
      </p:sp>
      <p:cxnSp>
        <p:nvCxnSpPr>
          <p:cNvPr id="359" name="Shape 359"/>
          <p:cNvCxnSpPr>
            <a:endCxn id="358" idx="3"/>
          </p:cNvCxnSpPr>
          <p:nvPr/>
        </p:nvCxnSpPr>
        <p:spPr>
          <a:xfrm rot="10800000">
            <a:off x="5017924" y="5597400"/>
            <a:ext cx="459900" cy="0"/>
          </a:xfrm>
          <a:prstGeom prst="straightConnector1">
            <a:avLst/>
          </a:prstGeom>
          <a:noFill/>
          <a:ln w="19050" cap="flat" cmpd="sng">
            <a:solidFill>
              <a:srgbClr val="FF0000"/>
            </a:solidFill>
            <a:prstDash val="solid"/>
            <a:round/>
            <a:headEnd type="none" w="lg" len="lg"/>
            <a:tailEnd type="triangle" w="lg" len="lg"/>
          </a:ln>
        </p:spPr>
      </p:cxnSp>
      <p:sp>
        <p:nvSpPr>
          <p:cNvPr id="360" name="Shape 360"/>
          <p:cNvSpPr/>
          <p:nvPr/>
        </p:nvSpPr>
        <p:spPr>
          <a:xfrm>
            <a:off x="4988802" y="1468102"/>
            <a:ext cx="224099" cy="3801599"/>
          </a:xfrm>
          <a:prstGeom prst="rightBrace">
            <a:avLst>
              <a:gd name="adj1" fmla="val 113598"/>
              <a:gd name="adj2" fmla="val 50000"/>
            </a:avLst>
          </a:prstGeom>
          <a:noFill/>
          <a:ln w="19050" cap="flat" cmpd="sng">
            <a:solidFill>
              <a:schemeClr val="dk2"/>
            </a:solidFill>
            <a:prstDash val="solid"/>
            <a:round/>
            <a:headEnd type="none" w="med" len="med"/>
            <a:tailEnd type="none" w="med" len="med"/>
          </a:ln>
        </p:spPr>
        <p:txBody>
          <a:bodyPr lIns="91425" tIns="91425" rIns="91425" bIns="91425" anchor="ctr" anchorCtr="0">
            <a:noAutofit/>
          </a:bodyPr>
          <a:lstStyle/>
          <a:p>
            <a:endParaRPr/>
          </a:p>
        </p:txBody>
      </p:sp>
      <p:sp>
        <p:nvSpPr>
          <p:cNvPr id="361" name="Shape 361"/>
          <p:cNvSpPr txBox="1"/>
          <p:nvPr/>
        </p:nvSpPr>
        <p:spPr>
          <a:xfrm>
            <a:off x="5251813" y="3071037"/>
            <a:ext cx="1271999" cy="476000"/>
          </a:xfrm>
          <a:prstGeom prst="rect">
            <a:avLst/>
          </a:prstGeom>
          <a:noFill/>
          <a:ln>
            <a:noFill/>
          </a:ln>
        </p:spPr>
        <p:txBody>
          <a:bodyPr lIns="91425" tIns="91425" rIns="91425" bIns="91425" anchor="t" anchorCtr="0">
            <a:noAutofit/>
          </a:bodyPr>
          <a:lstStyle/>
          <a:p>
            <a:r>
              <a:rPr lang="en"/>
              <a:t>Freeze these</a:t>
            </a:r>
          </a:p>
          <a:p>
            <a:endParaRPr/>
          </a:p>
          <a:p>
            <a:endParaRPr>
              <a:solidFill>
                <a:srgbClr val="FF0000"/>
              </a:solidFill>
            </a:endParaRPr>
          </a:p>
        </p:txBody>
      </p:sp>
      <p:sp>
        <p:nvSpPr>
          <p:cNvPr id="362" name="Shape 362"/>
          <p:cNvSpPr txBox="1"/>
          <p:nvPr/>
        </p:nvSpPr>
        <p:spPr>
          <a:xfrm>
            <a:off x="5460003" y="5339267"/>
            <a:ext cx="944100" cy="476000"/>
          </a:xfrm>
          <a:prstGeom prst="rect">
            <a:avLst/>
          </a:prstGeom>
          <a:noFill/>
          <a:ln>
            <a:noFill/>
          </a:ln>
        </p:spPr>
        <p:txBody>
          <a:bodyPr lIns="91425" tIns="91425" rIns="91425" bIns="91425" anchor="t" anchorCtr="0">
            <a:noAutofit/>
          </a:bodyPr>
          <a:lstStyle/>
          <a:p>
            <a:r>
              <a:rPr lang="en"/>
              <a:t>Train this</a:t>
            </a:r>
          </a:p>
          <a:p>
            <a:endParaRPr/>
          </a:p>
          <a:p>
            <a:endParaRPr>
              <a:solidFill>
                <a:srgbClr val="FF0000"/>
              </a:solidFill>
            </a:endParaRPr>
          </a:p>
        </p:txBody>
      </p:sp>
      <p:sp>
        <p:nvSpPr>
          <p:cNvPr id="363" name="Shape 363"/>
          <p:cNvSpPr/>
          <p:nvPr/>
        </p:nvSpPr>
        <p:spPr>
          <a:xfrm>
            <a:off x="8002502" y="1468100"/>
            <a:ext cx="224099" cy="2680000"/>
          </a:xfrm>
          <a:prstGeom prst="rightBrace">
            <a:avLst>
              <a:gd name="adj1" fmla="val 113598"/>
              <a:gd name="adj2" fmla="val 50000"/>
            </a:avLst>
          </a:prstGeom>
          <a:noFill/>
          <a:ln w="19050" cap="flat" cmpd="sng">
            <a:solidFill>
              <a:schemeClr val="dk2"/>
            </a:solidFill>
            <a:prstDash val="solid"/>
            <a:round/>
            <a:headEnd type="none" w="med" len="med"/>
            <a:tailEnd type="none" w="med" len="med"/>
          </a:ln>
        </p:spPr>
        <p:txBody>
          <a:bodyPr lIns="91425" tIns="91425" rIns="91425" bIns="91425" anchor="ctr" anchorCtr="0">
            <a:noAutofit/>
          </a:bodyPr>
          <a:lstStyle/>
          <a:p>
            <a:endParaRPr/>
          </a:p>
        </p:txBody>
      </p:sp>
      <p:sp>
        <p:nvSpPr>
          <p:cNvPr id="364" name="Shape 364"/>
          <p:cNvSpPr txBox="1"/>
          <p:nvPr/>
        </p:nvSpPr>
        <p:spPr>
          <a:xfrm>
            <a:off x="8288363" y="2570104"/>
            <a:ext cx="1550813" cy="476000"/>
          </a:xfrm>
          <a:prstGeom prst="rect">
            <a:avLst/>
          </a:prstGeom>
          <a:noFill/>
          <a:ln>
            <a:noFill/>
          </a:ln>
        </p:spPr>
        <p:txBody>
          <a:bodyPr lIns="91425" tIns="91425" rIns="91425" bIns="91425" anchor="t" anchorCtr="0">
            <a:noAutofit/>
          </a:bodyPr>
          <a:lstStyle/>
          <a:p>
            <a:r>
              <a:rPr lang="en"/>
              <a:t>Freeze these</a:t>
            </a:r>
          </a:p>
          <a:p>
            <a:endParaRPr/>
          </a:p>
          <a:p>
            <a:endParaRPr>
              <a:solidFill>
                <a:srgbClr val="FF0000"/>
              </a:solidFill>
            </a:endParaRPr>
          </a:p>
        </p:txBody>
      </p:sp>
      <p:sp>
        <p:nvSpPr>
          <p:cNvPr id="365" name="Shape 365"/>
          <p:cNvSpPr txBox="1"/>
          <p:nvPr/>
        </p:nvSpPr>
        <p:spPr>
          <a:xfrm>
            <a:off x="8654553" y="4788867"/>
            <a:ext cx="1308597" cy="476000"/>
          </a:xfrm>
          <a:prstGeom prst="rect">
            <a:avLst/>
          </a:prstGeom>
          <a:noFill/>
          <a:ln>
            <a:noFill/>
          </a:ln>
        </p:spPr>
        <p:txBody>
          <a:bodyPr lIns="91425" tIns="91425" rIns="91425" bIns="91425" anchor="t" anchorCtr="0">
            <a:noAutofit/>
          </a:bodyPr>
          <a:lstStyle/>
          <a:p>
            <a:r>
              <a:rPr lang="en" dirty="0"/>
              <a:t>Train this</a:t>
            </a:r>
          </a:p>
          <a:p>
            <a:endParaRPr dirty="0"/>
          </a:p>
          <a:p>
            <a:endParaRPr dirty="0">
              <a:solidFill>
                <a:srgbClr val="FF0000"/>
              </a:solidFill>
            </a:endParaRPr>
          </a:p>
        </p:txBody>
      </p:sp>
    </p:spTree>
    <p:extLst>
      <p:ext uri="{BB962C8B-B14F-4D97-AF65-F5344CB8AC3E}">
        <p14:creationId xmlns:p14="http://schemas.microsoft.com/office/powerpoint/2010/main" val="34177853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1" name="Shape 371"/>
          <p:cNvSpPr txBox="1"/>
          <p:nvPr/>
        </p:nvSpPr>
        <p:spPr>
          <a:xfrm>
            <a:off x="1702577" y="159268"/>
            <a:ext cx="8136599" cy="815199"/>
          </a:xfrm>
          <a:prstGeom prst="rect">
            <a:avLst/>
          </a:prstGeom>
          <a:noFill/>
          <a:ln>
            <a:noFill/>
          </a:ln>
        </p:spPr>
        <p:txBody>
          <a:bodyPr lIns="91425" tIns="91425" rIns="91425" bIns="91425" anchor="t" anchorCtr="0">
            <a:noAutofit/>
          </a:bodyPr>
          <a:lstStyle/>
          <a:p>
            <a:r>
              <a:rPr lang="en" sz="3600" dirty="0">
                <a:solidFill>
                  <a:schemeClr val="bg1"/>
                </a:solidFill>
              </a:rPr>
              <a:t>Transfer Learning with CNNs</a:t>
            </a:r>
          </a:p>
        </p:txBody>
      </p:sp>
      <p:pic>
        <p:nvPicPr>
          <p:cNvPr id="372" name="Shape 372"/>
          <p:cNvPicPr preferRelativeResize="0"/>
          <p:nvPr/>
        </p:nvPicPr>
        <p:blipFill>
          <a:blip r:embed="rId3">
            <a:alphaModFix/>
          </a:blip>
          <a:stretch>
            <a:fillRect/>
          </a:stretch>
        </p:blipFill>
        <p:spPr>
          <a:xfrm>
            <a:off x="1866902" y="1048550"/>
            <a:ext cx="695649" cy="4760900"/>
          </a:xfrm>
          <a:prstGeom prst="rect">
            <a:avLst/>
          </a:prstGeom>
          <a:noFill/>
          <a:ln>
            <a:noFill/>
          </a:ln>
        </p:spPr>
      </p:pic>
      <p:sp>
        <p:nvSpPr>
          <p:cNvPr id="373" name="Shape 373"/>
          <p:cNvSpPr txBox="1"/>
          <p:nvPr/>
        </p:nvSpPr>
        <p:spPr>
          <a:xfrm>
            <a:off x="2630527" y="1048567"/>
            <a:ext cx="1988699" cy="476000"/>
          </a:xfrm>
          <a:prstGeom prst="rect">
            <a:avLst/>
          </a:prstGeom>
          <a:noFill/>
          <a:ln>
            <a:noFill/>
          </a:ln>
        </p:spPr>
        <p:txBody>
          <a:bodyPr lIns="91425" tIns="91425" rIns="91425" bIns="91425" anchor="t" anchorCtr="0">
            <a:noAutofit/>
          </a:bodyPr>
          <a:lstStyle/>
          <a:p>
            <a:r>
              <a:rPr lang="en"/>
              <a:t>1. Train on </a:t>
            </a:r>
          </a:p>
          <a:p>
            <a:r>
              <a:rPr lang="en"/>
              <a:t>Imagenet</a:t>
            </a:r>
          </a:p>
        </p:txBody>
      </p:sp>
      <p:pic>
        <p:nvPicPr>
          <p:cNvPr id="374" name="Shape 374"/>
          <p:cNvPicPr preferRelativeResize="0"/>
          <p:nvPr/>
        </p:nvPicPr>
        <p:blipFill>
          <a:blip r:embed="rId3">
            <a:alphaModFix/>
          </a:blip>
          <a:stretch>
            <a:fillRect/>
          </a:stretch>
        </p:blipFill>
        <p:spPr>
          <a:xfrm>
            <a:off x="7245102" y="1059154"/>
            <a:ext cx="695649" cy="4760900"/>
          </a:xfrm>
          <a:prstGeom prst="rect">
            <a:avLst/>
          </a:prstGeom>
          <a:noFill/>
          <a:ln>
            <a:noFill/>
          </a:ln>
        </p:spPr>
      </p:pic>
      <p:sp>
        <p:nvSpPr>
          <p:cNvPr id="375" name="Shape 375"/>
          <p:cNvSpPr txBox="1"/>
          <p:nvPr/>
        </p:nvSpPr>
        <p:spPr>
          <a:xfrm>
            <a:off x="8254611" y="878993"/>
            <a:ext cx="2395800" cy="1866400"/>
          </a:xfrm>
          <a:prstGeom prst="rect">
            <a:avLst/>
          </a:prstGeom>
          <a:noFill/>
          <a:ln>
            <a:noFill/>
          </a:ln>
        </p:spPr>
        <p:txBody>
          <a:bodyPr lIns="91425" tIns="91425" rIns="91425" bIns="91425" anchor="t" anchorCtr="0">
            <a:noAutofit/>
          </a:bodyPr>
          <a:lstStyle/>
          <a:p>
            <a:r>
              <a:rPr lang="en" dirty="0"/>
              <a:t>3. Medium dataset:</a:t>
            </a:r>
          </a:p>
          <a:p>
            <a:r>
              <a:rPr lang="en" b="1" dirty="0"/>
              <a:t>finetuning</a:t>
            </a:r>
          </a:p>
          <a:p>
            <a:endParaRPr dirty="0">
              <a:solidFill>
                <a:srgbClr val="FF0000"/>
              </a:solidFill>
            </a:endParaRPr>
          </a:p>
          <a:p>
            <a:r>
              <a:rPr lang="en" dirty="0">
                <a:solidFill>
                  <a:srgbClr val="FF0000"/>
                </a:solidFill>
              </a:rPr>
              <a:t>more data = retrain more of the network (or all of it)</a:t>
            </a:r>
          </a:p>
        </p:txBody>
      </p:sp>
      <p:sp>
        <p:nvSpPr>
          <p:cNvPr id="376" name="Shape 376"/>
          <p:cNvSpPr/>
          <p:nvPr/>
        </p:nvSpPr>
        <p:spPr>
          <a:xfrm>
            <a:off x="7174702" y="4207867"/>
            <a:ext cx="884999" cy="1638000"/>
          </a:xfrm>
          <a:prstGeom prst="rect">
            <a:avLst/>
          </a:prstGeom>
          <a:noFill/>
          <a:ln w="19050" cap="flat" cmpd="sng">
            <a:solidFill>
              <a:srgbClr val="FF0000"/>
            </a:solidFill>
            <a:prstDash val="solid"/>
            <a:round/>
            <a:headEnd type="none" w="med" len="med"/>
            <a:tailEnd type="none" w="med" len="med"/>
          </a:ln>
        </p:spPr>
        <p:txBody>
          <a:bodyPr lIns="91425" tIns="91425" rIns="91425" bIns="91425" anchor="ctr" anchorCtr="0">
            <a:noAutofit/>
          </a:bodyPr>
          <a:lstStyle/>
          <a:p>
            <a:endParaRPr/>
          </a:p>
        </p:txBody>
      </p:sp>
      <p:cxnSp>
        <p:nvCxnSpPr>
          <p:cNvPr id="377" name="Shape 377"/>
          <p:cNvCxnSpPr>
            <a:endCxn id="376" idx="3"/>
          </p:cNvCxnSpPr>
          <p:nvPr/>
        </p:nvCxnSpPr>
        <p:spPr>
          <a:xfrm rot="10800000">
            <a:off x="8059699" y="5026867"/>
            <a:ext cx="594900" cy="0"/>
          </a:xfrm>
          <a:prstGeom prst="straightConnector1">
            <a:avLst/>
          </a:prstGeom>
          <a:noFill/>
          <a:ln w="19050" cap="flat" cmpd="sng">
            <a:solidFill>
              <a:srgbClr val="FF0000"/>
            </a:solidFill>
            <a:prstDash val="solid"/>
            <a:round/>
            <a:headEnd type="none" w="lg" len="lg"/>
            <a:tailEnd type="triangle" w="lg" len="lg"/>
          </a:ln>
        </p:spPr>
      </p:cxnSp>
      <p:pic>
        <p:nvPicPr>
          <p:cNvPr id="378" name="Shape 378"/>
          <p:cNvPicPr preferRelativeResize="0"/>
          <p:nvPr/>
        </p:nvPicPr>
        <p:blipFill>
          <a:blip r:embed="rId3">
            <a:alphaModFix/>
          </a:blip>
          <a:stretch>
            <a:fillRect/>
          </a:stretch>
        </p:blipFill>
        <p:spPr>
          <a:xfrm>
            <a:off x="4203327" y="1048534"/>
            <a:ext cx="695649" cy="4760900"/>
          </a:xfrm>
          <a:prstGeom prst="rect">
            <a:avLst/>
          </a:prstGeom>
          <a:noFill/>
          <a:ln>
            <a:noFill/>
          </a:ln>
        </p:spPr>
      </p:pic>
      <p:sp>
        <p:nvSpPr>
          <p:cNvPr id="379" name="Shape 379"/>
          <p:cNvSpPr txBox="1"/>
          <p:nvPr/>
        </p:nvSpPr>
        <p:spPr>
          <a:xfrm>
            <a:off x="5017952" y="837044"/>
            <a:ext cx="1988699" cy="815199"/>
          </a:xfrm>
          <a:prstGeom prst="rect">
            <a:avLst/>
          </a:prstGeom>
          <a:noFill/>
          <a:ln>
            <a:noFill/>
          </a:ln>
        </p:spPr>
        <p:txBody>
          <a:bodyPr lIns="91425" tIns="91425" rIns="91425" bIns="91425" anchor="t" anchorCtr="0">
            <a:noAutofit/>
          </a:bodyPr>
          <a:lstStyle/>
          <a:p>
            <a:r>
              <a:rPr lang="en" dirty="0"/>
              <a:t>2. Small dataset:</a:t>
            </a:r>
          </a:p>
          <a:p>
            <a:r>
              <a:rPr lang="en" b="1" dirty="0"/>
              <a:t>feature extractor</a:t>
            </a:r>
          </a:p>
          <a:p>
            <a:endParaRPr dirty="0"/>
          </a:p>
          <a:p>
            <a:endParaRPr dirty="0">
              <a:solidFill>
                <a:srgbClr val="FF0000"/>
              </a:solidFill>
            </a:endParaRPr>
          </a:p>
        </p:txBody>
      </p:sp>
      <p:sp>
        <p:nvSpPr>
          <p:cNvPr id="380" name="Shape 380"/>
          <p:cNvSpPr/>
          <p:nvPr/>
        </p:nvSpPr>
        <p:spPr>
          <a:xfrm>
            <a:off x="4132926" y="5359400"/>
            <a:ext cx="884999" cy="476000"/>
          </a:xfrm>
          <a:prstGeom prst="rect">
            <a:avLst/>
          </a:prstGeom>
          <a:noFill/>
          <a:ln w="19050" cap="flat" cmpd="sng">
            <a:solidFill>
              <a:srgbClr val="FF0000"/>
            </a:solidFill>
            <a:prstDash val="solid"/>
            <a:round/>
            <a:headEnd type="none" w="med" len="med"/>
            <a:tailEnd type="none" w="med" len="med"/>
          </a:ln>
        </p:spPr>
        <p:txBody>
          <a:bodyPr lIns="91425" tIns="91425" rIns="91425" bIns="91425" anchor="ctr" anchorCtr="0">
            <a:noAutofit/>
          </a:bodyPr>
          <a:lstStyle/>
          <a:p>
            <a:endParaRPr/>
          </a:p>
        </p:txBody>
      </p:sp>
      <p:cxnSp>
        <p:nvCxnSpPr>
          <p:cNvPr id="381" name="Shape 381"/>
          <p:cNvCxnSpPr>
            <a:endCxn id="380" idx="3"/>
          </p:cNvCxnSpPr>
          <p:nvPr/>
        </p:nvCxnSpPr>
        <p:spPr>
          <a:xfrm rot="10800000">
            <a:off x="5017924" y="5597400"/>
            <a:ext cx="459900" cy="0"/>
          </a:xfrm>
          <a:prstGeom prst="straightConnector1">
            <a:avLst/>
          </a:prstGeom>
          <a:noFill/>
          <a:ln w="19050" cap="flat" cmpd="sng">
            <a:solidFill>
              <a:srgbClr val="FF0000"/>
            </a:solidFill>
            <a:prstDash val="solid"/>
            <a:round/>
            <a:headEnd type="none" w="lg" len="lg"/>
            <a:tailEnd type="triangle" w="lg" len="lg"/>
          </a:ln>
        </p:spPr>
      </p:cxnSp>
      <p:sp>
        <p:nvSpPr>
          <p:cNvPr id="382" name="Shape 382"/>
          <p:cNvSpPr/>
          <p:nvPr/>
        </p:nvSpPr>
        <p:spPr>
          <a:xfrm>
            <a:off x="4988802" y="1468102"/>
            <a:ext cx="224099" cy="3801599"/>
          </a:xfrm>
          <a:prstGeom prst="rightBrace">
            <a:avLst>
              <a:gd name="adj1" fmla="val 113598"/>
              <a:gd name="adj2" fmla="val 50000"/>
            </a:avLst>
          </a:prstGeom>
          <a:noFill/>
          <a:ln w="19050" cap="flat" cmpd="sng">
            <a:solidFill>
              <a:schemeClr val="dk2"/>
            </a:solidFill>
            <a:prstDash val="solid"/>
            <a:round/>
            <a:headEnd type="none" w="med" len="med"/>
            <a:tailEnd type="none" w="med" len="med"/>
          </a:ln>
        </p:spPr>
        <p:txBody>
          <a:bodyPr lIns="91425" tIns="91425" rIns="91425" bIns="91425" anchor="ctr" anchorCtr="0">
            <a:noAutofit/>
          </a:bodyPr>
          <a:lstStyle/>
          <a:p>
            <a:endParaRPr/>
          </a:p>
        </p:txBody>
      </p:sp>
      <p:sp>
        <p:nvSpPr>
          <p:cNvPr id="383" name="Shape 383"/>
          <p:cNvSpPr txBox="1"/>
          <p:nvPr/>
        </p:nvSpPr>
        <p:spPr>
          <a:xfrm>
            <a:off x="5251813" y="3071037"/>
            <a:ext cx="1271999" cy="476000"/>
          </a:xfrm>
          <a:prstGeom prst="rect">
            <a:avLst/>
          </a:prstGeom>
          <a:noFill/>
          <a:ln>
            <a:noFill/>
          </a:ln>
        </p:spPr>
        <p:txBody>
          <a:bodyPr lIns="91425" tIns="91425" rIns="91425" bIns="91425" anchor="t" anchorCtr="0">
            <a:noAutofit/>
          </a:bodyPr>
          <a:lstStyle/>
          <a:p>
            <a:r>
              <a:rPr lang="en"/>
              <a:t>Freeze these</a:t>
            </a:r>
          </a:p>
          <a:p>
            <a:endParaRPr/>
          </a:p>
          <a:p>
            <a:endParaRPr>
              <a:solidFill>
                <a:srgbClr val="FF0000"/>
              </a:solidFill>
            </a:endParaRPr>
          </a:p>
        </p:txBody>
      </p:sp>
      <p:sp>
        <p:nvSpPr>
          <p:cNvPr id="384" name="Shape 384"/>
          <p:cNvSpPr txBox="1"/>
          <p:nvPr/>
        </p:nvSpPr>
        <p:spPr>
          <a:xfrm>
            <a:off x="5460003" y="5339267"/>
            <a:ext cx="944100" cy="476000"/>
          </a:xfrm>
          <a:prstGeom prst="rect">
            <a:avLst/>
          </a:prstGeom>
          <a:noFill/>
          <a:ln>
            <a:noFill/>
          </a:ln>
        </p:spPr>
        <p:txBody>
          <a:bodyPr lIns="91425" tIns="91425" rIns="91425" bIns="91425" anchor="t" anchorCtr="0">
            <a:noAutofit/>
          </a:bodyPr>
          <a:lstStyle/>
          <a:p>
            <a:r>
              <a:rPr lang="en"/>
              <a:t>Train this</a:t>
            </a:r>
          </a:p>
          <a:p>
            <a:endParaRPr/>
          </a:p>
          <a:p>
            <a:endParaRPr>
              <a:solidFill>
                <a:srgbClr val="FF0000"/>
              </a:solidFill>
            </a:endParaRPr>
          </a:p>
        </p:txBody>
      </p:sp>
      <p:sp>
        <p:nvSpPr>
          <p:cNvPr id="385" name="Shape 385"/>
          <p:cNvSpPr/>
          <p:nvPr/>
        </p:nvSpPr>
        <p:spPr>
          <a:xfrm>
            <a:off x="8002502" y="1468100"/>
            <a:ext cx="224099" cy="2680000"/>
          </a:xfrm>
          <a:prstGeom prst="rightBrace">
            <a:avLst>
              <a:gd name="adj1" fmla="val 113598"/>
              <a:gd name="adj2" fmla="val 50000"/>
            </a:avLst>
          </a:prstGeom>
          <a:noFill/>
          <a:ln w="19050" cap="flat" cmpd="sng">
            <a:solidFill>
              <a:schemeClr val="dk2"/>
            </a:solidFill>
            <a:prstDash val="solid"/>
            <a:round/>
            <a:headEnd type="none" w="med" len="med"/>
            <a:tailEnd type="none" w="med" len="med"/>
          </a:ln>
        </p:spPr>
        <p:txBody>
          <a:bodyPr lIns="91425" tIns="91425" rIns="91425" bIns="91425" anchor="ctr" anchorCtr="0">
            <a:noAutofit/>
          </a:bodyPr>
          <a:lstStyle/>
          <a:p>
            <a:endParaRPr/>
          </a:p>
        </p:txBody>
      </p:sp>
      <p:sp>
        <p:nvSpPr>
          <p:cNvPr id="386" name="Shape 386"/>
          <p:cNvSpPr txBox="1"/>
          <p:nvPr/>
        </p:nvSpPr>
        <p:spPr>
          <a:xfrm>
            <a:off x="8288363" y="2570104"/>
            <a:ext cx="1550813" cy="476000"/>
          </a:xfrm>
          <a:prstGeom prst="rect">
            <a:avLst/>
          </a:prstGeom>
          <a:noFill/>
          <a:ln>
            <a:noFill/>
          </a:ln>
        </p:spPr>
        <p:txBody>
          <a:bodyPr lIns="91425" tIns="91425" rIns="91425" bIns="91425" anchor="t" anchorCtr="0">
            <a:noAutofit/>
          </a:bodyPr>
          <a:lstStyle/>
          <a:p>
            <a:r>
              <a:rPr lang="en" dirty="0"/>
              <a:t>Freeze these</a:t>
            </a:r>
          </a:p>
          <a:p>
            <a:endParaRPr dirty="0"/>
          </a:p>
          <a:p>
            <a:endParaRPr dirty="0">
              <a:solidFill>
                <a:srgbClr val="FF0000"/>
              </a:solidFill>
            </a:endParaRPr>
          </a:p>
        </p:txBody>
      </p:sp>
      <p:sp>
        <p:nvSpPr>
          <p:cNvPr id="387" name="Shape 387"/>
          <p:cNvSpPr txBox="1"/>
          <p:nvPr/>
        </p:nvSpPr>
        <p:spPr>
          <a:xfrm>
            <a:off x="8654553" y="4788867"/>
            <a:ext cx="1318122" cy="476000"/>
          </a:xfrm>
          <a:prstGeom prst="rect">
            <a:avLst/>
          </a:prstGeom>
          <a:noFill/>
          <a:ln>
            <a:noFill/>
          </a:ln>
        </p:spPr>
        <p:txBody>
          <a:bodyPr lIns="91425" tIns="91425" rIns="91425" bIns="91425" anchor="t" anchorCtr="0">
            <a:noAutofit/>
          </a:bodyPr>
          <a:lstStyle/>
          <a:p>
            <a:r>
              <a:rPr lang="en" dirty="0"/>
              <a:t>Train this</a:t>
            </a:r>
          </a:p>
          <a:p>
            <a:endParaRPr dirty="0"/>
          </a:p>
          <a:p>
            <a:endParaRPr dirty="0">
              <a:solidFill>
                <a:srgbClr val="FF0000"/>
              </a:solidFill>
            </a:endParaRPr>
          </a:p>
        </p:txBody>
      </p:sp>
      <p:sp>
        <p:nvSpPr>
          <p:cNvPr id="388" name="Shape 388"/>
          <p:cNvSpPr txBox="1"/>
          <p:nvPr/>
        </p:nvSpPr>
        <p:spPr>
          <a:xfrm>
            <a:off x="8254612" y="3046104"/>
            <a:ext cx="2300561" cy="1564000"/>
          </a:xfrm>
          <a:prstGeom prst="rect">
            <a:avLst/>
          </a:prstGeom>
          <a:noFill/>
          <a:ln>
            <a:noFill/>
          </a:ln>
        </p:spPr>
        <p:txBody>
          <a:bodyPr lIns="91425" tIns="91425" rIns="91425" bIns="91425" anchor="t" anchorCtr="0">
            <a:noAutofit/>
          </a:bodyPr>
          <a:lstStyle/>
          <a:p>
            <a:r>
              <a:rPr lang="en" dirty="0">
                <a:solidFill>
                  <a:srgbClr val="0000FF"/>
                </a:solidFill>
              </a:rPr>
              <a:t>tip: use only ~1/10th of the original learning rate in finetuning top layer, and ~1/100th on intermediate layers</a:t>
            </a:r>
          </a:p>
        </p:txBody>
      </p:sp>
    </p:spTree>
    <p:extLst>
      <p:ext uri="{BB962C8B-B14F-4D97-AF65-F5344CB8AC3E}">
        <p14:creationId xmlns:p14="http://schemas.microsoft.com/office/powerpoint/2010/main" val="23964290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4" name="Shape 394"/>
          <p:cNvSpPr txBox="1"/>
          <p:nvPr/>
        </p:nvSpPr>
        <p:spPr>
          <a:xfrm>
            <a:off x="1685402" y="124167"/>
            <a:ext cx="8821199" cy="702400"/>
          </a:xfrm>
          <a:prstGeom prst="rect">
            <a:avLst/>
          </a:prstGeom>
          <a:noFill/>
          <a:ln>
            <a:noFill/>
          </a:ln>
        </p:spPr>
        <p:txBody>
          <a:bodyPr lIns="91425" tIns="91425" rIns="91425" bIns="91425" anchor="t" anchorCtr="0">
            <a:noAutofit/>
          </a:bodyPr>
          <a:lstStyle/>
          <a:p>
            <a:r>
              <a:rPr lang="en" sz="2000" i="1" dirty="0">
                <a:solidFill>
                  <a:schemeClr val="bg1"/>
                </a:solidFill>
              </a:rPr>
              <a:t>CNN Features off-the-shelf: an Astounding Baseline for Recognition</a:t>
            </a:r>
          </a:p>
          <a:p>
            <a:endParaRPr lang="en" i="1" dirty="0"/>
          </a:p>
          <a:p>
            <a:endParaRPr lang="en" i="1" dirty="0"/>
          </a:p>
          <a:p>
            <a:r>
              <a:rPr lang="en" i="1" dirty="0"/>
              <a:t>[Razavian et al, 2014]</a:t>
            </a:r>
          </a:p>
        </p:txBody>
      </p:sp>
      <p:pic>
        <p:nvPicPr>
          <p:cNvPr id="395" name="Shape 395"/>
          <p:cNvPicPr preferRelativeResize="0"/>
          <p:nvPr/>
        </p:nvPicPr>
        <p:blipFill>
          <a:blip r:embed="rId3">
            <a:alphaModFix/>
          </a:blip>
          <a:stretch>
            <a:fillRect/>
          </a:stretch>
        </p:blipFill>
        <p:spPr>
          <a:xfrm>
            <a:off x="4268325" y="1370469"/>
            <a:ext cx="6142500" cy="4412259"/>
          </a:xfrm>
          <a:prstGeom prst="rect">
            <a:avLst/>
          </a:prstGeom>
          <a:noFill/>
          <a:ln>
            <a:noFill/>
          </a:ln>
        </p:spPr>
      </p:pic>
      <p:cxnSp>
        <p:nvCxnSpPr>
          <p:cNvPr id="396" name="Shape 396"/>
          <p:cNvCxnSpPr/>
          <p:nvPr/>
        </p:nvCxnSpPr>
        <p:spPr>
          <a:xfrm>
            <a:off x="4186150" y="1061200"/>
            <a:ext cx="0" cy="5030799"/>
          </a:xfrm>
          <a:prstGeom prst="straightConnector1">
            <a:avLst/>
          </a:prstGeom>
          <a:noFill/>
          <a:ln w="19050" cap="flat" cmpd="sng">
            <a:solidFill>
              <a:srgbClr val="666666"/>
            </a:solidFill>
            <a:prstDash val="solid"/>
            <a:round/>
            <a:headEnd type="none" w="lg" len="lg"/>
            <a:tailEnd type="none" w="lg" len="lg"/>
          </a:ln>
        </p:spPr>
      </p:cxnSp>
      <p:sp>
        <p:nvSpPr>
          <p:cNvPr id="397" name="Shape 397"/>
          <p:cNvSpPr txBox="1"/>
          <p:nvPr/>
        </p:nvSpPr>
        <p:spPr>
          <a:xfrm>
            <a:off x="1685402" y="1246400"/>
            <a:ext cx="2358199" cy="1688400"/>
          </a:xfrm>
          <a:prstGeom prst="rect">
            <a:avLst/>
          </a:prstGeom>
          <a:noFill/>
          <a:ln>
            <a:noFill/>
          </a:ln>
        </p:spPr>
        <p:txBody>
          <a:bodyPr lIns="91425" tIns="91425" rIns="91425" bIns="91425" anchor="t" anchorCtr="0">
            <a:noAutofit/>
          </a:bodyPr>
          <a:lstStyle/>
          <a:p>
            <a:endParaRPr lang="en" i="1" dirty="0"/>
          </a:p>
          <a:p>
            <a:r>
              <a:rPr lang="en" i="1" dirty="0"/>
              <a:t>DeCAF: A Deep Convolutional Activation Feature for Generic Visual Recognition</a:t>
            </a:r>
          </a:p>
          <a:p>
            <a:r>
              <a:rPr lang="en" i="1" dirty="0"/>
              <a:t>[Donahue*, Jia*, et al., 2013]</a:t>
            </a:r>
          </a:p>
        </p:txBody>
      </p:sp>
      <p:pic>
        <p:nvPicPr>
          <p:cNvPr id="398" name="Shape 398"/>
          <p:cNvPicPr preferRelativeResize="0"/>
          <p:nvPr/>
        </p:nvPicPr>
        <p:blipFill>
          <a:blip r:embed="rId4">
            <a:alphaModFix/>
          </a:blip>
          <a:stretch>
            <a:fillRect/>
          </a:stretch>
        </p:blipFill>
        <p:spPr>
          <a:xfrm>
            <a:off x="1776701" y="3576599"/>
            <a:ext cx="2175599" cy="1043200"/>
          </a:xfrm>
          <a:prstGeom prst="rect">
            <a:avLst/>
          </a:prstGeom>
          <a:noFill/>
          <a:ln>
            <a:noFill/>
          </a:ln>
        </p:spPr>
      </p:pic>
    </p:spTree>
    <p:extLst>
      <p:ext uri="{BB962C8B-B14F-4D97-AF65-F5344CB8AC3E}">
        <p14:creationId xmlns:p14="http://schemas.microsoft.com/office/powerpoint/2010/main" val="182317174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02"/>
        <p:cNvGrpSpPr/>
        <p:nvPr/>
      </p:nvGrpSpPr>
      <p:grpSpPr>
        <a:xfrm>
          <a:off x="0" y="0"/>
          <a:ext cx="0" cy="0"/>
          <a:chOff x="0" y="0"/>
          <a:chExt cx="0" cy="0"/>
        </a:xfrm>
      </p:grpSpPr>
      <p:pic>
        <p:nvPicPr>
          <p:cNvPr id="404" name="Shape 404"/>
          <p:cNvPicPr preferRelativeResize="0"/>
          <p:nvPr/>
        </p:nvPicPr>
        <p:blipFill>
          <a:blip r:embed="rId3">
            <a:alphaModFix/>
          </a:blip>
          <a:stretch>
            <a:fillRect/>
          </a:stretch>
        </p:blipFill>
        <p:spPr>
          <a:xfrm>
            <a:off x="1679952" y="108103"/>
            <a:ext cx="863825" cy="5911832"/>
          </a:xfrm>
          <a:prstGeom prst="rect">
            <a:avLst/>
          </a:prstGeom>
          <a:noFill/>
          <a:ln>
            <a:noFill/>
          </a:ln>
        </p:spPr>
      </p:pic>
      <p:cxnSp>
        <p:nvCxnSpPr>
          <p:cNvPr id="405" name="Shape 405"/>
          <p:cNvCxnSpPr/>
          <p:nvPr/>
        </p:nvCxnSpPr>
        <p:spPr>
          <a:xfrm rot="10800000">
            <a:off x="2594649" y="815732"/>
            <a:ext cx="1002900" cy="476000"/>
          </a:xfrm>
          <a:prstGeom prst="straightConnector1">
            <a:avLst/>
          </a:prstGeom>
          <a:noFill/>
          <a:ln w="19050" cap="flat" cmpd="sng">
            <a:solidFill>
              <a:schemeClr val="dk2"/>
            </a:solidFill>
            <a:prstDash val="solid"/>
            <a:round/>
            <a:headEnd type="none" w="lg" len="lg"/>
            <a:tailEnd type="triangle" w="lg" len="lg"/>
          </a:ln>
        </p:spPr>
      </p:cxnSp>
      <p:sp>
        <p:nvSpPr>
          <p:cNvPr id="406" name="Shape 406"/>
          <p:cNvSpPr txBox="1"/>
          <p:nvPr/>
        </p:nvSpPr>
        <p:spPr>
          <a:xfrm>
            <a:off x="3046577" y="1314433"/>
            <a:ext cx="1529699" cy="906400"/>
          </a:xfrm>
          <a:prstGeom prst="rect">
            <a:avLst/>
          </a:prstGeom>
          <a:noFill/>
          <a:ln>
            <a:noFill/>
          </a:ln>
        </p:spPr>
        <p:txBody>
          <a:bodyPr lIns="91425" tIns="91425" rIns="91425" bIns="91425" anchor="t" anchorCtr="0">
            <a:noAutofit/>
          </a:bodyPr>
          <a:lstStyle/>
          <a:p>
            <a:r>
              <a:rPr lang="en"/>
              <a:t>more generic</a:t>
            </a:r>
          </a:p>
        </p:txBody>
      </p:sp>
      <p:cxnSp>
        <p:nvCxnSpPr>
          <p:cNvPr id="407" name="Shape 407"/>
          <p:cNvCxnSpPr/>
          <p:nvPr/>
        </p:nvCxnSpPr>
        <p:spPr>
          <a:xfrm flipH="1">
            <a:off x="2577924" y="3172635"/>
            <a:ext cx="1104600" cy="2095999"/>
          </a:xfrm>
          <a:prstGeom prst="straightConnector1">
            <a:avLst/>
          </a:prstGeom>
          <a:noFill/>
          <a:ln w="19050" cap="flat" cmpd="sng">
            <a:solidFill>
              <a:schemeClr val="dk2"/>
            </a:solidFill>
            <a:prstDash val="solid"/>
            <a:round/>
            <a:headEnd type="none" w="lg" len="lg"/>
            <a:tailEnd type="triangle" w="lg" len="lg"/>
          </a:ln>
        </p:spPr>
      </p:cxnSp>
      <p:sp>
        <p:nvSpPr>
          <p:cNvPr id="408" name="Shape 408"/>
          <p:cNvSpPr txBox="1"/>
          <p:nvPr/>
        </p:nvSpPr>
        <p:spPr>
          <a:xfrm>
            <a:off x="3071777" y="2537333"/>
            <a:ext cx="1529699" cy="906400"/>
          </a:xfrm>
          <a:prstGeom prst="rect">
            <a:avLst/>
          </a:prstGeom>
          <a:noFill/>
          <a:ln>
            <a:noFill/>
          </a:ln>
        </p:spPr>
        <p:txBody>
          <a:bodyPr lIns="91425" tIns="91425" rIns="91425" bIns="91425" anchor="t" anchorCtr="0">
            <a:noAutofit/>
          </a:bodyPr>
          <a:lstStyle/>
          <a:p>
            <a:r>
              <a:rPr lang="en"/>
              <a:t>more specific</a:t>
            </a:r>
          </a:p>
        </p:txBody>
      </p:sp>
      <p:graphicFrame>
        <p:nvGraphicFramePr>
          <p:cNvPr id="409" name="Shape 409"/>
          <p:cNvGraphicFramePr/>
          <p:nvPr/>
        </p:nvGraphicFramePr>
        <p:xfrm>
          <a:off x="4735351" y="1159500"/>
          <a:ext cx="5645625" cy="4668213"/>
        </p:xfrm>
        <a:graphic>
          <a:graphicData uri="http://schemas.openxmlformats.org/drawingml/2006/table">
            <a:tbl>
              <a:tblPr>
                <a:noFill/>
              </a:tblPr>
              <a:tblGrid>
                <a:gridCol w="1881875">
                  <a:extLst>
                    <a:ext uri="{9D8B030D-6E8A-4147-A177-3AD203B41FA5}">
                      <a16:colId xmlns:a16="http://schemas.microsoft.com/office/drawing/2014/main" val="20000"/>
                    </a:ext>
                  </a:extLst>
                </a:gridCol>
                <a:gridCol w="1881875">
                  <a:extLst>
                    <a:ext uri="{9D8B030D-6E8A-4147-A177-3AD203B41FA5}">
                      <a16:colId xmlns:a16="http://schemas.microsoft.com/office/drawing/2014/main" val="20001"/>
                    </a:ext>
                  </a:extLst>
                </a:gridCol>
                <a:gridCol w="1881875">
                  <a:extLst>
                    <a:ext uri="{9D8B030D-6E8A-4147-A177-3AD203B41FA5}">
                      <a16:colId xmlns:a16="http://schemas.microsoft.com/office/drawing/2014/main" val="20002"/>
                    </a:ext>
                  </a:extLst>
                </a:gridCol>
              </a:tblGrid>
              <a:tr h="1440826">
                <a:tc>
                  <a:txBody>
                    <a:bodyPr/>
                    <a:lstStyle/>
                    <a:p>
                      <a:pPr lvl="0" rtl="0">
                        <a:spcBef>
                          <a:spcPts val="0"/>
                        </a:spcBef>
                        <a:buNone/>
                      </a:pPr>
                      <a:endParaRPr sz="2000" dirty="0"/>
                    </a:p>
                  </a:txBody>
                  <a:tcPr marL="91425" marR="91425" marT="121900" marB="121900"/>
                </a:tc>
                <a:tc>
                  <a:txBody>
                    <a:bodyPr/>
                    <a:lstStyle/>
                    <a:p>
                      <a:pPr lvl="0" rtl="0">
                        <a:spcBef>
                          <a:spcPts val="0"/>
                        </a:spcBef>
                        <a:buNone/>
                      </a:pPr>
                      <a:r>
                        <a:rPr lang="en" sz="2000" b="1" dirty="0"/>
                        <a:t>very similar dataset</a:t>
                      </a:r>
                    </a:p>
                  </a:txBody>
                  <a:tcPr marL="91425" marR="91425" marT="121900" marB="121900"/>
                </a:tc>
                <a:tc>
                  <a:txBody>
                    <a:bodyPr/>
                    <a:lstStyle/>
                    <a:p>
                      <a:pPr lvl="0" rtl="0">
                        <a:spcBef>
                          <a:spcPts val="0"/>
                        </a:spcBef>
                        <a:buNone/>
                      </a:pPr>
                      <a:r>
                        <a:rPr lang="en" sz="2000" b="1"/>
                        <a:t>very different dataset</a:t>
                      </a:r>
                    </a:p>
                  </a:txBody>
                  <a:tcPr marL="91425" marR="91425" marT="121900" marB="121900"/>
                </a:tc>
                <a:extLst>
                  <a:ext uri="{0D108BD9-81ED-4DB2-BD59-A6C34878D82A}">
                    <a16:rowId xmlns:a16="http://schemas.microsoft.com/office/drawing/2014/main" val="10000"/>
                  </a:ext>
                </a:extLst>
              </a:tr>
              <a:tr h="1630720">
                <a:tc>
                  <a:txBody>
                    <a:bodyPr/>
                    <a:lstStyle/>
                    <a:p>
                      <a:pPr lvl="0" rtl="0">
                        <a:spcBef>
                          <a:spcPts val="0"/>
                        </a:spcBef>
                        <a:buNone/>
                      </a:pPr>
                      <a:r>
                        <a:rPr lang="en" sz="2000" b="1" dirty="0"/>
                        <a:t>very little data</a:t>
                      </a:r>
                    </a:p>
                  </a:txBody>
                  <a:tcPr marL="91425" marR="91425" marT="121900" marB="121900"/>
                </a:tc>
                <a:tc>
                  <a:txBody>
                    <a:bodyPr/>
                    <a:lstStyle/>
                    <a:p>
                      <a:pPr lvl="0" rtl="0">
                        <a:spcBef>
                          <a:spcPts val="0"/>
                        </a:spcBef>
                        <a:buNone/>
                      </a:pPr>
                      <a:r>
                        <a:rPr lang="en" sz="2000" dirty="0"/>
                        <a:t>?</a:t>
                      </a:r>
                    </a:p>
                  </a:txBody>
                  <a:tcPr marL="91425" marR="91425" marT="121900" marB="121900"/>
                </a:tc>
                <a:tc>
                  <a:txBody>
                    <a:bodyPr/>
                    <a:lstStyle/>
                    <a:p>
                      <a:pPr lvl="0" rtl="0">
                        <a:spcBef>
                          <a:spcPts val="0"/>
                        </a:spcBef>
                        <a:buNone/>
                      </a:pPr>
                      <a:r>
                        <a:rPr lang="en" sz="2000" dirty="0"/>
                        <a:t>?</a:t>
                      </a:r>
                    </a:p>
                  </a:txBody>
                  <a:tcPr marL="91425" marR="91425" marT="121900" marB="121900"/>
                </a:tc>
                <a:extLst>
                  <a:ext uri="{0D108BD9-81ED-4DB2-BD59-A6C34878D82A}">
                    <a16:rowId xmlns:a16="http://schemas.microsoft.com/office/drawing/2014/main" val="10001"/>
                  </a:ext>
                </a:extLst>
              </a:tr>
              <a:tr h="1596667">
                <a:tc>
                  <a:txBody>
                    <a:bodyPr/>
                    <a:lstStyle/>
                    <a:p>
                      <a:pPr lvl="0" rtl="0">
                        <a:spcBef>
                          <a:spcPts val="0"/>
                        </a:spcBef>
                        <a:buNone/>
                      </a:pPr>
                      <a:r>
                        <a:rPr lang="en" sz="2000" b="1"/>
                        <a:t>quite a lot of data</a:t>
                      </a:r>
                    </a:p>
                  </a:txBody>
                  <a:tcPr marL="91425" marR="91425" marT="121900" marB="121900"/>
                </a:tc>
                <a:tc>
                  <a:txBody>
                    <a:bodyPr/>
                    <a:lstStyle/>
                    <a:p>
                      <a:pPr lvl="0" rtl="0">
                        <a:spcBef>
                          <a:spcPts val="0"/>
                        </a:spcBef>
                        <a:buNone/>
                      </a:pPr>
                      <a:r>
                        <a:rPr lang="en" sz="2000"/>
                        <a:t>?</a:t>
                      </a:r>
                    </a:p>
                  </a:txBody>
                  <a:tcPr marL="91425" marR="91425" marT="121900" marB="121900"/>
                </a:tc>
                <a:tc>
                  <a:txBody>
                    <a:bodyPr/>
                    <a:lstStyle/>
                    <a:p>
                      <a:pPr lvl="0" rtl="0">
                        <a:spcBef>
                          <a:spcPts val="0"/>
                        </a:spcBef>
                        <a:buNone/>
                      </a:pPr>
                      <a:r>
                        <a:rPr lang="en" sz="2000" dirty="0"/>
                        <a:t>?</a:t>
                      </a:r>
                    </a:p>
                  </a:txBody>
                  <a:tcPr marL="91425" marR="91425" marT="121900" marB="12190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49466264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pic>
        <p:nvPicPr>
          <p:cNvPr id="415" name="Shape 415"/>
          <p:cNvPicPr preferRelativeResize="0"/>
          <p:nvPr/>
        </p:nvPicPr>
        <p:blipFill>
          <a:blip r:embed="rId3">
            <a:alphaModFix/>
          </a:blip>
          <a:stretch>
            <a:fillRect/>
          </a:stretch>
        </p:blipFill>
        <p:spPr>
          <a:xfrm>
            <a:off x="1679952" y="108103"/>
            <a:ext cx="863825" cy="5911832"/>
          </a:xfrm>
          <a:prstGeom prst="rect">
            <a:avLst/>
          </a:prstGeom>
          <a:noFill/>
          <a:ln>
            <a:noFill/>
          </a:ln>
        </p:spPr>
      </p:pic>
      <p:cxnSp>
        <p:nvCxnSpPr>
          <p:cNvPr id="416" name="Shape 416"/>
          <p:cNvCxnSpPr/>
          <p:nvPr/>
        </p:nvCxnSpPr>
        <p:spPr>
          <a:xfrm rot="10800000">
            <a:off x="2594649" y="815732"/>
            <a:ext cx="1002900" cy="476000"/>
          </a:xfrm>
          <a:prstGeom prst="straightConnector1">
            <a:avLst/>
          </a:prstGeom>
          <a:noFill/>
          <a:ln w="19050" cap="flat" cmpd="sng">
            <a:solidFill>
              <a:schemeClr val="dk2"/>
            </a:solidFill>
            <a:prstDash val="solid"/>
            <a:round/>
            <a:headEnd type="none" w="lg" len="lg"/>
            <a:tailEnd type="triangle" w="lg" len="lg"/>
          </a:ln>
        </p:spPr>
      </p:cxnSp>
      <p:sp>
        <p:nvSpPr>
          <p:cNvPr id="417" name="Shape 417"/>
          <p:cNvSpPr txBox="1"/>
          <p:nvPr/>
        </p:nvSpPr>
        <p:spPr>
          <a:xfrm>
            <a:off x="3046577" y="1314433"/>
            <a:ext cx="1529699" cy="906400"/>
          </a:xfrm>
          <a:prstGeom prst="rect">
            <a:avLst/>
          </a:prstGeom>
          <a:noFill/>
          <a:ln>
            <a:noFill/>
          </a:ln>
        </p:spPr>
        <p:txBody>
          <a:bodyPr lIns="91425" tIns="91425" rIns="91425" bIns="91425" anchor="t" anchorCtr="0">
            <a:noAutofit/>
          </a:bodyPr>
          <a:lstStyle/>
          <a:p>
            <a:r>
              <a:rPr lang="en"/>
              <a:t>more generic</a:t>
            </a:r>
          </a:p>
        </p:txBody>
      </p:sp>
      <p:cxnSp>
        <p:nvCxnSpPr>
          <p:cNvPr id="418" name="Shape 418"/>
          <p:cNvCxnSpPr/>
          <p:nvPr/>
        </p:nvCxnSpPr>
        <p:spPr>
          <a:xfrm flipH="1">
            <a:off x="2577924" y="3172635"/>
            <a:ext cx="1104600" cy="2095999"/>
          </a:xfrm>
          <a:prstGeom prst="straightConnector1">
            <a:avLst/>
          </a:prstGeom>
          <a:noFill/>
          <a:ln w="19050" cap="flat" cmpd="sng">
            <a:solidFill>
              <a:schemeClr val="dk2"/>
            </a:solidFill>
            <a:prstDash val="solid"/>
            <a:round/>
            <a:headEnd type="none" w="lg" len="lg"/>
            <a:tailEnd type="triangle" w="lg" len="lg"/>
          </a:ln>
        </p:spPr>
      </p:cxnSp>
      <p:sp>
        <p:nvSpPr>
          <p:cNvPr id="419" name="Shape 419"/>
          <p:cNvSpPr txBox="1"/>
          <p:nvPr/>
        </p:nvSpPr>
        <p:spPr>
          <a:xfrm>
            <a:off x="3071777" y="2537333"/>
            <a:ext cx="1529699" cy="906400"/>
          </a:xfrm>
          <a:prstGeom prst="rect">
            <a:avLst/>
          </a:prstGeom>
          <a:noFill/>
          <a:ln>
            <a:noFill/>
          </a:ln>
        </p:spPr>
        <p:txBody>
          <a:bodyPr lIns="91425" tIns="91425" rIns="91425" bIns="91425" anchor="t" anchorCtr="0">
            <a:noAutofit/>
          </a:bodyPr>
          <a:lstStyle/>
          <a:p>
            <a:r>
              <a:rPr lang="en"/>
              <a:t>more specific</a:t>
            </a:r>
          </a:p>
        </p:txBody>
      </p:sp>
      <p:graphicFrame>
        <p:nvGraphicFramePr>
          <p:cNvPr id="420" name="Shape 420"/>
          <p:cNvGraphicFramePr/>
          <p:nvPr/>
        </p:nvGraphicFramePr>
        <p:xfrm>
          <a:off x="4868701" y="1041684"/>
          <a:ext cx="5645625" cy="4756894"/>
        </p:xfrm>
        <a:graphic>
          <a:graphicData uri="http://schemas.openxmlformats.org/drawingml/2006/table">
            <a:tbl>
              <a:tblPr>
                <a:noFill/>
              </a:tblPr>
              <a:tblGrid>
                <a:gridCol w="1881875">
                  <a:extLst>
                    <a:ext uri="{9D8B030D-6E8A-4147-A177-3AD203B41FA5}">
                      <a16:colId xmlns:a16="http://schemas.microsoft.com/office/drawing/2014/main" val="20000"/>
                    </a:ext>
                  </a:extLst>
                </a:gridCol>
                <a:gridCol w="1881875">
                  <a:extLst>
                    <a:ext uri="{9D8B030D-6E8A-4147-A177-3AD203B41FA5}">
                      <a16:colId xmlns:a16="http://schemas.microsoft.com/office/drawing/2014/main" val="20001"/>
                    </a:ext>
                  </a:extLst>
                </a:gridCol>
                <a:gridCol w="1881875">
                  <a:extLst>
                    <a:ext uri="{9D8B030D-6E8A-4147-A177-3AD203B41FA5}">
                      <a16:colId xmlns:a16="http://schemas.microsoft.com/office/drawing/2014/main" val="20002"/>
                    </a:ext>
                  </a:extLst>
                </a:gridCol>
              </a:tblGrid>
              <a:tr h="1587216">
                <a:tc>
                  <a:txBody>
                    <a:bodyPr/>
                    <a:lstStyle/>
                    <a:p>
                      <a:pPr lvl="0" rtl="0">
                        <a:spcBef>
                          <a:spcPts val="0"/>
                        </a:spcBef>
                        <a:buNone/>
                      </a:pPr>
                      <a:endParaRPr sz="2000" dirty="0"/>
                    </a:p>
                  </a:txBody>
                  <a:tcPr marL="91425" marR="91425" marT="121900" marB="121900"/>
                </a:tc>
                <a:tc>
                  <a:txBody>
                    <a:bodyPr/>
                    <a:lstStyle/>
                    <a:p>
                      <a:pPr lvl="0" rtl="0">
                        <a:spcBef>
                          <a:spcPts val="0"/>
                        </a:spcBef>
                        <a:buNone/>
                      </a:pPr>
                      <a:r>
                        <a:rPr lang="en" sz="2000" b="1" dirty="0"/>
                        <a:t>very similar dataset</a:t>
                      </a:r>
                    </a:p>
                  </a:txBody>
                  <a:tcPr marL="91425" marR="91425" marT="121900" marB="121900"/>
                </a:tc>
                <a:tc>
                  <a:txBody>
                    <a:bodyPr/>
                    <a:lstStyle/>
                    <a:p>
                      <a:pPr lvl="0" rtl="0">
                        <a:spcBef>
                          <a:spcPts val="0"/>
                        </a:spcBef>
                        <a:buNone/>
                      </a:pPr>
                      <a:r>
                        <a:rPr lang="en" sz="2000" b="1"/>
                        <a:t>very different dataset</a:t>
                      </a:r>
                    </a:p>
                  </a:txBody>
                  <a:tcPr marL="91425" marR="91425" marT="121900" marB="121900"/>
                </a:tc>
                <a:extLst>
                  <a:ext uri="{0D108BD9-81ED-4DB2-BD59-A6C34878D82A}">
                    <a16:rowId xmlns:a16="http://schemas.microsoft.com/office/drawing/2014/main" val="10000"/>
                  </a:ext>
                </a:extLst>
              </a:tr>
              <a:tr h="1704975">
                <a:tc>
                  <a:txBody>
                    <a:bodyPr/>
                    <a:lstStyle/>
                    <a:p>
                      <a:pPr lvl="0" rtl="0">
                        <a:spcBef>
                          <a:spcPts val="0"/>
                        </a:spcBef>
                        <a:buNone/>
                      </a:pPr>
                      <a:r>
                        <a:rPr lang="en" sz="2000" b="1"/>
                        <a:t>very little data</a:t>
                      </a:r>
                    </a:p>
                  </a:txBody>
                  <a:tcPr marL="91425" marR="91425" marT="121900" marB="121900"/>
                </a:tc>
                <a:tc>
                  <a:txBody>
                    <a:bodyPr/>
                    <a:lstStyle/>
                    <a:p>
                      <a:pPr lvl="0" rtl="0">
                        <a:spcBef>
                          <a:spcPts val="0"/>
                        </a:spcBef>
                        <a:buNone/>
                      </a:pPr>
                      <a:r>
                        <a:rPr lang="en" sz="2000" dirty="0"/>
                        <a:t>Use Linear Classifier on top layer</a:t>
                      </a:r>
                    </a:p>
                  </a:txBody>
                  <a:tcPr marL="91425" marR="91425" marT="121900" marB="121900"/>
                </a:tc>
                <a:tc>
                  <a:txBody>
                    <a:bodyPr/>
                    <a:lstStyle/>
                    <a:p>
                      <a:pPr lvl="0" rtl="0">
                        <a:spcBef>
                          <a:spcPts val="0"/>
                        </a:spcBef>
                        <a:buNone/>
                      </a:pPr>
                      <a:r>
                        <a:rPr lang="en" sz="2000" dirty="0"/>
                        <a:t>?</a:t>
                      </a:r>
                    </a:p>
                  </a:txBody>
                  <a:tcPr marL="91425" marR="91425" marT="121900" marB="121900"/>
                </a:tc>
                <a:extLst>
                  <a:ext uri="{0D108BD9-81ED-4DB2-BD59-A6C34878D82A}">
                    <a16:rowId xmlns:a16="http://schemas.microsoft.com/office/drawing/2014/main" val="10001"/>
                  </a:ext>
                </a:extLst>
              </a:tr>
              <a:tr h="1464703">
                <a:tc>
                  <a:txBody>
                    <a:bodyPr/>
                    <a:lstStyle/>
                    <a:p>
                      <a:pPr lvl="0" rtl="0">
                        <a:spcBef>
                          <a:spcPts val="0"/>
                        </a:spcBef>
                        <a:buNone/>
                      </a:pPr>
                      <a:r>
                        <a:rPr lang="en" sz="2000" b="1"/>
                        <a:t>quite a lot of data</a:t>
                      </a:r>
                    </a:p>
                  </a:txBody>
                  <a:tcPr marL="91425" marR="91425" marT="121900" marB="121900"/>
                </a:tc>
                <a:tc>
                  <a:txBody>
                    <a:bodyPr/>
                    <a:lstStyle/>
                    <a:p>
                      <a:pPr lvl="0" rtl="0">
                        <a:spcBef>
                          <a:spcPts val="0"/>
                        </a:spcBef>
                        <a:buNone/>
                      </a:pPr>
                      <a:r>
                        <a:rPr lang="en" sz="2000"/>
                        <a:t>Finetune a few layers</a:t>
                      </a:r>
                    </a:p>
                  </a:txBody>
                  <a:tcPr marL="91425" marR="91425" marT="121900" marB="121900"/>
                </a:tc>
                <a:tc>
                  <a:txBody>
                    <a:bodyPr/>
                    <a:lstStyle/>
                    <a:p>
                      <a:pPr lvl="0" rtl="0">
                        <a:spcBef>
                          <a:spcPts val="0"/>
                        </a:spcBef>
                        <a:buNone/>
                      </a:pPr>
                      <a:r>
                        <a:rPr lang="en" sz="2000" dirty="0"/>
                        <a:t>?</a:t>
                      </a:r>
                    </a:p>
                  </a:txBody>
                  <a:tcPr marL="91425" marR="91425" marT="121900" marB="12190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10540583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24"/>
        <p:cNvGrpSpPr/>
        <p:nvPr/>
      </p:nvGrpSpPr>
      <p:grpSpPr>
        <a:xfrm>
          <a:off x="0" y="0"/>
          <a:ext cx="0" cy="0"/>
          <a:chOff x="0" y="0"/>
          <a:chExt cx="0" cy="0"/>
        </a:xfrm>
      </p:grpSpPr>
      <p:pic>
        <p:nvPicPr>
          <p:cNvPr id="426" name="Shape 426"/>
          <p:cNvPicPr preferRelativeResize="0"/>
          <p:nvPr/>
        </p:nvPicPr>
        <p:blipFill>
          <a:blip r:embed="rId3">
            <a:alphaModFix/>
          </a:blip>
          <a:stretch>
            <a:fillRect/>
          </a:stretch>
        </p:blipFill>
        <p:spPr>
          <a:xfrm>
            <a:off x="1679952" y="108103"/>
            <a:ext cx="863825" cy="5911832"/>
          </a:xfrm>
          <a:prstGeom prst="rect">
            <a:avLst/>
          </a:prstGeom>
          <a:noFill/>
          <a:ln>
            <a:noFill/>
          </a:ln>
        </p:spPr>
      </p:pic>
      <p:cxnSp>
        <p:nvCxnSpPr>
          <p:cNvPr id="427" name="Shape 427"/>
          <p:cNvCxnSpPr/>
          <p:nvPr/>
        </p:nvCxnSpPr>
        <p:spPr>
          <a:xfrm rot="10800000">
            <a:off x="2594649" y="815732"/>
            <a:ext cx="1002900" cy="476000"/>
          </a:xfrm>
          <a:prstGeom prst="straightConnector1">
            <a:avLst/>
          </a:prstGeom>
          <a:noFill/>
          <a:ln w="19050" cap="flat" cmpd="sng">
            <a:solidFill>
              <a:schemeClr val="dk2"/>
            </a:solidFill>
            <a:prstDash val="solid"/>
            <a:round/>
            <a:headEnd type="none" w="lg" len="lg"/>
            <a:tailEnd type="triangle" w="lg" len="lg"/>
          </a:ln>
        </p:spPr>
      </p:cxnSp>
      <p:sp>
        <p:nvSpPr>
          <p:cNvPr id="428" name="Shape 428"/>
          <p:cNvSpPr txBox="1"/>
          <p:nvPr/>
        </p:nvSpPr>
        <p:spPr>
          <a:xfrm>
            <a:off x="3046577" y="1314433"/>
            <a:ext cx="1529699" cy="906400"/>
          </a:xfrm>
          <a:prstGeom prst="rect">
            <a:avLst/>
          </a:prstGeom>
          <a:noFill/>
          <a:ln>
            <a:noFill/>
          </a:ln>
        </p:spPr>
        <p:txBody>
          <a:bodyPr lIns="91425" tIns="91425" rIns="91425" bIns="91425" anchor="t" anchorCtr="0">
            <a:noAutofit/>
          </a:bodyPr>
          <a:lstStyle/>
          <a:p>
            <a:r>
              <a:rPr lang="en"/>
              <a:t>more generic</a:t>
            </a:r>
          </a:p>
        </p:txBody>
      </p:sp>
      <p:cxnSp>
        <p:nvCxnSpPr>
          <p:cNvPr id="429" name="Shape 429"/>
          <p:cNvCxnSpPr/>
          <p:nvPr/>
        </p:nvCxnSpPr>
        <p:spPr>
          <a:xfrm flipH="1">
            <a:off x="2577924" y="3172635"/>
            <a:ext cx="1104600" cy="2095999"/>
          </a:xfrm>
          <a:prstGeom prst="straightConnector1">
            <a:avLst/>
          </a:prstGeom>
          <a:noFill/>
          <a:ln w="19050" cap="flat" cmpd="sng">
            <a:solidFill>
              <a:schemeClr val="dk2"/>
            </a:solidFill>
            <a:prstDash val="solid"/>
            <a:round/>
            <a:headEnd type="none" w="lg" len="lg"/>
            <a:tailEnd type="triangle" w="lg" len="lg"/>
          </a:ln>
        </p:spPr>
      </p:cxnSp>
      <p:sp>
        <p:nvSpPr>
          <p:cNvPr id="430" name="Shape 430"/>
          <p:cNvSpPr txBox="1"/>
          <p:nvPr/>
        </p:nvSpPr>
        <p:spPr>
          <a:xfrm>
            <a:off x="3071777" y="2537333"/>
            <a:ext cx="1529699" cy="906400"/>
          </a:xfrm>
          <a:prstGeom prst="rect">
            <a:avLst/>
          </a:prstGeom>
          <a:noFill/>
          <a:ln>
            <a:noFill/>
          </a:ln>
        </p:spPr>
        <p:txBody>
          <a:bodyPr lIns="91425" tIns="91425" rIns="91425" bIns="91425" anchor="t" anchorCtr="0">
            <a:noAutofit/>
          </a:bodyPr>
          <a:lstStyle/>
          <a:p>
            <a:r>
              <a:rPr lang="en"/>
              <a:t>more specific</a:t>
            </a:r>
          </a:p>
        </p:txBody>
      </p:sp>
      <p:graphicFrame>
        <p:nvGraphicFramePr>
          <p:cNvPr id="431" name="Shape 431"/>
          <p:cNvGraphicFramePr/>
          <p:nvPr/>
        </p:nvGraphicFramePr>
        <p:xfrm>
          <a:off x="4724401" y="1085851"/>
          <a:ext cx="5789925" cy="4835167"/>
        </p:xfrm>
        <a:graphic>
          <a:graphicData uri="http://schemas.openxmlformats.org/drawingml/2006/table">
            <a:tbl>
              <a:tblPr>
                <a:noFill/>
              </a:tblPr>
              <a:tblGrid>
                <a:gridCol w="1838325">
                  <a:extLst>
                    <a:ext uri="{9D8B030D-6E8A-4147-A177-3AD203B41FA5}">
                      <a16:colId xmlns:a16="http://schemas.microsoft.com/office/drawing/2014/main" val="20000"/>
                    </a:ext>
                  </a:extLst>
                </a:gridCol>
                <a:gridCol w="1876425">
                  <a:extLst>
                    <a:ext uri="{9D8B030D-6E8A-4147-A177-3AD203B41FA5}">
                      <a16:colId xmlns:a16="http://schemas.microsoft.com/office/drawing/2014/main" val="20001"/>
                    </a:ext>
                  </a:extLst>
                </a:gridCol>
                <a:gridCol w="2075175">
                  <a:extLst>
                    <a:ext uri="{9D8B030D-6E8A-4147-A177-3AD203B41FA5}">
                      <a16:colId xmlns:a16="http://schemas.microsoft.com/office/drawing/2014/main" val="20002"/>
                    </a:ext>
                  </a:extLst>
                </a:gridCol>
              </a:tblGrid>
              <a:tr h="1390650">
                <a:tc>
                  <a:txBody>
                    <a:bodyPr/>
                    <a:lstStyle/>
                    <a:p>
                      <a:pPr lvl="0" rtl="0">
                        <a:spcBef>
                          <a:spcPts val="0"/>
                        </a:spcBef>
                        <a:buNone/>
                      </a:pPr>
                      <a:endParaRPr sz="2000" dirty="0"/>
                    </a:p>
                  </a:txBody>
                  <a:tcPr marL="91425" marR="91425" marT="121900" marB="121900"/>
                </a:tc>
                <a:tc>
                  <a:txBody>
                    <a:bodyPr/>
                    <a:lstStyle/>
                    <a:p>
                      <a:pPr lvl="0" rtl="0">
                        <a:spcBef>
                          <a:spcPts val="0"/>
                        </a:spcBef>
                        <a:buNone/>
                      </a:pPr>
                      <a:r>
                        <a:rPr lang="en" sz="2000" b="1"/>
                        <a:t>very similar dataset</a:t>
                      </a:r>
                    </a:p>
                  </a:txBody>
                  <a:tcPr marL="91425" marR="91425" marT="121900" marB="121900"/>
                </a:tc>
                <a:tc>
                  <a:txBody>
                    <a:bodyPr/>
                    <a:lstStyle/>
                    <a:p>
                      <a:pPr lvl="0" rtl="0">
                        <a:spcBef>
                          <a:spcPts val="0"/>
                        </a:spcBef>
                        <a:buNone/>
                      </a:pPr>
                      <a:r>
                        <a:rPr lang="en" sz="2000" b="1"/>
                        <a:t>very different dataset</a:t>
                      </a:r>
                    </a:p>
                  </a:txBody>
                  <a:tcPr marL="91425" marR="91425" marT="121900" marB="121900"/>
                </a:tc>
                <a:extLst>
                  <a:ext uri="{0D108BD9-81ED-4DB2-BD59-A6C34878D82A}">
                    <a16:rowId xmlns:a16="http://schemas.microsoft.com/office/drawing/2014/main" val="10000"/>
                  </a:ext>
                </a:extLst>
              </a:tr>
              <a:tr h="1847850">
                <a:tc>
                  <a:txBody>
                    <a:bodyPr/>
                    <a:lstStyle/>
                    <a:p>
                      <a:pPr lvl="0" rtl="0">
                        <a:spcBef>
                          <a:spcPts val="0"/>
                        </a:spcBef>
                        <a:buNone/>
                      </a:pPr>
                      <a:r>
                        <a:rPr lang="en" sz="2000" b="1"/>
                        <a:t>very little data</a:t>
                      </a:r>
                    </a:p>
                  </a:txBody>
                  <a:tcPr marL="91425" marR="91425" marT="121900" marB="121900"/>
                </a:tc>
                <a:tc>
                  <a:txBody>
                    <a:bodyPr/>
                    <a:lstStyle/>
                    <a:p>
                      <a:pPr lvl="0" rtl="0">
                        <a:spcBef>
                          <a:spcPts val="0"/>
                        </a:spcBef>
                        <a:buNone/>
                      </a:pPr>
                      <a:r>
                        <a:rPr lang="en" sz="2000" dirty="0"/>
                        <a:t>Use Linear Classifier on top layer</a:t>
                      </a:r>
                    </a:p>
                  </a:txBody>
                  <a:tcPr marL="91425" marR="91425" marT="121900" marB="121900"/>
                </a:tc>
                <a:tc>
                  <a:txBody>
                    <a:bodyPr/>
                    <a:lstStyle/>
                    <a:p>
                      <a:pPr lvl="0" rtl="0">
                        <a:spcBef>
                          <a:spcPts val="0"/>
                        </a:spcBef>
                        <a:buNone/>
                      </a:pPr>
                      <a:r>
                        <a:rPr lang="en" sz="2000" dirty="0"/>
                        <a:t>You’re in trouble… </a:t>
                      </a:r>
                      <a:br>
                        <a:rPr lang="en" sz="2000" dirty="0"/>
                      </a:br>
                      <a:r>
                        <a:rPr lang="en" sz="2000" dirty="0"/>
                        <a:t>Try linear classifier from different stages</a:t>
                      </a:r>
                    </a:p>
                  </a:txBody>
                  <a:tcPr marL="91425" marR="91425" marT="121900" marB="121900"/>
                </a:tc>
                <a:extLst>
                  <a:ext uri="{0D108BD9-81ED-4DB2-BD59-A6C34878D82A}">
                    <a16:rowId xmlns:a16="http://schemas.microsoft.com/office/drawing/2014/main" val="10001"/>
                  </a:ext>
                </a:extLst>
              </a:tr>
              <a:tr h="1596667">
                <a:tc>
                  <a:txBody>
                    <a:bodyPr/>
                    <a:lstStyle/>
                    <a:p>
                      <a:pPr lvl="0" rtl="0">
                        <a:spcBef>
                          <a:spcPts val="0"/>
                        </a:spcBef>
                        <a:buNone/>
                      </a:pPr>
                      <a:r>
                        <a:rPr lang="en" sz="2000" b="1"/>
                        <a:t>quite a lot of data</a:t>
                      </a:r>
                    </a:p>
                  </a:txBody>
                  <a:tcPr marL="91425" marR="91425" marT="121900" marB="121900"/>
                </a:tc>
                <a:tc>
                  <a:txBody>
                    <a:bodyPr/>
                    <a:lstStyle/>
                    <a:p>
                      <a:pPr lvl="0" rtl="0">
                        <a:spcBef>
                          <a:spcPts val="0"/>
                        </a:spcBef>
                        <a:buNone/>
                      </a:pPr>
                      <a:r>
                        <a:rPr lang="en" sz="2000"/>
                        <a:t>Finetune a few layers</a:t>
                      </a:r>
                    </a:p>
                  </a:txBody>
                  <a:tcPr marL="91425" marR="91425" marT="121900" marB="121900"/>
                </a:tc>
                <a:tc>
                  <a:txBody>
                    <a:bodyPr/>
                    <a:lstStyle/>
                    <a:p>
                      <a:pPr lvl="0" rtl="0">
                        <a:spcBef>
                          <a:spcPts val="0"/>
                        </a:spcBef>
                        <a:buNone/>
                      </a:pPr>
                      <a:r>
                        <a:rPr lang="en" sz="2000" dirty="0"/>
                        <a:t>Finetune a larger number of layers</a:t>
                      </a:r>
                    </a:p>
                  </a:txBody>
                  <a:tcPr marL="91425" marR="91425" marT="121900" marB="121900"/>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988658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435"/>
        <p:cNvGrpSpPr/>
        <p:nvPr/>
      </p:nvGrpSpPr>
      <p:grpSpPr>
        <a:xfrm>
          <a:off x="0" y="0"/>
          <a:ext cx="0" cy="0"/>
          <a:chOff x="0" y="0"/>
          <a:chExt cx="0" cy="0"/>
        </a:xfrm>
      </p:grpSpPr>
      <p:sp>
        <p:nvSpPr>
          <p:cNvPr id="437" name="Shape 437"/>
          <p:cNvSpPr txBox="1"/>
          <p:nvPr/>
        </p:nvSpPr>
        <p:spPr>
          <a:xfrm>
            <a:off x="1974402" y="226635"/>
            <a:ext cx="8464199" cy="2821199"/>
          </a:xfrm>
          <a:prstGeom prst="rect">
            <a:avLst/>
          </a:prstGeom>
          <a:noFill/>
          <a:ln>
            <a:noFill/>
          </a:ln>
        </p:spPr>
        <p:txBody>
          <a:bodyPr lIns="91425" tIns="91425" rIns="91425" bIns="91425" anchor="t" anchorCtr="0">
            <a:noAutofit/>
          </a:bodyPr>
          <a:lstStyle/>
          <a:p>
            <a:r>
              <a:rPr lang="en" sz="3200" dirty="0">
                <a:solidFill>
                  <a:schemeClr val="bg1"/>
                </a:solidFill>
              </a:rPr>
              <a:t>Transfer learning with CNNs is pervasive…</a:t>
            </a:r>
          </a:p>
          <a:p>
            <a:endParaRPr lang="en" sz="2400" dirty="0">
              <a:solidFill>
                <a:srgbClr val="000000"/>
              </a:solidFill>
            </a:endParaRPr>
          </a:p>
          <a:p>
            <a:r>
              <a:rPr lang="en" sz="2400" dirty="0">
                <a:solidFill>
                  <a:srgbClr val="000000"/>
                </a:solidFill>
              </a:rPr>
              <a:t>(it’s the norm, not an exception)</a:t>
            </a:r>
          </a:p>
        </p:txBody>
      </p:sp>
      <p:grpSp>
        <p:nvGrpSpPr>
          <p:cNvPr id="438" name="Shape 438"/>
          <p:cNvGrpSpPr/>
          <p:nvPr/>
        </p:nvGrpSpPr>
        <p:grpSpPr>
          <a:xfrm>
            <a:off x="1861688" y="1751199"/>
            <a:ext cx="3049149" cy="3303789"/>
            <a:chOff x="399775" y="1395975"/>
            <a:chExt cx="3633399" cy="2952624"/>
          </a:xfrm>
        </p:grpSpPr>
        <p:pic>
          <p:nvPicPr>
            <p:cNvPr id="439" name="Shape 439"/>
            <p:cNvPicPr preferRelativeResize="0"/>
            <p:nvPr/>
          </p:nvPicPr>
          <p:blipFill>
            <a:blip r:embed="rId3">
              <a:alphaModFix/>
            </a:blip>
            <a:stretch>
              <a:fillRect/>
            </a:stretch>
          </p:blipFill>
          <p:spPr>
            <a:xfrm>
              <a:off x="399775" y="1466625"/>
              <a:ext cx="3633399" cy="2881974"/>
            </a:xfrm>
            <a:prstGeom prst="rect">
              <a:avLst/>
            </a:prstGeom>
            <a:noFill/>
            <a:ln>
              <a:noFill/>
            </a:ln>
          </p:spPr>
        </p:pic>
        <p:sp>
          <p:nvSpPr>
            <p:cNvPr id="440" name="Shape 440"/>
            <p:cNvSpPr/>
            <p:nvPr/>
          </p:nvSpPr>
          <p:spPr>
            <a:xfrm>
              <a:off x="399775" y="1395975"/>
              <a:ext cx="1436399" cy="416099"/>
            </a:xfrm>
            <a:prstGeom prst="rect">
              <a:avLst/>
            </a:prstGeom>
            <a:solidFill>
              <a:srgbClr val="FFFFFF"/>
            </a:solidFill>
            <a:ln>
              <a:noFill/>
            </a:ln>
          </p:spPr>
          <p:txBody>
            <a:bodyPr lIns="91425" tIns="91425" rIns="91425" bIns="91425" anchor="ctr" anchorCtr="0">
              <a:noAutofit/>
            </a:bodyPr>
            <a:lstStyle/>
            <a:p>
              <a:endParaRPr/>
            </a:p>
          </p:txBody>
        </p:sp>
      </p:grpSp>
      <p:pic>
        <p:nvPicPr>
          <p:cNvPr id="441" name="Shape 441"/>
          <p:cNvPicPr preferRelativeResize="0"/>
          <p:nvPr/>
        </p:nvPicPr>
        <p:blipFill>
          <a:blip r:embed="rId4">
            <a:alphaModFix/>
          </a:blip>
          <a:stretch>
            <a:fillRect/>
          </a:stretch>
        </p:blipFill>
        <p:spPr>
          <a:xfrm>
            <a:off x="7020675" y="2450332"/>
            <a:ext cx="3282690" cy="2495777"/>
          </a:xfrm>
          <a:prstGeom prst="rect">
            <a:avLst/>
          </a:prstGeom>
          <a:noFill/>
          <a:ln>
            <a:noFill/>
          </a:ln>
        </p:spPr>
      </p:pic>
      <p:sp>
        <p:nvSpPr>
          <p:cNvPr id="442" name="Shape 442"/>
          <p:cNvSpPr txBox="1"/>
          <p:nvPr/>
        </p:nvSpPr>
        <p:spPr>
          <a:xfrm>
            <a:off x="1808850" y="4025267"/>
            <a:ext cx="1577399" cy="825600"/>
          </a:xfrm>
          <a:prstGeom prst="rect">
            <a:avLst/>
          </a:prstGeom>
          <a:noFill/>
          <a:ln>
            <a:noFill/>
          </a:ln>
        </p:spPr>
        <p:txBody>
          <a:bodyPr lIns="91425" tIns="91425" rIns="91425" bIns="91425" anchor="t" anchorCtr="0">
            <a:noAutofit/>
          </a:bodyPr>
          <a:lstStyle/>
          <a:p>
            <a:r>
              <a:rPr lang="en" dirty="0"/>
              <a:t>Object Detection </a:t>
            </a:r>
            <a:br>
              <a:rPr lang="en" dirty="0"/>
            </a:br>
            <a:r>
              <a:rPr lang="en" dirty="0"/>
              <a:t>(Faster R-CNN)</a:t>
            </a:r>
          </a:p>
        </p:txBody>
      </p:sp>
      <p:sp>
        <p:nvSpPr>
          <p:cNvPr id="443" name="Shape 443"/>
          <p:cNvSpPr txBox="1"/>
          <p:nvPr/>
        </p:nvSpPr>
        <p:spPr>
          <a:xfrm>
            <a:off x="7096126" y="1813235"/>
            <a:ext cx="3342475" cy="580399"/>
          </a:xfrm>
          <a:prstGeom prst="rect">
            <a:avLst/>
          </a:prstGeom>
          <a:noFill/>
          <a:ln>
            <a:noFill/>
          </a:ln>
        </p:spPr>
        <p:txBody>
          <a:bodyPr lIns="91425" tIns="91425" rIns="91425" bIns="91425" anchor="t" anchorCtr="0">
            <a:noAutofit/>
          </a:bodyPr>
          <a:lstStyle/>
          <a:p>
            <a:r>
              <a:rPr lang="en" dirty="0"/>
              <a:t>Image Captioning: CNN+RNN</a:t>
            </a:r>
          </a:p>
        </p:txBody>
      </p:sp>
    </p:spTree>
    <p:extLst>
      <p:ext uri="{BB962C8B-B14F-4D97-AF65-F5344CB8AC3E}">
        <p14:creationId xmlns:p14="http://schemas.microsoft.com/office/powerpoint/2010/main" val="338405685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9" name="Shape 449"/>
          <p:cNvSpPr txBox="1"/>
          <p:nvPr/>
        </p:nvSpPr>
        <p:spPr>
          <a:xfrm>
            <a:off x="1861687" y="226635"/>
            <a:ext cx="8701538" cy="2821199"/>
          </a:xfrm>
          <a:prstGeom prst="rect">
            <a:avLst/>
          </a:prstGeom>
          <a:noFill/>
          <a:ln>
            <a:noFill/>
          </a:ln>
        </p:spPr>
        <p:txBody>
          <a:bodyPr lIns="91425" tIns="91425" rIns="91425" bIns="91425" anchor="t" anchorCtr="0">
            <a:noAutofit/>
          </a:bodyPr>
          <a:lstStyle/>
          <a:p>
            <a:r>
              <a:rPr lang="en" sz="3200" dirty="0">
                <a:solidFill>
                  <a:schemeClr val="bg1"/>
                </a:solidFill>
              </a:rPr>
              <a:t>Transfer learning with CNNs is pervasive…</a:t>
            </a:r>
          </a:p>
          <a:p>
            <a:endParaRPr lang="en" sz="2400" dirty="0">
              <a:solidFill>
                <a:srgbClr val="000000"/>
              </a:solidFill>
            </a:endParaRPr>
          </a:p>
          <a:p>
            <a:r>
              <a:rPr lang="en" sz="2400" dirty="0">
                <a:solidFill>
                  <a:srgbClr val="000000"/>
                </a:solidFill>
              </a:rPr>
              <a:t>(it’s the norm, not an exception)</a:t>
            </a:r>
          </a:p>
        </p:txBody>
      </p:sp>
      <p:grpSp>
        <p:nvGrpSpPr>
          <p:cNvPr id="450" name="Shape 450"/>
          <p:cNvGrpSpPr/>
          <p:nvPr/>
        </p:nvGrpSpPr>
        <p:grpSpPr>
          <a:xfrm>
            <a:off x="1861688" y="1751199"/>
            <a:ext cx="3049149" cy="3303789"/>
            <a:chOff x="399775" y="1395975"/>
            <a:chExt cx="3633399" cy="2952624"/>
          </a:xfrm>
        </p:grpSpPr>
        <p:pic>
          <p:nvPicPr>
            <p:cNvPr id="451" name="Shape 451"/>
            <p:cNvPicPr preferRelativeResize="0"/>
            <p:nvPr/>
          </p:nvPicPr>
          <p:blipFill>
            <a:blip r:embed="rId3">
              <a:alphaModFix/>
            </a:blip>
            <a:stretch>
              <a:fillRect/>
            </a:stretch>
          </p:blipFill>
          <p:spPr>
            <a:xfrm>
              <a:off x="399775" y="1466625"/>
              <a:ext cx="3633399" cy="2881974"/>
            </a:xfrm>
            <a:prstGeom prst="rect">
              <a:avLst/>
            </a:prstGeom>
            <a:noFill/>
            <a:ln>
              <a:noFill/>
            </a:ln>
          </p:spPr>
        </p:pic>
        <p:sp>
          <p:nvSpPr>
            <p:cNvPr id="452" name="Shape 452"/>
            <p:cNvSpPr/>
            <p:nvPr/>
          </p:nvSpPr>
          <p:spPr>
            <a:xfrm>
              <a:off x="399775" y="1395975"/>
              <a:ext cx="1436399" cy="416099"/>
            </a:xfrm>
            <a:prstGeom prst="rect">
              <a:avLst/>
            </a:prstGeom>
            <a:solidFill>
              <a:srgbClr val="FFFFFF"/>
            </a:solidFill>
            <a:ln>
              <a:noFill/>
            </a:ln>
          </p:spPr>
          <p:txBody>
            <a:bodyPr lIns="91425" tIns="91425" rIns="91425" bIns="91425" anchor="ctr" anchorCtr="0">
              <a:noAutofit/>
            </a:bodyPr>
            <a:lstStyle/>
            <a:p>
              <a:endParaRPr/>
            </a:p>
          </p:txBody>
        </p:sp>
      </p:grpSp>
      <p:pic>
        <p:nvPicPr>
          <p:cNvPr id="453" name="Shape 453"/>
          <p:cNvPicPr preferRelativeResize="0"/>
          <p:nvPr/>
        </p:nvPicPr>
        <p:blipFill>
          <a:blip r:embed="rId4">
            <a:alphaModFix/>
          </a:blip>
          <a:stretch>
            <a:fillRect/>
          </a:stretch>
        </p:blipFill>
        <p:spPr>
          <a:xfrm>
            <a:off x="7020675" y="2450332"/>
            <a:ext cx="3282690" cy="2495777"/>
          </a:xfrm>
          <a:prstGeom prst="rect">
            <a:avLst/>
          </a:prstGeom>
          <a:noFill/>
          <a:ln>
            <a:noFill/>
          </a:ln>
        </p:spPr>
      </p:pic>
      <p:sp>
        <p:nvSpPr>
          <p:cNvPr id="454" name="Shape 454"/>
          <p:cNvSpPr/>
          <p:nvPr/>
        </p:nvSpPr>
        <p:spPr>
          <a:xfrm>
            <a:off x="7020675" y="3909641"/>
            <a:ext cx="1308300" cy="825600"/>
          </a:xfrm>
          <a:prstGeom prst="rect">
            <a:avLst/>
          </a:prstGeom>
          <a:noFill/>
          <a:ln w="38100" cap="flat" cmpd="sng">
            <a:solidFill>
              <a:srgbClr val="FF0000"/>
            </a:solidFill>
            <a:prstDash val="solid"/>
            <a:round/>
            <a:headEnd type="none" w="med" len="med"/>
            <a:tailEnd type="none" w="med" len="med"/>
          </a:ln>
        </p:spPr>
        <p:txBody>
          <a:bodyPr lIns="91425" tIns="91425" rIns="91425" bIns="91425" anchor="ctr" anchorCtr="0">
            <a:noAutofit/>
          </a:bodyPr>
          <a:lstStyle/>
          <a:p>
            <a:endParaRPr/>
          </a:p>
        </p:txBody>
      </p:sp>
      <p:sp>
        <p:nvSpPr>
          <p:cNvPr id="455" name="Shape 455"/>
          <p:cNvSpPr txBox="1"/>
          <p:nvPr/>
        </p:nvSpPr>
        <p:spPr>
          <a:xfrm>
            <a:off x="1634077" y="4025267"/>
            <a:ext cx="1577399" cy="825600"/>
          </a:xfrm>
          <a:prstGeom prst="rect">
            <a:avLst/>
          </a:prstGeom>
          <a:noFill/>
          <a:ln>
            <a:noFill/>
          </a:ln>
        </p:spPr>
        <p:txBody>
          <a:bodyPr lIns="91425" tIns="91425" rIns="91425" bIns="91425" anchor="t" anchorCtr="0">
            <a:noAutofit/>
          </a:bodyPr>
          <a:lstStyle/>
          <a:p>
            <a:r>
              <a:rPr lang="en"/>
              <a:t>Object Detection </a:t>
            </a:r>
            <a:br>
              <a:rPr lang="en"/>
            </a:br>
            <a:r>
              <a:rPr lang="en"/>
              <a:t>(Faster R-CNN)</a:t>
            </a:r>
          </a:p>
        </p:txBody>
      </p:sp>
      <p:sp>
        <p:nvSpPr>
          <p:cNvPr id="457" name="Shape 457"/>
          <p:cNvSpPr txBox="1"/>
          <p:nvPr/>
        </p:nvSpPr>
        <p:spPr>
          <a:xfrm>
            <a:off x="4986875" y="2718202"/>
            <a:ext cx="1808400" cy="939999"/>
          </a:xfrm>
          <a:prstGeom prst="rect">
            <a:avLst/>
          </a:prstGeom>
          <a:noFill/>
          <a:ln>
            <a:noFill/>
          </a:ln>
        </p:spPr>
        <p:txBody>
          <a:bodyPr lIns="91425" tIns="91425" rIns="91425" bIns="91425" anchor="t" anchorCtr="0">
            <a:noAutofit/>
          </a:bodyPr>
          <a:lstStyle/>
          <a:p>
            <a:r>
              <a:rPr lang="en">
                <a:solidFill>
                  <a:srgbClr val="FF0000"/>
                </a:solidFill>
              </a:rPr>
              <a:t>CNN pretrained on ImageNet</a:t>
            </a:r>
          </a:p>
        </p:txBody>
      </p:sp>
      <p:cxnSp>
        <p:nvCxnSpPr>
          <p:cNvPr id="458" name="Shape 458"/>
          <p:cNvCxnSpPr>
            <a:stCxn id="457" idx="2"/>
            <a:endCxn id="459" idx="3"/>
          </p:cNvCxnSpPr>
          <p:nvPr/>
        </p:nvCxnSpPr>
        <p:spPr>
          <a:xfrm flipH="1">
            <a:off x="4452275" y="3658199"/>
            <a:ext cx="1438800" cy="785600"/>
          </a:xfrm>
          <a:prstGeom prst="straightConnector1">
            <a:avLst/>
          </a:prstGeom>
          <a:noFill/>
          <a:ln w="28575" cap="flat" cmpd="sng">
            <a:solidFill>
              <a:srgbClr val="FF0000"/>
            </a:solidFill>
            <a:prstDash val="solid"/>
            <a:round/>
            <a:headEnd type="none" w="lg" len="lg"/>
            <a:tailEnd type="triangle" w="lg" len="lg"/>
          </a:ln>
        </p:spPr>
      </p:cxnSp>
      <p:cxnSp>
        <p:nvCxnSpPr>
          <p:cNvPr id="460" name="Shape 460"/>
          <p:cNvCxnSpPr>
            <a:stCxn id="457" idx="2"/>
            <a:endCxn id="454" idx="1"/>
          </p:cNvCxnSpPr>
          <p:nvPr/>
        </p:nvCxnSpPr>
        <p:spPr>
          <a:xfrm>
            <a:off x="5891075" y="3658199"/>
            <a:ext cx="1129500" cy="664400"/>
          </a:xfrm>
          <a:prstGeom prst="straightConnector1">
            <a:avLst/>
          </a:prstGeom>
          <a:noFill/>
          <a:ln w="28575" cap="flat" cmpd="sng">
            <a:solidFill>
              <a:srgbClr val="FF0000"/>
            </a:solidFill>
            <a:prstDash val="solid"/>
            <a:round/>
            <a:headEnd type="none" w="lg" len="lg"/>
            <a:tailEnd type="triangle" w="lg" len="lg"/>
          </a:ln>
        </p:spPr>
      </p:cxnSp>
      <p:sp>
        <p:nvSpPr>
          <p:cNvPr id="459" name="Shape 459"/>
          <p:cNvSpPr/>
          <p:nvPr/>
        </p:nvSpPr>
        <p:spPr>
          <a:xfrm>
            <a:off x="3436600" y="4025268"/>
            <a:ext cx="1015800" cy="837199"/>
          </a:xfrm>
          <a:prstGeom prst="rect">
            <a:avLst/>
          </a:prstGeom>
          <a:noFill/>
          <a:ln w="38100" cap="flat" cmpd="sng">
            <a:solidFill>
              <a:srgbClr val="FF0000"/>
            </a:solidFill>
            <a:prstDash val="solid"/>
            <a:round/>
            <a:headEnd type="none" w="med" len="med"/>
            <a:tailEnd type="none" w="med" len="med"/>
          </a:ln>
        </p:spPr>
        <p:txBody>
          <a:bodyPr lIns="91425" tIns="91425" rIns="91425" bIns="91425" anchor="ctr" anchorCtr="0">
            <a:noAutofit/>
          </a:bodyPr>
          <a:lstStyle/>
          <a:p>
            <a:endParaRPr/>
          </a:p>
        </p:txBody>
      </p:sp>
      <p:sp>
        <p:nvSpPr>
          <p:cNvPr id="15" name="Shape 443"/>
          <p:cNvSpPr txBox="1"/>
          <p:nvPr/>
        </p:nvSpPr>
        <p:spPr>
          <a:xfrm>
            <a:off x="7096126" y="1813235"/>
            <a:ext cx="3342475" cy="580399"/>
          </a:xfrm>
          <a:prstGeom prst="rect">
            <a:avLst/>
          </a:prstGeom>
          <a:noFill/>
          <a:ln>
            <a:noFill/>
          </a:ln>
        </p:spPr>
        <p:txBody>
          <a:bodyPr lIns="91425" tIns="91425" rIns="91425" bIns="91425" anchor="t" anchorCtr="0">
            <a:noAutofit/>
          </a:bodyPr>
          <a:lstStyle/>
          <a:p>
            <a:r>
              <a:rPr lang="en" dirty="0"/>
              <a:t>Image Captioning: CNN+RNN</a:t>
            </a:r>
          </a:p>
        </p:txBody>
      </p:sp>
    </p:spTree>
    <p:extLst>
      <p:ext uri="{BB962C8B-B14F-4D97-AF65-F5344CB8AC3E}">
        <p14:creationId xmlns:p14="http://schemas.microsoft.com/office/powerpoint/2010/main" val="114639510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 Example</a:t>
            </a:r>
          </a:p>
        </p:txBody>
      </p:sp>
      <p:grpSp>
        <p:nvGrpSpPr>
          <p:cNvPr id="153" name="Group 152"/>
          <p:cNvGrpSpPr/>
          <p:nvPr/>
        </p:nvGrpSpPr>
        <p:grpSpPr>
          <a:xfrm>
            <a:off x="1331760" y="2590280"/>
            <a:ext cx="1217017" cy="1218474"/>
            <a:chOff x="2998655" y="2192602"/>
            <a:chExt cx="1217017" cy="1218474"/>
          </a:xfrm>
        </p:grpSpPr>
        <p:sp>
          <p:nvSpPr>
            <p:cNvPr id="4" name="Rectangle 3"/>
            <p:cNvSpPr/>
            <p:nvPr/>
          </p:nvSpPr>
          <p:spPr>
            <a:xfrm>
              <a:off x="2998655" y="2192602"/>
              <a:ext cx="405672" cy="405672"/>
            </a:xfrm>
            <a:prstGeom prst="rect">
              <a:avLst/>
            </a:prstGeom>
            <a:solidFill>
              <a:schemeClr val="tx2">
                <a:lumMod val="10000"/>
                <a:lumOff val="90000"/>
              </a:schemeClr>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1</a:t>
              </a:r>
            </a:p>
          </p:txBody>
        </p:sp>
        <p:sp>
          <p:nvSpPr>
            <p:cNvPr id="5" name="Rectangle 4"/>
            <p:cNvSpPr/>
            <p:nvPr/>
          </p:nvSpPr>
          <p:spPr>
            <a:xfrm>
              <a:off x="3404327" y="2192602"/>
              <a:ext cx="405672" cy="405672"/>
            </a:xfrm>
            <a:prstGeom prst="rect">
              <a:avLst/>
            </a:prstGeom>
            <a:solidFill>
              <a:schemeClr val="tx2">
                <a:lumMod val="10000"/>
                <a:lumOff val="90000"/>
              </a:schemeClr>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2</a:t>
              </a:r>
            </a:p>
          </p:txBody>
        </p:sp>
        <p:sp>
          <p:nvSpPr>
            <p:cNvPr id="6" name="Rectangle 5"/>
            <p:cNvSpPr/>
            <p:nvPr/>
          </p:nvSpPr>
          <p:spPr>
            <a:xfrm>
              <a:off x="3810000" y="2192602"/>
              <a:ext cx="405672" cy="405672"/>
            </a:xfrm>
            <a:prstGeom prst="rect">
              <a:avLst/>
            </a:prstGeom>
            <a:solidFill>
              <a:schemeClr val="tx2">
                <a:lumMod val="10000"/>
                <a:lumOff val="90000"/>
              </a:schemeClr>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3</a:t>
              </a:r>
            </a:p>
          </p:txBody>
        </p:sp>
        <p:sp>
          <p:nvSpPr>
            <p:cNvPr id="7" name="Rectangle 6"/>
            <p:cNvSpPr/>
            <p:nvPr/>
          </p:nvSpPr>
          <p:spPr>
            <a:xfrm>
              <a:off x="2998655" y="2601274"/>
              <a:ext cx="405672" cy="405672"/>
            </a:xfrm>
            <a:prstGeom prst="rect">
              <a:avLst/>
            </a:prstGeom>
            <a:solidFill>
              <a:schemeClr val="tx2">
                <a:lumMod val="10000"/>
                <a:lumOff val="90000"/>
              </a:schemeClr>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-2</a:t>
              </a:r>
            </a:p>
          </p:txBody>
        </p:sp>
        <p:sp>
          <p:nvSpPr>
            <p:cNvPr id="8" name="Rectangle 7"/>
            <p:cNvSpPr/>
            <p:nvPr/>
          </p:nvSpPr>
          <p:spPr>
            <a:xfrm>
              <a:off x="3404327" y="2601274"/>
              <a:ext cx="405672" cy="405672"/>
            </a:xfrm>
            <a:prstGeom prst="rect">
              <a:avLst/>
            </a:prstGeom>
            <a:solidFill>
              <a:schemeClr val="tx2">
                <a:lumMod val="10000"/>
                <a:lumOff val="90000"/>
              </a:schemeClr>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0</a:t>
              </a:r>
            </a:p>
          </p:txBody>
        </p:sp>
        <p:sp>
          <p:nvSpPr>
            <p:cNvPr id="9" name="Rectangle 8"/>
            <p:cNvSpPr/>
            <p:nvPr/>
          </p:nvSpPr>
          <p:spPr>
            <a:xfrm>
              <a:off x="3810000" y="2601274"/>
              <a:ext cx="405672" cy="405672"/>
            </a:xfrm>
            <a:prstGeom prst="rect">
              <a:avLst/>
            </a:prstGeom>
            <a:solidFill>
              <a:schemeClr val="tx2">
                <a:lumMod val="10000"/>
                <a:lumOff val="90000"/>
              </a:schemeClr>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-1</a:t>
              </a:r>
            </a:p>
          </p:txBody>
        </p:sp>
        <p:sp>
          <p:nvSpPr>
            <p:cNvPr id="10" name="Rectangle 9"/>
            <p:cNvSpPr/>
            <p:nvPr/>
          </p:nvSpPr>
          <p:spPr>
            <a:xfrm>
              <a:off x="2998655" y="3005404"/>
              <a:ext cx="405672" cy="405672"/>
            </a:xfrm>
            <a:prstGeom prst="rect">
              <a:avLst/>
            </a:prstGeom>
            <a:solidFill>
              <a:schemeClr val="tx2">
                <a:lumMod val="10000"/>
                <a:lumOff val="90000"/>
              </a:schemeClr>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5</a:t>
              </a:r>
            </a:p>
          </p:txBody>
        </p:sp>
        <p:sp>
          <p:nvSpPr>
            <p:cNvPr id="11" name="Rectangle 10"/>
            <p:cNvSpPr/>
            <p:nvPr/>
          </p:nvSpPr>
          <p:spPr>
            <a:xfrm>
              <a:off x="3404327" y="3005404"/>
              <a:ext cx="405672" cy="405672"/>
            </a:xfrm>
            <a:prstGeom prst="rect">
              <a:avLst/>
            </a:prstGeom>
            <a:solidFill>
              <a:schemeClr val="tx2">
                <a:lumMod val="10000"/>
                <a:lumOff val="90000"/>
              </a:schemeClr>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-2</a:t>
              </a:r>
            </a:p>
          </p:txBody>
        </p:sp>
        <p:sp>
          <p:nvSpPr>
            <p:cNvPr id="12" name="Rectangle 11"/>
            <p:cNvSpPr/>
            <p:nvPr/>
          </p:nvSpPr>
          <p:spPr>
            <a:xfrm>
              <a:off x="3810000" y="3005404"/>
              <a:ext cx="405672" cy="405672"/>
            </a:xfrm>
            <a:prstGeom prst="rect">
              <a:avLst/>
            </a:prstGeom>
            <a:solidFill>
              <a:schemeClr val="tx2">
                <a:lumMod val="10000"/>
                <a:lumOff val="90000"/>
              </a:schemeClr>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4</a:t>
              </a:r>
            </a:p>
          </p:txBody>
        </p:sp>
      </p:grpSp>
      <p:sp>
        <p:nvSpPr>
          <p:cNvPr id="59" name="Content Placeholder 2"/>
          <p:cNvSpPr txBox="1">
            <a:spLocks/>
          </p:cNvSpPr>
          <p:nvPr/>
        </p:nvSpPr>
        <p:spPr>
          <a:xfrm>
            <a:off x="7663649" y="4689783"/>
            <a:ext cx="3477693" cy="192868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Helvetica" charset="0"/>
                <a:ea typeface="Helvetica" charset="0"/>
                <a:cs typeface="Helvetica"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Helvetica" charset="0"/>
                <a:ea typeface="Helvetica" charset="0"/>
                <a:cs typeface="Helvetica"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Helvetica" charset="0"/>
                <a:ea typeface="Helvetica" charset="0"/>
                <a:cs typeface="Helvetica"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Helvetica" charset="0"/>
                <a:ea typeface="Helvetica" charset="0"/>
                <a:cs typeface="Helvetica"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Helvetica" charset="0"/>
                <a:ea typeface="Helvetica" charset="0"/>
                <a:cs typeface="Helvetica"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000000"/>
              </a:buClr>
              <a:buNone/>
            </a:pPr>
            <a:r>
              <a:rPr lang="en-US" sz="2000" dirty="0"/>
              <a:t>Channel partial sum[0][0] = </a:t>
            </a:r>
          </a:p>
          <a:p>
            <a:pPr marL="0" indent="0">
              <a:buClr>
                <a:srgbClr val="000000"/>
              </a:buClr>
              <a:buNone/>
            </a:pPr>
            <a:r>
              <a:rPr lang="en-US" sz="2000" dirty="0"/>
              <a:t>   1 x 0     + 2 x 1     + 3 x 0</a:t>
            </a:r>
          </a:p>
          <a:p>
            <a:pPr marL="0" indent="0">
              <a:buClr>
                <a:srgbClr val="000000"/>
              </a:buClr>
              <a:buNone/>
            </a:pPr>
            <a:r>
              <a:rPr lang="en-US" sz="2000" dirty="0"/>
              <a:t>+ (-2) x 2 + 0 x 4     + (-1) x 3</a:t>
            </a:r>
          </a:p>
          <a:p>
            <a:pPr marL="0" indent="0">
              <a:buClr>
                <a:srgbClr val="000000"/>
              </a:buClr>
              <a:buNone/>
            </a:pPr>
            <a:r>
              <a:rPr lang="en-US" sz="2000" dirty="0"/>
              <a:t>+ 5 x 5     + (-2) x 2 + 4 x 7</a:t>
            </a:r>
          </a:p>
          <a:p>
            <a:pPr marL="0" indent="0">
              <a:buClr>
                <a:srgbClr val="000000"/>
              </a:buClr>
              <a:buNone/>
            </a:pPr>
            <a:r>
              <a:rPr lang="en-US" sz="2000" dirty="0"/>
              <a:t>= 44</a:t>
            </a:r>
          </a:p>
        </p:txBody>
      </p:sp>
      <p:grpSp>
        <p:nvGrpSpPr>
          <p:cNvPr id="155" name="Group 154"/>
          <p:cNvGrpSpPr/>
          <p:nvPr/>
        </p:nvGrpSpPr>
        <p:grpSpPr>
          <a:xfrm>
            <a:off x="8272405" y="2590280"/>
            <a:ext cx="1852382" cy="1813414"/>
            <a:chOff x="7423260" y="4321847"/>
            <a:chExt cx="1852382" cy="1813414"/>
          </a:xfrm>
        </p:grpSpPr>
        <p:sp>
          <p:nvSpPr>
            <p:cNvPr id="61" name="Rectangle 60"/>
            <p:cNvSpPr/>
            <p:nvPr/>
          </p:nvSpPr>
          <p:spPr>
            <a:xfrm>
              <a:off x="7423261" y="4321847"/>
              <a:ext cx="462783" cy="462784"/>
            </a:xfrm>
            <a:prstGeom prst="rect">
              <a:avLst/>
            </a:prstGeom>
            <a:solidFill>
              <a:schemeClr val="bg1"/>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solidFill>
                    <a:srgbClr val="FF0000"/>
                  </a:solidFill>
                </a:rPr>
                <a:t>44</a:t>
              </a:r>
            </a:p>
          </p:txBody>
        </p:sp>
        <p:sp>
          <p:nvSpPr>
            <p:cNvPr id="62" name="Rectangle 61"/>
            <p:cNvSpPr/>
            <p:nvPr/>
          </p:nvSpPr>
          <p:spPr>
            <a:xfrm>
              <a:off x="7886045" y="4321847"/>
              <a:ext cx="462783" cy="462784"/>
            </a:xfrm>
            <a:prstGeom prst="rect">
              <a:avLst/>
            </a:prstGeom>
            <a:solidFill>
              <a:schemeClr val="bg1"/>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3" name="Rectangle 62"/>
            <p:cNvSpPr/>
            <p:nvPr/>
          </p:nvSpPr>
          <p:spPr>
            <a:xfrm>
              <a:off x="8348829" y="4321847"/>
              <a:ext cx="462783" cy="462784"/>
            </a:xfrm>
            <a:prstGeom prst="rect">
              <a:avLst/>
            </a:prstGeom>
            <a:solidFill>
              <a:schemeClr val="bg1"/>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4" name="Rectangle 63"/>
            <p:cNvSpPr/>
            <p:nvPr/>
          </p:nvSpPr>
          <p:spPr>
            <a:xfrm>
              <a:off x="7423261" y="4780901"/>
              <a:ext cx="462783" cy="462784"/>
            </a:xfrm>
            <a:prstGeom prst="rect">
              <a:avLst/>
            </a:prstGeom>
            <a:solidFill>
              <a:schemeClr val="bg1"/>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5" name="Rectangle 64"/>
            <p:cNvSpPr/>
            <p:nvPr/>
          </p:nvSpPr>
          <p:spPr>
            <a:xfrm>
              <a:off x="7886045" y="4780901"/>
              <a:ext cx="462783" cy="462784"/>
            </a:xfrm>
            <a:prstGeom prst="rect">
              <a:avLst/>
            </a:prstGeom>
            <a:solidFill>
              <a:schemeClr val="bg1"/>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6" name="Rectangle 65"/>
            <p:cNvSpPr/>
            <p:nvPr/>
          </p:nvSpPr>
          <p:spPr>
            <a:xfrm>
              <a:off x="8348829" y="4780901"/>
              <a:ext cx="462783" cy="462784"/>
            </a:xfrm>
            <a:prstGeom prst="rect">
              <a:avLst/>
            </a:prstGeom>
            <a:solidFill>
              <a:schemeClr val="bg1"/>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7" name="Rectangle 66"/>
            <p:cNvSpPr/>
            <p:nvPr/>
          </p:nvSpPr>
          <p:spPr>
            <a:xfrm>
              <a:off x="7423261" y="5241925"/>
              <a:ext cx="462783" cy="462784"/>
            </a:xfrm>
            <a:prstGeom prst="rect">
              <a:avLst/>
            </a:prstGeom>
            <a:solidFill>
              <a:schemeClr val="bg1"/>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8" name="Rectangle 67"/>
            <p:cNvSpPr/>
            <p:nvPr/>
          </p:nvSpPr>
          <p:spPr>
            <a:xfrm>
              <a:off x="7886045" y="5241925"/>
              <a:ext cx="462783" cy="462784"/>
            </a:xfrm>
            <a:prstGeom prst="rect">
              <a:avLst/>
            </a:prstGeom>
            <a:solidFill>
              <a:schemeClr val="bg1"/>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69" name="Rectangle 68"/>
            <p:cNvSpPr/>
            <p:nvPr/>
          </p:nvSpPr>
          <p:spPr>
            <a:xfrm>
              <a:off x="8348829" y="5241925"/>
              <a:ext cx="462783" cy="462784"/>
            </a:xfrm>
            <a:prstGeom prst="rect">
              <a:avLst/>
            </a:prstGeom>
            <a:solidFill>
              <a:schemeClr val="bg1"/>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0" name="Rectangle 69"/>
            <p:cNvSpPr/>
            <p:nvPr/>
          </p:nvSpPr>
          <p:spPr>
            <a:xfrm>
              <a:off x="8811612" y="4321847"/>
              <a:ext cx="462783" cy="462784"/>
            </a:xfrm>
            <a:prstGeom prst="rect">
              <a:avLst/>
            </a:prstGeom>
            <a:solidFill>
              <a:schemeClr val="bg1"/>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71" name="Rectangle 70"/>
            <p:cNvSpPr/>
            <p:nvPr/>
          </p:nvSpPr>
          <p:spPr>
            <a:xfrm>
              <a:off x="8811612" y="4780901"/>
              <a:ext cx="462783" cy="462784"/>
            </a:xfrm>
            <a:prstGeom prst="rect">
              <a:avLst/>
            </a:prstGeom>
            <a:solidFill>
              <a:schemeClr val="bg1"/>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2" name="Rectangle 71"/>
            <p:cNvSpPr/>
            <p:nvPr/>
          </p:nvSpPr>
          <p:spPr>
            <a:xfrm>
              <a:off x="8811612" y="5241925"/>
              <a:ext cx="462783" cy="462784"/>
            </a:xfrm>
            <a:prstGeom prst="rect">
              <a:avLst/>
            </a:prstGeom>
            <a:solidFill>
              <a:schemeClr val="bg1"/>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3" name="Rectangle 72"/>
            <p:cNvSpPr/>
            <p:nvPr/>
          </p:nvSpPr>
          <p:spPr>
            <a:xfrm>
              <a:off x="7423260" y="5672477"/>
              <a:ext cx="462783" cy="462784"/>
            </a:xfrm>
            <a:prstGeom prst="rect">
              <a:avLst/>
            </a:prstGeom>
            <a:solidFill>
              <a:schemeClr val="bg1"/>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74" name="Rectangle 73"/>
            <p:cNvSpPr/>
            <p:nvPr/>
          </p:nvSpPr>
          <p:spPr>
            <a:xfrm>
              <a:off x="7886043" y="5672477"/>
              <a:ext cx="462783" cy="462784"/>
            </a:xfrm>
            <a:prstGeom prst="rect">
              <a:avLst/>
            </a:prstGeom>
            <a:solidFill>
              <a:schemeClr val="bg1"/>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5" name="Rectangle 74"/>
            <p:cNvSpPr/>
            <p:nvPr/>
          </p:nvSpPr>
          <p:spPr>
            <a:xfrm>
              <a:off x="8348828" y="5672477"/>
              <a:ext cx="462783" cy="462784"/>
            </a:xfrm>
            <a:prstGeom prst="rect">
              <a:avLst/>
            </a:prstGeom>
            <a:solidFill>
              <a:schemeClr val="bg1"/>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6" name="Rectangle 75"/>
            <p:cNvSpPr/>
            <p:nvPr/>
          </p:nvSpPr>
          <p:spPr>
            <a:xfrm>
              <a:off x="8812859" y="5672477"/>
              <a:ext cx="462783" cy="462784"/>
            </a:xfrm>
            <a:prstGeom prst="rect">
              <a:avLst/>
            </a:prstGeom>
            <a:solidFill>
              <a:schemeClr val="bg1"/>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grpSp>
        <p:nvGrpSpPr>
          <p:cNvPr id="154" name="Group 153"/>
          <p:cNvGrpSpPr/>
          <p:nvPr/>
        </p:nvGrpSpPr>
        <p:grpSpPr>
          <a:xfrm>
            <a:off x="4313325" y="2590348"/>
            <a:ext cx="2435127" cy="2427743"/>
            <a:chOff x="7133528" y="1526970"/>
            <a:chExt cx="2435127" cy="2427743"/>
          </a:xfrm>
        </p:grpSpPr>
        <p:sp>
          <p:nvSpPr>
            <p:cNvPr id="91" name="Rectangle 90"/>
            <p:cNvSpPr/>
            <p:nvPr/>
          </p:nvSpPr>
          <p:spPr>
            <a:xfrm>
              <a:off x="7133529" y="1526970"/>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0</a:t>
              </a:r>
            </a:p>
          </p:txBody>
        </p:sp>
        <p:sp>
          <p:nvSpPr>
            <p:cNvPr id="92" name="Rectangle 91"/>
            <p:cNvSpPr/>
            <p:nvPr/>
          </p:nvSpPr>
          <p:spPr>
            <a:xfrm>
              <a:off x="7539201" y="1526970"/>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1</a:t>
              </a:r>
            </a:p>
          </p:txBody>
        </p:sp>
        <p:sp>
          <p:nvSpPr>
            <p:cNvPr id="93" name="Rectangle 92"/>
            <p:cNvSpPr/>
            <p:nvPr/>
          </p:nvSpPr>
          <p:spPr>
            <a:xfrm>
              <a:off x="7944874" y="1526970"/>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0</a:t>
              </a:r>
            </a:p>
          </p:txBody>
        </p:sp>
        <p:sp>
          <p:nvSpPr>
            <p:cNvPr id="94" name="Rectangle 93"/>
            <p:cNvSpPr/>
            <p:nvPr/>
          </p:nvSpPr>
          <p:spPr>
            <a:xfrm>
              <a:off x="7133529" y="1929290"/>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2</a:t>
              </a:r>
            </a:p>
          </p:txBody>
        </p:sp>
        <p:sp>
          <p:nvSpPr>
            <p:cNvPr id="95" name="Rectangle 94"/>
            <p:cNvSpPr/>
            <p:nvPr/>
          </p:nvSpPr>
          <p:spPr>
            <a:xfrm>
              <a:off x="7539201" y="1929290"/>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4</a:t>
              </a:r>
            </a:p>
          </p:txBody>
        </p:sp>
        <p:sp>
          <p:nvSpPr>
            <p:cNvPr id="96" name="Rectangle 95"/>
            <p:cNvSpPr/>
            <p:nvPr/>
          </p:nvSpPr>
          <p:spPr>
            <a:xfrm>
              <a:off x="7944874" y="1929290"/>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3</a:t>
              </a:r>
            </a:p>
          </p:txBody>
        </p:sp>
        <p:sp>
          <p:nvSpPr>
            <p:cNvPr id="97" name="Rectangle 96"/>
            <p:cNvSpPr/>
            <p:nvPr/>
          </p:nvSpPr>
          <p:spPr>
            <a:xfrm>
              <a:off x="7133529" y="2333420"/>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5</a:t>
              </a:r>
            </a:p>
          </p:txBody>
        </p:sp>
        <p:sp>
          <p:nvSpPr>
            <p:cNvPr id="98" name="Rectangle 97"/>
            <p:cNvSpPr/>
            <p:nvPr/>
          </p:nvSpPr>
          <p:spPr>
            <a:xfrm>
              <a:off x="7539201" y="2333420"/>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2</a:t>
              </a:r>
            </a:p>
          </p:txBody>
        </p:sp>
        <p:sp>
          <p:nvSpPr>
            <p:cNvPr id="99" name="Rectangle 98"/>
            <p:cNvSpPr/>
            <p:nvPr/>
          </p:nvSpPr>
          <p:spPr>
            <a:xfrm>
              <a:off x="7944874" y="2333420"/>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7</a:t>
              </a:r>
            </a:p>
          </p:txBody>
        </p:sp>
        <p:sp>
          <p:nvSpPr>
            <p:cNvPr id="100" name="Rectangle 99"/>
            <p:cNvSpPr/>
            <p:nvPr/>
          </p:nvSpPr>
          <p:spPr>
            <a:xfrm>
              <a:off x="8350545" y="1526970"/>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1</a:t>
              </a:r>
            </a:p>
          </p:txBody>
        </p:sp>
        <p:sp>
          <p:nvSpPr>
            <p:cNvPr id="101" name="Rectangle 100"/>
            <p:cNvSpPr/>
            <p:nvPr/>
          </p:nvSpPr>
          <p:spPr>
            <a:xfrm>
              <a:off x="8756217" y="1526970"/>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0</a:t>
              </a:r>
            </a:p>
          </p:txBody>
        </p:sp>
        <p:sp>
          <p:nvSpPr>
            <p:cNvPr id="102" name="Rectangle 101"/>
            <p:cNvSpPr/>
            <p:nvPr/>
          </p:nvSpPr>
          <p:spPr>
            <a:xfrm>
              <a:off x="9161890" y="1526970"/>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1</a:t>
              </a:r>
            </a:p>
          </p:txBody>
        </p:sp>
        <p:sp>
          <p:nvSpPr>
            <p:cNvPr id="103" name="Rectangle 102"/>
            <p:cNvSpPr/>
            <p:nvPr/>
          </p:nvSpPr>
          <p:spPr>
            <a:xfrm>
              <a:off x="8350545" y="1929290"/>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1</a:t>
              </a:r>
            </a:p>
          </p:txBody>
        </p:sp>
        <p:sp>
          <p:nvSpPr>
            <p:cNvPr id="104" name="Rectangle 103"/>
            <p:cNvSpPr/>
            <p:nvPr/>
          </p:nvSpPr>
          <p:spPr>
            <a:xfrm>
              <a:off x="8756217" y="1929290"/>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0</a:t>
              </a:r>
            </a:p>
          </p:txBody>
        </p:sp>
        <p:sp>
          <p:nvSpPr>
            <p:cNvPr id="105" name="Rectangle 104"/>
            <p:cNvSpPr/>
            <p:nvPr/>
          </p:nvSpPr>
          <p:spPr>
            <a:xfrm>
              <a:off x="9161890" y="1929290"/>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0</a:t>
              </a:r>
            </a:p>
          </p:txBody>
        </p:sp>
        <p:sp>
          <p:nvSpPr>
            <p:cNvPr id="106" name="Rectangle 105"/>
            <p:cNvSpPr/>
            <p:nvPr/>
          </p:nvSpPr>
          <p:spPr>
            <a:xfrm>
              <a:off x="8350545" y="2333420"/>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2</a:t>
              </a:r>
            </a:p>
          </p:txBody>
        </p:sp>
        <p:sp>
          <p:nvSpPr>
            <p:cNvPr id="107" name="Rectangle 106"/>
            <p:cNvSpPr/>
            <p:nvPr/>
          </p:nvSpPr>
          <p:spPr>
            <a:xfrm>
              <a:off x="8756217" y="2333420"/>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1</a:t>
              </a:r>
            </a:p>
          </p:txBody>
        </p:sp>
        <p:sp>
          <p:nvSpPr>
            <p:cNvPr id="108" name="Rectangle 107"/>
            <p:cNvSpPr/>
            <p:nvPr/>
          </p:nvSpPr>
          <p:spPr>
            <a:xfrm>
              <a:off x="9161890" y="2333420"/>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5</a:t>
              </a:r>
            </a:p>
          </p:txBody>
        </p:sp>
        <p:sp>
          <p:nvSpPr>
            <p:cNvPr id="109" name="Rectangle 108"/>
            <p:cNvSpPr/>
            <p:nvPr/>
          </p:nvSpPr>
          <p:spPr>
            <a:xfrm>
              <a:off x="7133528" y="2736239"/>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4</a:t>
              </a:r>
            </a:p>
          </p:txBody>
        </p:sp>
        <p:sp>
          <p:nvSpPr>
            <p:cNvPr id="110" name="Rectangle 109"/>
            <p:cNvSpPr/>
            <p:nvPr/>
          </p:nvSpPr>
          <p:spPr>
            <a:xfrm>
              <a:off x="7539200" y="2736239"/>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1</a:t>
              </a:r>
            </a:p>
          </p:txBody>
        </p:sp>
        <p:sp>
          <p:nvSpPr>
            <p:cNvPr id="111" name="Rectangle 110"/>
            <p:cNvSpPr/>
            <p:nvPr/>
          </p:nvSpPr>
          <p:spPr>
            <a:xfrm>
              <a:off x="7944873" y="2736239"/>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8</a:t>
              </a:r>
            </a:p>
          </p:txBody>
        </p:sp>
        <p:sp>
          <p:nvSpPr>
            <p:cNvPr id="112" name="Rectangle 111"/>
            <p:cNvSpPr/>
            <p:nvPr/>
          </p:nvSpPr>
          <p:spPr>
            <a:xfrm>
              <a:off x="7133528" y="3144911"/>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5</a:t>
              </a:r>
            </a:p>
          </p:txBody>
        </p:sp>
        <p:sp>
          <p:nvSpPr>
            <p:cNvPr id="113" name="Rectangle 112"/>
            <p:cNvSpPr/>
            <p:nvPr/>
          </p:nvSpPr>
          <p:spPr>
            <a:xfrm>
              <a:off x="7539200" y="3144911"/>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a:t>0</a:t>
              </a:r>
            </a:p>
          </p:txBody>
        </p:sp>
        <p:sp>
          <p:nvSpPr>
            <p:cNvPr id="114" name="Rectangle 113"/>
            <p:cNvSpPr/>
            <p:nvPr/>
          </p:nvSpPr>
          <p:spPr>
            <a:xfrm>
              <a:off x="7944873" y="3144911"/>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1</a:t>
              </a:r>
            </a:p>
          </p:txBody>
        </p:sp>
        <p:sp>
          <p:nvSpPr>
            <p:cNvPr id="115" name="Rectangle 114"/>
            <p:cNvSpPr/>
            <p:nvPr/>
          </p:nvSpPr>
          <p:spPr>
            <a:xfrm>
              <a:off x="7133528" y="3549041"/>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0</a:t>
              </a:r>
            </a:p>
          </p:txBody>
        </p:sp>
        <p:sp>
          <p:nvSpPr>
            <p:cNvPr id="116" name="Rectangle 115"/>
            <p:cNvSpPr/>
            <p:nvPr/>
          </p:nvSpPr>
          <p:spPr>
            <a:xfrm>
              <a:off x="7539200" y="3549041"/>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0</a:t>
              </a:r>
            </a:p>
          </p:txBody>
        </p:sp>
        <p:sp>
          <p:nvSpPr>
            <p:cNvPr id="117" name="Rectangle 116"/>
            <p:cNvSpPr/>
            <p:nvPr/>
          </p:nvSpPr>
          <p:spPr>
            <a:xfrm>
              <a:off x="7944873" y="3549041"/>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0</a:t>
              </a:r>
            </a:p>
          </p:txBody>
        </p:sp>
        <p:sp>
          <p:nvSpPr>
            <p:cNvPr id="118" name="Rectangle 117"/>
            <p:cNvSpPr/>
            <p:nvPr/>
          </p:nvSpPr>
          <p:spPr>
            <a:xfrm>
              <a:off x="8351638" y="2736239"/>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4</a:t>
              </a:r>
            </a:p>
          </p:txBody>
        </p:sp>
        <p:sp>
          <p:nvSpPr>
            <p:cNvPr id="119" name="Rectangle 118"/>
            <p:cNvSpPr/>
            <p:nvPr/>
          </p:nvSpPr>
          <p:spPr>
            <a:xfrm>
              <a:off x="8757310" y="2736239"/>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2</a:t>
              </a:r>
            </a:p>
          </p:txBody>
        </p:sp>
        <p:sp>
          <p:nvSpPr>
            <p:cNvPr id="120" name="Rectangle 119"/>
            <p:cNvSpPr/>
            <p:nvPr/>
          </p:nvSpPr>
          <p:spPr>
            <a:xfrm>
              <a:off x="9162983" y="2736239"/>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8</a:t>
              </a:r>
            </a:p>
          </p:txBody>
        </p:sp>
        <p:sp>
          <p:nvSpPr>
            <p:cNvPr id="121" name="Rectangle 120"/>
            <p:cNvSpPr/>
            <p:nvPr/>
          </p:nvSpPr>
          <p:spPr>
            <a:xfrm>
              <a:off x="8351638" y="3144911"/>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5</a:t>
              </a:r>
            </a:p>
          </p:txBody>
        </p:sp>
        <p:sp>
          <p:nvSpPr>
            <p:cNvPr id="122" name="Rectangle 121"/>
            <p:cNvSpPr/>
            <p:nvPr/>
          </p:nvSpPr>
          <p:spPr>
            <a:xfrm>
              <a:off x="8757310" y="3144911"/>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8</a:t>
              </a:r>
            </a:p>
          </p:txBody>
        </p:sp>
        <p:sp>
          <p:nvSpPr>
            <p:cNvPr id="123" name="Rectangle 122"/>
            <p:cNvSpPr/>
            <p:nvPr/>
          </p:nvSpPr>
          <p:spPr>
            <a:xfrm>
              <a:off x="9162983" y="3144911"/>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3</a:t>
              </a:r>
            </a:p>
          </p:txBody>
        </p:sp>
        <p:sp>
          <p:nvSpPr>
            <p:cNvPr id="124" name="Rectangle 123"/>
            <p:cNvSpPr/>
            <p:nvPr/>
          </p:nvSpPr>
          <p:spPr>
            <a:xfrm>
              <a:off x="8351638" y="3549041"/>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5</a:t>
              </a:r>
            </a:p>
          </p:txBody>
        </p:sp>
        <p:sp>
          <p:nvSpPr>
            <p:cNvPr id="125" name="Rectangle 124"/>
            <p:cNvSpPr/>
            <p:nvPr/>
          </p:nvSpPr>
          <p:spPr>
            <a:xfrm>
              <a:off x="8757310" y="3549041"/>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2</a:t>
              </a:r>
            </a:p>
          </p:txBody>
        </p:sp>
        <p:sp>
          <p:nvSpPr>
            <p:cNvPr id="126" name="Rectangle 125"/>
            <p:cNvSpPr/>
            <p:nvPr/>
          </p:nvSpPr>
          <p:spPr>
            <a:xfrm>
              <a:off x="9162983" y="3549041"/>
              <a:ext cx="405672" cy="405672"/>
            </a:xfrm>
            <a:prstGeom prst="rect">
              <a:avLst/>
            </a:prstGeom>
            <a:solidFill>
              <a:schemeClr val="bg1"/>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6</a:t>
              </a:r>
            </a:p>
          </p:txBody>
        </p:sp>
      </p:grpSp>
      <p:grpSp>
        <p:nvGrpSpPr>
          <p:cNvPr id="127" name="Group 126"/>
          <p:cNvGrpSpPr/>
          <p:nvPr/>
        </p:nvGrpSpPr>
        <p:grpSpPr>
          <a:xfrm>
            <a:off x="4312778" y="2583519"/>
            <a:ext cx="1217017" cy="1212122"/>
            <a:chOff x="5857775" y="1924895"/>
            <a:chExt cx="1217017" cy="1212122"/>
          </a:xfrm>
        </p:grpSpPr>
        <p:sp>
          <p:nvSpPr>
            <p:cNvPr id="128" name="Rectangle 127"/>
            <p:cNvSpPr/>
            <p:nvPr/>
          </p:nvSpPr>
          <p:spPr>
            <a:xfrm>
              <a:off x="5857775" y="1924895"/>
              <a:ext cx="405672" cy="405672"/>
            </a:xfrm>
            <a:prstGeom prst="rect">
              <a:avLst/>
            </a:prstGeom>
            <a:solidFill>
              <a:srgbClr val="D6E3FF">
                <a:alpha val="43922"/>
              </a:srgbClr>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29" name="Rectangle 128"/>
            <p:cNvSpPr/>
            <p:nvPr/>
          </p:nvSpPr>
          <p:spPr>
            <a:xfrm>
              <a:off x="6263447" y="1924895"/>
              <a:ext cx="405672" cy="405672"/>
            </a:xfrm>
            <a:prstGeom prst="rect">
              <a:avLst/>
            </a:prstGeom>
            <a:solidFill>
              <a:srgbClr val="D6E3FF">
                <a:alpha val="43922"/>
              </a:srgbClr>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30" name="Rectangle 129"/>
            <p:cNvSpPr/>
            <p:nvPr/>
          </p:nvSpPr>
          <p:spPr>
            <a:xfrm>
              <a:off x="6669120" y="1924895"/>
              <a:ext cx="405672" cy="405672"/>
            </a:xfrm>
            <a:prstGeom prst="rect">
              <a:avLst/>
            </a:prstGeom>
            <a:solidFill>
              <a:srgbClr val="D6E3FF">
                <a:alpha val="43922"/>
              </a:srgbClr>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31" name="Rectangle 130"/>
            <p:cNvSpPr/>
            <p:nvPr/>
          </p:nvSpPr>
          <p:spPr>
            <a:xfrm>
              <a:off x="5857775" y="2327215"/>
              <a:ext cx="405672" cy="405672"/>
            </a:xfrm>
            <a:prstGeom prst="rect">
              <a:avLst/>
            </a:prstGeom>
            <a:solidFill>
              <a:srgbClr val="D6E3FF">
                <a:alpha val="43922"/>
              </a:srgbClr>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32" name="Rectangle 131"/>
            <p:cNvSpPr/>
            <p:nvPr/>
          </p:nvSpPr>
          <p:spPr>
            <a:xfrm>
              <a:off x="6263447" y="2327215"/>
              <a:ext cx="405672" cy="405672"/>
            </a:xfrm>
            <a:prstGeom prst="rect">
              <a:avLst/>
            </a:prstGeom>
            <a:solidFill>
              <a:srgbClr val="D6E3FF">
                <a:alpha val="43922"/>
              </a:srgbClr>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33" name="Rectangle 132"/>
            <p:cNvSpPr/>
            <p:nvPr/>
          </p:nvSpPr>
          <p:spPr>
            <a:xfrm>
              <a:off x="6669120" y="2327215"/>
              <a:ext cx="405672" cy="405672"/>
            </a:xfrm>
            <a:prstGeom prst="rect">
              <a:avLst/>
            </a:prstGeom>
            <a:solidFill>
              <a:srgbClr val="D6E3FF">
                <a:alpha val="43922"/>
              </a:srgbClr>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34" name="Rectangle 133"/>
            <p:cNvSpPr/>
            <p:nvPr/>
          </p:nvSpPr>
          <p:spPr>
            <a:xfrm>
              <a:off x="5857775" y="2731345"/>
              <a:ext cx="405672" cy="405672"/>
            </a:xfrm>
            <a:prstGeom prst="rect">
              <a:avLst/>
            </a:prstGeom>
            <a:solidFill>
              <a:srgbClr val="D6E3FF">
                <a:alpha val="43922"/>
              </a:srgbClr>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35" name="Rectangle 134"/>
            <p:cNvSpPr/>
            <p:nvPr/>
          </p:nvSpPr>
          <p:spPr>
            <a:xfrm>
              <a:off x="6263447" y="2731345"/>
              <a:ext cx="405672" cy="405672"/>
            </a:xfrm>
            <a:prstGeom prst="rect">
              <a:avLst/>
            </a:prstGeom>
            <a:solidFill>
              <a:srgbClr val="D6E3FF">
                <a:alpha val="43922"/>
              </a:srgbClr>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36" name="Rectangle 135"/>
            <p:cNvSpPr/>
            <p:nvPr/>
          </p:nvSpPr>
          <p:spPr>
            <a:xfrm>
              <a:off x="6669120" y="2731345"/>
              <a:ext cx="405672" cy="405672"/>
            </a:xfrm>
            <a:prstGeom prst="rect">
              <a:avLst/>
            </a:prstGeom>
            <a:solidFill>
              <a:srgbClr val="D6E3FF">
                <a:alpha val="43922"/>
              </a:srgbClr>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
        <p:nvSpPr>
          <p:cNvPr id="138" name="Content Placeholder 2"/>
          <p:cNvSpPr txBox="1">
            <a:spLocks/>
          </p:cNvSpPr>
          <p:nvPr/>
        </p:nvSpPr>
        <p:spPr>
          <a:xfrm>
            <a:off x="7663649" y="4689783"/>
            <a:ext cx="3477693" cy="1928686"/>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Helvetica" charset="0"/>
                <a:ea typeface="Helvetica" charset="0"/>
                <a:cs typeface="Helvetica"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Helvetica" charset="0"/>
                <a:ea typeface="Helvetica" charset="0"/>
                <a:cs typeface="Helvetica"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Helvetica" charset="0"/>
                <a:ea typeface="Helvetica" charset="0"/>
                <a:cs typeface="Helvetica"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Helvetica" charset="0"/>
                <a:ea typeface="Helvetica" charset="0"/>
                <a:cs typeface="Helvetica"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Helvetica" charset="0"/>
                <a:ea typeface="Helvetica" charset="0"/>
                <a:cs typeface="Helvetica"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Clr>
                <a:srgbClr val="000000"/>
              </a:buClr>
              <a:buNone/>
            </a:pPr>
            <a:r>
              <a:rPr lang="en-US" sz="2000" dirty="0"/>
              <a:t>Channel partial sum[0][0] = </a:t>
            </a:r>
          </a:p>
          <a:p>
            <a:pPr marL="0" indent="0">
              <a:buClr>
                <a:srgbClr val="000000"/>
              </a:buClr>
              <a:buNone/>
            </a:pPr>
            <a:r>
              <a:rPr lang="en-US" sz="2000" dirty="0"/>
              <a:t>   1 x 0     + 2 x 1     + 3 x 0</a:t>
            </a:r>
          </a:p>
          <a:p>
            <a:pPr marL="0" indent="0">
              <a:buClr>
                <a:srgbClr val="000000"/>
              </a:buClr>
              <a:buNone/>
            </a:pPr>
            <a:r>
              <a:rPr lang="en-US" sz="2000" dirty="0"/>
              <a:t>+ (-2) x 2 + 0 x 4     + (-1) x 3</a:t>
            </a:r>
          </a:p>
          <a:p>
            <a:pPr marL="0" indent="0">
              <a:buClr>
                <a:srgbClr val="000000"/>
              </a:buClr>
              <a:buNone/>
            </a:pPr>
            <a:r>
              <a:rPr lang="en-US" sz="2000" dirty="0"/>
              <a:t>+ 5 x 5     + (-2) x 2 + 4 x 7</a:t>
            </a:r>
          </a:p>
          <a:p>
            <a:pPr marL="0" indent="0">
              <a:buClr>
                <a:srgbClr val="000000"/>
              </a:buClr>
              <a:buNone/>
            </a:pPr>
            <a:r>
              <a:rPr lang="en-US" sz="2000" dirty="0"/>
              <a:t>= 44</a:t>
            </a:r>
          </a:p>
        </p:txBody>
      </p:sp>
      <p:grpSp>
        <p:nvGrpSpPr>
          <p:cNvPr id="141" name="Group 140"/>
          <p:cNvGrpSpPr/>
          <p:nvPr/>
        </p:nvGrpSpPr>
        <p:grpSpPr>
          <a:xfrm>
            <a:off x="8272405" y="2590280"/>
            <a:ext cx="925567" cy="462784"/>
            <a:chOff x="6265115" y="4212875"/>
            <a:chExt cx="925567" cy="462784"/>
          </a:xfrm>
        </p:grpSpPr>
        <p:sp>
          <p:nvSpPr>
            <p:cNvPr id="139" name="Rectangle 138"/>
            <p:cNvSpPr/>
            <p:nvPr/>
          </p:nvSpPr>
          <p:spPr>
            <a:xfrm>
              <a:off x="6265115" y="4212875"/>
              <a:ext cx="462783" cy="462784"/>
            </a:xfrm>
            <a:prstGeom prst="rect">
              <a:avLst/>
            </a:prstGeom>
            <a:solidFill>
              <a:schemeClr val="bg1"/>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solidFill>
                    <a:schemeClr val="tx1"/>
                  </a:solidFill>
                </a:rPr>
                <a:t>44</a:t>
              </a:r>
            </a:p>
          </p:txBody>
        </p:sp>
        <p:sp>
          <p:nvSpPr>
            <p:cNvPr id="140" name="Rectangle 139"/>
            <p:cNvSpPr/>
            <p:nvPr/>
          </p:nvSpPr>
          <p:spPr>
            <a:xfrm>
              <a:off x="6727899" y="4212875"/>
              <a:ext cx="462783" cy="462784"/>
            </a:xfrm>
            <a:prstGeom prst="rect">
              <a:avLst/>
            </a:prstGeom>
            <a:solidFill>
              <a:schemeClr val="bg1"/>
            </a:solid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b="1" dirty="0">
                  <a:solidFill>
                    <a:srgbClr val="FF0000"/>
                  </a:solidFill>
                </a:rPr>
                <a:t>-1</a:t>
              </a:r>
            </a:p>
          </p:txBody>
        </p:sp>
      </p:grpSp>
      <p:grpSp>
        <p:nvGrpSpPr>
          <p:cNvPr id="142" name="Group 141"/>
          <p:cNvGrpSpPr/>
          <p:nvPr/>
        </p:nvGrpSpPr>
        <p:grpSpPr>
          <a:xfrm>
            <a:off x="4717904" y="2590990"/>
            <a:ext cx="1217017" cy="1212122"/>
            <a:chOff x="5857775" y="1924895"/>
            <a:chExt cx="1217017" cy="1212122"/>
          </a:xfrm>
        </p:grpSpPr>
        <p:sp>
          <p:nvSpPr>
            <p:cNvPr id="143" name="Rectangle 142"/>
            <p:cNvSpPr/>
            <p:nvPr/>
          </p:nvSpPr>
          <p:spPr>
            <a:xfrm>
              <a:off x="5857775" y="1924895"/>
              <a:ext cx="405672" cy="405672"/>
            </a:xfrm>
            <a:prstGeom prst="rect">
              <a:avLst/>
            </a:prstGeom>
            <a:solidFill>
              <a:srgbClr val="D6E3FF">
                <a:alpha val="43922"/>
              </a:srgbClr>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44" name="Rectangle 143"/>
            <p:cNvSpPr/>
            <p:nvPr/>
          </p:nvSpPr>
          <p:spPr>
            <a:xfrm>
              <a:off x="6263447" y="1924895"/>
              <a:ext cx="405672" cy="405672"/>
            </a:xfrm>
            <a:prstGeom prst="rect">
              <a:avLst/>
            </a:prstGeom>
            <a:solidFill>
              <a:srgbClr val="D6E3FF">
                <a:alpha val="43922"/>
              </a:srgbClr>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45" name="Rectangle 144"/>
            <p:cNvSpPr/>
            <p:nvPr/>
          </p:nvSpPr>
          <p:spPr>
            <a:xfrm>
              <a:off x="6669120" y="1924895"/>
              <a:ext cx="405672" cy="405672"/>
            </a:xfrm>
            <a:prstGeom prst="rect">
              <a:avLst/>
            </a:prstGeom>
            <a:solidFill>
              <a:srgbClr val="D6E3FF">
                <a:alpha val="43922"/>
              </a:srgbClr>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46" name="Rectangle 145"/>
            <p:cNvSpPr/>
            <p:nvPr/>
          </p:nvSpPr>
          <p:spPr>
            <a:xfrm>
              <a:off x="5857775" y="2327215"/>
              <a:ext cx="405672" cy="405672"/>
            </a:xfrm>
            <a:prstGeom prst="rect">
              <a:avLst/>
            </a:prstGeom>
            <a:solidFill>
              <a:srgbClr val="D6E3FF">
                <a:alpha val="43922"/>
              </a:srgbClr>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47" name="Rectangle 146"/>
            <p:cNvSpPr/>
            <p:nvPr/>
          </p:nvSpPr>
          <p:spPr>
            <a:xfrm>
              <a:off x="6263447" y="2327215"/>
              <a:ext cx="405672" cy="405672"/>
            </a:xfrm>
            <a:prstGeom prst="rect">
              <a:avLst/>
            </a:prstGeom>
            <a:solidFill>
              <a:srgbClr val="D6E3FF">
                <a:alpha val="43922"/>
              </a:srgbClr>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48" name="Rectangle 147"/>
            <p:cNvSpPr/>
            <p:nvPr/>
          </p:nvSpPr>
          <p:spPr>
            <a:xfrm>
              <a:off x="6669120" y="2327215"/>
              <a:ext cx="405672" cy="405672"/>
            </a:xfrm>
            <a:prstGeom prst="rect">
              <a:avLst/>
            </a:prstGeom>
            <a:solidFill>
              <a:srgbClr val="D6E3FF">
                <a:alpha val="43922"/>
              </a:srgbClr>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49" name="Rectangle 148"/>
            <p:cNvSpPr/>
            <p:nvPr/>
          </p:nvSpPr>
          <p:spPr>
            <a:xfrm>
              <a:off x="5857775" y="2731345"/>
              <a:ext cx="405672" cy="405672"/>
            </a:xfrm>
            <a:prstGeom prst="rect">
              <a:avLst/>
            </a:prstGeom>
            <a:solidFill>
              <a:srgbClr val="D6E3FF">
                <a:alpha val="43922"/>
              </a:srgbClr>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50" name="Rectangle 149"/>
            <p:cNvSpPr/>
            <p:nvPr/>
          </p:nvSpPr>
          <p:spPr>
            <a:xfrm>
              <a:off x="6263447" y="2731345"/>
              <a:ext cx="405672" cy="405672"/>
            </a:xfrm>
            <a:prstGeom prst="rect">
              <a:avLst/>
            </a:prstGeom>
            <a:solidFill>
              <a:srgbClr val="D6E3FF">
                <a:alpha val="43922"/>
              </a:srgbClr>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51" name="Rectangle 150"/>
            <p:cNvSpPr/>
            <p:nvPr/>
          </p:nvSpPr>
          <p:spPr>
            <a:xfrm>
              <a:off x="6669120" y="2731345"/>
              <a:ext cx="405672" cy="405672"/>
            </a:xfrm>
            <a:prstGeom prst="rect">
              <a:avLst/>
            </a:prstGeom>
            <a:solidFill>
              <a:srgbClr val="D6E3FF">
                <a:alpha val="43922"/>
              </a:srgbClr>
            </a:solidFill>
            <a:ln w="12700">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
        <p:nvSpPr>
          <p:cNvPr id="152" name="TextBox 151"/>
          <p:cNvSpPr txBox="1"/>
          <p:nvPr/>
        </p:nvSpPr>
        <p:spPr>
          <a:xfrm>
            <a:off x="1039185" y="5672968"/>
            <a:ext cx="5761193" cy="830997"/>
          </a:xfrm>
          <a:prstGeom prst="rect">
            <a:avLst/>
          </a:prstGeom>
          <a:noFill/>
          <a:ln>
            <a:solidFill>
              <a:srgbClr val="000000"/>
            </a:solidFill>
          </a:ln>
        </p:spPr>
        <p:txBody>
          <a:bodyPr wrap="none" rtlCol="0">
            <a:spAutoFit/>
          </a:bodyPr>
          <a:lstStyle/>
          <a:p>
            <a:r>
              <a:rPr lang="en-US" sz="2400" dirty="0"/>
              <a:t>Typically adds zero padding to source matrix </a:t>
            </a:r>
          </a:p>
          <a:p>
            <a:r>
              <a:rPr lang="en-US" sz="2400" dirty="0"/>
              <a:t>to maintain dimensions </a:t>
            </a:r>
          </a:p>
        </p:txBody>
      </p:sp>
      <p:sp>
        <p:nvSpPr>
          <p:cNvPr id="156" name="TextBox 155"/>
          <p:cNvSpPr txBox="1"/>
          <p:nvPr/>
        </p:nvSpPr>
        <p:spPr>
          <a:xfrm>
            <a:off x="1092920" y="1690688"/>
            <a:ext cx="1694695" cy="830997"/>
          </a:xfrm>
          <a:prstGeom prst="rect">
            <a:avLst/>
          </a:prstGeom>
          <a:noFill/>
        </p:spPr>
        <p:txBody>
          <a:bodyPr wrap="none" rtlCol="0">
            <a:spAutoFit/>
          </a:bodyPr>
          <a:lstStyle/>
          <a:p>
            <a:pPr algn="ctr"/>
            <a:r>
              <a:rPr lang="en-US" sz="2400" dirty="0"/>
              <a:t>Convolution</a:t>
            </a:r>
          </a:p>
          <a:p>
            <a:pPr algn="ctr"/>
            <a:r>
              <a:rPr lang="en-US" sz="2400" dirty="0"/>
              <a:t>Filter</a:t>
            </a:r>
          </a:p>
        </p:txBody>
      </p:sp>
      <p:sp>
        <p:nvSpPr>
          <p:cNvPr id="157" name="TextBox 156"/>
          <p:cNvSpPr txBox="1"/>
          <p:nvPr/>
        </p:nvSpPr>
        <p:spPr>
          <a:xfrm>
            <a:off x="4842297" y="1698007"/>
            <a:ext cx="1473481" cy="461665"/>
          </a:xfrm>
          <a:prstGeom prst="rect">
            <a:avLst/>
          </a:prstGeom>
          <a:noFill/>
        </p:spPr>
        <p:txBody>
          <a:bodyPr wrap="none" rtlCol="0">
            <a:spAutoFit/>
          </a:bodyPr>
          <a:lstStyle/>
          <a:p>
            <a:pPr algn="ctr"/>
            <a:r>
              <a:rPr lang="en-US" sz="2400" dirty="0"/>
              <a:t>Input map</a:t>
            </a:r>
          </a:p>
        </p:txBody>
      </p:sp>
      <p:sp>
        <p:nvSpPr>
          <p:cNvPr id="158" name="TextBox 157"/>
          <p:cNvSpPr txBox="1"/>
          <p:nvPr/>
        </p:nvSpPr>
        <p:spPr>
          <a:xfrm>
            <a:off x="8304053" y="1686317"/>
            <a:ext cx="1702710" cy="461665"/>
          </a:xfrm>
          <a:prstGeom prst="rect">
            <a:avLst/>
          </a:prstGeom>
          <a:noFill/>
        </p:spPr>
        <p:txBody>
          <a:bodyPr wrap="none" rtlCol="0">
            <a:spAutoFit/>
          </a:bodyPr>
          <a:lstStyle/>
          <a:p>
            <a:pPr algn="ctr"/>
            <a:r>
              <a:rPr lang="en-US" sz="2400" dirty="0"/>
              <a:t>Output map</a:t>
            </a:r>
          </a:p>
        </p:txBody>
      </p:sp>
      <p:sp>
        <p:nvSpPr>
          <p:cNvPr id="159" name="TextBox 158"/>
          <p:cNvSpPr txBox="1"/>
          <p:nvPr/>
        </p:nvSpPr>
        <p:spPr>
          <a:xfrm>
            <a:off x="3192857" y="2859166"/>
            <a:ext cx="389850" cy="584775"/>
          </a:xfrm>
          <a:prstGeom prst="rect">
            <a:avLst/>
          </a:prstGeom>
          <a:noFill/>
        </p:spPr>
        <p:txBody>
          <a:bodyPr wrap="none" rtlCol="0">
            <a:spAutoFit/>
          </a:bodyPr>
          <a:lstStyle/>
          <a:p>
            <a:r>
              <a:rPr lang="en-US" sz="3200" dirty="0"/>
              <a:t>×</a:t>
            </a:r>
          </a:p>
        </p:txBody>
      </p:sp>
      <p:sp>
        <p:nvSpPr>
          <p:cNvPr id="160" name="TextBox 159"/>
          <p:cNvSpPr txBox="1"/>
          <p:nvPr/>
        </p:nvSpPr>
        <p:spPr>
          <a:xfrm>
            <a:off x="7399804" y="2859165"/>
            <a:ext cx="389850" cy="584775"/>
          </a:xfrm>
          <a:prstGeom prst="rect">
            <a:avLst/>
          </a:prstGeom>
          <a:noFill/>
        </p:spPr>
        <p:txBody>
          <a:bodyPr wrap="none" rtlCol="0">
            <a:spAutoFit/>
          </a:bodyPr>
          <a:lstStyle/>
          <a:p>
            <a:r>
              <a:rPr lang="en-US" sz="3200" dirty="0"/>
              <a:t>=</a:t>
            </a:r>
          </a:p>
        </p:txBody>
      </p:sp>
    </p:spTree>
    <p:extLst>
      <p:ext uri="{BB962C8B-B14F-4D97-AF65-F5344CB8AC3E}">
        <p14:creationId xmlns:p14="http://schemas.microsoft.com/office/powerpoint/2010/main" val="543347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27"/>
                                        </p:tgtEl>
                                      </p:cBhvr>
                                    </p:animEffect>
                                    <p:set>
                                      <p:cBhvr>
                                        <p:cTn id="7" dur="1" fill="hold">
                                          <p:stCondLst>
                                            <p:cond delay="499"/>
                                          </p:stCondLst>
                                        </p:cTn>
                                        <p:tgtEl>
                                          <p:spTgt spid="127"/>
                                        </p:tgtEl>
                                        <p:attrNameLst>
                                          <p:attrName>style.visibility</p:attrName>
                                        </p:attrNameLst>
                                      </p:cBhvr>
                                      <p:to>
                                        <p:strVal val="hidden"/>
                                      </p:to>
                                    </p:se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2"/>
                                        </p:tgtEl>
                                        <p:attrNameLst>
                                          <p:attrName>style.visibility</p:attrName>
                                        </p:attrNameLst>
                                      </p:cBhvr>
                                      <p:to>
                                        <p:strVal val="visible"/>
                                      </p:to>
                                    </p:set>
                                    <p:animEffect transition="in" filter="fade">
                                      <p:cBhvr>
                                        <p:cTn id="11" dur="500"/>
                                        <p:tgtEl>
                                          <p:spTgt spid="14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0" nodeType="clickEffect">
                                  <p:stCondLst>
                                    <p:cond delay="0"/>
                                  </p:stCondLst>
                                  <p:childTnLst>
                                    <p:animEffect transition="out" filter="fade">
                                      <p:cBhvr>
                                        <p:cTn id="15" dur="500"/>
                                        <p:tgtEl>
                                          <p:spTgt spid="59"/>
                                        </p:tgtEl>
                                      </p:cBhvr>
                                    </p:animEffect>
                                    <p:set>
                                      <p:cBhvr>
                                        <p:cTn id="16" dur="1" fill="hold">
                                          <p:stCondLst>
                                            <p:cond delay="499"/>
                                          </p:stCondLst>
                                        </p:cTn>
                                        <p:tgtEl>
                                          <p:spTgt spid="59"/>
                                        </p:tgtEl>
                                        <p:attrNameLst>
                                          <p:attrName>style.visibility</p:attrName>
                                        </p:attrNameLst>
                                      </p:cBhvr>
                                      <p:to>
                                        <p:strVal val="hidden"/>
                                      </p:to>
                                    </p:se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138"/>
                                        </p:tgtEl>
                                        <p:attrNameLst>
                                          <p:attrName>style.visibility</p:attrName>
                                        </p:attrNameLst>
                                      </p:cBhvr>
                                      <p:to>
                                        <p:strVal val="visible"/>
                                      </p:to>
                                    </p:set>
                                    <p:animEffect transition="in" filter="fade">
                                      <p:cBhvr>
                                        <p:cTn id="20" dur="500"/>
                                        <p:tgtEl>
                                          <p:spTgt spid="13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41"/>
                                        </p:tgtEl>
                                        <p:attrNameLst>
                                          <p:attrName>style.visibility</p:attrName>
                                        </p:attrNameLst>
                                      </p:cBhvr>
                                      <p:to>
                                        <p:strVal val="visible"/>
                                      </p:to>
                                    </p:set>
                                    <p:animEffect transition="in" filter="fade">
                                      <p:cBhvr>
                                        <p:cTn id="25" dur="500"/>
                                        <p:tgtEl>
                                          <p:spTgt spid="1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P spid="138"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464"/>
        <p:cNvGrpSpPr/>
        <p:nvPr/>
      </p:nvGrpSpPr>
      <p:grpSpPr>
        <a:xfrm>
          <a:off x="0" y="0"/>
          <a:ext cx="0" cy="0"/>
          <a:chOff x="0" y="0"/>
          <a:chExt cx="0" cy="0"/>
        </a:xfrm>
      </p:grpSpPr>
      <p:sp>
        <p:nvSpPr>
          <p:cNvPr id="466" name="Shape 466"/>
          <p:cNvSpPr txBox="1"/>
          <p:nvPr/>
        </p:nvSpPr>
        <p:spPr>
          <a:xfrm>
            <a:off x="1974402" y="226635"/>
            <a:ext cx="8464199" cy="2821199"/>
          </a:xfrm>
          <a:prstGeom prst="rect">
            <a:avLst/>
          </a:prstGeom>
          <a:noFill/>
          <a:ln>
            <a:noFill/>
          </a:ln>
        </p:spPr>
        <p:txBody>
          <a:bodyPr lIns="91425" tIns="91425" rIns="91425" bIns="91425" anchor="t" anchorCtr="0">
            <a:noAutofit/>
          </a:bodyPr>
          <a:lstStyle/>
          <a:p>
            <a:r>
              <a:rPr lang="en" sz="3200" dirty="0">
                <a:solidFill>
                  <a:schemeClr val="bg1"/>
                </a:solidFill>
              </a:rPr>
              <a:t>Transfer learning with CNNs is pervasive…</a:t>
            </a:r>
          </a:p>
          <a:p>
            <a:endParaRPr lang="en" sz="2400" dirty="0">
              <a:solidFill>
                <a:srgbClr val="000000"/>
              </a:solidFill>
            </a:endParaRPr>
          </a:p>
          <a:p>
            <a:r>
              <a:rPr lang="en" sz="2400" dirty="0">
                <a:solidFill>
                  <a:srgbClr val="000000"/>
                </a:solidFill>
              </a:rPr>
              <a:t>(it’s the norm, not an exception)</a:t>
            </a:r>
          </a:p>
        </p:txBody>
      </p:sp>
      <p:grpSp>
        <p:nvGrpSpPr>
          <p:cNvPr id="467" name="Shape 467"/>
          <p:cNvGrpSpPr/>
          <p:nvPr/>
        </p:nvGrpSpPr>
        <p:grpSpPr>
          <a:xfrm>
            <a:off x="1861688" y="1751199"/>
            <a:ext cx="3049149" cy="3303789"/>
            <a:chOff x="399775" y="1395975"/>
            <a:chExt cx="3633399" cy="2952624"/>
          </a:xfrm>
        </p:grpSpPr>
        <p:pic>
          <p:nvPicPr>
            <p:cNvPr id="468" name="Shape 468"/>
            <p:cNvPicPr preferRelativeResize="0"/>
            <p:nvPr/>
          </p:nvPicPr>
          <p:blipFill>
            <a:blip r:embed="rId3">
              <a:alphaModFix/>
            </a:blip>
            <a:stretch>
              <a:fillRect/>
            </a:stretch>
          </p:blipFill>
          <p:spPr>
            <a:xfrm>
              <a:off x="399775" y="1466625"/>
              <a:ext cx="3633399" cy="2881974"/>
            </a:xfrm>
            <a:prstGeom prst="rect">
              <a:avLst/>
            </a:prstGeom>
            <a:noFill/>
            <a:ln>
              <a:noFill/>
            </a:ln>
          </p:spPr>
        </p:pic>
        <p:sp>
          <p:nvSpPr>
            <p:cNvPr id="469" name="Shape 469"/>
            <p:cNvSpPr/>
            <p:nvPr/>
          </p:nvSpPr>
          <p:spPr>
            <a:xfrm>
              <a:off x="399775" y="1395975"/>
              <a:ext cx="1436399" cy="416099"/>
            </a:xfrm>
            <a:prstGeom prst="rect">
              <a:avLst/>
            </a:prstGeom>
            <a:solidFill>
              <a:srgbClr val="FFFFFF"/>
            </a:solidFill>
            <a:ln>
              <a:noFill/>
            </a:ln>
          </p:spPr>
          <p:txBody>
            <a:bodyPr lIns="91425" tIns="91425" rIns="91425" bIns="91425" anchor="ctr" anchorCtr="0">
              <a:noAutofit/>
            </a:bodyPr>
            <a:lstStyle/>
            <a:p>
              <a:endParaRPr/>
            </a:p>
          </p:txBody>
        </p:sp>
      </p:grpSp>
      <p:pic>
        <p:nvPicPr>
          <p:cNvPr id="470" name="Shape 470"/>
          <p:cNvPicPr preferRelativeResize="0"/>
          <p:nvPr/>
        </p:nvPicPr>
        <p:blipFill>
          <a:blip r:embed="rId4">
            <a:alphaModFix/>
          </a:blip>
          <a:stretch>
            <a:fillRect/>
          </a:stretch>
        </p:blipFill>
        <p:spPr>
          <a:xfrm>
            <a:off x="7020675" y="2450332"/>
            <a:ext cx="3282690" cy="2495777"/>
          </a:xfrm>
          <a:prstGeom prst="rect">
            <a:avLst/>
          </a:prstGeom>
          <a:noFill/>
          <a:ln>
            <a:noFill/>
          </a:ln>
        </p:spPr>
      </p:pic>
      <p:sp>
        <p:nvSpPr>
          <p:cNvPr id="471" name="Shape 471"/>
          <p:cNvSpPr/>
          <p:nvPr/>
        </p:nvSpPr>
        <p:spPr>
          <a:xfrm>
            <a:off x="7020675" y="3909641"/>
            <a:ext cx="1308300" cy="825600"/>
          </a:xfrm>
          <a:prstGeom prst="rect">
            <a:avLst/>
          </a:prstGeom>
          <a:noFill/>
          <a:ln w="38100" cap="flat" cmpd="sng">
            <a:solidFill>
              <a:srgbClr val="FF0000"/>
            </a:solidFill>
            <a:prstDash val="solid"/>
            <a:round/>
            <a:headEnd type="none" w="med" len="med"/>
            <a:tailEnd type="none" w="med" len="med"/>
          </a:ln>
        </p:spPr>
        <p:txBody>
          <a:bodyPr lIns="91425" tIns="91425" rIns="91425" bIns="91425" anchor="ctr" anchorCtr="0">
            <a:noAutofit/>
          </a:bodyPr>
          <a:lstStyle/>
          <a:p>
            <a:endParaRPr/>
          </a:p>
        </p:txBody>
      </p:sp>
      <p:sp>
        <p:nvSpPr>
          <p:cNvPr id="472" name="Shape 472"/>
          <p:cNvSpPr/>
          <p:nvPr/>
        </p:nvSpPr>
        <p:spPr>
          <a:xfrm>
            <a:off x="8441277" y="4195699"/>
            <a:ext cx="1913399" cy="785600"/>
          </a:xfrm>
          <a:prstGeom prst="rect">
            <a:avLst/>
          </a:prstGeom>
          <a:noFill/>
          <a:ln w="38100" cap="flat" cmpd="sng">
            <a:solidFill>
              <a:srgbClr val="38761D"/>
            </a:solidFill>
            <a:prstDash val="solid"/>
            <a:round/>
            <a:headEnd type="none" w="med" len="med"/>
            <a:tailEnd type="none" w="med" len="med"/>
          </a:ln>
        </p:spPr>
        <p:txBody>
          <a:bodyPr lIns="91425" tIns="91425" rIns="91425" bIns="91425" anchor="ctr" anchorCtr="0">
            <a:noAutofit/>
          </a:bodyPr>
          <a:lstStyle/>
          <a:p>
            <a:endParaRPr/>
          </a:p>
        </p:txBody>
      </p:sp>
      <p:sp>
        <p:nvSpPr>
          <p:cNvPr id="473" name="Shape 473"/>
          <p:cNvSpPr txBox="1"/>
          <p:nvPr/>
        </p:nvSpPr>
        <p:spPr>
          <a:xfrm>
            <a:off x="1634077" y="4025267"/>
            <a:ext cx="1577399" cy="825600"/>
          </a:xfrm>
          <a:prstGeom prst="rect">
            <a:avLst/>
          </a:prstGeom>
          <a:noFill/>
          <a:ln>
            <a:noFill/>
          </a:ln>
        </p:spPr>
        <p:txBody>
          <a:bodyPr lIns="91425" tIns="91425" rIns="91425" bIns="91425" anchor="t" anchorCtr="0">
            <a:noAutofit/>
          </a:bodyPr>
          <a:lstStyle/>
          <a:p>
            <a:r>
              <a:rPr lang="en"/>
              <a:t>Object Detection </a:t>
            </a:r>
            <a:br>
              <a:rPr lang="en"/>
            </a:br>
            <a:r>
              <a:rPr lang="en"/>
              <a:t>(Faster R-CNN)</a:t>
            </a:r>
          </a:p>
        </p:txBody>
      </p:sp>
      <p:sp>
        <p:nvSpPr>
          <p:cNvPr id="475" name="Shape 475"/>
          <p:cNvSpPr txBox="1"/>
          <p:nvPr/>
        </p:nvSpPr>
        <p:spPr>
          <a:xfrm>
            <a:off x="4986875" y="2718202"/>
            <a:ext cx="1808400" cy="939999"/>
          </a:xfrm>
          <a:prstGeom prst="rect">
            <a:avLst/>
          </a:prstGeom>
          <a:noFill/>
          <a:ln>
            <a:noFill/>
          </a:ln>
        </p:spPr>
        <p:txBody>
          <a:bodyPr lIns="91425" tIns="91425" rIns="91425" bIns="91425" anchor="t" anchorCtr="0">
            <a:noAutofit/>
          </a:bodyPr>
          <a:lstStyle/>
          <a:p>
            <a:r>
              <a:rPr lang="en">
                <a:solidFill>
                  <a:srgbClr val="FF0000"/>
                </a:solidFill>
              </a:rPr>
              <a:t>CNN pretrained on ImageNet</a:t>
            </a:r>
          </a:p>
        </p:txBody>
      </p:sp>
      <p:cxnSp>
        <p:nvCxnSpPr>
          <p:cNvPr id="476" name="Shape 476"/>
          <p:cNvCxnSpPr>
            <a:stCxn id="475" idx="2"/>
            <a:endCxn id="477" idx="3"/>
          </p:cNvCxnSpPr>
          <p:nvPr/>
        </p:nvCxnSpPr>
        <p:spPr>
          <a:xfrm flipH="1">
            <a:off x="4452275" y="3658199"/>
            <a:ext cx="1438800" cy="785600"/>
          </a:xfrm>
          <a:prstGeom prst="straightConnector1">
            <a:avLst/>
          </a:prstGeom>
          <a:noFill/>
          <a:ln w="28575" cap="flat" cmpd="sng">
            <a:solidFill>
              <a:srgbClr val="FF0000"/>
            </a:solidFill>
            <a:prstDash val="solid"/>
            <a:round/>
            <a:headEnd type="none" w="lg" len="lg"/>
            <a:tailEnd type="triangle" w="lg" len="lg"/>
          </a:ln>
        </p:spPr>
      </p:cxnSp>
      <p:cxnSp>
        <p:nvCxnSpPr>
          <p:cNvPr id="478" name="Shape 478"/>
          <p:cNvCxnSpPr>
            <a:stCxn id="475" idx="2"/>
            <a:endCxn id="471" idx="1"/>
          </p:cNvCxnSpPr>
          <p:nvPr/>
        </p:nvCxnSpPr>
        <p:spPr>
          <a:xfrm>
            <a:off x="5891075" y="3658199"/>
            <a:ext cx="1129500" cy="664400"/>
          </a:xfrm>
          <a:prstGeom prst="straightConnector1">
            <a:avLst/>
          </a:prstGeom>
          <a:noFill/>
          <a:ln w="28575" cap="flat" cmpd="sng">
            <a:solidFill>
              <a:srgbClr val="FF0000"/>
            </a:solidFill>
            <a:prstDash val="solid"/>
            <a:round/>
            <a:headEnd type="none" w="lg" len="lg"/>
            <a:tailEnd type="triangle" w="lg" len="lg"/>
          </a:ln>
        </p:spPr>
      </p:cxnSp>
      <p:sp>
        <p:nvSpPr>
          <p:cNvPr id="479" name="Shape 479"/>
          <p:cNvSpPr txBox="1"/>
          <p:nvPr/>
        </p:nvSpPr>
        <p:spPr>
          <a:xfrm>
            <a:off x="6256427" y="5104902"/>
            <a:ext cx="2629199" cy="939999"/>
          </a:xfrm>
          <a:prstGeom prst="rect">
            <a:avLst/>
          </a:prstGeom>
          <a:noFill/>
          <a:ln>
            <a:noFill/>
          </a:ln>
        </p:spPr>
        <p:txBody>
          <a:bodyPr lIns="91425" tIns="91425" rIns="91425" bIns="91425" anchor="t" anchorCtr="0">
            <a:noAutofit/>
          </a:bodyPr>
          <a:lstStyle/>
          <a:p>
            <a:pPr algn="r"/>
            <a:r>
              <a:rPr lang="en">
                <a:solidFill>
                  <a:srgbClr val="38761D"/>
                </a:solidFill>
              </a:rPr>
              <a:t>Word vectors pretrained from word2vec</a:t>
            </a:r>
          </a:p>
        </p:txBody>
      </p:sp>
      <p:cxnSp>
        <p:nvCxnSpPr>
          <p:cNvPr id="480" name="Shape 480"/>
          <p:cNvCxnSpPr>
            <a:stCxn id="479" idx="3"/>
            <a:endCxn id="472" idx="2"/>
          </p:cNvCxnSpPr>
          <p:nvPr/>
        </p:nvCxnSpPr>
        <p:spPr>
          <a:xfrm rot="10800000" flipH="1">
            <a:off x="8885624" y="4981300"/>
            <a:ext cx="512400" cy="593600"/>
          </a:xfrm>
          <a:prstGeom prst="curvedConnector2">
            <a:avLst/>
          </a:prstGeom>
          <a:noFill/>
          <a:ln w="28575" cap="flat" cmpd="sng">
            <a:solidFill>
              <a:srgbClr val="38761D"/>
            </a:solidFill>
            <a:prstDash val="solid"/>
            <a:round/>
            <a:headEnd type="none" w="lg" len="lg"/>
            <a:tailEnd type="triangle" w="lg" len="lg"/>
          </a:ln>
        </p:spPr>
      </p:cxnSp>
      <p:sp>
        <p:nvSpPr>
          <p:cNvPr id="477" name="Shape 477"/>
          <p:cNvSpPr/>
          <p:nvPr/>
        </p:nvSpPr>
        <p:spPr>
          <a:xfrm>
            <a:off x="3436600" y="4025268"/>
            <a:ext cx="1015800" cy="837199"/>
          </a:xfrm>
          <a:prstGeom prst="rect">
            <a:avLst/>
          </a:prstGeom>
          <a:noFill/>
          <a:ln w="38100" cap="flat" cmpd="sng">
            <a:solidFill>
              <a:srgbClr val="FF0000"/>
            </a:solidFill>
            <a:prstDash val="solid"/>
            <a:round/>
            <a:headEnd type="none" w="med" len="med"/>
            <a:tailEnd type="none" w="med" len="med"/>
          </a:ln>
        </p:spPr>
        <p:txBody>
          <a:bodyPr lIns="91425" tIns="91425" rIns="91425" bIns="91425" anchor="ctr" anchorCtr="0">
            <a:noAutofit/>
          </a:bodyPr>
          <a:lstStyle/>
          <a:p>
            <a:endParaRPr/>
          </a:p>
        </p:txBody>
      </p:sp>
      <p:sp>
        <p:nvSpPr>
          <p:cNvPr id="18" name="Shape 443"/>
          <p:cNvSpPr txBox="1"/>
          <p:nvPr/>
        </p:nvSpPr>
        <p:spPr>
          <a:xfrm>
            <a:off x="7096126" y="1813235"/>
            <a:ext cx="3342475" cy="580399"/>
          </a:xfrm>
          <a:prstGeom prst="rect">
            <a:avLst/>
          </a:prstGeom>
          <a:noFill/>
          <a:ln>
            <a:noFill/>
          </a:ln>
        </p:spPr>
        <p:txBody>
          <a:bodyPr lIns="91425" tIns="91425" rIns="91425" bIns="91425" anchor="t" anchorCtr="0">
            <a:noAutofit/>
          </a:bodyPr>
          <a:lstStyle/>
          <a:p>
            <a:r>
              <a:rPr lang="en" dirty="0"/>
              <a:t>Image Captioning: CNN+RNN</a:t>
            </a:r>
          </a:p>
        </p:txBody>
      </p:sp>
    </p:spTree>
    <p:extLst>
      <p:ext uri="{BB962C8B-B14F-4D97-AF65-F5344CB8AC3E}">
        <p14:creationId xmlns:p14="http://schemas.microsoft.com/office/powerpoint/2010/main" val="391641301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sp>
        <p:nvSpPr>
          <p:cNvPr id="486" name="Shape 486"/>
          <p:cNvSpPr txBox="1"/>
          <p:nvPr/>
        </p:nvSpPr>
        <p:spPr>
          <a:xfrm>
            <a:off x="2127452" y="76200"/>
            <a:ext cx="7937099" cy="5351300"/>
          </a:xfrm>
          <a:prstGeom prst="rect">
            <a:avLst/>
          </a:prstGeom>
          <a:noFill/>
          <a:ln>
            <a:noFill/>
          </a:ln>
        </p:spPr>
        <p:txBody>
          <a:bodyPr lIns="91425" tIns="91425" rIns="91425" bIns="91425" anchor="t" anchorCtr="0">
            <a:noAutofit/>
          </a:bodyPr>
          <a:lstStyle/>
          <a:p>
            <a:r>
              <a:rPr lang="en" sz="3200" dirty="0">
                <a:solidFill>
                  <a:schemeClr val="bg1"/>
                </a:solidFill>
              </a:rPr>
              <a:t>Takeaway for your projects/beyond:</a:t>
            </a:r>
          </a:p>
          <a:p>
            <a:endParaRPr lang="en" sz="2400" dirty="0"/>
          </a:p>
          <a:p>
            <a:r>
              <a:rPr lang="en" sz="2400" dirty="0"/>
              <a:t>Have some dataset of interest but it has &lt; ~1M images?</a:t>
            </a:r>
          </a:p>
          <a:p>
            <a:endParaRPr sz="2400" dirty="0"/>
          </a:p>
          <a:p>
            <a:pPr marL="457200" indent="-381000">
              <a:buSzPct val="100000"/>
              <a:buAutoNum type="arabicPeriod"/>
            </a:pPr>
            <a:r>
              <a:rPr lang="en" sz="2400" dirty="0"/>
              <a:t>Find a very large dataset that has similar data, train a big ConvNet there.</a:t>
            </a:r>
          </a:p>
          <a:p>
            <a:pPr marL="457200" indent="-381000">
              <a:buSzPct val="100000"/>
              <a:buAutoNum type="arabicPeriod"/>
            </a:pPr>
            <a:r>
              <a:rPr lang="en" sz="2400" dirty="0"/>
              <a:t>Transfer learn to your dataset</a:t>
            </a:r>
          </a:p>
          <a:p>
            <a:endParaRPr sz="3000" dirty="0"/>
          </a:p>
          <a:p>
            <a:endParaRPr sz="3000" dirty="0"/>
          </a:p>
        </p:txBody>
      </p:sp>
      <p:sp>
        <p:nvSpPr>
          <p:cNvPr id="487" name="Shape 487"/>
          <p:cNvSpPr txBox="1"/>
          <p:nvPr/>
        </p:nvSpPr>
        <p:spPr>
          <a:xfrm>
            <a:off x="1736050" y="4426968"/>
            <a:ext cx="8889600" cy="1352399"/>
          </a:xfrm>
          <a:prstGeom prst="rect">
            <a:avLst/>
          </a:prstGeom>
          <a:noFill/>
          <a:ln>
            <a:noFill/>
          </a:ln>
        </p:spPr>
        <p:txBody>
          <a:bodyPr lIns="91425" tIns="91425" rIns="91425" bIns="91425" anchor="t" anchorCtr="0">
            <a:noAutofit/>
          </a:bodyPr>
          <a:lstStyle/>
          <a:p>
            <a:r>
              <a:rPr lang="en" sz="2400"/>
              <a:t>Caffe ConvNet library  has a </a:t>
            </a:r>
            <a:r>
              <a:rPr lang="en" sz="2400" b="1"/>
              <a:t>“Model Zoo” </a:t>
            </a:r>
            <a:r>
              <a:rPr lang="en" sz="2400"/>
              <a:t>of pretrained models:</a:t>
            </a:r>
          </a:p>
          <a:p>
            <a:r>
              <a:rPr lang="en" sz="2400" u="sng">
                <a:solidFill>
                  <a:srgbClr val="1155CC"/>
                </a:solidFill>
                <a:hlinkClick r:id="rId3"/>
              </a:rPr>
              <a:t>https://github.com/BVLC/caffe/wiki/Model-Zoo</a:t>
            </a:r>
          </a:p>
          <a:p>
            <a:endParaRPr sz="2400"/>
          </a:p>
        </p:txBody>
      </p:sp>
    </p:spTree>
    <p:extLst>
      <p:ext uri="{BB962C8B-B14F-4D97-AF65-F5344CB8AC3E}">
        <p14:creationId xmlns:p14="http://schemas.microsoft.com/office/powerpoint/2010/main" val="1010746419"/>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274638"/>
            <a:ext cx="9144000" cy="1143000"/>
          </a:xfrm>
          <a:prstGeom prst="rect">
            <a:avLst/>
          </a:prstGeom>
          <a:solidFill>
            <a:srgbClr val="0DA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Title 1"/>
          <p:cNvSpPr>
            <a:spLocks noGrp="1"/>
          </p:cNvSpPr>
          <p:nvPr>
            <p:ph type="title"/>
          </p:nvPr>
        </p:nvSpPr>
        <p:spPr/>
        <p:txBody>
          <a:bodyPr/>
          <a:lstStyle/>
          <a:p>
            <a:r>
              <a:rPr lang="en-US" dirty="0">
                <a:solidFill>
                  <a:schemeClr val="bg1"/>
                </a:solidFill>
              </a:rPr>
              <a:t>Backpropagation of convolution</a:t>
            </a:r>
          </a:p>
        </p:txBody>
      </p:sp>
      <p:sp>
        <p:nvSpPr>
          <p:cNvPr id="3" name="Content Placeholder 2"/>
          <p:cNvSpPr>
            <a:spLocks noGrp="1"/>
          </p:cNvSpPr>
          <p:nvPr>
            <p:ph idx="1"/>
          </p:nvPr>
        </p:nvSpPr>
        <p:spPr/>
        <p:txBody>
          <a:bodyPr/>
          <a:lstStyle/>
          <a:p>
            <a:pPr lvl="1">
              <a:buFontTx/>
              <a:buChar char="-"/>
            </a:pPr>
            <a:endParaRPr lang="en-US" dirty="0"/>
          </a:p>
          <a:p>
            <a:pPr>
              <a:buFontTx/>
              <a:buChar char="-"/>
            </a:pPr>
            <a:endParaRPr lang="en-US" dirty="0"/>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2725" y="1676401"/>
            <a:ext cx="6686550" cy="1724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52725" y="3810000"/>
            <a:ext cx="5638800" cy="2281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524000" y="6581002"/>
            <a:ext cx="6629400" cy="276999"/>
          </a:xfrm>
          <a:prstGeom prst="rect">
            <a:avLst/>
          </a:prstGeom>
        </p:spPr>
        <p:txBody>
          <a:bodyPr wrap="square">
            <a:spAutoFit/>
          </a:bodyPr>
          <a:lstStyle/>
          <a:p>
            <a:r>
              <a:rPr lang="en-US" sz="1200" dirty="0"/>
              <a:t>Slide taken from Forward And Backpropagation in Convolutional Neural Network. - Medium</a:t>
            </a:r>
          </a:p>
        </p:txBody>
      </p:sp>
    </p:spTree>
    <p:extLst>
      <p:ext uri="{BB962C8B-B14F-4D97-AF65-F5344CB8AC3E}">
        <p14:creationId xmlns:p14="http://schemas.microsoft.com/office/powerpoint/2010/main" val="260326820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1">
              <a:buFontTx/>
              <a:buChar char="-"/>
            </a:pPr>
            <a:endParaRPr lang="en-US" dirty="0"/>
          </a:p>
          <a:p>
            <a:pPr>
              <a:buFontTx/>
              <a:buChar char="-"/>
            </a:pPr>
            <a:endParaRPr lang="en-US" dirty="0"/>
          </a:p>
        </p:txBody>
      </p:sp>
      <p:sp>
        <p:nvSpPr>
          <p:cNvPr id="5" name="Rectangle 4"/>
          <p:cNvSpPr/>
          <p:nvPr/>
        </p:nvSpPr>
        <p:spPr>
          <a:xfrm>
            <a:off x="1828800" y="914400"/>
            <a:ext cx="8305800" cy="892552"/>
          </a:xfrm>
          <a:prstGeom prst="rect">
            <a:avLst/>
          </a:prstGeom>
        </p:spPr>
        <p:txBody>
          <a:bodyPr wrap="square">
            <a:spAutoFit/>
          </a:bodyPr>
          <a:lstStyle/>
          <a:p>
            <a:r>
              <a:rPr lang="en-US" sz="2600" dirty="0"/>
              <a:t>To calculate the gradients of error ‘E’ with respect to the filter ‘F’, the following equations needs to solved.</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124" y="2286001"/>
            <a:ext cx="8360476" cy="4029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1524000" y="6581002"/>
            <a:ext cx="6629400" cy="276999"/>
          </a:xfrm>
          <a:prstGeom prst="rect">
            <a:avLst/>
          </a:prstGeom>
        </p:spPr>
        <p:txBody>
          <a:bodyPr wrap="square">
            <a:spAutoFit/>
          </a:bodyPr>
          <a:lstStyle/>
          <a:p>
            <a:r>
              <a:rPr lang="en-US" sz="1200" dirty="0"/>
              <a:t>Slide taken from Forward And Backpropagation in Convolutional Neural Network. - Medium</a:t>
            </a:r>
          </a:p>
        </p:txBody>
      </p:sp>
    </p:spTree>
    <p:extLst>
      <p:ext uri="{BB962C8B-B14F-4D97-AF65-F5344CB8AC3E}">
        <p14:creationId xmlns:p14="http://schemas.microsoft.com/office/powerpoint/2010/main" val="160706804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1">
              <a:buFontTx/>
              <a:buChar char="-"/>
            </a:pPr>
            <a:endParaRPr lang="en-US" dirty="0"/>
          </a:p>
          <a:p>
            <a:pPr>
              <a:buFontTx/>
              <a:buChar char="-"/>
            </a:pPr>
            <a:endParaRPr lang="en-US" dirty="0"/>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2066310"/>
            <a:ext cx="7010400" cy="39534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9"/>
          <p:cNvSpPr/>
          <p:nvPr/>
        </p:nvSpPr>
        <p:spPr>
          <a:xfrm>
            <a:off x="1524000" y="6581002"/>
            <a:ext cx="6629400" cy="276999"/>
          </a:xfrm>
          <a:prstGeom prst="rect">
            <a:avLst/>
          </a:prstGeom>
        </p:spPr>
        <p:txBody>
          <a:bodyPr wrap="square">
            <a:spAutoFit/>
          </a:bodyPr>
          <a:lstStyle/>
          <a:p>
            <a:r>
              <a:rPr lang="en-US" sz="1200" dirty="0"/>
              <a:t>Slide taken from Forward And Backpropagation in Convolutional Neural Network. - Medium</a:t>
            </a:r>
          </a:p>
        </p:txBody>
      </p:sp>
      <p:sp>
        <p:nvSpPr>
          <p:cNvPr id="5" name="Rectangle 4"/>
          <p:cNvSpPr/>
          <p:nvPr/>
        </p:nvSpPr>
        <p:spPr>
          <a:xfrm>
            <a:off x="1943100" y="802958"/>
            <a:ext cx="8305800" cy="492443"/>
          </a:xfrm>
          <a:prstGeom prst="rect">
            <a:avLst/>
          </a:prstGeom>
        </p:spPr>
        <p:txBody>
          <a:bodyPr wrap="square">
            <a:spAutoFit/>
          </a:bodyPr>
          <a:lstStyle/>
          <a:p>
            <a:r>
              <a:rPr lang="en-US" sz="2600" dirty="0"/>
              <a:t>Which evaluates to-</a:t>
            </a:r>
          </a:p>
        </p:txBody>
      </p:sp>
    </p:spTree>
    <p:extLst>
      <p:ext uri="{BB962C8B-B14F-4D97-AF65-F5344CB8AC3E}">
        <p14:creationId xmlns:p14="http://schemas.microsoft.com/office/powerpoint/2010/main" val="244090560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1">
              <a:buFontTx/>
              <a:buChar char="-"/>
            </a:pPr>
            <a:endParaRPr lang="en-US" dirty="0"/>
          </a:p>
          <a:p>
            <a:pPr>
              <a:buFontTx/>
              <a:buChar char="-"/>
            </a:pPr>
            <a:endParaRPr lang="en-US" dirty="0"/>
          </a:p>
        </p:txBody>
      </p:sp>
      <p:sp>
        <p:nvSpPr>
          <p:cNvPr id="5" name="Rectangle 4"/>
          <p:cNvSpPr/>
          <p:nvPr/>
        </p:nvSpPr>
        <p:spPr>
          <a:xfrm>
            <a:off x="1828800" y="1143000"/>
            <a:ext cx="8305800" cy="892552"/>
          </a:xfrm>
          <a:prstGeom prst="rect">
            <a:avLst/>
          </a:prstGeom>
        </p:spPr>
        <p:txBody>
          <a:bodyPr wrap="square">
            <a:spAutoFit/>
          </a:bodyPr>
          <a:lstStyle/>
          <a:p>
            <a:r>
              <a:rPr lang="en-US" sz="2600" dirty="0"/>
              <a:t>If we look closely the previous equation can be written in form of our convolution operation.</a:t>
            </a:r>
          </a:p>
        </p:txBody>
      </p:sp>
      <p:pic>
        <p:nvPicPr>
          <p:cNvPr id="1024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2146" y="2516188"/>
            <a:ext cx="7601454" cy="1522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1524000" y="6581002"/>
            <a:ext cx="6629400" cy="276999"/>
          </a:xfrm>
          <a:prstGeom prst="rect">
            <a:avLst/>
          </a:prstGeom>
        </p:spPr>
        <p:txBody>
          <a:bodyPr wrap="square">
            <a:spAutoFit/>
          </a:bodyPr>
          <a:lstStyle/>
          <a:p>
            <a:r>
              <a:rPr lang="en-US" sz="1200" dirty="0"/>
              <a:t>Slide taken from Forward And Backpropagation in Convolutional Neural Network. - Medium</a:t>
            </a:r>
          </a:p>
        </p:txBody>
      </p:sp>
    </p:spTree>
    <p:extLst>
      <p:ext uri="{BB962C8B-B14F-4D97-AF65-F5344CB8AC3E}">
        <p14:creationId xmlns:p14="http://schemas.microsoft.com/office/powerpoint/2010/main" val="405969877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1">
              <a:buFontTx/>
              <a:buChar char="-"/>
            </a:pPr>
            <a:endParaRPr lang="en-US" dirty="0"/>
          </a:p>
          <a:p>
            <a:pPr>
              <a:buFontTx/>
              <a:buChar char="-"/>
            </a:pPr>
            <a:endParaRPr lang="en-US" dirty="0"/>
          </a:p>
        </p:txBody>
      </p:sp>
      <p:sp>
        <p:nvSpPr>
          <p:cNvPr id="5" name="Rectangle 4"/>
          <p:cNvSpPr/>
          <p:nvPr/>
        </p:nvSpPr>
        <p:spPr>
          <a:xfrm>
            <a:off x="1816925" y="188894"/>
            <a:ext cx="8305800" cy="954107"/>
          </a:xfrm>
          <a:prstGeom prst="rect">
            <a:avLst/>
          </a:prstGeom>
        </p:spPr>
        <p:txBody>
          <a:bodyPr wrap="square">
            <a:spAutoFit/>
          </a:bodyPr>
          <a:lstStyle/>
          <a:p>
            <a:r>
              <a:rPr lang="en-US" sz="2800" dirty="0"/>
              <a:t>Similarly we can find the gradients of the error ‘E’ with respect to the input matrix ‘X’.</a:t>
            </a:r>
            <a:endParaRPr lang="en-US" sz="2600" dirty="0"/>
          </a:p>
        </p:txBody>
      </p:sp>
      <p:pic>
        <p:nvPicPr>
          <p:cNvPr id="11266" name="Picture 2" descr="https://cdn-images-1.medium.com/max/1600/1*ndW3KqLjW9ht_8ZFjQOHDw.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1066800"/>
            <a:ext cx="4495800" cy="553830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1524000" y="6581002"/>
            <a:ext cx="6629400" cy="276999"/>
          </a:xfrm>
          <a:prstGeom prst="rect">
            <a:avLst/>
          </a:prstGeom>
        </p:spPr>
        <p:txBody>
          <a:bodyPr wrap="square">
            <a:spAutoFit/>
          </a:bodyPr>
          <a:lstStyle/>
          <a:p>
            <a:r>
              <a:rPr lang="en-US" sz="1200" dirty="0"/>
              <a:t>Slide taken from Forward And Backpropagation in Convolutional Neural Network. - Medium</a:t>
            </a:r>
          </a:p>
        </p:txBody>
      </p:sp>
    </p:spTree>
    <p:extLst>
      <p:ext uri="{BB962C8B-B14F-4D97-AF65-F5344CB8AC3E}">
        <p14:creationId xmlns:p14="http://schemas.microsoft.com/office/powerpoint/2010/main" val="147648281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1">
              <a:buFontTx/>
              <a:buChar char="-"/>
            </a:pPr>
            <a:endParaRPr lang="en-US" dirty="0"/>
          </a:p>
          <a:p>
            <a:pPr>
              <a:buFontTx/>
              <a:buChar char="-"/>
            </a:pPr>
            <a:endParaRPr lang="en-US" dirty="0"/>
          </a:p>
        </p:txBody>
      </p:sp>
      <p:sp>
        <p:nvSpPr>
          <p:cNvPr id="5" name="Rectangle 4"/>
          <p:cNvSpPr/>
          <p:nvPr/>
        </p:nvSpPr>
        <p:spPr>
          <a:xfrm>
            <a:off x="1816925" y="188893"/>
            <a:ext cx="8305800" cy="2893100"/>
          </a:xfrm>
          <a:prstGeom prst="rect">
            <a:avLst/>
          </a:prstGeom>
        </p:spPr>
        <p:txBody>
          <a:bodyPr wrap="square">
            <a:spAutoFit/>
          </a:bodyPr>
          <a:lstStyle/>
          <a:p>
            <a:r>
              <a:rPr lang="en-US" sz="2600" dirty="0"/>
              <a:t>The previous computation can be obtained by a different type of convolution operation known as </a:t>
            </a:r>
            <a:r>
              <a:rPr lang="en-US" sz="2600" b="1" dirty="0"/>
              <a:t>full convolution</a:t>
            </a:r>
            <a:r>
              <a:rPr lang="en-US" sz="2600" dirty="0"/>
              <a:t>. </a:t>
            </a:r>
          </a:p>
          <a:p>
            <a:endParaRPr lang="en-US" sz="2600" dirty="0"/>
          </a:p>
          <a:p>
            <a:r>
              <a:rPr lang="en-US" sz="2600" dirty="0"/>
              <a:t>In order to obtain the gradients of the input matrix we need to </a:t>
            </a:r>
            <a:r>
              <a:rPr lang="en-US" sz="2600" b="1" dirty="0"/>
              <a:t>rotate the filter by 180 degree</a:t>
            </a:r>
            <a:r>
              <a:rPr lang="en-US" sz="2600" dirty="0"/>
              <a:t> and calculate the full convolution of the rotated filter by the gradients of the output with respect to error.</a:t>
            </a:r>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7138" y="5057192"/>
            <a:ext cx="8974663" cy="1648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2057400" y="3429000"/>
            <a:ext cx="838200" cy="60960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F</a:t>
            </a:r>
            <a:r>
              <a:rPr lang="en-US" sz="3200" baseline="-25000" dirty="0">
                <a:solidFill>
                  <a:schemeClr val="tx1"/>
                </a:solidFill>
              </a:rPr>
              <a:t>11</a:t>
            </a:r>
          </a:p>
        </p:txBody>
      </p:sp>
      <p:sp>
        <p:nvSpPr>
          <p:cNvPr id="8" name="Rectangle 7"/>
          <p:cNvSpPr/>
          <p:nvPr/>
        </p:nvSpPr>
        <p:spPr>
          <a:xfrm>
            <a:off x="2057400" y="4038600"/>
            <a:ext cx="838200" cy="60960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F</a:t>
            </a:r>
            <a:r>
              <a:rPr lang="en-US" sz="3200" baseline="-25000" dirty="0">
                <a:solidFill>
                  <a:schemeClr val="tx1"/>
                </a:solidFill>
              </a:rPr>
              <a:t>21</a:t>
            </a:r>
          </a:p>
        </p:txBody>
      </p:sp>
      <p:sp>
        <p:nvSpPr>
          <p:cNvPr id="9" name="Rectangle 8"/>
          <p:cNvSpPr/>
          <p:nvPr/>
        </p:nvSpPr>
        <p:spPr>
          <a:xfrm>
            <a:off x="2895600" y="3429000"/>
            <a:ext cx="838200" cy="60960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F</a:t>
            </a:r>
            <a:r>
              <a:rPr lang="en-US" sz="3200" baseline="-25000" dirty="0">
                <a:solidFill>
                  <a:schemeClr val="tx1"/>
                </a:solidFill>
              </a:rPr>
              <a:t>12</a:t>
            </a:r>
          </a:p>
        </p:txBody>
      </p:sp>
      <p:sp>
        <p:nvSpPr>
          <p:cNvPr id="10" name="Rectangle 9"/>
          <p:cNvSpPr/>
          <p:nvPr/>
        </p:nvSpPr>
        <p:spPr>
          <a:xfrm>
            <a:off x="2895600" y="4038600"/>
            <a:ext cx="838200" cy="60960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F</a:t>
            </a:r>
            <a:r>
              <a:rPr lang="en-US" sz="3200" baseline="-25000" dirty="0">
                <a:solidFill>
                  <a:schemeClr val="tx1"/>
                </a:solidFill>
              </a:rPr>
              <a:t>22</a:t>
            </a:r>
          </a:p>
        </p:txBody>
      </p:sp>
      <p:cxnSp>
        <p:nvCxnSpPr>
          <p:cNvPr id="13" name="Straight Arrow Connector 12"/>
          <p:cNvCxnSpPr/>
          <p:nvPr/>
        </p:nvCxnSpPr>
        <p:spPr>
          <a:xfrm>
            <a:off x="4038600" y="4038600"/>
            <a:ext cx="609600" cy="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15" name="Rectangle 14"/>
          <p:cNvSpPr/>
          <p:nvPr/>
        </p:nvSpPr>
        <p:spPr>
          <a:xfrm>
            <a:off x="5715000" y="3429000"/>
            <a:ext cx="838200" cy="60960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F</a:t>
            </a:r>
            <a:r>
              <a:rPr lang="en-US" sz="3200" baseline="-25000" dirty="0">
                <a:solidFill>
                  <a:schemeClr val="tx1"/>
                </a:solidFill>
              </a:rPr>
              <a:t>11</a:t>
            </a:r>
          </a:p>
        </p:txBody>
      </p:sp>
      <p:sp>
        <p:nvSpPr>
          <p:cNvPr id="16" name="Rectangle 15"/>
          <p:cNvSpPr/>
          <p:nvPr/>
        </p:nvSpPr>
        <p:spPr>
          <a:xfrm>
            <a:off x="5715000" y="4038600"/>
            <a:ext cx="838200" cy="60960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F</a:t>
            </a:r>
            <a:r>
              <a:rPr lang="en-US" sz="3200" baseline="-25000" dirty="0">
                <a:solidFill>
                  <a:schemeClr val="tx1"/>
                </a:solidFill>
              </a:rPr>
              <a:t>21</a:t>
            </a:r>
          </a:p>
        </p:txBody>
      </p:sp>
      <p:sp>
        <p:nvSpPr>
          <p:cNvPr id="17" name="Rectangle 16"/>
          <p:cNvSpPr/>
          <p:nvPr/>
        </p:nvSpPr>
        <p:spPr>
          <a:xfrm>
            <a:off x="4876800" y="3429000"/>
            <a:ext cx="838200" cy="60960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F</a:t>
            </a:r>
            <a:r>
              <a:rPr lang="en-US" sz="3200" baseline="-25000" dirty="0">
                <a:solidFill>
                  <a:schemeClr val="tx1"/>
                </a:solidFill>
              </a:rPr>
              <a:t>12</a:t>
            </a:r>
          </a:p>
        </p:txBody>
      </p:sp>
      <p:sp>
        <p:nvSpPr>
          <p:cNvPr id="18" name="Rectangle 17"/>
          <p:cNvSpPr/>
          <p:nvPr/>
        </p:nvSpPr>
        <p:spPr>
          <a:xfrm>
            <a:off x="4876800" y="4038600"/>
            <a:ext cx="838200" cy="60960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F</a:t>
            </a:r>
            <a:r>
              <a:rPr lang="en-US" sz="3200" baseline="-25000" dirty="0">
                <a:solidFill>
                  <a:schemeClr val="tx1"/>
                </a:solidFill>
              </a:rPr>
              <a:t>22</a:t>
            </a:r>
          </a:p>
        </p:txBody>
      </p:sp>
      <p:sp>
        <p:nvSpPr>
          <p:cNvPr id="19" name="Rectangle 18"/>
          <p:cNvSpPr/>
          <p:nvPr/>
        </p:nvSpPr>
        <p:spPr>
          <a:xfrm>
            <a:off x="8610600" y="4038600"/>
            <a:ext cx="838200" cy="60960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F</a:t>
            </a:r>
            <a:r>
              <a:rPr lang="en-US" sz="3200" baseline="-25000" dirty="0">
                <a:solidFill>
                  <a:schemeClr val="tx1"/>
                </a:solidFill>
              </a:rPr>
              <a:t>11</a:t>
            </a:r>
          </a:p>
        </p:txBody>
      </p:sp>
      <p:sp>
        <p:nvSpPr>
          <p:cNvPr id="20" name="Rectangle 19"/>
          <p:cNvSpPr/>
          <p:nvPr/>
        </p:nvSpPr>
        <p:spPr>
          <a:xfrm>
            <a:off x="8610600" y="3429000"/>
            <a:ext cx="838200" cy="60960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F</a:t>
            </a:r>
            <a:r>
              <a:rPr lang="en-US" sz="3200" baseline="-25000" dirty="0">
                <a:solidFill>
                  <a:schemeClr val="tx1"/>
                </a:solidFill>
              </a:rPr>
              <a:t>21</a:t>
            </a:r>
          </a:p>
        </p:txBody>
      </p:sp>
      <p:sp>
        <p:nvSpPr>
          <p:cNvPr id="21" name="Rectangle 20"/>
          <p:cNvSpPr/>
          <p:nvPr/>
        </p:nvSpPr>
        <p:spPr>
          <a:xfrm>
            <a:off x="7772400" y="4038600"/>
            <a:ext cx="838200" cy="60960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F</a:t>
            </a:r>
            <a:r>
              <a:rPr lang="en-US" sz="3200" baseline="-25000" dirty="0">
                <a:solidFill>
                  <a:schemeClr val="tx1"/>
                </a:solidFill>
              </a:rPr>
              <a:t>12</a:t>
            </a:r>
          </a:p>
        </p:txBody>
      </p:sp>
      <p:sp>
        <p:nvSpPr>
          <p:cNvPr id="22" name="Rectangle 21"/>
          <p:cNvSpPr/>
          <p:nvPr/>
        </p:nvSpPr>
        <p:spPr>
          <a:xfrm>
            <a:off x="7772400" y="3429000"/>
            <a:ext cx="838200" cy="60960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F</a:t>
            </a:r>
            <a:r>
              <a:rPr lang="en-US" sz="3200" baseline="-25000" dirty="0">
                <a:solidFill>
                  <a:schemeClr val="tx1"/>
                </a:solidFill>
              </a:rPr>
              <a:t>22</a:t>
            </a:r>
          </a:p>
        </p:txBody>
      </p:sp>
      <p:cxnSp>
        <p:nvCxnSpPr>
          <p:cNvPr id="23" name="Straight Arrow Connector 22"/>
          <p:cNvCxnSpPr/>
          <p:nvPr/>
        </p:nvCxnSpPr>
        <p:spPr>
          <a:xfrm>
            <a:off x="6934200" y="4038600"/>
            <a:ext cx="609600" cy="0"/>
          </a:xfrm>
          <a:prstGeom prst="straightConnector1">
            <a:avLst/>
          </a:prstGeom>
          <a:ln w="19050">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3810001" y="3549134"/>
            <a:ext cx="951543" cy="369332"/>
          </a:xfrm>
          <a:prstGeom prst="rect">
            <a:avLst/>
          </a:prstGeom>
          <a:noFill/>
        </p:spPr>
        <p:txBody>
          <a:bodyPr wrap="none" rtlCol="0">
            <a:spAutoFit/>
          </a:bodyPr>
          <a:lstStyle/>
          <a:p>
            <a:r>
              <a:rPr lang="en-US" dirty="0">
                <a:ea typeface="Century Schoolbook" charset="0"/>
                <a:cs typeface="Century Schoolbook" charset="0"/>
              </a:rPr>
              <a:t>Rotate x</a:t>
            </a:r>
          </a:p>
        </p:txBody>
      </p:sp>
      <p:sp>
        <p:nvSpPr>
          <p:cNvPr id="26" name="TextBox 25"/>
          <p:cNvSpPr txBox="1"/>
          <p:nvPr/>
        </p:nvSpPr>
        <p:spPr>
          <a:xfrm>
            <a:off x="6744658" y="3593068"/>
            <a:ext cx="951543" cy="369332"/>
          </a:xfrm>
          <a:prstGeom prst="rect">
            <a:avLst/>
          </a:prstGeom>
          <a:noFill/>
        </p:spPr>
        <p:txBody>
          <a:bodyPr wrap="none" rtlCol="0">
            <a:spAutoFit/>
          </a:bodyPr>
          <a:lstStyle/>
          <a:p>
            <a:r>
              <a:rPr lang="en-US" dirty="0">
                <a:ea typeface="Century Schoolbook" charset="0"/>
                <a:cs typeface="Century Schoolbook" charset="0"/>
              </a:rPr>
              <a:t>Rotate y</a:t>
            </a:r>
          </a:p>
        </p:txBody>
      </p:sp>
      <p:sp>
        <p:nvSpPr>
          <p:cNvPr id="27" name="Rectangle 26"/>
          <p:cNvSpPr/>
          <p:nvPr/>
        </p:nvSpPr>
        <p:spPr>
          <a:xfrm>
            <a:off x="1524000" y="6581002"/>
            <a:ext cx="6629400" cy="276999"/>
          </a:xfrm>
          <a:prstGeom prst="rect">
            <a:avLst/>
          </a:prstGeom>
        </p:spPr>
        <p:txBody>
          <a:bodyPr wrap="square">
            <a:spAutoFit/>
          </a:bodyPr>
          <a:lstStyle/>
          <a:p>
            <a:r>
              <a:rPr lang="en-US" sz="1200" dirty="0"/>
              <a:t>Slide taken from Forward And Backpropagation in Convolutional Neural Network. - Medium</a:t>
            </a:r>
          </a:p>
        </p:txBody>
      </p:sp>
    </p:spTree>
    <p:extLst>
      <p:ext uri="{BB962C8B-B14F-4D97-AF65-F5344CB8AC3E}">
        <p14:creationId xmlns:p14="http://schemas.microsoft.com/office/powerpoint/2010/main" val="32519426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p:cNvSpPr/>
          <p:nvPr/>
        </p:nvSpPr>
        <p:spPr>
          <a:xfrm>
            <a:off x="1524000" y="6581002"/>
            <a:ext cx="6629400" cy="276999"/>
          </a:xfrm>
          <a:prstGeom prst="rect">
            <a:avLst/>
          </a:prstGeom>
        </p:spPr>
        <p:txBody>
          <a:bodyPr wrap="square">
            <a:spAutoFit/>
          </a:bodyPr>
          <a:lstStyle/>
          <a:p>
            <a:r>
              <a:rPr lang="en-US" sz="1200" dirty="0"/>
              <a:t>Slide taken from Forward And Backpropagation in Convolutional Neural Network. - Medium</a:t>
            </a:r>
          </a:p>
        </p:txBody>
      </p:sp>
      <p:pic>
        <p:nvPicPr>
          <p:cNvPr id="1026" name="Picture 2" descr="https://cdn-images-1.medium.com/max/1600/1*OiCxYNaVWOhOu36AXZoPgQ.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275389"/>
            <a:ext cx="6160655" cy="63056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156598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0" y="274638"/>
            <a:ext cx="9144000" cy="1143000"/>
          </a:xfrm>
          <a:prstGeom prst="rect">
            <a:avLst/>
          </a:prstGeom>
          <a:solidFill>
            <a:srgbClr val="0DAEF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Title 1"/>
          <p:cNvSpPr>
            <a:spLocks noGrp="1"/>
          </p:cNvSpPr>
          <p:nvPr>
            <p:ph type="title"/>
          </p:nvPr>
        </p:nvSpPr>
        <p:spPr/>
        <p:txBody>
          <a:bodyPr/>
          <a:lstStyle/>
          <a:p>
            <a:r>
              <a:rPr lang="en-US" dirty="0">
                <a:solidFill>
                  <a:schemeClr val="bg1"/>
                </a:solidFill>
              </a:rPr>
              <a:t>Backpropagation of max pooling</a:t>
            </a:r>
          </a:p>
        </p:txBody>
      </p:sp>
      <p:sp>
        <p:nvSpPr>
          <p:cNvPr id="7" name="Rectangle 6"/>
          <p:cNvSpPr/>
          <p:nvPr/>
        </p:nvSpPr>
        <p:spPr>
          <a:xfrm>
            <a:off x="191344" y="6453336"/>
            <a:ext cx="6629400" cy="276999"/>
          </a:xfrm>
          <a:prstGeom prst="rect">
            <a:avLst/>
          </a:prstGeom>
        </p:spPr>
        <p:txBody>
          <a:bodyPr wrap="square">
            <a:spAutoFit/>
          </a:bodyPr>
          <a:lstStyle/>
          <a:p>
            <a:r>
              <a:rPr lang="en-US" sz="1200" dirty="0"/>
              <a:t>Slide taken from Forward And Backpropagation in Convolutional Neural Network. - Medium</a:t>
            </a:r>
          </a:p>
        </p:txBody>
      </p:sp>
      <p:sp>
        <p:nvSpPr>
          <p:cNvPr id="11" name="Rectangle 10"/>
          <p:cNvSpPr/>
          <p:nvPr/>
        </p:nvSpPr>
        <p:spPr>
          <a:xfrm>
            <a:off x="1838696" y="1642522"/>
            <a:ext cx="8305800" cy="4832092"/>
          </a:xfrm>
          <a:prstGeom prst="rect">
            <a:avLst/>
          </a:prstGeom>
        </p:spPr>
        <p:txBody>
          <a:bodyPr wrap="square">
            <a:spAutoFit/>
          </a:bodyPr>
          <a:lstStyle/>
          <a:p>
            <a:pPr fontAlgn="base"/>
            <a:r>
              <a:rPr lang="en-US" sz="2800" dirty="0"/>
              <a:t>Suppose you have a matrix </a:t>
            </a:r>
            <a:r>
              <a:rPr lang="en-US" sz="2800" b="1" dirty="0"/>
              <a:t>M</a:t>
            </a:r>
            <a:r>
              <a:rPr lang="en-US" sz="2800" dirty="0"/>
              <a:t> of four elements:</a:t>
            </a:r>
          </a:p>
          <a:p>
            <a:pPr fontAlgn="base"/>
            <a:endParaRPr lang="en-US" sz="2800" dirty="0"/>
          </a:p>
          <a:p>
            <a:pPr fontAlgn="base"/>
            <a:endParaRPr lang="en-US" sz="2800" dirty="0"/>
          </a:p>
          <a:p>
            <a:pPr fontAlgn="base"/>
            <a:endParaRPr lang="en-US" sz="2800" dirty="0"/>
          </a:p>
          <a:p>
            <a:pPr fontAlgn="base"/>
            <a:endParaRPr lang="en-US" sz="2800" dirty="0"/>
          </a:p>
          <a:p>
            <a:pPr fontAlgn="base"/>
            <a:r>
              <a:rPr lang="en-US" sz="2800" dirty="0"/>
              <a:t>and </a:t>
            </a:r>
            <a:r>
              <a:rPr lang="en-US" sz="2800" b="1" dirty="0" err="1"/>
              <a:t>maxpool</a:t>
            </a:r>
            <a:r>
              <a:rPr lang="en-US" sz="2800" b="1" dirty="0"/>
              <a:t>(M)</a:t>
            </a:r>
            <a:r>
              <a:rPr lang="en-US" sz="2800" dirty="0"/>
              <a:t> returns </a:t>
            </a:r>
            <a:r>
              <a:rPr lang="en-US" sz="2800" b="1" dirty="0"/>
              <a:t>d</a:t>
            </a:r>
            <a:r>
              <a:rPr lang="en-US" sz="2800" dirty="0"/>
              <a:t>.</a:t>
            </a:r>
          </a:p>
          <a:p>
            <a:pPr fontAlgn="base"/>
            <a:r>
              <a:rPr lang="en-US" sz="2800" dirty="0"/>
              <a:t>Then, the </a:t>
            </a:r>
            <a:r>
              <a:rPr lang="en-US" sz="2800" dirty="0" err="1"/>
              <a:t>maxpool</a:t>
            </a:r>
            <a:r>
              <a:rPr lang="en-US" sz="2800" dirty="0"/>
              <a:t> function really only depends on </a:t>
            </a:r>
            <a:r>
              <a:rPr lang="en-US" sz="2800" b="1" dirty="0"/>
              <a:t>d</a:t>
            </a:r>
            <a:r>
              <a:rPr lang="en-US" sz="2800" dirty="0"/>
              <a:t>. So, the derivative of </a:t>
            </a:r>
            <a:r>
              <a:rPr lang="en-US" sz="2800" dirty="0" err="1"/>
              <a:t>maxpool</a:t>
            </a:r>
            <a:r>
              <a:rPr lang="en-US" sz="2800" dirty="0"/>
              <a:t> relative to </a:t>
            </a:r>
            <a:r>
              <a:rPr lang="en-US" sz="2800" b="1" dirty="0"/>
              <a:t>d</a:t>
            </a:r>
            <a:r>
              <a:rPr lang="en-US" sz="2800" dirty="0"/>
              <a:t> is 1, and its derivative relative to </a:t>
            </a:r>
            <a:r>
              <a:rPr lang="en-US" sz="2800" b="1" dirty="0" err="1"/>
              <a:t>a,b,c</a:t>
            </a:r>
            <a:r>
              <a:rPr lang="en-US" sz="2800" dirty="0"/>
              <a:t> is zero. So you </a:t>
            </a:r>
            <a:r>
              <a:rPr lang="en-US" sz="2800" dirty="0" err="1"/>
              <a:t>backpropagate</a:t>
            </a:r>
            <a:r>
              <a:rPr lang="en-US" sz="2800" dirty="0"/>
              <a:t> </a:t>
            </a:r>
            <a:r>
              <a:rPr lang="en-US" sz="2800" b="1" dirty="0"/>
              <a:t>1</a:t>
            </a:r>
            <a:r>
              <a:rPr lang="en-US" sz="2800" dirty="0"/>
              <a:t> to the unit corresponding to </a:t>
            </a:r>
            <a:r>
              <a:rPr lang="en-US" sz="2800" b="1" dirty="0"/>
              <a:t>d</a:t>
            </a:r>
            <a:r>
              <a:rPr lang="en-US" sz="2800" dirty="0"/>
              <a:t>, and you </a:t>
            </a:r>
            <a:r>
              <a:rPr lang="en-US" sz="2800" dirty="0" err="1"/>
              <a:t>backpropagate</a:t>
            </a:r>
            <a:r>
              <a:rPr lang="en-US" sz="2800" dirty="0"/>
              <a:t> zero for the other units.</a:t>
            </a:r>
          </a:p>
        </p:txBody>
      </p:sp>
      <p:sp>
        <p:nvSpPr>
          <p:cNvPr id="12" name="Rectangle 11"/>
          <p:cNvSpPr/>
          <p:nvPr/>
        </p:nvSpPr>
        <p:spPr>
          <a:xfrm>
            <a:off x="2057400" y="2362200"/>
            <a:ext cx="838200" cy="60960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a</a:t>
            </a:r>
            <a:endParaRPr lang="en-US" sz="3200" baseline="-25000" dirty="0">
              <a:solidFill>
                <a:schemeClr val="tx1"/>
              </a:solidFill>
            </a:endParaRPr>
          </a:p>
        </p:txBody>
      </p:sp>
      <p:sp>
        <p:nvSpPr>
          <p:cNvPr id="13" name="Rectangle 12"/>
          <p:cNvSpPr/>
          <p:nvPr/>
        </p:nvSpPr>
        <p:spPr>
          <a:xfrm>
            <a:off x="2057400" y="2971800"/>
            <a:ext cx="838200" cy="60960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c</a:t>
            </a:r>
            <a:endParaRPr lang="en-US" sz="3200" baseline="-25000" dirty="0">
              <a:solidFill>
                <a:schemeClr val="tx1"/>
              </a:solidFill>
            </a:endParaRPr>
          </a:p>
        </p:txBody>
      </p:sp>
      <p:sp>
        <p:nvSpPr>
          <p:cNvPr id="14" name="Rectangle 13"/>
          <p:cNvSpPr/>
          <p:nvPr/>
        </p:nvSpPr>
        <p:spPr>
          <a:xfrm>
            <a:off x="2895600" y="2362200"/>
            <a:ext cx="838200" cy="60960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b</a:t>
            </a:r>
            <a:endParaRPr lang="en-US" sz="3200" baseline="-25000" dirty="0">
              <a:solidFill>
                <a:schemeClr val="tx1"/>
              </a:solidFill>
            </a:endParaRPr>
          </a:p>
        </p:txBody>
      </p:sp>
      <p:sp>
        <p:nvSpPr>
          <p:cNvPr id="15" name="Rectangle 14"/>
          <p:cNvSpPr/>
          <p:nvPr/>
        </p:nvSpPr>
        <p:spPr>
          <a:xfrm>
            <a:off x="2895600" y="2971800"/>
            <a:ext cx="838200" cy="609600"/>
          </a:xfrm>
          <a:prstGeom prst="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tx1"/>
                </a:solidFill>
              </a:rPr>
              <a:t>d</a:t>
            </a:r>
            <a:endParaRPr lang="en-US" sz="3200" baseline="-25000" dirty="0">
              <a:solidFill>
                <a:schemeClr val="tx1"/>
              </a:solidFill>
            </a:endParaRPr>
          </a:p>
        </p:txBody>
      </p:sp>
    </p:spTree>
    <p:extLst>
      <p:ext uri="{BB962C8B-B14F-4D97-AF65-F5344CB8AC3E}">
        <p14:creationId xmlns:p14="http://schemas.microsoft.com/office/powerpoint/2010/main" val="4071480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Rectangle 168"/>
          <p:cNvSpPr/>
          <p:nvPr/>
        </p:nvSpPr>
        <p:spPr>
          <a:xfrm>
            <a:off x="6227546" y="4204437"/>
            <a:ext cx="1944303" cy="1842231"/>
          </a:xfrm>
          <a:prstGeom prst="rect">
            <a:avLst/>
          </a:prstGeom>
          <a:solidFill>
            <a:schemeClr val="bg1"/>
          </a:solid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a:t>Multidimensional Convolution</a:t>
            </a:r>
          </a:p>
        </p:txBody>
      </p:sp>
      <p:sp>
        <p:nvSpPr>
          <p:cNvPr id="3" name="Content Placeholder 2"/>
          <p:cNvSpPr>
            <a:spLocks noGrp="1"/>
          </p:cNvSpPr>
          <p:nvPr>
            <p:ph idx="1"/>
          </p:nvPr>
        </p:nvSpPr>
        <p:spPr>
          <a:xfrm>
            <a:off x="484415" y="1196752"/>
            <a:ext cx="11223171" cy="2623295"/>
          </a:xfrm>
        </p:spPr>
        <p:txBody>
          <a:bodyPr>
            <a:normAutofit/>
          </a:bodyPr>
          <a:lstStyle/>
          <a:p>
            <a:r>
              <a:rPr lang="en-US" dirty="0"/>
              <a:t>“Feature Map” usually has multiple layers</a:t>
            </a:r>
          </a:p>
          <a:p>
            <a:pPr lvl="1"/>
            <a:r>
              <a:rPr lang="en-US" dirty="0"/>
              <a:t>An image has R, G, B layers, or “channels”</a:t>
            </a:r>
          </a:p>
          <a:p>
            <a:r>
              <a:rPr lang="en-US" dirty="0"/>
              <a:t>One layer has many convolution filters, which create a multichannel output map</a:t>
            </a:r>
          </a:p>
        </p:txBody>
      </p:sp>
      <p:grpSp>
        <p:nvGrpSpPr>
          <p:cNvPr id="104" name="Group 103"/>
          <p:cNvGrpSpPr/>
          <p:nvPr/>
        </p:nvGrpSpPr>
        <p:grpSpPr>
          <a:xfrm>
            <a:off x="2672133" y="4204437"/>
            <a:ext cx="1623782" cy="1587425"/>
            <a:chOff x="-522381" y="4651884"/>
            <a:chExt cx="1623782" cy="1587425"/>
          </a:xfrm>
        </p:grpSpPr>
        <p:sp>
          <p:nvSpPr>
            <p:cNvPr id="5" name="Rectangle 4"/>
            <p:cNvSpPr/>
            <p:nvPr/>
          </p:nvSpPr>
          <p:spPr>
            <a:xfrm>
              <a:off x="-522380" y="4651884"/>
              <a:ext cx="405672" cy="405672"/>
            </a:xfrm>
            <a:prstGeom prst="rect">
              <a:avLst/>
            </a:prstGeom>
            <a:solidFill>
              <a:schemeClr val="tx2">
                <a:lumMod val="40000"/>
                <a:lumOff val="60000"/>
              </a:schemeClr>
            </a:solidFill>
            <a:ln>
              <a:solidFill>
                <a:srgbClr val="0432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6" name="Rectangle 5"/>
            <p:cNvSpPr/>
            <p:nvPr/>
          </p:nvSpPr>
          <p:spPr>
            <a:xfrm>
              <a:off x="-116708" y="4651884"/>
              <a:ext cx="405672" cy="405672"/>
            </a:xfrm>
            <a:prstGeom prst="rect">
              <a:avLst/>
            </a:prstGeom>
            <a:solidFill>
              <a:schemeClr val="tx2">
                <a:lumMod val="40000"/>
                <a:lumOff val="60000"/>
              </a:schemeClr>
            </a:solidFill>
            <a:ln>
              <a:solidFill>
                <a:srgbClr val="0432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7" name="Rectangle 6"/>
            <p:cNvSpPr/>
            <p:nvPr/>
          </p:nvSpPr>
          <p:spPr>
            <a:xfrm>
              <a:off x="288965" y="4651884"/>
              <a:ext cx="405672" cy="405672"/>
            </a:xfrm>
            <a:prstGeom prst="rect">
              <a:avLst/>
            </a:prstGeom>
            <a:solidFill>
              <a:schemeClr val="tx2">
                <a:lumMod val="40000"/>
                <a:lumOff val="60000"/>
              </a:schemeClr>
            </a:solidFill>
            <a:ln>
              <a:solidFill>
                <a:srgbClr val="0432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8" name="Rectangle 7"/>
            <p:cNvSpPr/>
            <p:nvPr/>
          </p:nvSpPr>
          <p:spPr>
            <a:xfrm>
              <a:off x="-522380" y="5052089"/>
              <a:ext cx="405672" cy="405672"/>
            </a:xfrm>
            <a:prstGeom prst="rect">
              <a:avLst/>
            </a:prstGeom>
            <a:solidFill>
              <a:schemeClr val="tx2">
                <a:lumMod val="40000"/>
                <a:lumOff val="60000"/>
              </a:schemeClr>
            </a:solidFill>
            <a:ln>
              <a:solidFill>
                <a:srgbClr val="0432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9" name="Rectangle 8"/>
            <p:cNvSpPr/>
            <p:nvPr/>
          </p:nvSpPr>
          <p:spPr>
            <a:xfrm>
              <a:off x="-116708" y="5052089"/>
              <a:ext cx="405672" cy="405672"/>
            </a:xfrm>
            <a:prstGeom prst="rect">
              <a:avLst/>
            </a:prstGeom>
            <a:solidFill>
              <a:schemeClr val="tx2">
                <a:lumMod val="40000"/>
                <a:lumOff val="60000"/>
              </a:schemeClr>
            </a:solidFill>
            <a:ln>
              <a:solidFill>
                <a:srgbClr val="0432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0" name="Rectangle 9"/>
            <p:cNvSpPr/>
            <p:nvPr/>
          </p:nvSpPr>
          <p:spPr>
            <a:xfrm>
              <a:off x="288965" y="5052089"/>
              <a:ext cx="405672" cy="405672"/>
            </a:xfrm>
            <a:prstGeom prst="rect">
              <a:avLst/>
            </a:prstGeom>
            <a:solidFill>
              <a:schemeClr val="tx2">
                <a:lumMod val="40000"/>
                <a:lumOff val="60000"/>
              </a:schemeClr>
            </a:solidFill>
            <a:ln>
              <a:solidFill>
                <a:srgbClr val="0432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 name="Rectangle 10"/>
            <p:cNvSpPr/>
            <p:nvPr/>
          </p:nvSpPr>
          <p:spPr>
            <a:xfrm>
              <a:off x="-522380" y="5456219"/>
              <a:ext cx="405672" cy="405672"/>
            </a:xfrm>
            <a:prstGeom prst="rect">
              <a:avLst/>
            </a:prstGeom>
            <a:solidFill>
              <a:schemeClr val="tx2">
                <a:lumMod val="40000"/>
                <a:lumOff val="60000"/>
              </a:schemeClr>
            </a:solidFill>
            <a:ln>
              <a:solidFill>
                <a:srgbClr val="0432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2" name="Rectangle 11"/>
            <p:cNvSpPr/>
            <p:nvPr/>
          </p:nvSpPr>
          <p:spPr>
            <a:xfrm>
              <a:off x="-116708" y="5456219"/>
              <a:ext cx="405672" cy="405672"/>
            </a:xfrm>
            <a:prstGeom prst="rect">
              <a:avLst/>
            </a:prstGeom>
            <a:solidFill>
              <a:schemeClr val="tx2">
                <a:lumMod val="40000"/>
                <a:lumOff val="60000"/>
              </a:schemeClr>
            </a:solidFill>
            <a:ln>
              <a:solidFill>
                <a:srgbClr val="0432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 name="Rectangle 12"/>
            <p:cNvSpPr/>
            <p:nvPr/>
          </p:nvSpPr>
          <p:spPr>
            <a:xfrm>
              <a:off x="288965" y="5456219"/>
              <a:ext cx="405672" cy="405672"/>
            </a:xfrm>
            <a:prstGeom prst="rect">
              <a:avLst/>
            </a:prstGeom>
            <a:solidFill>
              <a:schemeClr val="tx2">
                <a:lumMod val="40000"/>
                <a:lumOff val="60000"/>
              </a:schemeClr>
            </a:solidFill>
            <a:ln>
              <a:solidFill>
                <a:srgbClr val="0432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4" name="Rectangle 13"/>
            <p:cNvSpPr/>
            <p:nvPr/>
          </p:nvSpPr>
          <p:spPr>
            <a:xfrm>
              <a:off x="694636" y="4651884"/>
              <a:ext cx="405672" cy="405672"/>
            </a:xfrm>
            <a:prstGeom prst="rect">
              <a:avLst/>
            </a:prstGeom>
            <a:solidFill>
              <a:schemeClr val="tx2">
                <a:lumMod val="40000"/>
                <a:lumOff val="60000"/>
              </a:schemeClr>
            </a:solidFill>
            <a:ln>
              <a:solidFill>
                <a:srgbClr val="0432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5" name="Rectangle 14"/>
            <p:cNvSpPr/>
            <p:nvPr/>
          </p:nvSpPr>
          <p:spPr>
            <a:xfrm>
              <a:off x="694636" y="5052089"/>
              <a:ext cx="405672" cy="405672"/>
            </a:xfrm>
            <a:prstGeom prst="rect">
              <a:avLst/>
            </a:prstGeom>
            <a:solidFill>
              <a:schemeClr val="tx2">
                <a:lumMod val="40000"/>
                <a:lumOff val="60000"/>
              </a:schemeClr>
            </a:solidFill>
            <a:ln>
              <a:solidFill>
                <a:srgbClr val="0432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6" name="Rectangle 15"/>
            <p:cNvSpPr/>
            <p:nvPr/>
          </p:nvSpPr>
          <p:spPr>
            <a:xfrm>
              <a:off x="694636" y="5456219"/>
              <a:ext cx="405672" cy="405672"/>
            </a:xfrm>
            <a:prstGeom prst="rect">
              <a:avLst/>
            </a:prstGeom>
            <a:solidFill>
              <a:schemeClr val="tx2">
                <a:lumMod val="40000"/>
                <a:lumOff val="60000"/>
              </a:schemeClr>
            </a:solidFill>
            <a:ln>
              <a:solidFill>
                <a:srgbClr val="0432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7" name="Rectangle 16"/>
            <p:cNvSpPr/>
            <p:nvPr/>
          </p:nvSpPr>
          <p:spPr>
            <a:xfrm>
              <a:off x="-522381" y="5833637"/>
              <a:ext cx="405672" cy="405672"/>
            </a:xfrm>
            <a:prstGeom prst="rect">
              <a:avLst/>
            </a:prstGeom>
            <a:solidFill>
              <a:schemeClr val="tx2">
                <a:lumMod val="40000"/>
                <a:lumOff val="60000"/>
              </a:schemeClr>
            </a:solidFill>
            <a:ln>
              <a:solidFill>
                <a:srgbClr val="0432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8" name="Rectangle 17"/>
            <p:cNvSpPr/>
            <p:nvPr/>
          </p:nvSpPr>
          <p:spPr>
            <a:xfrm>
              <a:off x="-116709" y="5833637"/>
              <a:ext cx="405672" cy="405672"/>
            </a:xfrm>
            <a:prstGeom prst="rect">
              <a:avLst/>
            </a:prstGeom>
            <a:solidFill>
              <a:schemeClr val="tx2">
                <a:lumMod val="40000"/>
                <a:lumOff val="60000"/>
              </a:schemeClr>
            </a:solidFill>
            <a:ln>
              <a:solidFill>
                <a:srgbClr val="0432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9" name="Rectangle 18"/>
            <p:cNvSpPr/>
            <p:nvPr/>
          </p:nvSpPr>
          <p:spPr>
            <a:xfrm>
              <a:off x="288964" y="5833637"/>
              <a:ext cx="405672" cy="405672"/>
            </a:xfrm>
            <a:prstGeom prst="rect">
              <a:avLst/>
            </a:prstGeom>
            <a:solidFill>
              <a:schemeClr val="tx2">
                <a:lumMod val="40000"/>
                <a:lumOff val="60000"/>
              </a:schemeClr>
            </a:solidFill>
            <a:ln>
              <a:solidFill>
                <a:srgbClr val="0432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0" name="Rectangle 19"/>
            <p:cNvSpPr/>
            <p:nvPr/>
          </p:nvSpPr>
          <p:spPr>
            <a:xfrm>
              <a:off x="695729" y="5833637"/>
              <a:ext cx="405672" cy="405672"/>
            </a:xfrm>
            <a:prstGeom prst="rect">
              <a:avLst/>
            </a:prstGeom>
            <a:solidFill>
              <a:schemeClr val="tx2">
                <a:lumMod val="40000"/>
                <a:lumOff val="60000"/>
              </a:schemeClr>
            </a:solidFill>
            <a:ln>
              <a:solidFill>
                <a:srgbClr val="0432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grpSp>
        <p:nvGrpSpPr>
          <p:cNvPr id="103" name="Group 102"/>
          <p:cNvGrpSpPr/>
          <p:nvPr/>
        </p:nvGrpSpPr>
        <p:grpSpPr>
          <a:xfrm>
            <a:off x="6355378" y="4362571"/>
            <a:ext cx="1217017" cy="1218474"/>
            <a:chOff x="6408221" y="3445387"/>
            <a:chExt cx="1217017" cy="1218474"/>
          </a:xfrm>
        </p:grpSpPr>
        <p:sp>
          <p:nvSpPr>
            <p:cNvPr id="76" name="Rectangle 75"/>
            <p:cNvSpPr/>
            <p:nvPr/>
          </p:nvSpPr>
          <p:spPr>
            <a:xfrm>
              <a:off x="6408221" y="3445387"/>
              <a:ext cx="405672" cy="405672"/>
            </a:xfrm>
            <a:prstGeom prst="rect">
              <a:avLst/>
            </a:prstGeom>
            <a:solidFill>
              <a:schemeClr val="tx2">
                <a:lumMod val="40000"/>
                <a:lumOff val="60000"/>
              </a:schemeClr>
            </a:solidFill>
            <a:ln>
              <a:solidFill>
                <a:srgbClr val="0432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77" name="Rectangle 76"/>
            <p:cNvSpPr/>
            <p:nvPr/>
          </p:nvSpPr>
          <p:spPr>
            <a:xfrm>
              <a:off x="6813893" y="3445387"/>
              <a:ext cx="405672" cy="405672"/>
            </a:xfrm>
            <a:prstGeom prst="rect">
              <a:avLst/>
            </a:prstGeom>
            <a:solidFill>
              <a:schemeClr val="tx2">
                <a:lumMod val="40000"/>
                <a:lumOff val="60000"/>
              </a:schemeClr>
            </a:solidFill>
            <a:ln>
              <a:solidFill>
                <a:srgbClr val="0432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78" name="Rectangle 77"/>
            <p:cNvSpPr/>
            <p:nvPr/>
          </p:nvSpPr>
          <p:spPr>
            <a:xfrm>
              <a:off x="7219566" y="3445387"/>
              <a:ext cx="405672" cy="405672"/>
            </a:xfrm>
            <a:prstGeom prst="rect">
              <a:avLst/>
            </a:prstGeom>
            <a:solidFill>
              <a:schemeClr val="tx2">
                <a:lumMod val="40000"/>
                <a:lumOff val="60000"/>
              </a:schemeClr>
            </a:solidFill>
            <a:ln>
              <a:solidFill>
                <a:srgbClr val="0432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79" name="Rectangle 78"/>
            <p:cNvSpPr/>
            <p:nvPr/>
          </p:nvSpPr>
          <p:spPr>
            <a:xfrm>
              <a:off x="6408221" y="3854059"/>
              <a:ext cx="405672" cy="405672"/>
            </a:xfrm>
            <a:prstGeom prst="rect">
              <a:avLst/>
            </a:prstGeom>
            <a:solidFill>
              <a:schemeClr val="tx2">
                <a:lumMod val="40000"/>
                <a:lumOff val="60000"/>
              </a:schemeClr>
            </a:solidFill>
            <a:ln>
              <a:solidFill>
                <a:srgbClr val="0432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80" name="Rectangle 79"/>
            <p:cNvSpPr/>
            <p:nvPr/>
          </p:nvSpPr>
          <p:spPr>
            <a:xfrm>
              <a:off x="6813893" y="3854059"/>
              <a:ext cx="405672" cy="405672"/>
            </a:xfrm>
            <a:prstGeom prst="rect">
              <a:avLst/>
            </a:prstGeom>
            <a:solidFill>
              <a:schemeClr val="tx2">
                <a:lumMod val="40000"/>
                <a:lumOff val="60000"/>
              </a:schemeClr>
            </a:solidFill>
            <a:ln>
              <a:solidFill>
                <a:srgbClr val="0432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81" name="Rectangle 80"/>
            <p:cNvSpPr/>
            <p:nvPr/>
          </p:nvSpPr>
          <p:spPr>
            <a:xfrm>
              <a:off x="7219566" y="3854059"/>
              <a:ext cx="405672" cy="405672"/>
            </a:xfrm>
            <a:prstGeom prst="rect">
              <a:avLst/>
            </a:prstGeom>
            <a:solidFill>
              <a:schemeClr val="tx2">
                <a:lumMod val="40000"/>
                <a:lumOff val="60000"/>
              </a:schemeClr>
            </a:solidFill>
            <a:ln>
              <a:solidFill>
                <a:srgbClr val="0432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82" name="Rectangle 81"/>
            <p:cNvSpPr/>
            <p:nvPr/>
          </p:nvSpPr>
          <p:spPr>
            <a:xfrm>
              <a:off x="6408221" y="4258189"/>
              <a:ext cx="405672" cy="405672"/>
            </a:xfrm>
            <a:prstGeom prst="rect">
              <a:avLst/>
            </a:prstGeom>
            <a:solidFill>
              <a:schemeClr val="tx2">
                <a:lumMod val="40000"/>
                <a:lumOff val="60000"/>
              </a:schemeClr>
            </a:solidFill>
            <a:ln>
              <a:solidFill>
                <a:srgbClr val="0432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83" name="Rectangle 82"/>
            <p:cNvSpPr/>
            <p:nvPr/>
          </p:nvSpPr>
          <p:spPr>
            <a:xfrm>
              <a:off x="6813893" y="4258189"/>
              <a:ext cx="405672" cy="405672"/>
            </a:xfrm>
            <a:prstGeom prst="rect">
              <a:avLst/>
            </a:prstGeom>
            <a:solidFill>
              <a:schemeClr val="tx2">
                <a:lumMod val="40000"/>
                <a:lumOff val="60000"/>
              </a:schemeClr>
            </a:solidFill>
            <a:ln>
              <a:solidFill>
                <a:srgbClr val="0432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84" name="Rectangle 83"/>
            <p:cNvSpPr/>
            <p:nvPr/>
          </p:nvSpPr>
          <p:spPr>
            <a:xfrm>
              <a:off x="7219566" y="4258189"/>
              <a:ext cx="405672" cy="405672"/>
            </a:xfrm>
            <a:prstGeom prst="rect">
              <a:avLst/>
            </a:prstGeom>
            <a:solidFill>
              <a:schemeClr val="tx2">
                <a:lumMod val="40000"/>
                <a:lumOff val="60000"/>
              </a:schemeClr>
            </a:solidFill>
            <a:ln>
              <a:solidFill>
                <a:srgbClr val="0432FF"/>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grpSp>
        <p:nvGrpSpPr>
          <p:cNvPr id="141" name="Group 140"/>
          <p:cNvGrpSpPr/>
          <p:nvPr/>
        </p:nvGrpSpPr>
        <p:grpSpPr>
          <a:xfrm>
            <a:off x="6554523" y="4502522"/>
            <a:ext cx="1217017" cy="1218474"/>
            <a:chOff x="8293065" y="3944034"/>
            <a:chExt cx="1217017" cy="1218474"/>
          </a:xfrm>
        </p:grpSpPr>
        <p:sp>
          <p:nvSpPr>
            <p:cNvPr id="94" name="Rectangle 93"/>
            <p:cNvSpPr/>
            <p:nvPr/>
          </p:nvSpPr>
          <p:spPr>
            <a:xfrm>
              <a:off x="8293065" y="3944034"/>
              <a:ext cx="405672" cy="405672"/>
            </a:xfrm>
            <a:prstGeom prst="rect">
              <a:avLst/>
            </a:prstGeom>
            <a:solidFill>
              <a:srgbClr val="78C545"/>
            </a:solidFill>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95" name="Rectangle 94"/>
            <p:cNvSpPr/>
            <p:nvPr/>
          </p:nvSpPr>
          <p:spPr>
            <a:xfrm>
              <a:off x="8698737" y="3944034"/>
              <a:ext cx="405672" cy="405672"/>
            </a:xfrm>
            <a:prstGeom prst="rect">
              <a:avLst/>
            </a:prstGeom>
            <a:solidFill>
              <a:srgbClr val="78C545"/>
            </a:solidFill>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96" name="Rectangle 95"/>
            <p:cNvSpPr/>
            <p:nvPr/>
          </p:nvSpPr>
          <p:spPr>
            <a:xfrm>
              <a:off x="9104410" y="3944034"/>
              <a:ext cx="405672" cy="405672"/>
            </a:xfrm>
            <a:prstGeom prst="rect">
              <a:avLst/>
            </a:prstGeom>
            <a:solidFill>
              <a:srgbClr val="78C545"/>
            </a:solidFill>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97" name="Rectangle 96"/>
            <p:cNvSpPr/>
            <p:nvPr/>
          </p:nvSpPr>
          <p:spPr>
            <a:xfrm>
              <a:off x="8293065" y="4352706"/>
              <a:ext cx="405672" cy="405672"/>
            </a:xfrm>
            <a:prstGeom prst="rect">
              <a:avLst/>
            </a:prstGeom>
            <a:solidFill>
              <a:srgbClr val="78C545"/>
            </a:solidFill>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98" name="Rectangle 97"/>
            <p:cNvSpPr/>
            <p:nvPr/>
          </p:nvSpPr>
          <p:spPr>
            <a:xfrm>
              <a:off x="8698737" y="4352706"/>
              <a:ext cx="405672" cy="405672"/>
            </a:xfrm>
            <a:prstGeom prst="rect">
              <a:avLst/>
            </a:prstGeom>
            <a:solidFill>
              <a:srgbClr val="78C545"/>
            </a:solidFill>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99" name="Rectangle 98"/>
            <p:cNvSpPr/>
            <p:nvPr/>
          </p:nvSpPr>
          <p:spPr>
            <a:xfrm>
              <a:off x="9104410" y="4352706"/>
              <a:ext cx="405672" cy="405672"/>
            </a:xfrm>
            <a:prstGeom prst="rect">
              <a:avLst/>
            </a:prstGeom>
            <a:solidFill>
              <a:srgbClr val="78C545"/>
            </a:solidFill>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00" name="Rectangle 99"/>
            <p:cNvSpPr/>
            <p:nvPr/>
          </p:nvSpPr>
          <p:spPr>
            <a:xfrm>
              <a:off x="8293065" y="4756836"/>
              <a:ext cx="405672" cy="405672"/>
            </a:xfrm>
            <a:prstGeom prst="rect">
              <a:avLst/>
            </a:prstGeom>
            <a:solidFill>
              <a:srgbClr val="78C545"/>
            </a:solidFill>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01" name="Rectangle 100"/>
            <p:cNvSpPr/>
            <p:nvPr/>
          </p:nvSpPr>
          <p:spPr>
            <a:xfrm>
              <a:off x="8698737" y="4756836"/>
              <a:ext cx="405672" cy="405672"/>
            </a:xfrm>
            <a:prstGeom prst="rect">
              <a:avLst/>
            </a:prstGeom>
            <a:solidFill>
              <a:srgbClr val="78C545"/>
            </a:solidFill>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02" name="Rectangle 101"/>
            <p:cNvSpPr/>
            <p:nvPr/>
          </p:nvSpPr>
          <p:spPr>
            <a:xfrm>
              <a:off x="9104410" y="4756836"/>
              <a:ext cx="405672" cy="405672"/>
            </a:xfrm>
            <a:prstGeom prst="rect">
              <a:avLst/>
            </a:prstGeom>
            <a:solidFill>
              <a:srgbClr val="78C545"/>
            </a:solidFill>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grpSp>
        <p:nvGrpSpPr>
          <p:cNvPr id="122" name="Group 121"/>
          <p:cNvGrpSpPr/>
          <p:nvPr/>
        </p:nvGrpSpPr>
        <p:grpSpPr>
          <a:xfrm>
            <a:off x="2824533" y="4356837"/>
            <a:ext cx="1623782" cy="1587425"/>
            <a:chOff x="337376" y="3261241"/>
            <a:chExt cx="1623782" cy="1587425"/>
          </a:xfrm>
        </p:grpSpPr>
        <p:sp>
          <p:nvSpPr>
            <p:cNvPr id="106" name="Rectangle 105"/>
            <p:cNvSpPr/>
            <p:nvPr/>
          </p:nvSpPr>
          <p:spPr>
            <a:xfrm>
              <a:off x="337377" y="3261241"/>
              <a:ext cx="405672" cy="405672"/>
            </a:xfrm>
            <a:prstGeom prst="rect">
              <a:avLst/>
            </a:prstGeom>
            <a:solidFill>
              <a:srgbClr val="78C545"/>
            </a:solidFill>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07" name="Rectangle 106"/>
            <p:cNvSpPr/>
            <p:nvPr/>
          </p:nvSpPr>
          <p:spPr>
            <a:xfrm>
              <a:off x="743049" y="3261241"/>
              <a:ext cx="405672" cy="405672"/>
            </a:xfrm>
            <a:prstGeom prst="rect">
              <a:avLst/>
            </a:prstGeom>
            <a:solidFill>
              <a:srgbClr val="78C545"/>
            </a:solidFill>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08" name="Rectangle 107"/>
            <p:cNvSpPr/>
            <p:nvPr/>
          </p:nvSpPr>
          <p:spPr>
            <a:xfrm>
              <a:off x="1148722" y="3261241"/>
              <a:ext cx="405672" cy="405672"/>
            </a:xfrm>
            <a:prstGeom prst="rect">
              <a:avLst/>
            </a:prstGeom>
            <a:solidFill>
              <a:srgbClr val="78C545"/>
            </a:solidFill>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09" name="Rectangle 108"/>
            <p:cNvSpPr/>
            <p:nvPr/>
          </p:nvSpPr>
          <p:spPr>
            <a:xfrm>
              <a:off x="337377" y="3661446"/>
              <a:ext cx="405672" cy="405672"/>
            </a:xfrm>
            <a:prstGeom prst="rect">
              <a:avLst/>
            </a:prstGeom>
            <a:solidFill>
              <a:srgbClr val="78C545"/>
            </a:solidFill>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0" name="Rectangle 109"/>
            <p:cNvSpPr/>
            <p:nvPr/>
          </p:nvSpPr>
          <p:spPr>
            <a:xfrm>
              <a:off x="743049" y="3661446"/>
              <a:ext cx="405672" cy="405672"/>
            </a:xfrm>
            <a:prstGeom prst="rect">
              <a:avLst/>
            </a:prstGeom>
            <a:solidFill>
              <a:srgbClr val="78C545"/>
            </a:solidFill>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1" name="Rectangle 110"/>
            <p:cNvSpPr/>
            <p:nvPr/>
          </p:nvSpPr>
          <p:spPr>
            <a:xfrm>
              <a:off x="1148722" y="3661446"/>
              <a:ext cx="405672" cy="405672"/>
            </a:xfrm>
            <a:prstGeom prst="rect">
              <a:avLst/>
            </a:prstGeom>
            <a:solidFill>
              <a:srgbClr val="78C545"/>
            </a:solidFill>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2" name="Rectangle 111"/>
            <p:cNvSpPr/>
            <p:nvPr/>
          </p:nvSpPr>
          <p:spPr>
            <a:xfrm>
              <a:off x="337377" y="4065576"/>
              <a:ext cx="405672" cy="405672"/>
            </a:xfrm>
            <a:prstGeom prst="rect">
              <a:avLst/>
            </a:prstGeom>
            <a:solidFill>
              <a:srgbClr val="78C545"/>
            </a:solidFill>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3" name="Rectangle 112"/>
            <p:cNvSpPr/>
            <p:nvPr/>
          </p:nvSpPr>
          <p:spPr>
            <a:xfrm>
              <a:off x="743049" y="4065576"/>
              <a:ext cx="405672" cy="405672"/>
            </a:xfrm>
            <a:prstGeom prst="rect">
              <a:avLst/>
            </a:prstGeom>
            <a:solidFill>
              <a:srgbClr val="78C545"/>
            </a:solidFill>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4" name="Rectangle 113"/>
            <p:cNvSpPr/>
            <p:nvPr/>
          </p:nvSpPr>
          <p:spPr>
            <a:xfrm>
              <a:off x="1148722" y="4065576"/>
              <a:ext cx="405672" cy="405672"/>
            </a:xfrm>
            <a:prstGeom prst="rect">
              <a:avLst/>
            </a:prstGeom>
            <a:solidFill>
              <a:srgbClr val="78C545"/>
            </a:solidFill>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5" name="Rectangle 114"/>
            <p:cNvSpPr/>
            <p:nvPr/>
          </p:nvSpPr>
          <p:spPr>
            <a:xfrm>
              <a:off x="1554393" y="3261241"/>
              <a:ext cx="405672" cy="405672"/>
            </a:xfrm>
            <a:prstGeom prst="rect">
              <a:avLst/>
            </a:prstGeom>
            <a:solidFill>
              <a:srgbClr val="78C545"/>
            </a:solidFill>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16" name="Rectangle 115"/>
            <p:cNvSpPr/>
            <p:nvPr/>
          </p:nvSpPr>
          <p:spPr>
            <a:xfrm>
              <a:off x="1554393" y="3661446"/>
              <a:ext cx="405672" cy="405672"/>
            </a:xfrm>
            <a:prstGeom prst="rect">
              <a:avLst/>
            </a:prstGeom>
            <a:solidFill>
              <a:srgbClr val="78C545"/>
            </a:solidFill>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7" name="Rectangle 116"/>
            <p:cNvSpPr/>
            <p:nvPr/>
          </p:nvSpPr>
          <p:spPr>
            <a:xfrm>
              <a:off x="1554393" y="4065576"/>
              <a:ext cx="405672" cy="405672"/>
            </a:xfrm>
            <a:prstGeom prst="rect">
              <a:avLst/>
            </a:prstGeom>
            <a:solidFill>
              <a:srgbClr val="78C545"/>
            </a:solidFill>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18" name="Rectangle 117"/>
            <p:cNvSpPr/>
            <p:nvPr/>
          </p:nvSpPr>
          <p:spPr>
            <a:xfrm>
              <a:off x="337376" y="4442994"/>
              <a:ext cx="405672" cy="405672"/>
            </a:xfrm>
            <a:prstGeom prst="rect">
              <a:avLst/>
            </a:prstGeom>
            <a:solidFill>
              <a:srgbClr val="78C545"/>
            </a:solidFill>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19" name="Rectangle 118"/>
            <p:cNvSpPr/>
            <p:nvPr/>
          </p:nvSpPr>
          <p:spPr>
            <a:xfrm>
              <a:off x="743048" y="4442994"/>
              <a:ext cx="405672" cy="405672"/>
            </a:xfrm>
            <a:prstGeom prst="rect">
              <a:avLst/>
            </a:prstGeom>
            <a:solidFill>
              <a:srgbClr val="78C545"/>
            </a:solidFill>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20" name="Rectangle 119"/>
            <p:cNvSpPr/>
            <p:nvPr/>
          </p:nvSpPr>
          <p:spPr>
            <a:xfrm>
              <a:off x="1148721" y="4442994"/>
              <a:ext cx="405672" cy="405672"/>
            </a:xfrm>
            <a:prstGeom prst="rect">
              <a:avLst/>
            </a:prstGeom>
            <a:solidFill>
              <a:srgbClr val="78C545"/>
            </a:solidFill>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21" name="Rectangle 120"/>
            <p:cNvSpPr/>
            <p:nvPr/>
          </p:nvSpPr>
          <p:spPr>
            <a:xfrm>
              <a:off x="1555486" y="4442994"/>
              <a:ext cx="405672" cy="405672"/>
            </a:xfrm>
            <a:prstGeom prst="rect">
              <a:avLst/>
            </a:prstGeom>
            <a:solidFill>
              <a:srgbClr val="78C545"/>
            </a:solidFill>
            <a:ln>
              <a:solidFill>
                <a:srgbClr val="00B05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grpSp>
        <p:nvGrpSpPr>
          <p:cNvPr id="140" name="Group 139"/>
          <p:cNvGrpSpPr/>
          <p:nvPr/>
        </p:nvGrpSpPr>
        <p:grpSpPr>
          <a:xfrm>
            <a:off x="3003742" y="4549596"/>
            <a:ext cx="1623782" cy="1587425"/>
            <a:chOff x="2357524" y="4493430"/>
            <a:chExt cx="1623782" cy="1587425"/>
          </a:xfrm>
        </p:grpSpPr>
        <p:sp>
          <p:nvSpPr>
            <p:cNvPr id="124" name="Rectangle 123"/>
            <p:cNvSpPr/>
            <p:nvPr/>
          </p:nvSpPr>
          <p:spPr>
            <a:xfrm>
              <a:off x="2357525" y="4493430"/>
              <a:ext cx="405672" cy="405672"/>
            </a:xfrm>
            <a:prstGeom prst="rect">
              <a:avLst/>
            </a:prstGeom>
            <a:solidFill>
              <a:schemeClr val="accent2">
                <a:lumMod val="60000"/>
                <a:lumOff val="40000"/>
              </a:schemeClr>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25" name="Rectangle 124"/>
            <p:cNvSpPr/>
            <p:nvPr/>
          </p:nvSpPr>
          <p:spPr>
            <a:xfrm>
              <a:off x="2763197" y="4493430"/>
              <a:ext cx="405672" cy="405672"/>
            </a:xfrm>
            <a:prstGeom prst="rect">
              <a:avLst/>
            </a:prstGeom>
            <a:solidFill>
              <a:schemeClr val="accent2">
                <a:lumMod val="60000"/>
                <a:lumOff val="40000"/>
              </a:schemeClr>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26" name="Rectangle 125"/>
            <p:cNvSpPr/>
            <p:nvPr/>
          </p:nvSpPr>
          <p:spPr>
            <a:xfrm>
              <a:off x="3168870" y="4493430"/>
              <a:ext cx="405672" cy="405672"/>
            </a:xfrm>
            <a:prstGeom prst="rect">
              <a:avLst/>
            </a:prstGeom>
            <a:solidFill>
              <a:schemeClr val="accent2">
                <a:lumMod val="60000"/>
                <a:lumOff val="40000"/>
              </a:schemeClr>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27" name="Rectangle 126"/>
            <p:cNvSpPr/>
            <p:nvPr/>
          </p:nvSpPr>
          <p:spPr>
            <a:xfrm>
              <a:off x="2357525" y="4893635"/>
              <a:ext cx="405672" cy="405672"/>
            </a:xfrm>
            <a:prstGeom prst="rect">
              <a:avLst/>
            </a:prstGeom>
            <a:solidFill>
              <a:schemeClr val="accent2">
                <a:lumMod val="60000"/>
                <a:lumOff val="40000"/>
              </a:schemeClr>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28" name="Rectangle 127"/>
            <p:cNvSpPr/>
            <p:nvPr/>
          </p:nvSpPr>
          <p:spPr>
            <a:xfrm>
              <a:off x="2763197" y="4893635"/>
              <a:ext cx="405672" cy="405672"/>
            </a:xfrm>
            <a:prstGeom prst="rect">
              <a:avLst/>
            </a:prstGeom>
            <a:solidFill>
              <a:schemeClr val="accent2">
                <a:lumMod val="60000"/>
                <a:lumOff val="40000"/>
              </a:schemeClr>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29" name="Rectangle 128"/>
            <p:cNvSpPr/>
            <p:nvPr/>
          </p:nvSpPr>
          <p:spPr>
            <a:xfrm>
              <a:off x="3168870" y="4893635"/>
              <a:ext cx="405672" cy="405672"/>
            </a:xfrm>
            <a:prstGeom prst="rect">
              <a:avLst/>
            </a:prstGeom>
            <a:solidFill>
              <a:schemeClr val="accent2">
                <a:lumMod val="60000"/>
                <a:lumOff val="40000"/>
              </a:schemeClr>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0" name="Rectangle 129"/>
            <p:cNvSpPr/>
            <p:nvPr/>
          </p:nvSpPr>
          <p:spPr>
            <a:xfrm>
              <a:off x="2357525" y="5297765"/>
              <a:ext cx="405672" cy="405672"/>
            </a:xfrm>
            <a:prstGeom prst="rect">
              <a:avLst/>
            </a:prstGeom>
            <a:solidFill>
              <a:schemeClr val="accent2">
                <a:lumMod val="60000"/>
                <a:lumOff val="40000"/>
              </a:schemeClr>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1" name="Rectangle 130"/>
            <p:cNvSpPr/>
            <p:nvPr/>
          </p:nvSpPr>
          <p:spPr>
            <a:xfrm>
              <a:off x="2763197" y="5297765"/>
              <a:ext cx="405672" cy="405672"/>
            </a:xfrm>
            <a:prstGeom prst="rect">
              <a:avLst/>
            </a:prstGeom>
            <a:solidFill>
              <a:schemeClr val="accent2">
                <a:lumMod val="60000"/>
                <a:lumOff val="40000"/>
              </a:schemeClr>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2" name="Rectangle 131"/>
            <p:cNvSpPr/>
            <p:nvPr/>
          </p:nvSpPr>
          <p:spPr>
            <a:xfrm>
              <a:off x="3168870" y="5297765"/>
              <a:ext cx="405672" cy="405672"/>
            </a:xfrm>
            <a:prstGeom prst="rect">
              <a:avLst/>
            </a:prstGeom>
            <a:solidFill>
              <a:schemeClr val="accent2">
                <a:lumMod val="60000"/>
                <a:lumOff val="40000"/>
              </a:schemeClr>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3" name="Rectangle 132"/>
            <p:cNvSpPr/>
            <p:nvPr/>
          </p:nvSpPr>
          <p:spPr>
            <a:xfrm>
              <a:off x="3574541" y="4493430"/>
              <a:ext cx="405672" cy="405672"/>
            </a:xfrm>
            <a:prstGeom prst="rect">
              <a:avLst/>
            </a:prstGeom>
            <a:solidFill>
              <a:schemeClr val="accent2">
                <a:lumMod val="60000"/>
                <a:lumOff val="40000"/>
              </a:schemeClr>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34" name="Rectangle 133"/>
            <p:cNvSpPr/>
            <p:nvPr/>
          </p:nvSpPr>
          <p:spPr>
            <a:xfrm>
              <a:off x="3574541" y="4893635"/>
              <a:ext cx="405672" cy="405672"/>
            </a:xfrm>
            <a:prstGeom prst="rect">
              <a:avLst/>
            </a:prstGeom>
            <a:solidFill>
              <a:schemeClr val="accent2">
                <a:lumMod val="60000"/>
                <a:lumOff val="40000"/>
              </a:schemeClr>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5" name="Rectangle 134"/>
            <p:cNvSpPr/>
            <p:nvPr/>
          </p:nvSpPr>
          <p:spPr>
            <a:xfrm>
              <a:off x="3574541" y="5297765"/>
              <a:ext cx="405672" cy="405672"/>
            </a:xfrm>
            <a:prstGeom prst="rect">
              <a:avLst/>
            </a:prstGeom>
            <a:solidFill>
              <a:schemeClr val="accent2">
                <a:lumMod val="60000"/>
                <a:lumOff val="40000"/>
              </a:schemeClr>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6" name="Rectangle 135"/>
            <p:cNvSpPr/>
            <p:nvPr/>
          </p:nvSpPr>
          <p:spPr>
            <a:xfrm>
              <a:off x="2357524" y="5675183"/>
              <a:ext cx="405672" cy="405672"/>
            </a:xfrm>
            <a:prstGeom prst="rect">
              <a:avLst/>
            </a:prstGeom>
            <a:solidFill>
              <a:schemeClr val="accent2">
                <a:lumMod val="60000"/>
                <a:lumOff val="40000"/>
              </a:schemeClr>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37" name="Rectangle 136"/>
            <p:cNvSpPr/>
            <p:nvPr/>
          </p:nvSpPr>
          <p:spPr>
            <a:xfrm>
              <a:off x="2763196" y="5675183"/>
              <a:ext cx="405672" cy="405672"/>
            </a:xfrm>
            <a:prstGeom prst="rect">
              <a:avLst/>
            </a:prstGeom>
            <a:solidFill>
              <a:schemeClr val="accent2">
                <a:lumMod val="60000"/>
                <a:lumOff val="40000"/>
              </a:schemeClr>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8" name="Rectangle 137"/>
            <p:cNvSpPr/>
            <p:nvPr/>
          </p:nvSpPr>
          <p:spPr>
            <a:xfrm>
              <a:off x="3168869" y="5675183"/>
              <a:ext cx="405672" cy="405672"/>
            </a:xfrm>
            <a:prstGeom prst="rect">
              <a:avLst/>
            </a:prstGeom>
            <a:solidFill>
              <a:schemeClr val="accent2">
                <a:lumMod val="60000"/>
                <a:lumOff val="40000"/>
              </a:schemeClr>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39" name="Rectangle 138"/>
            <p:cNvSpPr/>
            <p:nvPr/>
          </p:nvSpPr>
          <p:spPr>
            <a:xfrm>
              <a:off x="3575634" y="5675183"/>
              <a:ext cx="405672" cy="405672"/>
            </a:xfrm>
            <a:prstGeom prst="rect">
              <a:avLst/>
            </a:prstGeom>
            <a:solidFill>
              <a:schemeClr val="accent2">
                <a:lumMod val="60000"/>
                <a:lumOff val="40000"/>
              </a:schemeClr>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grpSp>
        <p:nvGrpSpPr>
          <p:cNvPr id="142" name="Group 141"/>
          <p:cNvGrpSpPr/>
          <p:nvPr/>
        </p:nvGrpSpPr>
        <p:grpSpPr>
          <a:xfrm>
            <a:off x="6748393" y="4660290"/>
            <a:ext cx="1217017" cy="1218474"/>
            <a:chOff x="5105264" y="5061092"/>
            <a:chExt cx="1217017" cy="1218474"/>
          </a:xfrm>
        </p:grpSpPr>
        <p:sp>
          <p:nvSpPr>
            <p:cNvPr id="85" name="Rectangle 84"/>
            <p:cNvSpPr/>
            <p:nvPr/>
          </p:nvSpPr>
          <p:spPr>
            <a:xfrm>
              <a:off x="5105264" y="5061092"/>
              <a:ext cx="405672" cy="405672"/>
            </a:xfrm>
            <a:prstGeom prst="rect">
              <a:avLst/>
            </a:prstGeom>
            <a:solidFill>
              <a:schemeClr val="accent2">
                <a:lumMod val="60000"/>
                <a:lumOff val="40000"/>
              </a:schemeClr>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1</a:t>
              </a:r>
            </a:p>
          </p:txBody>
        </p:sp>
        <p:sp>
          <p:nvSpPr>
            <p:cNvPr id="86" name="Rectangle 85"/>
            <p:cNvSpPr/>
            <p:nvPr/>
          </p:nvSpPr>
          <p:spPr>
            <a:xfrm>
              <a:off x="5510936" y="5061092"/>
              <a:ext cx="405672" cy="405672"/>
            </a:xfrm>
            <a:prstGeom prst="rect">
              <a:avLst/>
            </a:prstGeom>
            <a:solidFill>
              <a:schemeClr val="accent2">
                <a:lumMod val="60000"/>
                <a:lumOff val="40000"/>
              </a:schemeClr>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2</a:t>
              </a:r>
            </a:p>
          </p:txBody>
        </p:sp>
        <p:sp>
          <p:nvSpPr>
            <p:cNvPr id="87" name="Rectangle 86"/>
            <p:cNvSpPr/>
            <p:nvPr/>
          </p:nvSpPr>
          <p:spPr>
            <a:xfrm>
              <a:off x="5916609" y="5061092"/>
              <a:ext cx="405672" cy="405672"/>
            </a:xfrm>
            <a:prstGeom prst="rect">
              <a:avLst/>
            </a:prstGeom>
            <a:solidFill>
              <a:schemeClr val="accent2">
                <a:lumMod val="60000"/>
                <a:lumOff val="40000"/>
              </a:schemeClr>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3</a:t>
              </a:r>
            </a:p>
          </p:txBody>
        </p:sp>
        <p:sp>
          <p:nvSpPr>
            <p:cNvPr id="88" name="Rectangle 87"/>
            <p:cNvSpPr/>
            <p:nvPr/>
          </p:nvSpPr>
          <p:spPr>
            <a:xfrm>
              <a:off x="5105264" y="5469764"/>
              <a:ext cx="405672" cy="405672"/>
            </a:xfrm>
            <a:prstGeom prst="rect">
              <a:avLst/>
            </a:prstGeom>
            <a:solidFill>
              <a:schemeClr val="accent2">
                <a:lumMod val="60000"/>
                <a:lumOff val="40000"/>
              </a:schemeClr>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-2</a:t>
              </a:r>
            </a:p>
          </p:txBody>
        </p:sp>
        <p:sp>
          <p:nvSpPr>
            <p:cNvPr id="89" name="Rectangle 88"/>
            <p:cNvSpPr/>
            <p:nvPr/>
          </p:nvSpPr>
          <p:spPr>
            <a:xfrm>
              <a:off x="5510936" y="5469764"/>
              <a:ext cx="405672" cy="405672"/>
            </a:xfrm>
            <a:prstGeom prst="rect">
              <a:avLst/>
            </a:prstGeom>
            <a:solidFill>
              <a:schemeClr val="accent2">
                <a:lumMod val="60000"/>
                <a:lumOff val="40000"/>
              </a:schemeClr>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0</a:t>
              </a:r>
            </a:p>
          </p:txBody>
        </p:sp>
        <p:sp>
          <p:nvSpPr>
            <p:cNvPr id="90" name="Rectangle 89"/>
            <p:cNvSpPr/>
            <p:nvPr/>
          </p:nvSpPr>
          <p:spPr>
            <a:xfrm>
              <a:off x="5916609" y="5469764"/>
              <a:ext cx="405672" cy="405672"/>
            </a:xfrm>
            <a:prstGeom prst="rect">
              <a:avLst/>
            </a:prstGeom>
            <a:solidFill>
              <a:schemeClr val="accent2">
                <a:lumMod val="60000"/>
                <a:lumOff val="40000"/>
              </a:schemeClr>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-1</a:t>
              </a:r>
            </a:p>
          </p:txBody>
        </p:sp>
        <p:sp>
          <p:nvSpPr>
            <p:cNvPr id="91" name="Rectangle 90"/>
            <p:cNvSpPr/>
            <p:nvPr/>
          </p:nvSpPr>
          <p:spPr>
            <a:xfrm>
              <a:off x="5105264" y="5873894"/>
              <a:ext cx="405672" cy="405672"/>
            </a:xfrm>
            <a:prstGeom prst="rect">
              <a:avLst/>
            </a:prstGeom>
            <a:solidFill>
              <a:schemeClr val="accent2">
                <a:lumMod val="60000"/>
                <a:lumOff val="40000"/>
              </a:schemeClr>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5</a:t>
              </a:r>
            </a:p>
          </p:txBody>
        </p:sp>
        <p:sp>
          <p:nvSpPr>
            <p:cNvPr id="92" name="Rectangle 91"/>
            <p:cNvSpPr/>
            <p:nvPr/>
          </p:nvSpPr>
          <p:spPr>
            <a:xfrm>
              <a:off x="5510936" y="5873894"/>
              <a:ext cx="405672" cy="405672"/>
            </a:xfrm>
            <a:prstGeom prst="rect">
              <a:avLst/>
            </a:prstGeom>
            <a:solidFill>
              <a:schemeClr val="accent2">
                <a:lumMod val="60000"/>
                <a:lumOff val="40000"/>
              </a:schemeClr>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-2</a:t>
              </a:r>
            </a:p>
          </p:txBody>
        </p:sp>
        <p:sp>
          <p:nvSpPr>
            <p:cNvPr id="93" name="Rectangle 92"/>
            <p:cNvSpPr/>
            <p:nvPr/>
          </p:nvSpPr>
          <p:spPr>
            <a:xfrm>
              <a:off x="5916609" y="5873894"/>
              <a:ext cx="405672" cy="405672"/>
            </a:xfrm>
            <a:prstGeom prst="rect">
              <a:avLst/>
            </a:prstGeom>
            <a:solidFill>
              <a:schemeClr val="accent2">
                <a:lumMod val="60000"/>
                <a:lumOff val="40000"/>
              </a:schemeClr>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dirty="0"/>
                <a:t>4</a:t>
              </a:r>
            </a:p>
          </p:txBody>
        </p:sp>
      </p:grpSp>
      <p:grpSp>
        <p:nvGrpSpPr>
          <p:cNvPr id="143" name="Group 142"/>
          <p:cNvGrpSpPr/>
          <p:nvPr/>
        </p:nvGrpSpPr>
        <p:grpSpPr>
          <a:xfrm>
            <a:off x="9653195" y="4166165"/>
            <a:ext cx="1623782" cy="1587425"/>
            <a:chOff x="2357524" y="4493430"/>
            <a:chExt cx="1623782" cy="1587425"/>
          </a:xfrm>
          <a:solidFill>
            <a:schemeClr val="bg1">
              <a:lumMod val="95000"/>
            </a:schemeClr>
          </a:solidFill>
        </p:grpSpPr>
        <p:sp>
          <p:nvSpPr>
            <p:cNvPr id="144" name="Rectangle 143"/>
            <p:cNvSpPr/>
            <p:nvPr/>
          </p:nvSpPr>
          <p:spPr>
            <a:xfrm>
              <a:off x="2357525" y="4493430"/>
              <a:ext cx="405672" cy="405672"/>
            </a:xfrm>
            <a:prstGeom prst="rect">
              <a:avLst/>
            </a:prstGeom>
            <a:grp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45" name="Rectangle 144"/>
            <p:cNvSpPr/>
            <p:nvPr/>
          </p:nvSpPr>
          <p:spPr>
            <a:xfrm>
              <a:off x="2763197" y="4493430"/>
              <a:ext cx="405672" cy="405672"/>
            </a:xfrm>
            <a:prstGeom prst="rect">
              <a:avLst/>
            </a:prstGeom>
            <a:grp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46" name="Rectangle 145"/>
            <p:cNvSpPr/>
            <p:nvPr/>
          </p:nvSpPr>
          <p:spPr>
            <a:xfrm>
              <a:off x="3168870" y="4493430"/>
              <a:ext cx="405672" cy="405672"/>
            </a:xfrm>
            <a:prstGeom prst="rect">
              <a:avLst/>
            </a:prstGeom>
            <a:grp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47" name="Rectangle 146"/>
            <p:cNvSpPr/>
            <p:nvPr/>
          </p:nvSpPr>
          <p:spPr>
            <a:xfrm>
              <a:off x="2357525" y="4893635"/>
              <a:ext cx="405672" cy="405672"/>
            </a:xfrm>
            <a:prstGeom prst="rect">
              <a:avLst/>
            </a:prstGeom>
            <a:grp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48" name="Rectangle 147"/>
            <p:cNvSpPr/>
            <p:nvPr/>
          </p:nvSpPr>
          <p:spPr>
            <a:xfrm>
              <a:off x="2763197" y="4893635"/>
              <a:ext cx="405672" cy="405672"/>
            </a:xfrm>
            <a:prstGeom prst="rect">
              <a:avLst/>
            </a:prstGeom>
            <a:grp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49" name="Rectangle 148"/>
            <p:cNvSpPr/>
            <p:nvPr/>
          </p:nvSpPr>
          <p:spPr>
            <a:xfrm>
              <a:off x="3168870" y="4893635"/>
              <a:ext cx="405672" cy="405672"/>
            </a:xfrm>
            <a:prstGeom prst="rect">
              <a:avLst/>
            </a:prstGeom>
            <a:grp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50" name="Rectangle 149"/>
            <p:cNvSpPr/>
            <p:nvPr/>
          </p:nvSpPr>
          <p:spPr>
            <a:xfrm>
              <a:off x="2357525" y="5297765"/>
              <a:ext cx="405672" cy="405672"/>
            </a:xfrm>
            <a:prstGeom prst="rect">
              <a:avLst/>
            </a:prstGeom>
            <a:grp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51" name="Rectangle 150"/>
            <p:cNvSpPr/>
            <p:nvPr/>
          </p:nvSpPr>
          <p:spPr>
            <a:xfrm>
              <a:off x="2763197" y="5297765"/>
              <a:ext cx="405672" cy="405672"/>
            </a:xfrm>
            <a:prstGeom prst="rect">
              <a:avLst/>
            </a:prstGeom>
            <a:grp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52" name="Rectangle 151"/>
            <p:cNvSpPr/>
            <p:nvPr/>
          </p:nvSpPr>
          <p:spPr>
            <a:xfrm>
              <a:off x="3168870" y="5297765"/>
              <a:ext cx="405672" cy="405672"/>
            </a:xfrm>
            <a:prstGeom prst="rect">
              <a:avLst/>
            </a:prstGeom>
            <a:grp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53" name="Rectangle 152"/>
            <p:cNvSpPr/>
            <p:nvPr/>
          </p:nvSpPr>
          <p:spPr>
            <a:xfrm>
              <a:off x="3574541" y="4493430"/>
              <a:ext cx="405672" cy="405672"/>
            </a:xfrm>
            <a:prstGeom prst="rect">
              <a:avLst/>
            </a:prstGeom>
            <a:grp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54" name="Rectangle 153"/>
            <p:cNvSpPr/>
            <p:nvPr/>
          </p:nvSpPr>
          <p:spPr>
            <a:xfrm>
              <a:off x="3574541" y="4893635"/>
              <a:ext cx="405672" cy="405672"/>
            </a:xfrm>
            <a:prstGeom prst="rect">
              <a:avLst/>
            </a:prstGeom>
            <a:grp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55" name="Rectangle 154"/>
            <p:cNvSpPr/>
            <p:nvPr/>
          </p:nvSpPr>
          <p:spPr>
            <a:xfrm>
              <a:off x="3574541" y="5297765"/>
              <a:ext cx="405672" cy="405672"/>
            </a:xfrm>
            <a:prstGeom prst="rect">
              <a:avLst/>
            </a:prstGeom>
            <a:grp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56" name="Rectangle 155"/>
            <p:cNvSpPr/>
            <p:nvPr/>
          </p:nvSpPr>
          <p:spPr>
            <a:xfrm>
              <a:off x="2357524" y="5675183"/>
              <a:ext cx="405672" cy="405672"/>
            </a:xfrm>
            <a:prstGeom prst="rect">
              <a:avLst/>
            </a:prstGeom>
            <a:grp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157" name="Rectangle 156"/>
            <p:cNvSpPr/>
            <p:nvPr/>
          </p:nvSpPr>
          <p:spPr>
            <a:xfrm>
              <a:off x="2763196" y="5675183"/>
              <a:ext cx="405672" cy="405672"/>
            </a:xfrm>
            <a:prstGeom prst="rect">
              <a:avLst/>
            </a:prstGeom>
            <a:grp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58" name="Rectangle 157"/>
            <p:cNvSpPr/>
            <p:nvPr/>
          </p:nvSpPr>
          <p:spPr>
            <a:xfrm>
              <a:off x="3168869" y="5675183"/>
              <a:ext cx="405672" cy="405672"/>
            </a:xfrm>
            <a:prstGeom prst="rect">
              <a:avLst/>
            </a:prstGeom>
            <a:grp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159" name="Rectangle 158"/>
            <p:cNvSpPr/>
            <p:nvPr/>
          </p:nvSpPr>
          <p:spPr>
            <a:xfrm>
              <a:off x="3575634" y="5675183"/>
              <a:ext cx="405672" cy="405672"/>
            </a:xfrm>
            <a:prstGeom prst="rect">
              <a:avLst/>
            </a:prstGeom>
            <a:grpFill/>
            <a:ln>
              <a:solidFill>
                <a:srgbClr val="0000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
        <p:nvSpPr>
          <p:cNvPr id="160" name="Content Placeholder 2"/>
          <p:cNvSpPr txBox="1">
            <a:spLocks/>
          </p:cNvSpPr>
          <p:nvPr/>
        </p:nvSpPr>
        <p:spPr>
          <a:xfrm rot="2192565">
            <a:off x="1857804" y="6203422"/>
            <a:ext cx="1433061" cy="36954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Helvetica" charset="0"/>
                <a:ea typeface="Helvetica" charset="0"/>
                <a:cs typeface="Helvetica"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Helvetica" charset="0"/>
                <a:ea typeface="Helvetica" charset="0"/>
                <a:cs typeface="Helvetica"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Helvetica" charset="0"/>
                <a:ea typeface="Helvetica" charset="0"/>
                <a:cs typeface="Helvetica"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Helvetica" charset="0"/>
                <a:ea typeface="Helvetica" charset="0"/>
                <a:cs typeface="Helvetica"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Helvetica" charset="0"/>
                <a:ea typeface="Helvetica" charset="0"/>
                <a:cs typeface="Helvetica"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Clr>
                <a:srgbClr val="000000"/>
              </a:buClr>
              <a:buNone/>
            </a:pPr>
            <a:r>
              <a:rPr lang="en-US" sz="2000" dirty="0">
                <a:solidFill>
                  <a:srgbClr val="000000"/>
                </a:solidFill>
                <a:latin typeface="+mn-lt"/>
              </a:rPr>
              <a:t>Channels</a:t>
            </a:r>
          </a:p>
        </p:txBody>
      </p:sp>
      <p:sp>
        <p:nvSpPr>
          <p:cNvPr id="161" name="Right Brace 160"/>
          <p:cNvSpPr/>
          <p:nvPr/>
        </p:nvSpPr>
        <p:spPr>
          <a:xfrm rot="7574467">
            <a:off x="2590145" y="5906010"/>
            <a:ext cx="288561" cy="523455"/>
          </a:xfrm>
          <a:prstGeom prst="rightBrace">
            <a:avLst/>
          </a:prstGeom>
          <a:ln w="12700">
            <a:solidFill>
              <a:srgbClr val="0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000000"/>
              </a:solidFill>
            </a:endParaRPr>
          </a:p>
        </p:txBody>
      </p:sp>
      <p:sp>
        <p:nvSpPr>
          <p:cNvPr id="164" name="TextBox 163"/>
          <p:cNvSpPr txBox="1"/>
          <p:nvPr/>
        </p:nvSpPr>
        <p:spPr>
          <a:xfrm>
            <a:off x="2387491" y="3628445"/>
            <a:ext cx="2449518" cy="461665"/>
          </a:xfrm>
          <a:prstGeom prst="rect">
            <a:avLst/>
          </a:prstGeom>
          <a:noFill/>
        </p:spPr>
        <p:txBody>
          <a:bodyPr wrap="none" rtlCol="0">
            <a:spAutoFit/>
          </a:bodyPr>
          <a:lstStyle/>
          <a:p>
            <a:pPr algn="ctr"/>
            <a:r>
              <a:rPr lang="en-US" sz="2400" dirty="0"/>
              <a:t>Input feature map</a:t>
            </a:r>
          </a:p>
        </p:txBody>
      </p:sp>
      <p:sp>
        <p:nvSpPr>
          <p:cNvPr id="165" name="TextBox 164"/>
          <p:cNvSpPr txBox="1"/>
          <p:nvPr/>
        </p:nvSpPr>
        <p:spPr>
          <a:xfrm>
            <a:off x="6362891" y="3636727"/>
            <a:ext cx="1582356" cy="461665"/>
          </a:xfrm>
          <a:prstGeom prst="rect">
            <a:avLst/>
          </a:prstGeom>
          <a:noFill/>
        </p:spPr>
        <p:txBody>
          <a:bodyPr wrap="none" rtlCol="0">
            <a:spAutoFit/>
          </a:bodyPr>
          <a:lstStyle/>
          <a:p>
            <a:pPr algn="ctr"/>
            <a:r>
              <a:rPr lang="en-US" sz="2400" dirty="0"/>
              <a:t>3x3x3 filter</a:t>
            </a:r>
          </a:p>
        </p:txBody>
      </p:sp>
      <p:sp>
        <p:nvSpPr>
          <p:cNvPr id="166" name="TextBox 165"/>
          <p:cNvSpPr txBox="1"/>
          <p:nvPr/>
        </p:nvSpPr>
        <p:spPr>
          <a:xfrm>
            <a:off x="5331450" y="4779233"/>
            <a:ext cx="389850" cy="584775"/>
          </a:xfrm>
          <a:prstGeom prst="rect">
            <a:avLst/>
          </a:prstGeom>
          <a:noFill/>
        </p:spPr>
        <p:txBody>
          <a:bodyPr wrap="none" rtlCol="0">
            <a:spAutoFit/>
          </a:bodyPr>
          <a:lstStyle/>
          <a:p>
            <a:r>
              <a:rPr lang="en-US" sz="3200" dirty="0"/>
              <a:t>×</a:t>
            </a:r>
          </a:p>
        </p:txBody>
      </p:sp>
      <p:sp>
        <p:nvSpPr>
          <p:cNvPr id="167" name="TextBox 166"/>
          <p:cNvSpPr txBox="1"/>
          <p:nvPr/>
        </p:nvSpPr>
        <p:spPr>
          <a:xfrm>
            <a:off x="9201463" y="3502435"/>
            <a:ext cx="2678747" cy="461665"/>
          </a:xfrm>
          <a:prstGeom prst="rect">
            <a:avLst/>
          </a:prstGeom>
          <a:noFill/>
        </p:spPr>
        <p:txBody>
          <a:bodyPr wrap="none" rtlCol="0">
            <a:spAutoFit/>
          </a:bodyPr>
          <a:lstStyle/>
          <a:p>
            <a:pPr algn="ctr"/>
            <a:r>
              <a:rPr lang="en-US" sz="2400" dirty="0"/>
              <a:t>Output feature map</a:t>
            </a:r>
          </a:p>
        </p:txBody>
      </p:sp>
      <p:sp>
        <p:nvSpPr>
          <p:cNvPr id="168" name="TextBox 167"/>
          <p:cNvSpPr txBox="1"/>
          <p:nvPr/>
        </p:nvSpPr>
        <p:spPr>
          <a:xfrm>
            <a:off x="8693362" y="4752432"/>
            <a:ext cx="389850" cy="584775"/>
          </a:xfrm>
          <a:prstGeom prst="rect">
            <a:avLst/>
          </a:prstGeom>
          <a:noFill/>
        </p:spPr>
        <p:txBody>
          <a:bodyPr wrap="none" rtlCol="0">
            <a:spAutoFit/>
          </a:bodyPr>
          <a:lstStyle/>
          <a:p>
            <a:r>
              <a:rPr lang="en-US" sz="3200" dirty="0"/>
              <a:t>=</a:t>
            </a:r>
          </a:p>
        </p:txBody>
      </p:sp>
    </p:spTree>
    <p:extLst>
      <p:ext uri="{BB962C8B-B14F-4D97-AF65-F5344CB8AC3E}">
        <p14:creationId xmlns:p14="http://schemas.microsoft.com/office/powerpoint/2010/main" val="332121575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52650" y="1601746"/>
            <a:ext cx="7886700" cy="566822"/>
          </a:xfrm>
          <a:prstGeom prst="rect">
            <a:avLst/>
          </a:prstGeom>
        </p:spPr>
        <p:txBody>
          <a:bodyPr vert="horz" wrap="square" lIns="0" tIns="12700" rIns="0" bIns="0" rtlCol="0" anchor="ctr">
            <a:spAutoFit/>
          </a:bodyPr>
          <a:lstStyle/>
          <a:p>
            <a:pPr marL="12700">
              <a:spcBef>
                <a:spcPts val="100"/>
              </a:spcBef>
            </a:pPr>
            <a:r>
              <a:rPr dirty="0"/>
              <a:t>A </a:t>
            </a:r>
            <a:r>
              <a:rPr spc="-5" dirty="0"/>
              <a:t>bit of</a:t>
            </a:r>
            <a:r>
              <a:rPr spc="-100" dirty="0"/>
              <a:t> </a:t>
            </a:r>
            <a:r>
              <a:rPr spc="-5" dirty="0"/>
              <a:t>history:</a:t>
            </a:r>
          </a:p>
        </p:txBody>
      </p:sp>
      <p:sp>
        <p:nvSpPr>
          <p:cNvPr id="3" name="object 3"/>
          <p:cNvSpPr txBox="1"/>
          <p:nvPr/>
        </p:nvSpPr>
        <p:spPr>
          <a:xfrm>
            <a:off x="1199456" y="236458"/>
            <a:ext cx="10009112" cy="759181"/>
          </a:xfrm>
          <a:prstGeom prst="rect">
            <a:avLst/>
          </a:prstGeom>
        </p:spPr>
        <p:txBody>
          <a:bodyPr vert="horz" wrap="square" lIns="0" tIns="27939" rIns="0" bIns="0" rtlCol="0">
            <a:spAutoFit/>
          </a:bodyPr>
          <a:lstStyle/>
          <a:p>
            <a:pPr marL="12700" marR="141605">
              <a:lnSpc>
                <a:spcPts val="2850"/>
              </a:lnSpc>
              <a:spcBef>
                <a:spcPts val="219"/>
              </a:spcBef>
            </a:pPr>
            <a:r>
              <a:rPr sz="2400" b="1" spc="-5" dirty="0">
                <a:latin typeface="Arial"/>
                <a:cs typeface="Arial"/>
              </a:rPr>
              <a:t>Gradient-based learning applied</a:t>
            </a:r>
            <a:r>
              <a:rPr sz="2400" b="1" spc="-100" dirty="0">
                <a:latin typeface="Arial"/>
                <a:cs typeface="Arial"/>
              </a:rPr>
              <a:t> </a:t>
            </a:r>
            <a:r>
              <a:rPr sz="2400" b="1" dirty="0">
                <a:latin typeface="Arial"/>
                <a:cs typeface="Arial"/>
              </a:rPr>
              <a:t>to  </a:t>
            </a:r>
            <a:r>
              <a:rPr sz="2400" b="1" spc="-5" dirty="0">
                <a:latin typeface="Arial"/>
                <a:cs typeface="Arial"/>
              </a:rPr>
              <a:t>document</a:t>
            </a:r>
            <a:r>
              <a:rPr sz="2400" b="1" spc="-15" dirty="0">
                <a:latin typeface="Arial"/>
                <a:cs typeface="Arial"/>
              </a:rPr>
              <a:t> </a:t>
            </a:r>
            <a:r>
              <a:rPr sz="2400" b="1" spc="-5" dirty="0">
                <a:latin typeface="Arial"/>
                <a:cs typeface="Arial"/>
              </a:rPr>
              <a:t>recognition</a:t>
            </a:r>
            <a:endParaRPr sz="2400" dirty="0">
              <a:latin typeface="Arial"/>
              <a:cs typeface="Arial"/>
            </a:endParaRPr>
          </a:p>
          <a:p>
            <a:pPr marL="12700">
              <a:lnSpc>
                <a:spcPts val="2760"/>
              </a:lnSpc>
            </a:pPr>
            <a:r>
              <a:rPr sz="2400" i="1" spc="-5" dirty="0">
                <a:latin typeface="Arial"/>
                <a:cs typeface="Arial"/>
              </a:rPr>
              <a:t>[LeCun, Bottou, Bengio, Haffner</a:t>
            </a:r>
            <a:r>
              <a:rPr sz="2400" i="1" spc="-100" dirty="0">
                <a:latin typeface="Arial"/>
                <a:cs typeface="Arial"/>
              </a:rPr>
              <a:t> </a:t>
            </a:r>
            <a:r>
              <a:rPr sz="2400" i="1" spc="-5" dirty="0">
                <a:latin typeface="Arial"/>
                <a:cs typeface="Arial"/>
              </a:rPr>
              <a:t>1998]</a:t>
            </a:r>
            <a:endParaRPr sz="2400" dirty="0">
              <a:latin typeface="Arial"/>
              <a:cs typeface="Arial"/>
            </a:endParaRPr>
          </a:p>
        </p:txBody>
      </p:sp>
      <p:sp>
        <p:nvSpPr>
          <p:cNvPr id="4" name="object 4"/>
          <p:cNvSpPr txBox="1"/>
          <p:nvPr/>
        </p:nvSpPr>
        <p:spPr>
          <a:xfrm>
            <a:off x="6003461" y="4943352"/>
            <a:ext cx="657860" cy="228268"/>
          </a:xfrm>
          <a:prstGeom prst="rect">
            <a:avLst/>
          </a:prstGeom>
        </p:spPr>
        <p:txBody>
          <a:bodyPr vert="horz" wrap="square" lIns="0" tIns="12700" rIns="0" bIns="0" rtlCol="0">
            <a:spAutoFit/>
          </a:bodyPr>
          <a:lstStyle/>
          <a:p>
            <a:pPr marL="12700">
              <a:spcBef>
                <a:spcPts val="100"/>
              </a:spcBef>
            </a:pPr>
            <a:r>
              <a:rPr sz="1400" spc="-5" dirty="0">
                <a:latin typeface="Arial"/>
                <a:cs typeface="Arial"/>
              </a:rPr>
              <a:t>LeNet-5</a:t>
            </a:r>
            <a:endParaRPr sz="1400">
              <a:latin typeface="Arial"/>
              <a:cs typeface="Arial"/>
            </a:endParaRPr>
          </a:p>
        </p:txBody>
      </p:sp>
      <p:sp>
        <p:nvSpPr>
          <p:cNvPr id="5" name="object 5"/>
          <p:cNvSpPr/>
          <p:nvPr/>
        </p:nvSpPr>
        <p:spPr>
          <a:xfrm>
            <a:off x="3222234" y="3066170"/>
            <a:ext cx="6086150" cy="1850946"/>
          </a:xfrm>
          <a:prstGeom prst="rect">
            <a:avLst/>
          </a:prstGeom>
          <a:blipFill>
            <a:blip r:embed="rId2" cstate="print"/>
            <a:stretch>
              <a:fillRect/>
            </a:stretch>
          </a:blipFill>
        </p:spPr>
        <p:txBody>
          <a:bodyPr wrap="square" lIns="0" tIns="0" rIns="0" bIns="0" rtlCol="0"/>
          <a:lstStyle/>
          <a:p>
            <a:endParaRPr/>
          </a:p>
        </p:txBody>
      </p:sp>
      <p:sp>
        <p:nvSpPr>
          <p:cNvPr id="6" name="object 6"/>
          <p:cNvSpPr txBox="1"/>
          <p:nvPr/>
        </p:nvSpPr>
        <p:spPr>
          <a:xfrm>
            <a:off x="6923120" y="5562145"/>
            <a:ext cx="1238885" cy="294953"/>
          </a:xfrm>
          <a:prstGeom prst="rect">
            <a:avLst/>
          </a:prstGeom>
        </p:spPr>
        <p:txBody>
          <a:bodyPr vert="horz" wrap="square" lIns="0" tIns="0" rIns="0" bIns="0" rtlCol="0">
            <a:spAutoFit/>
          </a:bodyPr>
          <a:lstStyle/>
          <a:p>
            <a:pPr marL="12700">
              <a:lnSpc>
                <a:spcPts val="2310"/>
              </a:lnSpc>
            </a:pPr>
            <a:r>
              <a:rPr sz="2000" spc="-5" dirty="0">
                <a:solidFill>
                  <a:srgbClr val="FFFFFF"/>
                </a:solidFill>
                <a:latin typeface="Arial"/>
                <a:cs typeface="Arial"/>
              </a:rPr>
              <a:t>Lecture </a:t>
            </a:r>
            <a:r>
              <a:rPr sz="2000" dirty="0">
                <a:solidFill>
                  <a:srgbClr val="FFFFFF"/>
                </a:solidFill>
                <a:latin typeface="Arial"/>
                <a:cs typeface="Arial"/>
              </a:rPr>
              <a:t>5</a:t>
            </a:r>
            <a:r>
              <a:rPr sz="2000" spc="-90" dirty="0">
                <a:solidFill>
                  <a:srgbClr val="FFFFFF"/>
                </a:solidFill>
                <a:latin typeface="Arial"/>
                <a:cs typeface="Arial"/>
              </a:rPr>
              <a:t> </a:t>
            </a:r>
            <a:r>
              <a:rPr sz="2000" dirty="0">
                <a:solidFill>
                  <a:srgbClr val="FFFFFF"/>
                </a:solidFill>
                <a:latin typeface="Arial"/>
                <a:cs typeface="Arial"/>
              </a:rPr>
              <a:t>-</a:t>
            </a:r>
            <a:endParaRPr sz="2000">
              <a:latin typeface="Arial"/>
              <a:cs typeface="Arial"/>
            </a:endParaRPr>
          </a:p>
        </p:txBody>
      </p:sp>
    </p:spTree>
    <p:extLst>
      <p:ext uri="{BB962C8B-B14F-4D97-AF65-F5344CB8AC3E}">
        <p14:creationId xmlns:p14="http://schemas.microsoft.com/office/powerpoint/2010/main" val="416638689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normAutofit/>
          </a:bodyPr>
          <a:lstStyle/>
          <a:p>
            <a:r>
              <a:rPr lang="en-US" altLang="en-US" dirty="0" err="1"/>
              <a:t>LeNet</a:t>
            </a:r>
            <a:r>
              <a:rPr lang="en-US" altLang="en-US" dirty="0"/>
              <a:t> [LeCun et al. 1998]</a:t>
            </a:r>
          </a:p>
        </p:txBody>
      </p:sp>
      <p:sp>
        <p:nvSpPr>
          <p:cNvPr id="2" name="Rectangle 1"/>
          <p:cNvSpPr/>
          <p:nvPr/>
        </p:nvSpPr>
        <p:spPr>
          <a:xfrm>
            <a:off x="1291776" y="5539177"/>
            <a:ext cx="4800600" cy="584775"/>
          </a:xfrm>
          <a:prstGeom prst="rect">
            <a:avLst/>
          </a:prstGeom>
        </p:spPr>
        <p:txBody>
          <a:bodyPr wrap="square">
            <a:spAutoFit/>
          </a:bodyPr>
          <a:lstStyle/>
          <a:p>
            <a:pPr eaLnBrk="0" fontAlgn="base" hangingPunct="0">
              <a:spcBef>
                <a:spcPct val="0"/>
              </a:spcBef>
              <a:spcAft>
                <a:spcPct val="0"/>
              </a:spcAft>
              <a:defRPr/>
            </a:pPr>
            <a:r>
              <a:rPr lang="en-US" sz="1600" dirty="0">
                <a:solidFill>
                  <a:prstClr val="black"/>
                </a:solidFill>
                <a:latin typeface="Calibri"/>
                <a:ea typeface="MS PGothic" panose="020B0600070205080204" pitchFamily="34" charset="-128"/>
              </a:rPr>
              <a:t>Gradient-based learning applied to document recognition [</a:t>
            </a:r>
            <a:r>
              <a:rPr lang="en-US" sz="1600" dirty="0">
                <a:solidFill>
                  <a:prstClr val="black"/>
                </a:solidFill>
                <a:latin typeface="Calibri"/>
                <a:ea typeface="MS PGothic" panose="020B0600070205080204" pitchFamily="34" charset="-128"/>
                <a:hlinkClick r:id="rId4"/>
              </a:rPr>
              <a:t>LeCun, </a:t>
            </a:r>
            <a:r>
              <a:rPr lang="en-US" sz="1600" dirty="0" err="1">
                <a:solidFill>
                  <a:prstClr val="black"/>
                </a:solidFill>
                <a:latin typeface="Calibri"/>
                <a:ea typeface="MS PGothic" panose="020B0600070205080204" pitchFamily="34" charset="-128"/>
                <a:hlinkClick r:id="rId4"/>
              </a:rPr>
              <a:t>Bottou</a:t>
            </a:r>
            <a:r>
              <a:rPr lang="en-US" sz="1600" dirty="0">
                <a:solidFill>
                  <a:prstClr val="black"/>
                </a:solidFill>
                <a:latin typeface="Calibri"/>
                <a:ea typeface="MS PGothic" panose="020B0600070205080204" pitchFamily="34" charset="-128"/>
                <a:hlinkClick r:id="rId4"/>
              </a:rPr>
              <a:t>, </a:t>
            </a:r>
            <a:r>
              <a:rPr lang="en-US" sz="1600" dirty="0" err="1">
                <a:solidFill>
                  <a:prstClr val="black"/>
                </a:solidFill>
                <a:latin typeface="Calibri"/>
                <a:ea typeface="MS PGothic" panose="020B0600070205080204" pitchFamily="34" charset="-128"/>
                <a:hlinkClick r:id="rId4"/>
              </a:rPr>
              <a:t>Bengio</a:t>
            </a:r>
            <a:r>
              <a:rPr lang="en-US" sz="1600" dirty="0">
                <a:solidFill>
                  <a:prstClr val="black"/>
                </a:solidFill>
                <a:latin typeface="Calibri"/>
                <a:ea typeface="MS PGothic" panose="020B0600070205080204" pitchFamily="34" charset="-128"/>
                <a:hlinkClick r:id="rId4"/>
              </a:rPr>
              <a:t>, </a:t>
            </a:r>
            <a:r>
              <a:rPr lang="en-US" sz="1600" dirty="0" err="1">
                <a:solidFill>
                  <a:prstClr val="black"/>
                </a:solidFill>
                <a:latin typeface="Calibri"/>
                <a:ea typeface="MS PGothic" panose="020B0600070205080204" pitchFamily="34" charset="-128"/>
                <a:hlinkClick r:id="rId4"/>
              </a:rPr>
              <a:t>Haffner</a:t>
            </a:r>
            <a:r>
              <a:rPr lang="en-US" sz="1600" dirty="0">
                <a:solidFill>
                  <a:prstClr val="black"/>
                </a:solidFill>
                <a:latin typeface="Calibri"/>
                <a:ea typeface="MS PGothic" panose="020B0600070205080204" pitchFamily="34" charset="-128"/>
                <a:hlinkClick r:id="rId4"/>
              </a:rPr>
              <a:t> 1998</a:t>
            </a:r>
            <a:r>
              <a:rPr lang="en-US" sz="1600" dirty="0">
                <a:solidFill>
                  <a:prstClr val="black"/>
                </a:solidFill>
                <a:latin typeface="Calibri"/>
                <a:ea typeface="MS PGothic" panose="020B0600070205080204" pitchFamily="34" charset="-128"/>
              </a:rPr>
              <a:t>]</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28800" y="932329"/>
            <a:ext cx="8527152" cy="2429470"/>
          </a:xfrm>
          <a:prstGeom prst="rect">
            <a:avLst/>
          </a:prstGeom>
        </p:spPr>
      </p:pic>
      <p:sp>
        <p:nvSpPr>
          <p:cNvPr id="4" name="Rectangle 3"/>
          <p:cNvSpPr/>
          <p:nvPr/>
        </p:nvSpPr>
        <p:spPr>
          <a:xfrm>
            <a:off x="7140405" y="6324600"/>
            <a:ext cx="2108269" cy="369332"/>
          </a:xfrm>
          <a:prstGeom prst="rect">
            <a:avLst/>
          </a:prstGeom>
        </p:spPr>
        <p:txBody>
          <a:bodyPr wrap="none">
            <a:spAutoFit/>
          </a:bodyPr>
          <a:lstStyle/>
          <a:p>
            <a:pPr eaLnBrk="0" fontAlgn="base" hangingPunct="0">
              <a:spcBef>
                <a:spcPct val="0"/>
              </a:spcBef>
              <a:spcAft>
                <a:spcPct val="0"/>
              </a:spcAft>
              <a:defRPr/>
            </a:pPr>
            <a:r>
              <a:rPr lang="en-US" dirty="0">
                <a:solidFill>
                  <a:srgbClr val="000000"/>
                </a:solidFill>
                <a:latin typeface="arial" panose="020B0604020202020204" pitchFamily="34" charset="0"/>
                <a:ea typeface="MS PGothic" panose="020B0600070205080204" pitchFamily="34" charset="-128"/>
              </a:rPr>
              <a:t>LeNet-1 from 1993</a:t>
            </a:r>
            <a:endParaRPr lang="en-US" dirty="0">
              <a:solidFill>
                <a:prstClr val="black"/>
              </a:solidFill>
              <a:latin typeface="Arial" panose="020B0604020202020204" pitchFamily="34" charset="0"/>
              <a:ea typeface="MS PGothic" panose="020B0600070205080204" pitchFamily="34" charset="-128"/>
            </a:endParaRPr>
          </a:p>
        </p:txBody>
      </p:sp>
      <p:pic>
        <p:nvPicPr>
          <p:cNvPr id="7" name="Convolutional Network Demo from 1993">
            <a:hlinkClick r:id="" action="ppaction://media"/>
          </p:cNvPr>
          <p:cNvPicPr>
            <a:picLocks noGrp="1" noChangeAspect="1"/>
          </p:cNvPicPr>
          <p:nvPr>
            <p:ph idx="1"/>
            <a:videoFile r:link="rId1"/>
            <p:extLst>
              <p:ext uri="{DAA4B4D4-6D71-4841-9C94-3DE7FCFB9230}">
                <p14:media xmlns:p14="http://schemas.microsoft.com/office/powerpoint/2010/main" r:embed="rId2">
                  <p14:trim st="1552"/>
                </p14:media>
              </p:ext>
            </p:extLst>
          </p:nvPr>
        </p:nvPicPr>
        <p:blipFill>
          <a:blip r:embed="rId6"/>
          <a:stretch>
            <a:fillRect/>
          </a:stretch>
        </p:blipFill>
        <p:spPr>
          <a:xfrm>
            <a:off x="6213338" y="3410272"/>
            <a:ext cx="3962400" cy="2911280"/>
          </a:xfrm>
        </p:spPr>
      </p:pic>
      <p:sp>
        <p:nvSpPr>
          <p:cNvPr id="8" name="TextBox 7"/>
          <p:cNvSpPr txBox="1"/>
          <p:nvPr/>
        </p:nvSpPr>
        <p:spPr>
          <a:xfrm>
            <a:off x="1318171" y="6232267"/>
            <a:ext cx="7026275" cy="276999"/>
          </a:xfrm>
          <a:prstGeom prst="rect">
            <a:avLst/>
          </a:prstGeom>
          <a:noFill/>
        </p:spPr>
        <p:txBody>
          <a:bodyPr wrap="square" rtlCol="0">
            <a:spAutoFit/>
          </a:bodyPr>
          <a:lstStyle/>
          <a:p>
            <a:pPr eaLnBrk="0" fontAlgn="base" hangingPunct="0">
              <a:spcBef>
                <a:spcPct val="0"/>
              </a:spcBef>
              <a:spcAft>
                <a:spcPct val="0"/>
              </a:spcAft>
              <a:defRPr/>
            </a:pPr>
            <a:r>
              <a:rPr lang="en-US" altLang="en-US" sz="1200" dirty="0" err="1">
                <a:solidFill>
                  <a:prstClr val="black"/>
                </a:solidFill>
                <a:latin typeface="Arial" panose="020B0604020202020204" pitchFamily="34" charset="0"/>
                <a:ea typeface="MS PGothic" panose="020B0600070205080204" pitchFamily="34" charset="-128"/>
              </a:rPr>
              <a:t>Jia</a:t>
            </a:r>
            <a:r>
              <a:rPr lang="en-US" altLang="en-US" sz="1200" dirty="0">
                <a:solidFill>
                  <a:prstClr val="black"/>
                </a:solidFill>
                <a:latin typeface="Arial" panose="020B0604020202020204" pitchFamily="34" charset="0"/>
                <a:ea typeface="MS PGothic" panose="020B0600070205080204" pitchFamily="34" charset="-128"/>
              </a:rPr>
              <a:t>-Bin Huang and Derek </a:t>
            </a:r>
            <a:r>
              <a:rPr lang="en-US" altLang="en-US" sz="1200" dirty="0" err="1">
                <a:solidFill>
                  <a:prstClr val="black"/>
                </a:solidFill>
                <a:latin typeface="Arial" panose="020B0604020202020204" pitchFamily="34" charset="0"/>
                <a:ea typeface="MS PGothic" panose="020B0600070205080204" pitchFamily="34" charset="-128"/>
              </a:rPr>
              <a:t>Hoiem</a:t>
            </a:r>
            <a:r>
              <a:rPr lang="en-US" altLang="en-US" sz="1200" dirty="0">
                <a:solidFill>
                  <a:prstClr val="black"/>
                </a:solidFill>
                <a:latin typeface="Arial" panose="020B0604020202020204" pitchFamily="34" charset="0"/>
                <a:ea typeface="MS PGothic" panose="020B0600070205080204" pitchFamily="34" charset="-128"/>
              </a:rPr>
              <a:t>, UIUC</a:t>
            </a:r>
          </a:p>
        </p:txBody>
      </p:sp>
    </p:spTree>
    <p:extLst>
      <p:ext uri="{BB962C8B-B14F-4D97-AF65-F5344CB8AC3E}">
        <p14:creationId xmlns:p14="http://schemas.microsoft.com/office/powerpoint/2010/main" val="10055024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965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502995" y="1340768"/>
            <a:ext cx="11089232" cy="3744416"/>
          </a:xfrm>
          <a:prstGeom prst="rect">
            <a:avLst/>
          </a:prstGeom>
          <a:blipFill>
            <a:blip r:embed="rId2" cstate="print"/>
            <a:stretch>
              <a:fillRect/>
            </a:stretch>
          </a:blipFill>
        </p:spPr>
        <p:txBody>
          <a:bodyPr wrap="square" lIns="0" tIns="0" rIns="0" bIns="0" rtlCol="0"/>
          <a:lstStyle/>
          <a:p>
            <a:endParaRPr/>
          </a:p>
        </p:txBody>
      </p:sp>
      <p:sp>
        <p:nvSpPr>
          <p:cNvPr id="8" name="object 8"/>
          <p:cNvSpPr txBox="1"/>
          <p:nvPr/>
        </p:nvSpPr>
        <p:spPr>
          <a:xfrm>
            <a:off x="8240002" y="5570691"/>
            <a:ext cx="192405" cy="589905"/>
          </a:xfrm>
          <a:prstGeom prst="rect">
            <a:avLst/>
          </a:prstGeom>
        </p:spPr>
        <p:txBody>
          <a:bodyPr vert="horz" wrap="square" lIns="0" tIns="0" rIns="0" bIns="0" rtlCol="0">
            <a:spAutoFit/>
          </a:bodyPr>
          <a:lstStyle/>
          <a:p>
            <a:pPr marL="25400">
              <a:lnSpc>
                <a:spcPts val="2310"/>
              </a:lnSpc>
            </a:pPr>
            <a:fld id="{81D60167-4931-47E6-BA6A-407CBD079E47}" type="slidenum">
              <a:rPr sz="2000" dirty="0">
                <a:solidFill>
                  <a:srgbClr val="FFFFFF"/>
                </a:solidFill>
                <a:latin typeface="Arial"/>
                <a:cs typeface="Arial"/>
              </a:rPr>
              <a:pPr marL="25400">
                <a:lnSpc>
                  <a:spcPts val="2310"/>
                </a:lnSpc>
              </a:pPr>
              <a:t>82</a:t>
            </a:fld>
            <a:endParaRPr sz="2000">
              <a:latin typeface="Arial"/>
              <a:cs typeface="Arial"/>
            </a:endParaRPr>
          </a:p>
        </p:txBody>
      </p:sp>
    </p:spTree>
    <p:extLst>
      <p:ext uri="{BB962C8B-B14F-4D97-AF65-F5344CB8AC3E}">
        <p14:creationId xmlns:p14="http://schemas.microsoft.com/office/powerpoint/2010/main" val="385782896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407368" y="6525344"/>
            <a:ext cx="4329145" cy="87510"/>
          </a:xfrm>
          <a:prstGeom prst="rect">
            <a:avLst/>
          </a:prstGeom>
          <a:blipFill>
            <a:blip r:embed="rId2" cstate="print"/>
            <a:stretch>
              <a:fillRect/>
            </a:stretch>
          </a:blipFill>
        </p:spPr>
        <p:txBody>
          <a:bodyPr wrap="square" lIns="0" tIns="0" rIns="0" bIns="0" rtlCol="0"/>
          <a:lstStyle/>
          <a:p>
            <a:endParaRPr/>
          </a:p>
        </p:txBody>
      </p:sp>
      <p:sp>
        <p:nvSpPr>
          <p:cNvPr id="3" name="object 3"/>
          <p:cNvSpPr txBox="1"/>
          <p:nvPr/>
        </p:nvSpPr>
        <p:spPr>
          <a:xfrm>
            <a:off x="1271464" y="138706"/>
            <a:ext cx="10729192" cy="1208151"/>
          </a:xfrm>
          <a:prstGeom prst="rect">
            <a:avLst/>
          </a:prstGeom>
        </p:spPr>
        <p:txBody>
          <a:bodyPr vert="horz" wrap="square" lIns="0" tIns="12700" rIns="0" bIns="0" rtlCol="0">
            <a:spAutoFit/>
          </a:bodyPr>
          <a:lstStyle/>
          <a:p>
            <a:pPr marL="12700">
              <a:spcBef>
                <a:spcPts val="100"/>
              </a:spcBef>
            </a:pPr>
            <a:r>
              <a:rPr sz="3000" dirty="0">
                <a:latin typeface="Arial"/>
                <a:cs typeface="Arial"/>
              </a:rPr>
              <a:t>A </a:t>
            </a:r>
            <a:r>
              <a:rPr sz="3000" spc="-5" dirty="0">
                <a:latin typeface="Arial"/>
                <a:cs typeface="Arial"/>
              </a:rPr>
              <a:t>bit of</a:t>
            </a:r>
            <a:r>
              <a:rPr sz="3000" spc="-25" dirty="0">
                <a:latin typeface="Arial"/>
                <a:cs typeface="Arial"/>
              </a:rPr>
              <a:t> </a:t>
            </a:r>
            <a:r>
              <a:rPr sz="3000" spc="-5" dirty="0">
                <a:latin typeface="Arial"/>
                <a:cs typeface="Arial"/>
              </a:rPr>
              <a:t>history:</a:t>
            </a:r>
            <a:endParaRPr sz="3000" dirty="0">
              <a:latin typeface="Arial"/>
              <a:cs typeface="Arial"/>
            </a:endParaRPr>
          </a:p>
          <a:p>
            <a:pPr marL="12700" marR="5080">
              <a:lnSpc>
                <a:spcPts val="2850"/>
              </a:lnSpc>
              <a:spcBef>
                <a:spcPts val="140"/>
              </a:spcBef>
            </a:pPr>
            <a:r>
              <a:rPr sz="2400" b="1" spc="-5" dirty="0">
                <a:latin typeface="Arial"/>
                <a:cs typeface="Arial"/>
              </a:rPr>
              <a:t>ImageNet Classification with Deep  Convolutional Neural Networks  </a:t>
            </a:r>
            <a:r>
              <a:rPr sz="2400" i="1" spc="-5" dirty="0">
                <a:latin typeface="Arial"/>
                <a:cs typeface="Arial"/>
              </a:rPr>
              <a:t>[Krizhevsky, Sutskever, Hinton,</a:t>
            </a:r>
            <a:r>
              <a:rPr sz="2400" i="1" spc="-100" dirty="0">
                <a:latin typeface="Arial"/>
                <a:cs typeface="Arial"/>
              </a:rPr>
              <a:t> </a:t>
            </a:r>
            <a:r>
              <a:rPr sz="2400" i="1" spc="-5" dirty="0">
                <a:latin typeface="Arial"/>
                <a:cs typeface="Arial"/>
              </a:rPr>
              <a:t>2012]</a:t>
            </a:r>
            <a:endParaRPr sz="2400" dirty="0">
              <a:latin typeface="Arial"/>
              <a:cs typeface="Arial"/>
            </a:endParaRPr>
          </a:p>
        </p:txBody>
      </p:sp>
      <p:sp>
        <p:nvSpPr>
          <p:cNvPr id="4" name="object 4"/>
          <p:cNvSpPr/>
          <p:nvPr/>
        </p:nvSpPr>
        <p:spPr>
          <a:xfrm>
            <a:off x="857261" y="1484784"/>
            <a:ext cx="10557649" cy="4532550"/>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847725" y="1462375"/>
            <a:ext cx="10576867" cy="4558913"/>
          </a:xfrm>
          <a:custGeom>
            <a:avLst/>
            <a:gdLst/>
            <a:ahLst/>
            <a:cxnLst/>
            <a:rect l="l" t="t" r="r" b="b"/>
            <a:pathLst>
              <a:path w="5248275" h="1647825">
                <a:moveTo>
                  <a:pt x="0" y="0"/>
                </a:moveTo>
                <a:lnTo>
                  <a:pt x="5248251" y="0"/>
                </a:lnTo>
                <a:lnTo>
                  <a:pt x="5248251" y="1647809"/>
                </a:lnTo>
                <a:lnTo>
                  <a:pt x="0" y="1647809"/>
                </a:lnTo>
                <a:lnTo>
                  <a:pt x="0" y="0"/>
                </a:lnTo>
                <a:close/>
              </a:path>
            </a:pathLst>
          </a:custGeom>
          <a:ln w="9524">
            <a:solidFill>
              <a:srgbClr val="666666"/>
            </a:solidFill>
          </a:ln>
        </p:spPr>
        <p:txBody>
          <a:bodyPr wrap="square" lIns="0" tIns="0" rIns="0" bIns="0" rtlCol="0"/>
          <a:lstStyle/>
          <a:p>
            <a:endParaRPr/>
          </a:p>
        </p:txBody>
      </p:sp>
      <p:sp>
        <p:nvSpPr>
          <p:cNvPr id="6" name="object 6"/>
          <p:cNvSpPr txBox="1"/>
          <p:nvPr/>
        </p:nvSpPr>
        <p:spPr>
          <a:xfrm>
            <a:off x="335360" y="6134184"/>
            <a:ext cx="1296035" cy="391160"/>
          </a:xfrm>
          <a:prstGeom prst="rect">
            <a:avLst/>
          </a:prstGeom>
        </p:spPr>
        <p:txBody>
          <a:bodyPr vert="horz" wrap="square" lIns="0" tIns="12700" rIns="0" bIns="0" rtlCol="0">
            <a:spAutoFit/>
          </a:bodyPr>
          <a:lstStyle/>
          <a:p>
            <a:pPr marL="12700">
              <a:spcBef>
                <a:spcPts val="100"/>
              </a:spcBef>
            </a:pPr>
            <a:r>
              <a:rPr sz="2400" dirty="0">
                <a:latin typeface="Arial"/>
                <a:cs typeface="Arial"/>
              </a:rPr>
              <a:t>“AlexNet”</a:t>
            </a:r>
          </a:p>
        </p:txBody>
      </p:sp>
      <p:sp>
        <p:nvSpPr>
          <p:cNvPr id="7" name="object 7"/>
          <p:cNvSpPr txBox="1"/>
          <p:nvPr/>
        </p:nvSpPr>
        <p:spPr>
          <a:xfrm>
            <a:off x="6923120" y="5562145"/>
            <a:ext cx="1238885" cy="294953"/>
          </a:xfrm>
          <a:prstGeom prst="rect">
            <a:avLst/>
          </a:prstGeom>
        </p:spPr>
        <p:txBody>
          <a:bodyPr vert="horz" wrap="square" lIns="0" tIns="0" rIns="0" bIns="0" rtlCol="0">
            <a:spAutoFit/>
          </a:bodyPr>
          <a:lstStyle/>
          <a:p>
            <a:pPr marL="12700">
              <a:lnSpc>
                <a:spcPts val="2310"/>
              </a:lnSpc>
            </a:pPr>
            <a:r>
              <a:rPr sz="2000" spc="-5" dirty="0">
                <a:solidFill>
                  <a:srgbClr val="FFFFFF"/>
                </a:solidFill>
                <a:latin typeface="Arial"/>
                <a:cs typeface="Arial"/>
              </a:rPr>
              <a:t>Lecture </a:t>
            </a:r>
            <a:r>
              <a:rPr sz="2000" dirty="0">
                <a:solidFill>
                  <a:srgbClr val="FFFFFF"/>
                </a:solidFill>
                <a:latin typeface="Arial"/>
                <a:cs typeface="Arial"/>
              </a:rPr>
              <a:t>5</a:t>
            </a:r>
            <a:r>
              <a:rPr sz="2000" spc="-90" dirty="0">
                <a:solidFill>
                  <a:srgbClr val="FFFFFF"/>
                </a:solidFill>
                <a:latin typeface="Arial"/>
                <a:cs typeface="Arial"/>
              </a:rPr>
              <a:t> </a:t>
            </a:r>
            <a:r>
              <a:rPr sz="2000" dirty="0">
                <a:solidFill>
                  <a:srgbClr val="FFFFFF"/>
                </a:solidFill>
                <a:latin typeface="Arial"/>
                <a:cs typeface="Arial"/>
              </a:rPr>
              <a:t>-</a:t>
            </a:r>
            <a:endParaRPr sz="2000">
              <a:latin typeface="Arial"/>
              <a:cs typeface="Arial"/>
            </a:endParaRPr>
          </a:p>
        </p:txBody>
      </p:sp>
    </p:spTree>
    <p:extLst>
      <p:ext uri="{BB962C8B-B14F-4D97-AF65-F5344CB8AC3E}">
        <p14:creationId xmlns:p14="http://schemas.microsoft.com/office/powerpoint/2010/main" val="103266597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t>AlexNet</a:t>
            </a:r>
            <a:r>
              <a:rPr lang="en-US" dirty="0"/>
              <a:t> 2012</a:t>
            </a:r>
          </a:p>
        </p:txBody>
      </p:sp>
      <p:sp>
        <p:nvSpPr>
          <p:cNvPr id="3" name="Content Placeholder 2"/>
          <p:cNvSpPr>
            <a:spLocks noGrp="1"/>
          </p:cNvSpPr>
          <p:nvPr>
            <p:ph idx="1"/>
          </p:nvPr>
        </p:nvSpPr>
        <p:spPr>
          <a:xfrm>
            <a:off x="2138855" y="1334200"/>
            <a:ext cx="8229600" cy="4525963"/>
          </a:xfrm>
        </p:spPr>
        <p:txBody>
          <a:bodyPr>
            <a:normAutofit fontScale="85000" lnSpcReduction="10000"/>
          </a:bodyPr>
          <a:lstStyle/>
          <a:p>
            <a:pPr marL="0" indent="0">
              <a:buNone/>
            </a:pPr>
            <a:endParaRPr lang="en-US" dirty="0"/>
          </a:p>
          <a:p>
            <a:endParaRPr lang="en-US" dirty="0"/>
          </a:p>
          <a:p>
            <a:r>
              <a:rPr lang="en-US" dirty="0"/>
              <a:t>A strong prior has very low entropy, e.g. a Gaussian with low variance</a:t>
            </a:r>
          </a:p>
          <a:p>
            <a:r>
              <a:rPr lang="en-US" dirty="0"/>
              <a:t>An infinitely strong prior says that some parameters are forbidden, and places zero probability on them</a:t>
            </a:r>
          </a:p>
          <a:p>
            <a:r>
              <a:rPr lang="en-US" dirty="0"/>
              <a:t>The convolution ‘prior’ says the identical and zero weights</a:t>
            </a:r>
          </a:p>
          <a:p>
            <a:r>
              <a:rPr lang="en-US" dirty="0"/>
              <a:t>The pooling forces the invariance of small translations</a:t>
            </a:r>
          </a:p>
        </p:txBody>
      </p:sp>
      <p:pic>
        <p:nvPicPr>
          <p:cNvPr id="4" name="Picture 3"/>
          <p:cNvPicPr>
            <a:picLocks noChangeAspect="1"/>
          </p:cNvPicPr>
          <p:nvPr/>
        </p:nvPicPr>
        <p:blipFill>
          <a:blip r:embed="rId2"/>
          <a:stretch>
            <a:fillRect/>
          </a:stretch>
        </p:blipFill>
        <p:spPr>
          <a:xfrm>
            <a:off x="1760813" y="1453262"/>
            <a:ext cx="8670375" cy="4287837"/>
          </a:xfrm>
          <a:prstGeom prst="rect">
            <a:avLst/>
          </a:prstGeom>
        </p:spPr>
      </p:pic>
    </p:spTree>
    <p:extLst>
      <p:ext uri="{BB962C8B-B14F-4D97-AF65-F5344CB8AC3E}">
        <p14:creationId xmlns:p14="http://schemas.microsoft.com/office/powerpoint/2010/main" val="357563826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11901" y="966655"/>
            <a:ext cx="888365" cy="299720"/>
          </a:xfrm>
          <a:prstGeom prst="rect">
            <a:avLst/>
          </a:prstGeom>
        </p:spPr>
        <p:txBody>
          <a:bodyPr vert="horz" wrap="square" lIns="0" tIns="12700" rIns="0" bIns="0" rtlCol="0">
            <a:spAutoFit/>
          </a:bodyPr>
          <a:lstStyle/>
          <a:p>
            <a:pPr marL="12700">
              <a:spcBef>
                <a:spcPts val="100"/>
              </a:spcBef>
            </a:pPr>
            <a:r>
              <a:rPr b="1" spc="-5" dirty="0">
                <a:latin typeface="Arial"/>
                <a:cs typeface="Arial"/>
              </a:rPr>
              <a:t>Preview</a:t>
            </a:r>
            <a:endParaRPr>
              <a:latin typeface="Arial"/>
              <a:cs typeface="Arial"/>
            </a:endParaRPr>
          </a:p>
        </p:txBody>
      </p:sp>
      <p:sp>
        <p:nvSpPr>
          <p:cNvPr id="3" name="object 3"/>
          <p:cNvSpPr txBox="1"/>
          <p:nvPr/>
        </p:nvSpPr>
        <p:spPr>
          <a:xfrm>
            <a:off x="6296814" y="968687"/>
            <a:ext cx="1958339" cy="228268"/>
          </a:xfrm>
          <a:prstGeom prst="rect">
            <a:avLst/>
          </a:prstGeom>
        </p:spPr>
        <p:txBody>
          <a:bodyPr vert="horz" wrap="square" lIns="0" tIns="12700" rIns="0" bIns="0" rtlCol="0">
            <a:spAutoFit/>
          </a:bodyPr>
          <a:lstStyle/>
          <a:p>
            <a:pPr marL="12700">
              <a:spcBef>
                <a:spcPts val="100"/>
              </a:spcBef>
            </a:pPr>
            <a:r>
              <a:rPr sz="1400" i="1" spc="-5" dirty="0">
                <a:latin typeface="Arial"/>
                <a:cs typeface="Arial"/>
              </a:rPr>
              <a:t>[Zeiler and Fergus</a:t>
            </a:r>
            <a:r>
              <a:rPr sz="1400" i="1" spc="-80" dirty="0">
                <a:latin typeface="Arial"/>
                <a:cs typeface="Arial"/>
              </a:rPr>
              <a:t> </a:t>
            </a:r>
            <a:r>
              <a:rPr sz="1400" i="1" spc="-5" dirty="0">
                <a:latin typeface="Arial"/>
                <a:cs typeface="Arial"/>
              </a:rPr>
              <a:t>2013]</a:t>
            </a:r>
            <a:endParaRPr sz="1400">
              <a:latin typeface="Arial"/>
              <a:cs typeface="Arial"/>
            </a:endParaRPr>
          </a:p>
        </p:txBody>
      </p:sp>
      <p:sp>
        <p:nvSpPr>
          <p:cNvPr id="4" name="object 4"/>
          <p:cNvSpPr/>
          <p:nvPr/>
        </p:nvSpPr>
        <p:spPr>
          <a:xfrm>
            <a:off x="8491447" y="984883"/>
            <a:ext cx="2086806" cy="8736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8493268" y="1127758"/>
            <a:ext cx="2081530" cy="87361"/>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1570726" y="1345676"/>
            <a:ext cx="9050531" cy="4166641"/>
          </a:xfrm>
          <a:prstGeom prst="rect">
            <a:avLst/>
          </a:prstGeom>
          <a:blipFill>
            <a:blip r:embed="rId4" cstate="print"/>
            <a:stretch>
              <a:fillRect/>
            </a:stretch>
          </a:blipFill>
        </p:spPr>
        <p:txBody>
          <a:bodyPr wrap="square" lIns="0" tIns="0" rIns="0" bIns="0" rtlCol="0"/>
          <a:lstStyle/>
          <a:p>
            <a:endParaRPr/>
          </a:p>
        </p:txBody>
      </p:sp>
      <p:sp>
        <p:nvSpPr>
          <p:cNvPr id="7" name="object 7"/>
          <p:cNvSpPr txBox="1"/>
          <p:nvPr/>
        </p:nvSpPr>
        <p:spPr>
          <a:xfrm>
            <a:off x="1681926" y="5574843"/>
            <a:ext cx="8799195" cy="269304"/>
          </a:xfrm>
          <a:prstGeom prst="rect">
            <a:avLst/>
          </a:prstGeom>
        </p:spPr>
        <p:txBody>
          <a:bodyPr vert="horz" wrap="square" lIns="0" tIns="0" rIns="0" bIns="0" rtlCol="0">
            <a:spAutoFit/>
          </a:bodyPr>
          <a:lstStyle/>
          <a:p>
            <a:pPr>
              <a:lnSpc>
                <a:spcPts val="2065"/>
              </a:lnSpc>
              <a:tabLst>
                <a:tab pos="5253355" algn="l"/>
                <a:tab pos="7234555" algn="l"/>
              </a:tabLst>
            </a:pPr>
            <a:r>
              <a:rPr spc="-5" dirty="0">
                <a:solidFill>
                  <a:srgbClr val="FFFFFF"/>
                </a:solidFill>
                <a:latin typeface="Arial"/>
                <a:cs typeface="Arial"/>
              </a:rPr>
              <a:t>Fei-Fei Li </a:t>
            </a:r>
            <a:r>
              <a:rPr dirty="0">
                <a:solidFill>
                  <a:srgbClr val="FFFFFF"/>
                </a:solidFill>
                <a:latin typeface="Arial"/>
                <a:cs typeface="Arial"/>
              </a:rPr>
              <a:t>&amp; Justin Johnson &amp;</a:t>
            </a:r>
            <a:r>
              <a:rPr spc="-20" dirty="0">
                <a:solidFill>
                  <a:srgbClr val="FFFFFF"/>
                </a:solidFill>
                <a:latin typeface="Arial"/>
                <a:cs typeface="Arial"/>
              </a:rPr>
              <a:t> </a:t>
            </a:r>
            <a:r>
              <a:rPr spc="-5" dirty="0">
                <a:solidFill>
                  <a:srgbClr val="FFFFFF"/>
                </a:solidFill>
                <a:latin typeface="Arial"/>
                <a:cs typeface="Arial"/>
              </a:rPr>
              <a:t>Serena Yeung	</a:t>
            </a:r>
            <a:r>
              <a:rPr sz="3000" spc="-7" baseline="-4166" dirty="0">
                <a:solidFill>
                  <a:srgbClr val="FFFFFF"/>
                </a:solidFill>
                <a:latin typeface="Arial"/>
                <a:cs typeface="Arial"/>
              </a:rPr>
              <a:t>Lecture </a:t>
            </a:r>
            <a:r>
              <a:rPr sz="3000" baseline="-4166" dirty="0">
                <a:solidFill>
                  <a:srgbClr val="FFFFFF"/>
                </a:solidFill>
                <a:latin typeface="Arial"/>
                <a:cs typeface="Arial"/>
              </a:rPr>
              <a:t>5</a:t>
            </a:r>
            <a:r>
              <a:rPr sz="3000" spc="-7" baseline="-4166" dirty="0">
                <a:solidFill>
                  <a:srgbClr val="FFFFFF"/>
                </a:solidFill>
                <a:latin typeface="Arial"/>
                <a:cs typeface="Arial"/>
              </a:rPr>
              <a:t> </a:t>
            </a:r>
            <a:r>
              <a:rPr sz="3000" baseline="-4166" dirty="0">
                <a:solidFill>
                  <a:srgbClr val="FFFFFF"/>
                </a:solidFill>
                <a:latin typeface="Arial"/>
                <a:cs typeface="Arial"/>
              </a:rPr>
              <a:t>-	</a:t>
            </a:r>
            <a:r>
              <a:rPr sz="3000" spc="-7" baseline="-4166" dirty="0">
                <a:solidFill>
                  <a:srgbClr val="FFFFFF"/>
                </a:solidFill>
                <a:latin typeface="Arial"/>
                <a:cs typeface="Arial"/>
              </a:rPr>
              <a:t>April 17,</a:t>
            </a:r>
            <a:r>
              <a:rPr sz="3000" spc="-142" baseline="-4166" dirty="0">
                <a:solidFill>
                  <a:srgbClr val="FFFFFF"/>
                </a:solidFill>
                <a:latin typeface="Arial"/>
                <a:cs typeface="Arial"/>
              </a:rPr>
              <a:t> </a:t>
            </a:r>
            <a:r>
              <a:rPr sz="3000" spc="-7" baseline="-4166" dirty="0">
                <a:solidFill>
                  <a:srgbClr val="FFFFFF"/>
                </a:solidFill>
                <a:latin typeface="Arial"/>
                <a:cs typeface="Arial"/>
              </a:rPr>
              <a:t>2018</a:t>
            </a:r>
            <a:endParaRPr sz="3000" baseline="-4166">
              <a:latin typeface="Arial"/>
              <a:cs typeface="Arial"/>
            </a:endParaRPr>
          </a:p>
        </p:txBody>
      </p:sp>
    </p:spTree>
    <p:extLst>
      <p:ext uri="{BB962C8B-B14F-4D97-AF65-F5344CB8AC3E}">
        <p14:creationId xmlns:p14="http://schemas.microsoft.com/office/powerpoint/2010/main" val="427150760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711901" y="966655"/>
            <a:ext cx="888365" cy="299720"/>
          </a:xfrm>
          <a:prstGeom prst="rect">
            <a:avLst/>
          </a:prstGeom>
        </p:spPr>
        <p:txBody>
          <a:bodyPr vert="horz" wrap="square" lIns="0" tIns="12700" rIns="0" bIns="0" rtlCol="0">
            <a:spAutoFit/>
          </a:bodyPr>
          <a:lstStyle/>
          <a:p>
            <a:pPr marL="12700">
              <a:spcBef>
                <a:spcPts val="100"/>
              </a:spcBef>
            </a:pPr>
            <a:r>
              <a:rPr b="1" spc="-5" dirty="0">
                <a:latin typeface="Arial"/>
                <a:cs typeface="Arial"/>
              </a:rPr>
              <a:t>Preview</a:t>
            </a:r>
            <a:endParaRPr>
              <a:latin typeface="Arial"/>
              <a:cs typeface="Arial"/>
            </a:endParaRPr>
          </a:p>
        </p:txBody>
      </p:sp>
      <p:sp>
        <p:nvSpPr>
          <p:cNvPr id="3" name="object 3"/>
          <p:cNvSpPr/>
          <p:nvPr/>
        </p:nvSpPr>
        <p:spPr>
          <a:xfrm>
            <a:off x="3901147" y="3877020"/>
            <a:ext cx="3085243" cy="1568321"/>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7032238" y="3983118"/>
            <a:ext cx="1176472" cy="1453522"/>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3051821" y="947201"/>
            <a:ext cx="6206062" cy="2857119"/>
          </a:xfrm>
          <a:prstGeom prst="rect">
            <a:avLst/>
          </a:prstGeom>
          <a:blipFill>
            <a:blip r:embed="rId4" cstate="print"/>
            <a:stretch>
              <a:fillRect/>
            </a:stretch>
          </a:blipFill>
        </p:spPr>
        <p:txBody>
          <a:bodyPr wrap="square" lIns="0" tIns="0" rIns="0" bIns="0" rtlCol="0"/>
          <a:lstStyle/>
          <a:p>
            <a:endParaRPr/>
          </a:p>
        </p:txBody>
      </p:sp>
      <p:sp>
        <p:nvSpPr>
          <p:cNvPr id="6" name="object 6"/>
          <p:cNvSpPr txBox="1"/>
          <p:nvPr/>
        </p:nvSpPr>
        <p:spPr>
          <a:xfrm>
            <a:off x="1681926" y="5574843"/>
            <a:ext cx="8799195" cy="269304"/>
          </a:xfrm>
          <a:prstGeom prst="rect">
            <a:avLst/>
          </a:prstGeom>
        </p:spPr>
        <p:txBody>
          <a:bodyPr vert="horz" wrap="square" lIns="0" tIns="0" rIns="0" bIns="0" rtlCol="0">
            <a:spAutoFit/>
          </a:bodyPr>
          <a:lstStyle/>
          <a:p>
            <a:pPr>
              <a:lnSpc>
                <a:spcPts val="2065"/>
              </a:lnSpc>
              <a:tabLst>
                <a:tab pos="5253355" algn="l"/>
                <a:tab pos="7234555" algn="l"/>
              </a:tabLst>
            </a:pPr>
            <a:r>
              <a:rPr spc="-5" dirty="0">
                <a:solidFill>
                  <a:srgbClr val="FFFFFF"/>
                </a:solidFill>
                <a:latin typeface="Arial"/>
                <a:cs typeface="Arial"/>
              </a:rPr>
              <a:t>Fei-Fei Li </a:t>
            </a:r>
            <a:r>
              <a:rPr dirty="0">
                <a:solidFill>
                  <a:srgbClr val="FFFFFF"/>
                </a:solidFill>
                <a:latin typeface="Arial"/>
                <a:cs typeface="Arial"/>
              </a:rPr>
              <a:t>&amp; Justin Johnson &amp;</a:t>
            </a:r>
            <a:r>
              <a:rPr spc="-20" dirty="0">
                <a:solidFill>
                  <a:srgbClr val="FFFFFF"/>
                </a:solidFill>
                <a:latin typeface="Arial"/>
                <a:cs typeface="Arial"/>
              </a:rPr>
              <a:t> </a:t>
            </a:r>
            <a:r>
              <a:rPr spc="-5" dirty="0">
                <a:solidFill>
                  <a:srgbClr val="FFFFFF"/>
                </a:solidFill>
                <a:latin typeface="Arial"/>
                <a:cs typeface="Arial"/>
              </a:rPr>
              <a:t>Serena Yeung	</a:t>
            </a:r>
            <a:r>
              <a:rPr sz="3000" spc="-7" baseline="-4166" dirty="0">
                <a:solidFill>
                  <a:srgbClr val="FFFFFF"/>
                </a:solidFill>
                <a:latin typeface="Arial"/>
                <a:cs typeface="Arial"/>
              </a:rPr>
              <a:t>Lecture </a:t>
            </a:r>
            <a:r>
              <a:rPr sz="3000" baseline="-4166" dirty="0">
                <a:solidFill>
                  <a:srgbClr val="FFFFFF"/>
                </a:solidFill>
                <a:latin typeface="Arial"/>
                <a:cs typeface="Arial"/>
              </a:rPr>
              <a:t>5</a:t>
            </a:r>
            <a:r>
              <a:rPr sz="3000" spc="-7" baseline="-4166" dirty="0">
                <a:solidFill>
                  <a:srgbClr val="FFFFFF"/>
                </a:solidFill>
                <a:latin typeface="Arial"/>
                <a:cs typeface="Arial"/>
              </a:rPr>
              <a:t> </a:t>
            </a:r>
            <a:r>
              <a:rPr sz="3000" baseline="-4166" dirty="0">
                <a:solidFill>
                  <a:srgbClr val="FFFFFF"/>
                </a:solidFill>
                <a:latin typeface="Arial"/>
                <a:cs typeface="Arial"/>
              </a:rPr>
              <a:t>-	</a:t>
            </a:r>
            <a:r>
              <a:rPr sz="3000" spc="-7" baseline="-4166" dirty="0">
                <a:solidFill>
                  <a:srgbClr val="FFFFFF"/>
                </a:solidFill>
                <a:latin typeface="Arial"/>
                <a:cs typeface="Arial"/>
              </a:rPr>
              <a:t>April 17,</a:t>
            </a:r>
            <a:r>
              <a:rPr sz="3000" spc="-142" baseline="-4166" dirty="0">
                <a:solidFill>
                  <a:srgbClr val="FFFFFF"/>
                </a:solidFill>
                <a:latin typeface="Arial"/>
                <a:cs typeface="Arial"/>
              </a:rPr>
              <a:t> </a:t>
            </a:r>
            <a:r>
              <a:rPr sz="3000" spc="-7" baseline="-4166" dirty="0">
                <a:solidFill>
                  <a:srgbClr val="FFFFFF"/>
                </a:solidFill>
                <a:latin typeface="Arial"/>
                <a:cs typeface="Arial"/>
              </a:rPr>
              <a:t>2018</a:t>
            </a:r>
            <a:endParaRPr sz="3000" baseline="-4166">
              <a:latin typeface="Arial"/>
              <a:cs typeface="Arial"/>
            </a:endParaRPr>
          </a:p>
        </p:txBody>
      </p:sp>
    </p:spTree>
    <p:extLst>
      <p:ext uri="{BB962C8B-B14F-4D97-AF65-F5344CB8AC3E}">
        <p14:creationId xmlns:p14="http://schemas.microsoft.com/office/powerpoint/2010/main" val="119796467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984051" y="934151"/>
            <a:ext cx="4308841" cy="4455841"/>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2592217" y="1113624"/>
            <a:ext cx="683895" cy="632460"/>
          </a:xfrm>
          <a:custGeom>
            <a:avLst/>
            <a:gdLst/>
            <a:ahLst/>
            <a:cxnLst/>
            <a:rect l="l" t="t" r="r" b="b"/>
            <a:pathLst>
              <a:path w="683894" h="632460">
                <a:moveTo>
                  <a:pt x="0" y="0"/>
                </a:moveTo>
                <a:lnTo>
                  <a:pt x="683698" y="0"/>
                </a:lnTo>
                <a:lnTo>
                  <a:pt x="683698" y="632398"/>
                </a:lnTo>
                <a:lnTo>
                  <a:pt x="0" y="632398"/>
                </a:lnTo>
                <a:lnTo>
                  <a:pt x="0" y="0"/>
                </a:lnTo>
                <a:close/>
              </a:path>
            </a:pathLst>
          </a:custGeom>
          <a:solidFill>
            <a:srgbClr val="FFFFFF"/>
          </a:solidFill>
        </p:spPr>
        <p:txBody>
          <a:bodyPr wrap="square" lIns="0" tIns="0" rIns="0" bIns="0" rtlCol="0"/>
          <a:lstStyle/>
          <a:p>
            <a:endParaRPr/>
          </a:p>
        </p:txBody>
      </p:sp>
      <p:sp>
        <p:nvSpPr>
          <p:cNvPr id="4" name="object 4"/>
          <p:cNvSpPr/>
          <p:nvPr/>
        </p:nvSpPr>
        <p:spPr>
          <a:xfrm>
            <a:off x="1934199" y="857250"/>
            <a:ext cx="957580" cy="256540"/>
          </a:xfrm>
          <a:custGeom>
            <a:avLst/>
            <a:gdLst/>
            <a:ahLst/>
            <a:cxnLst/>
            <a:rect l="l" t="t" r="r" b="b"/>
            <a:pathLst>
              <a:path w="957580" h="256540">
                <a:moveTo>
                  <a:pt x="957298" y="0"/>
                </a:moveTo>
                <a:lnTo>
                  <a:pt x="957298" y="256374"/>
                </a:lnTo>
                <a:lnTo>
                  <a:pt x="0" y="256374"/>
                </a:lnTo>
                <a:lnTo>
                  <a:pt x="0" y="0"/>
                </a:lnTo>
                <a:lnTo>
                  <a:pt x="957298" y="0"/>
                </a:lnTo>
                <a:close/>
              </a:path>
            </a:pathLst>
          </a:custGeom>
          <a:solidFill>
            <a:srgbClr val="FFFFFF"/>
          </a:solidFill>
        </p:spPr>
        <p:txBody>
          <a:bodyPr wrap="square" lIns="0" tIns="0" rIns="0" bIns="0" rtlCol="0"/>
          <a:lstStyle/>
          <a:p>
            <a:endParaRPr/>
          </a:p>
        </p:txBody>
      </p:sp>
      <p:sp>
        <p:nvSpPr>
          <p:cNvPr id="5" name="object 5"/>
          <p:cNvSpPr/>
          <p:nvPr/>
        </p:nvSpPr>
        <p:spPr>
          <a:xfrm>
            <a:off x="3275923" y="1027281"/>
            <a:ext cx="7163135" cy="257799"/>
          </a:xfrm>
          <a:prstGeom prst="rect">
            <a:avLst/>
          </a:prstGeom>
          <a:blipFill>
            <a:blip r:embed="rId3" cstate="print"/>
            <a:stretch>
              <a:fillRect/>
            </a:stretch>
          </a:blipFill>
        </p:spPr>
        <p:txBody>
          <a:bodyPr wrap="square" lIns="0" tIns="0" rIns="0" bIns="0" rtlCol="0"/>
          <a:lstStyle/>
          <a:p>
            <a:endParaRPr/>
          </a:p>
        </p:txBody>
      </p:sp>
      <p:sp>
        <p:nvSpPr>
          <p:cNvPr id="6" name="object 6"/>
          <p:cNvSpPr txBox="1"/>
          <p:nvPr/>
        </p:nvSpPr>
        <p:spPr>
          <a:xfrm>
            <a:off x="7863759" y="1380983"/>
            <a:ext cx="2563495" cy="664845"/>
          </a:xfrm>
          <a:prstGeom prst="rect">
            <a:avLst/>
          </a:prstGeom>
        </p:spPr>
        <p:txBody>
          <a:bodyPr vert="horz" wrap="square" lIns="0" tIns="12700" rIns="0" bIns="0" rtlCol="0">
            <a:spAutoFit/>
          </a:bodyPr>
          <a:lstStyle/>
          <a:p>
            <a:pPr marL="12700">
              <a:lnSpc>
                <a:spcPts val="2875"/>
              </a:lnSpc>
              <a:spcBef>
                <a:spcPts val="100"/>
              </a:spcBef>
            </a:pPr>
            <a:r>
              <a:rPr sz="2400" spc="-5" dirty="0">
                <a:latin typeface="Arial"/>
                <a:cs typeface="Arial"/>
              </a:rPr>
              <a:t>example 5x5</a:t>
            </a:r>
            <a:r>
              <a:rPr sz="2400" spc="-90" dirty="0">
                <a:latin typeface="Arial"/>
                <a:cs typeface="Arial"/>
              </a:rPr>
              <a:t> </a:t>
            </a:r>
            <a:r>
              <a:rPr sz="2400" spc="-5" dirty="0">
                <a:latin typeface="Arial"/>
                <a:cs typeface="Arial"/>
              </a:rPr>
              <a:t>filters</a:t>
            </a:r>
            <a:endParaRPr sz="2400">
              <a:latin typeface="Arial"/>
              <a:cs typeface="Arial"/>
            </a:endParaRPr>
          </a:p>
          <a:p>
            <a:pPr marL="12700">
              <a:lnSpc>
                <a:spcPts val="2155"/>
              </a:lnSpc>
            </a:pPr>
            <a:r>
              <a:rPr dirty="0">
                <a:latin typeface="Arial"/>
                <a:cs typeface="Arial"/>
              </a:rPr>
              <a:t>(32</a:t>
            </a:r>
            <a:r>
              <a:rPr spc="-10" dirty="0">
                <a:latin typeface="Arial"/>
                <a:cs typeface="Arial"/>
              </a:rPr>
              <a:t> </a:t>
            </a:r>
            <a:r>
              <a:rPr spc="-5" dirty="0">
                <a:latin typeface="Arial"/>
                <a:cs typeface="Arial"/>
              </a:rPr>
              <a:t>total)</a:t>
            </a:r>
            <a:endParaRPr>
              <a:latin typeface="Arial"/>
              <a:cs typeface="Arial"/>
            </a:endParaRPr>
          </a:p>
        </p:txBody>
      </p:sp>
      <p:sp>
        <p:nvSpPr>
          <p:cNvPr id="7" name="object 7"/>
          <p:cNvSpPr/>
          <p:nvPr/>
        </p:nvSpPr>
        <p:spPr>
          <a:xfrm>
            <a:off x="3327165" y="1027375"/>
            <a:ext cx="248285" cy="257810"/>
          </a:xfrm>
          <a:custGeom>
            <a:avLst/>
            <a:gdLst/>
            <a:ahLst/>
            <a:cxnLst/>
            <a:rect l="l" t="t" r="r" b="b"/>
            <a:pathLst>
              <a:path w="248285" h="257809">
                <a:moveTo>
                  <a:pt x="0" y="0"/>
                </a:moveTo>
                <a:lnTo>
                  <a:pt x="247799" y="0"/>
                </a:lnTo>
                <a:lnTo>
                  <a:pt x="247799" y="257700"/>
                </a:lnTo>
                <a:lnTo>
                  <a:pt x="0" y="257700"/>
                </a:lnTo>
                <a:lnTo>
                  <a:pt x="0" y="0"/>
                </a:lnTo>
                <a:close/>
              </a:path>
            </a:pathLst>
          </a:custGeom>
          <a:ln w="19049">
            <a:solidFill>
              <a:srgbClr val="FF0000"/>
            </a:solidFill>
          </a:ln>
        </p:spPr>
        <p:txBody>
          <a:bodyPr wrap="square" lIns="0" tIns="0" rIns="0" bIns="0" rtlCol="0"/>
          <a:lstStyle/>
          <a:p>
            <a:endParaRPr/>
          </a:p>
        </p:txBody>
      </p:sp>
      <p:sp>
        <p:nvSpPr>
          <p:cNvPr id="8" name="object 8"/>
          <p:cNvSpPr/>
          <p:nvPr/>
        </p:nvSpPr>
        <p:spPr>
          <a:xfrm>
            <a:off x="2026826" y="2171847"/>
            <a:ext cx="565785" cy="632460"/>
          </a:xfrm>
          <a:custGeom>
            <a:avLst/>
            <a:gdLst/>
            <a:ahLst/>
            <a:cxnLst/>
            <a:rect l="l" t="t" r="r" b="b"/>
            <a:pathLst>
              <a:path w="565785" h="632460">
                <a:moveTo>
                  <a:pt x="0" y="0"/>
                </a:moveTo>
                <a:lnTo>
                  <a:pt x="565498" y="0"/>
                </a:lnTo>
                <a:lnTo>
                  <a:pt x="565498" y="632398"/>
                </a:lnTo>
                <a:lnTo>
                  <a:pt x="0" y="632398"/>
                </a:lnTo>
                <a:lnTo>
                  <a:pt x="0" y="0"/>
                </a:lnTo>
                <a:close/>
              </a:path>
            </a:pathLst>
          </a:custGeom>
          <a:ln w="19049">
            <a:solidFill>
              <a:srgbClr val="FF0000"/>
            </a:solidFill>
          </a:ln>
        </p:spPr>
        <p:txBody>
          <a:bodyPr wrap="square" lIns="0" tIns="0" rIns="0" bIns="0" rtlCol="0"/>
          <a:lstStyle/>
          <a:p>
            <a:endParaRPr/>
          </a:p>
        </p:txBody>
      </p:sp>
      <p:sp>
        <p:nvSpPr>
          <p:cNvPr id="9" name="object 9"/>
          <p:cNvSpPr/>
          <p:nvPr/>
        </p:nvSpPr>
        <p:spPr>
          <a:xfrm>
            <a:off x="2658865" y="1285076"/>
            <a:ext cx="792480" cy="1109980"/>
          </a:xfrm>
          <a:custGeom>
            <a:avLst/>
            <a:gdLst/>
            <a:ahLst/>
            <a:cxnLst/>
            <a:rect l="l" t="t" r="r" b="b"/>
            <a:pathLst>
              <a:path w="792480" h="1109980">
                <a:moveTo>
                  <a:pt x="792198" y="0"/>
                </a:moveTo>
                <a:lnTo>
                  <a:pt x="0" y="1109962"/>
                </a:lnTo>
              </a:path>
            </a:pathLst>
          </a:custGeom>
          <a:ln w="19049">
            <a:solidFill>
              <a:srgbClr val="FF0000"/>
            </a:solidFill>
          </a:ln>
        </p:spPr>
        <p:txBody>
          <a:bodyPr wrap="square" lIns="0" tIns="0" rIns="0" bIns="0" rtlCol="0"/>
          <a:lstStyle/>
          <a:p>
            <a:endParaRPr/>
          </a:p>
        </p:txBody>
      </p:sp>
      <p:sp>
        <p:nvSpPr>
          <p:cNvPr id="10" name="object 10"/>
          <p:cNvSpPr/>
          <p:nvPr/>
        </p:nvSpPr>
        <p:spPr>
          <a:xfrm>
            <a:off x="2599117" y="2367234"/>
            <a:ext cx="94882" cy="107694"/>
          </a:xfrm>
          <a:prstGeom prst="rect">
            <a:avLst/>
          </a:prstGeom>
          <a:blipFill>
            <a:blip r:embed="rId4" cstate="print"/>
            <a:stretch>
              <a:fillRect/>
            </a:stretch>
          </a:blipFill>
        </p:spPr>
        <p:txBody>
          <a:bodyPr wrap="square" lIns="0" tIns="0" rIns="0" bIns="0" rtlCol="0"/>
          <a:lstStyle/>
          <a:p>
            <a:endParaRPr/>
          </a:p>
        </p:txBody>
      </p:sp>
      <p:sp>
        <p:nvSpPr>
          <p:cNvPr id="11" name="object 11"/>
          <p:cNvSpPr/>
          <p:nvPr/>
        </p:nvSpPr>
        <p:spPr>
          <a:xfrm>
            <a:off x="6506164" y="3765346"/>
            <a:ext cx="4009048" cy="453839"/>
          </a:xfrm>
          <a:prstGeom prst="rect">
            <a:avLst/>
          </a:prstGeom>
          <a:blipFill>
            <a:blip r:embed="rId5" cstate="print"/>
            <a:stretch>
              <a:fillRect/>
            </a:stretch>
          </a:blipFill>
        </p:spPr>
        <p:txBody>
          <a:bodyPr wrap="square" lIns="0" tIns="0" rIns="0" bIns="0" rtlCol="0"/>
          <a:lstStyle/>
          <a:p>
            <a:endParaRPr/>
          </a:p>
        </p:txBody>
      </p:sp>
      <p:sp>
        <p:nvSpPr>
          <p:cNvPr id="12" name="object 12"/>
          <p:cNvSpPr txBox="1"/>
          <p:nvPr/>
        </p:nvSpPr>
        <p:spPr>
          <a:xfrm>
            <a:off x="6802141" y="2713553"/>
            <a:ext cx="3530600" cy="852169"/>
          </a:xfrm>
          <a:prstGeom prst="rect">
            <a:avLst/>
          </a:prstGeom>
        </p:spPr>
        <p:txBody>
          <a:bodyPr vert="horz" wrap="square" lIns="0" tIns="10795" rIns="0" bIns="0" rtlCol="0">
            <a:spAutoFit/>
          </a:bodyPr>
          <a:lstStyle/>
          <a:p>
            <a:pPr marL="12700" marR="5080">
              <a:lnSpc>
                <a:spcPct val="100699"/>
              </a:lnSpc>
              <a:spcBef>
                <a:spcPts val="85"/>
              </a:spcBef>
            </a:pPr>
            <a:r>
              <a:rPr spc="-5" dirty="0">
                <a:latin typeface="Arial"/>
                <a:cs typeface="Arial"/>
              </a:rPr>
              <a:t>We </a:t>
            </a:r>
            <a:r>
              <a:rPr dirty="0">
                <a:latin typeface="Arial"/>
                <a:cs typeface="Arial"/>
              </a:rPr>
              <a:t>call </a:t>
            </a:r>
            <a:r>
              <a:rPr spc="-5" dirty="0">
                <a:latin typeface="Arial"/>
                <a:cs typeface="Arial"/>
              </a:rPr>
              <a:t>the layer </a:t>
            </a:r>
            <a:r>
              <a:rPr dirty="0">
                <a:latin typeface="Arial"/>
                <a:cs typeface="Arial"/>
              </a:rPr>
              <a:t>convolutional  </a:t>
            </a:r>
            <a:r>
              <a:rPr spc="-5" dirty="0">
                <a:latin typeface="Arial"/>
                <a:cs typeface="Arial"/>
              </a:rPr>
              <a:t>because it is </a:t>
            </a:r>
            <a:r>
              <a:rPr dirty="0">
                <a:latin typeface="Arial"/>
                <a:cs typeface="Arial"/>
              </a:rPr>
              <a:t>related </a:t>
            </a:r>
            <a:r>
              <a:rPr spc="-5" dirty="0">
                <a:latin typeface="Arial"/>
                <a:cs typeface="Arial"/>
              </a:rPr>
              <a:t>to</a:t>
            </a:r>
            <a:r>
              <a:rPr spc="-90" dirty="0">
                <a:latin typeface="Arial"/>
                <a:cs typeface="Arial"/>
              </a:rPr>
              <a:t> </a:t>
            </a:r>
            <a:r>
              <a:rPr dirty="0">
                <a:latin typeface="Arial"/>
                <a:cs typeface="Arial"/>
              </a:rPr>
              <a:t>convolution  </a:t>
            </a:r>
            <a:r>
              <a:rPr spc="-5" dirty="0">
                <a:latin typeface="Arial"/>
                <a:cs typeface="Arial"/>
              </a:rPr>
              <a:t>of two</a:t>
            </a:r>
            <a:r>
              <a:rPr spc="-15" dirty="0">
                <a:latin typeface="Arial"/>
                <a:cs typeface="Arial"/>
              </a:rPr>
              <a:t> </a:t>
            </a:r>
            <a:r>
              <a:rPr dirty="0">
                <a:latin typeface="Arial"/>
                <a:cs typeface="Arial"/>
              </a:rPr>
              <a:t>signals:</a:t>
            </a:r>
            <a:endParaRPr>
              <a:latin typeface="Arial"/>
              <a:cs typeface="Arial"/>
            </a:endParaRPr>
          </a:p>
        </p:txBody>
      </p:sp>
      <p:sp>
        <p:nvSpPr>
          <p:cNvPr id="13" name="object 13"/>
          <p:cNvSpPr/>
          <p:nvPr/>
        </p:nvSpPr>
        <p:spPr>
          <a:xfrm>
            <a:off x="9198109" y="4295793"/>
            <a:ext cx="0" cy="339090"/>
          </a:xfrm>
          <a:custGeom>
            <a:avLst/>
            <a:gdLst/>
            <a:ahLst/>
            <a:cxnLst/>
            <a:rect l="l" t="t" r="r" b="b"/>
            <a:pathLst>
              <a:path h="339089">
                <a:moveTo>
                  <a:pt x="0" y="338699"/>
                </a:moveTo>
                <a:lnTo>
                  <a:pt x="0" y="0"/>
                </a:lnTo>
              </a:path>
            </a:pathLst>
          </a:custGeom>
          <a:ln w="19049">
            <a:solidFill>
              <a:srgbClr val="666666"/>
            </a:solidFill>
          </a:ln>
        </p:spPr>
        <p:txBody>
          <a:bodyPr wrap="square" lIns="0" tIns="0" rIns="0" bIns="0" rtlCol="0"/>
          <a:lstStyle/>
          <a:p>
            <a:endParaRPr/>
          </a:p>
        </p:txBody>
      </p:sp>
      <p:sp>
        <p:nvSpPr>
          <p:cNvPr id="14" name="object 14"/>
          <p:cNvSpPr/>
          <p:nvPr/>
        </p:nvSpPr>
        <p:spPr>
          <a:xfrm>
            <a:off x="9157111" y="4199820"/>
            <a:ext cx="81999" cy="105499"/>
          </a:xfrm>
          <a:prstGeom prst="rect">
            <a:avLst/>
          </a:prstGeom>
          <a:blipFill>
            <a:blip r:embed="rId6" cstate="print"/>
            <a:stretch>
              <a:fillRect/>
            </a:stretch>
          </a:blipFill>
        </p:spPr>
        <p:txBody>
          <a:bodyPr wrap="square" lIns="0" tIns="0" rIns="0" bIns="0" rtlCol="0"/>
          <a:lstStyle/>
          <a:p>
            <a:endParaRPr/>
          </a:p>
        </p:txBody>
      </p:sp>
      <p:sp>
        <p:nvSpPr>
          <p:cNvPr id="15" name="object 15"/>
          <p:cNvSpPr txBox="1"/>
          <p:nvPr/>
        </p:nvSpPr>
        <p:spPr>
          <a:xfrm>
            <a:off x="7492188" y="4667632"/>
            <a:ext cx="3018790" cy="459100"/>
          </a:xfrm>
          <a:prstGeom prst="rect">
            <a:avLst/>
          </a:prstGeom>
        </p:spPr>
        <p:txBody>
          <a:bodyPr vert="horz" wrap="square" lIns="0" tIns="22860" rIns="0" bIns="0" rtlCol="0">
            <a:spAutoFit/>
          </a:bodyPr>
          <a:lstStyle/>
          <a:p>
            <a:pPr marL="12700" marR="5080">
              <a:lnSpc>
                <a:spcPts val="1650"/>
              </a:lnSpc>
              <a:spcBef>
                <a:spcPts val="180"/>
              </a:spcBef>
            </a:pPr>
            <a:r>
              <a:rPr sz="1400" spc="-5" dirty="0">
                <a:latin typeface="Arial"/>
                <a:cs typeface="Arial"/>
              </a:rPr>
              <a:t>elementwise </a:t>
            </a:r>
            <a:r>
              <a:rPr sz="1400" dirty="0">
                <a:latin typeface="Arial"/>
                <a:cs typeface="Arial"/>
              </a:rPr>
              <a:t>multiplication </a:t>
            </a:r>
            <a:r>
              <a:rPr sz="1400" spc="-5" dirty="0">
                <a:latin typeface="Arial"/>
                <a:cs typeface="Arial"/>
              </a:rPr>
              <a:t>and </a:t>
            </a:r>
            <a:r>
              <a:rPr sz="1400" dirty="0">
                <a:latin typeface="Arial"/>
                <a:cs typeface="Arial"/>
              </a:rPr>
              <a:t>sum</a:t>
            </a:r>
            <a:r>
              <a:rPr sz="1400" spc="-95" dirty="0">
                <a:latin typeface="Arial"/>
                <a:cs typeface="Arial"/>
              </a:rPr>
              <a:t> </a:t>
            </a:r>
            <a:r>
              <a:rPr sz="1400" spc="-5" dirty="0">
                <a:latin typeface="Arial"/>
                <a:cs typeface="Arial"/>
              </a:rPr>
              <a:t>of  </a:t>
            </a:r>
            <a:r>
              <a:rPr sz="1400" dirty="0">
                <a:latin typeface="Arial"/>
                <a:cs typeface="Arial"/>
              </a:rPr>
              <a:t>a </a:t>
            </a:r>
            <a:r>
              <a:rPr sz="1400" spc="-5" dirty="0">
                <a:latin typeface="Arial"/>
                <a:cs typeface="Arial"/>
              </a:rPr>
              <a:t>filter and the </a:t>
            </a:r>
            <a:r>
              <a:rPr sz="1400" dirty="0">
                <a:latin typeface="Arial"/>
                <a:cs typeface="Arial"/>
              </a:rPr>
              <a:t>signal</a:t>
            </a:r>
            <a:r>
              <a:rPr sz="1400" spc="-35" dirty="0">
                <a:latin typeface="Arial"/>
                <a:cs typeface="Arial"/>
              </a:rPr>
              <a:t> </a:t>
            </a:r>
            <a:r>
              <a:rPr sz="1400" dirty="0">
                <a:latin typeface="Arial"/>
                <a:cs typeface="Arial"/>
              </a:rPr>
              <a:t>(image)</a:t>
            </a:r>
            <a:endParaRPr sz="1400">
              <a:latin typeface="Arial"/>
              <a:cs typeface="Arial"/>
            </a:endParaRPr>
          </a:p>
        </p:txBody>
      </p:sp>
      <p:sp>
        <p:nvSpPr>
          <p:cNvPr id="16" name="object 16"/>
          <p:cNvSpPr txBox="1">
            <a:spLocks noGrp="1"/>
          </p:cNvSpPr>
          <p:nvPr>
            <p:ph type="title"/>
          </p:nvPr>
        </p:nvSpPr>
        <p:spPr>
          <a:xfrm>
            <a:off x="3628798" y="1105155"/>
            <a:ext cx="1943100" cy="843821"/>
          </a:xfrm>
          <a:prstGeom prst="rect">
            <a:avLst/>
          </a:prstGeom>
        </p:spPr>
        <p:txBody>
          <a:bodyPr vert="horz" wrap="square" lIns="0" tIns="12700" rIns="0" bIns="0" rtlCol="0" anchor="ctr">
            <a:spAutoFit/>
          </a:bodyPr>
          <a:lstStyle/>
          <a:p>
            <a:pPr marL="12700">
              <a:spcBef>
                <a:spcPts val="100"/>
              </a:spcBef>
            </a:pPr>
            <a:r>
              <a:rPr sz="1800" spc="-5" dirty="0">
                <a:solidFill>
                  <a:srgbClr val="FF0000"/>
                </a:solidFill>
              </a:rPr>
              <a:t>one filter</a:t>
            </a:r>
            <a:r>
              <a:rPr sz="1800" spc="-20" dirty="0">
                <a:solidFill>
                  <a:srgbClr val="FF0000"/>
                </a:solidFill>
              </a:rPr>
              <a:t> </a:t>
            </a:r>
            <a:r>
              <a:rPr sz="1800" spc="-5" dirty="0">
                <a:solidFill>
                  <a:srgbClr val="FF0000"/>
                </a:solidFill>
              </a:rPr>
              <a:t>=&gt;</a:t>
            </a:r>
            <a:endParaRPr sz="1800"/>
          </a:p>
          <a:p>
            <a:pPr marL="12700">
              <a:spcBef>
                <a:spcPts val="15"/>
              </a:spcBef>
            </a:pPr>
            <a:r>
              <a:rPr sz="1800" spc="-5" dirty="0">
                <a:solidFill>
                  <a:srgbClr val="FF0000"/>
                </a:solidFill>
              </a:rPr>
              <a:t>one activation</a:t>
            </a:r>
            <a:r>
              <a:rPr sz="1800" spc="-85" dirty="0">
                <a:solidFill>
                  <a:srgbClr val="FF0000"/>
                </a:solidFill>
              </a:rPr>
              <a:t> </a:t>
            </a:r>
            <a:r>
              <a:rPr sz="1800" dirty="0">
                <a:solidFill>
                  <a:srgbClr val="FF0000"/>
                </a:solidFill>
              </a:rPr>
              <a:t>map</a:t>
            </a:r>
            <a:endParaRPr sz="1800"/>
          </a:p>
        </p:txBody>
      </p:sp>
      <p:sp>
        <p:nvSpPr>
          <p:cNvPr id="17" name="object 17"/>
          <p:cNvSpPr/>
          <p:nvPr/>
        </p:nvSpPr>
        <p:spPr>
          <a:xfrm>
            <a:off x="6432591" y="1035975"/>
            <a:ext cx="248285" cy="257810"/>
          </a:xfrm>
          <a:custGeom>
            <a:avLst/>
            <a:gdLst/>
            <a:ahLst/>
            <a:cxnLst/>
            <a:rect l="l" t="t" r="r" b="b"/>
            <a:pathLst>
              <a:path w="248285" h="257809">
                <a:moveTo>
                  <a:pt x="0" y="0"/>
                </a:moveTo>
                <a:lnTo>
                  <a:pt x="247799" y="0"/>
                </a:lnTo>
                <a:lnTo>
                  <a:pt x="247799" y="257700"/>
                </a:lnTo>
                <a:lnTo>
                  <a:pt x="0" y="257700"/>
                </a:lnTo>
                <a:lnTo>
                  <a:pt x="0" y="0"/>
                </a:lnTo>
                <a:close/>
              </a:path>
            </a:pathLst>
          </a:custGeom>
          <a:ln w="19049">
            <a:solidFill>
              <a:srgbClr val="0000FF"/>
            </a:solidFill>
          </a:ln>
        </p:spPr>
        <p:txBody>
          <a:bodyPr wrap="square" lIns="0" tIns="0" rIns="0" bIns="0" rtlCol="0"/>
          <a:lstStyle/>
          <a:p>
            <a:endParaRPr/>
          </a:p>
        </p:txBody>
      </p:sp>
      <p:sp>
        <p:nvSpPr>
          <p:cNvPr id="18" name="object 18"/>
          <p:cNvSpPr/>
          <p:nvPr/>
        </p:nvSpPr>
        <p:spPr>
          <a:xfrm>
            <a:off x="2677260" y="1293678"/>
            <a:ext cx="3879850" cy="2150745"/>
          </a:xfrm>
          <a:custGeom>
            <a:avLst/>
            <a:gdLst/>
            <a:ahLst/>
            <a:cxnLst/>
            <a:rect l="l" t="t" r="r" b="b"/>
            <a:pathLst>
              <a:path w="3879850" h="2150745">
                <a:moveTo>
                  <a:pt x="3879229" y="0"/>
                </a:moveTo>
                <a:lnTo>
                  <a:pt x="0" y="2150193"/>
                </a:lnTo>
              </a:path>
            </a:pathLst>
          </a:custGeom>
          <a:ln w="19049">
            <a:solidFill>
              <a:srgbClr val="0000FF"/>
            </a:solidFill>
          </a:ln>
        </p:spPr>
        <p:txBody>
          <a:bodyPr wrap="square" lIns="0" tIns="0" rIns="0" bIns="0" rtlCol="0"/>
          <a:lstStyle/>
          <a:p>
            <a:endParaRPr/>
          </a:p>
        </p:txBody>
      </p:sp>
      <p:sp>
        <p:nvSpPr>
          <p:cNvPr id="19" name="object 19"/>
          <p:cNvSpPr/>
          <p:nvPr/>
        </p:nvSpPr>
        <p:spPr>
          <a:xfrm>
            <a:off x="2592124" y="3406819"/>
            <a:ext cx="109917" cy="88474"/>
          </a:xfrm>
          <a:prstGeom prst="rect">
            <a:avLst/>
          </a:prstGeom>
          <a:blipFill>
            <a:blip r:embed="rId7" cstate="print"/>
            <a:stretch>
              <a:fillRect/>
            </a:stretch>
          </a:blipFill>
        </p:spPr>
        <p:txBody>
          <a:bodyPr wrap="square" lIns="0" tIns="0" rIns="0" bIns="0" rtlCol="0"/>
          <a:lstStyle/>
          <a:p>
            <a:endParaRPr/>
          </a:p>
        </p:txBody>
      </p:sp>
      <p:sp>
        <p:nvSpPr>
          <p:cNvPr id="20" name="object 20"/>
          <p:cNvSpPr/>
          <p:nvPr/>
        </p:nvSpPr>
        <p:spPr>
          <a:xfrm>
            <a:off x="2026826" y="3458619"/>
            <a:ext cx="565785" cy="632460"/>
          </a:xfrm>
          <a:custGeom>
            <a:avLst/>
            <a:gdLst/>
            <a:ahLst/>
            <a:cxnLst/>
            <a:rect l="l" t="t" r="r" b="b"/>
            <a:pathLst>
              <a:path w="565785" h="632460">
                <a:moveTo>
                  <a:pt x="0" y="0"/>
                </a:moveTo>
                <a:lnTo>
                  <a:pt x="565498" y="0"/>
                </a:lnTo>
                <a:lnTo>
                  <a:pt x="565498" y="632398"/>
                </a:lnTo>
                <a:lnTo>
                  <a:pt x="0" y="632398"/>
                </a:lnTo>
                <a:lnTo>
                  <a:pt x="0" y="0"/>
                </a:lnTo>
                <a:close/>
              </a:path>
            </a:pathLst>
          </a:custGeom>
          <a:ln w="19049">
            <a:solidFill>
              <a:srgbClr val="0000FF"/>
            </a:solidFill>
          </a:ln>
        </p:spPr>
        <p:txBody>
          <a:bodyPr wrap="square" lIns="0" tIns="0" rIns="0" bIns="0" rtlCol="0"/>
          <a:lstStyle/>
          <a:p>
            <a:endParaRPr/>
          </a:p>
        </p:txBody>
      </p:sp>
      <p:sp>
        <p:nvSpPr>
          <p:cNvPr id="21" name="object 21"/>
          <p:cNvSpPr/>
          <p:nvPr/>
        </p:nvSpPr>
        <p:spPr>
          <a:xfrm>
            <a:off x="5187116" y="5257663"/>
            <a:ext cx="1030357" cy="65335"/>
          </a:xfrm>
          <a:prstGeom prst="rect">
            <a:avLst/>
          </a:prstGeom>
          <a:blipFill>
            <a:blip r:embed="rId8" cstate="print"/>
            <a:stretch>
              <a:fillRect/>
            </a:stretch>
          </a:blipFill>
        </p:spPr>
        <p:txBody>
          <a:bodyPr wrap="square" lIns="0" tIns="0" rIns="0" bIns="0" rtlCol="0"/>
          <a:lstStyle/>
          <a:p>
            <a:endParaRPr/>
          </a:p>
        </p:txBody>
      </p:sp>
      <p:sp>
        <p:nvSpPr>
          <p:cNvPr id="22" name="object 22"/>
          <p:cNvSpPr txBox="1"/>
          <p:nvPr/>
        </p:nvSpPr>
        <p:spPr>
          <a:xfrm>
            <a:off x="1681926" y="5574843"/>
            <a:ext cx="8799195" cy="269304"/>
          </a:xfrm>
          <a:prstGeom prst="rect">
            <a:avLst/>
          </a:prstGeom>
        </p:spPr>
        <p:txBody>
          <a:bodyPr vert="horz" wrap="square" lIns="0" tIns="0" rIns="0" bIns="0" rtlCol="0">
            <a:spAutoFit/>
          </a:bodyPr>
          <a:lstStyle/>
          <a:p>
            <a:pPr>
              <a:lnSpc>
                <a:spcPts val="2065"/>
              </a:lnSpc>
              <a:tabLst>
                <a:tab pos="5253355" algn="l"/>
                <a:tab pos="7234555" algn="l"/>
              </a:tabLst>
            </a:pPr>
            <a:r>
              <a:rPr spc="-5" dirty="0">
                <a:solidFill>
                  <a:srgbClr val="FFFFFF"/>
                </a:solidFill>
                <a:latin typeface="Arial"/>
                <a:cs typeface="Arial"/>
              </a:rPr>
              <a:t>Fei-Fei Li </a:t>
            </a:r>
            <a:r>
              <a:rPr dirty="0">
                <a:solidFill>
                  <a:srgbClr val="FFFFFF"/>
                </a:solidFill>
                <a:latin typeface="Arial"/>
                <a:cs typeface="Arial"/>
              </a:rPr>
              <a:t>&amp; Justin Johnson &amp;</a:t>
            </a:r>
            <a:r>
              <a:rPr spc="-20" dirty="0">
                <a:solidFill>
                  <a:srgbClr val="FFFFFF"/>
                </a:solidFill>
                <a:latin typeface="Arial"/>
                <a:cs typeface="Arial"/>
              </a:rPr>
              <a:t> </a:t>
            </a:r>
            <a:r>
              <a:rPr spc="-5" dirty="0">
                <a:solidFill>
                  <a:srgbClr val="FFFFFF"/>
                </a:solidFill>
                <a:latin typeface="Arial"/>
                <a:cs typeface="Arial"/>
              </a:rPr>
              <a:t>Serena Yeung	</a:t>
            </a:r>
            <a:r>
              <a:rPr sz="3000" spc="-7" baseline="-4166" dirty="0">
                <a:solidFill>
                  <a:srgbClr val="FFFFFF"/>
                </a:solidFill>
                <a:latin typeface="Arial"/>
                <a:cs typeface="Arial"/>
              </a:rPr>
              <a:t>Lecture </a:t>
            </a:r>
            <a:r>
              <a:rPr sz="3000" baseline="-4166" dirty="0">
                <a:solidFill>
                  <a:srgbClr val="FFFFFF"/>
                </a:solidFill>
                <a:latin typeface="Arial"/>
                <a:cs typeface="Arial"/>
              </a:rPr>
              <a:t>5</a:t>
            </a:r>
            <a:r>
              <a:rPr sz="3000" spc="-7" baseline="-4166" dirty="0">
                <a:solidFill>
                  <a:srgbClr val="FFFFFF"/>
                </a:solidFill>
                <a:latin typeface="Arial"/>
                <a:cs typeface="Arial"/>
              </a:rPr>
              <a:t> </a:t>
            </a:r>
            <a:r>
              <a:rPr sz="3000" baseline="-4166" dirty="0">
                <a:solidFill>
                  <a:srgbClr val="FFFFFF"/>
                </a:solidFill>
                <a:latin typeface="Arial"/>
                <a:cs typeface="Arial"/>
              </a:rPr>
              <a:t>-	</a:t>
            </a:r>
            <a:r>
              <a:rPr sz="3000" spc="-7" baseline="-4166" dirty="0">
                <a:solidFill>
                  <a:srgbClr val="FFFFFF"/>
                </a:solidFill>
                <a:latin typeface="Arial"/>
                <a:cs typeface="Arial"/>
              </a:rPr>
              <a:t>April 17,</a:t>
            </a:r>
            <a:r>
              <a:rPr sz="3000" spc="-142" baseline="-4166" dirty="0">
                <a:solidFill>
                  <a:srgbClr val="FFFFFF"/>
                </a:solidFill>
                <a:latin typeface="Arial"/>
                <a:cs typeface="Arial"/>
              </a:rPr>
              <a:t> </a:t>
            </a:r>
            <a:r>
              <a:rPr sz="3000" spc="-7" baseline="-4166" dirty="0">
                <a:solidFill>
                  <a:srgbClr val="FFFFFF"/>
                </a:solidFill>
                <a:latin typeface="Arial"/>
                <a:cs typeface="Arial"/>
              </a:rPr>
              <a:t>2018</a:t>
            </a:r>
            <a:endParaRPr sz="3000" baseline="-4166">
              <a:latin typeface="Arial"/>
              <a:cs typeface="Arial"/>
            </a:endParaRPr>
          </a:p>
        </p:txBody>
      </p:sp>
    </p:spTree>
    <p:extLst>
      <p:ext uri="{BB962C8B-B14F-4D97-AF65-F5344CB8AC3E}">
        <p14:creationId xmlns:p14="http://schemas.microsoft.com/office/powerpoint/2010/main" val="156980978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623392" y="260648"/>
            <a:ext cx="11377264" cy="6192688"/>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666567" y="2104774"/>
            <a:ext cx="2192645" cy="2002443"/>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90599749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03446" y="260648"/>
            <a:ext cx="10849205" cy="720080"/>
          </a:xfrm>
        </p:spPr>
        <p:txBody>
          <a:bodyPr>
            <a:normAutofit fontScale="90000"/>
          </a:bodyPr>
          <a:lstStyle/>
          <a:p>
            <a:r>
              <a:rPr lang="en-US" dirty="0"/>
              <a:t>ImageNet Top-5 Classification Accuracy</a:t>
            </a:r>
            <a:br>
              <a:rPr lang="en-US" dirty="0"/>
            </a:br>
            <a:r>
              <a:rPr lang="en-US" dirty="0"/>
              <a:t>Over the Years</a:t>
            </a:r>
          </a:p>
        </p:txBody>
      </p:sp>
      <p:pic>
        <p:nvPicPr>
          <p:cNvPr id="1026" name="Picture 2" descr="This slide from the ImageNet team shows the winning team's error rate each year in the top-5 classification task. The error rate fell steadily from 2010 to 2017."/>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5177"/>
          <a:stretch/>
        </p:blipFill>
        <p:spPr bwMode="auto">
          <a:xfrm>
            <a:off x="799258" y="1674316"/>
            <a:ext cx="8848269" cy="441898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437695" y="6414664"/>
            <a:ext cx="7515225" cy="338554"/>
          </a:xfrm>
          <a:prstGeom prst="rect">
            <a:avLst/>
          </a:prstGeom>
        </p:spPr>
        <p:txBody>
          <a:bodyPr wrap="square">
            <a:spAutoFit/>
          </a:bodyPr>
          <a:lstStyle/>
          <a:p>
            <a:r>
              <a:rPr lang="en-US" sz="1600" dirty="0"/>
              <a:t>image-net.org “ImageNet Large Scale Visual Recognition Challenge (ILSVRC) 2017,” 2017</a:t>
            </a:r>
          </a:p>
        </p:txBody>
      </p:sp>
      <p:sp>
        <p:nvSpPr>
          <p:cNvPr id="5" name="Down Arrow 4"/>
          <p:cNvSpPr/>
          <p:nvPr/>
        </p:nvSpPr>
        <p:spPr>
          <a:xfrm rot="3171776">
            <a:off x="4499493" y="3022163"/>
            <a:ext cx="419100" cy="628650"/>
          </a:xfrm>
          <a:prstGeom prst="downArrow">
            <a:avLst/>
          </a:prstGeom>
          <a:solidFill>
            <a:schemeClr val="bg1"/>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566168" y="2636770"/>
            <a:ext cx="2604752" cy="400110"/>
          </a:xfrm>
          <a:prstGeom prst="rect">
            <a:avLst/>
          </a:prstGeom>
          <a:noFill/>
        </p:spPr>
        <p:txBody>
          <a:bodyPr wrap="none" rtlCol="0">
            <a:spAutoFit/>
          </a:bodyPr>
          <a:lstStyle/>
          <a:p>
            <a:r>
              <a:rPr lang="en-US" sz="2000" dirty="0" err="1"/>
              <a:t>AlexNet</a:t>
            </a:r>
            <a:r>
              <a:rPr lang="en-US" sz="2000" dirty="0"/>
              <a:t>, The Beginning</a:t>
            </a:r>
          </a:p>
        </p:txBody>
      </p:sp>
      <p:sp>
        <p:nvSpPr>
          <p:cNvPr id="7" name="TextBox 6"/>
          <p:cNvSpPr txBox="1"/>
          <p:nvPr/>
        </p:nvSpPr>
        <p:spPr>
          <a:xfrm>
            <a:off x="2915542" y="1222548"/>
            <a:ext cx="6151364" cy="400110"/>
          </a:xfrm>
          <a:prstGeom prst="rect">
            <a:avLst/>
          </a:prstGeom>
          <a:noFill/>
        </p:spPr>
        <p:txBody>
          <a:bodyPr wrap="none" rtlCol="0">
            <a:spAutoFit/>
          </a:bodyPr>
          <a:lstStyle/>
          <a:p>
            <a:r>
              <a:rPr lang="en-US" sz="2000" dirty="0"/>
              <a:t>15 million images 1000 classes in the ImageNet challenge</a:t>
            </a:r>
          </a:p>
        </p:txBody>
      </p:sp>
      <p:sp>
        <p:nvSpPr>
          <p:cNvPr id="9" name="TextBox 8"/>
          <p:cNvSpPr txBox="1"/>
          <p:nvPr/>
        </p:nvSpPr>
        <p:spPr>
          <a:xfrm>
            <a:off x="5223392" y="3045226"/>
            <a:ext cx="5193088" cy="923330"/>
          </a:xfrm>
          <a:prstGeom prst="rect">
            <a:avLst/>
          </a:prstGeom>
          <a:solidFill>
            <a:schemeClr val="bg1"/>
          </a:solidFill>
          <a:ln>
            <a:solidFill>
              <a:srgbClr val="000000"/>
            </a:solidFill>
          </a:ln>
        </p:spPr>
        <p:txBody>
          <a:bodyPr wrap="none" rtlCol="0">
            <a:spAutoFit/>
          </a:bodyPr>
          <a:lstStyle/>
          <a:p>
            <a:r>
              <a:rPr lang="en-US" dirty="0"/>
              <a:t>“The first* fast** </a:t>
            </a:r>
          </a:p>
          <a:p>
            <a:r>
              <a:rPr lang="en-US" dirty="0"/>
              <a:t>GPU-accelerated Deep Convolutional Neural Network</a:t>
            </a:r>
          </a:p>
          <a:p>
            <a:r>
              <a:rPr lang="en-US" dirty="0"/>
              <a:t>to win an image recognition contest</a:t>
            </a:r>
          </a:p>
        </p:txBody>
      </p:sp>
    </p:spTree>
    <p:extLst>
      <p:ext uri="{BB962C8B-B14F-4D97-AF65-F5344CB8AC3E}">
        <p14:creationId xmlns:p14="http://schemas.microsoft.com/office/powerpoint/2010/main" val="34441945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Multiple Convolutions</a:t>
            </a:r>
          </a:p>
        </p:txBody>
      </p:sp>
      <p:grpSp>
        <p:nvGrpSpPr>
          <p:cNvPr id="215" name="Group 214"/>
          <p:cNvGrpSpPr/>
          <p:nvPr/>
        </p:nvGrpSpPr>
        <p:grpSpPr>
          <a:xfrm>
            <a:off x="2128099" y="2306413"/>
            <a:ext cx="1217017" cy="1167672"/>
            <a:chOff x="457200" y="1727928"/>
            <a:chExt cx="1217017" cy="1167672"/>
          </a:xfrm>
          <a:solidFill>
            <a:schemeClr val="accent2">
              <a:lumMod val="40000"/>
              <a:lumOff val="60000"/>
            </a:schemeClr>
          </a:solidFill>
        </p:grpSpPr>
        <p:sp>
          <p:nvSpPr>
            <p:cNvPr id="216" name="Rectangle 215"/>
            <p:cNvSpPr/>
            <p:nvPr/>
          </p:nvSpPr>
          <p:spPr>
            <a:xfrm>
              <a:off x="457200" y="1727928"/>
              <a:ext cx="405672" cy="405672"/>
            </a:xfrm>
            <a:prstGeom prst="rect">
              <a:avLst/>
            </a:prstGeom>
            <a:grp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217" name="Rectangle 216"/>
            <p:cNvSpPr/>
            <p:nvPr/>
          </p:nvSpPr>
          <p:spPr>
            <a:xfrm>
              <a:off x="862872" y="1727928"/>
              <a:ext cx="405672" cy="405672"/>
            </a:xfrm>
            <a:prstGeom prst="rect">
              <a:avLst/>
            </a:prstGeom>
            <a:grp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18" name="Rectangle 217"/>
            <p:cNvSpPr/>
            <p:nvPr/>
          </p:nvSpPr>
          <p:spPr>
            <a:xfrm>
              <a:off x="1268545" y="1727928"/>
              <a:ext cx="405672" cy="405672"/>
            </a:xfrm>
            <a:prstGeom prst="rect">
              <a:avLst/>
            </a:prstGeom>
            <a:grp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19" name="Rectangle 218"/>
            <p:cNvSpPr/>
            <p:nvPr/>
          </p:nvSpPr>
          <p:spPr>
            <a:xfrm>
              <a:off x="457200" y="2085798"/>
              <a:ext cx="405672" cy="405672"/>
            </a:xfrm>
            <a:prstGeom prst="rect">
              <a:avLst/>
            </a:prstGeom>
            <a:grp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20" name="Rectangle 219"/>
            <p:cNvSpPr/>
            <p:nvPr/>
          </p:nvSpPr>
          <p:spPr>
            <a:xfrm>
              <a:off x="862872" y="2085798"/>
              <a:ext cx="405672" cy="405672"/>
            </a:xfrm>
            <a:prstGeom prst="rect">
              <a:avLst/>
            </a:prstGeom>
            <a:grp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21" name="Rectangle 220"/>
            <p:cNvSpPr/>
            <p:nvPr/>
          </p:nvSpPr>
          <p:spPr>
            <a:xfrm>
              <a:off x="1268545" y="2085798"/>
              <a:ext cx="405672" cy="405672"/>
            </a:xfrm>
            <a:prstGeom prst="rect">
              <a:avLst/>
            </a:prstGeom>
            <a:grp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22" name="Rectangle 221"/>
            <p:cNvSpPr/>
            <p:nvPr/>
          </p:nvSpPr>
          <p:spPr>
            <a:xfrm>
              <a:off x="457200" y="2489928"/>
              <a:ext cx="405672" cy="405672"/>
            </a:xfrm>
            <a:prstGeom prst="rect">
              <a:avLst/>
            </a:prstGeom>
            <a:grp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23" name="Rectangle 222"/>
            <p:cNvSpPr/>
            <p:nvPr/>
          </p:nvSpPr>
          <p:spPr>
            <a:xfrm>
              <a:off x="862872" y="2489928"/>
              <a:ext cx="405672" cy="405672"/>
            </a:xfrm>
            <a:prstGeom prst="rect">
              <a:avLst/>
            </a:prstGeom>
            <a:grp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24" name="Rectangle 223"/>
            <p:cNvSpPr/>
            <p:nvPr/>
          </p:nvSpPr>
          <p:spPr>
            <a:xfrm>
              <a:off x="1268545" y="2489928"/>
              <a:ext cx="405672" cy="405672"/>
            </a:xfrm>
            <a:prstGeom prst="rect">
              <a:avLst/>
            </a:prstGeom>
            <a:grp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grpSp>
        <p:nvGrpSpPr>
          <p:cNvPr id="225" name="Group 224"/>
          <p:cNvGrpSpPr/>
          <p:nvPr/>
        </p:nvGrpSpPr>
        <p:grpSpPr>
          <a:xfrm>
            <a:off x="2036885" y="2417366"/>
            <a:ext cx="1217017" cy="1167672"/>
            <a:chOff x="457200" y="1727928"/>
            <a:chExt cx="1217017" cy="1167672"/>
          </a:xfrm>
          <a:solidFill>
            <a:schemeClr val="accent3">
              <a:lumMod val="40000"/>
              <a:lumOff val="60000"/>
            </a:schemeClr>
          </a:solidFill>
        </p:grpSpPr>
        <p:sp>
          <p:nvSpPr>
            <p:cNvPr id="226" name="Rectangle 225"/>
            <p:cNvSpPr/>
            <p:nvPr/>
          </p:nvSpPr>
          <p:spPr>
            <a:xfrm>
              <a:off x="457200" y="1727928"/>
              <a:ext cx="405672" cy="405672"/>
            </a:xfrm>
            <a:prstGeom prst="rect">
              <a:avLst/>
            </a:prstGeom>
            <a:grpFill/>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
          <p:nvSpPr>
            <p:cNvPr id="227" name="Rectangle 226"/>
            <p:cNvSpPr/>
            <p:nvPr/>
          </p:nvSpPr>
          <p:spPr>
            <a:xfrm>
              <a:off x="862872" y="1727928"/>
              <a:ext cx="405672" cy="405672"/>
            </a:xfrm>
            <a:prstGeom prst="rect">
              <a:avLst/>
            </a:prstGeom>
            <a:grpFill/>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28" name="Rectangle 227"/>
            <p:cNvSpPr/>
            <p:nvPr/>
          </p:nvSpPr>
          <p:spPr>
            <a:xfrm>
              <a:off x="1268545" y="1727928"/>
              <a:ext cx="405672" cy="405672"/>
            </a:xfrm>
            <a:prstGeom prst="rect">
              <a:avLst/>
            </a:prstGeom>
            <a:grpFill/>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29" name="Rectangle 228"/>
            <p:cNvSpPr/>
            <p:nvPr/>
          </p:nvSpPr>
          <p:spPr>
            <a:xfrm>
              <a:off x="457200" y="2085798"/>
              <a:ext cx="405672" cy="405672"/>
            </a:xfrm>
            <a:prstGeom prst="rect">
              <a:avLst/>
            </a:prstGeom>
            <a:grpFill/>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30" name="Rectangle 229"/>
            <p:cNvSpPr/>
            <p:nvPr/>
          </p:nvSpPr>
          <p:spPr>
            <a:xfrm>
              <a:off x="862872" y="2085798"/>
              <a:ext cx="405672" cy="405672"/>
            </a:xfrm>
            <a:prstGeom prst="rect">
              <a:avLst/>
            </a:prstGeom>
            <a:grpFill/>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31" name="Rectangle 230"/>
            <p:cNvSpPr/>
            <p:nvPr/>
          </p:nvSpPr>
          <p:spPr>
            <a:xfrm>
              <a:off x="1268545" y="2085798"/>
              <a:ext cx="405672" cy="405672"/>
            </a:xfrm>
            <a:prstGeom prst="rect">
              <a:avLst/>
            </a:prstGeom>
            <a:grpFill/>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32" name="Rectangle 231"/>
            <p:cNvSpPr/>
            <p:nvPr/>
          </p:nvSpPr>
          <p:spPr>
            <a:xfrm>
              <a:off x="457200" y="2489928"/>
              <a:ext cx="405672" cy="405672"/>
            </a:xfrm>
            <a:prstGeom prst="rect">
              <a:avLst/>
            </a:prstGeom>
            <a:grpFill/>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33" name="Rectangle 232"/>
            <p:cNvSpPr/>
            <p:nvPr/>
          </p:nvSpPr>
          <p:spPr>
            <a:xfrm>
              <a:off x="862872" y="2489928"/>
              <a:ext cx="405672" cy="405672"/>
            </a:xfrm>
            <a:prstGeom prst="rect">
              <a:avLst/>
            </a:prstGeom>
            <a:grpFill/>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34" name="Rectangle 233"/>
            <p:cNvSpPr/>
            <p:nvPr/>
          </p:nvSpPr>
          <p:spPr>
            <a:xfrm>
              <a:off x="1268545" y="2489928"/>
              <a:ext cx="405672" cy="405672"/>
            </a:xfrm>
            <a:prstGeom prst="rect">
              <a:avLst/>
            </a:prstGeom>
            <a:grpFill/>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grpSp>
      <p:grpSp>
        <p:nvGrpSpPr>
          <p:cNvPr id="235" name="Group 234"/>
          <p:cNvGrpSpPr/>
          <p:nvPr/>
        </p:nvGrpSpPr>
        <p:grpSpPr>
          <a:xfrm>
            <a:off x="1925793" y="2510341"/>
            <a:ext cx="1217017" cy="1167672"/>
            <a:chOff x="457200" y="1727928"/>
            <a:chExt cx="1217017" cy="1167672"/>
          </a:xfrm>
          <a:solidFill>
            <a:schemeClr val="tx2">
              <a:lumMod val="20000"/>
              <a:lumOff val="80000"/>
            </a:schemeClr>
          </a:solidFill>
        </p:grpSpPr>
        <p:sp>
          <p:nvSpPr>
            <p:cNvPr id="236" name="Rectangle 235"/>
            <p:cNvSpPr/>
            <p:nvPr/>
          </p:nvSpPr>
          <p:spPr>
            <a:xfrm>
              <a:off x="457200" y="1727928"/>
              <a:ext cx="405672" cy="405672"/>
            </a:xfrm>
            <a:prstGeom prst="rect">
              <a:avLst/>
            </a:prstGeom>
            <a:grp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237" name="Rectangle 236"/>
            <p:cNvSpPr/>
            <p:nvPr/>
          </p:nvSpPr>
          <p:spPr>
            <a:xfrm>
              <a:off x="862872" y="1727928"/>
              <a:ext cx="405672" cy="405672"/>
            </a:xfrm>
            <a:prstGeom prst="rect">
              <a:avLst/>
            </a:prstGeom>
            <a:grp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38" name="Rectangle 237"/>
            <p:cNvSpPr/>
            <p:nvPr/>
          </p:nvSpPr>
          <p:spPr>
            <a:xfrm>
              <a:off x="1268545" y="1727928"/>
              <a:ext cx="405672" cy="405672"/>
            </a:xfrm>
            <a:prstGeom prst="rect">
              <a:avLst/>
            </a:prstGeom>
            <a:grp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39" name="Rectangle 238"/>
            <p:cNvSpPr/>
            <p:nvPr/>
          </p:nvSpPr>
          <p:spPr>
            <a:xfrm>
              <a:off x="457200" y="2085798"/>
              <a:ext cx="405672" cy="405672"/>
            </a:xfrm>
            <a:prstGeom prst="rect">
              <a:avLst/>
            </a:prstGeom>
            <a:grp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40" name="Rectangle 239"/>
            <p:cNvSpPr/>
            <p:nvPr/>
          </p:nvSpPr>
          <p:spPr>
            <a:xfrm>
              <a:off x="862872" y="2085798"/>
              <a:ext cx="405672" cy="405672"/>
            </a:xfrm>
            <a:prstGeom prst="rect">
              <a:avLst/>
            </a:prstGeom>
            <a:grp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41" name="Rectangle 240"/>
            <p:cNvSpPr/>
            <p:nvPr/>
          </p:nvSpPr>
          <p:spPr>
            <a:xfrm>
              <a:off x="1268545" y="2085798"/>
              <a:ext cx="405672" cy="405672"/>
            </a:xfrm>
            <a:prstGeom prst="rect">
              <a:avLst/>
            </a:prstGeom>
            <a:grp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42" name="Rectangle 241"/>
            <p:cNvSpPr/>
            <p:nvPr/>
          </p:nvSpPr>
          <p:spPr>
            <a:xfrm>
              <a:off x="457200" y="2489928"/>
              <a:ext cx="405672" cy="405672"/>
            </a:xfrm>
            <a:prstGeom prst="rect">
              <a:avLst/>
            </a:prstGeom>
            <a:grp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43" name="Rectangle 242"/>
            <p:cNvSpPr/>
            <p:nvPr/>
          </p:nvSpPr>
          <p:spPr>
            <a:xfrm>
              <a:off x="862872" y="2489928"/>
              <a:ext cx="405672" cy="405672"/>
            </a:xfrm>
            <a:prstGeom prst="rect">
              <a:avLst/>
            </a:prstGeom>
            <a:grp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244" name="Rectangle 243"/>
            <p:cNvSpPr/>
            <p:nvPr/>
          </p:nvSpPr>
          <p:spPr>
            <a:xfrm>
              <a:off x="1268545" y="2489928"/>
              <a:ext cx="405672" cy="405672"/>
            </a:xfrm>
            <a:prstGeom prst="rect">
              <a:avLst/>
            </a:prstGeom>
            <a:grp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grpSp>
        <p:nvGrpSpPr>
          <p:cNvPr id="245" name="Group 244"/>
          <p:cNvGrpSpPr/>
          <p:nvPr/>
        </p:nvGrpSpPr>
        <p:grpSpPr>
          <a:xfrm>
            <a:off x="4040738" y="2746618"/>
            <a:ext cx="2435127" cy="2307090"/>
            <a:chOff x="3963490" y="1603782"/>
            <a:chExt cx="2435127" cy="2307090"/>
          </a:xfrm>
        </p:grpSpPr>
        <p:sp>
          <p:nvSpPr>
            <p:cNvPr id="246" name="Rectangle 245"/>
            <p:cNvSpPr/>
            <p:nvPr/>
          </p:nvSpPr>
          <p:spPr>
            <a:xfrm>
              <a:off x="3963491" y="1603782"/>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247" name="Rectangle 246"/>
            <p:cNvSpPr/>
            <p:nvPr/>
          </p:nvSpPr>
          <p:spPr>
            <a:xfrm>
              <a:off x="4369163" y="1603782"/>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48" name="Rectangle 247"/>
            <p:cNvSpPr/>
            <p:nvPr/>
          </p:nvSpPr>
          <p:spPr>
            <a:xfrm>
              <a:off x="4774836" y="1603782"/>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49" name="Rectangle 248"/>
            <p:cNvSpPr/>
            <p:nvPr/>
          </p:nvSpPr>
          <p:spPr>
            <a:xfrm>
              <a:off x="3963491" y="1961652"/>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50" name="Rectangle 249"/>
            <p:cNvSpPr/>
            <p:nvPr/>
          </p:nvSpPr>
          <p:spPr>
            <a:xfrm>
              <a:off x="4369163" y="1961652"/>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51" name="Rectangle 250"/>
            <p:cNvSpPr/>
            <p:nvPr/>
          </p:nvSpPr>
          <p:spPr>
            <a:xfrm>
              <a:off x="4774836" y="1961652"/>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52" name="Rectangle 251"/>
            <p:cNvSpPr/>
            <p:nvPr/>
          </p:nvSpPr>
          <p:spPr>
            <a:xfrm>
              <a:off x="3963491" y="2365782"/>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53" name="Rectangle 252"/>
            <p:cNvSpPr/>
            <p:nvPr/>
          </p:nvSpPr>
          <p:spPr>
            <a:xfrm>
              <a:off x="4369163" y="2365782"/>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54" name="Rectangle 253"/>
            <p:cNvSpPr/>
            <p:nvPr/>
          </p:nvSpPr>
          <p:spPr>
            <a:xfrm>
              <a:off x="4774836" y="2365782"/>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55" name="Rectangle 254"/>
            <p:cNvSpPr/>
            <p:nvPr/>
          </p:nvSpPr>
          <p:spPr>
            <a:xfrm>
              <a:off x="5180507" y="1603782"/>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256" name="Rectangle 255"/>
            <p:cNvSpPr/>
            <p:nvPr/>
          </p:nvSpPr>
          <p:spPr>
            <a:xfrm>
              <a:off x="5586179" y="1603782"/>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57" name="Rectangle 256"/>
            <p:cNvSpPr/>
            <p:nvPr/>
          </p:nvSpPr>
          <p:spPr>
            <a:xfrm>
              <a:off x="5991852" y="1603782"/>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58" name="Rectangle 257"/>
            <p:cNvSpPr/>
            <p:nvPr/>
          </p:nvSpPr>
          <p:spPr>
            <a:xfrm>
              <a:off x="5180507" y="1961652"/>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59" name="Rectangle 258"/>
            <p:cNvSpPr/>
            <p:nvPr/>
          </p:nvSpPr>
          <p:spPr>
            <a:xfrm>
              <a:off x="5586179" y="1961652"/>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60" name="Rectangle 259"/>
            <p:cNvSpPr/>
            <p:nvPr/>
          </p:nvSpPr>
          <p:spPr>
            <a:xfrm>
              <a:off x="5991852" y="1961652"/>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61" name="Rectangle 260"/>
            <p:cNvSpPr/>
            <p:nvPr/>
          </p:nvSpPr>
          <p:spPr>
            <a:xfrm>
              <a:off x="5180507" y="2365782"/>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62" name="Rectangle 261"/>
            <p:cNvSpPr/>
            <p:nvPr/>
          </p:nvSpPr>
          <p:spPr>
            <a:xfrm>
              <a:off x="5586179" y="2365782"/>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63" name="Rectangle 262"/>
            <p:cNvSpPr/>
            <p:nvPr/>
          </p:nvSpPr>
          <p:spPr>
            <a:xfrm>
              <a:off x="5991852" y="2365782"/>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64" name="Rectangle 263"/>
            <p:cNvSpPr/>
            <p:nvPr/>
          </p:nvSpPr>
          <p:spPr>
            <a:xfrm>
              <a:off x="3963490" y="2743200"/>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265" name="Rectangle 264"/>
            <p:cNvSpPr/>
            <p:nvPr/>
          </p:nvSpPr>
          <p:spPr>
            <a:xfrm>
              <a:off x="4369162" y="2743200"/>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66" name="Rectangle 265"/>
            <p:cNvSpPr/>
            <p:nvPr/>
          </p:nvSpPr>
          <p:spPr>
            <a:xfrm>
              <a:off x="4774835" y="2743200"/>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67" name="Rectangle 266"/>
            <p:cNvSpPr/>
            <p:nvPr/>
          </p:nvSpPr>
          <p:spPr>
            <a:xfrm>
              <a:off x="3963490" y="3101070"/>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68" name="Rectangle 267"/>
            <p:cNvSpPr/>
            <p:nvPr/>
          </p:nvSpPr>
          <p:spPr>
            <a:xfrm>
              <a:off x="4369162" y="3101070"/>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69" name="Rectangle 268"/>
            <p:cNvSpPr/>
            <p:nvPr/>
          </p:nvSpPr>
          <p:spPr>
            <a:xfrm>
              <a:off x="4774835" y="3101070"/>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70" name="Rectangle 269"/>
            <p:cNvSpPr/>
            <p:nvPr/>
          </p:nvSpPr>
          <p:spPr>
            <a:xfrm>
              <a:off x="3963490" y="3505200"/>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71" name="Rectangle 270"/>
            <p:cNvSpPr/>
            <p:nvPr/>
          </p:nvSpPr>
          <p:spPr>
            <a:xfrm>
              <a:off x="4369162" y="3505200"/>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72" name="Rectangle 271"/>
            <p:cNvSpPr/>
            <p:nvPr/>
          </p:nvSpPr>
          <p:spPr>
            <a:xfrm>
              <a:off x="4774835" y="3505200"/>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73" name="Rectangle 272"/>
            <p:cNvSpPr/>
            <p:nvPr/>
          </p:nvSpPr>
          <p:spPr>
            <a:xfrm>
              <a:off x="5181600" y="2743200"/>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274" name="Rectangle 273"/>
            <p:cNvSpPr/>
            <p:nvPr/>
          </p:nvSpPr>
          <p:spPr>
            <a:xfrm>
              <a:off x="5587272" y="2743200"/>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75" name="Rectangle 274"/>
            <p:cNvSpPr/>
            <p:nvPr/>
          </p:nvSpPr>
          <p:spPr>
            <a:xfrm>
              <a:off x="5992945" y="2743200"/>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76" name="Rectangle 275"/>
            <p:cNvSpPr/>
            <p:nvPr/>
          </p:nvSpPr>
          <p:spPr>
            <a:xfrm>
              <a:off x="5181600" y="3101070"/>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77" name="Rectangle 276"/>
            <p:cNvSpPr/>
            <p:nvPr/>
          </p:nvSpPr>
          <p:spPr>
            <a:xfrm>
              <a:off x="5587272" y="3101070"/>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78" name="Rectangle 277"/>
            <p:cNvSpPr/>
            <p:nvPr/>
          </p:nvSpPr>
          <p:spPr>
            <a:xfrm>
              <a:off x="5992945" y="3101070"/>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79" name="Rectangle 278"/>
            <p:cNvSpPr/>
            <p:nvPr/>
          </p:nvSpPr>
          <p:spPr>
            <a:xfrm>
              <a:off x="5181600" y="3505200"/>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80" name="Rectangle 279"/>
            <p:cNvSpPr/>
            <p:nvPr/>
          </p:nvSpPr>
          <p:spPr>
            <a:xfrm>
              <a:off x="5587272" y="3505200"/>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281" name="Rectangle 280"/>
            <p:cNvSpPr/>
            <p:nvPr/>
          </p:nvSpPr>
          <p:spPr>
            <a:xfrm>
              <a:off x="5992945" y="3505200"/>
              <a:ext cx="405672" cy="405672"/>
            </a:xfrm>
            <a:prstGeom prst="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grpSp>
        <p:nvGrpSpPr>
          <p:cNvPr id="282" name="Group 281"/>
          <p:cNvGrpSpPr/>
          <p:nvPr/>
        </p:nvGrpSpPr>
        <p:grpSpPr>
          <a:xfrm>
            <a:off x="3882230" y="2870128"/>
            <a:ext cx="2435127" cy="2307090"/>
            <a:chOff x="3963490" y="1603782"/>
            <a:chExt cx="2435127" cy="2307090"/>
          </a:xfrm>
        </p:grpSpPr>
        <p:sp>
          <p:nvSpPr>
            <p:cNvPr id="283" name="Rectangle 282"/>
            <p:cNvSpPr/>
            <p:nvPr/>
          </p:nvSpPr>
          <p:spPr>
            <a:xfrm>
              <a:off x="3963491" y="1603782"/>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
          <p:nvSpPr>
            <p:cNvPr id="284" name="Rectangle 283"/>
            <p:cNvSpPr/>
            <p:nvPr/>
          </p:nvSpPr>
          <p:spPr>
            <a:xfrm>
              <a:off x="4369163" y="1603782"/>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85" name="Rectangle 284"/>
            <p:cNvSpPr/>
            <p:nvPr/>
          </p:nvSpPr>
          <p:spPr>
            <a:xfrm>
              <a:off x="4774836" y="1603782"/>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86" name="Rectangle 285"/>
            <p:cNvSpPr/>
            <p:nvPr/>
          </p:nvSpPr>
          <p:spPr>
            <a:xfrm>
              <a:off x="3963491" y="1961652"/>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87" name="Rectangle 286"/>
            <p:cNvSpPr/>
            <p:nvPr/>
          </p:nvSpPr>
          <p:spPr>
            <a:xfrm>
              <a:off x="4369163" y="1961652"/>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88" name="Rectangle 287"/>
            <p:cNvSpPr/>
            <p:nvPr/>
          </p:nvSpPr>
          <p:spPr>
            <a:xfrm>
              <a:off x="4774836" y="1961652"/>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89" name="Rectangle 288"/>
            <p:cNvSpPr/>
            <p:nvPr/>
          </p:nvSpPr>
          <p:spPr>
            <a:xfrm>
              <a:off x="3963491" y="2365782"/>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90" name="Rectangle 289"/>
            <p:cNvSpPr/>
            <p:nvPr/>
          </p:nvSpPr>
          <p:spPr>
            <a:xfrm>
              <a:off x="4369163" y="2365782"/>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91" name="Rectangle 290"/>
            <p:cNvSpPr/>
            <p:nvPr/>
          </p:nvSpPr>
          <p:spPr>
            <a:xfrm>
              <a:off x="4774836" y="2365782"/>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92" name="Rectangle 291"/>
            <p:cNvSpPr/>
            <p:nvPr/>
          </p:nvSpPr>
          <p:spPr>
            <a:xfrm>
              <a:off x="5180507" y="1603782"/>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
          <p:nvSpPr>
            <p:cNvPr id="293" name="Rectangle 292"/>
            <p:cNvSpPr/>
            <p:nvPr/>
          </p:nvSpPr>
          <p:spPr>
            <a:xfrm>
              <a:off x="5586179" y="1603782"/>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94" name="Rectangle 293"/>
            <p:cNvSpPr/>
            <p:nvPr/>
          </p:nvSpPr>
          <p:spPr>
            <a:xfrm>
              <a:off x="5991852" y="1603782"/>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95" name="Rectangle 294"/>
            <p:cNvSpPr/>
            <p:nvPr/>
          </p:nvSpPr>
          <p:spPr>
            <a:xfrm>
              <a:off x="5180507" y="1961652"/>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96" name="Rectangle 295"/>
            <p:cNvSpPr/>
            <p:nvPr/>
          </p:nvSpPr>
          <p:spPr>
            <a:xfrm>
              <a:off x="5586179" y="1961652"/>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97" name="Rectangle 296"/>
            <p:cNvSpPr/>
            <p:nvPr/>
          </p:nvSpPr>
          <p:spPr>
            <a:xfrm>
              <a:off x="5991852" y="1961652"/>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98" name="Rectangle 297"/>
            <p:cNvSpPr/>
            <p:nvPr/>
          </p:nvSpPr>
          <p:spPr>
            <a:xfrm>
              <a:off x="5180507" y="2365782"/>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299" name="Rectangle 298"/>
            <p:cNvSpPr/>
            <p:nvPr/>
          </p:nvSpPr>
          <p:spPr>
            <a:xfrm>
              <a:off x="5586179" y="2365782"/>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00" name="Rectangle 299"/>
            <p:cNvSpPr/>
            <p:nvPr/>
          </p:nvSpPr>
          <p:spPr>
            <a:xfrm>
              <a:off x="5991852" y="2365782"/>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01" name="Rectangle 300"/>
            <p:cNvSpPr/>
            <p:nvPr/>
          </p:nvSpPr>
          <p:spPr>
            <a:xfrm>
              <a:off x="3963490" y="2743200"/>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
          <p:nvSpPr>
            <p:cNvPr id="302" name="Rectangle 301"/>
            <p:cNvSpPr/>
            <p:nvPr/>
          </p:nvSpPr>
          <p:spPr>
            <a:xfrm>
              <a:off x="4369162" y="2743200"/>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03" name="Rectangle 302"/>
            <p:cNvSpPr/>
            <p:nvPr/>
          </p:nvSpPr>
          <p:spPr>
            <a:xfrm>
              <a:off x="4774835" y="2743200"/>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04" name="Rectangle 303"/>
            <p:cNvSpPr/>
            <p:nvPr/>
          </p:nvSpPr>
          <p:spPr>
            <a:xfrm>
              <a:off x="3963490" y="3101070"/>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05" name="Rectangle 304"/>
            <p:cNvSpPr/>
            <p:nvPr/>
          </p:nvSpPr>
          <p:spPr>
            <a:xfrm>
              <a:off x="4369162" y="3101070"/>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06" name="Rectangle 305"/>
            <p:cNvSpPr/>
            <p:nvPr/>
          </p:nvSpPr>
          <p:spPr>
            <a:xfrm>
              <a:off x="4774835" y="3101070"/>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07" name="Rectangle 306"/>
            <p:cNvSpPr/>
            <p:nvPr/>
          </p:nvSpPr>
          <p:spPr>
            <a:xfrm>
              <a:off x="3963490" y="3505200"/>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08" name="Rectangle 307"/>
            <p:cNvSpPr/>
            <p:nvPr/>
          </p:nvSpPr>
          <p:spPr>
            <a:xfrm>
              <a:off x="4369162" y="3505200"/>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09" name="Rectangle 308"/>
            <p:cNvSpPr/>
            <p:nvPr/>
          </p:nvSpPr>
          <p:spPr>
            <a:xfrm>
              <a:off x="4774835" y="3505200"/>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10" name="Rectangle 309"/>
            <p:cNvSpPr/>
            <p:nvPr/>
          </p:nvSpPr>
          <p:spPr>
            <a:xfrm>
              <a:off x="5181600" y="2743200"/>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
          <p:nvSpPr>
            <p:cNvPr id="311" name="Rectangle 310"/>
            <p:cNvSpPr/>
            <p:nvPr/>
          </p:nvSpPr>
          <p:spPr>
            <a:xfrm>
              <a:off x="5587272" y="2743200"/>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12" name="Rectangle 311"/>
            <p:cNvSpPr/>
            <p:nvPr/>
          </p:nvSpPr>
          <p:spPr>
            <a:xfrm>
              <a:off x="5992945" y="2743200"/>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13" name="Rectangle 312"/>
            <p:cNvSpPr/>
            <p:nvPr/>
          </p:nvSpPr>
          <p:spPr>
            <a:xfrm>
              <a:off x="5181600" y="3101070"/>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14" name="Rectangle 313"/>
            <p:cNvSpPr/>
            <p:nvPr/>
          </p:nvSpPr>
          <p:spPr>
            <a:xfrm>
              <a:off x="5587272" y="3101070"/>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15" name="Rectangle 314"/>
            <p:cNvSpPr/>
            <p:nvPr/>
          </p:nvSpPr>
          <p:spPr>
            <a:xfrm>
              <a:off x="5992945" y="3101070"/>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16" name="Rectangle 315"/>
            <p:cNvSpPr/>
            <p:nvPr/>
          </p:nvSpPr>
          <p:spPr>
            <a:xfrm>
              <a:off x="5181600" y="3505200"/>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17" name="Rectangle 316"/>
            <p:cNvSpPr/>
            <p:nvPr/>
          </p:nvSpPr>
          <p:spPr>
            <a:xfrm>
              <a:off x="5587272" y="3505200"/>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18" name="Rectangle 317"/>
            <p:cNvSpPr/>
            <p:nvPr/>
          </p:nvSpPr>
          <p:spPr>
            <a:xfrm>
              <a:off x="5992945" y="3505200"/>
              <a:ext cx="405672" cy="405672"/>
            </a:xfrm>
            <a:prstGeom prst="rect">
              <a:avLst/>
            </a:prstGeom>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grpSp>
      <p:grpSp>
        <p:nvGrpSpPr>
          <p:cNvPr id="319" name="Group 318"/>
          <p:cNvGrpSpPr/>
          <p:nvPr/>
        </p:nvGrpSpPr>
        <p:grpSpPr>
          <a:xfrm>
            <a:off x="3735937" y="3011365"/>
            <a:ext cx="2435127" cy="2307090"/>
            <a:chOff x="3963490" y="1603782"/>
            <a:chExt cx="2435127" cy="2307090"/>
          </a:xfrm>
        </p:grpSpPr>
        <p:sp>
          <p:nvSpPr>
            <p:cNvPr id="320" name="Rectangle 319"/>
            <p:cNvSpPr/>
            <p:nvPr/>
          </p:nvSpPr>
          <p:spPr>
            <a:xfrm>
              <a:off x="3963491" y="1603782"/>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321" name="Rectangle 320"/>
            <p:cNvSpPr/>
            <p:nvPr/>
          </p:nvSpPr>
          <p:spPr>
            <a:xfrm>
              <a:off x="4369163" y="1603782"/>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22" name="Rectangle 321"/>
            <p:cNvSpPr/>
            <p:nvPr/>
          </p:nvSpPr>
          <p:spPr>
            <a:xfrm>
              <a:off x="4774836" y="1603782"/>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23" name="Rectangle 322"/>
            <p:cNvSpPr/>
            <p:nvPr/>
          </p:nvSpPr>
          <p:spPr>
            <a:xfrm>
              <a:off x="3963491" y="1961652"/>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24" name="Rectangle 323"/>
            <p:cNvSpPr/>
            <p:nvPr/>
          </p:nvSpPr>
          <p:spPr>
            <a:xfrm>
              <a:off x="4369163" y="1961652"/>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25" name="Rectangle 324"/>
            <p:cNvSpPr/>
            <p:nvPr/>
          </p:nvSpPr>
          <p:spPr>
            <a:xfrm>
              <a:off x="4774836" y="1961652"/>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26" name="Rectangle 325"/>
            <p:cNvSpPr/>
            <p:nvPr/>
          </p:nvSpPr>
          <p:spPr>
            <a:xfrm>
              <a:off x="3963491" y="2365782"/>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27" name="Rectangle 326"/>
            <p:cNvSpPr/>
            <p:nvPr/>
          </p:nvSpPr>
          <p:spPr>
            <a:xfrm>
              <a:off x="4369163" y="2365782"/>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28" name="Rectangle 327"/>
            <p:cNvSpPr/>
            <p:nvPr/>
          </p:nvSpPr>
          <p:spPr>
            <a:xfrm>
              <a:off x="4774836" y="2365782"/>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29" name="Rectangle 328"/>
            <p:cNvSpPr/>
            <p:nvPr/>
          </p:nvSpPr>
          <p:spPr>
            <a:xfrm>
              <a:off x="5180507" y="1603782"/>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330" name="Rectangle 329"/>
            <p:cNvSpPr/>
            <p:nvPr/>
          </p:nvSpPr>
          <p:spPr>
            <a:xfrm>
              <a:off x="5586179" y="1603782"/>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31" name="Rectangle 330"/>
            <p:cNvSpPr/>
            <p:nvPr/>
          </p:nvSpPr>
          <p:spPr>
            <a:xfrm>
              <a:off x="5991852" y="1603782"/>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32" name="Rectangle 331"/>
            <p:cNvSpPr/>
            <p:nvPr/>
          </p:nvSpPr>
          <p:spPr>
            <a:xfrm>
              <a:off x="5180507" y="1961652"/>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33" name="Rectangle 332"/>
            <p:cNvSpPr/>
            <p:nvPr/>
          </p:nvSpPr>
          <p:spPr>
            <a:xfrm>
              <a:off x="5586179" y="1961652"/>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34" name="Rectangle 333"/>
            <p:cNvSpPr/>
            <p:nvPr/>
          </p:nvSpPr>
          <p:spPr>
            <a:xfrm>
              <a:off x="5991852" y="1961652"/>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35" name="Rectangle 334"/>
            <p:cNvSpPr/>
            <p:nvPr/>
          </p:nvSpPr>
          <p:spPr>
            <a:xfrm>
              <a:off x="5180507" y="2365782"/>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36" name="Rectangle 335"/>
            <p:cNvSpPr/>
            <p:nvPr/>
          </p:nvSpPr>
          <p:spPr>
            <a:xfrm>
              <a:off x="5586179" y="2365782"/>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37" name="Rectangle 336"/>
            <p:cNvSpPr/>
            <p:nvPr/>
          </p:nvSpPr>
          <p:spPr>
            <a:xfrm>
              <a:off x="5991852" y="2365782"/>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38" name="Rectangle 337"/>
            <p:cNvSpPr/>
            <p:nvPr/>
          </p:nvSpPr>
          <p:spPr>
            <a:xfrm>
              <a:off x="3963490" y="2743200"/>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339" name="Rectangle 338"/>
            <p:cNvSpPr/>
            <p:nvPr/>
          </p:nvSpPr>
          <p:spPr>
            <a:xfrm>
              <a:off x="4369162" y="2743200"/>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40" name="Rectangle 339"/>
            <p:cNvSpPr/>
            <p:nvPr/>
          </p:nvSpPr>
          <p:spPr>
            <a:xfrm>
              <a:off x="4774835" y="2743200"/>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41" name="Rectangle 340"/>
            <p:cNvSpPr/>
            <p:nvPr/>
          </p:nvSpPr>
          <p:spPr>
            <a:xfrm>
              <a:off x="3963490" y="3101070"/>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42" name="Rectangle 341"/>
            <p:cNvSpPr/>
            <p:nvPr/>
          </p:nvSpPr>
          <p:spPr>
            <a:xfrm>
              <a:off x="4369162" y="3101070"/>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43" name="Rectangle 342"/>
            <p:cNvSpPr/>
            <p:nvPr/>
          </p:nvSpPr>
          <p:spPr>
            <a:xfrm>
              <a:off x="4774835" y="3101070"/>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44" name="Rectangle 343"/>
            <p:cNvSpPr/>
            <p:nvPr/>
          </p:nvSpPr>
          <p:spPr>
            <a:xfrm>
              <a:off x="3963490" y="3505200"/>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45" name="Rectangle 344"/>
            <p:cNvSpPr/>
            <p:nvPr/>
          </p:nvSpPr>
          <p:spPr>
            <a:xfrm>
              <a:off x="4369162" y="3505200"/>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46" name="Rectangle 345"/>
            <p:cNvSpPr/>
            <p:nvPr/>
          </p:nvSpPr>
          <p:spPr>
            <a:xfrm>
              <a:off x="4774835" y="3505200"/>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47" name="Rectangle 346"/>
            <p:cNvSpPr/>
            <p:nvPr/>
          </p:nvSpPr>
          <p:spPr>
            <a:xfrm>
              <a:off x="5181600" y="2743200"/>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348" name="Rectangle 347"/>
            <p:cNvSpPr/>
            <p:nvPr/>
          </p:nvSpPr>
          <p:spPr>
            <a:xfrm>
              <a:off x="5587272" y="2743200"/>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49" name="Rectangle 348"/>
            <p:cNvSpPr/>
            <p:nvPr/>
          </p:nvSpPr>
          <p:spPr>
            <a:xfrm>
              <a:off x="5992945" y="2743200"/>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50" name="Rectangle 349"/>
            <p:cNvSpPr/>
            <p:nvPr/>
          </p:nvSpPr>
          <p:spPr>
            <a:xfrm>
              <a:off x="5181600" y="3101070"/>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51" name="Rectangle 350"/>
            <p:cNvSpPr/>
            <p:nvPr/>
          </p:nvSpPr>
          <p:spPr>
            <a:xfrm>
              <a:off x="5587272" y="3101070"/>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52" name="Rectangle 351"/>
            <p:cNvSpPr/>
            <p:nvPr/>
          </p:nvSpPr>
          <p:spPr>
            <a:xfrm>
              <a:off x="5992945" y="3101070"/>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53" name="Rectangle 352"/>
            <p:cNvSpPr/>
            <p:nvPr/>
          </p:nvSpPr>
          <p:spPr>
            <a:xfrm>
              <a:off x="5181600" y="3505200"/>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54" name="Rectangle 353"/>
            <p:cNvSpPr/>
            <p:nvPr/>
          </p:nvSpPr>
          <p:spPr>
            <a:xfrm>
              <a:off x="5587272" y="3505200"/>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55" name="Rectangle 354"/>
            <p:cNvSpPr/>
            <p:nvPr/>
          </p:nvSpPr>
          <p:spPr>
            <a:xfrm>
              <a:off x="5992945" y="3505200"/>
              <a:ext cx="405672" cy="405672"/>
            </a:xfrm>
            <a:prstGeom prst="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
        <p:nvSpPr>
          <p:cNvPr id="356" name="Content Placeholder 2"/>
          <p:cNvSpPr txBox="1">
            <a:spLocks/>
          </p:cNvSpPr>
          <p:nvPr/>
        </p:nvSpPr>
        <p:spPr>
          <a:xfrm>
            <a:off x="1537897" y="3727888"/>
            <a:ext cx="1869915" cy="42695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Helvetica" charset="0"/>
                <a:ea typeface="Helvetica" charset="0"/>
                <a:cs typeface="Helvetica"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Helvetica" charset="0"/>
                <a:ea typeface="Helvetica" charset="0"/>
                <a:cs typeface="Helvetica"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Helvetica" charset="0"/>
                <a:ea typeface="Helvetica" charset="0"/>
                <a:cs typeface="Helvetica"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Helvetica" charset="0"/>
                <a:ea typeface="Helvetica" charset="0"/>
                <a:cs typeface="Helvetica"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Helvetica" charset="0"/>
                <a:ea typeface="Helvetica" charset="0"/>
                <a:cs typeface="Helvetica"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Clr>
                <a:srgbClr val="000000"/>
              </a:buClr>
              <a:buNone/>
            </a:pPr>
            <a:r>
              <a:rPr lang="en-US" sz="2000" dirty="0">
                <a:latin typeface="+mn-lt"/>
              </a:rPr>
              <a:t>Filter 0</a:t>
            </a:r>
          </a:p>
        </p:txBody>
      </p:sp>
      <p:grpSp>
        <p:nvGrpSpPr>
          <p:cNvPr id="357" name="Group 356"/>
          <p:cNvGrpSpPr/>
          <p:nvPr/>
        </p:nvGrpSpPr>
        <p:grpSpPr>
          <a:xfrm>
            <a:off x="2076578" y="4408646"/>
            <a:ext cx="1217017" cy="1167672"/>
            <a:chOff x="457200" y="1727928"/>
            <a:chExt cx="1217017" cy="1167672"/>
          </a:xfrm>
          <a:solidFill>
            <a:schemeClr val="accent2">
              <a:lumMod val="40000"/>
              <a:lumOff val="60000"/>
            </a:schemeClr>
          </a:solidFill>
        </p:grpSpPr>
        <p:sp>
          <p:nvSpPr>
            <p:cNvPr id="358" name="Rectangle 357"/>
            <p:cNvSpPr/>
            <p:nvPr/>
          </p:nvSpPr>
          <p:spPr>
            <a:xfrm>
              <a:off x="457200" y="1727928"/>
              <a:ext cx="405672" cy="405672"/>
            </a:xfrm>
            <a:prstGeom prst="rect">
              <a:avLst/>
            </a:prstGeom>
            <a:grp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sp>
          <p:nvSpPr>
            <p:cNvPr id="359" name="Rectangle 358"/>
            <p:cNvSpPr/>
            <p:nvPr/>
          </p:nvSpPr>
          <p:spPr>
            <a:xfrm>
              <a:off x="862872" y="1727928"/>
              <a:ext cx="405672" cy="405672"/>
            </a:xfrm>
            <a:prstGeom prst="rect">
              <a:avLst/>
            </a:prstGeom>
            <a:grp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60" name="Rectangle 359"/>
            <p:cNvSpPr/>
            <p:nvPr/>
          </p:nvSpPr>
          <p:spPr>
            <a:xfrm>
              <a:off x="1268545" y="1727928"/>
              <a:ext cx="405672" cy="405672"/>
            </a:xfrm>
            <a:prstGeom prst="rect">
              <a:avLst/>
            </a:prstGeom>
            <a:grp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61" name="Rectangle 360"/>
            <p:cNvSpPr/>
            <p:nvPr/>
          </p:nvSpPr>
          <p:spPr>
            <a:xfrm>
              <a:off x="457200" y="2085798"/>
              <a:ext cx="405672" cy="405672"/>
            </a:xfrm>
            <a:prstGeom prst="rect">
              <a:avLst/>
            </a:prstGeom>
            <a:grp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62" name="Rectangle 361"/>
            <p:cNvSpPr/>
            <p:nvPr/>
          </p:nvSpPr>
          <p:spPr>
            <a:xfrm>
              <a:off x="862872" y="2085798"/>
              <a:ext cx="405672" cy="405672"/>
            </a:xfrm>
            <a:prstGeom prst="rect">
              <a:avLst/>
            </a:prstGeom>
            <a:grp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63" name="Rectangle 362"/>
            <p:cNvSpPr/>
            <p:nvPr/>
          </p:nvSpPr>
          <p:spPr>
            <a:xfrm>
              <a:off x="1268545" y="2085798"/>
              <a:ext cx="405672" cy="405672"/>
            </a:xfrm>
            <a:prstGeom prst="rect">
              <a:avLst/>
            </a:prstGeom>
            <a:grp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64" name="Rectangle 363"/>
            <p:cNvSpPr/>
            <p:nvPr/>
          </p:nvSpPr>
          <p:spPr>
            <a:xfrm>
              <a:off x="457200" y="2489928"/>
              <a:ext cx="405672" cy="405672"/>
            </a:xfrm>
            <a:prstGeom prst="rect">
              <a:avLst/>
            </a:prstGeom>
            <a:grp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65" name="Rectangle 364"/>
            <p:cNvSpPr/>
            <p:nvPr/>
          </p:nvSpPr>
          <p:spPr>
            <a:xfrm>
              <a:off x="862872" y="2489928"/>
              <a:ext cx="405672" cy="405672"/>
            </a:xfrm>
            <a:prstGeom prst="rect">
              <a:avLst/>
            </a:prstGeom>
            <a:grp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366" name="Rectangle 365"/>
            <p:cNvSpPr/>
            <p:nvPr/>
          </p:nvSpPr>
          <p:spPr>
            <a:xfrm>
              <a:off x="1268545" y="2489928"/>
              <a:ext cx="405672" cy="405672"/>
            </a:xfrm>
            <a:prstGeom prst="rect">
              <a:avLst/>
            </a:prstGeom>
            <a:grpFill/>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grpSp>
      <p:grpSp>
        <p:nvGrpSpPr>
          <p:cNvPr id="367" name="Group 366"/>
          <p:cNvGrpSpPr/>
          <p:nvPr/>
        </p:nvGrpSpPr>
        <p:grpSpPr>
          <a:xfrm>
            <a:off x="1985364" y="4519599"/>
            <a:ext cx="1217017" cy="1167672"/>
            <a:chOff x="457200" y="1727928"/>
            <a:chExt cx="1217017" cy="1167672"/>
          </a:xfrm>
          <a:solidFill>
            <a:schemeClr val="accent3">
              <a:lumMod val="40000"/>
              <a:lumOff val="60000"/>
            </a:schemeClr>
          </a:solidFill>
        </p:grpSpPr>
        <p:sp>
          <p:nvSpPr>
            <p:cNvPr id="368" name="Rectangle 367"/>
            <p:cNvSpPr/>
            <p:nvPr/>
          </p:nvSpPr>
          <p:spPr>
            <a:xfrm>
              <a:off x="457200" y="1727928"/>
              <a:ext cx="405672" cy="405672"/>
            </a:xfrm>
            <a:prstGeom prst="rect">
              <a:avLst/>
            </a:prstGeom>
            <a:grpFill/>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dirty="0"/>
            </a:p>
          </p:txBody>
        </p:sp>
        <p:sp>
          <p:nvSpPr>
            <p:cNvPr id="369" name="Rectangle 368"/>
            <p:cNvSpPr/>
            <p:nvPr/>
          </p:nvSpPr>
          <p:spPr>
            <a:xfrm>
              <a:off x="862872" y="1727928"/>
              <a:ext cx="405672" cy="405672"/>
            </a:xfrm>
            <a:prstGeom prst="rect">
              <a:avLst/>
            </a:prstGeom>
            <a:grpFill/>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70" name="Rectangle 369"/>
            <p:cNvSpPr/>
            <p:nvPr/>
          </p:nvSpPr>
          <p:spPr>
            <a:xfrm>
              <a:off x="1268545" y="1727928"/>
              <a:ext cx="405672" cy="405672"/>
            </a:xfrm>
            <a:prstGeom prst="rect">
              <a:avLst/>
            </a:prstGeom>
            <a:grpFill/>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71" name="Rectangle 370"/>
            <p:cNvSpPr/>
            <p:nvPr/>
          </p:nvSpPr>
          <p:spPr>
            <a:xfrm>
              <a:off x="457200" y="2085798"/>
              <a:ext cx="405672" cy="405672"/>
            </a:xfrm>
            <a:prstGeom prst="rect">
              <a:avLst/>
            </a:prstGeom>
            <a:grpFill/>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72" name="Rectangle 371"/>
            <p:cNvSpPr/>
            <p:nvPr/>
          </p:nvSpPr>
          <p:spPr>
            <a:xfrm>
              <a:off x="862872" y="2085798"/>
              <a:ext cx="405672" cy="405672"/>
            </a:xfrm>
            <a:prstGeom prst="rect">
              <a:avLst/>
            </a:prstGeom>
            <a:grpFill/>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73" name="Rectangle 372"/>
            <p:cNvSpPr/>
            <p:nvPr/>
          </p:nvSpPr>
          <p:spPr>
            <a:xfrm>
              <a:off x="1268545" y="2085798"/>
              <a:ext cx="405672" cy="405672"/>
            </a:xfrm>
            <a:prstGeom prst="rect">
              <a:avLst/>
            </a:prstGeom>
            <a:grpFill/>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74" name="Rectangle 373"/>
            <p:cNvSpPr/>
            <p:nvPr/>
          </p:nvSpPr>
          <p:spPr>
            <a:xfrm>
              <a:off x="457200" y="2489928"/>
              <a:ext cx="405672" cy="405672"/>
            </a:xfrm>
            <a:prstGeom prst="rect">
              <a:avLst/>
            </a:prstGeom>
            <a:grpFill/>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75" name="Rectangle 374"/>
            <p:cNvSpPr/>
            <p:nvPr/>
          </p:nvSpPr>
          <p:spPr>
            <a:xfrm>
              <a:off x="862872" y="2489928"/>
              <a:ext cx="405672" cy="405672"/>
            </a:xfrm>
            <a:prstGeom prst="rect">
              <a:avLst/>
            </a:prstGeom>
            <a:grpFill/>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sp>
          <p:nvSpPr>
            <p:cNvPr id="376" name="Rectangle 375"/>
            <p:cNvSpPr/>
            <p:nvPr/>
          </p:nvSpPr>
          <p:spPr>
            <a:xfrm>
              <a:off x="1268545" y="2489928"/>
              <a:ext cx="405672" cy="405672"/>
            </a:xfrm>
            <a:prstGeom prst="rect">
              <a:avLst/>
            </a:prstGeom>
            <a:grpFill/>
            <a:ln>
              <a:solidFill>
                <a:srgbClr val="00B05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en-US"/>
            </a:p>
          </p:txBody>
        </p:sp>
      </p:grpSp>
      <p:grpSp>
        <p:nvGrpSpPr>
          <p:cNvPr id="377" name="Group 376"/>
          <p:cNvGrpSpPr/>
          <p:nvPr/>
        </p:nvGrpSpPr>
        <p:grpSpPr>
          <a:xfrm>
            <a:off x="1874272" y="4612574"/>
            <a:ext cx="1217017" cy="1167672"/>
            <a:chOff x="457200" y="1727928"/>
            <a:chExt cx="1217017" cy="1167672"/>
          </a:xfrm>
          <a:solidFill>
            <a:schemeClr val="tx2">
              <a:lumMod val="20000"/>
              <a:lumOff val="80000"/>
            </a:schemeClr>
          </a:solidFill>
        </p:grpSpPr>
        <p:sp>
          <p:nvSpPr>
            <p:cNvPr id="378" name="Rectangle 377"/>
            <p:cNvSpPr/>
            <p:nvPr/>
          </p:nvSpPr>
          <p:spPr>
            <a:xfrm>
              <a:off x="457200" y="1727928"/>
              <a:ext cx="405672" cy="405672"/>
            </a:xfrm>
            <a:prstGeom prst="rect">
              <a:avLst/>
            </a:prstGeom>
            <a:grp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379" name="Rectangle 378"/>
            <p:cNvSpPr/>
            <p:nvPr/>
          </p:nvSpPr>
          <p:spPr>
            <a:xfrm>
              <a:off x="862872" y="1727928"/>
              <a:ext cx="405672" cy="405672"/>
            </a:xfrm>
            <a:prstGeom prst="rect">
              <a:avLst/>
            </a:prstGeom>
            <a:grp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80" name="Rectangle 379"/>
            <p:cNvSpPr/>
            <p:nvPr/>
          </p:nvSpPr>
          <p:spPr>
            <a:xfrm>
              <a:off x="1268545" y="1727928"/>
              <a:ext cx="405672" cy="405672"/>
            </a:xfrm>
            <a:prstGeom prst="rect">
              <a:avLst/>
            </a:prstGeom>
            <a:grp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81" name="Rectangle 380"/>
            <p:cNvSpPr/>
            <p:nvPr/>
          </p:nvSpPr>
          <p:spPr>
            <a:xfrm>
              <a:off x="457200" y="2085798"/>
              <a:ext cx="405672" cy="405672"/>
            </a:xfrm>
            <a:prstGeom prst="rect">
              <a:avLst/>
            </a:prstGeom>
            <a:grp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82" name="Rectangle 381"/>
            <p:cNvSpPr/>
            <p:nvPr/>
          </p:nvSpPr>
          <p:spPr>
            <a:xfrm>
              <a:off x="862872" y="2085798"/>
              <a:ext cx="405672" cy="405672"/>
            </a:xfrm>
            <a:prstGeom prst="rect">
              <a:avLst/>
            </a:prstGeom>
            <a:grp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83" name="Rectangle 382"/>
            <p:cNvSpPr/>
            <p:nvPr/>
          </p:nvSpPr>
          <p:spPr>
            <a:xfrm>
              <a:off x="1268545" y="2085798"/>
              <a:ext cx="405672" cy="405672"/>
            </a:xfrm>
            <a:prstGeom prst="rect">
              <a:avLst/>
            </a:prstGeom>
            <a:grp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84" name="Rectangle 383"/>
            <p:cNvSpPr/>
            <p:nvPr/>
          </p:nvSpPr>
          <p:spPr>
            <a:xfrm>
              <a:off x="457200" y="2489928"/>
              <a:ext cx="405672" cy="405672"/>
            </a:xfrm>
            <a:prstGeom prst="rect">
              <a:avLst/>
            </a:prstGeom>
            <a:grp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85" name="Rectangle 384"/>
            <p:cNvSpPr/>
            <p:nvPr/>
          </p:nvSpPr>
          <p:spPr>
            <a:xfrm>
              <a:off x="862872" y="2489928"/>
              <a:ext cx="405672" cy="405672"/>
            </a:xfrm>
            <a:prstGeom prst="rect">
              <a:avLst/>
            </a:prstGeom>
            <a:grp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sp>
          <p:nvSpPr>
            <p:cNvPr id="386" name="Rectangle 385"/>
            <p:cNvSpPr/>
            <p:nvPr/>
          </p:nvSpPr>
          <p:spPr>
            <a:xfrm>
              <a:off x="1268545" y="2489928"/>
              <a:ext cx="405672" cy="405672"/>
            </a:xfrm>
            <a:prstGeom prst="rect">
              <a:avLst/>
            </a:prstGeom>
            <a:grpFill/>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grpSp>
      <p:sp>
        <p:nvSpPr>
          <p:cNvPr id="387" name="Content Placeholder 2"/>
          <p:cNvSpPr txBox="1">
            <a:spLocks/>
          </p:cNvSpPr>
          <p:nvPr/>
        </p:nvSpPr>
        <p:spPr>
          <a:xfrm>
            <a:off x="1839998" y="5830121"/>
            <a:ext cx="1250761" cy="42695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Helvetica" charset="0"/>
                <a:ea typeface="Helvetica" charset="0"/>
                <a:cs typeface="Helvetica"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Helvetica" charset="0"/>
                <a:ea typeface="Helvetica" charset="0"/>
                <a:cs typeface="Helvetica"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Helvetica" charset="0"/>
                <a:ea typeface="Helvetica" charset="0"/>
                <a:cs typeface="Helvetica"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Helvetica" charset="0"/>
                <a:ea typeface="Helvetica" charset="0"/>
                <a:cs typeface="Helvetica"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Helvetica" charset="0"/>
                <a:ea typeface="Helvetica" charset="0"/>
                <a:cs typeface="Helvetica"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Clr>
                <a:srgbClr val="000000"/>
              </a:buClr>
              <a:buNone/>
            </a:pPr>
            <a:r>
              <a:rPr lang="en-US" sz="2000" dirty="0">
                <a:latin typeface="+mn-lt"/>
              </a:rPr>
              <a:t>Filter 1</a:t>
            </a:r>
          </a:p>
        </p:txBody>
      </p:sp>
      <p:sp>
        <p:nvSpPr>
          <p:cNvPr id="388" name="Right Arrow 387"/>
          <p:cNvSpPr/>
          <p:nvPr/>
        </p:nvSpPr>
        <p:spPr>
          <a:xfrm>
            <a:off x="6819900" y="3941365"/>
            <a:ext cx="676887" cy="570709"/>
          </a:xfrm>
          <a:prstGeom prst="rightArrow">
            <a:avLst/>
          </a:prstGeom>
          <a:solidFill>
            <a:schemeClr val="bg1">
              <a:lumMod val="95000"/>
            </a:schemeClr>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9" name="Content Placeholder 2"/>
          <p:cNvSpPr txBox="1">
            <a:spLocks/>
          </p:cNvSpPr>
          <p:nvPr/>
        </p:nvSpPr>
        <p:spPr>
          <a:xfrm>
            <a:off x="3830119" y="5486915"/>
            <a:ext cx="2449599" cy="42695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Helvetica" charset="0"/>
                <a:ea typeface="Helvetica" charset="0"/>
                <a:cs typeface="Helvetica"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Helvetica" charset="0"/>
                <a:ea typeface="Helvetica" charset="0"/>
                <a:cs typeface="Helvetica"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Helvetica" charset="0"/>
                <a:ea typeface="Helvetica" charset="0"/>
                <a:cs typeface="Helvetica"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Helvetica" charset="0"/>
                <a:ea typeface="Helvetica" charset="0"/>
                <a:cs typeface="Helvetica"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Helvetica" charset="0"/>
                <a:ea typeface="Helvetica" charset="0"/>
                <a:cs typeface="Helvetica"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Clr>
                <a:srgbClr val="000000"/>
              </a:buClr>
              <a:buNone/>
            </a:pPr>
            <a:r>
              <a:rPr lang="en-US" sz="2000" dirty="0">
                <a:latin typeface="+mn-lt"/>
              </a:rPr>
              <a:t>Input feature map</a:t>
            </a:r>
          </a:p>
        </p:txBody>
      </p:sp>
      <p:grpSp>
        <p:nvGrpSpPr>
          <p:cNvPr id="390" name="Group 389"/>
          <p:cNvGrpSpPr/>
          <p:nvPr/>
        </p:nvGrpSpPr>
        <p:grpSpPr>
          <a:xfrm>
            <a:off x="7886700" y="2020973"/>
            <a:ext cx="1852382" cy="1762612"/>
            <a:chOff x="424543" y="1477574"/>
            <a:chExt cx="1623782" cy="1545090"/>
          </a:xfrm>
          <a:solidFill>
            <a:srgbClr val="FFC000"/>
          </a:solidFill>
        </p:grpSpPr>
        <p:sp>
          <p:nvSpPr>
            <p:cNvPr id="391" name="Rectangle 390"/>
            <p:cNvSpPr/>
            <p:nvPr/>
          </p:nvSpPr>
          <p:spPr>
            <a:xfrm>
              <a:off x="424544" y="1477574"/>
              <a:ext cx="405672" cy="405672"/>
            </a:xfrm>
            <a:prstGeom prst="rect">
              <a:avLst/>
            </a:prstGeom>
            <a:grp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solidFill>
                  <a:schemeClr val="tx1"/>
                </a:solidFill>
              </a:endParaRPr>
            </a:p>
          </p:txBody>
        </p:sp>
        <p:sp>
          <p:nvSpPr>
            <p:cNvPr id="392" name="Rectangle 391"/>
            <p:cNvSpPr/>
            <p:nvPr/>
          </p:nvSpPr>
          <p:spPr>
            <a:xfrm>
              <a:off x="830216" y="1477574"/>
              <a:ext cx="405672" cy="405672"/>
            </a:xfrm>
            <a:prstGeom prst="rect">
              <a:avLst/>
            </a:prstGeom>
            <a:grp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solidFill>
                  <a:schemeClr val="tx1"/>
                </a:solidFill>
              </a:endParaRPr>
            </a:p>
          </p:txBody>
        </p:sp>
        <p:sp>
          <p:nvSpPr>
            <p:cNvPr id="393" name="Rectangle 392"/>
            <p:cNvSpPr/>
            <p:nvPr/>
          </p:nvSpPr>
          <p:spPr>
            <a:xfrm>
              <a:off x="1235889" y="1477574"/>
              <a:ext cx="405672" cy="405672"/>
            </a:xfrm>
            <a:prstGeom prst="rect">
              <a:avLst/>
            </a:prstGeom>
            <a:grp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394" name="Rectangle 393"/>
            <p:cNvSpPr/>
            <p:nvPr/>
          </p:nvSpPr>
          <p:spPr>
            <a:xfrm>
              <a:off x="424544" y="1835444"/>
              <a:ext cx="405672" cy="405672"/>
            </a:xfrm>
            <a:prstGeom prst="rect">
              <a:avLst/>
            </a:prstGeom>
            <a:grp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395" name="Rectangle 394"/>
            <p:cNvSpPr/>
            <p:nvPr/>
          </p:nvSpPr>
          <p:spPr>
            <a:xfrm>
              <a:off x="830216" y="1835444"/>
              <a:ext cx="405672" cy="405672"/>
            </a:xfrm>
            <a:prstGeom prst="rect">
              <a:avLst/>
            </a:prstGeom>
            <a:grp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396" name="Rectangle 395"/>
            <p:cNvSpPr/>
            <p:nvPr/>
          </p:nvSpPr>
          <p:spPr>
            <a:xfrm>
              <a:off x="1235889" y="1835444"/>
              <a:ext cx="405672" cy="405672"/>
            </a:xfrm>
            <a:prstGeom prst="rect">
              <a:avLst/>
            </a:prstGeom>
            <a:grp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397" name="Rectangle 396"/>
            <p:cNvSpPr/>
            <p:nvPr/>
          </p:nvSpPr>
          <p:spPr>
            <a:xfrm>
              <a:off x="424544" y="2239574"/>
              <a:ext cx="405672" cy="405672"/>
            </a:xfrm>
            <a:prstGeom prst="rect">
              <a:avLst/>
            </a:prstGeom>
            <a:grp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398" name="Rectangle 397"/>
            <p:cNvSpPr/>
            <p:nvPr/>
          </p:nvSpPr>
          <p:spPr>
            <a:xfrm>
              <a:off x="830216" y="2239574"/>
              <a:ext cx="405672" cy="405672"/>
            </a:xfrm>
            <a:prstGeom prst="rect">
              <a:avLst/>
            </a:prstGeom>
            <a:grp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399" name="Rectangle 398"/>
            <p:cNvSpPr/>
            <p:nvPr/>
          </p:nvSpPr>
          <p:spPr>
            <a:xfrm>
              <a:off x="1235889" y="2239574"/>
              <a:ext cx="405672" cy="405672"/>
            </a:xfrm>
            <a:prstGeom prst="rect">
              <a:avLst/>
            </a:prstGeom>
            <a:grp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400" name="Rectangle 399"/>
            <p:cNvSpPr/>
            <p:nvPr/>
          </p:nvSpPr>
          <p:spPr>
            <a:xfrm>
              <a:off x="1641560" y="1477574"/>
              <a:ext cx="405672" cy="405672"/>
            </a:xfrm>
            <a:prstGeom prst="rect">
              <a:avLst/>
            </a:prstGeom>
            <a:grp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401" name="Rectangle 400"/>
            <p:cNvSpPr/>
            <p:nvPr/>
          </p:nvSpPr>
          <p:spPr>
            <a:xfrm>
              <a:off x="1641560" y="1835444"/>
              <a:ext cx="405672" cy="405672"/>
            </a:xfrm>
            <a:prstGeom prst="rect">
              <a:avLst/>
            </a:prstGeom>
            <a:grp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402" name="Rectangle 401"/>
            <p:cNvSpPr/>
            <p:nvPr/>
          </p:nvSpPr>
          <p:spPr>
            <a:xfrm>
              <a:off x="1641560" y="2239574"/>
              <a:ext cx="405672" cy="405672"/>
            </a:xfrm>
            <a:prstGeom prst="rect">
              <a:avLst/>
            </a:prstGeom>
            <a:grp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403" name="Rectangle 402"/>
            <p:cNvSpPr/>
            <p:nvPr/>
          </p:nvSpPr>
          <p:spPr>
            <a:xfrm>
              <a:off x="424543" y="2616992"/>
              <a:ext cx="405672" cy="405672"/>
            </a:xfrm>
            <a:prstGeom prst="rect">
              <a:avLst/>
            </a:prstGeom>
            <a:grp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404" name="Rectangle 403"/>
            <p:cNvSpPr/>
            <p:nvPr/>
          </p:nvSpPr>
          <p:spPr>
            <a:xfrm>
              <a:off x="830215" y="2616992"/>
              <a:ext cx="405672" cy="405672"/>
            </a:xfrm>
            <a:prstGeom prst="rect">
              <a:avLst/>
            </a:prstGeom>
            <a:grp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405" name="Rectangle 404"/>
            <p:cNvSpPr/>
            <p:nvPr/>
          </p:nvSpPr>
          <p:spPr>
            <a:xfrm>
              <a:off x="1235888" y="2616992"/>
              <a:ext cx="405672" cy="405672"/>
            </a:xfrm>
            <a:prstGeom prst="rect">
              <a:avLst/>
            </a:prstGeom>
            <a:grp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406" name="Rectangle 405"/>
            <p:cNvSpPr/>
            <p:nvPr/>
          </p:nvSpPr>
          <p:spPr>
            <a:xfrm>
              <a:off x="1642653" y="2616992"/>
              <a:ext cx="405672" cy="405672"/>
            </a:xfrm>
            <a:prstGeom prst="rect">
              <a:avLst/>
            </a:prstGeom>
            <a:grp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
        <p:nvSpPr>
          <p:cNvPr id="407" name="Content Placeholder 2"/>
          <p:cNvSpPr txBox="1">
            <a:spLocks/>
          </p:cNvSpPr>
          <p:nvPr/>
        </p:nvSpPr>
        <p:spPr>
          <a:xfrm>
            <a:off x="7587466" y="3807533"/>
            <a:ext cx="2661434" cy="42695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Helvetica" charset="0"/>
                <a:ea typeface="Helvetica" charset="0"/>
                <a:cs typeface="Helvetica"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Helvetica" charset="0"/>
                <a:ea typeface="Helvetica" charset="0"/>
                <a:cs typeface="Helvetica"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Helvetica" charset="0"/>
                <a:ea typeface="Helvetica" charset="0"/>
                <a:cs typeface="Helvetica"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Helvetica" charset="0"/>
                <a:ea typeface="Helvetica" charset="0"/>
                <a:cs typeface="Helvetica"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Helvetica" charset="0"/>
                <a:ea typeface="Helvetica" charset="0"/>
                <a:cs typeface="Helvetica"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Clr>
                <a:srgbClr val="000000"/>
              </a:buClr>
              <a:buNone/>
            </a:pPr>
            <a:r>
              <a:rPr lang="en-US" sz="2000">
                <a:latin typeface="+mn-lt"/>
              </a:rPr>
              <a:t>Output feature map 0</a:t>
            </a:r>
            <a:endParaRPr lang="en-US" sz="2000" dirty="0">
              <a:latin typeface="+mn-lt"/>
            </a:endParaRPr>
          </a:p>
        </p:txBody>
      </p:sp>
      <p:grpSp>
        <p:nvGrpSpPr>
          <p:cNvPr id="408" name="Group 407"/>
          <p:cNvGrpSpPr/>
          <p:nvPr/>
        </p:nvGrpSpPr>
        <p:grpSpPr>
          <a:xfrm>
            <a:off x="7840822" y="4307520"/>
            <a:ext cx="1852382" cy="1762612"/>
            <a:chOff x="424543" y="1477574"/>
            <a:chExt cx="1623782" cy="1545090"/>
          </a:xfrm>
          <a:solidFill>
            <a:srgbClr val="FFC000"/>
          </a:solidFill>
        </p:grpSpPr>
        <p:sp>
          <p:nvSpPr>
            <p:cNvPr id="409" name="Rectangle 408"/>
            <p:cNvSpPr/>
            <p:nvPr/>
          </p:nvSpPr>
          <p:spPr>
            <a:xfrm>
              <a:off x="424544" y="1477574"/>
              <a:ext cx="405672" cy="405672"/>
            </a:xfrm>
            <a:prstGeom prst="rect">
              <a:avLst/>
            </a:prstGeom>
            <a:grp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solidFill>
                  <a:schemeClr val="tx1"/>
                </a:solidFill>
              </a:endParaRPr>
            </a:p>
          </p:txBody>
        </p:sp>
        <p:sp>
          <p:nvSpPr>
            <p:cNvPr id="410" name="Rectangle 409"/>
            <p:cNvSpPr/>
            <p:nvPr/>
          </p:nvSpPr>
          <p:spPr>
            <a:xfrm>
              <a:off x="830216" y="1477574"/>
              <a:ext cx="405672" cy="405672"/>
            </a:xfrm>
            <a:prstGeom prst="rect">
              <a:avLst/>
            </a:prstGeom>
            <a:grp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solidFill>
                  <a:schemeClr val="tx1"/>
                </a:solidFill>
              </a:endParaRPr>
            </a:p>
          </p:txBody>
        </p:sp>
        <p:sp>
          <p:nvSpPr>
            <p:cNvPr id="411" name="Rectangle 410"/>
            <p:cNvSpPr/>
            <p:nvPr/>
          </p:nvSpPr>
          <p:spPr>
            <a:xfrm>
              <a:off x="1235889" y="1477574"/>
              <a:ext cx="405672" cy="405672"/>
            </a:xfrm>
            <a:prstGeom prst="rect">
              <a:avLst/>
            </a:prstGeom>
            <a:grp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412" name="Rectangle 411"/>
            <p:cNvSpPr/>
            <p:nvPr/>
          </p:nvSpPr>
          <p:spPr>
            <a:xfrm>
              <a:off x="424544" y="1835444"/>
              <a:ext cx="405672" cy="405672"/>
            </a:xfrm>
            <a:prstGeom prst="rect">
              <a:avLst/>
            </a:prstGeom>
            <a:grp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413" name="Rectangle 412"/>
            <p:cNvSpPr/>
            <p:nvPr/>
          </p:nvSpPr>
          <p:spPr>
            <a:xfrm>
              <a:off x="830216" y="1835444"/>
              <a:ext cx="405672" cy="405672"/>
            </a:xfrm>
            <a:prstGeom prst="rect">
              <a:avLst/>
            </a:prstGeom>
            <a:grp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414" name="Rectangle 413"/>
            <p:cNvSpPr/>
            <p:nvPr/>
          </p:nvSpPr>
          <p:spPr>
            <a:xfrm>
              <a:off x="1235889" y="1835444"/>
              <a:ext cx="405672" cy="405672"/>
            </a:xfrm>
            <a:prstGeom prst="rect">
              <a:avLst/>
            </a:prstGeom>
            <a:grp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415" name="Rectangle 414"/>
            <p:cNvSpPr/>
            <p:nvPr/>
          </p:nvSpPr>
          <p:spPr>
            <a:xfrm>
              <a:off x="424544" y="2239574"/>
              <a:ext cx="405672" cy="405672"/>
            </a:xfrm>
            <a:prstGeom prst="rect">
              <a:avLst/>
            </a:prstGeom>
            <a:grp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416" name="Rectangle 415"/>
            <p:cNvSpPr/>
            <p:nvPr/>
          </p:nvSpPr>
          <p:spPr>
            <a:xfrm>
              <a:off x="830216" y="2239574"/>
              <a:ext cx="405672" cy="405672"/>
            </a:xfrm>
            <a:prstGeom prst="rect">
              <a:avLst/>
            </a:prstGeom>
            <a:grp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417" name="Rectangle 416"/>
            <p:cNvSpPr/>
            <p:nvPr/>
          </p:nvSpPr>
          <p:spPr>
            <a:xfrm>
              <a:off x="1235889" y="2239574"/>
              <a:ext cx="405672" cy="405672"/>
            </a:xfrm>
            <a:prstGeom prst="rect">
              <a:avLst/>
            </a:prstGeom>
            <a:grp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418" name="Rectangle 417"/>
            <p:cNvSpPr/>
            <p:nvPr/>
          </p:nvSpPr>
          <p:spPr>
            <a:xfrm>
              <a:off x="1641560" y="1477574"/>
              <a:ext cx="405672" cy="405672"/>
            </a:xfrm>
            <a:prstGeom prst="rect">
              <a:avLst/>
            </a:prstGeom>
            <a:grp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419" name="Rectangle 418"/>
            <p:cNvSpPr/>
            <p:nvPr/>
          </p:nvSpPr>
          <p:spPr>
            <a:xfrm>
              <a:off x="1641560" y="1835444"/>
              <a:ext cx="405672" cy="405672"/>
            </a:xfrm>
            <a:prstGeom prst="rect">
              <a:avLst/>
            </a:prstGeom>
            <a:grp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420" name="Rectangle 419"/>
            <p:cNvSpPr/>
            <p:nvPr/>
          </p:nvSpPr>
          <p:spPr>
            <a:xfrm>
              <a:off x="1641560" y="2239574"/>
              <a:ext cx="405672" cy="405672"/>
            </a:xfrm>
            <a:prstGeom prst="rect">
              <a:avLst/>
            </a:prstGeom>
            <a:grp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421" name="Rectangle 420"/>
            <p:cNvSpPr/>
            <p:nvPr/>
          </p:nvSpPr>
          <p:spPr>
            <a:xfrm>
              <a:off x="424543" y="2616992"/>
              <a:ext cx="405672" cy="405672"/>
            </a:xfrm>
            <a:prstGeom prst="rect">
              <a:avLst/>
            </a:prstGeom>
            <a:grp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422" name="Rectangle 421"/>
            <p:cNvSpPr/>
            <p:nvPr/>
          </p:nvSpPr>
          <p:spPr>
            <a:xfrm>
              <a:off x="830215" y="2616992"/>
              <a:ext cx="405672" cy="405672"/>
            </a:xfrm>
            <a:prstGeom prst="rect">
              <a:avLst/>
            </a:prstGeom>
            <a:grp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423" name="Rectangle 422"/>
            <p:cNvSpPr/>
            <p:nvPr/>
          </p:nvSpPr>
          <p:spPr>
            <a:xfrm>
              <a:off x="1235888" y="2616992"/>
              <a:ext cx="405672" cy="405672"/>
            </a:xfrm>
            <a:prstGeom prst="rect">
              <a:avLst/>
            </a:prstGeom>
            <a:grp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sp>
          <p:nvSpPr>
            <p:cNvPr id="424" name="Rectangle 423"/>
            <p:cNvSpPr/>
            <p:nvPr/>
          </p:nvSpPr>
          <p:spPr>
            <a:xfrm>
              <a:off x="1642653" y="2616992"/>
              <a:ext cx="405672" cy="405672"/>
            </a:xfrm>
            <a:prstGeom prst="rect">
              <a:avLst/>
            </a:prstGeom>
            <a:grpFill/>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p>
          </p:txBody>
        </p:sp>
      </p:grpSp>
      <p:sp>
        <p:nvSpPr>
          <p:cNvPr id="425" name="Content Placeholder 2"/>
          <p:cNvSpPr txBox="1">
            <a:spLocks/>
          </p:cNvSpPr>
          <p:nvPr/>
        </p:nvSpPr>
        <p:spPr>
          <a:xfrm>
            <a:off x="7541588" y="6094080"/>
            <a:ext cx="2661434" cy="42695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Helvetica" charset="0"/>
                <a:ea typeface="Helvetica" charset="0"/>
                <a:cs typeface="Helvetica"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Helvetica" charset="0"/>
                <a:ea typeface="Helvetica" charset="0"/>
                <a:cs typeface="Helvetica" charset="0"/>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Helvetica" charset="0"/>
                <a:ea typeface="Helvetica" charset="0"/>
                <a:cs typeface="Helvetica"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Helvetica" charset="0"/>
                <a:ea typeface="Helvetica" charset="0"/>
                <a:cs typeface="Helvetica"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Helvetica" charset="0"/>
                <a:ea typeface="Helvetica" charset="0"/>
                <a:cs typeface="Helvetica"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Clr>
                <a:srgbClr val="000000"/>
              </a:buClr>
              <a:buNone/>
            </a:pPr>
            <a:r>
              <a:rPr lang="en-US" sz="2000" dirty="0">
                <a:latin typeface="+mn-lt"/>
              </a:rPr>
              <a:t>Output feature map 1</a:t>
            </a:r>
          </a:p>
        </p:txBody>
      </p:sp>
    </p:spTree>
    <p:extLst>
      <p:ext uri="{BB962C8B-B14F-4D97-AF65-F5344CB8AC3E}">
        <p14:creationId xmlns:p14="http://schemas.microsoft.com/office/powerpoint/2010/main" val="214243468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Real Convolutional Neural Network</a:t>
            </a:r>
            <a:br>
              <a:rPr lang="en-US" dirty="0"/>
            </a:br>
            <a:r>
              <a:rPr lang="en-US" dirty="0"/>
              <a:t>-- </a:t>
            </a:r>
            <a:r>
              <a:rPr lang="en-US" dirty="0" err="1"/>
              <a:t>AlexNet</a:t>
            </a:r>
            <a:endParaRPr lang="en-US" dirty="0"/>
          </a:p>
        </p:txBody>
      </p:sp>
      <p:pic>
        <p:nvPicPr>
          <p:cNvPr id="7" name="Content Placeholder 6"/>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84415" y="1690688"/>
            <a:ext cx="11223625" cy="3666776"/>
          </a:xfrm>
          <a:prstGeom prst="rect">
            <a:avLst/>
          </a:prstGeom>
        </p:spPr>
      </p:pic>
      <p:sp>
        <p:nvSpPr>
          <p:cNvPr id="6" name="Rectangle 5"/>
          <p:cNvSpPr/>
          <p:nvPr/>
        </p:nvSpPr>
        <p:spPr>
          <a:xfrm>
            <a:off x="0" y="6519446"/>
            <a:ext cx="9984606" cy="338554"/>
          </a:xfrm>
          <a:prstGeom prst="rect">
            <a:avLst/>
          </a:prstGeom>
        </p:spPr>
        <p:txBody>
          <a:bodyPr wrap="square">
            <a:spAutoFit/>
          </a:bodyPr>
          <a:lstStyle/>
          <a:p>
            <a:r>
              <a:rPr lang="en-US" sz="1600" dirty="0"/>
              <a:t>Alex </a:t>
            </a:r>
            <a:r>
              <a:rPr lang="en-US" sz="1600" dirty="0" err="1"/>
              <a:t>Krizhevsky</a:t>
            </a:r>
            <a:r>
              <a:rPr lang="en-US" sz="1600" dirty="0"/>
              <a:t> et al., “ImageNet Classification with Deep Convolutional Neural Networks,” NIPS, 2012</a:t>
            </a:r>
          </a:p>
        </p:txBody>
      </p:sp>
      <p:sp>
        <p:nvSpPr>
          <p:cNvPr id="8" name="TextBox 7"/>
          <p:cNvSpPr txBox="1"/>
          <p:nvPr/>
        </p:nvSpPr>
        <p:spPr>
          <a:xfrm>
            <a:off x="577970" y="5357464"/>
            <a:ext cx="1980607" cy="369332"/>
          </a:xfrm>
          <a:prstGeom prst="rect">
            <a:avLst/>
          </a:prstGeom>
          <a:noFill/>
        </p:spPr>
        <p:txBody>
          <a:bodyPr wrap="none" rtlCol="0">
            <a:spAutoFit/>
          </a:bodyPr>
          <a:lstStyle/>
          <a:p>
            <a:r>
              <a:rPr lang="en-US" dirty="0"/>
              <a:t>96 11x11x3 kernels</a:t>
            </a:r>
          </a:p>
        </p:txBody>
      </p:sp>
      <p:sp>
        <p:nvSpPr>
          <p:cNvPr id="10" name="TextBox 9"/>
          <p:cNvSpPr txBox="1"/>
          <p:nvPr/>
        </p:nvSpPr>
        <p:spPr>
          <a:xfrm>
            <a:off x="2886429" y="5357464"/>
            <a:ext cx="1255472" cy="369332"/>
          </a:xfrm>
          <a:prstGeom prst="rect">
            <a:avLst/>
          </a:prstGeom>
          <a:noFill/>
        </p:spPr>
        <p:txBody>
          <a:bodyPr wrap="none" rtlCol="0">
            <a:spAutoFit/>
          </a:bodyPr>
          <a:lstStyle/>
          <a:p>
            <a:r>
              <a:rPr lang="en-US" dirty="0"/>
              <a:t>256 5x5x48</a:t>
            </a:r>
          </a:p>
        </p:txBody>
      </p:sp>
      <p:sp>
        <p:nvSpPr>
          <p:cNvPr id="11" name="TextBox 10"/>
          <p:cNvSpPr txBox="1"/>
          <p:nvPr/>
        </p:nvSpPr>
        <p:spPr>
          <a:xfrm>
            <a:off x="4992757" y="5357464"/>
            <a:ext cx="1372492" cy="369332"/>
          </a:xfrm>
          <a:prstGeom prst="rect">
            <a:avLst/>
          </a:prstGeom>
          <a:noFill/>
        </p:spPr>
        <p:txBody>
          <a:bodyPr wrap="none" rtlCol="0">
            <a:spAutoFit/>
          </a:bodyPr>
          <a:lstStyle/>
          <a:p>
            <a:r>
              <a:rPr lang="en-US" dirty="0"/>
              <a:t>384 3x3x128</a:t>
            </a:r>
          </a:p>
        </p:txBody>
      </p:sp>
      <p:sp>
        <p:nvSpPr>
          <p:cNvPr id="12" name="TextBox 11"/>
          <p:cNvSpPr txBox="1"/>
          <p:nvPr/>
        </p:nvSpPr>
        <p:spPr>
          <a:xfrm>
            <a:off x="7124721" y="5357464"/>
            <a:ext cx="343364" cy="369332"/>
          </a:xfrm>
          <a:prstGeom prst="rect">
            <a:avLst/>
          </a:prstGeom>
          <a:noFill/>
        </p:spPr>
        <p:txBody>
          <a:bodyPr wrap="none" rtlCol="0">
            <a:spAutoFit/>
          </a:bodyPr>
          <a:lstStyle/>
          <a:p>
            <a:r>
              <a:rPr lang="en-US" dirty="0"/>
              <a:t>…</a:t>
            </a:r>
          </a:p>
        </p:txBody>
      </p:sp>
      <p:cxnSp>
        <p:nvCxnSpPr>
          <p:cNvPr id="13" name="Straight Arrow Connector 12"/>
          <p:cNvCxnSpPr/>
          <p:nvPr/>
        </p:nvCxnSpPr>
        <p:spPr>
          <a:xfrm>
            <a:off x="414340" y="5817704"/>
            <a:ext cx="11088303"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5299161" y="5817704"/>
            <a:ext cx="6277616" cy="400110"/>
          </a:xfrm>
          <a:prstGeom prst="rect">
            <a:avLst/>
          </a:prstGeom>
          <a:noFill/>
        </p:spPr>
        <p:txBody>
          <a:bodyPr wrap="none" rtlCol="0">
            <a:spAutoFit/>
          </a:bodyPr>
          <a:lstStyle/>
          <a:p>
            <a:r>
              <a:rPr lang="en-US" sz="2000" dirty="0"/>
              <a:t>Simplified intuition: Higher order information at later layer</a:t>
            </a:r>
          </a:p>
        </p:txBody>
      </p:sp>
    </p:spTree>
    <p:extLst>
      <p:ext uri="{BB962C8B-B14F-4D97-AF65-F5344CB8AC3E}">
        <p14:creationId xmlns:p14="http://schemas.microsoft.com/office/powerpoint/2010/main" val="3718289324"/>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Real Convolutional Neural Network</a:t>
            </a:r>
            <a:br>
              <a:rPr lang="en-US" dirty="0"/>
            </a:br>
            <a:r>
              <a:rPr lang="en-US" dirty="0"/>
              <a:t>-- VGG 16</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2208" y="1929398"/>
            <a:ext cx="7423335" cy="4351338"/>
          </a:xfrm>
          <a:prstGeom prst="rect">
            <a:avLst/>
          </a:prstGeom>
        </p:spPr>
      </p:pic>
      <p:sp>
        <p:nvSpPr>
          <p:cNvPr id="5" name="Rectangle 4"/>
          <p:cNvSpPr/>
          <p:nvPr/>
        </p:nvSpPr>
        <p:spPr>
          <a:xfrm>
            <a:off x="0" y="6519446"/>
            <a:ext cx="11091512" cy="338554"/>
          </a:xfrm>
          <a:prstGeom prst="rect">
            <a:avLst/>
          </a:prstGeom>
        </p:spPr>
        <p:txBody>
          <a:bodyPr wrap="square">
            <a:spAutoFit/>
          </a:bodyPr>
          <a:lstStyle/>
          <a:p>
            <a:r>
              <a:rPr lang="en-US" sz="1600" dirty="0" err="1"/>
              <a:t>Heuritech</a:t>
            </a:r>
            <a:r>
              <a:rPr lang="en-US" sz="1600" dirty="0"/>
              <a:t> blog (https://blog.heuritech.com/2016/02/29/a-brief-report-of-the-heuritech-deep-learning-meetup-5/)</a:t>
            </a:r>
          </a:p>
        </p:txBody>
      </p:sp>
      <p:sp>
        <p:nvSpPr>
          <p:cNvPr id="3" name="Rectangle 2"/>
          <p:cNvSpPr/>
          <p:nvPr/>
        </p:nvSpPr>
        <p:spPr>
          <a:xfrm>
            <a:off x="4229100" y="2372410"/>
            <a:ext cx="6667500" cy="830997"/>
          </a:xfrm>
          <a:prstGeom prst="rect">
            <a:avLst/>
          </a:prstGeom>
          <a:ln w="12700">
            <a:solidFill>
              <a:srgbClr val="000000"/>
            </a:solidFill>
          </a:ln>
        </p:spPr>
        <p:txBody>
          <a:bodyPr wrap="square">
            <a:spAutoFit/>
          </a:bodyPr>
          <a:lstStyle/>
          <a:p>
            <a:r>
              <a:rPr lang="en-US" sz="2400" dirty="0"/>
              <a:t>Contains 138 million weights and </a:t>
            </a:r>
          </a:p>
          <a:p>
            <a:r>
              <a:rPr lang="en-US" sz="2400" dirty="0"/>
              <a:t>15.5G MACs to process one 224 × 224 input image</a:t>
            </a:r>
          </a:p>
        </p:txBody>
      </p:sp>
    </p:spTree>
    <p:extLst>
      <p:ext uri="{BB962C8B-B14F-4D97-AF65-F5344CB8AC3E}">
        <p14:creationId xmlns:p14="http://schemas.microsoft.com/office/powerpoint/2010/main" val="355253024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There are Many, Many Neural Networks</a:t>
            </a:r>
          </a:p>
        </p:txBody>
      </p:sp>
      <p:sp>
        <p:nvSpPr>
          <p:cNvPr id="3" name="Content Placeholder 2"/>
          <p:cNvSpPr>
            <a:spLocks noGrp="1"/>
          </p:cNvSpPr>
          <p:nvPr>
            <p:ph idx="1"/>
          </p:nvPr>
        </p:nvSpPr>
        <p:spPr/>
        <p:txBody>
          <a:bodyPr/>
          <a:lstStyle/>
          <a:p>
            <a:r>
              <a:rPr lang="en-US" dirty="0" err="1"/>
              <a:t>GoogLeNet</a:t>
            </a:r>
            <a:r>
              <a:rPr lang="en-US" dirty="0"/>
              <a:t>, </a:t>
            </a:r>
            <a:r>
              <a:rPr lang="en-US" dirty="0" err="1"/>
              <a:t>ResNet</a:t>
            </a:r>
            <a:r>
              <a:rPr lang="en-US" dirty="0"/>
              <a:t>, YOLO, …</a:t>
            </a:r>
          </a:p>
          <a:p>
            <a:pPr lvl="1"/>
            <a:r>
              <a:rPr lang="en-US" dirty="0"/>
              <a:t>Share common building blocks, but look drastically different</a:t>
            </a:r>
          </a:p>
        </p:txBody>
      </p:sp>
      <p:pic>
        <p:nvPicPr>
          <p:cNvPr id="9220" name="Picture 4" descr="https://qph.fs.quoracdn.net/main-qimg-cf89aa517e5b641dc8e41e7a57bafc2c"/>
          <p:cNvPicPr>
            <a:picLocks noChangeAspect="1" noChangeArrowheads="1"/>
          </p:cNvPicPr>
          <p:nvPr/>
        </p:nvPicPr>
        <p:blipFill rotWithShape="1">
          <a:blip r:embed="rId2">
            <a:extLst>
              <a:ext uri="{28A0092B-C50C-407E-A947-70E740481C1C}">
                <a14:useLocalDpi xmlns:a14="http://schemas.microsoft.com/office/drawing/2010/main" val="0"/>
              </a:ext>
            </a:extLst>
          </a:blip>
          <a:srcRect l="63950"/>
          <a:stretch/>
        </p:blipFill>
        <p:spPr bwMode="auto">
          <a:xfrm rot="16200000">
            <a:off x="3789107" y="1681708"/>
            <a:ext cx="1416224" cy="87855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rot="16200000">
            <a:off x="3797293" y="1442236"/>
            <a:ext cx="2555879" cy="5038734"/>
          </a:xfrm>
          <a:prstGeom prst="rect">
            <a:avLst/>
          </a:prstGeom>
        </p:spPr>
      </p:pic>
      <p:sp>
        <p:nvSpPr>
          <p:cNvPr id="6" name="TextBox 5"/>
          <p:cNvSpPr txBox="1"/>
          <p:nvPr/>
        </p:nvSpPr>
        <p:spPr>
          <a:xfrm>
            <a:off x="7394743" y="4316865"/>
            <a:ext cx="4692823" cy="461665"/>
          </a:xfrm>
          <a:prstGeom prst="rect">
            <a:avLst/>
          </a:prstGeom>
          <a:noFill/>
        </p:spPr>
        <p:txBody>
          <a:bodyPr wrap="none" rtlCol="0">
            <a:spAutoFit/>
          </a:bodyPr>
          <a:lstStyle/>
          <a:p>
            <a:r>
              <a:rPr lang="en-US" sz="2400" dirty="0" err="1"/>
              <a:t>GoogLeNet</a:t>
            </a:r>
            <a:r>
              <a:rPr lang="en-US" sz="2400" dirty="0"/>
              <a:t> (ImageNet 2014 winner)</a:t>
            </a:r>
          </a:p>
        </p:txBody>
      </p:sp>
      <p:sp>
        <p:nvSpPr>
          <p:cNvPr id="8" name="TextBox 7"/>
          <p:cNvSpPr txBox="1"/>
          <p:nvPr/>
        </p:nvSpPr>
        <p:spPr>
          <a:xfrm>
            <a:off x="8863029" y="5875044"/>
            <a:ext cx="3224537" cy="830997"/>
          </a:xfrm>
          <a:prstGeom prst="rect">
            <a:avLst/>
          </a:prstGeom>
          <a:noFill/>
        </p:spPr>
        <p:txBody>
          <a:bodyPr wrap="none" rtlCol="0">
            <a:spAutoFit/>
          </a:bodyPr>
          <a:lstStyle/>
          <a:p>
            <a:r>
              <a:rPr lang="en-US" sz="2400" dirty="0" err="1"/>
              <a:t>ResNet</a:t>
            </a:r>
            <a:r>
              <a:rPr lang="en-US" sz="2400" dirty="0"/>
              <a:t> </a:t>
            </a:r>
          </a:p>
          <a:p>
            <a:r>
              <a:rPr lang="en-US" sz="2400" dirty="0"/>
              <a:t>(ImageNet 2015 winner)</a:t>
            </a:r>
          </a:p>
        </p:txBody>
      </p:sp>
    </p:spTree>
    <p:extLst>
      <p:ext uri="{BB962C8B-B14F-4D97-AF65-F5344CB8AC3E}">
        <p14:creationId xmlns:p14="http://schemas.microsoft.com/office/powerpoint/2010/main" val="276274979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VGG16”的图片搜索结果">
            <a:extLst>
              <a:ext uri="{FF2B5EF4-FFF2-40B4-BE49-F238E27FC236}">
                <a16:creationId xmlns:a16="http://schemas.microsoft.com/office/drawing/2014/main" id="{6E54833A-D183-4710-94D8-A65C088C8B9F}"/>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205586" y="2327469"/>
            <a:ext cx="5473900" cy="1515479"/>
          </a:xfrm>
          <a:prstGeom prst="rect">
            <a:avLst/>
          </a:prstGeom>
          <a:noFill/>
          <a:extLst>
            <a:ext uri="{909E8E84-426E-40dd-AFC4-6F175D3DCCD1}">
              <a14:hiddenFill xmlns:a14="http://schemas.microsoft.com/office/drawing/2010/main" xmlns="">
                <a:solidFill>
                  <a:srgbClr val="FFFFFF"/>
                </a:solidFill>
              </a14:hiddenFill>
            </a:ext>
          </a:extLst>
        </p:spPr>
      </p:pic>
      <p:pic>
        <p:nvPicPr>
          <p:cNvPr id="3076" name="Picture 4" descr="“GooleNet”的图片搜索结果">
            <a:extLst>
              <a:ext uri="{FF2B5EF4-FFF2-40B4-BE49-F238E27FC236}">
                <a16:creationId xmlns:a16="http://schemas.microsoft.com/office/drawing/2014/main" id="{E5FE6336-1D67-49D6-AE36-CAF5E493E7F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82679" y="415232"/>
            <a:ext cx="1468834" cy="5339953"/>
          </a:xfrm>
          <a:prstGeom prst="rect">
            <a:avLst/>
          </a:prstGeom>
          <a:noFill/>
          <a:extLst>
            <a:ext uri="{909E8E84-426E-40dd-AFC4-6F175D3DCCD1}">
              <a14:hiddenFill xmlns:a14="http://schemas.microsoft.com/office/drawing/2010/main" xmlns="">
                <a:solidFill>
                  <a:srgbClr val="FFFFFF"/>
                </a:solidFill>
              </a14:hiddenFill>
            </a:ext>
          </a:extLst>
        </p:spPr>
      </p:pic>
      <p:pic>
        <p:nvPicPr>
          <p:cNvPr id="3078" name="Picture 6" descr="“Resnet”的图片搜索结果">
            <a:extLst>
              <a:ext uri="{FF2B5EF4-FFF2-40B4-BE49-F238E27FC236}">
                <a16:creationId xmlns:a16="http://schemas.microsoft.com/office/drawing/2014/main" id="{FC0F8616-6CC7-48AF-974E-E5A60551BEB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6286537" y="2136621"/>
            <a:ext cx="5473901" cy="1779145"/>
          </a:xfrm>
          <a:prstGeom prst="rect">
            <a:avLst/>
          </a:prstGeom>
          <a:noFill/>
          <a:extLst>
            <a:ext uri="{909E8E84-426E-40dd-AFC4-6F175D3DCCD1}">
              <a14:hiddenFill xmlns:a14="http://schemas.microsoft.com/office/drawing/2010/main" xmlns="">
                <a:solidFill>
                  <a:srgbClr val="FFFFFF"/>
                </a:solidFill>
              </a14:hiddenFill>
            </a:ext>
          </a:extLst>
        </p:spPr>
      </p:pic>
      <p:sp>
        <p:nvSpPr>
          <p:cNvPr id="4" name="文本框 3">
            <a:extLst>
              <a:ext uri="{FF2B5EF4-FFF2-40B4-BE49-F238E27FC236}">
                <a16:creationId xmlns:a16="http://schemas.microsoft.com/office/drawing/2014/main" id="{18824667-1BD1-4C88-B1E8-6B2C87C9B342}"/>
              </a:ext>
            </a:extLst>
          </p:cNvPr>
          <p:cNvSpPr txBox="1"/>
          <p:nvPr/>
        </p:nvSpPr>
        <p:spPr>
          <a:xfrm>
            <a:off x="2509725" y="6236967"/>
            <a:ext cx="865623" cy="3317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algn="ctr" defTabSz="410751" hangingPunct="0"/>
            <a:r>
              <a:rPr lang="en-US" altLang="zh-CN" sz="1687" b="1" dirty="0">
                <a:solidFill>
                  <a:srgbClr val="000000"/>
                </a:solidFill>
                <a:latin typeface="Helvetica Neue"/>
                <a:ea typeface="Helvetica Neue"/>
                <a:cs typeface="Helvetica Neue"/>
                <a:sym typeface="Helvetica Neue"/>
              </a:rPr>
              <a:t>VGG-16</a:t>
            </a:r>
            <a:endParaRPr lang="zh-CN" altLang="en-US" sz="1687" b="1" dirty="0">
              <a:solidFill>
                <a:srgbClr val="000000"/>
              </a:solidFill>
              <a:latin typeface="Helvetica Neue"/>
              <a:ea typeface="Helvetica Neue"/>
              <a:cs typeface="Helvetica Neue"/>
              <a:sym typeface="Helvetica Neue"/>
            </a:endParaRPr>
          </a:p>
        </p:txBody>
      </p:sp>
      <p:sp>
        <p:nvSpPr>
          <p:cNvPr id="6" name="文本框 5">
            <a:extLst>
              <a:ext uri="{FF2B5EF4-FFF2-40B4-BE49-F238E27FC236}">
                <a16:creationId xmlns:a16="http://schemas.microsoft.com/office/drawing/2014/main" id="{8CA5A864-9293-490F-90DD-FA23E7948819}"/>
              </a:ext>
            </a:extLst>
          </p:cNvPr>
          <p:cNvSpPr txBox="1"/>
          <p:nvPr/>
        </p:nvSpPr>
        <p:spPr>
          <a:xfrm>
            <a:off x="5328047" y="6270679"/>
            <a:ext cx="1323466" cy="3317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410751" hangingPunct="0"/>
            <a:r>
              <a:rPr lang="en-US" altLang="zh-CN" sz="1687" b="1" dirty="0" err="1">
                <a:solidFill>
                  <a:srgbClr val="000000"/>
                </a:solidFill>
                <a:latin typeface="Helvetica Neue"/>
                <a:ea typeface="Helvetica Neue"/>
                <a:cs typeface="Helvetica Neue"/>
                <a:sym typeface="Helvetica Neue"/>
              </a:rPr>
              <a:t>GoogleNet</a:t>
            </a:r>
            <a:endParaRPr lang="zh-CN" altLang="en-US" sz="1687" b="1" dirty="0">
              <a:solidFill>
                <a:srgbClr val="000000"/>
              </a:solidFill>
              <a:latin typeface="Helvetica Neue"/>
              <a:ea typeface="Helvetica Neue"/>
              <a:cs typeface="Helvetica Neue"/>
              <a:sym typeface="Helvetica Neue"/>
            </a:endParaRPr>
          </a:p>
        </p:txBody>
      </p:sp>
      <p:sp>
        <p:nvSpPr>
          <p:cNvPr id="7" name="文本框 6">
            <a:extLst>
              <a:ext uri="{FF2B5EF4-FFF2-40B4-BE49-F238E27FC236}">
                <a16:creationId xmlns:a16="http://schemas.microsoft.com/office/drawing/2014/main" id="{60B2008A-CAA1-4E25-A5BB-2BF61E4EF894}"/>
              </a:ext>
            </a:extLst>
          </p:cNvPr>
          <p:cNvSpPr txBox="1"/>
          <p:nvPr/>
        </p:nvSpPr>
        <p:spPr>
          <a:xfrm>
            <a:off x="8483028" y="6301221"/>
            <a:ext cx="815930" cy="33175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5719" tIns="35719" rIns="35719" bIns="35719" numCol="1" spcCol="38100" rtlCol="0" anchor="ctr">
            <a:spAutoFit/>
          </a:bodyPr>
          <a:lstStyle/>
          <a:p>
            <a:pPr algn="ctr" defTabSz="410751" hangingPunct="0"/>
            <a:r>
              <a:rPr lang="en-US" altLang="zh-CN" sz="1687" b="1" dirty="0" err="1">
                <a:solidFill>
                  <a:srgbClr val="000000"/>
                </a:solidFill>
                <a:latin typeface="Helvetica Neue"/>
                <a:ea typeface="Helvetica Neue"/>
                <a:cs typeface="Helvetica Neue"/>
                <a:sym typeface="Helvetica Neue"/>
              </a:rPr>
              <a:t>ResNet</a:t>
            </a:r>
            <a:endParaRPr lang="zh-CN" altLang="en-US" sz="1687" b="1" dirty="0">
              <a:solidFill>
                <a:srgbClr val="000000"/>
              </a:solidFill>
              <a:latin typeface="Helvetica Neue"/>
              <a:ea typeface="Helvetica Neue"/>
              <a:cs typeface="Helvetica Neue"/>
              <a:sym typeface="Helvetica Neue"/>
            </a:endParaRPr>
          </a:p>
        </p:txBody>
      </p:sp>
    </p:spTree>
    <p:extLst>
      <p:ext uri="{BB962C8B-B14F-4D97-AF65-F5344CB8AC3E}">
        <p14:creationId xmlns:p14="http://schemas.microsoft.com/office/powerpoint/2010/main" val="2236916061"/>
      </p:ext>
    </p:extLst>
  </p:cSld>
  <p:clrMapOvr>
    <a:masterClrMapping/>
  </p:clrMapOvr>
  <p:transition spd="med"/>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663300"/>
                </a:solidFill>
              </a:rPr>
              <a:t>RESNET</a:t>
            </a:r>
            <a:endParaRPr lang="en-US" dirty="0">
              <a:solidFill>
                <a:srgbClr val="663300"/>
              </a:solidFill>
              <a:latin typeface="+mn-lt"/>
            </a:endParaRPr>
          </a:p>
        </p:txBody>
      </p:sp>
      <p:sp>
        <p:nvSpPr>
          <p:cNvPr id="76" name="Content Placeholder 2"/>
          <p:cNvSpPr>
            <a:spLocks noGrp="1"/>
          </p:cNvSpPr>
          <p:nvPr>
            <p:ph idx="1"/>
          </p:nvPr>
        </p:nvSpPr>
        <p:spPr>
          <a:xfrm>
            <a:off x="2133600" y="1828801"/>
            <a:ext cx="7848600" cy="4297363"/>
          </a:xfrm>
        </p:spPr>
        <p:txBody>
          <a:bodyPr>
            <a:noAutofit/>
          </a:bodyPr>
          <a:lstStyle/>
          <a:p>
            <a:r>
              <a:rPr lang="en-US" sz="2600" i="1" dirty="0"/>
              <a:t>Deep Residual Learning for Image Recognition - </a:t>
            </a:r>
            <a:r>
              <a:rPr lang="en-US" sz="2600" i="1" dirty="0" err="1"/>
              <a:t>Kaiming</a:t>
            </a:r>
            <a:r>
              <a:rPr lang="en-US" sz="2600" i="1" dirty="0"/>
              <a:t> He, </a:t>
            </a:r>
            <a:r>
              <a:rPr lang="en-US" sz="2600" i="1" dirty="0" err="1"/>
              <a:t>Xiangyu</a:t>
            </a:r>
            <a:r>
              <a:rPr lang="en-US" sz="2600" i="1" dirty="0"/>
              <a:t> Zhang, </a:t>
            </a:r>
            <a:r>
              <a:rPr lang="en-US" sz="2600" i="1" dirty="0" err="1"/>
              <a:t>Shaoqing</a:t>
            </a:r>
            <a:r>
              <a:rPr lang="en-US" sz="2600" i="1" dirty="0"/>
              <a:t> Ren, Jian Sun; 2015</a:t>
            </a:r>
          </a:p>
          <a:p>
            <a:r>
              <a:rPr lang="en-US" sz="2800" dirty="0"/>
              <a:t>Extremely deep network – 152 layers</a:t>
            </a:r>
          </a:p>
          <a:p>
            <a:r>
              <a:rPr lang="en-US" sz="2800" dirty="0"/>
              <a:t>Deeper neural networks are more difficult to train.</a:t>
            </a:r>
          </a:p>
          <a:p>
            <a:r>
              <a:rPr lang="en-US" sz="2800" dirty="0"/>
              <a:t>Deep networks suffer from vanishing and exploding gradients.</a:t>
            </a:r>
          </a:p>
          <a:p>
            <a:r>
              <a:rPr lang="en-US" sz="2800" dirty="0"/>
              <a:t>Present a residual learning framework to ease the training of networks that are substantially deeper than those used previously. </a:t>
            </a:r>
            <a:endParaRPr lang="en-US" sz="2600" dirty="0"/>
          </a:p>
        </p:txBody>
      </p:sp>
      <p:sp>
        <p:nvSpPr>
          <p:cNvPr id="6" name="TextBox 5"/>
          <p:cNvSpPr txBox="1"/>
          <p:nvPr/>
        </p:nvSpPr>
        <p:spPr>
          <a:xfrm>
            <a:off x="8839200" y="6465458"/>
            <a:ext cx="1760418" cy="369332"/>
          </a:xfrm>
          <a:prstGeom prst="rect">
            <a:avLst/>
          </a:prstGeom>
          <a:noFill/>
          <a:ln>
            <a:noFill/>
          </a:ln>
        </p:spPr>
        <p:txBody>
          <a:bodyPr wrap="none" rtlCol="0">
            <a:spAutoFit/>
          </a:bodyPr>
          <a:lstStyle/>
          <a:p>
            <a:r>
              <a:rPr lang="en-US" b="1" dirty="0"/>
              <a:t> [He et al., 2015]</a:t>
            </a:r>
          </a:p>
        </p:txBody>
      </p:sp>
    </p:spTree>
    <p:extLst>
      <p:ext uri="{BB962C8B-B14F-4D97-AF65-F5344CB8AC3E}">
        <p14:creationId xmlns:p14="http://schemas.microsoft.com/office/powerpoint/2010/main" val="383750816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mn-lt"/>
              </a:rPr>
              <a:t>ResNet</a:t>
            </a:r>
            <a:endParaRPr lang="en-US" dirty="0">
              <a:latin typeface="+mn-lt"/>
            </a:endParaRPr>
          </a:p>
        </p:txBody>
      </p:sp>
      <p:sp>
        <p:nvSpPr>
          <p:cNvPr id="76" name="Content Placeholder 2"/>
          <p:cNvSpPr>
            <a:spLocks noGrp="1"/>
          </p:cNvSpPr>
          <p:nvPr>
            <p:ph idx="1"/>
          </p:nvPr>
        </p:nvSpPr>
        <p:spPr>
          <a:xfrm>
            <a:off x="4114800" y="1600201"/>
            <a:ext cx="6477000" cy="4525963"/>
          </a:xfrm>
        </p:spPr>
        <p:txBody>
          <a:bodyPr>
            <a:normAutofit/>
          </a:bodyPr>
          <a:lstStyle/>
          <a:p>
            <a:pPr marL="342900" lvl="1" indent="-342900">
              <a:buFont typeface="Arial" pitchFamily="34" charset="0"/>
              <a:buChar char="•"/>
            </a:pPr>
            <a:r>
              <a:rPr lang="en-US" sz="2600" dirty="0">
                <a:cs typeface="Arial"/>
              </a:rPr>
              <a:t>ILSVRC’15 classification winner (3.57% top 5 error, humans generally hover around a 5-10% error rate)</a:t>
            </a:r>
            <a:br>
              <a:rPr lang="en-US" sz="2600" dirty="0">
                <a:cs typeface="Arial"/>
              </a:rPr>
            </a:br>
            <a:r>
              <a:rPr lang="en-US" sz="2600" dirty="0">
                <a:cs typeface="Arial"/>
              </a:rPr>
              <a:t>Swept all classification and detection competitions in ILSVRC’15 and COCO’15!</a:t>
            </a:r>
          </a:p>
          <a:p>
            <a:pPr marL="342900" lvl="1" indent="-342900">
              <a:buFont typeface="Arial" pitchFamily="34" charset="0"/>
              <a:buChar char="•"/>
            </a:pPr>
            <a:endParaRPr lang="en-US" sz="2600" dirty="0">
              <a:cs typeface="Arial"/>
            </a:endParaRPr>
          </a:p>
        </p:txBody>
      </p:sp>
      <p:sp>
        <p:nvSpPr>
          <p:cNvPr id="6" name="Rectangle 5"/>
          <p:cNvSpPr/>
          <p:nvPr/>
        </p:nvSpPr>
        <p:spPr>
          <a:xfrm>
            <a:off x="1524000" y="6581002"/>
            <a:ext cx="6629400" cy="276999"/>
          </a:xfrm>
          <a:prstGeom prst="rect">
            <a:avLst/>
          </a:prstGeom>
        </p:spPr>
        <p:txBody>
          <a:bodyPr wrap="square">
            <a:spAutoFit/>
          </a:bodyPr>
          <a:lstStyle/>
          <a:p>
            <a:r>
              <a:rPr lang="en-US" sz="1200" dirty="0"/>
              <a:t>Slide taken from </a:t>
            </a:r>
            <a:r>
              <a:rPr lang="en-US" sz="1200" dirty="0" err="1"/>
              <a:t>Fei-Fei</a:t>
            </a:r>
            <a:r>
              <a:rPr lang="en-US" sz="1200" dirty="0"/>
              <a:t> &amp; Justin Johnson &amp; Serena Yeung. Lecture 9. </a:t>
            </a:r>
          </a:p>
        </p:txBody>
      </p:sp>
      <p:sp>
        <p:nvSpPr>
          <p:cNvPr id="10" name="TextBox 9"/>
          <p:cNvSpPr txBox="1"/>
          <p:nvPr/>
        </p:nvSpPr>
        <p:spPr>
          <a:xfrm>
            <a:off x="8839200" y="6465458"/>
            <a:ext cx="1760418" cy="369332"/>
          </a:xfrm>
          <a:prstGeom prst="rect">
            <a:avLst/>
          </a:prstGeom>
          <a:noFill/>
          <a:ln>
            <a:noFill/>
          </a:ln>
        </p:spPr>
        <p:txBody>
          <a:bodyPr wrap="none" rtlCol="0">
            <a:spAutoFit/>
          </a:bodyPr>
          <a:lstStyle/>
          <a:p>
            <a:r>
              <a:rPr lang="en-US" b="1" dirty="0"/>
              <a:t> [He et al., 2015]</a:t>
            </a:r>
          </a:p>
        </p:txBody>
      </p:sp>
      <p:pic>
        <p:nvPicPr>
          <p:cNvPr id="7" name="Slide"/>
          <p:cNvPicPr>
            <a:picLocks noChangeAspect="1"/>
          </p:cNvPicPr>
          <p:nvPr/>
        </p:nvPicPr>
        <p:blipFill rotWithShape="1">
          <a:blip r:embed="rId3"/>
          <a:srcRect l="85376" t="118" b="10684"/>
          <a:stretch/>
        </p:blipFill>
        <p:spPr>
          <a:xfrm>
            <a:off x="1782551" y="228601"/>
            <a:ext cx="1798849" cy="6171545"/>
          </a:xfrm>
          <a:prstGeom prst="rect">
            <a:avLst/>
          </a:prstGeom>
          <a:ln>
            <a:solidFill>
              <a:schemeClr val="tx1"/>
            </a:solidFill>
          </a:ln>
        </p:spPr>
      </p:pic>
    </p:spTree>
    <p:extLst>
      <p:ext uri="{BB962C8B-B14F-4D97-AF65-F5344CB8AC3E}">
        <p14:creationId xmlns:p14="http://schemas.microsoft.com/office/powerpoint/2010/main" val="154546396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mn-lt"/>
              </a:rPr>
              <a:t>ResNet</a:t>
            </a:r>
            <a:endParaRPr lang="en-US" dirty="0">
              <a:latin typeface="+mn-lt"/>
            </a:endParaRPr>
          </a:p>
        </p:txBody>
      </p:sp>
      <p:sp>
        <p:nvSpPr>
          <p:cNvPr id="76" name="Content Placeholder 2"/>
          <p:cNvSpPr>
            <a:spLocks noGrp="1"/>
          </p:cNvSpPr>
          <p:nvPr>
            <p:ph idx="1"/>
          </p:nvPr>
        </p:nvSpPr>
        <p:spPr>
          <a:xfrm>
            <a:off x="1676400" y="1600201"/>
            <a:ext cx="8915400" cy="4525963"/>
          </a:xfrm>
        </p:spPr>
        <p:txBody>
          <a:bodyPr>
            <a:noAutofit/>
          </a:bodyPr>
          <a:lstStyle/>
          <a:p>
            <a:pPr marL="342900" lvl="1" indent="-342900">
              <a:buFont typeface="Arial" pitchFamily="34" charset="0"/>
              <a:buChar char="•"/>
            </a:pPr>
            <a:r>
              <a:rPr lang="en-US" sz="2600" dirty="0">
                <a:cs typeface="Arial"/>
              </a:rPr>
              <a:t>What happens when we continue stacking deeper layers on a convolutional neural network?</a:t>
            </a:r>
          </a:p>
          <a:p>
            <a:pPr marL="342900" lvl="1" indent="-342900">
              <a:buFont typeface="Arial" pitchFamily="34" charset="0"/>
              <a:buChar char="•"/>
            </a:pPr>
            <a:endParaRPr lang="en-US" sz="2600" dirty="0">
              <a:cs typeface="Arial"/>
            </a:endParaRPr>
          </a:p>
          <a:p>
            <a:pPr marL="342900" lvl="1" indent="-342900">
              <a:buFont typeface="Arial" pitchFamily="34" charset="0"/>
              <a:buChar char="•"/>
            </a:pPr>
            <a:endParaRPr lang="en-US" sz="2600" dirty="0">
              <a:cs typeface="Arial"/>
            </a:endParaRPr>
          </a:p>
          <a:p>
            <a:pPr marL="342900" lvl="1" indent="-342900">
              <a:buFont typeface="Arial" pitchFamily="34" charset="0"/>
              <a:buChar char="•"/>
            </a:pPr>
            <a:endParaRPr lang="en-US" sz="2600" dirty="0">
              <a:cs typeface="Arial"/>
            </a:endParaRPr>
          </a:p>
          <a:p>
            <a:pPr marL="342900" lvl="1" indent="-342900">
              <a:buFont typeface="Arial" pitchFamily="34" charset="0"/>
              <a:buChar char="•"/>
            </a:pPr>
            <a:endParaRPr lang="en-US" sz="2600" dirty="0">
              <a:cs typeface="Arial"/>
            </a:endParaRPr>
          </a:p>
          <a:p>
            <a:pPr marL="342900" lvl="1" indent="-342900">
              <a:buFont typeface="Arial" pitchFamily="34" charset="0"/>
              <a:buChar char="•"/>
            </a:pPr>
            <a:endParaRPr lang="en-US" sz="2600" dirty="0">
              <a:cs typeface="Arial"/>
            </a:endParaRPr>
          </a:p>
          <a:p>
            <a:pPr marL="342900" lvl="1" indent="-342900">
              <a:buFont typeface="Arial" pitchFamily="34" charset="0"/>
              <a:buChar char="•"/>
            </a:pPr>
            <a:endParaRPr lang="en-US" sz="2600" dirty="0">
              <a:cs typeface="Arial"/>
            </a:endParaRPr>
          </a:p>
          <a:p>
            <a:pPr marL="342900" lvl="1" indent="-342900">
              <a:buFont typeface="Arial" pitchFamily="34" charset="0"/>
              <a:buChar char="•"/>
            </a:pPr>
            <a:r>
              <a:rPr lang="en-US" sz="2600" dirty="0">
                <a:cs typeface="Arial"/>
              </a:rPr>
              <a:t>56-layer model performs worse on both training and test error</a:t>
            </a:r>
          </a:p>
          <a:p>
            <a:pPr marL="0" lvl="1" indent="0">
              <a:buNone/>
            </a:pPr>
            <a:r>
              <a:rPr lang="en-US" sz="2600" dirty="0">
                <a:cs typeface="Arial"/>
              </a:rPr>
              <a:t>-&gt; The deeper model performs worse (not caused by overfitting)!</a:t>
            </a:r>
          </a:p>
          <a:p>
            <a:pPr marL="342900" lvl="1" indent="-342900">
              <a:buFont typeface="Arial" pitchFamily="34" charset="0"/>
              <a:buChar char="•"/>
            </a:pPr>
            <a:endParaRPr lang="en-US" sz="2600" dirty="0">
              <a:cs typeface="Arial"/>
            </a:endParaRPr>
          </a:p>
        </p:txBody>
      </p:sp>
      <p:sp>
        <p:nvSpPr>
          <p:cNvPr id="6" name="Rectangle 5"/>
          <p:cNvSpPr/>
          <p:nvPr/>
        </p:nvSpPr>
        <p:spPr>
          <a:xfrm>
            <a:off x="407368" y="6439104"/>
            <a:ext cx="6629400" cy="276999"/>
          </a:xfrm>
          <a:prstGeom prst="rect">
            <a:avLst/>
          </a:prstGeom>
        </p:spPr>
        <p:txBody>
          <a:bodyPr wrap="square">
            <a:spAutoFit/>
          </a:bodyPr>
          <a:lstStyle/>
          <a:p>
            <a:r>
              <a:rPr lang="en-US" sz="1200" dirty="0"/>
              <a:t>Slide taken from Fei-Fei &amp; Justin Johnson &amp; Serena Yeung.</a:t>
            </a:r>
          </a:p>
        </p:txBody>
      </p:sp>
      <p:sp>
        <p:nvSpPr>
          <p:cNvPr id="10" name="TextBox 9"/>
          <p:cNvSpPr txBox="1"/>
          <p:nvPr/>
        </p:nvSpPr>
        <p:spPr>
          <a:xfrm>
            <a:off x="8839200" y="6465458"/>
            <a:ext cx="1760418" cy="369332"/>
          </a:xfrm>
          <a:prstGeom prst="rect">
            <a:avLst/>
          </a:prstGeom>
          <a:noFill/>
          <a:ln>
            <a:noFill/>
          </a:ln>
        </p:spPr>
        <p:txBody>
          <a:bodyPr wrap="none" rtlCol="0">
            <a:spAutoFit/>
          </a:bodyPr>
          <a:lstStyle/>
          <a:p>
            <a:r>
              <a:rPr lang="en-US" b="1" dirty="0"/>
              <a:t> [He et al., 2015]</a:t>
            </a:r>
          </a:p>
        </p:txBody>
      </p:sp>
      <p:pic>
        <p:nvPicPr>
          <p:cNvPr id="8" name="Slide"/>
          <p:cNvPicPr>
            <a:picLocks noChangeAspect="1"/>
          </p:cNvPicPr>
          <p:nvPr/>
        </p:nvPicPr>
        <p:blipFill rotWithShape="1">
          <a:blip r:embed="rId3"/>
          <a:srcRect l="15549" t="34338" r="18208" b="26201"/>
          <a:stretch/>
        </p:blipFill>
        <p:spPr>
          <a:xfrm>
            <a:off x="2286001" y="2632204"/>
            <a:ext cx="7835765" cy="2625597"/>
          </a:xfrm>
          <a:prstGeom prst="rect">
            <a:avLst/>
          </a:prstGeom>
        </p:spPr>
      </p:pic>
    </p:spTree>
    <p:extLst>
      <p:ext uri="{BB962C8B-B14F-4D97-AF65-F5344CB8AC3E}">
        <p14:creationId xmlns:p14="http://schemas.microsoft.com/office/powerpoint/2010/main" val="310505626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DF4AE-99FC-95C5-5FE7-5817F1598C90}"/>
              </a:ext>
            </a:extLst>
          </p:cNvPr>
          <p:cNvSpPr>
            <a:spLocks noGrp="1"/>
          </p:cNvSpPr>
          <p:nvPr>
            <p:ph type="title"/>
          </p:nvPr>
        </p:nvSpPr>
        <p:spPr/>
        <p:txBody>
          <a:bodyPr/>
          <a:lstStyle/>
          <a:p>
            <a:r>
              <a:rPr lang="en-CY" dirty="0"/>
              <a:t>Problems when going deep</a:t>
            </a:r>
          </a:p>
        </p:txBody>
      </p:sp>
      <p:sp>
        <p:nvSpPr>
          <p:cNvPr id="3" name="Content Placeholder 2">
            <a:extLst>
              <a:ext uri="{FF2B5EF4-FFF2-40B4-BE49-F238E27FC236}">
                <a16:creationId xmlns:a16="http://schemas.microsoft.com/office/drawing/2014/main" id="{AA928CFB-46BC-6A1C-FC90-657286638BC7}"/>
              </a:ext>
            </a:extLst>
          </p:cNvPr>
          <p:cNvSpPr>
            <a:spLocks noGrp="1"/>
          </p:cNvSpPr>
          <p:nvPr>
            <p:ph idx="1"/>
          </p:nvPr>
        </p:nvSpPr>
        <p:spPr/>
        <p:txBody>
          <a:bodyPr/>
          <a:lstStyle/>
          <a:p>
            <a:r>
              <a:rPr lang="en-GB" dirty="0"/>
              <a:t>After the first CNN-based architecture (</a:t>
            </a:r>
            <a:r>
              <a:rPr lang="en-GB" dirty="0" err="1"/>
              <a:t>AlexNet</a:t>
            </a:r>
            <a:r>
              <a:rPr lang="en-GB" dirty="0"/>
              <a:t>) that win the ImageNet 2012 competition, every subsequent winning architecture uses more layers in a deep neural network to reduce the error rate. </a:t>
            </a:r>
          </a:p>
          <a:p>
            <a:r>
              <a:rPr lang="en-GB" dirty="0"/>
              <a:t>This works for less number of layers, but when we increase the number of layers, there is a common problem in deep learning associated with that called the Vanishing/Exploding gradient.</a:t>
            </a:r>
          </a:p>
          <a:p>
            <a:r>
              <a:rPr lang="en-GB" dirty="0"/>
              <a:t>This causes the gradient to become 0 or too large.</a:t>
            </a:r>
          </a:p>
          <a:p>
            <a:r>
              <a:rPr lang="en-GB" dirty="0"/>
              <a:t>Thus when we increases number of layers, the training and test error rate also increases. </a:t>
            </a:r>
            <a:endParaRPr lang="en-CY" dirty="0"/>
          </a:p>
        </p:txBody>
      </p:sp>
    </p:spTree>
    <p:extLst>
      <p:ext uri="{BB962C8B-B14F-4D97-AF65-F5344CB8AC3E}">
        <p14:creationId xmlns:p14="http://schemas.microsoft.com/office/powerpoint/2010/main" val="409956368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mn-lt"/>
              </a:rPr>
              <a:t>ResNet</a:t>
            </a:r>
            <a:endParaRPr lang="en-US" dirty="0">
              <a:latin typeface="+mn-lt"/>
            </a:endParaRPr>
          </a:p>
        </p:txBody>
      </p:sp>
      <p:sp>
        <p:nvSpPr>
          <p:cNvPr id="76" name="Content Placeholder 2"/>
          <p:cNvSpPr>
            <a:spLocks noGrp="1"/>
          </p:cNvSpPr>
          <p:nvPr>
            <p:ph idx="1"/>
          </p:nvPr>
        </p:nvSpPr>
        <p:spPr>
          <a:xfrm>
            <a:off x="263352" y="1166018"/>
            <a:ext cx="11305256" cy="4525963"/>
          </a:xfrm>
        </p:spPr>
        <p:txBody>
          <a:bodyPr>
            <a:normAutofit/>
          </a:bodyPr>
          <a:lstStyle/>
          <a:p>
            <a:pPr marL="342900" lvl="1" indent="-342900">
              <a:buFont typeface="Arial" pitchFamily="34" charset="0"/>
              <a:buChar char="•"/>
            </a:pPr>
            <a:r>
              <a:rPr lang="en-US" sz="2600" b="1" dirty="0">
                <a:cs typeface="Arial"/>
              </a:rPr>
              <a:t>Hypothesis</a:t>
            </a:r>
            <a:r>
              <a:rPr lang="en-US" sz="2600" dirty="0">
                <a:cs typeface="Arial"/>
              </a:rPr>
              <a:t>: The problem is an optimization problem. Very deep networks are harder to optimize.</a:t>
            </a:r>
          </a:p>
          <a:p>
            <a:pPr marL="342900" lvl="1" indent="-342900">
              <a:buFont typeface="Arial" pitchFamily="34" charset="0"/>
              <a:buChar char="•"/>
            </a:pPr>
            <a:r>
              <a:rPr lang="en-US" sz="2600" b="1" dirty="0">
                <a:cs typeface="Arial"/>
              </a:rPr>
              <a:t>Solution</a:t>
            </a:r>
            <a:r>
              <a:rPr lang="en-US" sz="2600" dirty="0">
                <a:cs typeface="Arial"/>
              </a:rPr>
              <a:t>: Use network layers to fit  residual mapping instead of directly trying to fit a desired underlying mapping.</a:t>
            </a:r>
          </a:p>
          <a:p>
            <a:pPr marL="342900" lvl="1" indent="-342900">
              <a:buFont typeface="Arial" pitchFamily="34" charset="0"/>
              <a:buChar char="•"/>
            </a:pPr>
            <a:endParaRPr lang="en-US" sz="2600" dirty="0">
              <a:cs typeface="Arial"/>
            </a:endParaRPr>
          </a:p>
          <a:p>
            <a:pPr marL="342900" lvl="1" indent="-342900">
              <a:buFont typeface="Arial" pitchFamily="34" charset="0"/>
              <a:buChar char="•"/>
            </a:pPr>
            <a:r>
              <a:rPr lang="en-US" sz="2600" dirty="0">
                <a:cs typeface="Arial"/>
              </a:rPr>
              <a:t>We will use </a:t>
            </a:r>
            <a:r>
              <a:rPr lang="en-US" sz="2600" b="1" dirty="0">
                <a:cs typeface="Arial"/>
              </a:rPr>
              <a:t>skip connections</a:t>
            </a:r>
            <a:r>
              <a:rPr lang="en-US" sz="2600" dirty="0">
                <a:cs typeface="Arial"/>
              </a:rPr>
              <a:t> allowing us to take the activation from one layer and feed it into another layer, much deeper into the network.</a:t>
            </a:r>
          </a:p>
          <a:p>
            <a:pPr marL="342900" lvl="1" indent="-342900">
              <a:buFont typeface="Arial" pitchFamily="34" charset="0"/>
              <a:buChar char="•"/>
            </a:pPr>
            <a:r>
              <a:rPr lang="en-US" sz="2600" dirty="0">
                <a:cs typeface="Arial"/>
              </a:rPr>
              <a:t>Use layers to fit residual F(x) = H(x) – x</a:t>
            </a:r>
            <a:br>
              <a:rPr lang="en-US" sz="2600" dirty="0">
                <a:cs typeface="Arial"/>
              </a:rPr>
            </a:br>
            <a:r>
              <a:rPr lang="en-US" sz="2600" dirty="0">
                <a:cs typeface="Arial"/>
              </a:rPr>
              <a:t>instead of H(x) directly</a:t>
            </a:r>
          </a:p>
          <a:p>
            <a:pPr marL="342900" lvl="1" indent="-342900">
              <a:buFont typeface="Arial" pitchFamily="34" charset="0"/>
              <a:buChar char="•"/>
            </a:pPr>
            <a:endParaRPr lang="en-US" sz="2600" dirty="0">
              <a:cs typeface="Arial"/>
            </a:endParaRPr>
          </a:p>
          <a:p>
            <a:pPr marL="342900" lvl="1" indent="-342900">
              <a:buFont typeface="Arial" pitchFamily="34" charset="0"/>
              <a:buChar char="•"/>
            </a:pPr>
            <a:endParaRPr lang="en-US" sz="2600" dirty="0">
              <a:cs typeface="Arial"/>
            </a:endParaRPr>
          </a:p>
          <a:p>
            <a:pPr marL="342900" lvl="1" indent="-342900">
              <a:buFont typeface="Arial" pitchFamily="34" charset="0"/>
              <a:buChar char="•"/>
            </a:pPr>
            <a:endParaRPr lang="en-US" sz="2600" dirty="0">
              <a:cs typeface="Arial"/>
            </a:endParaRPr>
          </a:p>
          <a:p>
            <a:pPr marL="342900" lvl="1" indent="-342900">
              <a:buFont typeface="Arial" pitchFamily="34" charset="0"/>
              <a:buChar char="•"/>
            </a:pPr>
            <a:endParaRPr lang="en-US" sz="2600" dirty="0">
              <a:cs typeface="Arial"/>
            </a:endParaRPr>
          </a:p>
        </p:txBody>
      </p:sp>
      <p:sp>
        <p:nvSpPr>
          <p:cNvPr id="6" name="Rectangle 5"/>
          <p:cNvSpPr/>
          <p:nvPr/>
        </p:nvSpPr>
        <p:spPr>
          <a:xfrm>
            <a:off x="695400" y="6464369"/>
            <a:ext cx="6629400" cy="276999"/>
          </a:xfrm>
          <a:prstGeom prst="rect">
            <a:avLst/>
          </a:prstGeom>
        </p:spPr>
        <p:txBody>
          <a:bodyPr wrap="square">
            <a:spAutoFit/>
          </a:bodyPr>
          <a:lstStyle/>
          <a:p>
            <a:r>
              <a:rPr lang="en-US" sz="1200" dirty="0"/>
              <a:t>Slide taken from Fei-Fei &amp; Justin Johnson &amp; Serena Yeung</a:t>
            </a:r>
          </a:p>
        </p:txBody>
      </p:sp>
      <p:sp>
        <p:nvSpPr>
          <p:cNvPr id="10" name="TextBox 9"/>
          <p:cNvSpPr txBox="1"/>
          <p:nvPr/>
        </p:nvSpPr>
        <p:spPr>
          <a:xfrm>
            <a:off x="8839200" y="6465458"/>
            <a:ext cx="1760418" cy="369332"/>
          </a:xfrm>
          <a:prstGeom prst="rect">
            <a:avLst/>
          </a:prstGeom>
          <a:noFill/>
          <a:ln>
            <a:noFill/>
          </a:ln>
        </p:spPr>
        <p:txBody>
          <a:bodyPr wrap="none" rtlCol="0">
            <a:spAutoFit/>
          </a:bodyPr>
          <a:lstStyle/>
          <a:p>
            <a:r>
              <a:rPr lang="en-US" b="1" dirty="0"/>
              <a:t> [He et al., 2015]</a:t>
            </a:r>
          </a:p>
        </p:txBody>
      </p:sp>
    </p:spTree>
    <p:extLst>
      <p:ext uri="{BB962C8B-B14F-4D97-AF65-F5344CB8AC3E}">
        <p14:creationId xmlns:p14="http://schemas.microsoft.com/office/powerpoint/2010/main" val="390415114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50DBF1-7662-10B8-F642-849F5EE78EFE}"/>
              </a:ext>
            </a:extLst>
          </p:cNvPr>
          <p:cNvSpPr>
            <a:spLocks noGrp="1"/>
          </p:cNvSpPr>
          <p:nvPr>
            <p:ph type="title"/>
          </p:nvPr>
        </p:nvSpPr>
        <p:spPr/>
        <p:txBody>
          <a:bodyPr/>
          <a:lstStyle/>
          <a:p>
            <a:r>
              <a:rPr lang="en-CY" dirty="0"/>
              <a:t>New Mapping</a:t>
            </a:r>
          </a:p>
        </p:txBody>
      </p:sp>
      <p:sp>
        <p:nvSpPr>
          <p:cNvPr id="4" name="Rectangle 1">
            <a:extLst>
              <a:ext uri="{FF2B5EF4-FFF2-40B4-BE49-F238E27FC236}">
                <a16:creationId xmlns:a16="http://schemas.microsoft.com/office/drawing/2014/main" id="{05E6714B-99AD-B390-047F-35B0F07AEFF2}"/>
              </a:ext>
            </a:extLst>
          </p:cNvPr>
          <p:cNvSpPr>
            <a:spLocks noChangeArrowheads="1"/>
          </p:cNvSpPr>
          <p:nvPr/>
        </p:nvSpPr>
        <p:spPr bwMode="auto">
          <a:xfrm>
            <a:off x="407368" y="908720"/>
            <a:ext cx="10225136" cy="5232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CY" altLang="en-CY" sz="2800" b="0" i="1" u="none" strike="noStrike" cap="none" normalizeH="0" baseline="0" dirty="0">
                <a:ln>
                  <a:noFill/>
                </a:ln>
                <a:solidFill>
                  <a:schemeClr val="tx1"/>
                </a:solidFill>
                <a:effectLst/>
              </a:rPr>
              <a:t>F(x) := H(x) - x </a:t>
            </a:r>
            <a:r>
              <a:rPr kumimoji="0" lang="en-CY" altLang="en-CY" sz="2800" b="0" i="0" u="none" strike="noStrike" cap="none" normalizeH="0" baseline="0" dirty="0">
                <a:ln>
                  <a:noFill/>
                </a:ln>
                <a:solidFill>
                  <a:schemeClr val="tx1"/>
                </a:solidFill>
                <a:effectLst/>
              </a:rPr>
              <a:t>which gives </a:t>
            </a:r>
            <a:r>
              <a:rPr kumimoji="0" lang="en-CY" altLang="en-CY" sz="2800" b="0" i="1" u="none" strike="noStrike" cap="none" normalizeH="0" baseline="0" dirty="0">
                <a:ln>
                  <a:noFill/>
                </a:ln>
                <a:solidFill>
                  <a:schemeClr val="tx1"/>
                </a:solidFill>
                <a:effectLst/>
              </a:rPr>
              <a:t>H(x) := F(x) + x</a:t>
            </a:r>
            <a:r>
              <a:rPr kumimoji="0" lang="en-CY" altLang="en-CY" sz="2800" b="0" i="0" u="none" strike="noStrike" cap="none" normalizeH="0" baseline="0" dirty="0">
                <a:ln>
                  <a:noFill/>
                </a:ln>
                <a:solidFill>
                  <a:schemeClr val="tx1"/>
                </a:solidFill>
                <a:effectLst/>
              </a:rPr>
              <a:t>.  </a:t>
            </a:r>
            <a:endParaRPr kumimoji="0" lang="en-CY" altLang="en-CY"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lang="en-CY" altLang="en-CY" dirty="0">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CY" altLang="en-CY"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CY" altLang="en-CY"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Y" altLang="en-CY" sz="1800" b="0" i="0" u="none" strike="noStrike" cap="none" normalizeH="0" baseline="0" dirty="0">
                <a:ln>
                  <a:noFill/>
                </a:ln>
                <a:solidFill>
                  <a:schemeClr val="tx1"/>
                </a:solidFill>
                <a:effectLst/>
                <a:latin typeface="Arial" panose="020B0604020202020204" pitchFamily="34" charset="0"/>
              </a:rPr>
              <a:t> </a:t>
            </a:r>
            <a:r>
              <a:rPr kumimoji="0" lang="en-CY" altLang="en-CY" sz="23400" b="0" i="0" u="none" strike="noStrike" cap="none" normalizeH="0" baseline="0" dirty="0">
                <a:ln>
                  <a:noFill/>
                </a:ln>
                <a:solidFill>
                  <a:schemeClr val="tx1"/>
                </a:solidFill>
                <a:effectLst/>
                <a:latin typeface="Arial" panose="020B0604020202020204" pitchFamily="34" charset="0"/>
              </a:rPr>
              <a:t>          </a:t>
            </a:r>
            <a:endParaRPr kumimoji="0" lang="en-CY" altLang="en-CY" sz="1800" b="0"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CY" altLang="en-CY" sz="1800" b="0" i="0" u="none" strike="noStrike" cap="none" normalizeH="0" baseline="0" dirty="0">
                <a:ln>
                  <a:noFill/>
                </a:ln>
                <a:solidFill>
                  <a:schemeClr val="tx1"/>
                </a:solidFill>
                <a:effectLst/>
                <a:latin typeface="Arial" panose="020B0604020202020204" pitchFamily="34" charset="0"/>
              </a:rPr>
              <a:t>Skip (Shortcut) connection</a:t>
            </a:r>
          </a:p>
        </p:txBody>
      </p:sp>
      <p:pic>
        <p:nvPicPr>
          <p:cNvPr id="1026" name="Picture 2">
            <a:hlinkClick r:id="rId2"/>
            <a:extLst>
              <a:ext uri="{FF2B5EF4-FFF2-40B4-BE49-F238E27FC236}">
                <a16:creationId xmlns:a16="http://schemas.microsoft.com/office/drawing/2014/main" id="{9E4D803F-B090-5D69-DE56-03B2869D2D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55640" y="1844824"/>
            <a:ext cx="8128000" cy="3721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824379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Comic Sans M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20931</TotalTime>
  <Words>12240</Words>
  <Application>Microsoft Office PowerPoint</Application>
  <PresentationFormat>Widescreen</PresentationFormat>
  <Paragraphs>1714</Paragraphs>
  <Slides>165</Slides>
  <Notes>101</Notes>
  <HiddenSlides>0</HiddenSlides>
  <MMClips>1</MMClips>
  <ScaleCrop>false</ScaleCrop>
  <HeadingPairs>
    <vt:vector size="8" baseType="variant">
      <vt:variant>
        <vt:lpstr>Fonts Used</vt:lpstr>
      </vt:variant>
      <vt:variant>
        <vt:i4>14</vt:i4>
      </vt:variant>
      <vt:variant>
        <vt:lpstr>Theme</vt:lpstr>
      </vt:variant>
      <vt:variant>
        <vt:i4>2</vt:i4>
      </vt:variant>
      <vt:variant>
        <vt:lpstr>Embedded OLE Servers</vt:lpstr>
      </vt:variant>
      <vt:variant>
        <vt:i4>1</vt:i4>
      </vt:variant>
      <vt:variant>
        <vt:lpstr>Slide Titles</vt:lpstr>
      </vt:variant>
      <vt:variant>
        <vt:i4>165</vt:i4>
      </vt:variant>
    </vt:vector>
  </HeadingPairs>
  <TitlesOfParts>
    <vt:vector size="182" baseType="lpstr">
      <vt:lpstr>Arial</vt:lpstr>
      <vt:lpstr>Arial</vt:lpstr>
      <vt:lpstr>Arial Black</vt:lpstr>
      <vt:lpstr>Calibri</vt:lpstr>
      <vt:lpstr>Calibri (Body)</vt:lpstr>
      <vt:lpstr>Cambria Math</vt:lpstr>
      <vt:lpstr>Century Schoolbook</vt:lpstr>
      <vt:lpstr>Comic Sans MS</vt:lpstr>
      <vt:lpstr>Helvetica Neue</vt:lpstr>
      <vt:lpstr>Impact</vt:lpstr>
      <vt:lpstr>inherit</vt:lpstr>
      <vt:lpstr>Lucida Grande</vt:lpstr>
      <vt:lpstr>medium-content-serif-font</vt:lpstr>
      <vt:lpstr>Wingdings</vt:lpstr>
      <vt:lpstr>Office Theme</vt:lpstr>
      <vt:lpstr>1_Office Theme</vt:lpstr>
      <vt:lpstr>方程式</vt:lpstr>
      <vt:lpstr>PowerPoint Presentation</vt:lpstr>
      <vt:lpstr> Deep Learning Lecture 6: Convolutional Neural Networks Pushing the limits of depth!</vt:lpstr>
      <vt:lpstr>Course Schedule &amp; Content</vt:lpstr>
      <vt:lpstr>Convolutional Neural Networks Overview</vt:lpstr>
      <vt:lpstr>Training vs. Inference</vt:lpstr>
      <vt:lpstr>Convolution Layer</vt:lpstr>
      <vt:lpstr>Convolution Example</vt:lpstr>
      <vt:lpstr>Multidimensional Convolution</vt:lpstr>
      <vt:lpstr>Multiple Convolutions</vt:lpstr>
      <vt:lpstr>Example Learned Convolution Filters</vt:lpstr>
      <vt:lpstr>Multidimensional Convolution</vt:lpstr>
      <vt:lpstr>Recall: Biological analog</vt:lpstr>
      <vt:lpstr>Layer 1</vt:lpstr>
      <vt:lpstr>Layer 2</vt:lpstr>
      <vt:lpstr>Layer 3</vt:lpstr>
      <vt:lpstr>Layer 4 and 5</vt:lpstr>
      <vt:lpstr>Occlusion experiments</vt:lpstr>
      <vt:lpstr>Occlusion experiments</vt:lpstr>
      <vt:lpstr>What image maximizes a class score?</vt:lpstr>
      <vt:lpstr>What image maximizes a class score?</vt:lpstr>
      <vt:lpstr>What image maximizes a class score?</vt:lpstr>
      <vt:lpstr>All is great then?</vt:lpstr>
      <vt:lpstr>All is great then?</vt:lpstr>
      <vt:lpstr>Breaking CNNs</vt:lpstr>
      <vt:lpstr>Breaking CNNs</vt:lpstr>
      <vt:lpstr>Fooling a linear classifier</vt:lpstr>
      <vt:lpstr>Convolutional Neural Networks  (CNN, ConvNet, DCN)</vt:lpstr>
      <vt:lpstr>Data Augmentation (Jittering)</vt:lpstr>
      <vt:lpstr>Data Augmentation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Data Augmentation: Gotchas</vt:lpstr>
      <vt:lpstr>Data Augmentation: Takeaways</vt:lpstr>
      <vt:lpstr>PowerPoint Presentation</vt:lpstr>
      <vt:lpstr>Transfer Learning</vt:lpstr>
      <vt:lpstr>When to finetune your model?</vt:lpstr>
      <vt:lpstr>Transfer Learning</vt:lpstr>
      <vt:lpstr>Why?</vt:lpstr>
      <vt:lpstr>Transfer Learning - Overview</vt:lpstr>
      <vt:lpstr>Model Fine-tuning</vt:lpstr>
      <vt:lpstr>Conservative Training</vt:lpstr>
      <vt:lpstr>Layer Transfer</vt:lpstr>
      <vt:lpstr>Layer Transfer</vt:lpstr>
      <vt:lpstr>Layer Transfer - Image</vt:lpstr>
      <vt:lpstr>Layer Transfer - Image</vt:lpstr>
      <vt:lpstr>Transfer Learning - Overview</vt:lpstr>
      <vt:lpstr>Multitask Learning</vt:lpstr>
      <vt:lpstr>Multitask Learning  - Multilingual Speech Recognition</vt:lpstr>
      <vt:lpstr>Multitask Learning - Multilingual</vt:lpstr>
      <vt:lpstr>Transfer Learning -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Backpropagation of convolution</vt:lpstr>
      <vt:lpstr>PowerPoint Presentation</vt:lpstr>
      <vt:lpstr>PowerPoint Presentation</vt:lpstr>
      <vt:lpstr>PowerPoint Presentation</vt:lpstr>
      <vt:lpstr>PowerPoint Presentation</vt:lpstr>
      <vt:lpstr>PowerPoint Presentation</vt:lpstr>
      <vt:lpstr>PowerPoint Presentation</vt:lpstr>
      <vt:lpstr>Backpropagation of max pooling</vt:lpstr>
      <vt:lpstr>A bit of history:</vt:lpstr>
      <vt:lpstr>LeNet [LeCun et al. 1998]</vt:lpstr>
      <vt:lpstr>PowerPoint Presentation</vt:lpstr>
      <vt:lpstr>PowerPoint Presentation</vt:lpstr>
      <vt:lpstr>AlexNet 2012</vt:lpstr>
      <vt:lpstr>PowerPoint Presentation</vt:lpstr>
      <vt:lpstr>PowerPoint Presentation</vt:lpstr>
      <vt:lpstr>one filter =&gt; one activation map</vt:lpstr>
      <vt:lpstr>PowerPoint Presentation</vt:lpstr>
      <vt:lpstr>ImageNet Top-5 Classification Accuracy Over the Years</vt:lpstr>
      <vt:lpstr>Real Convolutional Neural Network -- AlexNet</vt:lpstr>
      <vt:lpstr>Real Convolutional Neural Network -- VGG 16</vt:lpstr>
      <vt:lpstr>There are Many, Many Neural Networks</vt:lpstr>
      <vt:lpstr>PowerPoint Presentation</vt:lpstr>
      <vt:lpstr>RESNET</vt:lpstr>
      <vt:lpstr>ResNet</vt:lpstr>
      <vt:lpstr>ResNet</vt:lpstr>
      <vt:lpstr>Problems when going deep</vt:lpstr>
      <vt:lpstr>ResNet</vt:lpstr>
      <vt:lpstr>New Mapping</vt:lpstr>
      <vt:lpstr>ResNet</vt:lpstr>
      <vt:lpstr>ResNet</vt:lpstr>
      <vt:lpstr>ResNet</vt:lpstr>
      <vt:lpstr>ResNet</vt:lpstr>
      <vt:lpstr>ResNet</vt:lpstr>
      <vt:lpstr>ResNet</vt:lpstr>
      <vt:lpstr>Accuracy comparison</vt:lpstr>
      <vt:lpstr>Forward pass time and power consumption</vt:lpstr>
      <vt:lpstr>LeNet-5</vt:lpstr>
      <vt:lpstr>LeNet-5</vt:lpstr>
      <vt:lpstr>LeNet-5</vt:lpstr>
      <vt:lpstr>AlexNet</vt:lpstr>
      <vt:lpstr>ImageNet Large Scale Visual Recognition Challenge (ILSVRC) winners</vt:lpstr>
      <vt:lpstr>ImageNet Large Scale Visual Recognition Challenge (ILSVRC) winners</vt:lpstr>
      <vt:lpstr>AlexNet</vt:lpstr>
      <vt:lpstr>AlexNet</vt:lpstr>
      <vt:lpstr>AlexNet</vt:lpstr>
      <vt:lpstr>AlexNet</vt:lpstr>
      <vt:lpstr>AlexNet</vt:lpstr>
      <vt:lpstr>AlexNet</vt:lpstr>
      <vt:lpstr>AlexNet</vt:lpstr>
      <vt:lpstr>AlexNet</vt:lpstr>
      <vt:lpstr>ImageNet Large Scale Visual Recognition Challenge (ILSVRC) winners</vt:lpstr>
      <vt:lpstr>ImageNet Large Scale Visual Recognition Challenge (ILSVRC) winners</vt:lpstr>
      <vt:lpstr>The Alexnet network (Krizhevsky et al NIPS 2012)</vt:lpstr>
      <vt:lpstr>PowerPoint Presentation</vt:lpstr>
      <vt:lpstr>PowerPoint Presentation</vt:lpstr>
      <vt:lpstr>PowerPoint Presentation</vt:lpstr>
      <vt:lpstr>PowerPoint Presentation</vt:lpstr>
      <vt:lpstr>Alexnet</vt:lpstr>
      <vt:lpstr>What is happening?</vt:lpstr>
      <vt:lpstr>PowerPoint Presentation</vt:lpstr>
      <vt:lpstr>PowerPoint Presentation</vt:lpstr>
      <vt:lpstr>PowerPoint Presentation</vt:lpstr>
      <vt:lpstr>VGG Network</vt:lpstr>
      <vt:lpstr>VGGNet</vt:lpstr>
      <vt:lpstr>VGGNet</vt:lpstr>
      <vt:lpstr>VGGNet</vt:lpstr>
      <vt:lpstr>Reminder: Receptive Field </vt:lpstr>
      <vt:lpstr>PowerPoint Presentation</vt:lpstr>
      <vt:lpstr>VGGNet</vt:lpstr>
      <vt:lpstr>PowerPoint Presentation</vt:lpstr>
      <vt:lpstr>VGGNet</vt:lpstr>
      <vt:lpstr>VGGNet</vt:lpstr>
      <vt:lpstr>ImageNet Large Scale Visual Recognition Challenge (ILSVRC) winners</vt:lpstr>
      <vt:lpstr>GoogleNet</vt:lpstr>
      <vt:lpstr>GoogleNet</vt:lpstr>
      <vt:lpstr>GoogleNet</vt:lpstr>
      <vt:lpstr>GoogleNet</vt:lpstr>
      <vt:lpstr>GoogleNet</vt:lpstr>
      <vt:lpstr>GoogleNet</vt:lpstr>
      <vt:lpstr>GoogleNet</vt:lpstr>
      <vt:lpstr>GoogleNet</vt:lpstr>
      <vt:lpstr>GoogleNet</vt:lpstr>
      <vt:lpstr>GoogleNet</vt:lpstr>
      <vt:lpstr>PowerPoint Presentation</vt:lpstr>
      <vt:lpstr>GoogleNet</vt:lpstr>
      <vt:lpstr>GoogleNet</vt:lpstr>
      <vt:lpstr>ImageNet Large Scale Visual Recognition Challenge (ILSVRC) winners</vt:lpstr>
      <vt:lpstr>GoogLeNet</vt:lpstr>
      <vt:lpstr>Further Refinements – Inception v3, e.g. </vt:lpstr>
      <vt:lpstr>PowerPoint Presentation</vt:lpstr>
      <vt:lpstr>PowerPoint Presentation</vt:lpstr>
      <vt:lpstr>References</vt:lpstr>
      <vt:lpstr>References</vt:lpstr>
      <vt:lpstr>PowerPoint Presentation</vt:lpstr>
    </vt:vector>
  </TitlesOfParts>
  <Company>UCY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From Vision-On-Chip  to Vision-In-Chip</dc:title>
  <dc:creator>Theocharis Theocharides</dc:creator>
  <cp:lastModifiedBy>Theocharis Theocharides</cp:lastModifiedBy>
  <cp:revision>212</cp:revision>
  <dcterms:created xsi:type="dcterms:W3CDTF">2011-03-27T14:20:09Z</dcterms:created>
  <dcterms:modified xsi:type="dcterms:W3CDTF">2024-04-20T09:03:30Z</dcterms:modified>
</cp:coreProperties>
</file>